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1" r:id="rId5"/>
    <p:sldMasterId id="2147483682" r:id="rId6"/>
    <p:sldMasterId id="2147483672" r:id="rId7"/>
    <p:sldMasterId id="2147483693" r:id="rId8"/>
  </p:sldMasterIdLst>
  <p:notesMasterIdLst>
    <p:notesMasterId r:id="rId44"/>
  </p:notesMasterIdLst>
  <p:sldIdLst>
    <p:sldId id="258" r:id="rId9"/>
    <p:sldId id="257" r:id="rId10"/>
    <p:sldId id="305" r:id="rId11"/>
    <p:sldId id="358" r:id="rId12"/>
    <p:sldId id="356" r:id="rId13"/>
    <p:sldId id="262" r:id="rId14"/>
    <p:sldId id="362" r:id="rId15"/>
    <p:sldId id="363" r:id="rId16"/>
    <p:sldId id="367" r:id="rId17"/>
    <p:sldId id="368" r:id="rId18"/>
    <p:sldId id="260" r:id="rId19"/>
    <p:sldId id="364" r:id="rId20"/>
    <p:sldId id="365" r:id="rId21"/>
    <p:sldId id="366" r:id="rId22"/>
    <p:sldId id="370" r:id="rId23"/>
    <p:sldId id="369" r:id="rId24"/>
    <p:sldId id="300" r:id="rId25"/>
    <p:sldId id="304" r:id="rId26"/>
    <p:sldId id="302" r:id="rId27"/>
    <p:sldId id="303" r:id="rId28"/>
    <p:sldId id="282" r:id="rId29"/>
    <p:sldId id="271" r:id="rId30"/>
    <p:sldId id="306" r:id="rId31"/>
    <p:sldId id="267" r:id="rId32"/>
    <p:sldId id="307" r:id="rId33"/>
    <p:sldId id="272" r:id="rId34"/>
    <p:sldId id="308" r:id="rId35"/>
    <p:sldId id="341" r:id="rId36"/>
    <p:sldId id="346" r:id="rId37"/>
    <p:sldId id="359" r:id="rId38"/>
    <p:sldId id="343" r:id="rId39"/>
    <p:sldId id="360" r:id="rId40"/>
    <p:sldId id="355" r:id="rId41"/>
    <p:sldId id="361" r:id="rId42"/>
    <p:sldId id="330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Franklin Gothic Book" panose="020B0503020102020204" pitchFamily="34" charset="0"/>
      <p:regular r:id="rId51"/>
      <p:italic r:id="rId52"/>
    </p:embeddedFont>
    <p:embeddedFont>
      <p:font typeface="P22 Mackinac Pro Book" panose="02000000000000000000" pitchFamily="50" charset="0"/>
      <p:regular r:id="rId53"/>
      <p:italic r:id="rId54"/>
    </p:embeddedFont>
    <p:embeddedFont>
      <p:font typeface="P22 Mackinac Pro Medium" panose="02000000000000000000" pitchFamily="50" charset="0"/>
      <p:regular r:id="rId55"/>
      <p:italic r:id="rId56"/>
    </p:embeddedFont>
    <p:embeddedFont>
      <p:font typeface="Proxima Nova" panose="020B060402020202020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7EE"/>
    <a:srgbClr val="006649"/>
    <a:srgbClr val="124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5B1595-FEB3-47C6-B836-B22AB2782B21}" v="1" dt="2022-06-12T02:40:35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7"/>
    <p:restoredTop sz="94898"/>
  </p:normalViewPr>
  <p:slideViewPr>
    <p:cSldViewPr snapToGrid="0" snapToObjects="1">
      <p:cViewPr varScale="1">
        <p:scale>
          <a:sx n="73" d="100"/>
          <a:sy n="73" d="100"/>
        </p:scale>
        <p:origin x="7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use Daniels, Natalie" userId="9a7d7e0f-2d28-439f-a73c-c74c5dcd66b6" providerId="ADAL" clId="{FF5B1595-FEB3-47C6-B836-B22AB2782B21}"/>
    <pc:docChg chg="addSld delSld modSld">
      <pc:chgData name="Kruse Daniels, Natalie" userId="9a7d7e0f-2d28-439f-a73c-c74c5dcd66b6" providerId="ADAL" clId="{FF5B1595-FEB3-47C6-B836-B22AB2782B21}" dt="2022-06-13T14:55:46.908" v="86" actId="20577"/>
      <pc:docMkLst>
        <pc:docMk/>
      </pc:docMkLst>
      <pc:sldChg chg="modSp mod">
        <pc:chgData name="Kruse Daniels, Natalie" userId="9a7d7e0f-2d28-439f-a73c-c74c5dcd66b6" providerId="ADAL" clId="{FF5B1595-FEB3-47C6-B836-B22AB2782B21}" dt="2022-06-13T14:55:46.908" v="86" actId="20577"/>
        <pc:sldMkLst>
          <pc:docMk/>
          <pc:sldMk cId="958642510" sldId="258"/>
        </pc:sldMkLst>
        <pc:spChg chg="mod">
          <ac:chgData name="Kruse Daniels, Natalie" userId="9a7d7e0f-2d28-439f-a73c-c74c5dcd66b6" providerId="ADAL" clId="{FF5B1595-FEB3-47C6-B836-B22AB2782B21}" dt="2022-06-13T14:55:46.908" v="86" actId="20577"/>
          <ac:spMkLst>
            <pc:docMk/>
            <pc:sldMk cId="958642510" sldId="258"/>
            <ac:spMk id="12" creationId="{8A49B078-616A-4948-A0E2-47AA03ED190A}"/>
          </ac:spMkLst>
        </pc:spChg>
      </pc:sldChg>
      <pc:sldChg chg="modSp del mod">
        <pc:chgData name="Kruse Daniels, Natalie" userId="9a7d7e0f-2d28-439f-a73c-c74c5dcd66b6" providerId="ADAL" clId="{FF5B1595-FEB3-47C6-B836-B22AB2782B21}" dt="2022-06-12T02:40:41.300" v="28" actId="47"/>
        <pc:sldMkLst>
          <pc:docMk/>
          <pc:sldMk cId="1131618805" sldId="270"/>
        </pc:sldMkLst>
        <pc:spChg chg="mod">
          <ac:chgData name="Kruse Daniels, Natalie" userId="9a7d7e0f-2d28-439f-a73c-c74c5dcd66b6" providerId="ADAL" clId="{FF5B1595-FEB3-47C6-B836-B22AB2782B21}" dt="2022-06-12T02:40:21.254" v="26" actId="20577"/>
          <ac:spMkLst>
            <pc:docMk/>
            <pc:sldMk cId="1131618805" sldId="270"/>
            <ac:spMk id="12" creationId="{8A49B078-616A-4948-A0E2-47AA03ED190A}"/>
          </ac:spMkLst>
        </pc:spChg>
      </pc:sldChg>
      <pc:sldChg chg="add">
        <pc:chgData name="Kruse Daniels, Natalie" userId="9a7d7e0f-2d28-439f-a73c-c74c5dcd66b6" providerId="ADAL" clId="{FF5B1595-FEB3-47C6-B836-B22AB2782B21}" dt="2022-06-12T02:40:35.963" v="27"/>
        <pc:sldMkLst>
          <pc:docMk/>
          <pc:sldMk cId="4111901430" sldId="33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2D5AC7-848C-4DFF-BA3F-A5A6AB67ACF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66EADD1-82E4-4855-A2E9-A794DD8450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Excess sediment can cause: turbid water, habitat destruction, lower biodiversity</a:t>
          </a:r>
        </a:p>
      </dgm:t>
    </dgm:pt>
    <dgm:pt modelId="{A111E34B-0AA4-4C03-AFA7-B0AF55E047A2}" type="parTrans" cxnId="{978CACE1-305A-42B3-9D94-5A93E835A875}">
      <dgm:prSet/>
      <dgm:spPr/>
      <dgm:t>
        <a:bodyPr/>
        <a:lstStyle/>
        <a:p>
          <a:endParaRPr lang="en-US"/>
        </a:p>
      </dgm:t>
    </dgm:pt>
    <dgm:pt modelId="{833A31B8-80F5-4700-B33D-5FD8533437DC}" type="sibTrans" cxnId="{978CACE1-305A-42B3-9D94-5A93E835A875}">
      <dgm:prSet/>
      <dgm:spPr/>
      <dgm:t>
        <a:bodyPr/>
        <a:lstStyle/>
        <a:p>
          <a:endParaRPr lang="en-US"/>
        </a:p>
      </dgm:t>
    </dgm:pt>
    <dgm:pt modelId="{EA6C9E03-4B7C-4D1E-8B13-C30B525A48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Sediment</a:t>
          </a:r>
          <a:r>
            <a:rPr lang="en-US" baseline="0"/>
            <a:t> can harbor excess nutrients</a:t>
          </a:r>
          <a:endParaRPr lang="en-US"/>
        </a:p>
      </dgm:t>
    </dgm:pt>
    <dgm:pt modelId="{754E3340-952B-4749-9BF2-E1DB42AB30E2}" type="parTrans" cxnId="{11E6A350-98BB-4E6B-8B68-17292FD5D7F5}">
      <dgm:prSet/>
      <dgm:spPr/>
      <dgm:t>
        <a:bodyPr/>
        <a:lstStyle/>
        <a:p>
          <a:endParaRPr lang="en-US"/>
        </a:p>
      </dgm:t>
    </dgm:pt>
    <dgm:pt modelId="{D2B62350-005E-4377-800D-8EB624FFCC9B}" type="sibTrans" cxnId="{11E6A350-98BB-4E6B-8B68-17292FD5D7F5}">
      <dgm:prSet/>
      <dgm:spPr/>
      <dgm:t>
        <a:bodyPr/>
        <a:lstStyle/>
        <a:p>
          <a:endParaRPr lang="en-US"/>
        </a:p>
      </dgm:t>
    </dgm:pt>
    <dgm:pt modelId="{133BBE0C-649E-49E5-A36C-54C3CFA4A8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Velocity and volume of water moves sediment at different rates</a:t>
          </a:r>
        </a:p>
      </dgm:t>
    </dgm:pt>
    <dgm:pt modelId="{3A2E7574-23F5-4C72-A279-4D6DD2614D13}" type="parTrans" cxnId="{17C8A904-3AF9-48BB-AFD6-0EB11D32141C}">
      <dgm:prSet/>
      <dgm:spPr/>
      <dgm:t>
        <a:bodyPr/>
        <a:lstStyle/>
        <a:p>
          <a:endParaRPr lang="en-US"/>
        </a:p>
      </dgm:t>
    </dgm:pt>
    <dgm:pt modelId="{5AACAE14-A326-4E5A-9AF9-53408C023C49}" type="sibTrans" cxnId="{17C8A904-3AF9-48BB-AFD6-0EB11D32141C}">
      <dgm:prSet/>
      <dgm:spPr/>
      <dgm:t>
        <a:bodyPr/>
        <a:lstStyle/>
        <a:p>
          <a:endParaRPr lang="en-US"/>
        </a:p>
      </dgm:t>
    </dgm:pt>
    <dgm:pt modelId="{9BEB8EA9-6580-4655-941B-7D828F6F38E3}" type="pres">
      <dgm:prSet presAssocID="{372D5AC7-848C-4DFF-BA3F-A5A6AB67ACF5}" presName="root" presStyleCnt="0">
        <dgm:presLayoutVars>
          <dgm:dir/>
          <dgm:resizeHandles val="exact"/>
        </dgm:presLayoutVars>
      </dgm:prSet>
      <dgm:spPr/>
    </dgm:pt>
    <dgm:pt modelId="{17CD0FFD-67F1-4A35-BFBE-3F8CAF9340AD}" type="pres">
      <dgm:prSet presAssocID="{266EADD1-82E4-4855-A2E9-A794DD84508C}" presName="compNode" presStyleCnt="0"/>
      <dgm:spPr/>
    </dgm:pt>
    <dgm:pt modelId="{FD70F68B-8E0B-489E-9924-284D2ADD303A}" type="pres">
      <dgm:prSet presAssocID="{266EADD1-82E4-4855-A2E9-A794DD84508C}" presName="bgRect" presStyleLbl="bgShp" presStyleIdx="0" presStyleCnt="3"/>
      <dgm:spPr/>
    </dgm:pt>
    <dgm:pt modelId="{FC5C478A-3998-42EF-98BB-0F5B7F9D22C4}" type="pres">
      <dgm:prSet presAssocID="{266EADD1-82E4-4855-A2E9-A794DD84508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0AD9927F-318E-4945-A8C1-E4AFE0BC320C}" type="pres">
      <dgm:prSet presAssocID="{266EADD1-82E4-4855-A2E9-A794DD84508C}" presName="spaceRect" presStyleCnt="0"/>
      <dgm:spPr/>
    </dgm:pt>
    <dgm:pt modelId="{0E834AE5-8122-4074-92E6-504261232E9E}" type="pres">
      <dgm:prSet presAssocID="{266EADD1-82E4-4855-A2E9-A794DD84508C}" presName="parTx" presStyleLbl="revTx" presStyleIdx="0" presStyleCnt="3">
        <dgm:presLayoutVars>
          <dgm:chMax val="0"/>
          <dgm:chPref val="0"/>
        </dgm:presLayoutVars>
      </dgm:prSet>
      <dgm:spPr/>
    </dgm:pt>
    <dgm:pt modelId="{EAD14CCB-3B32-4554-9FFD-121C4A6D1136}" type="pres">
      <dgm:prSet presAssocID="{833A31B8-80F5-4700-B33D-5FD8533437DC}" presName="sibTrans" presStyleCnt="0"/>
      <dgm:spPr/>
    </dgm:pt>
    <dgm:pt modelId="{4B7B1B4B-E763-4D6D-A39A-BCFA98E1A6DA}" type="pres">
      <dgm:prSet presAssocID="{EA6C9E03-4B7C-4D1E-8B13-C30B525A4867}" presName="compNode" presStyleCnt="0"/>
      <dgm:spPr/>
    </dgm:pt>
    <dgm:pt modelId="{627A521F-ED41-4B9C-8B4C-528F45A91393}" type="pres">
      <dgm:prSet presAssocID="{EA6C9E03-4B7C-4D1E-8B13-C30B525A4867}" presName="bgRect" presStyleLbl="bgShp" presStyleIdx="1" presStyleCnt="3"/>
      <dgm:spPr/>
    </dgm:pt>
    <dgm:pt modelId="{FC342D32-6CBA-4FE7-B809-4D3220B6090D}" type="pres">
      <dgm:prSet presAssocID="{EA6C9E03-4B7C-4D1E-8B13-C30B525A486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B3B28642-642C-4BA1-BC4C-570C4B7F5197}" type="pres">
      <dgm:prSet presAssocID="{EA6C9E03-4B7C-4D1E-8B13-C30B525A4867}" presName="spaceRect" presStyleCnt="0"/>
      <dgm:spPr/>
    </dgm:pt>
    <dgm:pt modelId="{1F3BB865-234A-4BC0-B5B9-F3D6BB21B400}" type="pres">
      <dgm:prSet presAssocID="{EA6C9E03-4B7C-4D1E-8B13-C30B525A4867}" presName="parTx" presStyleLbl="revTx" presStyleIdx="1" presStyleCnt="3">
        <dgm:presLayoutVars>
          <dgm:chMax val="0"/>
          <dgm:chPref val="0"/>
        </dgm:presLayoutVars>
      </dgm:prSet>
      <dgm:spPr/>
    </dgm:pt>
    <dgm:pt modelId="{2B5AD3F0-63B5-4FA2-8175-3E4F7F7F5C4E}" type="pres">
      <dgm:prSet presAssocID="{D2B62350-005E-4377-800D-8EB624FFCC9B}" presName="sibTrans" presStyleCnt="0"/>
      <dgm:spPr/>
    </dgm:pt>
    <dgm:pt modelId="{FBCE7EF7-C0C5-44B3-AE40-AB271439F858}" type="pres">
      <dgm:prSet presAssocID="{133BBE0C-649E-49E5-A36C-54C3CFA4A84C}" presName="compNode" presStyleCnt="0"/>
      <dgm:spPr/>
    </dgm:pt>
    <dgm:pt modelId="{267D0C55-D44F-443A-A19D-C8A082BBC17D}" type="pres">
      <dgm:prSet presAssocID="{133BBE0C-649E-49E5-A36C-54C3CFA4A84C}" presName="bgRect" presStyleLbl="bgShp" presStyleIdx="2" presStyleCnt="3"/>
      <dgm:spPr/>
    </dgm:pt>
    <dgm:pt modelId="{852134CB-85F5-4FC0-9D99-2AC2C87391A3}" type="pres">
      <dgm:prSet presAssocID="{133BBE0C-649E-49E5-A36C-54C3CFA4A84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AF12DD4E-C90B-4B90-BF6D-C3B9CF65809C}" type="pres">
      <dgm:prSet presAssocID="{133BBE0C-649E-49E5-A36C-54C3CFA4A84C}" presName="spaceRect" presStyleCnt="0"/>
      <dgm:spPr/>
    </dgm:pt>
    <dgm:pt modelId="{1CD73A5E-ADB5-4837-884A-CBA5AFAD5069}" type="pres">
      <dgm:prSet presAssocID="{133BBE0C-649E-49E5-A36C-54C3CFA4A84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7C8A904-3AF9-48BB-AFD6-0EB11D32141C}" srcId="{372D5AC7-848C-4DFF-BA3F-A5A6AB67ACF5}" destId="{133BBE0C-649E-49E5-A36C-54C3CFA4A84C}" srcOrd="2" destOrd="0" parTransId="{3A2E7574-23F5-4C72-A279-4D6DD2614D13}" sibTransId="{5AACAE14-A326-4E5A-9AF9-53408C023C49}"/>
    <dgm:cxn modelId="{BB4A0435-A7AC-4B24-A972-20BD136D93BB}" type="presOf" srcId="{133BBE0C-649E-49E5-A36C-54C3CFA4A84C}" destId="{1CD73A5E-ADB5-4837-884A-CBA5AFAD5069}" srcOrd="0" destOrd="0" presId="urn:microsoft.com/office/officeart/2018/2/layout/IconVerticalSolidList"/>
    <dgm:cxn modelId="{C12D1069-332C-4168-BCB3-4471224D208F}" type="presOf" srcId="{266EADD1-82E4-4855-A2E9-A794DD84508C}" destId="{0E834AE5-8122-4074-92E6-504261232E9E}" srcOrd="0" destOrd="0" presId="urn:microsoft.com/office/officeart/2018/2/layout/IconVerticalSolidList"/>
    <dgm:cxn modelId="{11E6A350-98BB-4E6B-8B68-17292FD5D7F5}" srcId="{372D5AC7-848C-4DFF-BA3F-A5A6AB67ACF5}" destId="{EA6C9E03-4B7C-4D1E-8B13-C30B525A4867}" srcOrd="1" destOrd="0" parTransId="{754E3340-952B-4749-9BF2-E1DB42AB30E2}" sibTransId="{D2B62350-005E-4377-800D-8EB624FFCC9B}"/>
    <dgm:cxn modelId="{D73BE8A7-0D5F-4064-9FE4-A6B15998F1C4}" type="presOf" srcId="{372D5AC7-848C-4DFF-BA3F-A5A6AB67ACF5}" destId="{9BEB8EA9-6580-4655-941B-7D828F6F38E3}" srcOrd="0" destOrd="0" presId="urn:microsoft.com/office/officeart/2018/2/layout/IconVerticalSolidList"/>
    <dgm:cxn modelId="{978CACE1-305A-42B3-9D94-5A93E835A875}" srcId="{372D5AC7-848C-4DFF-BA3F-A5A6AB67ACF5}" destId="{266EADD1-82E4-4855-A2E9-A794DD84508C}" srcOrd="0" destOrd="0" parTransId="{A111E34B-0AA4-4C03-AFA7-B0AF55E047A2}" sibTransId="{833A31B8-80F5-4700-B33D-5FD8533437DC}"/>
    <dgm:cxn modelId="{2EEB0FE7-6C5C-4555-A4FC-06148751C8FA}" type="presOf" srcId="{EA6C9E03-4B7C-4D1E-8B13-C30B525A4867}" destId="{1F3BB865-234A-4BC0-B5B9-F3D6BB21B400}" srcOrd="0" destOrd="0" presId="urn:microsoft.com/office/officeart/2018/2/layout/IconVerticalSolidList"/>
    <dgm:cxn modelId="{F7201F66-E223-4768-8068-80DFCE254600}" type="presParOf" srcId="{9BEB8EA9-6580-4655-941B-7D828F6F38E3}" destId="{17CD0FFD-67F1-4A35-BFBE-3F8CAF9340AD}" srcOrd="0" destOrd="0" presId="urn:microsoft.com/office/officeart/2018/2/layout/IconVerticalSolidList"/>
    <dgm:cxn modelId="{B9A49ABD-672D-49F2-980B-2E6C60DB3DF5}" type="presParOf" srcId="{17CD0FFD-67F1-4A35-BFBE-3F8CAF9340AD}" destId="{FD70F68B-8E0B-489E-9924-284D2ADD303A}" srcOrd="0" destOrd="0" presId="urn:microsoft.com/office/officeart/2018/2/layout/IconVerticalSolidList"/>
    <dgm:cxn modelId="{82BF8924-6216-4439-B242-6102AF065363}" type="presParOf" srcId="{17CD0FFD-67F1-4A35-BFBE-3F8CAF9340AD}" destId="{FC5C478A-3998-42EF-98BB-0F5B7F9D22C4}" srcOrd="1" destOrd="0" presId="urn:microsoft.com/office/officeart/2018/2/layout/IconVerticalSolidList"/>
    <dgm:cxn modelId="{16D01C58-602D-4E48-8FA6-DE3436FABE8C}" type="presParOf" srcId="{17CD0FFD-67F1-4A35-BFBE-3F8CAF9340AD}" destId="{0AD9927F-318E-4945-A8C1-E4AFE0BC320C}" srcOrd="2" destOrd="0" presId="urn:microsoft.com/office/officeart/2018/2/layout/IconVerticalSolidList"/>
    <dgm:cxn modelId="{FB22EA91-0EF2-4319-B7E2-C7CF71BEFB75}" type="presParOf" srcId="{17CD0FFD-67F1-4A35-BFBE-3F8CAF9340AD}" destId="{0E834AE5-8122-4074-92E6-504261232E9E}" srcOrd="3" destOrd="0" presId="urn:microsoft.com/office/officeart/2018/2/layout/IconVerticalSolidList"/>
    <dgm:cxn modelId="{1CFEC2D8-01B0-44F8-B46D-92C158B778EB}" type="presParOf" srcId="{9BEB8EA9-6580-4655-941B-7D828F6F38E3}" destId="{EAD14CCB-3B32-4554-9FFD-121C4A6D1136}" srcOrd="1" destOrd="0" presId="urn:microsoft.com/office/officeart/2018/2/layout/IconVerticalSolidList"/>
    <dgm:cxn modelId="{278BB1AB-6C26-4FBA-B223-D36D062E01D9}" type="presParOf" srcId="{9BEB8EA9-6580-4655-941B-7D828F6F38E3}" destId="{4B7B1B4B-E763-4D6D-A39A-BCFA98E1A6DA}" srcOrd="2" destOrd="0" presId="urn:microsoft.com/office/officeart/2018/2/layout/IconVerticalSolidList"/>
    <dgm:cxn modelId="{CF326451-F5EA-4A9B-B3B4-064F0CFE4116}" type="presParOf" srcId="{4B7B1B4B-E763-4D6D-A39A-BCFA98E1A6DA}" destId="{627A521F-ED41-4B9C-8B4C-528F45A91393}" srcOrd="0" destOrd="0" presId="urn:microsoft.com/office/officeart/2018/2/layout/IconVerticalSolidList"/>
    <dgm:cxn modelId="{7E49DB72-7CDD-4A6B-AAE4-8CB289F1C4B3}" type="presParOf" srcId="{4B7B1B4B-E763-4D6D-A39A-BCFA98E1A6DA}" destId="{FC342D32-6CBA-4FE7-B809-4D3220B6090D}" srcOrd="1" destOrd="0" presId="urn:microsoft.com/office/officeart/2018/2/layout/IconVerticalSolidList"/>
    <dgm:cxn modelId="{7ED119A3-23C0-4A18-B2DB-322B7FF132C5}" type="presParOf" srcId="{4B7B1B4B-E763-4D6D-A39A-BCFA98E1A6DA}" destId="{B3B28642-642C-4BA1-BC4C-570C4B7F5197}" srcOrd="2" destOrd="0" presId="urn:microsoft.com/office/officeart/2018/2/layout/IconVerticalSolidList"/>
    <dgm:cxn modelId="{EBC4290E-4A23-44C5-A204-0AC188AF43B5}" type="presParOf" srcId="{4B7B1B4B-E763-4D6D-A39A-BCFA98E1A6DA}" destId="{1F3BB865-234A-4BC0-B5B9-F3D6BB21B400}" srcOrd="3" destOrd="0" presId="urn:microsoft.com/office/officeart/2018/2/layout/IconVerticalSolidList"/>
    <dgm:cxn modelId="{FFCB7D52-EC4F-4F30-BBDF-DDC6309884CE}" type="presParOf" srcId="{9BEB8EA9-6580-4655-941B-7D828F6F38E3}" destId="{2B5AD3F0-63B5-4FA2-8175-3E4F7F7F5C4E}" srcOrd="3" destOrd="0" presId="urn:microsoft.com/office/officeart/2018/2/layout/IconVerticalSolidList"/>
    <dgm:cxn modelId="{AB0F17B3-CC71-4FC8-B8D5-7F5DDC408B04}" type="presParOf" srcId="{9BEB8EA9-6580-4655-941B-7D828F6F38E3}" destId="{FBCE7EF7-C0C5-44B3-AE40-AB271439F858}" srcOrd="4" destOrd="0" presId="urn:microsoft.com/office/officeart/2018/2/layout/IconVerticalSolidList"/>
    <dgm:cxn modelId="{9533C6FD-CB2A-4A11-A942-C5BC1DBA3612}" type="presParOf" srcId="{FBCE7EF7-C0C5-44B3-AE40-AB271439F858}" destId="{267D0C55-D44F-443A-A19D-C8A082BBC17D}" srcOrd="0" destOrd="0" presId="urn:microsoft.com/office/officeart/2018/2/layout/IconVerticalSolidList"/>
    <dgm:cxn modelId="{32BC1C36-5D9D-42E6-9CD6-C9F9E83C649C}" type="presParOf" srcId="{FBCE7EF7-C0C5-44B3-AE40-AB271439F858}" destId="{852134CB-85F5-4FC0-9D99-2AC2C87391A3}" srcOrd="1" destOrd="0" presId="urn:microsoft.com/office/officeart/2018/2/layout/IconVerticalSolidList"/>
    <dgm:cxn modelId="{667050A1-AC87-4B5E-9BA4-D08D7ED2931B}" type="presParOf" srcId="{FBCE7EF7-C0C5-44B3-AE40-AB271439F858}" destId="{AF12DD4E-C90B-4B90-BF6D-C3B9CF65809C}" srcOrd="2" destOrd="0" presId="urn:microsoft.com/office/officeart/2018/2/layout/IconVerticalSolidList"/>
    <dgm:cxn modelId="{C37C855A-3F56-4E07-B97A-56661FA45DAD}" type="presParOf" srcId="{FBCE7EF7-C0C5-44B3-AE40-AB271439F858}" destId="{1CD73A5E-ADB5-4837-884A-CBA5AFAD50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959652-BBB4-44DD-8B17-F57F6F32982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CD294CC-2BD5-4D40-A1F6-2C000CC5A1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Nutrients are vital for ecosystem health, but too much or too little can be harmful to biodiversity</a:t>
          </a:r>
        </a:p>
      </dgm:t>
    </dgm:pt>
    <dgm:pt modelId="{6237EC6B-8B7C-4FC3-BFFE-BEC94E07C256}" type="parTrans" cxnId="{945F819A-BE34-478E-B3A0-29C118F7C8F1}">
      <dgm:prSet/>
      <dgm:spPr/>
      <dgm:t>
        <a:bodyPr/>
        <a:lstStyle/>
        <a:p>
          <a:endParaRPr lang="en-US"/>
        </a:p>
      </dgm:t>
    </dgm:pt>
    <dgm:pt modelId="{D836F0E8-0032-48D8-9741-B93E0FECB4C9}" type="sibTrans" cxnId="{945F819A-BE34-478E-B3A0-29C118F7C8F1}">
      <dgm:prSet/>
      <dgm:spPr/>
      <dgm:t>
        <a:bodyPr/>
        <a:lstStyle/>
        <a:p>
          <a:endParaRPr lang="en-US"/>
        </a:p>
      </dgm:t>
    </dgm:pt>
    <dgm:pt modelId="{9A4685CD-9279-4B7D-BAFC-55D751B081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Many different biotic and hydrologic factors control rates of nutrient retention, removal, and release</a:t>
          </a:r>
        </a:p>
      </dgm:t>
    </dgm:pt>
    <dgm:pt modelId="{29A0422E-A415-4F34-86AB-B7081120A705}" type="parTrans" cxnId="{0AC80E71-74F0-46D6-80C4-B93D8B686B88}">
      <dgm:prSet/>
      <dgm:spPr/>
      <dgm:t>
        <a:bodyPr/>
        <a:lstStyle/>
        <a:p>
          <a:endParaRPr lang="en-US"/>
        </a:p>
      </dgm:t>
    </dgm:pt>
    <dgm:pt modelId="{88A58934-4553-42A4-9A6D-1C056F524C59}" type="sibTrans" cxnId="{0AC80E71-74F0-46D6-80C4-B93D8B686B88}">
      <dgm:prSet/>
      <dgm:spPr/>
      <dgm:t>
        <a:bodyPr/>
        <a:lstStyle/>
        <a:p>
          <a:endParaRPr lang="en-US"/>
        </a:p>
      </dgm:t>
    </dgm:pt>
    <dgm:pt modelId="{BBAA2166-FD43-428C-9F20-E48C628EB3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McMillan and Noe note that nutrient processing rates were primarily controlled by physical channel features</a:t>
          </a:r>
        </a:p>
      </dgm:t>
    </dgm:pt>
    <dgm:pt modelId="{88AA5D61-9525-4DC1-9B0B-76462D07E4A3}" type="parTrans" cxnId="{FEFB56E7-29CC-4B8A-9CA7-F217C997FE21}">
      <dgm:prSet/>
      <dgm:spPr/>
      <dgm:t>
        <a:bodyPr/>
        <a:lstStyle/>
        <a:p>
          <a:endParaRPr lang="en-US"/>
        </a:p>
      </dgm:t>
    </dgm:pt>
    <dgm:pt modelId="{3A599EE3-C5B6-4C52-8D65-9DD007D8ED52}" type="sibTrans" cxnId="{FEFB56E7-29CC-4B8A-9CA7-F217C997FE21}">
      <dgm:prSet/>
      <dgm:spPr/>
      <dgm:t>
        <a:bodyPr/>
        <a:lstStyle/>
        <a:p>
          <a:endParaRPr lang="en-US"/>
        </a:p>
      </dgm:t>
    </dgm:pt>
    <dgm:pt modelId="{3D99814C-A06F-4814-A620-41E386A013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Simplified channel structure does not lead to a connected system like varied, natural streams do</a:t>
          </a:r>
        </a:p>
      </dgm:t>
    </dgm:pt>
    <dgm:pt modelId="{E4BAF509-FF50-4ABC-99F5-8826F7973E57}" type="parTrans" cxnId="{B71C4735-1039-445B-8FE2-015EC8BD4195}">
      <dgm:prSet/>
      <dgm:spPr/>
      <dgm:t>
        <a:bodyPr/>
        <a:lstStyle/>
        <a:p>
          <a:endParaRPr lang="en-US"/>
        </a:p>
      </dgm:t>
    </dgm:pt>
    <dgm:pt modelId="{A3D06CA4-F791-4C15-980C-12FCBBF7A67E}" type="sibTrans" cxnId="{B71C4735-1039-445B-8FE2-015EC8BD4195}">
      <dgm:prSet/>
      <dgm:spPr/>
      <dgm:t>
        <a:bodyPr/>
        <a:lstStyle/>
        <a:p>
          <a:endParaRPr lang="en-US"/>
        </a:p>
      </dgm:t>
    </dgm:pt>
    <dgm:pt modelId="{1B96000A-1A56-44E9-9BBC-FD795FDE2700}" type="pres">
      <dgm:prSet presAssocID="{72959652-BBB4-44DD-8B17-F57F6F32982F}" presName="root" presStyleCnt="0">
        <dgm:presLayoutVars>
          <dgm:dir/>
          <dgm:resizeHandles val="exact"/>
        </dgm:presLayoutVars>
      </dgm:prSet>
      <dgm:spPr/>
    </dgm:pt>
    <dgm:pt modelId="{761C6FD3-7346-4061-B83C-9F581E0DA8B0}" type="pres">
      <dgm:prSet presAssocID="{2CD294CC-2BD5-4D40-A1F6-2C000CC5A1B5}" presName="compNode" presStyleCnt="0"/>
      <dgm:spPr/>
    </dgm:pt>
    <dgm:pt modelId="{7112F483-B76B-4C20-9BD8-AC296F4973D9}" type="pres">
      <dgm:prSet presAssocID="{2CD294CC-2BD5-4D40-A1F6-2C000CC5A1B5}" presName="bgRect" presStyleLbl="bgShp" presStyleIdx="0" presStyleCnt="4"/>
      <dgm:spPr/>
    </dgm:pt>
    <dgm:pt modelId="{9C806071-EB08-4094-AD70-5EEC1F8B9B5D}" type="pres">
      <dgm:prSet presAssocID="{2CD294CC-2BD5-4D40-A1F6-2C000CC5A1B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BD06525E-FE3A-4FCE-9B98-3EC2EDEF9230}" type="pres">
      <dgm:prSet presAssocID="{2CD294CC-2BD5-4D40-A1F6-2C000CC5A1B5}" presName="spaceRect" presStyleCnt="0"/>
      <dgm:spPr/>
    </dgm:pt>
    <dgm:pt modelId="{CA520C3F-EBB0-4C77-8508-05D77C336369}" type="pres">
      <dgm:prSet presAssocID="{2CD294CC-2BD5-4D40-A1F6-2C000CC5A1B5}" presName="parTx" presStyleLbl="revTx" presStyleIdx="0" presStyleCnt="4">
        <dgm:presLayoutVars>
          <dgm:chMax val="0"/>
          <dgm:chPref val="0"/>
        </dgm:presLayoutVars>
      </dgm:prSet>
      <dgm:spPr/>
    </dgm:pt>
    <dgm:pt modelId="{62B57128-F38A-4271-81F4-0125ACA6C3C0}" type="pres">
      <dgm:prSet presAssocID="{D836F0E8-0032-48D8-9741-B93E0FECB4C9}" presName="sibTrans" presStyleCnt="0"/>
      <dgm:spPr/>
    </dgm:pt>
    <dgm:pt modelId="{E1343D1F-0725-4FA9-A719-AE322169B179}" type="pres">
      <dgm:prSet presAssocID="{9A4685CD-9279-4B7D-BAFC-55D751B08176}" presName="compNode" presStyleCnt="0"/>
      <dgm:spPr/>
    </dgm:pt>
    <dgm:pt modelId="{87A99B44-D320-4374-8404-BE613A1E947D}" type="pres">
      <dgm:prSet presAssocID="{9A4685CD-9279-4B7D-BAFC-55D751B08176}" presName="bgRect" presStyleLbl="bgShp" presStyleIdx="1" presStyleCnt="4"/>
      <dgm:spPr/>
    </dgm:pt>
    <dgm:pt modelId="{6D05A9B5-1DF1-4E35-8269-A495CAFC6A17}" type="pres">
      <dgm:prSet presAssocID="{9A4685CD-9279-4B7D-BAFC-55D751B0817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0A75CEEB-361F-47FD-B853-776844DC4214}" type="pres">
      <dgm:prSet presAssocID="{9A4685CD-9279-4B7D-BAFC-55D751B08176}" presName="spaceRect" presStyleCnt="0"/>
      <dgm:spPr/>
    </dgm:pt>
    <dgm:pt modelId="{F0B64C8C-DF7B-4E5F-8294-27B486C6A4BC}" type="pres">
      <dgm:prSet presAssocID="{9A4685CD-9279-4B7D-BAFC-55D751B08176}" presName="parTx" presStyleLbl="revTx" presStyleIdx="1" presStyleCnt="4">
        <dgm:presLayoutVars>
          <dgm:chMax val="0"/>
          <dgm:chPref val="0"/>
        </dgm:presLayoutVars>
      </dgm:prSet>
      <dgm:spPr/>
    </dgm:pt>
    <dgm:pt modelId="{5B5D4632-7CCD-4546-951C-A55C78B99C83}" type="pres">
      <dgm:prSet presAssocID="{88A58934-4553-42A4-9A6D-1C056F524C59}" presName="sibTrans" presStyleCnt="0"/>
      <dgm:spPr/>
    </dgm:pt>
    <dgm:pt modelId="{FC4C59CD-DD08-494A-BC4B-0CF3F0B270A7}" type="pres">
      <dgm:prSet presAssocID="{BBAA2166-FD43-428C-9F20-E48C628EB347}" presName="compNode" presStyleCnt="0"/>
      <dgm:spPr/>
    </dgm:pt>
    <dgm:pt modelId="{82F0EB2E-D28C-4409-AFBD-B7C7931DCA42}" type="pres">
      <dgm:prSet presAssocID="{BBAA2166-FD43-428C-9F20-E48C628EB347}" presName="bgRect" presStyleLbl="bgShp" presStyleIdx="2" presStyleCnt="4"/>
      <dgm:spPr/>
    </dgm:pt>
    <dgm:pt modelId="{6B07B46D-90C6-4A00-8BA3-7B2EB5832534}" type="pres">
      <dgm:prSet presAssocID="{BBAA2166-FD43-428C-9F20-E48C628EB34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9F591E8-E4D5-42EE-A591-D89D38F1A598}" type="pres">
      <dgm:prSet presAssocID="{BBAA2166-FD43-428C-9F20-E48C628EB347}" presName="spaceRect" presStyleCnt="0"/>
      <dgm:spPr/>
    </dgm:pt>
    <dgm:pt modelId="{F5C69666-8D05-4DF6-9629-27AF27963DC4}" type="pres">
      <dgm:prSet presAssocID="{BBAA2166-FD43-428C-9F20-E48C628EB347}" presName="parTx" presStyleLbl="revTx" presStyleIdx="2" presStyleCnt="4">
        <dgm:presLayoutVars>
          <dgm:chMax val="0"/>
          <dgm:chPref val="0"/>
        </dgm:presLayoutVars>
      </dgm:prSet>
      <dgm:spPr/>
    </dgm:pt>
    <dgm:pt modelId="{49B782E0-BC0A-428D-BE2D-F5A05EDD7FA9}" type="pres">
      <dgm:prSet presAssocID="{3A599EE3-C5B6-4C52-8D65-9DD007D8ED52}" presName="sibTrans" presStyleCnt="0"/>
      <dgm:spPr/>
    </dgm:pt>
    <dgm:pt modelId="{AF25EFBB-A7C5-45EA-BE54-E6DFFCB4B648}" type="pres">
      <dgm:prSet presAssocID="{3D99814C-A06F-4814-A620-41E386A01373}" presName="compNode" presStyleCnt="0"/>
      <dgm:spPr/>
    </dgm:pt>
    <dgm:pt modelId="{0509A768-47F1-4E09-BF3D-AB99CF44A3D0}" type="pres">
      <dgm:prSet presAssocID="{3D99814C-A06F-4814-A620-41E386A01373}" presName="bgRect" presStyleLbl="bgShp" presStyleIdx="3" presStyleCnt="4"/>
      <dgm:spPr/>
    </dgm:pt>
    <dgm:pt modelId="{82F2D838-C909-4C67-84CA-A8A60E7E6B24}" type="pres">
      <dgm:prSet presAssocID="{3D99814C-A06F-4814-A620-41E386A0137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0D00F517-3F79-41E2-94AA-866D3B62661C}" type="pres">
      <dgm:prSet presAssocID="{3D99814C-A06F-4814-A620-41E386A01373}" presName="spaceRect" presStyleCnt="0"/>
      <dgm:spPr/>
    </dgm:pt>
    <dgm:pt modelId="{268EC819-C72A-45C1-8C5E-ECC05C376F58}" type="pres">
      <dgm:prSet presAssocID="{3D99814C-A06F-4814-A620-41E386A0137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B56D10C-8F10-4925-A6FC-AC96B65F9BC2}" type="presOf" srcId="{2CD294CC-2BD5-4D40-A1F6-2C000CC5A1B5}" destId="{CA520C3F-EBB0-4C77-8508-05D77C336369}" srcOrd="0" destOrd="0" presId="urn:microsoft.com/office/officeart/2018/2/layout/IconVerticalSolidList"/>
    <dgm:cxn modelId="{C50D4416-3B26-4A73-AB25-638A32970DDB}" type="presOf" srcId="{72959652-BBB4-44DD-8B17-F57F6F32982F}" destId="{1B96000A-1A56-44E9-9BBC-FD795FDE2700}" srcOrd="0" destOrd="0" presId="urn:microsoft.com/office/officeart/2018/2/layout/IconVerticalSolidList"/>
    <dgm:cxn modelId="{B71C4735-1039-445B-8FE2-015EC8BD4195}" srcId="{72959652-BBB4-44DD-8B17-F57F6F32982F}" destId="{3D99814C-A06F-4814-A620-41E386A01373}" srcOrd="3" destOrd="0" parTransId="{E4BAF509-FF50-4ABC-99F5-8826F7973E57}" sibTransId="{A3D06CA4-F791-4C15-980C-12FCBBF7A67E}"/>
    <dgm:cxn modelId="{0AC80E71-74F0-46D6-80C4-B93D8B686B88}" srcId="{72959652-BBB4-44DD-8B17-F57F6F32982F}" destId="{9A4685CD-9279-4B7D-BAFC-55D751B08176}" srcOrd="1" destOrd="0" parTransId="{29A0422E-A415-4F34-86AB-B7081120A705}" sibTransId="{88A58934-4553-42A4-9A6D-1C056F524C59}"/>
    <dgm:cxn modelId="{A3FEB288-6E21-40B2-952C-5624B418FCD9}" type="presOf" srcId="{9A4685CD-9279-4B7D-BAFC-55D751B08176}" destId="{F0B64C8C-DF7B-4E5F-8294-27B486C6A4BC}" srcOrd="0" destOrd="0" presId="urn:microsoft.com/office/officeart/2018/2/layout/IconVerticalSolidList"/>
    <dgm:cxn modelId="{10D1DB91-BD26-4D86-B8F0-71BD1F587B65}" type="presOf" srcId="{3D99814C-A06F-4814-A620-41E386A01373}" destId="{268EC819-C72A-45C1-8C5E-ECC05C376F58}" srcOrd="0" destOrd="0" presId="urn:microsoft.com/office/officeart/2018/2/layout/IconVerticalSolidList"/>
    <dgm:cxn modelId="{945F819A-BE34-478E-B3A0-29C118F7C8F1}" srcId="{72959652-BBB4-44DD-8B17-F57F6F32982F}" destId="{2CD294CC-2BD5-4D40-A1F6-2C000CC5A1B5}" srcOrd="0" destOrd="0" parTransId="{6237EC6B-8B7C-4FC3-BFFE-BEC94E07C256}" sibTransId="{D836F0E8-0032-48D8-9741-B93E0FECB4C9}"/>
    <dgm:cxn modelId="{FEFB56E7-29CC-4B8A-9CA7-F217C997FE21}" srcId="{72959652-BBB4-44DD-8B17-F57F6F32982F}" destId="{BBAA2166-FD43-428C-9F20-E48C628EB347}" srcOrd="2" destOrd="0" parTransId="{88AA5D61-9525-4DC1-9B0B-76462D07E4A3}" sibTransId="{3A599EE3-C5B6-4C52-8D65-9DD007D8ED52}"/>
    <dgm:cxn modelId="{614EF1F9-6333-48A4-B502-40A44812B0B6}" type="presOf" srcId="{BBAA2166-FD43-428C-9F20-E48C628EB347}" destId="{F5C69666-8D05-4DF6-9629-27AF27963DC4}" srcOrd="0" destOrd="0" presId="urn:microsoft.com/office/officeart/2018/2/layout/IconVerticalSolidList"/>
    <dgm:cxn modelId="{41467575-CB78-4C6A-92D2-E4893164A787}" type="presParOf" srcId="{1B96000A-1A56-44E9-9BBC-FD795FDE2700}" destId="{761C6FD3-7346-4061-B83C-9F581E0DA8B0}" srcOrd="0" destOrd="0" presId="urn:microsoft.com/office/officeart/2018/2/layout/IconVerticalSolidList"/>
    <dgm:cxn modelId="{3BF16067-2AE6-4BE0-AD5E-3C3B01BAAD8D}" type="presParOf" srcId="{761C6FD3-7346-4061-B83C-9F581E0DA8B0}" destId="{7112F483-B76B-4C20-9BD8-AC296F4973D9}" srcOrd="0" destOrd="0" presId="urn:microsoft.com/office/officeart/2018/2/layout/IconVerticalSolidList"/>
    <dgm:cxn modelId="{D988A33F-4FF7-463C-873E-CCD4A255B786}" type="presParOf" srcId="{761C6FD3-7346-4061-B83C-9F581E0DA8B0}" destId="{9C806071-EB08-4094-AD70-5EEC1F8B9B5D}" srcOrd="1" destOrd="0" presId="urn:microsoft.com/office/officeart/2018/2/layout/IconVerticalSolidList"/>
    <dgm:cxn modelId="{FED09504-3F79-415E-B98D-5B39C9351386}" type="presParOf" srcId="{761C6FD3-7346-4061-B83C-9F581E0DA8B0}" destId="{BD06525E-FE3A-4FCE-9B98-3EC2EDEF9230}" srcOrd="2" destOrd="0" presId="urn:microsoft.com/office/officeart/2018/2/layout/IconVerticalSolidList"/>
    <dgm:cxn modelId="{D781FB8C-F5C9-4445-B869-A86467D29523}" type="presParOf" srcId="{761C6FD3-7346-4061-B83C-9F581E0DA8B0}" destId="{CA520C3F-EBB0-4C77-8508-05D77C336369}" srcOrd="3" destOrd="0" presId="urn:microsoft.com/office/officeart/2018/2/layout/IconVerticalSolidList"/>
    <dgm:cxn modelId="{53F7BE49-A441-4029-91E2-3A03BA380D8A}" type="presParOf" srcId="{1B96000A-1A56-44E9-9BBC-FD795FDE2700}" destId="{62B57128-F38A-4271-81F4-0125ACA6C3C0}" srcOrd="1" destOrd="0" presId="urn:microsoft.com/office/officeart/2018/2/layout/IconVerticalSolidList"/>
    <dgm:cxn modelId="{60DE67EA-FD0E-4F9B-96C3-31E05081A39E}" type="presParOf" srcId="{1B96000A-1A56-44E9-9BBC-FD795FDE2700}" destId="{E1343D1F-0725-4FA9-A719-AE322169B179}" srcOrd="2" destOrd="0" presId="urn:microsoft.com/office/officeart/2018/2/layout/IconVerticalSolidList"/>
    <dgm:cxn modelId="{EB199D73-D9D4-4EE9-B235-8DDF4A56A610}" type="presParOf" srcId="{E1343D1F-0725-4FA9-A719-AE322169B179}" destId="{87A99B44-D320-4374-8404-BE613A1E947D}" srcOrd="0" destOrd="0" presId="urn:microsoft.com/office/officeart/2018/2/layout/IconVerticalSolidList"/>
    <dgm:cxn modelId="{A84D42CE-9A92-486F-936F-8C834491C693}" type="presParOf" srcId="{E1343D1F-0725-4FA9-A719-AE322169B179}" destId="{6D05A9B5-1DF1-4E35-8269-A495CAFC6A17}" srcOrd="1" destOrd="0" presId="urn:microsoft.com/office/officeart/2018/2/layout/IconVerticalSolidList"/>
    <dgm:cxn modelId="{F86CA34C-8023-40A8-AB96-5AE9B6ED99BA}" type="presParOf" srcId="{E1343D1F-0725-4FA9-A719-AE322169B179}" destId="{0A75CEEB-361F-47FD-B853-776844DC4214}" srcOrd="2" destOrd="0" presId="urn:microsoft.com/office/officeart/2018/2/layout/IconVerticalSolidList"/>
    <dgm:cxn modelId="{F136715F-F3E0-4C5C-B5E4-DD7F9152F204}" type="presParOf" srcId="{E1343D1F-0725-4FA9-A719-AE322169B179}" destId="{F0B64C8C-DF7B-4E5F-8294-27B486C6A4BC}" srcOrd="3" destOrd="0" presId="urn:microsoft.com/office/officeart/2018/2/layout/IconVerticalSolidList"/>
    <dgm:cxn modelId="{BCFEAB74-0C4B-44CD-A774-4706E510989F}" type="presParOf" srcId="{1B96000A-1A56-44E9-9BBC-FD795FDE2700}" destId="{5B5D4632-7CCD-4546-951C-A55C78B99C83}" srcOrd="3" destOrd="0" presId="urn:microsoft.com/office/officeart/2018/2/layout/IconVerticalSolidList"/>
    <dgm:cxn modelId="{F7A0E2FB-AECE-487B-8D25-BC55B75A82D8}" type="presParOf" srcId="{1B96000A-1A56-44E9-9BBC-FD795FDE2700}" destId="{FC4C59CD-DD08-494A-BC4B-0CF3F0B270A7}" srcOrd="4" destOrd="0" presId="urn:microsoft.com/office/officeart/2018/2/layout/IconVerticalSolidList"/>
    <dgm:cxn modelId="{0DB26949-457F-48AC-A24D-7C2DE2EAC2A4}" type="presParOf" srcId="{FC4C59CD-DD08-494A-BC4B-0CF3F0B270A7}" destId="{82F0EB2E-D28C-4409-AFBD-B7C7931DCA42}" srcOrd="0" destOrd="0" presId="urn:microsoft.com/office/officeart/2018/2/layout/IconVerticalSolidList"/>
    <dgm:cxn modelId="{ADD50F00-0E21-49D1-B720-596C5E58949E}" type="presParOf" srcId="{FC4C59CD-DD08-494A-BC4B-0CF3F0B270A7}" destId="{6B07B46D-90C6-4A00-8BA3-7B2EB5832534}" srcOrd="1" destOrd="0" presId="urn:microsoft.com/office/officeart/2018/2/layout/IconVerticalSolidList"/>
    <dgm:cxn modelId="{9CB733FA-B934-409E-A09F-DD93C66BF9D2}" type="presParOf" srcId="{FC4C59CD-DD08-494A-BC4B-0CF3F0B270A7}" destId="{99F591E8-E4D5-42EE-A591-D89D38F1A598}" srcOrd="2" destOrd="0" presId="urn:microsoft.com/office/officeart/2018/2/layout/IconVerticalSolidList"/>
    <dgm:cxn modelId="{C4C5DFD6-1ADD-4B11-80C8-B721E249A4AC}" type="presParOf" srcId="{FC4C59CD-DD08-494A-BC4B-0CF3F0B270A7}" destId="{F5C69666-8D05-4DF6-9629-27AF27963DC4}" srcOrd="3" destOrd="0" presId="urn:microsoft.com/office/officeart/2018/2/layout/IconVerticalSolidList"/>
    <dgm:cxn modelId="{7AB4CC0F-E7F9-4A52-AE7C-AA3CD7D031A7}" type="presParOf" srcId="{1B96000A-1A56-44E9-9BBC-FD795FDE2700}" destId="{49B782E0-BC0A-428D-BE2D-F5A05EDD7FA9}" srcOrd="5" destOrd="0" presId="urn:microsoft.com/office/officeart/2018/2/layout/IconVerticalSolidList"/>
    <dgm:cxn modelId="{24AF81D4-45AC-4860-AA5C-85277E595109}" type="presParOf" srcId="{1B96000A-1A56-44E9-9BBC-FD795FDE2700}" destId="{AF25EFBB-A7C5-45EA-BE54-E6DFFCB4B648}" srcOrd="6" destOrd="0" presId="urn:microsoft.com/office/officeart/2018/2/layout/IconVerticalSolidList"/>
    <dgm:cxn modelId="{B4F0A94D-EEA3-42EC-9021-D91D27292C4E}" type="presParOf" srcId="{AF25EFBB-A7C5-45EA-BE54-E6DFFCB4B648}" destId="{0509A768-47F1-4E09-BF3D-AB99CF44A3D0}" srcOrd="0" destOrd="0" presId="urn:microsoft.com/office/officeart/2018/2/layout/IconVerticalSolidList"/>
    <dgm:cxn modelId="{E730236A-5875-40F8-95E7-66845600626C}" type="presParOf" srcId="{AF25EFBB-A7C5-45EA-BE54-E6DFFCB4B648}" destId="{82F2D838-C909-4C67-84CA-A8A60E7E6B24}" srcOrd="1" destOrd="0" presId="urn:microsoft.com/office/officeart/2018/2/layout/IconVerticalSolidList"/>
    <dgm:cxn modelId="{9B158E3E-F556-4E70-BECF-5FD25DA3BB6C}" type="presParOf" srcId="{AF25EFBB-A7C5-45EA-BE54-E6DFFCB4B648}" destId="{0D00F517-3F79-41E2-94AA-866D3B62661C}" srcOrd="2" destOrd="0" presId="urn:microsoft.com/office/officeart/2018/2/layout/IconVerticalSolidList"/>
    <dgm:cxn modelId="{675BBED7-94D0-4E98-A973-4CC5BD0261F4}" type="presParOf" srcId="{AF25EFBB-A7C5-45EA-BE54-E6DFFCB4B648}" destId="{268EC819-C72A-45C1-8C5E-ECC05C376F5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0F68B-8E0B-489E-9924-284D2ADD303A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C478A-3998-42EF-98BB-0F5B7F9D22C4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34AE5-8122-4074-92E6-504261232E9E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Excess sediment can cause: turbid water, habitat destruction, lower biodiversity</a:t>
          </a:r>
        </a:p>
      </dsp:txBody>
      <dsp:txXfrm>
        <a:off x="1945450" y="719"/>
        <a:ext cx="4643240" cy="1684372"/>
      </dsp:txXfrm>
    </dsp:sp>
    <dsp:sp modelId="{627A521F-ED41-4B9C-8B4C-528F45A91393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42D32-6CBA-4FE7-B809-4D3220B6090D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BB865-234A-4BC0-B5B9-F3D6BB21B400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Sediment</a:t>
          </a:r>
          <a:r>
            <a:rPr lang="en-US" sz="2500" kern="1200" baseline="0"/>
            <a:t> can harbor excess nutrients</a:t>
          </a:r>
          <a:endParaRPr lang="en-US" sz="2500" kern="1200"/>
        </a:p>
      </dsp:txBody>
      <dsp:txXfrm>
        <a:off x="1945450" y="2106185"/>
        <a:ext cx="4643240" cy="1684372"/>
      </dsp:txXfrm>
    </dsp:sp>
    <dsp:sp modelId="{267D0C55-D44F-443A-A19D-C8A082BBC17D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134CB-85F5-4FC0-9D99-2AC2C87391A3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73A5E-ADB5-4837-884A-CBA5AFAD5069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Velocity and volume of water moves sediment at different rates</a:t>
          </a:r>
        </a:p>
      </dsp:txBody>
      <dsp:txXfrm>
        <a:off x="1945450" y="4211650"/>
        <a:ext cx="4643240" cy="1684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2F483-B76B-4C20-9BD8-AC296F4973D9}">
      <dsp:nvSpPr>
        <dsp:cNvPr id="0" name=""/>
        <dsp:cNvSpPr/>
      </dsp:nvSpPr>
      <dsp:spPr>
        <a:xfrm>
          <a:off x="0" y="2447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06071-EB08-4094-AD70-5EEC1F8B9B5D}">
      <dsp:nvSpPr>
        <dsp:cNvPr id="0" name=""/>
        <dsp:cNvSpPr/>
      </dsp:nvSpPr>
      <dsp:spPr>
        <a:xfrm>
          <a:off x="375217" y="281534"/>
          <a:ext cx="682214" cy="682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20C3F-EBB0-4C77-8508-05D77C336369}">
      <dsp:nvSpPr>
        <dsp:cNvPr id="0" name=""/>
        <dsp:cNvSpPr/>
      </dsp:nvSpPr>
      <dsp:spPr>
        <a:xfrm>
          <a:off x="1432649" y="2447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Nutrients are vital for ecosystem health, but too much or too little can be harmful to biodiversity</a:t>
          </a:r>
        </a:p>
      </dsp:txBody>
      <dsp:txXfrm>
        <a:off x="1432649" y="2447"/>
        <a:ext cx="5156041" cy="1240389"/>
      </dsp:txXfrm>
    </dsp:sp>
    <dsp:sp modelId="{87A99B44-D320-4374-8404-BE613A1E947D}">
      <dsp:nvSpPr>
        <dsp:cNvPr id="0" name=""/>
        <dsp:cNvSpPr/>
      </dsp:nvSpPr>
      <dsp:spPr>
        <a:xfrm>
          <a:off x="0" y="1552933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5A9B5-1DF1-4E35-8269-A495CAFC6A17}">
      <dsp:nvSpPr>
        <dsp:cNvPr id="0" name=""/>
        <dsp:cNvSpPr/>
      </dsp:nvSpPr>
      <dsp:spPr>
        <a:xfrm>
          <a:off x="375217" y="1832021"/>
          <a:ext cx="682214" cy="682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B64C8C-DF7B-4E5F-8294-27B486C6A4BC}">
      <dsp:nvSpPr>
        <dsp:cNvPr id="0" name=""/>
        <dsp:cNvSpPr/>
      </dsp:nvSpPr>
      <dsp:spPr>
        <a:xfrm>
          <a:off x="1432649" y="1552933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Many different biotic and hydrologic factors control rates of nutrient retention, removal, and release</a:t>
          </a:r>
        </a:p>
      </dsp:txBody>
      <dsp:txXfrm>
        <a:off x="1432649" y="1552933"/>
        <a:ext cx="5156041" cy="1240389"/>
      </dsp:txXfrm>
    </dsp:sp>
    <dsp:sp modelId="{82F0EB2E-D28C-4409-AFBD-B7C7931DCA42}">
      <dsp:nvSpPr>
        <dsp:cNvPr id="0" name=""/>
        <dsp:cNvSpPr/>
      </dsp:nvSpPr>
      <dsp:spPr>
        <a:xfrm>
          <a:off x="0" y="3103420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07B46D-90C6-4A00-8BA3-7B2EB5832534}">
      <dsp:nvSpPr>
        <dsp:cNvPr id="0" name=""/>
        <dsp:cNvSpPr/>
      </dsp:nvSpPr>
      <dsp:spPr>
        <a:xfrm>
          <a:off x="375217" y="3382507"/>
          <a:ext cx="682214" cy="682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69666-8D05-4DF6-9629-27AF27963DC4}">
      <dsp:nvSpPr>
        <dsp:cNvPr id="0" name=""/>
        <dsp:cNvSpPr/>
      </dsp:nvSpPr>
      <dsp:spPr>
        <a:xfrm>
          <a:off x="1432649" y="3103420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McMillan and Noe note that nutrient processing rates were primarily controlled by physical channel features</a:t>
          </a:r>
        </a:p>
      </dsp:txBody>
      <dsp:txXfrm>
        <a:off x="1432649" y="3103420"/>
        <a:ext cx="5156041" cy="1240389"/>
      </dsp:txXfrm>
    </dsp:sp>
    <dsp:sp modelId="{0509A768-47F1-4E09-BF3D-AB99CF44A3D0}">
      <dsp:nvSpPr>
        <dsp:cNvPr id="0" name=""/>
        <dsp:cNvSpPr/>
      </dsp:nvSpPr>
      <dsp:spPr>
        <a:xfrm>
          <a:off x="0" y="4653906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2D838-C909-4C67-84CA-A8A60E7E6B24}">
      <dsp:nvSpPr>
        <dsp:cNvPr id="0" name=""/>
        <dsp:cNvSpPr/>
      </dsp:nvSpPr>
      <dsp:spPr>
        <a:xfrm>
          <a:off x="375217" y="4932994"/>
          <a:ext cx="682214" cy="682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EC819-C72A-45C1-8C5E-ECC05C376F58}">
      <dsp:nvSpPr>
        <dsp:cNvPr id="0" name=""/>
        <dsp:cNvSpPr/>
      </dsp:nvSpPr>
      <dsp:spPr>
        <a:xfrm>
          <a:off x="1432649" y="4653906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Simplified channel structure does not lead to a connected system like varied, natural streams do</a:t>
          </a:r>
        </a:p>
      </dsp:txBody>
      <dsp:txXfrm>
        <a:off x="1432649" y="4653906"/>
        <a:ext cx="5156041" cy="1240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BE1DA-B2B2-C645-9207-9EF8F2C30574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D4823-81A0-CC40-87FD-FD596FB5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6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83D2B-0C50-9A4D-A72B-8075402C35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95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83D2B-0C50-9A4D-A72B-8075402C35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62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83D2B-0C50-9A4D-A72B-8075402C35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05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83D2B-0C50-9A4D-A72B-8075402C35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76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83D2B-0C50-9A4D-A72B-8075402C35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74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83D2B-0C50-9A4D-A72B-8075402C35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54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83D2B-0C50-9A4D-A72B-8075402C35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14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83D2B-0C50-9A4D-A72B-8075402C35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31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83D2B-0C50-9A4D-A72B-8075402C35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63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83D2B-0C50-9A4D-A72B-8075402C35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51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BD13B-0872-3648-A75C-9EB9B1E49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122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BD13B-0872-3648-A75C-9EB9B1E49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40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BD13B-0872-3648-A75C-9EB9B1E49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042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BD13B-0872-3648-A75C-9EB9B1E49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52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5104767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65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CA4B-EAA2-6349-9721-E4A12155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5BD44-8718-114C-BDFF-48693DB44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EF4A3-C9A8-6949-BF99-1696A0693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20B87-E178-4847-A63D-458237DF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1503E-7146-2B49-8BAD-02D7EF644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3835-C102-BE44-B3DA-1F34C32C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5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5104767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80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2A6862-9E43-3F45-BC14-57A9FE05A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99" y="4790038"/>
            <a:ext cx="9896669" cy="9377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4108999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04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94562"/>
          </a:xfrm>
        </p:spPr>
        <p:txBody>
          <a:bodyPr/>
          <a:lstStyle>
            <a:lvl1pPr>
              <a:defRPr sz="2200" b="0" i="0">
                <a:latin typeface="+mn-lt"/>
              </a:defRPr>
            </a:lvl1pPr>
            <a:lvl2pPr>
              <a:defRPr sz="2000" b="0" i="0">
                <a:solidFill>
                  <a:srgbClr val="006649"/>
                </a:solidFill>
                <a:latin typeface="+mn-lt"/>
              </a:defRPr>
            </a:lvl2pPr>
            <a:lvl3pPr>
              <a:defRPr b="0" i="0">
                <a:solidFill>
                  <a:srgbClr val="006649"/>
                </a:solidFill>
                <a:latin typeface="+mn-lt"/>
              </a:defRPr>
            </a:lvl3pPr>
            <a:lvl4pPr>
              <a:defRPr b="0" i="0">
                <a:solidFill>
                  <a:srgbClr val="006649"/>
                </a:solidFill>
                <a:latin typeface="+mn-lt"/>
              </a:defRPr>
            </a:lvl4pPr>
            <a:lvl5pPr>
              <a:defRPr b="0" i="0">
                <a:solidFill>
                  <a:srgbClr val="006649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2E4E12D-3B5D-DA40-BA34-6330CDD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84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68683"/>
          </a:xfrm>
        </p:spPr>
        <p:txBody>
          <a:bodyPr/>
          <a:lstStyle>
            <a:lvl1pPr>
              <a:defRPr sz="2200" b="0" i="0">
                <a:latin typeface="+mn-lt"/>
              </a:defRPr>
            </a:lvl1pPr>
            <a:lvl2pPr>
              <a:defRPr sz="2000" b="0" i="0">
                <a:solidFill>
                  <a:schemeClr val="tx2"/>
                </a:solidFill>
                <a:latin typeface="+mn-lt"/>
              </a:defRPr>
            </a:lvl2pPr>
            <a:lvl3pPr>
              <a:defRPr b="0" i="0">
                <a:solidFill>
                  <a:schemeClr val="tx2"/>
                </a:solidFill>
                <a:latin typeface="+mn-lt"/>
              </a:defRPr>
            </a:lvl3pPr>
            <a:lvl4pPr>
              <a:defRPr b="0" i="0">
                <a:solidFill>
                  <a:schemeClr val="tx2"/>
                </a:solidFill>
                <a:latin typeface="+mn-lt"/>
              </a:defRPr>
            </a:lvl4pPr>
            <a:lvl5pPr>
              <a:defRPr b="0" i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2E4E12D-3B5D-DA40-BA34-6330CDD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3052BA-08B3-794C-9992-5F2F2E34A8BC}"/>
              </a:ext>
            </a:extLst>
          </p:cNvPr>
          <p:cNvSpPr txBox="1"/>
          <p:nvPr userDrawn="1"/>
        </p:nvSpPr>
        <p:spPr>
          <a:xfrm>
            <a:off x="1275127" y="185787"/>
            <a:ext cx="1067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>
                <a:solidFill>
                  <a:schemeClr val="tx1"/>
                </a:solidFill>
                <a:latin typeface="+mj-lt"/>
              </a:rPr>
              <a:t>Continued headline for slides that share the same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37320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9C26-B195-A14C-9C06-92539D0A3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5028" y="2103929"/>
            <a:ext cx="4974771" cy="3891429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006649"/>
                </a:solidFill>
              </a:defRPr>
            </a:lvl2pPr>
            <a:lvl3pPr>
              <a:defRPr>
                <a:solidFill>
                  <a:srgbClr val="006649"/>
                </a:solidFill>
              </a:defRPr>
            </a:lvl3pPr>
            <a:lvl4pPr>
              <a:defRPr>
                <a:solidFill>
                  <a:srgbClr val="006649"/>
                </a:solidFill>
              </a:defRPr>
            </a:lvl4pPr>
            <a:lvl5pPr>
              <a:defRPr>
                <a:solidFill>
                  <a:srgbClr val="00664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EB298-6BB5-2042-8E99-5FF29C61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3929"/>
            <a:ext cx="4974771" cy="3891429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006649"/>
                </a:solidFill>
              </a:defRPr>
            </a:lvl2pPr>
            <a:lvl3pPr>
              <a:defRPr>
                <a:solidFill>
                  <a:srgbClr val="006649"/>
                </a:solidFill>
              </a:defRPr>
            </a:lvl3pPr>
            <a:lvl4pPr>
              <a:defRPr>
                <a:solidFill>
                  <a:srgbClr val="006649"/>
                </a:solidFill>
              </a:defRPr>
            </a:lvl4pPr>
            <a:lvl5pPr>
              <a:defRPr>
                <a:solidFill>
                  <a:srgbClr val="00664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3C2FD9-A378-A140-9800-64379F9D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37D004-ABCE-DB42-9BFC-9C6FB070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46534E7-CD58-4F4D-A5FE-125B0009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467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7C5E-6F4D-BF45-AE18-604209EE2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1039"/>
            <a:ext cx="6720196" cy="5180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BFF73-EC43-3A4A-851B-7C797987B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057400"/>
            <a:ext cx="37269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6FA34B7-003E-8F4E-9365-0F545260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7014C1D-B276-E24A-9C05-3109AD18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3F150D-ABB7-864E-8755-60BB9203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3726996" cy="1269060"/>
          </a:xfrm>
        </p:spPr>
        <p:txBody>
          <a:bodyPr>
            <a:normAutofit/>
          </a:bodyPr>
          <a:lstStyle>
            <a:lvl1pPr>
              <a:lnSpc>
                <a:spcPts val="3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9261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04AC7-8DA5-6B4D-BB5F-C75BB72EA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35022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81981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854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75129" y="783774"/>
            <a:ext cx="11628255" cy="51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89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FF0EC-EF4C-A042-8378-EECB3708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B65A5-5C48-174F-A6F9-63BEEF44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8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2A6862-9E43-3F45-BC14-57A9FE05A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99" y="4790038"/>
            <a:ext cx="9896669" cy="93772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AF7E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4108999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90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5104767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48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2A6862-9E43-3F45-BC14-57A9FE05A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99" y="4790038"/>
            <a:ext cx="9896669" cy="93772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AF7E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4108999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50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68683"/>
          </a:xfrm>
        </p:spPr>
        <p:txBody>
          <a:bodyPr/>
          <a:lstStyle>
            <a:lvl1pPr>
              <a:defRPr sz="2200" b="0" i="0">
                <a:latin typeface="+mn-lt"/>
              </a:defRPr>
            </a:lvl1pPr>
            <a:lvl2pPr>
              <a:defRPr sz="2000" b="0" i="0">
                <a:solidFill>
                  <a:srgbClr val="FAF7EE"/>
                </a:solidFill>
                <a:latin typeface="+mn-lt"/>
              </a:defRPr>
            </a:lvl2pPr>
            <a:lvl3pPr>
              <a:defRPr b="0" i="0">
                <a:solidFill>
                  <a:srgbClr val="FAF7EE"/>
                </a:solidFill>
                <a:latin typeface="+mn-lt"/>
              </a:defRPr>
            </a:lvl3pPr>
            <a:lvl4pPr>
              <a:defRPr b="0" i="0">
                <a:solidFill>
                  <a:srgbClr val="FAF7EE"/>
                </a:solidFill>
                <a:latin typeface="+mn-lt"/>
              </a:defRPr>
            </a:lvl4pPr>
            <a:lvl5pPr>
              <a:defRPr b="0" i="0">
                <a:solidFill>
                  <a:srgbClr val="FAF7E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2E4E12D-3B5D-DA40-BA34-6330CDD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49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68683"/>
          </a:xfrm>
        </p:spPr>
        <p:txBody>
          <a:bodyPr/>
          <a:lstStyle>
            <a:lvl1pPr>
              <a:defRPr sz="2200" b="0" i="0">
                <a:latin typeface="+mn-lt"/>
              </a:defRPr>
            </a:lvl1pPr>
            <a:lvl2pPr>
              <a:defRPr sz="2000" b="0" i="0">
                <a:solidFill>
                  <a:srgbClr val="FAF7EE"/>
                </a:solidFill>
                <a:latin typeface="+mn-lt"/>
              </a:defRPr>
            </a:lvl2pPr>
            <a:lvl3pPr>
              <a:defRPr b="0" i="0">
                <a:solidFill>
                  <a:srgbClr val="FAF7EE"/>
                </a:solidFill>
                <a:latin typeface="+mn-lt"/>
              </a:defRPr>
            </a:lvl3pPr>
            <a:lvl4pPr>
              <a:defRPr b="0" i="0">
                <a:solidFill>
                  <a:srgbClr val="FAF7EE"/>
                </a:solidFill>
                <a:latin typeface="+mn-lt"/>
              </a:defRPr>
            </a:lvl4pPr>
            <a:lvl5pPr>
              <a:defRPr b="0" i="0">
                <a:solidFill>
                  <a:srgbClr val="FAF7E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2E4E12D-3B5D-DA40-BA34-6330CDD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3052BA-08B3-794C-9992-5F2F2E34A8BC}"/>
              </a:ext>
            </a:extLst>
          </p:cNvPr>
          <p:cNvSpPr txBox="1"/>
          <p:nvPr userDrawn="1"/>
        </p:nvSpPr>
        <p:spPr>
          <a:xfrm>
            <a:off x="1275127" y="185787"/>
            <a:ext cx="1067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>
                <a:solidFill>
                  <a:schemeClr val="bg2"/>
                </a:solidFill>
                <a:latin typeface="+mj-lt"/>
              </a:rPr>
              <a:t>Continued headline for slides that share the same section title</a:t>
            </a:r>
          </a:p>
        </p:txBody>
      </p:sp>
    </p:spTree>
    <p:extLst>
      <p:ext uri="{BB962C8B-B14F-4D97-AF65-F5344CB8AC3E}">
        <p14:creationId xmlns:p14="http://schemas.microsoft.com/office/powerpoint/2010/main" val="658358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9C26-B195-A14C-9C06-92539D0A3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5028" y="2103929"/>
            <a:ext cx="4974771" cy="3874177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FAF7EE"/>
                </a:solidFill>
              </a:defRPr>
            </a:lvl2pPr>
            <a:lvl3pPr>
              <a:defRPr>
                <a:solidFill>
                  <a:srgbClr val="FAF7EE"/>
                </a:solidFill>
              </a:defRPr>
            </a:lvl3pPr>
            <a:lvl4pPr>
              <a:defRPr>
                <a:solidFill>
                  <a:srgbClr val="FAF7EE"/>
                </a:solidFill>
              </a:defRPr>
            </a:lvl4pPr>
            <a:lvl5pPr>
              <a:defRPr>
                <a:solidFill>
                  <a:srgbClr val="FAF7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EB298-6BB5-2042-8E99-5FF29C61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3929"/>
            <a:ext cx="4974771" cy="3874177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FAF7EE"/>
                </a:solidFill>
              </a:defRPr>
            </a:lvl2pPr>
            <a:lvl3pPr>
              <a:defRPr>
                <a:solidFill>
                  <a:srgbClr val="FAF7EE"/>
                </a:solidFill>
              </a:defRPr>
            </a:lvl3pPr>
            <a:lvl4pPr>
              <a:defRPr>
                <a:solidFill>
                  <a:srgbClr val="FAF7EE"/>
                </a:solidFill>
              </a:defRPr>
            </a:lvl4pPr>
            <a:lvl5pPr>
              <a:defRPr>
                <a:solidFill>
                  <a:srgbClr val="FAF7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3C2FD9-A378-A140-9800-64379F9D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37D004-ABCE-DB42-9BFC-9C6FB070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46534E7-CD58-4F4D-A5FE-125B0009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1415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7C5E-6F4D-BF45-AE18-604209EE2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1039"/>
            <a:ext cx="6720196" cy="5180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BFF73-EC43-3A4A-851B-7C797987B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057400"/>
            <a:ext cx="37269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6FA34B7-003E-8F4E-9365-0F545260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7014C1D-B276-E24A-9C05-3109AD18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3F150D-ABB7-864E-8755-60BB9203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3726996" cy="1269060"/>
          </a:xfrm>
        </p:spPr>
        <p:txBody>
          <a:bodyPr>
            <a:normAutofit/>
          </a:bodyPr>
          <a:lstStyle>
            <a:lvl1pPr>
              <a:lnSpc>
                <a:spcPts val="3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861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04AC7-8DA5-6B4D-BB5F-C75BB72EA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35022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81981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23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75129" y="783774"/>
            <a:ext cx="11628255" cy="51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92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FF0EC-EF4C-A042-8378-EECB3708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B65A5-5C48-174F-A6F9-63BEEF44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22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5104767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3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68683"/>
          </a:xfrm>
        </p:spPr>
        <p:txBody>
          <a:bodyPr/>
          <a:lstStyle>
            <a:lvl1pPr>
              <a:defRPr sz="2200" b="0" i="0">
                <a:latin typeface="+mn-lt"/>
              </a:defRPr>
            </a:lvl1pPr>
            <a:lvl2pPr>
              <a:defRPr sz="2000" b="0" i="0">
                <a:solidFill>
                  <a:srgbClr val="FAF7EE"/>
                </a:solidFill>
                <a:latin typeface="+mn-lt"/>
              </a:defRPr>
            </a:lvl2pPr>
            <a:lvl3pPr>
              <a:defRPr b="0" i="0">
                <a:solidFill>
                  <a:srgbClr val="FAF7EE"/>
                </a:solidFill>
                <a:latin typeface="+mn-lt"/>
              </a:defRPr>
            </a:lvl3pPr>
            <a:lvl4pPr>
              <a:defRPr b="0" i="0">
                <a:solidFill>
                  <a:srgbClr val="FAF7EE"/>
                </a:solidFill>
                <a:latin typeface="+mn-lt"/>
              </a:defRPr>
            </a:lvl4pPr>
            <a:lvl5pPr>
              <a:defRPr b="0" i="0">
                <a:solidFill>
                  <a:srgbClr val="FAF7E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2E4E12D-3B5D-DA40-BA34-6330CDD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74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2A6862-9E43-3F45-BC14-57A9FE05A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99" y="4790038"/>
            <a:ext cx="9896669" cy="9377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4108999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78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94562"/>
          </a:xfrm>
        </p:spPr>
        <p:txBody>
          <a:bodyPr/>
          <a:lstStyle>
            <a:lvl1pPr>
              <a:defRPr sz="2200" b="0" i="0">
                <a:latin typeface="+mn-lt"/>
              </a:defRPr>
            </a:lvl1pPr>
            <a:lvl2pPr>
              <a:defRPr sz="2000" b="0" i="0">
                <a:solidFill>
                  <a:srgbClr val="006649"/>
                </a:solidFill>
                <a:latin typeface="+mn-lt"/>
              </a:defRPr>
            </a:lvl2pPr>
            <a:lvl3pPr>
              <a:defRPr b="0" i="0">
                <a:solidFill>
                  <a:srgbClr val="006649"/>
                </a:solidFill>
                <a:latin typeface="+mn-lt"/>
              </a:defRPr>
            </a:lvl3pPr>
            <a:lvl4pPr>
              <a:defRPr b="0" i="0">
                <a:solidFill>
                  <a:srgbClr val="006649"/>
                </a:solidFill>
                <a:latin typeface="+mn-lt"/>
              </a:defRPr>
            </a:lvl4pPr>
            <a:lvl5pPr>
              <a:defRPr b="0" i="0">
                <a:solidFill>
                  <a:srgbClr val="006649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2E4E12D-3B5D-DA40-BA34-6330CDD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4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68683"/>
          </a:xfrm>
        </p:spPr>
        <p:txBody>
          <a:bodyPr/>
          <a:lstStyle>
            <a:lvl1pPr>
              <a:defRPr sz="2200" b="0" i="0">
                <a:latin typeface="+mn-lt"/>
              </a:defRPr>
            </a:lvl1pPr>
            <a:lvl2pPr>
              <a:defRPr sz="2000" b="0" i="0">
                <a:solidFill>
                  <a:schemeClr val="tx2"/>
                </a:solidFill>
                <a:latin typeface="+mn-lt"/>
              </a:defRPr>
            </a:lvl2pPr>
            <a:lvl3pPr>
              <a:defRPr b="0" i="0">
                <a:solidFill>
                  <a:schemeClr val="tx2"/>
                </a:solidFill>
                <a:latin typeface="+mn-lt"/>
              </a:defRPr>
            </a:lvl3pPr>
            <a:lvl4pPr>
              <a:defRPr b="0" i="0">
                <a:solidFill>
                  <a:schemeClr val="tx2"/>
                </a:solidFill>
                <a:latin typeface="+mn-lt"/>
              </a:defRPr>
            </a:lvl4pPr>
            <a:lvl5pPr>
              <a:defRPr b="0" i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2E4E12D-3B5D-DA40-BA34-6330CDD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3052BA-08B3-794C-9992-5F2F2E34A8BC}"/>
              </a:ext>
            </a:extLst>
          </p:cNvPr>
          <p:cNvSpPr txBox="1"/>
          <p:nvPr userDrawn="1"/>
        </p:nvSpPr>
        <p:spPr>
          <a:xfrm>
            <a:off x="1275127" y="185787"/>
            <a:ext cx="1067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>
                <a:solidFill>
                  <a:schemeClr val="tx1"/>
                </a:solidFill>
                <a:latin typeface="+mj-lt"/>
              </a:rPr>
              <a:t>Continued headline for slides that share the same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2423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9C26-B195-A14C-9C06-92539D0A3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5028" y="2103929"/>
            <a:ext cx="4974771" cy="3891429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006649"/>
                </a:solidFill>
              </a:defRPr>
            </a:lvl2pPr>
            <a:lvl3pPr>
              <a:defRPr>
                <a:solidFill>
                  <a:srgbClr val="006649"/>
                </a:solidFill>
              </a:defRPr>
            </a:lvl3pPr>
            <a:lvl4pPr>
              <a:defRPr>
                <a:solidFill>
                  <a:srgbClr val="006649"/>
                </a:solidFill>
              </a:defRPr>
            </a:lvl4pPr>
            <a:lvl5pPr>
              <a:defRPr>
                <a:solidFill>
                  <a:srgbClr val="00664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EB298-6BB5-2042-8E99-5FF29C61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3929"/>
            <a:ext cx="4974771" cy="3891429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006649"/>
                </a:solidFill>
              </a:defRPr>
            </a:lvl2pPr>
            <a:lvl3pPr>
              <a:defRPr>
                <a:solidFill>
                  <a:srgbClr val="006649"/>
                </a:solidFill>
              </a:defRPr>
            </a:lvl3pPr>
            <a:lvl4pPr>
              <a:defRPr>
                <a:solidFill>
                  <a:srgbClr val="006649"/>
                </a:solidFill>
              </a:defRPr>
            </a:lvl4pPr>
            <a:lvl5pPr>
              <a:defRPr>
                <a:solidFill>
                  <a:srgbClr val="00664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3C2FD9-A378-A140-9800-64379F9D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37D004-ABCE-DB42-9BFC-9C6FB070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46534E7-CD58-4F4D-A5FE-125B0009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7692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7C5E-6F4D-BF45-AE18-604209EE2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1039"/>
            <a:ext cx="6720196" cy="5180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BFF73-EC43-3A4A-851B-7C797987B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057400"/>
            <a:ext cx="37269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6FA34B7-003E-8F4E-9365-0F545260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7014C1D-B276-E24A-9C05-3109AD18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3F150D-ABB7-864E-8755-60BB9203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3726996" cy="1269060"/>
          </a:xfrm>
        </p:spPr>
        <p:txBody>
          <a:bodyPr>
            <a:normAutofit/>
          </a:bodyPr>
          <a:lstStyle>
            <a:lvl1pPr>
              <a:lnSpc>
                <a:spcPts val="3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8157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04AC7-8DA5-6B4D-BB5F-C75BB72EA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35022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81981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82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75129" y="783774"/>
            <a:ext cx="11628255" cy="51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54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FF0EC-EF4C-A042-8378-EECB3708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B65A5-5C48-174F-A6F9-63BEEF44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21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FA8A-9FB8-FC48-B71A-D9E58F22E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9FF27-4AE2-6A41-850C-8CB47966A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B3C75-94BF-7645-A6DE-95272FD3D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FBFB6-7568-4446-8642-DBFEAADB5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EF9FB-77C9-404B-A631-ADE82BFE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74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38C65-9FD3-EF46-9021-292F14E2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A5BE1-0BD6-D54A-88CF-9B9DE3989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0709F-BFF5-FD41-9E95-ADFA9B1A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A299E-ABB9-8D45-91A6-80D9241F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BD75A-2813-CB46-9339-9D71C8A25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9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68683"/>
          </a:xfrm>
        </p:spPr>
        <p:txBody>
          <a:bodyPr/>
          <a:lstStyle>
            <a:lvl1pPr>
              <a:defRPr sz="2200" b="0" i="0">
                <a:latin typeface="+mn-lt"/>
              </a:defRPr>
            </a:lvl1pPr>
            <a:lvl2pPr>
              <a:defRPr sz="2000" b="0" i="0">
                <a:solidFill>
                  <a:srgbClr val="FAF7EE"/>
                </a:solidFill>
                <a:latin typeface="+mn-lt"/>
              </a:defRPr>
            </a:lvl2pPr>
            <a:lvl3pPr>
              <a:defRPr b="0" i="0">
                <a:solidFill>
                  <a:srgbClr val="FAF7EE"/>
                </a:solidFill>
                <a:latin typeface="+mn-lt"/>
              </a:defRPr>
            </a:lvl3pPr>
            <a:lvl4pPr>
              <a:defRPr b="0" i="0">
                <a:solidFill>
                  <a:srgbClr val="FAF7EE"/>
                </a:solidFill>
                <a:latin typeface="+mn-lt"/>
              </a:defRPr>
            </a:lvl4pPr>
            <a:lvl5pPr>
              <a:defRPr b="0" i="0">
                <a:solidFill>
                  <a:srgbClr val="FAF7E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2E4E12D-3B5D-DA40-BA34-6330CDD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12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B8BD-56A2-2C4C-8820-B7BC02E72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BE198-D783-1F4C-9383-934D45AE3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742B9-0E24-424A-B58A-02353802A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1980D-0508-4A48-B8EC-87813E33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73584-729D-7541-976E-621E00C2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683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CA4B-EAA2-6349-9721-E4A12155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5BD44-8718-114C-BDFF-48693DB44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EF4A3-C9A8-6949-BF99-1696A0693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20B87-E178-4847-A63D-458237DF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1503E-7146-2B49-8BAD-02D7EF644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3835-C102-BE44-B3DA-1F34C32C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3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67C6-A466-8343-A1C5-406B5D2C4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EC8D6-97C1-0B42-B711-3C4805D9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1C0FE-5E6E-9E42-B0D8-26DB7E9C3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84015-DBB6-A443-A4E4-0444B4A30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C257FF-BEC7-D84E-A1B5-77FD3143D5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E2D45-0948-E94F-BA2B-24DDD969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DFC188-DC82-924D-B036-92BF5E4E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8C9F5-8A4A-534B-9368-8BED8DA9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16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48F9-8D77-344B-A07A-6B9C988DE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F25674-2A44-B048-9261-8E006487E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88D28-635D-D74D-8A57-1AE82C4C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AB8F9-4662-5741-A8BC-F116919DB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7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E0933C-9512-794C-8051-89C665D9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4F6C4-76B0-4547-860E-A58A2EE88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82427-612F-C340-AFAB-5CD33AE4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590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7CC6F-D9D7-C048-B47D-063035B6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B23EC-1739-5349-A822-A93CF189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64874-7891-4A44-9EC4-43FAAE7AE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5F346-C08D-7145-B676-B5C2B042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DFDE6-F6EA-174A-9739-5A3BFE2F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1F3EC-6BBA-8543-A673-339A1E33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44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7C37C-0637-8F47-8C22-A9492AE34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E3DD3-4B68-3E41-BA81-432F0FA6F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928F5-E808-314A-956D-81C450043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A677C-BA09-0F48-A8DE-A918D022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E54EB-4646-8742-9FD2-87410AD5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92584-A53A-1746-99C7-5AB6A512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51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6DAC-6962-AD45-87A1-6362C42B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4CE54-42A6-1D41-A7EE-70BD32CD3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CD4C-F702-8148-B8F1-5900CB7E3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37627-AEA3-344A-8D8B-9E5970F7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1C952-E6F8-2445-B65F-AF7A0FF9D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449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7FC2A-C295-1947-ABD3-D13BBBAE0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73735-2C8B-2946-814D-BDE215BE7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F5E3E-083E-7D46-982E-86550C81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CD847-5D63-174E-8780-84A4C3B1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328E7-A703-A24A-84AB-00EBA614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9C26-B195-A14C-9C06-92539D0A3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5028" y="2103929"/>
            <a:ext cx="4974771" cy="3874177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FAF7EE"/>
                </a:solidFill>
              </a:defRPr>
            </a:lvl2pPr>
            <a:lvl3pPr>
              <a:defRPr>
                <a:solidFill>
                  <a:srgbClr val="FAF7EE"/>
                </a:solidFill>
              </a:defRPr>
            </a:lvl3pPr>
            <a:lvl4pPr>
              <a:defRPr>
                <a:solidFill>
                  <a:srgbClr val="FAF7EE"/>
                </a:solidFill>
              </a:defRPr>
            </a:lvl4pPr>
            <a:lvl5pPr>
              <a:defRPr>
                <a:solidFill>
                  <a:srgbClr val="FAF7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EB298-6BB5-2042-8E99-5FF29C61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3929"/>
            <a:ext cx="4974771" cy="3874177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FAF7EE"/>
                </a:solidFill>
              </a:defRPr>
            </a:lvl2pPr>
            <a:lvl3pPr>
              <a:defRPr>
                <a:solidFill>
                  <a:srgbClr val="FAF7EE"/>
                </a:solidFill>
              </a:defRPr>
            </a:lvl3pPr>
            <a:lvl4pPr>
              <a:defRPr>
                <a:solidFill>
                  <a:srgbClr val="FAF7EE"/>
                </a:solidFill>
              </a:defRPr>
            </a:lvl4pPr>
            <a:lvl5pPr>
              <a:defRPr>
                <a:solidFill>
                  <a:srgbClr val="FAF7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3C2FD9-A378-A140-9800-64379F9D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37D004-ABCE-DB42-9BFC-9C6FB070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46534E7-CD58-4F4D-A5FE-125B0009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3161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7C5E-6F4D-BF45-AE18-604209EE2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1039"/>
            <a:ext cx="6720196" cy="5180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BFF73-EC43-3A4A-851B-7C797987B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057400"/>
            <a:ext cx="37269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6FA34B7-003E-8F4E-9365-0F545260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7014C1D-B276-E24A-9C05-3109AD18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3F150D-ABB7-864E-8755-60BB9203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3726996" cy="1269060"/>
          </a:xfrm>
        </p:spPr>
        <p:txBody>
          <a:bodyPr>
            <a:normAutofit/>
          </a:bodyPr>
          <a:lstStyle>
            <a:lvl1pPr>
              <a:lnSpc>
                <a:spcPts val="3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2852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04AC7-8DA5-6B4D-BB5F-C75BB72EA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35022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81981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4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75129" y="783774"/>
            <a:ext cx="11628255" cy="51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1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FF0EC-EF4C-A042-8378-EECB3708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B65A5-5C48-174F-A6F9-63BEEF44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5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518D3-0EB2-B54D-A090-F2CE58EF0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10067728" cy="1269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7C963-C9D4-0D49-A999-206A24669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028" y="2118049"/>
            <a:ext cx="10067729" cy="381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0C15E0-FC37-6044-8B98-5F49A1E55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0267" y="6356350"/>
            <a:ext cx="289249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spc="100" baseline="0">
                <a:solidFill>
                  <a:srgbClr val="FAF7EE"/>
                </a:solidFill>
                <a:latin typeface="P22 Mackinac Pro Medium" panose="02000000000000000000" pitchFamily="2" charset="77"/>
                <a:ea typeface="P22 Mackinac Pro Medium" panose="02000000000000000000" pitchFamily="2" charset="77"/>
              </a:defRPr>
            </a:lvl1pPr>
          </a:lstStyle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27BDD3-0222-E346-83FF-DD84E9303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951" y="6356350"/>
            <a:ext cx="7985449" cy="365125"/>
          </a:xfrm>
          <a:prstGeom prst="rect">
            <a:avLst/>
          </a:prstGeom>
        </p:spPr>
        <p:txBody>
          <a:bodyPr anchor="ctr"/>
          <a:lstStyle>
            <a:lvl1pPr algn="l">
              <a:defRPr sz="1200" b="0" i="0" spc="100" baseline="0">
                <a:solidFill>
                  <a:schemeClr val="bg1"/>
                </a:solidFill>
                <a:latin typeface="P22 Mackinac Pro Medium" panose="02000000000000000000" pitchFamily="2" charset="77"/>
                <a:ea typeface="P22 Mackinac Pro Medium" panose="02000000000000000000" pitchFamily="2" charset="77"/>
              </a:defRPr>
            </a:lvl1pPr>
          </a:lstStyle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05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70" r:id="rId4"/>
    <p:sldLayoutId id="2147483652" r:id="rId5"/>
    <p:sldLayoutId id="2147483656" r:id="rId6"/>
    <p:sldLayoutId id="2147483658" r:id="rId7"/>
    <p:sldLayoutId id="2147483659" r:id="rId8"/>
    <p:sldLayoutId id="2147483655" r:id="rId9"/>
    <p:sldLayoutId id="2147483692" r:id="rId10"/>
  </p:sldLayoutIdLst>
  <p:hf sldNum="0"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FAF7EE"/>
          </a:solidFill>
          <a:latin typeface="+mj-lt"/>
          <a:ea typeface="P22 Mackinac Pro Book" panose="02000000000000000000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518D3-0EB2-B54D-A090-F2CE58EF0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10067728" cy="1269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7C963-C9D4-0D49-A999-206A24669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028" y="2118049"/>
            <a:ext cx="10067729" cy="387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0C15E0-FC37-6044-8B98-5F49A1E55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0267" y="6356350"/>
            <a:ext cx="289249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spc="100" baseline="0">
                <a:solidFill>
                  <a:srgbClr val="124735"/>
                </a:solidFill>
                <a:latin typeface="P22 Mackinac Pro Medium" panose="02000000000000000000" pitchFamily="2" charset="77"/>
                <a:ea typeface="P22 Mackinac Pro Medium" panose="02000000000000000000" pitchFamily="2" charset="77"/>
              </a:defRPr>
            </a:lvl1pPr>
          </a:lstStyle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27BDD3-0222-E346-83FF-DD84E9303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951" y="6356350"/>
            <a:ext cx="7985449" cy="365125"/>
          </a:xfrm>
          <a:prstGeom prst="rect">
            <a:avLst/>
          </a:prstGeom>
        </p:spPr>
        <p:txBody>
          <a:bodyPr anchor="ctr"/>
          <a:lstStyle>
            <a:lvl1pPr algn="l">
              <a:defRPr sz="1200" b="0" i="0" spc="100" baseline="0">
                <a:solidFill>
                  <a:srgbClr val="124735"/>
                </a:solidFill>
                <a:latin typeface="P22 Mackinac Pro Medium" panose="02000000000000000000" pitchFamily="2" charset="77"/>
                <a:ea typeface="P22 Mackinac Pro Medium" panose="02000000000000000000" pitchFamily="2" charset="77"/>
              </a:defRPr>
            </a:lvl1pPr>
          </a:lstStyle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14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71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6649"/>
          </a:solidFill>
          <a:latin typeface="+mj-lt"/>
          <a:ea typeface="P22 Mackinac Pro Book" panose="02000000000000000000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664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664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664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664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518D3-0EB2-B54D-A090-F2CE58EF0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10067728" cy="1269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7C963-C9D4-0D49-A999-206A24669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028" y="2118049"/>
            <a:ext cx="10067729" cy="381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0C15E0-FC37-6044-8B98-5F49A1E55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0267" y="6356350"/>
            <a:ext cx="3803782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spc="100" baseline="0">
                <a:solidFill>
                  <a:srgbClr val="FAF7EE"/>
                </a:solidFill>
                <a:latin typeface="P22 Mackinac Pro Medium" panose="02000000000000000000" pitchFamily="2" charset="77"/>
                <a:ea typeface="P22 Mackinac Pro Medium" panose="02000000000000000000" pitchFamily="2" charset="77"/>
              </a:defRPr>
            </a:lvl1pPr>
          </a:lstStyle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27BDD3-0222-E346-83FF-DD84E9303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951" y="6356350"/>
            <a:ext cx="7985449" cy="365125"/>
          </a:xfrm>
          <a:prstGeom prst="rect">
            <a:avLst/>
          </a:prstGeom>
        </p:spPr>
        <p:txBody>
          <a:bodyPr anchor="ctr"/>
          <a:lstStyle>
            <a:lvl1pPr algn="l">
              <a:defRPr sz="1200" b="0" i="0" spc="100" baseline="0">
                <a:solidFill>
                  <a:schemeClr val="bg1"/>
                </a:solidFill>
                <a:latin typeface="P22 Mackinac Pro Medium" panose="02000000000000000000" pitchFamily="2" charset="77"/>
                <a:ea typeface="P22 Mackinac Pro Medium" panose="02000000000000000000" pitchFamily="2" charset="77"/>
              </a:defRPr>
            </a:lvl1pPr>
          </a:lstStyle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2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sldNum="0"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FAF7EE"/>
          </a:solidFill>
          <a:latin typeface="+mj-lt"/>
          <a:ea typeface="P22 Mackinac Pro Book" panose="02000000000000000000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518D3-0EB2-B54D-A090-F2CE58EF0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10067728" cy="1269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7C963-C9D4-0D49-A999-206A24669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028" y="2118049"/>
            <a:ext cx="10067729" cy="387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0C15E0-FC37-6044-8B98-5F49A1E55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60950" y="6356350"/>
            <a:ext cx="31630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spc="100" baseline="0">
                <a:solidFill>
                  <a:schemeClr val="bg2"/>
                </a:solidFill>
                <a:latin typeface="P22 Mackinac Pro Medium" panose="02000000000000000000" pitchFamily="2" charset="77"/>
                <a:ea typeface="P22 Mackinac Pro Medium" panose="02000000000000000000" pitchFamily="2" charset="77"/>
              </a:defRPr>
            </a:lvl1pPr>
          </a:lstStyle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27BDD3-0222-E346-83FF-DD84E9303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951" y="6356350"/>
            <a:ext cx="7985449" cy="365125"/>
          </a:xfrm>
          <a:prstGeom prst="rect">
            <a:avLst/>
          </a:prstGeom>
        </p:spPr>
        <p:txBody>
          <a:bodyPr anchor="ctr"/>
          <a:lstStyle>
            <a:lvl1pPr algn="l">
              <a:defRPr sz="1200" b="0" i="0" spc="100" baseline="0">
                <a:solidFill>
                  <a:schemeClr val="bg2"/>
                </a:solidFill>
                <a:latin typeface="P22 Mackinac Pro Medium" panose="02000000000000000000" pitchFamily="2" charset="77"/>
                <a:ea typeface="P22 Mackinac Pro Medium" panose="02000000000000000000" pitchFamily="2" charset="77"/>
              </a:defRPr>
            </a:lvl1pPr>
          </a:lstStyle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4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6649"/>
          </a:solidFill>
          <a:latin typeface="+mj-lt"/>
          <a:ea typeface="P22 Mackinac Pro Book" panose="02000000000000000000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664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664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664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664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B6AB12-8AC2-D747-B6B3-9B3DBDDB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059FE-62AD-6445-9024-3401307C1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59D2B-566E-CF46-AFB2-8F00C999D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EAB54-8571-A34A-A6A4-B615486B6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5CCB7-8056-EA43-BFF0-179DE9E2F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8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6E7D83E5-38E2-BC46-9165-635F485C9E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Dr. Natalie Kruse Daniels</a:t>
            </a:r>
          </a:p>
          <a:p>
            <a:r>
              <a:rPr lang="en-US" dirty="0"/>
              <a:t>Jen Bowman, Nora Sullivan, Dr. Kelly Johnson, Annika Gurrola, Jordan Pazol, Ashley Widener, Jacob South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A49B078-616A-4948-A0E2-47AA03ED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ea typeface="P22 Mackinac Pro Book"/>
              </a:rPr>
              <a:t>Analyzing Floodplain Reconnection as </a:t>
            </a:r>
            <a:r>
              <a:rPr lang="en-US" sz="4800">
                <a:ea typeface="P22 Mackinac Pro Book"/>
              </a:rPr>
              <a:t>a Restoration Method</a:t>
            </a:r>
            <a:br>
              <a:rPr lang="en-US" sz="4800">
                <a:ea typeface="P22 Mackinac Pro Book"/>
              </a:rPr>
            </a:br>
            <a:endParaRPr lang="en-US" sz="4800" dirty="0">
              <a:ea typeface="P22 Mackinac Pro Book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EDDBA-CA73-D944-950A-61D62AE8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95864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outdoor, tree, plant&#10;&#10;Description automatically generated">
            <a:extLst>
              <a:ext uri="{FF2B5EF4-FFF2-40B4-BE49-F238E27FC236}">
                <a16:creationId xmlns:a16="http://schemas.microsoft.com/office/drawing/2014/main" id="{ECA83AEA-9C58-4F0A-BBBC-25B263486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F99A9-648A-4B66-81F0-3949A2EF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2766687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B5DD54-69D3-E249-9941-DCC4CCC98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82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ssy area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D4192984-5046-434B-8233-478BC8647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5ACB1-12F8-44FA-98F8-C4AB8B0F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3988246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og walking on a trail in the woods&#10;&#10;Description automatically generated with low confidence">
            <a:extLst>
              <a:ext uri="{FF2B5EF4-FFF2-40B4-BE49-F238E27FC236}">
                <a16:creationId xmlns:a16="http://schemas.microsoft.com/office/drawing/2014/main" id="{5A5A079C-FC63-45E3-85D1-385F120BF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1580F-0D17-4F75-B890-C5BAABDE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777103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outdoor, tree, ground&#10;&#10;Description automatically generated">
            <a:extLst>
              <a:ext uri="{FF2B5EF4-FFF2-40B4-BE49-F238E27FC236}">
                <a16:creationId xmlns:a16="http://schemas.microsoft.com/office/drawing/2014/main" id="{D89D025F-6AF4-4AFD-AD8A-B1DDB3DAD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F06C1-1C3B-4BE5-B397-5435A2D77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66997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FAE8E963-09A0-4A7F-BA88-0BB2AC53F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C9F6E-6BEC-4481-AE1B-478E1D1F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1497524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ree, grass, outdoor, nature&#10;&#10;Description automatically generated">
            <a:extLst>
              <a:ext uri="{FF2B5EF4-FFF2-40B4-BE49-F238E27FC236}">
                <a16:creationId xmlns:a16="http://schemas.microsoft.com/office/drawing/2014/main" id="{8A6CC981-F28F-4D9B-8C6C-4B9D1871D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0646A-1DF9-479A-91E2-CB8F3F50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3107257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C916-3061-4C66-801D-C9C8BB70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 fontScale="90000"/>
          </a:bodyPr>
          <a:lstStyle/>
          <a:p>
            <a:r>
              <a:rPr lang="en-US"/>
              <a:t>Problems with Form Focused Restoration</a:t>
            </a:r>
          </a:p>
        </p:txBody>
      </p:sp>
      <p:pic>
        <p:nvPicPr>
          <p:cNvPr id="4" name="Picture 4" descr="A herd of sheep walking along a river next to a body of water&#10;&#10;Description generated with high confidence">
            <a:extLst>
              <a:ext uri="{FF2B5EF4-FFF2-40B4-BE49-F238E27FC236}">
                <a16:creationId xmlns:a16="http://schemas.microsoft.com/office/drawing/2014/main" id="{C5D3FDF9-9525-4590-8B38-5B9402BA5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78" r="22997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60C155F-8542-42BF-B535-71A24ED5A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3467" y="2390052"/>
            <a:ext cx="3568661" cy="363448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/>
            <a:r>
              <a:rPr lang="en-US" sz="2000" dirty="0"/>
              <a:t>Overlooks dynamic nature of streams’ </a:t>
            </a:r>
            <a:r>
              <a:rPr lang="en-US" sz="2000" dirty="0">
                <a:solidFill>
                  <a:schemeClr val="bg2"/>
                </a:solidFill>
              </a:rPr>
              <a:t>chemical and biological processes</a:t>
            </a:r>
          </a:p>
          <a:p>
            <a:pPr marL="305435" indent="-305435"/>
            <a:r>
              <a:rPr lang="en-US" sz="2000" dirty="0"/>
              <a:t>Ignores need for open systems that adjust to changing inputs of energy and material </a:t>
            </a:r>
          </a:p>
          <a:p>
            <a:pPr marL="305435" indent="-305435"/>
            <a:r>
              <a:rPr lang="en-US" sz="2000" dirty="0"/>
              <a:t>Won't encourage return of previously established species (Walter &amp; </a:t>
            </a:r>
            <a:r>
              <a:rPr lang="en-US" sz="2000" dirty="0" err="1"/>
              <a:t>Merritts</a:t>
            </a:r>
            <a:r>
              <a:rPr lang="en-US" sz="2000" dirty="0"/>
              <a:t>, 2008)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64D51-BD92-4C29-986E-9B6A1E3CBCA5}"/>
              </a:ext>
            </a:extLst>
          </p:cNvPr>
          <p:cNvSpPr txBox="1"/>
          <p:nvPr/>
        </p:nvSpPr>
        <p:spPr>
          <a:xfrm>
            <a:off x="-53546" y="6420020"/>
            <a:ext cx="76447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lt"/>
                <a:cs typeface="+mn-lt"/>
              </a:rPr>
              <a:t>https://sustainabletechnologies.ca/home/urban-runoff-green-infrastructure/natural-features-and-systems/natural-channel-design/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51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BAEF4E-69CF-488B-A79D-8D8AE1052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Form Based versus Function Based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EA377-FBF9-4969-89BC-CDC4BDBA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Restoration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267AD-27AA-443E-898E-4E8202E3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ED05C0-4B94-4B11-9CA9-BD149EC3F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26" y="2749874"/>
            <a:ext cx="7014470" cy="3404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86E6B-AD48-489A-AE19-0A695AE4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411" y="136525"/>
            <a:ext cx="5682541" cy="43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95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79F2-4496-4923-9F7E-A3AD9A04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/>
              <a:t>Sediment Dynamics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71AC8B-E693-4673-B7CF-20B142035DE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5185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0E85B-6E0B-BC40-880B-9EC0C1B89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Floodplain Reconnection and Restoration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D72B0-2EB4-084D-B62F-7FC6FF5D69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Purpose:</a:t>
            </a:r>
          </a:p>
          <a:p>
            <a:pPr marL="457200" lvl="1" indent="0">
              <a:buNone/>
            </a:pPr>
            <a:r>
              <a:rPr lang="en-US" dirty="0"/>
              <a:t>To establish a connection between stream channel and the surrounding terrestrial environment</a:t>
            </a:r>
          </a:p>
          <a:p>
            <a:r>
              <a:rPr lang="en-US" dirty="0"/>
              <a:t>Why use this method:</a:t>
            </a:r>
          </a:p>
          <a:p>
            <a:pPr lvl="1"/>
            <a:r>
              <a:rPr lang="en-US" dirty="0"/>
              <a:t>Increased water storage</a:t>
            </a:r>
          </a:p>
          <a:p>
            <a:pPr lvl="1"/>
            <a:r>
              <a:rPr lang="en-US" dirty="0"/>
              <a:t>Increased nutrient storage</a:t>
            </a:r>
          </a:p>
          <a:p>
            <a:pPr lvl="1"/>
            <a:r>
              <a:rPr lang="en-US" dirty="0"/>
              <a:t>Increased resilience to flooding</a:t>
            </a:r>
          </a:p>
          <a:p>
            <a:pPr lvl="1"/>
            <a:r>
              <a:rPr lang="en-US" dirty="0"/>
              <a:t>Reduced erosion</a:t>
            </a:r>
          </a:p>
          <a:p>
            <a:pPr marL="0" indent="0">
              <a:buNone/>
            </a:pPr>
            <a:r>
              <a:rPr lang="en-US" dirty="0"/>
              <a:t>Historically, streams in this area behaved this way.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314FD-AE87-764F-BCF7-AB467039E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44"/>
          <a:stretch/>
        </p:blipFill>
        <p:spPr>
          <a:xfrm>
            <a:off x="6469151" y="2345049"/>
            <a:ext cx="5540612" cy="2850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A32171-0BAE-C549-B496-987F8086D888}"/>
              </a:ext>
            </a:extLst>
          </p:cNvPr>
          <p:cNvSpPr txBox="1"/>
          <p:nvPr/>
        </p:nvSpPr>
        <p:spPr>
          <a:xfrm>
            <a:off x="6469151" y="4956218"/>
            <a:ext cx="3574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Cooper, Hiscock, &amp; Lovett, 2019 </a:t>
            </a:r>
          </a:p>
        </p:txBody>
      </p:sp>
    </p:spTree>
    <p:extLst>
      <p:ext uri="{BB962C8B-B14F-4D97-AF65-F5344CB8AC3E}">
        <p14:creationId xmlns:p14="http://schemas.microsoft.com/office/powerpoint/2010/main" val="812809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1A08F-FB73-43BE-A518-4BB3CCB1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/>
              <a:t>Nutrient Cycling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DF7115EE-3735-4BC6-9CB5-3AF82A8C48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7796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DFC66-A040-0648-9517-D989910E1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20C001-479A-454F-8A60-11D199320432}"/>
              </a:ext>
            </a:extLst>
          </p:cNvPr>
          <p:cNvSpPr txBox="1"/>
          <p:nvPr/>
        </p:nvSpPr>
        <p:spPr>
          <a:xfrm>
            <a:off x="506539" y="5738881"/>
            <a:ext cx="3895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Primary headwaters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D4D5E-A4A1-BB46-B7FA-8D667D32D755}"/>
              </a:ext>
            </a:extLst>
          </p:cNvPr>
          <p:cNvSpPr txBox="1"/>
          <p:nvPr/>
        </p:nvSpPr>
        <p:spPr>
          <a:xfrm>
            <a:off x="4538814" y="5738881"/>
            <a:ext cx="1472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Headwaters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AC8055-CFBF-F547-B953-E15CE311CD80}"/>
              </a:ext>
            </a:extLst>
          </p:cNvPr>
          <p:cNvSpPr txBox="1"/>
          <p:nvPr/>
        </p:nvSpPr>
        <p:spPr>
          <a:xfrm>
            <a:off x="9125627" y="5738881"/>
            <a:ext cx="1261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Wadeable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66664A-FDBF-ED4D-8447-AAD762828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31943"/>
          <a:stretch/>
        </p:blipFill>
        <p:spPr>
          <a:xfrm>
            <a:off x="3256974" y="2339536"/>
            <a:ext cx="4030222" cy="33265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345598-BF54-104E-A9A9-8FCDEE712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972"/>
          <a:stretch/>
        </p:blipFill>
        <p:spPr>
          <a:xfrm>
            <a:off x="7557949" y="2339536"/>
            <a:ext cx="4396984" cy="33365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366A1C-8C97-8E49-B171-CFFA9E885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18"/>
          <a:stretch/>
        </p:blipFill>
        <p:spPr>
          <a:xfrm>
            <a:off x="275225" y="2339536"/>
            <a:ext cx="2710997" cy="3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85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icture containing outdoor, sky, grass, nature&#10;&#10;Description automatically generated">
            <a:extLst>
              <a:ext uri="{FF2B5EF4-FFF2-40B4-BE49-F238E27FC236}">
                <a16:creationId xmlns:a16="http://schemas.microsoft.com/office/drawing/2014/main" id="{ED203142-4837-4F96-A08A-BD4DACF56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6" r="1" b="24407"/>
          <a:stretch/>
        </p:blipFill>
        <p:spPr>
          <a:xfrm>
            <a:off x="1054358" y="2118049"/>
            <a:ext cx="10077062" cy="3868683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2E1C708-A15D-4DDB-A79B-86715422E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10067728" cy="1269060"/>
          </a:xfrm>
        </p:spPr>
        <p:txBody>
          <a:bodyPr anchor="b">
            <a:normAutofit/>
          </a:bodyPr>
          <a:lstStyle/>
          <a:p>
            <a:r>
              <a:rPr lang="en-US" dirty="0"/>
              <a:t>Hydrologic Change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627F6-5C40-4CB4-A9D4-2879E9796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951" y="6356350"/>
            <a:ext cx="79854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2785674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FCDA1D-9367-4300-BEB0-D828F6FF0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6147" y="2117725"/>
            <a:ext cx="5473355" cy="38687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3BCE656-00A4-432E-9550-300ADA04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Precipitation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AB312-385C-43EB-874C-903EA4BE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40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E68F-B0E4-49A6-8CBC-C0905D987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220" y="493713"/>
            <a:ext cx="7946742" cy="1325562"/>
          </a:xfrm>
        </p:spPr>
        <p:txBody>
          <a:bodyPr/>
          <a:lstStyle/>
          <a:p>
            <a:r>
              <a:rPr lang="en-US" dirty="0" err="1">
                <a:solidFill>
                  <a:schemeClr val="bg2"/>
                </a:solidFill>
              </a:rPr>
              <a:t>Wadeable</a:t>
            </a:r>
            <a:r>
              <a:rPr lang="en-US" dirty="0">
                <a:solidFill>
                  <a:schemeClr val="bg2"/>
                </a:solidFill>
              </a:rPr>
              <a:t> streams</a:t>
            </a:r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575348F1-A53E-4A7C-A7BA-7B3AE64A4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6" y="3429000"/>
            <a:ext cx="4972791" cy="3190875"/>
          </a:xfr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255D2D67-C705-4EE7-B5C2-6BDD6A3C0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6" y="0"/>
            <a:ext cx="5106389" cy="327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7BC05-29A7-4467-8C7A-B74D188DAD0F}"/>
              </a:ext>
            </a:extLst>
          </p:cNvPr>
          <p:cNvSpPr txBox="1"/>
          <p:nvPr/>
        </p:nvSpPr>
        <p:spPr>
          <a:xfrm>
            <a:off x="5961905" y="2188163"/>
            <a:ext cx="4643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Molinari – Slope decreased post-restoration. T</a:t>
            </a:r>
            <a:r>
              <a:rPr lang="en-US" sz="1800" dirty="0"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his means that water level stays fairly consistent over a wide range of wetness and is not influenced by periods of high precipitation nearly as much as it was pre-restoration. </a:t>
            </a:r>
            <a:endParaRPr lang="en-US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7542B-8BB1-421B-83BE-9F00CF1BD610}"/>
              </a:ext>
            </a:extLst>
          </p:cNvPr>
          <p:cNvSpPr txBox="1"/>
          <p:nvPr/>
        </p:nvSpPr>
        <p:spPr>
          <a:xfrm>
            <a:off x="5961905" y="4438835"/>
            <a:ext cx="4643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j-lt"/>
              </a:rPr>
              <a:t>Lebanik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– </a:t>
            </a:r>
            <a:r>
              <a:rPr lang="en-US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W</a:t>
            </a:r>
            <a:r>
              <a:rPr lang="en-US" dirty="0">
                <a:solidFill>
                  <a:schemeClr val="bg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ater level was lower post-restoration. 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Contrary to the hypothesis, behaves oppositely Molinari and the slope increases post-restoration, meaning that the water level was more influences by periods of high precipitation. 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25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4406-24E6-4ADA-88F4-13FD449E4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72149"/>
            <a:ext cx="5229395" cy="1325562"/>
          </a:xfrm>
        </p:spPr>
        <p:txBody>
          <a:bodyPr/>
          <a:lstStyle/>
          <a:p>
            <a:r>
              <a:rPr lang="en-US" dirty="0"/>
              <a:t>Headwater streams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BA14DB78-AC4D-4A15-A95E-CEC4E4440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5" y="0"/>
            <a:ext cx="5084537" cy="3262578"/>
          </a:xfr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32222E75-2EB0-40B9-A234-A3D330A68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5" y="3314700"/>
            <a:ext cx="5262667" cy="337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EDFA27-2F0D-42F0-8502-488FA8B6A7DE}"/>
              </a:ext>
            </a:extLst>
          </p:cNvPr>
          <p:cNvSpPr txBox="1"/>
          <p:nvPr/>
        </p:nvSpPr>
        <p:spPr>
          <a:xfrm>
            <a:off x="6167120" y="2346960"/>
            <a:ext cx="4663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j-lt"/>
              </a:rPr>
              <a:t>Beham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–</a:t>
            </a:r>
            <a:r>
              <a:rPr lang="en-US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W</a:t>
            </a:r>
            <a:r>
              <a:rPr lang="en-US" sz="1800" dirty="0"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ater level was higher post-restoration. Slope increased post-restoration.</a:t>
            </a:r>
            <a:endParaRPr lang="en-US" dirty="0">
              <a:solidFill>
                <a:schemeClr val="bg2"/>
              </a:solidFill>
              <a:latin typeface="+mj-lt"/>
            </a:endParaRPr>
          </a:p>
          <a:p>
            <a:endParaRPr lang="en-US" dirty="0">
              <a:solidFill>
                <a:schemeClr val="bg2"/>
              </a:solidFill>
              <a:latin typeface="+mj-lt"/>
            </a:endParaRPr>
          </a:p>
          <a:p>
            <a:r>
              <a:rPr lang="en-US" dirty="0">
                <a:solidFill>
                  <a:schemeClr val="bg2"/>
                </a:solidFill>
                <a:latin typeface="+mj-lt"/>
              </a:rPr>
              <a:t>Molinari </a:t>
            </a:r>
            <a:r>
              <a:rPr lang="en-US" dirty="0" err="1">
                <a:solidFill>
                  <a:schemeClr val="bg2"/>
                </a:solidFill>
                <a:latin typeface="+mj-lt"/>
              </a:rPr>
              <a:t>Trib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- Slope decreased post-restoration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1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E84B7-5F65-4A7C-96E8-00AE3D2BD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319" y="791889"/>
            <a:ext cx="5733732" cy="1325562"/>
          </a:xfrm>
        </p:spPr>
        <p:txBody>
          <a:bodyPr/>
          <a:lstStyle/>
          <a:p>
            <a:r>
              <a:rPr lang="en-US" dirty="0"/>
              <a:t>Primary headwaters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90BF95E2-212D-4A9B-9F04-8C88035EA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5" y="0"/>
            <a:ext cx="5077104" cy="3257809"/>
          </a:xfr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D9E49A6-9CE4-4BE0-8413-EFBF9D27D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5" y="3429000"/>
            <a:ext cx="5077106" cy="3257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007F70-A1CE-48D3-A1D3-91124618A8CD}"/>
              </a:ext>
            </a:extLst>
          </p:cNvPr>
          <p:cNvSpPr txBox="1"/>
          <p:nvPr/>
        </p:nvSpPr>
        <p:spPr>
          <a:xfrm>
            <a:off x="6096000" y="3078480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McCulley – Slope decreased post-restoration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Unit 4D – no pre-restoration data, but the trendline is flat like most of the other sites post-restoration, so likely a decrease</a:t>
            </a:r>
          </a:p>
        </p:txBody>
      </p:sp>
    </p:spTree>
    <p:extLst>
      <p:ext uri="{BB962C8B-B14F-4D97-AF65-F5344CB8AC3E}">
        <p14:creationId xmlns:p14="http://schemas.microsoft.com/office/powerpoint/2010/main" val="3307222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3A707FE-C0E4-4E7B-8F8E-73F0EA794E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ACA3DC-B88F-401F-A238-76FB981D1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38DF7E-2089-492B-B3D6-8035F645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108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0EBD6-3313-B34C-9DE1-5B2449DC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Sediment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ACF52-AEA5-764C-869E-AF0ED8408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fine grained sediment in restored sites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869B0-60DE-364F-B374-48A5CADD1AC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3639" r="2978" b="3801"/>
          <a:stretch/>
        </p:blipFill>
        <p:spPr>
          <a:xfrm>
            <a:off x="169334" y="3027363"/>
            <a:ext cx="5401734" cy="314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B7B93-68AF-384D-9B05-541DE5A496E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3639" r="3320" b="3801"/>
          <a:stretch/>
        </p:blipFill>
        <p:spPr>
          <a:xfrm>
            <a:off x="6239934" y="3027363"/>
            <a:ext cx="5266268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90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0EBD6-3313-B34C-9DE1-5B2449DC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Sediment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ACF52-AEA5-764C-869E-AF0ED8408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3348"/>
            <a:ext cx="10515600" cy="3988677"/>
          </a:xfrm>
        </p:spPr>
        <p:txBody>
          <a:bodyPr/>
          <a:lstStyle/>
          <a:p>
            <a:r>
              <a:rPr lang="en-US" dirty="0"/>
              <a:t>TSS load export/mi</a:t>
            </a:r>
            <a:r>
              <a:rPr lang="en-US" baseline="30000" dirty="0"/>
              <a:t>2</a:t>
            </a:r>
            <a:r>
              <a:rPr lang="en-US" dirty="0"/>
              <a:t> was highest in high flow, lowest during low flow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E7FC9-381F-F94F-9938-77FDC05B5F5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2167"/>
          <a:stretch/>
        </p:blipFill>
        <p:spPr>
          <a:xfrm>
            <a:off x="0" y="2869324"/>
            <a:ext cx="6117021" cy="3988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67F4B-BCF8-E742-B31C-524C7BC9831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3683"/>
          <a:stretch/>
        </p:blipFill>
        <p:spPr>
          <a:xfrm>
            <a:off x="6321972" y="3016250"/>
            <a:ext cx="5870028" cy="38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5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B10F3B-BBBA-44B9-B5FA-59FBB6B37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456263"/>
            <a:ext cx="11950700" cy="594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7259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DCC904CB-8542-4C07-8A5C-09F09A5215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B590BD-155B-466C-AEEA-DA9BC3118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DD391-6E6A-432C-A024-E392CA130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07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DEF4-9AEA-754A-97B6-F086C92D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416"/>
            <a:ext cx="10515600" cy="1325563"/>
          </a:xfrm>
        </p:spPr>
        <p:txBody>
          <a:bodyPr/>
          <a:lstStyle/>
          <a:p>
            <a:r>
              <a:rPr lang="en-US" dirty="0"/>
              <a:t>Sediment Nutrients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D9028-7AB2-E84B-A282-36F995E8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35565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More N and P in restored sites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41586-376B-594A-B612-52DC444E44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1499979"/>
            <a:ext cx="5367867" cy="5358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B0F8CE-54FD-8F4D-BD0B-0D0C7526521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67" y="1499979"/>
            <a:ext cx="5604933" cy="5358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084F0D-F2DF-FE45-9C77-FACD453208A4}"/>
              </a:ext>
            </a:extLst>
          </p:cNvPr>
          <p:cNvSpPr txBox="1"/>
          <p:nvPr/>
        </p:nvSpPr>
        <p:spPr>
          <a:xfrm>
            <a:off x="4097866" y="1947334"/>
            <a:ext cx="199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 = 0.014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E1BC71-5C4D-0B49-9BB5-0A731B3AA645}"/>
              </a:ext>
            </a:extLst>
          </p:cNvPr>
          <p:cNvSpPr txBox="1"/>
          <p:nvPr/>
        </p:nvSpPr>
        <p:spPr>
          <a:xfrm>
            <a:off x="10303933" y="1947334"/>
            <a:ext cx="1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 = 0.008</a:t>
            </a:r>
          </a:p>
        </p:txBody>
      </p:sp>
    </p:spTree>
    <p:extLst>
      <p:ext uri="{BB962C8B-B14F-4D97-AF65-F5344CB8AC3E}">
        <p14:creationId xmlns:p14="http://schemas.microsoft.com/office/powerpoint/2010/main" val="1206858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28C11A-5BF0-BD43-AEBA-84723EDBA08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4400" r="1139" b="1827"/>
          <a:stretch/>
        </p:blipFill>
        <p:spPr>
          <a:xfrm>
            <a:off x="152400" y="355600"/>
            <a:ext cx="6096000" cy="2891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8E549-82DF-6341-845A-3510F291402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-1093" r="1566"/>
          <a:stretch/>
        </p:blipFill>
        <p:spPr>
          <a:xfrm>
            <a:off x="6417734" y="233256"/>
            <a:ext cx="5486400" cy="3014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CE075B-05DB-1646-96FC-325CE27BE8C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2191" r="1462" b="1918"/>
          <a:stretch/>
        </p:blipFill>
        <p:spPr>
          <a:xfrm>
            <a:off x="3064932" y="3708400"/>
            <a:ext cx="5706535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67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4C2A-F798-8946-A9E7-AACC355D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977"/>
            <a:ext cx="10515600" cy="1325563"/>
          </a:xfrm>
        </p:spPr>
        <p:txBody>
          <a:bodyPr/>
          <a:lstStyle/>
          <a:p>
            <a:r>
              <a:rPr lang="en-US"/>
              <a:t>Floodplain Nutrient Interactions: PW and SW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0C76-F7BD-964B-8691-D45D95470F2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1545590"/>
            <a:ext cx="5943600" cy="5312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2B0DD-A7C9-B441-8AE1-A6F64840037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91" y="1526540"/>
            <a:ext cx="5943600" cy="5331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50009C-25D0-3448-8A29-1883270ED1C5}"/>
              </a:ext>
            </a:extLst>
          </p:cNvPr>
          <p:cNvSpPr txBox="1"/>
          <p:nvPr/>
        </p:nvSpPr>
        <p:spPr>
          <a:xfrm>
            <a:off x="11023600" y="2336800"/>
            <a:ext cx="117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 = 0.017</a:t>
            </a:r>
          </a:p>
        </p:txBody>
      </p:sp>
    </p:spTree>
    <p:extLst>
      <p:ext uri="{BB962C8B-B14F-4D97-AF65-F5344CB8AC3E}">
        <p14:creationId xmlns:p14="http://schemas.microsoft.com/office/powerpoint/2010/main" val="3690460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E55946-9D3B-4BCD-94CC-68E045B4C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Floodplain Reconnection:</a:t>
            </a:r>
          </a:p>
          <a:p>
            <a:pPr lvl="1"/>
            <a:r>
              <a:rPr lang="en-US" dirty="0"/>
              <a:t>Tends to have less “flashy” storm response, limiting erosion</a:t>
            </a:r>
          </a:p>
          <a:p>
            <a:pPr lvl="1"/>
            <a:r>
              <a:rPr lang="en-US" dirty="0"/>
              <a:t>Retains fine grained sediments</a:t>
            </a:r>
          </a:p>
          <a:p>
            <a:pPr lvl="1"/>
            <a:r>
              <a:rPr lang="en-US" dirty="0"/>
              <a:t>Retains sediment-bound nutrients</a:t>
            </a:r>
          </a:p>
          <a:p>
            <a:pPr lvl="1"/>
            <a:r>
              <a:rPr lang="en-US" dirty="0"/>
              <a:t>Retains phosphorus in floodplain wetlands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7EE2C3-5602-45AC-8E16-AF1967BA8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85DA45-66E5-4995-AF31-634B009F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97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66DD60-69B1-4306-BE12-B903445F2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Dr. Natalie Kruse Daniels</a:t>
            </a:r>
          </a:p>
          <a:p>
            <a:pPr marL="0" indent="0">
              <a:buNone/>
            </a:pPr>
            <a:r>
              <a:rPr lang="en-US" dirty="0"/>
              <a:t>Master of Sustainability, Security, and Resilience (online)</a:t>
            </a:r>
          </a:p>
          <a:p>
            <a:pPr marL="0" indent="0">
              <a:buNone/>
            </a:pPr>
            <a:r>
              <a:rPr lang="en-US" dirty="0"/>
              <a:t>Master of Science in Environmental Studies (in person)</a:t>
            </a:r>
          </a:p>
          <a:p>
            <a:pPr marL="0" indent="0">
              <a:buNone/>
            </a:pPr>
            <a:r>
              <a:rPr lang="en-US" dirty="0"/>
              <a:t>Ohio University</a:t>
            </a:r>
          </a:p>
          <a:p>
            <a:pPr marL="0" indent="0">
              <a:buNone/>
            </a:pPr>
            <a:r>
              <a:rPr lang="en-US" dirty="0"/>
              <a:t>krusen@ohio.edu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FD985C-17C3-4FD4-B725-B407F5C61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2260A-767B-444B-B213-5CCEA7F0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01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5AC9AE-42E6-184C-B1B9-25DD3DB50DA1}"/>
              </a:ext>
            </a:extLst>
          </p:cNvPr>
          <p:cNvSpPr txBox="1"/>
          <p:nvPr/>
        </p:nvSpPr>
        <p:spPr>
          <a:xfrm>
            <a:off x="2082800" y="438573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Erosion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0B55A-8857-7646-8CE6-73CCC98CCD41}"/>
              </a:ext>
            </a:extLst>
          </p:cNvPr>
          <p:cNvSpPr txBox="1"/>
          <p:nvPr/>
        </p:nvSpPr>
        <p:spPr>
          <a:xfrm>
            <a:off x="6729506" y="5231974"/>
            <a:ext cx="281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water velocity post rainfall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7B751F-CDBE-6740-ABDD-EFB3A06E5F29}"/>
              </a:ext>
            </a:extLst>
          </p:cNvPr>
          <p:cNvCxnSpPr>
            <a:cxnSpLocks/>
          </p:cNvCxnSpPr>
          <p:nvPr/>
        </p:nvCxnSpPr>
        <p:spPr>
          <a:xfrm>
            <a:off x="2474259" y="2402541"/>
            <a:ext cx="824753" cy="1983193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5CF06C-3F35-5942-A4D9-9AA6E14A1A74}"/>
              </a:ext>
            </a:extLst>
          </p:cNvPr>
          <p:cNvCxnSpPr>
            <a:cxnSpLocks/>
          </p:cNvCxnSpPr>
          <p:nvPr/>
        </p:nvCxnSpPr>
        <p:spPr>
          <a:xfrm flipH="1">
            <a:off x="5947585" y="4514798"/>
            <a:ext cx="1255057" cy="1434353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82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72AF2-E1DD-8448-8E2C-6EB4F7107544}"/>
              </a:ext>
            </a:extLst>
          </p:cNvPr>
          <p:cNvSpPr txBox="1"/>
          <p:nvPr/>
        </p:nvSpPr>
        <p:spPr>
          <a:xfrm>
            <a:off x="4342562" y="3609770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water storage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AF297-6B29-8448-A92F-1525CBE88706}"/>
              </a:ext>
            </a:extLst>
          </p:cNvPr>
          <p:cNvSpPr txBox="1"/>
          <p:nvPr/>
        </p:nvSpPr>
        <p:spPr>
          <a:xfrm>
            <a:off x="237066" y="4472685"/>
            <a:ext cx="489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sediment flux into channel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B5EA8-4659-7740-B20C-9A3E489E5C11}"/>
              </a:ext>
            </a:extLst>
          </p:cNvPr>
          <p:cNvSpPr txBox="1"/>
          <p:nvPr/>
        </p:nvSpPr>
        <p:spPr>
          <a:xfrm>
            <a:off x="237066" y="6257435"/>
            <a:ext cx="3563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sediment export 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4DB7F-2849-7F43-8A6B-3E2F61DA0B9E}"/>
              </a:ext>
            </a:extLst>
          </p:cNvPr>
          <p:cNvSpPr txBox="1"/>
          <p:nvPr/>
        </p:nvSpPr>
        <p:spPr>
          <a:xfrm>
            <a:off x="4258142" y="5335601"/>
            <a:ext cx="3640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SW nutrient export 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E9F092-2FFE-2B41-AB29-C8150F4C6FE8}"/>
              </a:ext>
            </a:extLst>
          </p:cNvPr>
          <p:cNvCxnSpPr/>
          <p:nvPr/>
        </p:nvCxnSpPr>
        <p:spPr>
          <a:xfrm>
            <a:off x="596481" y="3149600"/>
            <a:ext cx="1422400" cy="132308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C1E2A7-0D43-9444-8888-7A96221F1319}"/>
              </a:ext>
            </a:extLst>
          </p:cNvPr>
          <p:cNvCxnSpPr/>
          <p:nvPr/>
        </p:nvCxnSpPr>
        <p:spPr>
          <a:xfrm flipH="1">
            <a:off x="6562165" y="4472685"/>
            <a:ext cx="358588" cy="862916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6E9670-9C0E-924E-B714-5F1A67ABEA6C}"/>
              </a:ext>
            </a:extLst>
          </p:cNvPr>
          <p:cNvCxnSpPr>
            <a:cxnSpLocks/>
          </p:cNvCxnSpPr>
          <p:nvPr/>
        </p:nvCxnSpPr>
        <p:spPr>
          <a:xfrm flipH="1">
            <a:off x="2441079" y="5163405"/>
            <a:ext cx="665051" cy="889574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BCCAC3-4F5B-F64D-A6A4-746C85667C9D}"/>
              </a:ext>
            </a:extLst>
          </p:cNvPr>
          <p:cNvCxnSpPr/>
          <p:nvPr/>
        </p:nvCxnSpPr>
        <p:spPr>
          <a:xfrm>
            <a:off x="4715435" y="3473933"/>
            <a:ext cx="3021762" cy="0"/>
          </a:xfrm>
          <a:prstGeom prst="straightConnector1">
            <a:avLst/>
          </a:prstGeom>
          <a:ln w="889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0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93D25F2-F7F5-9B40-B736-5AC105E00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07111" cy="6858000"/>
          </a:xfrm>
        </p:spPr>
      </p:pic>
    </p:spTree>
    <p:extLst>
      <p:ext uri="{BB962C8B-B14F-4D97-AF65-F5344CB8AC3E}">
        <p14:creationId xmlns:p14="http://schemas.microsoft.com/office/powerpoint/2010/main" val="230017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reek in the woods&#10;&#10;Description automatically generated with low confidence">
            <a:extLst>
              <a:ext uri="{FF2B5EF4-FFF2-40B4-BE49-F238E27FC236}">
                <a16:creationId xmlns:a16="http://schemas.microsoft.com/office/drawing/2014/main" id="{59B3CB4E-2666-4F4E-A5A6-435222A82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5DB11F-7C5C-49A2-9CEE-EA81C443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1436761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CA2886-A30D-4E87-9918-2FE2D5FA9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99EF6-96DD-443E-B083-FF5214D9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77264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ree, grass, outdoor, forest&#10;&#10;Description automatically generated">
            <a:extLst>
              <a:ext uri="{FF2B5EF4-FFF2-40B4-BE49-F238E27FC236}">
                <a16:creationId xmlns:a16="http://schemas.microsoft.com/office/drawing/2014/main" id="{B3BA1D06-8FD5-46E4-A3F1-0267C4671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D7D38-B997-4B31-B63D-3517E5F50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429230847"/>
      </p:ext>
    </p:extLst>
  </p:cSld>
  <p:clrMapOvr>
    <a:masterClrMapping/>
  </p:clrMapOvr>
</p:sld>
</file>

<file path=ppt/theme/theme1.xml><?xml version="1.0" encoding="utf-8"?>
<a:theme xmlns:a="http://schemas.openxmlformats.org/drawingml/2006/main" name="Forever OHIO - Dark">
  <a:themeElements>
    <a:clrScheme name="Forever OHIO Dark">
      <a:dk1>
        <a:srgbClr val="114734"/>
      </a:dk1>
      <a:lt1>
        <a:srgbClr val="F8F6F0"/>
      </a:lt1>
      <a:dk2>
        <a:srgbClr val="006648"/>
      </a:dk2>
      <a:lt2>
        <a:srgbClr val="FFFCF4"/>
      </a:lt2>
      <a:accent1>
        <a:srgbClr val="00694D"/>
      </a:accent1>
      <a:accent2>
        <a:srgbClr val="FA4616"/>
      </a:accent2>
      <a:accent3>
        <a:srgbClr val="766E63"/>
      </a:accent3>
      <a:accent4>
        <a:srgbClr val="A98A00"/>
      </a:accent4>
      <a:accent5>
        <a:srgbClr val="B4E3D7"/>
      </a:accent5>
      <a:accent6>
        <a:srgbClr val="E6ECC2"/>
      </a:accent6>
      <a:hlink>
        <a:srgbClr val="99CE5F"/>
      </a:hlink>
      <a:folHlink>
        <a:srgbClr val="8AB958"/>
      </a:folHlink>
    </a:clrScheme>
    <a:fontScheme name="ForeverOHIO">
      <a:majorFont>
        <a:latin typeface="P22 Mackinac Pro Book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hio_University_Powerpoint_Template" id="{96A2D130-C817-3A48-B073-5F38A56F9775}" vid="{E8E2D9A7-67EA-CE4B-BF5B-C4EC48EA6BC7}"/>
    </a:ext>
  </a:extLst>
</a:theme>
</file>

<file path=ppt/theme/theme2.xml><?xml version="1.0" encoding="utf-8"?>
<a:theme xmlns:a="http://schemas.openxmlformats.org/drawingml/2006/main" name="Forever OHIO - Light">
  <a:themeElements>
    <a:clrScheme name="Forever OHIO Dark">
      <a:dk1>
        <a:srgbClr val="114734"/>
      </a:dk1>
      <a:lt1>
        <a:srgbClr val="F8F6F0"/>
      </a:lt1>
      <a:dk2>
        <a:srgbClr val="006648"/>
      </a:dk2>
      <a:lt2>
        <a:srgbClr val="FFFCF4"/>
      </a:lt2>
      <a:accent1>
        <a:srgbClr val="00694D"/>
      </a:accent1>
      <a:accent2>
        <a:srgbClr val="FA4616"/>
      </a:accent2>
      <a:accent3>
        <a:srgbClr val="766E63"/>
      </a:accent3>
      <a:accent4>
        <a:srgbClr val="A98A00"/>
      </a:accent4>
      <a:accent5>
        <a:srgbClr val="B4E3D7"/>
      </a:accent5>
      <a:accent6>
        <a:srgbClr val="E6ECC2"/>
      </a:accent6>
      <a:hlink>
        <a:srgbClr val="99CE5F"/>
      </a:hlink>
      <a:folHlink>
        <a:srgbClr val="8AB958"/>
      </a:folHlink>
    </a:clrScheme>
    <a:fontScheme name="ForeverOHIO">
      <a:majorFont>
        <a:latin typeface="P22 Mackinac Pro Book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hio_University_Powerpoint_Template" id="{96A2D130-C817-3A48-B073-5F38A56F9775}" vid="{DADA01F0-A89A-CD4F-A6F8-B5B34E2DC3D8}"/>
    </a:ext>
  </a:extLst>
</a:theme>
</file>

<file path=ppt/theme/theme3.xml><?xml version="1.0" encoding="utf-8"?>
<a:theme xmlns:a="http://schemas.openxmlformats.org/drawingml/2006/main" name="Cutler Dark">
  <a:themeElements>
    <a:clrScheme name="Forever OHIO Dark">
      <a:dk1>
        <a:srgbClr val="114734"/>
      </a:dk1>
      <a:lt1>
        <a:srgbClr val="F8F6F0"/>
      </a:lt1>
      <a:dk2>
        <a:srgbClr val="006648"/>
      </a:dk2>
      <a:lt2>
        <a:srgbClr val="FFFCF4"/>
      </a:lt2>
      <a:accent1>
        <a:srgbClr val="00694D"/>
      </a:accent1>
      <a:accent2>
        <a:srgbClr val="FA4616"/>
      </a:accent2>
      <a:accent3>
        <a:srgbClr val="766E63"/>
      </a:accent3>
      <a:accent4>
        <a:srgbClr val="A98A00"/>
      </a:accent4>
      <a:accent5>
        <a:srgbClr val="B4E3D7"/>
      </a:accent5>
      <a:accent6>
        <a:srgbClr val="E6ECC2"/>
      </a:accent6>
      <a:hlink>
        <a:srgbClr val="99CE5F"/>
      </a:hlink>
      <a:folHlink>
        <a:srgbClr val="8AB958"/>
      </a:folHlink>
    </a:clrScheme>
    <a:fontScheme name="ForeverOHIO">
      <a:majorFont>
        <a:latin typeface="P22 Mackinac Pro Book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hio_University_Powerpoint_Template" id="{96A2D130-C817-3A48-B073-5F38A56F9775}" vid="{E8E2D9A7-67EA-CE4B-BF5B-C4EC48EA6BC7}"/>
    </a:ext>
  </a:extLst>
</a:theme>
</file>

<file path=ppt/theme/theme4.xml><?xml version="1.0" encoding="utf-8"?>
<a:theme xmlns:a="http://schemas.openxmlformats.org/drawingml/2006/main" name="Cutler Light">
  <a:themeElements>
    <a:clrScheme name="Forever OHIO Dark">
      <a:dk1>
        <a:srgbClr val="114734"/>
      </a:dk1>
      <a:lt1>
        <a:srgbClr val="F8F6F0"/>
      </a:lt1>
      <a:dk2>
        <a:srgbClr val="006648"/>
      </a:dk2>
      <a:lt2>
        <a:srgbClr val="FFFCF4"/>
      </a:lt2>
      <a:accent1>
        <a:srgbClr val="00694D"/>
      </a:accent1>
      <a:accent2>
        <a:srgbClr val="FA4616"/>
      </a:accent2>
      <a:accent3>
        <a:srgbClr val="766E63"/>
      </a:accent3>
      <a:accent4>
        <a:srgbClr val="A98A00"/>
      </a:accent4>
      <a:accent5>
        <a:srgbClr val="B4E3D7"/>
      </a:accent5>
      <a:accent6>
        <a:srgbClr val="E6ECC2"/>
      </a:accent6>
      <a:hlink>
        <a:srgbClr val="99CE5F"/>
      </a:hlink>
      <a:folHlink>
        <a:srgbClr val="8AB958"/>
      </a:folHlink>
    </a:clrScheme>
    <a:fontScheme name="ForeverOHIO">
      <a:majorFont>
        <a:latin typeface="P22 Mackinac Pro Book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hio_University_Powerpoint_Template" id="{96A2D130-C817-3A48-B073-5F38A56F9775}" vid="{08172613-8834-5B4A-8532-6F9723108CE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1ef8d1-6b0f-4eac-a4a7-eff803e41834">
      <Terms xmlns="http://schemas.microsoft.com/office/infopath/2007/PartnerControls"/>
    </lcf76f155ced4ddcb4097134ff3c332f>
    <TaxCatchAll xmlns="d75d2494-7e6d-418e-bae6-1e3d51c71db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1B6FC8A111342A51C36C656B1BCDD" ma:contentTypeVersion="11" ma:contentTypeDescription="Create a new document." ma:contentTypeScope="" ma:versionID="52cdfede185627c79070ecf023f362b8">
  <xsd:schema xmlns:xsd="http://www.w3.org/2001/XMLSchema" xmlns:xs="http://www.w3.org/2001/XMLSchema" xmlns:p="http://schemas.microsoft.com/office/2006/metadata/properties" xmlns:ns2="9f1ef8d1-6b0f-4eac-a4a7-eff803e41834" xmlns:ns3="d75d2494-7e6d-418e-bae6-1e3d51c71dbc" targetNamespace="http://schemas.microsoft.com/office/2006/metadata/properties" ma:root="true" ma:fieldsID="345aac82b334e63dff27f706545c8759" ns2:_="" ns3:_="">
    <xsd:import namespace="9f1ef8d1-6b0f-4eac-a4a7-eff803e41834"/>
    <xsd:import namespace="d75d2494-7e6d-418e-bae6-1e3d51c71d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1ef8d1-6b0f-4eac-a4a7-eff803e41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2e37e33-7a0d-4f04-973d-f8d1bf088c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d2494-7e6d-418e-bae6-1e3d51c71db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eb0fd5c-5766-48d0-b2c9-57539e4bfc91}" ma:internalName="TaxCatchAll" ma:showField="CatchAllData" ma:web="d75d2494-7e6d-418e-bae6-1e3d51c71d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E099C3-F8B3-4B49-87CB-DF1D1A7E7EC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5D548BA-67B4-498E-800E-2E0A4946468E}"/>
</file>

<file path=customXml/itemProps3.xml><?xml version="1.0" encoding="utf-8"?>
<ds:datastoreItem xmlns:ds="http://schemas.openxmlformats.org/officeDocument/2006/customXml" ds:itemID="{E7D5BEC5-7293-436C-858B-75E6BF3228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13632</TotalTime>
  <Words>659</Words>
  <Application>Microsoft Office PowerPoint</Application>
  <PresentationFormat>Widescreen</PresentationFormat>
  <Paragraphs>108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P22 Mackinac Pro Book</vt:lpstr>
      <vt:lpstr>P22 Mackinac Pro Medium</vt:lpstr>
      <vt:lpstr>Proxima Nova</vt:lpstr>
      <vt:lpstr>Calibri Light</vt:lpstr>
      <vt:lpstr>Franklin Gothic Book</vt:lpstr>
      <vt:lpstr>Calibri</vt:lpstr>
      <vt:lpstr>Forever OHIO - Dark</vt:lpstr>
      <vt:lpstr>Forever OHIO - Light</vt:lpstr>
      <vt:lpstr>Cutler Dark</vt:lpstr>
      <vt:lpstr>Cutler Light</vt:lpstr>
      <vt:lpstr>Office Theme</vt:lpstr>
      <vt:lpstr>Analyzing Floodplain Reconnection as a Restoration Method </vt:lpstr>
      <vt:lpstr>Floodplain Reconnection and Restoration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Form Focused Restoration</vt:lpstr>
      <vt:lpstr>Stream Restoration</vt:lpstr>
      <vt:lpstr>Sediment Dynamics</vt:lpstr>
      <vt:lpstr>Nutrient Cycling</vt:lpstr>
      <vt:lpstr>Study Sites</vt:lpstr>
      <vt:lpstr>Hydrologic Change</vt:lpstr>
      <vt:lpstr>Daily Precipitation Data</vt:lpstr>
      <vt:lpstr>Wadeable streams</vt:lpstr>
      <vt:lpstr>Headwater streams</vt:lpstr>
      <vt:lpstr>Primary headwaters</vt:lpstr>
      <vt:lpstr>Sediments</vt:lpstr>
      <vt:lpstr>Sediment Dynamics</vt:lpstr>
      <vt:lpstr>Sediment Dynamics</vt:lpstr>
      <vt:lpstr>Nutrients</vt:lpstr>
      <vt:lpstr>Sediment Nutrients</vt:lpstr>
      <vt:lpstr>PowerPoint Presentation</vt:lpstr>
      <vt:lpstr>Floodplain Nutrient Interactions: PW and SW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Harden, Aaron</dc:creator>
  <cp:lastModifiedBy>Kruse Daniels, Natalie</cp:lastModifiedBy>
  <cp:revision>85</cp:revision>
  <dcterms:created xsi:type="dcterms:W3CDTF">2021-05-05T16:47:15Z</dcterms:created>
  <dcterms:modified xsi:type="dcterms:W3CDTF">2022-06-13T14:55:47Z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0x01010077528302D91E1042A2787C8087A23928</vt:lpwstr>
  </property>
</Properties>
</file>