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3yvqRkU4LMMpNY6nX9qZQcsD5Sqlwd21GoAuWCT4" ContentType="image/jpeg"/>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0.xml" ContentType="application/vnd.openxmlformats-officedocument.presentationml.notesSlide+xml"/>
  <Override PartName="/ppt/notesSlides/notesSlide1.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2.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26"/>
  </p:notesMasterIdLst>
  <p:sldIdLst>
    <p:sldId id="280" r:id="rId2"/>
    <p:sldId id="256" r:id="rId3"/>
    <p:sldId id="257" r:id="rId4"/>
    <p:sldId id="259" r:id="rId5"/>
    <p:sldId id="260" r:id="rId6"/>
    <p:sldId id="262" r:id="rId7"/>
    <p:sldId id="263" r:id="rId8"/>
    <p:sldId id="264" r:id="rId9"/>
    <p:sldId id="265" r:id="rId10"/>
    <p:sldId id="267" r:id="rId11"/>
    <p:sldId id="268" r:id="rId12"/>
    <p:sldId id="269" r:id="rId13"/>
    <p:sldId id="266" r:id="rId14"/>
    <p:sldId id="282" r:id="rId15"/>
    <p:sldId id="270" r:id="rId16"/>
    <p:sldId id="288" r:id="rId17"/>
    <p:sldId id="272" r:id="rId18"/>
    <p:sldId id="278" r:id="rId19"/>
    <p:sldId id="277" r:id="rId20"/>
    <p:sldId id="279" r:id="rId21"/>
    <p:sldId id="283" r:id="rId22"/>
    <p:sldId id="281" r:id="rId23"/>
    <p:sldId id="286" r:id="rId24"/>
    <p:sldId id="28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4C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206" autoAdjust="0"/>
  </p:normalViewPr>
  <p:slideViewPr>
    <p:cSldViewPr snapToGrid="0">
      <p:cViewPr varScale="1">
        <p:scale>
          <a:sx n="63" d="100"/>
          <a:sy n="63" d="100"/>
        </p:scale>
        <p:origin x="64" y="104"/>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329765-C5DC-4F86-AE7F-EA6ACFD748C4}" type="datetimeFigureOut">
              <a:rPr lang="en-US" smtClean="0"/>
              <a:t>6/13/2022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269F1D-E076-498F-8400-954AE88603EF}" type="slidenum">
              <a:rPr lang="en-US" smtClean="0"/>
              <a:t>‹#›</a:t>
            </a:fld>
            <a:endParaRPr lang="en-US"/>
          </a:p>
        </p:txBody>
      </p:sp>
    </p:spTree>
    <p:extLst>
      <p:ext uri="{BB962C8B-B14F-4D97-AF65-F5344CB8AC3E}">
        <p14:creationId xmlns:p14="http://schemas.microsoft.com/office/powerpoint/2010/main" val="3896442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269F1D-E076-498F-8400-954AE88603EF}" type="slidenum">
              <a:rPr lang="en-US" smtClean="0"/>
              <a:t>2</a:t>
            </a:fld>
            <a:endParaRPr lang="en-US"/>
          </a:p>
        </p:txBody>
      </p:sp>
    </p:spTree>
    <p:extLst>
      <p:ext uri="{BB962C8B-B14F-4D97-AF65-F5344CB8AC3E}">
        <p14:creationId xmlns:p14="http://schemas.microsoft.com/office/powerpoint/2010/main" val="666632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269F1D-E076-498F-8400-954AE88603EF}" type="slidenum">
              <a:rPr lang="en-US" smtClean="0"/>
              <a:t>19</a:t>
            </a:fld>
            <a:endParaRPr lang="en-US"/>
          </a:p>
        </p:txBody>
      </p:sp>
    </p:spTree>
    <p:extLst>
      <p:ext uri="{BB962C8B-B14F-4D97-AF65-F5344CB8AC3E}">
        <p14:creationId xmlns:p14="http://schemas.microsoft.com/office/powerpoint/2010/main" val="2930177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saw, bamboo can grow in diverse environments, poor soil, degraded landscape, windy areas </a:t>
            </a:r>
            <a:r>
              <a:rPr lang="en-US" dirty="0" err="1"/>
              <a:t>etc</a:t>
            </a:r>
            <a:r>
              <a:rPr lang="en-US" dirty="0"/>
              <a:t>, </a:t>
            </a:r>
          </a:p>
        </p:txBody>
      </p:sp>
      <p:sp>
        <p:nvSpPr>
          <p:cNvPr id="4" name="Slide Number Placeholder 3"/>
          <p:cNvSpPr>
            <a:spLocks noGrp="1"/>
          </p:cNvSpPr>
          <p:nvPr>
            <p:ph type="sldNum" sz="quarter" idx="5"/>
          </p:nvPr>
        </p:nvSpPr>
        <p:spPr/>
        <p:txBody>
          <a:bodyPr/>
          <a:lstStyle/>
          <a:p>
            <a:fld id="{58269F1D-E076-498F-8400-954AE88603EF}" type="slidenum">
              <a:rPr lang="en-US" smtClean="0"/>
              <a:t>20</a:t>
            </a:fld>
            <a:endParaRPr lang="en-US"/>
          </a:p>
        </p:txBody>
      </p:sp>
    </p:spTree>
    <p:extLst>
      <p:ext uri="{BB962C8B-B14F-4D97-AF65-F5344CB8AC3E}">
        <p14:creationId xmlns:p14="http://schemas.microsoft.com/office/powerpoint/2010/main" val="4013996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South central and south eastern US</a:t>
            </a:r>
          </a:p>
        </p:txBody>
      </p:sp>
      <p:sp>
        <p:nvSpPr>
          <p:cNvPr id="4" name="Slide Number Placeholder 3"/>
          <p:cNvSpPr>
            <a:spLocks noGrp="1"/>
          </p:cNvSpPr>
          <p:nvPr>
            <p:ph type="sldNum" sz="quarter" idx="5"/>
          </p:nvPr>
        </p:nvSpPr>
        <p:spPr/>
        <p:txBody>
          <a:bodyPr/>
          <a:lstStyle/>
          <a:p>
            <a:fld id="{58269F1D-E076-498F-8400-954AE88603EF}" type="slidenum">
              <a:rPr lang="en-US" smtClean="0"/>
              <a:t>21</a:t>
            </a:fld>
            <a:endParaRPr lang="en-US"/>
          </a:p>
        </p:txBody>
      </p:sp>
    </p:spTree>
    <p:extLst>
      <p:ext uri="{BB962C8B-B14F-4D97-AF65-F5344CB8AC3E}">
        <p14:creationId xmlns:p14="http://schemas.microsoft.com/office/powerpoint/2010/main" val="3141174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the native bamboo is running bamboo so consideration is need </a:t>
            </a:r>
          </a:p>
        </p:txBody>
      </p:sp>
      <p:sp>
        <p:nvSpPr>
          <p:cNvPr id="4" name="Slide Number Placeholder 3"/>
          <p:cNvSpPr>
            <a:spLocks noGrp="1"/>
          </p:cNvSpPr>
          <p:nvPr>
            <p:ph type="sldNum" sz="quarter" idx="5"/>
          </p:nvPr>
        </p:nvSpPr>
        <p:spPr/>
        <p:txBody>
          <a:bodyPr/>
          <a:lstStyle/>
          <a:p>
            <a:fld id="{58269F1D-E076-498F-8400-954AE88603EF}" type="slidenum">
              <a:rPr lang="en-US" smtClean="0"/>
              <a:t>22</a:t>
            </a:fld>
            <a:endParaRPr lang="en-US"/>
          </a:p>
        </p:txBody>
      </p:sp>
    </p:spTree>
    <p:extLst>
      <p:ext uri="{BB962C8B-B14F-4D97-AF65-F5344CB8AC3E}">
        <p14:creationId xmlns:p14="http://schemas.microsoft.com/office/powerpoint/2010/main" val="2900100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Living in regions from sea level to high elevation Himalayas </a:t>
            </a:r>
          </a:p>
        </p:txBody>
      </p:sp>
      <p:sp>
        <p:nvSpPr>
          <p:cNvPr id="4" name="Slide Number Placeholder 3"/>
          <p:cNvSpPr>
            <a:spLocks noGrp="1"/>
          </p:cNvSpPr>
          <p:nvPr>
            <p:ph type="sldNum" sz="quarter" idx="5"/>
          </p:nvPr>
        </p:nvSpPr>
        <p:spPr/>
        <p:txBody>
          <a:bodyPr/>
          <a:lstStyle/>
          <a:p>
            <a:fld id="{58269F1D-E076-498F-8400-954AE88603EF}" type="slidenum">
              <a:rPr lang="en-US" smtClean="0"/>
              <a:t>4</a:t>
            </a:fld>
            <a:endParaRPr lang="en-US"/>
          </a:p>
        </p:txBody>
      </p:sp>
    </p:spTree>
    <p:extLst>
      <p:ext uri="{BB962C8B-B14F-4D97-AF65-F5344CB8AC3E}">
        <p14:creationId xmlns:p14="http://schemas.microsoft.com/office/powerpoint/2010/main" val="1936592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Bamboo possess qualities that make it ideal for restoration and rehabilitation of degraded landscape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2. Rhizome: can reach deep down, draw nutrients that other plant would struggle specially on steep and poor sites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Underground rhizome can measure </a:t>
            </a:r>
            <a:r>
              <a:rPr lang="en-US" sz="1100" dirty="0" err="1"/>
              <a:t>upto</a:t>
            </a:r>
            <a:r>
              <a:rPr lang="en-US" sz="1100" dirty="0"/>
              <a:t> 100km/ha, grow </a:t>
            </a:r>
            <a:r>
              <a:rPr lang="en-US" sz="1100" dirty="0" err="1"/>
              <a:t>upto</a:t>
            </a:r>
            <a:r>
              <a:rPr lang="en-US" sz="1100" dirty="0"/>
              <a:t> a length of 60 cm and live for century. Most bamboo rhizome are present on the layer of soil 0-30 cm which enables it to be effective for soil conservation.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3. The underground rhizome can survive and regenerate even when the biomass above ground have been destroyed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4. Bamboo is among the fastest growing plants that can grow </a:t>
            </a:r>
            <a:r>
              <a:rPr lang="en-US" sz="1100" dirty="0" err="1"/>
              <a:t>upto</a:t>
            </a:r>
            <a:r>
              <a:rPr lang="en-US" sz="1100" dirty="0"/>
              <a:t> 1 m in a day, therefore it can revegetate and restore quickly over a bare land on a short period of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5. Once the plant establish it provides good cover and helps to prevent run-off help </a:t>
            </a:r>
            <a:r>
              <a:rPr lang="en-US" sz="1100" dirty="0" err="1"/>
              <a:t>yo</a:t>
            </a:r>
            <a:r>
              <a:rPr lang="en-US" sz="1100" dirty="0"/>
              <a:t> keep moisture in the soil and replenishing groundwater. Single bamboo can bind six cubic meters of dirt.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6. Leaf drop begins to return organic matter in the soil, rebuilding fertility. Due to the fast growing nature, it is capable of accumulating high litter that can be used again to rehabilitate the soil.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7.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endParaRPr lang="en-US" dirty="0"/>
          </a:p>
        </p:txBody>
      </p:sp>
      <p:sp>
        <p:nvSpPr>
          <p:cNvPr id="4" name="Slide Number Placeholder 3"/>
          <p:cNvSpPr>
            <a:spLocks noGrp="1"/>
          </p:cNvSpPr>
          <p:nvPr>
            <p:ph type="sldNum" sz="quarter" idx="5"/>
          </p:nvPr>
        </p:nvSpPr>
        <p:spPr/>
        <p:txBody>
          <a:bodyPr/>
          <a:lstStyle/>
          <a:p>
            <a:fld id="{58269F1D-E076-498F-8400-954AE88603EF}" type="slidenum">
              <a:rPr lang="en-US" smtClean="0"/>
              <a:t>8</a:t>
            </a:fld>
            <a:endParaRPr lang="en-US"/>
          </a:p>
        </p:txBody>
      </p:sp>
    </p:spTree>
    <p:extLst>
      <p:ext uri="{BB962C8B-B14F-4D97-AF65-F5344CB8AC3E}">
        <p14:creationId xmlns:p14="http://schemas.microsoft.com/office/powerpoint/2010/main" val="3824412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Case Studies on bamboo for restoration and </a:t>
            </a:r>
            <a:r>
              <a:rPr lang="en-US" dirty="0" err="1"/>
              <a:t>reclmataion</a:t>
            </a:r>
            <a:r>
              <a:rPr lang="en-US" dirty="0"/>
              <a:t> remains relatively a small scale but have shown promising results</a:t>
            </a:r>
          </a:p>
        </p:txBody>
      </p:sp>
      <p:sp>
        <p:nvSpPr>
          <p:cNvPr id="4" name="Slide Number Placeholder 3"/>
          <p:cNvSpPr>
            <a:spLocks noGrp="1"/>
          </p:cNvSpPr>
          <p:nvPr>
            <p:ph type="sldNum" sz="quarter" idx="5"/>
          </p:nvPr>
        </p:nvSpPr>
        <p:spPr/>
        <p:txBody>
          <a:bodyPr/>
          <a:lstStyle/>
          <a:p>
            <a:fld id="{58269F1D-E076-498F-8400-954AE88603EF}" type="slidenum">
              <a:rPr lang="en-US" smtClean="0"/>
              <a:t>9</a:t>
            </a:fld>
            <a:endParaRPr lang="en-US"/>
          </a:p>
        </p:txBody>
      </p:sp>
    </p:spTree>
    <p:extLst>
      <p:ext uri="{BB962C8B-B14F-4D97-AF65-F5344CB8AC3E}">
        <p14:creationId xmlns:p14="http://schemas.microsoft.com/office/powerpoint/2010/main" val="3596452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brick </a:t>
            </a:r>
            <a:r>
              <a:rPr lang="en-US" dirty="0" err="1"/>
              <a:t>klins</a:t>
            </a:r>
            <a:r>
              <a:rPr lang="en-US" dirty="0"/>
              <a:t> started in 1960s in Allahabad UP, India</a:t>
            </a:r>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land was chosen where cyclones hit most severely </a:t>
            </a:r>
          </a:p>
          <a:p>
            <a:endParaRPr lang="en-US" dirty="0"/>
          </a:p>
          <a:p>
            <a:r>
              <a:rPr lang="en-US" dirty="0"/>
              <a:t>In less than 10 years, after the soil had been stripped, the land was barren</a:t>
            </a:r>
          </a:p>
          <a:p>
            <a:r>
              <a:rPr lang="en-US" dirty="0"/>
              <a:t>In hot summer with no vegetation, the temperature reached </a:t>
            </a:r>
            <a:r>
              <a:rPr lang="en-US" dirty="0" err="1"/>
              <a:t>upto</a:t>
            </a:r>
            <a:r>
              <a:rPr lang="en-US" dirty="0"/>
              <a:t> 54 </a:t>
            </a:r>
            <a:r>
              <a:rPr lang="en-US" dirty="0" err="1"/>
              <a:t>degress</a:t>
            </a:r>
            <a:r>
              <a:rPr lang="en-US" dirty="0"/>
              <a:t> </a:t>
            </a:r>
          </a:p>
          <a:p>
            <a:r>
              <a:rPr lang="en-US" dirty="0"/>
              <a:t>Local typhoons due to heavy wind blowing </a:t>
            </a:r>
          </a:p>
          <a:p>
            <a:r>
              <a:rPr lang="en-US" dirty="0"/>
              <a:t>Increased poverty in the local area </a:t>
            </a:r>
          </a:p>
        </p:txBody>
      </p:sp>
      <p:sp>
        <p:nvSpPr>
          <p:cNvPr id="4" name="Slide Number Placeholder 3"/>
          <p:cNvSpPr>
            <a:spLocks noGrp="1"/>
          </p:cNvSpPr>
          <p:nvPr>
            <p:ph type="sldNum" sz="quarter" idx="5"/>
          </p:nvPr>
        </p:nvSpPr>
        <p:spPr/>
        <p:txBody>
          <a:bodyPr/>
          <a:lstStyle/>
          <a:p>
            <a:fld id="{58269F1D-E076-498F-8400-954AE88603EF}" type="slidenum">
              <a:rPr lang="en-US" smtClean="0"/>
              <a:t>11</a:t>
            </a:fld>
            <a:endParaRPr lang="en-US"/>
          </a:p>
        </p:txBody>
      </p:sp>
    </p:spTree>
    <p:extLst>
      <p:ext uri="{BB962C8B-B14F-4D97-AF65-F5344CB8AC3E}">
        <p14:creationId xmlns:p14="http://schemas.microsoft.com/office/powerpoint/2010/main" val="3641510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Bamboo is a part of large scale land rehabilitation </a:t>
            </a:r>
          </a:p>
        </p:txBody>
      </p:sp>
      <p:sp>
        <p:nvSpPr>
          <p:cNvPr id="4" name="Slide Number Placeholder 3"/>
          <p:cNvSpPr>
            <a:spLocks noGrp="1"/>
          </p:cNvSpPr>
          <p:nvPr>
            <p:ph type="sldNum" sz="quarter" idx="5"/>
          </p:nvPr>
        </p:nvSpPr>
        <p:spPr/>
        <p:txBody>
          <a:bodyPr/>
          <a:lstStyle/>
          <a:p>
            <a:fld id="{58269F1D-E076-498F-8400-954AE88603EF}" type="slidenum">
              <a:rPr lang="en-US" smtClean="0"/>
              <a:t>12</a:t>
            </a:fld>
            <a:endParaRPr lang="en-US"/>
          </a:p>
        </p:txBody>
      </p:sp>
    </p:spTree>
    <p:extLst>
      <p:ext uri="{BB962C8B-B14F-4D97-AF65-F5344CB8AC3E}">
        <p14:creationId xmlns:p14="http://schemas.microsoft.com/office/powerpoint/2010/main" val="3931596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Illegal mining for gold and other minerals also known as </a:t>
            </a:r>
            <a:r>
              <a:rPr lang="en-US" dirty="0" err="1"/>
              <a:t>galamsy</a:t>
            </a:r>
            <a:r>
              <a:rPr lang="en-US" dirty="0"/>
              <a:t> is a major cause for soil degradation in Ghana </a:t>
            </a:r>
          </a:p>
          <a:p>
            <a:r>
              <a:rPr lang="en-US" dirty="0"/>
              <a:t>This cause annual degradation of 3000 ha of land in Ghana </a:t>
            </a:r>
          </a:p>
          <a:p>
            <a:r>
              <a:rPr lang="en-US" dirty="0"/>
              <a:t>Trial plots of bamboo in south east  Ashanti gold mine projects</a:t>
            </a:r>
          </a:p>
          <a:p>
            <a:endParaRPr lang="en-US" dirty="0"/>
          </a:p>
          <a:p>
            <a:r>
              <a:rPr lang="en-US" dirty="0"/>
              <a:t>Exploratory plots of 825 m2 were demarcated in unmined, reclaimed mined and </a:t>
            </a:r>
            <a:r>
              <a:rPr lang="en-US" dirty="0" err="1"/>
              <a:t>unmuned</a:t>
            </a:r>
            <a:endParaRPr lang="en-US" dirty="0"/>
          </a:p>
          <a:p>
            <a:endParaRPr lang="en-US" dirty="0"/>
          </a:p>
        </p:txBody>
      </p:sp>
      <p:sp>
        <p:nvSpPr>
          <p:cNvPr id="4" name="Slide Number Placeholder 3"/>
          <p:cNvSpPr>
            <a:spLocks noGrp="1"/>
          </p:cNvSpPr>
          <p:nvPr>
            <p:ph type="sldNum" sz="quarter" idx="5"/>
          </p:nvPr>
        </p:nvSpPr>
        <p:spPr/>
        <p:txBody>
          <a:bodyPr/>
          <a:lstStyle/>
          <a:p>
            <a:fld id="{58269F1D-E076-498F-8400-954AE88603EF}" type="slidenum">
              <a:rPr lang="en-US" smtClean="0"/>
              <a:t>13</a:t>
            </a:fld>
            <a:endParaRPr lang="en-US"/>
          </a:p>
        </p:txBody>
      </p:sp>
    </p:spTree>
    <p:extLst>
      <p:ext uri="{BB962C8B-B14F-4D97-AF65-F5344CB8AC3E}">
        <p14:creationId xmlns:p14="http://schemas.microsoft.com/office/powerpoint/2010/main" val="120982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269F1D-E076-498F-8400-954AE88603EF}" type="slidenum">
              <a:rPr lang="en-US" smtClean="0"/>
              <a:t>15</a:t>
            </a:fld>
            <a:endParaRPr lang="en-US"/>
          </a:p>
        </p:txBody>
      </p:sp>
    </p:spTree>
    <p:extLst>
      <p:ext uri="{BB962C8B-B14F-4D97-AF65-F5344CB8AC3E}">
        <p14:creationId xmlns:p14="http://schemas.microsoft.com/office/powerpoint/2010/main" val="3188804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Samut Songkhram is a central Thai province that can show how bamboo can decelerate erosion and increase sediment in coastal areas. </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 province is highly vulnerable to erosion and landslide, the major cause is the loss of the coastal mangrove forests. </a:t>
            </a:r>
          </a:p>
          <a:p>
            <a:endParaRPr lang="en-US" dirty="0"/>
          </a:p>
        </p:txBody>
      </p:sp>
      <p:sp>
        <p:nvSpPr>
          <p:cNvPr id="4" name="Slide Number Placeholder 3"/>
          <p:cNvSpPr>
            <a:spLocks noGrp="1"/>
          </p:cNvSpPr>
          <p:nvPr>
            <p:ph type="sldNum" sz="quarter" idx="5"/>
          </p:nvPr>
        </p:nvSpPr>
        <p:spPr/>
        <p:txBody>
          <a:bodyPr/>
          <a:lstStyle/>
          <a:p>
            <a:fld id="{58269F1D-E076-498F-8400-954AE88603EF}" type="slidenum">
              <a:rPr lang="en-US" smtClean="0"/>
              <a:t>18</a:t>
            </a:fld>
            <a:endParaRPr lang="en-US"/>
          </a:p>
        </p:txBody>
      </p:sp>
    </p:spTree>
    <p:extLst>
      <p:ext uri="{BB962C8B-B14F-4D97-AF65-F5344CB8AC3E}">
        <p14:creationId xmlns:p14="http://schemas.microsoft.com/office/powerpoint/2010/main" val="3445881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68D32-73CD-43AD-A502-A165945DA0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5E7675-0A84-46E3-9DEB-9B80F49A5F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3B265A-C8A3-4EED-A56B-8207E5787956}"/>
              </a:ext>
            </a:extLst>
          </p:cNvPr>
          <p:cNvSpPr>
            <a:spLocks noGrp="1"/>
          </p:cNvSpPr>
          <p:nvPr>
            <p:ph type="dt" sz="half" idx="10"/>
          </p:nvPr>
        </p:nvSpPr>
        <p:spPr/>
        <p:txBody>
          <a:bodyPr/>
          <a:lstStyle/>
          <a:p>
            <a:fld id="{AE3425CA-4B9D-4420-BB9E-C250DB30E421}" type="datetime1">
              <a:rPr lang="en-US" smtClean="0"/>
              <a:t>6/13/2022</a:t>
            </a:fld>
            <a:endParaRPr lang="en-US"/>
          </a:p>
        </p:txBody>
      </p:sp>
      <p:sp>
        <p:nvSpPr>
          <p:cNvPr id="5" name="Footer Placeholder 4">
            <a:extLst>
              <a:ext uri="{FF2B5EF4-FFF2-40B4-BE49-F238E27FC236}">
                <a16:creationId xmlns:a16="http://schemas.microsoft.com/office/drawing/2014/main" id="{A70F7566-2830-4DA1-B015-4726C2B8D5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1FFB8F-678C-4C7F-8AA3-54F1B72C30F8}"/>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3463612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A05C9-8C5D-44B1-81A6-13E8246566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C504FB-3008-43AB-A29D-D06F8A2CC8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390ECC-B7E3-4B99-B16D-4F33F81C4083}"/>
              </a:ext>
            </a:extLst>
          </p:cNvPr>
          <p:cNvSpPr>
            <a:spLocks noGrp="1"/>
          </p:cNvSpPr>
          <p:nvPr>
            <p:ph type="dt" sz="half" idx="10"/>
          </p:nvPr>
        </p:nvSpPr>
        <p:spPr/>
        <p:txBody>
          <a:bodyPr/>
          <a:lstStyle/>
          <a:p>
            <a:fld id="{6A14B861-3779-4E37-8DF0-E9EB3EA96210}" type="datetime1">
              <a:rPr lang="en-US" smtClean="0"/>
              <a:t>6/13/2022</a:t>
            </a:fld>
            <a:endParaRPr lang="en-US"/>
          </a:p>
        </p:txBody>
      </p:sp>
      <p:sp>
        <p:nvSpPr>
          <p:cNvPr id="5" name="Footer Placeholder 4">
            <a:extLst>
              <a:ext uri="{FF2B5EF4-FFF2-40B4-BE49-F238E27FC236}">
                <a16:creationId xmlns:a16="http://schemas.microsoft.com/office/drawing/2014/main" id="{D4FB261A-0B35-4A0A-836F-FA161435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0A7AEC-9D7B-4EA6-B60F-96A97BD07CB9}"/>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1280911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C8B310-D5C9-4240-AD10-26F682047EF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3C9BAF-6308-464A-88C7-C12623C878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6EFEA5-2023-4C71-AF41-18B82006068A}"/>
              </a:ext>
            </a:extLst>
          </p:cNvPr>
          <p:cNvSpPr>
            <a:spLocks noGrp="1"/>
          </p:cNvSpPr>
          <p:nvPr>
            <p:ph type="dt" sz="half" idx="10"/>
          </p:nvPr>
        </p:nvSpPr>
        <p:spPr/>
        <p:txBody>
          <a:bodyPr/>
          <a:lstStyle/>
          <a:p>
            <a:fld id="{53E38388-E864-4553-9937-AE9FC5E50CFC}" type="datetime1">
              <a:rPr lang="en-US" smtClean="0"/>
              <a:t>6/13/2022</a:t>
            </a:fld>
            <a:endParaRPr lang="en-US"/>
          </a:p>
        </p:txBody>
      </p:sp>
      <p:sp>
        <p:nvSpPr>
          <p:cNvPr id="5" name="Footer Placeholder 4">
            <a:extLst>
              <a:ext uri="{FF2B5EF4-FFF2-40B4-BE49-F238E27FC236}">
                <a16:creationId xmlns:a16="http://schemas.microsoft.com/office/drawing/2014/main" id="{12149FD4-D04E-4B3D-8E5A-D30EBC7684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10BB9B-2BA0-4617-98A8-DBA02DE9EDD6}"/>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1788586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0A5AC-1EDA-46FA-8339-664C9E09C8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8395D9-5F55-4471-9950-63B5C7F2F3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B529B8-9885-47CC-A74B-6CDD808185DE}"/>
              </a:ext>
            </a:extLst>
          </p:cNvPr>
          <p:cNvSpPr>
            <a:spLocks noGrp="1"/>
          </p:cNvSpPr>
          <p:nvPr>
            <p:ph type="dt" sz="half" idx="10"/>
          </p:nvPr>
        </p:nvSpPr>
        <p:spPr/>
        <p:txBody>
          <a:bodyPr/>
          <a:lstStyle/>
          <a:p>
            <a:fld id="{62751E1E-C50D-4FD4-8B1E-ECD78340D9AB}" type="datetime1">
              <a:rPr lang="en-US" smtClean="0"/>
              <a:t>6/13/2022</a:t>
            </a:fld>
            <a:endParaRPr lang="en-US"/>
          </a:p>
        </p:txBody>
      </p:sp>
      <p:sp>
        <p:nvSpPr>
          <p:cNvPr id="5" name="Footer Placeholder 4">
            <a:extLst>
              <a:ext uri="{FF2B5EF4-FFF2-40B4-BE49-F238E27FC236}">
                <a16:creationId xmlns:a16="http://schemas.microsoft.com/office/drawing/2014/main" id="{CCB3F683-0956-4812-B9B8-389CD9801F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AE186-1C20-4F26-8F3E-20889DA91113}"/>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1779701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259DB-EFA6-4CC5-A46A-188168B7D9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CB1FAE-6F1D-4E81-9861-68AA338037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EE1EAE-BBF8-468D-9A7C-2D06F3E5EFB4}"/>
              </a:ext>
            </a:extLst>
          </p:cNvPr>
          <p:cNvSpPr>
            <a:spLocks noGrp="1"/>
          </p:cNvSpPr>
          <p:nvPr>
            <p:ph type="dt" sz="half" idx="10"/>
          </p:nvPr>
        </p:nvSpPr>
        <p:spPr/>
        <p:txBody>
          <a:bodyPr/>
          <a:lstStyle/>
          <a:p>
            <a:fld id="{43C83AFB-9E54-459E-8C6D-0913AC3BA5D7}" type="datetime1">
              <a:rPr lang="en-US" smtClean="0"/>
              <a:t>6/13/2022</a:t>
            </a:fld>
            <a:endParaRPr lang="en-US"/>
          </a:p>
        </p:txBody>
      </p:sp>
      <p:sp>
        <p:nvSpPr>
          <p:cNvPr id="5" name="Footer Placeholder 4">
            <a:extLst>
              <a:ext uri="{FF2B5EF4-FFF2-40B4-BE49-F238E27FC236}">
                <a16:creationId xmlns:a16="http://schemas.microsoft.com/office/drawing/2014/main" id="{33E3912E-8F65-43E9-8F04-CB224C9F7A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6D4B69-0199-4476-B1BC-BE154BC62A23}"/>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968739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506EE-62CE-4686-A410-CC129C3297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8A9138-264D-4084-839A-829BBF681C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208FD6-ED1D-4BE2-8F1C-7F5D2141B0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6C0F1E-B1F2-4252-9B90-603BF3A2E9DE}"/>
              </a:ext>
            </a:extLst>
          </p:cNvPr>
          <p:cNvSpPr>
            <a:spLocks noGrp="1"/>
          </p:cNvSpPr>
          <p:nvPr>
            <p:ph type="dt" sz="half" idx="10"/>
          </p:nvPr>
        </p:nvSpPr>
        <p:spPr/>
        <p:txBody>
          <a:bodyPr/>
          <a:lstStyle/>
          <a:p>
            <a:fld id="{F10144B6-0CA7-46BA-A00B-1E68E5C3ED0C}" type="datetime1">
              <a:rPr lang="en-US" smtClean="0"/>
              <a:t>6/13/2022</a:t>
            </a:fld>
            <a:endParaRPr lang="en-US"/>
          </a:p>
        </p:txBody>
      </p:sp>
      <p:sp>
        <p:nvSpPr>
          <p:cNvPr id="6" name="Footer Placeholder 5">
            <a:extLst>
              <a:ext uri="{FF2B5EF4-FFF2-40B4-BE49-F238E27FC236}">
                <a16:creationId xmlns:a16="http://schemas.microsoft.com/office/drawing/2014/main" id="{EF6E6378-7BA1-402F-8722-67E951C840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C2D997-6CBD-4BBD-8E83-0B165B7DC43E}"/>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769030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54116-698D-4567-A5E0-CE0663D431E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3140A0-77D6-4F00-953F-F2C6334FFD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3E6600-FAC8-4F89-A062-72FDA453B5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5E2643-E5DA-4F34-AFAC-74422D06EB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3BFEC4-6CD4-474D-A09E-37CAD203ED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15F663-4FC3-42F5-8E48-316E055F2527}"/>
              </a:ext>
            </a:extLst>
          </p:cNvPr>
          <p:cNvSpPr>
            <a:spLocks noGrp="1"/>
          </p:cNvSpPr>
          <p:nvPr>
            <p:ph type="dt" sz="half" idx="10"/>
          </p:nvPr>
        </p:nvSpPr>
        <p:spPr/>
        <p:txBody>
          <a:bodyPr/>
          <a:lstStyle/>
          <a:p>
            <a:fld id="{0051F549-537C-41EC-B9CC-5B6A9AC2A6A7}" type="datetime1">
              <a:rPr lang="en-US" smtClean="0"/>
              <a:t>6/13/2022</a:t>
            </a:fld>
            <a:endParaRPr lang="en-US"/>
          </a:p>
        </p:txBody>
      </p:sp>
      <p:sp>
        <p:nvSpPr>
          <p:cNvPr id="8" name="Footer Placeholder 7">
            <a:extLst>
              <a:ext uri="{FF2B5EF4-FFF2-40B4-BE49-F238E27FC236}">
                <a16:creationId xmlns:a16="http://schemas.microsoft.com/office/drawing/2014/main" id="{3786F3A4-7814-4BF0-A0F9-E0D7F2115E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8009B27-372E-4786-97C4-172769F3F6CA}"/>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99216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51A9D-DABF-4AB5-8C03-8D05B538C6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8AC7B8-80B2-4F7D-A9EF-815C357D4D8B}"/>
              </a:ext>
            </a:extLst>
          </p:cNvPr>
          <p:cNvSpPr>
            <a:spLocks noGrp="1"/>
          </p:cNvSpPr>
          <p:nvPr>
            <p:ph type="dt" sz="half" idx="10"/>
          </p:nvPr>
        </p:nvSpPr>
        <p:spPr/>
        <p:txBody>
          <a:bodyPr/>
          <a:lstStyle/>
          <a:p>
            <a:fld id="{952F8D56-3D0E-48B8-8218-1F3A06A96C62}" type="datetime1">
              <a:rPr lang="en-US" smtClean="0"/>
              <a:t>6/13/2022</a:t>
            </a:fld>
            <a:endParaRPr lang="en-US"/>
          </a:p>
        </p:txBody>
      </p:sp>
      <p:sp>
        <p:nvSpPr>
          <p:cNvPr id="4" name="Footer Placeholder 3">
            <a:extLst>
              <a:ext uri="{FF2B5EF4-FFF2-40B4-BE49-F238E27FC236}">
                <a16:creationId xmlns:a16="http://schemas.microsoft.com/office/drawing/2014/main" id="{946FC448-F4A5-4E7E-9A76-944340F514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445A3B-AE26-463D-B139-CD4A280F30BA}"/>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1672544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555C59-3D25-4FD5-978A-9A10209FAF82}"/>
              </a:ext>
            </a:extLst>
          </p:cNvPr>
          <p:cNvSpPr>
            <a:spLocks noGrp="1"/>
          </p:cNvSpPr>
          <p:nvPr>
            <p:ph type="dt" sz="half" idx="10"/>
          </p:nvPr>
        </p:nvSpPr>
        <p:spPr/>
        <p:txBody>
          <a:bodyPr/>
          <a:lstStyle/>
          <a:p>
            <a:fld id="{E8EC309E-27D4-401F-A74A-DEA16C7B51DC}" type="datetime1">
              <a:rPr lang="en-US" smtClean="0"/>
              <a:t>6/13/2022</a:t>
            </a:fld>
            <a:endParaRPr lang="en-US"/>
          </a:p>
        </p:txBody>
      </p:sp>
      <p:sp>
        <p:nvSpPr>
          <p:cNvPr id="3" name="Footer Placeholder 2">
            <a:extLst>
              <a:ext uri="{FF2B5EF4-FFF2-40B4-BE49-F238E27FC236}">
                <a16:creationId xmlns:a16="http://schemas.microsoft.com/office/drawing/2014/main" id="{510C7077-B684-4C65-AB12-81D933CEC4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3645CA-0FB0-490D-B6CC-C298370655E9}"/>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524390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E7A2C-2714-4B94-819F-F9D8234FC9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0C9636-87AA-46DA-BEAE-A33D5B6460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F66ECC-76B1-47C1-9014-702D08F6A2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7037A5-9EB9-4AD9-8A84-289D226A01DC}"/>
              </a:ext>
            </a:extLst>
          </p:cNvPr>
          <p:cNvSpPr>
            <a:spLocks noGrp="1"/>
          </p:cNvSpPr>
          <p:nvPr>
            <p:ph type="dt" sz="half" idx="10"/>
          </p:nvPr>
        </p:nvSpPr>
        <p:spPr/>
        <p:txBody>
          <a:bodyPr/>
          <a:lstStyle/>
          <a:p>
            <a:fld id="{6DEA2B81-2BC3-42D7-B67D-05C685AA80AD}" type="datetime1">
              <a:rPr lang="en-US" smtClean="0"/>
              <a:t>6/13/2022</a:t>
            </a:fld>
            <a:endParaRPr lang="en-US"/>
          </a:p>
        </p:txBody>
      </p:sp>
      <p:sp>
        <p:nvSpPr>
          <p:cNvPr id="6" name="Footer Placeholder 5">
            <a:extLst>
              <a:ext uri="{FF2B5EF4-FFF2-40B4-BE49-F238E27FC236}">
                <a16:creationId xmlns:a16="http://schemas.microsoft.com/office/drawing/2014/main" id="{5068707C-B4F4-4C33-A7BC-48FBDB8A54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24D983-DA5B-457C-BEAF-E1977A038884}"/>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3842517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E72D8-EDBB-40C8-BE0E-936B72C02A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DEC256-926C-4376-8E77-EC112509E7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47FB54-2A2C-491D-A92F-BB66426ED8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EAFA2D-46F6-49D1-BFC2-D021739866B0}"/>
              </a:ext>
            </a:extLst>
          </p:cNvPr>
          <p:cNvSpPr>
            <a:spLocks noGrp="1"/>
          </p:cNvSpPr>
          <p:nvPr>
            <p:ph type="dt" sz="half" idx="10"/>
          </p:nvPr>
        </p:nvSpPr>
        <p:spPr/>
        <p:txBody>
          <a:bodyPr/>
          <a:lstStyle/>
          <a:p>
            <a:fld id="{F0DB8F2B-E487-4905-B553-FB649F2B6F23}" type="datetime1">
              <a:rPr lang="en-US" smtClean="0"/>
              <a:t>6/13/2022</a:t>
            </a:fld>
            <a:endParaRPr lang="en-US"/>
          </a:p>
        </p:txBody>
      </p:sp>
      <p:sp>
        <p:nvSpPr>
          <p:cNvPr id="6" name="Footer Placeholder 5">
            <a:extLst>
              <a:ext uri="{FF2B5EF4-FFF2-40B4-BE49-F238E27FC236}">
                <a16:creationId xmlns:a16="http://schemas.microsoft.com/office/drawing/2014/main" id="{68F571E7-777F-4B46-BF39-0FAA6CC66C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D74CA4-A80E-4D7B-AC11-BDB32DCFC2CE}"/>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1538052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B65CE5-7394-44AA-8EC1-F4B3804B39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389802-FD9C-4B0C-B941-59D1CEFCA5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9F2729-801B-4586-BA0B-FDC03F9F17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F7C3A7-D6F6-4D38-A7C3-B72967BB81A6}" type="datetime1">
              <a:rPr lang="en-US" smtClean="0"/>
              <a:t>6/13/2022</a:t>
            </a:fld>
            <a:endParaRPr lang="en-US"/>
          </a:p>
        </p:txBody>
      </p:sp>
      <p:sp>
        <p:nvSpPr>
          <p:cNvPr id="5" name="Footer Placeholder 4">
            <a:extLst>
              <a:ext uri="{FF2B5EF4-FFF2-40B4-BE49-F238E27FC236}">
                <a16:creationId xmlns:a16="http://schemas.microsoft.com/office/drawing/2014/main" id="{42832BF4-DC9B-4204-8AEA-818635C338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81BAC76-CA4B-45B4-9F1C-6F5787D822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86042B-6341-4E38-A80C-926D3BB8AAC9}" type="slidenum">
              <a:rPr lang="en-US" smtClean="0"/>
              <a:t>‹#›</a:t>
            </a:fld>
            <a:endParaRPr lang="en-US"/>
          </a:p>
        </p:txBody>
      </p:sp>
    </p:spTree>
    <p:extLst>
      <p:ext uri="{BB962C8B-B14F-4D97-AF65-F5344CB8AC3E}">
        <p14:creationId xmlns:p14="http://schemas.microsoft.com/office/powerpoint/2010/main" val="75586898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s://www.pexels.com/photo/bamboo-forest-2091019/" TargetMode="External"/><Relationship Id="rId5" Type="http://schemas.openxmlformats.org/officeDocument/2006/relationships/image" Target="../media/image27.jp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hyperlink" Target="mailto:apsana@ualberta.ca" TargetMode="External"/><Relationship Id="rId2" Type="http://schemas.openxmlformats.org/officeDocument/2006/relationships/image" Target="../media/image51.jpeg"/><Relationship Id="rId1" Type="http://schemas.openxmlformats.org/officeDocument/2006/relationships/slideLayout" Target="../slideLayouts/slideLayout3.xml"/><Relationship Id="rId4" Type="http://schemas.openxmlformats.org/officeDocument/2006/relationships/hyperlink" Target="mailto:kafleapsana@gmail.com"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deviantart.com/missnysha/art/Bamboo-Zen-65293338" TargetMode="External"/><Relationship Id="rId2" Type="http://schemas.openxmlformats.org/officeDocument/2006/relationships/image" Target="../media/image4.3yvqRkU4LMMpNY6nX9qZQcsD5Sqlwd21GoAuWCT4"/><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png"/><Relationship Id="rId7"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3.sv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panda lying on a rock&#10;&#10;Description automatically generated with low confidence">
            <a:extLst>
              <a:ext uri="{FF2B5EF4-FFF2-40B4-BE49-F238E27FC236}">
                <a16:creationId xmlns:a16="http://schemas.microsoft.com/office/drawing/2014/main" id="{FAE666A2-6E54-4AEC-B1CB-B98B979FB445}"/>
              </a:ext>
            </a:extLst>
          </p:cNvPr>
          <p:cNvPicPr>
            <a:picLocks noChangeAspect="1"/>
          </p:cNvPicPr>
          <p:nvPr/>
        </p:nvPicPr>
        <p:blipFill rotWithShape="1">
          <a:blip r:embed="rId2">
            <a:extLst>
              <a:ext uri="{28A0092B-C50C-407E-A947-70E740481C1C}">
                <a14:useLocalDpi xmlns:a14="http://schemas.microsoft.com/office/drawing/2010/main" val="0"/>
              </a:ext>
            </a:extLst>
          </a:blip>
          <a:srcRect t="7873" b="7873"/>
          <a:stretch/>
        </p:blipFill>
        <p:spPr>
          <a:xfrm>
            <a:off x="534256" y="208980"/>
            <a:ext cx="6246688" cy="6428126"/>
          </a:xfrm>
          <a:prstGeom prst="rect">
            <a:avLst/>
          </a:prstGeom>
        </p:spPr>
      </p:pic>
      <p:sp>
        <p:nvSpPr>
          <p:cNvPr id="8" name="TextBox 7">
            <a:extLst>
              <a:ext uri="{FF2B5EF4-FFF2-40B4-BE49-F238E27FC236}">
                <a16:creationId xmlns:a16="http://schemas.microsoft.com/office/drawing/2014/main" id="{AE320332-BE0E-4C0A-8984-B6FCD37CEA51}"/>
              </a:ext>
            </a:extLst>
          </p:cNvPr>
          <p:cNvSpPr txBox="1"/>
          <p:nvPr/>
        </p:nvSpPr>
        <p:spPr>
          <a:xfrm>
            <a:off x="5196249" y="2776712"/>
            <a:ext cx="8578922" cy="646331"/>
          </a:xfrm>
          <a:prstGeom prst="rect">
            <a:avLst/>
          </a:prstGeom>
          <a:noFill/>
        </p:spPr>
        <p:txBody>
          <a:bodyPr wrap="square" rtlCol="0">
            <a:spAutoFit/>
          </a:bodyPr>
          <a:lstStyle/>
          <a:p>
            <a:pPr algn="ctr"/>
            <a:r>
              <a:rPr lang="en-US" sz="3600" dirty="0">
                <a:solidFill>
                  <a:schemeClr val="accent6"/>
                </a:solidFill>
                <a:latin typeface="Dreaming Outloud Script Pro" panose="020B0604020202020204" pitchFamily="66" charset="0"/>
                <a:cs typeface="Dreaming Outloud Script Pro" panose="020B0604020202020204" pitchFamily="66" charset="0"/>
              </a:rPr>
              <a:t>Hi!! Do you know me?? </a:t>
            </a:r>
          </a:p>
        </p:txBody>
      </p:sp>
      <p:sp>
        <p:nvSpPr>
          <p:cNvPr id="14" name="TextBox 13">
            <a:extLst>
              <a:ext uri="{FF2B5EF4-FFF2-40B4-BE49-F238E27FC236}">
                <a16:creationId xmlns:a16="http://schemas.microsoft.com/office/drawing/2014/main" id="{DDE963FB-216B-4D70-90E3-0CE9E27F34D9}"/>
              </a:ext>
            </a:extLst>
          </p:cNvPr>
          <p:cNvSpPr txBox="1"/>
          <p:nvPr/>
        </p:nvSpPr>
        <p:spPr>
          <a:xfrm>
            <a:off x="5196249" y="4950516"/>
            <a:ext cx="8578922" cy="646331"/>
          </a:xfrm>
          <a:prstGeom prst="rect">
            <a:avLst/>
          </a:prstGeom>
          <a:noFill/>
        </p:spPr>
        <p:txBody>
          <a:bodyPr wrap="square" rtlCol="0">
            <a:spAutoFit/>
          </a:bodyPr>
          <a:lstStyle/>
          <a:p>
            <a:pPr algn="ctr"/>
            <a:r>
              <a:rPr lang="en-US" sz="3600" dirty="0">
                <a:solidFill>
                  <a:schemeClr val="accent6"/>
                </a:solidFill>
                <a:latin typeface="Dreaming Outloud Script Pro" panose="020B0604020202020204" pitchFamily="66" charset="0"/>
                <a:cs typeface="Dreaming Outloud Script Pro" panose="020B0604020202020204" pitchFamily="66" charset="0"/>
              </a:rPr>
              <a:t>My favorite food?? </a:t>
            </a:r>
          </a:p>
        </p:txBody>
      </p:sp>
    </p:spTree>
    <p:extLst>
      <p:ext uri="{BB962C8B-B14F-4D97-AF65-F5344CB8AC3E}">
        <p14:creationId xmlns:p14="http://schemas.microsoft.com/office/powerpoint/2010/main" val="336210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2">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66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26">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76603C"/>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48E4DA1-7756-45CB-B84F-A144F1704E28}"/>
              </a:ext>
            </a:extLst>
          </p:cNvPr>
          <p:cNvSpPr>
            <a:spLocks noGrp="1"/>
          </p:cNvSpPr>
          <p:nvPr>
            <p:ph type="title"/>
          </p:nvPr>
        </p:nvSpPr>
        <p:spPr>
          <a:xfrm>
            <a:off x="1109980" y="4277356"/>
            <a:ext cx="9966960" cy="1560320"/>
          </a:xfrm>
        </p:spPr>
        <p:txBody>
          <a:bodyPr vert="horz" lIns="91440" tIns="45720" rIns="91440" bIns="45720" rtlCol="0" anchor="b">
            <a:normAutofit/>
          </a:bodyPr>
          <a:lstStyle/>
          <a:p>
            <a:pPr algn="ctr"/>
            <a:r>
              <a:rPr lang="en-US" sz="4900" b="1" dirty="0">
                <a:solidFill>
                  <a:srgbClr val="76603C"/>
                </a:solidFill>
                <a:latin typeface="Californian FB" panose="0207040306080B030204" pitchFamily="18" charset="0"/>
              </a:rPr>
              <a:t>Bamboo for brick mine reclamation in India </a:t>
            </a:r>
          </a:p>
        </p:txBody>
      </p:sp>
      <p:pic>
        <p:nvPicPr>
          <p:cNvPr id="5" name="Picture 4" descr="A road with trees on the side&#10;&#10;Description automatically generated with low confidence">
            <a:extLst>
              <a:ext uri="{FF2B5EF4-FFF2-40B4-BE49-F238E27FC236}">
                <a16:creationId xmlns:a16="http://schemas.microsoft.com/office/drawing/2014/main" id="{9C5EA43C-F3F9-4BAF-AA21-6B0CD40835F8}"/>
              </a:ext>
            </a:extLst>
          </p:cNvPr>
          <p:cNvPicPr>
            <a:picLocks noChangeAspect="1"/>
          </p:cNvPicPr>
          <p:nvPr/>
        </p:nvPicPr>
        <p:blipFill rotWithShape="1">
          <a:blip r:embed="rId2">
            <a:extLst>
              <a:ext uri="{28A0092B-C50C-407E-A947-70E740481C1C}">
                <a14:useLocalDpi xmlns:a14="http://schemas.microsoft.com/office/drawing/2010/main" val="0"/>
              </a:ext>
            </a:extLst>
          </a:blip>
          <a:srcRect t="6778" r="1" b="1"/>
          <a:stretch/>
        </p:blipFill>
        <p:spPr>
          <a:xfrm>
            <a:off x="243840" y="256540"/>
            <a:ext cx="11704320" cy="3764276"/>
          </a:xfrm>
          <a:prstGeom prst="rect">
            <a:avLst/>
          </a:prstGeom>
        </p:spPr>
      </p:pic>
    </p:spTree>
    <p:extLst>
      <p:ext uri="{BB962C8B-B14F-4D97-AF65-F5344CB8AC3E}">
        <p14:creationId xmlns:p14="http://schemas.microsoft.com/office/powerpoint/2010/main" val="4211749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outdoor, ground, nature, sandy&#10;&#10;Description automatically generated">
            <a:extLst>
              <a:ext uri="{FF2B5EF4-FFF2-40B4-BE49-F238E27FC236}">
                <a16:creationId xmlns:a16="http://schemas.microsoft.com/office/drawing/2014/main" id="{0896EC43-2B7B-4CB2-9944-3C4F8D012E37}"/>
              </a:ext>
            </a:extLst>
          </p:cNvPr>
          <p:cNvPicPr>
            <a:picLocks noChangeAspect="1"/>
          </p:cNvPicPr>
          <p:nvPr/>
        </p:nvPicPr>
        <p:blipFill rotWithShape="1">
          <a:blip r:embed="rId3">
            <a:extLst>
              <a:ext uri="{28A0092B-C50C-407E-A947-70E740481C1C}">
                <a14:useLocalDpi xmlns:a14="http://schemas.microsoft.com/office/drawing/2010/main" val="0"/>
              </a:ext>
            </a:extLst>
          </a:blip>
          <a:srcRect l="8305" r="12383"/>
          <a:stretch/>
        </p:blipFill>
        <p:spPr>
          <a:xfrm>
            <a:off x="-192973" y="10"/>
            <a:ext cx="9669642" cy="6857990"/>
          </a:xfrm>
          <a:prstGeom prst="rect">
            <a:avLst/>
          </a:prstGeom>
        </p:spPr>
      </p:pic>
      <p:sp>
        <p:nvSpPr>
          <p:cNvPr id="12"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6824D92C-2D48-47D7-8FE1-0A84FB1E090D}"/>
              </a:ext>
            </a:extLst>
          </p:cNvPr>
          <p:cNvSpPr txBox="1"/>
          <p:nvPr/>
        </p:nvSpPr>
        <p:spPr>
          <a:xfrm>
            <a:off x="7921464" y="1144229"/>
            <a:ext cx="4669971" cy="1323439"/>
          </a:xfrm>
          <a:prstGeom prst="rect">
            <a:avLst/>
          </a:prstGeom>
          <a:noFill/>
        </p:spPr>
        <p:txBody>
          <a:bodyPr wrap="square" rtlCol="0">
            <a:spAutoFit/>
          </a:bodyPr>
          <a:lstStyle/>
          <a:p>
            <a:pPr marL="342900" indent="-342900">
              <a:buFont typeface="Arial" panose="020B0604020202020204" pitchFamily="34" charset="0"/>
              <a:buChar char="•"/>
            </a:pPr>
            <a:r>
              <a:rPr lang="en-US" sz="2000" b="1" dirty="0">
                <a:solidFill>
                  <a:schemeClr val="accent2">
                    <a:lumMod val="50000"/>
                  </a:schemeClr>
                </a:solidFill>
                <a:latin typeface="Californian FB" panose="0207040306080B030204" pitchFamily="18" charset="0"/>
              </a:rPr>
              <a:t>Allahabad, Uttar Pradesh in India</a:t>
            </a:r>
          </a:p>
          <a:p>
            <a:pPr marL="342900" indent="-342900">
              <a:buFont typeface="Arial" panose="020B0604020202020204" pitchFamily="34" charset="0"/>
              <a:buChar char="•"/>
            </a:pPr>
            <a:r>
              <a:rPr lang="en-US" sz="2000" b="1" dirty="0">
                <a:solidFill>
                  <a:schemeClr val="accent2">
                    <a:lumMod val="50000"/>
                  </a:schemeClr>
                </a:solidFill>
                <a:latin typeface="Californian FB" panose="0207040306080B030204" pitchFamily="18" charset="0"/>
              </a:rPr>
              <a:t>Clay soil for red brick </a:t>
            </a:r>
          </a:p>
          <a:p>
            <a:pPr marL="342900" indent="-342900">
              <a:buFont typeface="Arial" panose="020B0604020202020204" pitchFamily="34" charset="0"/>
              <a:buChar char="•"/>
            </a:pPr>
            <a:r>
              <a:rPr lang="en-US" sz="2000" b="1" dirty="0">
                <a:solidFill>
                  <a:schemeClr val="accent2">
                    <a:lumMod val="50000"/>
                  </a:schemeClr>
                </a:solidFill>
                <a:latin typeface="Californian FB" panose="0207040306080B030204" pitchFamily="18" charset="0"/>
              </a:rPr>
              <a:t>45 brick kilns in 4000 ha land </a:t>
            </a:r>
          </a:p>
          <a:p>
            <a:pPr marL="342900" indent="-342900">
              <a:buFont typeface="Arial" panose="020B0604020202020204" pitchFamily="34" charset="0"/>
              <a:buChar char="•"/>
            </a:pPr>
            <a:r>
              <a:rPr lang="en-US" sz="2000" b="1" dirty="0">
                <a:solidFill>
                  <a:schemeClr val="accent2">
                    <a:lumMod val="50000"/>
                  </a:schemeClr>
                </a:solidFill>
                <a:latin typeface="Californian FB" panose="0207040306080B030204" pitchFamily="18" charset="0"/>
              </a:rPr>
              <a:t>Topsoil dripped up to 3 m depth </a:t>
            </a:r>
          </a:p>
        </p:txBody>
      </p:sp>
      <p:sp>
        <p:nvSpPr>
          <p:cNvPr id="11" name="TextBox 10">
            <a:extLst>
              <a:ext uri="{FF2B5EF4-FFF2-40B4-BE49-F238E27FC236}">
                <a16:creationId xmlns:a16="http://schemas.microsoft.com/office/drawing/2014/main" id="{ADD3C1AC-05B5-47A7-8EAD-D38443F998AA}"/>
              </a:ext>
            </a:extLst>
          </p:cNvPr>
          <p:cNvSpPr txBox="1"/>
          <p:nvPr/>
        </p:nvSpPr>
        <p:spPr>
          <a:xfrm>
            <a:off x="8007989" y="4046385"/>
            <a:ext cx="4180962" cy="2492990"/>
          </a:xfrm>
          <a:prstGeom prst="rect">
            <a:avLst/>
          </a:prstGeom>
          <a:noFill/>
        </p:spPr>
        <p:txBody>
          <a:bodyPr wrap="square" rtlCol="0">
            <a:spAutoFit/>
          </a:bodyPr>
          <a:lstStyle/>
          <a:p>
            <a:pPr marL="342900" indent="-342900">
              <a:buFont typeface="Arial" panose="020B0604020202020204" pitchFamily="34" charset="0"/>
              <a:buChar char="•"/>
            </a:pPr>
            <a:r>
              <a:rPr lang="en-US" sz="2000" b="1" dirty="0">
                <a:solidFill>
                  <a:schemeClr val="accent2">
                    <a:lumMod val="50000"/>
                  </a:schemeClr>
                </a:solidFill>
                <a:latin typeface="Californian FB" panose="0207040306080B030204" pitchFamily="18" charset="0"/>
              </a:rPr>
              <a:t>Pilot initiative, 106 ha land bamboo</a:t>
            </a:r>
          </a:p>
          <a:p>
            <a:pPr marL="342900" indent="-342900">
              <a:buFont typeface="Arial" panose="020B0604020202020204" pitchFamily="34" charset="0"/>
              <a:buChar char="•"/>
            </a:pPr>
            <a:r>
              <a:rPr lang="en-US" sz="2000" b="1" dirty="0">
                <a:solidFill>
                  <a:schemeClr val="accent2">
                    <a:lumMod val="50000"/>
                  </a:schemeClr>
                </a:solidFill>
                <a:latin typeface="Californian FB" panose="0207040306080B030204" pitchFamily="18" charset="0"/>
              </a:rPr>
              <a:t>Native species </a:t>
            </a:r>
          </a:p>
          <a:p>
            <a:pPr marL="342900" indent="-342900">
              <a:buFont typeface="Arial" panose="020B0604020202020204" pitchFamily="34" charset="0"/>
              <a:buChar char="•"/>
            </a:pPr>
            <a:r>
              <a:rPr lang="en-US" sz="2000" b="1" dirty="0">
                <a:solidFill>
                  <a:schemeClr val="accent2">
                    <a:lumMod val="50000"/>
                  </a:schemeClr>
                </a:solidFill>
                <a:latin typeface="Californian FB" panose="0207040306080B030204" pitchFamily="18" charset="0"/>
              </a:rPr>
              <a:t>Bamboo plantation expansion </a:t>
            </a:r>
          </a:p>
          <a:p>
            <a:pPr marL="342900" indent="-342900">
              <a:buFont typeface="Arial" panose="020B0604020202020204" pitchFamily="34" charset="0"/>
              <a:buChar char="•"/>
            </a:pPr>
            <a:r>
              <a:rPr lang="en-US" sz="2000" b="1" dirty="0">
                <a:solidFill>
                  <a:schemeClr val="accent2">
                    <a:lumMod val="50000"/>
                  </a:schemeClr>
                </a:solidFill>
                <a:latin typeface="Californian FB" panose="0207040306080B030204" pitchFamily="18" charset="0"/>
              </a:rPr>
              <a:t>Establishment local propagation nurseries </a:t>
            </a:r>
          </a:p>
          <a:p>
            <a:endParaRPr lang="en-US" dirty="0"/>
          </a:p>
          <a:p>
            <a:endParaRPr lang="en-US" dirty="0"/>
          </a:p>
        </p:txBody>
      </p:sp>
    </p:spTree>
    <p:extLst>
      <p:ext uri="{BB962C8B-B14F-4D97-AF65-F5344CB8AC3E}">
        <p14:creationId xmlns:p14="http://schemas.microsoft.com/office/powerpoint/2010/main" val="690530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4A61265-A334-4516-BB49-7D7CB2FB4096}"/>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42" y="0"/>
            <a:ext cx="12192000" cy="1677556"/>
          </a:xfrm>
          <a:prstGeom prst="rect">
            <a:avLst/>
          </a:prstGeom>
          <a:ln>
            <a:noFill/>
          </a:ln>
          <a:effectLst>
            <a:outerShdw blurRad="292100" dist="139700" dir="2700000" algn="tl" rotWithShape="0">
              <a:srgbClr val="333333">
                <a:alpha val="65000"/>
              </a:srgbClr>
            </a:outerShdw>
          </a:effectLst>
        </p:spPr>
      </p:pic>
      <p:pic>
        <p:nvPicPr>
          <p:cNvPr id="14" name="Picture 13" descr="A close-up of some trees&#10;&#10;Description automatically generated with low confidence">
            <a:extLst>
              <a:ext uri="{FF2B5EF4-FFF2-40B4-BE49-F238E27FC236}">
                <a16:creationId xmlns:a16="http://schemas.microsoft.com/office/drawing/2014/main" id="{184944E7-2EEA-455D-8AB8-15A47D4156E1}"/>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2314" b="64797"/>
          <a:stretch/>
        </p:blipFill>
        <p:spPr>
          <a:xfrm>
            <a:off x="-21" y="5242488"/>
            <a:ext cx="12191979" cy="2255520"/>
          </a:xfrm>
          <a:prstGeom prst="rect">
            <a:avLst/>
          </a:prstGeom>
        </p:spPr>
      </p:pic>
      <p:sp>
        <p:nvSpPr>
          <p:cNvPr id="16" name="TextBox 15">
            <a:extLst>
              <a:ext uri="{FF2B5EF4-FFF2-40B4-BE49-F238E27FC236}">
                <a16:creationId xmlns:a16="http://schemas.microsoft.com/office/drawing/2014/main" id="{B7219C20-7D34-404A-9432-233EE4804217}"/>
              </a:ext>
            </a:extLst>
          </p:cNvPr>
          <p:cNvSpPr txBox="1"/>
          <p:nvPr/>
        </p:nvSpPr>
        <p:spPr>
          <a:xfrm>
            <a:off x="3195452" y="942773"/>
            <a:ext cx="5801032" cy="646331"/>
          </a:xfrm>
          <a:prstGeom prst="rect">
            <a:avLst/>
          </a:prstGeom>
          <a:noFill/>
        </p:spPr>
        <p:txBody>
          <a:bodyPr wrap="square" rtlCol="0">
            <a:spAutoFit/>
          </a:bodyPr>
          <a:lstStyle/>
          <a:p>
            <a:pPr algn="ctr"/>
            <a:r>
              <a:rPr lang="en-US" sz="3600" b="1" dirty="0">
                <a:latin typeface="Californian FB" panose="0207040306080B030204" pitchFamily="18" charset="0"/>
              </a:rPr>
              <a:t>Two Decades Results </a:t>
            </a:r>
          </a:p>
        </p:txBody>
      </p:sp>
      <p:sp>
        <p:nvSpPr>
          <p:cNvPr id="20" name="TextBox 19">
            <a:extLst>
              <a:ext uri="{FF2B5EF4-FFF2-40B4-BE49-F238E27FC236}">
                <a16:creationId xmlns:a16="http://schemas.microsoft.com/office/drawing/2014/main" id="{D80587BC-7ABE-4F6B-8B9F-204BC8AF9417}"/>
              </a:ext>
            </a:extLst>
          </p:cNvPr>
          <p:cNvSpPr txBox="1"/>
          <p:nvPr/>
        </p:nvSpPr>
        <p:spPr>
          <a:xfrm>
            <a:off x="78658" y="2354794"/>
            <a:ext cx="9488129" cy="1938992"/>
          </a:xfrm>
          <a:prstGeom prst="rect">
            <a:avLst/>
          </a:prstGeom>
          <a:noFill/>
        </p:spPr>
        <p:txBody>
          <a:bodyPr wrap="square" rtlCol="0">
            <a:spAutoFit/>
          </a:bodyPr>
          <a:lstStyle/>
          <a:p>
            <a:pPr marL="285750" indent="-285750">
              <a:buFont typeface="Arial" panose="020B0604020202020204" pitchFamily="34" charset="0"/>
              <a:buChar char="•"/>
            </a:pPr>
            <a:r>
              <a:rPr lang="en-US" sz="2000" b="1" dirty="0">
                <a:latin typeface="Californian FB" panose="0207040306080B030204" pitchFamily="18" charset="0"/>
              </a:rPr>
              <a:t>Large scale land rehabilitation, 4000 ha and 96 villages </a:t>
            </a:r>
          </a:p>
          <a:p>
            <a:pPr marL="285750" indent="-285750">
              <a:buFont typeface="Arial" panose="020B0604020202020204" pitchFamily="34" charset="0"/>
              <a:buChar char="•"/>
            </a:pPr>
            <a:r>
              <a:rPr lang="en-US" sz="2000" b="1" dirty="0">
                <a:latin typeface="Californian FB" panose="0207040306080B030204" pitchFamily="18" charset="0"/>
              </a:rPr>
              <a:t>Total 10% of annual income to local farmers </a:t>
            </a:r>
          </a:p>
          <a:p>
            <a:pPr marL="285750" indent="-285750">
              <a:buFont typeface="Arial" panose="020B0604020202020204" pitchFamily="34" charset="0"/>
              <a:buChar char="•"/>
            </a:pPr>
            <a:r>
              <a:rPr lang="en-US" sz="2000" b="1" dirty="0">
                <a:latin typeface="Californian FB" panose="0207040306080B030204" pitchFamily="18" charset="0"/>
              </a:rPr>
              <a:t>Adds 6-8 inches of humus to the soil </a:t>
            </a:r>
          </a:p>
          <a:p>
            <a:pPr marL="285750" indent="-285750">
              <a:buFont typeface="Arial" panose="020B0604020202020204" pitchFamily="34" charset="0"/>
              <a:buChar char="•"/>
            </a:pPr>
            <a:r>
              <a:rPr lang="en-US" sz="2000" b="1" dirty="0">
                <a:latin typeface="Californian FB" panose="0207040306080B030204" pitchFamily="18" charset="0"/>
              </a:rPr>
              <a:t>Water table rise; 40m below in 1996, 33 m below in 2003, ~15 m below now</a:t>
            </a:r>
          </a:p>
          <a:p>
            <a:pPr marL="285750" indent="-285750">
              <a:buFont typeface="Arial" panose="020B0604020202020204" pitchFamily="34" charset="0"/>
              <a:buChar char="•"/>
            </a:pPr>
            <a:r>
              <a:rPr lang="en-US" sz="2000" b="1" dirty="0">
                <a:latin typeface="Californian FB" panose="0207040306080B030204" pitchFamily="18" charset="0"/>
              </a:rPr>
              <a:t>Carbon content of soil increased from 0-0.9t/ha due to leaf fall</a:t>
            </a:r>
          </a:p>
          <a:p>
            <a:pPr marL="285750" indent="-285750">
              <a:buFont typeface="Arial" panose="020B0604020202020204" pitchFamily="34" charset="0"/>
              <a:buChar char="•"/>
            </a:pPr>
            <a:r>
              <a:rPr lang="en-US" sz="2000" b="1" dirty="0">
                <a:latin typeface="Californian FB" panose="0207040306080B030204" pitchFamily="18" charset="0"/>
              </a:rPr>
              <a:t>Over 200 </a:t>
            </a:r>
            <a:r>
              <a:rPr lang="en-US" sz="2000" b="1" dirty="0" err="1">
                <a:latin typeface="Californian FB" panose="0207040306080B030204" pitchFamily="18" charset="0"/>
              </a:rPr>
              <a:t>spp</a:t>
            </a:r>
            <a:r>
              <a:rPr lang="en-US" sz="2000" b="1" dirty="0">
                <a:latin typeface="Californian FB" panose="0207040306080B030204" pitchFamily="18" charset="0"/>
              </a:rPr>
              <a:t> of birds and 60 </a:t>
            </a:r>
            <a:r>
              <a:rPr lang="en-US" sz="2000" b="1" dirty="0" err="1">
                <a:latin typeface="Californian FB" panose="0207040306080B030204" pitchFamily="18" charset="0"/>
              </a:rPr>
              <a:t>spp</a:t>
            </a:r>
            <a:r>
              <a:rPr lang="en-US" sz="2000" b="1" dirty="0">
                <a:latin typeface="Californian FB" panose="0207040306080B030204" pitchFamily="18" charset="0"/>
              </a:rPr>
              <a:t> mammal recorded</a:t>
            </a:r>
          </a:p>
        </p:txBody>
      </p:sp>
    </p:spTree>
    <p:extLst>
      <p:ext uri="{BB962C8B-B14F-4D97-AF65-F5344CB8AC3E}">
        <p14:creationId xmlns:p14="http://schemas.microsoft.com/office/powerpoint/2010/main" val="3213159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EEB4D-0E3D-45FC-A97A-DC0D78BE701A}"/>
              </a:ext>
            </a:extLst>
          </p:cNvPr>
          <p:cNvSpPr>
            <a:spLocks noGrp="1"/>
          </p:cNvSpPr>
          <p:nvPr>
            <p:ph type="title"/>
          </p:nvPr>
        </p:nvSpPr>
        <p:spPr>
          <a:xfrm>
            <a:off x="841248" y="770636"/>
            <a:ext cx="10285931" cy="1325563"/>
          </a:xfrm>
        </p:spPr>
        <p:txBody>
          <a:bodyPr>
            <a:normAutofit fontScale="90000"/>
          </a:bodyPr>
          <a:lstStyle/>
          <a:p>
            <a:pPr algn="ctr"/>
            <a:r>
              <a:rPr lang="en-US" b="1" dirty="0">
                <a:latin typeface="Californian FB" panose="0207040306080B030204" pitchFamily="18" charset="0"/>
              </a:rPr>
              <a:t>Bamboo for illegal mining reclamation in Ghana </a:t>
            </a:r>
            <a:br>
              <a:rPr lang="en-US" b="1" dirty="0">
                <a:latin typeface="Californian FB" panose="0207040306080B030204" pitchFamily="18" charset="0"/>
              </a:rPr>
            </a:br>
            <a:endParaRPr lang="en-US" b="1" dirty="0">
              <a:latin typeface="Californian FB" panose="0207040306080B030204" pitchFamily="18" charset="0"/>
            </a:endParaRPr>
          </a:p>
        </p:txBody>
      </p:sp>
      <p:pic>
        <p:nvPicPr>
          <p:cNvPr id="5" name="Content Placeholder 4" descr="A picture containing grass, outdoor, smoke, steam&#10;&#10;Description automatically generated">
            <a:extLst>
              <a:ext uri="{FF2B5EF4-FFF2-40B4-BE49-F238E27FC236}">
                <a16:creationId xmlns:a16="http://schemas.microsoft.com/office/drawing/2014/main" id="{264C1DFF-A6B7-494C-AC75-2884F15570C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2721" y="2011679"/>
            <a:ext cx="3423626" cy="2282417"/>
          </a:xfrm>
        </p:spPr>
      </p:pic>
      <p:pic>
        <p:nvPicPr>
          <p:cNvPr id="9" name="Picture 8" descr="A picture containing outdoor, grass&#10;&#10;Description automatically generated">
            <a:extLst>
              <a:ext uri="{FF2B5EF4-FFF2-40B4-BE49-F238E27FC236}">
                <a16:creationId xmlns:a16="http://schemas.microsoft.com/office/drawing/2014/main" id="{68283576-1CC5-413E-AABD-996FCEC2C4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721" y="4540358"/>
            <a:ext cx="3423626" cy="2282417"/>
          </a:xfrm>
          <a:prstGeom prst="rect">
            <a:avLst/>
          </a:prstGeom>
        </p:spPr>
      </p:pic>
      <p:pic>
        <p:nvPicPr>
          <p:cNvPr id="4" name="Picture 3" descr="A picture containing outdoor, sky, ground, nature&#10;&#10;Description automatically generated">
            <a:extLst>
              <a:ext uri="{FF2B5EF4-FFF2-40B4-BE49-F238E27FC236}">
                <a16:creationId xmlns:a16="http://schemas.microsoft.com/office/drawing/2014/main" id="{D1966771-8BA5-4A1F-8D4F-52EDCA4B8A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2137" y="2011678"/>
            <a:ext cx="3169626" cy="2282417"/>
          </a:xfrm>
          <a:prstGeom prst="rect">
            <a:avLst/>
          </a:prstGeom>
        </p:spPr>
      </p:pic>
      <p:pic>
        <p:nvPicPr>
          <p:cNvPr id="7" name="Picture 6" descr="A picture containing tree, outdoor, sky, water&#10;&#10;Description automatically generated">
            <a:extLst>
              <a:ext uri="{FF2B5EF4-FFF2-40B4-BE49-F238E27FC236}">
                <a16:creationId xmlns:a16="http://schemas.microsoft.com/office/drawing/2014/main" id="{A8083624-CE0F-462A-AEC4-C477A8EDE7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2137" y="4540357"/>
            <a:ext cx="3169627" cy="2282417"/>
          </a:xfrm>
          <a:prstGeom prst="rect">
            <a:avLst/>
          </a:prstGeom>
        </p:spPr>
      </p:pic>
      <p:sp>
        <p:nvSpPr>
          <p:cNvPr id="10" name="Rectangle 9">
            <a:extLst>
              <a:ext uri="{FF2B5EF4-FFF2-40B4-BE49-F238E27FC236}">
                <a16:creationId xmlns:a16="http://schemas.microsoft.com/office/drawing/2014/main" id="{DC62C8E6-38B5-4DE6-B0A6-9D7E98B85F79}"/>
              </a:ext>
            </a:extLst>
          </p:cNvPr>
          <p:cNvSpPr/>
          <p:nvPr/>
        </p:nvSpPr>
        <p:spPr>
          <a:xfrm>
            <a:off x="7551174" y="2970586"/>
            <a:ext cx="4468105" cy="228241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1" name="TextBox 10">
            <a:extLst>
              <a:ext uri="{FF2B5EF4-FFF2-40B4-BE49-F238E27FC236}">
                <a16:creationId xmlns:a16="http://schemas.microsoft.com/office/drawing/2014/main" id="{AF6026BA-E0DD-49DD-9750-F2FD61C69316}"/>
              </a:ext>
            </a:extLst>
          </p:cNvPr>
          <p:cNvSpPr txBox="1"/>
          <p:nvPr/>
        </p:nvSpPr>
        <p:spPr>
          <a:xfrm>
            <a:off x="7885941" y="3283973"/>
            <a:ext cx="4097265" cy="1477328"/>
          </a:xfrm>
          <a:prstGeom prst="rect">
            <a:avLst/>
          </a:prstGeom>
          <a:noFill/>
        </p:spPr>
        <p:txBody>
          <a:bodyPr wrap="square" rtlCol="0">
            <a:spAutoFit/>
          </a:bodyPr>
          <a:lstStyle/>
          <a:p>
            <a:r>
              <a:rPr lang="en-US" b="1" dirty="0"/>
              <a:t>The Ashanti Land Reclamation Project</a:t>
            </a:r>
          </a:p>
          <a:p>
            <a:endParaRPr lang="en-US" b="1" dirty="0"/>
          </a:p>
          <a:p>
            <a:pPr marL="285750" indent="-285750">
              <a:buFont typeface="Arial" panose="020B0604020202020204" pitchFamily="34" charset="0"/>
              <a:buChar char="•"/>
            </a:pPr>
            <a:r>
              <a:rPr lang="en-US" dirty="0"/>
              <a:t>22 villages and 110,000 people  </a:t>
            </a:r>
          </a:p>
          <a:p>
            <a:pPr marL="285750" indent="-285750">
              <a:buFont typeface="Arial" panose="020B0604020202020204" pitchFamily="34" charset="0"/>
              <a:buChar char="•"/>
            </a:pPr>
            <a:r>
              <a:rPr lang="en-US" dirty="0"/>
              <a:t>4,500 ha to be restored </a:t>
            </a:r>
          </a:p>
          <a:p>
            <a:pPr marL="285750" indent="-285750">
              <a:buFont typeface="Arial" panose="020B0604020202020204" pitchFamily="34" charset="0"/>
              <a:buChar char="•"/>
            </a:pPr>
            <a:r>
              <a:rPr lang="en-US" dirty="0"/>
              <a:t>Total plantation 3,000,000</a:t>
            </a:r>
          </a:p>
        </p:txBody>
      </p:sp>
    </p:spTree>
    <p:extLst>
      <p:ext uri="{BB962C8B-B14F-4D97-AF65-F5344CB8AC3E}">
        <p14:creationId xmlns:p14="http://schemas.microsoft.com/office/powerpoint/2010/main" val="397166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standing in front of a tree&#10;&#10;Description automatically generated with low confidence">
            <a:extLst>
              <a:ext uri="{FF2B5EF4-FFF2-40B4-BE49-F238E27FC236}">
                <a16:creationId xmlns:a16="http://schemas.microsoft.com/office/drawing/2014/main" id="{D9EE5478-3B37-4A3A-BA5F-81059FDDF8A3}"/>
              </a:ext>
            </a:extLst>
          </p:cNvPr>
          <p:cNvPicPr>
            <a:picLocks noChangeAspect="1"/>
          </p:cNvPicPr>
          <p:nvPr/>
        </p:nvPicPr>
        <p:blipFill rotWithShape="1">
          <a:blip r:embed="rId2">
            <a:extLst>
              <a:ext uri="{28A0092B-C50C-407E-A947-70E740481C1C}">
                <a14:useLocalDpi xmlns:a14="http://schemas.microsoft.com/office/drawing/2010/main" val="0"/>
              </a:ext>
            </a:extLst>
          </a:blip>
          <a:srcRect t="18546" r="-2" b="12480"/>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9" name="Picture 8" descr="A picture containing outdoor, grass, sky, tree&#10;&#10;Description automatically generated">
            <a:extLst>
              <a:ext uri="{FF2B5EF4-FFF2-40B4-BE49-F238E27FC236}">
                <a16:creationId xmlns:a16="http://schemas.microsoft.com/office/drawing/2014/main" id="{BDC5E16A-9DDD-47E5-B0B7-19EF8F487D88}"/>
              </a:ext>
            </a:extLst>
          </p:cNvPr>
          <p:cNvPicPr>
            <a:picLocks noChangeAspect="1"/>
          </p:cNvPicPr>
          <p:nvPr/>
        </p:nvPicPr>
        <p:blipFill rotWithShape="1">
          <a:blip r:embed="rId3">
            <a:extLst>
              <a:ext uri="{28A0092B-C50C-407E-A947-70E740481C1C}">
                <a14:useLocalDpi xmlns:a14="http://schemas.microsoft.com/office/drawing/2010/main" val="0"/>
              </a:ext>
            </a:extLst>
          </a:blip>
          <a:srcRect t="11496" r="-2" b="6654"/>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7" name="Freeform: Shape 16">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Freeform: Shape 18">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3" name="Rectangle 22">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 name="TextBox 9">
            <a:extLst>
              <a:ext uri="{FF2B5EF4-FFF2-40B4-BE49-F238E27FC236}">
                <a16:creationId xmlns:a16="http://schemas.microsoft.com/office/drawing/2014/main" id="{26609758-6396-49CC-B2C8-CDBC74F7786B}"/>
              </a:ext>
            </a:extLst>
          </p:cNvPr>
          <p:cNvSpPr txBox="1"/>
          <p:nvPr/>
        </p:nvSpPr>
        <p:spPr>
          <a:xfrm>
            <a:off x="251928" y="1806048"/>
            <a:ext cx="5627762" cy="3119914"/>
          </a:xfrm>
          <a:prstGeom prst="rect">
            <a:avLst/>
          </a:prstGeom>
        </p:spPr>
        <p:txBody>
          <a:bodyPr vert="horz" lIns="91440" tIns="45720" rIns="91440" bIns="45720" rtlCol="0">
            <a:normAutofit lnSpcReduction="10000"/>
          </a:bodyPr>
          <a:lstStyle/>
          <a:p>
            <a:pPr algn="ctr">
              <a:lnSpc>
                <a:spcPct val="90000"/>
              </a:lnSpc>
              <a:spcAft>
                <a:spcPts val="600"/>
              </a:spcAft>
            </a:pPr>
            <a:r>
              <a:rPr lang="en-US" sz="2400" b="1" dirty="0">
                <a:latin typeface="Californian FB" panose="0207040306080B030204" pitchFamily="18" charset="0"/>
              </a:rPr>
              <a:t>Trial Project </a:t>
            </a:r>
          </a:p>
          <a:p>
            <a:pPr indent="-228600">
              <a:lnSpc>
                <a:spcPct val="90000"/>
              </a:lnSpc>
              <a:spcAft>
                <a:spcPts val="600"/>
              </a:spcAft>
              <a:buFont typeface="Arial" panose="020B0604020202020204" pitchFamily="34" charset="0"/>
              <a:buChar char="•"/>
            </a:pPr>
            <a:endParaRPr lang="en-US" sz="2000" b="1" dirty="0"/>
          </a:p>
          <a:p>
            <a:pPr marL="285750" indent="-228600">
              <a:lnSpc>
                <a:spcPct val="90000"/>
              </a:lnSpc>
              <a:spcAft>
                <a:spcPts val="600"/>
              </a:spcAft>
              <a:buFont typeface="Arial" panose="020B0604020202020204" pitchFamily="34" charset="0"/>
              <a:buChar char="•"/>
            </a:pPr>
            <a:r>
              <a:rPr lang="en-US" sz="2000" dirty="0">
                <a:latin typeface="Californian FB" panose="0207040306080B030204" pitchFamily="18" charset="0"/>
              </a:rPr>
              <a:t>7 </a:t>
            </a:r>
            <a:r>
              <a:rPr lang="en-US" sz="2000" dirty="0" err="1">
                <a:latin typeface="Californian FB" panose="0207040306080B030204" pitchFamily="18" charset="0"/>
              </a:rPr>
              <a:t>spp</a:t>
            </a:r>
            <a:r>
              <a:rPr lang="en-US" sz="2000" dirty="0">
                <a:latin typeface="Californian FB" panose="0207040306080B030204" pitchFamily="18" charset="0"/>
              </a:rPr>
              <a:t> of bamboo planted in Unmined, Mined-reclaimed, Mined-non reclaimed</a:t>
            </a:r>
          </a:p>
          <a:p>
            <a:pPr marL="285750" indent="-228600">
              <a:lnSpc>
                <a:spcPct val="90000"/>
              </a:lnSpc>
              <a:spcAft>
                <a:spcPts val="600"/>
              </a:spcAft>
              <a:buFont typeface="Arial" panose="020B0604020202020204" pitchFamily="34" charset="0"/>
              <a:buChar char="•"/>
            </a:pPr>
            <a:r>
              <a:rPr lang="en-US" sz="2000" dirty="0">
                <a:latin typeface="Californian FB" panose="0207040306080B030204" pitchFamily="18" charset="0"/>
              </a:rPr>
              <a:t>Survival 97% in unmined &amp; reclaimed., 70% in mined and non-reclaimed</a:t>
            </a:r>
          </a:p>
          <a:p>
            <a:pPr marL="285750" indent="-228600">
              <a:lnSpc>
                <a:spcPct val="90000"/>
              </a:lnSpc>
              <a:spcAft>
                <a:spcPts val="600"/>
              </a:spcAft>
              <a:buFont typeface="Arial" panose="020B0604020202020204" pitchFamily="34" charset="0"/>
              <a:buChar char="•"/>
            </a:pPr>
            <a:r>
              <a:rPr lang="en-US" sz="2000" dirty="0">
                <a:latin typeface="Californian FB" panose="0207040306080B030204" pitchFamily="18" charset="0"/>
              </a:rPr>
              <a:t>Mean shoot production mined reclaimed&gt; unmined&gt; mined and non-reclaimed </a:t>
            </a:r>
          </a:p>
          <a:p>
            <a:pPr marL="285750" indent="-228600">
              <a:lnSpc>
                <a:spcPct val="90000"/>
              </a:lnSpc>
              <a:spcAft>
                <a:spcPts val="600"/>
              </a:spcAft>
              <a:buFont typeface="Arial" panose="020B0604020202020204" pitchFamily="34" charset="0"/>
              <a:buChar char="•"/>
            </a:pPr>
            <a:r>
              <a:rPr lang="en-US" sz="2000" dirty="0">
                <a:latin typeface="Californian FB" panose="0207040306080B030204" pitchFamily="18" charset="0"/>
              </a:rPr>
              <a:t>Height growth in 3 months 173 cm mined reclaimed, 113 cm unmined  and 63 cm</a:t>
            </a:r>
          </a:p>
          <a:p>
            <a:pPr indent="-228600">
              <a:lnSpc>
                <a:spcPct val="90000"/>
              </a:lnSpc>
              <a:spcAft>
                <a:spcPts val="600"/>
              </a:spcAft>
              <a:buFont typeface="Arial" panose="020B0604020202020204" pitchFamily="34" charset="0"/>
              <a:buChar char="•"/>
            </a:pPr>
            <a:endParaRPr lang="en-US" sz="2000" b="1" dirty="0"/>
          </a:p>
          <a:p>
            <a:pPr indent="-228600">
              <a:lnSpc>
                <a:spcPct val="90000"/>
              </a:lnSpc>
              <a:spcAft>
                <a:spcPts val="600"/>
              </a:spcAft>
              <a:buFont typeface="Arial" panose="020B0604020202020204" pitchFamily="34" charset="0"/>
              <a:buChar char="•"/>
            </a:pPr>
            <a:endParaRPr lang="en-US" sz="2000" b="1" dirty="0"/>
          </a:p>
        </p:txBody>
      </p:sp>
    </p:spTree>
    <p:extLst>
      <p:ext uri="{BB962C8B-B14F-4D97-AF65-F5344CB8AC3E}">
        <p14:creationId xmlns:p14="http://schemas.microsoft.com/office/powerpoint/2010/main" val="437351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6A08D-F4F9-4764-B53D-B843B779981D}"/>
              </a:ext>
            </a:extLst>
          </p:cNvPr>
          <p:cNvSpPr>
            <a:spLocks noGrp="1"/>
          </p:cNvSpPr>
          <p:nvPr>
            <p:ph type="title"/>
          </p:nvPr>
        </p:nvSpPr>
        <p:spPr>
          <a:xfrm>
            <a:off x="650449" y="4559523"/>
            <a:ext cx="10901471" cy="1236440"/>
          </a:xfrm>
          <a:noFill/>
        </p:spPr>
        <p:txBody>
          <a:bodyPr vert="horz" lIns="91440" tIns="45720" rIns="91440" bIns="45720" rtlCol="0" anchor="b">
            <a:normAutofit fontScale="90000"/>
          </a:bodyPr>
          <a:lstStyle/>
          <a:p>
            <a:pPr algn="ctr"/>
            <a:r>
              <a:rPr lang="en-US" sz="6100" b="1" dirty="0">
                <a:latin typeface="Californian FB" panose="0207040306080B030204" pitchFamily="18" charset="0"/>
              </a:rPr>
              <a:t>Bamboo for Landscape Restoration  </a:t>
            </a:r>
          </a:p>
        </p:txBody>
      </p:sp>
      <p:pic>
        <p:nvPicPr>
          <p:cNvPr id="5" name="Picture 4" descr="A picture containing tree, plant, outdoor, forest&#10;&#10;Description automatically generated">
            <a:extLst>
              <a:ext uri="{FF2B5EF4-FFF2-40B4-BE49-F238E27FC236}">
                <a16:creationId xmlns:a16="http://schemas.microsoft.com/office/drawing/2014/main" id="{AD164950-1A9D-4AB3-B8AE-E06658B14EC9}"/>
              </a:ext>
            </a:extLst>
          </p:cNvPr>
          <p:cNvPicPr>
            <a:picLocks noChangeAspect="1"/>
          </p:cNvPicPr>
          <p:nvPr/>
        </p:nvPicPr>
        <p:blipFill rotWithShape="1">
          <a:blip r:embed="rId3">
            <a:extLst>
              <a:ext uri="{28A0092B-C50C-407E-A947-70E740481C1C}">
                <a14:useLocalDpi xmlns:a14="http://schemas.microsoft.com/office/drawing/2010/main" val="0"/>
              </a:ext>
            </a:extLst>
          </a:blip>
          <a:srcRect t="36791" b="16845"/>
          <a:stretch/>
        </p:blipFill>
        <p:spPr>
          <a:xfrm>
            <a:off x="20" y="1"/>
            <a:ext cx="12191979" cy="4239482"/>
          </a:xfrm>
          <a:prstGeom prst="rect">
            <a:avLst/>
          </a:prstGeom>
        </p:spPr>
      </p:pic>
    </p:spTree>
    <p:extLst>
      <p:ext uri="{BB962C8B-B14F-4D97-AF65-F5344CB8AC3E}">
        <p14:creationId xmlns:p14="http://schemas.microsoft.com/office/powerpoint/2010/main" val="891761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E6A62CA8-1D2C-4CF0-BCE7-4018FB3F2C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5971" y="547332"/>
            <a:ext cx="6698989" cy="6137948"/>
          </a:xfrm>
          <a:prstGeom prst="rect">
            <a:avLst/>
          </a:prstGeom>
        </p:spPr>
      </p:pic>
    </p:spTree>
    <p:extLst>
      <p:ext uri="{BB962C8B-B14F-4D97-AF65-F5344CB8AC3E}">
        <p14:creationId xmlns:p14="http://schemas.microsoft.com/office/powerpoint/2010/main" val="4101413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lant, tree, grass&#10;&#10;Description automatically generated">
            <a:extLst>
              <a:ext uri="{FF2B5EF4-FFF2-40B4-BE49-F238E27FC236}">
                <a16:creationId xmlns:a16="http://schemas.microsoft.com/office/drawing/2014/main" id="{6CDD5E07-ADA4-4A29-9359-46D705B47B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3800"/>
            <a:ext cx="12192000" cy="4394200"/>
          </a:xfrm>
          <a:prstGeom prst="rect">
            <a:avLst/>
          </a:prstGeom>
        </p:spPr>
      </p:pic>
      <p:sp>
        <p:nvSpPr>
          <p:cNvPr id="7" name="TextBox 6">
            <a:extLst>
              <a:ext uri="{FF2B5EF4-FFF2-40B4-BE49-F238E27FC236}">
                <a16:creationId xmlns:a16="http://schemas.microsoft.com/office/drawing/2014/main" id="{9E644D86-9706-4AEC-BB58-221DFCC33EC6}"/>
              </a:ext>
            </a:extLst>
          </p:cNvPr>
          <p:cNvSpPr txBox="1"/>
          <p:nvPr/>
        </p:nvSpPr>
        <p:spPr>
          <a:xfrm>
            <a:off x="501445" y="1210431"/>
            <a:ext cx="10864645" cy="769441"/>
          </a:xfrm>
          <a:prstGeom prst="rect">
            <a:avLst/>
          </a:prstGeom>
          <a:noFill/>
        </p:spPr>
        <p:txBody>
          <a:bodyPr wrap="square" rtlCol="0">
            <a:spAutoFit/>
          </a:bodyPr>
          <a:lstStyle/>
          <a:p>
            <a:pPr algn="ctr"/>
            <a:r>
              <a:rPr lang="en-US" sz="4400" b="1" dirty="0">
                <a:solidFill>
                  <a:schemeClr val="accent6"/>
                </a:solidFill>
                <a:latin typeface="Californian FB" panose="0207040306080B030204" pitchFamily="18" charset="0"/>
              </a:rPr>
              <a:t>Bamboo for Coastal Restoration in Thailand </a:t>
            </a:r>
          </a:p>
        </p:txBody>
      </p:sp>
    </p:spTree>
    <p:extLst>
      <p:ext uri="{BB962C8B-B14F-4D97-AF65-F5344CB8AC3E}">
        <p14:creationId xmlns:p14="http://schemas.microsoft.com/office/powerpoint/2010/main" val="65269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4853804-25E8-48A1-BFD0-D16A73607873}"/>
              </a:ext>
            </a:extLst>
          </p:cNvPr>
          <p:cNvSpPr/>
          <p:nvPr/>
        </p:nvSpPr>
        <p:spPr>
          <a:xfrm>
            <a:off x="4673599" y="1688105"/>
            <a:ext cx="5977655" cy="182972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diagram&#10;&#10;Description automatically generated">
            <a:extLst>
              <a:ext uri="{FF2B5EF4-FFF2-40B4-BE49-F238E27FC236}">
                <a16:creationId xmlns:a16="http://schemas.microsoft.com/office/drawing/2014/main" id="{0628E370-6A40-4F36-820C-E9D86D2F56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428" y="2478406"/>
            <a:ext cx="3699658" cy="2610483"/>
          </a:xfrm>
          <a:prstGeom prst="rect">
            <a:avLst/>
          </a:prstGeom>
        </p:spPr>
      </p:pic>
      <p:sp>
        <p:nvSpPr>
          <p:cNvPr id="6" name="TextBox 5">
            <a:extLst>
              <a:ext uri="{FF2B5EF4-FFF2-40B4-BE49-F238E27FC236}">
                <a16:creationId xmlns:a16="http://schemas.microsoft.com/office/drawing/2014/main" id="{1E612554-1CD0-4D9D-8468-E97FB8BB882A}"/>
              </a:ext>
            </a:extLst>
          </p:cNvPr>
          <p:cNvSpPr txBox="1"/>
          <p:nvPr/>
        </p:nvSpPr>
        <p:spPr>
          <a:xfrm>
            <a:off x="5867324" y="966682"/>
            <a:ext cx="6974958" cy="523220"/>
          </a:xfrm>
          <a:prstGeom prst="rect">
            <a:avLst/>
          </a:prstGeom>
          <a:noFill/>
        </p:spPr>
        <p:txBody>
          <a:bodyPr wrap="square" rtlCol="0">
            <a:spAutoFit/>
          </a:bodyPr>
          <a:lstStyle/>
          <a:p>
            <a:r>
              <a:rPr lang="en-US" sz="2800" b="1" dirty="0"/>
              <a:t>Project Implementation </a:t>
            </a:r>
          </a:p>
        </p:txBody>
      </p:sp>
      <p:sp>
        <p:nvSpPr>
          <p:cNvPr id="8" name="TextBox 7">
            <a:extLst>
              <a:ext uri="{FF2B5EF4-FFF2-40B4-BE49-F238E27FC236}">
                <a16:creationId xmlns:a16="http://schemas.microsoft.com/office/drawing/2014/main" id="{C032F0EE-4D05-4A7B-BB17-F6FE57481DEE}"/>
              </a:ext>
            </a:extLst>
          </p:cNvPr>
          <p:cNvSpPr txBox="1"/>
          <p:nvPr/>
        </p:nvSpPr>
        <p:spPr>
          <a:xfrm>
            <a:off x="4815839" y="2092960"/>
            <a:ext cx="6574403" cy="1477328"/>
          </a:xfrm>
          <a:prstGeom prst="rect">
            <a:avLst/>
          </a:prstGeom>
          <a:noFill/>
        </p:spPr>
        <p:txBody>
          <a:bodyPr wrap="square" rtlCol="0">
            <a:spAutoFit/>
          </a:bodyPr>
          <a:lstStyle/>
          <a:p>
            <a:pPr marL="285750" indent="-285750">
              <a:buFont typeface="Arial" panose="020B0604020202020204" pitchFamily="34" charset="0"/>
              <a:buChar char="•"/>
            </a:pPr>
            <a:r>
              <a:rPr lang="en-US" dirty="0"/>
              <a:t>Bamboo poles barriers within 50m from the coastline</a:t>
            </a:r>
          </a:p>
          <a:p>
            <a:pPr marL="285750" indent="-285750">
              <a:buFont typeface="Arial" panose="020B0604020202020204" pitchFamily="34" charset="0"/>
              <a:buChar char="•"/>
            </a:pPr>
            <a:r>
              <a:rPr lang="en-US" dirty="0"/>
              <a:t>Aged bamboo &gt;3 inches</a:t>
            </a:r>
          </a:p>
          <a:p>
            <a:pPr marL="285750" indent="-285750">
              <a:buFont typeface="Arial" panose="020B0604020202020204" pitchFamily="34" charset="0"/>
              <a:buChar char="•"/>
            </a:pPr>
            <a:r>
              <a:rPr lang="en-US" dirty="0"/>
              <a:t>2 m below sea belt and 3 m above</a:t>
            </a:r>
          </a:p>
          <a:p>
            <a:pPr marL="285750" indent="-285750">
              <a:buFont typeface="Arial" panose="020B0604020202020204" pitchFamily="34" charset="0"/>
              <a:buChar char="•"/>
            </a:pPr>
            <a:r>
              <a:rPr lang="en-US" dirty="0" err="1"/>
              <a:t>Atleast</a:t>
            </a:r>
            <a:r>
              <a:rPr lang="en-US" dirty="0"/>
              <a:t> 35 poles per meter of bamboo </a:t>
            </a:r>
          </a:p>
          <a:p>
            <a:pPr marL="285750" indent="-285750">
              <a:buFont typeface="Arial" panose="020B0604020202020204" pitchFamily="34" charset="0"/>
              <a:buChar char="•"/>
            </a:pPr>
            <a:endParaRPr lang="en-US" dirty="0"/>
          </a:p>
        </p:txBody>
      </p:sp>
      <p:sp>
        <p:nvSpPr>
          <p:cNvPr id="10" name="Rectangle 9">
            <a:extLst>
              <a:ext uri="{FF2B5EF4-FFF2-40B4-BE49-F238E27FC236}">
                <a16:creationId xmlns:a16="http://schemas.microsoft.com/office/drawing/2014/main" id="{4B8C0541-2846-4589-A111-92CA391D3508}"/>
              </a:ext>
            </a:extLst>
          </p:cNvPr>
          <p:cNvSpPr/>
          <p:nvPr/>
        </p:nvSpPr>
        <p:spPr>
          <a:xfrm>
            <a:off x="4673599" y="4602104"/>
            <a:ext cx="5977655" cy="182972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07204155-376C-416E-96D9-4D79A846B2D2}"/>
              </a:ext>
            </a:extLst>
          </p:cNvPr>
          <p:cNvSpPr txBox="1"/>
          <p:nvPr/>
        </p:nvSpPr>
        <p:spPr>
          <a:xfrm>
            <a:off x="4815839" y="4916803"/>
            <a:ext cx="5489141" cy="1200329"/>
          </a:xfrm>
          <a:prstGeom prst="rect">
            <a:avLst/>
          </a:prstGeom>
          <a:noFill/>
        </p:spPr>
        <p:txBody>
          <a:bodyPr wrap="square" rtlCol="0">
            <a:spAutoFit/>
          </a:bodyPr>
          <a:lstStyle/>
          <a:p>
            <a:pPr marL="285750" indent="-285750">
              <a:buFont typeface="Arial" panose="020B0604020202020204" pitchFamily="34" charset="0"/>
              <a:buChar char="•"/>
            </a:pPr>
            <a:r>
              <a:rPr lang="en-US" dirty="0"/>
              <a:t>Wave strength reduced by 5-70% </a:t>
            </a:r>
          </a:p>
          <a:p>
            <a:pPr marL="285750" indent="-285750">
              <a:buFont typeface="Arial" panose="020B0604020202020204" pitchFamily="34" charset="0"/>
              <a:buChar char="•"/>
            </a:pPr>
            <a:r>
              <a:rPr lang="en-US" dirty="0"/>
              <a:t>Wave height reduced by 15.2-86.6 %</a:t>
            </a:r>
          </a:p>
          <a:p>
            <a:pPr marL="285750" indent="-285750">
              <a:buFont typeface="Arial" panose="020B0604020202020204" pitchFamily="34" charset="0"/>
              <a:buChar char="•"/>
            </a:pPr>
            <a:r>
              <a:rPr lang="en-US" dirty="0"/>
              <a:t>Coastline stabilization</a:t>
            </a:r>
          </a:p>
          <a:p>
            <a:pPr marL="285750" indent="-285750">
              <a:buFont typeface="Arial" panose="020B0604020202020204" pitchFamily="34" charset="0"/>
              <a:buChar char="•"/>
            </a:pPr>
            <a:r>
              <a:rPr lang="en-US" dirty="0"/>
              <a:t>Recovery of aquatic animals like clams, oysters, crabs </a:t>
            </a:r>
          </a:p>
        </p:txBody>
      </p:sp>
      <p:sp>
        <p:nvSpPr>
          <p:cNvPr id="12" name="TextBox 11">
            <a:extLst>
              <a:ext uri="{FF2B5EF4-FFF2-40B4-BE49-F238E27FC236}">
                <a16:creationId xmlns:a16="http://schemas.microsoft.com/office/drawing/2014/main" id="{BDF5F25D-6CDE-405F-96D3-E6585E9E1F62}"/>
              </a:ext>
            </a:extLst>
          </p:cNvPr>
          <p:cNvSpPr txBox="1"/>
          <p:nvPr/>
        </p:nvSpPr>
        <p:spPr>
          <a:xfrm>
            <a:off x="6355004" y="3859481"/>
            <a:ext cx="6974958" cy="523220"/>
          </a:xfrm>
          <a:prstGeom prst="rect">
            <a:avLst/>
          </a:prstGeom>
          <a:noFill/>
        </p:spPr>
        <p:txBody>
          <a:bodyPr wrap="square" rtlCol="0">
            <a:spAutoFit/>
          </a:bodyPr>
          <a:lstStyle/>
          <a:p>
            <a:r>
              <a:rPr lang="en-US" sz="2800" b="1" dirty="0"/>
              <a:t>Project Impact </a:t>
            </a:r>
          </a:p>
        </p:txBody>
      </p:sp>
    </p:spTree>
    <p:extLst>
      <p:ext uri="{BB962C8B-B14F-4D97-AF65-F5344CB8AC3E}">
        <p14:creationId xmlns:p14="http://schemas.microsoft.com/office/powerpoint/2010/main" val="6907018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3" name="Freeform: Shape 12">
            <a:extLst>
              <a:ext uri="{FF2B5EF4-FFF2-40B4-BE49-F238E27FC236}">
                <a16:creationId xmlns:a16="http://schemas.microsoft.com/office/drawing/2014/main" id="{072DC3EE-C469-49E0-A83D-CA3BE525C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9547224" cy="6858000"/>
          </a:xfrm>
          <a:custGeom>
            <a:avLst/>
            <a:gdLst>
              <a:gd name="connsiteX0" fmla="*/ 7924201 w 9547224"/>
              <a:gd name="connsiteY0" fmla="*/ 0 h 6858000"/>
              <a:gd name="connsiteX1" fmla="*/ 6830968 w 9547224"/>
              <a:gd name="connsiteY1" fmla="*/ 0 h 6858000"/>
              <a:gd name="connsiteX2" fmla="*/ 6514769 w 9547224"/>
              <a:gd name="connsiteY2" fmla="*/ 0 h 6858000"/>
              <a:gd name="connsiteX3" fmla="*/ 6050802 w 9547224"/>
              <a:gd name="connsiteY3" fmla="*/ 0 h 6858000"/>
              <a:gd name="connsiteX4" fmla="*/ 4341273 w 9547224"/>
              <a:gd name="connsiteY4" fmla="*/ 0 h 6858000"/>
              <a:gd name="connsiteX5" fmla="*/ 0 w 9547224"/>
              <a:gd name="connsiteY5" fmla="*/ 0 h 6858000"/>
              <a:gd name="connsiteX6" fmla="*/ 0 w 9547224"/>
              <a:gd name="connsiteY6" fmla="*/ 6858000 h 6858000"/>
              <a:gd name="connsiteX7" fmla="*/ 4341273 w 9547224"/>
              <a:gd name="connsiteY7" fmla="*/ 6858000 h 6858000"/>
              <a:gd name="connsiteX8" fmla="*/ 6050802 w 9547224"/>
              <a:gd name="connsiteY8" fmla="*/ 6858000 h 6858000"/>
              <a:gd name="connsiteX9" fmla="*/ 6514769 w 9547224"/>
              <a:gd name="connsiteY9" fmla="*/ 6858000 h 6858000"/>
              <a:gd name="connsiteX10" fmla="*/ 6830968 w 9547224"/>
              <a:gd name="connsiteY10" fmla="*/ 6858000 h 6858000"/>
              <a:gd name="connsiteX11" fmla="*/ 7044470 w 9547224"/>
              <a:gd name="connsiteY11" fmla="*/ 6858000 h 6858000"/>
              <a:gd name="connsiteX12" fmla="*/ 7156226 w 9547224"/>
              <a:gd name="connsiteY12" fmla="*/ 6780599 h 6858000"/>
              <a:gd name="connsiteX13" fmla="*/ 7672874 w 9547224"/>
              <a:gd name="connsiteY13" fmla="*/ 6374814 h 6858000"/>
              <a:gd name="connsiteX14" fmla="*/ 9547224 w 9547224"/>
              <a:gd name="connsiteY14" fmla="*/ 3621656 h 6858000"/>
              <a:gd name="connsiteX15" fmla="*/ 7946325 w 9547224"/>
              <a:gd name="connsiteY15"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47224" h="6858000">
                <a:moveTo>
                  <a:pt x="7924201" y="0"/>
                </a:moveTo>
                <a:lnTo>
                  <a:pt x="6830968" y="0"/>
                </a:lnTo>
                <a:lnTo>
                  <a:pt x="6514769" y="0"/>
                </a:lnTo>
                <a:lnTo>
                  <a:pt x="6050802" y="0"/>
                </a:lnTo>
                <a:lnTo>
                  <a:pt x="4341273" y="0"/>
                </a:lnTo>
                <a:lnTo>
                  <a:pt x="0" y="0"/>
                </a:lnTo>
                <a:lnTo>
                  <a:pt x="0" y="6858000"/>
                </a:lnTo>
                <a:lnTo>
                  <a:pt x="4341273" y="6858000"/>
                </a:lnTo>
                <a:lnTo>
                  <a:pt x="6050802" y="6858000"/>
                </a:lnTo>
                <a:lnTo>
                  <a:pt x="6514769" y="6858000"/>
                </a:lnTo>
                <a:lnTo>
                  <a:pt x="6830968" y="6858000"/>
                </a:lnTo>
                <a:lnTo>
                  <a:pt x="7044470" y="6858000"/>
                </a:lnTo>
                <a:lnTo>
                  <a:pt x="7156226" y="6780599"/>
                </a:lnTo>
                <a:cubicBezTo>
                  <a:pt x="7330044" y="6653108"/>
                  <a:pt x="7500671" y="6515397"/>
                  <a:pt x="7672874" y="6374814"/>
                </a:cubicBezTo>
                <a:cubicBezTo>
                  <a:pt x="8618499" y="5602839"/>
                  <a:pt x="9547224" y="4969131"/>
                  <a:pt x="9547224" y="3621656"/>
                </a:cubicBezTo>
                <a:cubicBezTo>
                  <a:pt x="9547224" y="2093192"/>
                  <a:pt x="8973488" y="754641"/>
                  <a:pt x="7946325" y="149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A picture containing tree, outdoor, green, forest&#10;&#10;Description automatically generated">
            <a:extLst>
              <a:ext uri="{FF2B5EF4-FFF2-40B4-BE49-F238E27FC236}">
                <a16:creationId xmlns:a16="http://schemas.microsoft.com/office/drawing/2014/main" id="{462A5529-7B2B-47AB-9F23-85ACE55C0F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281" y="1603126"/>
            <a:ext cx="6848583" cy="4817339"/>
          </a:xfrm>
          <a:prstGeom prst="rect">
            <a:avLst/>
          </a:prstGeom>
        </p:spPr>
      </p:pic>
      <p:sp>
        <p:nvSpPr>
          <p:cNvPr id="7" name="TextBox 6">
            <a:extLst>
              <a:ext uri="{FF2B5EF4-FFF2-40B4-BE49-F238E27FC236}">
                <a16:creationId xmlns:a16="http://schemas.microsoft.com/office/drawing/2014/main" id="{A8593C6D-EBC3-4E41-89D8-842132FE5D4B}"/>
              </a:ext>
            </a:extLst>
          </p:cNvPr>
          <p:cNvSpPr txBox="1"/>
          <p:nvPr/>
        </p:nvSpPr>
        <p:spPr>
          <a:xfrm>
            <a:off x="650478" y="725485"/>
            <a:ext cx="11143180" cy="584775"/>
          </a:xfrm>
          <a:prstGeom prst="rect">
            <a:avLst/>
          </a:prstGeom>
          <a:noFill/>
        </p:spPr>
        <p:txBody>
          <a:bodyPr wrap="square" rtlCol="0">
            <a:spAutoFit/>
          </a:bodyPr>
          <a:lstStyle/>
          <a:p>
            <a:pPr algn="ctr"/>
            <a:r>
              <a:rPr lang="en-US" sz="3200" b="1" dirty="0">
                <a:latin typeface="Californian FB" panose="0207040306080B030204" pitchFamily="18" charset="0"/>
              </a:rPr>
              <a:t>Restoring Fragmented Forest Patches in Columbia </a:t>
            </a:r>
          </a:p>
        </p:txBody>
      </p:sp>
      <p:sp>
        <p:nvSpPr>
          <p:cNvPr id="9" name="TextBox 8">
            <a:extLst>
              <a:ext uri="{FF2B5EF4-FFF2-40B4-BE49-F238E27FC236}">
                <a16:creationId xmlns:a16="http://schemas.microsoft.com/office/drawing/2014/main" id="{F9EA5EE1-A2B8-48A4-ACFC-9D6107795D2E}"/>
              </a:ext>
            </a:extLst>
          </p:cNvPr>
          <p:cNvSpPr txBox="1"/>
          <p:nvPr/>
        </p:nvSpPr>
        <p:spPr>
          <a:xfrm>
            <a:off x="486283" y="5470795"/>
            <a:ext cx="10942983" cy="369332"/>
          </a:xfrm>
          <a:prstGeom prst="rect">
            <a:avLst/>
          </a:prstGeom>
          <a:noFill/>
        </p:spPr>
        <p:txBody>
          <a:bodyPr wrap="square" rtlCol="0">
            <a:spAutoFit/>
          </a:bodyPr>
          <a:lstStyle/>
          <a:p>
            <a:pPr algn="ctr"/>
            <a:endParaRPr lang="en-US" b="1" dirty="0"/>
          </a:p>
        </p:txBody>
      </p:sp>
      <p:sp>
        <p:nvSpPr>
          <p:cNvPr id="2" name="Rectangle 1">
            <a:extLst>
              <a:ext uri="{FF2B5EF4-FFF2-40B4-BE49-F238E27FC236}">
                <a16:creationId xmlns:a16="http://schemas.microsoft.com/office/drawing/2014/main" id="{CCE670B4-F63B-4995-98AA-E79C2C1B0EA3}"/>
              </a:ext>
            </a:extLst>
          </p:cNvPr>
          <p:cNvSpPr/>
          <p:nvPr/>
        </p:nvSpPr>
        <p:spPr>
          <a:xfrm>
            <a:off x="7611981" y="2183508"/>
            <a:ext cx="4384107" cy="154319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3" name="TextBox 2">
            <a:extLst>
              <a:ext uri="{FF2B5EF4-FFF2-40B4-BE49-F238E27FC236}">
                <a16:creationId xmlns:a16="http://schemas.microsoft.com/office/drawing/2014/main" id="{B0285A0D-5EF5-4D8D-9503-09D09FF65C6C}"/>
              </a:ext>
            </a:extLst>
          </p:cNvPr>
          <p:cNvSpPr txBox="1"/>
          <p:nvPr/>
        </p:nvSpPr>
        <p:spPr>
          <a:xfrm>
            <a:off x="7834772" y="2317774"/>
            <a:ext cx="409500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Coffee farming and cattle grazing, driving factors for land degradation</a:t>
            </a:r>
          </a:p>
          <a:p>
            <a:pPr marL="285750" indent="-285750">
              <a:buFont typeface="Arial" panose="020B0604020202020204" pitchFamily="34" charset="0"/>
              <a:buChar char="•"/>
            </a:pPr>
            <a:r>
              <a:rPr lang="en-US" dirty="0" err="1"/>
              <a:t>Guadua</a:t>
            </a:r>
            <a:r>
              <a:rPr lang="en-US" dirty="0"/>
              <a:t> experimental plantation to improve connectivity  </a:t>
            </a:r>
          </a:p>
        </p:txBody>
      </p:sp>
      <p:sp>
        <p:nvSpPr>
          <p:cNvPr id="12" name="Rectangle 11">
            <a:extLst>
              <a:ext uri="{FF2B5EF4-FFF2-40B4-BE49-F238E27FC236}">
                <a16:creationId xmlns:a16="http://schemas.microsoft.com/office/drawing/2014/main" id="{4FEC9D9A-842B-44B1-933C-09279D042C17}"/>
              </a:ext>
            </a:extLst>
          </p:cNvPr>
          <p:cNvSpPr/>
          <p:nvPr/>
        </p:nvSpPr>
        <p:spPr>
          <a:xfrm>
            <a:off x="7611979" y="4367016"/>
            <a:ext cx="4384109" cy="178349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14" name="TextBox 13">
            <a:extLst>
              <a:ext uri="{FF2B5EF4-FFF2-40B4-BE49-F238E27FC236}">
                <a16:creationId xmlns:a16="http://schemas.microsoft.com/office/drawing/2014/main" id="{CE63B85D-627E-4390-A107-C53C71EC1A27}"/>
              </a:ext>
            </a:extLst>
          </p:cNvPr>
          <p:cNvSpPr txBox="1"/>
          <p:nvPr/>
        </p:nvSpPr>
        <p:spPr>
          <a:xfrm>
            <a:off x="7708491" y="4527969"/>
            <a:ext cx="421637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Total porosity of soil increased </a:t>
            </a:r>
          </a:p>
          <a:p>
            <a:pPr marL="285750" indent="-285750">
              <a:buFont typeface="Arial" panose="020B0604020202020204" pitchFamily="34" charset="0"/>
              <a:buChar char="•"/>
            </a:pPr>
            <a:r>
              <a:rPr lang="en-US" dirty="0"/>
              <a:t>Decrease in bulk density </a:t>
            </a:r>
          </a:p>
          <a:p>
            <a:pPr marL="285750" indent="-285750">
              <a:buFont typeface="Arial" panose="020B0604020202020204" pitchFamily="34" charset="0"/>
              <a:buChar char="•"/>
            </a:pPr>
            <a:r>
              <a:rPr lang="en-US" dirty="0"/>
              <a:t>Improvement in chemical properties and overall socio-economic benefits </a:t>
            </a:r>
          </a:p>
        </p:txBody>
      </p:sp>
      <p:sp>
        <p:nvSpPr>
          <p:cNvPr id="4" name="TextBox 3">
            <a:extLst>
              <a:ext uri="{FF2B5EF4-FFF2-40B4-BE49-F238E27FC236}">
                <a16:creationId xmlns:a16="http://schemas.microsoft.com/office/drawing/2014/main" id="{8B478921-8E30-44C8-B449-A7927EC6B91E}"/>
              </a:ext>
            </a:extLst>
          </p:cNvPr>
          <p:cNvSpPr txBox="1"/>
          <p:nvPr/>
        </p:nvSpPr>
        <p:spPr>
          <a:xfrm>
            <a:off x="7611979" y="3942671"/>
            <a:ext cx="3291995" cy="369332"/>
          </a:xfrm>
          <a:prstGeom prst="rect">
            <a:avLst/>
          </a:prstGeom>
          <a:noFill/>
        </p:spPr>
        <p:txBody>
          <a:bodyPr wrap="square" rtlCol="0">
            <a:spAutoFit/>
          </a:bodyPr>
          <a:lstStyle/>
          <a:p>
            <a:r>
              <a:rPr lang="en-US" b="1" dirty="0"/>
              <a:t>15 years results </a:t>
            </a:r>
          </a:p>
        </p:txBody>
      </p:sp>
    </p:spTree>
    <p:extLst>
      <p:ext uri="{BB962C8B-B14F-4D97-AF65-F5344CB8AC3E}">
        <p14:creationId xmlns:p14="http://schemas.microsoft.com/office/powerpoint/2010/main" val="809570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Tall bamboo trees">
            <a:extLst>
              <a:ext uri="{FF2B5EF4-FFF2-40B4-BE49-F238E27FC236}">
                <a16:creationId xmlns:a16="http://schemas.microsoft.com/office/drawing/2014/main" id="{4C5C0EB4-231A-3E07-428D-2B872EAEDEEE}"/>
              </a:ext>
            </a:extLst>
          </p:cNvPr>
          <p:cNvPicPr>
            <a:picLocks noChangeAspect="1"/>
          </p:cNvPicPr>
          <p:nvPr/>
        </p:nvPicPr>
        <p:blipFill rotWithShape="1">
          <a:blip r:embed="rId3">
            <a:alphaModFix amt="40000"/>
          </a:blip>
          <a:srcRect r="-1" b="15708"/>
          <a:stretch/>
        </p:blipFill>
        <p:spPr>
          <a:xfrm>
            <a:off x="88490" y="56260"/>
            <a:ext cx="12103510" cy="5716070"/>
          </a:xfrm>
          <a:prstGeom prst="rect">
            <a:avLst/>
          </a:prstGeom>
        </p:spPr>
      </p:pic>
      <p:sp>
        <p:nvSpPr>
          <p:cNvPr id="2" name="Title 1">
            <a:extLst>
              <a:ext uri="{FF2B5EF4-FFF2-40B4-BE49-F238E27FC236}">
                <a16:creationId xmlns:a16="http://schemas.microsoft.com/office/drawing/2014/main" id="{2CDC8E10-4217-4A08-ADB6-4C937AE142DC}"/>
              </a:ext>
            </a:extLst>
          </p:cNvPr>
          <p:cNvSpPr>
            <a:spLocks noGrp="1"/>
          </p:cNvSpPr>
          <p:nvPr>
            <p:ph type="ctrTitle"/>
          </p:nvPr>
        </p:nvSpPr>
        <p:spPr>
          <a:xfrm>
            <a:off x="1415138" y="453769"/>
            <a:ext cx="9144000" cy="2387600"/>
          </a:xfrm>
        </p:spPr>
        <p:txBody>
          <a:bodyPr anchor="t">
            <a:normAutofit fontScale="90000"/>
          </a:bodyPr>
          <a:lstStyle/>
          <a:p>
            <a:pPr algn="ctr"/>
            <a:r>
              <a:rPr lang="en-US" b="1">
                <a:solidFill>
                  <a:srgbClr val="FFFFFF"/>
                </a:solidFill>
                <a:latin typeface="Californian FB" panose="0207040306080B030204" pitchFamily="18" charset="0"/>
              </a:rPr>
              <a:t>Bamboo as a potential option for land reclamation and restoration </a:t>
            </a:r>
            <a:endParaRPr lang="en-US" b="1" dirty="0">
              <a:solidFill>
                <a:srgbClr val="FFFFFF"/>
              </a:solidFill>
              <a:latin typeface="Californian FB" panose="0207040306080B030204" pitchFamily="18" charset="0"/>
            </a:endParaRPr>
          </a:p>
        </p:txBody>
      </p:sp>
      <p:sp>
        <p:nvSpPr>
          <p:cNvPr id="3" name="Subtitle 2">
            <a:extLst>
              <a:ext uri="{FF2B5EF4-FFF2-40B4-BE49-F238E27FC236}">
                <a16:creationId xmlns:a16="http://schemas.microsoft.com/office/drawing/2014/main" id="{3AA458F8-9D13-427D-975C-F42061E0DCA7}"/>
              </a:ext>
            </a:extLst>
          </p:cNvPr>
          <p:cNvSpPr>
            <a:spLocks noGrp="1"/>
          </p:cNvSpPr>
          <p:nvPr>
            <p:ph type="subTitle" idx="1"/>
          </p:nvPr>
        </p:nvSpPr>
        <p:spPr>
          <a:xfrm>
            <a:off x="1190169" y="4240932"/>
            <a:ext cx="9593938" cy="1217505"/>
          </a:xfrm>
        </p:spPr>
        <p:txBody>
          <a:bodyPr anchor="t">
            <a:normAutofit fontScale="55000" lnSpcReduction="20000"/>
          </a:bodyPr>
          <a:lstStyle/>
          <a:p>
            <a:pPr algn="ctr"/>
            <a:r>
              <a:rPr lang="en-US" sz="4500" b="1">
                <a:solidFill>
                  <a:srgbClr val="FFFFFF"/>
                </a:solidFill>
                <a:latin typeface="Californian FB" panose="0207040306080B030204" pitchFamily="18" charset="0"/>
              </a:rPr>
              <a:t>Apsana Kafle</a:t>
            </a:r>
            <a:r>
              <a:rPr lang="en-US" sz="4500" b="1" baseline="30000">
                <a:solidFill>
                  <a:srgbClr val="FFFFFF"/>
                </a:solidFill>
                <a:latin typeface="Californian FB" panose="0207040306080B030204" pitchFamily="18" charset="0"/>
              </a:rPr>
              <a:t>1,2</a:t>
            </a:r>
            <a:r>
              <a:rPr lang="en-US" sz="4500" b="1">
                <a:solidFill>
                  <a:srgbClr val="FFFFFF"/>
                </a:solidFill>
                <a:latin typeface="Californian FB" panose="0207040306080B030204" pitchFamily="18" charset="0"/>
              </a:rPr>
              <a:t> and Kwabena Akodwaa-Boadi</a:t>
            </a:r>
            <a:r>
              <a:rPr lang="en-US" sz="4500" b="1" baseline="30000">
                <a:solidFill>
                  <a:srgbClr val="FFFFFF"/>
                </a:solidFill>
                <a:latin typeface="Californian FB" panose="0207040306080B030204" pitchFamily="18" charset="0"/>
              </a:rPr>
              <a:t>2</a:t>
            </a:r>
            <a:r>
              <a:rPr lang="en-US" sz="4500" b="1">
                <a:solidFill>
                  <a:srgbClr val="FFFFFF"/>
                </a:solidFill>
                <a:latin typeface="Californian FB" panose="0207040306080B030204" pitchFamily="18" charset="0"/>
              </a:rPr>
              <a:t>  </a:t>
            </a:r>
          </a:p>
          <a:p>
            <a:pPr algn="ctr"/>
            <a:r>
              <a:rPr lang="en-US" sz="4500" b="1">
                <a:solidFill>
                  <a:srgbClr val="FFFFFF"/>
                </a:solidFill>
                <a:latin typeface="Californian FB" panose="0207040306080B030204" pitchFamily="18" charset="0"/>
              </a:rPr>
              <a:t>Department of Renewable Resources, University of Alberta, Canada </a:t>
            </a:r>
          </a:p>
          <a:p>
            <a:pPr algn="ctr"/>
            <a:r>
              <a:rPr lang="en-US" sz="4500" b="1">
                <a:solidFill>
                  <a:srgbClr val="FFFFFF"/>
                </a:solidFill>
                <a:latin typeface="Californian FB" panose="0207040306080B030204" pitchFamily="18" charset="0"/>
              </a:rPr>
              <a:t>World Bamboo Organization, USA </a:t>
            </a:r>
          </a:p>
          <a:p>
            <a:endParaRPr lang="en-US" dirty="0">
              <a:solidFill>
                <a:srgbClr val="FFFFFF"/>
              </a:solidFill>
            </a:endParaRPr>
          </a:p>
        </p:txBody>
      </p:sp>
      <p:sp>
        <p:nvSpPr>
          <p:cNvPr id="12" name="Rectangle 11">
            <a:extLst>
              <a:ext uri="{FF2B5EF4-FFF2-40B4-BE49-F238E27FC236}">
                <a16:creationId xmlns:a16="http://schemas.microsoft.com/office/drawing/2014/main" id="{497FEAA0-5259-429A-A0E6-0979A6440453}"/>
              </a:ext>
            </a:extLst>
          </p:cNvPr>
          <p:cNvSpPr/>
          <p:nvPr/>
        </p:nvSpPr>
        <p:spPr>
          <a:xfrm>
            <a:off x="88490" y="5772330"/>
            <a:ext cx="12103510" cy="101684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86C1367A-3865-4AA2-A34D-6405C9275A6B}"/>
              </a:ext>
            </a:extLst>
          </p:cNvPr>
          <p:cNvPicPr>
            <a:picLocks noChangeAspect="1"/>
          </p:cNvPicPr>
          <p:nvPr/>
        </p:nvPicPr>
        <p:blipFill>
          <a:blip r:embed="rId4"/>
          <a:stretch>
            <a:fillRect/>
          </a:stretch>
        </p:blipFill>
        <p:spPr>
          <a:xfrm>
            <a:off x="356139" y="5458437"/>
            <a:ext cx="10992041" cy="1731414"/>
          </a:xfrm>
          <a:prstGeom prst="rect">
            <a:avLst/>
          </a:prstGeom>
        </p:spPr>
      </p:pic>
    </p:spTree>
    <p:extLst>
      <p:ext uri="{BB962C8B-B14F-4D97-AF65-F5344CB8AC3E}">
        <p14:creationId xmlns:p14="http://schemas.microsoft.com/office/powerpoint/2010/main" val="150142233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25188-1B91-4C4E-B421-96E24BE2BA54}"/>
              </a:ext>
            </a:extLst>
          </p:cNvPr>
          <p:cNvSpPr>
            <a:spLocks noGrp="1"/>
          </p:cNvSpPr>
          <p:nvPr>
            <p:ph type="title"/>
          </p:nvPr>
        </p:nvSpPr>
        <p:spPr>
          <a:xfrm>
            <a:off x="831850" y="1004061"/>
            <a:ext cx="10515600" cy="765105"/>
          </a:xfrm>
        </p:spPr>
        <p:txBody>
          <a:bodyPr>
            <a:normAutofit fontScale="90000"/>
          </a:bodyPr>
          <a:lstStyle/>
          <a:p>
            <a:pPr algn="ctr"/>
            <a:r>
              <a:rPr lang="en-US" b="1" dirty="0">
                <a:latin typeface="Californian FB" panose="0207040306080B030204" pitchFamily="18" charset="0"/>
              </a:rPr>
              <a:t>Success factors</a:t>
            </a:r>
          </a:p>
        </p:txBody>
      </p:sp>
      <p:sp>
        <p:nvSpPr>
          <p:cNvPr id="22" name="Freeform: Shape 21">
            <a:extLst>
              <a:ext uri="{FF2B5EF4-FFF2-40B4-BE49-F238E27FC236}">
                <a16:creationId xmlns:a16="http://schemas.microsoft.com/office/drawing/2014/main" id="{16FF479C-C359-4198-81A7-B709B77BA7EA}"/>
              </a:ext>
            </a:extLst>
          </p:cNvPr>
          <p:cNvSpPr/>
          <p:nvPr/>
        </p:nvSpPr>
        <p:spPr>
          <a:xfrm>
            <a:off x="889170" y="3306253"/>
            <a:ext cx="152402" cy="266700"/>
          </a:xfrm>
          <a:custGeom>
            <a:avLst/>
            <a:gdLst>
              <a:gd name="connsiteX0" fmla="*/ 96 w 152402"/>
              <a:gd name="connsiteY0" fmla="*/ 255832 h 266700"/>
              <a:gd name="connsiteX1" fmla="*/ 8183 w 152402"/>
              <a:gd name="connsiteY1" fmla="*/ 266605 h 266700"/>
              <a:gd name="connsiteX2" fmla="*/ 9526 w 152402"/>
              <a:gd name="connsiteY2" fmla="*/ 266700 h 266700"/>
              <a:gd name="connsiteX3" fmla="*/ 142876 w 152402"/>
              <a:gd name="connsiteY3" fmla="*/ 266700 h 266700"/>
              <a:gd name="connsiteX4" fmla="*/ 152401 w 152402"/>
              <a:gd name="connsiteY4" fmla="*/ 257175 h 266700"/>
              <a:gd name="connsiteX5" fmla="*/ 152306 w 152402"/>
              <a:gd name="connsiteY5" fmla="*/ 255832 h 266700"/>
              <a:gd name="connsiteX6" fmla="*/ 145562 w 152402"/>
              <a:gd name="connsiteY6" fmla="*/ 208655 h 266700"/>
              <a:gd name="connsiteX7" fmla="*/ 145562 w 152402"/>
              <a:gd name="connsiteY7" fmla="*/ 58045 h 266700"/>
              <a:gd name="connsiteX8" fmla="*/ 152306 w 152402"/>
              <a:gd name="connsiteY8" fmla="*/ 10868 h 266700"/>
              <a:gd name="connsiteX9" fmla="*/ 144219 w 152402"/>
              <a:gd name="connsiteY9" fmla="*/ 95 h 266700"/>
              <a:gd name="connsiteX10" fmla="*/ 142876 w 152402"/>
              <a:gd name="connsiteY10" fmla="*/ 0 h 266700"/>
              <a:gd name="connsiteX11" fmla="*/ 9526 w 152402"/>
              <a:gd name="connsiteY11" fmla="*/ 0 h 266700"/>
              <a:gd name="connsiteX12" fmla="*/ 1 w 152402"/>
              <a:gd name="connsiteY12" fmla="*/ 9525 h 266700"/>
              <a:gd name="connsiteX13" fmla="*/ 96 w 152402"/>
              <a:gd name="connsiteY13" fmla="*/ 10868 h 266700"/>
              <a:gd name="connsiteX14" fmla="*/ 6850 w 152402"/>
              <a:gd name="connsiteY14" fmla="*/ 58226 h 266700"/>
              <a:gd name="connsiteX15" fmla="*/ 6850 w 152402"/>
              <a:gd name="connsiteY15" fmla="*/ 208474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402" h="266700">
                <a:moveTo>
                  <a:pt x="96" y="255832"/>
                </a:moveTo>
                <a:cubicBezTo>
                  <a:pt x="-646" y="261040"/>
                  <a:pt x="2975" y="265863"/>
                  <a:pt x="8183" y="266605"/>
                </a:cubicBezTo>
                <a:cubicBezTo>
                  <a:pt x="8628" y="266669"/>
                  <a:pt x="9077" y="266700"/>
                  <a:pt x="9526" y="266700"/>
                </a:cubicBezTo>
                <a:lnTo>
                  <a:pt x="142876" y="266700"/>
                </a:lnTo>
                <a:cubicBezTo>
                  <a:pt x="148137" y="266700"/>
                  <a:pt x="152401" y="262436"/>
                  <a:pt x="152401" y="257175"/>
                </a:cubicBezTo>
                <a:cubicBezTo>
                  <a:pt x="152401" y="256725"/>
                  <a:pt x="152369" y="256277"/>
                  <a:pt x="152306" y="255832"/>
                </a:cubicBezTo>
                <a:lnTo>
                  <a:pt x="145562" y="208655"/>
                </a:lnTo>
                <a:cubicBezTo>
                  <a:pt x="138428" y="158705"/>
                  <a:pt x="138428" y="107995"/>
                  <a:pt x="145562" y="58045"/>
                </a:cubicBezTo>
                <a:lnTo>
                  <a:pt x="152306" y="10868"/>
                </a:lnTo>
                <a:cubicBezTo>
                  <a:pt x="153048" y="5660"/>
                  <a:pt x="149427" y="837"/>
                  <a:pt x="144219" y="95"/>
                </a:cubicBezTo>
                <a:cubicBezTo>
                  <a:pt x="143774" y="32"/>
                  <a:pt x="143326" y="0"/>
                  <a:pt x="142876" y="0"/>
                </a:cubicBezTo>
                <a:lnTo>
                  <a:pt x="9526" y="0"/>
                </a:lnTo>
                <a:cubicBezTo>
                  <a:pt x="4266" y="0"/>
                  <a:pt x="1" y="4265"/>
                  <a:pt x="1" y="9525"/>
                </a:cubicBezTo>
                <a:cubicBezTo>
                  <a:pt x="1" y="9974"/>
                  <a:pt x="33" y="10423"/>
                  <a:pt x="96" y="10868"/>
                </a:cubicBezTo>
                <a:lnTo>
                  <a:pt x="6850" y="58226"/>
                </a:lnTo>
                <a:cubicBezTo>
                  <a:pt x="13946" y="108057"/>
                  <a:pt x="13946" y="158643"/>
                  <a:pt x="6850" y="208474"/>
                </a:cubicBezTo>
                <a:close/>
              </a:path>
            </a:pathLst>
          </a:custGeom>
          <a:solidFill>
            <a:schemeClr val="accent6"/>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8C4F3A0-58BE-45BA-8F97-2CF2A1BCFF15}"/>
              </a:ext>
            </a:extLst>
          </p:cNvPr>
          <p:cNvSpPr/>
          <p:nvPr/>
        </p:nvSpPr>
        <p:spPr>
          <a:xfrm>
            <a:off x="889170" y="2599578"/>
            <a:ext cx="532315" cy="690143"/>
          </a:xfrm>
          <a:custGeom>
            <a:avLst/>
            <a:gdLst>
              <a:gd name="connsiteX0" fmla="*/ 411843 w 532315"/>
              <a:gd name="connsiteY0" fmla="*/ 235096 h 690143"/>
              <a:gd name="connsiteX1" fmla="*/ 331147 w 532315"/>
              <a:gd name="connsiteY1" fmla="*/ 292951 h 690143"/>
              <a:gd name="connsiteX2" fmla="*/ 356865 w 532315"/>
              <a:gd name="connsiteY2" fmla="*/ 233629 h 690143"/>
              <a:gd name="connsiteX3" fmla="*/ 398060 w 532315"/>
              <a:gd name="connsiteY3" fmla="*/ 140456 h 690143"/>
              <a:gd name="connsiteX4" fmla="*/ 394517 w 532315"/>
              <a:gd name="connsiteY4" fmla="*/ 0 h 690143"/>
              <a:gd name="connsiteX5" fmla="*/ 326890 w 532315"/>
              <a:gd name="connsiteY5" fmla="*/ 123149 h 690143"/>
              <a:gd name="connsiteX6" fmla="*/ 320375 w 532315"/>
              <a:gd name="connsiteY6" fmla="*/ 222580 h 690143"/>
              <a:gd name="connsiteX7" fmla="*/ 269892 w 532315"/>
              <a:gd name="connsiteY7" fmla="*/ 320278 h 690143"/>
              <a:gd name="connsiteX8" fmla="*/ 271797 w 532315"/>
              <a:gd name="connsiteY8" fmla="*/ 231838 h 690143"/>
              <a:gd name="connsiteX9" fmla="*/ 225191 w 532315"/>
              <a:gd name="connsiteY9" fmla="*/ 134731 h 690143"/>
              <a:gd name="connsiteX10" fmla="*/ 216619 w 532315"/>
              <a:gd name="connsiteY10" fmla="*/ 242106 h 690143"/>
              <a:gd name="connsiteX11" fmla="*/ 259100 w 532315"/>
              <a:gd name="connsiteY11" fmla="*/ 334747 h 690143"/>
              <a:gd name="connsiteX12" fmla="*/ 147048 w 532315"/>
              <a:gd name="connsiteY12" fmla="*/ 424396 h 690143"/>
              <a:gd name="connsiteX13" fmla="*/ 142876 w 532315"/>
              <a:gd name="connsiteY13" fmla="*/ 423443 h 690143"/>
              <a:gd name="connsiteX14" fmla="*/ 9526 w 532315"/>
              <a:gd name="connsiteY14" fmla="*/ 423443 h 690143"/>
              <a:gd name="connsiteX15" fmla="*/ 1 w 532315"/>
              <a:gd name="connsiteY15" fmla="*/ 432968 h 690143"/>
              <a:gd name="connsiteX16" fmla="*/ 96 w 532315"/>
              <a:gd name="connsiteY16" fmla="*/ 434311 h 690143"/>
              <a:gd name="connsiteX17" fmla="*/ 6850 w 532315"/>
              <a:gd name="connsiteY17" fmla="*/ 481670 h 690143"/>
              <a:gd name="connsiteX18" fmla="*/ 6850 w 532315"/>
              <a:gd name="connsiteY18" fmla="*/ 631917 h 690143"/>
              <a:gd name="connsiteX19" fmla="*/ 96 w 532315"/>
              <a:gd name="connsiteY19" fmla="*/ 679275 h 690143"/>
              <a:gd name="connsiteX20" fmla="*/ 8183 w 532315"/>
              <a:gd name="connsiteY20" fmla="*/ 690048 h 690143"/>
              <a:gd name="connsiteX21" fmla="*/ 9526 w 532315"/>
              <a:gd name="connsiteY21" fmla="*/ 690143 h 690143"/>
              <a:gd name="connsiteX22" fmla="*/ 142876 w 532315"/>
              <a:gd name="connsiteY22" fmla="*/ 690143 h 690143"/>
              <a:gd name="connsiteX23" fmla="*/ 152401 w 532315"/>
              <a:gd name="connsiteY23" fmla="*/ 680618 h 690143"/>
              <a:gd name="connsiteX24" fmla="*/ 152306 w 532315"/>
              <a:gd name="connsiteY24" fmla="*/ 679275 h 690143"/>
              <a:gd name="connsiteX25" fmla="*/ 145562 w 532315"/>
              <a:gd name="connsiteY25" fmla="*/ 632098 h 690143"/>
              <a:gd name="connsiteX26" fmla="*/ 145562 w 532315"/>
              <a:gd name="connsiteY26" fmla="*/ 481489 h 690143"/>
              <a:gd name="connsiteX27" fmla="*/ 147877 w 532315"/>
              <a:gd name="connsiteY27" fmla="*/ 465296 h 690143"/>
              <a:gd name="connsiteX28" fmla="*/ 237688 w 532315"/>
              <a:gd name="connsiteY28" fmla="*/ 411194 h 690143"/>
              <a:gd name="connsiteX29" fmla="*/ 313888 w 532315"/>
              <a:gd name="connsiteY29" fmla="*/ 440598 h 690143"/>
              <a:gd name="connsiteX30" fmla="*/ 403766 w 532315"/>
              <a:gd name="connsiteY30" fmla="*/ 429254 h 690143"/>
              <a:gd name="connsiteX31" fmla="*/ 320394 w 532315"/>
              <a:gd name="connsiteY31" fmla="*/ 393821 h 690143"/>
              <a:gd name="connsiteX32" fmla="*/ 253881 w 532315"/>
              <a:gd name="connsiteY32" fmla="*/ 396678 h 690143"/>
              <a:gd name="connsiteX33" fmla="*/ 320222 w 532315"/>
              <a:gd name="connsiteY33" fmla="*/ 312439 h 690143"/>
              <a:gd name="connsiteX34" fmla="*/ 437656 w 532315"/>
              <a:gd name="connsiteY34" fmla="*/ 293199 h 690143"/>
              <a:gd name="connsiteX35" fmla="*/ 532315 w 532315"/>
              <a:gd name="connsiteY35" fmla="*/ 216303 h 690143"/>
              <a:gd name="connsiteX36" fmla="*/ 411843 w 532315"/>
              <a:gd name="connsiteY36" fmla="*/ 235096 h 690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32315" h="690143">
                <a:moveTo>
                  <a:pt x="411843" y="235096"/>
                </a:moveTo>
                <a:cubicBezTo>
                  <a:pt x="381050" y="248269"/>
                  <a:pt x="353508" y="268015"/>
                  <a:pt x="331147" y="292951"/>
                </a:cubicBezTo>
                <a:cubicBezTo>
                  <a:pt x="341056" y="273784"/>
                  <a:pt x="349649" y="253964"/>
                  <a:pt x="356865" y="233629"/>
                </a:cubicBezTo>
                <a:cubicBezTo>
                  <a:pt x="376305" y="205423"/>
                  <a:pt x="390279" y="173817"/>
                  <a:pt x="398060" y="140456"/>
                </a:cubicBezTo>
                <a:cubicBezTo>
                  <a:pt x="411081" y="86906"/>
                  <a:pt x="408728" y="35881"/>
                  <a:pt x="394517" y="0"/>
                </a:cubicBezTo>
                <a:cubicBezTo>
                  <a:pt x="365418" y="25346"/>
                  <a:pt x="339901" y="69599"/>
                  <a:pt x="326890" y="123149"/>
                </a:cubicBezTo>
                <a:cubicBezTo>
                  <a:pt x="318688" y="155620"/>
                  <a:pt x="316480" y="189316"/>
                  <a:pt x="320375" y="222580"/>
                </a:cubicBezTo>
                <a:cubicBezTo>
                  <a:pt x="308065" y="257289"/>
                  <a:pt x="291081" y="290158"/>
                  <a:pt x="269892" y="320278"/>
                </a:cubicBezTo>
                <a:cubicBezTo>
                  <a:pt x="277047" y="291300"/>
                  <a:pt x="277698" y="261097"/>
                  <a:pt x="271797" y="231838"/>
                </a:cubicBezTo>
                <a:cubicBezTo>
                  <a:pt x="266247" y="195561"/>
                  <a:pt x="250022" y="161755"/>
                  <a:pt x="225191" y="134731"/>
                </a:cubicBezTo>
                <a:cubicBezTo>
                  <a:pt x="211743" y="168879"/>
                  <a:pt x="208759" y="206257"/>
                  <a:pt x="216619" y="242106"/>
                </a:cubicBezTo>
                <a:cubicBezTo>
                  <a:pt x="222081" y="276278"/>
                  <a:pt x="236770" y="308310"/>
                  <a:pt x="259100" y="334747"/>
                </a:cubicBezTo>
                <a:cubicBezTo>
                  <a:pt x="229395" y="373100"/>
                  <a:pt x="190985" y="403830"/>
                  <a:pt x="147048" y="424396"/>
                </a:cubicBezTo>
                <a:cubicBezTo>
                  <a:pt x="145748" y="423766"/>
                  <a:pt x="144321" y="423441"/>
                  <a:pt x="142876" y="423443"/>
                </a:cubicBezTo>
                <a:lnTo>
                  <a:pt x="9526" y="423443"/>
                </a:lnTo>
                <a:cubicBezTo>
                  <a:pt x="4266" y="423443"/>
                  <a:pt x="1" y="427708"/>
                  <a:pt x="1" y="432968"/>
                </a:cubicBezTo>
                <a:cubicBezTo>
                  <a:pt x="1" y="433418"/>
                  <a:pt x="33" y="433867"/>
                  <a:pt x="96" y="434311"/>
                </a:cubicBezTo>
                <a:lnTo>
                  <a:pt x="6850" y="481670"/>
                </a:lnTo>
                <a:cubicBezTo>
                  <a:pt x="13946" y="531501"/>
                  <a:pt x="13946" y="582086"/>
                  <a:pt x="6850" y="631917"/>
                </a:cubicBezTo>
                <a:lnTo>
                  <a:pt x="96" y="679275"/>
                </a:lnTo>
                <a:cubicBezTo>
                  <a:pt x="-646" y="684484"/>
                  <a:pt x="2975" y="689306"/>
                  <a:pt x="8183" y="690048"/>
                </a:cubicBezTo>
                <a:cubicBezTo>
                  <a:pt x="8628" y="690112"/>
                  <a:pt x="9077" y="690143"/>
                  <a:pt x="9526" y="690143"/>
                </a:cubicBezTo>
                <a:lnTo>
                  <a:pt x="142876" y="690143"/>
                </a:lnTo>
                <a:cubicBezTo>
                  <a:pt x="148137" y="690143"/>
                  <a:pt x="152401" y="685879"/>
                  <a:pt x="152401" y="680618"/>
                </a:cubicBezTo>
                <a:cubicBezTo>
                  <a:pt x="152401" y="680169"/>
                  <a:pt x="152369" y="679720"/>
                  <a:pt x="152306" y="679275"/>
                </a:cubicBezTo>
                <a:lnTo>
                  <a:pt x="145562" y="632098"/>
                </a:lnTo>
                <a:cubicBezTo>
                  <a:pt x="138428" y="582148"/>
                  <a:pt x="138428" y="531439"/>
                  <a:pt x="145562" y="481489"/>
                </a:cubicBezTo>
                <a:lnTo>
                  <a:pt x="147877" y="465296"/>
                </a:lnTo>
                <a:cubicBezTo>
                  <a:pt x="180607" y="452366"/>
                  <a:pt x="210957" y="434083"/>
                  <a:pt x="237688" y="411194"/>
                </a:cubicBezTo>
                <a:cubicBezTo>
                  <a:pt x="260204" y="427261"/>
                  <a:pt x="286416" y="437376"/>
                  <a:pt x="313888" y="440598"/>
                </a:cubicBezTo>
                <a:cubicBezTo>
                  <a:pt x="344309" y="445820"/>
                  <a:pt x="375597" y="441871"/>
                  <a:pt x="403766" y="429254"/>
                </a:cubicBezTo>
                <a:cubicBezTo>
                  <a:pt x="380110" y="409426"/>
                  <a:pt x="351086" y="397092"/>
                  <a:pt x="320394" y="393821"/>
                </a:cubicBezTo>
                <a:cubicBezTo>
                  <a:pt x="298243" y="390528"/>
                  <a:pt x="275667" y="391498"/>
                  <a:pt x="253881" y="396678"/>
                </a:cubicBezTo>
                <a:cubicBezTo>
                  <a:pt x="279804" y="371820"/>
                  <a:pt x="302133" y="343467"/>
                  <a:pt x="320222" y="312439"/>
                </a:cubicBezTo>
                <a:cubicBezTo>
                  <a:pt x="360401" y="317374"/>
                  <a:pt x="401152" y="310697"/>
                  <a:pt x="437656" y="293199"/>
                </a:cubicBezTo>
                <a:cubicBezTo>
                  <a:pt x="481357" y="273758"/>
                  <a:pt x="515180" y="245088"/>
                  <a:pt x="532315" y="216303"/>
                </a:cubicBezTo>
                <a:cubicBezTo>
                  <a:pt x="499492" y="209740"/>
                  <a:pt x="455553" y="215656"/>
                  <a:pt x="411843" y="235096"/>
                </a:cubicBezTo>
                <a:close/>
              </a:path>
            </a:pathLst>
          </a:custGeom>
          <a:solidFill>
            <a:schemeClr val="accent6"/>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9A843EF5-FA1F-43E8-A8E4-2DF5DF54C255}"/>
              </a:ext>
            </a:extLst>
          </p:cNvPr>
          <p:cNvSpPr/>
          <p:nvPr/>
        </p:nvSpPr>
        <p:spPr>
          <a:xfrm>
            <a:off x="629320" y="3317482"/>
            <a:ext cx="412252" cy="560270"/>
          </a:xfrm>
          <a:custGeom>
            <a:avLst/>
            <a:gdLst>
              <a:gd name="connsiteX0" fmla="*/ 264376 w 412252"/>
              <a:gd name="connsiteY0" fmla="*/ 335480 h 560270"/>
              <a:gd name="connsiteX1" fmla="*/ 266700 w 412252"/>
              <a:gd name="connsiteY1" fmla="*/ 351796 h 560270"/>
              <a:gd name="connsiteX2" fmla="*/ 266700 w 412252"/>
              <a:gd name="connsiteY2" fmla="*/ 502044 h 560270"/>
              <a:gd name="connsiteX3" fmla="*/ 259947 w 412252"/>
              <a:gd name="connsiteY3" fmla="*/ 549402 h 560270"/>
              <a:gd name="connsiteX4" fmla="*/ 268034 w 412252"/>
              <a:gd name="connsiteY4" fmla="*/ 560175 h 560270"/>
              <a:gd name="connsiteX5" fmla="*/ 269377 w 412252"/>
              <a:gd name="connsiteY5" fmla="*/ 560270 h 560270"/>
              <a:gd name="connsiteX6" fmla="*/ 402727 w 412252"/>
              <a:gd name="connsiteY6" fmla="*/ 560270 h 560270"/>
              <a:gd name="connsiteX7" fmla="*/ 412252 w 412252"/>
              <a:gd name="connsiteY7" fmla="*/ 550745 h 560270"/>
              <a:gd name="connsiteX8" fmla="*/ 412156 w 412252"/>
              <a:gd name="connsiteY8" fmla="*/ 549402 h 560270"/>
              <a:gd name="connsiteX9" fmla="*/ 405413 w 412252"/>
              <a:gd name="connsiteY9" fmla="*/ 502225 h 560270"/>
              <a:gd name="connsiteX10" fmla="*/ 405413 w 412252"/>
              <a:gd name="connsiteY10" fmla="*/ 351615 h 560270"/>
              <a:gd name="connsiteX11" fmla="*/ 412156 w 412252"/>
              <a:gd name="connsiteY11" fmla="*/ 304438 h 560270"/>
              <a:gd name="connsiteX12" fmla="*/ 404070 w 412252"/>
              <a:gd name="connsiteY12" fmla="*/ 293665 h 560270"/>
              <a:gd name="connsiteX13" fmla="*/ 402727 w 412252"/>
              <a:gd name="connsiteY13" fmla="*/ 293570 h 560270"/>
              <a:gd name="connsiteX14" fmla="*/ 269377 w 412252"/>
              <a:gd name="connsiteY14" fmla="*/ 293570 h 560270"/>
              <a:gd name="connsiteX15" fmla="*/ 265462 w 412252"/>
              <a:gd name="connsiteY15" fmla="*/ 294437 h 560270"/>
              <a:gd name="connsiteX16" fmla="*/ 152400 w 412252"/>
              <a:gd name="connsiteY16" fmla="*/ 153257 h 560270"/>
              <a:gd name="connsiteX17" fmla="*/ 148076 w 412252"/>
              <a:gd name="connsiteY17" fmla="*/ 92783 h 560270"/>
              <a:gd name="connsiteX18" fmla="*/ 100451 w 412252"/>
              <a:gd name="connsiteY18" fmla="*/ 0 h 560270"/>
              <a:gd name="connsiteX19" fmla="*/ 94869 w 412252"/>
              <a:gd name="connsiteY19" fmla="*/ 104127 h 560270"/>
              <a:gd name="connsiteX20" fmla="*/ 113995 w 412252"/>
              <a:gd name="connsiteY20" fmla="*/ 158315 h 560270"/>
              <a:gd name="connsiteX21" fmla="*/ 114062 w 412252"/>
              <a:gd name="connsiteY21" fmla="*/ 158648 h 560270"/>
              <a:gd name="connsiteX22" fmla="*/ 126206 w 412252"/>
              <a:gd name="connsiteY22" fmla="*/ 192091 h 560270"/>
              <a:gd name="connsiteX23" fmla="*/ 83401 w 412252"/>
              <a:gd name="connsiteY23" fmla="*/ 163239 h 560270"/>
              <a:gd name="connsiteX24" fmla="*/ 0 w 412252"/>
              <a:gd name="connsiteY24" fmla="*/ 147771 h 560270"/>
              <a:gd name="connsiteX25" fmla="*/ 64294 w 412252"/>
              <a:gd name="connsiteY25" fmla="*/ 203083 h 560270"/>
              <a:gd name="connsiteX26" fmla="*/ 139322 w 412252"/>
              <a:gd name="connsiteY26" fmla="*/ 219504 h 560270"/>
              <a:gd name="connsiteX27" fmla="*/ 164287 w 412252"/>
              <a:gd name="connsiteY27" fmla="*/ 257966 h 560270"/>
              <a:gd name="connsiteX28" fmla="*/ 126111 w 412252"/>
              <a:gd name="connsiteY28" fmla="*/ 256594 h 560270"/>
              <a:gd name="connsiteX29" fmla="*/ 67456 w 412252"/>
              <a:gd name="connsiteY29" fmla="*/ 279587 h 560270"/>
              <a:gd name="connsiteX30" fmla="*/ 129711 w 412252"/>
              <a:gd name="connsiteY30" fmla="*/ 289246 h 560270"/>
              <a:gd name="connsiteX31" fmla="*/ 177698 w 412252"/>
              <a:gd name="connsiteY31" fmla="*/ 274006 h 560270"/>
              <a:gd name="connsiteX32" fmla="*/ 264376 w 412252"/>
              <a:gd name="connsiteY32" fmla="*/ 335480 h 56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2252" h="560270">
                <a:moveTo>
                  <a:pt x="264376" y="335480"/>
                </a:moveTo>
                <a:lnTo>
                  <a:pt x="266700" y="351796"/>
                </a:lnTo>
                <a:cubicBezTo>
                  <a:pt x="273796" y="401627"/>
                  <a:pt x="273796" y="452213"/>
                  <a:pt x="266700" y="502044"/>
                </a:cubicBezTo>
                <a:lnTo>
                  <a:pt x="259947" y="549402"/>
                </a:lnTo>
                <a:cubicBezTo>
                  <a:pt x="259205" y="554610"/>
                  <a:pt x="262825" y="559433"/>
                  <a:pt x="268034" y="560175"/>
                </a:cubicBezTo>
                <a:cubicBezTo>
                  <a:pt x="268478" y="560239"/>
                  <a:pt x="268927" y="560270"/>
                  <a:pt x="269377" y="560270"/>
                </a:cubicBezTo>
                <a:lnTo>
                  <a:pt x="402727" y="560270"/>
                </a:lnTo>
                <a:cubicBezTo>
                  <a:pt x="407987" y="560270"/>
                  <a:pt x="412252" y="556006"/>
                  <a:pt x="412252" y="550745"/>
                </a:cubicBezTo>
                <a:cubicBezTo>
                  <a:pt x="412252" y="550295"/>
                  <a:pt x="412219" y="549847"/>
                  <a:pt x="412156" y="549402"/>
                </a:cubicBezTo>
                <a:lnTo>
                  <a:pt x="405413" y="502225"/>
                </a:lnTo>
                <a:cubicBezTo>
                  <a:pt x="398278" y="452275"/>
                  <a:pt x="398278" y="401565"/>
                  <a:pt x="405413" y="351615"/>
                </a:cubicBezTo>
                <a:lnTo>
                  <a:pt x="412156" y="304438"/>
                </a:lnTo>
                <a:cubicBezTo>
                  <a:pt x="412898" y="299230"/>
                  <a:pt x="409278" y="294407"/>
                  <a:pt x="404070" y="293665"/>
                </a:cubicBezTo>
                <a:cubicBezTo>
                  <a:pt x="403625" y="293601"/>
                  <a:pt x="403176" y="293570"/>
                  <a:pt x="402727" y="293570"/>
                </a:cubicBezTo>
                <a:lnTo>
                  <a:pt x="269377" y="293570"/>
                </a:lnTo>
                <a:cubicBezTo>
                  <a:pt x="268025" y="293575"/>
                  <a:pt x="266690" y="293870"/>
                  <a:pt x="265462" y="294437"/>
                </a:cubicBezTo>
                <a:cubicBezTo>
                  <a:pt x="237487" y="280597"/>
                  <a:pt x="181566" y="242764"/>
                  <a:pt x="152400" y="153257"/>
                </a:cubicBezTo>
                <a:cubicBezTo>
                  <a:pt x="153852" y="132996"/>
                  <a:pt x="152395" y="112631"/>
                  <a:pt x="148076" y="92783"/>
                </a:cubicBezTo>
                <a:cubicBezTo>
                  <a:pt x="141763" y="57813"/>
                  <a:pt x="125184" y="25514"/>
                  <a:pt x="100451" y="0"/>
                </a:cubicBezTo>
                <a:cubicBezTo>
                  <a:pt x="88295" y="33386"/>
                  <a:pt x="86353" y="69633"/>
                  <a:pt x="94869" y="104127"/>
                </a:cubicBezTo>
                <a:cubicBezTo>
                  <a:pt x="98791" y="122964"/>
                  <a:pt x="105225" y="141189"/>
                  <a:pt x="113995" y="158315"/>
                </a:cubicBezTo>
                <a:cubicBezTo>
                  <a:pt x="113995" y="158429"/>
                  <a:pt x="113995" y="158534"/>
                  <a:pt x="114062" y="158648"/>
                </a:cubicBezTo>
                <a:cubicBezTo>
                  <a:pt x="117535" y="169996"/>
                  <a:pt x="121589" y="181159"/>
                  <a:pt x="126206" y="192091"/>
                </a:cubicBezTo>
                <a:cubicBezTo>
                  <a:pt x="113477" y="180366"/>
                  <a:pt x="99045" y="170638"/>
                  <a:pt x="83401" y="163239"/>
                </a:cubicBezTo>
                <a:cubicBezTo>
                  <a:pt x="57754" y="149915"/>
                  <a:pt x="28720" y="144530"/>
                  <a:pt x="0" y="147771"/>
                </a:cubicBezTo>
                <a:cubicBezTo>
                  <a:pt x="15469" y="172179"/>
                  <a:pt x="37849" y="191433"/>
                  <a:pt x="64294" y="203083"/>
                </a:cubicBezTo>
                <a:cubicBezTo>
                  <a:pt x="87503" y="214836"/>
                  <a:pt x="113325" y="220488"/>
                  <a:pt x="139322" y="219504"/>
                </a:cubicBezTo>
                <a:cubicBezTo>
                  <a:pt x="146592" y="232977"/>
                  <a:pt x="154941" y="245840"/>
                  <a:pt x="164287" y="257966"/>
                </a:cubicBezTo>
                <a:cubicBezTo>
                  <a:pt x="151703" y="255595"/>
                  <a:pt x="138834" y="255132"/>
                  <a:pt x="126111" y="256594"/>
                </a:cubicBezTo>
                <a:cubicBezTo>
                  <a:pt x="104712" y="258273"/>
                  <a:pt x="84295" y="266277"/>
                  <a:pt x="67456" y="279587"/>
                </a:cubicBezTo>
                <a:cubicBezTo>
                  <a:pt x="86788" y="288917"/>
                  <a:pt x="108461" y="292279"/>
                  <a:pt x="129711" y="289246"/>
                </a:cubicBezTo>
                <a:cubicBezTo>
                  <a:pt x="146607" y="287625"/>
                  <a:pt x="162964" y="282431"/>
                  <a:pt x="177698" y="274006"/>
                </a:cubicBezTo>
                <a:cubicBezTo>
                  <a:pt x="201456" y="300916"/>
                  <a:pt x="231123" y="321957"/>
                  <a:pt x="264376" y="335480"/>
                </a:cubicBezTo>
                <a:close/>
              </a:path>
            </a:pathLst>
          </a:custGeom>
          <a:solidFill>
            <a:schemeClr val="accent6"/>
          </a:solidFill>
          <a:ln w="9525" cap="flat">
            <a:noFill/>
            <a:prstDash val="solid"/>
            <a:miter/>
          </a:ln>
        </p:spPr>
        <p:txBody>
          <a:bodyPr rtlCol="0" anchor="ctr"/>
          <a:lstStyle/>
          <a:p>
            <a:endParaRPr lang="en-US"/>
          </a:p>
        </p:txBody>
      </p:sp>
      <p:sp>
        <p:nvSpPr>
          <p:cNvPr id="6" name="TextBox 5">
            <a:extLst>
              <a:ext uri="{FF2B5EF4-FFF2-40B4-BE49-F238E27FC236}">
                <a16:creationId xmlns:a16="http://schemas.microsoft.com/office/drawing/2014/main" id="{2861CCB0-08E5-4CA5-B4D7-7A6780FA41B0}"/>
              </a:ext>
            </a:extLst>
          </p:cNvPr>
          <p:cNvSpPr txBox="1"/>
          <p:nvPr/>
        </p:nvSpPr>
        <p:spPr>
          <a:xfrm>
            <a:off x="210852" y="4150664"/>
            <a:ext cx="2499360" cy="369332"/>
          </a:xfrm>
          <a:prstGeom prst="rect">
            <a:avLst/>
          </a:prstGeom>
          <a:noFill/>
        </p:spPr>
        <p:txBody>
          <a:bodyPr wrap="square" rtlCol="0">
            <a:spAutoFit/>
          </a:bodyPr>
          <a:lstStyle/>
          <a:p>
            <a:r>
              <a:rPr lang="en-US" b="1" dirty="0"/>
              <a:t>Use of native species </a:t>
            </a:r>
          </a:p>
        </p:txBody>
      </p:sp>
      <p:pic>
        <p:nvPicPr>
          <p:cNvPr id="8" name="Graphic 7" descr="Group of people with solid fill">
            <a:extLst>
              <a:ext uri="{FF2B5EF4-FFF2-40B4-BE49-F238E27FC236}">
                <a16:creationId xmlns:a16="http://schemas.microsoft.com/office/drawing/2014/main" id="{6F4DBA55-4141-4971-8A24-17CED68286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80291" y="2928223"/>
            <a:ext cx="914400" cy="914400"/>
          </a:xfrm>
          <a:prstGeom prst="rect">
            <a:avLst/>
          </a:prstGeom>
        </p:spPr>
      </p:pic>
      <p:sp>
        <p:nvSpPr>
          <p:cNvPr id="9" name="TextBox 8">
            <a:extLst>
              <a:ext uri="{FF2B5EF4-FFF2-40B4-BE49-F238E27FC236}">
                <a16:creationId xmlns:a16="http://schemas.microsoft.com/office/drawing/2014/main" id="{7ECEF579-BF30-4FF1-B88E-484B7CE984ED}"/>
              </a:ext>
            </a:extLst>
          </p:cNvPr>
          <p:cNvSpPr txBox="1"/>
          <p:nvPr/>
        </p:nvSpPr>
        <p:spPr>
          <a:xfrm>
            <a:off x="3245215" y="4012165"/>
            <a:ext cx="2499359" cy="646331"/>
          </a:xfrm>
          <a:prstGeom prst="rect">
            <a:avLst/>
          </a:prstGeom>
          <a:noFill/>
        </p:spPr>
        <p:txBody>
          <a:bodyPr wrap="square" rtlCol="0">
            <a:spAutoFit/>
          </a:bodyPr>
          <a:lstStyle/>
          <a:p>
            <a:r>
              <a:rPr lang="en-US" b="1" dirty="0"/>
              <a:t>Local participation and Indigenous techniques </a:t>
            </a:r>
          </a:p>
        </p:txBody>
      </p:sp>
      <p:pic>
        <p:nvPicPr>
          <p:cNvPr id="11" name="Graphic 10" descr="Pine decoration outline">
            <a:extLst>
              <a:ext uri="{FF2B5EF4-FFF2-40B4-BE49-F238E27FC236}">
                <a16:creationId xmlns:a16="http://schemas.microsoft.com/office/drawing/2014/main" id="{F817046B-3252-4D89-BD41-F4087C92719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35690" y="2804845"/>
            <a:ext cx="914400" cy="1022311"/>
          </a:xfrm>
          <a:prstGeom prst="rect">
            <a:avLst/>
          </a:prstGeom>
        </p:spPr>
      </p:pic>
      <p:sp>
        <p:nvSpPr>
          <p:cNvPr id="13" name="TextBox 12">
            <a:extLst>
              <a:ext uri="{FF2B5EF4-FFF2-40B4-BE49-F238E27FC236}">
                <a16:creationId xmlns:a16="http://schemas.microsoft.com/office/drawing/2014/main" id="{B539402A-2405-4024-84D7-4787C816921C}"/>
              </a:ext>
            </a:extLst>
          </p:cNvPr>
          <p:cNvSpPr txBox="1"/>
          <p:nvPr/>
        </p:nvSpPr>
        <p:spPr>
          <a:xfrm>
            <a:off x="6814581" y="3877752"/>
            <a:ext cx="2336800" cy="923330"/>
          </a:xfrm>
          <a:prstGeom prst="rect">
            <a:avLst/>
          </a:prstGeom>
          <a:noFill/>
        </p:spPr>
        <p:txBody>
          <a:bodyPr wrap="square" rtlCol="0">
            <a:spAutoFit/>
          </a:bodyPr>
          <a:lstStyle/>
          <a:p>
            <a:r>
              <a:rPr lang="en-US" b="1" dirty="0"/>
              <a:t>Small Scale Nurseries/Tissue Culture </a:t>
            </a:r>
          </a:p>
        </p:txBody>
      </p:sp>
      <p:pic>
        <p:nvPicPr>
          <p:cNvPr id="15" name="Graphic 14" descr="Connections outline">
            <a:extLst>
              <a:ext uri="{FF2B5EF4-FFF2-40B4-BE49-F238E27FC236}">
                <a16:creationId xmlns:a16="http://schemas.microsoft.com/office/drawing/2014/main" id="{F3F9328B-906D-4207-A4A9-81787743A2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33382" y="2849919"/>
            <a:ext cx="1027833" cy="1027833"/>
          </a:xfrm>
          <a:prstGeom prst="rect">
            <a:avLst/>
          </a:prstGeom>
        </p:spPr>
      </p:pic>
      <p:sp>
        <p:nvSpPr>
          <p:cNvPr id="18" name="TextBox 17">
            <a:extLst>
              <a:ext uri="{FF2B5EF4-FFF2-40B4-BE49-F238E27FC236}">
                <a16:creationId xmlns:a16="http://schemas.microsoft.com/office/drawing/2014/main" id="{CC4C0B2A-3912-4906-8AB1-636F44CAF24B}"/>
              </a:ext>
            </a:extLst>
          </p:cNvPr>
          <p:cNvSpPr txBox="1"/>
          <p:nvPr/>
        </p:nvSpPr>
        <p:spPr>
          <a:xfrm>
            <a:off x="9292815" y="3958122"/>
            <a:ext cx="2336800" cy="646331"/>
          </a:xfrm>
          <a:prstGeom prst="rect">
            <a:avLst/>
          </a:prstGeom>
          <a:noFill/>
        </p:spPr>
        <p:txBody>
          <a:bodyPr wrap="square" rtlCol="0">
            <a:spAutoFit/>
          </a:bodyPr>
          <a:lstStyle/>
          <a:p>
            <a:r>
              <a:rPr lang="en-US" b="1" dirty="0"/>
              <a:t>Value Chain Development</a:t>
            </a:r>
          </a:p>
        </p:txBody>
      </p:sp>
    </p:spTree>
    <p:extLst>
      <p:ext uri="{BB962C8B-B14F-4D97-AF65-F5344CB8AC3E}">
        <p14:creationId xmlns:p14="http://schemas.microsoft.com/office/powerpoint/2010/main" val="10363569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31BC3-0FF0-4634-AF6A-24E9C3296AF5}"/>
              </a:ext>
            </a:extLst>
          </p:cNvPr>
          <p:cNvSpPr>
            <a:spLocks noGrp="1"/>
          </p:cNvSpPr>
          <p:nvPr>
            <p:ph type="title"/>
          </p:nvPr>
        </p:nvSpPr>
        <p:spPr>
          <a:xfrm>
            <a:off x="-766916" y="1012723"/>
            <a:ext cx="13978939" cy="120519"/>
          </a:xfrm>
        </p:spPr>
        <p:txBody>
          <a:bodyPr>
            <a:noAutofit/>
          </a:bodyPr>
          <a:lstStyle/>
          <a:p>
            <a:pPr algn="ctr"/>
            <a:r>
              <a:rPr lang="en-US" sz="4000" dirty="0">
                <a:latin typeface="Californian FB" panose="0207040306080B030204" pitchFamily="18" charset="0"/>
              </a:rPr>
              <a:t>Opportunities for Bamboo in North America </a:t>
            </a:r>
          </a:p>
        </p:txBody>
      </p:sp>
      <p:sp>
        <p:nvSpPr>
          <p:cNvPr id="3" name="Text Placeholder 2">
            <a:extLst>
              <a:ext uri="{FF2B5EF4-FFF2-40B4-BE49-F238E27FC236}">
                <a16:creationId xmlns:a16="http://schemas.microsoft.com/office/drawing/2014/main" id="{5A2A3FF7-95FF-4B0C-B2F6-41BCA189EB0C}"/>
              </a:ext>
            </a:extLst>
          </p:cNvPr>
          <p:cNvSpPr>
            <a:spLocks noGrp="1"/>
          </p:cNvSpPr>
          <p:nvPr>
            <p:ph type="body" idx="1"/>
          </p:nvPr>
        </p:nvSpPr>
        <p:spPr>
          <a:xfrm>
            <a:off x="540774" y="2241755"/>
            <a:ext cx="10806676" cy="3847896"/>
          </a:xfrm>
        </p:spPr>
        <p:txBody>
          <a:bodyPr/>
          <a:lstStyle/>
          <a:p>
            <a:pPr marL="342900" indent="-342900">
              <a:buFont typeface="Arial" panose="020B0604020202020204" pitchFamily="34" charset="0"/>
              <a:buChar char="•"/>
            </a:pPr>
            <a:r>
              <a:rPr lang="en-US" dirty="0">
                <a:solidFill>
                  <a:schemeClr val="tx1"/>
                </a:solidFill>
              </a:rPr>
              <a:t>Native genus Arundinaria</a:t>
            </a:r>
          </a:p>
          <a:p>
            <a:pPr marL="342900" indent="-342900">
              <a:buFont typeface="Arial" panose="020B0604020202020204" pitchFamily="34" charset="0"/>
              <a:buChar char="•"/>
            </a:pPr>
            <a:r>
              <a:rPr lang="en-US" dirty="0">
                <a:solidFill>
                  <a:schemeClr val="tx1"/>
                </a:solidFill>
              </a:rPr>
              <a:t>American Bamboo Society Reports more than 490 spp. of bamboo in US and Canada</a:t>
            </a:r>
          </a:p>
          <a:p>
            <a:pPr marL="342900" indent="-342900">
              <a:buFont typeface="Arial" panose="020B0604020202020204" pitchFamily="34" charset="0"/>
              <a:buChar char="•"/>
            </a:pPr>
            <a:r>
              <a:rPr lang="en-US" dirty="0">
                <a:solidFill>
                  <a:schemeClr val="tx1"/>
                </a:solidFill>
              </a:rPr>
              <a:t>World Bamboo Organization, American Bamboo Society </a:t>
            </a:r>
          </a:p>
          <a:p>
            <a:pPr marL="342900" indent="-342900">
              <a:buFont typeface="Arial" panose="020B0604020202020204" pitchFamily="34" charset="0"/>
              <a:buChar char="•"/>
            </a:pPr>
            <a:r>
              <a:rPr lang="en-US" dirty="0">
                <a:solidFill>
                  <a:schemeClr val="tx1"/>
                </a:solidFill>
              </a:rPr>
              <a:t>UBC Bamboo Application and Manufacturing Research Group </a:t>
            </a:r>
          </a:p>
          <a:p>
            <a:pPr marL="342900" indent="-342900">
              <a:buFont typeface="Arial" panose="020B0604020202020204" pitchFamily="34" charset="0"/>
              <a:buChar char="•"/>
            </a:pPr>
            <a:r>
              <a:rPr lang="en-US" dirty="0">
                <a:solidFill>
                  <a:schemeClr val="tx1"/>
                </a:solidFill>
              </a:rPr>
              <a:t>Alternative species considerations like willow? </a:t>
            </a:r>
          </a:p>
        </p:txBody>
      </p:sp>
    </p:spTree>
    <p:extLst>
      <p:ext uri="{BB962C8B-B14F-4D97-AF65-F5344CB8AC3E}">
        <p14:creationId xmlns:p14="http://schemas.microsoft.com/office/powerpoint/2010/main" val="35080430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6E9DF-7B4E-4174-A497-3FCA574965D1}"/>
              </a:ext>
            </a:extLst>
          </p:cNvPr>
          <p:cNvSpPr>
            <a:spLocks noGrp="1"/>
          </p:cNvSpPr>
          <p:nvPr>
            <p:ph type="title"/>
          </p:nvPr>
        </p:nvSpPr>
        <p:spPr>
          <a:xfrm>
            <a:off x="1035050" y="538357"/>
            <a:ext cx="10515600" cy="983226"/>
          </a:xfrm>
        </p:spPr>
        <p:txBody>
          <a:bodyPr>
            <a:normAutofit/>
          </a:bodyPr>
          <a:lstStyle/>
          <a:p>
            <a:pPr algn="ctr"/>
            <a:r>
              <a:rPr lang="en-US" sz="4800" b="1" dirty="0">
                <a:latin typeface="Californian FB" panose="0207040306080B030204" pitchFamily="18" charset="0"/>
              </a:rPr>
              <a:t>Key Considerations </a:t>
            </a:r>
          </a:p>
        </p:txBody>
      </p:sp>
      <p:pic>
        <p:nvPicPr>
          <p:cNvPr id="5" name="Picture 4" descr="Diagram&#10;&#10;Description automatically generated">
            <a:extLst>
              <a:ext uri="{FF2B5EF4-FFF2-40B4-BE49-F238E27FC236}">
                <a16:creationId xmlns:a16="http://schemas.microsoft.com/office/drawing/2014/main" id="{19BD9086-ECE7-413D-BD96-56A7EC3984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8613" y="1750141"/>
            <a:ext cx="9985968" cy="4911213"/>
          </a:xfrm>
          <a:prstGeom prst="rect">
            <a:avLst/>
          </a:prstGeom>
        </p:spPr>
      </p:pic>
    </p:spTree>
    <p:extLst>
      <p:ext uri="{BB962C8B-B14F-4D97-AF65-F5344CB8AC3E}">
        <p14:creationId xmlns:p14="http://schemas.microsoft.com/office/powerpoint/2010/main" val="12939278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6970-CC9D-43F5-899F-CFAF66AB985D}"/>
              </a:ext>
            </a:extLst>
          </p:cNvPr>
          <p:cNvSpPr>
            <a:spLocks noGrp="1"/>
          </p:cNvSpPr>
          <p:nvPr>
            <p:ph type="title"/>
          </p:nvPr>
        </p:nvSpPr>
        <p:spPr>
          <a:xfrm>
            <a:off x="831850" y="982151"/>
            <a:ext cx="9236382" cy="689333"/>
          </a:xfrm>
        </p:spPr>
        <p:txBody>
          <a:bodyPr>
            <a:normAutofit fontScale="90000"/>
          </a:bodyPr>
          <a:lstStyle/>
          <a:p>
            <a:r>
              <a:rPr lang="en-US" dirty="0"/>
              <a:t>Acknowledgements </a:t>
            </a:r>
          </a:p>
        </p:txBody>
      </p:sp>
      <p:pic>
        <p:nvPicPr>
          <p:cNvPr id="4" name="Picture 3">
            <a:extLst>
              <a:ext uri="{FF2B5EF4-FFF2-40B4-BE49-F238E27FC236}">
                <a16:creationId xmlns:a16="http://schemas.microsoft.com/office/drawing/2014/main" id="{DBFC5882-E9A7-48D4-AAB5-7B650CC1AF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617" y="4896314"/>
            <a:ext cx="3977640" cy="1233068"/>
          </a:xfrm>
          <a:prstGeom prst="rect">
            <a:avLst/>
          </a:prstGeom>
        </p:spPr>
      </p:pic>
      <p:pic>
        <p:nvPicPr>
          <p:cNvPr id="6" name="Picture 5" descr="A picture containing graphical user interface&#10;&#10;Description automatically generated">
            <a:extLst>
              <a:ext uri="{FF2B5EF4-FFF2-40B4-BE49-F238E27FC236}">
                <a16:creationId xmlns:a16="http://schemas.microsoft.com/office/drawing/2014/main" id="{317B6D3B-6D1F-4C13-A687-D9E47A8C42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899" y="2370134"/>
            <a:ext cx="3570642" cy="1368746"/>
          </a:xfrm>
          <a:prstGeom prst="rect">
            <a:avLst/>
          </a:prstGeom>
        </p:spPr>
      </p:pic>
      <p:pic>
        <p:nvPicPr>
          <p:cNvPr id="8" name="Picture 7" descr="Logo&#10;&#10;Description automatically generated">
            <a:extLst>
              <a:ext uri="{FF2B5EF4-FFF2-40B4-BE49-F238E27FC236}">
                <a16:creationId xmlns:a16="http://schemas.microsoft.com/office/drawing/2014/main" id="{6AFA11F8-E164-4650-A42E-7591EC100F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7907" y="2415278"/>
            <a:ext cx="6242769" cy="3131421"/>
          </a:xfrm>
          <a:prstGeom prst="rect">
            <a:avLst/>
          </a:prstGeom>
        </p:spPr>
      </p:pic>
      <p:pic>
        <p:nvPicPr>
          <p:cNvPr id="10" name="Picture 9" descr="Logo, company name&#10;&#10;Description automatically generated">
            <a:extLst>
              <a:ext uri="{FF2B5EF4-FFF2-40B4-BE49-F238E27FC236}">
                <a16:creationId xmlns:a16="http://schemas.microsoft.com/office/drawing/2014/main" id="{92C2F6F8-43C3-4E4D-9F29-1ECC862DC3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6656" y="4529617"/>
            <a:ext cx="4144864" cy="2165692"/>
          </a:xfrm>
          <a:prstGeom prst="rect">
            <a:avLst/>
          </a:prstGeom>
        </p:spPr>
      </p:pic>
      <p:pic>
        <p:nvPicPr>
          <p:cNvPr id="11" name="Picture 10">
            <a:extLst>
              <a:ext uri="{FF2B5EF4-FFF2-40B4-BE49-F238E27FC236}">
                <a16:creationId xmlns:a16="http://schemas.microsoft.com/office/drawing/2014/main" id="{FA381E1D-8D8A-4C8E-849A-AD38D48DC837}"/>
              </a:ext>
            </a:extLst>
          </p:cNvPr>
          <p:cNvPicPr>
            <a:picLocks noChangeAspect="1"/>
          </p:cNvPicPr>
          <p:nvPr/>
        </p:nvPicPr>
        <p:blipFill>
          <a:blip r:embed="rId6"/>
          <a:stretch>
            <a:fillRect/>
          </a:stretch>
        </p:blipFill>
        <p:spPr>
          <a:xfrm>
            <a:off x="8558228" y="1693680"/>
            <a:ext cx="2912448" cy="994886"/>
          </a:xfrm>
          <a:prstGeom prst="rect">
            <a:avLst/>
          </a:prstGeom>
        </p:spPr>
      </p:pic>
    </p:spTree>
    <p:extLst>
      <p:ext uri="{BB962C8B-B14F-4D97-AF65-F5344CB8AC3E}">
        <p14:creationId xmlns:p14="http://schemas.microsoft.com/office/powerpoint/2010/main" val="27184284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979936-F0E8-47C5-9F81-78D37B30C0F4}"/>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4200"/>
              <a:t>It’s time to #thinkBAMBOO</a:t>
            </a:r>
          </a:p>
        </p:txBody>
      </p:sp>
      <p:sp>
        <p:nvSpPr>
          <p:cNvPr id="3" name="Text Placeholder 2">
            <a:extLst>
              <a:ext uri="{FF2B5EF4-FFF2-40B4-BE49-F238E27FC236}">
                <a16:creationId xmlns:a16="http://schemas.microsoft.com/office/drawing/2014/main" id="{D152F36C-816E-4924-8E6B-664C3A940165}"/>
              </a:ext>
            </a:extLst>
          </p:cNvPr>
          <p:cNvSpPr>
            <a:spLocks noGrp="1"/>
          </p:cNvSpPr>
          <p:nvPr>
            <p:ph type="body" idx="1"/>
          </p:nvPr>
        </p:nvSpPr>
        <p:spPr>
          <a:xfrm>
            <a:off x="890339" y="4636008"/>
            <a:ext cx="3734014" cy="1572768"/>
          </a:xfrm>
        </p:spPr>
        <p:txBody>
          <a:bodyPr vert="horz" lIns="91440" tIns="45720" rIns="91440" bIns="45720" rtlCol="0">
            <a:normAutofit/>
          </a:bodyPr>
          <a:lstStyle/>
          <a:p>
            <a:r>
              <a:rPr lang="en-US">
                <a:solidFill>
                  <a:schemeClr val="tx1"/>
                </a:solidFill>
              </a:rPr>
              <a:t>	</a:t>
            </a:r>
          </a:p>
        </p:txBody>
      </p:sp>
      <p:sp>
        <p:nvSpPr>
          <p:cNvPr id="14"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hild holding a bow and arrow&#10;&#10;Description automatically generated with low confidence">
            <a:extLst>
              <a:ext uri="{FF2B5EF4-FFF2-40B4-BE49-F238E27FC236}">
                <a16:creationId xmlns:a16="http://schemas.microsoft.com/office/drawing/2014/main" id="{4956BE96-F3A1-43BA-962B-F3DF4DDA43F0}"/>
              </a:ext>
            </a:extLst>
          </p:cNvPr>
          <p:cNvPicPr>
            <a:picLocks noChangeAspect="1"/>
          </p:cNvPicPr>
          <p:nvPr/>
        </p:nvPicPr>
        <p:blipFill rotWithShape="1">
          <a:blip r:embed="rId2">
            <a:extLst>
              <a:ext uri="{28A0092B-C50C-407E-A947-70E740481C1C}">
                <a14:useLocalDpi xmlns:a14="http://schemas.microsoft.com/office/drawing/2010/main" val="0"/>
              </a:ext>
            </a:extLst>
          </a:blip>
          <a:srcRect r="-1" b="25226"/>
          <a:stretch/>
        </p:blipFill>
        <p:spPr>
          <a:xfrm>
            <a:off x="54133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8" name="TextBox 7">
            <a:extLst>
              <a:ext uri="{FF2B5EF4-FFF2-40B4-BE49-F238E27FC236}">
                <a16:creationId xmlns:a16="http://schemas.microsoft.com/office/drawing/2014/main" id="{19C4DAB4-70CB-4A01-AE76-7908EE6514C1}"/>
              </a:ext>
            </a:extLst>
          </p:cNvPr>
          <p:cNvSpPr txBox="1"/>
          <p:nvPr/>
        </p:nvSpPr>
        <p:spPr>
          <a:xfrm>
            <a:off x="640080" y="4958080"/>
            <a:ext cx="5201920" cy="646331"/>
          </a:xfrm>
          <a:prstGeom prst="rect">
            <a:avLst/>
          </a:prstGeom>
          <a:noFill/>
        </p:spPr>
        <p:txBody>
          <a:bodyPr wrap="square" rtlCol="0">
            <a:spAutoFit/>
          </a:bodyPr>
          <a:lstStyle/>
          <a:p>
            <a:r>
              <a:rPr lang="en-US" b="1" dirty="0"/>
              <a:t>APSANA KAFLE</a:t>
            </a:r>
          </a:p>
          <a:p>
            <a:r>
              <a:rPr lang="en-US" dirty="0">
                <a:hlinkClick r:id="rId3"/>
              </a:rPr>
              <a:t>apsana@ualberta.ca</a:t>
            </a:r>
            <a:r>
              <a:rPr lang="en-US" dirty="0"/>
              <a:t> </a:t>
            </a:r>
            <a:r>
              <a:rPr lang="en-US" dirty="0">
                <a:hlinkClick r:id="rId4"/>
              </a:rPr>
              <a:t>kafleapsana@gmail.com</a:t>
            </a:r>
            <a:r>
              <a:rPr lang="en-US" dirty="0"/>
              <a:t> </a:t>
            </a:r>
          </a:p>
        </p:txBody>
      </p:sp>
    </p:spTree>
    <p:extLst>
      <p:ext uri="{BB962C8B-B14F-4D97-AF65-F5344CB8AC3E}">
        <p14:creationId xmlns:p14="http://schemas.microsoft.com/office/powerpoint/2010/main" val="2659030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lant, palm, agave&#10;&#10;Description automatically generated">
            <a:extLst>
              <a:ext uri="{FF2B5EF4-FFF2-40B4-BE49-F238E27FC236}">
                <a16:creationId xmlns:a16="http://schemas.microsoft.com/office/drawing/2014/main" id="{0B8AF887-F47D-4E91-A9A4-99733CB1B12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775" r="7101"/>
          <a:stretch/>
        </p:blipFill>
        <p:spPr>
          <a:xfrm>
            <a:off x="1" y="10"/>
            <a:ext cx="9669642" cy="6857990"/>
          </a:xfrm>
          <a:prstGeom prst="rect">
            <a:avLst/>
          </a:prstGeom>
        </p:spPr>
      </p:pic>
      <p:sp>
        <p:nvSpPr>
          <p:cNvPr id="16"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65C4FEF-DB15-4167-9397-4ED39334EA92}"/>
              </a:ext>
            </a:extLst>
          </p:cNvPr>
          <p:cNvSpPr>
            <a:spLocks noGrp="1"/>
          </p:cNvSpPr>
          <p:nvPr>
            <p:ph type="title"/>
          </p:nvPr>
        </p:nvSpPr>
        <p:spPr>
          <a:xfrm>
            <a:off x="7531610" y="365125"/>
            <a:ext cx="4552235" cy="1899912"/>
          </a:xfrm>
        </p:spPr>
        <p:txBody>
          <a:bodyPr>
            <a:normAutofit/>
          </a:bodyPr>
          <a:lstStyle/>
          <a:p>
            <a:r>
              <a:rPr lang="en-US" sz="4000" b="1" dirty="0">
                <a:solidFill>
                  <a:schemeClr val="accent6">
                    <a:lumMod val="50000"/>
                  </a:schemeClr>
                </a:solidFill>
                <a:latin typeface="Californian FB" panose="0207040306080B030204" pitchFamily="18" charset="0"/>
              </a:rPr>
              <a:t>Table of Contents </a:t>
            </a:r>
          </a:p>
        </p:txBody>
      </p:sp>
      <p:sp>
        <p:nvSpPr>
          <p:cNvPr id="3" name="Content Placeholder 2">
            <a:extLst>
              <a:ext uri="{FF2B5EF4-FFF2-40B4-BE49-F238E27FC236}">
                <a16:creationId xmlns:a16="http://schemas.microsoft.com/office/drawing/2014/main" id="{6E2220D0-00D6-4080-B094-9FF8F800BD04}"/>
              </a:ext>
            </a:extLst>
          </p:cNvPr>
          <p:cNvSpPr>
            <a:spLocks noGrp="1"/>
          </p:cNvSpPr>
          <p:nvPr>
            <p:ph idx="1"/>
          </p:nvPr>
        </p:nvSpPr>
        <p:spPr>
          <a:xfrm>
            <a:off x="8259096" y="2265037"/>
            <a:ext cx="3716593" cy="3911925"/>
          </a:xfrm>
        </p:spPr>
        <p:txBody>
          <a:bodyPr>
            <a:normAutofit lnSpcReduction="10000"/>
          </a:bodyPr>
          <a:lstStyle/>
          <a:p>
            <a:r>
              <a:rPr lang="en-US" sz="2400" b="1" dirty="0">
                <a:solidFill>
                  <a:schemeClr val="accent6">
                    <a:lumMod val="50000"/>
                  </a:schemeClr>
                </a:solidFill>
                <a:latin typeface="Californian FB" panose="0207040306080B030204" pitchFamily="18" charset="0"/>
              </a:rPr>
              <a:t>Bamboo</a:t>
            </a:r>
          </a:p>
          <a:p>
            <a:r>
              <a:rPr lang="en-US" sz="2400" b="1" dirty="0">
                <a:solidFill>
                  <a:schemeClr val="accent6">
                    <a:lumMod val="50000"/>
                  </a:schemeClr>
                </a:solidFill>
                <a:latin typeface="Californian FB" panose="0207040306080B030204" pitchFamily="18" charset="0"/>
              </a:rPr>
              <a:t>Uses and benefits</a:t>
            </a:r>
          </a:p>
          <a:p>
            <a:r>
              <a:rPr lang="en-US" sz="2400" b="1" dirty="0">
                <a:solidFill>
                  <a:schemeClr val="accent6">
                    <a:lumMod val="50000"/>
                  </a:schemeClr>
                </a:solidFill>
                <a:latin typeface="Californian FB" panose="0207040306080B030204" pitchFamily="18" charset="0"/>
              </a:rPr>
              <a:t>Why bamboo for landscape restoration and reclamation?</a:t>
            </a:r>
          </a:p>
          <a:p>
            <a:r>
              <a:rPr lang="en-US" sz="2400" b="1" dirty="0">
                <a:solidFill>
                  <a:schemeClr val="accent6">
                    <a:lumMod val="50000"/>
                  </a:schemeClr>
                </a:solidFill>
                <a:latin typeface="Californian FB" panose="0207040306080B030204" pitchFamily="18" charset="0"/>
              </a:rPr>
              <a:t>Successful case studies </a:t>
            </a:r>
          </a:p>
          <a:p>
            <a:r>
              <a:rPr lang="en-US" sz="2400" b="1" dirty="0">
                <a:solidFill>
                  <a:schemeClr val="accent6">
                    <a:lumMod val="50000"/>
                  </a:schemeClr>
                </a:solidFill>
                <a:latin typeface="Californian FB" panose="0207040306080B030204" pitchFamily="18" charset="0"/>
              </a:rPr>
              <a:t>Translating these experiences to North America? </a:t>
            </a:r>
          </a:p>
          <a:p>
            <a:r>
              <a:rPr lang="en-US" sz="2400" b="1" dirty="0">
                <a:solidFill>
                  <a:schemeClr val="accent6">
                    <a:lumMod val="50000"/>
                  </a:schemeClr>
                </a:solidFill>
                <a:latin typeface="Californian FB" panose="0207040306080B030204" pitchFamily="18" charset="0"/>
              </a:rPr>
              <a:t>Some considerations </a:t>
            </a:r>
          </a:p>
          <a:p>
            <a:endParaRPr lang="en-US" sz="2000" dirty="0"/>
          </a:p>
        </p:txBody>
      </p:sp>
      <p:sp>
        <p:nvSpPr>
          <p:cNvPr id="6" name="TextBox 5">
            <a:extLst>
              <a:ext uri="{FF2B5EF4-FFF2-40B4-BE49-F238E27FC236}">
                <a16:creationId xmlns:a16="http://schemas.microsoft.com/office/drawing/2014/main" id="{33D34A98-FD07-4E2A-9042-3759B27858F4}"/>
              </a:ext>
            </a:extLst>
          </p:cNvPr>
          <p:cNvSpPr txBox="1"/>
          <p:nvPr/>
        </p:nvSpPr>
        <p:spPr>
          <a:xfrm>
            <a:off x="7210316" y="6657945"/>
            <a:ext cx="24593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deviantart.com/missnysha/art/Bamboo-Zen-65293338">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1080783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lant, green, tree, palm&#10;&#10;Description automatically generated">
            <a:extLst>
              <a:ext uri="{FF2B5EF4-FFF2-40B4-BE49-F238E27FC236}">
                <a16:creationId xmlns:a16="http://schemas.microsoft.com/office/drawing/2014/main" id="{612FFFEF-9E39-4D23-BCEA-BAA04778A0E1}"/>
              </a:ext>
            </a:extLst>
          </p:cNvPr>
          <p:cNvPicPr>
            <a:picLocks noChangeAspect="1"/>
          </p:cNvPicPr>
          <p:nvPr/>
        </p:nvPicPr>
        <p:blipFill rotWithShape="1">
          <a:blip r:embed="rId3">
            <a:alphaModFix amt="35000"/>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t="16182" r="1" b="29396"/>
          <a:stretch/>
        </p:blipFill>
        <p:spPr>
          <a:xfrm>
            <a:off x="0" y="78658"/>
            <a:ext cx="12191980" cy="6857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B1981D42-AD4F-46BB-900A-81F6EDC45A96}"/>
              </a:ext>
            </a:extLst>
          </p:cNvPr>
          <p:cNvSpPr txBox="1"/>
          <p:nvPr/>
        </p:nvSpPr>
        <p:spPr>
          <a:xfrm>
            <a:off x="7039896" y="1307690"/>
            <a:ext cx="4313903" cy="382998"/>
          </a:xfrm>
          <a:prstGeom prst="rect">
            <a:avLst/>
          </a:prstGeom>
        </p:spPr>
        <p:txBody>
          <a:bodyPr vert="horz" lIns="91440" tIns="45720" rIns="91440" bIns="45720" rtlCol="0" anchor="ctr">
            <a:normAutofit fontScale="25000" lnSpcReduction="20000"/>
          </a:bodyPr>
          <a:lstStyle/>
          <a:p>
            <a:pPr>
              <a:lnSpc>
                <a:spcPct val="90000"/>
              </a:lnSpc>
              <a:spcBef>
                <a:spcPct val="0"/>
              </a:spcBef>
              <a:spcAft>
                <a:spcPts val="600"/>
              </a:spcAft>
            </a:pPr>
            <a:r>
              <a:rPr lang="en-US" sz="26400" b="1" dirty="0">
                <a:solidFill>
                  <a:schemeClr val="accent6">
                    <a:lumMod val="50000"/>
                  </a:schemeClr>
                </a:solidFill>
                <a:latin typeface="Californian FB" panose="0207040306080B030204" pitchFamily="18" charset="0"/>
                <a:ea typeface="+mj-ea"/>
                <a:cs typeface="+mj-cs"/>
              </a:rPr>
              <a:t>Bamboo</a:t>
            </a:r>
            <a:r>
              <a:rPr lang="en-US" sz="4800" b="1" dirty="0">
                <a:solidFill>
                  <a:schemeClr val="accent6">
                    <a:lumMod val="50000"/>
                  </a:schemeClr>
                </a:solidFill>
                <a:latin typeface="Californian FB" panose="0207040306080B030204" pitchFamily="18" charset="0"/>
                <a:ea typeface="+mj-ea"/>
                <a:cs typeface="+mj-cs"/>
              </a:rPr>
              <a:t> </a:t>
            </a:r>
          </a:p>
        </p:txBody>
      </p:sp>
      <p:sp>
        <p:nvSpPr>
          <p:cNvPr id="2" name="Rectangle 1">
            <a:extLst>
              <a:ext uri="{FF2B5EF4-FFF2-40B4-BE49-F238E27FC236}">
                <a16:creationId xmlns:a16="http://schemas.microsoft.com/office/drawing/2014/main" id="{2EDDD33A-E349-4BC6-AE4F-63545580764A}"/>
              </a:ext>
            </a:extLst>
          </p:cNvPr>
          <p:cNvSpPr/>
          <p:nvPr/>
        </p:nvSpPr>
        <p:spPr>
          <a:xfrm>
            <a:off x="5161935" y="2349910"/>
            <a:ext cx="6263148" cy="2831690"/>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3" name="TextBox 2">
            <a:extLst>
              <a:ext uri="{FF2B5EF4-FFF2-40B4-BE49-F238E27FC236}">
                <a16:creationId xmlns:a16="http://schemas.microsoft.com/office/drawing/2014/main" id="{B5B655B4-4980-44CE-A16E-3634DC3DF582}"/>
              </a:ext>
            </a:extLst>
          </p:cNvPr>
          <p:cNvSpPr txBox="1"/>
          <p:nvPr/>
        </p:nvSpPr>
        <p:spPr>
          <a:xfrm>
            <a:off x="5309418" y="2919720"/>
            <a:ext cx="6115665" cy="1938992"/>
          </a:xfrm>
          <a:prstGeom prst="rect">
            <a:avLst/>
          </a:prstGeom>
          <a:noFill/>
        </p:spPr>
        <p:txBody>
          <a:bodyPr wrap="square" rtlCol="0">
            <a:spAutoFit/>
          </a:bodyPr>
          <a:lstStyle/>
          <a:p>
            <a:pPr marL="285750" indent="-285750">
              <a:buFont typeface="Arial" panose="020B0604020202020204" pitchFamily="34" charset="0"/>
              <a:buChar char="•"/>
            </a:pPr>
            <a:r>
              <a:rPr lang="en-US" sz="2400" b="1" dirty="0">
                <a:solidFill>
                  <a:schemeClr val="bg1"/>
                </a:solidFill>
                <a:latin typeface="Californian FB" panose="0207040306080B030204" pitchFamily="18" charset="0"/>
              </a:rPr>
              <a:t>Umbrella term used to describe a species of related grass</a:t>
            </a:r>
          </a:p>
          <a:p>
            <a:pPr marL="285750" indent="-285750">
              <a:buFont typeface="Arial" panose="020B0604020202020204" pitchFamily="34" charset="0"/>
              <a:buChar char="•"/>
            </a:pPr>
            <a:r>
              <a:rPr lang="en-US" sz="2400" b="1" dirty="0">
                <a:solidFill>
                  <a:schemeClr val="bg1"/>
                </a:solidFill>
                <a:latin typeface="Californian FB" panose="0207040306080B030204" pitchFamily="18" charset="0"/>
              </a:rPr>
              <a:t>Perennial flowering plant  </a:t>
            </a:r>
          </a:p>
          <a:p>
            <a:pPr marL="285750" indent="-285750">
              <a:buFont typeface="Arial" panose="020B0604020202020204" pitchFamily="34" charset="0"/>
              <a:buChar char="•"/>
            </a:pPr>
            <a:r>
              <a:rPr lang="en-US" sz="2400" b="1" dirty="0">
                <a:solidFill>
                  <a:schemeClr val="bg1"/>
                </a:solidFill>
                <a:latin typeface="Californian FB" panose="0207040306080B030204" pitchFamily="18" charset="0"/>
              </a:rPr>
              <a:t>Commonly dubbed as “poor mans’ timber” to  “green gold”</a:t>
            </a:r>
          </a:p>
        </p:txBody>
      </p:sp>
    </p:spTree>
    <p:extLst>
      <p:ext uri="{BB962C8B-B14F-4D97-AF65-F5344CB8AC3E}">
        <p14:creationId xmlns:p14="http://schemas.microsoft.com/office/powerpoint/2010/main" val="3899599927"/>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B0B21-03C9-4513-9E5B-77BD477700D1}"/>
              </a:ext>
            </a:extLst>
          </p:cNvPr>
          <p:cNvSpPr>
            <a:spLocks noGrp="1"/>
          </p:cNvSpPr>
          <p:nvPr>
            <p:ph type="title"/>
          </p:nvPr>
        </p:nvSpPr>
        <p:spPr>
          <a:xfrm>
            <a:off x="841248" y="552782"/>
            <a:ext cx="9310924" cy="1154711"/>
          </a:xfrm>
        </p:spPr>
        <p:txBody>
          <a:bodyPr>
            <a:normAutofit/>
          </a:bodyPr>
          <a:lstStyle/>
          <a:p>
            <a:r>
              <a:rPr lang="en-US" sz="4100" dirty="0">
                <a:solidFill>
                  <a:schemeClr val="accent1">
                    <a:lumMod val="50000"/>
                  </a:schemeClr>
                </a:solidFill>
                <a:latin typeface="Californian FB" panose="0207040306080B030204" pitchFamily="18" charset="0"/>
              </a:rPr>
              <a:t>A Glimpse of bamboo in the world </a:t>
            </a:r>
          </a:p>
        </p:txBody>
      </p:sp>
      <p:pic>
        <p:nvPicPr>
          <p:cNvPr id="4" name="Picture 3">
            <a:extLst>
              <a:ext uri="{FF2B5EF4-FFF2-40B4-BE49-F238E27FC236}">
                <a16:creationId xmlns:a16="http://schemas.microsoft.com/office/drawing/2014/main" id="{7EC1D215-7882-4BBB-A020-5591E8C9E405}"/>
              </a:ext>
            </a:extLst>
          </p:cNvPr>
          <p:cNvPicPr>
            <a:picLocks noChangeAspect="1"/>
          </p:cNvPicPr>
          <p:nvPr/>
        </p:nvPicPr>
        <p:blipFill>
          <a:blip r:embed="rId2"/>
          <a:stretch>
            <a:fillRect/>
          </a:stretch>
        </p:blipFill>
        <p:spPr>
          <a:xfrm>
            <a:off x="6584597" y="1852293"/>
            <a:ext cx="5560464" cy="3880478"/>
          </a:xfrm>
          <a:prstGeom prst="rect">
            <a:avLst/>
          </a:prstGeom>
        </p:spPr>
      </p:pic>
      <p:sp>
        <p:nvSpPr>
          <p:cNvPr id="7" name="Rectangle: Rounded Corners 6">
            <a:extLst>
              <a:ext uri="{FF2B5EF4-FFF2-40B4-BE49-F238E27FC236}">
                <a16:creationId xmlns:a16="http://schemas.microsoft.com/office/drawing/2014/main" id="{66B08F41-CC5E-416E-BDC3-BEE4135CC78F}"/>
              </a:ext>
            </a:extLst>
          </p:cNvPr>
          <p:cNvSpPr/>
          <p:nvPr/>
        </p:nvSpPr>
        <p:spPr>
          <a:xfrm>
            <a:off x="490139" y="1707493"/>
            <a:ext cx="5836757" cy="43742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2">
            <a:extLst>
              <a:ext uri="{FF2B5EF4-FFF2-40B4-BE49-F238E27FC236}">
                <a16:creationId xmlns:a16="http://schemas.microsoft.com/office/drawing/2014/main" id="{47DD24C1-126F-42DE-B9AB-781939D4E0B6}"/>
              </a:ext>
            </a:extLst>
          </p:cNvPr>
          <p:cNvSpPr>
            <a:spLocks noGrp="1"/>
          </p:cNvSpPr>
          <p:nvPr>
            <p:ph idx="1"/>
          </p:nvPr>
        </p:nvSpPr>
        <p:spPr>
          <a:xfrm>
            <a:off x="747840" y="2493445"/>
            <a:ext cx="5441565" cy="2598174"/>
          </a:xfrm>
        </p:spPr>
        <p:txBody>
          <a:bodyPr anchor="t">
            <a:normAutofit fontScale="85000" lnSpcReduction="20000"/>
          </a:bodyPr>
          <a:lstStyle/>
          <a:p>
            <a:r>
              <a:rPr lang="en-US" dirty="0">
                <a:latin typeface="Californian FB" panose="0207040306080B030204" pitchFamily="18" charset="0"/>
              </a:rPr>
              <a:t>Covers 35 million hectares in the world</a:t>
            </a:r>
          </a:p>
          <a:p>
            <a:r>
              <a:rPr lang="en-US" dirty="0">
                <a:latin typeface="Californian FB" panose="0207040306080B030204" pitchFamily="18" charset="0"/>
              </a:rPr>
              <a:t>1663 species of 123 genera</a:t>
            </a:r>
          </a:p>
          <a:p>
            <a:r>
              <a:rPr lang="en-US" dirty="0">
                <a:latin typeface="Californian FB" panose="0207040306080B030204" pitchFamily="18" charset="0"/>
              </a:rPr>
              <a:t>Total coverage, 1% of the world forest area </a:t>
            </a:r>
          </a:p>
          <a:p>
            <a:r>
              <a:rPr lang="en-US" sz="2800" dirty="0">
                <a:latin typeface="Californian FB" panose="0207040306080B030204" pitchFamily="18" charset="0"/>
              </a:rPr>
              <a:t>Native to all continents except Europe and Antarctica  </a:t>
            </a:r>
          </a:p>
          <a:p>
            <a:r>
              <a:rPr lang="en-US" dirty="0">
                <a:latin typeface="Californian FB" panose="0207040306080B030204" pitchFamily="18" charset="0"/>
              </a:rPr>
              <a:t>China has the highest bamboo diversity </a:t>
            </a:r>
            <a:endParaRPr lang="en-US" sz="2800" dirty="0">
              <a:latin typeface="Californian FB" panose="0207040306080B030204" pitchFamily="18" charset="0"/>
            </a:endParaRPr>
          </a:p>
          <a:p>
            <a:endParaRPr lang="en-US" dirty="0"/>
          </a:p>
        </p:txBody>
      </p:sp>
    </p:spTree>
    <p:extLst>
      <p:ext uri="{BB962C8B-B14F-4D97-AF65-F5344CB8AC3E}">
        <p14:creationId xmlns:p14="http://schemas.microsoft.com/office/powerpoint/2010/main" val="1876039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descr="Diagram&#10;&#10;Description automatically generated">
            <a:extLst>
              <a:ext uri="{FF2B5EF4-FFF2-40B4-BE49-F238E27FC236}">
                <a16:creationId xmlns:a16="http://schemas.microsoft.com/office/drawing/2014/main" id="{21955233-718B-4F2D-9DF9-C4B01DD91E03}"/>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515897" y="280743"/>
            <a:ext cx="5819586" cy="6484219"/>
          </a:xfrm>
          <a:prstGeom prst="rect">
            <a:avLst/>
          </a:prstGeom>
        </p:spPr>
      </p:pic>
      <p:sp>
        <p:nvSpPr>
          <p:cNvPr id="2" name="TextBox 1">
            <a:extLst>
              <a:ext uri="{FF2B5EF4-FFF2-40B4-BE49-F238E27FC236}">
                <a16:creationId xmlns:a16="http://schemas.microsoft.com/office/drawing/2014/main" id="{D0784C5B-245F-4902-8A24-36D0358264C8}"/>
              </a:ext>
            </a:extLst>
          </p:cNvPr>
          <p:cNvSpPr txBox="1"/>
          <p:nvPr/>
        </p:nvSpPr>
        <p:spPr>
          <a:xfrm>
            <a:off x="856517" y="2959510"/>
            <a:ext cx="5396798" cy="769441"/>
          </a:xfrm>
          <a:prstGeom prst="rect">
            <a:avLst/>
          </a:prstGeom>
          <a:noFill/>
        </p:spPr>
        <p:txBody>
          <a:bodyPr wrap="square" rtlCol="0">
            <a:spAutoFit/>
          </a:bodyPr>
          <a:lstStyle/>
          <a:p>
            <a:r>
              <a:rPr lang="en-US" sz="4400" b="1" dirty="0">
                <a:solidFill>
                  <a:schemeClr val="accent4">
                    <a:lumMod val="75000"/>
                  </a:schemeClr>
                </a:solidFill>
                <a:latin typeface="Californian FB" panose="0207040306080B030204" pitchFamily="18" charset="0"/>
              </a:rPr>
              <a:t>Uses of bamboo </a:t>
            </a:r>
          </a:p>
        </p:txBody>
      </p:sp>
    </p:spTree>
    <p:extLst>
      <p:ext uri="{BB962C8B-B14F-4D97-AF65-F5344CB8AC3E}">
        <p14:creationId xmlns:p14="http://schemas.microsoft.com/office/powerpoint/2010/main" val="2006057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icture containing building, floor, wooden, wood&#10;&#10;Description automatically generated">
            <a:extLst>
              <a:ext uri="{FF2B5EF4-FFF2-40B4-BE49-F238E27FC236}">
                <a16:creationId xmlns:a16="http://schemas.microsoft.com/office/drawing/2014/main" id="{0FC8B912-4868-49C1-A71C-BEAF37B6A8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9579" y="1493471"/>
            <a:ext cx="4741850" cy="2588260"/>
          </a:xfrm>
          <a:prstGeom prst="rect">
            <a:avLst/>
          </a:prstGeom>
        </p:spPr>
      </p:pic>
      <p:pic>
        <p:nvPicPr>
          <p:cNvPr id="31" name="Picture 30" descr="Background pattern&#10;&#10;Description automatically generated">
            <a:extLst>
              <a:ext uri="{FF2B5EF4-FFF2-40B4-BE49-F238E27FC236}">
                <a16:creationId xmlns:a16="http://schemas.microsoft.com/office/drawing/2014/main" id="{36F83A34-E016-418D-844D-33D99A6C50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7704" y="3690221"/>
            <a:ext cx="4002465" cy="2588261"/>
          </a:xfrm>
          <a:prstGeom prst="rect">
            <a:avLst/>
          </a:prstGeom>
        </p:spPr>
      </p:pic>
      <p:pic>
        <p:nvPicPr>
          <p:cNvPr id="19" name="Picture 18" descr="Diagram&#10;&#10;Description automatically generated">
            <a:extLst>
              <a:ext uri="{FF2B5EF4-FFF2-40B4-BE49-F238E27FC236}">
                <a16:creationId xmlns:a16="http://schemas.microsoft.com/office/drawing/2014/main" id="{1AE8E3E1-9BFE-484A-A94D-ADA25E12C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2827" y="3383918"/>
            <a:ext cx="2469119" cy="3516408"/>
          </a:xfrm>
          <a:prstGeom prst="rect">
            <a:avLst/>
          </a:prstGeom>
        </p:spPr>
      </p:pic>
      <p:pic>
        <p:nvPicPr>
          <p:cNvPr id="21" name="Picture 20" descr="A picture containing indoor, coffee, food, tea&#10;&#10;Description automatically generated">
            <a:extLst>
              <a:ext uri="{FF2B5EF4-FFF2-40B4-BE49-F238E27FC236}">
                <a16:creationId xmlns:a16="http://schemas.microsoft.com/office/drawing/2014/main" id="{2D2AEEF9-8717-412B-B3BE-9AD24943CE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5861" y="1528222"/>
            <a:ext cx="3234620" cy="2434590"/>
          </a:xfrm>
          <a:prstGeom prst="rect">
            <a:avLst/>
          </a:prstGeom>
        </p:spPr>
      </p:pic>
      <p:pic>
        <p:nvPicPr>
          <p:cNvPr id="23" name="Picture 22" descr="A picture containing wall, indoor, wooden, pot&#10;&#10;Description automatically generated">
            <a:extLst>
              <a:ext uri="{FF2B5EF4-FFF2-40B4-BE49-F238E27FC236}">
                <a16:creationId xmlns:a16="http://schemas.microsoft.com/office/drawing/2014/main" id="{DA4A1CD0-0991-4172-94C6-2029C4C288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6018" y="3819976"/>
            <a:ext cx="2397015" cy="2958021"/>
          </a:xfrm>
          <a:prstGeom prst="rect">
            <a:avLst/>
          </a:prstGeom>
        </p:spPr>
      </p:pic>
      <p:pic>
        <p:nvPicPr>
          <p:cNvPr id="25" name="Picture 24" descr="A pile of french fries&#10;&#10;Description automatically generated">
            <a:extLst>
              <a:ext uri="{FF2B5EF4-FFF2-40B4-BE49-F238E27FC236}">
                <a16:creationId xmlns:a16="http://schemas.microsoft.com/office/drawing/2014/main" id="{BEEB2AF3-2970-4F44-B099-274E3E2C7C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01985" y="3690221"/>
            <a:ext cx="4684616" cy="3007773"/>
          </a:xfrm>
          <a:prstGeom prst="rect">
            <a:avLst/>
          </a:prstGeom>
        </p:spPr>
      </p:pic>
      <p:pic>
        <p:nvPicPr>
          <p:cNvPr id="29" name="Picture 28" descr="A picture containing green, bottle, indoor, tableware&#10;&#10;Description automatically generated">
            <a:extLst>
              <a:ext uri="{FF2B5EF4-FFF2-40B4-BE49-F238E27FC236}">
                <a16:creationId xmlns:a16="http://schemas.microsoft.com/office/drawing/2014/main" id="{A9BD91E3-7AA7-4051-A7BC-03CAA0824E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87754" y="4454013"/>
            <a:ext cx="2403987" cy="2403987"/>
          </a:xfrm>
          <a:prstGeom prst="rect">
            <a:avLst/>
          </a:prstGeom>
        </p:spPr>
      </p:pic>
    </p:spTree>
    <p:extLst>
      <p:ext uri="{BB962C8B-B14F-4D97-AF65-F5344CB8AC3E}">
        <p14:creationId xmlns:p14="http://schemas.microsoft.com/office/powerpoint/2010/main" val="96042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3AABC-7175-4784-B6A1-C4E7309B8B23}"/>
              </a:ext>
            </a:extLst>
          </p:cNvPr>
          <p:cNvSpPr>
            <a:spLocks noGrp="1"/>
          </p:cNvSpPr>
          <p:nvPr>
            <p:ph type="title"/>
          </p:nvPr>
        </p:nvSpPr>
        <p:spPr>
          <a:xfrm>
            <a:off x="117987" y="552782"/>
            <a:ext cx="11887200" cy="815859"/>
          </a:xfrm>
        </p:spPr>
        <p:txBody>
          <a:bodyPr vert="horz" lIns="91440" tIns="45720" rIns="91440" bIns="45720" rtlCol="0" anchor="ctr">
            <a:normAutofit fontScale="90000"/>
          </a:bodyPr>
          <a:lstStyle/>
          <a:p>
            <a:pPr algn="ctr"/>
            <a:r>
              <a:rPr lang="en-US" sz="4000" b="1" dirty="0">
                <a:solidFill>
                  <a:schemeClr val="accent6">
                    <a:lumMod val="50000"/>
                  </a:schemeClr>
                </a:solidFill>
                <a:latin typeface="Californian FB" panose="0207040306080B030204" pitchFamily="18" charset="0"/>
              </a:rPr>
              <a:t>Characteristics of bamboo for restoration and reclamation</a:t>
            </a:r>
          </a:p>
        </p:txBody>
      </p:sp>
      <p:pic>
        <p:nvPicPr>
          <p:cNvPr id="8" name="Picture 7" descr="A pair of snowboards&#10;&#10;Description automatically generated with low confidence">
            <a:extLst>
              <a:ext uri="{FF2B5EF4-FFF2-40B4-BE49-F238E27FC236}">
                <a16:creationId xmlns:a16="http://schemas.microsoft.com/office/drawing/2014/main" id="{8B946133-6148-48E7-ABF5-E55355EA67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068" y="1845184"/>
            <a:ext cx="1865815" cy="1583816"/>
          </a:xfrm>
          <a:prstGeom prst="rect">
            <a:avLst/>
          </a:prstGeom>
        </p:spPr>
      </p:pic>
      <p:sp>
        <p:nvSpPr>
          <p:cNvPr id="10" name="TextBox 9">
            <a:extLst>
              <a:ext uri="{FF2B5EF4-FFF2-40B4-BE49-F238E27FC236}">
                <a16:creationId xmlns:a16="http://schemas.microsoft.com/office/drawing/2014/main" id="{E4D407EC-0F92-4B21-B20E-032AF90016C4}"/>
              </a:ext>
            </a:extLst>
          </p:cNvPr>
          <p:cNvSpPr txBox="1"/>
          <p:nvPr/>
        </p:nvSpPr>
        <p:spPr>
          <a:xfrm>
            <a:off x="914127" y="3244334"/>
            <a:ext cx="4444285" cy="369332"/>
          </a:xfrm>
          <a:prstGeom prst="rect">
            <a:avLst/>
          </a:prstGeom>
          <a:noFill/>
        </p:spPr>
        <p:txBody>
          <a:bodyPr wrap="square" rtlCol="0">
            <a:spAutoFit/>
          </a:bodyPr>
          <a:lstStyle/>
          <a:p>
            <a:r>
              <a:rPr lang="en-US" dirty="0"/>
              <a:t>Perennial </a:t>
            </a:r>
          </a:p>
        </p:txBody>
      </p:sp>
      <p:pic>
        <p:nvPicPr>
          <p:cNvPr id="19" name="Picture 18" descr="Map&#10;&#10;Description automatically generated with medium confidence">
            <a:extLst>
              <a:ext uri="{FF2B5EF4-FFF2-40B4-BE49-F238E27FC236}">
                <a16:creationId xmlns:a16="http://schemas.microsoft.com/office/drawing/2014/main" id="{0CDF8C46-73DA-4215-9AE1-AE5B569EEFED}"/>
              </a:ext>
            </a:extLst>
          </p:cNvPr>
          <p:cNvPicPr>
            <a:picLocks noChangeAspect="1"/>
          </p:cNvPicPr>
          <p:nvPr/>
        </p:nvPicPr>
        <p:blipFill rotWithShape="1">
          <a:blip r:embed="rId4">
            <a:extLst>
              <a:ext uri="{28A0092B-C50C-407E-A947-70E740481C1C}">
                <a14:useLocalDpi xmlns:a14="http://schemas.microsoft.com/office/drawing/2010/main" val="0"/>
              </a:ext>
            </a:extLst>
          </a:blip>
          <a:srcRect b="12500"/>
          <a:stretch/>
        </p:blipFill>
        <p:spPr>
          <a:xfrm>
            <a:off x="3037011" y="1987647"/>
            <a:ext cx="2548737" cy="1256687"/>
          </a:xfrm>
          <a:prstGeom prst="rect">
            <a:avLst/>
          </a:prstGeom>
        </p:spPr>
      </p:pic>
      <p:sp>
        <p:nvSpPr>
          <p:cNvPr id="21" name="TextBox 20">
            <a:extLst>
              <a:ext uri="{FF2B5EF4-FFF2-40B4-BE49-F238E27FC236}">
                <a16:creationId xmlns:a16="http://schemas.microsoft.com/office/drawing/2014/main" id="{B63C6D43-7EDA-48E2-9DAB-723AC910BB1F}"/>
              </a:ext>
            </a:extLst>
          </p:cNvPr>
          <p:cNvSpPr txBox="1"/>
          <p:nvPr/>
        </p:nvSpPr>
        <p:spPr>
          <a:xfrm>
            <a:off x="2797751" y="3229332"/>
            <a:ext cx="3291835" cy="369332"/>
          </a:xfrm>
          <a:prstGeom prst="rect">
            <a:avLst/>
          </a:prstGeom>
          <a:noFill/>
        </p:spPr>
        <p:txBody>
          <a:bodyPr wrap="square" rtlCol="0">
            <a:spAutoFit/>
          </a:bodyPr>
          <a:lstStyle/>
          <a:p>
            <a:r>
              <a:rPr lang="en-US" dirty="0"/>
              <a:t>Long and extensive root system </a:t>
            </a:r>
          </a:p>
        </p:txBody>
      </p:sp>
      <p:pic>
        <p:nvPicPr>
          <p:cNvPr id="31" name="Picture 30" descr="Shape, company name&#10;&#10;Description automatically generated with medium confidence">
            <a:extLst>
              <a:ext uri="{FF2B5EF4-FFF2-40B4-BE49-F238E27FC236}">
                <a16:creationId xmlns:a16="http://schemas.microsoft.com/office/drawing/2014/main" id="{A4550A79-1996-4F57-960C-C770F5FF784B}"/>
              </a:ext>
            </a:extLst>
          </p:cNvPr>
          <p:cNvPicPr>
            <a:picLocks noChangeAspect="1"/>
          </p:cNvPicPr>
          <p:nvPr/>
        </p:nvPicPr>
        <p:blipFill rotWithShape="1">
          <a:blip r:embed="rId5">
            <a:extLst>
              <a:ext uri="{28A0092B-C50C-407E-A947-70E740481C1C}">
                <a14:useLocalDpi xmlns:a14="http://schemas.microsoft.com/office/drawing/2010/main" val="0"/>
              </a:ext>
            </a:extLst>
          </a:blip>
          <a:srcRect t="4883" r="51780" b="13500"/>
          <a:stretch/>
        </p:blipFill>
        <p:spPr>
          <a:xfrm>
            <a:off x="7001846" y="1878345"/>
            <a:ext cx="944237" cy="1280160"/>
          </a:xfrm>
          <a:prstGeom prst="rect">
            <a:avLst/>
          </a:prstGeom>
        </p:spPr>
      </p:pic>
      <p:sp>
        <p:nvSpPr>
          <p:cNvPr id="32" name="TextBox 31">
            <a:extLst>
              <a:ext uri="{FF2B5EF4-FFF2-40B4-BE49-F238E27FC236}">
                <a16:creationId xmlns:a16="http://schemas.microsoft.com/office/drawing/2014/main" id="{D8C77693-6E16-4B79-AF05-642EA93AB4F1}"/>
              </a:ext>
            </a:extLst>
          </p:cNvPr>
          <p:cNvSpPr txBox="1"/>
          <p:nvPr/>
        </p:nvSpPr>
        <p:spPr>
          <a:xfrm>
            <a:off x="6820760" y="3232840"/>
            <a:ext cx="2064380" cy="369332"/>
          </a:xfrm>
          <a:prstGeom prst="rect">
            <a:avLst/>
          </a:prstGeom>
          <a:noFill/>
        </p:spPr>
        <p:txBody>
          <a:bodyPr wrap="square" rtlCol="0">
            <a:spAutoFit/>
          </a:bodyPr>
          <a:lstStyle/>
          <a:p>
            <a:r>
              <a:rPr lang="en-US" dirty="0"/>
              <a:t>Self Regeneration </a:t>
            </a:r>
          </a:p>
        </p:txBody>
      </p:sp>
      <p:pic>
        <p:nvPicPr>
          <p:cNvPr id="48" name="Picture 47" descr="Shape, company name&#10;&#10;Description automatically generated with medium confidence">
            <a:extLst>
              <a:ext uri="{FF2B5EF4-FFF2-40B4-BE49-F238E27FC236}">
                <a16:creationId xmlns:a16="http://schemas.microsoft.com/office/drawing/2014/main" id="{573B9194-0A62-4087-8266-68058993C698}"/>
              </a:ext>
            </a:extLst>
          </p:cNvPr>
          <p:cNvPicPr>
            <a:picLocks noChangeAspect="1"/>
          </p:cNvPicPr>
          <p:nvPr/>
        </p:nvPicPr>
        <p:blipFill rotWithShape="1">
          <a:blip r:embed="rId5">
            <a:extLst>
              <a:ext uri="{28A0092B-C50C-407E-A947-70E740481C1C}">
                <a14:useLocalDpi xmlns:a14="http://schemas.microsoft.com/office/drawing/2010/main" val="0"/>
              </a:ext>
            </a:extLst>
          </a:blip>
          <a:srcRect l="45871" b="12667"/>
          <a:stretch/>
        </p:blipFill>
        <p:spPr>
          <a:xfrm>
            <a:off x="9085071" y="1878345"/>
            <a:ext cx="2372667" cy="2926080"/>
          </a:xfrm>
          <a:prstGeom prst="rect">
            <a:avLst/>
          </a:prstGeom>
        </p:spPr>
      </p:pic>
      <p:sp>
        <p:nvSpPr>
          <p:cNvPr id="50" name="TextBox 49">
            <a:extLst>
              <a:ext uri="{FF2B5EF4-FFF2-40B4-BE49-F238E27FC236}">
                <a16:creationId xmlns:a16="http://schemas.microsoft.com/office/drawing/2014/main" id="{10FABE1E-1102-4453-8BFC-F590601E386F}"/>
              </a:ext>
            </a:extLst>
          </p:cNvPr>
          <p:cNvSpPr txBox="1"/>
          <p:nvPr/>
        </p:nvSpPr>
        <p:spPr>
          <a:xfrm>
            <a:off x="9400338" y="4816157"/>
            <a:ext cx="2057400" cy="646331"/>
          </a:xfrm>
          <a:prstGeom prst="rect">
            <a:avLst/>
          </a:prstGeom>
          <a:noFill/>
        </p:spPr>
        <p:txBody>
          <a:bodyPr wrap="square" rtlCol="0">
            <a:spAutoFit/>
          </a:bodyPr>
          <a:lstStyle/>
          <a:p>
            <a:r>
              <a:rPr lang="en-US" dirty="0"/>
              <a:t>One of fastest growing plant </a:t>
            </a:r>
          </a:p>
        </p:txBody>
      </p:sp>
      <p:pic>
        <p:nvPicPr>
          <p:cNvPr id="57" name="Picture 56" descr="A close-up of a plant&#10;&#10;Description automatically generated with low confidence">
            <a:extLst>
              <a:ext uri="{FF2B5EF4-FFF2-40B4-BE49-F238E27FC236}">
                <a16:creationId xmlns:a16="http://schemas.microsoft.com/office/drawing/2014/main" id="{3970A759-B46C-4D94-AE09-CBABA291BCC5}"/>
              </a:ext>
            </a:extLst>
          </p:cNvPr>
          <p:cNvPicPr>
            <a:picLocks noChangeAspect="1"/>
          </p:cNvPicPr>
          <p:nvPr/>
        </p:nvPicPr>
        <p:blipFill rotWithShape="1">
          <a:blip r:embed="rId6">
            <a:extLst>
              <a:ext uri="{28A0092B-C50C-407E-A947-70E740481C1C}">
                <a14:useLocalDpi xmlns:a14="http://schemas.microsoft.com/office/drawing/2010/main" val="0"/>
              </a:ext>
            </a:extLst>
          </a:blip>
          <a:srcRect r="3344" b="8061"/>
          <a:stretch/>
        </p:blipFill>
        <p:spPr>
          <a:xfrm>
            <a:off x="391186" y="3943350"/>
            <a:ext cx="1627561" cy="2103120"/>
          </a:xfrm>
          <a:prstGeom prst="rect">
            <a:avLst/>
          </a:prstGeom>
        </p:spPr>
      </p:pic>
      <p:sp>
        <p:nvSpPr>
          <p:cNvPr id="59" name="TextBox 58">
            <a:extLst>
              <a:ext uri="{FF2B5EF4-FFF2-40B4-BE49-F238E27FC236}">
                <a16:creationId xmlns:a16="http://schemas.microsoft.com/office/drawing/2014/main" id="{ED03E3B3-966D-4A1E-9111-B9D8273226C5}"/>
              </a:ext>
            </a:extLst>
          </p:cNvPr>
          <p:cNvSpPr txBox="1"/>
          <p:nvPr/>
        </p:nvSpPr>
        <p:spPr>
          <a:xfrm>
            <a:off x="290808" y="6168628"/>
            <a:ext cx="2506943" cy="369332"/>
          </a:xfrm>
          <a:prstGeom prst="rect">
            <a:avLst/>
          </a:prstGeom>
          <a:noFill/>
        </p:spPr>
        <p:txBody>
          <a:bodyPr wrap="square" rtlCol="0">
            <a:spAutoFit/>
          </a:bodyPr>
          <a:lstStyle/>
          <a:p>
            <a:r>
              <a:rPr lang="en-US" dirty="0"/>
              <a:t>Quick cover on  land </a:t>
            </a:r>
          </a:p>
        </p:txBody>
      </p:sp>
      <p:pic>
        <p:nvPicPr>
          <p:cNvPr id="61" name="Picture 60" descr="A picture containing plant&#10;&#10;Description automatically generated">
            <a:extLst>
              <a:ext uri="{FF2B5EF4-FFF2-40B4-BE49-F238E27FC236}">
                <a16:creationId xmlns:a16="http://schemas.microsoft.com/office/drawing/2014/main" id="{5E2BF6D3-05BB-42F6-9BF1-5029DAC060FB}"/>
              </a:ext>
            </a:extLst>
          </p:cNvPr>
          <p:cNvPicPr>
            <a:picLocks noChangeAspect="1"/>
          </p:cNvPicPr>
          <p:nvPr/>
        </p:nvPicPr>
        <p:blipFill rotWithShape="1">
          <a:blip r:embed="rId7">
            <a:extLst>
              <a:ext uri="{28A0092B-C50C-407E-A947-70E740481C1C}">
                <a14:useLocalDpi xmlns:a14="http://schemas.microsoft.com/office/drawing/2010/main" val="0"/>
              </a:ext>
            </a:extLst>
          </a:blip>
          <a:srcRect l="6861" t="10999" r="10639" b="14334"/>
          <a:stretch/>
        </p:blipFill>
        <p:spPr>
          <a:xfrm>
            <a:off x="3794457" y="4217670"/>
            <a:ext cx="1870985" cy="1828800"/>
          </a:xfrm>
          <a:prstGeom prst="rect">
            <a:avLst/>
          </a:prstGeom>
        </p:spPr>
      </p:pic>
      <p:sp>
        <p:nvSpPr>
          <p:cNvPr id="63" name="TextBox 62">
            <a:extLst>
              <a:ext uri="{FF2B5EF4-FFF2-40B4-BE49-F238E27FC236}">
                <a16:creationId xmlns:a16="http://schemas.microsoft.com/office/drawing/2014/main" id="{332F2C06-9E00-43F0-AEEA-0CA7E423B2C5}"/>
              </a:ext>
            </a:extLst>
          </p:cNvPr>
          <p:cNvSpPr txBox="1"/>
          <p:nvPr/>
        </p:nvSpPr>
        <p:spPr>
          <a:xfrm>
            <a:off x="3037011" y="6168628"/>
            <a:ext cx="3385879" cy="369332"/>
          </a:xfrm>
          <a:prstGeom prst="rect">
            <a:avLst/>
          </a:prstGeom>
          <a:noFill/>
        </p:spPr>
        <p:txBody>
          <a:bodyPr wrap="square" rtlCol="0">
            <a:spAutoFit/>
          </a:bodyPr>
          <a:lstStyle/>
          <a:p>
            <a:r>
              <a:rPr lang="en-US" dirty="0"/>
              <a:t>Returns organic matter to the soil </a:t>
            </a:r>
          </a:p>
        </p:txBody>
      </p:sp>
      <p:pic>
        <p:nvPicPr>
          <p:cNvPr id="65" name="Picture 64" descr="A picture containing text, plant&#10;&#10;Description automatically generated">
            <a:extLst>
              <a:ext uri="{FF2B5EF4-FFF2-40B4-BE49-F238E27FC236}">
                <a16:creationId xmlns:a16="http://schemas.microsoft.com/office/drawing/2014/main" id="{88F8A0DB-246E-431E-AB70-F4FEAEE01633}"/>
              </a:ext>
            </a:extLst>
          </p:cNvPr>
          <p:cNvPicPr>
            <a:picLocks noChangeAspect="1"/>
          </p:cNvPicPr>
          <p:nvPr/>
        </p:nvPicPr>
        <p:blipFill rotWithShape="1">
          <a:blip r:embed="rId8">
            <a:extLst>
              <a:ext uri="{28A0092B-C50C-407E-A947-70E740481C1C}">
                <a14:useLocalDpi xmlns:a14="http://schemas.microsoft.com/office/drawing/2010/main" val="0"/>
              </a:ext>
            </a:extLst>
          </a:blip>
          <a:srcRect l="48746" t="11999" r="707" b="20827"/>
          <a:stretch/>
        </p:blipFill>
        <p:spPr>
          <a:xfrm>
            <a:off x="6768941" y="3943350"/>
            <a:ext cx="1940719" cy="2011680"/>
          </a:xfrm>
          <a:prstGeom prst="rect">
            <a:avLst/>
          </a:prstGeom>
        </p:spPr>
      </p:pic>
      <p:sp>
        <p:nvSpPr>
          <p:cNvPr id="66" name="TextBox 65">
            <a:extLst>
              <a:ext uri="{FF2B5EF4-FFF2-40B4-BE49-F238E27FC236}">
                <a16:creationId xmlns:a16="http://schemas.microsoft.com/office/drawing/2014/main" id="{C3041654-1870-4CAB-9B80-4B29F1E4938D}"/>
              </a:ext>
            </a:extLst>
          </p:cNvPr>
          <p:cNvSpPr txBox="1"/>
          <p:nvPr/>
        </p:nvSpPr>
        <p:spPr>
          <a:xfrm>
            <a:off x="6662150" y="6120552"/>
            <a:ext cx="2969420" cy="369332"/>
          </a:xfrm>
          <a:prstGeom prst="rect">
            <a:avLst/>
          </a:prstGeom>
          <a:noFill/>
        </p:spPr>
        <p:txBody>
          <a:bodyPr wrap="square" rtlCol="0">
            <a:spAutoFit/>
          </a:bodyPr>
          <a:lstStyle/>
          <a:p>
            <a:r>
              <a:rPr lang="en-US" dirty="0"/>
              <a:t>Quick recovery after damage </a:t>
            </a:r>
          </a:p>
        </p:txBody>
      </p:sp>
    </p:spTree>
    <p:extLst>
      <p:ext uri="{BB962C8B-B14F-4D97-AF65-F5344CB8AC3E}">
        <p14:creationId xmlns:p14="http://schemas.microsoft.com/office/powerpoint/2010/main" val="657141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10;&#10;Description automatically generated">
            <a:extLst>
              <a:ext uri="{FF2B5EF4-FFF2-40B4-BE49-F238E27FC236}">
                <a16:creationId xmlns:a16="http://schemas.microsoft.com/office/drawing/2014/main" id="{8FD99886-5E44-4B86-8940-A936836A5B18}"/>
              </a:ext>
            </a:extLst>
          </p:cNvPr>
          <p:cNvPicPr>
            <a:picLocks noChangeAspect="1"/>
          </p:cNvPicPr>
          <p:nvPr/>
        </p:nvPicPr>
        <p:blipFill rotWithShape="1">
          <a:blip r:embed="rId3">
            <a:extLst>
              <a:ext uri="{28A0092B-C50C-407E-A947-70E740481C1C}">
                <a14:useLocalDpi xmlns:a14="http://schemas.microsoft.com/office/drawing/2010/main" val="0"/>
              </a:ext>
            </a:extLst>
          </a:blip>
          <a:srcRect t="11989"/>
          <a:stretch/>
        </p:blipFill>
        <p:spPr>
          <a:xfrm>
            <a:off x="1465115" y="1460714"/>
            <a:ext cx="8925886" cy="5081157"/>
          </a:xfrm>
          <a:prstGeom prst="rect">
            <a:avLst/>
          </a:prstGeom>
        </p:spPr>
      </p:pic>
      <p:sp>
        <p:nvSpPr>
          <p:cNvPr id="2" name="Title 1">
            <a:extLst>
              <a:ext uri="{FF2B5EF4-FFF2-40B4-BE49-F238E27FC236}">
                <a16:creationId xmlns:a16="http://schemas.microsoft.com/office/drawing/2014/main" id="{E5A8E33E-5C29-4F0C-9472-972110626D93}"/>
              </a:ext>
            </a:extLst>
          </p:cNvPr>
          <p:cNvSpPr>
            <a:spLocks noGrp="1"/>
          </p:cNvSpPr>
          <p:nvPr>
            <p:ph type="title"/>
          </p:nvPr>
        </p:nvSpPr>
        <p:spPr>
          <a:xfrm>
            <a:off x="1246275" y="317606"/>
            <a:ext cx="9489000" cy="1325563"/>
          </a:xfrm>
        </p:spPr>
        <p:txBody>
          <a:bodyPr/>
          <a:lstStyle/>
          <a:p>
            <a:pPr algn="ctr"/>
            <a:r>
              <a:rPr lang="en-US" b="1" dirty="0">
                <a:solidFill>
                  <a:schemeClr val="tx1">
                    <a:lumMod val="50000"/>
                    <a:lumOff val="50000"/>
                  </a:schemeClr>
                </a:solidFill>
                <a:latin typeface="Californian FB" panose="0207040306080B030204" pitchFamily="18" charset="0"/>
              </a:rPr>
              <a:t>Case Studies across countries </a:t>
            </a:r>
          </a:p>
        </p:txBody>
      </p:sp>
      <p:sp>
        <p:nvSpPr>
          <p:cNvPr id="3" name="Content Placeholder 2">
            <a:extLst>
              <a:ext uri="{FF2B5EF4-FFF2-40B4-BE49-F238E27FC236}">
                <a16:creationId xmlns:a16="http://schemas.microsoft.com/office/drawing/2014/main" id="{999294AE-2247-4B1B-8B25-B55ABE9E57A0}"/>
              </a:ext>
            </a:extLst>
          </p:cNvPr>
          <p:cNvSpPr>
            <a:spLocks noGrp="1"/>
          </p:cNvSpPr>
          <p:nvPr>
            <p:ph idx="1"/>
          </p:nvPr>
        </p:nvSpPr>
        <p:spPr/>
        <p:txBody>
          <a:bodyPr/>
          <a:lstStyle/>
          <a:p>
            <a:pPr marL="0" indent="0">
              <a:buNone/>
            </a:pPr>
            <a:r>
              <a:rPr lang="en-US" dirty="0"/>
              <a:t> </a:t>
            </a:r>
          </a:p>
        </p:txBody>
      </p:sp>
      <p:sp>
        <p:nvSpPr>
          <p:cNvPr id="6" name="Oval 5">
            <a:extLst>
              <a:ext uri="{FF2B5EF4-FFF2-40B4-BE49-F238E27FC236}">
                <a16:creationId xmlns:a16="http://schemas.microsoft.com/office/drawing/2014/main" id="{C6EBE80D-74AA-4F58-9408-295BCEACA795}"/>
              </a:ext>
            </a:extLst>
          </p:cNvPr>
          <p:cNvSpPr/>
          <p:nvPr/>
        </p:nvSpPr>
        <p:spPr>
          <a:xfrm>
            <a:off x="7599726" y="3492330"/>
            <a:ext cx="737419" cy="363793"/>
          </a:xfrm>
          <a:prstGeom prst="ellipse">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b="1" dirty="0"/>
          </a:p>
        </p:txBody>
      </p:sp>
      <p:sp>
        <p:nvSpPr>
          <p:cNvPr id="12" name="Oval 11">
            <a:extLst>
              <a:ext uri="{FF2B5EF4-FFF2-40B4-BE49-F238E27FC236}">
                <a16:creationId xmlns:a16="http://schemas.microsoft.com/office/drawing/2014/main" id="{AB3B5590-1E92-462A-8708-D1EE9D0F8092}"/>
              </a:ext>
            </a:extLst>
          </p:cNvPr>
          <p:cNvSpPr/>
          <p:nvPr/>
        </p:nvSpPr>
        <p:spPr>
          <a:xfrm>
            <a:off x="5357722" y="4001293"/>
            <a:ext cx="405516" cy="317367"/>
          </a:xfrm>
          <a:prstGeom prst="ellipse">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b="1" dirty="0"/>
          </a:p>
        </p:txBody>
      </p:sp>
      <p:sp>
        <p:nvSpPr>
          <p:cNvPr id="13" name="Oval 12">
            <a:extLst>
              <a:ext uri="{FF2B5EF4-FFF2-40B4-BE49-F238E27FC236}">
                <a16:creationId xmlns:a16="http://schemas.microsoft.com/office/drawing/2014/main" id="{501B5E75-F289-4E46-BB1A-6AAD8A74C7BC}"/>
              </a:ext>
            </a:extLst>
          </p:cNvPr>
          <p:cNvSpPr/>
          <p:nvPr/>
        </p:nvSpPr>
        <p:spPr>
          <a:xfrm>
            <a:off x="3095538" y="4177717"/>
            <a:ext cx="633470" cy="317367"/>
          </a:xfrm>
          <a:prstGeom prst="ellipse">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b="1" dirty="0"/>
          </a:p>
        </p:txBody>
      </p:sp>
      <p:sp>
        <p:nvSpPr>
          <p:cNvPr id="14" name="Oval 13">
            <a:extLst>
              <a:ext uri="{FF2B5EF4-FFF2-40B4-BE49-F238E27FC236}">
                <a16:creationId xmlns:a16="http://schemas.microsoft.com/office/drawing/2014/main" id="{55B962F6-574C-45E8-9D6E-70A4042A0B76}"/>
              </a:ext>
            </a:extLst>
          </p:cNvPr>
          <p:cNvSpPr/>
          <p:nvPr/>
        </p:nvSpPr>
        <p:spPr>
          <a:xfrm>
            <a:off x="8413868" y="3776444"/>
            <a:ext cx="633470" cy="317367"/>
          </a:xfrm>
          <a:prstGeom prst="ellipse">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b="1" dirty="0"/>
          </a:p>
        </p:txBody>
      </p:sp>
      <p:cxnSp>
        <p:nvCxnSpPr>
          <p:cNvPr id="16" name="Straight Arrow Connector 15">
            <a:extLst>
              <a:ext uri="{FF2B5EF4-FFF2-40B4-BE49-F238E27FC236}">
                <a16:creationId xmlns:a16="http://schemas.microsoft.com/office/drawing/2014/main" id="{439939A6-9AE9-454E-A5C2-EF709B6FFE98}"/>
              </a:ext>
            </a:extLst>
          </p:cNvPr>
          <p:cNvCxnSpPr>
            <a:cxnSpLocks/>
          </p:cNvCxnSpPr>
          <p:nvPr/>
        </p:nvCxnSpPr>
        <p:spPr>
          <a:xfrm>
            <a:off x="1065402" y="2516697"/>
            <a:ext cx="1107347" cy="2181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9" name="Graphic 18" descr="Question Mark with solid fill">
            <a:extLst>
              <a:ext uri="{FF2B5EF4-FFF2-40B4-BE49-F238E27FC236}">
                <a16:creationId xmlns:a16="http://schemas.microsoft.com/office/drawing/2014/main" id="{5ABDE051-68C8-4A3B-B7EB-E660884F93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5828" y="2184325"/>
            <a:ext cx="664743" cy="664743"/>
          </a:xfrm>
          <a:prstGeom prst="rect">
            <a:avLst/>
          </a:prstGeom>
        </p:spPr>
      </p:pic>
    </p:spTree>
    <p:extLst>
      <p:ext uri="{BB962C8B-B14F-4D97-AF65-F5344CB8AC3E}">
        <p14:creationId xmlns:p14="http://schemas.microsoft.com/office/powerpoint/2010/main" val="10198965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B21B6FC8A111342A51C36C656B1BCDD" ma:contentTypeVersion="11" ma:contentTypeDescription="Create a new document." ma:contentTypeScope="" ma:versionID="52cdfede185627c79070ecf023f362b8">
  <xsd:schema xmlns:xsd="http://www.w3.org/2001/XMLSchema" xmlns:xs="http://www.w3.org/2001/XMLSchema" xmlns:p="http://schemas.microsoft.com/office/2006/metadata/properties" xmlns:ns2="9f1ef8d1-6b0f-4eac-a4a7-eff803e41834" xmlns:ns3="d75d2494-7e6d-418e-bae6-1e3d51c71dbc" targetNamespace="http://schemas.microsoft.com/office/2006/metadata/properties" ma:root="true" ma:fieldsID="345aac82b334e63dff27f706545c8759" ns2:_="" ns3:_="">
    <xsd:import namespace="9f1ef8d1-6b0f-4eac-a4a7-eff803e41834"/>
    <xsd:import namespace="d75d2494-7e6d-418e-bae6-1e3d51c71db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1ef8d1-6b0f-4eac-a4a7-eff803e418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2e37e33-7a0d-4f04-973d-f8d1bf088c16"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5d2494-7e6d-418e-bae6-1e3d51c71db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eb0fd5c-5766-48d0-b2c9-57539e4bfc91}" ma:internalName="TaxCatchAll" ma:showField="CatchAllData" ma:web="d75d2494-7e6d-418e-bae6-1e3d51c71db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06F251-A6CE-4231-9947-D59073614735}"/>
</file>

<file path=customXml/itemProps2.xml><?xml version="1.0" encoding="utf-8"?>
<ds:datastoreItem xmlns:ds="http://schemas.openxmlformats.org/officeDocument/2006/customXml" ds:itemID="{C5375656-EB93-4B48-ACC7-0106A7C8BB13}"/>
</file>

<file path=docProps/app.xml><?xml version="1.0" encoding="utf-8"?>
<Properties xmlns="http://schemas.openxmlformats.org/officeDocument/2006/extended-properties" xmlns:vt="http://schemas.openxmlformats.org/officeDocument/2006/docPropsVTypes">
  <Template/>
  <TotalTime>2427</TotalTime>
  <Words>1053</Words>
  <Application>Microsoft Office PowerPoint</Application>
  <PresentationFormat>Widescreen</PresentationFormat>
  <Paragraphs>143</Paragraphs>
  <Slides>24</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Meiryo</vt:lpstr>
      <vt:lpstr>Arial</vt:lpstr>
      <vt:lpstr>Calibri</vt:lpstr>
      <vt:lpstr>Calibri Light</vt:lpstr>
      <vt:lpstr>Californian FB</vt:lpstr>
      <vt:lpstr>Dreaming Outloud Script Pro</vt:lpstr>
      <vt:lpstr>Symbol</vt:lpstr>
      <vt:lpstr>Office Theme</vt:lpstr>
      <vt:lpstr>PowerPoint Presentation</vt:lpstr>
      <vt:lpstr>Bamboo as a potential option for land reclamation and restoration </vt:lpstr>
      <vt:lpstr>Table of Contents </vt:lpstr>
      <vt:lpstr>PowerPoint Presentation</vt:lpstr>
      <vt:lpstr>A Glimpse of bamboo in the world </vt:lpstr>
      <vt:lpstr>PowerPoint Presentation</vt:lpstr>
      <vt:lpstr>PowerPoint Presentation</vt:lpstr>
      <vt:lpstr>Characteristics of bamboo for restoration and reclamation</vt:lpstr>
      <vt:lpstr>Case Studies across countries </vt:lpstr>
      <vt:lpstr>Bamboo for brick mine reclamation in India </vt:lpstr>
      <vt:lpstr>PowerPoint Presentation</vt:lpstr>
      <vt:lpstr>PowerPoint Presentation</vt:lpstr>
      <vt:lpstr>Bamboo for illegal mining reclamation in Ghana  </vt:lpstr>
      <vt:lpstr>PowerPoint Presentation</vt:lpstr>
      <vt:lpstr>Bamboo for Landscape Restoration  </vt:lpstr>
      <vt:lpstr>PowerPoint Presentation</vt:lpstr>
      <vt:lpstr>PowerPoint Presentation</vt:lpstr>
      <vt:lpstr>PowerPoint Presentation</vt:lpstr>
      <vt:lpstr>PowerPoint Presentation</vt:lpstr>
      <vt:lpstr>Success factors</vt:lpstr>
      <vt:lpstr>Opportunities for Bamboo in North America </vt:lpstr>
      <vt:lpstr>Key Considerations </vt:lpstr>
      <vt:lpstr>Acknowledgements </vt:lpstr>
      <vt:lpstr>It’s time to #thinkBAMBOO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Bamboo as a potential option for land reclamation and restoration </dc:title>
  <dc:creator>Apsana Kafle</dc:creator>
  <cp:lastModifiedBy>Apsana Kafle</cp:lastModifiedBy>
  <cp:revision>21</cp:revision>
  <dcterms:created xsi:type="dcterms:W3CDTF">2022-06-01T01:45:58Z</dcterms:created>
  <dcterms:modified xsi:type="dcterms:W3CDTF">2022-06-13T19:31:41Z</dcterms:modified>
</cp:coreProperties>
</file>