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6"/>
  </p:notesMasterIdLst>
  <p:sldIdLst>
    <p:sldId id="274" r:id="rId2"/>
    <p:sldId id="341" r:id="rId3"/>
    <p:sldId id="342" r:id="rId4"/>
    <p:sldId id="339" r:id="rId5"/>
    <p:sldId id="331" r:id="rId6"/>
    <p:sldId id="332" r:id="rId7"/>
    <p:sldId id="333" r:id="rId8"/>
    <p:sldId id="338" r:id="rId9"/>
    <p:sldId id="334" r:id="rId10"/>
    <p:sldId id="340" r:id="rId11"/>
    <p:sldId id="337" r:id="rId12"/>
    <p:sldId id="335" r:id="rId13"/>
    <p:sldId id="336" r:id="rId14"/>
    <p:sldId id="28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3" autoAdjust="0"/>
    <p:restoredTop sz="93988" autoAdjust="0"/>
  </p:normalViewPr>
  <p:slideViewPr>
    <p:cSldViewPr snapToGrid="0">
      <p:cViewPr varScale="1">
        <p:scale>
          <a:sx n="66" d="100"/>
          <a:sy n="66" d="100"/>
        </p:scale>
        <p:origin x="1176" y="30"/>
      </p:cViewPr>
      <p:guideLst/>
    </p:cSldViewPr>
  </p:slideViewPr>
  <p:outlineViewPr>
    <p:cViewPr>
      <p:scale>
        <a:sx n="33" d="100"/>
        <a:sy n="33" d="100"/>
      </p:scale>
      <p:origin x="0" y="-571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5686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DC1C6-3619-4EBF-816C-625A2D2FF3BD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54747-AACC-44DE-9D91-C6A9A7938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2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1"/>
          <p:cNvSpPr>
            <a:spLocks noChangeShapeType="1"/>
          </p:cNvSpPr>
          <p:nvPr userDrawn="1"/>
        </p:nvSpPr>
        <p:spPr bwMode="auto">
          <a:xfrm flipH="1">
            <a:off x="4495800" y="0"/>
            <a:ext cx="990600" cy="2209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  <a:ea typeface="ＭＳ Ｐゴシック" pitchFamily="-108" charset="-128"/>
            </a:endParaRPr>
          </a:p>
        </p:txBody>
      </p:sp>
      <p:sp>
        <p:nvSpPr>
          <p:cNvPr id="9" name="Line 17"/>
          <p:cNvSpPr>
            <a:spLocks noChangeShapeType="1"/>
          </p:cNvSpPr>
          <p:nvPr userDrawn="1"/>
        </p:nvSpPr>
        <p:spPr bwMode="auto">
          <a:xfrm>
            <a:off x="990600" y="1600200"/>
            <a:ext cx="7315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  <a:ea typeface="ＭＳ Ｐゴシック" pitchFamily="-108" charset="-128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00400"/>
            <a:ext cx="7772400" cy="933450"/>
          </a:xfrm>
        </p:spPr>
        <p:txBody>
          <a:bodyPr/>
          <a:lstStyle>
            <a:lvl1pPr algn="ctr">
              <a:defRPr>
                <a:solidFill>
                  <a:srgbClr val="507350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114800"/>
            <a:ext cx="7772400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0" y="0"/>
            <a:ext cx="2895600" cy="228600"/>
          </a:xfrm>
          <a:prstGeom prst="rect">
            <a:avLst/>
          </a:prstGeom>
          <a:solidFill>
            <a:srgbClr val="557D5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CA" altLang="en-US" smtClean="0">
              <a:solidFill>
                <a:srgbClr val="000000"/>
              </a:solidFill>
              <a:ea typeface="ＭＳ Ｐゴシック" pitchFamily="-108" charset="-128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2522029" y="0"/>
            <a:ext cx="3733800" cy="228600"/>
          </a:xfrm>
          <a:prstGeom prst="rect">
            <a:avLst/>
          </a:prstGeom>
          <a:solidFill>
            <a:srgbClr val="9BB9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CA" altLang="en-US" smtClean="0">
              <a:solidFill>
                <a:srgbClr val="000000"/>
              </a:solidFill>
              <a:ea typeface="ＭＳ Ｐゴシック" pitchFamily="-108" charset="-128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6019800" y="0"/>
            <a:ext cx="3124200" cy="228600"/>
          </a:xfrm>
          <a:prstGeom prst="rect">
            <a:avLst/>
          </a:prstGeom>
          <a:solidFill>
            <a:srgbClr val="C4D6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CA" altLang="en-US" smtClean="0">
              <a:solidFill>
                <a:srgbClr val="000000"/>
              </a:solidFill>
              <a:ea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4563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3FBCD-E400-40F0-BAD9-E93341D398E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40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80312-00A5-41B1-B679-4C3DBEE7447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132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766C5-1CFE-434C-80E3-C7CFB7B70D2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795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90BD4-B530-4A47-B601-37F2A1C66AB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1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A88EE-BC19-4FDF-A43E-7BA383767D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36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D587D-9D2D-4257-AB46-D8C1F891308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66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553E9-8124-45A4-B2FC-F80E2E0774B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5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4878EA-5E80-428E-A58D-71592183B81C}" type="slidenum">
              <a:rPr lang="en-US" altLang="en-US" smtClean="0">
                <a:solidFill>
                  <a:srgbClr val="000000"/>
                </a:solidFill>
                <a:ea typeface="ＭＳ Ｐゴシック" pitchFamily="-108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2239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lbe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A668D-8018-4CCA-A78B-BEF069913DC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8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21724-073F-45A7-BEE5-84BC1C11446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29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A34BA-BE02-4D3A-A7BE-3A1C59E2BEF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806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CDB93-7687-4AE7-B7DC-022E24DA3C9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9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152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4878EA-5E80-428E-A58D-71592183B81C}" type="slidenum">
              <a:rPr lang="en-US" altLang="en-US">
                <a:solidFill>
                  <a:srgbClr val="000000"/>
                </a:solidFill>
                <a:ea typeface="ＭＳ Ｐゴシック" pitchFamily="-108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pitchFamily="-108" charset="-128"/>
            </a:endParaRP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2522029" y="0"/>
            <a:ext cx="3733800" cy="228600"/>
          </a:xfrm>
          <a:prstGeom prst="rect">
            <a:avLst/>
          </a:prstGeom>
          <a:solidFill>
            <a:srgbClr val="9BB9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CA" altLang="en-US" smtClean="0">
              <a:solidFill>
                <a:srgbClr val="000000"/>
              </a:solidFill>
              <a:ea typeface="ＭＳ Ｐゴシック" pitchFamily="-108" charset="-128"/>
            </a:endParaRP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0" y="0"/>
            <a:ext cx="2895600" cy="228600"/>
          </a:xfrm>
          <a:prstGeom prst="rect">
            <a:avLst/>
          </a:prstGeom>
          <a:solidFill>
            <a:srgbClr val="557D5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CA" altLang="en-US" smtClean="0">
              <a:solidFill>
                <a:srgbClr val="000000"/>
              </a:solidFill>
              <a:ea typeface="ＭＳ Ｐゴシック" pitchFamily="-108" charset="-128"/>
            </a:endParaRPr>
          </a:p>
        </p:txBody>
      </p:sp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6019800" y="0"/>
            <a:ext cx="3124200" cy="228600"/>
          </a:xfrm>
          <a:prstGeom prst="rect">
            <a:avLst/>
          </a:prstGeom>
          <a:solidFill>
            <a:srgbClr val="C4D6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CA" altLang="en-US" smtClean="0">
              <a:solidFill>
                <a:srgbClr val="000000"/>
              </a:solidFill>
              <a:ea typeface="ＭＳ Ｐゴシック" pitchFamily="-108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71581" y="6384798"/>
            <a:ext cx="20072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dirty="0" smtClean="0">
                <a:solidFill>
                  <a:srgbClr val="006C31"/>
                </a:solidFill>
              </a:rPr>
              <a:t>ASRS – June</a:t>
            </a:r>
            <a:r>
              <a:rPr lang="en-CA" sz="1400" baseline="0" dirty="0" smtClean="0">
                <a:solidFill>
                  <a:srgbClr val="006C31"/>
                </a:solidFill>
              </a:rPr>
              <a:t> 13, 2022</a:t>
            </a:r>
            <a:endParaRPr lang="en-CA" sz="1400" dirty="0" smtClean="0">
              <a:solidFill>
                <a:srgbClr val="006C3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03" y="6279402"/>
            <a:ext cx="1863255" cy="50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9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9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7D5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7D5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7D5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7D5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7D5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557D5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557D5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557D5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557D5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BB99B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BB99B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BB99B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BB99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BB99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BB99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BB99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BB99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BB99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bpinno@ualberta.ca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77690" y="4057539"/>
            <a:ext cx="7772400" cy="1219200"/>
          </a:xfrm>
        </p:spPr>
        <p:txBody>
          <a:bodyPr/>
          <a:lstStyle/>
          <a:p>
            <a:pPr algn="ctr" eaLnBrk="1" hangingPunct="1"/>
            <a:r>
              <a:rPr lang="en-CA" sz="2800" dirty="0" smtClean="0"/>
              <a:t>Buried wood in reclamation soils</a:t>
            </a:r>
            <a:r>
              <a:rPr lang="en-CA" sz="3200" dirty="0" smtClean="0"/>
              <a:t/>
            </a:r>
            <a:br>
              <a:rPr lang="en-CA" sz="3200" dirty="0" smtClean="0"/>
            </a:br>
            <a:r>
              <a:rPr lang="en-CA" sz="3200" dirty="0"/>
              <a:t/>
            </a:r>
            <a:br>
              <a:rPr lang="en-CA" sz="3200" dirty="0"/>
            </a:br>
            <a:endParaRPr lang="en-CA" altLang="en-US" sz="3200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75927" y="4667139"/>
            <a:ext cx="6458551" cy="112134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CA" altLang="en-US" sz="1800" dirty="0" smtClean="0"/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CA" altLang="en-US" sz="1800" dirty="0" smtClean="0">
                <a:latin typeface="Arial"/>
                <a:cs typeface="Arial"/>
              </a:rPr>
              <a:t>Brad Pinno, Laura Manchola Rojas, and Kaitlyn Trepanier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CA" altLang="en-US" sz="1800" dirty="0" smtClean="0">
                <a:solidFill>
                  <a:srgbClr val="00B050"/>
                </a:solidFill>
                <a:latin typeface="Arial"/>
                <a:cs typeface="Arial"/>
                <a:hlinkClick r:id="rId2"/>
              </a:rPr>
              <a:t>bpinno@ualberta.ca</a:t>
            </a:r>
            <a:endParaRPr lang="en-CA" altLang="en-US" sz="1800" dirty="0" smtClean="0">
              <a:solidFill>
                <a:srgbClr val="00B050"/>
              </a:solidFill>
              <a:latin typeface="Arial"/>
              <a:cs typeface="Arial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CA" altLang="en-US" sz="1800" dirty="0">
              <a:latin typeface="Arial"/>
              <a:cs typeface="Arial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CA" altLang="en-US" sz="1800" dirty="0">
              <a:latin typeface="Arial"/>
              <a:cs typeface="Arial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CA" altLang="en-US" sz="1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CA" altLang="en-US" sz="1800" dirty="0" smtClean="0"/>
          </a:p>
        </p:txBody>
      </p:sp>
      <p:pic>
        <p:nvPicPr>
          <p:cNvPr id="6" name="Picture 2" descr="W:\EDM\Baseline\Photos\2014\CNRL fieldwork photos backup\Aug 25 RA1\Block B north of RA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9673" y="964876"/>
            <a:ext cx="7791061" cy="253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s://www2.ulaval.ca/fileadmin/ulaval_ca/gabarit/UL/images/logoUL.svg"/>
          <p:cNvSpPr>
            <a:spLocks noChangeAspect="1" noChangeArrowheads="1"/>
          </p:cNvSpPr>
          <p:nvPr/>
        </p:nvSpPr>
        <p:spPr bwMode="auto">
          <a:xfrm>
            <a:off x="63500" y="-471488"/>
            <a:ext cx="238125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765" y="6075559"/>
            <a:ext cx="1536407" cy="6760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04" y="6060073"/>
            <a:ext cx="2222695" cy="69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9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Greenhouse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05643" cy="4525963"/>
          </a:xfrm>
        </p:spPr>
        <p:txBody>
          <a:bodyPr/>
          <a:lstStyle/>
          <a:p>
            <a:r>
              <a:rPr lang="en-US" sz="2000" dirty="0" smtClean="0"/>
              <a:t>Aspen grew the most with no wood but the impact varied by soil type</a:t>
            </a:r>
          </a:p>
          <a:p>
            <a:r>
              <a:rPr lang="en-US" sz="2000" dirty="0" smtClean="0"/>
              <a:t>Greatest growth in fine FFMM, poorest growth in coarse FFMM</a:t>
            </a:r>
          </a:p>
          <a:p>
            <a:r>
              <a:rPr lang="en-US" sz="2000" dirty="0" smtClean="0"/>
              <a:t>Aspen growth correlated with soil nitrogen supply rates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6" r="10721"/>
          <a:stretch/>
        </p:blipFill>
        <p:spPr>
          <a:xfrm rot="5400000">
            <a:off x="5615991" y="990943"/>
            <a:ext cx="3421265" cy="2221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051" r="7880"/>
          <a:stretch/>
        </p:blipFill>
        <p:spPr>
          <a:xfrm>
            <a:off x="182880" y="3989595"/>
            <a:ext cx="2971097" cy="17096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3375" t="5108"/>
          <a:stretch/>
        </p:blipFill>
        <p:spPr>
          <a:xfrm>
            <a:off x="6095263" y="4107765"/>
            <a:ext cx="3048737" cy="16202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52190" r="47534"/>
          <a:stretch/>
        </p:blipFill>
        <p:spPr>
          <a:xfrm>
            <a:off x="3153977" y="4358995"/>
            <a:ext cx="2730799" cy="12784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6941" y="5770533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Biomass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68004" y="3864147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Height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29523" y="3905988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Foliar chlorophyll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80179" y="6247587"/>
            <a:ext cx="2523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Trepanier et al. Forests. 2022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63018" y="5508923"/>
            <a:ext cx="2502608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Coarse  Fine     Peat    PMM</a:t>
            </a:r>
          </a:p>
          <a:p>
            <a:r>
              <a:rPr lang="en-US" sz="1400" b="1" dirty="0" smtClean="0"/>
              <a:t>FFMM    </a:t>
            </a:r>
            <a:r>
              <a:rPr lang="en-US" sz="1400" b="1" dirty="0" err="1" smtClean="0"/>
              <a:t>FFMM</a:t>
            </a:r>
            <a:endParaRPr lang="en-US" sz="1400" b="1" dirty="0" smtClean="0"/>
          </a:p>
          <a:p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13335" y="3856146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Biomass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10682" y="5490464"/>
            <a:ext cx="222368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Coarse   Fine     Peat    PMM</a:t>
            </a:r>
          </a:p>
          <a:p>
            <a:r>
              <a:rPr lang="en-US" sz="1200" b="1" dirty="0" smtClean="0"/>
              <a:t>FFMM     </a:t>
            </a:r>
            <a:r>
              <a:rPr lang="en-US" sz="1200" b="1" dirty="0" err="1" smtClean="0"/>
              <a:t>FFMM</a:t>
            </a:r>
            <a:endParaRPr lang="en-US" sz="1200" b="1" dirty="0" smtClean="0"/>
          </a:p>
          <a:p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165624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Field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97680" cy="4525963"/>
          </a:xfrm>
        </p:spPr>
        <p:txBody>
          <a:bodyPr/>
          <a:lstStyle/>
          <a:p>
            <a:r>
              <a:rPr lang="en-US" sz="2400" dirty="0" smtClean="0"/>
              <a:t>2 soil types </a:t>
            </a:r>
            <a:r>
              <a:rPr lang="en-US" sz="2400" dirty="0" smtClean="0">
                <a:sym typeface="Wingdings" panose="05000000000000000000" pitchFamily="2" charset="2"/>
              </a:rPr>
              <a:t> PMM and FFMM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Characterize actual amounts of buried wood in reclamation soils</a:t>
            </a:r>
          </a:p>
          <a:p>
            <a:r>
              <a:rPr lang="en-US" sz="2400" dirty="0" smtClean="0"/>
              <a:t>Size classes and decay state</a:t>
            </a:r>
          </a:p>
          <a:p>
            <a:r>
              <a:rPr lang="en-US" sz="2400" dirty="0" smtClean="0"/>
              <a:t>Nutrient supply rates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2F6D1F-2FA1-493A-B341-BBDB81D44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61" b="9676"/>
          <a:stretch/>
        </p:blipFill>
        <p:spPr>
          <a:xfrm>
            <a:off x="4979962" y="2550942"/>
            <a:ext cx="3699804" cy="228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62" y="657271"/>
            <a:ext cx="3677541" cy="17876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FF0084-BA9E-4A94-B694-28AA250801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3" b="17819"/>
          <a:stretch/>
        </p:blipFill>
        <p:spPr>
          <a:xfrm>
            <a:off x="5106571" y="4898370"/>
            <a:ext cx="3520043" cy="152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94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906" y="1524000"/>
            <a:ext cx="4707462" cy="4525963"/>
          </a:xfrm>
        </p:spPr>
        <p:txBody>
          <a:bodyPr/>
          <a:lstStyle/>
          <a:p>
            <a:r>
              <a:rPr lang="en-US" sz="2400" dirty="0" smtClean="0"/>
              <a:t>More buried wood in FFMM than PMM</a:t>
            </a:r>
          </a:p>
          <a:p>
            <a:r>
              <a:rPr lang="en-US" sz="2400" dirty="0" smtClean="0"/>
              <a:t>Way less buried wood than predicted from salvage piles (20%)</a:t>
            </a:r>
          </a:p>
          <a:p>
            <a:endParaRPr lang="en-US" sz="2400" dirty="0" smtClean="0"/>
          </a:p>
          <a:p>
            <a:r>
              <a:rPr lang="en-US" sz="2400" dirty="0" smtClean="0"/>
              <a:t>Size and decay classes similar</a:t>
            </a:r>
          </a:p>
          <a:p>
            <a:endParaRPr lang="en-US" sz="2400" dirty="0" smtClean="0"/>
          </a:p>
          <a:p>
            <a:r>
              <a:rPr lang="en-US" sz="2400" dirty="0" smtClean="0"/>
              <a:t>No correlation between buried wood and nutrient supply rates</a:t>
            </a:r>
            <a:endParaRPr lang="en-US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E8C316-302D-4F6F-A8F6-E5196B8AC5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652528"/>
              </p:ext>
            </p:extLst>
          </p:nvPr>
        </p:nvGraphicFramePr>
        <p:xfrm>
          <a:off x="5686199" y="914655"/>
          <a:ext cx="2310302" cy="129678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38859">
                  <a:extLst>
                    <a:ext uri="{9D8B030D-6E8A-4147-A177-3AD203B41FA5}">
                      <a16:colId xmlns:a16="http://schemas.microsoft.com/office/drawing/2014/main" val="1756140699"/>
                    </a:ext>
                  </a:extLst>
                </a:gridCol>
                <a:gridCol w="1271443">
                  <a:extLst>
                    <a:ext uri="{9D8B030D-6E8A-4147-A177-3AD203B41FA5}">
                      <a16:colId xmlns:a16="http://schemas.microsoft.com/office/drawing/2014/main" val="1433950874"/>
                    </a:ext>
                  </a:extLst>
                </a:gridCol>
              </a:tblGrid>
              <a:tr h="3823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FFMM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688179"/>
                  </a:ext>
                </a:extLst>
              </a:tr>
              <a:tr h="3166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 m</a:t>
                      </a:r>
                      <a:r>
                        <a:rPr lang="en-US" sz="16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13.9 m</a:t>
                      </a:r>
                      <a:r>
                        <a:rPr lang="en-US" sz="16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482196"/>
                  </a:ext>
                </a:extLst>
              </a:tr>
              <a:tr h="3166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(max 2%)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(max 6%)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04188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27C7F77-AC03-4C91-AC7F-ED2E6628F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650" y="3440760"/>
            <a:ext cx="3364305" cy="233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59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Buried wood has the potential to reduce nutrient availability, especially in the most productive soils</a:t>
            </a:r>
          </a:p>
          <a:p>
            <a:r>
              <a:rPr lang="en-US" dirty="0" smtClean="0"/>
              <a:t>This change in nutrients may influence tree growth</a:t>
            </a:r>
          </a:p>
          <a:p>
            <a:r>
              <a:rPr lang="en-US" dirty="0" smtClean="0"/>
              <a:t>But this is very unlikely at the levels of buried wood found in operational reclamation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209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Thanks!</a:t>
            </a:r>
            <a:endParaRPr lang="en-CA" dirty="0"/>
          </a:p>
        </p:txBody>
      </p:sp>
      <p:pic>
        <p:nvPicPr>
          <p:cNvPr id="4" name="Picture 2" descr="W:\EDM\Baseline\Photos\2015\CNRL\July to Aug veg clip\Aug veg ra1 wa2 ntb rainbow\Aug 10 NTB rainbow RE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185" y="1412776"/>
            <a:ext cx="917749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21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 smtClean="0"/>
              <a:t>Oil Sands in Alberta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12232"/>
            <a:ext cx="4114800" cy="418249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CA" altLang="en-US" sz="2000" dirty="0" smtClean="0"/>
              <a:t>Oil sands deposits in northern Alberta in the boreal forest</a:t>
            </a:r>
            <a:endParaRPr lang="en-CA" altLang="en-US" sz="2000" dirty="0"/>
          </a:p>
          <a:p>
            <a:pPr eaLnBrk="1" hangingPunct="1">
              <a:lnSpc>
                <a:spcPct val="80000"/>
              </a:lnSpc>
            </a:pPr>
            <a:endParaRPr lang="en-CA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CA" altLang="en-US" sz="2000" dirty="0"/>
              <a:t>Most of the rest of Alberta is underlain by conventional oil and gas </a:t>
            </a:r>
            <a:r>
              <a:rPr lang="en-CA" altLang="en-US" sz="2000" dirty="0" smtClean="0"/>
              <a:t>deposits</a:t>
            </a:r>
          </a:p>
          <a:p>
            <a:pPr eaLnBrk="1" hangingPunct="1">
              <a:lnSpc>
                <a:spcPct val="80000"/>
              </a:lnSpc>
            </a:pPr>
            <a:endParaRPr lang="en-CA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CA" altLang="en-US" sz="2000" dirty="0"/>
              <a:t>Oil sands mining has directly disturbed over 80,000 ha of boreal forest so far; 8,200 ha are under active </a:t>
            </a:r>
            <a:r>
              <a:rPr lang="en-CA" altLang="en-US" sz="2000" dirty="0" smtClean="0"/>
              <a:t>reclamation</a:t>
            </a:r>
          </a:p>
          <a:p>
            <a:pPr eaLnBrk="1" hangingPunct="1">
              <a:lnSpc>
                <a:spcPct val="90000"/>
              </a:lnSpc>
            </a:pPr>
            <a:endParaRPr lang="en-CA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CA" altLang="en-US" sz="2000" dirty="0" smtClean="0"/>
              <a:t>Goal of upland reclamation is to create self-sustaining forest ecosystems</a:t>
            </a:r>
            <a:endParaRPr lang="en-CA" altLang="en-US" sz="2000" dirty="0"/>
          </a:p>
          <a:p>
            <a:pPr eaLnBrk="1" hangingPunct="1">
              <a:lnSpc>
                <a:spcPct val="80000"/>
              </a:lnSpc>
            </a:pPr>
            <a:endParaRPr lang="en-CA" altLang="en-US" sz="2000" dirty="0"/>
          </a:p>
        </p:txBody>
      </p:sp>
      <p:pic>
        <p:nvPicPr>
          <p:cNvPr id="2" name="Picture 2" descr="Map of Canada showing oil sands ar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358" y="1876629"/>
            <a:ext cx="3616608" cy="364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93018" y="5185842"/>
            <a:ext cx="2032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Natural Resources Canada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9228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Natural landscape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r>
              <a:rPr lang="en-CA" sz="2000" dirty="0" smtClean="0"/>
              <a:t>Half </a:t>
            </a:r>
            <a:r>
              <a:rPr lang="en-CA" sz="2000" dirty="0"/>
              <a:t>uplands, half wetland bogs and fens</a:t>
            </a:r>
          </a:p>
          <a:p>
            <a:r>
              <a:rPr lang="en-CA" sz="2000" dirty="0"/>
              <a:t>Upland soils mainly </a:t>
            </a:r>
            <a:r>
              <a:rPr lang="en-CA" sz="2000" dirty="0" smtClean="0"/>
              <a:t>finer textured </a:t>
            </a:r>
            <a:r>
              <a:rPr lang="en-CA" sz="2000" dirty="0" err="1" smtClean="0"/>
              <a:t>Luvisols</a:t>
            </a:r>
            <a:r>
              <a:rPr lang="en-CA" sz="2000" dirty="0" smtClean="0"/>
              <a:t> (</a:t>
            </a:r>
            <a:r>
              <a:rPr lang="en-CA" sz="2000" dirty="0" err="1" smtClean="0"/>
              <a:t>Alfisols</a:t>
            </a:r>
            <a:r>
              <a:rPr lang="en-CA" sz="2000" dirty="0"/>
              <a:t>)</a:t>
            </a:r>
            <a:r>
              <a:rPr lang="en-CA" sz="2000" dirty="0" smtClean="0"/>
              <a:t> </a:t>
            </a:r>
            <a:r>
              <a:rPr lang="en-CA" sz="2000" dirty="0"/>
              <a:t>on mesic </a:t>
            </a:r>
            <a:r>
              <a:rPr lang="en-CA" sz="2000" dirty="0" smtClean="0"/>
              <a:t>sites and sandy </a:t>
            </a:r>
            <a:r>
              <a:rPr lang="en-CA" sz="2000" dirty="0" err="1" smtClean="0"/>
              <a:t>Brunisols</a:t>
            </a:r>
            <a:r>
              <a:rPr lang="en-CA" sz="2000" dirty="0" smtClean="0"/>
              <a:t> (</a:t>
            </a:r>
            <a:r>
              <a:rPr lang="en-CA" sz="2000" dirty="0" err="1" smtClean="0"/>
              <a:t>Inceptisols</a:t>
            </a:r>
            <a:r>
              <a:rPr lang="en-CA" sz="2000" dirty="0" smtClean="0"/>
              <a:t>) on drier sites</a:t>
            </a:r>
          </a:p>
          <a:p>
            <a:r>
              <a:rPr lang="en-CA" sz="2000" dirty="0" smtClean="0"/>
              <a:t>Borderline </a:t>
            </a:r>
            <a:r>
              <a:rPr lang="en-CA" sz="2000" dirty="0"/>
              <a:t>sub-arctic climate</a:t>
            </a:r>
          </a:p>
          <a:p>
            <a:r>
              <a:rPr lang="en-CA" sz="2000" dirty="0"/>
              <a:t>Moisture limited environment (455 </a:t>
            </a:r>
            <a:r>
              <a:rPr lang="en-CA" sz="2000" dirty="0" smtClean="0"/>
              <a:t>mm precipitation annually)</a:t>
            </a:r>
          </a:p>
          <a:p>
            <a:endParaRPr lang="en-CA" sz="2000" dirty="0" smtClean="0"/>
          </a:p>
        </p:txBody>
      </p:sp>
      <p:pic>
        <p:nvPicPr>
          <p:cNvPr id="9218" name="Picture 2" descr="W:\EDM\Baseline\Photos\2014\Richardson Burn Plot Photos named\non-plot photos\wetland 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275329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P:\Pictures\Forests\Boreal\Fen Sept 2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8230" y="1275329"/>
            <a:ext cx="2239715" cy="167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P:\Pictures\Forests\Boreal\Mixedwood crowns Sept 2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9918" y="4081277"/>
            <a:ext cx="2205643" cy="165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W:\EDM\Baseline\Photos\2013\Richardson photos\Plot 10\IMGP01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1161" y="4081279"/>
            <a:ext cx="1653289" cy="165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05923" y="3003521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  <a:latin typeface="Arial"/>
              </a:rPr>
              <a:t>Sedge dominated fen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98228" y="3003523"/>
            <a:ext cx="2239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000000"/>
                </a:solidFill>
                <a:latin typeface="Arial"/>
              </a:rPr>
              <a:t>Tamarack and black spruce </a:t>
            </a:r>
            <a:r>
              <a:rPr lang="en-CA" dirty="0" smtClean="0">
                <a:solidFill>
                  <a:srgbClr val="000000"/>
                </a:solidFill>
                <a:latin typeface="Arial"/>
              </a:rPr>
              <a:t>wetland</a:t>
            </a:r>
            <a:endParaRPr lang="en-CA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6572" y="5735511"/>
            <a:ext cx="295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000000"/>
                </a:solidFill>
                <a:latin typeface="Arial"/>
              </a:rPr>
              <a:t>Aspen-spruce </a:t>
            </a:r>
            <a:r>
              <a:rPr lang="en-CA" dirty="0" err="1">
                <a:solidFill>
                  <a:srgbClr val="000000"/>
                </a:solidFill>
                <a:latin typeface="Arial"/>
              </a:rPr>
              <a:t>mixedwood</a:t>
            </a:r>
            <a:r>
              <a:rPr lang="en-CA" dirty="0">
                <a:solidFill>
                  <a:srgbClr val="000000"/>
                </a:solidFill>
                <a:latin typeface="Arial"/>
              </a:rPr>
              <a:t> on mesic sites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98228" y="5779260"/>
            <a:ext cx="2345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000000"/>
                </a:solidFill>
                <a:latin typeface="Arial"/>
              </a:rPr>
              <a:t>Jack pine on xeric sites</a:t>
            </a:r>
          </a:p>
        </p:txBody>
      </p:sp>
    </p:spTree>
    <p:extLst>
      <p:ext uri="{BB962C8B-B14F-4D97-AF65-F5344CB8AC3E}">
        <p14:creationId xmlns:p14="http://schemas.microsoft.com/office/powerpoint/2010/main" val="3462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Buried wood in natural forests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3878463" cy="4525963"/>
          </a:xfrm>
        </p:spPr>
        <p:txBody>
          <a:bodyPr/>
          <a:lstStyle/>
          <a:p>
            <a:r>
              <a:rPr lang="en-US" sz="2000" dirty="0" smtClean="0"/>
              <a:t>Standing dead</a:t>
            </a:r>
          </a:p>
          <a:p>
            <a:r>
              <a:rPr lang="en-US" sz="2000" dirty="0" smtClean="0"/>
              <a:t>On the surface</a:t>
            </a:r>
          </a:p>
          <a:p>
            <a:r>
              <a:rPr lang="en-US" sz="2000" dirty="0" smtClean="0"/>
              <a:t>In the soil in varying stages of decomposition</a:t>
            </a:r>
          </a:p>
          <a:p>
            <a:r>
              <a:rPr lang="en-US" sz="2000" dirty="0" smtClean="0"/>
              <a:t>Many roles for buried wood and woody debris in forests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16893" y="2665876"/>
            <a:ext cx="4013565" cy="1951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22" y="3966340"/>
            <a:ext cx="3459781" cy="16818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E4FBC8-EB4D-49C5-82FD-F5E5CFED74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" r="5660" b="5716"/>
          <a:stretch/>
        </p:blipFill>
        <p:spPr>
          <a:xfrm>
            <a:off x="4428815" y="1634613"/>
            <a:ext cx="2302253" cy="401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82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practice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1F5002-A38E-4373-A759-46B7FE307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024" y="1373979"/>
            <a:ext cx="2158479" cy="16188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409726-DCDD-41CF-B868-D78A68296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414" y="1399241"/>
            <a:ext cx="1922757" cy="1446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5727248" y="4528494"/>
            <a:ext cx="19792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Photos: CEMA, CNRL and Manchola Rojas</a:t>
            </a:r>
            <a:endParaRPr lang="en-US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245406-868A-461F-90DF-8CA8E0249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958" y="3115656"/>
            <a:ext cx="2128442" cy="14146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ACD663-A04A-41A1-8028-968A5ECDC4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624" y="1373979"/>
            <a:ext cx="2401888" cy="13505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9345" y="3239447"/>
            <a:ext cx="2509039" cy="13143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0572" y="4796811"/>
            <a:ext cx="80692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Merchantable timber </a:t>
            </a:r>
            <a:r>
              <a:rPr lang="en-US" dirty="0" smtClean="0"/>
              <a:t>and soil is </a:t>
            </a:r>
            <a:r>
              <a:rPr lang="en-US" dirty="0" smtClean="0"/>
              <a:t>salvaged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Excess </a:t>
            </a:r>
            <a:r>
              <a:rPr lang="en-US" dirty="0" smtClean="0"/>
              <a:t>woody debris may be burnt, mulched or incorporated into </a:t>
            </a:r>
            <a:r>
              <a:rPr lang="en-US" dirty="0" err="1" smtClean="0"/>
              <a:t>recl</a:t>
            </a:r>
            <a:r>
              <a:rPr lang="en-US" dirty="0" smtClean="0"/>
              <a:t> soil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Reclamation soil is stockpiled for future use or used immediately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Buried wood is a part of reclamation soil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616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7208" cy="4525963"/>
          </a:xfrm>
        </p:spPr>
        <p:txBody>
          <a:bodyPr/>
          <a:lstStyle/>
          <a:p>
            <a:r>
              <a:rPr lang="en-US" sz="2000" dirty="0" smtClean="0"/>
              <a:t>Wood addition (high C:N) may reduce nutrient availability for plants.</a:t>
            </a:r>
          </a:p>
          <a:p>
            <a:endParaRPr lang="en-US" sz="2000" dirty="0" smtClean="0"/>
          </a:p>
          <a:p>
            <a:r>
              <a:rPr lang="en-US" sz="2000" dirty="0" smtClean="0"/>
              <a:t>What is the impact of buried wood in reclamation soils on nutrient supply rates and tree growth? </a:t>
            </a:r>
          </a:p>
          <a:p>
            <a:r>
              <a:rPr lang="en-US" sz="2000" dirty="0" smtClean="0"/>
              <a:t>How much buried wood is there? </a:t>
            </a:r>
          </a:p>
          <a:p>
            <a:endParaRPr lang="en-US" sz="2000" dirty="0" smtClean="0"/>
          </a:p>
          <a:p>
            <a:r>
              <a:rPr lang="en-US" sz="2000" dirty="0" smtClean="0"/>
              <a:t>Study 1: Lab incubation </a:t>
            </a:r>
            <a:r>
              <a:rPr lang="en-US" sz="2000" dirty="0" smtClean="0">
                <a:sym typeface="Wingdings" panose="05000000000000000000" pitchFamily="2" charset="2"/>
              </a:rPr>
              <a:t> nutrients</a:t>
            </a:r>
            <a:endParaRPr lang="en-US" sz="2000" dirty="0" smtClean="0"/>
          </a:p>
          <a:p>
            <a:r>
              <a:rPr lang="en-US" sz="2000" dirty="0" smtClean="0"/>
              <a:t>Study 2: Greenhouse </a:t>
            </a:r>
            <a:r>
              <a:rPr lang="en-US" sz="2000" dirty="0" smtClean="0">
                <a:sym typeface="Wingdings" panose="05000000000000000000" pitchFamily="2" charset="2"/>
              </a:rPr>
              <a:t> trees</a:t>
            </a:r>
            <a:endParaRPr lang="en-US" sz="2000" dirty="0" smtClean="0"/>
          </a:p>
          <a:p>
            <a:r>
              <a:rPr lang="en-US" sz="2000" dirty="0" smtClean="0"/>
              <a:t>Study 3: Field </a:t>
            </a:r>
            <a:r>
              <a:rPr lang="en-US" sz="2000" dirty="0" smtClean="0">
                <a:sym typeface="Wingdings" panose="05000000000000000000" pitchFamily="2" charset="2"/>
              </a:rPr>
              <a:t> how much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946" y="952329"/>
            <a:ext cx="2703480" cy="504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09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Lab Incubation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4 soils</a:t>
            </a:r>
          </a:p>
          <a:p>
            <a:pPr lvl="1"/>
            <a:r>
              <a:rPr lang="en-US" sz="2000" dirty="0" smtClean="0"/>
              <a:t>Peat, PMM, fine FFMM, coarse FFMM</a:t>
            </a:r>
          </a:p>
          <a:p>
            <a:pPr lvl="1"/>
            <a:r>
              <a:rPr lang="en-US" sz="2000" dirty="0" smtClean="0"/>
              <a:t>PMM = peat – mineral mix</a:t>
            </a:r>
          </a:p>
          <a:p>
            <a:pPr lvl="1"/>
            <a:r>
              <a:rPr lang="en-US" sz="2000" dirty="0" smtClean="0"/>
              <a:t>FFMM = forest floor – mineral mix</a:t>
            </a:r>
          </a:p>
          <a:p>
            <a:r>
              <a:rPr lang="en-US" sz="2400" dirty="0" smtClean="0"/>
              <a:t>4 wood additions</a:t>
            </a:r>
          </a:p>
          <a:p>
            <a:pPr lvl="1"/>
            <a:r>
              <a:rPr lang="en-US" sz="2000" dirty="0" smtClean="0"/>
              <a:t>0, 10, 20, 50% volume</a:t>
            </a:r>
          </a:p>
          <a:p>
            <a:r>
              <a:rPr lang="en-US" sz="2400" dirty="0" smtClean="0"/>
              <a:t>Lab incubation</a:t>
            </a:r>
          </a:p>
          <a:p>
            <a:r>
              <a:rPr lang="en-US" sz="2400" dirty="0" smtClean="0"/>
              <a:t>Nutrient supply rates	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7370C7-291D-4031-9888-9460193669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45" r="12546" b="30859"/>
          <a:stretch/>
        </p:blipFill>
        <p:spPr>
          <a:xfrm>
            <a:off x="5075430" y="577190"/>
            <a:ext cx="3663486" cy="9468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027190-C6BE-4451-9F80-9087842DC4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929" y="4649751"/>
            <a:ext cx="2561846" cy="12610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07922" y="2696868"/>
            <a:ext cx="2440244" cy="11862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57336" y="2696868"/>
            <a:ext cx="2440244" cy="11862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15642" y="4645198"/>
            <a:ext cx="2056029" cy="9994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6655" y="4918069"/>
            <a:ext cx="1423472" cy="104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18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563" y="1108020"/>
            <a:ext cx="3199028" cy="2652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472" y="3885932"/>
            <a:ext cx="2172172" cy="18171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774" y="3885932"/>
            <a:ext cx="2156226" cy="1879634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incubation results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4376459" cy="4525963"/>
          </a:xfrm>
        </p:spPr>
        <p:txBody>
          <a:bodyPr/>
          <a:lstStyle/>
          <a:p>
            <a:r>
              <a:rPr lang="en-US" sz="2000" dirty="0" smtClean="0"/>
              <a:t>Wood decreased nitrogen supply in most fertile soils</a:t>
            </a:r>
          </a:p>
          <a:p>
            <a:pPr lvl="1"/>
            <a:r>
              <a:rPr lang="en-US" sz="1800" dirty="0" smtClean="0"/>
              <a:t>Immobilization of N</a:t>
            </a:r>
          </a:p>
          <a:p>
            <a:r>
              <a:rPr lang="en-US" sz="2000" dirty="0" smtClean="0"/>
              <a:t>No impact on poorer soils</a:t>
            </a:r>
          </a:p>
          <a:p>
            <a:endParaRPr lang="en-US" sz="2000" dirty="0"/>
          </a:p>
          <a:p>
            <a:r>
              <a:rPr lang="en-US" sz="2000" dirty="0" smtClean="0"/>
              <a:t>Phosphorus and potassium more influenced by soil type</a:t>
            </a:r>
          </a:p>
          <a:p>
            <a:endParaRPr lang="en-US" sz="2000" dirty="0"/>
          </a:p>
          <a:p>
            <a:r>
              <a:rPr lang="en-US" sz="2000" dirty="0" smtClean="0"/>
              <a:t>Longer term impacts?</a:t>
            </a:r>
          </a:p>
          <a:p>
            <a:r>
              <a:rPr lang="en-US" sz="2000" dirty="0" smtClean="0"/>
              <a:t>Nutrient release in the future? </a:t>
            </a:r>
          </a:p>
          <a:p>
            <a:r>
              <a:rPr lang="en-US" sz="2000" dirty="0" smtClean="0"/>
              <a:t>Microbes, invertebrates, other critters? 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5171284" y="3947393"/>
            <a:ext cx="1114161" cy="25321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508806" y="3984438"/>
            <a:ext cx="1114161" cy="25321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006670" y="3987720"/>
            <a:ext cx="1345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Phosphates</a:t>
            </a:r>
            <a:endParaRPr lang="en-US" sz="1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384579" y="3987720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Potassium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766794" y="1028718"/>
            <a:ext cx="15427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 smtClean="0"/>
          </a:p>
          <a:p>
            <a:r>
              <a:rPr lang="en-US" sz="1600" b="1" dirty="0" smtClean="0"/>
              <a:t>Total inorganic nitrogen</a:t>
            </a:r>
            <a:endParaRPr lang="en-US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748793" y="6042160"/>
            <a:ext cx="23952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Manchola Rojas MSc thesis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198001" y="3432232"/>
            <a:ext cx="290015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Fine        PMM       Peat    Coarse</a:t>
            </a:r>
          </a:p>
          <a:p>
            <a:r>
              <a:rPr lang="en-US" sz="1400" b="1" dirty="0" smtClean="0"/>
              <a:t>FFMM		      FFMM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33659" y="5494326"/>
            <a:ext cx="2042547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Fine     PMM   Peat    Coarse</a:t>
            </a:r>
          </a:p>
          <a:p>
            <a:r>
              <a:rPr lang="en-US" sz="1100" b="1" dirty="0" smtClean="0"/>
              <a:t>FFMM</a:t>
            </a:r>
            <a:r>
              <a:rPr lang="en-US" sz="1100" b="1" dirty="0"/>
              <a:t> </a:t>
            </a:r>
            <a:r>
              <a:rPr lang="en-US" sz="1100" b="1" dirty="0" smtClean="0"/>
              <a:t>                         FFMM</a:t>
            </a:r>
            <a:endParaRPr lang="en-US" sz="11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101453" y="5531453"/>
            <a:ext cx="2042547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Fine     PMM   Peat    Coarse</a:t>
            </a:r>
          </a:p>
          <a:p>
            <a:r>
              <a:rPr lang="en-US" sz="1100" b="1" dirty="0" smtClean="0"/>
              <a:t>FFMM</a:t>
            </a:r>
            <a:r>
              <a:rPr lang="en-US" sz="1100" b="1" dirty="0"/>
              <a:t> </a:t>
            </a:r>
            <a:r>
              <a:rPr lang="en-US" sz="1100" b="1" dirty="0" smtClean="0"/>
              <a:t>                         FFMM</a:t>
            </a:r>
            <a:endParaRPr lang="en-US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288233" y="1182201"/>
            <a:ext cx="64298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0</a:t>
            </a:r>
          </a:p>
          <a:p>
            <a:r>
              <a:rPr lang="en-US" b="1" dirty="0" smtClean="0"/>
              <a:t>10</a:t>
            </a:r>
          </a:p>
          <a:p>
            <a:r>
              <a:rPr lang="en-US" b="1" dirty="0" smtClean="0"/>
              <a:t>20</a:t>
            </a:r>
          </a:p>
          <a:p>
            <a:r>
              <a:rPr lang="en-US" b="1" dirty="0" smtClean="0"/>
              <a:t>50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7828892" y="1231957"/>
            <a:ext cx="211756" cy="26790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824709" y="1508045"/>
            <a:ext cx="211756" cy="267903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825339" y="1739181"/>
            <a:ext cx="211756" cy="2679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25339" y="2025533"/>
            <a:ext cx="211756" cy="267903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63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Greenhouse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62153" cy="4525963"/>
          </a:xfrm>
        </p:spPr>
        <p:txBody>
          <a:bodyPr/>
          <a:lstStyle/>
          <a:p>
            <a:r>
              <a:rPr lang="en-US" sz="2800" dirty="0" smtClean="0"/>
              <a:t>Same 4 soil x 4 wood combinations</a:t>
            </a:r>
          </a:p>
          <a:p>
            <a:r>
              <a:rPr lang="en-US" sz="2800" dirty="0" smtClean="0"/>
              <a:t>Grew trembling aspen seedlings for 4 months</a:t>
            </a:r>
          </a:p>
          <a:p>
            <a:r>
              <a:rPr lang="en-US" sz="2800" dirty="0" smtClean="0"/>
              <a:t>Height, diameter, foliar chlorophyll every two weeks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1511" y="1388397"/>
            <a:ext cx="2560822" cy="1244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04869" y="1399874"/>
            <a:ext cx="2513603" cy="12218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16064" y="4118827"/>
            <a:ext cx="2473945" cy="12026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5060" y="4118826"/>
            <a:ext cx="2473946" cy="120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74432"/>
      </p:ext>
    </p:extLst>
  </p:cSld>
  <p:clrMapOvr>
    <a:masterClrMapping/>
  </p:clrMapOvr>
</p:sld>
</file>

<file path=ppt/theme/theme1.xml><?xml version="1.0" encoding="utf-8"?>
<a:theme xmlns:a="http://schemas.openxmlformats.org/drawingml/2006/main" name="Pinno UAlberta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21B6FC8A111342A51C36C656B1BCDD" ma:contentTypeVersion="11" ma:contentTypeDescription="Create a new document." ma:contentTypeScope="" ma:versionID="52cdfede185627c79070ecf023f362b8">
  <xsd:schema xmlns:xsd="http://www.w3.org/2001/XMLSchema" xmlns:xs="http://www.w3.org/2001/XMLSchema" xmlns:p="http://schemas.microsoft.com/office/2006/metadata/properties" xmlns:ns2="9f1ef8d1-6b0f-4eac-a4a7-eff803e41834" xmlns:ns3="d75d2494-7e6d-418e-bae6-1e3d51c71dbc" targetNamespace="http://schemas.microsoft.com/office/2006/metadata/properties" ma:root="true" ma:fieldsID="345aac82b334e63dff27f706545c8759" ns2:_="" ns3:_="">
    <xsd:import namespace="9f1ef8d1-6b0f-4eac-a4a7-eff803e41834"/>
    <xsd:import namespace="d75d2494-7e6d-418e-bae6-1e3d51c71d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1ef8d1-6b0f-4eac-a4a7-eff803e418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2e37e33-7a0d-4f04-973d-f8d1bf088c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d2494-7e6d-418e-bae6-1e3d51c71db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eb0fd5c-5766-48d0-b2c9-57539e4bfc91}" ma:internalName="TaxCatchAll" ma:showField="CatchAllData" ma:web="d75d2494-7e6d-418e-bae6-1e3d51c71d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f1ef8d1-6b0f-4eac-a4a7-eff803e41834">
      <Terms xmlns="http://schemas.microsoft.com/office/infopath/2007/PartnerControls"/>
    </lcf76f155ced4ddcb4097134ff3c332f>
    <TaxCatchAll xmlns="d75d2494-7e6d-418e-bae6-1e3d51c71dbc" xsi:nil="true"/>
  </documentManagement>
</p:properties>
</file>

<file path=customXml/itemProps1.xml><?xml version="1.0" encoding="utf-8"?>
<ds:datastoreItem xmlns:ds="http://schemas.openxmlformats.org/officeDocument/2006/customXml" ds:itemID="{49B8AB0B-9C90-430A-9D31-5542EE37028E}"/>
</file>

<file path=customXml/itemProps2.xml><?xml version="1.0" encoding="utf-8"?>
<ds:datastoreItem xmlns:ds="http://schemas.openxmlformats.org/officeDocument/2006/customXml" ds:itemID="{A44CDC00-979B-4C3F-A213-B4D535FC7EBE}"/>
</file>

<file path=customXml/itemProps3.xml><?xml version="1.0" encoding="utf-8"?>
<ds:datastoreItem xmlns:ds="http://schemas.openxmlformats.org/officeDocument/2006/customXml" ds:itemID="{953F6F5C-4FCF-441D-83EE-264BBE02C0F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26443</TotalTime>
  <Words>610</Words>
  <Application>Microsoft Office PowerPoint</Application>
  <PresentationFormat>On-screen Show (4:3)</PresentationFormat>
  <Paragraphs>120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Times New Roman</vt:lpstr>
      <vt:lpstr>Wingdings</vt:lpstr>
      <vt:lpstr>Pinno UAlberta</vt:lpstr>
      <vt:lpstr>Buried wood in reclamation soils  </vt:lpstr>
      <vt:lpstr>Oil Sands in Alberta</vt:lpstr>
      <vt:lpstr>Natural landscape</vt:lpstr>
      <vt:lpstr>Buried wood in natural forests</vt:lpstr>
      <vt:lpstr>Current practice</vt:lpstr>
      <vt:lpstr>Research questions</vt:lpstr>
      <vt:lpstr>1. Lab Incubation</vt:lpstr>
      <vt:lpstr>Lab incubation results</vt:lpstr>
      <vt:lpstr>2. Greenhouse study</vt:lpstr>
      <vt:lpstr>Greenhouse results</vt:lpstr>
      <vt:lpstr>3. Field study</vt:lpstr>
      <vt:lpstr>Field results</vt:lpstr>
      <vt:lpstr>Conclusions</vt:lpstr>
      <vt:lpstr>Thanks!</vt:lpstr>
    </vt:vector>
  </TitlesOfParts>
  <Company>University of Alberta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Pinno, Brad</dc:creator>
  <cp:lastModifiedBy>Pinno, Brad</cp:lastModifiedBy>
  <cp:revision>123</cp:revision>
  <dcterms:created xsi:type="dcterms:W3CDTF">2018-02-05T15:16:10Z</dcterms:created>
  <dcterms:modified xsi:type="dcterms:W3CDTF">2022-06-12T22:09:27Z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0x010100DB21B6FC8A111342A51C36C656B1BCDD</vt:lpwstr>
  </property>
</Properties>
</file>