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63" r:id="rId3"/>
    <p:sldId id="318" r:id="rId4"/>
    <p:sldId id="272" r:id="rId5"/>
    <p:sldId id="311" r:id="rId6"/>
    <p:sldId id="317" r:id="rId7"/>
    <p:sldId id="268" r:id="rId8"/>
    <p:sldId id="269" r:id="rId9"/>
    <p:sldId id="324" r:id="rId10"/>
    <p:sldId id="329" r:id="rId11"/>
    <p:sldId id="330" r:id="rId12"/>
    <p:sldId id="331" r:id="rId13"/>
    <p:sldId id="299" r:id="rId14"/>
    <p:sldId id="300" r:id="rId15"/>
    <p:sldId id="280" r:id="rId16"/>
    <p:sldId id="287" r:id="rId17"/>
    <p:sldId id="288" r:id="rId18"/>
    <p:sldId id="283" r:id="rId19"/>
    <p:sldId id="286" r:id="rId20"/>
    <p:sldId id="295" r:id="rId21"/>
    <p:sldId id="325" r:id="rId22"/>
    <p:sldId id="323" r:id="rId23"/>
    <p:sldId id="316" r:id="rId24"/>
    <p:sldId id="332" r:id="rId25"/>
    <p:sldId id="326" r:id="rId26"/>
    <p:sldId id="327" r:id="rId27"/>
    <p:sldId id="328" r:id="rId28"/>
    <p:sldId id="281"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FFFF00"/>
    <a:srgbClr val="FFFFFF"/>
    <a:srgbClr val="000099"/>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0075" autoAdjust="0"/>
  </p:normalViewPr>
  <p:slideViewPr>
    <p:cSldViewPr>
      <p:cViewPr varScale="1">
        <p:scale>
          <a:sx n="77" d="100"/>
          <a:sy n="77" d="100"/>
        </p:scale>
        <p:origin x="1646" y="67"/>
      </p:cViewPr>
      <p:guideLst>
        <p:guide orient="horz" pos="2160"/>
        <p:guide pos="2880"/>
      </p:guideLst>
    </p:cSldViewPr>
  </p:slideViewPr>
  <p:outlineViewPr>
    <p:cViewPr>
      <p:scale>
        <a:sx n="33" d="100"/>
        <a:sy n="33" d="100"/>
      </p:scale>
      <p:origin x="0" y="-1818"/>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4CDC67-B30D-4894-A13F-2B3DACBC0E67}" type="datetimeFigureOut">
              <a:rPr lang="en-US" smtClean="0"/>
              <a:pPr/>
              <a:t>6/13/2022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C13C15-76EF-43E1-92C1-996C46763564}" type="slidenum">
              <a:rPr lang="en-US" smtClean="0"/>
              <a:pPr/>
              <a:t>‹#›</a:t>
            </a:fld>
            <a:endParaRPr lang="en-US"/>
          </a:p>
        </p:txBody>
      </p:sp>
    </p:spTree>
    <p:extLst>
      <p:ext uri="{BB962C8B-B14F-4D97-AF65-F5344CB8AC3E}">
        <p14:creationId xmlns:p14="http://schemas.microsoft.com/office/powerpoint/2010/main" val="1714862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8F3EA1-EFDE-42D2-A11E-55563DC53CC9}" type="slidenum">
              <a:rPr lang="en-US"/>
              <a:pPr/>
              <a:t>2</a:t>
            </a:fld>
            <a:endParaRPr lang="en-US"/>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r>
              <a:rPr lang="en-US"/>
              <a:t>These are all warm-season meaning they begin to grow vegetatively at the end of spring, when the temperatures are on the rise.</a:t>
            </a:r>
          </a:p>
          <a:p>
            <a:r>
              <a:rPr lang="en-US"/>
              <a:t>Because they are perennial we can compare our selected populations within any given year-when determining progress this allows us to reduce un-accountable variation due to the environment</a:t>
            </a:r>
          </a:p>
          <a:p>
            <a:r>
              <a:rPr lang="en-US"/>
              <a:t>They are difficult to establish in a field from seed for several reasons:  </a:t>
            </a:r>
          </a:p>
          <a:p>
            <a:r>
              <a:rPr lang="en-US"/>
              <a:t>1)the growth rate is slow during the seedling stage, giving weeds the opportunity to shade-out and out-compete these grasses.  </a:t>
            </a:r>
          </a:p>
          <a:p>
            <a:r>
              <a:rPr lang="en-US"/>
              <a:t>2)Also, these grasses have extensive seed dormancy which prevents uniform germination and this also allows weeds to get an upper-hand</a:t>
            </a:r>
          </a:p>
          <a:p>
            <a:r>
              <a:rPr lang="en-US"/>
              <a:t>Dormancy can be defined as viable seed that does not germinate under ideal conditions. Most crops have been domesticated and the dormancy is all but removed.  However, this is not the case with these grasses.  To break the dormancy the seed are typically stratified prior to planting. This involves subjecting moist seed to cold temperatures (around 4 degrees C)  for 2 weeks. The alternative is storing the seed for about a year to reduce dormancy. Both options are an inconvenience to producers. </a:t>
            </a:r>
          </a:p>
        </p:txBody>
      </p:sp>
    </p:spTree>
    <p:extLst>
      <p:ext uri="{BB962C8B-B14F-4D97-AF65-F5344CB8AC3E}">
        <p14:creationId xmlns:p14="http://schemas.microsoft.com/office/powerpoint/2010/main" val="2070683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8F3EA1-EFDE-42D2-A11E-55563DC53CC9}" type="slidenum">
              <a:rPr lang="en-US"/>
              <a:pPr/>
              <a:t>3</a:t>
            </a:fld>
            <a:endParaRPr lang="en-US"/>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r>
              <a:rPr lang="en-US"/>
              <a:t>These are all warm-season meaning they begin to grow vegetatively at the end of spring, when the temperatures are on the rise.</a:t>
            </a:r>
          </a:p>
          <a:p>
            <a:r>
              <a:rPr lang="en-US"/>
              <a:t>Because they are perennial we can compare our selected populations within any given year-when determining progress this allows us to reduce un-accountable variation due to the environment</a:t>
            </a:r>
          </a:p>
          <a:p>
            <a:r>
              <a:rPr lang="en-US"/>
              <a:t>They are difficult to establish in a field from seed for several reasons:  </a:t>
            </a:r>
          </a:p>
          <a:p>
            <a:r>
              <a:rPr lang="en-US"/>
              <a:t>1)the growth rate is slow during the seedling stage, giving weeds the opportunity to shade-out and out-compete these grasses.  </a:t>
            </a:r>
          </a:p>
          <a:p>
            <a:r>
              <a:rPr lang="en-US"/>
              <a:t>2)Also, these grasses have extensive seed dormancy which prevents uniform germination and this also allows weeds to get an upper-hand</a:t>
            </a:r>
          </a:p>
          <a:p>
            <a:r>
              <a:rPr lang="en-US"/>
              <a:t>Dormancy can be defined as viable seed that does not germinate under ideal conditions. Most crops have been domesticated and the dormancy is all but removed.  However, this is not the case with these grasses.  To break the dormancy the seed are typically stratified prior to planting. This involves subjecting moist seed to cold temperatures (around 4 degrees C)  for 2 weeks. The alternative is storing the seed for about a year to reduce dormancy. Both options are an inconvenience to producers. </a:t>
            </a:r>
          </a:p>
        </p:txBody>
      </p:sp>
    </p:spTree>
    <p:extLst>
      <p:ext uri="{BB962C8B-B14F-4D97-AF65-F5344CB8AC3E}">
        <p14:creationId xmlns:p14="http://schemas.microsoft.com/office/powerpoint/2010/main" val="329397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PART 2, Seed</a:t>
            </a:r>
            <a:r>
              <a:rPr lang="en-US" baseline="0" dirty="0"/>
              <a:t> dormancy is an issue. Note that these two cultivars are 70 and 93% seed dormant seed. </a:t>
            </a:r>
            <a:r>
              <a:rPr lang="en-US" dirty="0"/>
              <a:t>Stratification, a cold</a:t>
            </a:r>
            <a:r>
              <a:rPr lang="en-US" baseline="0" dirty="0"/>
              <a:t> wet treatment, is used to overcome dormancy, but it is messy, and sometimes is ineffective.  Occasionally the seed dormancy resumes after it is dried for planting.  These are the </a:t>
            </a:r>
            <a:r>
              <a:rPr lang="en-US" baseline="0" dirty="0" err="1"/>
              <a:t>seedlots</a:t>
            </a:r>
            <a:r>
              <a:rPr lang="en-US" baseline="0" dirty="0"/>
              <a:t> purchased for planting in the field study (they were wet stratified for the field study.)</a:t>
            </a:r>
            <a:endParaRPr lang="en-US" dirty="0"/>
          </a:p>
        </p:txBody>
      </p:sp>
      <p:sp>
        <p:nvSpPr>
          <p:cNvPr id="4" name="Slide Number Placeholder 3"/>
          <p:cNvSpPr>
            <a:spLocks noGrp="1"/>
          </p:cNvSpPr>
          <p:nvPr>
            <p:ph type="sldNum" sz="quarter" idx="10"/>
          </p:nvPr>
        </p:nvSpPr>
        <p:spPr/>
        <p:txBody>
          <a:bodyPr/>
          <a:lstStyle/>
          <a:p>
            <a:fld id="{611721E9-B001-42CC-82E0-EEE027D7DC26}" type="slidenum">
              <a:rPr lang="en-US" smtClean="0"/>
              <a:pPr/>
              <a:t>15</a:t>
            </a:fld>
            <a:endParaRPr lang="en-US"/>
          </a:p>
        </p:txBody>
      </p:sp>
    </p:spTree>
    <p:extLst>
      <p:ext uri="{BB962C8B-B14F-4D97-AF65-F5344CB8AC3E}">
        <p14:creationId xmlns:p14="http://schemas.microsoft.com/office/powerpoint/2010/main" val="3451511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C13C15-76EF-43E1-92C1-996C46763564}" type="slidenum">
              <a:rPr lang="en-US" smtClean="0"/>
              <a:pPr/>
              <a:t>17</a:t>
            </a:fld>
            <a:endParaRPr lang="en-US"/>
          </a:p>
        </p:txBody>
      </p:sp>
    </p:spTree>
    <p:extLst>
      <p:ext uri="{BB962C8B-B14F-4D97-AF65-F5344CB8AC3E}">
        <p14:creationId xmlns:p14="http://schemas.microsoft.com/office/powerpoint/2010/main" val="4000152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t>
            </a:r>
          </a:p>
        </p:txBody>
      </p:sp>
      <p:sp>
        <p:nvSpPr>
          <p:cNvPr id="4" name="Slide Number Placeholder 3"/>
          <p:cNvSpPr>
            <a:spLocks noGrp="1"/>
          </p:cNvSpPr>
          <p:nvPr>
            <p:ph type="sldNum" sz="quarter" idx="5"/>
          </p:nvPr>
        </p:nvSpPr>
        <p:spPr/>
        <p:txBody>
          <a:bodyPr/>
          <a:lstStyle/>
          <a:p>
            <a:fld id="{BBC13C15-76EF-43E1-92C1-996C46763564}" type="slidenum">
              <a:rPr lang="en-US" smtClean="0"/>
              <a:pPr/>
              <a:t>27</a:t>
            </a:fld>
            <a:endParaRPr lang="en-US"/>
          </a:p>
        </p:txBody>
      </p:sp>
    </p:spTree>
    <p:extLst>
      <p:ext uri="{BB962C8B-B14F-4D97-AF65-F5344CB8AC3E}">
        <p14:creationId xmlns:p14="http://schemas.microsoft.com/office/powerpoint/2010/main" val="3848080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33D5F14-514B-4615-B895-23CFE5AD2461}" type="datetimeFigureOut">
              <a:rPr lang="en-US" smtClean="0"/>
              <a:pPr/>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41B29F-C368-4012-8DB8-8C47633F70D7}" type="slidenum">
              <a:rPr lang="en-US" smtClean="0"/>
              <a:pPr/>
              <a:t>‹#›</a:t>
            </a:fld>
            <a:endParaRPr lang="en-US"/>
          </a:p>
        </p:txBody>
      </p:sp>
    </p:spTree>
    <p:extLst>
      <p:ext uri="{BB962C8B-B14F-4D97-AF65-F5344CB8AC3E}">
        <p14:creationId xmlns:p14="http://schemas.microsoft.com/office/powerpoint/2010/main" val="429433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3D5F14-514B-4615-B895-23CFE5AD2461}" type="datetimeFigureOut">
              <a:rPr lang="en-US" smtClean="0"/>
              <a:pPr/>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41B29F-C368-4012-8DB8-8C47633F70D7}" type="slidenum">
              <a:rPr lang="en-US" smtClean="0"/>
              <a:pPr/>
              <a:t>‹#›</a:t>
            </a:fld>
            <a:endParaRPr lang="en-US"/>
          </a:p>
        </p:txBody>
      </p:sp>
    </p:spTree>
    <p:extLst>
      <p:ext uri="{BB962C8B-B14F-4D97-AF65-F5344CB8AC3E}">
        <p14:creationId xmlns:p14="http://schemas.microsoft.com/office/powerpoint/2010/main" val="1787071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3D5F14-514B-4615-B895-23CFE5AD2461}" type="datetimeFigureOut">
              <a:rPr lang="en-US" smtClean="0"/>
              <a:pPr/>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41B29F-C368-4012-8DB8-8C47633F70D7}" type="slidenum">
              <a:rPr lang="en-US" smtClean="0"/>
              <a:pPr/>
              <a:t>‹#›</a:t>
            </a:fld>
            <a:endParaRPr lang="en-US"/>
          </a:p>
        </p:txBody>
      </p:sp>
    </p:spTree>
    <p:extLst>
      <p:ext uri="{BB962C8B-B14F-4D97-AF65-F5344CB8AC3E}">
        <p14:creationId xmlns:p14="http://schemas.microsoft.com/office/powerpoint/2010/main" val="2130190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3D5F14-514B-4615-B895-23CFE5AD2461}" type="datetimeFigureOut">
              <a:rPr lang="en-US" smtClean="0"/>
              <a:pPr/>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41B29F-C368-4012-8DB8-8C47633F70D7}" type="slidenum">
              <a:rPr lang="en-US" smtClean="0"/>
              <a:pPr/>
              <a:t>‹#›</a:t>
            </a:fld>
            <a:endParaRPr lang="en-US"/>
          </a:p>
        </p:txBody>
      </p:sp>
    </p:spTree>
    <p:extLst>
      <p:ext uri="{BB962C8B-B14F-4D97-AF65-F5344CB8AC3E}">
        <p14:creationId xmlns:p14="http://schemas.microsoft.com/office/powerpoint/2010/main" val="4064640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3D5F14-514B-4615-B895-23CFE5AD2461}" type="datetimeFigureOut">
              <a:rPr lang="en-US" smtClean="0"/>
              <a:pPr/>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41B29F-C368-4012-8DB8-8C47633F70D7}" type="slidenum">
              <a:rPr lang="en-US" smtClean="0"/>
              <a:pPr/>
              <a:t>‹#›</a:t>
            </a:fld>
            <a:endParaRPr lang="en-US"/>
          </a:p>
        </p:txBody>
      </p:sp>
    </p:spTree>
    <p:extLst>
      <p:ext uri="{BB962C8B-B14F-4D97-AF65-F5344CB8AC3E}">
        <p14:creationId xmlns:p14="http://schemas.microsoft.com/office/powerpoint/2010/main" val="4135774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3D5F14-514B-4615-B895-23CFE5AD2461}" type="datetimeFigureOut">
              <a:rPr lang="en-US" smtClean="0"/>
              <a:pPr/>
              <a:t>6/13/2022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41B29F-C368-4012-8DB8-8C47633F70D7}" type="slidenum">
              <a:rPr lang="en-US" smtClean="0"/>
              <a:pPr/>
              <a:t>‹#›</a:t>
            </a:fld>
            <a:endParaRPr lang="en-US"/>
          </a:p>
        </p:txBody>
      </p:sp>
    </p:spTree>
    <p:extLst>
      <p:ext uri="{BB962C8B-B14F-4D97-AF65-F5344CB8AC3E}">
        <p14:creationId xmlns:p14="http://schemas.microsoft.com/office/powerpoint/2010/main" val="552454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3D5F14-514B-4615-B895-23CFE5AD2461}" type="datetimeFigureOut">
              <a:rPr lang="en-US" smtClean="0"/>
              <a:pPr/>
              <a:t>6/13/2022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41B29F-C368-4012-8DB8-8C47633F70D7}" type="slidenum">
              <a:rPr lang="en-US" smtClean="0"/>
              <a:pPr/>
              <a:t>‹#›</a:t>
            </a:fld>
            <a:endParaRPr lang="en-US"/>
          </a:p>
        </p:txBody>
      </p:sp>
    </p:spTree>
    <p:extLst>
      <p:ext uri="{BB962C8B-B14F-4D97-AF65-F5344CB8AC3E}">
        <p14:creationId xmlns:p14="http://schemas.microsoft.com/office/powerpoint/2010/main" val="1402251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3D5F14-514B-4615-B895-23CFE5AD2461}" type="datetimeFigureOut">
              <a:rPr lang="en-US" smtClean="0"/>
              <a:pPr/>
              <a:t>6/13/2022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41B29F-C368-4012-8DB8-8C47633F70D7}" type="slidenum">
              <a:rPr lang="en-US" smtClean="0"/>
              <a:pPr/>
              <a:t>‹#›</a:t>
            </a:fld>
            <a:endParaRPr lang="en-US"/>
          </a:p>
        </p:txBody>
      </p:sp>
    </p:spTree>
    <p:extLst>
      <p:ext uri="{BB962C8B-B14F-4D97-AF65-F5344CB8AC3E}">
        <p14:creationId xmlns:p14="http://schemas.microsoft.com/office/powerpoint/2010/main" val="307052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3D5F14-514B-4615-B895-23CFE5AD2461}" type="datetimeFigureOut">
              <a:rPr lang="en-US" smtClean="0"/>
              <a:pPr/>
              <a:t>6/13/2022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41B29F-C368-4012-8DB8-8C47633F70D7}" type="slidenum">
              <a:rPr lang="en-US" smtClean="0"/>
              <a:pPr/>
              <a:t>‹#›</a:t>
            </a:fld>
            <a:endParaRPr lang="en-US"/>
          </a:p>
        </p:txBody>
      </p:sp>
    </p:spTree>
    <p:extLst>
      <p:ext uri="{BB962C8B-B14F-4D97-AF65-F5344CB8AC3E}">
        <p14:creationId xmlns:p14="http://schemas.microsoft.com/office/powerpoint/2010/main" val="675900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3D5F14-514B-4615-B895-23CFE5AD2461}" type="datetimeFigureOut">
              <a:rPr lang="en-US" smtClean="0"/>
              <a:pPr/>
              <a:t>6/13/2022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41B29F-C368-4012-8DB8-8C47633F70D7}" type="slidenum">
              <a:rPr lang="en-US" smtClean="0"/>
              <a:pPr/>
              <a:t>‹#›</a:t>
            </a:fld>
            <a:endParaRPr lang="en-US"/>
          </a:p>
        </p:txBody>
      </p:sp>
    </p:spTree>
    <p:extLst>
      <p:ext uri="{BB962C8B-B14F-4D97-AF65-F5344CB8AC3E}">
        <p14:creationId xmlns:p14="http://schemas.microsoft.com/office/powerpoint/2010/main" val="4073523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3D5F14-514B-4615-B895-23CFE5AD2461}" type="datetimeFigureOut">
              <a:rPr lang="en-US" smtClean="0"/>
              <a:pPr/>
              <a:t>6/13/2022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41B29F-C368-4012-8DB8-8C47633F70D7}" type="slidenum">
              <a:rPr lang="en-US" smtClean="0"/>
              <a:pPr/>
              <a:t>‹#›</a:t>
            </a:fld>
            <a:endParaRPr lang="en-US"/>
          </a:p>
        </p:txBody>
      </p:sp>
    </p:spTree>
    <p:extLst>
      <p:ext uri="{BB962C8B-B14F-4D97-AF65-F5344CB8AC3E}">
        <p14:creationId xmlns:p14="http://schemas.microsoft.com/office/powerpoint/2010/main" val="2273953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3D5F14-514B-4615-B895-23CFE5AD2461}" type="datetimeFigureOut">
              <a:rPr lang="en-US" smtClean="0"/>
              <a:pPr/>
              <a:t>6/13/2022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41B29F-C368-4012-8DB8-8C47633F70D7}" type="slidenum">
              <a:rPr lang="en-US" smtClean="0"/>
              <a:pPr/>
              <a:t>‹#›</a:t>
            </a:fld>
            <a:endParaRPr lang="en-US"/>
          </a:p>
        </p:txBody>
      </p:sp>
    </p:spTree>
    <p:extLst>
      <p:ext uri="{BB962C8B-B14F-4D97-AF65-F5344CB8AC3E}">
        <p14:creationId xmlns:p14="http://schemas.microsoft.com/office/powerpoint/2010/main" val="3818575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2600" y="1044575"/>
            <a:ext cx="7010400" cy="1470025"/>
          </a:xfrm>
        </p:spPr>
        <p:txBody>
          <a:bodyPr>
            <a:normAutofit fontScale="90000"/>
          </a:bodyPr>
          <a:lstStyle/>
          <a:p>
            <a:r>
              <a:rPr lang="en-CA" sz="3200" b="1" dirty="0">
                <a:solidFill>
                  <a:srgbClr val="800000"/>
                </a:solidFill>
                <a:effectLst/>
                <a:latin typeface="Times New Roman" panose="02020603050405020304" pitchFamily="18" charset="0"/>
                <a:ea typeface="Times New Roman" panose="02020603050405020304" pitchFamily="18" charset="0"/>
              </a:rPr>
              <a:t>Reducing Seed Dormancy in</a:t>
            </a:r>
            <a:br>
              <a:rPr lang="en-CA" sz="3200" b="1" dirty="0">
                <a:solidFill>
                  <a:srgbClr val="800000"/>
                </a:solidFill>
                <a:effectLst/>
                <a:latin typeface="Times New Roman" panose="02020603050405020304" pitchFamily="18" charset="0"/>
                <a:ea typeface="Times New Roman" panose="02020603050405020304" pitchFamily="18" charset="0"/>
              </a:rPr>
            </a:br>
            <a:r>
              <a:rPr lang="en-CA" sz="3200" b="1" dirty="0">
                <a:solidFill>
                  <a:srgbClr val="800000"/>
                </a:solidFill>
                <a:effectLst/>
                <a:latin typeface="Times New Roman" panose="02020603050405020304" pitchFamily="18" charset="0"/>
                <a:ea typeface="Times New Roman" panose="02020603050405020304" pitchFamily="18" charset="0"/>
              </a:rPr>
              <a:t> Southern-Adapted Native Forage Grasses</a:t>
            </a:r>
            <a:endParaRPr lang="en-US" sz="6000" b="1" dirty="0">
              <a:solidFill>
                <a:srgbClr val="800000"/>
              </a:solidFill>
            </a:endParaRPr>
          </a:p>
        </p:txBody>
      </p:sp>
      <p:sp>
        <p:nvSpPr>
          <p:cNvPr id="3" name="Subtitle 2"/>
          <p:cNvSpPr>
            <a:spLocks noGrp="1"/>
          </p:cNvSpPr>
          <p:nvPr>
            <p:ph type="subTitle" idx="1"/>
          </p:nvPr>
        </p:nvSpPr>
        <p:spPr>
          <a:xfrm>
            <a:off x="1905000" y="2971800"/>
            <a:ext cx="6705600" cy="3048000"/>
          </a:xfrm>
        </p:spPr>
        <p:txBody>
          <a:bodyPr>
            <a:normAutofit fontScale="55000" lnSpcReduction="20000"/>
          </a:bodyPr>
          <a:lstStyle/>
          <a:p>
            <a:r>
              <a:rPr lang="en-US" sz="4400" b="1" dirty="0">
                <a:solidFill>
                  <a:schemeClr val="tx1"/>
                </a:solidFill>
              </a:rPr>
              <a:t>Brian S. Baldwin</a:t>
            </a:r>
            <a:r>
              <a:rPr lang="en-US" sz="4400" b="1" baseline="30000" dirty="0">
                <a:solidFill>
                  <a:schemeClr val="tx1"/>
                </a:solidFill>
              </a:rPr>
              <a:t>1</a:t>
            </a:r>
            <a:r>
              <a:rPr lang="en-US" sz="4400" b="1" dirty="0">
                <a:solidFill>
                  <a:schemeClr val="tx1"/>
                </a:solidFill>
              </a:rPr>
              <a:t>, Jesse I. Morrison</a:t>
            </a:r>
            <a:r>
              <a:rPr lang="en-US" sz="4400" b="1" baseline="30000" dirty="0">
                <a:solidFill>
                  <a:schemeClr val="tx1"/>
                </a:solidFill>
              </a:rPr>
              <a:t>1</a:t>
            </a:r>
            <a:r>
              <a:rPr lang="en-US" sz="4400" b="1" dirty="0">
                <a:solidFill>
                  <a:schemeClr val="tx1"/>
                </a:solidFill>
              </a:rPr>
              <a:t>,</a:t>
            </a:r>
            <a:r>
              <a:rPr lang="en-US" sz="4400" b="1" baseline="30000" dirty="0">
                <a:solidFill>
                  <a:schemeClr val="tx1"/>
                </a:solidFill>
              </a:rPr>
              <a:t> </a:t>
            </a:r>
            <a:r>
              <a:rPr lang="en-US" sz="4400" b="1" dirty="0">
                <a:solidFill>
                  <a:schemeClr val="tx1"/>
                </a:solidFill>
              </a:rPr>
              <a:t> and J. Brett Rushing</a:t>
            </a:r>
            <a:r>
              <a:rPr lang="en-US" sz="4400" b="1" baseline="30000" dirty="0">
                <a:solidFill>
                  <a:schemeClr val="tx1"/>
                </a:solidFill>
              </a:rPr>
              <a:t>2</a:t>
            </a:r>
            <a:endParaRPr lang="en-US" sz="4400" baseline="30000" dirty="0">
              <a:solidFill>
                <a:schemeClr val="tx1"/>
              </a:solidFill>
            </a:endParaRPr>
          </a:p>
          <a:p>
            <a:r>
              <a:rPr lang="en-US" baseline="30000" dirty="0">
                <a:solidFill>
                  <a:schemeClr val="tx1"/>
                </a:solidFill>
              </a:rPr>
              <a:t>1</a:t>
            </a:r>
            <a:r>
              <a:rPr lang="en-US" dirty="0">
                <a:solidFill>
                  <a:schemeClr val="tx1"/>
                </a:solidFill>
              </a:rPr>
              <a:t>Dept. of Plant &amp; Soil Sciences, Mississippi State, MS</a:t>
            </a:r>
          </a:p>
          <a:p>
            <a:r>
              <a:rPr lang="en-US" baseline="30000" dirty="0">
                <a:solidFill>
                  <a:schemeClr val="tx1"/>
                </a:solidFill>
              </a:rPr>
              <a:t>2</a:t>
            </a:r>
            <a:r>
              <a:rPr lang="en-US" dirty="0">
                <a:solidFill>
                  <a:schemeClr val="tx1"/>
                </a:solidFill>
              </a:rPr>
              <a:t>Dept. of Plant &amp; Soil Sciences, Coastal Plains Res. &amp; Ext. Center, Newton, MS </a:t>
            </a:r>
          </a:p>
          <a:p>
            <a:endParaRPr lang="en-US" dirty="0">
              <a:solidFill>
                <a:schemeClr val="tx1"/>
              </a:solidFill>
            </a:endParaRPr>
          </a:p>
          <a:p>
            <a:endParaRPr lang="en-US" dirty="0">
              <a:solidFill>
                <a:schemeClr val="tx1"/>
              </a:solidFill>
            </a:endParaRPr>
          </a:p>
          <a:p>
            <a:r>
              <a:rPr lang="en-US" dirty="0">
                <a:solidFill>
                  <a:schemeClr val="tx1"/>
                </a:solidFill>
              </a:rPr>
              <a:t>  13 June 2022</a:t>
            </a:r>
          </a:p>
          <a:p>
            <a:r>
              <a:rPr lang="en-US" dirty="0">
                <a:solidFill>
                  <a:schemeClr val="tx1"/>
                </a:solidFill>
              </a:rPr>
              <a:t>American Society of Reclamation Science</a:t>
            </a:r>
          </a:p>
          <a:p>
            <a:r>
              <a:rPr lang="en-US" dirty="0">
                <a:solidFill>
                  <a:schemeClr val="tx1"/>
                </a:solidFill>
              </a:rPr>
              <a:t>Duluth, </a:t>
            </a:r>
            <a:r>
              <a:rPr lang="en-US" dirty="0" err="1">
                <a:solidFill>
                  <a:schemeClr val="tx1"/>
                </a:solidFill>
              </a:rPr>
              <a:t>Minnestoa</a:t>
            </a:r>
            <a:endParaRPr lang="en-US" dirty="0">
              <a:solidFill>
                <a:schemeClr val="tx1"/>
              </a:solidFill>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 y="1588"/>
            <a:ext cx="15843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2789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9309" y="228600"/>
            <a:ext cx="6934200" cy="1143000"/>
          </a:xfrm>
        </p:spPr>
        <p:txBody>
          <a:bodyPr>
            <a:normAutofit/>
          </a:bodyPr>
          <a:lstStyle/>
          <a:p>
            <a:r>
              <a:rPr lang="en-US" b="1" dirty="0">
                <a:solidFill>
                  <a:srgbClr val="800000"/>
                </a:solidFill>
                <a:latin typeface="Times New Roman" panose="02020603050405020304" pitchFamily="18" charset="0"/>
                <a:cs typeface="Times New Roman" panose="02020603050405020304" pitchFamily="18" charset="0"/>
              </a:rPr>
              <a:t>Let’s do the Math $</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752600" y="1219200"/>
            <a:ext cx="7391400" cy="4495800"/>
          </a:xfrm>
        </p:spPr>
        <p:txBody>
          <a:bodyPr>
            <a:normAutofit lnSpcReduction="10000"/>
          </a:bodyPr>
          <a:lstStyle/>
          <a:p>
            <a:r>
              <a:rPr lang="en-US" sz="2700" dirty="0"/>
              <a:t>If the seed lot is 77% dormant, then only 23% of the seed will germinate immediately after planting.</a:t>
            </a:r>
          </a:p>
          <a:p>
            <a:endParaRPr lang="en-US" sz="2700" dirty="0"/>
          </a:p>
          <a:p>
            <a:r>
              <a:rPr lang="en-US" sz="2700" dirty="0"/>
              <a:t>Planting rate of 8 lbs/A PLS for most native grasses = 1.84 lbs/A living seedlings.</a:t>
            </a:r>
          </a:p>
          <a:p>
            <a:endParaRPr lang="en-US" sz="2700" dirty="0"/>
          </a:p>
          <a:p>
            <a:r>
              <a:rPr lang="en-US" sz="2700" dirty="0"/>
              <a:t>Planting rate goes up 4.35 X to get equivalent of 8 lbs = 34.8 lbs/A for minimum recommended coverage</a:t>
            </a:r>
          </a:p>
          <a:p>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 y="1588"/>
            <a:ext cx="15843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2708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9309" y="228600"/>
            <a:ext cx="6934200" cy="1143000"/>
          </a:xfrm>
        </p:spPr>
        <p:txBody>
          <a:bodyPr>
            <a:normAutofit/>
          </a:bodyPr>
          <a:lstStyle/>
          <a:p>
            <a:r>
              <a:rPr lang="en-US" b="1" dirty="0">
                <a:solidFill>
                  <a:srgbClr val="800000"/>
                </a:solidFill>
                <a:latin typeface="Times New Roman" panose="02020603050405020304" pitchFamily="18" charset="0"/>
                <a:cs typeface="Times New Roman" panose="02020603050405020304" pitchFamily="18" charset="0"/>
              </a:rPr>
              <a:t>Let’s do the Math $</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752600" y="1219200"/>
            <a:ext cx="7391400" cy="4800600"/>
          </a:xfrm>
        </p:spPr>
        <p:txBody>
          <a:bodyPr>
            <a:normAutofit fontScale="85000" lnSpcReduction="20000"/>
          </a:bodyPr>
          <a:lstStyle/>
          <a:p>
            <a:r>
              <a:rPr lang="en-US" dirty="0"/>
              <a:t>If the seed lot is 77% dormant, then only 23% of the seed will germinate immediately after planting.</a:t>
            </a:r>
          </a:p>
          <a:p>
            <a:endParaRPr lang="en-US" dirty="0"/>
          </a:p>
          <a:p>
            <a:r>
              <a:rPr lang="en-US" dirty="0"/>
              <a:t>Planting rate of 8 lbs/A PLS for most native grasses = 1.84 lbs/A living seedlings.</a:t>
            </a:r>
          </a:p>
          <a:p>
            <a:endParaRPr lang="en-US" dirty="0"/>
          </a:p>
          <a:p>
            <a:r>
              <a:rPr lang="en-US" dirty="0"/>
              <a:t>Planting rate goes up 4.35 X to get equivalent of 8 lbs = 34.8 lbs/A for minimum recommended coverage</a:t>
            </a:r>
          </a:p>
          <a:p>
            <a:endParaRPr lang="en-US" dirty="0"/>
          </a:p>
          <a:p>
            <a:r>
              <a:rPr lang="en-US" dirty="0"/>
              <a:t>At a price of $25/lb goes from $200 to $870/A</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 y="1588"/>
            <a:ext cx="15843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3739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9309" y="228600"/>
            <a:ext cx="6934200" cy="1143000"/>
          </a:xfrm>
        </p:spPr>
        <p:txBody>
          <a:bodyPr>
            <a:normAutofit/>
          </a:bodyPr>
          <a:lstStyle/>
          <a:p>
            <a:r>
              <a:rPr lang="en-US" b="1" dirty="0">
                <a:solidFill>
                  <a:srgbClr val="800000"/>
                </a:solidFill>
                <a:latin typeface="Times New Roman" panose="02020603050405020304" pitchFamily="18" charset="0"/>
                <a:cs typeface="Times New Roman" panose="02020603050405020304" pitchFamily="18" charset="0"/>
              </a:rPr>
              <a:t>Let’s do the Math $</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752600" y="1219200"/>
            <a:ext cx="7391400" cy="5181600"/>
          </a:xfrm>
        </p:spPr>
        <p:txBody>
          <a:bodyPr>
            <a:normAutofit fontScale="85000" lnSpcReduction="20000"/>
          </a:bodyPr>
          <a:lstStyle/>
          <a:p>
            <a:r>
              <a:rPr lang="en-US" dirty="0"/>
              <a:t>If the seed lot is 77% dormant, then only 23% of the seed will germinate immediately after planting.</a:t>
            </a:r>
          </a:p>
          <a:p>
            <a:endParaRPr lang="en-US" dirty="0"/>
          </a:p>
          <a:p>
            <a:r>
              <a:rPr lang="en-US" dirty="0"/>
              <a:t>Planting rate of 8 lbs/A PLS for most native grasses = 1.84 lbs/A living seedlings.</a:t>
            </a:r>
          </a:p>
          <a:p>
            <a:endParaRPr lang="en-US" dirty="0"/>
          </a:p>
          <a:p>
            <a:r>
              <a:rPr lang="en-US" dirty="0"/>
              <a:t>Planting rate goes up 4.35 X to get equivalent of 8 lbs = 34.8 lbs/A for minimum recommended coverage</a:t>
            </a:r>
          </a:p>
          <a:p>
            <a:endParaRPr lang="en-US" dirty="0"/>
          </a:p>
          <a:p>
            <a:r>
              <a:rPr lang="en-US" dirty="0"/>
              <a:t>At a price of $25/lb goes from $200 to $870/A</a:t>
            </a:r>
          </a:p>
          <a:p>
            <a:r>
              <a:rPr lang="en-US" dirty="0"/>
              <a:t>At a price of $30/lb goes from $240 to $1,044/A</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 y="1588"/>
            <a:ext cx="15843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7915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34882"/>
            <a:ext cx="6934200" cy="1143000"/>
          </a:xfrm>
        </p:spPr>
        <p:txBody>
          <a:bodyPr>
            <a:normAutofit fontScale="90000"/>
          </a:bodyPr>
          <a:lstStyle/>
          <a:p>
            <a:r>
              <a:rPr lang="en-US" b="1" dirty="0">
                <a:solidFill>
                  <a:srgbClr val="800000"/>
                </a:solidFill>
                <a:latin typeface="Times New Roman" panose="02020603050405020304" pitchFamily="18" charset="0"/>
                <a:cs typeface="Times New Roman" panose="02020603050405020304" pitchFamily="18" charset="0"/>
              </a:rPr>
              <a:t>Methods to overcome</a:t>
            </a:r>
            <a:br>
              <a:rPr lang="en-US" b="1" dirty="0">
                <a:solidFill>
                  <a:srgbClr val="800000"/>
                </a:solidFill>
                <a:latin typeface="Times New Roman" panose="02020603050405020304" pitchFamily="18" charset="0"/>
                <a:cs typeface="Times New Roman" panose="02020603050405020304" pitchFamily="18" charset="0"/>
              </a:rPr>
            </a:br>
            <a:r>
              <a:rPr lang="en-US" b="1" dirty="0">
                <a:solidFill>
                  <a:srgbClr val="800000"/>
                </a:solidFill>
                <a:latin typeface="Times New Roman" panose="02020603050405020304" pitchFamily="18" charset="0"/>
                <a:cs typeface="Times New Roman" panose="02020603050405020304" pitchFamily="18" charset="0"/>
              </a:rPr>
              <a:t>seed dormancy</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676400" y="1600200"/>
            <a:ext cx="7467600" cy="4800600"/>
          </a:xfrm>
        </p:spPr>
        <p:txBody>
          <a:bodyPr>
            <a:normAutofit fontScale="85000" lnSpcReduction="20000"/>
          </a:bodyPr>
          <a:lstStyle/>
          <a:p>
            <a:r>
              <a:rPr lang="en-US" dirty="0"/>
              <a:t>Stratification – 8-10 wks</a:t>
            </a:r>
          </a:p>
          <a:p>
            <a:r>
              <a:rPr lang="en-US" dirty="0"/>
              <a:t>Scarification – acids or mechanical abrasion</a:t>
            </a:r>
          </a:p>
          <a:p>
            <a:r>
              <a:rPr lang="en-US" dirty="0"/>
              <a:t>Chemical treatments – K</a:t>
            </a:r>
            <a:r>
              <a:rPr lang="en-US" baseline="-25000" dirty="0"/>
              <a:t>2</a:t>
            </a:r>
            <a:r>
              <a:rPr lang="en-US" dirty="0"/>
              <a:t>NO</a:t>
            </a:r>
            <a:r>
              <a:rPr lang="en-US" baseline="-25000" dirty="0"/>
              <a:t>3</a:t>
            </a:r>
            <a:r>
              <a:rPr lang="en-US" dirty="0"/>
              <a:t>, H</a:t>
            </a:r>
            <a:r>
              <a:rPr lang="en-US" baseline="-25000" dirty="0"/>
              <a:t>2</a:t>
            </a:r>
            <a:r>
              <a:rPr lang="en-US" dirty="0"/>
              <a:t>O</a:t>
            </a:r>
            <a:r>
              <a:rPr lang="en-US" baseline="-25000" dirty="0"/>
              <a:t>2</a:t>
            </a:r>
            <a:r>
              <a:rPr lang="en-US" dirty="0"/>
              <a:t>, Na</a:t>
            </a:r>
            <a:r>
              <a:rPr lang="en-US" baseline="-25000" dirty="0"/>
              <a:t>2</a:t>
            </a:r>
            <a:r>
              <a:rPr lang="en-US" dirty="0"/>
              <a:t>HClO</a:t>
            </a:r>
            <a:r>
              <a:rPr lang="en-US" baseline="-25000" dirty="0"/>
              <a:t>3</a:t>
            </a:r>
          </a:p>
          <a:p>
            <a:r>
              <a:rPr lang="en-US" dirty="0"/>
              <a:t>Hormones/PGRs - GA</a:t>
            </a:r>
            <a:r>
              <a:rPr lang="en-US" baseline="-25000" dirty="0"/>
              <a:t>3</a:t>
            </a:r>
            <a:endParaRPr lang="en-US" dirty="0"/>
          </a:p>
          <a:p>
            <a:endParaRPr lang="en-US" dirty="0"/>
          </a:p>
          <a:p>
            <a:r>
              <a:rPr lang="en-US" dirty="0"/>
              <a:t>Generally:</a:t>
            </a:r>
          </a:p>
          <a:p>
            <a:pPr lvl="1"/>
            <a:r>
              <a:rPr lang="en-US" dirty="0"/>
              <a:t>Ineffective commercially</a:t>
            </a:r>
          </a:p>
          <a:p>
            <a:pPr lvl="1"/>
            <a:r>
              <a:rPr lang="en-US" dirty="0"/>
              <a:t>Use caustic chemicals</a:t>
            </a:r>
          </a:p>
          <a:p>
            <a:pPr lvl="1"/>
            <a:r>
              <a:rPr lang="en-US" b="1" i="1" dirty="0">
                <a:solidFill>
                  <a:schemeClr val="tx1">
                    <a:lumMod val="95000"/>
                    <a:lumOff val="5000"/>
                  </a:schemeClr>
                </a:solidFill>
              </a:rPr>
              <a:t>Reversible upon drying</a:t>
            </a:r>
          </a:p>
          <a:p>
            <a:pPr lvl="1"/>
            <a:endParaRPr lang="en-US" dirty="0"/>
          </a:p>
          <a:p>
            <a:r>
              <a:rPr lang="en-US" dirty="0"/>
              <a:t>Add cost and only circumvent the problem</a:t>
            </a:r>
          </a:p>
          <a:p>
            <a:r>
              <a:rPr lang="en-US" dirty="0"/>
              <a:t>In the South . . . . . . </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 y="1588"/>
            <a:ext cx="15843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6934200" cy="1143000"/>
          </a:xfrm>
        </p:spPr>
        <p:txBody>
          <a:bodyPr>
            <a:normAutofit/>
          </a:bodyPr>
          <a:lstStyle/>
          <a:p>
            <a:r>
              <a:rPr lang="en-US" b="1" dirty="0">
                <a:solidFill>
                  <a:srgbClr val="800000"/>
                </a:solidFill>
                <a:latin typeface="Times New Roman" panose="02020603050405020304" pitchFamily="18" charset="0"/>
                <a:cs typeface="Times New Roman" panose="02020603050405020304" pitchFamily="18" charset="0"/>
              </a:rPr>
              <a:t>Our objective</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676400" y="1600200"/>
            <a:ext cx="6781800" cy="4800600"/>
          </a:xfrm>
        </p:spPr>
        <p:txBody>
          <a:bodyPr>
            <a:normAutofit/>
          </a:bodyPr>
          <a:lstStyle/>
          <a:p>
            <a:r>
              <a:rPr lang="en-US" dirty="0"/>
              <a:t>Select to reduce seed dormancy</a:t>
            </a:r>
          </a:p>
          <a:p>
            <a:endParaRPr lang="en-US" dirty="0"/>
          </a:p>
          <a:p>
            <a:pPr lvl="1"/>
            <a:r>
              <a:rPr lang="en-US" dirty="0"/>
              <a:t>Develop native </a:t>
            </a:r>
            <a:r>
              <a:rPr lang="en-US" dirty="0" err="1"/>
              <a:t>germplasm</a:t>
            </a:r>
            <a:r>
              <a:rPr lang="en-US" dirty="0"/>
              <a:t> </a:t>
            </a:r>
            <a:r>
              <a:rPr lang="en-US" b="1" u="sng" dirty="0"/>
              <a:t>adapted</a:t>
            </a:r>
            <a:r>
              <a:rPr lang="en-US" b="1" dirty="0"/>
              <a:t> to the southeastern U.S. </a:t>
            </a:r>
            <a:r>
              <a:rPr lang="en-US" dirty="0"/>
              <a:t>that “germinates on demand” without stratification</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 y="1588"/>
            <a:ext cx="15843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828800" y="274638"/>
            <a:ext cx="6858000" cy="1143000"/>
          </a:xfrm>
        </p:spPr>
        <p:txBody>
          <a:bodyPr>
            <a:normAutofit/>
          </a:bodyPr>
          <a:lstStyle/>
          <a:p>
            <a:r>
              <a:rPr lang="en-US" b="1" dirty="0">
                <a:solidFill>
                  <a:srgbClr val="800000"/>
                </a:solidFill>
                <a:latin typeface="Times New Roman" panose="02020603050405020304" pitchFamily="18" charset="0"/>
                <a:cs typeface="Times New Roman" panose="02020603050405020304" pitchFamily="18" charset="0"/>
              </a:rPr>
              <a:t>Species</a:t>
            </a:r>
          </a:p>
        </p:txBody>
      </p:sp>
      <p:sp>
        <p:nvSpPr>
          <p:cNvPr id="12" name="Content Placeholder 11"/>
          <p:cNvSpPr>
            <a:spLocks noGrp="1"/>
          </p:cNvSpPr>
          <p:nvPr>
            <p:ph idx="1"/>
          </p:nvPr>
        </p:nvSpPr>
        <p:spPr>
          <a:xfrm>
            <a:off x="1824087" y="1219200"/>
            <a:ext cx="7315200" cy="5029200"/>
          </a:xfrm>
        </p:spPr>
        <p:txBody>
          <a:bodyPr>
            <a:normAutofit/>
          </a:bodyPr>
          <a:lstStyle/>
          <a:p>
            <a:r>
              <a:rPr lang="en-US" dirty="0"/>
              <a:t>Switchgrass, UL &amp; LL </a:t>
            </a:r>
            <a:r>
              <a:rPr lang="en-US" sz="2200" dirty="0"/>
              <a:t>(</a:t>
            </a:r>
            <a:r>
              <a:rPr lang="en-US" sz="2200" i="1" dirty="0"/>
              <a:t>Panicum virgatum</a:t>
            </a:r>
            <a:r>
              <a:rPr lang="en-US" sz="2200" dirty="0"/>
              <a:t>)</a:t>
            </a:r>
          </a:p>
          <a:p>
            <a:r>
              <a:rPr lang="en-US" dirty="0"/>
              <a:t>Big bluestem </a:t>
            </a:r>
            <a:r>
              <a:rPr lang="en-US" sz="2200" dirty="0"/>
              <a:t>(</a:t>
            </a:r>
            <a:r>
              <a:rPr lang="en-US" sz="2200" i="1" dirty="0"/>
              <a:t>Andropogon gerardii</a:t>
            </a:r>
            <a:r>
              <a:rPr lang="en-US" sz="2200" dirty="0"/>
              <a:t>)</a:t>
            </a:r>
          </a:p>
          <a:p>
            <a:r>
              <a:rPr lang="en-US" dirty="0"/>
              <a:t>Indiangrass </a:t>
            </a:r>
            <a:r>
              <a:rPr lang="en-US" sz="2200" dirty="0"/>
              <a:t>(</a:t>
            </a:r>
            <a:r>
              <a:rPr lang="en-US" sz="2200" i="1" dirty="0" err="1"/>
              <a:t>Sorghastrum</a:t>
            </a:r>
            <a:r>
              <a:rPr lang="en-US" sz="2200" i="1" dirty="0"/>
              <a:t> nutans</a:t>
            </a:r>
            <a:r>
              <a:rPr lang="en-US" sz="2200" dirty="0"/>
              <a:t>)</a:t>
            </a:r>
          </a:p>
          <a:p>
            <a:r>
              <a:rPr lang="en-US" dirty="0"/>
              <a:t>Little bluestem </a:t>
            </a:r>
            <a:r>
              <a:rPr lang="en-US" sz="2200" dirty="0"/>
              <a:t>(</a:t>
            </a:r>
            <a:r>
              <a:rPr lang="en-US" sz="2200" i="1" dirty="0" err="1"/>
              <a:t>Schizachyrium</a:t>
            </a:r>
            <a:r>
              <a:rPr lang="en-US" sz="2200" i="1" dirty="0"/>
              <a:t> </a:t>
            </a:r>
            <a:r>
              <a:rPr lang="en-US" sz="2200" i="1" dirty="0" err="1"/>
              <a:t>scoparium</a:t>
            </a:r>
            <a:r>
              <a:rPr lang="en-US" sz="2200" dirty="0"/>
              <a:t>)</a:t>
            </a:r>
          </a:p>
          <a:p>
            <a:r>
              <a:rPr lang="en-US" dirty="0"/>
              <a:t>Beaked panicum</a:t>
            </a:r>
            <a:r>
              <a:rPr lang="en-US" sz="2200" dirty="0"/>
              <a:t> (</a:t>
            </a:r>
            <a:r>
              <a:rPr lang="en-US" sz="2200" i="1" dirty="0"/>
              <a:t>Panicum anceps</a:t>
            </a:r>
            <a:r>
              <a:rPr lang="en-US" sz="2200" dirty="0"/>
              <a:t>)</a:t>
            </a:r>
          </a:p>
          <a:p>
            <a:r>
              <a:rPr lang="en-US" dirty="0" err="1"/>
              <a:t>Purpletop</a:t>
            </a:r>
            <a:r>
              <a:rPr lang="en-US" dirty="0"/>
              <a:t> </a:t>
            </a:r>
            <a:r>
              <a:rPr lang="en-US" sz="2200" dirty="0"/>
              <a:t>(</a:t>
            </a:r>
            <a:r>
              <a:rPr lang="en-US" sz="2200" i="1" dirty="0" err="1"/>
              <a:t>Tridens</a:t>
            </a:r>
            <a:r>
              <a:rPr lang="en-US" sz="2200" i="1" dirty="0"/>
              <a:t> flavus</a:t>
            </a:r>
            <a:r>
              <a:rPr lang="en-US" sz="2200" dirty="0"/>
              <a:t>)</a:t>
            </a:r>
          </a:p>
          <a:p>
            <a:r>
              <a:rPr lang="en-US" dirty="0"/>
              <a:t>Eastern gamagrass </a:t>
            </a:r>
            <a:r>
              <a:rPr lang="en-US" sz="2200" dirty="0"/>
              <a:t>(</a:t>
            </a:r>
            <a:r>
              <a:rPr lang="en-US" sz="2200" i="1" dirty="0"/>
              <a:t>Tripsacum dactyloides</a:t>
            </a:r>
            <a:r>
              <a:rPr lang="en-US" sz="2200" dirty="0"/>
              <a:t>)</a:t>
            </a:r>
          </a:p>
          <a:p>
            <a:r>
              <a:rPr lang="en-US" dirty="0">
                <a:solidFill>
                  <a:srgbClr val="00B050"/>
                </a:solidFill>
              </a:rPr>
              <a:t>Southeastern wildrye </a:t>
            </a:r>
            <a:r>
              <a:rPr lang="en-US" sz="2200" dirty="0">
                <a:solidFill>
                  <a:srgbClr val="00B050"/>
                </a:solidFill>
              </a:rPr>
              <a:t>(Elymus </a:t>
            </a:r>
            <a:r>
              <a:rPr lang="en-US" sz="2200" dirty="0" err="1">
                <a:solidFill>
                  <a:srgbClr val="00B050"/>
                </a:solidFill>
              </a:rPr>
              <a:t>glabriflorus</a:t>
            </a:r>
            <a:r>
              <a:rPr lang="en-US" sz="2200" dirty="0">
                <a:solidFill>
                  <a:srgbClr val="00B050"/>
                </a:solidFill>
              </a:rPr>
              <a:t>) </a:t>
            </a:r>
          </a:p>
          <a:p>
            <a:pPr marL="0" indent="0">
              <a:buNone/>
            </a:pPr>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 y="1588"/>
            <a:ext cx="15843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5212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SCN1626.JPG"/>
          <p:cNvPicPr>
            <a:picLocks noChangeAspect="1"/>
          </p:cNvPicPr>
          <p:nvPr/>
        </p:nvPicPr>
        <p:blipFill>
          <a:blip r:embed="rId2" cstate="print"/>
          <a:stretch>
            <a:fillRect/>
          </a:stretch>
        </p:blipFill>
        <p:spPr>
          <a:xfrm>
            <a:off x="6096000" y="2743200"/>
            <a:ext cx="2743200" cy="2057400"/>
          </a:xfrm>
          <a:prstGeom prst="rect">
            <a:avLst/>
          </a:prstGeom>
          <a:ln>
            <a:solidFill>
              <a:schemeClr val="tx1"/>
            </a:solidFill>
          </a:ln>
        </p:spPr>
      </p:pic>
      <p:pic>
        <p:nvPicPr>
          <p:cNvPr id="7" name="Picture 6" descr="DSCN1627.JPG"/>
          <p:cNvPicPr>
            <a:picLocks noChangeAspect="1"/>
          </p:cNvPicPr>
          <p:nvPr/>
        </p:nvPicPr>
        <p:blipFill>
          <a:blip r:embed="rId3" cstate="print"/>
          <a:stretch>
            <a:fillRect/>
          </a:stretch>
        </p:blipFill>
        <p:spPr>
          <a:xfrm>
            <a:off x="3159712" y="4648200"/>
            <a:ext cx="2743200" cy="2057400"/>
          </a:xfrm>
          <a:prstGeom prst="rect">
            <a:avLst/>
          </a:prstGeom>
          <a:ln>
            <a:solidFill>
              <a:schemeClr val="tx1"/>
            </a:solidFill>
          </a:ln>
        </p:spPr>
      </p:pic>
      <p:pic>
        <p:nvPicPr>
          <p:cNvPr id="8" name="Picture 7" descr="DSCN1959.JPG"/>
          <p:cNvPicPr>
            <a:picLocks noChangeAspect="1"/>
          </p:cNvPicPr>
          <p:nvPr/>
        </p:nvPicPr>
        <p:blipFill>
          <a:blip r:embed="rId4" cstate="print"/>
          <a:stretch>
            <a:fillRect/>
          </a:stretch>
        </p:blipFill>
        <p:spPr>
          <a:xfrm>
            <a:off x="228600" y="2743200"/>
            <a:ext cx="2743200" cy="2057400"/>
          </a:xfrm>
          <a:prstGeom prst="rect">
            <a:avLst/>
          </a:prstGeom>
          <a:ln>
            <a:solidFill>
              <a:schemeClr val="tx1"/>
            </a:solidFill>
          </a:ln>
        </p:spPr>
      </p:pic>
      <p:pic>
        <p:nvPicPr>
          <p:cNvPr id="9" name="Picture 8" descr="DSCN2852.JPG"/>
          <p:cNvPicPr>
            <a:picLocks noChangeAspect="1"/>
          </p:cNvPicPr>
          <p:nvPr/>
        </p:nvPicPr>
        <p:blipFill>
          <a:blip r:embed="rId5" cstate="print"/>
          <a:stretch>
            <a:fillRect/>
          </a:stretch>
        </p:blipFill>
        <p:spPr>
          <a:xfrm>
            <a:off x="1219200" y="533400"/>
            <a:ext cx="2731008" cy="2048256"/>
          </a:xfrm>
          <a:prstGeom prst="rect">
            <a:avLst/>
          </a:prstGeom>
          <a:ln>
            <a:solidFill>
              <a:schemeClr val="tx1"/>
            </a:solidFill>
          </a:ln>
        </p:spPr>
      </p:pic>
      <p:sp>
        <p:nvSpPr>
          <p:cNvPr id="11" name="Right Arrow 10"/>
          <p:cNvSpPr/>
          <p:nvPr/>
        </p:nvSpPr>
        <p:spPr>
          <a:xfrm>
            <a:off x="4114800" y="1371600"/>
            <a:ext cx="838200" cy="4572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Bent Arrow 14"/>
          <p:cNvSpPr/>
          <p:nvPr/>
        </p:nvSpPr>
        <p:spPr>
          <a:xfrm rot="5400000">
            <a:off x="7924800" y="1676400"/>
            <a:ext cx="914400" cy="609600"/>
          </a:xfrm>
          <a:prstGeom prst="ben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Bent Arrow 15"/>
          <p:cNvSpPr/>
          <p:nvPr/>
        </p:nvSpPr>
        <p:spPr>
          <a:xfrm rot="10800000">
            <a:off x="6324600" y="5029200"/>
            <a:ext cx="685800" cy="914400"/>
          </a:xfrm>
          <a:prstGeom prst="bentArrow">
            <a:avLst>
              <a:gd name="adj1" fmla="val 22087"/>
              <a:gd name="adj2" fmla="val 25000"/>
              <a:gd name="adj3" fmla="val 25000"/>
              <a:gd name="adj4" fmla="val 4375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Bent Arrow 16"/>
          <p:cNvSpPr/>
          <p:nvPr/>
        </p:nvSpPr>
        <p:spPr>
          <a:xfrm rot="16200000">
            <a:off x="2041495" y="5045105"/>
            <a:ext cx="652876" cy="925866"/>
          </a:xfrm>
          <a:prstGeom prst="bentArrow">
            <a:avLst>
              <a:gd name="adj1" fmla="val 22087"/>
              <a:gd name="adj2" fmla="val 25000"/>
              <a:gd name="adj3" fmla="val 25000"/>
              <a:gd name="adj4" fmla="val 4375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Bent Arrow 17"/>
          <p:cNvSpPr/>
          <p:nvPr/>
        </p:nvSpPr>
        <p:spPr>
          <a:xfrm>
            <a:off x="381000" y="1524000"/>
            <a:ext cx="652876" cy="925866"/>
          </a:xfrm>
          <a:prstGeom prst="bentArrow">
            <a:avLst>
              <a:gd name="adj1" fmla="val 22087"/>
              <a:gd name="adj2" fmla="val 25000"/>
              <a:gd name="adj3" fmla="val 25000"/>
              <a:gd name="adj4" fmla="val 4375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Picture 5" descr="a"/>
          <p:cNvPicPr>
            <a:picLocks noChangeAspect="1" noChangeArrowheads="1"/>
          </p:cNvPicPr>
          <p:nvPr/>
        </p:nvPicPr>
        <p:blipFill>
          <a:blip r:embed="rId6" cstate="print">
            <a:lum contrast="12000"/>
          </a:blip>
          <a:srcRect/>
          <a:stretch>
            <a:fillRect/>
          </a:stretch>
        </p:blipFill>
        <p:spPr>
          <a:xfrm>
            <a:off x="5112804" y="533400"/>
            <a:ext cx="2743200" cy="2057400"/>
          </a:xfrm>
          <a:prstGeom prst="rect">
            <a:avLst/>
          </a:prstGeom>
          <a:noFill/>
          <a:ln>
            <a:solidFill>
              <a:schemeClr val="tx1"/>
            </a:solidFill>
          </a:ln>
        </p:spPr>
      </p:pic>
      <p:sp>
        <p:nvSpPr>
          <p:cNvPr id="14" name="TextBox 13"/>
          <p:cNvSpPr txBox="1"/>
          <p:nvPr/>
        </p:nvSpPr>
        <p:spPr>
          <a:xfrm>
            <a:off x="3404955" y="2743200"/>
            <a:ext cx="2390398" cy="1754326"/>
          </a:xfrm>
          <a:prstGeom prst="rect">
            <a:avLst/>
          </a:prstGeom>
          <a:noFill/>
        </p:spPr>
        <p:txBody>
          <a:bodyPr wrap="none" rtlCol="0">
            <a:spAutoFit/>
          </a:bodyPr>
          <a:lstStyle/>
          <a:p>
            <a:pPr algn="ctr"/>
            <a:r>
              <a:rPr lang="en-US" sz="3600" b="1" dirty="0">
                <a:solidFill>
                  <a:srgbClr val="800000"/>
                </a:solidFill>
                <a:latin typeface="Times New Roman" panose="02020603050405020304" pitchFamily="18" charset="0"/>
                <a:cs typeface="Times New Roman" panose="02020603050405020304" pitchFamily="18" charset="0"/>
              </a:rPr>
              <a:t>Phenotypic</a:t>
            </a:r>
          </a:p>
          <a:p>
            <a:pPr algn="ctr"/>
            <a:r>
              <a:rPr lang="en-US" sz="3600" b="1" dirty="0">
                <a:solidFill>
                  <a:srgbClr val="800000"/>
                </a:solidFill>
                <a:latin typeface="Times New Roman" panose="02020603050405020304" pitchFamily="18" charset="0"/>
                <a:cs typeface="Times New Roman" panose="02020603050405020304" pitchFamily="18" charset="0"/>
              </a:rPr>
              <a:t>Recurrent </a:t>
            </a:r>
          </a:p>
          <a:p>
            <a:pPr algn="ctr"/>
            <a:r>
              <a:rPr lang="en-US" sz="3600" b="1" dirty="0">
                <a:solidFill>
                  <a:srgbClr val="800000"/>
                </a:solidFill>
                <a:latin typeface="Times New Roman" panose="02020603050405020304" pitchFamily="18" charset="0"/>
                <a:cs typeface="Times New Roman" panose="02020603050405020304" pitchFamily="18" charset="0"/>
              </a:rPr>
              <a:t>Selection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NorthFarm_RamseyBottom_1"/>
          <p:cNvPicPr>
            <a:picLocks noChangeAspect="1" noChangeArrowheads="1"/>
          </p:cNvPicPr>
          <p:nvPr/>
        </p:nvPicPr>
        <p:blipFill>
          <a:blip r:embed="rId3" cstate="print"/>
          <a:srcRect/>
          <a:stretch>
            <a:fillRect/>
          </a:stretch>
        </p:blipFill>
        <p:spPr bwMode="auto">
          <a:xfrm>
            <a:off x="73916" y="0"/>
            <a:ext cx="9144000" cy="6858000"/>
          </a:xfrm>
          <a:prstGeom prst="rect">
            <a:avLst/>
          </a:prstGeom>
          <a:noFill/>
          <a:ln w="9525">
            <a:noFill/>
            <a:miter lim="800000"/>
            <a:headEnd/>
            <a:tailEnd/>
          </a:ln>
        </p:spPr>
      </p:pic>
      <p:sp>
        <p:nvSpPr>
          <p:cNvPr id="3075" name="Line 10"/>
          <p:cNvSpPr>
            <a:spLocks noChangeShapeType="1"/>
          </p:cNvSpPr>
          <p:nvPr/>
        </p:nvSpPr>
        <p:spPr bwMode="auto">
          <a:xfrm flipH="1">
            <a:off x="304800" y="2971800"/>
            <a:ext cx="228600" cy="152400"/>
          </a:xfrm>
          <a:prstGeom prst="line">
            <a:avLst/>
          </a:prstGeom>
          <a:noFill/>
          <a:ln w="38100">
            <a:solidFill>
              <a:schemeClr val="bg1"/>
            </a:solidFill>
            <a:round/>
            <a:headEnd/>
            <a:tailEnd type="triangle" w="med" len="med"/>
          </a:ln>
        </p:spPr>
        <p:txBody>
          <a:bodyPr/>
          <a:lstStyle/>
          <a:p>
            <a:endParaRPr lang="en-US"/>
          </a:p>
        </p:txBody>
      </p:sp>
      <p:sp>
        <p:nvSpPr>
          <p:cNvPr id="3076" name="Line 11"/>
          <p:cNvSpPr>
            <a:spLocks noChangeShapeType="1"/>
          </p:cNvSpPr>
          <p:nvPr/>
        </p:nvSpPr>
        <p:spPr bwMode="auto">
          <a:xfrm flipH="1">
            <a:off x="2354144" y="216932"/>
            <a:ext cx="228600" cy="152400"/>
          </a:xfrm>
          <a:prstGeom prst="line">
            <a:avLst/>
          </a:prstGeom>
          <a:noFill/>
          <a:ln w="28575">
            <a:solidFill>
              <a:schemeClr val="bg1"/>
            </a:solidFill>
            <a:round/>
            <a:headEnd/>
            <a:tailEnd type="triangle" w="med" len="med"/>
          </a:ln>
        </p:spPr>
        <p:txBody>
          <a:bodyPr/>
          <a:lstStyle/>
          <a:p>
            <a:endParaRPr lang="en-US"/>
          </a:p>
        </p:txBody>
      </p:sp>
      <p:sp>
        <p:nvSpPr>
          <p:cNvPr id="3077" name="Line 12"/>
          <p:cNvSpPr>
            <a:spLocks noChangeShapeType="1"/>
          </p:cNvSpPr>
          <p:nvPr/>
        </p:nvSpPr>
        <p:spPr bwMode="auto">
          <a:xfrm flipH="1">
            <a:off x="2819400" y="2286000"/>
            <a:ext cx="228600" cy="152400"/>
          </a:xfrm>
          <a:prstGeom prst="line">
            <a:avLst/>
          </a:prstGeom>
          <a:noFill/>
          <a:ln w="28575">
            <a:solidFill>
              <a:schemeClr val="bg1"/>
            </a:solidFill>
            <a:round/>
            <a:headEnd/>
            <a:tailEnd type="triangle" w="med" len="med"/>
          </a:ln>
        </p:spPr>
        <p:txBody>
          <a:bodyPr/>
          <a:lstStyle/>
          <a:p>
            <a:endParaRPr lang="en-US">
              <a:ln>
                <a:solidFill>
                  <a:srgbClr val="FFFFFF"/>
                </a:solidFill>
              </a:ln>
            </a:endParaRPr>
          </a:p>
        </p:txBody>
      </p:sp>
      <p:sp>
        <p:nvSpPr>
          <p:cNvPr id="3078" name="Line 13"/>
          <p:cNvSpPr>
            <a:spLocks noChangeShapeType="1"/>
          </p:cNvSpPr>
          <p:nvPr/>
        </p:nvSpPr>
        <p:spPr bwMode="auto">
          <a:xfrm flipH="1">
            <a:off x="5943600" y="2286000"/>
            <a:ext cx="82550" cy="304800"/>
          </a:xfrm>
          <a:prstGeom prst="line">
            <a:avLst/>
          </a:prstGeom>
          <a:noFill/>
          <a:ln w="28575">
            <a:solidFill>
              <a:schemeClr val="bg1"/>
            </a:solidFill>
            <a:round/>
            <a:headEnd/>
            <a:tailEnd type="triangle" w="med" len="med"/>
          </a:ln>
        </p:spPr>
        <p:txBody>
          <a:bodyPr/>
          <a:lstStyle/>
          <a:p>
            <a:endParaRPr lang="en-US"/>
          </a:p>
        </p:txBody>
      </p:sp>
      <p:sp>
        <p:nvSpPr>
          <p:cNvPr id="3079" name="Line 14"/>
          <p:cNvSpPr>
            <a:spLocks noChangeShapeType="1"/>
          </p:cNvSpPr>
          <p:nvPr/>
        </p:nvSpPr>
        <p:spPr bwMode="auto">
          <a:xfrm>
            <a:off x="8990718" y="4953000"/>
            <a:ext cx="153282" cy="304800"/>
          </a:xfrm>
          <a:prstGeom prst="line">
            <a:avLst/>
          </a:prstGeom>
          <a:noFill/>
          <a:ln w="38100">
            <a:solidFill>
              <a:schemeClr val="bg1"/>
            </a:solidFill>
            <a:round/>
            <a:headEnd/>
            <a:tailEnd type="triangle" w="med" len="med"/>
          </a:ln>
        </p:spPr>
        <p:txBody>
          <a:bodyPr/>
          <a:lstStyle/>
          <a:p>
            <a:endParaRPr lang="en-US">
              <a:ln>
                <a:solidFill>
                  <a:schemeClr val="accent1">
                    <a:lumMod val="75000"/>
                  </a:schemeClr>
                </a:solidFill>
              </a:ln>
            </a:endParaRPr>
          </a:p>
        </p:txBody>
      </p:sp>
      <p:sp>
        <p:nvSpPr>
          <p:cNvPr id="3080" name="Line 15"/>
          <p:cNvSpPr>
            <a:spLocks noChangeShapeType="1"/>
          </p:cNvSpPr>
          <p:nvPr/>
        </p:nvSpPr>
        <p:spPr bwMode="auto">
          <a:xfrm flipH="1">
            <a:off x="3657600" y="4191000"/>
            <a:ext cx="228600" cy="152400"/>
          </a:xfrm>
          <a:prstGeom prst="line">
            <a:avLst/>
          </a:prstGeom>
          <a:noFill/>
          <a:ln w="38100">
            <a:solidFill>
              <a:schemeClr val="bg1"/>
            </a:solidFill>
            <a:round/>
            <a:headEnd/>
            <a:tailEnd type="triangle" w="med" len="med"/>
          </a:ln>
        </p:spPr>
        <p:txBody>
          <a:bodyPr/>
          <a:lstStyle/>
          <a:p>
            <a:endParaRPr lang="en-US"/>
          </a:p>
        </p:txBody>
      </p:sp>
      <p:sp>
        <p:nvSpPr>
          <p:cNvPr id="3081" name="Text Box 16"/>
          <p:cNvSpPr txBox="1">
            <a:spLocks noChangeArrowheads="1"/>
          </p:cNvSpPr>
          <p:nvPr/>
        </p:nvSpPr>
        <p:spPr bwMode="auto">
          <a:xfrm>
            <a:off x="6026150" y="2057400"/>
            <a:ext cx="850169" cy="369332"/>
          </a:xfrm>
          <a:prstGeom prst="rect">
            <a:avLst/>
          </a:prstGeom>
          <a:solidFill>
            <a:schemeClr val="bg1"/>
          </a:solidFill>
          <a:ln w="9525">
            <a:noFill/>
            <a:miter lim="800000"/>
            <a:headEnd/>
            <a:tailEnd/>
          </a:ln>
        </p:spPr>
        <p:txBody>
          <a:bodyPr wrap="none">
            <a:spAutoFit/>
          </a:bodyPr>
          <a:lstStyle/>
          <a:p>
            <a:r>
              <a:rPr lang="en-US" b="1" dirty="0">
                <a:solidFill>
                  <a:srgbClr val="002060"/>
                </a:solidFill>
              </a:rPr>
              <a:t>Cycle 0</a:t>
            </a:r>
          </a:p>
        </p:txBody>
      </p:sp>
      <p:sp>
        <p:nvSpPr>
          <p:cNvPr id="3082" name="Text Box 17"/>
          <p:cNvSpPr txBox="1">
            <a:spLocks noChangeArrowheads="1"/>
          </p:cNvSpPr>
          <p:nvPr/>
        </p:nvSpPr>
        <p:spPr bwMode="auto">
          <a:xfrm>
            <a:off x="3657600" y="3821668"/>
            <a:ext cx="850169" cy="369332"/>
          </a:xfrm>
          <a:prstGeom prst="rect">
            <a:avLst/>
          </a:prstGeom>
          <a:solidFill>
            <a:schemeClr val="bg1"/>
          </a:solidFill>
          <a:ln w="9525">
            <a:noFill/>
            <a:miter lim="800000"/>
            <a:headEnd/>
            <a:tailEnd/>
          </a:ln>
        </p:spPr>
        <p:txBody>
          <a:bodyPr wrap="none">
            <a:spAutoFit/>
          </a:bodyPr>
          <a:lstStyle/>
          <a:p>
            <a:r>
              <a:rPr lang="en-US" b="1" dirty="0">
                <a:solidFill>
                  <a:srgbClr val="002060"/>
                </a:solidFill>
              </a:rPr>
              <a:t>Cycle 1</a:t>
            </a:r>
          </a:p>
        </p:txBody>
      </p:sp>
      <p:sp>
        <p:nvSpPr>
          <p:cNvPr id="3083" name="Text Box 18"/>
          <p:cNvSpPr txBox="1">
            <a:spLocks noChangeArrowheads="1"/>
          </p:cNvSpPr>
          <p:nvPr/>
        </p:nvSpPr>
        <p:spPr bwMode="auto">
          <a:xfrm>
            <a:off x="463550" y="2605088"/>
            <a:ext cx="850169" cy="369332"/>
          </a:xfrm>
          <a:prstGeom prst="rect">
            <a:avLst/>
          </a:prstGeom>
          <a:solidFill>
            <a:schemeClr val="bg1"/>
          </a:solidFill>
          <a:ln w="9525">
            <a:noFill/>
            <a:miter lim="800000"/>
            <a:headEnd/>
            <a:tailEnd/>
          </a:ln>
        </p:spPr>
        <p:txBody>
          <a:bodyPr wrap="none">
            <a:spAutoFit/>
          </a:bodyPr>
          <a:lstStyle/>
          <a:p>
            <a:r>
              <a:rPr lang="en-US" b="1" dirty="0">
                <a:solidFill>
                  <a:srgbClr val="002060"/>
                </a:solidFill>
              </a:rPr>
              <a:t>Cycle 3</a:t>
            </a:r>
          </a:p>
        </p:txBody>
      </p:sp>
      <p:sp>
        <p:nvSpPr>
          <p:cNvPr id="3084" name="Text Box 20"/>
          <p:cNvSpPr txBox="1">
            <a:spLocks noChangeArrowheads="1"/>
          </p:cNvSpPr>
          <p:nvPr/>
        </p:nvSpPr>
        <p:spPr bwMode="auto">
          <a:xfrm>
            <a:off x="7550150" y="5576888"/>
            <a:ext cx="850169" cy="369332"/>
          </a:xfrm>
          <a:prstGeom prst="rect">
            <a:avLst/>
          </a:prstGeom>
          <a:solidFill>
            <a:schemeClr val="bg1"/>
          </a:solidFill>
          <a:ln w="9525">
            <a:noFill/>
            <a:miter lim="800000"/>
            <a:headEnd/>
            <a:tailEnd/>
          </a:ln>
        </p:spPr>
        <p:txBody>
          <a:bodyPr wrap="none">
            <a:spAutoFit/>
          </a:bodyPr>
          <a:lstStyle/>
          <a:p>
            <a:r>
              <a:rPr lang="en-US" b="1" dirty="0">
                <a:solidFill>
                  <a:srgbClr val="002060"/>
                </a:solidFill>
              </a:rPr>
              <a:t>Cycle 2</a:t>
            </a:r>
          </a:p>
        </p:txBody>
      </p:sp>
      <p:sp>
        <p:nvSpPr>
          <p:cNvPr id="3085" name="Text Box 21"/>
          <p:cNvSpPr txBox="1">
            <a:spLocks noChangeArrowheads="1"/>
          </p:cNvSpPr>
          <p:nvPr/>
        </p:nvSpPr>
        <p:spPr bwMode="auto">
          <a:xfrm>
            <a:off x="2578831" y="11668"/>
            <a:ext cx="850169" cy="369332"/>
          </a:xfrm>
          <a:prstGeom prst="rect">
            <a:avLst/>
          </a:prstGeom>
          <a:solidFill>
            <a:schemeClr val="bg1"/>
          </a:solidFill>
          <a:ln w="9525">
            <a:noFill/>
            <a:miter lim="800000"/>
            <a:headEnd/>
            <a:tailEnd/>
          </a:ln>
        </p:spPr>
        <p:txBody>
          <a:bodyPr wrap="none">
            <a:spAutoFit/>
          </a:bodyPr>
          <a:lstStyle/>
          <a:p>
            <a:r>
              <a:rPr lang="en-US" b="1" dirty="0">
                <a:solidFill>
                  <a:srgbClr val="002060"/>
                </a:solidFill>
              </a:rPr>
              <a:t>Cycle 4</a:t>
            </a:r>
          </a:p>
        </p:txBody>
      </p:sp>
      <p:sp>
        <p:nvSpPr>
          <p:cNvPr id="3086" name="Text Box 22"/>
          <p:cNvSpPr txBox="1">
            <a:spLocks noChangeArrowheads="1"/>
          </p:cNvSpPr>
          <p:nvPr/>
        </p:nvSpPr>
        <p:spPr bwMode="auto">
          <a:xfrm>
            <a:off x="2895600" y="1905000"/>
            <a:ext cx="850169" cy="369332"/>
          </a:xfrm>
          <a:prstGeom prst="rect">
            <a:avLst/>
          </a:prstGeom>
          <a:solidFill>
            <a:schemeClr val="bg1"/>
          </a:solidFill>
          <a:ln w="9525">
            <a:noFill/>
            <a:miter lim="800000"/>
            <a:headEnd/>
            <a:tailEnd/>
          </a:ln>
        </p:spPr>
        <p:txBody>
          <a:bodyPr wrap="none">
            <a:spAutoFit/>
          </a:bodyPr>
          <a:lstStyle/>
          <a:p>
            <a:r>
              <a:rPr lang="en-US" b="1" dirty="0">
                <a:solidFill>
                  <a:srgbClr val="002060"/>
                </a:solidFill>
              </a:rPr>
              <a:t>Cycle 5</a:t>
            </a:r>
          </a:p>
        </p:txBody>
      </p:sp>
      <p:sp>
        <p:nvSpPr>
          <p:cNvPr id="3093" name="TextBox 21"/>
          <p:cNvSpPr txBox="1">
            <a:spLocks noChangeArrowheads="1"/>
          </p:cNvSpPr>
          <p:nvPr/>
        </p:nvSpPr>
        <p:spPr bwMode="auto">
          <a:xfrm>
            <a:off x="5562600" y="4038600"/>
            <a:ext cx="850169" cy="369332"/>
          </a:xfrm>
          <a:prstGeom prst="rect">
            <a:avLst/>
          </a:prstGeom>
          <a:solidFill>
            <a:schemeClr val="bg1"/>
          </a:solidFill>
          <a:ln w="9525">
            <a:noFill/>
            <a:miter lim="800000"/>
            <a:headEnd/>
            <a:tailEnd/>
          </a:ln>
        </p:spPr>
        <p:txBody>
          <a:bodyPr wrap="none">
            <a:spAutoFit/>
          </a:bodyPr>
          <a:lstStyle/>
          <a:p>
            <a:r>
              <a:rPr lang="en-US" b="1" dirty="0">
                <a:solidFill>
                  <a:srgbClr val="002060"/>
                </a:solidFill>
              </a:rPr>
              <a:t>Cycle</a:t>
            </a:r>
            <a:r>
              <a:rPr lang="en-US" b="1" dirty="0">
                <a:solidFill>
                  <a:schemeClr val="bg1"/>
                </a:solidFill>
              </a:rPr>
              <a:t> </a:t>
            </a:r>
            <a:r>
              <a:rPr lang="en-US" b="1" dirty="0">
                <a:solidFill>
                  <a:srgbClr val="002060"/>
                </a:solidFill>
              </a:rPr>
              <a:t>6</a:t>
            </a:r>
          </a:p>
        </p:txBody>
      </p:sp>
      <p:sp>
        <p:nvSpPr>
          <p:cNvPr id="3096" name="TextBox 24"/>
          <p:cNvSpPr txBox="1">
            <a:spLocks noChangeArrowheads="1"/>
          </p:cNvSpPr>
          <p:nvPr/>
        </p:nvSpPr>
        <p:spPr bwMode="auto">
          <a:xfrm>
            <a:off x="8367747" y="4669104"/>
            <a:ext cx="850169" cy="369332"/>
          </a:xfrm>
          <a:prstGeom prst="rect">
            <a:avLst/>
          </a:prstGeom>
          <a:solidFill>
            <a:schemeClr val="bg1"/>
          </a:solidFill>
          <a:ln w="9525">
            <a:noFill/>
            <a:miter lim="800000"/>
            <a:headEnd/>
            <a:tailEnd/>
          </a:ln>
        </p:spPr>
        <p:txBody>
          <a:bodyPr wrap="none">
            <a:spAutoFit/>
          </a:bodyPr>
          <a:lstStyle/>
          <a:p>
            <a:r>
              <a:rPr lang="en-US" b="1" dirty="0">
                <a:solidFill>
                  <a:srgbClr val="002060"/>
                </a:solidFill>
              </a:rPr>
              <a:t>Cycle 7</a:t>
            </a:r>
          </a:p>
        </p:txBody>
      </p:sp>
      <p:sp>
        <p:nvSpPr>
          <p:cNvPr id="3097" name="Line 13"/>
          <p:cNvSpPr>
            <a:spLocks noChangeShapeType="1"/>
          </p:cNvSpPr>
          <p:nvPr/>
        </p:nvSpPr>
        <p:spPr bwMode="auto">
          <a:xfrm flipH="1">
            <a:off x="5715000" y="4355068"/>
            <a:ext cx="69850" cy="369332"/>
          </a:xfrm>
          <a:prstGeom prst="line">
            <a:avLst/>
          </a:prstGeom>
          <a:noFill/>
          <a:ln w="38100">
            <a:solidFill>
              <a:schemeClr val="bg1"/>
            </a:solidFill>
            <a:round/>
            <a:headEnd/>
            <a:tailEnd type="triangle" w="med" len="med"/>
          </a:ln>
        </p:spPr>
        <p:txBody>
          <a:bodyPr/>
          <a:lstStyle/>
          <a:p>
            <a:endParaRPr lang="en-US"/>
          </a:p>
        </p:txBody>
      </p:sp>
      <p:sp>
        <p:nvSpPr>
          <p:cNvPr id="31" name="Line 14"/>
          <p:cNvSpPr>
            <a:spLocks noChangeShapeType="1"/>
          </p:cNvSpPr>
          <p:nvPr/>
        </p:nvSpPr>
        <p:spPr bwMode="auto">
          <a:xfrm flipH="1">
            <a:off x="7696200" y="5943600"/>
            <a:ext cx="76200" cy="381000"/>
          </a:xfrm>
          <a:prstGeom prst="line">
            <a:avLst/>
          </a:prstGeom>
          <a:noFill/>
          <a:ln w="38100">
            <a:solidFill>
              <a:schemeClr val="bg1"/>
            </a:solidFill>
            <a:round/>
            <a:headEnd/>
            <a:tailEnd type="triangle" w="med" len="med"/>
          </a:ln>
        </p:spPr>
        <p:txBody>
          <a:bodyPr/>
          <a:lstStyle/>
          <a:p>
            <a:endParaRPr lang="en-US">
              <a:ln>
                <a:solidFill>
                  <a:schemeClr val="tx2"/>
                </a:solidFill>
              </a:ln>
            </a:endParaRPr>
          </a:p>
        </p:txBody>
      </p:sp>
      <p:sp>
        <p:nvSpPr>
          <p:cNvPr id="27" name="TextBox 26"/>
          <p:cNvSpPr txBox="1"/>
          <p:nvPr/>
        </p:nvSpPr>
        <p:spPr>
          <a:xfrm>
            <a:off x="4862971" y="152400"/>
            <a:ext cx="4281029" cy="1815882"/>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R.R. Foil Plant Science Research Center</a:t>
            </a:r>
          </a:p>
          <a:p>
            <a:pPr algn="ctr"/>
            <a:r>
              <a:rPr lang="en-US" sz="2800" b="1" dirty="0">
                <a:solidFill>
                  <a:schemeClr val="bg1"/>
                </a:solidFill>
                <a:latin typeface="Times New Roman" panose="02020603050405020304" pitchFamily="18" charset="0"/>
                <a:cs typeface="Times New Roman" panose="02020603050405020304" pitchFamily="18" charset="0"/>
              </a:rPr>
              <a:t>Mississippi State University</a:t>
            </a:r>
          </a:p>
        </p:txBody>
      </p:sp>
      <p:sp>
        <p:nvSpPr>
          <p:cNvPr id="28" name="TextBox 24"/>
          <p:cNvSpPr txBox="1">
            <a:spLocks noChangeArrowheads="1"/>
          </p:cNvSpPr>
          <p:nvPr/>
        </p:nvSpPr>
        <p:spPr bwMode="auto">
          <a:xfrm>
            <a:off x="6951929" y="4200436"/>
            <a:ext cx="850169" cy="369332"/>
          </a:xfrm>
          <a:prstGeom prst="rect">
            <a:avLst/>
          </a:prstGeom>
          <a:solidFill>
            <a:schemeClr val="bg1"/>
          </a:solidFill>
          <a:ln w="9525">
            <a:noFill/>
            <a:miter lim="800000"/>
            <a:headEnd/>
            <a:tailEnd/>
          </a:ln>
        </p:spPr>
        <p:txBody>
          <a:bodyPr wrap="none">
            <a:spAutoFit/>
          </a:bodyPr>
          <a:lstStyle/>
          <a:p>
            <a:r>
              <a:rPr lang="en-US" b="1" dirty="0">
                <a:solidFill>
                  <a:srgbClr val="002060"/>
                </a:solidFill>
              </a:rPr>
              <a:t>Cycle 8</a:t>
            </a:r>
          </a:p>
        </p:txBody>
      </p:sp>
      <p:sp>
        <p:nvSpPr>
          <p:cNvPr id="29" name="Line 14"/>
          <p:cNvSpPr>
            <a:spLocks noChangeShapeType="1"/>
          </p:cNvSpPr>
          <p:nvPr/>
        </p:nvSpPr>
        <p:spPr bwMode="auto">
          <a:xfrm flipH="1">
            <a:off x="7258050" y="4560332"/>
            <a:ext cx="57150" cy="285988"/>
          </a:xfrm>
          <a:prstGeom prst="line">
            <a:avLst/>
          </a:prstGeom>
          <a:noFill/>
          <a:ln w="38100">
            <a:solidFill>
              <a:schemeClr val="bg1"/>
            </a:solidFill>
            <a:round/>
            <a:headEnd/>
            <a:tailEnd type="triangle" w="med" len="med"/>
          </a:ln>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0"/>
            <a:ext cx="7010400" cy="1143000"/>
          </a:xfrm>
        </p:spPr>
        <p:txBody>
          <a:bodyPr/>
          <a:lstStyle/>
          <a:p>
            <a:r>
              <a:rPr lang="en-US" b="1" dirty="0">
                <a:solidFill>
                  <a:srgbClr val="800000"/>
                </a:solidFill>
                <a:latin typeface="Times New Roman" panose="02020603050405020304" pitchFamily="18" charset="0"/>
                <a:cs typeface="Times New Roman" panose="02020603050405020304" pitchFamily="18" charset="0"/>
              </a:rPr>
              <a:t>Materials and methods</a:t>
            </a:r>
          </a:p>
        </p:txBody>
      </p:sp>
      <p:sp>
        <p:nvSpPr>
          <p:cNvPr id="3" name="Content Placeholder 2"/>
          <p:cNvSpPr>
            <a:spLocks noGrp="1"/>
          </p:cNvSpPr>
          <p:nvPr>
            <p:ph idx="1"/>
          </p:nvPr>
        </p:nvSpPr>
        <p:spPr>
          <a:xfrm>
            <a:off x="1752600" y="808037"/>
            <a:ext cx="7391400" cy="4525963"/>
          </a:xfrm>
        </p:spPr>
        <p:txBody>
          <a:bodyPr>
            <a:normAutofit/>
          </a:bodyPr>
          <a:lstStyle/>
          <a:p>
            <a:r>
              <a:rPr lang="en-US" dirty="0"/>
              <a:t>Population evaluation (AOSA)</a:t>
            </a:r>
          </a:p>
          <a:p>
            <a:pPr lvl="1"/>
            <a:r>
              <a:rPr lang="en-US" dirty="0"/>
              <a:t>Collected seed from established species blocks</a:t>
            </a:r>
          </a:p>
          <a:p>
            <a:pPr lvl="1"/>
            <a:r>
              <a:rPr lang="en-US" dirty="0"/>
              <a:t>4 months storage (60% RH @ 70</a:t>
            </a:r>
            <a:r>
              <a:rPr lang="en-US" baseline="30000" dirty="0"/>
              <a:t>o </a:t>
            </a:r>
            <a:r>
              <a:rPr lang="en-US" dirty="0"/>
              <a:t>F)</a:t>
            </a:r>
          </a:p>
          <a:p>
            <a:pPr lvl="1"/>
            <a:r>
              <a:rPr lang="en-US" dirty="0"/>
              <a:t>6 reps of 100 seed/species/cycle placed in Petri dishes</a:t>
            </a:r>
          </a:p>
          <a:p>
            <a:pPr lvl="1"/>
            <a:r>
              <a:rPr lang="en-US" dirty="0" err="1"/>
              <a:t>Captan</a:t>
            </a:r>
            <a:r>
              <a:rPr lang="en-US" dirty="0"/>
              <a:t>®/water solution; germination paper </a:t>
            </a:r>
          </a:p>
        </p:txBody>
      </p:sp>
      <p:pic>
        <p:nvPicPr>
          <p:cNvPr id="5" name="Picture 5" descr="MVC-004F"/>
          <p:cNvPicPr>
            <a:picLocks noChangeAspect="1" noChangeArrowheads="1"/>
          </p:cNvPicPr>
          <p:nvPr/>
        </p:nvPicPr>
        <p:blipFill>
          <a:blip r:embed="rId2">
            <a:lum contrast="6000"/>
          </a:blip>
          <a:srcRect/>
          <a:stretch>
            <a:fillRect/>
          </a:stretch>
        </p:blipFill>
        <p:spPr>
          <a:xfrm>
            <a:off x="2209800" y="4800600"/>
            <a:ext cx="2914650" cy="1881187"/>
          </a:xfrm>
          <a:prstGeom prst="rect">
            <a:avLst/>
          </a:prstGeom>
          <a:noFill/>
          <a:ln/>
        </p:spPr>
      </p:pic>
      <p:pic>
        <p:nvPicPr>
          <p:cNvPr id="7" name="Picture 6" descr="MVC-007F"/>
          <p:cNvPicPr>
            <a:picLocks noChangeAspect="1" noChangeArrowheads="1"/>
          </p:cNvPicPr>
          <p:nvPr/>
        </p:nvPicPr>
        <p:blipFill>
          <a:blip r:embed="rId3">
            <a:lum bright="6000" contrast="6000"/>
          </a:blip>
          <a:srcRect/>
          <a:stretch>
            <a:fillRect/>
          </a:stretch>
        </p:blipFill>
        <p:spPr>
          <a:xfrm>
            <a:off x="5638800" y="4822825"/>
            <a:ext cx="2916238" cy="2035175"/>
          </a:xfrm>
          <a:prstGeom prst="rect">
            <a:avLst/>
          </a:prstGeom>
          <a:noFill/>
          <a:ln/>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25" y="0"/>
            <a:ext cx="15843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6627" y="-76200"/>
            <a:ext cx="6934200" cy="1143000"/>
          </a:xfrm>
        </p:spPr>
        <p:txBody>
          <a:bodyPr/>
          <a:lstStyle/>
          <a:p>
            <a:r>
              <a:rPr lang="en-US" b="1" dirty="0">
                <a:solidFill>
                  <a:srgbClr val="800000"/>
                </a:solidFill>
                <a:latin typeface="Times New Roman" panose="02020603050405020304" pitchFamily="18" charset="0"/>
                <a:cs typeface="Times New Roman" panose="02020603050405020304" pitchFamily="18" charset="0"/>
              </a:rPr>
              <a:t>Materials and methods</a:t>
            </a:r>
          </a:p>
        </p:txBody>
      </p:sp>
      <p:sp>
        <p:nvSpPr>
          <p:cNvPr id="3" name="Content Placeholder 2"/>
          <p:cNvSpPr>
            <a:spLocks noGrp="1"/>
          </p:cNvSpPr>
          <p:nvPr>
            <p:ph idx="1"/>
          </p:nvPr>
        </p:nvSpPr>
        <p:spPr>
          <a:xfrm>
            <a:off x="1676400" y="1066800"/>
            <a:ext cx="7010400" cy="4525963"/>
          </a:xfrm>
        </p:spPr>
        <p:txBody>
          <a:bodyPr>
            <a:normAutofit/>
          </a:bodyPr>
          <a:lstStyle/>
          <a:p>
            <a:r>
              <a:rPr lang="en-US" dirty="0"/>
              <a:t>Mass screening of populations</a:t>
            </a:r>
          </a:p>
          <a:p>
            <a:pPr lvl="1"/>
            <a:r>
              <a:rPr lang="en-US" dirty="0"/>
              <a:t>Seedlings transplanted to six-packs.</a:t>
            </a:r>
          </a:p>
          <a:p>
            <a:pPr lvl="1"/>
            <a:r>
              <a:rPr lang="en-US" dirty="0"/>
              <a:t>Surviving seedlings transferred to the greenhouse (transitional period)</a:t>
            </a:r>
          </a:p>
          <a:p>
            <a:pPr lvl="1"/>
            <a:r>
              <a:rPr lang="en-US" dirty="0"/>
              <a:t>New cycles were established  &gt;¼ mile from other cycles.</a:t>
            </a:r>
          </a:p>
        </p:txBody>
      </p:sp>
      <p:pic>
        <p:nvPicPr>
          <p:cNvPr id="5" name="Picture 33"/>
          <p:cNvPicPr>
            <a:picLocks noChangeAspect="1" noChangeArrowheads="1"/>
          </p:cNvPicPr>
          <p:nvPr/>
        </p:nvPicPr>
        <p:blipFill rotWithShape="1">
          <a:blip r:embed="rId2"/>
          <a:srcRect l="43920"/>
          <a:stretch/>
        </p:blipFill>
        <p:spPr bwMode="auto">
          <a:xfrm>
            <a:off x="3697357" y="4419600"/>
            <a:ext cx="2322443" cy="1905000"/>
          </a:xfrm>
          <a:prstGeom prst="rect">
            <a:avLst/>
          </a:prstGeom>
          <a:noFill/>
          <a:ln w="9525">
            <a:noFill/>
            <a:miter lim="800000"/>
            <a:headEnd/>
            <a:tailEnd/>
          </a:ln>
          <a:effectLst/>
        </p:spPr>
      </p:pic>
      <p:pic>
        <p:nvPicPr>
          <p:cNvPr id="7" name="Picture 7"/>
          <p:cNvPicPr>
            <a:picLocks noChangeAspect="1" noChangeArrowheads="1"/>
          </p:cNvPicPr>
          <p:nvPr/>
        </p:nvPicPr>
        <p:blipFill rotWithShape="1">
          <a:blip r:embed="rId3" cstate="print"/>
          <a:srcRect l="17802" t="43964" r="43922" b="20418"/>
          <a:stretch/>
        </p:blipFill>
        <p:spPr bwMode="auto">
          <a:xfrm>
            <a:off x="5867400" y="4556760"/>
            <a:ext cx="3276600" cy="2286000"/>
          </a:xfrm>
          <a:prstGeom prst="rect">
            <a:avLst/>
          </a:prstGeom>
          <a:noFill/>
          <a:ln w="9525" algn="ctr">
            <a:noFill/>
            <a:miter lim="800000"/>
            <a:headEnd/>
            <a:tailEnd/>
          </a:ln>
          <a:effec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25" y="1588"/>
            <a:ext cx="15843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5"/>
          <a:stretch>
            <a:fillRect/>
          </a:stretch>
        </p:blipFill>
        <p:spPr>
          <a:xfrm>
            <a:off x="1497330" y="4035185"/>
            <a:ext cx="2236470" cy="167981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905000" y="274638"/>
            <a:ext cx="6781800" cy="1143000"/>
          </a:xfrm>
        </p:spPr>
        <p:txBody>
          <a:bodyPr/>
          <a:lstStyle/>
          <a:p>
            <a:r>
              <a:rPr lang="en-US" b="1" dirty="0">
                <a:solidFill>
                  <a:srgbClr val="800000"/>
                </a:solidFill>
                <a:latin typeface="Times New Roman" panose="02020603050405020304" pitchFamily="18" charset="0"/>
                <a:cs typeface="Times New Roman" panose="02020603050405020304" pitchFamily="18" charset="0"/>
              </a:rPr>
              <a:t>Characteristics</a:t>
            </a:r>
          </a:p>
        </p:txBody>
      </p:sp>
      <p:sp>
        <p:nvSpPr>
          <p:cNvPr id="8195" name="Rectangle 3"/>
          <p:cNvSpPr>
            <a:spLocks noGrp="1" noChangeArrowheads="1"/>
          </p:cNvSpPr>
          <p:nvPr>
            <p:ph type="body" idx="1"/>
          </p:nvPr>
        </p:nvSpPr>
        <p:spPr>
          <a:xfrm>
            <a:off x="2286000" y="1600200"/>
            <a:ext cx="6400800" cy="4525963"/>
          </a:xfrm>
        </p:spPr>
        <p:txBody>
          <a:bodyPr>
            <a:normAutofit fontScale="92500" lnSpcReduction="20000"/>
          </a:bodyPr>
          <a:lstStyle/>
          <a:p>
            <a:r>
              <a:rPr lang="en-US" dirty="0"/>
              <a:t>Co-adapted with North American ecosystems and wildlife</a:t>
            </a:r>
          </a:p>
          <a:p>
            <a:pPr lvl="1"/>
            <a:r>
              <a:rPr lang="en-US" dirty="0"/>
              <a:t>Especially ground-nesting birds</a:t>
            </a:r>
          </a:p>
          <a:p>
            <a:r>
              <a:rPr lang="en-US" dirty="0"/>
              <a:t>Very deep rooted</a:t>
            </a:r>
          </a:p>
          <a:p>
            <a:pPr lvl="1"/>
            <a:r>
              <a:rPr lang="en-US" dirty="0"/>
              <a:t>Drought tolerant </a:t>
            </a:r>
          </a:p>
          <a:p>
            <a:pPr lvl="1"/>
            <a:r>
              <a:rPr lang="en-US" dirty="0"/>
              <a:t>Marginal soils</a:t>
            </a:r>
          </a:p>
          <a:p>
            <a:r>
              <a:rPr lang="en-US" dirty="0"/>
              <a:t>Tall, medium and short bunch-type grasses</a:t>
            </a:r>
          </a:p>
          <a:p>
            <a:r>
              <a:rPr lang="en-US" dirty="0"/>
              <a:t>Long-lived perennial grasses </a:t>
            </a:r>
          </a:p>
          <a:p>
            <a:pPr lvl="1"/>
            <a:r>
              <a:rPr lang="en-US" dirty="0"/>
              <a:t>&gt;25 </a:t>
            </a:r>
            <a:r>
              <a:rPr lang="en-US" dirty="0" err="1"/>
              <a:t>yrs</a:t>
            </a:r>
            <a:endParaRPr lang="en-US" dirty="0"/>
          </a:p>
          <a:p>
            <a:endParaRPr lang="en-US" dirty="0"/>
          </a:p>
          <a:p>
            <a:endParaRPr lang="en-US" dirty="0"/>
          </a:p>
          <a:p>
            <a:pPr lvl="2"/>
            <a:endParaRPr lang="en-US" dirty="0"/>
          </a:p>
          <a:p>
            <a:endParaRPr lang="en-US" dirty="0">
              <a:solidFill>
                <a:schemeClr val="bg1"/>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 y="1588"/>
            <a:ext cx="15843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6221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416"/>
            <a:ext cx="8229600" cy="1143000"/>
          </a:xfrm>
        </p:spPr>
        <p:txBody>
          <a:bodyPr/>
          <a:lstStyle/>
          <a:p>
            <a:r>
              <a:rPr lang="en-US" b="1" dirty="0">
                <a:solidFill>
                  <a:srgbClr val="800000"/>
                </a:solidFill>
                <a:latin typeface="Times New Roman" panose="02020603050405020304" pitchFamily="18" charset="0"/>
                <a:cs typeface="Times New Roman" panose="02020603050405020304" pitchFamily="18" charset="0"/>
              </a:rPr>
              <a:t>‘</a:t>
            </a:r>
            <a:r>
              <a:rPr lang="en-US" b="1" dirty="0" err="1">
                <a:solidFill>
                  <a:srgbClr val="800000"/>
                </a:solidFill>
                <a:latin typeface="Times New Roman" panose="02020603050405020304" pitchFamily="18" charset="0"/>
                <a:cs typeface="Times New Roman" panose="02020603050405020304" pitchFamily="18" charset="0"/>
              </a:rPr>
              <a:t>Excelso</a:t>
            </a:r>
            <a:r>
              <a:rPr lang="en-US" b="1" dirty="0">
                <a:solidFill>
                  <a:srgbClr val="800000"/>
                </a:solidFill>
                <a:latin typeface="Times New Roman" panose="02020603050405020304" pitchFamily="18" charset="0"/>
                <a:cs typeface="Times New Roman" panose="02020603050405020304" pitchFamily="18" charset="0"/>
              </a:rPr>
              <a:t>’ Indiangrass: 14-day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43863083"/>
              </p:ext>
            </p:extLst>
          </p:nvPr>
        </p:nvGraphicFramePr>
        <p:xfrm>
          <a:off x="72498" y="970616"/>
          <a:ext cx="8991600" cy="4630620"/>
        </p:xfrm>
        <a:graphic>
          <a:graphicData uri="http://schemas.openxmlformats.org/drawingml/2006/table">
            <a:tbl>
              <a:tblPr firstRow="1" bandRow="1">
                <a:tableStyleId>{5C22544A-7EE6-4342-B048-85BDC9FD1C3A}</a:tableStyleId>
              </a:tblPr>
              <a:tblGrid>
                <a:gridCol w="6858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762000">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685800">
                  <a:extLst>
                    <a:ext uri="{9D8B030D-6E8A-4147-A177-3AD203B41FA5}">
                      <a16:colId xmlns:a16="http://schemas.microsoft.com/office/drawing/2014/main" val="20008"/>
                    </a:ext>
                  </a:extLst>
                </a:gridCol>
                <a:gridCol w="762000">
                  <a:extLst>
                    <a:ext uri="{9D8B030D-6E8A-4147-A177-3AD203B41FA5}">
                      <a16:colId xmlns:a16="http://schemas.microsoft.com/office/drawing/2014/main" val="20009"/>
                    </a:ext>
                  </a:extLst>
                </a:gridCol>
                <a:gridCol w="762000">
                  <a:extLst>
                    <a:ext uri="{9D8B030D-6E8A-4147-A177-3AD203B41FA5}">
                      <a16:colId xmlns:a16="http://schemas.microsoft.com/office/drawing/2014/main" val="20010"/>
                    </a:ext>
                  </a:extLst>
                </a:gridCol>
                <a:gridCol w="1066800">
                  <a:extLst>
                    <a:ext uri="{9D8B030D-6E8A-4147-A177-3AD203B41FA5}">
                      <a16:colId xmlns:a16="http://schemas.microsoft.com/office/drawing/2014/main" val="20011"/>
                    </a:ext>
                  </a:extLst>
                </a:gridCol>
              </a:tblGrid>
              <a:tr h="378605">
                <a:tc rowSpan="3">
                  <a:txBody>
                    <a:bodyPr/>
                    <a:lstStyle/>
                    <a:p>
                      <a:pPr algn="ctr"/>
                      <a:r>
                        <a:rPr lang="en-US" sz="1600" b="1" dirty="0"/>
                        <a:t>Cycle</a:t>
                      </a:r>
                    </a:p>
                  </a:txBody>
                  <a:tcPr anchor="ctr"/>
                </a:tc>
                <a:tc gridSpan="10">
                  <a:txBody>
                    <a:bodyPr/>
                    <a:lstStyle/>
                    <a:p>
                      <a:pPr algn="ctr"/>
                      <a:r>
                        <a:rPr lang="en-US" sz="1600" b="1" dirty="0"/>
                        <a:t>Evaluation/Screening Year</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3">
                  <a:txBody>
                    <a:bodyPr/>
                    <a:lstStyle/>
                    <a:p>
                      <a:pPr algn="ctr"/>
                      <a:r>
                        <a:rPr lang="en-US" sz="1600" b="1" dirty="0"/>
                        <a:t>Mean (%)</a:t>
                      </a:r>
                    </a:p>
                    <a:p>
                      <a:pPr algn="ctr"/>
                      <a:r>
                        <a:rPr lang="en-US" sz="1600" b="1" dirty="0"/>
                        <a:t>LSD=3.40</a:t>
                      </a:r>
                    </a:p>
                  </a:txBody>
                  <a:tcPr anchor="ctr"/>
                </a:tc>
                <a:extLst>
                  <a:ext uri="{0D108BD9-81ED-4DB2-BD59-A6C34878D82A}">
                    <a16:rowId xmlns:a16="http://schemas.microsoft.com/office/drawing/2014/main" val="10000"/>
                  </a:ext>
                </a:extLst>
              </a:tr>
              <a:tr h="591246">
                <a:tc vMerge="1">
                  <a:txBody>
                    <a:bodyPr/>
                    <a:lstStyle/>
                    <a:p>
                      <a:endParaRPr lang="en-US" dirty="0"/>
                    </a:p>
                  </a:txBody>
                  <a:tcPr/>
                </a:tc>
                <a:tc>
                  <a:txBody>
                    <a:bodyPr/>
                    <a:lstStyle/>
                    <a:p>
                      <a:pPr algn="ctr"/>
                      <a:r>
                        <a:rPr lang="en-US" sz="1600" b="1" dirty="0"/>
                        <a:t>2002</a:t>
                      </a:r>
                    </a:p>
                  </a:txBody>
                  <a:tcPr anchor="ctr"/>
                </a:tc>
                <a:tc>
                  <a:txBody>
                    <a:bodyPr/>
                    <a:lstStyle/>
                    <a:p>
                      <a:pPr algn="ctr"/>
                      <a:r>
                        <a:rPr lang="en-US" sz="1600" b="1" dirty="0"/>
                        <a:t>2003</a:t>
                      </a:r>
                    </a:p>
                  </a:txBody>
                  <a:tcPr anchor="ctr"/>
                </a:tc>
                <a:tc>
                  <a:txBody>
                    <a:bodyPr/>
                    <a:lstStyle/>
                    <a:p>
                      <a:pPr algn="ctr"/>
                      <a:r>
                        <a:rPr lang="en-US" sz="1600" b="1" dirty="0"/>
                        <a:t>2004</a:t>
                      </a:r>
                    </a:p>
                  </a:txBody>
                  <a:tcPr anchor="ctr"/>
                </a:tc>
                <a:tc>
                  <a:txBody>
                    <a:bodyPr/>
                    <a:lstStyle/>
                    <a:p>
                      <a:pPr algn="ctr"/>
                      <a:r>
                        <a:rPr lang="en-US" sz="1600" b="1" dirty="0"/>
                        <a:t>2005</a:t>
                      </a:r>
                    </a:p>
                  </a:txBody>
                  <a:tcPr anchor="ctr"/>
                </a:tc>
                <a:tc>
                  <a:txBody>
                    <a:bodyPr/>
                    <a:lstStyle/>
                    <a:p>
                      <a:pPr algn="ctr"/>
                      <a:r>
                        <a:rPr lang="en-US" sz="1600" b="1" dirty="0"/>
                        <a:t>2006</a:t>
                      </a:r>
                    </a:p>
                  </a:txBody>
                  <a:tcPr anchor="ctr"/>
                </a:tc>
                <a:tc>
                  <a:txBody>
                    <a:bodyPr/>
                    <a:lstStyle/>
                    <a:p>
                      <a:pPr algn="ctr"/>
                      <a:r>
                        <a:rPr lang="en-US" sz="1600" b="1" dirty="0"/>
                        <a:t>2007</a:t>
                      </a:r>
                    </a:p>
                  </a:txBody>
                  <a:tcPr anchor="ctr"/>
                </a:tc>
                <a:tc>
                  <a:txBody>
                    <a:bodyPr/>
                    <a:lstStyle/>
                    <a:p>
                      <a:pPr algn="ctr"/>
                      <a:r>
                        <a:rPr lang="en-US" sz="1600" b="1" dirty="0"/>
                        <a:t>2008</a:t>
                      </a:r>
                    </a:p>
                  </a:txBody>
                  <a:tcPr anchor="ctr"/>
                </a:tc>
                <a:tc>
                  <a:txBody>
                    <a:bodyPr/>
                    <a:lstStyle/>
                    <a:p>
                      <a:pPr algn="ctr"/>
                      <a:r>
                        <a:rPr lang="en-US" sz="1600" b="1" dirty="0"/>
                        <a:t>2009</a:t>
                      </a:r>
                    </a:p>
                  </a:txBody>
                  <a:tcPr anchor="ctr"/>
                </a:tc>
                <a:tc>
                  <a:txBody>
                    <a:bodyPr/>
                    <a:lstStyle/>
                    <a:p>
                      <a:pPr algn="ctr"/>
                      <a:r>
                        <a:rPr lang="en-US" sz="1600" b="1" dirty="0"/>
                        <a:t>2010</a:t>
                      </a:r>
                    </a:p>
                  </a:txBody>
                  <a:tcPr anchor="ctr"/>
                </a:tc>
                <a:tc>
                  <a:txBody>
                    <a:bodyPr/>
                    <a:lstStyle/>
                    <a:p>
                      <a:pPr algn="ctr"/>
                      <a:r>
                        <a:rPr lang="en-US" sz="1600" b="1" dirty="0"/>
                        <a:t>2018</a:t>
                      </a:r>
                    </a:p>
                  </a:txBody>
                  <a:tcPr anchor="ctr">
                    <a:solidFill>
                      <a:schemeClr val="bg2">
                        <a:lumMod val="90000"/>
                      </a:schemeClr>
                    </a:solidFill>
                  </a:tcPr>
                </a:tc>
                <a:tc vMerge="1">
                  <a:txBody>
                    <a:bodyPr/>
                    <a:lstStyle/>
                    <a:p>
                      <a:pPr algn="ctr"/>
                      <a:endParaRPr lang="en-US" sz="1600" b="1" dirty="0"/>
                    </a:p>
                  </a:txBody>
                  <a:tcPr anchor="ctr"/>
                </a:tc>
                <a:extLst>
                  <a:ext uri="{0D108BD9-81ED-4DB2-BD59-A6C34878D82A}">
                    <a16:rowId xmlns:a16="http://schemas.microsoft.com/office/drawing/2014/main" val="10001"/>
                  </a:ext>
                </a:extLst>
              </a:tr>
              <a:tr h="378605">
                <a:tc vMerge="1">
                  <a:txBody>
                    <a:bodyPr/>
                    <a:lstStyle/>
                    <a:p>
                      <a:pPr algn="ctr"/>
                      <a:endParaRPr lang="en-US" sz="1600" b="1" dirty="0"/>
                    </a:p>
                  </a:txBody>
                  <a:tcPr anchor="ctr"/>
                </a:tc>
                <a:tc gridSpan="10">
                  <a:txBody>
                    <a:bodyPr/>
                    <a:lstStyle/>
                    <a:p>
                      <a:pPr algn="ctr"/>
                      <a:r>
                        <a:rPr lang="en-US" sz="1600" b="1" dirty="0"/>
                        <a:t>Mean Germination Percentage by Year</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vMerge="1">
                  <a:txBody>
                    <a:bodyPr/>
                    <a:lstStyle/>
                    <a:p>
                      <a:pPr algn="ctr"/>
                      <a:endParaRPr lang="en-US" dirty="0"/>
                    </a:p>
                  </a:txBody>
                  <a:tcPr anchor="ctr"/>
                </a:tc>
                <a:extLst>
                  <a:ext uri="{0D108BD9-81ED-4DB2-BD59-A6C34878D82A}">
                    <a16:rowId xmlns:a16="http://schemas.microsoft.com/office/drawing/2014/main" val="10002"/>
                  </a:ext>
                </a:extLst>
              </a:tr>
              <a:tr h="462764">
                <a:tc>
                  <a:txBody>
                    <a:bodyPr/>
                    <a:lstStyle/>
                    <a:p>
                      <a:pPr algn="ctr"/>
                      <a:r>
                        <a:rPr lang="en-US" sz="1600" b="1" dirty="0"/>
                        <a:t>0</a:t>
                      </a:r>
                    </a:p>
                  </a:txBody>
                  <a:tcPr anchor="ctr"/>
                </a:tc>
                <a:tc>
                  <a:txBody>
                    <a:bodyPr/>
                    <a:lstStyle/>
                    <a:p>
                      <a:pPr algn="ctr"/>
                      <a:r>
                        <a:rPr lang="en-US" sz="1600" b="1" dirty="0"/>
                        <a:t>0.20</a:t>
                      </a:r>
                    </a:p>
                  </a:txBody>
                  <a:tcPr anchor="ctr"/>
                </a:tc>
                <a:tc>
                  <a:txBody>
                    <a:bodyPr/>
                    <a:lstStyle/>
                    <a:p>
                      <a:pPr algn="ctr"/>
                      <a:r>
                        <a:rPr lang="en-US" sz="1600" b="1" dirty="0"/>
                        <a:t>1.70</a:t>
                      </a:r>
                    </a:p>
                  </a:txBody>
                  <a:tcPr anchor="ctr"/>
                </a:tc>
                <a:tc>
                  <a:txBody>
                    <a:bodyPr/>
                    <a:lstStyle/>
                    <a:p>
                      <a:pPr algn="ctr"/>
                      <a:r>
                        <a:rPr lang="en-US" sz="1600" b="1" dirty="0"/>
                        <a:t>0.30</a:t>
                      </a:r>
                    </a:p>
                  </a:txBody>
                  <a:tcPr anchor="ctr"/>
                </a:tc>
                <a:tc>
                  <a:txBody>
                    <a:bodyPr/>
                    <a:lstStyle/>
                    <a:p>
                      <a:pPr algn="ctr"/>
                      <a:r>
                        <a:rPr lang="en-US" sz="1600" b="1" dirty="0"/>
                        <a:t>0.33</a:t>
                      </a:r>
                    </a:p>
                  </a:txBody>
                  <a:tcPr anchor="ctr"/>
                </a:tc>
                <a:tc>
                  <a:txBody>
                    <a:bodyPr/>
                    <a:lstStyle/>
                    <a:p>
                      <a:pPr algn="ctr"/>
                      <a:r>
                        <a:rPr lang="en-US" sz="1600" b="1" dirty="0"/>
                        <a:t>0.83</a:t>
                      </a:r>
                    </a:p>
                  </a:txBody>
                  <a:tcPr anchor="ctr"/>
                </a:tc>
                <a:tc>
                  <a:txBody>
                    <a:bodyPr/>
                    <a:lstStyle/>
                    <a:p>
                      <a:pPr algn="ctr"/>
                      <a:r>
                        <a:rPr lang="en-US" sz="1600" b="1" dirty="0"/>
                        <a:t>0.33</a:t>
                      </a:r>
                    </a:p>
                  </a:txBody>
                  <a:tcPr anchor="ctr"/>
                </a:tc>
                <a:tc>
                  <a:txBody>
                    <a:bodyPr/>
                    <a:lstStyle/>
                    <a:p>
                      <a:pPr algn="ctr"/>
                      <a:r>
                        <a:rPr lang="en-US" sz="1600" b="1" dirty="0"/>
                        <a:t>2.33</a:t>
                      </a:r>
                    </a:p>
                  </a:txBody>
                  <a:tcPr anchor="ctr"/>
                </a:tc>
                <a:tc>
                  <a:txBody>
                    <a:bodyPr/>
                    <a:lstStyle/>
                    <a:p>
                      <a:pPr algn="ctr"/>
                      <a:r>
                        <a:rPr lang="en-US" sz="1600" b="1" dirty="0"/>
                        <a:t>0.00</a:t>
                      </a:r>
                    </a:p>
                  </a:txBody>
                  <a:tcPr anchor="ctr"/>
                </a:tc>
                <a:tc>
                  <a:txBody>
                    <a:bodyPr/>
                    <a:lstStyle/>
                    <a:p>
                      <a:pPr algn="ctr"/>
                      <a:r>
                        <a:rPr lang="en-US" sz="1600" b="1" dirty="0"/>
                        <a:t>0.00</a:t>
                      </a:r>
                    </a:p>
                  </a:txBody>
                  <a:tcPr anchor="ctr"/>
                </a:tc>
                <a:tc>
                  <a:txBody>
                    <a:bodyPr/>
                    <a:lstStyle/>
                    <a:p>
                      <a:pPr algn="ctr"/>
                      <a:r>
                        <a:rPr lang="en-US" sz="1600" b="1" dirty="0"/>
                        <a:t>11.6</a:t>
                      </a:r>
                    </a:p>
                  </a:txBody>
                  <a:tcPr anchor="ctr">
                    <a:solidFill>
                      <a:schemeClr val="bg2">
                        <a:lumMod val="90000"/>
                      </a:schemeClr>
                    </a:solidFill>
                  </a:tcPr>
                </a:tc>
                <a:tc>
                  <a:txBody>
                    <a:bodyPr/>
                    <a:lstStyle/>
                    <a:p>
                      <a:pPr algn="ctr"/>
                      <a:r>
                        <a:rPr lang="en-US" sz="1600" b="1" dirty="0"/>
                        <a:t>0.64 </a:t>
                      </a:r>
                    </a:p>
                  </a:txBody>
                  <a:tcPr anchor="ctr"/>
                </a:tc>
                <a:extLst>
                  <a:ext uri="{0D108BD9-81ED-4DB2-BD59-A6C34878D82A}">
                    <a16:rowId xmlns:a16="http://schemas.microsoft.com/office/drawing/2014/main" val="10003"/>
                  </a:ext>
                </a:extLst>
              </a:tr>
              <a:tr h="457200">
                <a:tc>
                  <a:txBody>
                    <a:bodyPr/>
                    <a:lstStyle/>
                    <a:p>
                      <a:pPr algn="ctr"/>
                      <a:r>
                        <a:rPr lang="en-US" sz="1600" b="1" dirty="0"/>
                        <a:t>1</a:t>
                      </a:r>
                    </a:p>
                  </a:txBody>
                  <a:tcPr anchor="ctr"/>
                </a:tc>
                <a:tc>
                  <a:txBody>
                    <a:bodyPr/>
                    <a:lstStyle/>
                    <a:p>
                      <a:pPr algn="ctr"/>
                      <a:r>
                        <a:rPr lang="en-US" sz="1600" b="1" dirty="0"/>
                        <a:t>0.30</a:t>
                      </a:r>
                    </a:p>
                  </a:txBody>
                  <a:tcPr anchor="ctr"/>
                </a:tc>
                <a:tc>
                  <a:txBody>
                    <a:bodyPr/>
                    <a:lstStyle/>
                    <a:p>
                      <a:pPr algn="ctr"/>
                      <a:r>
                        <a:rPr lang="en-US" sz="1600" b="1" dirty="0"/>
                        <a:t>2.70</a:t>
                      </a:r>
                    </a:p>
                  </a:txBody>
                  <a:tcPr anchor="ctr"/>
                </a:tc>
                <a:tc>
                  <a:txBody>
                    <a:bodyPr/>
                    <a:lstStyle/>
                    <a:p>
                      <a:pPr algn="ctr"/>
                      <a:r>
                        <a:rPr lang="en-US" sz="1600" b="1" dirty="0"/>
                        <a:t>2.20</a:t>
                      </a:r>
                    </a:p>
                  </a:txBody>
                  <a:tcPr anchor="ctr"/>
                </a:tc>
                <a:tc>
                  <a:txBody>
                    <a:bodyPr/>
                    <a:lstStyle/>
                    <a:p>
                      <a:pPr algn="ctr"/>
                      <a:r>
                        <a:rPr lang="en-US" sz="1600" b="1" dirty="0"/>
                        <a:t>2.17</a:t>
                      </a:r>
                    </a:p>
                  </a:txBody>
                  <a:tcPr anchor="ctr"/>
                </a:tc>
                <a:tc>
                  <a:txBody>
                    <a:bodyPr/>
                    <a:lstStyle/>
                    <a:p>
                      <a:pPr algn="ctr"/>
                      <a:r>
                        <a:rPr lang="en-US" sz="1600" b="1" dirty="0"/>
                        <a:t>2.67</a:t>
                      </a:r>
                    </a:p>
                  </a:txBody>
                  <a:tcPr anchor="ctr"/>
                </a:tc>
                <a:tc>
                  <a:txBody>
                    <a:bodyPr/>
                    <a:lstStyle/>
                    <a:p>
                      <a:pPr algn="ctr"/>
                      <a:r>
                        <a:rPr lang="en-US" sz="1600" b="1" dirty="0"/>
                        <a:t>11.83</a:t>
                      </a:r>
                    </a:p>
                  </a:txBody>
                  <a:tcPr anchor="ctr"/>
                </a:tc>
                <a:tc>
                  <a:txBody>
                    <a:bodyPr/>
                    <a:lstStyle/>
                    <a:p>
                      <a:pPr algn="ctr"/>
                      <a:r>
                        <a:rPr lang="en-US" sz="1600" b="1" dirty="0"/>
                        <a:t>4.00</a:t>
                      </a:r>
                    </a:p>
                  </a:txBody>
                  <a:tcPr anchor="ctr"/>
                </a:tc>
                <a:tc>
                  <a:txBody>
                    <a:bodyPr/>
                    <a:lstStyle/>
                    <a:p>
                      <a:pPr algn="ctr"/>
                      <a:r>
                        <a:rPr lang="en-US" sz="1600" b="1" dirty="0"/>
                        <a:t>0.34</a:t>
                      </a:r>
                    </a:p>
                  </a:txBody>
                  <a:tcPr anchor="ctr"/>
                </a:tc>
                <a:tc>
                  <a:txBody>
                    <a:bodyPr/>
                    <a:lstStyle/>
                    <a:p>
                      <a:pPr algn="ctr"/>
                      <a:r>
                        <a:rPr lang="en-US" sz="1600" b="1" dirty="0"/>
                        <a:t>0.34</a:t>
                      </a:r>
                    </a:p>
                  </a:txBody>
                  <a:tcPr anchor="ctr"/>
                </a:tc>
                <a:tc>
                  <a:txBody>
                    <a:bodyPr/>
                    <a:lstStyle/>
                    <a:p>
                      <a:pPr algn="ctr"/>
                      <a:r>
                        <a:rPr lang="en-US" sz="1600" b="1" dirty="0"/>
                        <a:t>11.7</a:t>
                      </a:r>
                    </a:p>
                  </a:txBody>
                  <a:tcPr anchor="ctr">
                    <a:solidFill>
                      <a:schemeClr val="bg2">
                        <a:lumMod val="90000"/>
                      </a:schemeClr>
                    </a:solidFill>
                  </a:tcPr>
                </a:tc>
                <a:tc>
                  <a:txBody>
                    <a:bodyPr/>
                    <a:lstStyle/>
                    <a:p>
                      <a:pPr algn="ctr"/>
                      <a:r>
                        <a:rPr lang="en-US" sz="1600" b="1" dirty="0"/>
                        <a:t>2.82 </a:t>
                      </a:r>
                    </a:p>
                  </a:txBody>
                  <a:tcPr anchor="ctr"/>
                </a:tc>
                <a:extLst>
                  <a:ext uri="{0D108BD9-81ED-4DB2-BD59-A6C34878D82A}">
                    <a16:rowId xmlns:a16="http://schemas.microsoft.com/office/drawing/2014/main" val="10004"/>
                  </a:ext>
                </a:extLst>
              </a:tr>
              <a:tr h="457200">
                <a:tc>
                  <a:txBody>
                    <a:bodyPr/>
                    <a:lstStyle/>
                    <a:p>
                      <a:pPr algn="ctr"/>
                      <a:r>
                        <a:rPr lang="en-US" sz="1600" b="1" dirty="0"/>
                        <a:t>2</a:t>
                      </a:r>
                    </a:p>
                  </a:txBody>
                  <a:tcPr anchor="ctr"/>
                </a:tc>
                <a:tc>
                  <a:txBody>
                    <a:bodyPr/>
                    <a:lstStyle/>
                    <a:p>
                      <a:pPr algn="ctr"/>
                      <a:endParaRPr lang="en-US" sz="1600" b="1" dirty="0"/>
                    </a:p>
                  </a:txBody>
                  <a:tcPr anchor="ctr"/>
                </a:tc>
                <a:tc>
                  <a:txBody>
                    <a:bodyPr/>
                    <a:lstStyle/>
                    <a:p>
                      <a:pPr algn="ctr"/>
                      <a:r>
                        <a:rPr lang="en-US" sz="1600" b="1" dirty="0"/>
                        <a:t>1.00</a:t>
                      </a:r>
                    </a:p>
                  </a:txBody>
                  <a:tcPr anchor="ctr">
                    <a:solidFill>
                      <a:schemeClr val="accent2">
                        <a:lumMod val="60000"/>
                        <a:lumOff val="40000"/>
                      </a:schemeClr>
                    </a:solidFill>
                  </a:tcPr>
                </a:tc>
                <a:tc>
                  <a:txBody>
                    <a:bodyPr/>
                    <a:lstStyle/>
                    <a:p>
                      <a:pPr algn="ctr"/>
                      <a:r>
                        <a:rPr lang="en-US" sz="1600" b="1" dirty="0"/>
                        <a:t>7.50</a:t>
                      </a:r>
                    </a:p>
                  </a:txBody>
                  <a:tcPr anchor="ctr">
                    <a:solidFill>
                      <a:schemeClr val="accent2">
                        <a:lumMod val="60000"/>
                        <a:lumOff val="40000"/>
                      </a:schemeClr>
                    </a:solidFill>
                  </a:tcPr>
                </a:tc>
                <a:tc>
                  <a:txBody>
                    <a:bodyPr/>
                    <a:lstStyle/>
                    <a:p>
                      <a:pPr algn="ctr"/>
                      <a:r>
                        <a:rPr lang="en-US" sz="1600" b="1" dirty="0"/>
                        <a:t>7.50</a:t>
                      </a:r>
                    </a:p>
                  </a:txBody>
                  <a:tcPr anchor="ctr">
                    <a:solidFill>
                      <a:schemeClr val="accent2">
                        <a:lumMod val="60000"/>
                        <a:lumOff val="40000"/>
                      </a:schemeClr>
                    </a:solidFill>
                  </a:tcPr>
                </a:tc>
                <a:tc>
                  <a:txBody>
                    <a:bodyPr/>
                    <a:lstStyle/>
                    <a:p>
                      <a:pPr algn="ctr"/>
                      <a:r>
                        <a:rPr lang="en-US" sz="1600" b="1" dirty="0"/>
                        <a:t>11.67</a:t>
                      </a:r>
                    </a:p>
                  </a:txBody>
                  <a:tcPr anchor="ctr">
                    <a:solidFill>
                      <a:schemeClr val="accent2">
                        <a:lumMod val="60000"/>
                        <a:lumOff val="40000"/>
                      </a:schemeClr>
                    </a:solidFill>
                  </a:tcPr>
                </a:tc>
                <a:tc>
                  <a:txBody>
                    <a:bodyPr/>
                    <a:lstStyle/>
                    <a:p>
                      <a:pPr algn="ctr"/>
                      <a:r>
                        <a:rPr lang="en-US" sz="1600" b="1" dirty="0"/>
                        <a:t>7.17</a:t>
                      </a:r>
                    </a:p>
                  </a:txBody>
                  <a:tcPr anchor="ctr">
                    <a:solidFill>
                      <a:schemeClr val="accent2">
                        <a:lumMod val="60000"/>
                        <a:lumOff val="40000"/>
                      </a:schemeClr>
                    </a:solidFill>
                  </a:tcPr>
                </a:tc>
                <a:tc>
                  <a:txBody>
                    <a:bodyPr/>
                    <a:lstStyle/>
                    <a:p>
                      <a:pPr algn="ctr"/>
                      <a:r>
                        <a:rPr lang="en-US" sz="1600" b="1" dirty="0"/>
                        <a:t>31.67</a:t>
                      </a:r>
                    </a:p>
                  </a:txBody>
                  <a:tcPr anchor="ctr">
                    <a:solidFill>
                      <a:schemeClr val="accent2">
                        <a:lumMod val="60000"/>
                        <a:lumOff val="40000"/>
                      </a:schemeClr>
                    </a:solidFill>
                  </a:tcPr>
                </a:tc>
                <a:tc>
                  <a:txBody>
                    <a:bodyPr/>
                    <a:lstStyle/>
                    <a:p>
                      <a:pPr algn="ctr"/>
                      <a:r>
                        <a:rPr lang="en-US" sz="1600" b="1" dirty="0"/>
                        <a:t>6.00</a:t>
                      </a:r>
                    </a:p>
                  </a:txBody>
                  <a:tcPr anchor="ctr">
                    <a:solidFill>
                      <a:schemeClr val="accent2">
                        <a:lumMod val="60000"/>
                        <a:lumOff val="40000"/>
                      </a:schemeClr>
                    </a:solidFill>
                  </a:tcPr>
                </a:tc>
                <a:tc>
                  <a:txBody>
                    <a:bodyPr/>
                    <a:lstStyle/>
                    <a:p>
                      <a:pPr algn="ctr"/>
                      <a:r>
                        <a:rPr lang="en-US" sz="1600" b="1" dirty="0"/>
                        <a:t>5.66</a:t>
                      </a:r>
                    </a:p>
                  </a:txBody>
                  <a:tcPr anchor="ctr">
                    <a:solidFill>
                      <a:schemeClr val="accent2">
                        <a:lumMod val="60000"/>
                        <a:lumOff val="40000"/>
                      </a:schemeClr>
                    </a:solidFill>
                  </a:tcPr>
                </a:tc>
                <a:tc>
                  <a:txBody>
                    <a:bodyPr/>
                    <a:lstStyle/>
                    <a:p>
                      <a:pPr algn="ctr"/>
                      <a:r>
                        <a:rPr lang="en-US" sz="1600" b="1" dirty="0"/>
                        <a:t>47.3</a:t>
                      </a:r>
                    </a:p>
                  </a:txBody>
                  <a:tcPr anchor="ctr">
                    <a:solidFill>
                      <a:schemeClr val="accent2">
                        <a:lumMod val="60000"/>
                        <a:lumOff val="40000"/>
                      </a:schemeClr>
                    </a:solidFill>
                  </a:tcPr>
                </a:tc>
                <a:tc>
                  <a:txBody>
                    <a:bodyPr/>
                    <a:lstStyle/>
                    <a:p>
                      <a:pPr algn="ctr"/>
                      <a:r>
                        <a:rPr lang="en-US" sz="1600" b="1" dirty="0"/>
                        <a:t>9.54 </a:t>
                      </a:r>
                    </a:p>
                  </a:txBody>
                  <a:tcPr anchor="ctr"/>
                </a:tc>
                <a:extLst>
                  <a:ext uri="{0D108BD9-81ED-4DB2-BD59-A6C34878D82A}">
                    <a16:rowId xmlns:a16="http://schemas.microsoft.com/office/drawing/2014/main" val="10005"/>
                  </a:ext>
                </a:extLst>
              </a:tr>
              <a:tr h="381000">
                <a:tc>
                  <a:txBody>
                    <a:bodyPr/>
                    <a:lstStyle/>
                    <a:p>
                      <a:pPr algn="ctr"/>
                      <a:r>
                        <a:rPr lang="en-US" sz="1600" b="1" dirty="0"/>
                        <a:t>3</a:t>
                      </a:r>
                    </a:p>
                  </a:txBody>
                  <a:tcPr anchor="ctr"/>
                </a:tc>
                <a:tc>
                  <a:txBody>
                    <a:bodyPr/>
                    <a:lstStyle/>
                    <a:p>
                      <a:pPr algn="ctr"/>
                      <a:endParaRPr lang="en-US" sz="1600" b="1" dirty="0"/>
                    </a:p>
                  </a:txBody>
                  <a:tcPr anchor="ctr"/>
                </a:tc>
                <a:tc>
                  <a:txBody>
                    <a:bodyPr/>
                    <a:lstStyle/>
                    <a:p>
                      <a:endParaRPr lang="en-US"/>
                    </a:p>
                  </a:txBody>
                  <a:tcPr anchor="ctr"/>
                </a:tc>
                <a:tc>
                  <a:txBody>
                    <a:bodyPr/>
                    <a:lstStyle/>
                    <a:p>
                      <a:pPr algn="ctr"/>
                      <a:r>
                        <a:rPr lang="en-US" sz="1600" b="1" dirty="0"/>
                        <a:t>17.00</a:t>
                      </a:r>
                    </a:p>
                  </a:txBody>
                  <a:tcPr anchor="ctr"/>
                </a:tc>
                <a:tc>
                  <a:txBody>
                    <a:bodyPr/>
                    <a:lstStyle/>
                    <a:p>
                      <a:pPr algn="ctr"/>
                      <a:r>
                        <a:rPr lang="en-US" sz="1600" b="1" dirty="0"/>
                        <a:t>17.00</a:t>
                      </a:r>
                    </a:p>
                  </a:txBody>
                  <a:tcPr anchor="ctr"/>
                </a:tc>
                <a:tc>
                  <a:txBody>
                    <a:bodyPr/>
                    <a:lstStyle/>
                    <a:p>
                      <a:pPr algn="ctr"/>
                      <a:r>
                        <a:rPr lang="en-US" sz="1600" b="1" dirty="0"/>
                        <a:t>18.50</a:t>
                      </a:r>
                    </a:p>
                  </a:txBody>
                  <a:tcPr anchor="ctr"/>
                </a:tc>
                <a:tc>
                  <a:txBody>
                    <a:bodyPr/>
                    <a:lstStyle/>
                    <a:p>
                      <a:pPr algn="ctr"/>
                      <a:r>
                        <a:rPr lang="en-US" sz="1600" b="1" dirty="0"/>
                        <a:t>1.00</a:t>
                      </a:r>
                    </a:p>
                  </a:txBody>
                  <a:tcPr anchor="ctr"/>
                </a:tc>
                <a:tc>
                  <a:txBody>
                    <a:bodyPr/>
                    <a:lstStyle/>
                    <a:p>
                      <a:pPr algn="ctr"/>
                      <a:r>
                        <a:rPr lang="en-US" sz="1600" b="1" dirty="0"/>
                        <a:t>25.83</a:t>
                      </a:r>
                    </a:p>
                  </a:txBody>
                  <a:tcPr anchor="ctr"/>
                </a:tc>
                <a:tc>
                  <a:txBody>
                    <a:bodyPr/>
                    <a:lstStyle/>
                    <a:p>
                      <a:pPr algn="ctr"/>
                      <a:r>
                        <a:rPr lang="en-US" sz="1600" b="1" dirty="0"/>
                        <a:t>6.00</a:t>
                      </a:r>
                    </a:p>
                  </a:txBody>
                  <a:tcPr anchor="ctr"/>
                </a:tc>
                <a:tc>
                  <a:txBody>
                    <a:bodyPr/>
                    <a:lstStyle/>
                    <a:p>
                      <a:pPr algn="ctr"/>
                      <a:r>
                        <a:rPr lang="en-US" sz="1600" b="1" dirty="0"/>
                        <a:t>4.66</a:t>
                      </a:r>
                    </a:p>
                  </a:txBody>
                  <a:tcPr anchor="ctr"/>
                </a:tc>
                <a:tc>
                  <a:txBody>
                    <a:bodyPr/>
                    <a:lstStyle/>
                    <a:p>
                      <a:pPr algn="ctr"/>
                      <a:r>
                        <a:rPr lang="en-US" sz="1600" b="1" dirty="0"/>
                        <a:t>60.1</a:t>
                      </a:r>
                    </a:p>
                  </a:txBody>
                  <a:tcPr anchor="ctr">
                    <a:solidFill>
                      <a:schemeClr val="bg2">
                        <a:lumMod val="90000"/>
                      </a:schemeClr>
                    </a:solidFill>
                  </a:tcPr>
                </a:tc>
                <a:tc>
                  <a:txBody>
                    <a:bodyPr/>
                    <a:lstStyle/>
                    <a:p>
                      <a:pPr algn="ctr"/>
                      <a:r>
                        <a:rPr lang="en-US" sz="1600" b="1" dirty="0"/>
                        <a:t>12.54 </a:t>
                      </a:r>
                    </a:p>
                  </a:txBody>
                  <a:tcPr anchor="ctr"/>
                </a:tc>
                <a:extLst>
                  <a:ext uri="{0D108BD9-81ED-4DB2-BD59-A6C34878D82A}">
                    <a16:rowId xmlns:a16="http://schemas.microsoft.com/office/drawing/2014/main" val="10006"/>
                  </a:ext>
                </a:extLst>
              </a:tr>
              <a:tr h="381000">
                <a:tc>
                  <a:txBody>
                    <a:bodyPr/>
                    <a:lstStyle/>
                    <a:p>
                      <a:pPr algn="ctr"/>
                      <a:r>
                        <a:rPr lang="en-US" sz="1600" b="1" dirty="0"/>
                        <a:t>4</a:t>
                      </a:r>
                    </a:p>
                  </a:txBody>
                  <a:tcPr anchor="ctr"/>
                </a:tc>
                <a:tc>
                  <a:txBody>
                    <a:bodyPr/>
                    <a:lstStyle/>
                    <a:p>
                      <a:pPr algn="ctr"/>
                      <a:endParaRPr lang="en-US" sz="1600" b="1" dirty="0"/>
                    </a:p>
                  </a:txBody>
                  <a:tcPr anchor="ctr"/>
                </a:tc>
                <a:tc>
                  <a:txBody>
                    <a:bodyPr/>
                    <a:lstStyle/>
                    <a:p>
                      <a:endParaRPr lang="en-US"/>
                    </a:p>
                  </a:txBody>
                  <a:tcPr anchor="ctr"/>
                </a:tc>
                <a:tc>
                  <a:txBody>
                    <a:bodyPr/>
                    <a:lstStyle/>
                    <a:p>
                      <a:endParaRPr lang="en-US"/>
                    </a:p>
                  </a:txBody>
                  <a:tcPr anchor="ctr"/>
                </a:tc>
                <a:tc>
                  <a:txBody>
                    <a:bodyPr/>
                    <a:lstStyle/>
                    <a:p>
                      <a:pPr algn="ctr"/>
                      <a:r>
                        <a:rPr lang="en-US" sz="1600" b="1" dirty="0"/>
                        <a:t>1.67</a:t>
                      </a:r>
                    </a:p>
                  </a:txBody>
                  <a:tcPr anchor="ctr"/>
                </a:tc>
                <a:tc>
                  <a:txBody>
                    <a:bodyPr/>
                    <a:lstStyle/>
                    <a:p>
                      <a:pPr algn="ctr"/>
                      <a:r>
                        <a:rPr lang="en-US" sz="1600" b="1" dirty="0"/>
                        <a:t>0.53</a:t>
                      </a:r>
                    </a:p>
                  </a:txBody>
                  <a:tcPr anchor="ctr"/>
                </a:tc>
                <a:tc>
                  <a:txBody>
                    <a:bodyPr/>
                    <a:lstStyle/>
                    <a:p>
                      <a:pPr algn="ctr"/>
                      <a:r>
                        <a:rPr lang="en-US" sz="1600" b="1" dirty="0"/>
                        <a:t>18.67</a:t>
                      </a:r>
                    </a:p>
                  </a:txBody>
                  <a:tcPr anchor="ctr"/>
                </a:tc>
                <a:tc>
                  <a:txBody>
                    <a:bodyPr/>
                    <a:lstStyle/>
                    <a:p>
                      <a:pPr algn="ctr"/>
                      <a:r>
                        <a:rPr lang="en-US" sz="1600" b="1" dirty="0"/>
                        <a:t>19.50</a:t>
                      </a:r>
                    </a:p>
                  </a:txBody>
                  <a:tcPr anchor="ctr"/>
                </a:tc>
                <a:tc>
                  <a:txBody>
                    <a:bodyPr/>
                    <a:lstStyle/>
                    <a:p>
                      <a:pPr algn="ctr"/>
                      <a:r>
                        <a:rPr lang="en-US" sz="1600" b="1" dirty="0"/>
                        <a:t>11.00</a:t>
                      </a:r>
                    </a:p>
                  </a:txBody>
                  <a:tcPr anchor="ctr"/>
                </a:tc>
                <a:tc>
                  <a:txBody>
                    <a:bodyPr/>
                    <a:lstStyle/>
                    <a:p>
                      <a:pPr algn="ctr"/>
                      <a:r>
                        <a:rPr lang="en-US" sz="1600" b="1" dirty="0"/>
                        <a:t>19.34</a:t>
                      </a:r>
                    </a:p>
                  </a:txBody>
                  <a:tcPr anchor="ctr"/>
                </a:tc>
                <a:tc>
                  <a:txBody>
                    <a:bodyPr/>
                    <a:lstStyle/>
                    <a:p>
                      <a:pPr algn="ctr"/>
                      <a:r>
                        <a:rPr lang="en-US" sz="1600" b="1" dirty="0"/>
                        <a:t>48.3</a:t>
                      </a:r>
                    </a:p>
                  </a:txBody>
                  <a:tcPr anchor="ctr">
                    <a:solidFill>
                      <a:schemeClr val="bg2">
                        <a:lumMod val="90000"/>
                      </a:schemeClr>
                    </a:solidFill>
                  </a:tcPr>
                </a:tc>
                <a:tc>
                  <a:txBody>
                    <a:bodyPr/>
                    <a:lstStyle/>
                    <a:p>
                      <a:pPr algn="ctr"/>
                      <a:r>
                        <a:rPr lang="en-US" sz="1600" b="1" dirty="0"/>
                        <a:t>17.39 </a:t>
                      </a:r>
                    </a:p>
                  </a:txBody>
                  <a:tcPr anchor="ctr"/>
                </a:tc>
                <a:extLst>
                  <a:ext uri="{0D108BD9-81ED-4DB2-BD59-A6C34878D82A}">
                    <a16:rowId xmlns:a16="http://schemas.microsoft.com/office/drawing/2014/main" val="10007"/>
                  </a:ext>
                </a:extLst>
              </a:tr>
              <a:tr h="381000">
                <a:tc>
                  <a:txBody>
                    <a:bodyPr/>
                    <a:lstStyle/>
                    <a:p>
                      <a:pPr algn="ctr"/>
                      <a:r>
                        <a:rPr lang="en-US" sz="1600" b="1" dirty="0"/>
                        <a:t>5</a:t>
                      </a:r>
                    </a:p>
                  </a:txBody>
                  <a:tcPr anchor="ctr"/>
                </a:tc>
                <a:tc>
                  <a:txBody>
                    <a:bodyPr/>
                    <a:lstStyle/>
                    <a:p>
                      <a:pPr algn="ctr"/>
                      <a:endParaRPr lang="en-US" sz="1600" b="1" dirty="0"/>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endParaRPr lang="en-US" dirty="0"/>
                    </a:p>
                  </a:txBody>
                  <a:tcPr anchor="ctr"/>
                </a:tc>
                <a:tc>
                  <a:txBody>
                    <a:bodyPr/>
                    <a:lstStyle/>
                    <a:p>
                      <a:pPr algn="ctr"/>
                      <a:r>
                        <a:rPr lang="en-US" sz="1600" b="1" dirty="0"/>
                        <a:t>10.83</a:t>
                      </a:r>
                    </a:p>
                  </a:txBody>
                  <a:tcPr anchor="ctr"/>
                </a:tc>
                <a:tc>
                  <a:txBody>
                    <a:bodyPr/>
                    <a:lstStyle/>
                    <a:p>
                      <a:pPr algn="ctr"/>
                      <a:r>
                        <a:rPr lang="en-US" sz="1600" b="1" dirty="0"/>
                        <a:t>14.34</a:t>
                      </a:r>
                    </a:p>
                  </a:txBody>
                  <a:tcPr anchor="ctr"/>
                </a:tc>
                <a:tc>
                  <a:txBody>
                    <a:bodyPr/>
                    <a:lstStyle/>
                    <a:p>
                      <a:pPr algn="ctr"/>
                      <a:r>
                        <a:rPr lang="en-US" sz="1600" b="1" dirty="0"/>
                        <a:t>11.00</a:t>
                      </a:r>
                    </a:p>
                  </a:txBody>
                  <a:tcPr anchor="ctr"/>
                </a:tc>
                <a:tc>
                  <a:txBody>
                    <a:bodyPr/>
                    <a:lstStyle/>
                    <a:p>
                      <a:pPr algn="ctr"/>
                      <a:r>
                        <a:rPr lang="en-US" sz="1600" b="1" dirty="0"/>
                        <a:t>65.8</a:t>
                      </a:r>
                    </a:p>
                  </a:txBody>
                  <a:tcPr anchor="ctr">
                    <a:solidFill>
                      <a:schemeClr val="bg2">
                        <a:lumMod val="90000"/>
                      </a:schemeClr>
                    </a:solidFill>
                  </a:tcPr>
                </a:tc>
                <a:tc>
                  <a:txBody>
                    <a:bodyPr/>
                    <a:lstStyle/>
                    <a:p>
                      <a:pPr algn="ctr"/>
                      <a:r>
                        <a:rPr lang="en-US" sz="1600" b="1" dirty="0"/>
                        <a:t>25.5 </a:t>
                      </a:r>
                    </a:p>
                  </a:txBody>
                  <a:tcPr anchor="ctr"/>
                </a:tc>
                <a:extLst>
                  <a:ext uri="{0D108BD9-81ED-4DB2-BD59-A6C34878D82A}">
                    <a16:rowId xmlns:a16="http://schemas.microsoft.com/office/drawing/2014/main" val="10008"/>
                  </a:ext>
                </a:extLst>
              </a:tr>
              <a:tr h="381000">
                <a:tc>
                  <a:txBody>
                    <a:bodyPr/>
                    <a:lstStyle/>
                    <a:p>
                      <a:pPr algn="ctr"/>
                      <a:r>
                        <a:rPr lang="en-US" sz="1600" b="1" dirty="0"/>
                        <a:t>6</a:t>
                      </a:r>
                    </a:p>
                  </a:txBody>
                  <a:tcPr anchor="ctr"/>
                </a:tc>
                <a:tc>
                  <a:txBody>
                    <a:bodyPr/>
                    <a:lstStyle/>
                    <a:p>
                      <a:pPr algn="ctr"/>
                      <a:endParaRPr lang="en-US" sz="1600" b="1" dirty="0"/>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pPr algn="ctr"/>
                      <a:r>
                        <a:rPr lang="en-US" sz="1600" b="1" dirty="0"/>
                        <a:t>9.34</a:t>
                      </a:r>
                    </a:p>
                  </a:txBody>
                  <a:tcPr anchor="ctr"/>
                </a:tc>
                <a:tc>
                  <a:txBody>
                    <a:bodyPr/>
                    <a:lstStyle/>
                    <a:p>
                      <a:pPr algn="ctr"/>
                      <a:r>
                        <a:rPr lang="en-US" sz="1600" b="1" dirty="0"/>
                        <a:t>84.6</a:t>
                      </a:r>
                    </a:p>
                  </a:txBody>
                  <a:tcPr anchor="ctr">
                    <a:solidFill>
                      <a:schemeClr val="bg2">
                        <a:lumMod val="90000"/>
                      </a:schemeClr>
                    </a:solidFill>
                  </a:tcPr>
                </a:tc>
                <a:tc>
                  <a:txBody>
                    <a:bodyPr/>
                    <a:lstStyle/>
                    <a:p>
                      <a:pPr algn="ctr"/>
                      <a:r>
                        <a:rPr lang="en-US" sz="1600" b="1" dirty="0"/>
                        <a:t>46.5 </a:t>
                      </a:r>
                    </a:p>
                  </a:txBody>
                  <a:tcPr anchor="ctr"/>
                </a:tc>
                <a:extLst>
                  <a:ext uri="{0D108BD9-81ED-4DB2-BD59-A6C34878D82A}">
                    <a16:rowId xmlns:a16="http://schemas.microsoft.com/office/drawing/2014/main" val="10009"/>
                  </a:ext>
                </a:extLst>
              </a:tr>
              <a:tr h="381000">
                <a:tc>
                  <a:txBody>
                    <a:bodyPr/>
                    <a:lstStyle/>
                    <a:p>
                      <a:pPr algn="ctr"/>
                      <a:r>
                        <a:rPr lang="en-US" sz="1600" b="1" dirty="0"/>
                        <a:t>7</a:t>
                      </a:r>
                    </a:p>
                  </a:txBody>
                  <a:tcPr anchor="ctr"/>
                </a:tc>
                <a:tc>
                  <a:txBody>
                    <a:bodyPr/>
                    <a:lstStyle/>
                    <a:p>
                      <a:pPr algn="ctr"/>
                      <a:endParaRPr lang="en-US" sz="1600" b="1" dirty="0"/>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pPr algn="ctr"/>
                      <a:r>
                        <a:rPr lang="en-US" sz="1600" b="1" dirty="0"/>
                        <a:t>74.0</a:t>
                      </a:r>
                    </a:p>
                  </a:txBody>
                  <a:tcPr anchor="ctr">
                    <a:solidFill>
                      <a:schemeClr val="bg2">
                        <a:lumMod val="90000"/>
                      </a:schemeClr>
                    </a:solidFill>
                  </a:tcPr>
                </a:tc>
                <a:tc>
                  <a:txBody>
                    <a:bodyPr/>
                    <a:lstStyle/>
                    <a:p>
                      <a:pPr algn="ctr"/>
                      <a:r>
                        <a:rPr lang="en-US" sz="1600" b="1" dirty="0"/>
                        <a:t>64.0 </a:t>
                      </a:r>
                    </a:p>
                  </a:txBody>
                  <a:tcPr anchor="ctr"/>
                </a:tc>
                <a:extLst>
                  <a:ext uri="{0D108BD9-81ED-4DB2-BD59-A6C34878D82A}">
                    <a16:rowId xmlns:a16="http://schemas.microsoft.com/office/drawing/2014/main" val="10010"/>
                  </a:ext>
                </a:extLst>
              </a:tr>
            </a:tbl>
          </a:graphicData>
        </a:graphic>
      </p:graphicFrame>
      <p:sp>
        <p:nvSpPr>
          <p:cNvPr id="7" name="TextBox 6"/>
          <p:cNvSpPr txBox="1"/>
          <p:nvPr/>
        </p:nvSpPr>
        <p:spPr>
          <a:xfrm>
            <a:off x="1219200" y="6096000"/>
            <a:ext cx="6515823" cy="461665"/>
          </a:xfrm>
          <a:prstGeom prst="rect">
            <a:avLst/>
          </a:prstGeom>
          <a:noFill/>
        </p:spPr>
        <p:txBody>
          <a:bodyPr wrap="none" rtlCol="0">
            <a:spAutoFit/>
          </a:bodyPr>
          <a:lstStyle/>
          <a:p>
            <a:r>
              <a:rPr lang="en-US" sz="2400" dirty="0"/>
              <a:t>14-day germination of ‘Americus’ = 0.0; ‘Holt’ = 0.0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74638"/>
            <a:ext cx="7086600" cy="1143000"/>
          </a:xfrm>
        </p:spPr>
        <p:txBody>
          <a:bodyPr>
            <a:normAutofit/>
          </a:bodyPr>
          <a:lstStyle/>
          <a:p>
            <a:r>
              <a:rPr lang="en-US" b="1" dirty="0">
                <a:solidFill>
                  <a:srgbClr val="800000"/>
                </a:solidFill>
                <a:latin typeface="Times New Roman" panose="02020603050405020304" pitchFamily="18" charset="0"/>
                <a:cs typeface="Times New Roman" panose="02020603050405020304" pitchFamily="18" charset="0"/>
              </a:rPr>
              <a:t>Velocity of Germination</a:t>
            </a:r>
            <a:endParaRPr lang="en-US" sz="6600" b="1" dirty="0">
              <a:solidFill>
                <a:srgbClr val="800000"/>
              </a:solidFill>
              <a:latin typeface="Times New Roman" panose="02020603050405020304" pitchFamily="18" charset="0"/>
              <a:cs typeface="Times New Roman" panose="02020603050405020304" pitchFamily="18"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 y="1588"/>
            <a:ext cx="15843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676400" y="1600200"/>
            <a:ext cx="7010400" cy="4525963"/>
          </a:xfrm>
        </p:spPr>
        <p:txBody>
          <a:bodyPr>
            <a:normAutofit lnSpcReduction="10000"/>
          </a:bodyPr>
          <a:lstStyle/>
          <a:p>
            <a:r>
              <a:rPr lang="en-US" dirty="0"/>
              <a:t>Sometimes called mean germination rate (MGR)</a:t>
            </a:r>
          </a:p>
          <a:p>
            <a:endParaRPr lang="en-US" dirty="0"/>
          </a:p>
          <a:p>
            <a:r>
              <a:rPr lang="en-US" dirty="0"/>
              <a:t>MGT = </a:t>
            </a:r>
            <a:r>
              <a:rPr lang="el-GR" dirty="0"/>
              <a:t>Σ</a:t>
            </a:r>
            <a:r>
              <a:rPr lang="en-US" dirty="0" err="1"/>
              <a:t>Fx</a:t>
            </a:r>
            <a:r>
              <a:rPr lang="en-US" dirty="0"/>
              <a:t>/</a:t>
            </a:r>
            <a:r>
              <a:rPr lang="el-GR" dirty="0"/>
              <a:t> Σ</a:t>
            </a:r>
            <a:r>
              <a:rPr lang="en-US" dirty="0"/>
              <a:t>F; where F is the number of seed germinated on day x.  </a:t>
            </a:r>
          </a:p>
          <a:p>
            <a:endParaRPr lang="en-US" dirty="0"/>
          </a:p>
          <a:p>
            <a:r>
              <a:rPr lang="en-US" dirty="0"/>
              <a:t>MGR =CV/100 =1/T; where T is mean germination time and CV; coefficient of velocity</a:t>
            </a:r>
          </a:p>
        </p:txBody>
      </p:sp>
    </p:spTree>
    <p:extLst>
      <p:ext uri="{BB962C8B-B14F-4D97-AF65-F5344CB8AC3E}">
        <p14:creationId xmlns:p14="http://schemas.microsoft.com/office/powerpoint/2010/main" val="155815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74638"/>
            <a:ext cx="7086600" cy="1143000"/>
          </a:xfrm>
        </p:spPr>
        <p:txBody>
          <a:bodyPr>
            <a:normAutofit/>
          </a:bodyPr>
          <a:lstStyle/>
          <a:p>
            <a:r>
              <a:rPr lang="en-US" b="1" dirty="0">
                <a:solidFill>
                  <a:srgbClr val="800000"/>
                </a:solidFill>
                <a:latin typeface="Times New Roman" panose="02020603050405020304" pitchFamily="18" charset="0"/>
                <a:cs typeface="Times New Roman" panose="02020603050405020304" pitchFamily="18" charset="0"/>
              </a:rPr>
              <a:t>Velocity of Germination</a:t>
            </a:r>
            <a:br>
              <a:rPr lang="en-US" b="1" dirty="0">
                <a:solidFill>
                  <a:srgbClr val="800000"/>
                </a:solidFill>
                <a:latin typeface="Times New Roman" panose="02020603050405020304" pitchFamily="18" charset="0"/>
                <a:cs typeface="Times New Roman" panose="02020603050405020304" pitchFamily="18" charset="0"/>
              </a:rPr>
            </a:br>
            <a:r>
              <a:rPr lang="en-US" sz="2200" b="1" dirty="0">
                <a:solidFill>
                  <a:srgbClr val="800000"/>
                </a:solidFill>
                <a:latin typeface="Times New Roman" panose="02020603050405020304" pitchFamily="18" charset="0"/>
                <a:cs typeface="Times New Roman" panose="02020603050405020304" pitchFamily="18" charset="0"/>
              </a:rPr>
              <a:t>‘</a:t>
            </a:r>
            <a:r>
              <a:rPr lang="en-US" sz="2200" b="1" dirty="0" err="1">
                <a:solidFill>
                  <a:srgbClr val="800000"/>
                </a:solidFill>
                <a:latin typeface="Times New Roman" panose="02020603050405020304" pitchFamily="18" charset="0"/>
                <a:cs typeface="Times New Roman" panose="02020603050405020304" pitchFamily="18" charset="0"/>
              </a:rPr>
              <a:t>Excelso</a:t>
            </a:r>
            <a:r>
              <a:rPr lang="en-US" sz="2200" b="1" dirty="0">
                <a:solidFill>
                  <a:srgbClr val="800000"/>
                </a:solidFill>
                <a:latin typeface="Times New Roman" panose="02020603050405020304" pitchFamily="18" charset="0"/>
                <a:cs typeface="Times New Roman" panose="02020603050405020304" pitchFamily="18" charset="0"/>
              </a:rPr>
              <a:t>’ </a:t>
            </a:r>
            <a:r>
              <a:rPr lang="en-US" sz="2400" b="1" dirty="0">
                <a:solidFill>
                  <a:srgbClr val="800000"/>
                </a:solidFill>
                <a:latin typeface="Times New Roman" panose="02020603050405020304" pitchFamily="18" charset="0"/>
                <a:cs typeface="Times New Roman" panose="02020603050405020304" pitchFamily="18" charset="0"/>
              </a:rPr>
              <a:t>Indiangrass</a:t>
            </a:r>
            <a:endParaRPr lang="en-US" b="1" dirty="0">
              <a:solidFill>
                <a:srgbClr val="800000"/>
              </a:solidFill>
              <a:latin typeface="Times New Roman" panose="02020603050405020304" pitchFamily="18" charset="0"/>
              <a:cs typeface="Times New Roman" panose="02020603050405020304" pitchFamily="18"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 y="1588"/>
            <a:ext cx="15843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a:blip r:embed="rId3"/>
          <a:stretch>
            <a:fillRect/>
          </a:stretch>
        </p:blipFill>
        <p:spPr>
          <a:xfrm>
            <a:off x="1504122" y="1600200"/>
            <a:ext cx="7474226" cy="4800600"/>
          </a:xfrm>
          <a:prstGeom prst="rect">
            <a:avLst/>
          </a:prstGeom>
        </p:spPr>
      </p:pic>
    </p:spTree>
    <p:extLst>
      <p:ext uri="{BB962C8B-B14F-4D97-AF65-F5344CB8AC3E}">
        <p14:creationId xmlns:p14="http://schemas.microsoft.com/office/powerpoint/2010/main" val="1922210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5748" y="-29817"/>
            <a:ext cx="6934200" cy="1143000"/>
          </a:xfrm>
        </p:spPr>
        <p:txBody>
          <a:bodyPr>
            <a:normAutofit/>
          </a:bodyPr>
          <a:lstStyle/>
          <a:p>
            <a:r>
              <a:rPr lang="en-US" b="1" dirty="0">
                <a:solidFill>
                  <a:srgbClr val="800000"/>
                </a:solidFill>
                <a:latin typeface="Times New Roman" panose="02020603050405020304" pitchFamily="18" charset="0"/>
                <a:cs typeface="Times New Roman" panose="02020603050405020304" pitchFamily="18" charset="0"/>
              </a:rPr>
              <a:t>Results</a:t>
            </a:r>
          </a:p>
        </p:txBody>
      </p:sp>
      <p:sp>
        <p:nvSpPr>
          <p:cNvPr id="3" name="Content Placeholder 2"/>
          <p:cNvSpPr>
            <a:spLocks noGrp="1"/>
          </p:cNvSpPr>
          <p:nvPr>
            <p:ph idx="1"/>
          </p:nvPr>
        </p:nvSpPr>
        <p:spPr>
          <a:xfrm>
            <a:off x="1691765" y="685800"/>
            <a:ext cx="7315200" cy="5791200"/>
          </a:xfrm>
        </p:spPr>
        <p:txBody>
          <a:bodyPr>
            <a:normAutofit/>
          </a:bodyPr>
          <a:lstStyle/>
          <a:p>
            <a:r>
              <a:rPr lang="en-US" dirty="0"/>
              <a:t>Species at various levels of pre-stratification germination </a:t>
            </a:r>
          </a:p>
          <a:p>
            <a:endParaRPr lang="en-US" dirty="0"/>
          </a:p>
          <a:p>
            <a:r>
              <a:rPr lang="en-US" dirty="0"/>
              <a:t>Serendipitously increased VOG</a:t>
            </a:r>
          </a:p>
          <a:p>
            <a:pPr lvl="2"/>
            <a:r>
              <a:rPr lang="en-US" dirty="0"/>
              <a:t>0.2% precocious germination in 28 days</a:t>
            </a:r>
          </a:p>
          <a:p>
            <a:pPr lvl="2"/>
            <a:r>
              <a:rPr lang="en-US" dirty="0"/>
              <a:t>94 % precocious germination in 5 days</a:t>
            </a:r>
          </a:p>
          <a:p>
            <a:pPr lvl="2"/>
            <a:endParaRPr lang="en-US" dirty="0"/>
          </a:p>
          <a:p>
            <a:r>
              <a:rPr lang="en-US" dirty="0"/>
              <a:t>Five ready for commercial release</a:t>
            </a: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 y="1588"/>
            <a:ext cx="15843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325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5748" y="-29817"/>
            <a:ext cx="6934200" cy="1143000"/>
          </a:xfrm>
        </p:spPr>
        <p:txBody>
          <a:bodyPr>
            <a:normAutofit/>
          </a:bodyPr>
          <a:lstStyle/>
          <a:p>
            <a:r>
              <a:rPr lang="en-US" b="1" dirty="0">
                <a:solidFill>
                  <a:srgbClr val="800000"/>
                </a:solidFill>
                <a:latin typeface="Times New Roman" panose="02020603050405020304" pitchFamily="18" charset="0"/>
                <a:cs typeface="Times New Roman" panose="02020603050405020304" pitchFamily="18" charset="0"/>
              </a:rPr>
              <a:t>Results</a:t>
            </a:r>
          </a:p>
        </p:txBody>
      </p:sp>
      <p:sp>
        <p:nvSpPr>
          <p:cNvPr id="3" name="Content Placeholder 2"/>
          <p:cNvSpPr>
            <a:spLocks noGrp="1"/>
          </p:cNvSpPr>
          <p:nvPr>
            <p:ph idx="1"/>
          </p:nvPr>
        </p:nvSpPr>
        <p:spPr>
          <a:xfrm>
            <a:off x="1447800" y="1113183"/>
            <a:ext cx="7848600" cy="4068417"/>
          </a:xfrm>
        </p:spPr>
        <p:txBody>
          <a:bodyPr>
            <a:normAutofit fontScale="92500" lnSpcReduction="10000"/>
          </a:bodyPr>
          <a:lstStyle/>
          <a:p>
            <a:r>
              <a:rPr lang="en-US" dirty="0"/>
              <a:t>Five ready for commercial release</a:t>
            </a:r>
          </a:p>
          <a:p>
            <a:pPr lvl="1"/>
            <a:r>
              <a:rPr lang="en-US" dirty="0"/>
              <a:t>‘Espresso’ (syn ‘Expresso’) LL switchgrass (64%)</a:t>
            </a:r>
          </a:p>
          <a:p>
            <a:pPr lvl="1"/>
            <a:r>
              <a:rPr lang="en-US" dirty="0"/>
              <a:t>‘Robusto’ UP switchgrass (42%)</a:t>
            </a:r>
          </a:p>
          <a:p>
            <a:pPr lvl="1"/>
            <a:r>
              <a:rPr lang="en-US" dirty="0"/>
              <a:t>‘Supremo’ big bluestem (42%)</a:t>
            </a:r>
          </a:p>
          <a:p>
            <a:pPr lvl="1"/>
            <a:r>
              <a:rPr lang="en-US" dirty="0"/>
              <a:t>‘</a:t>
            </a:r>
            <a:r>
              <a:rPr lang="en-US" dirty="0" err="1"/>
              <a:t>Excelso</a:t>
            </a:r>
            <a:r>
              <a:rPr lang="en-US" dirty="0"/>
              <a:t>’ Indiangrass  (76%)</a:t>
            </a:r>
          </a:p>
          <a:p>
            <a:pPr lvl="1"/>
            <a:r>
              <a:rPr lang="en-US" dirty="0"/>
              <a:t>‘Cappuccino’ little bluestem (58%)</a:t>
            </a:r>
          </a:p>
          <a:p>
            <a:pPr lvl="1"/>
            <a:endParaRPr lang="en-US" dirty="0"/>
          </a:p>
          <a:p>
            <a:pPr lvl="1"/>
            <a:endParaRPr lang="en-US" dirty="0"/>
          </a:p>
          <a:p>
            <a:pPr lvl="1"/>
            <a:r>
              <a:rPr lang="en-US" dirty="0">
                <a:solidFill>
                  <a:srgbClr val="00B050"/>
                </a:solidFill>
              </a:rPr>
              <a:t>‘Copiah’ and ‘</a:t>
            </a:r>
            <a:r>
              <a:rPr lang="en-US" dirty="0" err="1">
                <a:solidFill>
                  <a:srgbClr val="00B050"/>
                </a:solidFill>
              </a:rPr>
              <a:t>Cohoma</a:t>
            </a:r>
            <a:r>
              <a:rPr lang="en-US" dirty="0">
                <a:solidFill>
                  <a:srgbClr val="00B050"/>
                </a:solidFill>
              </a:rPr>
              <a:t>’ southeastern wildrye (70%)</a:t>
            </a: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 y="1588"/>
            <a:ext cx="15843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8833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74638"/>
            <a:ext cx="7086600" cy="1143000"/>
          </a:xfrm>
        </p:spPr>
        <p:txBody>
          <a:bodyPr>
            <a:noAutofit/>
          </a:bodyPr>
          <a:lstStyle/>
          <a:p>
            <a:r>
              <a:rPr lang="en-US" b="1" dirty="0">
                <a:solidFill>
                  <a:srgbClr val="800000"/>
                </a:solidFill>
                <a:latin typeface="Times New Roman" panose="02020603050405020304" pitchFamily="18" charset="0"/>
                <a:cs typeface="Times New Roman" panose="02020603050405020304" pitchFamily="18" charset="0"/>
              </a:rPr>
              <a:t>Prepping for Commercial Release</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 y="1588"/>
            <a:ext cx="15843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676400" y="1600200"/>
            <a:ext cx="7010400" cy="4525963"/>
          </a:xfrm>
          <a:solidFill>
            <a:schemeClr val="bg1"/>
          </a:solidFill>
        </p:spPr>
        <p:txBody>
          <a:bodyPr>
            <a:normAutofit fontScale="85000" lnSpcReduction="20000"/>
          </a:bodyPr>
          <a:lstStyle/>
          <a:p>
            <a:r>
              <a:rPr lang="en-US" dirty="0"/>
              <a:t>Research populations only generate a handful of seed</a:t>
            </a:r>
          </a:p>
          <a:p>
            <a:r>
              <a:rPr lang="en-US" dirty="0"/>
              <a:t>Requires four increase generations</a:t>
            </a:r>
          </a:p>
          <a:p>
            <a:pPr lvl="1"/>
            <a:r>
              <a:rPr lang="en-US" dirty="0"/>
              <a:t>Breeder’s seed          Foundation seed</a:t>
            </a:r>
          </a:p>
          <a:p>
            <a:pPr lvl="1"/>
            <a:r>
              <a:rPr lang="en-US" dirty="0"/>
              <a:t>Foundation seed 	</a:t>
            </a:r>
            <a:r>
              <a:rPr lang="en-US" b="1" dirty="0">
                <a:solidFill>
                  <a:srgbClr val="7030A0"/>
                </a:solidFill>
              </a:rPr>
              <a:t>Registered seed</a:t>
            </a:r>
          </a:p>
          <a:p>
            <a:pPr lvl="1"/>
            <a:r>
              <a:rPr lang="en-US" b="1" dirty="0">
                <a:solidFill>
                  <a:srgbClr val="7030A0"/>
                </a:solidFill>
              </a:rPr>
              <a:t>Registered</a:t>
            </a:r>
            <a:r>
              <a:rPr lang="en-US" dirty="0"/>
              <a:t> 	</a:t>
            </a:r>
            <a:r>
              <a:rPr lang="en-US" b="1" dirty="0"/>
              <a:t>  </a:t>
            </a:r>
            <a:r>
              <a:rPr lang="en-US" b="1" dirty="0">
                <a:solidFill>
                  <a:srgbClr val="0070C0"/>
                </a:solidFill>
              </a:rPr>
              <a:t>Certified seed </a:t>
            </a:r>
            <a:r>
              <a:rPr lang="en-US" dirty="0"/>
              <a:t>(for sale)</a:t>
            </a:r>
          </a:p>
          <a:p>
            <a:pPr lvl="1"/>
            <a:endParaRPr lang="en-US" dirty="0"/>
          </a:p>
          <a:p>
            <a:r>
              <a:rPr lang="en-US" dirty="0"/>
              <a:t>Each generation represents a 300 to 10,000 fold increase in seed number.</a:t>
            </a:r>
          </a:p>
          <a:p>
            <a:endParaRPr lang="en-US" dirty="0"/>
          </a:p>
          <a:p>
            <a:r>
              <a:rPr lang="en-US" dirty="0"/>
              <a:t>8 </a:t>
            </a:r>
            <a:r>
              <a:rPr lang="en-US" dirty="0" err="1"/>
              <a:t>yrs</a:t>
            </a:r>
            <a:r>
              <a:rPr lang="en-US" dirty="0"/>
              <a:t> of selection + 4 </a:t>
            </a:r>
            <a:r>
              <a:rPr lang="en-US" dirty="0" err="1"/>
              <a:t>yrs</a:t>
            </a:r>
            <a:r>
              <a:rPr lang="en-US" dirty="0"/>
              <a:t> seed increase = 12 </a:t>
            </a:r>
            <a:r>
              <a:rPr lang="en-US" dirty="0" err="1"/>
              <a:t>yrs</a:t>
            </a:r>
            <a:endParaRPr lang="en-US" dirty="0"/>
          </a:p>
        </p:txBody>
      </p:sp>
      <p:sp>
        <p:nvSpPr>
          <p:cNvPr id="4" name="Arrow: Right 3">
            <a:extLst>
              <a:ext uri="{FF2B5EF4-FFF2-40B4-BE49-F238E27FC236}">
                <a16:creationId xmlns:a16="http://schemas.microsoft.com/office/drawing/2014/main" id="{6A6B0C08-F7A7-4607-A8D4-9FB6DAB15051}"/>
              </a:ext>
            </a:extLst>
          </p:cNvPr>
          <p:cNvSpPr/>
          <p:nvPr/>
        </p:nvSpPr>
        <p:spPr>
          <a:xfrm>
            <a:off x="4495800" y="2819400"/>
            <a:ext cx="457200" cy="1798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Arrow: Right 5">
            <a:extLst>
              <a:ext uri="{FF2B5EF4-FFF2-40B4-BE49-F238E27FC236}">
                <a16:creationId xmlns:a16="http://schemas.microsoft.com/office/drawing/2014/main" id="{AFE3BAB8-8806-40DF-8D40-47E876DC0F83}"/>
              </a:ext>
            </a:extLst>
          </p:cNvPr>
          <p:cNvSpPr/>
          <p:nvPr/>
        </p:nvSpPr>
        <p:spPr>
          <a:xfrm>
            <a:off x="4800600" y="3193216"/>
            <a:ext cx="457200" cy="1798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CCA5D432-366C-4AAE-B62A-ABCAAA70CC15}"/>
              </a:ext>
            </a:extLst>
          </p:cNvPr>
          <p:cNvSpPr/>
          <p:nvPr/>
        </p:nvSpPr>
        <p:spPr>
          <a:xfrm>
            <a:off x="3962400" y="3553968"/>
            <a:ext cx="457200" cy="1798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0471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74638"/>
            <a:ext cx="7086600" cy="1143000"/>
          </a:xfrm>
        </p:spPr>
        <p:txBody>
          <a:bodyPr>
            <a:noAutofit/>
          </a:bodyPr>
          <a:lstStyle/>
          <a:p>
            <a:r>
              <a:rPr lang="en-US" b="1" dirty="0">
                <a:solidFill>
                  <a:srgbClr val="800000"/>
                </a:solidFill>
                <a:latin typeface="Times New Roman" panose="02020603050405020304" pitchFamily="18" charset="0"/>
                <a:cs typeface="Times New Roman" panose="02020603050405020304" pitchFamily="18" charset="0"/>
              </a:rPr>
              <a:t>Prepping for Commercial Release</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 y="1588"/>
            <a:ext cx="15843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676400" y="1975761"/>
            <a:ext cx="7010400" cy="1600200"/>
          </a:xfrm>
        </p:spPr>
        <p:txBody>
          <a:bodyPr>
            <a:normAutofit/>
          </a:bodyPr>
          <a:lstStyle/>
          <a:p>
            <a:r>
              <a:rPr lang="en-US" dirty="0"/>
              <a:t>If you are developing new varieties, develop a relationship with a seed company.</a:t>
            </a:r>
          </a:p>
          <a:p>
            <a:pPr marL="0" indent="0">
              <a:buNone/>
            </a:pPr>
            <a:endParaRPr lang="en-US" dirty="0"/>
          </a:p>
        </p:txBody>
      </p:sp>
      <p:pic>
        <p:nvPicPr>
          <p:cNvPr id="9" name="Picture 8">
            <a:extLst>
              <a:ext uri="{FF2B5EF4-FFF2-40B4-BE49-F238E27FC236}">
                <a16:creationId xmlns:a16="http://schemas.microsoft.com/office/drawing/2014/main" id="{14BB5E4E-DD26-4CCA-8BBA-867CFBCFA711}"/>
              </a:ext>
            </a:extLst>
          </p:cNvPr>
          <p:cNvPicPr>
            <a:picLocks noChangeAspect="1"/>
          </p:cNvPicPr>
          <p:nvPr/>
        </p:nvPicPr>
        <p:blipFill rotWithShape="1">
          <a:blip r:embed="rId3">
            <a:extLst>
              <a:ext uri="{28A0092B-C50C-407E-A947-70E740481C1C}">
                <a14:useLocalDpi xmlns:a14="http://schemas.microsoft.com/office/drawing/2010/main" val="0"/>
              </a:ext>
            </a:extLst>
          </a:blip>
          <a:srcRect l="15227" r="11045"/>
          <a:stretch/>
        </p:blipFill>
        <p:spPr>
          <a:xfrm>
            <a:off x="5029200" y="4134085"/>
            <a:ext cx="2435740" cy="2247428"/>
          </a:xfrm>
          <a:prstGeom prst="rect">
            <a:avLst/>
          </a:prstGeom>
        </p:spPr>
      </p:pic>
      <p:pic>
        <p:nvPicPr>
          <p:cNvPr id="10" name="Picture 9">
            <a:extLst>
              <a:ext uri="{FF2B5EF4-FFF2-40B4-BE49-F238E27FC236}">
                <a16:creationId xmlns:a16="http://schemas.microsoft.com/office/drawing/2014/main" id="{F5C21C8F-F344-4F3B-97E7-E58627FA6D0B}"/>
              </a:ext>
            </a:extLst>
          </p:cNvPr>
          <p:cNvPicPr>
            <a:picLocks noChangeAspect="1"/>
          </p:cNvPicPr>
          <p:nvPr/>
        </p:nvPicPr>
        <p:blipFill rotWithShape="1">
          <a:blip r:embed="rId4"/>
          <a:srcRect t="347"/>
          <a:stretch/>
        </p:blipFill>
        <p:spPr>
          <a:xfrm>
            <a:off x="2432745" y="4267200"/>
            <a:ext cx="1389342" cy="2130632"/>
          </a:xfrm>
          <a:prstGeom prst="rect">
            <a:avLst/>
          </a:prstGeom>
        </p:spPr>
      </p:pic>
    </p:spTree>
    <p:extLst>
      <p:ext uri="{BB962C8B-B14F-4D97-AF65-F5344CB8AC3E}">
        <p14:creationId xmlns:p14="http://schemas.microsoft.com/office/powerpoint/2010/main" val="2807077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314228"/>
            <a:ext cx="7086600" cy="1143000"/>
          </a:xfrm>
        </p:spPr>
        <p:txBody>
          <a:bodyPr>
            <a:noAutofit/>
          </a:bodyPr>
          <a:lstStyle/>
          <a:p>
            <a:r>
              <a:rPr lang="en-US" b="1" dirty="0">
                <a:solidFill>
                  <a:srgbClr val="800000"/>
                </a:solidFill>
                <a:latin typeface="Times New Roman" panose="02020603050405020304" pitchFamily="18" charset="0"/>
                <a:cs typeface="Times New Roman" panose="02020603050405020304" pitchFamily="18" charset="0"/>
              </a:rPr>
              <a:t>Pay attention to the changes you are making</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 y="1588"/>
            <a:ext cx="15843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676400" y="1600200"/>
            <a:ext cx="7010400" cy="2209799"/>
          </a:xfrm>
        </p:spPr>
        <p:txBody>
          <a:bodyPr>
            <a:normAutofit/>
          </a:bodyPr>
          <a:lstStyle/>
          <a:p>
            <a:r>
              <a:rPr lang="en-US" dirty="0"/>
              <a:t>Selection against dormant seed has caused two changes to the seed.</a:t>
            </a:r>
          </a:p>
          <a:p>
            <a:pPr lvl="1"/>
            <a:r>
              <a:rPr lang="en-US" dirty="0"/>
              <a:t>Cracking of pericarp upon seed maturity</a:t>
            </a:r>
          </a:p>
          <a:p>
            <a:pPr lvl="1"/>
            <a:r>
              <a:rPr lang="en-US" dirty="0"/>
              <a:t>Seed fall free of the glumes</a:t>
            </a:r>
          </a:p>
          <a:p>
            <a:pPr marL="0" indent="0">
              <a:buNone/>
            </a:pPr>
            <a:endParaRPr lang="en-US" dirty="0"/>
          </a:p>
        </p:txBody>
      </p:sp>
      <p:pic>
        <p:nvPicPr>
          <p:cNvPr id="4" name="Picture 3">
            <a:extLst>
              <a:ext uri="{FF2B5EF4-FFF2-40B4-BE49-F238E27FC236}">
                <a16:creationId xmlns:a16="http://schemas.microsoft.com/office/drawing/2014/main" id="{165E985A-3490-4F24-8E57-203E89C830EE}"/>
              </a:ext>
            </a:extLst>
          </p:cNvPr>
          <p:cNvPicPr>
            <a:picLocks noChangeAspect="1"/>
          </p:cNvPicPr>
          <p:nvPr/>
        </p:nvPicPr>
        <p:blipFill>
          <a:blip r:embed="rId4">
            <a:clrChange>
              <a:clrFrom>
                <a:srgbClr val="00D0E6"/>
              </a:clrFrom>
              <a:clrTo>
                <a:srgbClr val="00D0E6">
                  <a:alpha val="0"/>
                </a:srgbClr>
              </a:clrTo>
            </a:clrChange>
            <a:biLevel thresh="50000"/>
            <a:extLst>
              <a:ext uri="{BEBA8EAE-BF5A-486C-A8C5-ECC9F3942E4B}">
                <a14:imgProps xmlns:a14="http://schemas.microsoft.com/office/drawing/2010/main">
                  <a14:imgLayer r:embed="rId5">
                    <a14:imgEffect>
                      <a14:backgroundRemoval t="10000" b="95500" l="10000" r="90000">
                        <a14:foregroundMark x1="78024" y1="93226" x2="81333" y2="92500"/>
                        <a14:backgroundMark x1="80333" y1="99000" x2="56000" y2="95500"/>
                        <a14:backgroundMark x1="56000" y1="95500" x2="41667" y2="88500"/>
                        <a14:backgroundMark x1="41667" y1="88500" x2="30000" y2="77000"/>
                      </a14:backgroundRemoval>
                    </a14:imgEffect>
                  </a14:imgLayer>
                </a14:imgProps>
              </a:ext>
            </a:extLst>
          </a:blip>
          <a:stretch>
            <a:fillRect/>
          </a:stretch>
        </p:blipFill>
        <p:spPr>
          <a:xfrm>
            <a:off x="1167726" y="3309991"/>
            <a:ext cx="4388643" cy="2925762"/>
          </a:xfrm>
          <a:prstGeom prst="rect">
            <a:avLst/>
          </a:prstGeom>
        </p:spPr>
      </p:pic>
      <p:grpSp>
        <p:nvGrpSpPr>
          <p:cNvPr id="31" name="Group 30">
            <a:extLst>
              <a:ext uri="{FF2B5EF4-FFF2-40B4-BE49-F238E27FC236}">
                <a16:creationId xmlns:a16="http://schemas.microsoft.com/office/drawing/2014/main" id="{7A36F4F1-8AD9-4B98-9768-77F3AD26E7CA}"/>
              </a:ext>
            </a:extLst>
          </p:cNvPr>
          <p:cNvGrpSpPr/>
          <p:nvPr/>
        </p:nvGrpSpPr>
        <p:grpSpPr>
          <a:xfrm>
            <a:off x="1720353" y="4149487"/>
            <a:ext cx="4359772" cy="1851266"/>
            <a:chOff x="1720353" y="4149487"/>
            <a:chExt cx="4359772" cy="1851266"/>
          </a:xfrm>
        </p:grpSpPr>
        <p:cxnSp>
          <p:nvCxnSpPr>
            <p:cNvPr id="7" name="Straight Arrow Connector 6">
              <a:extLst>
                <a:ext uri="{FF2B5EF4-FFF2-40B4-BE49-F238E27FC236}">
                  <a16:creationId xmlns:a16="http://schemas.microsoft.com/office/drawing/2014/main" id="{47905198-AE07-4334-A21D-A2B3690AA286}"/>
                </a:ext>
              </a:extLst>
            </p:cNvPr>
            <p:cNvCxnSpPr>
              <a:cxnSpLocks/>
            </p:cNvCxnSpPr>
            <p:nvPr/>
          </p:nvCxnSpPr>
          <p:spPr>
            <a:xfrm flipH="1">
              <a:off x="3124200" y="4419600"/>
              <a:ext cx="739379" cy="19843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19354FFB-7F8F-4DAC-8156-4F949B078914}"/>
                </a:ext>
              </a:extLst>
            </p:cNvPr>
            <p:cNvCxnSpPr>
              <a:cxnSpLocks/>
            </p:cNvCxnSpPr>
            <p:nvPr/>
          </p:nvCxnSpPr>
          <p:spPr>
            <a:xfrm flipH="1">
              <a:off x="3479510" y="4700980"/>
              <a:ext cx="739379" cy="19843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A27E9F5B-C798-4654-BFE5-4159F081C371}"/>
                </a:ext>
              </a:extLst>
            </p:cNvPr>
            <p:cNvCxnSpPr>
              <a:cxnSpLocks/>
            </p:cNvCxnSpPr>
            <p:nvPr/>
          </p:nvCxnSpPr>
          <p:spPr>
            <a:xfrm flipH="1">
              <a:off x="3996330" y="5197620"/>
              <a:ext cx="739379" cy="198439"/>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EE73BBBA-723A-460D-9A41-66C89BEE0C4B}"/>
                </a:ext>
              </a:extLst>
            </p:cNvPr>
            <p:cNvCxnSpPr>
              <a:cxnSpLocks/>
            </p:cNvCxnSpPr>
            <p:nvPr/>
          </p:nvCxnSpPr>
          <p:spPr>
            <a:xfrm flipV="1">
              <a:off x="2590800" y="5334000"/>
              <a:ext cx="605431" cy="30818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2BF1D33-1221-4AC9-8122-0792B4FEFF5A}"/>
                </a:ext>
              </a:extLst>
            </p:cNvPr>
            <p:cNvSpPr txBox="1"/>
            <p:nvPr/>
          </p:nvSpPr>
          <p:spPr>
            <a:xfrm>
              <a:off x="3825875" y="4149487"/>
              <a:ext cx="1279525" cy="369332"/>
            </a:xfrm>
            <a:prstGeom prst="rect">
              <a:avLst/>
            </a:prstGeom>
            <a:noFill/>
          </p:spPr>
          <p:txBody>
            <a:bodyPr wrap="square" rtlCol="0">
              <a:spAutoFit/>
            </a:bodyPr>
            <a:lstStyle/>
            <a:p>
              <a:r>
                <a:rPr lang="en-US" dirty="0"/>
                <a:t>pericarp</a:t>
              </a:r>
            </a:p>
          </p:txBody>
        </p:sp>
        <p:sp>
          <p:nvSpPr>
            <p:cNvPr id="25" name="TextBox 24">
              <a:extLst>
                <a:ext uri="{FF2B5EF4-FFF2-40B4-BE49-F238E27FC236}">
                  <a16:creationId xmlns:a16="http://schemas.microsoft.com/office/drawing/2014/main" id="{2A82790E-676F-4B66-B3E5-E7B78E280D9C}"/>
                </a:ext>
              </a:extLst>
            </p:cNvPr>
            <p:cNvSpPr txBox="1"/>
            <p:nvPr/>
          </p:nvSpPr>
          <p:spPr>
            <a:xfrm>
              <a:off x="4183812" y="4473749"/>
              <a:ext cx="1279525" cy="369332"/>
            </a:xfrm>
            <a:prstGeom prst="rect">
              <a:avLst/>
            </a:prstGeom>
            <a:noFill/>
          </p:spPr>
          <p:txBody>
            <a:bodyPr wrap="square" rtlCol="0">
              <a:spAutoFit/>
            </a:bodyPr>
            <a:lstStyle/>
            <a:p>
              <a:r>
                <a:rPr lang="en-US" dirty="0"/>
                <a:t>aleurone</a:t>
              </a:r>
            </a:p>
          </p:txBody>
        </p:sp>
        <p:sp>
          <p:nvSpPr>
            <p:cNvPr id="26" name="TextBox 25">
              <a:extLst>
                <a:ext uri="{FF2B5EF4-FFF2-40B4-BE49-F238E27FC236}">
                  <a16:creationId xmlns:a16="http://schemas.microsoft.com/office/drawing/2014/main" id="{28A4671A-0489-4D4A-943D-2FC487525188}"/>
                </a:ext>
              </a:extLst>
            </p:cNvPr>
            <p:cNvSpPr txBox="1"/>
            <p:nvPr/>
          </p:nvSpPr>
          <p:spPr>
            <a:xfrm>
              <a:off x="4800600" y="4978441"/>
              <a:ext cx="1279525" cy="369332"/>
            </a:xfrm>
            <a:prstGeom prst="rect">
              <a:avLst/>
            </a:prstGeom>
            <a:noFill/>
          </p:spPr>
          <p:txBody>
            <a:bodyPr wrap="square" rtlCol="0">
              <a:spAutoFit/>
            </a:bodyPr>
            <a:lstStyle/>
            <a:p>
              <a:r>
                <a:rPr lang="en-US" dirty="0"/>
                <a:t>embryo</a:t>
              </a:r>
            </a:p>
          </p:txBody>
        </p:sp>
        <p:sp>
          <p:nvSpPr>
            <p:cNvPr id="27" name="TextBox 26">
              <a:extLst>
                <a:ext uri="{FF2B5EF4-FFF2-40B4-BE49-F238E27FC236}">
                  <a16:creationId xmlns:a16="http://schemas.microsoft.com/office/drawing/2014/main" id="{AD8DEF10-C31A-4AB1-A9EC-ED82D8778841}"/>
                </a:ext>
              </a:extLst>
            </p:cNvPr>
            <p:cNvSpPr txBox="1"/>
            <p:nvPr/>
          </p:nvSpPr>
          <p:spPr>
            <a:xfrm>
              <a:off x="1720353" y="5631421"/>
              <a:ext cx="1279525" cy="369332"/>
            </a:xfrm>
            <a:prstGeom prst="rect">
              <a:avLst/>
            </a:prstGeom>
            <a:noFill/>
          </p:spPr>
          <p:txBody>
            <a:bodyPr wrap="square" rtlCol="0">
              <a:spAutoFit/>
            </a:bodyPr>
            <a:lstStyle/>
            <a:p>
              <a:r>
                <a:rPr lang="en-US" dirty="0"/>
                <a:t>endosperm</a:t>
              </a:r>
            </a:p>
          </p:txBody>
        </p:sp>
      </p:grpSp>
      <p:grpSp>
        <p:nvGrpSpPr>
          <p:cNvPr id="66" name="Group 65">
            <a:extLst>
              <a:ext uri="{FF2B5EF4-FFF2-40B4-BE49-F238E27FC236}">
                <a16:creationId xmlns:a16="http://schemas.microsoft.com/office/drawing/2014/main" id="{6919F1DD-14E5-404B-9462-17E91998E468}"/>
              </a:ext>
            </a:extLst>
          </p:cNvPr>
          <p:cNvGrpSpPr/>
          <p:nvPr/>
        </p:nvGrpSpPr>
        <p:grpSpPr>
          <a:xfrm>
            <a:off x="5834018" y="2172364"/>
            <a:ext cx="3115965" cy="4602770"/>
            <a:chOff x="5834018" y="2172364"/>
            <a:chExt cx="3115965" cy="4602770"/>
          </a:xfrm>
        </p:grpSpPr>
        <p:pic>
          <p:nvPicPr>
            <p:cNvPr id="30" name="Picture 29">
              <a:extLst>
                <a:ext uri="{FF2B5EF4-FFF2-40B4-BE49-F238E27FC236}">
                  <a16:creationId xmlns:a16="http://schemas.microsoft.com/office/drawing/2014/main" id="{08612D35-682D-449F-8C52-84B8B10092A2}"/>
                </a:ext>
              </a:extLst>
            </p:cNvPr>
            <p:cNvPicPr>
              <a:picLocks noChangeAspect="1"/>
            </p:cNvPicPr>
            <p:nvPr/>
          </p:nvPicPr>
          <p:blipFill>
            <a:blip r:embed="rId6">
              <a:duotone>
                <a:prstClr val="black"/>
                <a:srgbClr val="D9C3A5">
                  <a:tint val="50000"/>
                  <a:satMod val="180000"/>
                </a:srgbClr>
              </a:duotone>
              <a:extLst>
                <a:ext uri="{BEBA8EAE-BF5A-486C-A8C5-ECC9F3942E4B}">
                  <a14:imgProps xmlns:a14="http://schemas.microsoft.com/office/drawing/2010/main">
                    <a14:imgLayer r:embed="rId7">
                      <a14:imgEffect>
                        <a14:backgroundRemoval t="1031" b="98282" l="1015" r="89848">
                          <a14:foregroundMark x1="62437" y1="42955" x2="84772" y2="9278"/>
                          <a14:foregroundMark x1="83874" y1="1992" x2="83756" y2="1031"/>
                          <a14:foregroundMark x1="84013" y1="3115" x2="83951" y2="2612"/>
                          <a14:foregroundMark x1="84772" y1="9278" x2="84274" y2="5234"/>
                          <a14:foregroundMark x1="10616" y1="96632" x2="9645" y2="98625"/>
                          <a14:foregroundMark x1="11148" y1="95540" x2="10945" y2="95957"/>
                          <a14:foregroundMark x1="11278" y1="95273" x2="11230" y2="95371"/>
                          <a14:foregroundMark x1="12157" y1="93471" x2="12013" y2="93766"/>
                          <a14:foregroundMark x1="12327" y1="93122" x2="12157" y2="93471"/>
                          <a14:foregroundMark x1="25888" y1="65292" x2="16557" y2="84439"/>
                          <a14:foregroundMark x1="14721" y1="79725" x2="14721" y2="74570"/>
                          <a14:foregroundMark x1="4569" y1="96907" x2="8122" y2="97251"/>
                          <a14:foregroundMark x1="1327" y1="80910" x2="1015" y2="80756"/>
                          <a14:foregroundMark x1="3928" y1="82197" x2="2175" y2="81330"/>
                          <a14:foregroundMark x1="32487" y1="50172" x2="30964" y2="58419"/>
                          <a14:foregroundMark x1="8060" y1="82069" x2="7614" y2="81443"/>
                          <a14:foregroundMark x1="7614" y1="81443" x2="7614" y2="81443"/>
                          <a14:foregroundMark x1="14213" y1="87973" x2="8122" y2="81787"/>
                          <a14:backgroundMark x1="3046" y1="77320" x2="0" y2="74914"/>
                          <a14:backgroundMark x1="7614" y1="90722" x2="0" y2="85911"/>
                          <a14:backgroundMark x1="3046" y1="82474" x2="10152" y2="92096"/>
                          <a14:backgroundMark x1="10152" y1="92096" x2="8122" y2="92440"/>
                          <a14:backgroundMark x1="9645" y1="93471" x2="9645" y2="93471"/>
                          <a14:backgroundMark x1="10152" y1="93814" x2="10152" y2="93814"/>
                          <a14:backgroundMark x1="82741" y1="3436" x2="83756" y2="1031"/>
                          <a14:backgroundMark x1="83756" y1="5842" x2="85787" y2="2405"/>
                          <a14:backgroundMark x1="83249" y1="5498" x2="86294" y2="1718"/>
                          <a14:backgroundMark x1="84264" y1="3436" x2="82741" y2="3093"/>
                          <a14:backgroundMark x1="84264" y1="2405" x2="83756" y2="2405"/>
                          <a14:backgroundMark x1="10660" y1="94502" x2="10660" y2="94158"/>
                          <a14:backgroundMark x1="2030" y1="81100" x2="1015" y2="80412"/>
                          <a14:backgroundMark x1="12183" y1="92784" x2="8629" y2="86598"/>
                          <a14:backgroundMark x1="11675" y1="89003" x2="11675" y2="89003"/>
                          <a14:backgroundMark x1="12183" y1="89003" x2="10660" y2="91065"/>
                          <a14:backgroundMark x1="13198" y1="89003" x2="6599" y2="85911"/>
                        </a14:backgroundRemoval>
                      </a14:imgEffect>
                    </a14:imgLayer>
                  </a14:imgProps>
                </a:ext>
              </a:extLst>
            </a:blip>
            <a:stretch>
              <a:fillRect/>
            </a:stretch>
          </p:blipFill>
          <p:spPr>
            <a:xfrm rot="570973">
              <a:off x="5834018" y="2172364"/>
              <a:ext cx="3115965" cy="4602770"/>
            </a:xfrm>
            <a:prstGeom prst="rect">
              <a:avLst/>
            </a:prstGeom>
          </p:spPr>
        </p:pic>
        <p:cxnSp>
          <p:nvCxnSpPr>
            <p:cNvPr id="33" name="Straight Arrow Connector 32">
              <a:extLst>
                <a:ext uri="{FF2B5EF4-FFF2-40B4-BE49-F238E27FC236}">
                  <a16:creationId xmlns:a16="http://schemas.microsoft.com/office/drawing/2014/main" id="{44B77DD8-6308-4470-A5CE-814BDFCDF3EE}"/>
                </a:ext>
              </a:extLst>
            </p:cNvPr>
            <p:cNvCxnSpPr>
              <a:cxnSpLocks/>
            </p:cNvCxnSpPr>
            <p:nvPr/>
          </p:nvCxnSpPr>
          <p:spPr>
            <a:xfrm flipH="1" flipV="1">
              <a:off x="7423647" y="5631421"/>
              <a:ext cx="799718" cy="44699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7FA24163-9E19-4B81-87DA-D396169BAC4C}"/>
                </a:ext>
              </a:extLst>
            </p:cNvPr>
            <p:cNvCxnSpPr>
              <a:cxnSpLocks/>
            </p:cNvCxnSpPr>
            <p:nvPr/>
          </p:nvCxnSpPr>
          <p:spPr>
            <a:xfrm flipH="1" flipV="1">
              <a:off x="6248400" y="5488090"/>
              <a:ext cx="1974965" cy="59032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4A8F115C-65AE-49C5-925C-DBB3821BEF26}"/>
                </a:ext>
              </a:extLst>
            </p:cNvPr>
            <p:cNvCxnSpPr>
              <a:cxnSpLocks/>
            </p:cNvCxnSpPr>
            <p:nvPr/>
          </p:nvCxnSpPr>
          <p:spPr>
            <a:xfrm flipH="1">
              <a:off x="7423647" y="4800199"/>
              <a:ext cx="611189" cy="9922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975B833C-5BFE-4752-92CA-68665D20BFC0}"/>
                </a:ext>
              </a:extLst>
            </p:cNvPr>
            <p:cNvCxnSpPr>
              <a:cxnSpLocks/>
            </p:cNvCxnSpPr>
            <p:nvPr/>
          </p:nvCxnSpPr>
          <p:spPr>
            <a:xfrm flipH="1" flipV="1">
              <a:off x="7128786" y="4700980"/>
              <a:ext cx="872439" cy="9921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DFBB5931-3D87-447D-AFF3-DF5AA1914509}"/>
                </a:ext>
              </a:extLst>
            </p:cNvPr>
            <p:cNvSpPr txBox="1"/>
            <p:nvPr/>
          </p:nvSpPr>
          <p:spPr>
            <a:xfrm>
              <a:off x="7861264" y="6013862"/>
              <a:ext cx="857927" cy="369332"/>
            </a:xfrm>
            <a:prstGeom prst="rect">
              <a:avLst/>
            </a:prstGeom>
            <a:noFill/>
          </p:spPr>
          <p:txBody>
            <a:bodyPr wrap="none" rtlCol="0">
              <a:spAutoFit/>
            </a:bodyPr>
            <a:lstStyle/>
            <a:p>
              <a:r>
                <a:rPr lang="en-US" dirty="0"/>
                <a:t>glumes</a:t>
              </a:r>
            </a:p>
          </p:txBody>
        </p:sp>
        <p:sp>
          <p:nvSpPr>
            <p:cNvPr id="52" name="TextBox 51">
              <a:extLst>
                <a:ext uri="{FF2B5EF4-FFF2-40B4-BE49-F238E27FC236}">
                  <a16:creationId xmlns:a16="http://schemas.microsoft.com/office/drawing/2014/main" id="{F1E3E2A4-118A-4AA4-A6C5-0EF65BC4D0C0}"/>
                </a:ext>
              </a:extLst>
            </p:cNvPr>
            <p:cNvSpPr txBox="1"/>
            <p:nvPr/>
          </p:nvSpPr>
          <p:spPr>
            <a:xfrm>
              <a:off x="7981273" y="4495800"/>
              <a:ext cx="906017" cy="646331"/>
            </a:xfrm>
            <a:prstGeom prst="rect">
              <a:avLst/>
            </a:prstGeom>
            <a:noFill/>
          </p:spPr>
          <p:txBody>
            <a:bodyPr wrap="none" rtlCol="0">
              <a:spAutoFit/>
            </a:bodyPr>
            <a:lstStyle/>
            <a:p>
              <a:r>
                <a:rPr lang="en-US" dirty="0"/>
                <a:t>palea &amp;</a:t>
              </a:r>
            </a:p>
            <a:p>
              <a:r>
                <a:rPr lang="en-US" dirty="0"/>
                <a:t>lemma</a:t>
              </a:r>
            </a:p>
          </p:txBody>
        </p:sp>
      </p:grpSp>
    </p:spTree>
    <p:extLst>
      <p:ext uri="{BB962C8B-B14F-4D97-AF65-F5344CB8AC3E}">
        <p14:creationId xmlns:p14="http://schemas.microsoft.com/office/powerpoint/2010/main" val="1256686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5FD4ED-8E30-49FB-83EE-DDE95AA3ED19}"/>
              </a:ext>
            </a:extLst>
          </p:cNvPr>
          <p:cNvPicPr>
            <a:picLocks noChangeAspect="1"/>
          </p:cNvPicPr>
          <p:nvPr/>
        </p:nvPicPr>
        <p:blipFill>
          <a:blip r:embed="rId2"/>
          <a:stretch>
            <a:fillRect/>
          </a:stretch>
        </p:blipFill>
        <p:spPr>
          <a:xfrm>
            <a:off x="2664030" y="782271"/>
            <a:ext cx="5205085" cy="5205085"/>
          </a:xfrm>
          <a:prstGeom prst="rect">
            <a:avLst/>
          </a:prstGeom>
        </p:spPr>
      </p:pic>
      <p:sp>
        <p:nvSpPr>
          <p:cNvPr id="5" name="TextBox 4"/>
          <p:cNvSpPr txBox="1"/>
          <p:nvPr/>
        </p:nvSpPr>
        <p:spPr>
          <a:xfrm flipH="1">
            <a:off x="2977419" y="4876800"/>
            <a:ext cx="3535681" cy="923330"/>
          </a:xfrm>
          <a:prstGeom prst="rect">
            <a:avLst/>
          </a:prstGeom>
          <a:noFill/>
        </p:spPr>
        <p:txBody>
          <a:bodyPr wrap="square" rtlCol="0">
            <a:spAutoFit/>
          </a:bodyPr>
          <a:lstStyle/>
          <a:p>
            <a:r>
              <a:rPr lang="en-US" sz="5400" b="1" dirty="0">
                <a:solidFill>
                  <a:schemeClr val="bg1"/>
                </a:solidFill>
                <a:latin typeface="Times New Roman" panose="02020603050405020304" pitchFamily="18" charset="0"/>
                <a:cs typeface="Times New Roman" panose="02020603050405020304" pitchFamily="18" charset="0"/>
              </a:rPr>
              <a:t>Questions?</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 y="1588"/>
            <a:ext cx="15843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mafes07_logo_hr.gif"/>
          <p:cNvPicPr>
            <a:picLocks noChangeAspect="1"/>
          </p:cNvPicPr>
          <p:nvPr/>
        </p:nvPicPr>
        <p:blipFill>
          <a:blip r:embed="rId4" cstate="print"/>
          <a:srcRect/>
          <a:stretch>
            <a:fillRect/>
          </a:stretch>
        </p:blipFill>
        <p:spPr bwMode="auto">
          <a:xfrm>
            <a:off x="7839298" y="5993982"/>
            <a:ext cx="1304702" cy="734801"/>
          </a:xfrm>
          <a:prstGeom prst="rect">
            <a:avLst/>
          </a:prstGeom>
          <a:noFill/>
          <a:ln w="9525">
            <a:noFill/>
            <a:miter lim="800000"/>
            <a:headEnd/>
            <a:tailEnd/>
          </a:ln>
        </p:spPr>
      </p:pic>
    </p:spTree>
    <p:extLst>
      <p:ext uri="{BB962C8B-B14F-4D97-AF65-F5344CB8AC3E}">
        <p14:creationId xmlns:p14="http://schemas.microsoft.com/office/powerpoint/2010/main" val="1176494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905000" y="274638"/>
            <a:ext cx="6781800" cy="1143000"/>
          </a:xfrm>
        </p:spPr>
        <p:txBody>
          <a:bodyPr/>
          <a:lstStyle/>
          <a:p>
            <a:r>
              <a:rPr lang="en-US" b="1" dirty="0">
                <a:solidFill>
                  <a:srgbClr val="800000"/>
                </a:solidFill>
                <a:latin typeface="Times New Roman" panose="02020603050405020304" pitchFamily="18" charset="0"/>
                <a:cs typeface="Times New Roman" panose="02020603050405020304" pitchFamily="18" charset="0"/>
              </a:rPr>
              <a:t>Uses</a:t>
            </a:r>
          </a:p>
        </p:txBody>
      </p:sp>
      <p:sp>
        <p:nvSpPr>
          <p:cNvPr id="8195" name="Rectangle 3"/>
          <p:cNvSpPr>
            <a:spLocks noGrp="1" noChangeArrowheads="1"/>
          </p:cNvSpPr>
          <p:nvPr>
            <p:ph type="body" idx="1"/>
          </p:nvPr>
        </p:nvSpPr>
        <p:spPr>
          <a:xfrm>
            <a:off x="2286000" y="1600200"/>
            <a:ext cx="6400800" cy="4525963"/>
          </a:xfrm>
        </p:spPr>
        <p:txBody>
          <a:bodyPr>
            <a:normAutofit/>
          </a:bodyPr>
          <a:lstStyle/>
          <a:p>
            <a:r>
              <a:rPr lang="en-US" dirty="0"/>
              <a:t>Reclamation</a:t>
            </a:r>
          </a:p>
          <a:p>
            <a:pPr lvl="1"/>
            <a:r>
              <a:rPr lang="en-US" dirty="0"/>
              <a:t>Mining and other disturbed industrial sites</a:t>
            </a:r>
          </a:p>
          <a:p>
            <a:r>
              <a:rPr lang="en-US" dirty="0"/>
              <a:t>Livestock pasture and hay </a:t>
            </a:r>
          </a:p>
          <a:p>
            <a:pPr lvl="1"/>
            <a:r>
              <a:rPr lang="en-US" dirty="0"/>
              <a:t>Gains of greater than1-2 lbs/day</a:t>
            </a:r>
          </a:p>
          <a:p>
            <a:r>
              <a:rPr lang="en-US" dirty="0"/>
              <a:t>Conservation and wildlife </a:t>
            </a:r>
          </a:p>
          <a:p>
            <a:r>
              <a:rPr lang="en-US" dirty="0"/>
              <a:t>Roadside vegetation </a:t>
            </a:r>
          </a:p>
          <a:p>
            <a:endParaRPr lang="en-US" dirty="0"/>
          </a:p>
          <a:p>
            <a:endParaRPr lang="en-US" dirty="0"/>
          </a:p>
          <a:p>
            <a:endParaRPr lang="en-US" dirty="0"/>
          </a:p>
          <a:p>
            <a:endParaRPr lang="en-US" dirty="0"/>
          </a:p>
          <a:p>
            <a:pPr lvl="2"/>
            <a:endParaRPr lang="en-US" dirty="0"/>
          </a:p>
          <a:p>
            <a:endParaRPr lang="en-US" dirty="0">
              <a:solidFill>
                <a:schemeClr val="bg1"/>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 y="1588"/>
            <a:ext cx="15843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5337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8"/>
            <a:ext cx="6934200" cy="1143000"/>
          </a:xfrm>
        </p:spPr>
        <p:txBody>
          <a:bodyPr/>
          <a:lstStyle/>
          <a:p>
            <a:r>
              <a:rPr lang="en-US" b="1" dirty="0">
                <a:solidFill>
                  <a:srgbClr val="800000"/>
                </a:solidFill>
                <a:latin typeface="Times New Roman" panose="02020603050405020304" pitchFamily="18" charset="0"/>
                <a:cs typeface="Times New Roman" panose="02020603050405020304" pitchFamily="18" charset="0"/>
              </a:rPr>
              <a:t>Deleterious characteristics </a:t>
            </a:r>
          </a:p>
        </p:txBody>
      </p:sp>
      <p:sp>
        <p:nvSpPr>
          <p:cNvPr id="3" name="Content Placeholder 2"/>
          <p:cNvSpPr>
            <a:spLocks noGrp="1"/>
          </p:cNvSpPr>
          <p:nvPr>
            <p:ph idx="1"/>
          </p:nvPr>
        </p:nvSpPr>
        <p:spPr>
          <a:xfrm>
            <a:off x="1905000" y="1600200"/>
            <a:ext cx="6781800" cy="4525963"/>
          </a:xfrm>
        </p:spPr>
        <p:txBody>
          <a:bodyPr>
            <a:normAutofit fontScale="92500" lnSpcReduction="20000"/>
          </a:bodyPr>
          <a:lstStyle/>
          <a:p>
            <a:r>
              <a:rPr lang="en-US" dirty="0"/>
              <a:t>Not adapted to corralled livestock</a:t>
            </a:r>
          </a:p>
          <a:p>
            <a:pPr lvl="1"/>
            <a:r>
              <a:rPr lang="en-US" dirty="0"/>
              <a:t>Rotational grazing alright</a:t>
            </a:r>
          </a:p>
          <a:p>
            <a:r>
              <a:rPr lang="en-US" dirty="0"/>
              <a:t>Difficult to establish in the field</a:t>
            </a:r>
          </a:p>
          <a:p>
            <a:pPr lvl="1"/>
            <a:r>
              <a:rPr lang="en-US" dirty="0">
                <a:solidFill>
                  <a:srgbClr val="FF0000"/>
                </a:solidFill>
              </a:rPr>
              <a:t>Extensive seed dormancy</a:t>
            </a:r>
          </a:p>
          <a:p>
            <a:pPr lvl="2"/>
            <a:r>
              <a:rPr lang="en-US" dirty="0"/>
              <a:t>Failure of seed to germinate even though conditions are optimal</a:t>
            </a:r>
          </a:p>
          <a:p>
            <a:pPr lvl="1"/>
            <a:r>
              <a:rPr lang="en-US" dirty="0"/>
              <a:t>Slow initial growth</a:t>
            </a:r>
          </a:p>
          <a:p>
            <a:pPr lvl="2"/>
            <a:r>
              <a:rPr lang="en-US" dirty="0"/>
              <a:t>Attributed to crown development</a:t>
            </a:r>
          </a:p>
          <a:p>
            <a:pPr lvl="1"/>
            <a:r>
              <a:rPr lang="en-US" dirty="0">
                <a:solidFill>
                  <a:srgbClr val="FF0000"/>
                </a:solidFill>
              </a:rPr>
              <a:t>Weed competition</a:t>
            </a:r>
          </a:p>
          <a:p>
            <a:pPr lvl="1"/>
            <a:endParaRPr lang="en-US" dirty="0">
              <a:solidFill>
                <a:srgbClr val="FF0000"/>
              </a:solidFill>
            </a:endParaRPr>
          </a:p>
          <a:p>
            <a:pPr marL="342900" lvl="1" indent="-342900">
              <a:buFont typeface="Arial" pitchFamily="34" charset="0"/>
              <a:buChar char="•"/>
            </a:pPr>
            <a:r>
              <a:rPr lang="en-US" dirty="0" err="1"/>
              <a:t>Doak</a:t>
            </a:r>
            <a:r>
              <a:rPr lang="en-US" dirty="0"/>
              <a:t> et al. ENGS 2002</a:t>
            </a:r>
          </a:p>
          <a:p>
            <a:endParaRPr lang="en-US" dirty="0">
              <a:solidFill>
                <a:srgbClr val="FF0000"/>
              </a:solidFill>
            </a:endParaRPr>
          </a:p>
          <a:p>
            <a:pPr marL="0" indent="0">
              <a:buNone/>
            </a:pPr>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 y="1588"/>
            <a:ext cx="15843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9557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74638"/>
            <a:ext cx="6781800" cy="1143000"/>
          </a:xfrm>
        </p:spPr>
        <p:txBody>
          <a:bodyPr>
            <a:normAutofit/>
          </a:bodyPr>
          <a:lstStyle/>
          <a:p>
            <a:r>
              <a:rPr lang="en-US" b="1" dirty="0">
                <a:solidFill>
                  <a:srgbClr val="800000"/>
                </a:solidFill>
                <a:latin typeface="Times New Roman" panose="02020603050405020304" pitchFamily="18" charset="0"/>
                <a:cs typeface="Times New Roman" panose="02020603050405020304" pitchFamily="18" charset="0"/>
              </a:rPr>
              <a:t>Domestication of grasses</a:t>
            </a:r>
          </a:p>
        </p:txBody>
      </p:sp>
      <p:sp>
        <p:nvSpPr>
          <p:cNvPr id="3" name="Content Placeholder 2"/>
          <p:cNvSpPr>
            <a:spLocks noGrp="1"/>
          </p:cNvSpPr>
          <p:nvPr>
            <p:ph idx="1"/>
          </p:nvPr>
        </p:nvSpPr>
        <p:spPr>
          <a:xfrm>
            <a:off x="1981200" y="1676400"/>
            <a:ext cx="6781800" cy="4648200"/>
          </a:xfrm>
        </p:spPr>
        <p:txBody>
          <a:bodyPr>
            <a:normAutofit/>
          </a:bodyPr>
          <a:lstStyle/>
          <a:p>
            <a:r>
              <a:rPr lang="en-US" dirty="0"/>
              <a:t>Old World grass species</a:t>
            </a:r>
          </a:p>
          <a:p>
            <a:pPr lvl="1"/>
            <a:r>
              <a:rPr lang="en-US" dirty="0"/>
              <a:t>Human selection pressure on Old World grasses/forages for about 6,000 </a:t>
            </a:r>
            <a:r>
              <a:rPr lang="en-US" dirty="0" err="1"/>
              <a:t>yrs</a:t>
            </a:r>
            <a:endParaRPr lang="en-US" dirty="0"/>
          </a:p>
          <a:p>
            <a:pPr marL="914400" lvl="2" indent="0">
              <a:buNone/>
            </a:pPr>
            <a:endParaRPr lang="en-US" dirty="0"/>
          </a:p>
          <a:p>
            <a:endParaRPr lang="en-US"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 y="1588"/>
            <a:ext cx="15843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1875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74638"/>
            <a:ext cx="6781800" cy="1143000"/>
          </a:xfrm>
        </p:spPr>
        <p:txBody>
          <a:bodyPr>
            <a:normAutofit/>
          </a:bodyPr>
          <a:lstStyle/>
          <a:p>
            <a:r>
              <a:rPr lang="en-US" b="1" dirty="0">
                <a:solidFill>
                  <a:srgbClr val="800000"/>
                </a:solidFill>
                <a:latin typeface="Times New Roman" panose="02020603050405020304" pitchFamily="18" charset="0"/>
                <a:cs typeface="Times New Roman" panose="02020603050405020304" pitchFamily="18" charset="0"/>
              </a:rPr>
              <a:t>Domestication of grasses</a:t>
            </a:r>
          </a:p>
        </p:txBody>
      </p:sp>
      <p:sp>
        <p:nvSpPr>
          <p:cNvPr id="3" name="Content Placeholder 2"/>
          <p:cNvSpPr>
            <a:spLocks noGrp="1"/>
          </p:cNvSpPr>
          <p:nvPr>
            <p:ph idx="1"/>
          </p:nvPr>
        </p:nvSpPr>
        <p:spPr>
          <a:xfrm>
            <a:off x="1981200" y="1676400"/>
            <a:ext cx="6781800" cy="4648200"/>
          </a:xfrm>
        </p:spPr>
        <p:txBody>
          <a:bodyPr>
            <a:normAutofit/>
          </a:bodyPr>
          <a:lstStyle/>
          <a:p>
            <a:r>
              <a:rPr lang="en-US" dirty="0"/>
              <a:t>Old World grass species</a:t>
            </a:r>
          </a:p>
          <a:p>
            <a:pPr lvl="1"/>
            <a:r>
              <a:rPr lang="en-US" dirty="0"/>
              <a:t>Human selection pressure on Old World grasses/forages for about 6,000 </a:t>
            </a:r>
            <a:r>
              <a:rPr lang="en-US" dirty="0" err="1"/>
              <a:t>yrs</a:t>
            </a:r>
            <a:endParaRPr lang="en-US" dirty="0"/>
          </a:p>
          <a:p>
            <a:pPr marL="914400" lvl="2" indent="0">
              <a:buNone/>
            </a:pPr>
            <a:endParaRPr lang="en-US" dirty="0"/>
          </a:p>
          <a:p>
            <a:pPr marL="514350" indent="-457200"/>
            <a:r>
              <a:rPr lang="en-US" dirty="0"/>
              <a:t>New World  grass species</a:t>
            </a:r>
          </a:p>
          <a:p>
            <a:pPr marL="914400" lvl="1" indent="-457200"/>
            <a:r>
              <a:rPr lang="en-US" dirty="0"/>
              <a:t>About 60 </a:t>
            </a:r>
            <a:r>
              <a:rPr lang="en-US" dirty="0" err="1"/>
              <a:t>yrs</a:t>
            </a:r>
            <a:r>
              <a:rPr lang="en-US" dirty="0"/>
              <a:t>, or so</a:t>
            </a:r>
          </a:p>
          <a:p>
            <a:endParaRPr lang="en-US"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 y="1588"/>
            <a:ext cx="15843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6564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52600" y="274638"/>
            <a:ext cx="6934200" cy="1143000"/>
          </a:xfrm>
        </p:spPr>
        <p:txBody>
          <a:bodyPr>
            <a:normAutofit fontScale="90000"/>
          </a:bodyPr>
          <a:lstStyle/>
          <a:p>
            <a:r>
              <a:rPr lang="en-US" b="1" dirty="0">
                <a:solidFill>
                  <a:srgbClr val="800000"/>
                </a:solidFill>
                <a:latin typeface="Times New Roman" panose="02020603050405020304" pitchFamily="18" charset="0"/>
                <a:cs typeface="Times New Roman" panose="02020603050405020304" pitchFamily="18" charset="0"/>
              </a:rPr>
              <a:t>Native seed and percentage germination </a:t>
            </a:r>
          </a:p>
        </p:txBody>
      </p:sp>
      <p:sp>
        <p:nvSpPr>
          <p:cNvPr id="8" name="TextBox 7"/>
          <p:cNvSpPr txBox="1"/>
          <p:nvPr/>
        </p:nvSpPr>
        <p:spPr>
          <a:xfrm>
            <a:off x="1752600" y="1447800"/>
            <a:ext cx="7162800" cy="2862322"/>
          </a:xfrm>
          <a:prstGeom prst="rect">
            <a:avLst/>
          </a:prstGeom>
          <a:solidFill>
            <a:schemeClr val="bg1"/>
          </a:solidFill>
          <a:ln>
            <a:solidFill>
              <a:schemeClr val="tx1"/>
            </a:solidFill>
          </a:ln>
        </p:spPr>
        <p:txBody>
          <a:bodyPr wrap="square" rtlCol="0">
            <a:spAutoFit/>
          </a:bodyPr>
          <a:lstStyle/>
          <a:p>
            <a:r>
              <a:rPr lang="en-US" dirty="0" err="1"/>
              <a:t>Switchgrass</a:t>
            </a:r>
            <a:r>
              <a:rPr lang="en-US" dirty="0"/>
              <a:t>   Trailblazer</a:t>
            </a:r>
          </a:p>
          <a:p>
            <a:r>
              <a:rPr lang="en-US" dirty="0"/>
              <a:t>Lot No.: SWZ 4050			</a:t>
            </a:r>
          </a:p>
          <a:p>
            <a:r>
              <a:rPr lang="en-US" dirty="0"/>
              <a:t>Pure Seed : 	99.98%		Germ:		  4.00%</a:t>
            </a:r>
          </a:p>
          <a:p>
            <a:r>
              <a:rPr lang="en-US" dirty="0"/>
              <a:t>Other Crop :	0.00%		</a:t>
            </a:r>
            <a:r>
              <a:rPr lang="en-US" b="1" dirty="0">
                <a:solidFill>
                  <a:srgbClr val="C00000"/>
                </a:solidFill>
              </a:rPr>
              <a:t>Firm/</a:t>
            </a:r>
            <a:r>
              <a:rPr lang="en-US" b="1" dirty="0" err="1">
                <a:solidFill>
                  <a:srgbClr val="C00000"/>
                </a:solidFill>
              </a:rPr>
              <a:t>Dor</a:t>
            </a:r>
            <a:r>
              <a:rPr lang="en-US" b="1" dirty="0">
                <a:solidFill>
                  <a:srgbClr val="C00000"/>
                </a:solidFill>
              </a:rPr>
              <a:t>	:	93.00%	</a:t>
            </a:r>
          </a:p>
          <a:p>
            <a:r>
              <a:rPr lang="en-US" dirty="0"/>
              <a:t>Weed Seed :	0.02%		Total 	:	97.00%</a:t>
            </a:r>
          </a:p>
          <a:p>
            <a:r>
              <a:rPr lang="en-US" dirty="0"/>
              <a:t>Inert %:		0.02%		</a:t>
            </a:r>
          </a:p>
          <a:p>
            <a:r>
              <a:rPr lang="en-US" dirty="0"/>
              <a:t>NO NOX WEEDS	</a:t>
            </a:r>
          </a:p>
          <a:p>
            <a:r>
              <a:rPr lang="en-US" dirty="0"/>
              <a:t>Origin:	KS.</a:t>
            </a:r>
          </a:p>
          <a:p>
            <a:r>
              <a:rPr lang="en-US" dirty="0"/>
              <a:t>Test Date:	11/09</a:t>
            </a:r>
          </a:p>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0273" y="4668837"/>
            <a:ext cx="4114800" cy="20367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638800" y="5943600"/>
            <a:ext cx="1295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467600" y="6248400"/>
            <a:ext cx="1066767" cy="369332"/>
          </a:xfrm>
          <a:prstGeom prst="rect">
            <a:avLst/>
          </a:prstGeom>
          <a:noFill/>
        </p:spPr>
        <p:txBody>
          <a:bodyPr wrap="none" rtlCol="0">
            <a:spAutoFit/>
          </a:bodyPr>
          <a:lstStyle/>
          <a:p>
            <a:r>
              <a:rPr lang="en-US" dirty="0"/>
              <a:t>300 lbs/A</a:t>
            </a:r>
          </a:p>
        </p:txBody>
      </p:sp>
      <p:sp>
        <p:nvSpPr>
          <p:cNvPr id="3" name="Right Arrow 2"/>
          <p:cNvSpPr/>
          <p:nvPr/>
        </p:nvSpPr>
        <p:spPr>
          <a:xfrm rot="17563186">
            <a:off x="5904004" y="3829381"/>
            <a:ext cx="234714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 y="1588"/>
            <a:ext cx="15843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Down Arrow 8"/>
          <p:cNvSpPr/>
          <p:nvPr/>
        </p:nvSpPr>
        <p:spPr>
          <a:xfrm rot="12947437" flipH="1" flipV="1">
            <a:off x="8038307" y="1332392"/>
            <a:ext cx="375100" cy="76988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2209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055548" y="245340"/>
            <a:ext cx="3581400" cy="1143000"/>
          </a:xfrm>
        </p:spPr>
        <p:txBody>
          <a:bodyPr/>
          <a:lstStyle/>
          <a:p>
            <a:r>
              <a:rPr lang="en-US" b="1" dirty="0">
                <a:solidFill>
                  <a:srgbClr val="800000"/>
                </a:solidFill>
                <a:latin typeface="Times New Roman" panose="02020603050405020304" pitchFamily="18" charset="0"/>
                <a:cs typeface="Times New Roman" panose="02020603050405020304" pitchFamily="18" charset="0"/>
              </a:rPr>
              <a:t>Examples</a:t>
            </a:r>
          </a:p>
        </p:txBody>
      </p:sp>
      <p:pic>
        <p:nvPicPr>
          <p:cNvPr id="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889" t="13709" r="17373" b="26592"/>
          <a:stretch/>
        </p:blipFill>
        <p:spPr bwMode="auto">
          <a:xfrm>
            <a:off x="4876800" y="2843002"/>
            <a:ext cx="3884498" cy="1877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Donut 22"/>
          <p:cNvSpPr/>
          <p:nvPr/>
        </p:nvSpPr>
        <p:spPr>
          <a:xfrm>
            <a:off x="5448400" y="3657601"/>
            <a:ext cx="755615" cy="795328"/>
          </a:xfrm>
          <a:prstGeom prst="donut">
            <a:avLst>
              <a:gd name="adj" fmla="val 677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p:cNvSpPr/>
          <p:nvPr/>
        </p:nvSpPr>
        <p:spPr>
          <a:xfrm>
            <a:off x="5003792" y="2819400"/>
            <a:ext cx="3630514" cy="1905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6329" b="7301"/>
          <a:stretch/>
        </p:blipFill>
        <p:spPr bwMode="auto">
          <a:xfrm rot="21435075">
            <a:off x="1715667" y="4815236"/>
            <a:ext cx="3352800" cy="1718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0225" y="6019800"/>
            <a:ext cx="688975"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b="-3855"/>
          <a:stretch/>
        </p:blipFill>
        <p:spPr bwMode="auto">
          <a:xfrm>
            <a:off x="1690892" y="4720781"/>
            <a:ext cx="3402349" cy="1984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799879" y="6345187"/>
            <a:ext cx="1029641" cy="276999"/>
          </a:xfrm>
          <a:prstGeom prst="rect">
            <a:avLst/>
          </a:prstGeom>
          <a:noFill/>
        </p:spPr>
        <p:txBody>
          <a:bodyPr wrap="none" rtlCol="0">
            <a:spAutoFit/>
          </a:bodyPr>
          <a:lstStyle/>
          <a:p>
            <a:r>
              <a:rPr lang="en-US" sz="1200" dirty="0">
                <a:solidFill>
                  <a:srgbClr val="C00000"/>
                </a:solidFill>
              </a:rPr>
              <a:t>77% dormant</a:t>
            </a:r>
          </a:p>
        </p:txBody>
      </p:sp>
      <p:sp>
        <p:nvSpPr>
          <p:cNvPr id="25" name="TextBox 24"/>
          <p:cNvSpPr txBox="1"/>
          <p:nvPr/>
        </p:nvSpPr>
        <p:spPr>
          <a:xfrm>
            <a:off x="5690249" y="4467384"/>
            <a:ext cx="1624952" cy="276999"/>
          </a:xfrm>
          <a:prstGeom prst="rect">
            <a:avLst/>
          </a:prstGeom>
          <a:noFill/>
        </p:spPr>
        <p:txBody>
          <a:bodyPr wrap="square" rtlCol="0">
            <a:spAutoFit/>
          </a:bodyPr>
          <a:lstStyle/>
          <a:p>
            <a:r>
              <a:rPr lang="en-US" sz="1200" dirty="0">
                <a:solidFill>
                  <a:srgbClr val="C00000"/>
                </a:solidFill>
              </a:rPr>
              <a:t>76% non-germinating</a:t>
            </a:r>
          </a:p>
        </p:txBody>
      </p:sp>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t="27441" b="10634"/>
          <a:stretch/>
        </p:blipFill>
        <p:spPr>
          <a:xfrm>
            <a:off x="1752600" y="948344"/>
            <a:ext cx="3937648" cy="1828800"/>
          </a:xfrm>
          <a:prstGeom prst="rect">
            <a:avLst/>
          </a:prstGeom>
        </p:spPr>
      </p:pic>
      <p:sp>
        <p:nvSpPr>
          <p:cNvPr id="13" name="Donut 12"/>
          <p:cNvSpPr/>
          <p:nvPr/>
        </p:nvSpPr>
        <p:spPr>
          <a:xfrm>
            <a:off x="5105400" y="1984073"/>
            <a:ext cx="685800" cy="564573"/>
          </a:xfrm>
          <a:prstGeom prst="donut">
            <a:avLst>
              <a:gd name="adj" fmla="val 677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3721424" y="2500145"/>
            <a:ext cx="1029641" cy="276999"/>
          </a:xfrm>
          <a:prstGeom prst="rect">
            <a:avLst/>
          </a:prstGeom>
          <a:noFill/>
        </p:spPr>
        <p:txBody>
          <a:bodyPr wrap="none" rtlCol="0">
            <a:spAutoFit/>
          </a:bodyPr>
          <a:lstStyle/>
          <a:p>
            <a:r>
              <a:rPr lang="en-US" sz="1200" dirty="0">
                <a:solidFill>
                  <a:srgbClr val="C00000"/>
                </a:solidFill>
              </a:rPr>
              <a:t>77% dormant</a:t>
            </a:r>
          </a:p>
        </p:txBody>
      </p:sp>
      <p:pic>
        <p:nvPicPr>
          <p:cNvPr id="2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25" y="1588"/>
            <a:ext cx="15843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684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74638"/>
            <a:ext cx="6400800" cy="1143000"/>
          </a:xfrm>
        </p:spPr>
        <p:txBody>
          <a:bodyPr/>
          <a:lstStyle/>
          <a:p>
            <a:r>
              <a:rPr lang="en-US" b="1" dirty="0">
                <a:solidFill>
                  <a:srgbClr val="800000"/>
                </a:solidFill>
                <a:latin typeface="Times New Roman" panose="02020603050405020304" pitchFamily="18" charset="0"/>
                <a:cs typeface="Times New Roman" panose="02020603050405020304" pitchFamily="18" charset="0"/>
              </a:rPr>
              <a:t>Seed dormancy</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676400" y="1447800"/>
            <a:ext cx="7315200" cy="1752600"/>
          </a:xfrm>
        </p:spPr>
        <p:txBody>
          <a:bodyPr>
            <a:normAutofit/>
          </a:bodyPr>
          <a:lstStyle/>
          <a:p>
            <a:pPr>
              <a:buNone/>
            </a:pPr>
            <a:r>
              <a:rPr lang="en-US" sz="2400" dirty="0"/>
              <a:t>     “Incorporation of native species into a breeding program for other traits [and the subsequent seed increases] reduces seed dormancy by eliminating seed that don’t germinate.”</a:t>
            </a:r>
          </a:p>
        </p:txBody>
      </p:sp>
      <p:pic>
        <p:nvPicPr>
          <p:cNvPr id="5" name="Picture 2"/>
          <p:cNvPicPr>
            <a:picLocks noChangeAspect="1" noChangeArrowheads="1"/>
          </p:cNvPicPr>
          <p:nvPr/>
        </p:nvPicPr>
        <p:blipFill>
          <a:blip r:embed="rId2" cstate="screen"/>
          <a:stretch>
            <a:fillRect/>
          </a:stretch>
        </p:blipFill>
        <p:spPr bwMode="auto">
          <a:xfrm>
            <a:off x="1756633" y="3276600"/>
            <a:ext cx="7158767" cy="2572682"/>
          </a:xfrm>
          <a:prstGeom prst="rect">
            <a:avLst/>
          </a:prstGeom>
          <a:noFill/>
          <a:ln w="9525">
            <a:noFill/>
            <a:miter lim="800000"/>
            <a:headEnd/>
            <a:tailEnd/>
          </a:ln>
        </p:spPr>
      </p:pic>
      <p:sp>
        <p:nvSpPr>
          <p:cNvPr id="6" name="Rectangle 5"/>
          <p:cNvSpPr/>
          <p:nvPr/>
        </p:nvSpPr>
        <p:spPr>
          <a:xfrm>
            <a:off x="7739742" y="4757058"/>
            <a:ext cx="533400" cy="228600"/>
          </a:xfrm>
          <a:prstGeom prst="rect">
            <a:avLst/>
          </a:prstGeom>
          <a:solidFill>
            <a:srgbClr val="FFFF00">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3175" y="5105400"/>
            <a:ext cx="911225"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905000" y="3276600"/>
            <a:ext cx="7010400" cy="2590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962400" y="6019800"/>
            <a:ext cx="2483437" cy="369332"/>
          </a:xfrm>
          <a:prstGeom prst="rect">
            <a:avLst/>
          </a:prstGeom>
          <a:noFill/>
        </p:spPr>
        <p:txBody>
          <a:bodyPr wrap="none" rtlCol="0">
            <a:spAutoFit/>
          </a:bodyPr>
          <a:lstStyle/>
          <a:p>
            <a:r>
              <a:rPr lang="en-US" dirty="0"/>
              <a:t>‘Alamo’ released in 1978</a:t>
            </a:r>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25" y="1588"/>
            <a:ext cx="15843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own Arrow 3"/>
          <p:cNvSpPr/>
          <p:nvPr/>
        </p:nvSpPr>
        <p:spPr>
          <a:xfrm rot="12947437" flipH="1" flipV="1">
            <a:off x="8426793" y="4146125"/>
            <a:ext cx="375100" cy="76988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95883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21B6FC8A111342A51C36C656B1BCDD" ma:contentTypeVersion="11" ma:contentTypeDescription="Create a new document." ma:contentTypeScope="" ma:versionID="52cdfede185627c79070ecf023f362b8">
  <xsd:schema xmlns:xsd="http://www.w3.org/2001/XMLSchema" xmlns:xs="http://www.w3.org/2001/XMLSchema" xmlns:p="http://schemas.microsoft.com/office/2006/metadata/properties" xmlns:ns2="9f1ef8d1-6b0f-4eac-a4a7-eff803e41834" xmlns:ns3="d75d2494-7e6d-418e-bae6-1e3d51c71dbc" targetNamespace="http://schemas.microsoft.com/office/2006/metadata/properties" ma:root="true" ma:fieldsID="345aac82b334e63dff27f706545c8759" ns2:_="" ns3:_="">
    <xsd:import namespace="9f1ef8d1-6b0f-4eac-a4a7-eff803e41834"/>
    <xsd:import namespace="d75d2494-7e6d-418e-bae6-1e3d51c71db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1ef8d1-6b0f-4eac-a4a7-eff803e418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2e37e33-7a0d-4f04-973d-f8d1bf088c1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5d2494-7e6d-418e-bae6-1e3d51c71db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eb0fd5c-5766-48d0-b2c9-57539e4bfc91}" ma:internalName="TaxCatchAll" ma:showField="CatchAllData" ma:web="d75d2494-7e6d-418e-bae6-1e3d51c71d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f1ef8d1-6b0f-4eac-a4a7-eff803e41834">
      <Terms xmlns="http://schemas.microsoft.com/office/infopath/2007/PartnerControls"/>
    </lcf76f155ced4ddcb4097134ff3c332f>
    <TaxCatchAll xmlns="d75d2494-7e6d-418e-bae6-1e3d51c71dbc" xsi:nil="true"/>
  </documentManagement>
</p:properties>
</file>

<file path=customXml/itemProps1.xml><?xml version="1.0" encoding="utf-8"?>
<ds:datastoreItem xmlns:ds="http://schemas.openxmlformats.org/officeDocument/2006/customXml" ds:itemID="{8450421D-C49C-4505-9556-B9C8C0320FD5}"/>
</file>

<file path=customXml/itemProps2.xml><?xml version="1.0" encoding="utf-8"?>
<ds:datastoreItem xmlns:ds="http://schemas.openxmlformats.org/officeDocument/2006/customXml" ds:itemID="{93E1AF67-5410-4333-A603-C67F5B995FF0}"/>
</file>

<file path=customXml/itemProps3.xml><?xml version="1.0" encoding="utf-8"?>
<ds:datastoreItem xmlns:ds="http://schemas.openxmlformats.org/officeDocument/2006/customXml" ds:itemID="{5CDC3303-2087-43FB-A509-13B2842E8357}"/>
</file>

<file path=docProps/app.xml><?xml version="1.0" encoding="utf-8"?>
<Properties xmlns="http://schemas.openxmlformats.org/officeDocument/2006/extended-properties" xmlns:vt="http://schemas.openxmlformats.org/officeDocument/2006/docPropsVTypes">
  <TotalTime>7051</TotalTime>
  <Words>1726</Words>
  <Application>Microsoft Office PowerPoint</Application>
  <PresentationFormat>On-screen Show (4:3)</PresentationFormat>
  <Paragraphs>296</Paragraphs>
  <Slides>28</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Times New Roman</vt:lpstr>
      <vt:lpstr>Office Theme</vt:lpstr>
      <vt:lpstr>Reducing Seed Dormancy in  Southern-Adapted Native Forage Grasses</vt:lpstr>
      <vt:lpstr>Characteristics</vt:lpstr>
      <vt:lpstr>Uses</vt:lpstr>
      <vt:lpstr>Deleterious characteristics </vt:lpstr>
      <vt:lpstr>Domestication of grasses</vt:lpstr>
      <vt:lpstr>Domestication of grasses</vt:lpstr>
      <vt:lpstr>Native seed and percentage germination </vt:lpstr>
      <vt:lpstr>Examples</vt:lpstr>
      <vt:lpstr>Seed dormancy</vt:lpstr>
      <vt:lpstr>Let’s do the Math $</vt:lpstr>
      <vt:lpstr>Let’s do the Math $</vt:lpstr>
      <vt:lpstr>Let’s do the Math $</vt:lpstr>
      <vt:lpstr>Methods to overcome seed dormancy</vt:lpstr>
      <vt:lpstr>Our objective</vt:lpstr>
      <vt:lpstr>Species</vt:lpstr>
      <vt:lpstr>PowerPoint Presentation</vt:lpstr>
      <vt:lpstr>PowerPoint Presentation</vt:lpstr>
      <vt:lpstr>Materials and methods</vt:lpstr>
      <vt:lpstr>Materials and methods</vt:lpstr>
      <vt:lpstr>‘Excelso’ Indiangrass: 14-day</vt:lpstr>
      <vt:lpstr>Velocity of Germination</vt:lpstr>
      <vt:lpstr>Velocity of Germination ‘Excelso’ Indiangrass</vt:lpstr>
      <vt:lpstr>Results</vt:lpstr>
      <vt:lpstr>Results</vt:lpstr>
      <vt:lpstr>Prepping for Commercial Release</vt:lpstr>
      <vt:lpstr>Prepping for Commercial Release</vt:lpstr>
      <vt:lpstr>Pay attention to the changes you are making</vt:lpstr>
      <vt:lpstr>PowerPoint Presentation</vt:lpstr>
    </vt:vector>
  </TitlesOfParts>
  <Company>Mississippi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Baldwin</dc:creator>
  <cp:lastModifiedBy>Baldwin, Brian</cp:lastModifiedBy>
  <cp:revision>136</cp:revision>
  <dcterms:created xsi:type="dcterms:W3CDTF">2013-04-15T16:42:00Z</dcterms:created>
  <dcterms:modified xsi:type="dcterms:W3CDTF">2022-06-13T11:59:15Z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0x010100DB21B6FC8A111342A51C36C656B1BCDD</vt:lpwstr>
  </property>
</Properties>
</file>