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256" r:id="rId5"/>
    <p:sldId id="257" r:id="rId6"/>
    <p:sldId id="271" r:id="rId7"/>
    <p:sldId id="279" r:id="rId8"/>
    <p:sldId id="272" r:id="rId9"/>
    <p:sldId id="280" r:id="rId10"/>
    <p:sldId id="259" r:id="rId11"/>
    <p:sldId id="278" r:id="rId12"/>
    <p:sldId id="260" r:id="rId13"/>
    <p:sldId id="277" r:id="rId14"/>
    <p:sldId id="263" r:id="rId15"/>
    <p:sldId id="273" r:id="rId16"/>
    <p:sldId id="281" r:id="rId17"/>
    <p:sldId id="274" r:id="rId18"/>
    <p:sldId id="275" r:id="rId19"/>
    <p:sldId id="276" r:id="rId20"/>
    <p:sldId id="258" r:id="rId21"/>
    <p:sldId id="262" r:id="rId22"/>
    <p:sldId id="264" r:id="rId23"/>
    <p:sldId id="265" r:id="rId24"/>
    <p:sldId id="282" r:id="rId25"/>
    <p:sldId id="266" r:id="rId26"/>
    <p:sldId id="268" r:id="rId27"/>
    <p:sldId id="27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79826" autoAdjust="0"/>
  </p:normalViewPr>
  <p:slideViewPr>
    <p:cSldViewPr snapToGrid="0">
      <p:cViewPr varScale="1">
        <p:scale>
          <a:sx n="64" d="100"/>
          <a:sy n="64" d="100"/>
        </p:scale>
        <p:origin x="786"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0B474F-5CE2-431E-B94A-682778CC1B39}" type="datetimeFigureOut">
              <a:rPr lang="en-US" smtClean="0"/>
              <a:t>6/22/2022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B1A67E-2597-4515-9783-C91BFF363AAE}" type="slidenum">
              <a:rPr lang="en-US" smtClean="0"/>
              <a:t>‹#›</a:t>
            </a:fld>
            <a:endParaRPr lang="en-US"/>
          </a:p>
        </p:txBody>
      </p:sp>
    </p:spTree>
    <p:extLst>
      <p:ext uri="{BB962C8B-B14F-4D97-AF65-F5344CB8AC3E}">
        <p14:creationId xmlns:p14="http://schemas.microsoft.com/office/powerpoint/2010/main" val="517261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 of oil production in North Dakota over the last 40 years</a:t>
            </a:r>
          </a:p>
          <a:p>
            <a:r>
              <a:rPr lang="en-US" dirty="0"/>
              <a:t>-just before 2010, there is an abrupt increase in oil and natural gas production</a:t>
            </a:r>
          </a:p>
          <a:p>
            <a:r>
              <a:rPr lang="en-US" dirty="0"/>
              <a:t>-since 2012, North Dakota has been second leading producer of oil and natural gas only second the Texas</a:t>
            </a:r>
          </a:p>
          <a:p>
            <a:endParaRPr lang="en-US" dirty="0"/>
          </a:p>
        </p:txBody>
      </p:sp>
      <p:sp>
        <p:nvSpPr>
          <p:cNvPr id="4" name="Slide Number Placeholder 3"/>
          <p:cNvSpPr>
            <a:spLocks noGrp="1"/>
          </p:cNvSpPr>
          <p:nvPr>
            <p:ph type="sldNum" sz="quarter" idx="5"/>
          </p:nvPr>
        </p:nvSpPr>
        <p:spPr/>
        <p:txBody>
          <a:bodyPr/>
          <a:lstStyle/>
          <a:p>
            <a:fld id="{ACB1A67E-2597-4515-9783-C91BFF363AAE}" type="slidenum">
              <a:rPr lang="en-US" smtClean="0"/>
              <a:t>2</a:t>
            </a:fld>
            <a:endParaRPr lang="en-US"/>
          </a:p>
        </p:txBody>
      </p:sp>
    </p:spTree>
    <p:extLst>
      <p:ext uri="{BB962C8B-B14F-4D97-AF65-F5344CB8AC3E}">
        <p14:creationId xmlns:p14="http://schemas.microsoft.com/office/powerpoint/2010/main" val="2233682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reason sodium on soil exchange sites cause dispersion is because sodium has affinity to be hydrated</a:t>
            </a:r>
          </a:p>
          <a:p>
            <a:pPr marL="171450" indent="-171450">
              <a:buFontTx/>
              <a:buChar char="-"/>
            </a:pPr>
            <a:r>
              <a:rPr lang="en-US" dirty="0"/>
              <a:t>Sodium has a low charge density meaning that is has a low charge to comparatively large ionic radius</a:t>
            </a:r>
          </a:p>
          <a:p>
            <a:pPr marL="171450" indent="-171450">
              <a:buFontTx/>
              <a:buChar char="-"/>
            </a:pPr>
            <a:r>
              <a:rPr lang="en-US" dirty="0"/>
              <a:t>Calcium on the other hand has a charge density about twice that of sodium</a:t>
            </a:r>
          </a:p>
          <a:p>
            <a:pPr marL="171450" indent="-171450">
              <a:buFontTx/>
              <a:buChar char="-"/>
            </a:pPr>
            <a:r>
              <a:rPr lang="en-US" dirty="0"/>
              <a:t>This is was sodium and calcium looks like on soil exchange sites</a:t>
            </a:r>
          </a:p>
          <a:p>
            <a:pPr marL="171450" indent="-171450">
              <a:buFontTx/>
              <a:buChar char="-"/>
            </a:pPr>
            <a:r>
              <a:rPr lang="en-US" dirty="0"/>
              <a:t>First we have stable aggregates on the left</a:t>
            </a:r>
          </a:p>
          <a:p>
            <a:pPr marL="171450" indent="-171450">
              <a:buFontTx/>
              <a:buChar char="-"/>
            </a:pPr>
            <a:r>
              <a:rPr lang="en-US" dirty="0"/>
              <a:t>when they’re wetted we see that sodium swells and eventually disperses</a:t>
            </a:r>
          </a:p>
          <a:p>
            <a:pPr marL="171450" indent="-171450">
              <a:buFontTx/>
              <a:buChar char="-"/>
            </a:pPr>
            <a:r>
              <a:rPr lang="en-US" dirty="0"/>
              <a:t>The soil with calcium only exhibits limited swelling</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ACB1A67E-2597-4515-9783-C91BFF363AAE}" type="slidenum">
              <a:rPr lang="en-US" smtClean="0"/>
              <a:t>11</a:t>
            </a:fld>
            <a:endParaRPr lang="en-US"/>
          </a:p>
        </p:txBody>
      </p:sp>
    </p:spTree>
    <p:extLst>
      <p:ext uri="{BB962C8B-B14F-4D97-AF65-F5344CB8AC3E}">
        <p14:creationId xmlns:p14="http://schemas.microsoft.com/office/powerpoint/2010/main" val="3661113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order to prevent soil dispersion, a calcium amendment needs to be applied to that calcium can replace sodium on soil exchange sites</a:t>
            </a:r>
          </a:p>
          <a:p>
            <a:r>
              <a:rPr lang="en-US" dirty="0"/>
              <a:t>-historically, gypsum has been the most common calcium amendment for sodic and brine impacted soils</a:t>
            </a:r>
          </a:p>
          <a:p>
            <a:r>
              <a:rPr lang="en-US" dirty="0"/>
              <a:t>-There are pelletized options; these are a couple we have on hand on campus</a:t>
            </a:r>
          </a:p>
          <a:p>
            <a:r>
              <a:rPr lang="en-US" dirty="0"/>
              <a:t>-it does work, but is relatively insoluble</a:t>
            </a:r>
          </a:p>
        </p:txBody>
      </p:sp>
      <p:sp>
        <p:nvSpPr>
          <p:cNvPr id="4" name="Slide Number Placeholder 3"/>
          <p:cNvSpPr>
            <a:spLocks noGrp="1"/>
          </p:cNvSpPr>
          <p:nvPr>
            <p:ph type="sldNum" sz="quarter" idx="5"/>
          </p:nvPr>
        </p:nvSpPr>
        <p:spPr/>
        <p:txBody>
          <a:bodyPr/>
          <a:lstStyle/>
          <a:p>
            <a:fld id="{ACB1A67E-2597-4515-9783-C91BFF363AAE}" type="slidenum">
              <a:rPr lang="en-US" smtClean="0"/>
              <a:t>12</a:t>
            </a:fld>
            <a:endParaRPr lang="en-US"/>
          </a:p>
        </p:txBody>
      </p:sp>
    </p:spTree>
    <p:extLst>
      <p:ext uri="{BB962C8B-B14F-4D97-AF65-F5344CB8AC3E}">
        <p14:creationId xmlns:p14="http://schemas.microsoft.com/office/powerpoint/2010/main" val="719402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also flue gas </a:t>
            </a:r>
            <a:r>
              <a:rPr lang="en-US" dirty="0" err="1"/>
              <a:t>dusulphurization</a:t>
            </a:r>
            <a:r>
              <a:rPr lang="en-US" dirty="0"/>
              <a:t> gypsum</a:t>
            </a:r>
          </a:p>
          <a:p>
            <a:r>
              <a:rPr lang="en-US" dirty="0"/>
              <a:t>-This is what a wet scrubber looks like</a:t>
            </a:r>
          </a:p>
          <a:p>
            <a:r>
              <a:rPr lang="en-US" dirty="0"/>
              <a:t>-coal lets off SO2 in refinery process</a:t>
            </a:r>
          </a:p>
          <a:p>
            <a:r>
              <a:rPr lang="en-US" dirty="0"/>
              <a:t>-to prevent SO2 </a:t>
            </a:r>
            <a:r>
              <a:rPr lang="en-US" dirty="0" err="1"/>
              <a:t>emmisions</a:t>
            </a:r>
            <a:r>
              <a:rPr lang="en-US" dirty="0"/>
              <a:t> which would eventually results in the formation of </a:t>
            </a:r>
            <a:r>
              <a:rPr lang="en-US" dirty="0" err="1"/>
              <a:t>sulphuric</a:t>
            </a:r>
            <a:r>
              <a:rPr lang="en-US" dirty="0"/>
              <a:t> acid, a lime slurry or solution is applied</a:t>
            </a:r>
          </a:p>
          <a:p>
            <a:r>
              <a:rPr lang="en-US" dirty="0"/>
              <a:t>-SO2 + CaCO3 yields CaSO3 (calcium sulfide)</a:t>
            </a:r>
          </a:p>
          <a:p>
            <a:r>
              <a:rPr lang="en-US" dirty="0"/>
              <a:t>-CaSO3 is forced oxidized with compressed air to produce CaSO4</a:t>
            </a:r>
          </a:p>
        </p:txBody>
      </p:sp>
      <p:sp>
        <p:nvSpPr>
          <p:cNvPr id="4" name="Slide Number Placeholder 3"/>
          <p:cNvSpPr>
            <a:spLocks noGrp="1"/>
          </p:cNvSpPr>
          <p:nvPr>
            <p:ph type="sldNum" sz="quarter" idx="5"/>
          </p:nvPr>
        </p:nvSpPr>
        <p:spPr/>
        <p:txBody>
          <a:bodyPr/>
          <a:lstStyle/>
          <a:p>
            <a:fld id="{ACB1A67E-2597-4515-9783-C91BFF363AAE}" type="slidenum">
              <a:rPr lang="en-US" smtClean="0"/>
              <a:t>13</a:t>
            </a:fld>
            <a:endParaRPr lang="en-US"/>
          </a:p>
        </p:txBody>
      </p:sp>
    </p:spTree>
    <p:extLst>
      <p:ext uri="{BB962C8B-B14F-4D97-AF65-F5344CB8AC3E}">
        <p14:creationId xmlns:p14="http://schemas.microsoft.com/office/powerpoint/2010/main" val="370747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other more soluble calcium salts that may come to mind such as calcium chloride</a:t>
            </a:r>
          </a:p>
          <a:p>
            <a:r>
              <a:rPr lang="en-US" dirty="0"/>
              <a:t>-maximum contaminant level (MCL) in ND is 250 mg/L</a:t>
            </a:r>
          </a:p>
        </p:txBody>
      </p:sp>
      <p:sp>
        <p:nvSpPr>
          <p:cNvPr id="4" name="Slide Number Placeholder 3"/>
          <p:cNvSpPr>
            <a:spLocks noGrp="1"/>
          </p:cNvSpPr>
          <p:nvPr>
            <p:ph type="sldNum" sz="quarter" idx="5"/>
          </p:nvPr>
        </p:nvSpPr>
        <p:spPr/>
        <p:txBody>
          <a:bodyPr/>
          <a:lstStyle/>
          <a:p>
            <a:fld id="{ACB1A67E-2597-4515-9783-C91BFF363AAE}" type="slidenum">
              <a:rPr lang="en-US" smtClean="0"/>
              <a:t>14</a:t>
            </a:fld>
            <a:endParaRPr lang="en-US"/>
          </a:p>
        </p:txBody>
      </p:sp>
    </p:spTree>
    <p:extLst>
      <p:ext uri="{BB962C8B-B14F-4D97-AF65-F5344CB8AC3E}">
        <p14:creationId xmlns:p14="http://schemas.microsoft.com/office/powerpoint/2010/main" val="1845732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gypsum is most common amendment, but has it’s draw backs</a:t>
            </a:r>
          </a:p>
          <a:p>
            <a:r>
              <a:rPr lang="en-US" dirty="0"/>
              <a:t>-CaCl2 and CaNO3 aren’t realistic because of groundwater concerns</a:t>
            </a:r>
          </a:p>
          <a:p>
            <a:r>
              <a:rPr lang="en-US" dirty="0"/>
              <a:t>-Desalt </a:t>
            </a:r>
            <a:r>
              <a:rPr lang="en-US" dirty="0" err="1"/>
              <a:t>plsu</a:t>
            </a:r>
            <a:endParaRPr lang="en-US" dirty="0"/>
          </a:p>
          <a:p>
            <a:r>
              <a:rPr lang="en-US" dirty="0"/>
              <a:t>-So this </a:t>
            </a:r>
            <a:r>
              <a:rPr lang="en-US" dirty="0" err="1"/>
              <a:t>promted</a:t>
            </a:r>
            <a:r>
              <a:rPr lang="en-US" dirty="0"/>
              <a:t> the idea of using calcium acetate as an alternative to gypsum</a:t>
            </a:r>
          </a:p>
        </p:txBody>
      </p:sp>
      <p:sp>
        <p:nvSpPr>
          <p:cNvPr id="4" name="Slide Number Placeholder 3"/>
          <p:cNvSpPr>
            <a:spLocks noGrp="1"/>
          </p:cNvSpPr>
          <p:nvPr>
            <p:ph type="sldNum" sz="quarter" idx="5"/>
          </p:nvPr>
        </p:nvSpPr>
        <p:spPr/>
        <p:txBody>
          <a:bodyPr/>
          <a:lstStyle/>
          <a:p>
            <a:fld id="{ACB1A67E-2597-4515-9783-C91BFF363AAE}" type="slidenum">
              <a:rPr lang="en-US" smtClean="0"/>
              <a:t>17</a:t>
            </a:fld>
            <a:endParaRPr lang="en-US"/>
          </a:p>
        </p:txBody>
      </p:sp>
    </p:spTree>
    <p:extLst>
      <p:ext uri="{BB962C8B-B14F-4D97-AF65-F5344CB8AC3E}">
        <p14:creationId xmlns:p14="http://schemas.microsoft.com/office/powerpoint/2010/main" val="933627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1A67E-2597-4515-9783-C91BFF363AAE}" type="slidenum">
              <a:rPr lang="en-US" smtClean="0"/>
              <a:t>18</a:t>
            </a:fld>
            <a:endParaRPr lang="en-US"/>
          </a:p>
        </p:txBody>
      </p:sp>
    </p:spTree>
    <p:extLst>
      <p:ext uri="{BB962C8B-B14F-4D97-AF65-F5344CB8AC3E}">
        <p14:creationId xmlns:p14="http://schemas.microsoft.com/office/powerpoint/2010/main" val="2467595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reason oil and natural gas production increases is because of horizonal drilling efforts and fracking</a:t>
            </a:r>
          </a:p>
          <a:p>
            <a:r>
              <a:rPr lang="en-US" dirty="0"/>
              <a:t>-this image shows what horizonal drilling in the Bakken formation may look like in North Dakota</a:t>
            </a:r>
          </a:p>
          <a:p>
            <a:r>
              <a:rPr lang="en-US" dirty="0"/>
              <a:t>-2006 was the first successful horizontal drilling and fracking operation in North Dakota</a:t>
            </a:r>
          </a:p>
          <a:p>
            <a:r>
              <a:rPr lang="en-US" dirty="0"/>
              <a:t>-most wells in ND are just over 14000 ft deep, although can be shallower like the image shows</a:t>
            </a:r>
          </a:p>
          <a:p>
            <a:r>
              <a:rPr lang="en-US" dirty="0"/>
              <a:t>-horizontal drilling efforts seek to minimize above ground disturbances</a:t>
            </a:r>
          </a:p>
          <a:p>
            <a:r>
              <a:rPr lang="en-US" dirty="0"/>
              <a:t>-first, wellbore is drilled to kick off point (90 degree turn) and is lined with pipe and concrete and cement</a:t>
            </a:r>
          </a:p>
          <a:p>
            <a:pPr marL="171450" indent="-171450">
              <a:buFontTx/>
              <a:buChar char="-"/>
            </a:pPr>
            <a:r>
              <a:rPr lang="en-US" dirty="0"/>
              <a:t>Fracking then begins when perforated gun busts through pipe and casing into the productive rock</a:t>
            </a:r>
          </a:p>
          <a:p>
            <a:pPr marL="171450" indent="-171450">
              <a:buFontTx/>
              <a:buChar char="-"/>
            </a:pPr>
            <a:r>
              <a:rPr lang="en-US" dirty="0"/>
              <a:t>Then fracking fluid is pumped in with extends preexisting cracks and oil and natural gas </a:t>
            </a:r>
          </a:p>
        </p:txBody>
      </p:sp>
      <p:sp>
        <p:nvSpPr>
          <p:cNvPr id="4" name="Slide Number Placeholder 3"/>
          <p:cNvSpPr>
            <a:spLocks noGrp="1"/>
          </p:cNvSpPr>
          <p:nvPr>
            <p:ph type="sldNum" sz="quarter" idx="5"/>
          </p:nvPr>
        </p:nvSpPr>
        <p:spPr/>
        <p:txBody>
          <a:bodyPr/>
          <a:lstStyle/>
          <a:p>
            <a:fld id="{ACB1A67E-2597-4515-9783-C91BFF363AAE}" type="slidenum">
              <a:rPr lang="en-US" smtClean="0"/>
              <a:t>3</a:t>
            </a:fld>
            <a:endParaRPr lang="en-US"/>
          </a:p>
        </p:txBody>
      </p:sp>
    </p:spTree>
    <p:extLst>
      <p:ext uri="{BB962C8B-B14F-4D97-AF65-F5344CB8AC3E}">
        <p14:creationId xmlns:p14="http://schemas.microsoft.com/office/powerpoint/2010/main" val="3536373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the location of the amount of more recent wells that have been drilled in North Dakota</a:t>
            </a:r>
          </a:p>
          <a:p>
            <a:r>
              <a:rPr lang="en-US" dirty="0"/>
              <a:t>-This image also shows the extent of the Bakken Formation and the Three Forks Formation</a:t>
            </a:r>
          </a:p>
          <a:p>
            <a:r>
              <a:rPr lang="en-US" dirty="0"/>
              <a:t>-These two rocks units are known as the two main rock units that hold most of the Oil and NG that ND produces</a:t>
            </a:r>
          </a:p>
        </p:txBody>
      </p:sp>
      <p:sp>
        <p:nvSpPr>
          <p:cNvPr id="4" name="Slide Number Placeholder 3"/>
          <p:cNvSpPr>
            <a:spLocks noGrp="1"/>
          </p:cNvSpPr>
          <p:nvPr>
            <p:ph type="sldNum" sz="quarter" idx="5"/>
          </p:nvPr>
        </p:nvSpPr>
        <p:spPr/>
        <p:txBody>
          <a:bodyPr/>
          <a:lstStyle/>
          <a:p>
            <a:fld id="{ACB1A67E-2597-4515-9783-C91BFF363AAE}" type="slidenum">
              <a:rPr lang="en-US" smtClean="0"/>
              <a:t>4</a:t>
            </a:fld>
            <a:endParaRPr lang="en-US"/>
          </a:p>
        </p:txBody>
      </p:sp>
    </p:spTree>
    <p:extLst>
      <p:ext uri="{BB962C8B-B14F-4D97-AF65-F5344CB8AC3E}">
        <p14:creationId xmlns:p14="http://schemas.microsoft.com/office/powerpoint/2010/main" val="3133657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image shows the series of rock units in the Williston Basin</a:t>
            </a:r>
          </a:p>
          <a:p>
            <a:r>
              <a:rPr lang="en-US" dirty="0"/>
              <a:t>-The far left side shows the western boarder of North Dakota and the Missouri rive for further context</a:t>
            </a:r>
          </a:p>
          <a:p>
            <a:r>
              <a:rPr lang="en-US" dirty="0"/>
              <a:t>-The Williston basin is one of few places were geologic history has been recorded so completely</a:t>
            </a:r>
          </a:p>
          <a:p>
            <a:r>
              <a:rPr lang="en-US" dirty="0"/>
              <a:t>-This image also shows the varying depths at which the Bakken and Three Forks Fm. Can be found</a:t>
            </a:r>
          </a:p>
        </p:txBody>
      </p:sp>
      <p:sp>
        <p:nvSpPr>
          <p:cNvPr id="4" name="Slide Number Placeholder 3"/>
          <p:cNvSpPr>
            <a:spLocks noGrp="1"/>
          </p:cNvSpPr>
          <p:nvPr>
            <p:ph type="sldNum" sz="quarter" idx="5"/>
          </p:nvPr>
        </p:nvSpPr>
        <p:spPr/>
        <p:txBody>
          <a:bodyPr/>
          <a:lstStyle/>
          <a:p>
            <a:fld id="{ACB1A67E-2597-4515-9783-C91BFF363AAE}" type="slidenum">
              <a:rPr lang="en-US" smtClean="0"/>
              <a:t>5</a:t>
            </a:fld>
            <a:endParaRPr lang="en-US"/>
          </a:p>
        </p:txBody>
      </p:sp>
    </p:spTree>
    <p:extLst>
      <p:ext uri="{BB962C8B-B14F-4D97-AF65-F5344CB8AC3E}">
        <p14:creationId xmlns:p14="http://schemas.microsoft.com/office/powerpoint/2010/main" val="1780986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geologic timescale with rock units of Paleozoic age rocks in the Williston basin</a:t>
            </a:r>
          </a:p>
          <a:p>
            <a:r>
              <a:rPr lang="en-US" dirty="0"/>
              <a:t>-It shows that the Bakken and Three Forks Fm. Were deposited during the late Devonian and early Mississippian</a:t>
            </a:r>
          </a:p>
          <a:p>
            <a:r>
              <a:rPr lang="en-US" dirty="0"/>
              <a:t>-sediments deposited is rising sea levels during the Kaskaskia transgression… rising sea levels means less glaciers means warming earth means an abundance of marine plants and animals required for the development of oil and natural gas</a:t>
            </a:r>
          </a:p>
        </p:txBody>
      </p:sp>
      <p:sp>
        <p:nvSpPr>
          <p:cNvPr id="4" name="Slide Number Placeholder 3"/>
          <p:cNvSpPr>
            <a:spLocks noGrp="1"/>
          </p:cNvSpPr>
          <p:nvPr>
            <p:ph type="sldNum" sz="quarter" idx="5"/>
          </p:nvPr>
        </p:nvSpPr>
        <p:spPr/>
        <p:txBody>
          <a:bodyPr/>
          <a:lstStyle/>
          <a:p>
            <a:fld id="{ACB1A67E-2597-4515-9783-C91BFF363AAE}" type="slidenum">
              <a:rPr lang="en-US" smtClean="0"/>
              <a:t>6</a:t>
            </a:fld>
            <a:endParaRPr lang="en-US"/>
          </a:p>
        </p:txBody>
      </p:sp>
    </p:spTree>
    <p:extLst>
      <p:ext uri="{BB962C8B-B14F-4D97-AF65-F5344CB8AC3E}">
        <p14:creationId xmlns:p14="http://schemas.microsoft.com/office/powerpoint/2010/main" val="3503556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Now that I’ve talked about some background, the purpose of this talk is to discuss the brine still remediation</a:t>
            </a:r>
          </a:p>
          <a:p>
            <a:pPr marL="171450" indent="-171450">
              <a:buFontTx/>
              <a:buChar char="-"/>
            </a:pPr>
            <a:r>
              <a:rPr lang="en-US" dirty="0"/>
              <a:t>So what is brine? Well…..</a:t>
            </a:r>
          </a:p>
          <a:p>
            <a:pPr marL="171450" indent="-171450">
              <a:buFontTx/>
              <a:buChar char="-"/>
            </a:pPr>
            <a:r>
              <a:rPr lang="en-US" dirty="0"/>
              <a:t>These are the constituents and measurements we see associated with brine solutions</a:t>
            </a:r>
          </a:p>
          <a:p>
            <a:pPr marL="171450" indent="-171450">
              <a:buFontTx/>
              <a:buChar char="-"/>
            </a:pPr>
            <a:r>
              <a:rPr lang="en-US" dirty="0"/>
              <a:t>This is typically the amount of brine we see produced in North Dakota</a:t>
            </a:r>
          </a:p>
          <a:p>
            <a:pPr marL="628650" lvl="1" indent="-171450">
              <a:buFontTx/>
              <a:buChar char="-"/>
            </a:pPr>
            <a:r>
              <a:rPr lang="en-US" dirty="0"/>
              <a:t>At first, it’s a 2:1 of oil to brine at the beginning of drilling operations</a:t>
            </a:r>
          </a:p>
          <a:p>
            <a:pPr marL="628650" lvl="1" indent="-171450">
              <a:buFontTx/>
              <a:buChar char="-"/>
            </a:pPr>
            <a:r>
              <a:rPr lang="en-US" dirty="0"/>
              <a:t>Through time, this ratio changes until on average, over the total longevity of the well, its </a:t>
            </a:r>
            <a:r>
              <a:rPr lang="en-US"/>
              <a:t>18:1 ratios of brine to oil</a:t>
            </a:r>
            <a:endParaRPr lang="en-US" dirty="0"/>
          </a:p>
        </p:txBody>
      </p:sp>
      <p:sp>
        <p:nvSpPr>
          <p:cNvPr id="4" name="Slide Number Placeholder 3"/>
          <p:cNvSpPr>
            <a:spLocks noGrp="1"/>
          </p:cNvSpPr>
          <p:nvPr>
            <p:ph type="sldNum" sz="quarter" idx="5"/>
          </p:nvPr>
        </p:nvSpPr>
        <p:spPr/>
        <p:txBody>
          <a:bodyPr/>
          <a:lstStyle/>
          <a:p>
            <a:fld id="{ACB1A67E-2597-4515-9783-C91BFF363AAE}" type="slidenum">
              <a:rPr lang="en-US" smtClean="0"/>
              <a:t>7</a:t>
            </a:fld>
            <a:endParaRPr lang="en-US"/>
          </a:p>
        </p:txBody>
      </p:sp>
    </p:spTree>
    <p:extLst>
      <p:ext uri="{BB962C8B-B14F-4D97-AF65-F5344CB8AC3E}">
        <p14:creationId xmlns:p14="http://schemas.microsoft.com/office/powerpoint/2010/main" val="3856264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-Map of Montana, ND and SD with the Bakken </a:t>
            </a:r>
            <a:r>
              <a:rPr lang="en-US" dirty="0" err="1"/>
              <a:t>Fm</a:t>
            </a:r>
            <a:r>
              <a:rPr lang="en-US" dirty="0"/>
              <a:t> and points represent the locations of samples of brine</a:t>
            </a:r>
          </a:p>
          <a:p>
            <a:r>
              <a:rPr lang="en-US" dirty="0"/>
              <a:t>-Color correlated with amount of total dissolved solids</a:t>
            </a:r>
          </a:p>
          <a:p>
            <a:r>
              <a:rPr lang="en-US" dirty="0"/>
              <a:t>-colors is hard to see so I enlarged the image to show the variability in Western ND</a:t>
            </a:r>
          </a:p>
          <a:p>
            <a:r>
              <a:rPr lang="en-US" dirty="0"/>
              <a:t>-samples especially concentrated on </a:t>
            </a:r>
            <a:r>
              <a:rPr lang="en-US" dirty="0" err="1"/>
              <a:t>Nesson</a:t>
            </a:r>
            <a:r>
              <a:rPr lang="en-US" dirty="0"/>
              <a:t> and </a:t>
            </a:r>
            <a:r>
              <a:rPr lang="en-US" dirty="0" err="1"/>
              <a:t>Ceder</a:t>
            </a:r>
            <a:r>
              <a:rPr lang="en-US" dirty="0"/>
              <a:t> creek anticlines</a:t>
            </a:r>
          </a:p>
        </p:txBody>
      </p:sp>
      <p:sp>
        <p:nvSpPr>
          <p:cNvPr id="4" name="Slide Number Placeholder 3"/>
          <p:cNvSpPr>
            <a:spLocks noGrp="1"/>
          </p:cNvSpPr>
          <p:nvPr>
            <p:ph type="sldNum" sz="quarter" idx="5"/>
          </p:nvPr>
        </p:nvSpPr>
        <p:spPr/>
        <p:txBody>
          <a:bodyPr/>
          <a:lstStyle/>
          <a:p>
            <a:fld id="{ACB1A67E-2597-4515-9783-C91BFF363AAE}" type="slidenum">
              <a:rPr lang="en-US" smtClean="0"/>
              <a:t>8</a:t>
            </a:fld>
            <a:endParaRPr lang="en-US"/>
          </a:p>
        </p:txBody>
      </p:sp>
    </p:spTree>
    <p:extLst>
      <p:ext uri="{BB962C8B-B14F-4D97-AF65-F5344CB8AC3E}">
        <p14:creationId xmlns:p14="http://schemas.microsoft.com/office/powerpoint/2010/main" val="1382569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Ionic stress Causes premature senescence</a:t>
            </a:r>
          </a:p>
          <a:p>
            <a:pPr marL="171450" indent="-171450">
              <a:buFontTx/>
              <a:buChar char="-"/>
            </a:pPr>
            <a:r>
              <a:rPr lang="en-US" dirty="0"/>
              <a:t>Osmotic stress draws water away from root zone</a:t>
            </a:r>
          </a:p>
          <a:p>
            <a:pPr marL="171450" indent="-171450">
              <a:buFontTx/>
              <a:buChar char="-"/>
            </a:pPr>
            <a:r>
              <a:rPr lang="en-US" dirty="0"/>
              <a:t>Oxidative stress causes excessive production the ROS which ultimately leads to plant death</a:t>
            </a:r>
          </a:p>
        </p:txBody>
      </p:sp>
      <p:sp>
        <p:nvSpPr>
          <p:cNvPr id="4" name="Slide Number Placeholder 3"/>
          <p:cNvSpPr>
            <a:spLocks noGrp="1"/>
          </p:cNvSpPr>
          <p:nvPr>
            <p:ph type="sldNum" sz="quarter" idx="5"/>
          </p:nvPr>
        </p:nvSpPr>
        <p:spPr/>
        <p:txBody>
          <a:bodyPr/>
          <a:lstStyle/>
          <a:p>
            <a:fld id="{ACB1A67E-2597-4515-9783-C91BFF363AAE}" type="slidenum">
              <a:rPr lang="en-US" smtClean="0"/>
              <a:t>9</a:t>
            </a:fld>
            <a:endParaRPr lang="en-US"/>
          </a:p>
        </p:txBody>
      </p:sp>
    </p:spTree>
    <p:extLst>
      <p:ext uri="{BB962C8B-B14F-4D97-AF65-F5344CB8AC3E}">
        <p14:creationId xmlns:p14="http://schemas.microsoft.com/office/powerpoint/2010/main" val="110147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-excess sodium from brine also has adverse effects on soil physical and chemical health</a:t>
            </a:r>
          </a:p>
          <a:p>
            <a:pPr marL="171450" indent="-171450">
              <a:buFontTx/>
              <a:buChar char="-"/>
            </a:pPr>
            <a:r>
              <a:rPr lang="en-US" dirty="0"/>
              <a:t>If too much sodium is on soil exchange sites, it could cause soil dispersion</a:t>
            </a:r>
          </a:p>
          <a:p>
            <a:pPr marL="171450" indent="-171450">
              <a:buFontTx/>
              <a:buChar char="-"/>
            </a:pPr>
            <a:r>
              <a:rPr lang="en-US" dirty="0"/>
              <a:t>High SAR alone won’t cause soils to disperse, only is EC drops below threshold required to maintain flocculation</a:t>
            </a:r>
          </a:p>
        </p:txBody>
      </p:sp>
      <p:sp>
        <p:nvSpPr>
          <p:cNvPr id="4" name="Slide Number Placeholder 3"/>
          <p:cNvSpPr>
            <a:spLocks noGrp="1"/>
          </p:cNvSpPr>
          <p:nvPr>
            <p:ph type="sldNum" sz="quarter" idx="5"/>
          </p:nvPr>
        </p:nvSpPr>
        <p:spPr/>
        <p:txBody>
          <a:bodyPr/>
          <a:lstStyle/>
          <a:p>
            <a:fld id="{ACB1A67E-2597-4515-9783-C91BFF363AAE}" type="slidenum">
              <a:rPr lang="en-US" smtClean="0"/>
              <a:t>10</a:t>
            </a:fld>
            <a:endParaRPr lang="en-US"/>
          </a:p>
        </p:txBody>
      </p:sp>
    </p:spTree>
    <p:extLst>
      <p:ext uri="{BB962C8B-B14F-4D97-AF65-F5344CB8AC3E}">
        <p14:creationId xmlns:p14="http://schemas.microsoft.com/office/powerpoint/2010/main" val="1413395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289DA-1E55-4544-8BFC-134ABACBD9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39D1FC-BFAA-4CE0-BB7C-98739790E2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9FB5FB-C5D3-431E-9825-3F0652690970}"/>
              </a:ext>
            </a:extLst>
          </p:cNvPr>
          <p:cNvSpPr>
            <a:spLocks noGrp="1"/>
          </p:cNvSpPr>
          <p:nvPr>
            <p:ph type="dt" sz="half" idx="10"/>
          </p:nvPr>
        </p:nvSpPr>
        <p:spPr/>
        <p:txBody>
          <a:bodyPr/>
          <a:lstStyle/>
          <a:p>
            <a:fld id="{256D8741-7072-4DB0-A031-743E075F0820}" type="datetimeFigureOut">
              <a:rPr lang="en-US" smtClean="0"/>
              <a:t>6/22/2022</a:t>
            </a:fld>
            <a:endParaRPr lang="en-US"/>
          </a:p>
        </p:txBody>
      </p:sp>
      <p:sp>
        <p:nvSpPr>
          <p:cNvPr id="5" name="Footer Placeholder 4">
            <a:extLst>
              <a:ext uri="{FF2B5EF4-FFF2-40B4-BE49-F238E27FC236}">
                <a16:creationId xmlns:a16="http://schemas.microsoft.com/office/drawing/2014/main" id="{5D8AD3BD-7AAB-45B9-9C32-E3C6E6AB80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6154D4-25C1-449D-B537-61826BF9B45B}"/>
              </a:ext>
            </a:extLst>
          </p:cNvPr>
          <p:cNvSpPr>
            <a:spLocks noGrp="1"/>
          </p:cNvSpPr>
          <p:nvPr>
            <p:ph type="sldNum" sz="quarter" idx="12"/>
          </p:nvPr>
        </p:nvSpPr>
        <p:spPr/>
        <p:txBody>
          <a:bodyPr/>
          <a:lstStyle/>
          <a:p>
            <a:fld id="{35711271-F417-4962-A3F0-3B412BBA3E73}" type="slidenum">
              <a:rPr lang="en-US" smtClean="0"/>
              <a:t>‹#›</a:t>
            </a:fld>
            <a:endParaRPr lang="en-US"/>
          </a:p>
        </p:txBody>
      </p:sp>
    </p:spTree>
    <p:extLst>
      <p:ext uri="{BB962C8B-B14F-4D97-AF65-F5344CB8AC3E}">
        <p14:creationId xmlns:p14="http://schemas.microsoft.com/office/powerpoint/2010/main" val="577842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D93EA-D4D4-42BB-B206-058CA34037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CED95B-262B-4FB0-A72A-1E53DEDCDF7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FA60D1-F9D3-4828-AF08-78565F35F81F}"/>
              </a:ext>
            </a:extLst>
          </p:cNvPr>
          <p:cNvSpPr>
            <a:spLocks noGrp="1"/>
          </p:cNvSpPr>
          <p:nvPr>
            <p:ph type="dt" sz="half" idx="10"/>
          </p:nvPr>
        </p:nvSpPr>
        <p:spPr/>
        <p:txBody>
          <a:bodyPr/>
          <a:lstStyle/>
          <a:p>
            <a:fld id="{256D8741-7072-4DB0-A031-743E075F0820}" type="datetimeFigureOut">
              <a:rPr lang="en-US" smtClean="0"/>
              <a:t>6/22/2022</a:t>
            </a:fld>
            <a:endParaRPr lang="en-US"/>
          </a:p>
        </p:txBody>
      </p:sp>
      <p:sp>
        <p:nvSpPr>
          <p:cNvPr id="5" name="Footer Placeholder 4">
            <a:extLst>
              <a:ext uri="{FF2B5EF4-FFF2-40B4-BE49-F238E27FC236}">
                <a16:creationId xmlns:a16="http://schemas.microsoft.com/office/drawing/2014/main" id="{59F9ACF3-3869-452D-BD63-7140EA19C8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E93BF9-72FE-450D-A057-D0609C19F032}"/>
              </a:ext>
            </a:extLst>
          </p:cNvPr>
          <p:cNvSpPr>
            <a:spLocks noGrp="1"/>
          </p:cNvSpPr>
          <p:nvPr>
            <p:ph type="sldNum" sz="quarter" idx="12"/>
          </p:nvPr>
        </p:nvSpPr>
        <p:spPr/>
        <p:txBody>
          <a:bodyPr/>
          <a:lstStyle/>
          <a:p>
            <a:fld id="{35711271-F417-4962-A3F0-3B412BBA3E73}" type="slidenum">
              <a:rPr lang="en-US" smtClean="0"/>
              <a:t>‹#›</a:t>
            </a:fld>
            <a:endParaRPr lang="en-US"/>
          </a:p>
        </p:txBody>
      </p:sp>
    </p:spTree>
    <p:extLst>
      <p:ext uri="{BB962C8B-B14F-4D97-AF65-F5344CB8AC3E}">
        <p14:creationId xmlns:p14="http://schemas.microsoft.com/office/powerpoint/2010/main" val="529637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0E7EA8-1C82-4394-BDB1-875ADB7C38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A6D78F-5A09-43A8-BC1E-AE0DED0C76B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6E10F5-19E1-4BBF-B11E-CD10E0B3637B}"/>
              </a:ext>
            </a:extLst>
          </p:cNvPr>
          <p:cNvSpPr>
            <a:spLocks noGrp="1"/>
          </p:cNvSpPr>
          <p:nvPr>
            <p:ph type="dt" sz="half" idx="10"/>
          </p:nvPr>
        </p:nvSpPr>
        <p:spPr/>
        <p:txBody>
          <a:bodyPr/>
          <a:lstStyle/>
          <a:p>
            <a:fld id="{256D8741-7072-4DB0-A031-743E075F0820}" type="datetimeFigureOut">
              <a:rPr lang="en-US" smtClean="0"/>
              <a:t>6/22/2022</a:t>
            </a:fld>
            <a:endParaRPr lang="en-US"/>
          </a:p>
        </p:txBody>
      </p:sp>
      <p:sp>
        <p:nvSpPr>
          <p:cNvPr id="5" name="Footer Placeholder 4">
            <a:extLst>
              <a:ext uri="{FF2B5EF4-FFF2-40B4-BE49-F238E27FC236}">
                <a16:creationId xmlns:a16="http://schemas.microsoft.com/office/drawing/2014/main" id="{11CE860B-C100-4BA4-A264-46B8A21076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9404B-FD47-47E2-B4D1-1B8ED4929372}"/>
              </a:ext>
            </a:extLst>
          </p:cNvPr>
          <p:cNvSpPr>
            <a:spLocks noGrp="1"/>
          </p:cNvSpPr>
          <p:nvPr>
            <p:ph type="sldNum" sz="quarter" idx="12"/>
          </p:nvPr>
        </p:nvSpPr>
        <p:spPr/>
        <p:txBody>
          <a:bodyPr/>
          <a:lstStyle/>
          <a:p>
            <a:fld id="{35711271-F417-4962-A3F0-3B412BBA3E73}" type="slidenum">
              <a:rPr lang="en-US" smtClean="0"/>
              <a:t>‹#›</a:t>
            </a:fld>
            <a:endParaRPr lang="en-US"/>
          </a:p>
        </p:txBody>
      </p:sp>
    </p:spTree>
    <p:extLst>
      <p:ext uri="{BB962C8B-B14F-4D97-AF65-F5344CB8AC3E}">
        <p14:creationId xmlns:p14="http://schemas.microsoft.com/office/powerpoint/2010/main" val="1951398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6463E-D5D4-4476-A6AE-4EC54945CF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C04C3A-3E06-4AF4-A512-A25FFE9B5E3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E68DE7-D695-42A9-A663-38F9DF1B2D8B}"/>
              </a:ext>
            </a:extLst>
          </p:cNvPr>
          <p:cNvSpPr>
            <a:spLocks noGrp="1"/>
          </p:cNvSpPr>
          <p:nvPr>
            <p:ph type="dt" sz="half" idx="10"/>
          </p:nvPr>
        </p:nvSpPr>
        <p:spPr/>
        <p:txBody>
          <a:bodyPr/>
          <a:lstStyle/>
          <a:p>
            <a:fld id="{256D8741-7072-4DB0-A031-743E075F0820}" type="datetimeFigureOut">
              <a:rPr lang="en-US" smtClean="0"/>
              <a:t>6/22/2022</a:t>
            </a:fld>
            <a:endParaRPr lang="en-US"/>
          </a:p>
        </p:txBody>
      </p:sp>
      <p:sp>
        <p:nvSpPr>
          <p:cNvPr id="5" name="Footer Placeholder 4">
            <a:extLst>
              <a:ext uri="{FF2B5EF4-FFF2-40B4-BE49-F238E27FC236}">
                <a16:creationId xmlns:a16="http://schemas.microsoft.com/office/drawing/2014/main" id="{CC3A1C45-0421-4ABB-AF85-43AC236C7F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CDF5FE-AFE7-4260-973D-BC4A236AB11B}"/>
              </a:ext>
            </a:extLst>
          </p:cNvPr>
          <p:cNvSpPr>
            <a:spLocks noGrp="1"/>
          </p:cNvSpPr>
          <p:nvPr>
            <p:ph type="sldNum" sz="quarter" idx="12"/>
          </p:nvPr>
        </p:nvSpPr>
        <p:spPr/>
        <p:txBody>
          <a:bodyPr/>
          <a:lstStyle/>
          <a:p>
            <a:fld id="{35711271-F417-4962-A3F0-3B412BBA3E73}" type="slidenum">
              <a:rPr lang="en-US" smtClean="0"/>
              <a:t>‹#›</a:t>
            </a:fld>
            <a:endParaRPr lang="en-US"/>
          </a:p>
        </p:txBody>
      </p:sp>
    </p:spTree>
    <p:extLst>
      <p:ext uri="{BB962C8B-B14F-4D97-AF65-F5344CB8AC3E}">
        <p14:creationId xmlns:p14="http://schemas.microsoft.com/office/powerpoint/2010/main" val="3574390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F9520-FE9C-455A-860F-FB76779DA9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F280C7-9CFC-431A-A9D5-AF5C8B9A2B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9485485-C170-4CC1-B964-A3D5072A4E79}"/>
              </a:ext>
            </a:extLst>
          </p:cNvPr>
          <p:cNvSpPr>
            <a:spLocks noGrp="1"/>
          </p:cNvSpPr>
          <p:nvPr>
            <p:ph type="dt" sz="half" idx="10"/>
          </p:nvPr>
        </p:nvSpPr>
        <p:spPr/>
        <p:txBody>
          <a:bodyPr/>
          <a:lstStyle/>
          <a:p>
            <a:fld id="{256D8741-7072-4DB0-A031-743E075F0820}" type="datetimeFigureOut">
              <a:rPr lang="en-US" smtClean="0"/>
              <a:t>6/22/2022</a:t>
            </a:fld>
            <a:endParaRPr lang="en-US"/>
          </a:p>
        </p:txBody>
      </p:sp>
      <p:sp>
        <p:nvSpPr>
          <p:cNvPr id="5" name="Footer Placeholder 4">
            <a:extLst>
              <a:ext uri="{FF2B5EF4-FFF2-40B4-BE49-F238E27FC236}">
                <a16:creationId xmlns:a16="http://schemas.microsoft.com/office/drawing/2014/main" id="{65B24F89-D80F-4858-9649-7F50B40429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D6BF9F-D48D-4388-A786-CB4A723D92BF}"/>
              </a:ext>
            </a:extLst>
          </p:cNvPr>
          <p:cNvSpPr>
            <a:spLocks noGrp="1"/>
          </p:cNvSpPr>
          <p:nvPr>
            <p:ph type="sldNum" sz="quarter" idx="12"/>
          </p:nvPr>
        </p:nvSpPr>
        <p:spPr/>
        <p:txBody>
          <a:bodyPr/>
          <a:lstStyle/>
          <a:p>
            <a:fld id="{35711271-F417-4962-A3F0-3B412BBA3E73}" type="slidenum">
              <a:rPr lang="en-US" smtClean="0"/>
              <a:t>‹#›</a:t>
            </a:fld>
            <a:endParaRPr lang="en-US"/>
          </a:p>
        </p:txBody>
      </p:sp>
    </p:spTree>
    <p:extLst>
      <p:ext uri="{BB962C8B-B14F-4D97-AF65-F5344CB8AC3E}">
        <p14:creationId xmlns:p14="http://schemas.microsoft.com/office/powerpoint/2010/main" val="1763832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CA1FE-D74A-4BCD-B34F-F75C603768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F4A8A4-B352-42FC-84FF-22941E331DC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74F0F7-77E6-404D-BB93-461B6F0DD00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23C749-2CE2-446A-A576-B0C4123D11FB}"/>
              </a:ext>
            </a:extLst>
          </p:cNvPr>
          <p:cNvSpPr>
            <a:spLocks noGrp="1"/>
          </p:cNvSpPr>
          <p:nvPr>
            <p:ph type="dt" sz="half" idx="10"/>
          </p:nvPr>
        </p:nvSpPr>
        <p:spPr/>
        <p:txBody>
          <a:bodyPr/>
          <a:lstStyle/>
          <a:p>
            <a:fld id="{256D8741-7072-4DB0-A031-743E075F0820}" type="datetimeFigureOut">
              <a:rPr lang="en-US" smtClean="0"/>
              <a:t>6/22/2022</a:t>
            </a:fld>
            <a:endParaRPr lang="en-US"/>
          </a:p>
        </p:txBody>
      </p:sp>
      <p:sp>
        <p:nvSpPr>
          <p:cNvPr id="6" name="Footer Placeholder 5">
            <a:extLst>
              <a:ext uri="{FF2B5EF4-FFF2-40B4-BE49-F238E27FC236}">
                <a16:creationId xmlns:a16="http://schemas.microsoft.com/office/drawing/2014/main" id="{C417B899-AC84-4AF4-80EF-A2C483423E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D3DCA2-48E3-4B87-AE8F-9387D3309BCE}"/>
              </a:ext>
            </a:extLst>
          </p:cNvPr>
          <p:cNvSpPr>
            <a:spLocks noGrp="1"/>
          </p:cNvSpPr>
          <p:nvPr>
            <p:ph type="sldNum" sz="quarter" idx="12"/>
          </p:nvPr>
        </p:nvSpPr>
        <p:spPr/>
        <p:txBody>
          <a:bodyPr/>
          <a:lstStyle/>
          <a:p>
            <a:fld id="{35711271-F417-4962-A3F0-3B412BBA3E73}" type="slidenum">
              <a:rPr lang="en-US" smtClean="0"/>
              <a:t>‹#›</a:t>
            </a:fld>
            <a:endParaRPr lang="en-US"/>
          </a:p>
        </p:txBody>
      </p:sp>
    </p:spTree>
    <p:extLst>
      <p:ext uri="{BB962C8B-B14F-4D97-AF65-F5344CB8AC3E}">
        <p14:creationId xmlns:p14="http://schemas.microsoft.com/office/powerpoint/2010/main" val="3775500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07231-84D6-4F39-A0E0-B61DF1FD21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87BD5F-2F80-4A53-80C6-3CA171A063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DC65B75-06D5-445B-9F41-13928A2EBFB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192AC3-48C1-45E7-8269-0F417AA1BB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B671B66-09A9-43BF-B888-9171F260386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1A8B8C-0E21-4CD9-AAB3-9C98E2061FBC}"/>
              </a:ext>
            </a:extLst>
          </p:cNvPr>
          <p:cNvSpPr>
            <a:spLocks noGrp="1"/>
          </p:cNvSpPr>
          <p:nvPr>
            <p:ph type="dt" sz="half" idx="10"/>
          </p:nvPr>
        </p:nvSpPr>
        <p:spPr/>
        <p:txBody>
          <a:bodyPr/>
          <a:lstStyle/>
          <a:p>
            <a:fld id="{256D8741-7072-4DB0-A031-743E075F0820}" type="datetimeFigureOut">
              <a:rPr lang="en-US" smtClean="0"/>
              <a:t>6/22/2022</a:t>
            </a:fld>
            <a:endParaRPr lang="en-US"/>
          </a:p>
        </p:txBody>
      </p:sp>
      <p:sp>
        <p:nvSpPr>
          <p:cNvPr id="8" name="Footer Placeholder 7">
            <a:extLst>
              <a:ext uri="{FF2B5EF4-FFF2-40B4-BE49-F238E27FC236}">
                <a16:creationId xmlns:a16="http://schemas.microsoft.com/office/drawing/2014/main" id="{77F9B1F5-9693-4D9A-906C-2316716A44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B21721-1352-4864-BDFB-2149D85E23A1}"/>
              </a:ext>
            </a:extLst>
          </p:cNvPr>
          <p:cNvSpPr>
            <a:spLocks noGrp="1"/>
          </p:cNvSpPr>
          <p:nvPr>
            <p:ph type="sldNum" sz="quarter" idx="12"/>
          </p:nvPr>
        </p:nvSpPr>
        <p:spPr/>
        <p:txBody>
          <a:bodyPr/>
          <a:lstStyle/>
          <a:p>
            <a:fld id="{35711271-F417-4962-A3F0-3B412BBA3E73}" type="slidenum">
              <a:rPr lang="en-US" smtClean="0"/>
              <a:t>‹#›</a:t>
            </a:fld>
            <a:endParaRPr lang="en-US"/>
          </a:p>
        </p:txBody>
      </p:sp>
    </p:spTree>
    <p:extLst>
      <p:ext uri="{BB962C8B-B14F-4D97-AF65-F5344CB8AC3E}">
        <p14:creationId xmlns:p14="http://schemas.microsoft.com/office/powerpoint/2010/main" val="2116474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5F4D9-1040-4E14-9030-AA34CB7249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5AE93-2379-45A3-A76D-CEB4E0FE6948}"/>
              </a:ext>
            </a:extLst>
          </p:cNvPr>
          <p:cNvSpPr>
            <a:spLocks noGrp="1"/>
          </p:cNvSpPr>
          <p:nvPr>
            <p:ph type="dt" sz="half" idx="10"/>
          </p:nvPr>
        </p:nvSpPr>
        <p:spPr/>
        <p:txBody>
          <a:bodyPr/>
          <a:lstStyle/>
          <a:p>
            <a:fld id="{256D8741-7072-4DB0-A031-743E075F0820}" type="datetimeFigureOut">
              <a:rPr lang="en-US" smtClean="0"/>
              <a:t>6/22/2022</a:t>
            </a:fld>
            <a:endParaRPr lang="en-US"/>
          </a:p>
        </p:txBody>
      </p:sp>
      <p:sp>
        <p:nvSpPr>
          <p:cNvPr id="4" name="Footer Placeholder 3">
            <a:extLst>
              <a:ext uri="{FF2B5EF4-FFF2-40B4-BE49-F238E27FC236}">
                <a16:creationId xmlns:a16="http://schemas.microsoft.com/office/drawing/2014/main" id="{71887D0C-8C14-4690-B186-1E92BD3DD1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0A9362-25AF-4D84-9F54-EA90B02184D1}"/>
              </a:ext>
            </a:extLst>
          </p:cNvPr>
          <p:cNvSpPr>
            <a:spLocks noGrp="1"/>
          </p:cNvSpPr>
          <p:nvPr>
            <p:ph type="sldNum" sz="quarter" idx="12"/>
          </p:nvPr>
        </p:nvSpPr>
        <p:spPr/>
        <p:txBody>
          <a:bodyPr/>
          <a:lstStyle/>
          <a:p>
            <a:fld id="{35711271-F417-4962-A3F0-3B412BBA3E73}" type="slidenum">
              <a:rPr lang="en-US" smtClean="0"/>
              <a:t>‹#›</a:t>
            </a:fld>
            <a:endParaRPr lang="en-US"/>
          </a:p>
        </p:txBody>
      </p:sp>
    </p:spTree>
    <p:extLst>
      <p:ext uri="{BB962C8B-B14F-4D97-AF65-F5344CB8AC3E}">
        <p14:creationId xmlns:p14="http://schemas.microsoft.com/office/powerpoint/2010/main" val="397090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DD98E8-143C-4665-A384-D83ABAC572AD}"/>
              </a:ext>
            </a:extLst>
          </p:cNvPr>
          <p:cNvSpPr>
            <a:spLocks noGrp="1"/>
          </p:cNvSpPr>
          <p:nvPr>
            <p:ph type="dt" sz="half" idx="10"/>
          </p:nvPr>
        </p:nvSpPr>
        <p:spPr/>
        <p:txBody>
          <a:bodyPr/>
          <a:lstStyle/>
          <a:p>
            <a:fld id="{256D8741-7072-4DB0-A031-743E075F0820}" type="datetimeFigureOut">
              <a:rPr lang="en-US" smtClean="0"/>
              <a:t>6/22/2022</a:t>
            </a:fld>
            <a:endParaRPr lang="en-US"/>
          </a:p>
        </p:txBody>
      </p:sp>
      <p:sp>
        <p:nvSpPr>
          <p:cNvPr id="3" name="Footer Placeholder 2">
            <a:extLst>
              <a:ext uri="{FF2B5EF4-FFF2-40B4-BE49-F238E27FC236}">
                <a16:creationId xmlns:a16="http://schemas.microsoft.com/office/drawing/2014/main" id="{7310AAFC-1156-40C2-BDBB-09681E4149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59C899-CDFB-413E-865A-93F48F4E1B57}"/>
              </a:ext>
            </a:extLst>
          </p:cNvPr>
          <p:cNvSpPr>
            <a:spLocks noGrp="1"/>
          </p:cNvSpPr>
          <p:nvPr>
            <p:ph type="sldNum" sz="quarter" idx="12"/>
          </p:nvPr>
        </p:nvSpPr>
        <p:spPr/>
        <p:txBody>
          <a:bodyPr/>
          <a:lstStyle/>
          <a:p>
            <a:fld id="{35711271-F417-4962-A3F0-3B412BBA3E73}" type="slidenum">
              <a:rPr lang="en-US" smtClean="0"/>
              <a:t>‹#›</a:t>
            </a:fld>
            <a:endParaRPr lang="en-US"/>
          </a:p>
        </p:txBody>
      </p:sp>
    </p:spTree>
    <p:extLst>
      <p:ext uri="{BB962C8B-B14F-4D97-AF65-F5344CB8AC3E}">
        <p14:creationId xmlns:p14="http://schemas.microsoft.com/office/powerpoint/2010/main" val="3400052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DF2B6-6120-4746-8BCF-A18AA12711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32C8AD-11FA-4A49-B2D1-86315DC0AF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7B5148-668B-4A71-87B6-5D79639EE9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9F3089-E3DA-42A9-AA32-C809D9DF0B34}"/>
              </a:ext>
            </a:extLst>
          </p:cNvPr>
          <p:cNvSpPr>
            <a:spLocks noGrp="1"/>
          </p:cNvSpPr>
          <p:nvPr>
            <p:ph type="dt" sz="half" idx="10"/>
          </p:nvPr>
        </p:nvSpPr>
        <p:spPr/>
        <p:txBody>
          <a:bodyPr/>
          <a:lstStyle/>
          <a:p>
            <a:fld id="{256D8741-7072-4DB0-A031-743E075F0820}" type="datetimeFigureOut">
              <a:rPr lang="en-US" smtClean="0"/>
              <a:t>6/22/2022</a:t>
            </a:fld>
            <a:endParaRPr lang="en-US"/>
          </a:p>
        </p:txBody>
      </p:sp>
      <p:sp>
        <p:nvSpPr>
          <p:cNvPr id="6" name="Footer Placeholder 5">
            <a:extLst>
              <a:ext uri="{FF2B5EF4-FFF2-40B4-BE49-F238E27FC236}">
                <a16:creationId xmlns:a16="http://schemas.microsoft.com/office/drawing/2014/main" id="{E08E3610-3D3C-4270-B591-07C7EBB218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6B607D-969E-4C2A-AE0C-2DAC057C7BF3}"/>
              </a:ext>
            </a:extLst>
          </p:cNvPr>
          <p:cNvSpPr>
            <a:spLocks noGrp="1"/>
          </p:cNvSpPr>
          <p:nvPr>
            <p:ph type="sldNum" sz="quarter" idx="12"/>
          </p:nvPr>
        </p:nvSpPr>
        <p:spPr/>
        <p:txBody>
          <a:bodyPr/>
          <a:lstStyle/>
          <a:p>
            <a:fld id="{35711271-F417-4962-A3F0-3B412BBA3E73}" type="slidenum">
              <a:rPr lang="en-US" smtClean="0"/>
              <a:t>‹#›</a:t>
            </a:fld>
            <a:endParaRPr lang="en-US"/>
          </a:p>
        </p:txBody>
      </p:sp>
    </p:spTree>
    <p:extLst>
      <p:ext uri="{BB962C8B-B14F-4D97-AF65-F5344CB8AC3E}">
        <p14:creationId xmlns:p14="http://schemas.microsoft.com/office/powerpoint/2010/main" val="527390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E3EFF-CD4D-4BA9-B60D-AC33D8FC6C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4D022B-DCED-49C3-992D-C8B0244BDF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B6DD9C-B26A-4E5B-9E8F-BE4C415441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BC4FEC-5C5D-4032-898E-F682C3FFF60C}"/>
              </a:ext>
            </a:extLst>
          </p:cNvPr>
          <p:cNvSpPr>
            <a:spLocks noGrp="1"/>
          </p:cNvSpPr>
          <p:nvPr>
            <p:ph type="dt" sz="half" idx="10"/>
          </p:nvPr>
        </p:nvSpPr>
        <p:spPr/>
        <p:txBody>
          <a:bodyPr/>
          <a:lstStyle/>
          <a:p>
            <a:fld id="{256D8741-7072-4DB0-A031-743E075F0820}" type="datetimeFigureOut">
              <a:rPr lang="en-US" smtClean="0"/>
              <a:t>6/22/2022</a:t>
            </a:fld>
            <a:endParaRPr lang="en-US"/>
          </a:p>
        </p:txBody>
      </p:sp>
      <p:sp>
        <p:nvSpPr>
          <p:cNvPr id="6" name="Footer Placeholder 5">
            <a:extLst>
              <a:ext uri="{FF2B5EF4-FFF2-40B4-BE49-F238E27FC236}">
                <a16:creationId xmlns:a16="http://schemas.microsoft.com/office/drawing/2014/main" id="{C63E682B-EA75-4B84-A3EC-A3F521B2E6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7B5576-9AFE-4A3C-B85F-D62D7370F153}"/>
              </a:ext>
            </a:extLst>
          </p:cNvPr>
          <p:cNvSpPr>
            <a:spLocks noGrp="1"/>
          </p:cNvSpPr>
          <p:nvPr>
            <p:ph type="sldNum" sz="quarter" idx="12"/>
          </p:nvPr>
        </p:nvSpPr>
        <p:spPr/>
        <p:txBody>
          <a:bodyPr/>
          <a:lstStyle/>
          <a:p>
            <a:fld id="{35711271-F417-4962-A3F0-3B412BBA3E73}" type="slidenum">
              <a:rPr lang="en-US" smtClean="0"/>
              <a:t>‹#›</a:t>
            </a:fld>
            <a:endParaRPr lang="en-US"/>
          </a:p>
        </p:txBody>
      </p:sp>
    </p:spTree>
    <p:extLst>
      <p:ext uri="{BB962C8B-B14F-4D97-AF65-F5344CB8AC3E}">
        <p14:creationId xmlns:p14="http://schemas.microsoft.com/office/powerpoint/2010/main" val="2423255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6D9D78-E7B3-4F6E-8E38-129DAD9812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17D5CF-D0EF-4A8F-8CC7-768F256AFE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2A3F90-2798-4708-9214-713BED6F4C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6D8741-7072-4DB0-A031-743E075F0820}" type="datetimeFigureOut">
              <a:rPr lang="en-US" smtClean="0"/>
              <a:t>6/22/2022</a:t>
            </a:fld>
            <a:endParaRPr lang="en-US"/>
          </a:p>
        </p:txBody>
      </p:sp>
      <p:sp>
        <p:nvSpPr>
          <p:cNvPr id="5" name="Footer Placeholder 4">
            <a:extLst>
              <a:ext uri="{FF2B5EF4-FFF2-40B4-BE49-F238E27FC236}">
                <a16:creationId xmlns:a16="http://schemas.microsoft.com/office/drawing/2014/main" id="{053C3155-5235-4A9F-A0A7-4648EA7DC9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596070-E89D-4218-9E68-287CEBC86E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711271-F417-4962-A3F0-3B412BBA3E73}" type="slidenum">
              <a:rPr lang="en-US" smtClean="0"/>
              <a:t>‹#›</a:t>
            </a:fld>
            <a:endParaRPr lang="en-US"/>
          </a:p>
        </p:txBody>
      </p:sp>
    </p:spTree>
    <p:extLst>
      <p:ext uri="{BB962C8B-B14F-4D97-AF65-F5344CB8AC3E}">
        <p14:creationId xmlns:p14="http://schemas.microsoft.com/office/powerpoint/2010/main" val="10464782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AEE473-6834-45E6-AD52-DE9CCA82E0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179083"/>
          </a:xfrm>
          <a:prstGeom prst="rect">
            <a:avLst/>
          </a:prstGeom>
        </p:spPr>
      </p:pic>
      <p:sp>
        <p:nvSpPr>
          <p:cNvPr id="2" name="Title 1">
            <a:extLst>
              <a:ext uri="{FF2B5EF4-FFF2-40B4-BE49-F238E27FC236}">
                <a16:creationId xmlns:a16="http://schemas.microsoft.com/office/drawing/2014/main" id="{C984C924-786C-4E32-8DA4-2A443E4FA0E9}"/>
              </a:ext>
            </a:extLst>
          </p:cNvPr>
          <p:cNvSpPr>
            <a:spLocks noGrp="1"/>
          </p:cNvSpPr>
          <p:nvPr>
            <p:ph type="ctrTitle"/>
          </p:nvPr>
        </p:nvSpPr>
        <p:spPr>
          <a:xfrm>
            <a:off x="-116586" y="2468567"/>
            <a:ext cx="12191999" cy="2387600"/>
          </a:xfrm>
        </p:spPr>
        <p:txBody>
          <a:bodyPr>
            <a:noAutofit/>
          </a:bodyPr>
          <a:lstStyle/>
          <a:p>
            <a:r>
              <a:rPr lang="en-US" sz="4400" dirty="0"/>
              <a:t>Calcium acetate: an alternative to gypsum for improving oilfield, brine impacted soils</a:t>
            </a:r>
          </a:p>
        </p:txBody>
      </p:sp>
      <p:sp>
        <p:nvSpPr>
          <p:cNvPr id="3" name="Subtitle 2">
            <a:extLst>
              <a:ext uri="{FF2B5EF4-FFF2-40B4-BE49-F238E27FC236}">
                <a16:creationId xmlns:a16="http://schemas.microsoft.com/office/drawing/2014/main" id="{F996B3BC-4812-4075-B7CD-C7F2941D1A20}"/>
              </a:ext>
            </a:extLst>
          </p:cNvPr>
          <p:cNvSpPr>
            <a:spLocks noGrp="1"/>
          </p:cNvSpPr>
          <p:nvPr>
            <p:ph type="subTitle" idx="1"/>
          </p:nvPr>
        </p:nvSpPr>
        <p:spPr>
          <a:xfrm>
            <a:off x="1407414" y="5241839"/>
            <a:ext cx="9144000" cy="966567"/>
          </a:xfrm>
        </p:spPr>
        <p:txBody>
          <a:bodyPr/>
          <a:lstStyle/>
          <a:p>
            <a:r>
              <a:rPr lang="en-US" sz="2000" dirty="0"/>
              <a:t>Annalie Peterson, Thomas </a:t>
            </a:r>
            <a:r>
              <a:rPr lang="en-US" sz="2000" dirty="0" err="1"/>
              <a:t>DeSutter</a:t>
            </a:r>
            <a:r>
              <a:rPr lang="en-US" sz="2000" dirty="0"/>
              <a:t>, Nathan Derby, Miranda Meehan and Aaron </a:t>
            </a:r>
            <a:r>
              <a:rPr lang="en-US" sz="2000" dirty="0" err="1"/>
              <a:t>Daigh</a:t>
            </a:r>
            <a:endParaRPr lang="en-US" sz="2000" dirty="0"/>
          </a:p>
          <a:p>
            <a:r>
              <a:rPr lang="en-US" sz="2000" dirty="0"/>
              <a:t>North Dakota State University, Fargo, ND</a:t>
            </a:r>
          </a:p>
        </p:txBody>
      </p:sp>
      <p:pic>
        <p:nvPicPr>
          <p:cNvPr id="4" name="Picture 3">
            <a:extLst>
              <a:ext uri="{FF2B5EF4-FFF2-40B4-BE49-F238E27FC236}">
                <a16:creationId xmlns:a16="http://schemas.microsoft.com/office/drawing/2014/main" id="{4F6549C3-4472-422A-B71E-B88DD367E7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353" y="5725123"/>
            <a:ext cx="2746248" cy="801624"/>
          </a:xfrm>
          <a:prstGeom prst="rect">
            <a:avLst/>
          </a:prstGeom>
        </p:spPr>
      </p:pic>
    </p:spTree>
    <p:extLst>
      <p:ext uri="{BB962C8B-B14F-4D97-AF65-F5344CB8AC3E}">
        <p14:creationId xmlns:p14="http://schemas.microsoft.com/office/powerpoint/2010/main" val="2452003380"/>
      </p:ext>
    </p:extLst>
  </p:cSld>
  <p:clrMapOvr>
    <a:masterClrMapping/>
  </p:clrMapOvr>
  <mc:AlternateContent xmlns:mc="http://schemas.openxmlformats.org/markup-compatibility/2006" xmlns:p14="http://schemas.microsoft.com/office/powerpoint/2010/main">
    <mc:Choice Requires="p14">
      <p:transition spd="slow" p14:dur="2000" advTm="14590"/>
    </mc:Choice>
    <mc:Fallback xmlns="">
      <p:transition spd="slow" advTm="1459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CD9843F-A6F4-4BC7-BCCF-220FC94FA4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8598"/>
            <a:ext cx="4154598" cy="2740029"/>
          </a:xfrm>
          <a:prstGeom prst="rect">
            <a:avLst/>
          </a:prstGeom>
        </p:spPr>
      </p:pic>
      <p:sp>
        <p:nvSpPr>
          <p:cNvPr id="2" name="TextBox 1">
            <a:extLst>
              <a:ext uri="{FF2B5EF4-FFF2-40B4-BE49-F238E27FC236}">
                <a16:creationId xmlns:a16="http://schemas.microsoft.com/office/drawing/2014/main" id="{A356B54F-08D2-4350-A799-F3613F239302}"/>
              </a:ext>
            </a:extLst>
          </p:cNvPr>
          <p:cNvSpPr txBox="1"/>
          <p:nvPr/>
        </p:nvSpPr>
        <p:spPr>
          <a:xfrm>
            <a:off x="10789310" y="6566961"/>
            <a:ext cx="1379673" cy="276999"/>
          </a:xfrm>
          <a:prstGeom prst="rect">
            <a:avLst/>
          </a:prstGeom>
          <a:noFill/>
        </p:spPr>
        <p:txBody>
          <a:bodyPr wrap="none" rtlCol="0">
            <a:spAutoFit/>
          </a:bodyPr>
          <a:lstStyle/>
          <a:p>
            <a:r>
              <a:rPr lang="en-US" sz="1200" dirty="0"/>
              <a:t>(</a:t>
            </a:r>
            <a:r>
              <a:rPr lang="en-US" sz="1200" dirty="0" err="1"/>
              <a:t>Nnadi</a:t>
            </a:r>
            <a:r>
              <a:rPr lang="en-US" sz="1200" dirty="0"/>
              <a:t> et al., 2013)</a:t>
            </a:r>
          </a:p>
        </p:txBody>
      </p:sp>
      <p:pic>
        <p:nvPicPr>
          <p:cNvPr id="3" name="Picture 2">
            <a:extLst>
              <a:ext uri="{FF2B5EF4-FFF2-40B4-BE49-F238E27FC236}">
                <a16:creationId xmlns:a16="http://schemas.microsoft.com/office/drawing/2014/main" id="{542EEABA-95B8-442E-938A-38BF45751A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5630" y="879819"/>
            <a:ext cx="7503639" cy="3058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Rounded Corners 4">
            <a:extLst>
              <a:ext uri="{FF2B5EF4-FFF2-40B4-BE49-F238E27FC236}">
                <a16:creationId xmlns:a16="http://schemas.microsoft.com/office/drawing/2014/main" id="{F2B65CF2-667F-4E3C-BCA5-6E9AD53036D5}"/>
              </a:ext>
            </a:extLst>
          </p:cNvPr>
          <p:cNvSpPr/>
          <p:nvPr/>
        </p:nvSpPr>
        <p:spPr>
          <a:xfrm>
            <a:off x="2565807" y="4820434"/>
            <a:ext cx="1365956" cy="679195"/>
          </a:xfrm>
          <a:prstGeom prst="roundRect">
            <a:avLst/>
          </a:prstGeom>
          <a:solidFill>
            <a:schemeClr val="accent4">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7A12BDF3-BC30-4E3D-BA0B-2FED577F165D}"/>
              </a:ext>
            </a:extLst>
          </p:cNvPr>
          <p:cNvSpPr/>
          <p:nvPr/>
        </p:nvSpPr>
        <p:spPr>
          <a:xfrm>
            <a:off x="4273527" y="4763247"/>
            <a:ext cx="1686325" cy="835172"/>
          </a:xfrm>
          <a:prstGeom prst="roundRect">
            <a:avLst/>
          </a:prstGeom>
          <a:solidFill>
            <a:schemeClr val="accent4">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6F56386-1817-4DB9-86E5-0E25CFDDBEA3}"/>
              </a:ext>
            </a:extLst>
          </p:cNvPr>
          <p:cNvSpPr txBox="1"/>
          <p:nvPr/>
        </p:nvSpPr>
        <p:spPr>
          <a:xfrm>
            <a:off x="2443467" y="4914854"/>
            <a:ext cx="1569155" cy="584775"/>
          </a:xfrm>
          <a:prstGeom prst="rect">
            <a:avLst/>
          </a:prstGeom>
          <a:noFill/>
        </p:spPr>
        <p:txBody>
          <a:bodyPr wrap="square" rtlCol="0">
            <a:spAutoFit/>
          </a:bodyPr>
          <a:lstStyle/>
          <a:p>
            <a:pPr algn="ctr"/>
            <a:r>
              <a:rPr lang="en-US" sz="1600" dirty="0"/>
              <a:t>If SAR:EC too high</a:t>
            </a:r>
          </a:p>
        </p:txBody>
      </p:sp>
      <p:sp>
        <p:nvSpPr>
          <p:cNvPr id="8" name="TextBox 7">
            <a:extLst>
              <a:ext uri="{FF2B5EF4-FFF2-40B4-BE49-F238E27FC236}">
                <a16:creationId xmlns:a16="http://schemas.microsoft.com/office/drawing/2014/main" id="{3128963F-A6ED-48FF-95A5-6ED8A55E32CA}"/>
              </a:ext>
            </a:extLst>
          </p:cNvPr>
          <p:cNvSpPr txBox="1"/>
          <p:nvPr/>
        </p:nvSpPr>
        <p:spPr>
          <a:xfrm>
            <a:off x="4137378" y="4773846"/>
            <a:ext cx="1958622" cy="830997"/>
          </a:xfrm>
          <a:prstGeom prst="rect">
            <a:avLst/>
          </a:prstGeom>
          <a:noFill/>
        </p:spPr>
        <p:txBody>
          <a:bodyPr wrap="square" rtlCol="0">
            <a:spAutoFit/>
          </a:bodyPr>
          <a:lstStyle/>
          <a:p>
            <a:pPr algn="ctr"/>
            <a:r>
              <a:rPr lang="en-US" sz="1600" dirty="0"/>
              <a:t>Na causes soil aggregates to swell and disperse</a:t>
            </a:r>
          </a:p>
        </p:txBody>
      </p:sp>
      <p:sp>
        <p:nvSpPr>
          <p:cNvPr id="9" name="Rectangle: Rounded Corners 8">
            <a:extLst>
              <a:ext uri="{FF2B5EF4-FFF2-40B4-BE49-F238E27FC236}">
                <a16:creationId xmlns:a16="http://schemas.microsoft.com/office/drawing/2014/main" id="{34AC1EC4-D28D-417B-95DC-EFCBAD08F00A}"/>
              </a:ext>
            </a:extLst>
          </p:cNvPr>
          <p:cNvSpPr/>
          <p:nvPr/>
        </p:nvSpPr>
        <p:spPr>
          <a:xfrm>
            <a:off x="6305130" y="4755950"/>
            <a:ext cx="1779100" cy="903452"/>
          </a:xfrm>
          <a:prstGeom prst="roundRect">
            <a:avLst/>
          </a:prstGeom>
          <a:solidFill>
            <a:schemeClr val="accent4">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88BA8C07-CBF3-49D7-9A8F-B35765ECA951}"/>
              </a:ext>
            </a:extLst>
          </p:cNvPr>
          <p:cNvSpPr/>
          <p:nvPr/>
        </p:nvSpPr>
        <p:spPr>
          <a:xfrm>
            <a:off x="8383121" y="5014608"/>
            <a:ext cx="1686325" cy="485021"/>
          </a:xfrm>
          <a:prstGeom prst="roundRect">
            <a:avLst/>
          </a:prstGeom>
          <a:solidFill>
            <a:schemeClr val="accent4">
              <a:lumMod val="20000"/>
              <a:lumOff val="8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22CB8EB-4B15-4D40-AE25-D7AE07F93DF4}"/>
              </a:ext>
            </a:extLst>
          </p:cNvPr>
          <p:cNvSpPr txBox="1"/>
          <p:nvPr/>
        </p:nvSpPr>
        <p:spPr>
          <a:xfrm>
            <a:off x="6215369" y="4773846"/>
            <a:ext cx="1958622" cy="830997"/>
          </a:xfrm>
          <a:prstGeom prst="rect">
            <a:avLst/>
          </a:prstGeom>
          <a:noFill/>
        </p:spPr>
        <p:txBody>
          <a:bodyPr wrap="square" rtlCol="0">
            <a:spAutoFit/>
          </a:bodyPr>
          <a:lstStyle/>
          <a:p>
            <a:pPr algn="ctr"/>
            <a:r>
              <a:rPr lang="en-US" sz="1600" dirty="0"/>
              <a:t>Less macro pores and clogged pores from dispersed clays</a:t>
            </a:r>
          </a:p>
        </p:txBody>
      </p:sp>
      <p:sp>
        <p:nvSpPr>
          <p:cNvPr id="12" name="TextBox 11">
            <a:extLst>
              <a:ext uri="{FF2B5EF4-FFF2-40B4-BE49-F238E27FC236}">
                <a16:creationId xmlns:a16="http://schemas.microsoft.com/office/drawing/2014/main" id="{91A26B56-CE80-4814-B521-3F290EB86453}"/>
              </a:ext>
            </a:extLst>
          </p:cNvPr>
          <p:cNvSpPr txBox="1"/>
          <p:nvPr/>
        </p:nvSpPr>
        <p:spPr>
          <a:xfrm>
            <a:off x="8441705" y="5078617"/>
            <a:ext cx="1569155" cy="338554"/>
          </a:xfrm>
          <a:prstGeom prst="rect">
            <a:avLst/>
          </a:prstGeom>
          <a:noFill/>
        </p:spPr>
        <p:txBody>
          <a:bodyPr wrap="square" rtlCol="0">
            <a:spAutoFit/>
          </a:bodyPr>
          <a:lstStyle/>
          <a:p>
            <a:pPr algn="ctr"/>
            <a:r>
              <a:rPr lang="en-US" sz="1600" dirty="0" err="1"/>
              <a:t>Ksat</a:t>
            </a:r>
            <a:r>
              <a:rPr lang="en-US" sz="1600" dirty="0"/>
              <a:t> decreased</a:t>
            </a:r>
          </a:p>
        </p:txBody>
      </p:sp>
      <p:sp>
        <p:nvSpPr>
          <p:cNvPr id="13" name="Arrow: Right 12">
            <a:extLst>
              <a:ext uri="{FF2B5EF4-FFF2-40B4-BE49-F238E27FC236}">
                <a16:creationId xmlns:a16="http://schemas.microsoft.com/office/drawing/2014/main" id="{895DB201-FF81-4DE8-A3FB-F1321DD31829}"/>
              </a:ext>
            </a:extLst>
          </p:cNvPr>
          <p:cNvSpPr/>
          <p:nvPr/>
        </p:nvSpPr>
        <p:spPr>
          <a:xfrm>
            <a:off x="5994126" y="5178596"/>
            <a:ext cx="238024" cy="140812"/>
          </a:xfrm>
          <a:prstGeom prst="right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40C6099A-BAA6-489A-83C9-DE65B14227E4}"/>
              </a:ext>
            </a:extLst>
          </p:cNvPr>
          <p:cNvSpPr/>
          <p:nvPr/>
        </p:nvSpPr>
        <p:spPr>
          <a:xfrm>
            <a:off x="3978372" y="5139396"/>
            <a:ext cx="238024" cy="140812"/>
          </a:xfrm>
          <a:prstGeom prst="right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A17972BF-46C6-4A72-B519-0B37EB162790}"/>
              </a:ext>
            </a:extLst>
          </p:cNvPr>
          <p:cNvSpPr/>
          <p:nvPr/>
        </p:nvSpPr>
        <p:spPr>
          <a:xfrm>
            <a:off x="8113563" y="5207241"/>
            <a:ext cx="238024" cy="140812"/>
          </a:xfrm>
          <a:prstGeom prst="right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9245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0E70F0-EBE9-4026-AB5F-AB0486E14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3131" y="3548154"/>
            <a:ext cx="7064818" cy="3214492"/>
          </a:xfrm>
          <a:prstGeom prst="rect">
            <a:avLst/>
          </a:prstGeom>
        </p:spPr>
      </p:pic>
      <p:pic>
        <p:nvPicPr>
          <p:cNvPr id="7" name="Picture 6">
            <a:extLst>
              <a:ext uri="{FF2B5EF4-FFF2-40B4-BE49-F238E27FC236}">
                <a16:creationId xmlns:a16="http://schemas.microsoft.com/office/drawing/2014/main" id="{BDF2D45B-1BBB-4257-AEF9-23C264FFB3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7983" y="373756"/>
            <a:ext cx="8455101" cy="3174398"/>
          </a:xfrm>
          <a:prstGeom prst="rect">
            <a:avLst/>
          </a:prstGeom>
        </p:spPr>
      </p:pic>
    </p:spTree>
    <p:extLst>
      <p:ext uri="{BB962C8B-B14F-4D97-AF65-F5344CB8AC3E}">
        <p14:creationId xmlns:p14="http://schemas.microsoft.com/office/powerpoint/2010/main" val="4088431425"/>
      </p:ext>
    </p:extLst>
  </p:cSld>
  <p:clrMapOvr>
    <a:masterClrMapping/>
  </p:clrMapOvr>
  <mc:AlternateContent xmlns:mc="http://schemas.openxmlformats.org/markup-compatibility/2006" xmlns:p14="http://schemas.microsoft.com/office/powerpoint/2010/main">
    <mc:Choice Requires="p14">
      <p:transition spd="slow" p14:dur="2000" advTm="113307"/>
    </mc:Choice>
    <mc:Fallback xmlns="">
      <p:transition spd="slow" advTm="11330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5E28C7-D0F3-465D-B206-F471CC3D6143}"/>
              </a:ext>
            </a:extLst>
          </p:cNvPr>
          <p:cNvSpPr txBox="1"/>
          <p:nvPr/>
        </p:nvSpPr>
        <p:spPr>
          <a:xfrm>
            <a:off x="621889" y="415427"/>
            <a:ext cx="7159867" cy="954107"/>
          </a:xfrm>
          <a:prstGeom prst="rect">
            <a:avLst/>
          </a:prstGeom>
          <a:noFill/>
        </p:spPr>
        <p:txBody>
          <a:bodyPr wrap="square" rtlCol="0">
            <a:spAutoFit/>
          </a:bodyPr>
          <a:lstStyle/>
          <a:p>
            <a:r>
              <a:rPr lang="en-US" sz="2800" dirty="0"/>
              <a:t>Gypsum (</a:t>
            </a:r>
            <a:r>
              <a:rPr lang="en-US" sz="2800" dirty="0" err="1"/>
              <a:t>CaSO</a:t>
            </a:r>
            <a:r>
              <a:rPr lang="en-US" sz="2800" dirty="0"/>
              <a:t>₄*2H₂O) is a common, in-situ amendment used for sodic soils</a:t>
            </a:r>
          </a:p>
        </p:txBody>
      </p:sp>
      <p:pic>
        <p:nvPicPr>
          <p:cNvPr id="4" name="Picture 3" descr="C:\Users\Thomas.Desutter\AppData\Local\Microsoft\Windows\Temporary Internet Files\Content.Outlook\8J80ND9W\photo (15).JPG">
            <a:extLst>
              <a:ext uri="{FF2B5EF4-FFF2-40B4-BE49-F238E27FC236}">
                <a16:creationId xmlns:a16="http://schemas.microsoft.com/office/drawing/2014/main" id="{6FC038C8-F89C-48A5-A459-C912485049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8506" y="1572705"/>
            <a:ext cx="3481571" cy="26111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55F3776-A1D0-4DB1-A21A-C9EBAE14F7E1}"/>
              </a:ext>
            </a:extLst>
          </p:cNvPr>
          <p:cNvSpPr txBox="1"/>
          <p:nvPr/>
        </p:nvSpPr>
        <p:spPr>
          <a:xfrm>
            <a:off x="2737215" y="1662077"/>
            <a:ext cx="1692862" cy="461665"/>
          </a:xfrm>
          <a:prstGeom prst="rect">
            <a:avLst/>
          </a:prstGeom>
          <a:noFill/>
        </p:spPr>
        <p:txBody>
          <a:bodyPr wrap="square" rtlCol="0">
            <a:spAutoFit/>
          </a:bodyPr>
          <a:lstStyle/>
          <a:p>
            <a:pPr algn="ctr"/>
            <a:r>
              <a:rPr lang="en-US" sz="1200" b="1" dirty="0"/>
              <a:t>Improved aggregate stability</a:t>
            </a:r>
          </a:p>
        </p:txBody>
      </p:sp>
      <p:cxnSp>
        <p:nvCxnSpPr>
          <p:cNvPr id="6" name="Straight Arrow Connector 5">
            <a:extLst>
              <a:ext uri="{FF2B5EF4-FFF2-40B4-BE49-F238E27FC236}">
                <a16:creationId xmlns:a16="http://schemas.microsoft.com/office/drawing/2014/main" id="{25C3B61B-B164-4EBC-A301-02C125F7E821}"/>
              </a:ext>
            </a:extLst>
          </p:cNvPr>
          <p:cNvCxnSpPr>
            <a:cxnSpLocks/>
          </p:cNvCxnSpPr>
          <p:nvPr/>
        </p:nvCxnSpPr>
        <p:spPr>
          <a:xfrm>
            <a:off x="3718693" y="2045903"/>
            <a:ext cx="0" cy="3016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8DDBF801-56DF-4B39-BD77-6E717C0308A3}"/>
              </a:ext>
            </a:extLst>
          </p:cNvPr>
          <p:cNvSpPr txBox="1"/>
          <p:nvPr/>
        </p:nvSpPr>
        <p:spPr>
          <a:xfrm>
            <a:off x="3170977" y="3764385"/>
            <a:ext cx="1312014" cy="430887"/>
          </a:xfrm>
          <a:prstGeom prst="rect">
            <a:avLst/>
          </a:prstGeom>
          <a:noFill/>
        </p:spPr>
        <p:txBody>
          <a:bodyPr wrap="square" rtlCol="0">
            <a:spAutoFit/>
          </a:bodyPr>
          <a:lstStyle/>
          <a:p>
            <a:r>
              <a:rPr lang="en-US" sz="1050" b="1" dirty="0" err="1"/>
              <a:t>CaSO</a:t>
            </a:r>
            <a:r>
              <a:rPr lang="en-US" sz="1050" b="1" dirty="0"/>
              <a:t>₄ Solubility: 2.0-2.5g/L at 25 °C</a:t>
            </a:r>
          </a:p>
        </p:txBody>
      </p:sp>
      <p:pic>
        <p:nvPicPr>
          <p:cNvPr id="3074" name="Picture 2" descr="SuperCal SO4 - Advanced Turf Solutions">
            <a:extLst>
              <a:ext uri="{FF2B5EF4-FFF2-40B4-BE49-F238E27FC236}">
                <a16:creationId xmlns:a16="http://schemas.microsoft.com/office/drawing/2014/main" id="{E5636E34-29ED-4A7A-863D-6A94FFF227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265" t="8882" r="9630" b="10317"/>
          <a:stretch/>
        </p:blipFill>
        <p:spPr bwMode="auto">
          <a:xfrm>
            <a:off x="5759797" y="1240796"/>
            <a:ext cx="2678206" cy="34632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FDA20DC-6199-478A-962C-DB6D648072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1003" y="233320"/>
            <a:ext cx="2876932" cy="3625166"/>
          </a:xfrm>
          <a:prstGeom prst="rect">
            <a:avLst/>
          </a:prstGeom>
        </p:spPr>
      </p:pic>
      <p:sp>
        <p:nvSpPr>
          <p:cNvPr id="13" name="TextBox 12">
            <a:extLst>
              <a:ext uri="{FF2B5EF4-FFF2-40B4-BE49-F238E27FC236}">
                <a16:creationId xmlns:a16="http://schemas.microsoft.com/office/drawing/2014/main" id="{E281C065-2058-4D08-95B3-4E4DEF4BAD04}"/>
              </a:ext>
            </a:extLst>
          </p:cNvPr>
          <p:cNvSpPr txBox="1"/>
          <p:nvPr/>
        </p:nvSpPr>
        <p:spPr>
          <a:xfrm>
            <a:off x="377190" y="4709160"/>
            <a:ext cx="1474470" cy="461665"/>
          </a:xfrm>
          <a:prstGeom prst="rect">
            <a:avLst/>
          </a:prstGeom>
          <a:noFill/>
        </p:spPr>
        <p:txBody>
          <a:bodyPr wrap="square" rtlCol="0">
            <a:spAutoFit/>
          </a:bodyPr>
          <a:lstStyle/>
          <a:p>
            <a:r>
              <a:rPr lang="en-US" sz="2400" b="1" dirty="0"/>
              <a:t>Pros:</a:t>
            </a:r>
          </a:p>
        </p:txBody>
      </p:sp>
      <p:sp>
        <p:nvSpPr>
          <p:cNvPr id="16" name="TextBox 15">
            <a:extLst>
              <a:ext uri="{FF2B5EF4-FFF2-40B4-BE49-F238E27FC236}">
                <a16:creationId xmlns:a16="http://schemas.microsoft.com/office/drawing/2014/main" id="{C5BFB6FF-5A73-4C94-B0BC-06E8BC7A4A58}"/>
              </a:ext>
            </a:extLst>
          </p:cNvPr>
          <p:cNvSpPr txBox="1"/>
          <p:nvPr/>
        </p:nvSpPr>
        <p:spPr>
          <a:xfrm>
            <a:off x="3544792" y="4704087"/>
            <a:ext cx="1474470" cy="461665"/>
          </a:xfrm>
          <a:prstGeom prst="rect">
            <a:avLst/>
          </a:prstGeom>
          <a:noFill/>
        </p:spPr>
        <p:txBody>
          <a:bodyPr wrap="square" rtlCol="0">
            <a:spAutoFit/>
          </a:bodyPr>
          <a:lstStyle/>
          <a:p>
            <a:r>
              <a:rPr lang="en-US" sz="2400" b="1" dirty="0"/>
              <a:t>Cons:</a:t>
            </a:r>
          </a:p>
        </p:txBody>
      </p:sp>
      <p:sp>
        <p:nvSpPr>
          <p:cNvPr id="14" name="TextBox 13">
            <a:extLst>
              <a:ext uri="{FF2B5EF4-FFF2-40B4-BE49-F238E27FC236}">
                <a16:creationId xmlns:a16="http://schemas.microsoft.com/office/drawing/2014/main" id="{45938A16-17DE-4ECC-9B22-04F93DE32E3E}"/>
              </a:ext>
            </a:extLst>
          </p:cNvPr>
          <p:cNvSpPr txBox="1"/>
          <p:nvPr/>
        </p:nvSpPr>
        <p:spPr>
          <a:xfrm>
            <a:off x="621888" y="5048094"/>
            <a:ext cx="2678206" cy="1200329"/>
          </a:xfrm>
          <a:prstGeom prst="rect">
            <a:avLst/>
          </a:prstGeom>
          <a:noFill/>
        </p:spPr>
        <p:txBody>
          <a:bodyPr wrap="square" rtlCol="0">
            <a:spAutoFit/>
          </a:bodyPr>
          <a:lstStyle/>
          <a:p>
            <a:pPr marL="285750" indent="-285750">
              <a:buFont typeface="Arial" panose="020B0604020202020204" pitchFamily="34" charset="0"/>
              <a:buChar char="•"/>
            </a:pPr>
            <a:r>
              <a:rPr lang="en-US" dirty="0"/>
              <a:t>Easy to find in any garden section</a:t>
            </a:r>
          </a:p>
          <a:p>
            <a:pPr marL="285750" indent="-285750">
              <a:buFont typeface="Arial" panose="020B0604020202020204" pitchFamily="34" charset="0"/>
              <a:buChar char="•"/>
            </a:pPr>
            <a:r>
              <a:rPr lang="en-US" dirty="0"/>
              <a:t>Relatively inexpensive (~$200 per Ton)</a:t>
            </a:r>
          </a:p>
        </p:txBody>
      </p:sp>
      <p:sp>
        <p:nvSpPr>
          <p:cNvPr id="15" name="TextBox 14">
            <a:extLst>
              <a:ext uri="{FF2B5EF4-FFF2-40B4-BE49-F238E27FC236}">
                <a16:creationId xmlns:a16="http://schemas.microsoft.com/office/drawing/2014/main" id="{08568DB1-E308-459C-AC79-A05E35ED532C}"/>
              </a:ext>
            </a:extLst>
          </p:cNvPr>
          <p:cNvSpPr txBox="1"/>
          <p:nvPr/>
        </p:nvSpPr>
        <p:spPr>
          <a:xfrm>
            <a:off x="3826506" y="5048598"/>
            <a:ext cx="2678206" cy="646331"/>
          </a:xfrm>
          <a:prstGeom prst="rect">
            <a:avLst/>
          </a:prstGeom>
          <a:noFill/>
        </p:spPr>
        <p:txBody>
          <a:bodyPr wrap="square" rtlCol="0">
            <a:spAutoFit/>
          </a:bodyPr>
          <a:lstStyle/>
          <a:p>
            <a:pPr marL="285750" indent="-285750">
              <a:buFont typeface="Arial" panose="020B0604020202020204" pitchFamily="34" charset="0"/>
              <a:buChar char="•"/>
            </a:pPr>
            <a:r>
              <a:rPr lang="en-US" dirty="0"/>
              <a:t>Low surface area + low solubility</a:t>
            </a:r>
          </a:p>
        </p:txBody>
      </p:sp>
    </p:spTree>
    <p:extLst>
      <p:ext uri="{BB962C8B-B14F-4D97-AF65-F5344CB8AC3E}">
        <p14:creationId xmlns:p14="http://schemas.microsoft.com/office/powerpoint/2010/main" val="3135940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www.uky.edu/KGS/coal/images/6_how%20an%20FGD%20scrubber%20worksr.jpg">
            <a:extLst>
              <a:ext uri="{FF2B5EF4-FFF2-40B4-BE49-F238E27FC236}">
                <a16:creationId xmlns:a16="http://schemas.microsoft.com/office/drawing/2014/main" id="{F0B5508D-6888-4FA7-9AEB-4C6F805D0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8740" y="897351"/>
            <a:ext cx="10085070" cy="48576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AD7260F-2EC2-428F-84B0-DA6AE639239E}"/>
              </a:ext>
            </a:extLst>
          </p:cNvPr>
          <p:cNvSpPr txBox="1"/>
          <p:nvPr/>
        </p:nvSpPr>
        <p:spPr>
          <a:xfrm>
            <a:off x="381859" y="186827"/>
            <a:ext cx="8087771" cy="523220"/>
          </a:xfrm>
          <a:prstGeom prst="rect">
            <a:avLst/>
          </a:prstGeom>
          <a:noFill/>
        </p:spPr>
        <p:txBody>
          <a:bodyPr wrap="square" rtlCol="0">
            <a:spAutoFit/>
          </a:bodyPr>
          <a:lstStyle/>
          <a:p>
            <a:r>
              <a:rPr lang="en-US" sz="2800" b="1" dirty="0"/>
              <a:t>Flue Gas Desulphurization Gypsum – (FGD Gypsum)</a:t>
            </a:r>
          </a:p>
        </p:txBody>
      </p:sp>
      <p:sp>
        <p:nvSpPr>
          <p:cNvPr id="4" name="TextBox 3">
            <a:extLst>
              <a:ext uri="{FF2B5EF4-FFF2-40B4-BE49-F238E27FC236}">
                <a16:creationId xmlns:a16="http://schemas.microsoft.com/office/drawing/2014/main" id="{9FBD565A-03B6-4DFE-B2E1-7CB8FACAC9F3}"/>
              </a:ext>
            </a:extLst>
          </p:cNvPr>
          <p:cNvSpPr txBox="1"/>
          <p:nvPr/>
        </p:nvSpPr>
        <p:spPr>
          <a:xfrm>
            <a:off x="381859" y="5063490"/>
            <a:ext cx="1474470" cy="461665"/>
          </a:xfrm>
          <a:prstGeom prst="rect">
            <a:avLst/>
          </a:prstGeom>
          <a:noFill/>
        </p:spPr>
        <p:txBody>
          <a:bodyPr wrap="square" rtlCol="0">
            <a:spAutoFit/>
          </a:bodyPr>
          <a:lstStyle/>
          <a:p>
            <a:r>
              <a:rPr lang="en-US" sz="2400" b="1" dirty="0"/>
              <a:t>Pros:</a:t>
            </a:r>
          </a:p>
        </p:txBody>
      </p:sp>
      <p:sp>
        <p:nvSpPr>
          <p:cNvPr id="5" name="TextBox 4">
            <a:extLst>
              <a:ext uri="{FF2B5EF4-FFF2-40B4-BE49-F238E27FC236}">
                <a16:creationId xmlns:a16="http://schemas.microsoft.com/office/drawing/2014/main" id="{9813EE92-C918-4FCE-ABBF-84A27908E562}"/>
              </a:ext>
            </a:extLst>
          </p:cNvPr>
          <p:cNvSpPr txBox="1"/>
          <p:nvPr/>
        </p:nvSpPr>
        <p:spPr>
          <a:xfrm>
            <a:off x="553308" y="5401544"/>
            <a:ext cx="4738782" cy="923330"/>
          </a:xfrm>
          <a:prstGeom prst="rect">
            <a:avLst/>
          </a:prstGeom>
          <a:noFill/>
        </p:spPr>
        <p:txBody>
          <a:bodyPr wrap="square" rtlCol="0">
            <a:spAutoFit/>
          </a:bodyPr>
          <a:lstStyle/>
          <a:p>
            <a:pPr marL="285750" indent="-285750">
              <a:buFont typeface="Arial" panose="020B0604020202020204" pitchFamily="34" charset="0"/>
              <a:buChar char="•"/>
            </a:pPr>
            <a:r>
              <a:rPr lang="en-US" dirty="0"/>
              <a:t>Higher surface area than pelletized gypsum</a:t>
            </a:r>
          </a:p>
          <a:p>
            <a:pPr marL="285750" indent="-285750">
              <a:buFont typeface="Arial" panose="020B0604020202020204" pitchFamily="34" charset="0"/>
              <a:buChar char="•"/>
            </a:pPr>
            <a:r>
              <a:rPr lang="en-US" dirty="0"/>
              <a:t>Produced locally</a:t>
            </a:r>
          </a:p>
          <a:p>
            <a:pPr marL="285750" indent="-285750">
              <a:buFont typeface="Arial" panose="020B0604020202020204" pitchFamily="34" charset="0"/>
              <a:buChar char="•"/>
            </a:pPr>
            <a:r>
              <a:rPr lang="en-US" dirty="0"/>
              <a:t>Low cost (~$10 per Ton)</a:t>
            </a:r>
          </a:p>
        </p:txBody>
      </p:sp>
      <p:sp>
        <p:nvSpPr>
          <p:cNvPr id="6" name="TextBox 5">
            <a:extLst>
              <a:ext uri="{FF2B5EF4-FFF2-40B4-BE49-F238E27FC236}">
                <a16:creationId xmlns:a16="http://schemas.microsoft.com/office/drawing/2014/main" id="{9B9DD130-893B-4BE7-87BE-AAD31C24E2D7}"/>
              </a:ext>
            </a:extLst>
          </p:cNvPr>
          <p:cNvSpPr txBox="1"/>
          <p:nvPr/>
        </p:nvSpPr>
        <p:spPr>
          <a:xfrm>
            <a:off x="5853206" y="5063489"/>
            <a:ext cx="1474470" cy="461665"/>
          </a:xfrm>
          <a:prstGeom prst="rect">
            <a:avLst/>
          </a:prstGeom>
          <a:noFill/>
        </p:spPr>
        <p:txBody>
          <a:bodyPr wrap="square" rtlCol="0">
            <a:spAutoFit/>
          </a:bodyPr>
          <a:lstStyle/>
          <a:p>
            <a:r>
              <a:rPr lang="en-US" sz="2400" b="1" dirty="0"/>
              <a:t>Cons:</a:t>
            </a:r>
          </a:p>
        </p:txBody>
      </p:sp>
      <p:sp>
        <p:nvSpPr>
          <p:cNvPr id="7" name="TextBox 6">
            <a:extLst>
              <a:ext uri="{FF2B5EF4-FFF2-40B4-BE49-F238E27FC236}">
                <a16:creationId xmlns:a16="http://schemas.microsoft.com/office/drawing/2014/main" id="{AC14B940-81D2-4172-9EFF-E1D7113963A9}"/>
              </a:ext>
            </a:extLst>
          </p:cNvPr>
          <p:cNvSpPr txBox="1"/>
          <p:nvPr/>
        </p:nvSpPr>
        <p:spPr>
          <a:xfrm>
            <a:off x="6008669" y="5401544"/>
            <a:ext cx="3097306" cy="646331"/>
          </a:xfrm>
          <a:prstGeom prst="rect">
            <a:avLst/>
          </a:prstGeom>
          <a:noFill/>
        </p:spPr>
        <p:txBody>
          <a:bodyPr wrap="square" rtlCol="0">
            <a:spAutoFit/>
          </a:bodyPr>
          <a:lstStyle/>
          <a:p>
            <a:pPr marL="285750" indent="-285750">
              <a:buFont typeface="Arial" panose="020B0604020202020204" pitchFamily="34" charset="0"/>
              <a:buChar char="•"/>
            </a:pPr>
            <a:r>
              <a:rPr lang="en-US" dirty="0"/>
              <a:t>Still somewhat insoluble (2.0-2.5g / L)</a:t>
            </a:r>
          </a:p>
        </p:txBody>
      </p:sp>
      <p:sp>
        <p:nvSpPr>
          <p:cNvPr id="9" name="TextBox 8">
            <a:extLst>
              <a:ext uri="{FF2B5EF4-FFF2-40B4-BE49-F238E27FC236}">
                <a16:creationId xmlns:a16="http://schemas.microsoft.com/office/drawing/2014/main" id="{B197EC62-2488-46C3-9596-33966015D9C8}"/>
              </a:ext>
            </a:extLst>
          </p:cNvPr>
          <p:cNvSpPr txBox="1"/>
          <p:nvPr/>
        </p:nvSpPr>
        <p:spPr>
          <a:xfrm>
            <a:off x="10202416" y="6581001"/>
            <a:ext cx="1989584" cy="276999"/>
          </a:xfrm>
          <a:prstGeom prst="rect">
            <a:avLst/>
          </a:prstGeom>
          <a:noFill/>
        </p:spPr>
        <p:txBody>
          <a:bodyPr wrap="none" rtlCol="0">
            <a:spAutoFit/>
          </a:bodyPr>
          <a:lstStyle/>
          <a:p>
            <a:r>
              <a:rPr lang="en-US" sz="1200" dirty="0"/>
              <a:t>(Kentucky Geological Survey)</a:t>
            </a:r>
          </a:p>
        </p:txBody>
      </p:sp>
    </p:spTree>
    <p:extLst>
      <p:ext uri="{BB962C8B-B14F-4D97-AF65-F5344CB8AC3E}">
        <p14:creationId xmlns:p14="http://schemas.microsoft.com/office/powerpoint/2010/main" val="3943424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4ADA8A-3A43-4D47-84DB-1C08699A8623}"/>
              </a:ext>
            </a:extLst>
          </p:cNvPr>
          <p:cNvSpPr txBox="1"/>
          <p:nvPr/>
        </p:nvSpPr>
        <p:spPr>
          <a:xfrm>
            <a:off x="467057" y="264987"/>
            <a:ext cx="3842560" cy="523220"/>
          </a:xfrm>
          <a:prstGeom prst="rect">
            <a:avLst/>
          </a:prstGeom>
          <a:noFill/>
        </p:spPr>
        <p:txBody>
          <a:bodyPr wrap="square" rtlCol="0">
            <a:spAutoFit/>
          </a:bodyPr>
          <a:lstStyle/>
          <a:p>
            <a:r>
              <a:rPr lang="en-US" sz="2800" b="1" dirty="0"/>
              <a:t>Calcium Chloride (</a:t>
            </a:r>
            <a:r>
              <a:rPr lang="en-US" sz="2800" b="1" dirty="0" err="1"/>
              <a:t>CaCl</a:t>
            </a:r>
            <a:r>
              <a:rPr lang="en-US" sz="2800" b="1" dirty="0"/>
              <a:t>₂)</a:t>
            </a:r>
          </a:p>
        </p:txBody>
      </p:sp>
      <p:sp>
        <p:nvSpPr>
          <p:cNvPr id="6" name="TextBox 5">
            <a:extLst>
              <a:ext uri="{FF2B5EF4-FFF2-40B4-BE49-F238E27FC236}">
                <a16:creationId xmlns:a16="http://schemas.microsoft.com/office/drawing/2014/main" id="{75243E01-8B60-4DE5-BC8A-073FC74FDEEE}"/>
              </a:ext>
            </a:extLst>
          </p:cNvPr>
          <p:cNvSpPr txBox="1"/>
          <p:nvPr/>
        </p:nvSpPr>
        <p:spPr>
          <a:xfrm>
            <a:off x="672132" y="4447430"/>
            <a:ext cx="6739031" cy="1200329"/>
          </a:xfrm>
          <a:prstGeom prst="rect">
            <a:avLst/>
          </a:prstGeom>
          <a:noFill/>
        </p:spPr>
        <p:txBody>
          <a:bodyPr wrap="square" rtlCol="0">
            <a:spAutoFit/>
          </a:bodyPr>
          <a:lstStyle/>
          <a:p>
            <a:pPr marL="285750" indent="-285750">
              <a:buFont typeface="Arial" panose="020B0604020202020204" pitchFamily="34" charset="0"/>
              <a:buChar char="•"/>
            </a:pPr>
            <a:r>
              <a:rPr lang="en-US" dirty="0"/>
              <a:t>Chloride concentrations in surface and ground waters are often strictly regulated (North Dakota MCL of chloride is 250 mg/L)</a:t>
            </a:r>
          </a:p>
          <a:p>
            <a:pPr marL="285750" indent="-285750">
              <a:buFont typeface="Arial" panose="020B0604020202020204" pitchFamily="34" charset="0"/>
              <a:buChar char="•"/>
            </a:pPr>
            <a:r>
              <a:rPr lang="en-US" dirty="0"/>
              <a:t>Relatively expensive (~$1,100 per ton)</a:t>
            </a:r>
          </a:p>
          <a:p>
            <a:endParaRPr lang="en-US" dirty="0"/>
          </a:p>
        </p:txBody>
      </p:sp>
      <p:sp>
        <p:nvSpPr>
          <p:cNvPr id="7" name="TextBox 6">
            <a:extLst>
              <a:ext uri="{FF2B5EF4-FFF2-40B4-BE49-F238E27FC236}">
                <a16:creationId xmlns:a16="http://schemas.microsoft.com/office/drawing/2014/main" id="{D0E69909-83E1-4F90-A3AA-EE385C3D7BF9}"/>
              </a:ext>
            </a:extLst>
          </p:cNvPr>
          <p:cNvSpPr txBox="1"/>
          <p:nvPr/>
        </p:nvSpPr>
        <p:spPr>
          <a:xfrm>
            <a:off x="467057" y="3982403"/>
            <a:ext cx="1474470" cy="461665"/>
          </a:xfrm>
          <a:prstGeom prst="rect">
            <a:avLst/>
          </a:prstGeom>
          <a:noFill/>
        </p:spPr>
        <p:txBody>
          <a:bodyPr wrap="square" rtlCol="0">
            <a:spAutoFit/>
          </a:bodyPr>
          <a:lstStyle/>
          <a:p>
            <a:r>
              <a:rPr lang="en-US" sz="2400" b="1" dirty="0"/>
              <a:t>Cons:</a:t>
            </a:r>
          </a:p>
        </p:txBody>
      </p:sp>
      <p:sp>
        <p:nvSpPr>
          <p:cNvPr id="8" name="TextBox 7">
            <a:extLst>
              <a:ext uri="{FF2B5EF4-FFF2-40B4-BE49-F238E27FC236}">
                <a16:creationId xmlns:a16="http://schemas.microsoft.com/office/drawing/2014/main" id="{0639BBDF-482E-4CA2-BE6E-7D057895D8C7}"/>
              </a:ext>
            </a:extLst>
          </p:cNvPr>
          <p:cNvSpPr txBox="1"/>
          <p:nvPr/>
        </p:nvSpPr>
        <p:spPr>
          <a:xfrm>
            <a:off x="467057" y="1790873"/>
            <a:ext cx="1474470" cy="461665"/>
          </a:xfrm>
          <a:prstGeom prst="rect">
            <a:avLst/>
          </a:prstGeom>
          <a:noFill/>
        </p:spPr>
        <p:txBody>
          <a:bodyPr wrap="square" rtlCol="0">
            <a:spAutoFit/>
          </a:bodyPr>
          <a:lstStyle/>
          <a:p>
            <a:r>
              <a:rPr lang="en-US" sz="2400" b="1" dirty="0"/>
              <a:t>Pros:</a:t>
            </a:r>
          </a:p>
        </p:txBody>
      </p:sp>
      <p:sp>
        <p:nvSpPr>
          <p:cNvPr id="9" name="TextBox 8">
            <a:extLst>
              <a:ext uri="{FF2B5EF4-FFF2-40B4-BE49-F238E27FC236}">
                <a16:creationId xmlns:a16="http://schemas.microsoft.com/office/drawing/2014/main" id="{5B91A0DC-2B0F-4E34-9DA7-5E6D061448DB}"/>
              </a:ext>
            </a:extLst>
          </p:cNvPr>
          <p:cNvSpPr txBox="1"/>
          <p:nvPr/>
        </p:nvSpPr>
        <p:spPr>
          <a:xfrm>
            <a:off x="672132" y="2224950"/>
            <a:ext cx="4777546" cy="646331"/>
          </a:xfrm>
          <a:prstGeom prst="rect">
            <a:avLst/>
          </a:prstGeom>
          <a:noFill/>
        </p:spPr>
        <p:txBody>
          <a:bodyPr wrap="square" rtlCol="0">
            <a:spAutoFit/>
          </a:bodyPr>
          <a:lstStyle/>
          <a:p>
            <a:pPr marL="285750" indent="-285750">
              <a:buFont typeface="Arial" panose="020B0604020202020204" pitchFamily="34" charset="0"/>
              <a:buChar char="•"/>
            </a:pPr>
            <a:r>
              <a:rPr lang="en-US" dirty="0"/>
              <a:t>Highly soluble: 745 g/L at 20 °C</a:t>
            </a:r>
          </a:p>
          <a:p>
            <a:pPr marL="285750" indent="-285750">
              <a:buFont typeface="Arial" panose="020B0604020202020204" pitchFamily="34" charset="0"/>
              <a:buChar char="•"/>
            </a:pPr>
            <a:r>
              <a:rPr lang="en-US" dirty="0"/>
              <a:t>Easily accessible</a:t>
            </a:r>
          </a:p>
        </p:txBody>
      </p:sp>
      <p:pic>
        <p:nvPicPr>
          <p:cNvPr id="6146" name="Picture 2" descr="Calcium chloride - Wikipedia">
            <a:extLst>
              <a:ext uri="{FF2B5EF4-FFF2-40B4-BE49-F238E27FC236}">
                <a16:creationId xmlns:a16="http://schemas.microsoft.com/office/drawing/2014/main" id="{5B0BD807-AF9D-44E8-80D6-77CF03C47E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2421" y="181928"/>
            <a:ext cx="5365749" cy="4024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827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981AB5-DC4F-4CCA-887E-BECF4EC8EF3F}"/>
              </a:ext>
            </a:extLst>
          </p:cNvPr>
          <p:cNvSpPr txBox="1"/>
          <p:nvPr/>
        </p:nvSpPr>
        <p:spPr>
          <a:xfrm>
            <a:off x="672132" y="2030640"/>
            <a:ext cx="5013766" cy="646331"/>
          </a:xfrm>
          <a:prstGeom prst="rect">
            <a:avLst/>
          </a:prstGeom>
          <a:noFill/>
        </p:spPr>
        <p:txBody>
          <a:bodyPr wrap="square" rtlCol="0">
            <a:spAutoFit/>
          </a:bodyPr>
          <a:lstStyle/>
          <a:p>
            <a:pPr marL="285750" indent="-285750">
              <a:buFont typeface="Arial" panose="020B0604020202020204" pitchFamily="34" charset="0"/>
              <a:buChar char="•"/>
            </a:pPr>
            <a:r>
              <a:rPr lang="en-US" dirty="0"/>
              <a:t>Highly soluble: 1,212 g/L at 20 °C</a:t>
            </a:r>
          </a:p>
          <a:p>
            <a:pPr marL="285750" indent="-285750">
              <a:buFont typeface="Arial" panose="020B0604020202020204" pitchFamily="34" charset="0"/>
              <a:buChar char="•"/>
            </a:pPr>
            <a:r>
              <a:rPr lang="en-US" dirty="0"/>
              <a:t>Easily accessible – produced for specialty crops </a:t>
            </a:r>
          </a:p>
        </p:txBody>
      </p:sp>
      <p:sp>
        <p:nvSpPr>
          <p:cNvPr id="4" name="TextBox 3">
            <a:extLst>
              <a:ext uri="{FF2B5EF4-FFF2-40B4-BE49-F238E27FC236}">
                <a16:creationId xmlns:a16="http://schemas.microsoft.com/office/drawing/2014/main" id="{147F733D-A0DD-4BA1-AFC2-4B0D56533834}"/>
              </a:ext>
            </a:extLst>
          </p:cNvPr>
          <p:cNvSpPr txBox="1"/>
          <p:nvPr/>
        </p:nvSpPr>
        <p:spPr>
          <a:xfrm>
            <a:off x="672132" y="4253120"/>
            <a:ext cx="6739031" cy="1200329"/>
          </a:xfrm>
          <a:prstGeom prst="rect">
            <a:avLst/>
          </a:prstGeom>
          <a:noFill/>
        </p:spPr>
        <p:txBody>
          <a:bodyPr wrap="square" rtlCol="0">
            <a:spAutoFit/>
          </a:bodyPr>
          <a:lstStyle/>
          <a:p>
            <a:pPr marL="285750" indent="-285750">
              <a:buFont typeface="Arial" panose="020B0604020202020204" pitchFamily="34" charset="0"/>
              <a:buChar char="•"/>
            </a:pPr>
            <a:r>
              <a:rPr lang="en-US" dirty="0"/>
              <a:t>Nitrate concentrations in surface and ground waters are often strictly regulated (North Dakota MCL of nitrate is 10mg/L)</a:t>
            </a:r>
          </a:p>
          <a:p>
            <a:pPr marL="285750" indent="-285750">
              <a:buFont typeface="Arial" panose="020B0604020202020204" pitchFamily="34" charset="0"/>
              <a:buChar char="•"/>
            </a:pPr>
            <a:r>
              <a:rPr lang="en-US" dirty="0"/>
              <a:t>Price is variable – dependent on cost of nitrogen</a:t>
            </a:r>
          </a:p>
          <a:p>
            <a:endParaRPr lang="en-US" dirty="0"/>
          </a:p>
        </p:txBody>
      </p:sp>
      <p:sp>
        <p:nvSpPr>
          <p:cNvPr id="5" name="TextBox 4">
            <a:extLst>
              <a:ext uri="{FF2B5EF4-FFF2-40B4-BE49-F238E27FC236}">
                <a16:creationId xmlns:a16="http://schemas.microsoft.com/office/drawing/2014/main" id="{23EFBAA3-D1F7-457D-9BAA-7A91B7F21BBD}"/>
              </a:ext>
            </a:extLst>
          </p:cNvPr>
          <p:cNvSpPr txBox="1"/>
          <p:nvPr/>
        </p:nvSpPr>
        <p:spPr>
          <a:xfrm>
            <a:off x="467057" y="264987"/>
            <a:ext cx="4777546" cy="523220"/>
          </a:xfrm>
          <a:prstGeom prst="rect">
            <a:avLst/>
          </a:prstGeom>
          <a:noFill/>
        </p:spPr>
        <p:txBody>
          <a:bodyPr wrap="square" rtlCol="0">
            <a:spAutoFit/>
          </a:bodyPr>
          <a:lstStyle/>
          <a:p>
            <a:r>
              <a:rPr lang="en-US" sz="2800" b="1" dirty="0"/>
              <a:t>Calcium Nitrate (Ca(NO₃)₂)</a:t>
            </a:r>
          </a:p>
        </p:txBody>
      </p:sp>
      <p:sp>
        <p:nvSpPr>
          <p:cNvPr id="6" name="TextBox 5">
            <a:extLst>
              <a:ext uri="{FF2B5EF4-FFF2-40B4-BE49-F238E27FC236}">
                <a16:creationId xmlns:a16="http://schemas.microsoft.com/office/drawing/2014/main" id="{31DEB31B-C47B-4906-B397-15CE22D7BE9B}"/>
              </a:ext>
            </a:extLst>
          </p:cNvPr>
          <p:cNvSpPr txBox="1"/>
          <p:nvPr/>
        </p:nvSpPr>
        <p:spPr>
          <a:xfrm>
            <a:off x="467057" y="1596563"/>
            <a:ext cx="1474470" cy="461665"/>
          </a:xfrm>
          <a:prstGeom prst="rect">
            <a:avLst/>
          </a:prstGeom>
          <a:noFill/>
        </p:spPr>
        <p:txBody>
          <a:bodyPr wrap="square" rtlCol="0">
            <a:spAutoFit/>
          </a:bodyPr>
          <a:lstStyle/>
          <a:p>
            <a:r>
              <a:rPr lang="en-US" sz="2400" b="1" dirty="0"/>
              <a:t>Pros:</a:t>
            </a:r>
          </a:p>
        </p:txBody>
      </p:sp>
      <p:pic>
        <p:nvPicPr>
          <p:cNvPr id="5122" name="Picture 2" descr="File:Kalkammonsalpeter.jpg - Wikimedia Commons">
            <a:extLst>
              <a:ext uri="{FF2B5EF4-FFF2-40B4-BE49-F238E27FC236}">
                <a16:creationId xmlns:a16="http://schemas.microsoft.com/office/drawing/2014/main" id="{D13E413E-ED64-4F9D-8B02-8789A5741E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8824" y="264986"/>
            <a:ext cx="4772073" cy="446703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8BEC83E-58D5-46D4-A88D-1FCD9A9667AA}"/>
              </a:ext>
            </a:extLst>
          </p:cNvPr>
          <p:cNvSpPr txBox="1"/>
          <p:nvPr/>
        </p:nvSpPr>
        <p:spPr>
          <a:xfrm>
            <a:off x="467057" y="3788093"/>
            <a:ext cx="1474470" cy="461665"/>
          </a:xfrm>
          <a:prstGeom prst="rect">
            <a:avLst/>
          </a:prstGeom>
          <a:noFill/>
        </p:spPr>
        <p:txBody>
          <a:bodyPr wrap="square" rtlCol="0">
            <a:spAutoFit/>
          </a:bodyPr>
          <a:lstStyle/>
          <a:p>
            <a:r>
              <a:rPr lang="en-US" sz="2400" b="1" dirty="0"/>
              <a:t>Cons:</a:t>
            </a:r>
          </a:p>
        </p:txBody>
      </p:sp>
    </p:spTree>
    <p:extLst>
      <p:ext uri="{BB962C8B-B14F-4D97-AF65-F5344CB8AC3E}">
        <p14:creationId xmlns:p14="http://schemas.microsoft.com/office/powerpoint/2010/main" val="932539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07BDB3-B4E7-4AE4-94EB-D0F41F9F9B1B}"/>
              </a:ext>
            </a:extLst>
          </p:cNvPr>
          <p:cNvSpPr txBox="1"/>
          <p:nvPr/>
        </p:nvSpPr>
        <p:spPr>
          <a:xfrm>
            <a:off x="505017" y="415409"/>
            <a:ext cx="4192714" cy="800219"/>
          </a:xfrm>
          <a:prstGeom prst="rect">
            <a:avLst/>
          </a:prstGeom>
          <a:noFill/>
        </p:spPr>
        <p:txBody>
          <a:bodyPr wrap="square" rtlCol="0">
            <a:spAutoFit/>
          </a:bodyPr>
          <a:lstStyle/>
          <a:p>
            <a:r>
              <a:rPr lang="en-US" sz="2800" b="1" dirty="0" err="1"/>
              <a:t>DeSalt</a:t>
            </a:r>
            <a:r>
              <a:rPr lang="en-US" sz="2800" b="1" dirty="0"/>
              <a:t> Plus (Ca²⁺, K⁺, NH₄⁺) </a:t>
            </a:r>
            <a:r>
              <a:rPr lang="en-US" b="1" dirty="0"/>
              <a:t> Produced by SOS Environmental</a:t>
            </a:r>
          </a:p>
        </p:txBody>
      </p:sp>
      <p:sp>
        <p:nvSpPr>
          <p:cNvPr id="5" name="TextBox 4">
            <a:extLst>
              <a:ext uri="{FF2B5EF4-FFF2-40B4-BE49-F238E27FC236}">
                <a16:creationId xmlns:a16="http://schemas.microsoft.com/office/drawing/2014/main" id="{536BAF09-48CE-42F0-B36E-261D9E316CE0}"/>
              </a:ext>
            </a:extLst>
          </p:cNvPr>
          <p:cNvSpPr txBox="1"/>
          <p:nvPr/>
        </p:nvSpPr>
        <p:spPr>
          <a:xfrm>
            <a:off x="708660" y="3102113"/>
            <a:ext cx="6739031" cy="2031325"/>
          </a:xfrm>
          <a:prstGeom prst="rect">
            <a:avLst/>
          </a:prstGeom>
          <a:noFill/>
        </p:spPr>
        <p:txBody>
          <a:bodyPr wrap="square" rtlCol="0">
            <a:spAutoFit/>
          </a:bodyPr>
          <a:lstStyle/>
          <a:p>
            <a:pPr marL="285750" indent="-285750">
              <a:buFont typeface="Arial" panose="020B0604020202020204" pitchFamily="34" charset="0"/>
              <a:buChar char="•"/>
            </a:pPr>
            <a:r>
              <a:rPr lang="en-US" dirty="0"/>
              <a:t>Nitrate concentrations are still a concern (North Dakota MCL of nitrate is 10 mg/L)</a:t>
            </a:r>
          </a:p>
          <a:p>
            <a:pPr marL="285750" indent="-285750">
              <a:buFont typeface="Arial" panose="020B0604020202020204" pitchFamily="34" charset="0"/>
              <a:buChar char="•"/>
            </a:pPr>
            <a:r>
              <a:rPr lang="en-US" dirty="0"/>
              <a:t>K⁺ has about half the dispersive properties as Na⁺</a:t>
            </a:r>
          </a:p>
          <a:p>
            <a:pPr marL="285750" indent="-285750">
              <a:buFont typeface="Arial" panose="020B0604020202020204" pitchFamily="34" charset="0"/>
              <a:buChar char="•"/>
            </a:pPr>
            <a:r>
              <a:rPr lang="en-US" dirty="0"/>
              <a:t>Unclear Price</a:t>
            </a:r>
          </a:p>
          <a:p>
            <a:pPr marL="285750" indent="-285750">
              <a:buFont typeface="Arial" panose="020B0604020202020204" pitchFamily="34" charset="0"/>
              <a:buChar char="•"/>
            </a:pPr>
            <a:r>
              <a:rPr lang="en-US" dirty="0"/>
              <a:t>Unclear composition</a:t>
            </a:r>
          </a:p>
          <a:p>
            <a:pPr marL="285750" indent="-285750">
              <a:buFont typeface="Arial" panose="020B0604020202020204" pitchFamily="34" charset="0"/>
              <a:buChar char="•"/>
            </a:pPr>
            <a:endParaRPr lang="en-US" dirty="0"/>
          </a:p>
          <a:p>
            <a:endParaRPr lang="en-US" dirty="0"/>
          </a:p>
        </p:txBody>
      </p:sp>
      <p:sp>
        <p:nvSpPr>
          <p:cNvPr id="6" name="TextBox 5">
            <a:extLst>
              <a:ext uri="{FF2B5EF4-FFF2-40B4-BE49-F238E27FC236}">
                <a16:creationId xmlns:a16="http://schemas.microsoft.com/office/drawing/2014/main" id="{CBC89334-66C4-40A5-BDCA-B35E7BE7A5C9}"/>
              </a:ext>
            </a:extLst>
          </p:cNvPr>
          <p:cNvSpPr txBox="1"/>
          <p:nvPr/>
        </p:nvSpPr>
        <p:spPr>
          <a:xfrm>
            <a:off x="503585" y="2637086"/>
            <a:ext cx="1474470" cy="461665"/>
          </a:xfrm>
          <a:prstGeom prst="rect">
            <a:avLst/>
          </a:prstGeom>
          <a:noFill/>
        </p:spPr>
        <p:txBody>
          <a:bodyPr wrap="square" rtlCol="0">
            <a:spAutoFit/>
          </a:bodyPr>
          <a:lstStyle/>
          <a:p>
            <a:r>
              <a:rPr lang="en-US" sz="2400" b="1" dirty="0"/>
              <a:t>Cons:</a:t>
            </a:r>
          </a:p>
        </p:txBody>
      </p:sp>
      <p:sp>
        <p:nvSpPr>
          <p:cNvPr id="7" name="TextBox 6">
            <a:extLst>
              <a:ext uri="{FF2B5EF4-FFF2-40B4-BE49-F238E27FC236}">
                <a16:creationId xmlns:a16="http://schemas.microsoft.com/office/drawing/2014/main" id="{1D60CA53-F666-47A7-A9C4-9FA5D72A7FEA}"/>
              </a:ext>
            </a:extLst>
          </p:cNvPr>
          <p:cNvSpPr txBox="1"/>
          <p:nvPr/>
        </p:nvSpPr>
        <p:spPr>
          <a:xfrm>
            <a:off x="505016" y="1299383"/>
            <a:ext cx="1474470" cy="461665"/>
          </a:xfrm>
          <a:prstGeom prst="rect">
            <a:avLst/>
          </a:prstGeom>
          <a:noFill/>
        </p:spPr>
        <p:txBody>
          <a:bodyPr wrap="square" rtlCol="0">
            <a:spAutoFit/>
          </a:bodyPr>
          <a:lstStyle/>
          <a:p>
            <a:r>
              <a:rPr lang="en-US" sz="2400" b="1" dirty="0"/>
              <a:t>Pros:</a:t>
            </a:r>
          </a:p>
        </p:txBody>
      </p:sp>
      <p:sp>
        <p:nvSpPr>
          <p:cNvPr id="8" name="TextBox 7">
            <a:extLst>
              <a:ext uri="{FF2B5EF4-FFF2-40B4-BE49-F238E27FC236}">
                <a16:creationId xmlns:a16="http://schemas.microsoft.com/office/drawing/2014/main" id="{46CA375A-4A5F-4F7A-AF77-D2A828ABCAC5}"/>
              </a:ext>
            </a:extLst>
          </p:cNvPr>
          <p:cNvSpPr txBox="1"/>
          <p:nvPr/>
        </p:nvSpPr>
        <p:spPr>
          <a:xfrm>
            <a:off x="710091" y="1733460"/>
            <a:ext cx="4777546" cy="369332"/>
          </a:xfrm>
          <a:prstGeom prst="rect">
            <a:avLst/>
          </a:prstGeom>
          <a:noFill/>
        </p:spPr>
        <p:txBody>
          <a:bodyPr wrap="square" rtlCol="0">
            <a:spAutoFit/>
          </a:bodyPr>
          <a:lstStyle/>
          <a:p>
            <a:pPr marL="285750" indent="-285750">
              <a:buFont typeface="Arial" panose="020B0604020202020204" pitchFamily="34" charset="0"/>
              <a:buChar char="•"/>
            </a:pPr>
            <a:r>
              <a:rPr lang="en-US" dirty="0"/>
              <a:t>Highly soluble: sold as solution</a:t>
            </a:r>
          </a:p>
        </p:txBody>
      </p:sp>
      <p:sp>
        <p:nvSpPr>
          <p:cNvPr id="10" name="TextBox 9">
            <a:extLst>
              <a:ext uri="{FF2B5EF4-FFF2-40B4-BE49-F238E27FC236}">
                <a16:creationId xmlns:a16="http://schemas.microsoft.com/office/drawing/2014/main" id="{6E9E992C-1DA3-4373-86C2-13C6D22341C8}"/>
              </a:ext>
            </a:extLst>
          </p:cNvPr>
          <p:cNvSpPr txBox="1"/>
          <p:nvPr/>
        </p:nvSpPr>
        <p:spPr>
          <a:xfrm>
            <a:off x="3979738" y="5717648"/>
            <a:ext cx="1040130" cy="523220"/>
          </a:xfrm>
          <a:prstGeom prst="rect">
            <a:avLst/>
          </a:prstGeom>
          <a:noFill/>
        </p:spPr>
        <p:txBody>
          <a:bodyPr wrap="square" rtlCol="0">
            <a:spAutoFit/>
          </a:bodyPr>
          <a:lstStyle/>
          <a:p>
            <a:r>
              <a:rPr lang="en-US" sz="2800" b="1" dirty="0">
                <a:solidFill>
                  <a:srgbClr val="FF0000"/>
                </a:solidFill>
              </a:rPr>
              <a:t>NH₄⁺</a:t>
            </a:r>
          </a:p>
        </p:txBody>
      </p:sp>
      <p:sp>
        <p:nvSpPr>
          <p:cNvPr id="11" name="Rectangle 10">
            <a:extLst>
              <a:ext uri="{FF2B5EF4-FFF2-40B4-BE49-F238E27FC236}">
                <a16:creationId xmlns:a16="http://schemas.microsoft.com/office/drawing/2014/main" id="{A04A8063-EA8E-4C0F-AE11-1D64750E936B}"/>
              </a:ext>
            </a:extLst>
          </p:cNvPr>
          <p:cNvSpPr/>
          <p:nvPr/>
        </p:nvSpPr>
        <p:spPr>
          <a:xfrm>
            <a:off x="5772469" y="5717648"/>
            <a:ext cx="912429" cy="523220"/>
          </a:xfrm>
          <a:prstGeom prst="rect">
            <a:avLst/>
          </a:prstGeom>
        </p:spPr>
        <p:txBody>
          <a:bodyPr wrap="none">
            <a:spAutoFit/>
          </a:bodyPr>
          <a:lstStyle/>
          <a:p>
            <a:r>
              <a:rPr lang="en-US" sz="2800" b="1" dirty="0">
                <a:solidFill>
                  <a:srgbClr val="FF0000"/>
                </a:solidFill>
              </a:rPr>
              <a:t>NO₂⁻</a:t>
            </a:r>
            <a:endParaRPr lang="en-US" sz="2800" dirty="0">
              <a:solidFill>
                <a:srgbClr val="FF0000"/>
              </a:solidFill>
            </a:endParaRPr>
          </a:p>
        </p:txBody>
      </p:sp>
      <p:sp>
        <p:nvSpPr>
          <p:cNvPr id="12" name="Rectangle 11">
            <a:extLst>
              <a:ext uri="{FF2B5EF4-FFF2-40B4-BE49-F238E27FC236}">
                <a16:creationId xmlns:a16="http://schemas.microsoft.com/office/drawing/2014/main" id="{1ACCE1ED-0370-464B-A5C9-2E27F0DC0C88}"/>
              </a:ext>
            </a:extLst>
          </p:cNvPr>
          <p:cNvSpPr/>
          <p:nvPr/>
        </p:nvSpPr>
        <p:spPr>
          <a:xfrm>
            <a:off x="7437499" y="5717648"/>
            <a:ext cx="910827" cy="523220"/>
          </a:xfrm>
          <a:prstGeom prst="rect">
            <a:avLst/>
          </a:prstGeom>
        </p:spPr>
        <p:txBody>
          <a:bodyPr wrap="none">
            <a:spAutoFit/>
          </a:bodyPr>
          <a:lstStyle/>
          <a:p>
            <a:r>
              <a:rPr lang="en-US" sz="2800" b="1" dirty="0">
                <a:solidFill>
                  <a:srgbClr val="FF0000"/>
                </a:solidFill>
              </a:rPr>
              <a:t>NO₃⁻</a:t>
            </a:r>
            <a:endParaRPr lang="en-US" sz="2800" dirty="0">
              <a:solidFill>
                <a:srgbClr val="FF0000"/>
              </a:solidFill>
            </a:endParaRPr>
          </a:p>
        </p:txBody>
      </p:sp>
      <p:cxnSp>
        <p:nvCxnSpPr>
          <p:cNvPr id="15" name="Straight Arrow Connector 14">
            <a:extLst>
              <a:ext uri="{FF2B5EF4-FFF2-40B4-BE49-F238E27FC236}">
                <a16:creationId xmlns:a16="http://schemas.microsoft.com/office/drawing/2014/main" id="{0B93C4FF-31D3-4D48-B72B-CBB3934A84CD}"/>
              </a:ext>
            </a:extLst>
          </p:cNvPr>
          <p:cNvCxnSpPr>
            <a:cxnSpLocks/>
          </p:cNvCxnSpPr>
          <p:nvPr/>
        </p:nvCxnSpPr>
        <p:spPr>
          <a:xfrm>
            <a:off x="6878289" y="5981757"/>
            <a:ext cx="42671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CB8BDC9-B4AA-41AD-BE78-C878307A7187}"/>
              </a:ext>
            </a:extLst>
          </p:cNvPr>
          <p:cNvCxnSpPr>
            <a:cxnSpLocks/>
          </p:cNvCxnSpPr>
          <p:nvPr/>
        </p:nvCxnSpPr>
        <p:spPr>
          <a:xfrm>
            <a:off x="5152359" y="5979258"/>
            <a:ext cx="42671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0C49BD7-5B52-4784-B976-98D6D4000E77}"/>
              </a:ext>
            </a:extLst>
          </p:cNvPr>
          <p:cNvCxnSpPr>
            <a:cxnSpLocks/>
          </p:cNvCxnSpPr>
          <p:nvPr/>
        </p:nvCxnSpPr>
        <p:spPr>
          <a:xfrm>
            <a:off x="4067983" y="5574087"/>
            <a:ext cx="3986304" cy="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EC407BF-6A93-45BE-9DF4-A38771357A2B}"/>
              </a:ext>
            </a:extLst>
          </p:cNvPr>
          <p:cNvSpPr txBox="1"/>
          <p:nvPr/>
        </p:nvSpPr>
        <p:spPr>
          <a:xfrm>
            <a:off x="5487637" y="5241547"/>
            <a:ext cx="1489710" cy="369332"/>
          </a:xfrm>
          <a:prstGeom prst="rect">
            <a:avLst/>
          </a:prstGeom>
          <a:noFill/>
        </p:spPr>
        <p:txBody>
          <a:bodyPr wrap="square" rtlCol="0">
            <a:spAutoFit/>
          </a:bodyPr>
          <a:lstStyle/>
          <a:p>
            <a:r>
              <a:rPr lang="en-US" b="1" dirty="0"/>
              <a:t>Nitrification</a:t>
            </a:r>
          </a:p>
        </p:txBody>
      </p:sp>
      <p:pic>
        <p:nvPicPr>
          <p:cNvPr id="1026" name="Picture 2" descr="http://www.sosenvironmental.com/wp-content/uploads/2015/10/home_icon_dcss_2.png">
            <a:extLst>
              <a:ext uri="{FF2B5EF4-FFF2-40B4-BE49-F238E27FC236}">
                <a16:creationId xmlns:a16="http://schemas.microsoft.com/office/drawing/2014/main" id="{AE18AB6B-D100-4944-AD43-23959E30DB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2222" y="2102792"/>
            <a:ext cx="2324100" cy="2324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me Icon 3 - Saltwater Spill First Response">
            <a:extLst>
              <a:ext uri="{FF2B5EF4-FFF2-40B4-BE49-F238E27FC236}">
                <a16:creationId xmlns:a16="http://schemas.microsoft.com/office/drawing/2014/main" id="{A544F53F-9A04-420C-A5D6-54AB1249D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6807" y="178655"/>
            <a:ext cx="2324100" cy="23241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me Icon 2 - Bio-Remediation Services">
            <a:extLst>
              <a:ext uri="{FF2B5EF4-FFF2-40B4-BE49-F238E27FC236}">
                <a16:creationId xmlns:a16="http://schemas.microsoft.com/office/drawing/2014/main" id="{FC420A0A-9EF4-4C9D-9460-0B333F4F5A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5763" y="2717005"/>
            <a:ext cx="2324100" cy="232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591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FEC21-EC30-4018-A318-3B27F3AE9300}"/>
              </a:ext>
            </a:extLst>
          </p:cNvPr>
          <p:cNvSpPr>
            <a:spLocks noGrp="1"/>
          </p:cNvSpPr>
          <p:nvPr>
            <p:ph type="title"/>
          </p:nvPr>
        </p:nvSpPr>
        <p:spPr>
          <a:xfrm>
            <a:off x="282616" y="219919"/>
            <a:ext cx="10515600" cy="1068514"/>
          </a:xfrm>
        </p:spPr>
        <p:txBody>
          <a:bodyPr/>
          <a:lstStyle/>
          <a:p>
            <a:r>
              <a:rPr lang="en-US" dirty="0"/>
              <a:t>Ca-acetate as an alternative to Gypsum</a:t>
            </a:r>
          </a:p>
        </p:txBody>
      </p:sp>
      <p:graphicFrame>
        <p:nvGraphicFramePr>
          <p:cNvPr id="4" name="Table 3">
            <a:extLst>
              <a:ext uri="{FF2B5EF4-FFF2-40B4-BE49-F238E27FC236}">
                <a16:creationId xmlns:a16="http://schemas.microsoft.com/office/drawing/2014/main" id="{CDE1FA55-CAE8-4239-9EE9-463191C0E6BA}"/>
              </a:ext>
            </a:extLst>
          </p:cNvPr>
          <p:cNvGraphicFramePr>
            <a:graphicFrameLocks noGrp="1"/>
          </p:cNvGraphicFramePr>
          <p:nvPr>
            <p:extLst>
              <p:ext uri="{D42A27DB-BD31-4B8C-83A1-F6EECF244321}">
                <p14:modId xmlns:p14="http://schemas.microsoft.com/office/powerpoint/2010/main" val="1212169972"/>
              </p:ext>
            </p:extLst>
          </p:nvPr>
        </p:nvGraphicFramePr>
        <p:xfrm>
          <a:off x="2032000" y="1288433"/>
          <a:ext cx="8128000" cy="1483360"/>
        </p:xfrm>
        <a:graphic>
          <a:graphicData uri="http://schemas.openxmlformats.org/drawingml/2006/table">
            <a:tbl>
              <a:tblPr firstRow="1" bandRow="1">
                <a:tableStyleId>{93296810-A885-4BE3-A3E7-6D5BEEA58F35}</a:tableStyleId>
              </a:tblPr>
              <a:tblGrid>
                <a:gridCol w="4064000">
                  <a:extLst>
                    <a:ext uri="{9D8B030D-6E8A-4147-A177-3AD203B41FA5}">
                      <a16:colId xmlns:a16="http://schemas.microsoft.com/office/drawing/2014/main" val="3266395365"/>
                    </a:ext>
                  </a:extLst>
                </a:gridCol>
                <a:gridCol w="4064000">
                  <a:extLst>
                    <a:ext uri="{9D8B030D-6E8A-4147-A177-3AD203B41FA5}">
                      <a16:colId xmlns:a16="http://schemas.microsoft.com/office/drawing/2014/main" val="1049137713"/>
                    </a:ext>
                  </a:extLst>
                </a:gridCol>
              </a:tblGrid>
              <a:tr h="370840">
                <a:tc>
                  <a:txBody>
                    <a:bodyPr/>
                    <a:lstStyle/>
                    <a:p>
                      <a:r>
                        <a:rPr lang="en-US" dirty="0"/>
                        <a:t>Ca-acetate (Ca(C₂H₃O₂) ₂)</a:t>
                      </a:r>
                    </a:p>
                  </a:txBody>
                  <a:tcPr/>
                </a:tc>
                <a:tc>
                  <a:txBody>
                    <a:bodyPr/>
                    <a:lstStyle/>
                    <a:p>
                      <a:r>
                        <a:rPr lang="en-US" dirty="0"/>
                        <a:t>Gypsum (</a:t>
                      </a:r>
                      <a:r>
                        <a:rPr lang="en-US" dirty="0" err="1"/>
                        <a:t>CaSO</a:t>
                      </a:r>
                      <a:r>
                        <a:rPr lang="en-US" dirty="0"/>
                        <a:t>₄*2H₂O)</a:t>
                      </a:r>
                    </a:p>
                  </a:txBody>
                  <a:tcPr/>
                </a:tc>
                <a:extLst>
                  <a:ext uri="{0D108BD9-81ED-4DB2-BD59-A6C34878D82A}">
                    <a16:rowId xmlns:a16="http://schemas.microsoft.com/office/drawing/2014/main" val="211678068"/>
                  </a:ext>
                </a:extLst>
              </a:tr>
              <a:tr h="370840">
                <a:tc>
                  <a:txBody>
                    <a:bodyPr/>
                    <a:lstStyle/>
                    <a:p>
                      <a:r>
                        <a:rPr lang="en-US" dirty="0"/>
                        <a:t>25% Ca</a:t>
                      </a:r>
                    </a:p>
                  </a:txBody>
                  <a:tcPr/>
                </a:tc>
                <a:tc>
                  <a:txBody>
                    <a:bodyPr/>
                    <a:lstStyle/>
                    <a:p>
                      <a:r>
                        <a:rPr lang="en-US" dirty="0"/>
                        <a:t>23% Ca</a:t>
                      </a:r>
                    </a:p>
                  </a:txBody>
                  <a:tcPr/>
                </a:tc>
                <a:extLst>
                  <a:ext uri="{0D108BD9-81ED-4DB2-BD59-A6C34878D82A}">
                    <a16:rowId xmlns:a16="http://schemas.microsoft.com/office/drawing/2014/main" val="600754934"/>
                  </a:ext>
                </a:extLst>
              </a:tr>
              <a:tr h="370840">
                <a:tc>
                  <a:txBody>
                    <a:bodyPr/>
                    <a:lstStyle/>
                    <a:p>
                      <a:r>
                        <a:rPr lang="en-US" dirty="0"/>
                        <a:t>347g/L at 20 °C</a:t>
                      </a:r>
                    </a:p>
                  </a:txBody>
                  <a:tcPr/>
                </a:tc>
                <a:tc>
                  <a:txBody>
                    <a:bodyPr/>
                    <a:lstStyle/>
                    <a:p>
                      <a:r>
                        <a:rPr lang="en-US" dirty="0"/>
                        <a:t>2.0-2.5g/L at 25 °C</a:t>
                      </a:r>
                    </a:p>
                  </a:txBody>
                  <a:tcPr/>
                </a:tc>
                <a:extLst>
                  <a:ext uri="{0D108BD9-81ED-4DB2-BD59-A6C34878D82A}">
                    <a16:rowId xmlns:a16="http://schemas.microsoft.com/office/drawing/2014/main" val="2524799884"/>
                  </a:ext>
                </a:extLst>
              </a:tr>
              <a:tr h="370840">
                <a:tc>
                  <a:txBody>
                    <a:bodyPr/>
                    <a:lstStyle/>
                    <a:p>
                      <a:r>
                        <a:rPr lang="en-US" dirty="0"/>
                        <a:t> $1000/ Ton</a:t>
                      </a:r>
                    </a:p>
                  </a:txBody>
                  <a:tcPr/>
                </a:tc>
                <a:tc>
                  <a:txBody>
                    <a:bodyPr/>
                    <a:lstStyle/>
                    <a:p>
                      <a:r>
                        <a:rPr lang="en-US" dirty="0"/>
                        <a:t>$10/ Ton (Flue Gas) &amp; $200/ Ton (Pellet)</a:t>
                      </a:r>
                    </a:p>
                  </a:txBody>
                  <a:tcPr/>
                </a:tc>
                <a:extLst>
                  <a:ext uri="{0D108BD9-81ED-4DB2-BD59-A6C34878D82A}">
                    <a16:rowId xmlns:a16="http://schemas.microsoft.com/office/drawing/2014/main" val="4241829062"/>
                  </a:ext>
                </a:extLst>
              </a:tr>
            </a:tbl>
          </a:graphicData>
        </a:graphic>
      </p:graphicFrame>
      <p:sp>
        <p:nvSpPr>
          <p:cNvPr id="7" name="TextBox 6">
            <a:extLst>
              <a:ext uri="{FF2B5EF4-FFF2-40B4-BE49-F238E27FC236}">
                <a16:creationId xmlns:a16="http://schemas.microsoft.com/office/drawing/2014/main" id="{C54F9919-430E-4BF2-AB6D-6F5AFBD9B884}"/>
              </a:ext>
            </a:extLst>
          </p:cNvPr>
          <p:cNvSpPr txBox="1"/>
          <p:nvPr/>
        </p:nvSpPr>
        <p:spPr>
          <a:xfrm>
            <a:off x="5872315" y="3162722"/>
            <a:ext cx="6157475" cy="1477328"/>
          </a:xfrm>
          <a:prstGeom prst="rect">
            <a:avLst/>
          </a:prstGeom>
          <a:noFill/>
        </p:spPr>
        <p:txBody>
          <a:bodyPr wrap="square" rtlCol="0">
            <a:spAutoFit/>
          </a:bodyPr>
          <a:lstStyle/>
          <a:p>
            <a:pPr marL="285750" indent="-285750">
              <a:buFont typeface="Arial" panose="020B0604020202020204" pitchFamily="34" charset="0"/>
              <a:buChar char="•"/>
            </a:pPr>
            <a:r>
              <a:rPr lang="en-US" dirty="0"/>
              <a:t>Most oil and gas in ND is produced under semiarid conditions (MAP 10-20in)</a:t>
            </a:r>
          </a:p>
          <a:p>
            <a:endParaRPr lang="en-US" dirty="0"/>
          </a:p>
          <a:p>
            <a:pPr marL="285750" indent="-285750">
              <a:buFont typeface="Arial" panose="020B0604020202020204" pitchFamily="34" charset="0"/>
              <a:buChar char="•"/>
            </a:pPr>
            <a:r>
              <a:rPr lang="en-US" dirty="0"/>
              <a:t>Less water and time needed for Ca to replace Na on soil exchange sites and improve saturated hydraulic conductivity</a:t>
            </a:r>
          </a:p>
        </p:txBody>
      </p:sp>
      <p:pic>
        <p:nvPicPr>
          <p:cNvPr id="9" name="Picture 8">
            <a:extLst>
              <a:ext uri="{FF2B5EF4-FFF2-40B4-BE49-F238E27FC236}">
                <a16:creationId xmlns:a16="http://schemas.microsoft.com/office/drawing/2014/main" id="{7113A7BC-BD10-480D-847D-14E669149F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284" y="2952477"/>
            <a:ext cx="5176008" cy="3685604"/>
          </a:xfrm>
          <a:prstGeom prst="rect">
            <a:avLst/>
          </a:prstGeom>
        </p:spPr>
      </p:pic>
    </p:spTree>
    <p:extLst>
      <p:ext uri="{BB962C8B-B14F-4D97-AF65-F5344CB8AC3E}">
        <p14:creationId xmlns:p14="http://schemas.microsoft.com/office/powerpoint/2010/main" val="4149788086"/>
      </p:ext>
    </p:extLst>
  </p:cSld>
  <p:clrMapOvr>
    <a:masterClrMapping/>
  </p:clrMapOvr>
  <mc:AlternateContent xmlns:mc="http://schemas.openxmlformats.org/markup-compatibility/2006" xmlns:p14="http://schemas.microsoft.com/office/powerpoint/2010/main">
    <mc:Choice Requires="p14">
      <p:transition spd="slow" p14:dur="2000" advTm="51437"/>
    </mc:Choice>
    <mc:Fallback xmlns="">
      <p:transition spd="slow" advTm="5143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534DEB4-0163-4364-A055-D28BD3243B55}"/>
              </a:ext>
            </a:extLst>
          </p:cNvPr>
          <p:cNvSpPr txBox="1"/>
          <p:nvPr/>
        </p:nvSpPr>
        <p:spPr>
          <a:xfrm>
            <a:off x="8971428" y="593821"/>
            <a:ext cx="27851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CEC = 20 </a:t>
            </a:r>
            <a:r>
              <a:rPr lang="en-US" dirty="0" err="1"/>
              <a:t>cmol</a:t>
            </a:r>
            <a:r>
              <a:rPr lang="en-US" dirty="0"/>
              <a:t>(+)/kg</a:t>
            </a:r>
          </a:p>
          <a:p>
            <a:pPr marL="285750" indent="-285750">
              <a:buFont typeface="Arial" panose="020B0604020202020204" pitchFamily="34" charset="0"/>
              <a:buChar char="•"/>
            </a:pPr>
            <a:r>
              <a:rPr lang="en-US" dirty="0"/>
              <a:t>EC₁:₁ = 17.5 </a:t>
            </a:r>
            <a:r>
              <a:rPr lang="en-US" dirty="0" err="1"/>
              <a:t>mmho</a:t>
            </a:r>
            <a:r>
              <a:rPr lang="en-US" dirty="0"/>
              <a:t>/cm</a:t>
            </a:r>
          </a:p>
          <a:p>
            <a:pPr marL="285750" indent="-285750">
              <a:buFont typeface="Arial" panose="020B0604020202020204" pitchFamily="34" charset="0"/>
              <a:buChar char="•"/>
            </a:pPr>
            <a:r>
              <a:rPr lang="en-US" dirty="0"/>
              <a:t>%Na (SAR) = 37.8</a:t>
            </a:r>
          </a:p>
          <a:p>
            <a:pPr marL="285750" indent="-285750">
              <a:buFont typeface="Arial" panose="020B0604020202020204" pitchFamily="34" charset="0"/>
              <a:buChar char="•"/>
            </a:pPr>
            <a:r>
              <a:rPr lang="en-US" dirty="0"/>
              <a:t>8% clay content</a:t>
            </a:r>
          </a:p>
        </p:txBody>
      </p:sp>
      <p:pic>
        <p:nvPicPr>
          <p:cNvPr id="7" name="Picture 6">
            <a:extLst>
              <a:ext uri="{FF2B5EF4-FFF2-40B4-BE49-F238E27FC236}">
                <a16:creationId xmlns:a16="http://schemas.microsoft.com/office/drawing/2014/main" id="{5181BDC5-ED23-4C8E-99DA-1832BDC16AAC}"/>
              </a:ext>
            </a:extLst>
          </p:cNvPr>
          <p:cNvPicPr>
            <a:picLocks noChangeAspect="1"/>
          </p:cNvPicPr>
          <p:nvPr/>
        </p:nvPicPr>
        <p:blipFill rotWithShape="1">
          <a:blip r:embed="rId3">
            <a:extLst>
              <a:ext uri="{28A0092B-C50C-407E-A947-70E740481C1C}">
                <a14:useLocalDpi xmlns:a14="http://schemas.microsoft.com/office/drawing/2010/main" val="0"/>
              </a:ext>
            </a:extLst>
          </a:blip>
          <a:srcRect l="5203" r="11253"/>
          <a:stretch/>
        </p:blipFill>
        <p:spPr>
          <a:xfrm rot="5400000">
            <a:off x="5926313" y="3756573"/>
            <a:ext cx="3008860" cy="2701136"/>
          </a:xfrm>
          <a:prstGeom prst="rect">
            <a:avLst/>
          </a:prstGeom>
        </p:spPr>
      </p:pic>
      <p:pic>
        <p:nvPicPr>
          <p:cNvPr id="11" name="Picture 10">
            <a:extLst>
              <a:ext uri="{FF2B5EF4-FFF2-40B4-BE49-F238E27FC236}">
                <a16:creationId xmlns:a16="http://schemas.microsoft.com/office/drawing/2014/main" id="{767C7332-15B5-47AC-A4BB-BB011B113DAE}"/>
              </a:ext>
            </a:extLst>
          </p:cNvPr>
          <p:cNvPicPr>
            <a:picLocks noChangeAspect="1"/>
          </p:cNvPicPr>
          <p:nvPr/>
        </p:nvPicPr>
        <p:blipFill rotWithShape="1">
          <a:blip r:embed="rId4">
            <a:extLst>
              <a:ext uri="{28A0092B-C50C-407E-A947-70E740481C1C}">
                <a14:useLocalDpi xmlns:a14="http://schemas.microsoft.com/office/drawing/2010/main" val="0"/>
              </a:ext>
            </a:extLst>
          </a:blip>
          <a:srcRect l="11194" t="3031" r="8477"/>
          <a:stretch/>
        </p:blipFill>
        <p:spPr>
          <a:xfrm rot="5400000">
            <a:off x="122277" y="3745101"/>
            <a:ext cx="3008858" cy="2724080"/>
          </a:xfrm>
          <a:prstGeom prst="rect">
            <a:avLst/>
          </a:prstGeom>
        </p:spPr>
      </p:pic>
      <p:pic>
        <p:nvPicPr>
          <p:cNvPr id="13" name="Picture 12">
            <a:extLst>
              <a:ext uri="{FF2B5EF4-FFF2-40B4-BE49-F238E27FC236}">
                <a16:creationId xmlns:a16="http://schemas.microsoft.com/office/drawing/2014/main" id="{27CAB8BD-DC93-4ECA-BAF8-A96939EB6E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8356" y="344929"/>
            <a:ext cx="4847910" cy="2956573"/>
          </a:xfrm>
          <a:prstGeom prst="rect">
            <a:avLst/>
          </a:prstGeom>
        </p:spPr>
      </p:pic>
      <p:sp>
        <p:nvSpPr>
          <p:cNvPr id="14" name="TextBox 13">
            <a:extLst>
              <a:ext uri="{FF2B5EF4-FFF2-40B4-BE49-F238E27FC236}">
                <a16:creationId xmlns:a16="http://schemas.microsoft.com/office/drawing/2014/main" id="{C0350981-A0AA-4E25-821A-650DAA054227}"/>
              </a:ext>
            </a:extLst>
          </p:cNvPr>
          <p:cNvSpPr txBox="1"/>
          <p:nvPr/>
        </p:nvSpPr>
        <p:spPr>
          <a:xfrm>
            <a:off x="212745" y="1333907"/>
            <a:ext cx="2088445" cy="646331"/>
          </a:xfrm>
          <a:prstGeom prst="rect">
            <a:avLst/>
          </a:prstGeom>
          <a:noFill/>
        </p:spPr>
        <p:txBody>
          <a:bodyPr wrap="square" rtlCol="0">
            <a:spAutoFit/>
          </a:bodyPr>
          <a:lstStyle/>
          <a:p>
            <a:r>
              <a:rPr lang="en-US" dirty="0">
                <a:solidFill>
                  <a:srgbClr val="FF0000"/>
                </a:solidFill>
              </a:rPr>
              <a:t>McKenzie County, North Dakota</a:t>
            </a:r>
          </a:p>
        </p:txBody>
      </p:sp>
      <p:cxnSp>
        <p:nvCxnSpPr>
          <p:cNvPr id="16" name="Straight Arrow Connector 15">
            <a:extLst>
              <a:ext uri="{FF2B5EF4-FFF2-40B4-BE49-F238E27FC236}">
                <a16:creationId xmlns:a16="http://schemas.microsoft.com/office/drawing/2014/main" id="{7182FBF0-A54A-44FD-B108-5E30CEB87137}"/>
              </a:ext>
            </a:extLst>
          </p:cNvPr>
          <p:cNvCxnSpPr>
            <a:cxnSpLocks/>
          </p:cNvCxnSpPr>
          <p:nvPr/>
        </p:nvCxnSpPr>
        <p:spPr>
          <a:xfrm>
            <a:off x="2095383" y="1576099"/>
            <a:ext cx="54186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F26C7C7-D202-4614-B8F9-BEE4095F1319}"/>
              </a:ext>
            </a:extLst>
          </p:cNvPr>
          <p:cNvSpPr txBox="1"/>
          <p:nvPr/>
        </p:nvSpPr>
        <p:spPr>
          <a:xfrm>
            <a:off x="284971" y="3562849"/>
            <a:ext cx="1591734" cy="369332"/>
          </a:xfrm>
          <a:prstGeom prst="rect">
            <a:avLst/>
          </a:prstGeom>
          <a:noFill/>
        </p:spPr>
        <p:txBody>
          <a:bodyPr wrap="square" rtlCol="0">
            <a:spAutoFit/>
          </a:bodyPr>
          <a:lstStyle/>
          <a:p>
            <a:r>
              <a:rPr lang="en-US" b="1" dirty="0"/>
              <a:t>Ca-acetate</a:t>
            </a:r>
          </a:p>
        </p:txBody>
      </p:sp>
      <p:sp>
        <p:nvSpPr>
          <p:cNvPr id="21" name="TextBox 20">
            <a:extLst>
              <a:ext uri="{FF2B5EF4-FFF2-40B4-BE49-F238E27FC236}">
                <a16:creationId xmlns:a16="http://schemas.microsoft.com/office/drawing/2014/main" id="{5E040E37-50B0-4AA3-AE06-2F53FA4AEF88}"/>
              </a:ext>
            </a:extLst>
          </p:cNvPr>
          <p:cNvSpPr txBox="1"/>
          <p:nvPr/>
        </p:nvSpPr>
        <p:spPr>
          <a:xfrm>
            <a:off x="6170460" y="3602711"/>
            <a:ext cx="1930397" cy="369332"/>
          </a:xfrm>
          <a:prstGeom prst="rect">
            <a:avLst/>
          </a:prstGeom>
          <a:noFill/>
        </p:spPr>
        <p:txBody>
          <a:bodyPr wrap="square" rtlCol="0">
            <a:spAutoFit/>
          </a:bodyPr>
          <a:lstStyle/>
          <a:p>
            <a:r>
              <a:rPr lang="en-US" b="1" dirty="0"/>
              <a:t>Flue Gas Gypsum</a:t>
            </a:r>
          </a:p>
        </p:txBody>
      </p:sp>
      <p:sp>
        <p:nvSpPr>
          <p:cNvPr id="23" name="TextBox 22">
            <a:extLst>
              <a:ext uri="{FF2B5EF4-FFF2-40B4-BE49-F238E27FC236}">
                <a16:creationId xmlns:a16="http://schemas.microsoft.com/office/drawing/2014/main" id="{31598712-A113-4917-B238-94272FC8F53C}"/>
              </a:ext>
            </a:extLst>
          </p:cNvPr>
          <p:cNvSpPr txBox="1"/>
          <p:nvPr/>
        </p:nvSpPr>
        <p:spPr>
          <a:xfrm>
            <a:off x="8528164" y="147393"/>
            <a:ext cx="2935111" cy="523220"/>
          </a:xfrm>
          <a:prstGeom prst="rect">
            <a:avLst/>
          </a:prstGeom>
          <a:noFill/>
        </p:spPr>
        <p:txBody>
          <a:bodyPr wrap="square" rtlCol="0">
            <a:spAutoFit/>
          </a:bodyPr>
          <a:lstStyle/>
          <a:p>
            <a:r>
              <a:rPr lang="en-US" sz="2800" b="1" dirty="0"/>
              <a:t>Soil Information</a:t>
            </a:r>
          </a:p>
        </p:txBody>
      </p:sp>
      <p:sp>
        <p:nvSpPr>
          <p:cNvPr id="24" name="TextBox 23">
            <a:extLst>
              <a:ext uri="{FF2B5EF4-FFF2-40B4-BE49-F238E27FC236}">
                <a16:creationId xmlns:a16="http://schemas.microsoft.com/office/drawing/2014/main" id="{B39109CA-51C0-4F62-9C4C-1E1BE87E87B7}"/>
              </a:ext>
            </a:extLst>
          </p:cNvPr>
          <p:cNvSpPr txBox="1"/>
          <p:nvPr/>
        </p:nvSpPr>
        <p:spPr>
          <a:xfrm>
            <a:off x="8528164" y="1850055"/>
            <a:ext cx="3326538" cy="954107"/>
          </a:xfrm>
          <a:prstGeom prst="rect">
            <a:avLst/>
          </a:prstGeom>
          <a:noFill/>
        </p:spPr>
        <p:txBody>
          <a:bodyPr wrap="square" rtlCol="0">
            <a:spAutoFit/>
          </a:bodyPr>
          <a:lstStyle/>
          <a:p>
            <a:r>
              <a:rPr lang="en-US" sz="2800" b="1" dirty="0"/>
              <a:t>Amendments mixed with soil at rates of:</a:t>
            </a:r>
          </a:p>
        </p:txBody>
      </p:sp>
      <p:sp>
        <p:nvSpPr>
          <p:cNvPr id="25" name="TextBox 24">
            <a:extLst>
              <a:ext uri="{FF2B5EF4-FFF2-40B4-BE49-F238E27FC236}">
                <a16:creationId xmlns:a16="http://schemas.microsoft.com/office/drawing/2014/main" id="{889710A0-D31C-4336-817B-9FE6191BF79C}"/>
              </a:ext>
            </a:extLst>
          </p:cNvPr>
          <p:cNvSpPr txBox="1"/>
          <p:nvPr/>
        </p:nvSpPr>
        <p:spPr>
          <a:xfrm>
            <a:off x="8971428" y="2763631"/>
            <a:ext cx="278510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0 T/acre</a:t>
            </a:r>
          </a:p>
          <a:p>
            <a:pPr marL="285750" indent="-285750">
              <a:buFont typeface="Arial" panose="020B0604020202020204" pitchFamily="34" charset="0"/>
              <a:buChar char="•"/>
            </a:pPr>
            <a:r>
              <a:rPr lang="en-US" dirty="0"/>
              <a:t>1 T/acre</a:t>
            </a:r>
          </a:p>
          <a:p>
            <a:pPr marL="285750" indent="-285750">
              <a:buFont typeface="Arial" panose="020B0604020202020204" pitchFamily="34" charset="0"/>
              <a:buChar char="•"/>
            </a:pPr>
            <a:r>
              <a:rPr lang="en-US" dirty="0"/>
              <a:t>5 T/acre</a:t>
            </a:r>
          </a:p>
          <a:p>
            <a:pPr marL="285750" indent="-285750">
              <a:buFont typeface="Arial" panose="020B0604020202020204" pitchFamily="34" charset="0"/>
              <a:buChar char="•"/>
            </a:pPr>
            <a:r>
              <a:rPr lang="en-US" dirty="0"/>
              <a:t>10 T/acre</a:t>
            </a:r>
          </a:p>
          <a:p>
            <a:pPr marL="285750" indent="-285750">
              <a:buFont typeface="Arial" panose="020B0604020202020204" pitchFamily="34" charset="0"/>
              <a:buChar char="•"/>
            </a:pPr>
            <a:r>
              <a:rPr lang="en-US" dirty="0"/>
              <a:t>20 T/acre</a:t>
            </a:r>
          </a:p>
        </p:txBody>
      </p:sp>
      <p:sp>
        <p:nvSpPr>
          <p:cNvPr id="26" name="TextBox 25">
            <a:extLst>
              <a:ext uri="{FF2B5EF4-FFF2-40B4-BE49-F238E27FC236}">
                <a16:creationId xmlns:a16="http://schemas.microsoft.com/office/drawing/2014/main" id="{EC0C8E4B-C630-4E91-AE8C-177A35B2DCD8}"/>
              </a:ext>
            </a:extLst>
          </p:cNvPr>
          <p:cNvSpPr txBox="1"/>
          <p:nvPr/>
        </p:nvSpPr>
        <p:spPr>
          <a:xfrm>
            <a:off x="8971428" y="5107141"/>
            <a:ext cx="2939349" cy="923330"/>
          </a:xfrm>
          <a:prstGeom prst="rect">
            <a:avLst/>
          </a:prstGeom>
          <a:noFill/>
        </p:spPr>
        <p:txBody>
          <a:bodyPr wrap="square" rtlCol="0">
            <a:spAutoFit/>
          </a:bodyPr>
          <a:lstStyle/>
          <a:p>
            <a:r>
              <a:rPr lang="en-US" dirty="0">
                <a:solidFill>
                  <a:srgbClr val="FF0000"/>
                </a:solidFill>
              </a:rPr>
              <a:t>3 amendments at 4 rates for 4 reps plus 4 reps of a control equals 52 total runs</a:t>
            </a:r>
          </a:p>
        </p:txBody>
      </p:sp>
      <p:pic>
        <p:nvPicPr>
          <p:cNvPr id="17" name="Picture 16">
            <a:extLst>
              <a:ext uri="{FF2B5EF4-FFF2-40B4-BE49-F238E27FC236}">
                <a16:creationId xmlns:a16="http://schemas.microsoft.com/office/drawing/2014/main" id="{DA251F2E-5609-400F-A03D-1F6B77ADA7B8}"/>
              </a:ext>
            </a:extLst>
          </p:cNvPr>
          <p:cNvPicPr>
            <a:picLocks noChangeAspect="1"/>
          </p:cNvPicPr>
          <p:nvPr/>
        </p:nvPicPr>
        <p:blipFill rotWithShape="1">
          <a:blip r:embed="rId6">
            <a:extLst>
              <a:ext uri="{28A0092B-C50C-407E-A947-70E740481C1C}">
                <a14:useLocalDpi xmlns:a14="http://schemas.microsoft.com/office/drawing/2010/main" val="0"/>
              </a:ext>
            </a:extLst>
          </a:blip>
          <a:srcRect r="14628"/>
          <a:stretch/>
        </p:blipFill>
        <p:spPr>
          <a:xfrm rot="5400000">
            <a:off x="3027275" y="3785817"/>
            <a:ext cx="3014373" cy="2648162"/>
          </a:xfrm>
          <a:prstGeom prst="rect">
            <a:avLst/>
          </a:prstGeom>
        </p:spPr>
      </p:pic>
      <p:sp>
        <p:nvSpPr>
          <p:cNvPr id="18" name="TextBox 17">
            <a:extLst>
              <a:ext uri="{FF2B5EF4-FFF2-40B4-BE49-F238E27FC236}">
                <a16:creationId xmlns:a16="http://schemas.microsoft.com/office/drawing/2014/main" id="{D53474B2-D396-4A90-B70A-603053576862}"/>
              </a:ext>
            </a:extLst>
          </p:cNvPr>
          <p:cNvSpPr txBox="1"/>
          <p:nvPr/>
        </p:nvSpPr>
        <p:spPr>
          <a:xfrm>
            <a:off x="3224102" y="3556499"/>
            <a:ext cx="1873954" cy="646331"/>
          </a:xfrm>
          <a:prstGeom prst="rect">
            <a:avLst/>
          </a:prstGeom>
          <a:noFill/>
        </p:spPr>
        <p:txBody>
          <a:bodyPr wrap="square" rtlCol="0">
            <a:spAutoFit/>
          </a:bodyPr>
          <a:lstStyle/>
          <a:p>
            <a:r>
              <a:rPr lang="en-US" b="1" dirty="0"/>
              <a:t>Pelletized Gypsum (2-4mm)</a:t>
            </a:r>
          </a:p>
        </p:txBody>
      </p:sp>
    </p:spTree>
    <p:extLst>
      <p:ext uri="{BB962C8B-B14F-4D97-AF65-F5344CB8AC3E}">
        <p14:creationId xmlns:p14="http://schemas.microsoft.com/office/powerpoint/2010/main" val="4034767761"/>
      </p:ext>
    </p:extLst>
  </p:cSld>
  <p:clrMapOvr>
    <a:masterClrMapping/>
  </p:clrMapOvr>
  <mc:AlternateContent xmlns:mc="http://schemas.openxmlformats.org/markup-compatibility/2006" xmlns:p14="http://schemas.microsoft.com/office/powerpoint/2010/main">
    <mc:Choice Requires="p14">
      <p:transition spd="slow" p14:dur="2000" advTm="27377"/>
    </mc:Choice>
    <mc:Fallback xmlns="">
      <p:transition spd="slow" advTm="27377"/>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BE72BC-590A-4D8A-A5EC-FB22102E3B8E}"/>
              </a:ext>
            </a:extLst>
          </p:cNvPr>
          <p:cNvSpPr txBox="1"/>
          <p:nvPr/>
        </p:nvSpPr>
        <p:spPr>
          <a:xfrm>
            <a:off x="209414" y="64228"/>
            <a:ext cx="4549017" cy="646331"/>
          </a:xfrm>
          <a:prstGeom prst="rect">
            <a:avLst/>
          </a:prstGeom>
          <a:noFill/>
        </p:spPr>
        <p:txBody>
          <a:bodyPr wrap="square" rtlCol="0">
            <a:spAutoFit/>
          </a:bodyPr>
          <a:lstStyle/>
          <a:p>
            <a:r>
              <a:rPr lang="en-US" sz="3600" dirty="0" err="1"/>
              <a:t>Ksat</a:t>
            </a:r>
            <a:r>
              <a:rPr lang="en-US" sz="3600" dirty="0"/>
              <a:t> Methods</a:t>
            </a:r>
          </a:p>
        </p:txBody>
      </p:sp>
      <p:pic>
        <p:nvPicPr>
          <p:cNvPr id="4" name="Picture 3">
            <a:extLst>
              <a:ext uri="{FF2B5EF4-FFF2-40B4-BE49-F238E27FC236}">
                <a16:creationId xmlns:a16="http://schemas.microsoft.com/office/drawing/2014/main" id="{C5A28FCA-CF25-4804-8447-EFF5476455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1328" y="0"/>
            <a:ext cx="4450672" cy="3338005"/>
          </a:xfrm>
          <a:prstGeom prst="rect">
            <a:avLst/>
          </a:prstGeom>
        </p:spPr>
      </p:pic>
      <p:pic>
        <p:nvPicPr>
          <p:cNvPr id="6" name="Picture 5">
            <a:extLst>
              <a:ext uri="{FF2B5EF4-FFF2-40B4-BE49-F238E27FC236}">
                <a16:creationId xmlns:a16="http://schemas.microsoft.com/office/drawing/2014/main" id="{18420D35-C682-441C-BBA7-8BA3F06C1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13292" y="3264958"/>
            <a:ext cx="4106334" cy="3079751"/>
          </a:xfrm>
          <a:prstGeom prst="rect">
            <a:avLst/>
          </a:prstGeom>
        </p:spPr>
      </p:pic>
      <p:sp>
        <p:nvSpPr>
          <p:cNvPr id="7" name="TextBox 6">
            <a:extLst>
              <a:ext uri="{FF2B5EF4-FFF2-40B4-BE49-F238E27FC236}">
                <a16:creationId xmlns:a16="http://schemas.microsoft.com/office/drawing/2014/main" id="{814C4FD0-74BE-4336-8870-BD249777274E}"/>
              </a:ext>
            </a:extLst>
          </p:cNvPr>
          <p:cNvSpPr txBox="1"/>
          <p:nvPr/>
        </p:nvSpPr>
        <p:spPr>
          <a:xfrm>
            <a:off x="703094" y="600911"/>
            <a:ext cx="6730477" cy="2031325"/>
          </a:xfrm>
          <a:prstGeom prst="rect">
            <a:avLst/>
          </a:prstGeom>
          <a:noFill/>
        </p:spPr>
        <p:txBody>
          <a:bodyPr wrap="square" rtlCol="0">
            <a:spAutoFit/>
          </a:bodyPr>
          <a:lstStyle/>
          <a:p>
            <a:pPr marL="285750" indent="-285750">
              <a:buFont typeface="Arial" panose="020B0604020202020204" pitchFamily="34" charset="0"/>
              <a:buChar char="•"/>
            </a:pPr>
            <a:r>
              <a:rPr lang="en-US" dirty="0"/>
              <a:t>Amendments (Ca-as, FG, and </a:t>
            </a:r>
            <a:r>
              <a:rPr lang="en-US" dirty="0" err="1"/>
              <a:t>Pel</a:t>
            </a:r>
            <a:r>
              <a:rPr lang="en-US" dirty="0"/>
              <a:t>.) and rates were randomized</a:t>
            </a:r>
          </a:p>
          <a:p>
            <a:r>
              <a:rPr lang="en-US" dirty="0"/>
              <a:t> </a:t>
            </a:r>
          </a:p>
          <a:p>
            <a:pPr marL="285750" indent="-285750">
              <a:buFont typeface="Arial" panose="020B0604020202020204" pitchFamily="34" charset="0"/>
              <a:buChar char="•"/>
            </a:pPr>
            <a:r>
              <a:rPr lang="en-US" dirty="0"/>
              <a:t>Soils were packed using methods similar to </a:t>
            </a:r>
            <a:r>
              <a:rPr lang="en-US" dirty="0" err="1"/>
              <a:t>Sommerfeldt</a:t>
            </a:r>
            <a:r>
              <a:rPr lang="en-US" dirty="0"/>
              <a:t> et al. 1984</a:t>
            </a:r>
          </a:p>
          <a:p>
            <a:pPr marL="742950" lvl="1" indent="-285750">
              <a:buFont typeface="Wingdings" panose="05000000000000000000" pitchFamily="2" charset="2"/>
              <a:buChar char="Ø"/>
            </a:pPr>
            <a:r>
              <a:rPr lang="en-US" dirty="0"/>
              <a:t>1cm soil added to cell at a time</a:t>
            </a:r>
          </a:p>
          <a:p>
            <a:pPr marL="742950" lvl="1" indent="-285750">
              <a:buFont typeface="Wingdings" panose="05000000000000000000" pitchFamily="2" charset="2"/>
              <a:buChar char="Ø"/>
            </a:pPr>
            <a:r>
              <a:rPr lang="en-US" dirty="0"/>
              <a:t>Edge of </a:t>
            </a:r>
            <a:r>
              <a:rPr lang="en-US" dirty="0" err="1"/>
              <a:t>tempe</a:t>
            </a:r>
            <a:r>
              <a:rPr lang="en-US" dirty="0"/>
              <a:t> cell is tapped for soil to settle and compacted</a:t>
            </a:r>
          </a:p>
          <a:p>
            <a:pPr marL="742950" lvl="1" indent="-285750">
              <a:buFont typeface="Wingdings" panose="05000000000000000000" pitchFamily="2" charset="2"/>
              <a:buChar char="Ø"/>
            </a:pPr>
            <a:r>
              <a:rPr lang="en-US" dirty="0"/>
              <a:t>Soil surface disturbed to prevent artificial boundary</a:t>
            </a:r>
          </a:p>
        </p:txBody>
      </p:sp>
      <p:sp>
        <p:nvSpPr>
          <p:cNvPr id="20" name="Cylinder 19">
            <a:extLst>
              <a:ext uri="{FF2B5EF4-FFF2-40B4-BE49-F238E27FC236}">
                <a16:creationId xmlns:a16="http://schemas.microsoft.com/office/drawing/2014/main" id="{C8C3E533-B839-4790-B5A3-3FD877E8AA67}"/>
              </a:ext>
            </a:extLst>
          </p:cNvPr>
          <p:cNvSpPr/>
          <p:nvPr/>
        </p:nvSpPr>
        <p:spPr>
          <a:xfrm>
            <a:off x="7900811" y="3746367"/>
            <a:ext cx="1473693" cy="353080"/>
          </a:xfrm>
          <a:prstGeom prst="can">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ylinder 20">
            <a:extLst>
              <a:ext uri="{FF2B5EF4-FFF2-40B4-BE49-F238E27FC236}">
                <a16:creationId xmlns:a16="http://schemas.microsoft.com/office/drawing/2014/main" id="{DCD02596-098D-47E0-A5CC-FBB65B5C82F2}"/>
              </a:ext>
            </a:extLst>
          </p:cNvPr>
          <p:cNvSpPr/>
          <p:nvPr/>
        </p:nvSpPr>
        <p:spPr>
          <a:xfrm>
            <a:off x="7900810" y="5709092"/>
            <a:ext cx="1473693" cy="353080"/>
          </a:xfrm>
          <a:prstGeom prst="can">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ylinder 21">
            <a:extLst>
              <a:ext uri="{FF2B5EF4-FFF2-40B4-BE49-F238E27FC236}">
                <a16:creationId xmlns:a16="http://schemas.microsoft.com/office/drawing/2014/main" id="{E767CE07-21F9-4642-9F4D-ECA81975DAFC}"/>
              </a:ext>
            </a:extLst>
          </p:cNvPr>
          <p:cNvSpPr/>
          <p:nvPr/>
        </p:nvSpPr>
        <p:spPr>
          <a:xfrm>
            <a:off x="8038413" y="4464824"/>
            <a:ext cx="1198485" cy="878890"/>
          </a:xfrm>
          <a:prstGeom prst="can">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AEC9208-F3E7-4E71-805D-5CE6489439D1}"/>
              </a:ext>
            </a:extLst>
          </p:cNvPr>
          <p:cNvSpPr/>
          <p:nvPr/>
        </p:nvSpPr>
        <p:spPr>
          <a:xfrm>
            <a:off x="8027784" y="5549880"/>
            <a:ext cx="1198485" cy="107097"/>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E18ED5F-B3ED-4491-ABB0-4F8FD5DB8D62}"/>
              </a:ext>
            </a:extLst>
          </p:cNvPr>
          <p:cNvSpPr/>
          <p:nvPr/>
        </p:nvSpPr>
        <p:spPr>
          <a:xfrm>
            <a:off x="8027784" y="4161025"/>
            <a:ext cx="1198486" cy="107097"/>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1109658-F8A9-4536-94BC-2DDC2B544E27}"/>
              </a:ext>
            </a:extLst>
          </p:cNvPr>
          <p:cNvSpPr/>
          <p:nvPr/>
        </p:nvSpPr>
        <p:spPr>
          <a:xfrm>
            <a:off x="8038413" y="5400596"/>
            <a:ext cx="1198486" cy="107097"/>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46F0DA0-01C6-4A2E-88B4-B6B9346D202E}"/>
              </a:ext>
            </a:extLst>
          </p:cNvPr>
          <p:cNvSpPr/>
          <p:nvPr/>
        </p:nvSpPr>
        <p:spPr>
          <a:xfrm>
            <a:off x="8027784" y="4308692"/>
            <a:ext cx="1198486" cy="107097"/>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CBB2FC5-1284-4271-880C-85B09AF0E426}"/>
              </a:ext>
            </a:extLst>
          </p:cNvPr>
          <p:cNvSpPr txBox="1"/>
          <p:nvPr/>
        </p:nvSpPr>
        <p:spPr>
          <a:xfrm>
            <a:off x="6134165" y="5400596"/>
            <a:ext cx="1220002" cy="430887"/>
          </a:xfrm>
          <a:prstGeom prst="rect">
            <a:avLst/>
          </a:prstGeom>
          <a:noFill/>
        </p:spPr>
        <p:txBody>
          <a:bodyPr wrap="square" rtlCol="0">
            <a:spAutoFit/>
          </a:bodyPr>
          <a:lstStyle/>
          <a:p>
            <a:r>
              <a:rPr lang="en-US" sz="1050" dirty="0"/>
              <a:t>Filter Paper to retain soil particles</a:t>
            </a:r>
          </a:p>
        </p:txBody>
      </p:sp>
      <p:cxnSp>
        <p:nvCxnSpPr>
          <p:cNvPr id="30" name="Straight Arrow Connector 29">
            <a:extLst>
              <a:ext uri="{FF2B5EF4-FFF2-40B4-BE49-F238E27FC236}">
                <a16:creationId xmlns:a16="http://schemas.microsoft.com/office/drawing/2014/main" id="{FF92C49F-6312-4CE7-9D6A-4A3292737E5E}"/>
              </a:ext>
            </a:extLst>
          </p:cNvPr>
          <p:cNvCxnSpPr>
            <a:cxnSpLocks/>
          </p:cNvCxnSpPr>
          <p:nvPr/>
        </p:nvCxnSpPr>
        <p:spPr>
          <a:xfrm flipV="1">
            <a:off x="7130324" y="5419828"/>
            <a:ext cx="837831" cy="1205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BE3B3F94-3517-4AE3-B344-0A6EFF9B4F5B}"/>
              </a:ext>
            </a:extLst>
          </p:cNvPr>
          <p:cNvCxnSpPr>
            <a:cxnSpLocks/>
          </p:cNvCxnSpPr>
          <p:nvPr/>
        </p:nvCxnSpPr>
        <p:spPr>
          <a:xfrm flipV="1">
            <a:off x="6996418" y="4374950"/>
            <a:ext cx="949029" cy="10448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2C33EA05-55AF-42F5-914D-2A5815471719}"/>
              </a:ext>
            </a:extLst>
          </p:cNvPr>
          <p:cNvSpPr txBox="1"/>
          <p:nvPr/>
        </p:nvSpPr>
        <p:spPr>
          <a:xfrm>
            <a:off x="8336968" y="4830204"/>
            <a:ext cx="745724" cy="261610"/>
          </a:xfrm>
          <a:prstGeom prst="rect">
            <a:avLst/>
          </a:prstGeom>
          <a:noFill/>
        </p:spPr>
        <p:txBody>
          <a:bodyPr wrap="square" rtlCol="0">
            <a:spAutoFit/>
          </a:bodyPr>
          <a:lstStyle/>
          <a:p>
            <a:r>
              <a:rPr lang="en-US" sz="1100" dirty="0"/>
              <a:t>68.2 cm³</a:t>
            </a:r>
          </a:p>
        </p:txBody>
      </p:sp>
      <p:sp>
        <p:nvSpPr>
          <p:cNvPr id="37" name="TextBox 36">
            <a:extLst>
              <a:ext uri="{FF2B5EF4-FFF2-40B4-BE49-F238E27FC236}">
                <a16:creationId xmlns:a16="http://schemas.microsoft.com/office/drawing/2014/main" id="{4E5A4456-3F5F-4DA6-AC47-52EF4F76EEA4}"/>
              </a:ext>
            </a:extLst>
          </p:cNvPr>
          <p:cNvSpPr txBox="1"/>
          <p:nvPr/>
        </p:nvSpPr>
        <p:spPr>
          <a:xfrm>
            <a:off x="10281746" y="4208040"/>
            <a:ext cx="984869" cy="415498"/>
          </a:xfrm>
          <a:prstGeom prst="rect">
            <a:avLst/>
          </a:prstGeom>
          <a:noFill/>
        </p:spPr>
        <p:txBody>
          <a:bodyPr wrap="square" rtlCol="0">
            <a:spAutoFit/>
          </a:bodyPr>
          <a:lstStyle/>
          <a:p>
            <a:r>
              <a:rPr lang="en-US" sz="1050" dirty="0"/>
              <a:t>Stainless Steel Screens</a:t>
            </a:r>
          </a:p>
        </p:txBody>
      </p:sp>
      <p:cxnSp>
        <p:nvCxnSpPr>
          <p:cNvPr id="38" name="Straight Arrow Connector 37">
            <a:extLst>
              <a:ext uri="{FF2B5EF4-FFF2-40B4-BE49-F238E27FC236}">
                <a16:creationId xmlns:a16="http://schemas.microsoft.com/office/drawing/2014/main" id="{E0B898D2-6137-46B7-99D0-A84D7E6DDBD2}"/>
              </a:ext>
            </a:extLst>
          </p:cNvPr>
          <p:cNvCxnSpPr>
            <a:cxnSpLocks/>
            <a:stCxn id="37" idx="1"/>
          </p:cNvCxnSpPr>
          <p:nvPr/>
        </p:nvCxnSpPr>
        <p:spPr>
          <a:xfrm flipH="1" flipV="1">
            <a:off x="9366786" y="4268125"/>
            <a:ext cx="914960" cy="1476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27F2632D-AE94-4328-BB4F-F81F0829FC69}"/>
              </a:ext>
            </a:extLst>
          </p:cNvPr>
          <p:cNvCxnSpPr>
            <a:cxnSpLocks/>
          </p:cNvCxnSpPr>
          <p:nvPr/>
        </p:nvCxnSpPr>
        <p:spPr>
          <a:xfrm flipH="1">
            <a:off x="9308608" y="4502245"/>
            <a:ext cx="983766" cy="10476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4" name="TextBox 43">
            <a:extLst>
              <a:ext uri="{FF2B5EF4-FFF2-40B4-BE49-F238E27FC236}">
                <a16:creationId xmlns:a16="http://schemas.microsoft.com/office/drawing/2014/main" id="{4F07DBDB-41CF-4745-966E-7DDA329996F3}"/>
              </a:ext>
            </a:extLst>
          </p:cNvPr>
          <p:cNvSpPr txBox="1"/>
          <p:nvPr/>
        </p:nvSpPr>
        <p:spPr>
          <a:xfrm>
            <a:off x="8154501" y="3821866"/>
            <a:ext cx="1220002" cy="253916"/>
          </a:xfrm>
          <a:prstGeom prst="rect">
            <a:avLst/>
          </a:prstGeom>
          <a:noFill/>
        </p:spPr>
        <p:txBody>
          <a:bodyPr wrap="square" rtlCol="0">
            <a:spAutoFit/>
          </a:bodyPr>
          <a:lstStyle/>
          <a:p>
            <a:r>
              <a:rPr lang="en-US" sz="1050" dirty="0"/>
              <a:t>Tempe cell top</a:t>
            </a:r>
          </a:p>
        </p:txBody>
      </p:sp>
      <p:sp>
        <p:nvSpPr>
          <p:cNvPr id="45" name="TextBox 44">
            <a:extLst>
              <a:ext uri="{FF2B5EF4-FFF2-40B4-BE49-F238E27FC236}">
                <a16:creationId xmlns:a16="http://schemas.microsoft.com/office/drawing/2014/main" id="{A5018748-515E-474D-9A65-A276A8337522}"/>
              </a:ext>
            </a:extLst>
          </p:cNvPr>
          <p:cNvSpPr txBox="1"/>
          <p:nvPr/>
        </p:nvSpPr>
        <p:spPr>
          <a:xfrm>
            <a:off x="8027526" y="5788300"/>
            <a:ext cx="1220002" cy="253916"/>
          </a:xfrm>
          <a:prstGeom prst="rect">
            <a:avLst/>
          </a:prstGeom>
          <a:noFill/>
        </p:spPr>
        <p:txBody>
          <a:bodyPr wrap="square" rtlCol="0">
            <a:spAutoFit/>
          </a:bodyPr>
          <a:lstStyle/>
          <a:p>
            <a:r>
              <a:rPr lang="en-US" sz="1050" dirty="0"/>
              <a:t>Tempe cell bottom</a:t>
            </a:r>
          </a:p>
        </p:txBody>
      </p:sp>
      <p:sp>
        <p:nvSpPr>
          <p:cNvPr id="46" name="TextBox 45">
            <a:extLst>
              <a:ext uri="{FF2B5EF4-FFF2-40B4-BE49-F238E27FC236}">
                <a16:creationId xmlns:a16="http://schemas.microsoft.com/office/drawing/2014/main" id="{5A622FDC-9571-484D-8C3A-B464894EFB5C}"/>
              </a:ext>
            </a:extLst>
          </p:cNvPr>
          <p:cNvSpPr txBox="1"/>
          <p:nvPr/>
        </p:nvSpPr>
        <p:spPr>
          <a:xfrm>
            <a:off x="3304818" y="2950609"/>
            <a:ext cx="4450672" cy="2585323"/>
          </a:xfrm>
          <a:prstGeom prst="rect">
            <a:avLst/>
          </a:prstGeom>
          <a:noFill/>
        </p:spPr>
        <p:txBody>
          <a:bodyPr wrap="square" rtlCol="0">
            <a:spAutoFit/>
          </a:bodyPr>
          <a:lstStyle/>
          <a:p>
            <a:pPr marL="285750" indent="-285750">
              <a:buFont typeface="Arial" panose="020B0604020202020204" pitchFamily="34" charset="0"/>
              <a:buChar char="•"/>
            </a:pPr>
            <a:r>
              <a:rPr lang="en-US" dirty="0"/>
              <a:t>Tempe cells attached </a:t>
            </a:r>
            <a:r>
              <a:rPr lang="en-US"/>
              <a:t>to Mariotte bottle </a:t>
            </a:r>
            <a:r>
              <a:rPr lang="en-US" dirty="0"/>
              <a:t>with 20cm head</a:t>
            </a:r>
          </a:p>
          <a:p>
            <a:r>
              <a:rPr lang="en-US" dirty="0"/>
              <a:t> </a:t>
            </a:r>
          </a:p>
          <a:p>
            <a:pPr marL="285750" indent="-285750">
              <a:buFont typeface="Arial" panose="020B0604020202020204" pitchFamily="34" charset="0"/>
              <a:buChar char="•"/>
            </a:pPr>
            <a:r>
              <a:rPr lang="en-US" dirty="0"/>
              <a:t>Leachate collected in ~15-25 mL increments by centrifuge tubes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Ksat</a:t>
            </a:r>
            <a:r>
              <a:rPr lang="en-US" dirty="0"/>
              <a:t> determined by time and            leachate volume measurements</a:t>
            </a:r>
          </a:p>
          <a:p>
            <a:endParaRPr lang="en-US" dirty="0"/>
          </a:p>
        </p:txBody>
      </p:sp>
      <p:sp>
        <p:nvSpPr>
          <p:cNvPr id="3" name="TextBox 2">
            <a:extLst>
              <a:ext uri="{FF2B5EF4-FFF2-40B4-BE49-F238E27FC236}">
                <a16:creationId xmlns:a16="http://schemas.microsoft.com/office/drawing/2014/main" id="{8D55B239-6331-49EC-8F3F-E43A91FEA667}"/>
              </a:ext>
            </a:extLst>
          </p:cNvPr>
          <p:cNvSpPr txBox="1"/>
          <p:nvPr/>
        </p:nvSpPr>
        <p:spPr>
          <a:xfrm>
            <a:off x="11382039" y="3122561"/>
            <a:ext cx="825028" cy="215444"/>
          </a:xfrm>
          <a:prstGeom prst="rect">
            <a:avLst/>
          </a:prstGeom>
          <a:noFill/>
        </p:spPr>
        <p:txBody>
          <a:bodyPr wrap="square" rtlCol="0">
            <a:spAutoFit/>
          </a:bodyPr>
          <a:lstStyle/>
          <a:p>
            <a:r>
              <a:rPr lang="en-US" sz="800" dirty="0"/>
              <a:t>(Nathan Derby)</a:t>
            </a:r>
          </a:p>
        </p:txBody>
      </p:sp>
    </p:spTree>
    <p:extLst>
      <p:ext uri="{BB962C8B-B14F-4D97-AF65-F5344CB8AC3E}">
        <p14:creationId xmlns:p14="http://schemas.microsoft.com/office/powerpoint/2010/main" val="965988483"/>
      </p:ext>
    </p:extLst>
  </p:cSld>
  <p:clrMapOvr>
    <a:masterClrMapping/>
  </p:clrMapOvr>
  <mc:AlternateContent xmlns:mc="http://schemas.openxmlformats.org/markup-compatibility/2006" xmlns:p14="http://schemas.microsoft.com/office/powerpoint/2010/main">
    <mc:Choice Requires="p14">
      <p:transition spd="slow" p14:dur="2000" advTm="76598"/>
    </mc:Choice>
    <mc:Fallback xmlns="">
      <p:transition spd="slow" advTm="7659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8FB67-0F27-440D-8E6E-8FB24665A671}"/>
              </a:ext>
            </a:extLst>
          </p:cNvPr>
          <p:cNvSpPr>
            <a:spLocks noGrp="1"/>
          </p:cNvSpPr>
          <p:nvPr>
            <p:ph type="title"/>
          </p:nvPr>
        </p:nvSpPr>
        <p:spPr/>
        <p:txBody>
          <a:bodyPr/>
          <a:lstStyle/>
          <a:p>
            <a:r>
              <a:rPr lang="en-US" dirty="0"/>
              <a:t>Oil Production in North Dakota</a:t>
            </a:r>
          </a:p>
        </p:txBody>
      </p:sp>
      <p:pic>
        <p:nvPicPr>
          <p:cNvPr id="5" name="Picture 4">
            <a:extLst>
              <a:ext uri="{FF2B5EF4-FFF2-40B4-BE49-F238E27FC236}">
                <a16:creationId xmlns:a16="http://schemas.microsoft.com/office/drawing/2014/main" id="{3241D029-D006-48F9-BD8C-2CF029329D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9466" y="1468918"/>
            <a:ext cx="7148433" cy="4768079"/>
          </a:xfrm>
          <a:prstGeom prst="rect">
            <a:avLst/>
          </a:prstGeom>
        </p:spPr>
      </p:pic>
    </p:spTree>
    <p:extLst>
      <p:ext uri="{BB962C8B-B14F-4D97-AF65-F5344CB8AC3E}">
        <p14:creationId xmlns:p14="http://schemas.microsoft.com/office/powerpoint/2010/main" val="130395320"/>
      </p:ext>
    </p:extLst>
  </p:cSld>
  <p:clrMapOvr>
    <a:masterClrMapping/>
  </p:clrMapOvr>
  <mc:AlternateContent xmlns:mc="http://schemas.openxmlformats.org/markup-compatibility/2006" xmlns:p14="http://schemas.microsoft.com/office/powerpoint/2010/main">
    <mc:Choice Requires="p14">
      <p:transition spd="slow" p14:dur="2000" advTm="17772"/>
    </mc:Choice>
    <mc:Fallback xmlns="">
      <p:transition spd="slow" advTm="1777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annalie.peterson\AppData\Local\Microsoft\Windows\INetCache\Content.MSO\F8851BB8.tmp">
            <a:extLst>
              <a:ext uri="{FF2B5EF4-FFF2-40B4-BE49-F238E27FC236}">
                <a16:creationId xmlns:a16="http://schemas.microsoft.com/office/drawing/2014/main" id="{80347FB6-85FD-4632-9AD8-79C0453D1C2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205655" y="252248"/>
            <a:ext cx="5675585" cy="6358759"/>
          </a:xfrm>
          <a:prstGeom prst="rect">
            <a:avLst/>
          </a:prstGeom>
          <a:noFill/>
          <a:ln w="28575">
            <a:solidFill>
              <a:schemeClr val="tx1"/>
            </a:solidFill>
          </a:ln>
        </p:spPr>
      </p:pic>
    </p:spTree>
    <p:extLst>
      <p:ext uri="{BB962C8B-B14F-4D97-AF65-F5344CB8AC3E}">
        <p14:creationId xmlns:p14="http://schemas.microsoft.com/office/powerpoint/2010/main" val="271135084"/>
      </p:ext>
    </p:extLst>
  </p:cSld>
  <p:clrMapOvr>
    <a:masterClrMapping/>
  </p:clrMapOvr>
  <mc:AlternateContent xmlns:mc="http://schemas.openxmlformats.org/markup-compatibility/2006" xmlns:p14="http://schemas.microsoft.com/office/powerpoint/2010/main">
    <mc:Choice Requires="p14">
      <p:transition spd="slow" p14:dur="2000" advTm="72534"/>
    </mc:Choice>
    <mc:Fallback xmlns="">
      <p:transition spd="slow" advTm="72534"/>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nnalie.peterson\AppData\Local\Microsoft\Windows\INetCache\Content.MSO\7E2ED286.tmp">
            <a:extLst>
              <a:ext uri="{FF2B5EF4-FFF2-40B4-BE49-F238E27FC236}">
                <a16:creationId xmlns:a16="http://schemas.microsoft.com/office/drawing/2014/main" id="{B9C97F57-85F6-4AB5-8BF5-1D0A24F6479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037490" y="304800"/>
            <a:ext cx="6159062" cy="6243145"/>
          </a:xfrm>
          <a:prstGeom prst="rect">
            <a:avLst/>
          </a:prstGeom>
          <a:noFill/>
          <a:ln w="28575">
            <a:solidFill>
              <a:schemeClr val="tx1"/>
            </a:solidFill>
          </a:ln>
        </p:spPr>
      </p:pic>
    </p:spTree>
    <p:extLst>
      <p:ext uri="{BB962C8B-B14F-4D97-AF65-F5344CB8AC3E}">
        <p14:creationId xmlns:p14="http://schemas.microsoft.com/office/powerpoint/2010/main" val="2367257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139F8F-EF6E-451E-BAD2-8652311063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07944474"/>
      </p:ext>
    </p:extLst>
  </p:cSld>
  <p:clrMapOvr>
    <a:masterClrMapping/>
  </p:clrMapOvr>
  <mc:AlternateContent xmlns:mc="http://schemas.openxmlformats.org/markup-compatibility/2006" xmlns:p14="http://schemas.microsoft.com/office/powerpoint/2010/main">
    <mc:Choice Requires="p14">
      <p:transition spd="slow" p14:dur="2000" advTm="52702"/>
    </mc:Choice>
    <mc:Fallback xmlns="">
      <p:transition spd="slow" advTm="52702"/>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F03773-3994-4073-9431-0BA27ED776E8}"/>
              </a:ext>
            </a:extLst>
          </p:cNvPr>
          <p:cNvSpPr txBox="1"/>
          <p:nvPr/>
        </p:nvSpPr>
        <p:spPr>
          <a:xfrm>
            <a:off x="301352" y="311614"/>
            <a:ext cx="4678532" cy="646331"/>
          </a:xfrm>
          <a:prstGeom prst="rect">
            <a:avLst/>
          </a:prstGeom>
          <a:noFill/>
        </p:spPr>
        <p:txBody>
          <a:bodyPr wrap="square" rtlCol="0">
            <a:spAutoFit/>
          </a:bodyPr>
          <a:lstStyle/>
          <a:p>
            <a:r>
              <a:rPr lang="en-US" sz="3600" dirty="0"/>
              <a:t>References cited:</a:t>
            </a:r>
          </a:p>
        </p:txBody>
      </p:sp>
      <p:sp>
        <p:nvSpPr>
          <p:cNvPr id="3" name="TextBox 2">
            <a:extLst>
              <a:ext uri="{FF2B5EF4-FFF2-40B4-BE49-F238E27FC236}">
                <a16:creationId xmlns:a16="http://schemas.microsoft.com/office/drawing/2014/main" id="{F08615F1-85CF-4D6E-B494-B2A387BA65FD}"/>
              </a:ext>
            </a:extLst>
          </p:cNvPr>
          <p:cNvSpPr txBox="1"/>
          <p:nvPr/>
        </p:nvSpPr>
        <p:spPr>
          <a:xfrm>
            <a:off x="696287" y="957945"/>
            <a:ext cx="9907398" cy="5355312"/>
          </a:xfrm>
          <a:prstGeom prst="rect">
            <a:avLst/>
          </a:prstGeom>
          <a:noFill/>
        </p:spPr>
        <p:txBody>
          <a:bodyPr wrap="square" rtlCol="0">
            <a:spAutoFit/>
          </a:bodyPr>
          <a:lstStyle/>
          <a:p>
            <a:r>
              <a:rPr lang="en-US" dirty="0"/>
              <a:t>Derby, N.E., Casey, F.X.M., and </a:t>
            </a:r>
            <a:r>
              <a:rPr lang="en-US" dirty="0" err="1"/>
              <a:t>DeSutter</a:t>
            </a:r>
            <a:r>
              <a:rPr lang="en-US" dirty="0"/>
              <a:t>, T.M., 2016, Effects of oil field brine wastewater on saturated 	hydraulic conductivity of </a:t>
            </a:r>
            <a:r>
              <a:rPr lang="en-US" dirty="0" err="1"/>
              <a:t>smectitic</a:t>
            </a:r>
            <a:r>
              <a:rPr lang="en-US" dirty="0"/>
              <a:t> loam soils: Canadian Journal of Soil Science, v. 96, p. 496-	503, </a:t>
            </a:r>
            <a:r>
              <a:rPr lang="en-US" dirty="0" err="1"/>
              <a:t>doi</a:t>
            </a:r>
            <a:r>
              <a:rPr lang="en-US" dirty="0"/>
              <a:t>: 10.1139/cjss-2016-0036.</a:t>
            </a:r>
          </a:p>
          <a:p>
            <a:r>
              <a:rPr lang="en-US" dirty="0"/>
              <a:t>Meehan, M.A., </a:t>
            </a:r>
            <a:r>
              <a:rPr lang="en-US" dirty="0" err="1"/>
              <a:t>Sedivec</a:t>
            </a:r>
            <a:r>
              <a:rPr lang="en-US" dirty="0"/>
              <a:t>, K., </a:t>
            </a:r>
            <a:r>
              <a:rPr lang="en-US" dirty="0" err="1"/>
              <a:t>DeSutter</a:t>
            </a:r>
            <a:r>
              <a:rPr lang="en-US" dirty="0"/>
              <a:t>, T.M., Augustin, C., and </a:t>
            </a:r>
            <a:r>
              <a:rPr lang="en-US" dirty="0" err="1"/>
              <a:t>Daigh</a:t>
            </a:r>
            <a:r>
              <a:rPr lang="en-US" dirty="0"/>
              <a:t>, A.L.M., 2017, Environmental Impacts 	of Brine 	(Produced Water): North Dakota State University Extension Service.</a:t>
            </a:r>
          </a:p>
          <a:p>
            <a:r>
              <a:rPr lang="en-US" dirty="0"/>
              <a:t>Green, A.W., </a:t>
            </a:r>
            <a:r>
              <a:rPr lang="en-US" dirty="0" err="1"/>
              <a:t>DeSutter</a:t>
            </a:r>
            <a:r>
              <a:rPr lang="en-US" dirty="0"/>
              <a:t>, T.M., </a:t>
            </a:r>
            <a:r>
              <a:rPr lang="en-US" dirty="0" err="1"/>
              <a:t>Daigh</a:t>
            </a:r>
            <a:r>
              <a:rPr lang="en-US" dirty="0"/>
              <a:t>, A.L.M., and Meehan, M.A., 2019, Wicking Salts from Brine-	Contaminated Soils: A potential Method for In Situ Remediation: Agricultural &amp; Environmental 	Letters, </a:t>
            </a:r>
            <a:r>
              <a:rPr lang="en-US" dirty="0" err="1"/>
              <a:t>doi</a:t>
            </a:r>
            <a:r>
              <a:rPr lang="en-US" dirty="0"/>
              <a:t>: 10.2134/ael2018.12.0069.</a:t>
            </a:r>
          </a:p>
          <a:p>
            <a:r>
              <a:rPr lang="en-US" dirty="0"/>
              <a:t>Green, A.W., </a:t>
            </a:r>
            <a:r>
              <a:rPr lang="en-US" dirty="0" err="1"/>
              <a:t>DeSutter</a:t>
            </a:r>
            <a:r>
              <a:rPr lang="en-US" dirty="0"/>
              <a:t>, T.M., Meehan, M.A., </a:t>
            </a:r>
            <a:r>
              <a:rPr lang="en-US" dirty="0" err="1"/>
              <a:t>Daigh</a:t>
            </a:r>
            <a:r>
              <a:rPr lang="en-US" dirty="0"/>
              <a:t>, A.L.M., and O’Brien, P.L., 2020, Produced water’s 	impact on soil properties: Remediation challenges and opportunities: </a:t>
            </a:r>
            <a:r>
              <a:rPr lang="en-US" dirty="0" err="1"/>
              <a:t>Agrosystems</a:t>
            </a:r>
            <a:r>
              <a:rPr lang="en-US" dirty="0"/>
              <a:t>, 	Geosciences &amp; Environment, </a:t>
            </a:r>
            <a:r>
              <a:rPr lang="en-US" dirty="0" err="1"/>
              <a:t>doi</a:t>
            </a:r>
            <a:r>
              <a:rPr lang="en-US" dirty="0"/>
              <a:t>: 10.1002/agg2.20042.</a:t>
            </a:r>
          </a:p>
          <a:p>
            <a:r>
              <a:rPr lang="en-US" dirty="0" err="1"/>
              <a:t>Nnadi</a:t>
            </a:r>
            <a:r>
              <a:rPr lang="en-US" dirty="0"/>
              <a:t>, E.O., Newman, A.P., and Coupe, S.J., 2013, Geotextile Incorporated Permeable Pavement System 	as Potential Source of Irrigation Water: Effects of Re-Used Water on the Soil, Plant Growth and 	Development: Clean Soil Air Water, v. 42, p. 125-132, </a:t>
            </a:r>
            <a:r>
              <a:rPr lang="en-US" dirty="0" err="1"/>
              <a:t>doi</a:t>
            </a:r>
            <a:r>
              <a:rPr lang="en-US" dirty="0"/>
              <a:t>: 10.1002/clen.201300165.</a:t>
            </a:r>
          </a:p>
          <a:p>
            <a:r>
              <a:rPr lang="en-US" dirty="0" err="1"/>
              <a:t>Sommerfeldt</a:t>
            </a:r>
            <a:r>
              <a:rPr lang="en-US" dirty="0"/>
              <a:t> T.G., </a:t>
            </a:r>
            <a:r>
              <a:rPr lang="en-US" dirty="0" err="1"/>
              <a:t>Schaalje</a:t>
            </a:r>
            <a:r>
              <a:rPr lang="en-US" dirty="0"/>
              <a:t> G.B., and </a:t>
            </a:r>
            <a:r>
              <a:rPr lang="en-US" dirty="0" err="1"/>
              <a:t>Hulstein</a:t>
            </a:r>
            <a:r>
              <a:rPr lang="en-US" dirty="0"/>
              <a:t> W. 1984. Use of Tempe cell, modified to restrain swelling, 	for determination of hydraulic conductivity and soil water content. Can. J. Soil Sci. 64: 265–	272.</a:t>
            </a:r>
          </a:p>
          <a:p>
            <a:endParaRPr lang="en-US" dirty="0"/>
          </a:p>
          <a:p>
            <a:endParaRPr lang="en-US" dirty="0"/>
          </a:p>
        </p:txBody>
      </p:sp>
    </p:spTree>
    <p:extLst>
      <p:ext uri="{BB962C8B-B14F-4D97-AF65-F5344CB8AC3E}">
        <p14:creationId xmlns:p14="http://schemas.microsoft.com/office/powerpoint/2010/main" val="2305878412"/>
      </p:ext>
    </p:extLst>
  </p:cSld>
  <p:clrMapOvr>
    <a:masterClrMapping/>
  </p:clrMapOvr>
  <mc:AlternateContent xmlns:mc="http://schemas.openxmlformats.org/markup-compatibility/2006" xmlns:p14="http://schemas.microsoft.com/office/powerpoint/2010/main">
    <mc:Choice Requires="p14">
      <p:transition spd="slow" p14:dur="2000" advTm="4345"/>
    </mc:Choice>
    <mc:Fallback xmlns="">
      <p:transition spd="slow" advTm="4345"/>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AEE473-6834-45E6-AD52-DE9CCA82E0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179083"/>
          </a:xfrm>
          <a:prstGeom prst="rect">
            <a:avLst/>
          </a:prstGeom>
        </p:spPr>
      </p:pic>
      <p:sp>
        <p:nvSpPr>
          <p:cNvPr id="2" name="Title 1">
            <a:extLst>
              <a:ext uri="{FF2B5EF4-FFF2-40B4-BE49-F238E27FC236}">
                <a16:creationId xmlns:a16="http://schemas.microsoft.com/office/drawing/2014/main" id="{C984C924-786C-4E32-8DA4-2A443E4FA0E9}"/>
              </a:ext>
            </a:extLst>
          </p:cNvPr>
          <p:cNvSpPr>
            <a:spLocks noGrp="1"/>
          </p:cNvSpPr>
          <p:nvPr>
            <p:ph type="ctrTitle"/>
          </p:nvPr>
        </p:nvSpPr>
        <p:spPr>
          <a:xfrm>
            <a:off x="-116586" y="2468567"/>
            <a:ext cx="12191999" cy="2387600"/>
          </a:xfrm>
        </p:spPr>
        <p:txBody>
          <a:bodyPr>
            <a:noAutofit/>
          </a:bodyPr>
          <a:lstStyle/>
          <a:p>
            <a:r>
              <a:rPr lang="en-US" sz="4400" dirty="0"/>
              <a:t>Calcium acetate: an alternative to gypsum for improving oilfield, brine impacted soils</a:t>
            </a:r>
          </a:p>
        </p:txBody>
      </p:sp>
      <p:sp>
        <p:nvSpPr>
          <p:cNvPr id="3" name="Subtitle 2">
            <a:extLst>
              <a:ext uri="{FF2B5EF4-FFF2-40B4-BE49-F238E27FC236}">
                <a16:creationId xmlns:a16="http://schemas.microsoft.com/office/drawing/2014/main" id="{F996B3BC-4812-4075-B7CD-C7F2941D1A20}"/>
              </a:ext>
            </a:extLst>
          </p:cNvPr>
          <p:cNvSpPr>
            <a:spLocks noGrp="1"/>
          </p:cNvSpPr>
          <p:nvPr>
            <p:ph type="subTitle" idx="1"/>
          </p:nvPr>
        </p:nvSpPr>
        <p:spPr>
          <a:xfrm>
            <a:off x="1407414" y="5241839"/>
            <a:ext cx="9144000" cy="966567"/>
          </a:xfrm>
        </p:spPr>
        <p:txBody>
          <a:bodyPr/>
          <a:lstStyle/>
          <a:p>
            <a:r>
              <a:rPr lang="en-US" sz="2000" dirty="0"/>
              <a:t>Annalie Peterson, Thomas </a:t>
            </a:r>
            <a:r>
              <a:rPr lang="en-US" sz="2000" dirty="0" err="1"/>
              <a:t>DeSutter</a:t>
            </a:r>
            <a:r>
              <a:rPr lang="en-US" sz="2000" dirty="0"/>
              <a:t>, Nathan Derby, Miranda Meehan and Aaron </a:t>
            </a:r>
            <a:r>
              <a:rPr lang="en-US" sz="2000" dirty="0" err="1"/>
              <a:t>Daigh</a:t>
            </a:r>
            <a:endParaRPr lang="en-US" sz="2000" dirty="0"/>
          </a:p>
          <a:p>
            <a:r>
              <a:rPr lang="en-US" sz="2000" dirty="0"/>
              <a:t>North Dakota State University, Fargo, ND</a:t>
            </a:r>
          </a:p>
        </p:txBody>
      </p:sp>
      <p:pic>
        <p:nvPicPr>
          <p:cNvPr id="4" name="Picture 3">
            <a:extLst>
              <a:ext uri="{FF2B5EF4-FFF2-40B4-BE49-F238E27FC236}">
                <a16:creationId xmlns:a16="http://schemas.microsoft.com/office/drawing/2014/main" id="{4F6549C3-4472-422A-B71E-B88DD367E7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353" y="5725123"/>
            <a:ext cx="2746248" cy="801624"/>
          </a:xfrm>
          <a:prstGeom prst="rect">
            <a:avLst/>
          </a:prstGeom>
        </p:spPr>
      </p:pic>
    </p:spTree>
    <p:extLst>
      <p:ext uri="{BB962C8B-B14F-4D97-AF65-F5344CB8AC3E}">
        <p14:creationId xmlns:p14="http://schemas.microsoft.com/office/powerpoint/2010/main" val="1801649476"/>
      </p:ext>
    </p:extLst>
  </p:cSld>
  <p:clrMapOvr>
    <a:masterClrMapping/>
  </p:clrMapOvr>
  <mc:AlternateContent xmlns:mc="http://schemas.openxmlformats.org/markup-compatibility/2006" xmlns:p14="http://schemas.microsoft.com/office/powerpoint/2010/main">
    <mc:Choice Requires="p14">
      <p:transition spd="slow" p14:dur="2000" advTm="14590"/>
    </mc:Choice>
    <mc:Fallback xmlns="">
      <p:transition spd="slow" advTm="1459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B47417F-2EBD-4544-823C-5BD00EDB8A5C}"/>
              </a:ext>
            </a:extLst>
          </p:cNvPr>
          <p:cNvSpPr txBox="1"/>
          <p:nvPr/>
        </p:nvSpPr>
        <p:spPr>
          <a:xfrm>
            <a:off x="10195561" y="6459674"/>
            <a:ext cx="2920642" cy="276999"/>
          </a:xfrm>
          <a:prstGeom prst="rect">
            <a:avLst/>
          </a:prstGeom>
          <a:noFill/>
        </p:spPr>
        <p:txBody>
          <a:bodyPr wrap="square" rtlCol="0">
            <a:spAutoFit/>
          </a:bodyPr>
          <a:lstStyle/>
          <a:p>
            <a:r>
              <a:rPr lang="en-US" sz="1200" dirty="0"/>
              <a:t>(ND water resources, 2019)</a:t>
            </a:r>
          </a:p>
        </p:txBody>
      </p:sp>
      <p:pic>
        <p:nvPicPr>
          <p:cNvPr id="9" name="Picture 8">
            <a:extLst>
              <a:ext uri="{FF2B5EF4-FFF2-40B4-BE49-F238E27FC236}">
                <a16:creationId xmlns:a16="http://schemas.microsoft.com/office/drawing/2014/main" id="{B369466D-97D0-46DB-B4DC-46CB109BB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1" y="355223"/>
            <a:ext cx="11087100" cy="5946052"/>
          </a:xfrm>
          <a:prstGeom prst="rect">
            <a:avLst/>
          </a:prstGeom>
        </p:spPr>
      </p:pic>
    </p:spTree>
    <p:extLst>
      <p:ext uri="{BB962C8B-B14F-4D97-AF65-F5344CB8AC3E}">
        <p14:creationId xmlns:p14="http://schemas.microsoft.com/office/powerpoint/2010/main" val="882874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3BED15-EA64-41C5-B434-2569E77F0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7391" y="970887"/>
            <a:ext cx="8218170" cy="4916226"/>
          </a:xfrm>
          <a:prstGeom prst="rect">
            <a:avLst/>
          </a:prstGeom>
        </p:spPr>
      </p:pic>
      <p:sp>
        <p:nvSpPr>
          <p:cNvPr id="3" name="TextBox 2">
            <a:extLst>
              <a:ext uri="{FF2B5EF4-FFF2-40B4-BE49-F238E27FC236}">
                <a16:creationId xmlns:a16="http://schemas.microsoft.com/office/drawing/2014/main" id="{7A0F7C38-F5B5-4FAD-92FB-0BD490DBF986}"/>
              </a:ext>
            </a:extLst>
          </p:cNvPr>
          <p:cNvSpPr txBox="1"/>
          <p:nvPr/>
        </p:nvSpPr>
        <p:spPr>
          <a:xfrm>
            <a:off x="10195561" y="6459674"/>
            <a:ext cx="2920642" cy="276999"/>
          </a:xfrm>
          <a:prstGeom prst="rect">
            <a:avLst/>
          </a:prstGeom>
          <a:noFill/>
        </p:spPr>
        <p:txBody>
          <a:bodyPr wrap="square" rtlCol="0">
            <a:spAutoFit/>
          </a:bodyPr>
          <a:lstStyle/>
          <a:p>
            <a:r>
              <a:rPr lang="en-US" sz="1200" dirty="0"/>
              <a:t>(ND water resources, 2019)</a:t>
            </a:r>
          </a:p>
        </p:txBody>
      </p:sp>
      <p:sp>
        <p:nvSpPr>
          <p:cNvPr id="4" name="TextBox 3">
            <a:extLst>
              <a:ext uri="{FF2B5EF4-FFF2-40B4-BE49-F238E27FC236}">
                <a16:creationId xmlns:a16="http://schemas.microsoft.com/office/drawing/2014/main" id="{3E7C7480-716A-49BC-8C13-3105C2E29023}"/>
              </a:ext>
            </a:extLst>
          </p:cNvPr>
          <p:cNvSpPr txBox="1"/>
          <p:nvPr/>
        </p:nvSpPr>
        <p:spPr>
          <a:xfrm>
            <a:off x="320040" y="262890"/>
            <a:ext cx="8218170" cy="646331"/>
          </a:xfrm>
          <a:prstGeom prst="rect">
            <a:avLst/>
          </a:prstGeom>
          <a:noFill/>
        </p:spPr>
        <p:txBody>
          <a:bodyPr wrap="square" rtlCol="0">
            <a:spAutoFit/>
          </a:bodyPr>
          <a:lstStyle/>
          <a:p>
            <a:r>
              <a:rPr lang="en-US" sz="3600" dirty="0"/>
              <a:t>15,355 wells drilled from 2007-2018</a:t>
            </a:r>
          </a:p>
        </p:txBody>
      </p:sp>
    </p:spTree>
    <p:extLst>
      <p:ext uri="{BB962C8B-B14F-4D97-AF65-F5344CB8AC3E}">
        <p14:creationId xmlns:p14="http://schemas.microsoft.com/office/powerpoint/2010/main" val="1620174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illiston Basin Cross Section">
            <a:extLst>
              <a:ext uri="{FF2B5EF4-FFF2-40B4-BE49-F238E27FC236}">
                <a16:creationId xmlns:a16="http://schemas.microsoft.com/office/drawing/2014/main" id="{A937ED26-1F6A-469B-B4FD-4307BE32FF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 y="199823"/>
            <a:ext cx="9147810" cy="64583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B994BA4-5836-4BDA-92E5-BBEB4C46FB5D}"/>
              </a:ext>
            </a:extLst>
          </p:cNvPr>
          <p:cNvSpPr txBox="1"/>
          <p:nvPr/>
        </p:nvSpPr>
        <p:spPr>
          <a:xfrm>
            <a:off x="9829800" y="6447651"/>
            <a:ext cx="2920642" cy="276999"/>
          </a:xfrm>
          <a:prstGeom prst="rect">
            <a:avLst/>
          </a:prstGeom>
          <a:noFill/>
        </p:spPr>
        <p:txBody>
          <a:bodyPr wrap="square" rtlCol="0">
            <a:spAutoFit/>
          </a:bodyPr>
          <a:lstStyle/>
          <a:p>
            <a:r>
              <a:rPr lang="en-US" sz="1200" dirty="0"/>
              <a:t>(North Dakota Geological Survey)</a:t>
            </a:r>
          </a:p>
        </p:txBody>
      </p:sp>
      <p:cxnSp>
        <p:nvCxnSpPr>
          <p:cNvPr id="5" name="Straight Arrow Connector 4">
            <a:extLst>
              <a:ext uri="{FF2B5EF4-FFF2-40B4-BE49-F238E27FC236}">
                <a16:creationId xmlns:a16="http://schemas.microsoft.com/office/drawing/2014/main" id="{09534EE3-4555-452B-B7D7-C8A89D809771}"/>
              </a:ext>
            </a:extLst>
          </p:cNvPr>
          <p:cNvCxnSpPr/>
          <p:nvPr/>
        </p:nvCxnSpPr>
        <p:spPr>
          <a:xfrm>
            <a:off x="240030" y="4149090"/>
            <a:ext cx="640080"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2572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North Dakota Geologic Survey">
            <a:extLst>
              <a:ext uri="{FF2B5EF4-FFF2-40B4-BE49-F238E27FC236}">
                <a16:creationId xmlns:a16="http://schemas.microsoft.com/office/drawing/2014/main" id="{1250DECC-C6EA-4A75-A9E8-0B54184121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180" b="3099"/>
          <a:stretch/>
        </p:blipFill>
        <p:spPr bwMode="auto">
          <a:xfrm>
            <a:off x="247419" y="230298"/>
            <a:ext cx="2394947" cy="56872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4947FB4-350C-4A99-87B6-CF167A71E4A3}"/>
              </a:ext>
            </a:extLst>
          </p:cNvPr>
          <p:cNvSpPr txBox="1"/>
          <p:nvPr/>
        </p:nvSpPr>
        <p:spPr>
          <a:xfrm>
            <a:off x="491490" y="5917571"/>
            <a:ext cx="2920642" cy="276999"/>
          </a:xfrm>
          <a:prstGeom prst="rect">
            <a:avLst/>
          </a:prstGeom>
          <a:noFill/>
        </p:spPr>
        <p:txBody>
          <a:bodyPr wrap="square" rtlCol="0">
            <a:spAutoFit/>
          </a:bodyPr>
          <a:lstStyle/>
          <a:p>
            <a:r>
              <a:rPr lang="en-US" sz="1200" dirty="0"/>
              <a:t>(North Dakota Geological Survey)</a:t>
            </a:r>
          </a:p>
        </p:txBody>
      </p:sp>
      <p:sp>
        <p:nvSpPr>
          <p:cNvPr id="9" name="TextBox 8">
            <a:extLst>
              <a:ext uri="{FF2B5EF4-FFF2-40B4-BE49-F238E27FC236}">
                <a16:creationId xmlns:a16="http://schemas.microsoft.com/office/drawing/2014/main" id="{A872BE6F-EB0C-456C-BD8A-EC57A28F9D5D}"/>
              </a:ext>
            </a:extLst>
          </p:cNvPr>
          <p:cNvSpPr txBox="1"/>
          <p:nvPr/>
        </p:nvSpPr>
        <p:spPr>
          <a:xfrm>
            <a:off x="4432658" y="4479220"/>
            <a:ext cx="2920642" cy="276999"/>
          </a:xfrm>
          <a:prstGeom prst="rect">
            <a:avLst/>
          </a:prstGeom>
          <a:noFill/>
        </p:spPr>
        <p:txBody>
          <a:bodyPr wrap="square" rtlCol="0">
            <a:spAutoFit/>
          </a:bodyPr>
          <a:lstStyle/>
          <a:p>
            <a:r>
              <a:rPr lang="en-US" sz="1200" dirty="0"/>
              <a:t>(</a:t>
            </a:r>
            <a:r>
              <a:rPr lang="en-US" sz="1200" dirty="0" err="1"/>
              <a:t>Sloss</a:t>
            </a:r>
            <a:r>
              <a:rPr lang="en-US" sz="1200" dirty="0"/>
              <a:t>, 1963)</a:t>
            </a:r>
          </a:p>
        </p:txBody>
      </p:sp>
      <p:pic>
        <p:nvPicPr>
          <p:cNvPr id="5" name="Picture 4">
            <a:extLst>
              <a:ext uri="{FF2B5EF4-FFF2-40B4-BE49-F238E27FC236}">
                <a16:creationId xmlns:a16="http://schemas.microsoft.com/office/drawing/2014/main" id="{5E648D80-DCD0-4B84-AC94-8CF09B49FB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3971" y="230298"/>
            <a:ext cx="2560133" cy="4248922"/>
          </a:xfrm>
          <a:prstGeom prst="rect">
            <a:avLst/>
          </a:prstGeom>
        </p:spPr>
      </p:pic>
      <p:sp>
        <p:nvSpPr>
          <p:cNvPr id="12" name="TextBox 11">
            <a:extLst>
              <a:ext uri="{FF2B5EF4-FFF2-40B4-BE49-F238E27FC236}">
                <a16:creationId xmlns:a16="http://schemas.microsoft.com/office/drawing/2014/main" id="{9D4F622E-68F0-4CAF-8C30-A552061CA358}"/>
              </a:ext>
            </a:extLst>
          </p:cNvPr>
          <p:cNvSpPr txBox="1"/>
          <p:nvPr/>
        </p:nvSpPr>
        <p:spPr>
          <a:xfrm>
            <a:off x="11031578" y="5473734"/>
            <a:ext cx="2920642" cy="276999"/>
          </a:xfrm>
          <a:prstGeom prst="rect">
            <a:avLst/>
          </a:prstGeom>
          <a:noFill/>
        </p:spPr>
        <p:txBody>
          <a:bodyPr wrap="square" rtlCol="0">
            <a:spAutoFit/>
          </a:bodyPr>
          <a:lstStyle/>
          <a:p>
            <a:r>
              <a:rPr lang="en-US" sz="1200" dirty="0"/>
              <a:t>(Clack, 2012)</a:t>
            </a:r>
          </a:p>
        </p:txBody>
      </p:sp>
      <p:pic>
        <p:nvPicPr>
          <p:cNvPr id="2058" name="Picture 10" descr="http://www.athenapub.com/aria1/PAL/md_mississippian1.jpg">
            <a:extLst>
              <a:ext uri="{FF2B5EF4-FFF2-40B4-BE49-F238E27FC236}">
                <a16:creationId xmlns:a16="http://schemas.microsoft.com/office/drawing/2014/main" id="{EA01D854-9854-4767-B975-65102DFE86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0488" y="1384265"/>
            <a:ext cx="6474093" cy="4089469"/>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D7464E9D-8498-475C-81EA-E403F00353D2}"/>
              </a:ext>
            </a:extLst>
          </p:cNvPr>
          <p:cNvSpPr/>
          <p:nvPr/>
        </p:nvSpPr>
        <p:spPr>
          <a:xfrm>
            <a:off x="200167" y="2377440"/>
            <a:ext cx="5265420" cy="720089"/>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7436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82FFD15-F6DE-4312-BDC9-8C14D335F9DC}"/>
              </a:ext>
            </a:extLst>
          </p:cNvPr>
          <p:cNvSpPr txBox="1"/>
          <p:nvPr/>
        </p:nvSpPr>
        <p:spPr>
          <a:xfrm>
            <a:off x="10979849" y="6536339"/>
            <a:ext cx="1192955" cy="246221"/>
          </a:xfrm>
          <a:prstGeom prst="rect">
            <a:avLst/>
          </a:prstGeom>
          <a:noFill/>
        </p:spPr>
        <p:txBody>
          <a:bodyPr wrap="none" rtlCol="0">
            <a:spAutoFit/>
          </a:bodyPr>
          <a:lstStyle/>
          <a:p>
            <a:r>
              <a:rPr lang="en-US" sz="1000" dirty="0"/>
              <a:t>(Green et al., 2019)</a:t>
            </a:r>
          </a:p>
        </p:txBody>
      </p:sp>
      <p:pic>
        <p:nvPicPr>
          <p:cNvPr id="9" name="Picture 8">
            <a:extLst>
              <a:ext uri="{FF2B5EF4-FFF2-40B4-BE49-F238E27FC236}">
                <a16:creationId xmlns:a16="http://schemas.microsoft.com/office/drawing/2014/main" id="{6CB88AB0-0F76-492C-9E3E-431DC5CA5D44}"/>
              </a:ext>
            </a:extLst>
          </p:cNvPr>
          <p:cNvPicPr>
            <a:picLocks noChangeAspect="1"/>
          </p:cNvPicPr>
          <p:nvPr/>
        </p:nvPicPr>
        <p:blipFill rotWithShape="1">
          <a:blip r:embed="rId3">
            <a:extLst>
              <a:ext uri="{28A0092B-C50C-407E-A947-70E740481C1C}">
                <a14:useLocalDpi xmlns:a14="http://schemas.microsoft.com/office/drawing/2010/main" val="0"/>
              </a:ext>
            </a:extLst>
          </a:blip>
          <a:srcRect l="3235" t="60178" r="88864" b="12631"/>
          <a:stretch/>
        </p:blipFill>
        <p:spPr>
          <a:xfrm>
            <a:off x="8541406" y="2779446"/>
            <a:ext cx="528320" cy="791733"/>
          </a:xfrm>
          <a:prstGeom prst="rect">
            <a:avLst/>
          </a:prstGeom>
        </p:spPr>
      </p:pic>
      <p:sp>
        <p:nvSpPr>
          <p:cNvPr id="11" name="TextBox 10">
            <a:extLst>
              <a:ext uri="{FF2B5EF4-FFF2-40B4-BE49-F238E27FC236}">
                <a16:creationId xmlns:a16="http://schemas.microsoft.com/office/drawing/2014/main" id="{2834C73A-CB40-4C93-BEBE-61B6BE966905}"/>
              </a:ext>
            </a:extLst>
          </p:cNvPr>
          <p:cNvSpPr txBox="1"/>
          <p:nvPr/>
        </p:nvSpPr>
        <p:spPr>
          <a:xfrm>
            <a:off x="10886835" y="6290118"/>
            <a:ext cx="1305165" cy="246221"/>
          </a:xfrm>
          <a:prstGeom prst="rect">
            <a:avLst/>
          </a:prstGeom>
          <a:noFill/>
        </p:spPr>
        <p:txBody>
          <a:bodyPr wrap="none" rtlCol="0">
            <a:spAutoFit/>
          </a:bodyPr>
          <a:lstStyle/>
          <a:p>
            <a:r>
              <a:rPr lang="en-US" sz="1000" dirty="0"/>
              <a:t>(Meehan et al., 2017)</a:t>
            </a:r>
          </a:p>
        </p:txBody>
      </p:sp>
      <p:sp>
        <p:nvSpPr>
          <p:cNvPr id="13" name="TextBox 12">
            <a:extLst>
              <a:ext uri="{FF2B5EF4-FFF2-40B4-BE49-F238E27FC236}">
                <a16:creationId xmlns:a16="http://schemas.microsoft.com/office/drawing/2014/main" id="{36FA8742-76F2-43A0-8E11-AD342B4418C0}"/>
              </a:ext>
            </a:extLst>
          </p:cNvPr>
          <p:cNvSpPr txBox="1"/>
          <p:nvPr/>
        </p:nvSpPr>
        <p:spPr>
          <a:xfrm>
            <a:off x="6696182" y="4643513"/>
            <a:ext cx="4880144"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t>Brine is composed of primarily NaCl</a:t>
            </a:r>
          </a:p>
          <a:p>
            <a:pPr marL="342900" indent="-342900">
              <a:buFont typeface="Arial" panose="020B0604020202020204" pitchFamily="34" charset="0"/>
              <a:buChar char="•"/>
            </a:pPr>
            <a:r>
              <a:rPr lang="en-US" sz="2000" dirty="0"/>
              <a:t>EC often exceeds 200 </a:t>
            </a:r>
            <a:r>
              <a:rPr lang="en-US" sz="2000" dirty="0" err="1"/>
              <a:t>dS</a:t>
            </a:r>
            <a:r>
              <a:rPr lang="en-US" sz="2000" dirty="0"/>
              <a:t>/m</a:t>
            </a:r>
          </a:p>
          <a:p>
            <a:pPr marL="342900" indent="-342900">
              <a:buFont typeface="Arial" panose="020B0604020202020204" pitchFamily="34" charset="0"/>
              <a:buChar char="•"/>
            </a:pPr>
            <a:r>
              <a:rPr lang="en-US" sz="2000" dirty="0"/>
              <a:t>TDS are often greater than 250,000 mg/L</a:t>
            </a:r>
          </a:p>
        </p:txBody>
      </p:sp>
      <p:pic>
        <p:nvPicPr>
          <p:cNvPr id="15" name="Picture 14">
            <a:extLst>
              <a:ext uri="{FF2B5EF4-FFF2-40B4-BE49-F238E27FC236}">
                <a16:creationId xmlns:a16="http://schemas.microsoft.com/office/drawing/2014/main" id="{9909C4F5-0D4D-4498-98E0-9E9D6E58C6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53494" y="1140176"/>
            <a:ext cx="5482386" cy="4111791"/>
          </a:xfrm>
          <a:prstGeom prst="rect">
            <a:avLst/>
          </a:prstGeom>
        </p:spPr>
      </p:pic>
      <p:pic>
        <p:nvPicPr>
          <p:cNvPr id="10" name="Picture 9">
            <a:extLst>
              <a:ext uri="{FF2B5EF4-FFF2-40B4-BE49-F238E27FC236}">
                <a16:creationId xmlns:a16="http://schemas.microsoft.com/office/drawing/2014/main" id="{857B634F-2DF9-4400-A9D8-95678CC04523}"/>
              </a:ext>
            </a:extLst>
          </p:cNvPr>
          <p:cNvPicPr>
            <a:picLocks noChangeAspect="1"/>
          </p:cNvPicPr>
          <p:nvPr/>
        </p:nvPicPr>
        <p:blipFill rotWithShape="1">
          <a:blip r:embed="rId3">
            <a:extLst>
              <a:ext uri="{28A0092B-C50C-407E-A947-70E740481C1C}">
                <a14:useLocalDpi xmlns:a14="http://schemas.microsoft.com/office/drawing/2010/main" val="0"/>
              </a:ext>
            </a:extLst>
          </a:blip>
          <a:srcRect l="56163" t="87018" r="35918" b="3435"/>
          <a:stretch/>
        </p:blipFill>
        <p:spPr>
          <a:xfrm>
            <a:off x="10888448" y="3546521"/>
            <a:ext cx="529522" cy="277986"/>
          </a:xfrm>
          <a:prstGeom prst="rect">
            <a:avLst/>
          </a:prstGeom>
        </p:spPr>
      </p:pic>
      <p:pic>
        <p:nvPicPr>
          <p:cNvPr id="12" name="Picture 11">
            <a:extLst>
              <a:ext uri="{FF2B5EF4-FFF2-40B4-BE49-F238E27FC236}">
                <a16:creationId xmlns:a16="http://schemas.microsoft.com/office/drawing/2014/main" id="{53514193-3287-4610-8458-7A58FB1DF4FD}"/>
              </a:ext>
            </a:extLst>
          </p:cNvPr>
          <p:cNvPicPr>
            <a:picLocks noChangeAspect="1"/>
          </p:cNvPicPr>
          <p:nvPr/>
        </p:nvPicPr>
        <p:blipFill rotWithShape="1">
          <a:blip r:embed="rId3">
            <a:extLst>
              <a:ext uri="{28A0092B-C50C-407E-A947-70E740481C1C}">
                <a14:useLocalDpi xmlns:a14="http://schemas.microsoft.com/office/drawing/2010/main" val="0"/>
              </a:ext>
            </a:extLst>
          </a:blip>
          <a:srcRect l="55545" t="59418" r="35415" b="12631"/>
          <a:stretch/>
        </p:blipFill>
        <p:spPr>
          <a:xfrm>
            <a:off x="10850949" y="2757301"/>
            <a:ext cx="604520" cy="813878"/>
          </a:xfrm>
          <a:prstGeom prst="rect">
            <a:avLst/>
          </a:prstGeom>
        </p:spPr>
      </p:pic>
      <p:pic>
        <p:nvPicPr>
          <p:cNvPr id="19" name="Picture 18">
            <a:extLst>
              <a:ext uri="{FF2B5EF4-FFF2-40B4-BE49-F238E27FC236}">
                <a16:creationId xmlns:a16="http://schemas.microsoft.com/office/drawing/2014/main" id="{201DFFB9-CC8E-407F-A454-9A02F8AA91D1}"/>
              </a:ext>
            </a:extLst>
          </p:cNvPr>
          <p:cNvPicPr>
            <a:picLocks noChangeAspect="1"/>
          </p:cNvPicPr>
          <p:nvPr/>
        </p:nvPicPr>
        <p:blipFill rotWithShape="1">
          <a:blip r:embed="rId3">
            <a:extLst>
              <a:ext uri="{28A0092B-C50C-407E-A947-70E740481C1C}">
                <a14:useLocalDpi xmlns:a14="http://schemas.microsoft.com/office/drawing/2010/main" val="0"/>
              </a:ext>
            </a:extLst>
          </a:blip>
          <a:srcRect l="3235" t="73627" r="88864" b="12631"/>
          <a:stretch/>
        </p:blipFill>
        <p:spPr>
          <a:xfrm>
            <a:off x="9904996" y="3171059"/>
            <a:ext cx="528320" cy="400120"/>
          </a:xfrm>
          <a:prstGeom prst="rect">
            <a:avLst/>
          </a:prstGeom>
        </p:spPr>
      </p:pic>
      <p:pic>
        <p:nvPicPr>
          <p:cNvPr id="20" name="Picture 19">
            <a:extLst>
              <a:ext uri="{FF2B5EF4-FFF2-40B4-BE49-F238E27FC236}">
                <a16:creationId xmlns:a16="http://schemas.microsoft.com/office/drawing/2014/main" id="{3EACC4E9-41EE-4833-9318-440EE416983E}"/>
              </a:ext>
            </a:extLst>
          </p:cNvPr>
          <p:cNvPicPr>
            <a:picLocks noChangeAspect="1"/>
          </p:cNvPicPr>
          <p:nvPr/>
        </p:nvPicPr>
        <p:blipFill rotWithShape="1">
          <a:blip r:embed="rId3">
            <a:extLst>
              <a:ext uri="{28A0092B-C50C-407E-A947-70E740481C1C}">
                <a14:useLocalDpi xmlns:a14="http://schemas.microsoft.com/office/drawing/2010/main" val="0"/>
              </a:ext>
            </a:extLst>
          </a:blip>
          <a:srcRect l="3235" t="60178" r="88864" b="26080"/>
          <a:stretch/>
        </p:blipFill>
        <p:spPr>
          <a:xfrm>
            <a:off x="9904995" y="2764120"/>
            <a:ext cx="528320" cy="400120"/>
          </a:xfrm>
          <a:prstGeom prst="rect">
            <a:avLst/>
          </a:prstGeom>
        </p:spPr>
      </p:pic>
      <p:pic>
        <p:nvPicPr>
          <p:cNvPr id="21" name="Picture 20">
            <a:extLst>
              <a:ext uri="{FF2B5EF4-FFF2-40B4-BE49-F238E27FC236}">
                <a16:creationId xmlns:a16="http://schemas.microsoft.com/office/drawing/2014/main" id="{FD02F144-E7DD-40D4-8DE6-C9C8D3D4644E}"/>
              </a:ext>
            </a:extLst>
          </p:cNvPr>
          <p:cNvPicPr>
            <a:picLocks noChangeAspect="1"/>
          </p:cNvPicPr>
          <p:nvPr/>
        </p:nvPicPr>
        <p:blipFill rotWithShape="1">
          <a:blip r:embed="rId3">
            <a:extLst>
              <a:ext uri="{28A0092B-C50C-407E-A947-70E740481C1C}">
                <a14:useLocalDpi xmlns:a14="http://schemas.microsoft.com/office/drawing/2010/main" val="0"/>
              </a:ext>
            </a:extLst>
          </a:blip>
          <a:srcRect l="3235" t="60178" r="88864" b="12631"/>
          <a:stretch/>
        </p:blipFill>
        <p:spPr>
          <a:xfrm>
            <a:off x="9223201" y="2779446"/>
            <a:ext cx="528320" cy="791733"/>
          </a:xfrm>
          <a:prstGeom prst="rect">
            <a:avLst/>
          </a:prstGeom>
        </p:spPr>
      </p:pic>
      <p:pic>
        <p:nvPicPr>
          <p:cNvPr id="22" name="Picture 21">
            <a:extLst>
              <a:ext uri="{FF2B5EF4-FFF2-40B4-BE49-F238E27FC236}">
                <a16:creationId xmlns:a16="http://schemas.microsoft.com/office/drawing/2014/main" id="{D10D26B8-620A-437A-A10F-9C46139D0242}"/>
              </a:ext>
            </a:extLst>
          </p:cNvPr>
          <p:cNvPicPr>
            <a:picLocks noChangeAspect="1"/>
          </p:cNvPicPr>
          <p:nvPr/>
        </p:nvPicPr>
        <p:blipFill rotWithShape="1">
          <a:blip r:embed="rId3">
            <a:extLst>
              <a:ext uri="{28A0092B-C50C-407E-A947-70E740481C1C}">
                <a14:useLocalDpi xmlns:a14="http://schemas.microsoft.com/office/drawing/2010/main" val="0"/>
              </a:ext>
            </a:extLst>
          </a:blip>
          <a:srcRect l="3235" t="60178" r="88864" b="12631"/>
          <a:stretch/>
        </p:blipFill>
        <p:spPr>
          <a:xfrm>
            <a:off x="7859612" y="2779446"/>
            <a:ext cx="528320" cy="791733"/>
          </a:xfrm>
          <a:prstGeom prst="rect">
            <a:avLst/>
          </a:prstGeom>
        </p:spPr>
      </p:pic>
      <p:pic>
        <p:nvPicPr>
          <p:cNvPr id="23" name="Picture 22">
            <a:extLst>
              <a:ext uri="{FF2B5EF4-FFF2-40B4-BE49-F238E27FC236}">
                <a16:creationId xmlns:a16="http://schemas.microsoft.com/office/drawing/2014/main" id="{E3621BB4-FC15-4C2F-8A8D-B0A0C2C8E1A9}"/>
              </a:ext>
            </a:extLst>
          </p:cNvPr>
          <p:cNvPicPr>
            <a:picLocks noChangeAspect="1"/>
          </p:cNvPicPr>
          <p:nvPr/>
        </p:nvPicPr>
        <p:blipFill rotWithShape="1">
          <a:blip r:embed="rId3">
            <a:extLst>
              <a:ext uri="{28A0092B-C50C-407E-A947-70E740481C1C}">
                <a14:useLocalDpi xmlns:a14="http://schemas.microsoft.com/office/drawing/2010/main" val="0"/>
              </a:ext>
            </a:extLst>
          </a:blip>
          <a:srcRect l="3235" t="60178" r="88864" b="12631"/>
          <a:stretch/>
        </p:blipFill>
        <p:spPr>
          <a:xfrm>
            <a:off x="7177818" y="2779446"/>
            <a:ext cx="528320" cy="791733"/>
          </a:xfrm>
          <a:prstGeom prst="rect">
            <a:avLst/>
          </a:prstGeom>
        </p:spPr>
      </p:pic>
      <p:pic>
        <p:nvPicPr>
          <p:cNvPr id="24" name="Picture 23">
            <a:extLst>
              <a:ext uri="{FF2B5EF4-FFF2-40B4-BE49-F238E27FC236}">
                <a16:creationId xmlns:a16="http://schemas.microsoft.com/office/drawing/2014/main" id="{4001554D-134B-4F98-9B33-503BE43E3CE4}"/>
              </a:ext>
            </a:extLst>
          </p:cNvPr>
          <p:cNvPicPr>
            <a:picLocks noChangeAspect="1"/>
          </p:cNvPicPr>
          <p:nvPr/>
        </p:nvPicPr>
        <p:blipFill rotWithShape="1">
          <a:blip r:embed="rId3">
            <a:extLst>
              <a:ext uri="{28A0092B-C50C-407E-A947-70E740481C1C}">
                <a14:useLocalDpi xmlns:a14="http://schemas.microsoft.com/office/drawing/2010/main" val="0"/>
              </a:ext>
            </a:extLst>
          </a:blip>
          <a:srcRect l="3235" t="60178" r="88864" b="12631"/>
          <a:stretch/>
        </p:blipFill>
        <p:spPr>
          <a:xfrm>
            <a:off x="6491037" y="2779446"/>
            <a:ext cx="528320" cy="791733"/>
          </a:xfrm>
          <a:prstGeom prst="rect">
            <a:avLst/>
          </a:prstGeom>
        </p:spPr>
      </p:pic>
      <p:pic>
        <p:nvPicPr>
          <p:cNvPr id="25" name="Picture 24">
            <a:extLst>
              <a:ext uri="{FF2B5EF4-FFF2-40B4-BE49-F238E27FC236}">
                <a16:creationId xmlns:a16="http://schemas.microsoft.com/office/drawing/2014/main" id="{6204215E-11F5-43B3-99B2-190FB191A753}"/>
              </a:ext>
            </a:extLst>
          </p:cNvPr>
          <p:cNvPicPr>
            <a:picLocks noChangeAspect="1"/>
          </p:cNvPicPr>
          <p:nvPr/>
        </p:nvPicPr>
        <p:blipFill rotWithShape="1">
          <a:blip r:embed="rId3">
            <a:extLst>
              <a:ext uri="{28A0092B-C50C-407E-A947-70E740481C1C}">
                <a14:useLocalDpi xmlns:a14="http://schemas.microsoft.com/office/drawing/2010/main" val="0"/>
              </a:ext>
            </a:extLst>
          </a:blip>
          <a:srcRect l="3235" t="60178" r="88864" b="12631"/>
          <a:stretch/>
        </p:blipFill>
        <p:spPr>
          <a:xfrm>
            <a:off x="6491037" y="1939004"/>
            <a:ext cx="528320" cy="791733"/>
          </a:xfrm>
          <a:prstGeom prst="rect">
            <a:avLst/>
          </a:prstGeom>
        </p:spPr>
      </p:pic>
      <p:pic>
        <p:nvPicPr>
          <p:cNvPr id="26" name="Picture 25">
            <a:extLst>
              <a:ext uri="{FF2B5EF4-FFF2-40B4-BE49-F238E27FC236}">
                <a16:creationId xmlns:a16="http://schemas.microsoft.com/office/drawing/2014/main" id="{E2F9CA48-6242-4EE4-B683-4F808B8C66D2}"/>
              </a:ext>
            </a:extLst>
          </p:cNvPr>
          <p:cNvPicPr>
            <a:picLocks noChangeAspect="1"/>
          </p:cNvPicPr>
          <p:nvPr/>
        </p:nvPicPr>
        <p:blipFill rotWithShape="1">
          <a:blip r:embed="rId3">
            <a:extLst>
              <a:ext uri="{28A0092B-C50C-407E-A947-70E740481C1C}">
                <a14:useLocalDpi xmlns:a14="http://schemas.microsoft.com/office/drawing/2010/main" val="0"/>
              </a:ext>
            </a:extLst>
          </a:blip>
          <a:srcRect l="3235" t="60178" r="88864" b="12631"/>
          <a:stretch/>
        </p:blipFill>
        <p:spPr>
          <a:xfrm>
            <a:off x="7177818" y="1939003"/>
            <a:ext cx="528320" cy="791733"/>
          </a:xfrm>
          <a:prstGeom prst="rect">
            <a:avLst/>
          </a:prstGeom>
        </p:spPr>
      </p:pic>
      <p:pic>
        <p:nvPicPr>
          <p:cNvPr id="27" name="Picture 26">
            <a:extLst>
              <a:ext uri="{FF2B5EF4-FFF2-40B4-BE49-F238E27FC236}">
                <a16:creationId xmlns:a16="http://schemas.microsoft.com/office/drawing/2014/main" id="{CEC6B899-23CE-49FF-9809-433C4DBD9D21}"/>
              </a:ext>
            </a:extLst>
          </p:cNvPr>
          <p:cNvPicPr>
            <a:picLocks noChangeAspect="1"/>
          </p:cNvPicPr>
          <p:nvPr/>
        </p:nvPicPr>
        <p:blipFill rotWithShape="1">
          <a:blip r:embed="rId3">
            <a:extLst>
              <a:ext uri="{28A0092B-C50C-407E-A947-70E740481C1C}">
                <a14:useLocalDpi xmlns:a14="http://schemas.microsoft.com/office/drawing/2010/main" val="0"/>
              </a:ext>
            </a:extLst>
          </a:blip>
          <a:srcRect l="3235" t="60178" r="88864" b="12631"/>
          <a:stretch/>
        </p:blipFill>
        <p:spPr>
          <a:xfrm>
            <a:off x="7862888" y="1939002"/>
            <a:ext cx="528320" cy="791733"/>
          </a:xfrm>
          <a:prstGeom prst="rect">
            <a:avLst/>
          </a:prstGeom>
        </p:spPr>
      </p:pic>
      <p:pic>
        <p:nvPicPr>
          <p:cNvPr id="28" name="Picture 27">
            <a:extLst>
              <a:ext uri="{FF2B5EF4-FFF2-40B4-BE49-F238E27FC236}">
                <a16:creationId xmlns:a16="http://schemas.microsoft.com/office/drawing/2014/main" id="{39ABA5FF-2D88-48F4-BFD7-FE97F18963C3}"/>
              </a:ext>
            </a:extLst>
          </p:cNvPr>
          <p:cNvPicPr>
            <a:picLocks noChangeAspect="1"/>
          </p:cNvPicPr>
          <p:nvPr/>
        </p:nvPicPr>
        <p:blipFill rotWithShape="1">
          <a:blip r:embed="rId3">
            <a:extLst>
              <a:ext uri="{28A0092B-C50C-407E-A947-70E740481C1C}">
                <a14:useLocalDpi xmlns:a14="http://schemas.microsoft.com/office/drawing/2010/main" val="0"/>
              </a:ext>
            </a:extLst>
          </a:blip>
          <a:srcRect l="3235" t="60178" r="88864" b="12631"/>
          <a:stretch/>
        </p:blipFill>
        <p:spPr>
          <a:xfrm>
            <a:off x="8547958" y="1939002"/>
            <a:ext cx="528320" cy="791733"/>
          </a:xfrm>
          <a:prstGeom prst="rect">
            <a:avLst/>
          </a:prstGeom>
        </p:spPr>
      </p:pic>
      <p:pic>
        <p:nvPicPr>
          <p:cNvPr id="29" name="Picture 28">
            <a:extLst>
              <a:ext uri="{FF2B5EF4-FFF2-40B4-BE49-F238E27FC236}">
                <a16:creationId xmlns:a16="http://schemas.microsoft.com/office/drawing/2014/main" id="{EE14647A-9EC7-4621-BC2C-75DEA0C96CA5}"/>
              </a:ext>
            </a:extLst>
          </p:cNvPr>
          <p:cNvPicPr>
            <a:picLocks noChangeAspect="1"/>
          </p:cNvPicPr>
          <p:nvPr/>
        </p:nvPicPr>
        <p:blipFill rotWithShape="1">
          <a:blip r:embed="rId3">
            <a:extLst>
              <a:ext uri="{28A0092B-C50C-407E-A947-70E740481C1C}">
                <a14:useLocalDpi xmlns:a14="http://schemas.microsoft.com/office/drawing/2010/main" val="0"/>
              </a:ext>
            </a:extLst>
          </a:blip>
          <a:srcRect l="3235" t="60178" r="88864" b="12631"/>
          <a:stretch/>
        </p:blipFill>
        <p:spPr>
          <a:xfrm>
            <a:off x="9233028" y="1939001"/>
            <a:ext cx="528320" cy="791733"/>
          </a:xfrm>
          <a:prstGeom prst="rect">
            <a:avLst/>
          </a:prstGeom>
        </p:spPr>
      </p:pic>
      <p:pic>
        <p:nvPicPr>
          <p:cNvPr id="30" name="Picture 29">
            <a:extLst>
              <a:ext uri="{FF2B5EF4-FFF2-40B4-BE49-F238E27FC236}">
                <a16:creationId xmlns:a16="http://schemas.microsoft.com/office/drawing/2014/main" id="{1C3D6D68-0205-4FF8-AB94-6D2C3CADF6AB}"/>
              </a:ext>
            </a:extLst>
          </p:cNvPr>
          <p:cNvPicPr>
            <a:picLocks noChangeAspect="1"/>
          </p:cNvPicPr>
          <p:nvPr/>
        </p:nvPicPr>
        <p:blipFill rotWithShape="1">
          <a:blip r:embed="rId3">
            <a:extLst>
              <a:ext uri="{28A0092B-C50C-407E-A947-70E740481C1C}">
                <a14:useLocalDpi xmlns:a14="http://schemas.microsoft.com/office/drawing/2010/main" val="0"/>
              </a:ext>
            </a:extLst>
          </a:blip>
          <a:srcRect l="3235" t="60178" r="88864" b="12631"/>
          <a:stretch/>
        </p:blipFill>
        <p:spPr>
          <a:xfrm>
            <a:off x="9924738" y="1935782"/>
            <a:ext cx="528320" cy="791733"/>
          </a:xfrm>
          <a:prstGeom prst="rect">
            <a:avLst/>
          </a:prstGeom>
        </p:spPr>
      </p:pic>
      <p:pic>
        <p:nvPicPr>
          <p:cNvPr id="31" name="Picture 30">
            <a:extLst>
              <a:ext uri="{FF2B5EF4-FFF2-40B4-BE49-F238E27FC236}">
                <a16:creationId xmlns:a16="http://schemas.microsoft.com/office/drawing/2014/main" id="{02EE2920-3AD8-44F7-AF86-AE503CD6EA28}"/>
              </a:ext>
            </a:extLst>
          </p:cNvPr>
          <p:cNvPicPr>
            <a:picLocks noChangeAspect="1"/>
          </p:cNvPicPr>
          <p:nvPr/>
        </p:nvPicPr>
        <p:blipFill rotWithShape="1">
          <a:blip r:embed="rId3">
            <a:extLst>
              <a:ext uri="{28A0092B-C50C-407E-A947-70E740481C1C}">
                <a14:useLocalDpi xmlns:a14="http://schemas.microsoft.com/office/drawing/2010/main" val="0"/>
              </a:ext>
            </a:extLst>
          </a:blip>
          <a:srcRect l="3235" t="60178" r="88864" b="12631"/>
          <a:stretch/>
        </p:blipFill>
        <p:spPr>
          <a:xfrm>
            <a:off x="9924738" y="1092861"/>
            <a:ext cx="528320" cy="791733"/>
          </a:xfrm>
          <a:prstGeom prst="rect">
            <a:avLst/>
          </a:prstGeom>
        </p:spPr>
      </p:pic>
      <p:pic>
        <p:nvPicPr>
          <p:cNvPr id="32" name="Picture 31">
            <a:extLst>
              <a:ext uri="{FF2B5EF4-FFF2-40B4-BE49-F238E27FC236}">
                <a16:creationId xmlns:a16="http://schemas.microsoft.com/office/drawing/2014/main" id="{099D5BDC-8CB9-4F94-B09A-628F86027911}"/>
              </a:ext>
            </a:extLst>
          </p:cNvPr>
          <p:cNvPicPr>
            <a:picLocks noChangeAspect="1"/>
          </p:cNvPicPr>
          <p:nvPr/>
        </p:nvPicPr>
        <p:blipFill rotWithShape="1">
          <a:blip r:embed="rId3">
            <a:extLst>
              <a:ext uri="{28A0092B-C50C-407E-A947-70E740481C1C}">
                <a14:useLocalDpi xmlns:a14="http://schemas.microsoft.com/office/drawing/2010/main" val="0"/>
              </a:ext>
            </a:extLst>
          </a:blip>
          <a:srcRect l="3235" t="60178" r="88864" b="12631"/>
          <a:stretch/>
        </p:blipFill>
        <p:spPr>
          <a:xfrm>
            <a:off x="9248019" y="1092862"/>
            <a:ext cx="528320" cy="791733"/>
          </a:xfrm>
          <a:prstGeom prst="rect">
            <a:avLst/>
          </a:prstGeom>
        </p:spPr>
      </p:pic>
      <p:pic>
        <p:nvPicPr>
          <p:cNvPr id="33" name="Picture 32">
            <a:extLst>
              <a:ext uri="{FF2B5EF4-FFF2-40B4-BE49-F238E27FC236}">
                <a16:creationId xmlns:a16="http://schemas.microsoft.com/office/drawing/2014/main" id="{11B515D7-BD08-4612-B775-B50EB4A26D59}"/>
              </a:ext>
            </a:extLst>
          </p:cNvPr>
          <p:cNvPicPr>
            <a:picLocks noChangeAspect="1"/>
          </p:cNvPicPr>
          <p:nvPr/>
        </p:nvPicPr>
        <p:blipFill rotWithShape="1">
          <a:blip r:embed="rId3">
            <a:extLst>
              <a:ext uri="{28A0092B-C50C-407E-A947-70E740481C1C}">
                <a14:useLocalDpi xmlns:a14="http://schemas.microsoft.com/office/drawing/2010/main" val="0"/>
              </a:ext>
            </a:extLst>
          </a:blip>
          <a:srcRect l="3235" t="60178" r="88864" b="12631"/>
          <a:stretch/>
        </p:blipFill>
        <p:spPr>
          <a:xfrm>
            <a:off x="8556309" y="1102508"/>
            <a:ext cx="528320" cy="791733"/>
          </a:xfrm>
          <a:prstGeom prst="rect">
            <a:avLst/>
          </a:prstGeom>
        </p:spPr>
      </p:pic>
      <p:pic>
        <p:nvPicPr>
          <p:cNvPr id="34" name="Picture 33">
            <a:extLst>
              <a:ext uri="{FF2B5EF4-FFF2-40B4-BE49-F238E27FC236}">
                <a16:creationId xmlns:a16="http://schemas.microsoft.com/office/drawing/2014/main" id="{FDFAE5E3-2EB9-4644-A89E-89732A46DAAA}"/>
              </a:ext>
            </a:extLst>
          </p:cNvPr>
          <p:cNvPicPr>
            <a:picLocks noChangeAspect="1"/>
          </p:cNvPicPr>
          <p:nvPr/>
        </p:nvPicPr>
        <p:blipFill rotWithShape="1">
          <a:blip r:embed="rId3">
            <a:extLst>
              <a:ext uri="{28A0092B-C50C-407E-A947-70E740481C1C}">
                <a14:useLocalDpi xmlns:a14="http://schemas.microsoft.com/office/drawing/2010/main" val="0"/>
              </a:ext>
            </a:extLst>
          </a:blip>
          <a:srcRect l="3235" t="60178" r="88864" b="12631"/>
          <a:stretch/>
        </p:blipFill>
        <p:spPr>
          <a:xfrm>
            <a:off x="7869528" y="1102509"/>
            <a:ext cx="528320" cy="791733"/>
          </a:xfrm>
          <a:prstGeom prst="rect">
            <a:avLst/>
          </a:prstGeom>
        </p:spPr>
      </p:pic>
      <p:pic>
        <p:nvPicPr>
          <p:cNvPr id="35" name="Picture 34">
            <a:extLst>
              <a:ext uri="{FF2B5EF4-FFF2-40B4-BE49-F238E27FC236}">
                <a16:creationId xmlns:a16="http://schemas.microsoft.com/office/drawing/2014/main" id="{C76B6E73-E081-4273-895C-D824B11E001A}"/>
              </a:ext>
            </a:extLst>
          </p:cNvPr>
          <p:cNvPicPr>
            <a:picLocks noChangeAspect="1"/>
          </p:cNvPicPr>
          <p:nvPr/>
        </p:nvPicPr>
        <p:blipFill rotWithShape="1">
          <a:blip r:embed="rId3">
            <a:extLst>
              <a:ext uri="{28A0092B-C50C-407E-A947-70E740481C1C}">
                <a14:useLocalDpi xmlns:a14="http://schemas.microsoft.com/office/drawing/2010/main" val="0"/>
              </a:ext>
            </a:extLst>
          </a:blip>
          <a:srcRect l="3235" t="60178" r="88864" b="12631"/>
          <a:stretch/>
        </p:blipFill>
        <p:spPr>
          <a:xfrm>
            <a:off x="7177818" y="1092863"/>
            <a:ext cx="528320" cy="791733"/>
          </a:xfrm>
          <a:prstGeom prst="rect">
            <a:avLst/>
          </a:prstGeom>
        </p:spPr>
      </p:pic>
      <p:pic>
        <p:nvPicPr>
          <p:cNvPr id="36" name="Picture 35">
            <a:extLst>
              <a:ext uri="{FF2B5EF4-FFF2-40B4-BE49-F238E27FC236}">
                <a16:creationId xmlns:a16="http://schemas.microsoft.com/office/drawing/2014/main" id="{1D7A7C17-6561-4F9A-BA21-1555FB13B0EA}"/>
              </a:ext>
            </a:extLst>
          </p:cNvPr>
          <p:cNvPicPr>
            <a:picLocks noChangeAspect="1"/>
          </p:cNvPicPr>
          <p:nvPr/>
        </p:nvPicPr>
        <p:blipFill rotWithShape="1">
          <a:blip r:embed="rId3">
            <a:extLst>
              <a:ext uri="{28A0092B-C50C-407E-A947-70E740481C1C}">
                <a14:useLocalDpi xmlns:a14="http://schemas.microsoft.com/office/drawing/2010/main" val="0"/>
              </a:ext>
            </a:extLst>
          </a:blip>
          <a:srcRect l="3235" t="60178" r="88864" b="12631"/>
          <a:stretch/>
        </p:blipFill>
        <p:spPr>
          <a:xfrm>
            <a:off x="6491037" y="1092862"/>
            <a:ext cx="528320" cy="791733"/>
          </a:xfrm>
          <a:prstGeom prst="rect">
            <a:avLst/>
          </a:prstGeom>
        </p:spPr>
      </p:pic>
      <p:pic>
        <p:nvPicPr>
          <p:cNvPr id="37" name="Picture 36">
            <a:extLst>
              <a:ext uri="{FF2B5EF4-FFF2-40B4-BE49-F238E27FC236}">
                <a16:creationId xmlns:a16="http://schemas.microsoft.com/office/drawing/2014/main" id="{08B94DAB-1BDD-47D6-B437-303B84A3F42B}"/>
              </a:ext>
            </a:extLst>
          </p:cNvPr>
          <p:cNvPicPr>
            <a:picLocks noChangeAspect="1"/>
          </p:cNvPicPr>
          <p:nvPr/>
        </p:nvPicPr>
        <p:blipFill rotWithShape="1">
          <a:blip r:embed="rId3">
            <a:extLst>
              <a:ext uri="{28A0092B-C50C-407E-A947-70E740481C1C}">
                <a14:useLocalDpi xmlns:a14="http://schemas.microsoft.com/office/drawing/2010/main" val="0"/>
              </a:ext>
            </a:extLst>
          </a:blip>
          <a:srcRect l="22774" t="87019" r="66970" b="2831"/>
          <a:stretch/>
        </p:blipFill>
        <p:spPr>
          <a:xfrm>
            <a:off x="8477569" y="3554949"/>
            <a:ext cx="685800" cy="295564"/>
          </a:xfrm>
          <a:prstGeom prst="rect">
            <a:avLst/>
          </a:prstGeom>
        </p:spPr>
      </p:pic>
    </p:spTree>
    <p:extLst>
      <p:ext uri="{BB962C8B-B14F-4D97-AF65-F5344CB8AC3E}">
        <p14:creationId xmlns:p14="http://schemas.microsoft.com/office/powerpoint/2010/main" val="3370908319"/>
      </p:ext>
    </p:extLst>
  </p:cSld>
  <p:clrMapOvr>
    <a:masterClrMapping/>
  </p:clrMapOvr>
  <mc:AlternateContent xmlns:mc="http://schemas.openxmlformats.org/markup-compatibility/2006" xmlns:p14="http://schemas.microsoft.com/office/powerpoint/2010/main">
    <mc:Choice Requires="p14">
      <p:transition p14:dur="0" advTm="85270"/>
    </mc:Choice>
    <mc:Fallback xmlns="">
      <p:transition advTm="852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30C577-D259-47F7-AFF1-FB7C0963A62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766" y="233852"/>
            <a:ext cx="5406500" cy="5699465"/>
          </a:xfrm>
          <a:prstGeom prst="rect">
            <a:avLst/>
          </a:prstGeom>
          <a:noFill/>
          <a:ln>
            <a:noFill/>
          </a:ln>
        </p:spPr>
      </p:pic>
      <p:sp>
        <p:nvSpPr>
          <p:cNvPr id="3" name="TextBox 2">
            <a:extLst>
              <a:ext uri="{FF2B5EF4-FFF2-40B4-BE49-F238E27FC236}">
                <a16:creationId xmlns:a16="http://schemas.microsoft.com/office/drawing/2014/main" id="{0A40AA2E-6E2D-48E2-88F0-6290D67C9C6A}"/>
              </a:ext>
            </a:extLst>
          </p:cNvPr>
          <p:cNvSpPr txBox="1"/>
          <p:nvPr/>
        </p:nvSpPr>
        <p:spPr>
          <a:xfrm>
            <a:off x="253766" y="5921538"/>
            <a:ext cx="1707519" cy="246221"/>
          </a:xfrm>
          <a:prstGeom prst="rect">
            <a:avLst/>
          </a:prstGeom>
          <a:noFill/>
        </p:spPr>
        <p:txBody>
          <a:bodyPr wrap="none" rtlCol="0">
            <a:spAutoFit/>
          </a:bodyPr>
          <a:lstStyle/>
          <a:p>
            <a:r>
              <a:rPr lang="en-US" sz="1000" dirty="0"/>
              <a:t>(Figure from Megan </a:t>
            </a:r>
            <a:r>
              <a:rPr lang="en-US" sz="1000" dirty="0" err="1"/>
              <a:t>Ostrand</a:t>
            </a:r>
            <a:r>
              <a:rPr lang="en-US" sz="1000" dirty="0"/>
              <a:t>)</a:t>
            </a:r>
          </a:p>
        </p:txBody>
      </p:sp>
      <p:sp>
        <p:nvSpPr>
          <p:cNvPr id="4" name="TextBox 3">
            <a:extLst>
              <a:ext uri="{FF2B5EF4-FFF2-40B4-BE49-F238E27FC236}">
                <a16:creationId xmlns:a16="http://schemas.microsoft.com/office/drawing/2014/main" id="{193607BB-959F-4B01-A02E-10ADDE30F115}"/>
              </a:ext>
            </a:extLst>
          </p:cNvPr>
          <p:cNvSpPr txBox="1"/>
          <p:nvPr/>
        </p:nvSpPr>
        <p:spPr>
          <a:xfrm>
            <a:off x="2309526" y="4848696"/>
            <a:ext cx="4375359" cy="707886"/>
          </a:xfrm>
          <a:prstGeom prst="rect">
            <a:avLst/>
          </a:prstGeom>
          <a:noFill/>
        </p:spPr>
        <p:txBody>
          <a:bodyPr wrap="square" rtlCol="0">
            <a:spAutoFit/>
          </a:bodyPr>
          <a:lstStyle/>
          <a:p>
            <a:r>
              <a:rPr lang="en-US" sz="2000" dirty="0"/>
              <a:t>Total Dissolved Solids of brine samples in and around the Bakken Formation</a:t>
            </a:r>
          </a:p>
        </p:txBody>
      </p:sp>
      <p:pic>
        <p:nvPicPr>
          <p:cNvPr id="5" name="Picture 4">
            <a:extLst>
              <a:ext uri="{FF2B5EF4-FFF2-40B4-BE49-F238E27FC236}">
                <a16:creationId xmlns:a16="http://schemas.microsoft.com/office/drawing/2014/main" id="{21DC17D2-05D0-4738-AB52-FCB642E37721}"/>
              </a:ext>
            </a:extLst>
          </p:cNvPr>
          <p:cNvPicPr/>
          <p:nvPr/>
        </p:nvPicPr>
        <p:blipFill rotWithShape="1">
          <a:blip r:embed="rId3" cstate="print">
            <a:extLst>
              <a:ext uri="{28A0092B-C50C-407E-A947-70E740481C1C}">
                <a14:useLocalDpi xmlns:a14="http://schemas.microsoft.com/office/drawing/2010/main" val="0"/>
              </a:ext>
            </a:extLst>
          </a:blip>
          <a:srcRect l="50766" t="24265" r="22715" b="52759"/>
          <a:stretch/>
        </p:blipFill>
        <p:spPr bwMode="auto">
          <a:xfrm>
            <a:off x="7390702" y="1090569"/>
            <a:ext cx="4127382" cy="3670813"/>
          </a:xfrm>
          <a:prstGeom prst="rect">
            <a:avLst/>
          </a:prstGeom>
          <a:noFill/>
          <a:ln>
            <a:noFill/>
          </a:ln>
        </p:spPr>
      </p:pic>
      <p:sp>
        <p:nvSpPr>
          <p:cNvPr id="6" name="Rectangle 5">
            <a:extLst>
              <a:ext uri="{FF2B5EF4-FFF2-40B4-BE49-F238E27FC236}">
                <a16:creationId xmlns:a16="http://schemas.microsoft.com/office/drawing/2014/main" id="{A2360958-2DA5-43E7-9BEF-752D00C86015}"/>
              </a:ext>
            </a:extLst>
          </p:cNvPr>
          <p:cNvSpPr/>
          <p:nvPr/>
        </p:nvSpPr>
        <p:spPr>
          <a:xfrm>
            <a:off x="3109520" y="1610685"/>
            <a:ext cx="1345034" cy="127512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DFBB827E-6697-4E58-9538-34E5426BDBE2}"/>
              </a:ext>
            </a:extLst>
          </p:cNvPr>
          <p:cNvCxnSpPr/>
          <p:nvPr/>
        </p:nvCxnSpPr>
        <p:spPr>
          <a:xfrm flipV="1">
            <a:off x="4454554" y="1090569"/>
            <a:ext cx="2936147" cy="5201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94C94ED-A2C3-4C24-B1C1-79CD31796A7C}"/>
              </a:ext>
            </a:extLst>
          </p:cNvPr>
          <p:cNvCxnSpPr>
            <a:cxnSpLocks/>
          </p:cNvCxnSpPr>
          <p:nvPr/>
        </p:nvCxnSpPr>
        <p:spPr>
          <a:xfrm>
            <a:off x="4454553" y="2885812"/>
            <a:ext cx="2936148" cy="18502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3219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A564FFF-E7E8-48F8-9ECD-84CD5F9D85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3470" y="1386884"/>
            <a:ext cx="7059930" cy="5294947"/>
          </a:xfrm>
          <a:prstGeom prst="rect">
            <a:avLst/>
          </a:prstGeom>
        </p:spPr>
      </p:pic>
      <p:sp>
        <p:nvSpPr>
          <p:cNvPr id="7" name="TextBox 6">
            <a:extLst>
              <a:ext uri="{FF2B5EF4-FFF2-40B4-BE49-F238E27FC236}">
                <a16:creationId xmlns:a16="http://schemas.microsoft.com/office/drawing/2014/main" id="{7A5E9266-C91B-4093-8D3D-8CB8158D8462}"/>
              </a:ext>
            </a:extLst>
          </p:cNvPr>
          <p:cNvSpPr txBox="1"/>
          <p:nvPr/>
        </p:nvSpPr>
        <p:spPr>
          <a:xfrm>
            <a:off x="218114" y="176169"/>
            <a:ext cx="10368792" cy="707886"/>
          </a:xfrm>
          <a:prstGeom prst="rect">
            <a:avLst/>
          </a:prstGeom>
          <a:noFill/>
        </p:spPr>
        <p:txBody>
          <a:bodyPr wrap="square" rtlCol="0">
            <a:spAutoFit/>
          </a:bodyPr>
          <a:lstStyle/>
          <a:p>
            <a:r>
              <a:rPr lang="en-US" sz="4000" dirty="0"/>
              <a:t>Why are we concerned about brine?</a:t>
            </a:r>
          </a:p>
        </p:txBody>
      </p:sp>
      <p:sp>
        <p:nvSpPr>
          <p:cNvPr id="2" name="TextBox 1">
            <a:extLst>
              <a:ext uri="{FF2B5EF4-FFF2-40B4-BE49-F238E27FC236}">
                <a16:creationId xmlns:a16="http://schemas.microsoft.com/office/drawing/2014/main" id="{7CC58821-53C0-43C2-AFE3-95F30621109A}"/>
              </a:ext>
            </a:extLst>
          </p:cNvPr>
          <p:cNvSpPr txBox="1"/>
          <p:nvPr/>
        </p:nvSpPr>
        <p:spPr>
          <a:xfrm>
            <a:off x="228600" y="1565910"/>
            <a:ext cx="4446270" cy="3477875"/>
          </a:xfrm>
          <a:prstGeom prst="rect">
            <a:avLst/>
          </a:prstGeom>
          <a:noFill/>
        </p:spPr>
        <p:txBody>
          <a:bodyPr wrap="square" rtlCol="0">
            <a:spAutoFit/>
          </a:bodyPr>
          <a:lstStyle/>
          <a:p>
            <a:pPr marL="285750" indent="-285750">
              <a:buFont typeface="Arial" panose="020B0604020202020204" pitchFamily="34" charset="0"/>
              <a:buChar char="•"/>
            </a:pPr>
            <a:r>
              <a:rPr lang="en-US" sz="2800" b="1" dirty="0"/>
              <a:t>Ionic stress</a:t>
            </a:r>
            <a:r>
              <a:rPr lang="en-US" sz="2800" dirty="0"/>
              <a:t>: disrupts enzyme activity and protein synthesis</a:t>
            </a:r>
          </a:p>
          <a:p>
            <a:endParaRPr lang="en-US" sz="1200" dirty="0"/>
          </a:p>
          <a:p>
            <a:pPr marL="285750" indent="-285750">
              <a:buFont typeface="Arial" panose="020B0604020202020204" pitchFamily="34" charset="0"/>
              <a:buChar char="•"/>
            </a:pPr>
            <a:r>
              <a:rPr lang="en-US" sz="2800" b="1" dirty="0"/>
              <a:t>Osmotic stress</a:t>
            </a:r>
            <a:r>
              <a:rPr lang="en-US" sz="2800" dirty="0"/>
              <a:t>: induces drought like conditions</a:t>
            </a:r>
          </a:p>
          <a:p>
            <a:endParaRPr lang="en-US" sz="1200" dirty="0"/>
          </a:p>
          <a:p>
            <a:pPr marL="285750" indent="-285750">
              <a:buFont typeface="Arial" panose="020B0604020202020204" pitchFamily="34" charset="0"/>
              <a:buChar char="•"/>
            </a:pPr>
            <a:r>
              <a:rPr lang="en-US" sz="2800" b="1" dirty="0"/>
              <a:t>Oxidative stress</a:t>
            </a:r>
            <a:r>
              <a:rPr lang="en-US" sz="2800" dirty="0"/>
              <a:t>: reactive oxygen species accumulate</a:t>
            </a:r>
          </a:p>
        </p:txBody>
      </p:sp>
    </p:spTree>
    <p:extLst>
      <p:ext uri="{BB962C8B-B14F-4D97-AF65-F5344CB8AC3E}">
        <p14:creationId xmlns:p14="http://schemas.microsoft.com/office/powerpoint/2010/main" val="2979785467"/>
      </p:ext>
    </p:extLst>
  </p:cSld>
  <p:clrMapOvr>
    <a:masterClrMapping/>
  </p:clrMapOvr>
  <mc:AlternateContent xmlns:mc="http://schemas.openxmlformats.org/markup-compatibility/2006" xmlns:p14="http://schemas.microsoft.com/office/powerpoint/2010/main">
    <mc:Choice Requires="p14">
      <p:transition spd="slow" p14:dur="2000" advTm="75850"/>
    </mc:Choice>
    <mc:Fallback xmlns="">
      <p:transition spd="slow" advTm="7585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21B6FC8A111342A51C36C656B1BCDD" ma:contentTypeVersion="11" ma:contentTypeDescription="Create a new document." ma:contentTypeScope="" ma:versionID="52cdfede185627c79070ecf023f362b8">
  <xsd:schema xmlns:xsd="http://www.w3.org/2001/XMLSchema" xmlns:xs="http://www.w3.org/2001/XMLSchema" xmlns:p="http://schemas.microsoft.com/office/2006/metadata/properties" xmlns:ns2="9f1ef8d1-6b0f-4eac-a4a7-eff803e41834" xmlns:ns3="d75d2494-7e6d-418e-bae6-1e3d51c71dbc" targetNamespace="http://schemas.microsoft.com/office/2006/metadata/properties" ma:root="true" ma:fieldsID="345aac82b334e63dff27f706545c8759" ns2:_="" ns3:_="">
    <xsd:import namespace="9f1ef8d1-6b0f-4eac-a4a7-eff803e41834"/>
    <xsd:import namespace="d75d2494-7e6d-418e-bae6-1e3d51c71db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1ef8d1-6b0f-4eac-a4a7-eff803e418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2e37e33-7a0d-4f04-973d-f8d1bf088c1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5d2494-7e6d-418e-bae6-1e3d51c71db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eb0fd5c-5766-48d0-b2c9-57539e4bfc91}" ma:internalName="TaxCatchAll" ma:showField="CatchAllData" ma:web="d75d2494-7e6d-418e-bae6-1e3d51c71d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f1ef8d1-6b0f-4eac-a4a7-eff803e41834">
      <Terms xmlns="http://schemas.microsoft.com/office/infopath/2007/PartnerControls"/>
    </lcf76f155ced4ddcb4097134ff3c332f>
    <TaxCatchAll xmlns="d75d2494-7e6d-418e-bae6-1e3d51c71db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A63C0C-6447-4FD8-8D9F-A39BF7A0ACEE}"/>
</file>

<file path=customXml/itemProps2.xml><?xml version="1.0" encoding="utf-8"?>
<ds:datastoreItem xmlns:ds="http://schemas.openxmlformats.org/officeDocument/2006/customXml" ds:itemID="{49DEE4E4-D5CC-45A5-9EDC-8FF73A5E6947}">
  <ds:schemaRefs>
    <ds:schemaRef ds:uri="http://purl.org/dc/terms/"/>
    <ds:schemaRef ds:uri="http://purl.org/dc/dcmitype/"/>
    <ds:schemaRef ds:uri="http://purl.org/dc/elements/1.1/"/>
    <ds:schemaRef ds:uri="http://schemas.microsoft.com/office/2006/metadata/properties"/>
    <ds:schemaRef ds:uri="http://schemas.openxmlformats.org/package/2006/metadata/core-properties"/>
    <ds:schemaRef ds:uri="http://www.w3.org/XML/1998/namespace"/>
    <ds:schemaRef ds:uri="http://schemas.microsoft.com/office/2006/documentManagement/types"/>
    <ds:schemaRef ds:uri="http://schemas.microsoft.com/office/infopath/2007/PartnerControls"/>
    <ds:schemaRef ds:uri="120b8a64-4734-4ca9-bdf6-4327d777d10f"/>
  </ds:schemaRefs>
</ds:datastoreItem>
</file>

<file path=customXml/itemProps3.xml><?xml version="1.0" encoding="utf-8"?>
<ds:datastoreItem xmlns:ds="http://schemas.openxmlformats.org/officeDocument/2006/customXml" ds:itemID="{3CDD8256-C51E-48F2-A78C-EBD10CC850B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27280</TotalTime>
  <Words>2083</Words>
  <Application>Microsoft Office PowerPoint</Application>
  <PresentationFormat>Widescreen</PresentationFormat>
  <Paragraphs>202</Paragraphs>
  <Slides>24</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Wingdings</vt:lpstr>
      <vt:lpstr>Office Theme</vt:lpstr>
      <vt:lpstr>Calcium acetate: an alternative to gypsum for improving oilfield, brine impacted soils</vt:lpstr>
      <vt:lpstr>Oil Production in North Dakota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Ca-acetate as an alternative to Gypsum</vt:lpstr>
      <vt:lpstr>PowerPoint Presentation</vt:lpstr>
      <vt:lpstr>PowerPoint Presentation</vt:lpstr>
      <vt:lpstr>PowerPoint Presentation</vt:lpstr>
      <vt:lpstr>PowerPoint Presentation</vt:lpstr>
      <vt:lpstr>PowerPoint Presentation</vt:lpstr>
      <vt:lpstr>PowerPoint Presentation</vt:lpstr>
      <vt:lpstr>Calcium acetate: an alternative to gypsum for improving oilfield, brine impacted soils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Annalie Peterson</dc:creator>
  <cp:lastModifiedBy>Robert Darmody</cp:lastModifiedBy>
  <cp:revision>116</cp:revision>
  <dcterms:created xsi:type="dcterms:W3CDTF">2021-10-27T22:32:11Z</dcterms:created>
  <dcterms:modified xsi:type="dcterms:W3CDTF">2022-06-22T20:06:27Z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0x010100DB21B6FC8A111342A51C36C656B1BCDD</vt:lpwstr>
  </property>
</Properties>
</file>