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4.xml" ContentType="application/vnd.openxmlformats-officedocument.drawingml.chart+xml"/>
  <Override PartName="/ppt/charts/style4.xml" ContentType="application/vnd.ms-office.chartstyle+xml"/>
  <Override PartName="/ppt/notesMasters/notesMaster1.xml" ContentType="application/vnd.openxmlformats-officedocument.presentationml.notesMaster+xml"/>
  <Override PartName="/ppt/charts/colors4.xml" ContentType="application/vnd.ms-office.chartcolorstyle+xml"/>
  <Override PartName="/ppt/charts/colors3.xml" ContentType="application/vnd.ms-office.chartcolorstyle+xml"/>
  <Override PartName="/ppt/theme/theme1.xml" ContentType="application/vnd.openxmlformats-officedocument.theme+xml"/>
  <Override PartName="/ppt/theme/theme2.xml" ContentType="application/vnd.openxmlformats-officedocument.theme+xml"/>
  <Override PartName="/ppt/charts/colors2.xml" ContentType="application/vnd.ms-office.chartcolorstyle+xml"/>
  <Override PartName="/ppt/charts/style2.xml" ContentType="application/vnd.ms-office.chartstyle+xml"/>
  <Override PartName="/ppt/charts/chart3.xml" ContentType="application/vnd.openxmlformats-officedocument.drawingml.chart+xml"/>
  <Override PartName="/ppt/charts/style3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7"/>
  </p:notesMasterIdLst>
  <p:sldIdLst>
    <p:sldId id="256" r:id="rId2"/>
    <p:sldId id="268" r:id="rId3"/>
    <p:sldId id="257" r:id="rId4"/>
    <p:sldId id="269" r:id="rId5"/>
    <p:sldId id="275" r:id="rId6"/>
    <p:sldId id="276" r:id="rId7"/>
    <p:sldId id="260" r:id="rId8"/>
    <p:sldId id="261" r:id="rId9"/>
    <p:sldId id="271" r:id="rId10"/>
    <p:sldId id="278" r:id="rId11"/>
    <p:sldId id="273" r:id="rId12"/>
    <p:sldId id="274" r:id="rId13"/>
    <p:sldId id="279" r:id="rId14"/>
    <p:sldId id="280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frank12\Dropbox\ASMR\AFRI14\combinedvegdataSPS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frank12\Dropbox\ASMR\AFRI14\combinedvegdataSPS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frank12\Documents\projects\AFRI14\AFRI14_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frank12\Documents\projects\AFRI14\AFRI14_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04578516394755"/>
          <c:y val="4.2536744061217373E-2"/>
          <c:w val="0.80977372904049461"/>
          <c:h val="0.69571995005796361"/>
        </c:manualLayout>
      </c:layout>
      <c:lineChart>
        <c:grouping val="standard"/>
        <c:varyColors val="0"/>
        <c:ser>
          <c:idx val="4"/>
          <c:order val="0"/>
          <c:tx>
            <c:strRef>
              <c:f>stats!$BM$6</c:f>
              <c:strCache>
                <c:ptCount val="1"/>
                <c:pt idx="0">
                  <c:v>Deer + bare</c:v>
                </c:pt>
              </c:strCache>
            </c:strRef>
          </c:tx>
          <c:spPr>
            <a:ln w="31750" cap="rnd">
              <a:noFill/>
              <a:rou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stats!$BN$1:$BP$1</c:f>
              <c:strCache>
                <c:ptCount val="3"/>
                <c:pt idx="0">
                  <c:v>2014</c:v>
                </c:pt>
                <c:pt idx="1">
                  <c:v>May '15</c:v>
                </c:pt>
                <c:pt idx="2">
                  <c:v>Aug '15</c:v>
                </c:pt>
              </c:strCache>
            </c:strRef>
          </c:cat>
          <c:val>
            <c:numRef>
              <c:f>stats!$BN$6:$BP$6</c:f>
              <c:numCache>
                <c:formatCode>General</c:formatCode>
                <c:ptCount val="3"/>
                <c:pt idx="0">
                  <c:v>5</c:v>
                </c:pt>
                <c:pt idx="1">
                  <c:v>36</c:v>
                </c:pt>
                <c:pt idx="2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8E-4D81-BA80-820708FEF00B}"/>
            </c:ext>
          </c:extLst>
        </c:ser>
        <c:ser>
          <c:idx val="6"/>
          <c:order val="1"/>
          <c:tx>
            <c:strRef>
              <c:f>stats!$BM$8</c:f>
              <c:strCache>
                <c:ptCount val="1"/>
                <c:pt idx="0">
                  <c:v>Control bare</c:v>
                </c:pt>
              </c:strCache>
            </c:strRef>
          </c:tx>
          <c:spPr>
            <a:ln w="317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stats!$BN$1:$BP$1</c:f>
              <c:strCache>
                <c:ptCount val="3"/>
                <c:pt idx="0">
                  <c:v>2014</c:v>
                </c:pt>
                <c:pt idx="1">
                  <c:v>May '15</c:v>
                </c:pt>
                <c:pt idx="2">
                  <c:v>Aug '15</c:v>
                </c:pt>
              </c:strCache>
            </c:strRef>
          </c:cat>
          <c:val>
            <c:numRef>
              <c:f>stats!$BN$8:$BP$8</c:f>
              <c:numCache>
                <c:formatCode>General</c:formatCode>
                <c:ptCount val="3"/>
                <c:pt idx="0">
                  <c:v>9</c:v>
                </c:pt>
                <c:pt idx="1">
                  <c:v>48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8E-4D81-BA80-820708FEF00B}"/>
            </c:ext>
          </c:extLst>
        </c:ser>
        <c:ser>
          <c:idx val="7"/>
          <c:order val="2"/>
          <c:tx>
            <c:strRef>
              <c:f>stats!$BM$9</c:f>
              <c:strCache>
                <c:ptCount val="1"/>
                <c:pt idx="0">
                  <c:v>Herbicide bare</c:v>
                </c:pt>
              </c:strCache>
            </c:strRef>
          </c:tx>
          <c:spPr>
            <a:ln w="31750" cap="rnd">
              <a:noFill/>
              <a:rou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stats!$BN$1:$BP$1</c:f>
              <c:strCache>
                <c:ptCount val="3"/>
                <c:pt idx="0">
                  <c:v>2014</c:v>
                </c:pt>
                <c:pt idx="1">
                  <c:v>May '15</c:v>
                </c:pt>
                <c:pt idx="2">
                  <c:v>Aug '15</c:v>
                </c:pt>
              </c:strCache>
            </c:strRef>
          </c:cat>
          <c:val>
            <c:numRef>
              <c:f>stats!$BN$9:$BP$9</c:f>
              <c:numCache>
                <c:formatCode>General</c:formatCode>
                <c:ptCount val="3"/>
                <c:pt idx="0">
                  <c:v>8</c:v>
                </c:pt>
                <c:pt idx="1">
                  <c:v>54</c:v>
                </c:pt>
                <c:pt idx="2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8E-4D81-BA80-820708FEF00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83879384"/>
        <c:axId val="483881344"/>
      </c:lineChart>
      <c:catAx>
        <c:axId val="483879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881344"/>
        <c:crosses val="autoZero"/>
        <c:auto val="1"/>
        <c:lblAlgn val="ctr"/>
        <c:lblOffset val="100"/>
        <c:noMultiLvlLbl val="0"/>
      </c:catAx>
      <c:valAx>
        <c:axId val="48388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% bare ground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879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15275483532613457"/>
          <c:y val="0.85994590429300632"/>
          <c:w val="0.78293946886070021"/>
          <c:h val="0.105213074317767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4"/>
          <c:order val="0"/>
          <c:tx>
            <c:strRef>
              <c:f>stats!$BM$6</c:f>
              <c:strCache>
                <c:ptCount val="1"/>
                <c:pt idx="0">
                  <c:v>Deer + bare</c:v>
                </c:pt>
              </c:strCache>
            </c:strRef>
          </c:tx>
          <c:spPr>
            <a:ln w="31750" cap="rnd">
              <a:noFill/>
              <a:rou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stats!$BN$1:$BP$1</c:f>
              <c:strCache>
                <c:ptCount val="3"/>
                <c:pt idx="0">
                  <c:v>2014</c:v>
                </c:pt>
                <c:pt idx="1">
                  <c:v>May '15</c:v>
                </c:pt>
                <c:pt idx="2">
                  <c:v>Aug '15</c:v>
                </c:pt>
              </c:strCache>
            </c:strRef>
          </c:cat>
          <c:val>
            <c:numRef>
              <c:f>stats!$BN$6:$BP$6</c:f>
              <c:numCache>
                <c:formatCode>General</c:formatCode>
                <c:ptCount val="3"/>
                <c:pt idx="0">
                  <c:v>5</c:v>
                </c:pt>
                <c:pt idx="1">
                  <c:v>36</c:v>
                </c:pt>
                <c:pt idx="2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D0-47A7-A0B9-3677ED374D0A}"/>
            </c:ext>
          </c:extLst>
        </c:ser>
        <c:ser>
          <c:idx val="5"/>
          <c:order val="1"/>
          <c:tx>
            <c:strRef>
              <c:f>stats!$BM$7</c:f>
              <c:strCache>
                <c:ptCount val="1"/>
                <c:pt idx="0">
                  <c:v>Deer - bare</c:v>
                </c:pt>
              </c:strCache>
            </c:strRef>
          </c:tx>
          <c:spPr>
            <a:ln w="31750" cap="rnd">
              <a:solidFill>
                <a:schemeClr val="accent5">
                  <a:lumMod val="60000"/>
                </a:schemeClr>
              </a:solidFill>
              <a:rou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stats!$BN$1:$BP$1</c:f>
              <c:strCache>
                <c:ptCount val="3"/>
                <c:pt idx="0">
                  <c:v>2014</c:v>
                </c:pt>
                <c:pt idx="1">
                  <c:v>May '15</c:v>
                </c:pt>
                <c:pt idx="2">
                  <c:v>Aug '15</c:v>
                </c:pt>
              </c:strCache>
            </c:strRef>
          </c:cat>
          <c:val>
            <c:numRef>
              <c:f>stats!$BN$7:$BP$7</c:f>
              <c:numCache>
                <c:formatCode>General</c:formatCode>
                <c:ptCount val="3"/>
                <c:pt idx="0">
                  <c:v>7</c:v>
                </c:pt>
                <c:pt idx="1">
                  <c:v>39</c:v>
                </c:pt>
                <c:pt idx="2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D0-47A7-A0B9-3677ED374D0A}"/>
            </c:ext>
          </c:extLst>
        </c:ser>
        <c:ser>
          <c:idx val="6"/>
          <c:order val="2"/>
          <c:tx>
            <c:strRef>
              <c:f>stats!$BM$8</c:f>
              <c:strCache>
                <c:ptCount val="1"/>
                <c:pt idx="0">
                  <c:v>Control bare</c:v>
                </c:pt>
              </c:strCache>
            </c:strRef>
          </c:tx>
          <c:spPr>
            <a:ln w="317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stats!$BN$1:$BP$1</c:f>
              <c:strCache>
                <c:ptCount val="3"/>
                <c:pt idx="0">
                  <c:v>2014</c:v>
                </c:pt>
                <c:pt idx="1">
                  <c:v>May '15</c:v>
                </c:pt>
                <c:pt idx="2">
                  <c:v>Aug '15</c:v>
                </c:pt>
              </c:strCache>
            </c:strRef>
          </c:cat>
          <c:val>
            <c:numRef>
              <c:f>stats!$BN$8:$BP$8</c:f>
              <c:numCache>
                <c:formatCode>General</c:formatCode>
                <c:ptCount val="3"/>
                <c:pt idx="0">
                  <c:v>9</c:v>
                </c:pt>
                <c:pt idx="1">
                  <c:v>48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D0-47A7-A0B9-3677ED374D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83879384"/>
        <c:axId val="483881344"/>
      </c:lineChart>
      <c:catAx>
        <c:axId val="483879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881344"/>
        <c:crosses val="autoZero"/>
        <c:auto val="1"/>
        <c:lblAlgn val="ctr"/>
        <c:lblOffset val="100"/>
        <c:noMultiLvlLbl val="0"/>
      </c:catAx>
      <c:valAx>
        <c:axId val="48388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% bare ground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879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4471398527532525"/>
          <c:y val="0.87105209661874983"/>
          <c:w val="0.78293946886070021"/>
          <c:h val="0.128947903381250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speciesSum!$M$18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speciesSum!$N$17:$U$17</c:f>
              <c:strCache>
                <c:ptCount val="8"/>
                <c:pt idx="0">
                  <c:v>NRO</c:v>
                </c:pt>
                <c:pt idx="1">
                  <c:v>WO</c:v>
                </c:pt>
                <c:pt idx="2">
                  <c:v>CO</c:v>
                </c:pt>
                <c:pt idx="3">
                  <c:v>SRO</c:v>
                </c:pt>
                <c:pt idx="4">
                  <c:v>PO</c:v>
                </c:pt>
                <c:pt idx="5">
                  <c:v>YP</c:v>
                </c:pt>
                <c:pt idx="6">
                  <c:v>SG</c:v>
                </c:pt>
                <c:pt idx="7">
                  <c:v>EWP</c:v>
                </c:pt>
              </c:strCache>
            </c:strRef>
          </c:cat>
          <c:val>
            <c:numRef>
              <c:f>speciesSum!$N$18:$U$18</c:f>
              <c:numCache>
                <c:formatCode>General</c:formatCode>
                <c:ptCount val="8"/>
                <c:pt idx="0">
                  <c:v>203</c:v>
                </c:pt>
                <c:pt idx="1">
                  <c:v>203</c:v>
                </c:pt>
                <c:pt idx="2">
                  <c:v>203</c:v>
                </c:pt>
                <c:pt idx="3">
                  <c:v>101</c:v>
                </c:pt>
                <c:pt idx="4">
                  <c:v>101</c:v>
                </c:pt>
                <c:pt idx="5">
                  <c:v>203</c:v>
                </c:pt>
                <c:pt idx="6">
                  <c:v>101</c:v>
                </c:pt>
                <c:pt idx="7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4D-46EE-A43A-1862232EACC9}"/>
            </c:ext>
          </c:extLst>
        </c:ser>
        <c:ser>
          <c:idx val="1"/>
          <c:order val="1"/>
          <c:tx>
            <c:strRef>
              <c:f>speciesSum!$M$19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speciesSum!$N$17:$U$17</c:f>
              <c:strCache>
                <c:ptCount val="8"/>
                <c:pt idx="0">
                  <c:v>NRO</c:v>
                </c:pt>
                <c:pt idx="1">
                  <c:v>WO</c:v>
                </c:pt>
                <c:pt idx="2">
                  <c:v>CO</c:v>
                </c:pt>
                <c:pt idx="3">
                  <c:v>SRO</c:v>
                </c:pt>
                <c:pt idx="4">
                  <c:v>PO</c:v>
                </c:pt>
                <c:pt idx="5">
                  <c:v>YP</c:v>
                </c:pt>
                <c:pt idx="6">
                  <c:v>SG</c:v>
                </c:pt>
                <c:pt idx="7">
                  <c:v>EWP</c:v>
                </c:pt>
              </c:strCache>
            </c:strRef>
          </c:cat>
          <c:val>
            <c:numRef>
              <c:f>speciesSum!$N$19:$U$19</c:f>
              <c:numCache>
                <c:formatCode>General</c:formatCode>
                <c:ptCount val="8"/>
                <c:pt idx="0">
                  <c:v>47.407407407407405</c:v>
                </c:pt>
                <c:pt idx="1">
                  <c:v>15.802469135802468</c:v>
                </c:pt>
                <c:pt idx="2">
                  <c:v>23.111111111111107</c:v>
                </c:pt>
                <c:pt idx="3">
                  <c:v>5.333333333333333</c:v>
                </c:pt>
                <c:pt idx="4">
                  <c:v>34.172839506172835</c:v>
                </c:pt>
                <c:pt idx="5">
                  <c:v>23.703703703703702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4D-46EE-A43A-1862232EA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8668544"/>
        <c:axId val="598678712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speciesSum!$M$20</c15:sqref>
                        </c15:formulaRef>
                      </c:ext>
                    </c:extLst>
                    <c:strCache>
                      <c:ptCount val="1"/>
                      <c:pt idx="0">
                        <c:v>2022</c:v>
                      </c:pt>
                    </c:strCache>
                  </c:strRef>
                </c:tx>
                <c:spPr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errBars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cat>
                  <c:strRef>
                    <c:extLst>
                      <c:ext uri="{02D57815-91ED-43cb-92C2-25804820EDAC}">
                        <c15:formulaRef>
                          <c15:sqref>speciesSum!$N$17:$U$17</c15:sqref>
                        </c15:formulaRef>
                      </c:ext>
                    </c:extLst>
                    <c:strCache>
                      <c:ptCount val="8"/>
                      <c:pt idx="0">
                        <c:v>NRO</c:v>
                      </c:pt>
                      <c:pt idx="1">
                        <c:v>WO</c:v>
                      </c:pt>
                      <c:pt idx="2">
                        <c:v>CO</c:v>
                      </c:pt>
                      <c:pt idx="3">
                        <c:v>SRO</c:v>
                      </c:pt>
                      <c:pt idx="4">
                        <c:v>PO</c:v>
                      </c:pt>
                      <c:pt idx="5">
                        <c:v>YP</c:v>
                      </c:pt>
                      <c:pt idx="6">
                        <c:v>SG</c:v>
                      </c:pt>
                      <c:pt idx="7">
                        <c:v>EWP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speciesSum!$N$20:$U$20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148.14814814814812</c:v>
                      </c:pt>
                      <c:pt idx="1">
                        <c:v>76.13168724279835</c:v>
                      </c:pt>
                      <c:pt idx="2">
                        <c:v>41.152263374485592</c:v>
                      </c:pt>
                      <c:pt idx="3">
                        <c:v>39.094650205761319</c:v>
                      </c:pt>
                      <c:pt idx="4">
                        <c:v>0</c:v>
                      </c:pt>
                      <c:pt idx="5">
                        <c:v>72.016460905349788</c:v>
                      </c:pt>
                      <c:pt idx="6">
                        <c:v>16.460905349794238</c:v>
                      </c:pt>
                      <c:pt idx="7">
                        <c:v>100.8260082304527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64D-46EE-A43A-1862232EACC9}"/>
                  </c:ext>
                </c:extLst>
              </c15:ser>
            </c15:filteredBarSeries>
          </c:ext>
        </c:extLst>
      </c:barChart>
      <c:catAx>
        <c:axId val="598668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678712"/>
        <c:crosses val="autoZero"/>
        <c:auto val="1"/>
        <c:lblAlgn val="ctr"/>
        <c:lblOffset val="100"/>
        <c:noMultiLvlLbl val="0"/>
      </c:catAx>
      <c:valAx>
        <c:axId val="5986787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# stems/ha</a:t>
                </a:r>
              </a:p>
            </c:rich>
          </c:tx>
          <c:layout>
            <c:manualLayout>
              <c:xMode val="edge"/>
              <c:yMode val="edge"/>
              <c:x val="1.5633724176437745E-2"/>
              <c:y val="0.22915409160007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66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speciesSum!$M$18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speciesSum!$N$17:$U$17</c:f>
              <c:strCache>
                <c:ptCount val="8"/>
                <c:pt idx="0">
                  <c:v>NRO</c:v>
                </c:pt>
                <c:pt idx="1">
                  <c:v>WO</c:v>
                </c:pt>
                <c:pt idx="2">
                  <c:v>CO</c:v>
                </c:pt>
                <c:pt idx="3">
                  <c:v>SRO</c:v>
                </c:pt>
                <c:pt idx="4">
                  <c:v>PO</c:v>
                </c:pt>
                <c:pt idx="5">
                  <c:v>YP</c:v>
                </c:pt>
                <c:pt idx="6">
                  <c:v>SG</c:v>
                </c:pt>
                <c:pt idx="7">
                  <c:v>EWP</c:v>
                </c:pt>
              </c:strCache>
            </c:strRef>
          </c:cat>
          <c:val>
            <c:numRef>
              <c:f>speciesSum!$N$18:$U$18</c:f>
              <c:numCache>
                <c:formatCode>General</c:formatCode>
                <c:ptCount val="8"/>
                <c:pt idx="0">
                  <c:v>203</c:v>
                </c:pt>
                <c:pt idx="1">
                  <c:v>203</c:v>
                </c:pt>
                <c:pt idx="2">
                  <c:v>203</c:v>
                </c:pt>
                <c:pt idx="3">
                  <c:v>101</c:v>
                </c:pt>
                <c:pt idx="4">
                  <c:v>101</c:v>
                </c:pt>
                <c:pt idx="5">
                  <c:v>203</c:v>
                </c:pt>
                <c:pt idx="6">
                  <c:v>101</c:v>
                </c:pt>
                <c:pt idx="7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5D-4C74-A568-6FEDFCABEB85}"/>
            </c:ext>
          </c:extLst>
        </c:ser>
        <c:ser>
          <c:idx val="1"/>
          <c:order val="1"/>
          <c:tx>
            <c:strRef>
              <c:f>speciesSum!$M$19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speciesSum!$N$17:$U$17</c:f>
              <c:strCache>
                <c:ptCount val="8"/>
                <c:pt idx="0">
                  <c:v>NRO</c:v>
                </c:pt>
                <c:pt idx="1">
                  <c:v>WO</c:v>
                </c:pt>
                <c:pt idx="2">
                  <c:v>CO</c:v>
                </c:pt>
                <c:pt idx="3">
                  <c:v>SRO</c:v>
                </c:pt>
                <c:pt idx="4">
                  <c:v>PO</c:v>
                </c:pt>
                <c:pt idx="5">
                  <c:v>YP</c:v>
                </c:pt>
                <c:pt idx="6">
                  <c:v>SG</c:v>
                </c:pt>
                <c:pt idx="7">
                  <c:v>EWP</c:v>
                </c:pt>
              </c:strCache>
            </c:strRef>
          </c:cat>
          <c:val>
            <c:numRef>
              <c:f>speciesSum!$N$19:$U$19</c:f>
              <c:numCache>
                <c:formatCode>General</c:formatCode>
                <c:ptCount val="8"/>
                <c:pt idx="0">
                  <c:v>47.407407407407405</c:v>
                </c:pt>
                <c:pt idx="1">
                  <c:v>15.802469135802468</c:v>
                </c:pt>
                <c:pt idx="2">
                  <c:v>23.111111111111107</c:v>
                </c:pt>
                <c:pt idx="3">
                  <c:v>5.333333333333333</c:v>
                </c:pt>
                <c:pt idx="4">
                  <c:v>34.172839506172835</c:v>
                </c:pt>
                <c:pt idx="5">
                  <c:v>23.703703703703702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5D-4C74-A568-6FEDFCABEB85}"/>
            </c:ext>
          </c:extLst>
        </c:ser>
        <c:ser>
          <c:idx val="2"/>
          <c:order val="2"/>
          <c:tx>
            <c:strRef>
              <c:f>speciesSum!$M$20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speciesSum!$N$17:$U$17</c:f>
              <c:strCache>
                <c:ptCount val="8"/>
                <c:pt idx="0">
                  <c:v>NRO</c:v>
                </c:pt>
                <c:pt idx="1">
                  <c:v>WO</c:v>
                </c:pt>
                <c:pt idx="2">
                  <c:v>CO</c:v>
                </c:pt>
                <c:pt idx="3">
                  <c:v>SRO</c:v>
                </c:pt>
                <c:pt idx="4">
                  <c:v>PO</c:v>
                </c:pt>
                <c:pt idx="5">
                  <c:v>YP</c:v>
                </c:pt>
                <c:pt idx="6">
                  <c:v>SG</c:v>
                </c:pt>
                <c:pt idx="7">
                  <c:v>EWP</c:v>
                </c:pt>
              </c:strCache>
            </c:strRef>
          </c:cat>
          <c:val>
            <c:numRef>
              <c:f>speciesSum!$N$20:$U$20</c:f>
              <c:numCache>
                <c:formatCode>General</c:formatCode>
                <c:ptCount val="8"/>
                <c:pt idx="0">
                  <c:v>148.14814814814812</c:v>
                </c:pt>
                <c:pt idx="1">
                  <c:v>76.13168724279835</c:v>
                </c:pt>
                <c:pt idx="2">
                  <c:v>41.152263374485592</c:v>
                </c:pt>
                <c:pt idx="3">
                  <c:v>39.094650205761319</c:v>
                </c:pt>
                <c:pt idx="4">
                  <c:v>0</c:v>
                </c:pt>
                <c:pt idx="5">
                  <c:v>72.016460905349788</c:v>
                </c:pt>
                <c:pt idx="6">
                  <c:v>16.460905349794238</c:v>
                </c:pt>
                <c:pt idx="7">
                  <c:v>100.8260082304527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5D-4C74-A568-6FEDFCABE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8668544"/>
        <c:axId val="598678712"/>
      </c:barChart>
      <c:catAx>
        <c:axId val="598668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678712"/>
        <c:crosses val="autoZero"/>
        <c:auto val="1"/>
        <c:lblAlgn val="ctr"/>
        <c:lblOffset val="100"/>
        <c:noMultiLvlLbl val="0"/>
      </c:catAx>
      <c:valAx>
        <c:axId val="5986787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# stems/ha</a:t>
                </a:r>
              </a:p>
            </c:rich>
          </c:tx>
          <c:layout>
            <c:manualLayout>
              <c:xMode val="edge"/>
              <c:yMode val="edge"/>
              <c:x val="1.5633724176437745E-2"/>
              <c:y val="0.22915409160007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66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CD7B7-1A5B-4B77-9082-C0DE0C1177E4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6D865-E1E7-406C-8FD6-22B10E367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9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5D6A5-059A-411D-B495-9641A2EFAA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7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9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81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1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4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45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1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1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3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41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6/13/2022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06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7979"/>
          <a:stretch/>
        </p:blipFill>
        <p:spPr>
          <a:xfrm>
            <a:off x="0" y="1"/>
            <a:ext cx="121920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580" y="1"/>
            <a:ext cx="10604938" cy="150541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Overcoming arrested succession </a:t>
            </a:r>
            <a:r>
              <a:rPr lang="en-US" sz="4400" b="1" dirty="0" smtClean="0"/>
              <a:t>and invasive species on </a:t>
            </a:r>
            <a:r>
              <a:rPr lang="en-US" sz="4400" b="1" dirty="0" smtClean="0"/>
              <a:t>older </a:t>
            </a:r>
            <a:r>
              <a:rPr lang="en-US" sz="4400" b="1" dirty="0" smtClean="0"/>
              <a:t>reclaimed </a:t>
            </a:r>
            <a:r>
              <a:rPr lang="en-US" sz="4400" b="1" dirty="0" smtClean="0"/>
              <a:t>surface </a:t>
            </a:r>
            <a:r>
              <a:rPr lang="en-US" sz="4400" b="1" dirty="0" smtClean="0"/>
              <a:t>mines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049" y="4287839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Jennifer Franklin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University </a:t>
            </a:r>
            <a:r>
              <a:rPr lang="en-US" dirty="0" smtClean="0">
                <a:solidFill>
                  <a:schemeClr val="bg1"/>
                </a:solidFill>
              </a:rPr>
              <a:t>of Tennessee, Knoxville, TN, </a:t>
            </a:r>
            <a:r>
              <a:rPr lang="en-US" dirty="0" smtClean="0">
                <a:solidFill>
                  <a:schemeClr val="bg1"/>
                </a:solidFill>
              </a:rPr>
              <a:t>USA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ASRS, Duluth, MN     June 14, 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2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21" y="221347"/>
            <a:ext cx="10515600" cy="1325563"/>
          </a:xfrm>
        </p:spPr>
        <p:txBody>
          <a:bodyPr/>
          <a:lstStyle/>
          <a:p>
            <a:r>
              <a:rPr lang="en-US" dirty="0"/>
              <a:t>Browse </a:t>
            </a:r>
            <a:r>
              <a:rPr lang="en-US" dirty="0" smtClean="0"/>
              <a:t>damage</a:t>
            </a: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35307494"/>
              </p:ext>
            </p:extLst>
          </p:nvPr>
        </p:nvGraphicFramePr>
        <p:xfrm>
          <a:off x="4585137" y="590679"/>
          <a:ext cx="6923690" cy="2887590"/>
        </p:xfrm>
        <a:graphic>
          <a:graphicData uri="http://schemas.openxmlformats.org/drawingml/2006/table">
            <a:tbl>
              <a:tblPr firstRow="1" firstCol="1" bandRow="1"/>
              <a:tblGrid>
                <a:gridCol w="191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2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3807">
                  <a:extLst>
                    <a:ext uri="{9D8B030D-6E8A-4147-A177-3AD203B41FA5}">
                      <a16:colId xmlns:a16="http://schemas.microsoft.com/office/drawing/2014/main" val="2958923865"/>
                    </a:ext>
                  </a:extLst>
                </a:gridCol>
              </a:tblGrid>
              <a:tr h="2871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species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Apr-Jul 2015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Aug 2017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1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northern red oak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1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chinkapin oak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1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yellow poplar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1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white oak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1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 oak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1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southern red oak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961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eastern white pine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71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92360" y="221347"/>
            <a:ext cx="353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% of seedlings browsed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45" y="1325563"/>
            <a:ext cx="1743075" cy="262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4551" t="9479" r="8070"/>
          <a:stretch/>
        </p:blipFill>
        <p:spPr>
          <a:xfrm>
            <a:off x="1493562" y="3268717"/>
            <a:ext cx="2939175" cy="26082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2662" y="5507593"/>
            <a:ext cx="109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tn.gov</a:t>
            </a:r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627711"/>
              </p:ext>
            </p:extLst>
          </p:nvPr>
        </p:nvGraphicFramePr>
        <p:xfrm>
          <a:off x="5796454" y="3195144"/>
          <a:ext cx="5099053" cy="2875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365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803" y="0"/>
            <a:ext cx="10745204" cy="1325563"/>
          </a:xfrm>
        </p:spPr>
        <p:txBody>
          <a:bodyPr/>
          <a:lstStyle/>
          <a:p>
            <a:r>
              <a:rPr lang="en-US" dirty="0" smtClean="0"/>
              <a:t>Year 4 </a:t>
            </a:r>
            <a:r>
              <a:rPr lang="en-US" dirty="0" smtClean="0"/>
              <a:t>- 2019                   Year 6 - 2021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4" y="1123176"/>
            <a:ext cx="5749991" cy="4051840"/>
          </a:xfrm>
        </p:spPr>
      </p:pic>
      <p:sp>
        <p:nvSpPr>
          <p:cNvPr id="6" name="Oval 5"/>
          <p:cNvSpPr/>
          <p:nvPr/>
        </p:nvSpPr>
        <p:spPr>
          <a:xfrm>
            <a:off x="1837394" y="3950436"/>
            <a:ext cx="2238104" cy="98696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02" y="1123176"/>
            <a:ext cx="5409289" cy="40542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0154" y="5253644"/>
            <a:ext cx="574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Invasive autumn olive controlled through year 3. Widespread in year 4.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8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9434" y="160338"/>
            <a:ext cx="5759670" cy="1505716"/>
          </a:xfrm>
        </p:spPr>
        <p:txBody>
          <a:bodyPr/>
          <a:lstStyle/>
          <a:p>
            <a:r>
              <a:rPr lang="en-US" dirty="0" smtClean="0"/>
              <a:t>Open        vs.       shrubby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231" y="298909"/>
            <a:ext cx="2641524" cy="3523703"/>
          </a:xfrm>
          <a:prstGeom prst="rect">
            <a:avLst/>
          </a:prstGeom>
        </p:spPr>
      </p:pic>
      <p:sp>
        <p:nvSpPr>
          <p:cNvPr id="4" name="AutoShape 2" descr="blob:https://liveutk.sharepoint.com/b6b31156-62d7-4a39-835a-fb75c53120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759" y="2238701"/>
            <a:ext cx="2721012" cy="3629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521" y="2238701"/>
            <a:ext cx="2721012" cy="36297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290" y="365125"/>
            <a:ext cx="2586744" cy="34574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43393" y="3951890"/>
            <a:ext cx="2406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 trees taller or more dense within shrubby plots? </a:t>
            </a:r>
          </a:p>
          <a:p>
            <a:endParaRPr lang="en-US" dirty="0"/>
          </a:p>
          <a:p>
            <a:r>
              <a:rPr lang="en-US" dirty="0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17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1553"/>
            <a:ext cx="10515600" cy="1325563"/>
          </a:xfrm>
        </p:spPr>
        <p:txBody>
          <a:bodyPr/>
          <a:lstStyle/>
          <a:p>
            <a:r>
              <a:rPr lang="en-US" dirty="0" smtClean="0"/>
              <a:t>2022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04115" y="145069"/>
            <a:ext cx="39004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Total stems of shrubs:</a:t>
            </a:r>
            <a:endParaRPr lang="en-US" sz="2000" dirty="0"/>
          </a:p>
          <a:p>
            <a:r>
              <a:rPr lang="en-US" sz="2000" dirty="0" smtClean="0"/>
              <a:t>4.25 </a:t>
            </a:r>
            <a:r>
              <a:rPr lang="en-US" sz="2000" dirty="0"/>
              <a:t>stems/m</a:t>
            </a:r>
            <a:r>
              <a:rPr lang="en-US" sz="2000" baseline="30000" dirty="0"/>
              <a:t>2</a:t>
            </a:r>
          </a:p>
          <a:p>
            <a:r>
              <a:rPr lang="en-US" sz="2000" dirty="0" smtClean="0"/>
              <a:t>425,000 </a:t>
            </a:r>
            <a:r>
              <a:rPr lang="en-US" sz="2000" u="sng" dirty="0"/>
              <a:t>+</a:t>
            </a:r>
            <a:r>
              <a:rPr lang="en-US" sz="2000" dirty="0"/>
              <a:t> 14,000 stems/ha</a:t>
            </a:r>
          </a:p>
          <a:p>
            <a:endParaRPr lang="en-US" sz="2000" dirty="0" smtClean="0"/>
          </a:p>
          <a:p>
            <a:r>
              <a:rPr lang="en-US" sz="2000" dirty="0" smtClean="0"/>
              <a:t>Autumn olive:</a:t>
            </a:r>
            <a:endParaRPr lang="en-US" sz="2000" dirty="0"/>
          </a:p>
          <a:p>
            <a:r>
              <a:rPr lang="en-US" sz="2000" dirty="0" smtClean="0"/>
              <a:t>0.67 stems/m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67,000 </a:t>
            </a:r>
            <a:r>
              <a:rPr lang="en-US" sz="2000" u="sng" dirty="0" smtClean="0"/>
              <a:t>+</a:t>
            </a:r>
            <a:r>
              <a:rPr lang="en-US" sz="2000" dirty="0" smtClean="0"/>
              <a:t> 14,000 stems/ha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85" y="2538322"/>
            <a:ext cx="5662767" cy="3403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3076" y="2207172"/>
            <a:ext cx="201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Trees: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065" y="2576504"/>
            <a:ext cx="5825769" cy="32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74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2022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341406"/>
              </p:ext>
            </p:extLst>
          </p:nvPr>
        </p:nvGraphicFramePr>
        <p:xfrm>
          <a:off x="409575" y="1900895"/>
          <a:ext cx="5686425" cy="3495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532" y="365126"/>
            <a:ext cx="2716004" cy="3623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168" y="1802955"/>
            <a:ext cx="2932811" cy="39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92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5240"/>
          <a:stretch/>
        </p:blipFill>
        <p:spPr>
          <a:xfrm>
            <a:off x="0" y="0"/>
            <a:ext cx="12491561" cy="5959365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6096000" y="90741"/>
            <a:ext cx="6515713" cy="264194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5600" dirty="0" smtClean="0"/>
              <a:t>This project was funded by the National Fish and Wildlife Foundation</a:t>
            </a:r>
          </a:p>
          <a:p>
            <a:pPr marL="0" indent="0">
              <a:buNone/>
            </a:pPr>
            <a:r>
              <a:rPr lang="en-US" sz="5600" dirty="0" smtClean="0"/>
              <a:t>Thanks to:</a:t>
            </a:r>
          </a:p>
          <a:p>
            <a:pPr marL="0" indent="0">
              <a:buNone/>
            </a:pPr>
            <a:r>
              <a:rPr lang="en-US" sz="5600" dirty="0" smtClean="0"/>
              <a:t>Matt Aldrovandi, Ian Kennedy, Haley Cox, Kyle Hanners, Annie Miller, and Jack Wilkerson </a:t>
            </a:r>
            <a:r>
              <a:rPr lang="en-US" sz="5600" dirty="0" smtClean="0"/>
              <a:t>– </a:t>
            </a:r>
            <a:r>
              <a:rPr lang="en-US" sz="5600" dirty="0" smtClean="0"/>
              <a:t>field assistance</a:t>
            </a:r>
          </a:p>
          <a:p>
            <a:pPr marL="0" indent="0">
              <a:buNone/>
            </a:pPr>
            <a:r>
              <a:rPr lang="en-US" sz="5600" dirty="0" smtClean="0"/>
              <a:t>Chris Miller, OSMRE </a:t>
            </a:r>
            <a:endParaRPr lang="en-US" sz="5600" dirty="0"/>
          </a:p>
          <a:p>
            <a:pPr marL="0" indent="0">
              <a:buNone/>
            </a:pPr>
            <a:r>
              <a:rPr lang="en-US" sz="5600" dirty="0" smtClean="0"/>
              <a:t>Michael French, American Chestnut Foundation and Green Forests Work</a:t>
            </a:r>
            <a:endParaRPr lang="en-US" sz="4300" dirty="0"/>
          </a:p>
          <a:p>
            <a:pPr marL="0" indent="0">
              <a:buNone/>
            </a:pPr>
            <a:endParaRPr lang="en-US" sz="4300" dirty="0" smtClean="0"/>
          </a:p>
          <a:p>
            <a:pPr marL="0" indent="0">
              <a:buNone/>
            </a:pPr>
            <a:r>
              <a:rPr lang="en-US" sz="4300" dirty="0" smtClean="0"/>
              <a:t>This </a:t>
            </a:r>
            <a:r>
              <a:rPr lang="en-US" sz="4300" dirty="0"/>
              <a:t>work is supported by </a:t>
            </a:r>
            <a:r>
              <a:rPr lang="en-US" sz="4300" dirty="0" smtClean="0"/>
              <a:t>McIntyre-Stennis</a:t>
            </a:r>
            <a:r>
              <a:rPr lang="en-US" sz="4300" dirty="0"/>
              <a:t> </a:t>
            </a:r>
            <a:r>
              <a:rPr lang="en-US" sz="4300" dirty="0" err="1" smtClean="0"/>
              <a:t>gra</a:t>
            </a:r>
            <a:r>
              <a:rPr lang="en-US" sz="4300" dirty="0" smtClean="0"/>
              <a:t> </a:t>
            </a:r>
            <a:r>
              <a:rPr lang="en-US" sz="4300" dirty="0" err="1" smtClean="0"/>
              <a:t>nt</a:t>
            </a:r>
            <a:r>
              <a:rPr lang="en-US" sz="4300" dirty="0" smtClean="0"/>
              <a:t> </a:t>
            </a:r>
            <a:r>
              <a:rPr lang="en-US" sz="4300" dirty="0"/>
              <a:t>no. </a:t>
            </a:r>
            <a:r>
              <a:rPr lang="en-US" sz="4300" dirty="0" smtClean="0"/>
              <a:t>TEN00MS-111 </a:t>
            </a:r>
            <a:r>
              <a:rPr lang="en-US" sz="4300" dirty="0"/>
              <a:t>accession </a:t>
            </a:r>
            <a:r>
              <a:rPr lang="en-US" sz="4300" dirty="0" smtClean="0"/>
              <a:t>no1014114</a:t>
            </a:r>
            <a:r>
              <a:rPr lang="en-US" sz="4300" dirty="0"/>
              <a:t> from the USDA National Institute of Food and </a:t>
            </a:r>
            <a:r>
              <a:rPr lang="en-US" sz="4300" dirty="0" smtClean="0"/>
              <a:t>Agriculture</a:t>
            </a:r>
            <a:endParaRPr lang="en-US" sz="43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1752" y="365125"/>
            <a:ext cx="4824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Thank you</a:t>
            </a:r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9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621" y="173147"/>
            <a:ext cx="7958331" cy="1077229"/>
          </a:xfrm>
        </p:spPr>
        <p:txBody>
          <a:bodyPr/>
          <a:lstStyle/>
          <a:p>
            <a:pPr algn="l"/>
            <a:r>
              <a:rPr lang="en-US" dirty="0" smtClean="0"/>
              <a:t>Reclamation history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06512" y="467541"/>
            <a:ext cx="587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Before 1960 there were few mining laws</a:t>
            </a:r>
          </a:p>
          <a:p>
            <a:endParaRPr 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866" t="26873" r="26071" b="17037"/>
          <a:stretch/>
        </p:blipFill>
        <p:spPr>
          <a:xfrm>
            <a:off x="523741" y="4031903"/>
            <a:ext cx="3102550" cy="1916963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2616249" y="5029357"/>
            <a:ext cx="157018" cy="18176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6621" y="5322771"/>
            <a:ext cx="663282" cy="587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032" y="1321901"/>
            <a:ext cx="3810314" cy="2428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844" y="1080629"/>
            <a:ext cx="3554863" cy="473981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5815205" y="2328859"/>
            <a:ext cx="1058779" cy="519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78424" y="3927107"/>
            <a:ext cx="40051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Much environmental damage</a:t>
            </a:r>
          </a:p>
          <a:p>
            <a:endParaRPr lang="en-US" sz="2400" dirty="0"/>
          </a:p>
          <a:p>
            <a:r>
              <a:rPr lang="en-US" sz="2400" dirty="0" smtClean="0"/>
              <a:t>But natural succession and long term recovery is very good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697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974" y="1199841"/>
            <a:ext cx="3833407" cy="2276086"/>
          </a:xfrm>
        </p:spPr>
      </p:pic>
      <p:sp>
        <p:nvSpPr>
          <p:cNvPr id="8" name="TextBox 7"/>
          <p:cNvSpPr txBox="1"/>
          <p:nvPr/>
        </p:nvSpPr>
        <p:spPr>
          <a:xfrm>
            <a:off x="366621" y="5322771"/>
            <a:ext cx="663282" cy="5871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887" y="1780998"/>
            <a:ext cx="2897669" cy="2026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00" y="2444079"/>
            <a:ext cx="2751596" cy="20636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29" y="3946399"/>
            <a:ext cx="2897669" cy="19242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7471" y="1749494"/>
            <a:ext cx="587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Grading compacted soil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645" y="4940233"/>
            <a:ext cx="305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Aggressive non-native plants seeded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t="23940" r="54030"/>
          <a:stretch/>
        </p:blipFill>
        <p:spPr>
          <a:xfrm>
            <a:off x="7591974" y="3537167"/>
            <a:ext cx="1782619" cy="23653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884" y="3537166"/>
            <a:ext cx="1809497" cy="2365335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6349597" y="3265698"/>
            <a:ext cx="1058779" cy="519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24"/>
          <p:cNvSpPr txBox="1">
            <a:spLocks/>
          </p:cNvSpPr>
          <p:nvPr/>
        </p:nvSpPr>
        <p:spPr>
          <a:xfrm>
            <a:off x="1590138" y="152937"/>
            <a:ext cx="9144835" cy="87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/>
              <a:t>Reclamation </a:t>
            </a:r>
            <a:r>
              <a:rPr lang="en-US" b="1" u="sng" dirty="0" smtClean="0"/>
              <a:t>1977-2010 in Eastern US coalfields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86728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15" y="79929"/>
            <a:ext cx="11076710" cy="391941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Succession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>
                <a:latin typeface="+mn-lt"/>
              </a:rPr>
              <a:t>Harvest                     6 months                    6 years                          25 years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2" y="1197693"/>
            <a:ext cx="2664119" cy="1998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624" y="1194989"/>
            <a:ext cx="2776337" cy="2003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8403" r="5657"/>
          <a:stretch/>
        </p:blipFill>
        <p:spPr>
          <a:xfrm>
            <a:off x="3339625" y="3810672"/>
            <a:ext cx="2776337" cy="2027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640" y="3810671"/>
            <a:ext cx="2810327" cy="2012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507" y="1192286"/>
            <a:ext cx="2687345" cy="1995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r="14846"/>
          <a:stretch/>
        </p:blipFill>
        <p:spPr>
          <a:xfrm>
            <a:off x="6257640" y="1192286"/>
            <a:ext cx="2752435" cy="1995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327" y="3810672"/>
            <a:ext cx="2776874" cy="2012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4492" y="3195782"/>
            <a:ext cx="109797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Mining                             </a:t>
            </a:r>
            <a:r>
              <a:rPr lang="en-US" sz="3600" dirty="0" smtClean="0"/>
              <a:t>“Arrested Succession”             </a:t>
            </a:r>
            <a:r>
              <a:rPr lang="en-US" sz="2800" dirty="0" smtClean="0"/>
              <a:t>25 </a:t>
            </a:r>
            <a:r>
              <a:rPr lang="en-US" sz="2800" dirty="0"/>
              <a:t>years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265"/>
          <a:stretch/>
        </p:blipFill>
        <p:spPr>
          <a:xfrm>
            <a:off x="9180945" y="3810670"/>
            <a:ext cx="2770908" cy="201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235" y="0"/>
            <a:ext cx="10515600" cy="1325563"/>
          </a:xfrm>
        </p:spPr>
        <p:txBody>
          <a:bodyPr/>
          <a:lstStyle/>
          <a:p>
            <a:r>
              <a:rPr lang="en-US" dirty="0" smtClean="0"/>
              <a:t>Study site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73" y="858757"/>
            <a:ext cx="3657600" cy="3370593"/>
          </a:xfrm>
        </p:spPr>
      </p:pic>
      <p:sp>
        <p:nvSpPr>
          <p:cNvPr id="6" name="TextBox 5"/>
          <p:cNvSpPr txBox="1"/>
          <p:nvPr/>
        </p:nvSpPr>
        <p:spPr>
          <a:xfrm>
            <a:off x="3350173" y="4303277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dirty="0"/>
              <a:t>eclaimed ~10 years prior</a:t>
            </a:r>
          </a:p>
          <a:p>
            <a:r>
              <a:rPr lang="en-US" sz="2400" dirty="0"/>
              <a:t>10 ha total</a:t>
            </a:r>
          </a:p>
          <a:p>
            <a:r>
              <a:rPr lang="en-US" sz="2400" dirty="0"/>
              <a:t>Elev. 770 m (2500 ft.)</a:t>
            </a:r>
          </a:p>
          <a:p>
            <a:r>
              <a:rPr lang="en-US" sz="2400" dirty="0"/>
              <a:t>Soil sandstone/shale pH 6.5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8860" t="32046" r="40730" b="15870"/>
          <a:stretch/>
        </p:blipFill>
        <p:spPr>
          <a:xfrm>
            <a:off x="7216204" y="858757"/>
            <a:ext cx="4651420" cy="3370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0800000" flipH="1" flipV="1">
            <a:off x="7424479" y="4476516"/>
            <a:ext cx="4234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 blocks </a:t>
            </a:r>
          </a:p>
          <a:p>
            <a:r>
              <a:rPr lang="en-US" sz="2400" dirty="0"/>
              <a:t>4 treatment plots </a:t>
            </a:r>
            <a:r>
              <a:rPr lang="en-US" sz="2400" dirty="0"/>
              <a:t>0.81 ha each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2753" t="37418" r="23718" b="21374"/>
          <a:stretch/>
        </p:blipFill>
        <p:spPr>
          <a:xfrm>
            <a:off x="365235" y="1534531"/>
            <a:ext cx="2661744" cy="18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745" y="102368"/>
            <a:ext cx="3796862" cy="1032750"/>
          </a:xfrm>
        </p:spPr>
        <p:txBody>
          <a:bodyPr/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5745" y="1034173"/>
            <a:ext cx="6412555" cy="3881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Average cover (including senescent) 93%</a:t>
            </a:r>
          </a:p>
          <a:p>
            <a:pPr marL="0" indent="0">
              <a:buNone/>
            </a:pPr>
            <a:r>
              <a:rPr lang="en-US" dirty="0" smtClean="0"/>
              <a:t>dominated </a:t>
            </a:r>
            <a:r>
              <a:rPr lang="en-US" dirty="0"/>
              <a:t>by:</a:t>
            </a:r>
          </a:p>
          <a:p>
            <a:pPr lvl="1"/>
            <a:r>
              <a:rPr lang="en-US" dirty="0"/>
              <a:t>Red clover (</a:t>
            </a:r>
            <a:r>
              <a:rPr lang="en-US" dirty="0" err="1"/>
              <a:t>Trifolium</a:t>
            </a:r>
            <a:r>
              <a:rPr lang="en-US" dirty="0"/>
              <a:t> </a:t>
            </a:r>
            <a:r>
              <a:rPr lang="en-US" dirty="0" err="1"/>
              <a:t>pratense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Tall fescue (</a:t>
            </a:r>
            <a:r>
              <a:rPr lang="en-US" dirty="0" err="1"/>
              <a:t>Schedonorus</a:t>
            </a:r>
            <a:r>
              <a:rPr lang="en-US" dirty="0"/>
              <a:t> </a:t>
            </a:r>
            <a:r>
              <a:rPr lang="en-US" dirty="0" err="1"/>
              <a:t>arundinaceus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Lespedeza </a:t>
            </a:r>
            <a:r>
              <a:rPr lang="en-US" dirty="0" err="1"/>
              <a:t>cunata</a:t>
            </a:r>
            <a:endParaRPr lang="en-US" dirty="0"/>
          </a:p>
          <a:p>
            <a:pPr lvl="1"/>
            <a:r>
              <a:rPr lang="en-US" dirty="0" err="1"/>
              <a:t>Birdsfoot</a:t>
            </a:r>
            <a:r>
              <a:rPr lang="en-US" dirty="0"/>
              <a:t> trefoil (Lotus </a:t>
            </a:r>
            <a:r>
              <a:rPr lang="en-US" dirty="0" err="1"/>
              <a:t>corniculatus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300" y="364590"/>
            <a:ext cx="5071444" cy="380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1378" r="377" b="17093"/>
          <a:stretch/>
        </p:blipFill>
        <p:spPr>
          <a:xfrm>
            <a:off x="4187387" y="3790982"/>
            <a:ext cx="3424237" cy="282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84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81" y="124565"/>
            <a:ext cx="7958331" cy="1077229"/>
          </a:xfrm>
        </p:spPr>
        <p:txBody>
          <a:bodyPr/>
          <a:lstStyle/>
          <a:p>
            <a:pPr algn="l"/>
            <a:r>
              <a:rPr lang="en-US" dirty="0" smtClean="0"/>
              <a:t>Treatments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08" y="2752956"/>
            <a:ext cx="3002860" cy="1689109"/>
          </a:xfrm>
        </p:spPr>
      </p:pic>
      <p:sp>
        <p:nvSpPr>
          <p:cNvPr id="4" name="TextBox 3"/>
          <p:cNvSpPr txBox="1"/>
          <p:nvPr/>
        </p:nvSpPr>
        <p:spPr>
          <a:xfrm>
            <a:off x="393354" y="1335352"/>
            <a:ext cx="5962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Exotic invasive shrubs (</a:t>
            </a:r>
            <a:r>
              <a:rPr lang="en-US" sz="2000" i="1" dirty="0" err="1" smtClean="0"/>
              <a:t>Eleagnus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umbellata</a:t>
            </a:r>
            <a:r>
              <a:rPr lang="en-US" sz="2000" dirty="0" smtClean="0"/>
              <a:t>) </a:t>
            </a:r>
            <a:r>
              <a:rPr lang="en-US" sz="2000" dirty="0" smtClean="0"/>
              <a:t>treated with herbicide</a:t>
            </a:r>
          </a:p>
          <a:p>
            <a:endParaRPr lang="en-US" sz="2000" dirty="0" smtClean="0"/>
          </a:p>
          <a:p>
            <a:r>
              <a:rPr lang="en-US" sz="2000" dirty="0" smtClean="0"/>
              <a:t>Subsoiled to 1.2 m depth to relieve compaction </a:t>
            </a:r>
          </a:p>
          <a:p>
            <a:endParaRPr lang="en-US" sz="2000" dirty="0"/>
          </a:p>
          <a:p>
            <a:r>
              <a:rPr lang="en-US" sz="2000" dirty="0" smtClean="0"/>
              <a:t>Tree planting: 2240 trees/shrubs per ha</a:t>
            </a:r>
          </a:p>
          <a:p>
            <a:endParaRPr lang="en-US" sz="2000" dirty="0" smtClean="0"/>
          </a:p>
          <a:p>
            <a:r>
              <a:rPr lang="en-US" sz="2000" dirty="0" smtClean="0"/>
              <a:t>Recommended but </a:t>
            </a:r>
            <a:r>
              <a:rPr lang="en-US" sz="2000" u="sng" dirty="0" smtClean="0"/>
              <a:t>not</a:t>
            </a:r>
            <a:r>
              <a:rPr lang="en-US" sz="2000" dirty="0" smtClean="0"/>
              <a:t> used: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Herbicide over entire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Fencing or tree shelters to protect seedlings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 smtClean="0"/>
              <a:t>Experimental tests of herbaceous seed mixtures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517" y="390234"/>
            <a:ext cx="2726441" cy="2043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4407" y="4761211"/>
            <a:ext cx="514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recommended treatment see:</a:t>
            </a:r>
          </a:p>
          <a:p>
            <a:r>
              <a:rPr lang="en-US" dirty="0"/>
              <a:t>https://arri.osmre.gov/FRA/Advisories/FRA-11-LegacyLands-Nov2013.pdf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2569" t="13596" r="33461" b="8505"/>
          <a:stretch/>
        </p:blipFill>
        <p:spPr>
          <a:xfrm>
            <a:off x="9672807" y="1508903"/>
            <a:ext cx="2273910" cy="293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508" y="539304"/>
            <a:ext cx="5335799" cy="3009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</a:t>
            </a:r>
            <a:r>
              <a:rPr lang="en-US" sz="2400" dirty="0" smtClean="0"/>
              <a:t>ub-soiling temporarily reduced cover of vegetation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467902"/>
              </p:ext>
            </p:extLst>
          </p:nvPr>
        </p:nvGraphicFramePr>
        <p:xfrm>
          <a:off x="633763" y="2109232"/>
          <a:ext cx="4787446" cy="3673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660792" y="2137960"/>
            <a:ext cx="4738305" cy="3645131"/>
            <a:chOff x="2427145" y="1139060"/>
            <a:chExt cx="4738305" cy="3645131"/>
          </a:xfrm>
        </p:grpSpPr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60177650"/>
                </p:ext>
              </p:extLst>
            </p:nvPr>
          </p:nvGraphicFramePr>
          <p:xfrm>
            <a:off x="2427145" y="1139060"/>
            <a:ext cx="4738305" cy="36451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735497" y="4347939"/>
              <a:ext cx="1168596" cy="3817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Seeded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213600" y="3200400"/>
            <a:ext cx="155448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6" r="34554"/>
          <a:stretch/>
        </p:blipFill>
        <p:spPr>
          <a:xfrm>
            <a:off x="6122539" y="216526"/>
            <a:ext cx="2296160" cy="38038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98094" y="4688452"/>
            <a:ext cx="5681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Some seeded species were successful, but never accounted for more than 10% of vegetation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5373" y="4234268"/>
            <a:ext cx="295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      May 2015           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620931" y="216526"/>
            <a:ext cx="2509774" cy="4387074"/>
            <a:chOff x="8517567" y="216526"/>
            <a:chExt cx="2509774" cy="4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7567" y="216526"/>
              <a:ext cx="2280285" cy="380381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316075" y="4234268"/>
              <a:ext cx="1711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Seeded                           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907684" y="1843857"/>
            <a:ext cx="1711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subsoiling</a:t>
            </a:r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2331622" y="2243967"/>
            <a:ext cx="325120" cy="558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09041" y="2846457"/>
            <a:ext cx="1711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Rapid regrowth</a:t>
            </a:r>
            <a:r>
              <a:rPr lang="en-US" dirty="0" smtClean="0"/>
              <a:t>                           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4460143" y="3648655"/>
            <a:ext cx="325120" cy="558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953" y="0"/>
            <a:ext cx="10515600" cy="1325563"/>
          </a:xfrm>
        </p:spPr>
        <p:txBody>
          <a:bodyPr/>
          <a:lstStyle/>
          <a:p>
            <a:r>
              <a:rPr lang="en-US" dirty="0" smtClean="0"/>
              <a:t>Change in vegetation over 2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548" y="1251214"/>
            <a:ext cx="7937425" cy="4507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Significant increase in 7 native, 5 non-native species</a:t>
            </a:r>
          </a:p>
          <a:p>
            <a:pPr marL="0" indent="0">
              <a:buNone/>
            </a:pPr>
            <a:r>
              <a:rPr lang="en-US" sz="2000" dirty="0" smtClean="0"/>
              <a:t>Significant decrease in 4 native, 4 non-native species</a:t>
            </a:r>
          </a:p>
          <a:p>
            <a:pPr marL="0" indent="0">
              <a:buNone/>
            </a:pPr>
            <a:r>
              <a:rPr lang="en-US" sz="2000" dirty="0" smtClean="0"/>
              <a:t>Rank abundance: (scale of 1 dominant to 6 absent)</a:t>
            </a:r>
          </a:p>
          <a:p>
            <a:r>
              <a:rPr lang="en-US" sz="2000" i="1" dirty="0" smtClean="0"/>
              <a:t>Lespedeza </a:t>
            </a:r>
            <a:r>
              <a:rPr lang="en-US" sz="2000" i="1" dirty="0" err="1"/>
              <a:t>cuneata</a:t>
            </a:r>
            <a:r>
              <a:rPr lang="en-US" sz="2000" i="1" dirty="0"/>
              <a:t> </a:t>
            </a:r>
            <a:r>
              <a:rPr lang="en-US" sz="2000" dirty="0" smtClean="0"/>
              <a:t>(non-native legume) from 3.9 to 4.2</a:t>
            </a:r>
            <a:endParaRPr lang="en-US" sz="2000" dirty="0"/>
          </a:p>
          <a:p>
            <a:r>
              <a:rPr lang="en-US" sz="2000" i="1" dirty="0" err="1"/>
              <a:t>Festuca</a:t>
            </a:r>
            <a:r>
              <a:rPr lang="en-US" sz="2000" i="1" dirty="0"/>
              <a:t> </a:t>
            </a:r>
            <a:r>
              <a:rPr lang="en-US" sz="2000" i="1" dirty="0" err="1" smtClean="0"/>
              <a:t>arundinacea</a:t>
            </a:r>
            <a:r>
              <a:rPr lang="en-US" sz="2000" i="1" dirty="0" smtClean="0"/>
              <a:t> </a:t>
            </a:r>
            <a:r>
              <a:rPr lang="en-US" sz="2000" dirty="0" smtClean="0"/>
              <a:t>(</a:t>
            </a:r>
            <a:r>
              <a:rPr lang="en-US" sz="2000" dirty="0"/>
              <a:t>non-native </a:t>
            </a:r>
            <a:r>
              <a:rPr lang="en-US" sz="2000" dirty="0" smtClean="0"/>
              <a:t>grass) from 4.1 to 5.7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3" r="18779"/>
          <a:stretch/>
        </p:blipFill>
        <p:spPr>
          <a:xfrm>
            <a:off x="8728281" y="178552"/>
            <a:ext cx="3299595" cy="428253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68" y="3703590"/>
            <a:ext cx="3215957" cy="2143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 r="20962"/>
          <a:stretch/>
        </p:blipFill>
        <p:spPr>
          <a:xfrm>
            <a:off x="4450260" y="3703589"/>
            <a:ext cx="3130636" cy="2143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69889" y="4663981"/>
            <a:ext cx="4057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Tree survival at year 3 was 21%</a:t>
            </a:r>
          </a:p>
          <a:p>
            <a:r>
              <a:rPr lang="en-US" sz="2400" dirty="0" smtClean="0"/>
              <a:t>52% had browsing damage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38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1B6FC8A111342A51C36C656B1BCDD" ma:contentTypeVersion="11" ma:contentTypeDescription="Create a new document." ma:contentTypeScope="" ma:versionID="52cdfede185627c79070ecf023f362b8">
  <xsd:schema xmlns:xsd="http://www.w3.org/2001/XMLSchema" xmlns:xs="http://www.w3.org/2001/XMLSchema" xmlns:p="http://schemas.microsoft.com/office/2006/metadata/properties" xmlns:ns2="9f1ef8d1-6b0f-4eac-a4a7-eff803e41834" xmlns:ns3="d75d2494-7e6d-418e-bae6-1e3d51c71dbc" targetNamespace="http://schemas.microsoft.com/office/2006/metadata/properties" ma:root="true" ma:fieldsID="345aac82b334e63dff27f706545c8759" ns2:_="" ns3:_="">
    <xsd:import namespace="9f1ef8d1-6b0f-4eac-a4a7-eff803e41834"/>
    <xsd:import namespace="d75d2494-7e6d-418e-bae6-1e3d51c71d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1ef8d1-6b0f-4eac-a4a7-eff803e41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2e37e33-7a0d-4f04-973d-f8d1bf088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d2494-7e6d-418e-bae6-1e3d51c71db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eb0fd5c-5766-48d0-b2c9-57539e4bfc91}" ma:internalName="TaxCatchAll" ma:showField="CatchAllData" ma:web="d75d2494-7e6d-418e-bae6-1e3d51c71d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74BD18-2C7D-43E0-B89D-DF228BFFCFE2}"/>
</file>

<file path=customXml/itemProps2.xml><?xml version="1.0" encoding="utf-8"?>
<ds:datastoreItem xmlns:ds="http://schemas.openxmlformats.org/officeDocument/2006/customXml" ds:itemID="{CF88DE93-9E2B-47CB-9BCA-591F7C0FE64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6138</TotalTime>
  <Words>465</Words>
  <Application>Microsoft Office PowerPoint</Application>
  <PresentationFormat>Widescreen</PresentationFormat>
  <Paragraphs>121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Office Theme</vt:lpstr>
      <vt:lpstr>Overcoming arrested succession and invasive species on older reclaimed surface mines</vt:lpstr>
      <vt:lpstr>Reclamation history</vt:lpstr>
      <vt:lpstr>PowerPoint Presentation</vt:lpstr>
      <vt:lpstr>Succession Harvest                     6 months                    6 years                          25 years     </vt:lpstr>
      <vt:lpstr>Study site </vt:lpstr>
      <vt:lpstr>Vegetation</vt:lpstr>
      <vt:lpstr>Treatments</vt:lpstr>
      <vt:lpstr>PowerPoint Presentation</vt:lpstr>
      <vt:lpstr>Change in vegetation over 2 years</vt:lpstr>
      <vt:lpstr>Browse damage</vt:lpstr>
      <vt:lpstr>Year 4 - 2019                   Year 6 - 2021</vt:lpstr>
      <vt:lpstr>Open        vs.       shrubby</vt:lpstr>
      <vt:lpstr>2022</vt:lpstr>
      <vt:lpstr>2022</vt:lpstr>
      <vt:lpstr>PowerPoint Presentation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Franklin, Jennifer Anne</dc:creator>
  <cp:lastModifiedBy>Franklin, Jennifer Anne</cp:lastModifiedBy>
  <cp:revision>100</cp:revision>
  <dcterms:created xsi:type="dcterms:W3CDTF">2021-05-18T19:44:24Z</dcterms:created>
  <dcterms:modified xsi:type="dcterms:W3CDTF">2022-06-14T06:25:19Z</dcterms:modified>
</cp:coreProperties>
</file>