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72" r:id="rId3"/>
    <p:sldId id="297" r:id="rId4"/>
    <p:sldId id="298" r:id="rId5"/>
    <p:sldId id="258" r:id="rId6"/>
    <p:sldId id="302" r:id="rId7"/>
    <p:sldId id="280" r:id="rId8"/>
    <p:sldId id="283" r:id="rId9"/>
    <p:sldId id="314" r:id="rId10"/>
    <p:sldId id="293" r:id="rId11"/>
    <p:sldId id="322" r:id="rId12"/>
    <p:sldId id="259" r:id="rId13"/>
    <p:sldId id="313" r:id="rId14"/>
    <p:sldId id="320" r:id="rId15"/>
    <p:sldId id="261" r:id="rId16"/>
    <p:sldId id="303" r:id="rId17"/>
    <p:sldId id="279" r:id="rId18"/>
    <p:sldId id="309" r:id="rId19"/>
    <p:sldId id="316"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D0C"/>
    <a:srgbClr val="E4E4E4"/>
    <a:srgbClr val="AE9514"/>
    <a:srgbClr val="C6CDE8"/>
    <a:srgbClr val="16F3FE"/>
    <a:srgbClr val="266A2E"/>
    <a:srgbClr val="607342"/>
    <a:srgbClr val="EB7F2E"/>
    <a:srgbClr val="AEBC46"/>
    <a:srgbClr val="465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6" autoAdjust="0"/>
    <p:restoredTop sz="94660"/>
  </p:normalViewPr>
  <p:slideViewPr>
    <p:cSldViewPr>
      <p:cViewPr varScale="1">
        <p:scale>
          <a:sx n="68" d="100"/>
          <a:sy n="68" d="100"/>
        </p:scale>
        <p:origin x="365" y="72"/>
      </p:cViewPr>
      <p:guideLst>
        <p:guide orient="horz" pos="2160"/>
        <p:guide pos="2880"/>
      </p:guideLst>
    </p:cSldViewPr>
  </p:slideViewPr>
  <p:notesTextViewPr>
    <p:cViewPr>
      <p:scale>
        <a:sx n="3" d="2"/>
        <a:sy n="3" d="2"/>
      </p:scale>
      <p:origin x="0" y="0"/>
    </p:cViewPr>
  </p:notesTextViewPr>
  <p:notesViewPr>
    <p:cSldViewPr>
      <p:cViewPr varScale="1">
        <p:scale>
          <a:sx n="83" d="100"/>
          <a:sy n="83" d="100"/>
        </p:scale>
        <p:origin x="1158"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9EF824-D74A-405F-B369-1B303252EF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1AE1AB53-DEE8-4EF3-84B3-3E5CEC7CAF4A}"/>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D48A26C-4600-4A86-8ACC-7AC3D5384BB5}" type="datetimeFigureOut">
              <a:rPr lang="en-US" smtClean="0"/>
              <a:t>6/13/2022</a:t>
            </a:fld>
            <a:endParaRPr lang="en-US" dirty="0"/>
          </a:p>
        </p:txBody>
      </p:sp>
      <p:sp>
        <p:nvSpPr>
          <p:cNvPr id="4" name="Footer Placeholder 3">
            <a:extLst>
              <a:ext uri="{FF2B5EF4-FFF2-40B4-BE49-F238E27FC236}">
                <a16:creationId xmlns:a16="http://schemas.microsoft.com/office/drawing/2014/main" id="{9ADD296E-F80F-4153-8F81-EDEA7B4CF3B8}"/>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968877A-F9FD-460F-B928-4536CE09BC19}"/>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59C53CE-9057-4EC6-AD7A-DB63262D0EB8}" type="slidenum">
              <a:rPr lang="en-US" smtClean="0"/>
              <a:t>‹#›</a:t>
            </a:fld>
            <a:endParaRPr lang="en-US" dirty="0"/>
          </a:p>
        </p:txBody>
      </p:sp>
    </p:spTree>
    <p:extLst>
      <p:ext uri="{BB962C8B-B14F-4D97-AF65-F5344CB8AC3E}">
        <p14:creationId xmlns:p14="http://schemas.microsoft.com/office/powerpoint/2010/main" val="3156845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7AF69E2-DAA6-4C39-95A8-4BF67CCDD5D5}" type="datetimeFigureOut">
              <a:rPr lang="en-US" smtClean="0"/>
              <a:t>6/13/2022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D68565A-2076-4CD5-B594-B6227DE37F41}" type="slidenum">
              <a:rPr lang="en-US" smtClean="0"/>
              <a:t>‹#›</a:t>
            </a:fld>
            <a:endParaRPr lang="en-US" dirty="0"/>
          </a:p>
        </p:txBody>
      </p:sp>
    </p:spTree>
    <p:extLst>
      <p:ext uri="{BB962C8B-B14F-4D97-AF65-F5344CB8AC3E}">
        <p14:creationId xmlns:p14="http://schemas.microsoft.com/office/powerpoint/2010/main" val="21006443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Goal to keep you entertained and in your seats</a:t>
            </a:r>
          </a:p>
          <a:p>
            <a:pPr marL="173422" indent="-173422">
              <a:buFont typeface="Wingdings" panose="05000000000000000000" pitchFamily="2" charset="2"/>
              <a:buChar char="Ø"/>
            </a:pPr>
            <a:r>
              <a:rPr lang="en-US" dirty="0"/>
              <a:t>Violate Cardinal Rule of PowerPoint</a:t>
            </a:r>
          </a:p>
          <a:p>
            <a:pPr marL="173422" indent="-173422">
              <a:buFont typeface="Wingdings" panose="05000000000000000000" pitchFamily="2" charset="2"/>
              <a:buChar char="Ø"/>
            </a:pPr>
            <a:r>
              <a:rPr lang="en-US" dirty="0"/>
              <a:t>Will talk about mine reclamation plans and need for financial assurance for long term care and maintenance as part of permit approval</a:t>
            </a:r>
          </a:p>
          <a:p>
            <a:pPr marL="173422" indent="-173422">
              <a:buFont typeface="Wingdings" panose="05000000000000000000" pitchFamily="2" charset="2"/>
              <a:buChar char="Ø"/>
            </a:pPr>
            <a:r>
              <a:rPr lang="en-US" dirty="0"/>
              <a:t>Will touch on the following 3 themes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a:t>
            </a:fld>
            <a:endParaRPr lang="en-US" dirty="0"/>
          </a:p>
        </p:txBody>
      </p:sp>
    </p:spTree>
    <p:extLst>
      <p:ext uri="{BB962C8B-B14F-4D97-AF65-F5344CB8AC3E}">
        <p14:creationId xmlns:p14="http://schemas.microsoft.com/office/powerpoint/2010/main" val="36500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Historic trace of river migration over the years.</a:t>
            </a:r>
          </a:p>
          <a:p>
            <a:pPr marL="173422" indent="-173422">
              <a:buFont typeface="Wingdings" panose="05000000000000000000" pitchFamily="2" charset="2"/>
              <a:buChar char="Ø"/>
            </a:pPr>
            <a:r>
              <a:rPr lang="en-US" dirty="0"/>
              <a:t>Over steepened slopes at the meanders.</a:t>
            </a:r>
          </a:p>
          <a:p>
            <a:pPr marL="173422" indent="-173422">
              <a:buFont typeface="Wingdings" panose="05000000000000000000" pitchFamily="2" charset="2"/>
              <a:buChar char="Ø"/>
            </a:pPr>
            <a:r>
              <a:rPr lang="en-US" dirty="0"/>
              <a:t>Who’s to say there won’t be migration in the future that could encroach on toe of TSF?</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10</a:t>
            </a:fld>
            <a:endParaRPr lang="en-US" dirty="0"/>
          </a:p>
        </p:txBody>
      </p:sp>
    </p:spTree>
    <p:extLst>
      <p:ext uri="{BB962C8B-B14F-4D97-AF65-F5344CB8AC3E}">
        <p14:creationId xmlns:p14="http://schemas.microsoft.com/office/powerpoint/2010/main" val="272358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I show you these examples not to criticize the plans, but to underscore that some mines may have potential liabilities that persist long after closure simply due to dynamic and evolving landscapes.</a:t>
            </a:r>
          </a:p>
          <a:p>
            <a:pPr marL="173422" indent="-173422">
              <a:buFont typeface="Wingdings" panose="05000000000000000000" pitchFamily="2" charset="2"/>
              <a:buChar char="Ø"/>
            </a:pPr>
            <a:r>
              <a:rPr lang="en-US" dirty="0"/>
              <a:t>So, how can we begin to quantify these liabilities so we can get closer to what “long-term” means?  Risk Analysis.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11</a:t>
            </a:fld>
            <a:endParaRPr lang="en-US" dirty="0"/>
          </a:p>
        </p:txBody>
      </p:sp>
    </p:spTree>
    <p:extLst>
      <p:ext uri="{BB962C8B-B14F-4D97-AF65-F5344CB8AC3E}">
        <p14:creationId xmlns:p14="http://schemas.microsoft.com/office/powerpoint/2010/main" val="3001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defTabSz="924916">
              <a:buFont typeface="Wingdings" panose="05000000000000000000" pitchFamily="2" charset="2"/>
              <a:buChar char="Ø"/>
            </a:pPr>
            <a:r>
              <a:rPr lang="en-US" dirty="0"/>
              <a:t>To review common elements of Risk Analysis</a:t>
            </a:r>
          </a:p>
          <a:p>
            <a:pPr marL="173422" indent="-173422">
              <a:buFont typeface="Wingdings" panose="05000000000000000000" pitchFamily="2" charset="2"/>
              <a:buChar char="Ø"/>
            </a:pP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12</a:t>
            </a:fld>
            <a:endParaRPr lang="en-US" dirty="0"/>
          </a:p>
        </p:txBody>
      </p:sp>
    </p:spTree>
    <p:extLst>
      <p:ext uri="{BB962C8B-B14F-4D97-AF65-F5344CB8AC3E}">
        <p14:creationId xmlns:p14="http://schemas.microsoft.com/office/powerpoint/2010/main" val="36015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Performed a risk assessment for the post-closure period for the E. Boulder Mine I showed earlier.  Here’s an excerpt from the risk register.</a:t>
            </a:r>
          </a:p>
          <a:p>
            <a:pPr marL="173422" indent="-173422" defTabSz="924916">
              <a:buFont typeface="Wingdings" panose="05000000000000000000" pitchFamily="2" charset="2"/>
              <a:buChar char="Ø"/>
              <a:defRPr/>
            </a:pPr>
            <a:r>
              <a:rPr lang="en-US" dirty="0"/>
              <a:t>We’ve added columns for mitigations and the rationale for those mitigations, basing the rationale on past experience as much as possible. E.g., clean out culverts and ditches at certain intervals, replace inclinometer and piezometers based on what we know from other applications. And so forth.</a:t>
            </a:r>
          </a:p>
          <a:p>
            <a:pPr marL="173422" indent="-173422">
              <a:buFont typeface="Wingdings" panose="05000000000000000000" pitchFamily="2" charset="2"/>
              <a:buChar char="Ø"/>
            </a:pPr>
            <a:r>
              <a:rPr lang="en-US" dirty="0"/>
              <a:t>MCE or PMF or other extreme events were not risk drivers, rather inter-dependence of multiple landform systems, often seemingly inconsequential systems such as diversion ditches or sed ponds   It was the failure of these relatively simple systems that if left </a:t>
            </a:r>
            <a:r>
              <a:rPr lang="en-US" b="1" dirty="0"/>
              <a:t>uncorrected</a:t>
            </a:r>
            <a:r>
              <a:rPr lang="en-US" b="0" dirty="0"/>
              <a:t> led to more </a:t>
            </a:r>
            <a:r>
              <a:rPr lang="en-US" b="1" dirty="0"/>
              <a:t>impactful consequences</a:t>
            </a:r>
            <a:r>
              <a:rPr lang="en-US" b="0" dirty="0"/>
              <a:t>, that were perhaps years in the making.</a:t>
            </a:r>
            <a:endParaRPr lang="en-US" b="1" dirty="0"/>
          </a:p>
          <a:p>
            <a:pPr marL="173422" indent="-173422">
              <a:buFont typeface="Wingdings" panose="05000000000000000000" pitchFamily="2" charset="2"/>
              <a:buChar char="Ø"/>
            </a:pPr>
            <a:r>
              <a:rPr lang="en-US" dirty="0"/>
              <a:t>For example, the diversion ditch fails which causes stormwater to discharge onto the TSF which erodes the cap which exposes the tailings which during subsequent storm events can erode into the river.</a:t>
            </a:r>
          </a:p>
          <a:p>
            <a:pPr marL="173422" indent="-173422">
              <a:buFont typeface="Wingdings" panose="05000000000000000000" pitchFamily="2" charset="2"/>
              <a:buChar char="Ø"/>
            </a:pPr>
            <a:r>
              <a:rPr lang="en-US" dirty="0"/>
              <a:t>It’s like “Death by 1,000 cuts.”, or like the old proverb: For want of a nail…</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13</a:t>
            </a:fld>
            <a:endParaRPr lang="en-US" dirty="0"/>
          </a:p>
        </p:txBody>
      </p:sp>
    </p:spTree>
    <p:extLst>
      <p:ext uri="{BB962C8B-B14F-4D97-AF65-F5344CB8AC3E}">
        <p14:creationId xmlns:p14="http://schemas.microsoft.com/office/powerpoint/2010/main" val="64967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Able to move risk levels to lower levels with simple preventative care and maintenance measures.</a:t>
            </a:r>
          </a:p>
          <a:p>
            <a:pPr marL="173422" indent="-173422">
              <a:buFont typeface="Wingdings" panose="05000000000000000000" pitchFamily="2" charset="2"/>
              <a:buChar char="Ø"/>
            </a:pPr>
            <a:r>
              <a:rPr lang="en-US" dirty="0"/>
              <a:t>Have we landed on a definition for “long-term” yet?  Maybe not directly, but we can get at it through risk analysis by identifying those risks that may persist after closure, and for how long, maybe even forever. </a:t>
            </a:r>
          </a:p>
          <a:p>
            <a:pPr marL="173422" indent="-173422">
              <a:buFont typeface="Wingdings" panose="05000000000000000000" pitchFamily="2" charset="2"/>
              <a:buChar char="Ø"/>
            </a:pPr>
            <a:r>
              <a:rPr lang="en-US" dirty="0"/>
              <a:t>FYI, for our exercise we determined that the identified risks would be present forever.</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14</a:t>
            </a:fld>
            <a:endParaRPr lang="en-US" dirty="0"/>
          </a:p>
        </p:txBody>
      </p:sp>
    </p:spTree>
    <p:extLst>
      <p:ext uri="{BB962C8B-B14F-4D97-AF65-F5344CB8AC3E}">
        <p14:creationId xmlns:p14="http://schemas.microsoft.com/office/powerpoint/2010/main" val="348430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Answered first 2 questions about “How” (geologically), and “What” (not just the water or complex systems.  Now let’s look at “Why” LTOM is  important.</a:t>
            </a:r>
          </a:p>
          <a:p>
            <a:pPr marL="173422" indent="-173422">
              <a:buFont typeface="Wingdings" panose="05000000000000000000" pitchFamily="2" charset="2"/>
              <a:buChar char="Ø"/>
            </a:pPr>
            <a:r>
              <a:rPr lang="en-US" dirty="0"/>
              <a:t>Paying for long-term care and maintenance, even if it’s relatively simple, low-cost activities like cleaning out diversion ditches periodically, can become very expensive when stretched out over, tens or hundreds or even thousands of years.</a:t>
            </a:r>
          </a:p>
          <a:p>
            <a:pPr marL="173422" indent="-173422">
              <a:buFont typeface="Wingdings" panose="05000000000000000000" pitchFamily="2" charset="2"/>
              <a:buChar char="Ø"/>
            </a:pPr>
            <a:r>
              <a:rPr lang="en-US" dirty="0"/>
              <a:t>Only realistic way to pay for this is through establishing a care and maintenance fund in advance.</a:t>
            </a:r>
          </a:p>
          <a:p>
            <a:pPr marL="173422" indent="-173422">
              <a:buFont typeface="Wingdings" panose="05000000000000000000" pitchFamily="2" charset="2"/>
              <a:buChar char="Ø"/>
            </a:pPr>
            <a:r>
              <a:rPr lang="en-US" dirty="0"/>
              <a:t>To do this, take advantage of the Time Value of Money</a:t>
            </a:r>
          </a:p>
          <a:p>
            <a:pPr marL="173422" indent="-173422">
              <a:buFont typeface="Wingdings" panose="05000000000000000000" pitchFamily="2" charset="2"/>
              <a:buChar char="Ø"/>
            </a:pPr>
            <a:r>
              <a:rPr lang="en-US" dirty="0"/>
              <a:t>We did this for our E. Boulder example and compared the real cost (not discounted) to a discounted cost scenario.  We took the calculation out to that year in the future where the Present Value of the future out-year cost was &lt;$1.</a:t>
            </a:r>
          </a:p>
          <a:p>
            <a:pPr marL="173422" indent="-173422">
              <a:buFont typeface="Wingdings" panose="05000000000000000000" pitchFamily="2" charset="2"/>
              <a:buChar char="Ø"/>
            </a:pPr>
            <a:r>
              <a:rPr lang="en-US" dirty="0"/>
              <a:t>Nonillion.  More manageable 40 million.  $40 million in hand today will pay for our LTOM plan vs. paying $800 nonillion over the entire term of the LTOM program.</a:t>
            </a:r>
          </a:p>
          <a:p>
            <a:pPr marL="173422" indent="-173422">
              <a:buFont typeface="Wingdings" panose="05000000000000000000" pitchFamily="2" charset="2"/>
              <a:buChar char="Ø"/>
            </a:pPr>
            <a:r>
              <a:rPr lang="en-US" dirty="0"/>
              <a:t>Obvious shortcomings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15</a:t>
            </a:fld>
            <a:endParaRPr lang="en-US" dirty="0"/>
          </a:p>
        </p:txBody>
      </p:sp>
    </p:spTree>
    <p:extLst>
      <p:ext uri="{BB962C8B-B14F-4D97-AF65-F5344CB8AC3E}">
        <p14:creationId xmlns:p14="http://schemas.microsoft.com/office/powerpoint/2010/main" val="186900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16</a:t>
            </a:fld>
            <a:endParaRPr lang="en-US" dirty="0"/>
          </a:p>
        </p:txBody>
      </p:sp>
    </p:spTree>
    <p:extLst>
      <p:ext uri="{BB962C8B-B14F-4D97-AF65-F5344CB8AC3E}">
        <p14:creationId xmlns:p14="http://schemas.microsoft.com/office/powerpoint/2010/main" val="38000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We have the tools to avoid or at least minimize future liabilities, but it requires a change in how we look at closed mines, and how we evaluate their potential liabilities.  So, to recap…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17</a:t>
            </a:fld>
            <a:endParaRPr lang="en-US" dirty="0"/>
          </a:p>
        </p:txBody>
      </p:sp>
    </p:spTree>
    <p:extLst>
      <p:ext uri="{BB962C8B-B14F-4D97-AF65-F5344CB8AC3E}">
        <p14:creationId xmlns:p14="http://schemas.microsoft.com/office/powerpoint/2010/main" val="2603385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18</a:t>
            </a:fld>
            <a:endParaRPr lang="en-US" dirty="0"/>
          </a:p>
        </p:txBody>
      </p:sp>
    </p:spTree>
    <p:extLst>
      <p:ext uri="{BB962C8B-B14F-4D97-AF65-F5344CB8AC3E}">
        <p14:creationId xmlns:p14="http://schemas.microsoft.com/office/powerpoint/2010/main" val="349560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19</a:t>
            </a:fld>
            <a:endParaRPr lang="en-US" dirty="0"/>
          </a:p>
        </p:txBody>
      </p:sp>
    </p:spTree>
    <p:extLst>
      <p:ext uri="{BB962C8B-B14F-4D97-AF65-F5344CB8AC3E}">
        <p14:creationId xmlns:p14="http://schemas.microsoft.com/office/powerpoint/2010/main" val="182313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Recently the mining community has recognized that LTOM may be needed for certain reclaimed mine facilities, especially TSFs, but there are other facilities that also pose long term risks</a:t>
            </a:r>
          </a:p>
          <a:p>
            <a:pPr marL="173422" indent="-173422">
              <a:buFont typeface="Wingdings" panose="05000000000000000000" pitchFamily="2" charset="2"/>
              <a:buChar char="Ø"/>
            </a:pPr>
            <a:r>
              <a:rPr lang="en-US" dirty="0"/>
              <a:t>Unfortunately there is not much guidance on what “long-term” means.  What it looks like; how long it lasts.</a:t>
            </a:r>
          </a:p>
          <a:p>
            <a:pPr marL="173422" indent="-173422">
              <a:buFont typeface="Wingdings" panose="05000000000000000000" pitchFamily="2" charset="2"/>
              <a:buChar char="Ø"/>
            </a:pPr>
            <a:r>
              <a:rPr lang="en-US" dirty="0"/>
              <a:t>Start with definition.  Maybe mineral regulations offer some clues.</a:t>
            </a:r>
          </a:p>
          <a:p>
            <a:pPr marL="0" indent="0">
              <a:buFont typeface="Wingdings" panose="05000000000000000000" pitchFamily="2" charset="2"/>
              <a:buNone/>
            </a:pP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2</a:t>
            </a:fld>
            <a:endParaRPr lang="en-US" dirty="0"/>
          </a:p>
        </p:txBody>
      </p:sp>
    </p:spTree>
    <p:extLst>
      <p:ext uri="{BB962C8B-B14F-4D97-AF65-F5344CB8AC3E}">
        <p14:creationId xmlns:p14="http://schemas.microsoft.com/office/powerpoint/2010/main" val="88922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Not much help.  More objectives rather than a “how to” or a “how long”.</a:t>
            </a:r>
          </a:p>
          <a:p>
            <a:pPr marL="173422" indent="-173422">
              <a:buFont typeface="Wingdings" panose="05000000000000000000" pitchFamily="2" charset="2"/>
              <a:buChar char="Ø"/>
            </a:pPr>
            <a:r>
              <a:rPr lang="en-US" dirty="0"/>
              <a:t>Let’s see if mine plans can shed some light on what long-term means.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3</a:t>
            </a:fld>
            <a:endParaRPr lang="en-US" dirty="0"/>
          </a:p>
        </p:txBody>
      </p:sp>
    </p:spTree>
    <p:extLst>
      <p:ext uri="{BB962C8B-B14F-4D97-AF65-F5344CB8AC3E}">
        <p14:creationId xmlns:p14="http://schemas.microsoft.com/office/powerpoint/2010/main" val="368211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The old “I’ll know it when I see it” approach to reclamation.</a:t>
            </a:r>
          </a:p>
          <a:p>
            <a:pPr marL="173422" indent="-173422">
              <a:buFont typeface="Wingdings" panose="05000000000000000000" pitchFamily="2" charset="2"/>
              <a:buChar char="Ø"/>
            </a:pPr>
            <a:r>
              <a:rPr lang="en-US" dirty="0"/>
              <a:t>These don’t move us any closer to a definition of long-term</a:t>
            </a:r>
          </a:p>
          <a:p>
            <a:pPr marL="173422" indent="-173422">
              <a:buFont typeface="Wingdings" panose="05000000000000000000" pitchFamily="2" charset="2"/>
              <a:buChar char="Ø"/>
            </a:pPr>
            <a:r>
              <a:rPr lang="en-US" dirty="0"/>
              <a:t>Why is this important?  Remember, a bond needs to be in place before mining can commence.  The challenge for regulator is to calculate a reclamation cost for something that is yet to be defined in both scope and time.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4</a:t>
            </a:fld>
            <a:endParaRPr lang="en-US" dirty="0"/>
          </a:p>
        </p:txBody>
      </p:sp>
    </p:spTree>
    <p:extLst>
      <p:ext uri="{BB962C8B-B14F-4D97-AF65-F5344CB8AC3E}">
        <p14:creationId xmlns:p14="http://schemas.microsoft.com/office/powerpoint/2010/main" val="397747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Let’s try to back into a definition of “long-term” by looking at  what happens to a reclaimed site over time.  Consider the following.   </a:t>
            </a:r>
          </a:p>
          <a:p>
            <a:pPr marL="173422" indent="-173422">
              <a:buFont typeface="Wingdings" panose="05000000000000000000" pitchFamily="2" charset="2"/>
              <a:buChar char="Ø"/>
            </a:pPr>
            <a:r>
              <a:rPr lang="en-US" dirty="0"/>
              <a:t>Most important slide of the entire presentation because it captures the fundamentals of the argument for LTOM.  First, we need to acknowledge that we have a new landform…., and what do we know about landforms?  Given enough time, things that are tall and pointy become low and flat. </a:t>
            </a:r>
          </a:p>
          <a:p>
            <a:pPr marL="173422" indent="-173422">
              <a:buFont typeface="Wingdings" panose="05000000000000000000" pitchFamily="2" charset="2"/>
              <a:buChar char="Ø"/>
            </a:pPr>
            <a:r>
              <a:rPr lang="en-US" dirty="0"/>
              <a:t>Highly recommend Nick </a:t>
            </a:r>
            <a:r>
              <a:rPr lang="en-US" dirty="0" err="1"/>
              <a:t>Bugosh’s</a:t>
            </a:r>
            <a:r>
              <a:rPr lang="en-US" dirty="0"/>
              <a:t> workshop on geomorphic reclamation on Wednesday</a:t>
            </a:r>
          </a:p>
          <a:p>
            <a:pPr marL="173422" indent="-173422">
              <a:buFont typeface="Wingdings" panose="05000000000000000000" pitchFamily="2" charset="2"/>
              <a:buChar char="Ø"/>
            </a:pPr>
            <a:r>
              <a:rPr lang="en-US" dirty="0"/>
              <a:t>Operating vs. functional.  Consider that a mine may be in operation for say an average of 30 </a:t>
            </a:r>
            <a:r>
              <a:rPr lang="en-US" dirty="0" err="1"/>
              <a:t>yrs</a:t>
            </a:r>
            <a:r>
              <a:rPr lang="en-US" dirty="0"/>
              <a:t>, yet the landforms it creates will be on the landscape for much, much longer than the time it was in operation.  </a:t>
            </a:r>
          </a:p>
          <a:p>
            <a:pPr marL="173422" indent="-173422">
              <a:buFont typeface="Wingdings" panose="05000000000000000000" pitchFamily="2" charset="2"/>
              <a:buChar char="Ø"/>
            </a:pPr>
            <a:r>
              <a:rPr lang="en-US" dirty="0"/>
              <a:t>Live in a changing world. And if our landforms need to remain functional forever, need to think in geologic time rather than in engineering time.</a:t>
            </a:r>
          </a:p>
          <a:p>
            <a:pPr marL="173422" indent="-173422">
              <a:buFont typeface="Wingdings" panose="05000000000000000000" pitchFamily="2" charset="2"/>
              <a:buChar char="Ø"/>
            </a:pPr>
            <a:r>
              <a:rPr lang="en-US" dirty="0"/>
              <a:t>Add 4</a:t>
            </a:r>
            <a:r>
              <a:rPr lang="en-US" baseline="30000" dirty="0"/>
              <a:t>th</a:t>
            </a:r>
            <a:r>
              <a:rPr lang="en-US" dirty="0"/>
              <a:t> reason: Optimism Bias, irrational optimism.  Some in audience…</a:t>
            </a:r>
          </a:p>
        </p:txBody>
      </p:sp>
      <p:sp>
        <p:nvSpPr>
          <p:cNvPr id="4" name="Slide Number Placeholder 3"/>
          <p:cNvSpPr>
            <a:spLocks noGrp="1"/>
          </p:cNvSpPr>
          <p:nvPr>
            <p:ph type="sldNum" sz="quarter" idx="10"/>
          </p:nvPr>
        </p:nvSpPr>
        <p:spPr/>
        <p:txBody>
          <a:bodyPr/>
          <a:lstStyle/>
          <a:p>
            <a:fld id="{0D68565A-2076-4CD5-B594-B6227DE37F41}" type="slidenum">
              <a:rPr lang="en-US" smtClean="0"/>
              <a:t>5</a:t>
            </a:fld>
            <a:endParaRPr lang="en-US" dirty="0"/>
          </a:p>
        </p:txBody>
      </p:sp>
      <p:sp>
        <p:nvSpPr>
          <p:cNvPr id="5" name="Footer Placeholder 4">
            <a:extLst>
              <a:ext uri="{FF2B5EF4-FFF2-40B4-BE49-F238E27FC236}">
                <a16:creationId xmlns:a16="http://schemas.microsoft.com/office/drawing/2014/main" id="{C78E9538-D6FE-4290-93C5-645EEF366AF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03763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To further underscore the impacts from a dynamic landscape, consider the following.</a:t>
            </a:r>
          </a:p>
          <a:p>
            <a:pPr marL="173422" indent="-173422">
              <a:buFont typeface="Wingdings" panose="05000000000000000000" pitchFamily="2" charset="2"/>
              <a:buChar char="Ø"/>
            </a:pPr>
            <a:r>
              <a:rPr lang="en-US" dirty="0"/>
              <a:t>By constructing these mining landforms, we immediately set-up a conflict between engineered systems and natural processes.</a:t>
            </a:r>
          </a:p>
          <a:p>
            <a:pPr marL="173422" indent="-173422">
              <a:buFont typeface="Wingdings" panose="05000000000000000000" pitchFamily="2" charset="2"/>
              <a:buChar char="Ø"/>
            </a:pPr>
            <a:r>
              <a:rPr lang="en-US" dirty="0"/>
              <a:t>These systems will never perform as well as they do on the day they were constructed.  Why? Because of the relentless assault on these systems by the natural processes listed on the right.</a:t>
            </a:r>
          </a:p>
          <a:p>
            <a:pPr marL="173422" indent="-173422">
              <a:buFont typeface="Wingdings" panose="05000000000000000000" pitchFamily="2" charset="2"/>
              <a:buChar char="Ø"/>
            </a:pPr>
            <a:r>
              <a:rPr lang="en-US" dirty="0"/>
              <a:t>Not just about complex facilities like TSF as I will demonstrate later.</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6</a:t>
            </a:fld>
            <a:endParaRPr lang="en-US" dirty="0"/>
          </a:p>
        </p:txBody>
      </p:sp>
    </p:spTree>
    <p:extLst>
      <p:ext uri="{BB962C8B-B14F-4D97-AF65-F5344CB8AC3E}">
        <p14:creationId xmlns:p14="http://schemas.microsoft.com/office/powerpoint/2010/main" val="356920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Let me illustrate some of the previous points with 2 real-time examples</a:t>
            </a:r>
          </a:p>
          <a:p>
            <a:pPr marL="173422" indent="-173422">
              <a:buFont typeface="Wingdings" panose="05000000000000000000" pitchFamily="2" charset="2"/>
              <a:buChar char="Ø"/>
            </a:pPr>
            <a:r>
              <a:rPr lang="en-US" dirty="0"/>
              <a:t>Image on LEFT: mountains, major rivers, snow, trees.  Likely temperate climate, with alpine ecosystem.  Snow means avalanche danger, freezing conditions.  Short growing season.  Maybe not a lot of soil development or depth.</a:t>
            </a:r>
          </a:p>
          <a:p>
            <a:pPr marL="173422" indent="-173422">
              <a:buFont typeface="Wingdings" panose="05000000000000000000" pitchFamily="2" charset="2"/>
              <a:buChar char="Ø"/>
            </a:pPr>
            <a:r>
              <a:rPr lang="en-US" dirty="0"/>
              <a:t>Image on RIGHT: High stream density.  Lots if 1</a:t>
            </a:r>
            <a:r>
              <a:rPr lang="en-US" baseline="30000" dirty="0"/>
              <a:t>st</a:t>
            </a:r>
            <a:r>
              <a:rPr lang="en-US" dirty="0"/>
              <a:t> and 2</a:t>
            </a:r>
            <a:r>
              <a:rPr lang="en-US" baseline="30000" dirty="0"/>
              <a:t>nd</a:t>
            </a:r>
            <a:r>
              <a:rPr lang="en-US" dirty="0"/>
              <a:t> order streams.  Doesn’t look to be much veg development.  Likely semi-arid to arid ecosystem, which means not a lot of soil development and soils likely coarse grained so not much water holding capacity, likely high run-off potential, flash flooding.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7</a:t>
            </a:fld>
            <a:endParaRPr lang="en-US" dirty="0"/>
          </a:p>
        </p:txBody>
      </p:sp>
    </p:spTree>
    <p:extLst>
      <p:ext uri="{BB962C8B-B14F-4D97-AF65-F5344CB8AC3E}">
        <p14:creationId xmlns:p14="http://schemas.microsoft.com/office/powerpoint/2010/main" val="16636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Photo on left from late 1990s. </a:t>
            </a:r>
          </a:p>
          <a:p>
            <a:pPr marL="173422" indent="-173422">
              <a:buFont typeface="Wingdings" panose="05000000000000000000" pitchFamily="2" charset="2"/>
              <a:buChar char="Ø"/>
            </a:pPr>
            <a:r>
              <a:rPr lang="en-US" dirty="0"/>
              <a:t>Well defined river valley, trace of river, clear cuts</a:t>
            </a:r>
          </a:p>
          <a:p>
            <a:pPr marL="173422" indent="-173422">
              <a:buFont typeface="Wingdings" panose="05000000000000000000" pitchFamily="2" charset="2"/>
              <a:buChar char="Ø"/>
            </a:pPr>
            <a:r>
              <a:rPr lang="en-US" dirty="0"/>
              <a:t> Today there is a mine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8</a:t>
            </a:fld>
            <a:endParaRPr lang="en-US" dirty="0"/>
          </a:p>
        </p:txBody>
      </p:sp>
    </p:spTree>
    <p:extLst>
      <p:ext uri="{BB962C8B-B14F-4D97-AF65-F5344CB8AC3E}">
        <p14:creationId xmlns:p14="http://schemas.microsoft.com/office/powerpoint/2010/main" val="337775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Wingdings" panose="05000000000000000000" pitchFamily="2" charset="2"/>
              <a:buChar char="Ø"/>
            </a:pPr>
            <a:r>
              <a:rPr lang="en-US" dirty="0"/>
              <a:t>Do you think perhaps there is some irrational optimism associated with this design?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D68565A-2076-4CD5-B594-B6227DE37F41}" type="slidenum">
              <a:rPr lang="en-US" smtClean="0"/>
              <a:t>9</a:t>
            </a:fld>
            <a:endParaRPr lang="en-US" dirty="0"/>
          </a:p>
        </p:txBody>
      </p:sp>
    </p:spTree>
    <p:extLst>
      <p:ext uri="{BB962C8B-B14F-4D97-AF65-F5344CB8AC3E}">
        <p14:creationId xmlns:p14="http://schemas.microsoft.com/office/powerpoint/2010/main" val="23199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800" cap="all" baseline="0"/>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rgbClr val="5C5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BE4CF738-C9AB-4C6E-AA65-E4E34C4A4411}" type="slidenum">
              <a:rPr lang="en-US" smtClean="0"/>
              <a:t>‹#›</a:t>
            </a:fld>
            <a:endParaRPr lang="en-US" dirty="0"/>
          </a:p>
        </p:txBody>
      </p:sp>
      <p:pic>
        <p:nvPicPr>
          <p:cNvPr id="10" name="Picture 9"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266A2E"/>
                </a:solidFill>
                <a:effectLst>
                  <a:outerShdw blurRad="63500" dist="38100" dir="5400000" algn="t" rotWithShape="0">
                    <a:prstClr val="black">
                      <a:alpha val="25000"/>
                    </a:prstClr>
                  </a:outerShdw>
                </a:effectLst>
                <a:latin typeface="+mn-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rgbClr val="5C5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E4CF738-C9AB-4C6E-AA65-E4E34C4A441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5C5C"/>
              </a:solidFill>
            </a:endParaRPr>
          </a:p>
        </p:txBody>
      </p:sp>
      <p:pic>
        <p:nvPicPr>
          <p:cNvPr id="13" name="Picture 12"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2" name="Picture 11"/>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5C5C5C"/>
                </a:solidFill>
              </a:defRPr>
            </a:lvl1pPr>
            <a:lvl2pPr>
              <a:defRPr sz="1600">
                <a:solidFill>
                  <a:srgbClr val="5C5C5C"/>
                </a:solidFill>
              </a:defRPr>
            </a:lvl2pPr>
            <a:lvl3pPr>
              <a:defRPr sz="1600">
                <a:solidFill>
                  <a:srgbClr val="5C5C5C"/>
                </a:solidFill>
              </a:defRPr>
            </a:lvl3pPr>
            <a:lvl4pPr>
              <a:defRPr sz="1600">
                <a:solidFill>
                  <a:srgbClr val="5C5C5C"/>
                </a:solidFill>
              </a:defRPr>
            </a:lvl4pPr>
            <a:lvl5pPr>
              <a:defRPr sz="1600">
                <a:solidFill>
                  <a:srgbClr val="5C5C5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BE4CF738-C9AB-4C6E-AA65-E4E34C4A441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4"/>
          </p:nvPr>
        </p:nvSpPr>
        <p:spPr>
          <a:xfrm>
            <a:off x="4672584" y="2212848"/>
            <a:ext cx="4041648" cy="3913187"/>
          </a:xfrm>
        </p:spPr>
        <p:txBody>
          <a:bodyPr/>
          <a:lstStyle>
            <a:lvl1pPr>
              <a:defRPr>
                <a:solidFill>
                  <a:srgbClr val="5C5C5C"/>
                </a:solidFill>
              </a:defRPr>
            </a:lvl1pPr>
            <a:lvl2pPr>
              <a:defRPr sz="1800">
                <a:solidFill>
                  <a:srgbClr val="5C5C5C"/>
                </a:solidFill>
              </a:defRPr>
            </a:lvl2pPr>
            <a:lvl3pPr>
              <a:defRPr sz="1800">
                <a:solidFill>
                  <a:srgbClr val="5C5C5C"/>
                </a:solidFill>
              </a:defRPr>
            </a:lvl3pPr>
            <a:lvl4pPr>
              <a:defRPr>
                <a:solidFill>
                  <a:srgbClr val="5C5C5C"/>
                </a:solidFill>
              </a:defRPr>
            </a:lvl4pPr>
            <a:lvl5pPr>
              <a:defRPr>
                <a:solidFill>
                  <a:srgbClr val="5C5C5C"/>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4" name="Picture 13"/>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E4CF738-C9AB-4C6E-AA65-E4E34C4A4411}" type="slidenum">
              <a:rPr lang="en-US" smtClean="0"/>
              <a:t>‹#›</a:t>
            </a:fld>
            <a:endParaRPr lang="en-US" dirty="0"/>
          </a:p>
        </p:txBody>
      </p:sp>
      <p:pic>
        <p:nvPicPr>
          <p:cNvPr id="9" name="Picture 8"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8" name="Picture 7"/>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4CF738-C9AB-4C6E-AA65-E4E34C4A4411}" type="slidenum">
              <a:rPr lang="en-US" smtClean="0"/>
              <a:t>‹#›</a:t>
            </a:fld>
            <a:endParaRPr lang="en-US" dirty="0"/>
          </a:p>
        </p:txBody>
      </p:sp>
      <p:pic>
        <p:nvPicPr>
          <p:cNvPr id="8" name="Picture 7"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7" name="Picture 6"/>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solidFill>
                  <a:srgbClr val="5C5C5C"/>
                </a:solidFill>
              </a:defRPr>
            </a:lvl1pPr>
            <a:lvl2pPr>
              <a:defRPr sz="2800">
                <a:solidFill>
                  <a:srgbClr val="5C5C5C"/>
                </a:solidFill>
              </a:defRPr>
            </a:lvl2pPr>
            <a:lvl3pPr>
              <a:defRPr sz="2400">
                <a:solidFill>
                  <a:srgbClr val="5C5C5C"/>
                </a:solidFill>
              </a:defRPr>
            </a:lvl3pPr>
            <a:lvl4pPr>
              <a:defRPr sz="2000">
                <a:solidFill>
                  <a:srgbClr val="5C5C5C"/>
                </a:solidFill>
              </a:defRPr>
            </a:lvl4pPr>
            <a:lvl5pPr>
              <a:defRPr sz="2000">
                <a:solidFill>
                  <a:srgbClr val="5C5C5C"/>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solidFill>
                  <a:srgbClr val="5C5C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solidFill>
                  <a:srgbClr val="5C5C5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solidFill>
                  <a:srgbClr val="5C5C5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E4CF738-C9AB-4C6E-AA65-E4E34C4A4411}" type="slidenum">
              <a:rPr lang="en-US" smtClean="0"/>
              <a:t>‹#›</a:t>
            </a:fld>
            <a:endParaRPr lang="en-US" dirty="0"/>
          </a:p>
        </p:txBody>
      </p:sp>
      <p:pic>
        <p:nvPicPr>
          <p:cNvPr id="10" name="Picture 9" descr="United States Department of Agriculture (USDA) logo"/>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5534025"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p>
        </p:txBody>
      </p:sp>
      <p:sp>
        <p:nvSpPr>
          <p:cNvPr id="5" name="Footer Placeholder 4"/>
          <p:cNvSpPr>
            <a:spLocks noGrp="1"/>
          </p:cNvSpPr>
          <p:nvPr>
            <p:ph type="ftr" sz="quarter" idx="3"/>
          </p:nvPr>
        </p:nvSpPr>
        <p:spPr>
          <a:xfrm>
            <a:off x="111442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4419600"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4CF738-C9AB-4C6E-AA65-E4E34C4A4411}" type="slidenum">
              <a:rPr lang="en-US" smtClean="0"/>
              <a:t>‹#›</a:t>
            </a:fld>
            <a:endParaRPr lang="en-US" dirty="0"/>
          </a:p>
        </p:txBody>
      </p:sp>
      <p:pic>
        <p:nvPicPr>
          <p:cNvPr id="9" name="Picture 8" descr="United States Department of Agriculture (USDA) logo"/>
          <p:cNvPicPr>
            <a:picLocks noChangeAspect="1"/>
          </p:cNvPicPr>
          <p:nvPr userDrawn="1"/>
        </p:nvPicPr>
        <p:blipFill>
          <a:blip r:embed="rId11" cstate="print">
            <a:extLst>
              <a:ext uri="{BEBA8EAE-BF5A-486C-A8C5-ECC9F3942E4B}">
                <a14:imgProps xmlns:a14="http://schemas.microsoft.com/office/drawing/2010/main">
                  <a14:imgLayer r:embed="rId12">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152400" y="6072901"/>
            <a:ext cx="914400" cy="630935"/>
          </a:xfrm>
          <a:prstGeom prst="rect">
            <a:avLst/>
          </a:prstGeom>
        </p:spPr>
      </p:pic>
      <p:pic>
        <p:nvPicPr>
          <p:cNvPr id="10" name="Picture 9"/>
          <p:cNvPicPr>
            <a:picLocks noChangeAspect="1"/>
          </p:cNvPicPr>
          <p:nvPr userDrawn="1"/>
        </p:nvPicPr>
        <p:blipFill>
          <a:blip r:embed="rId13" cstate="print">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val="0"/>
              </a:ext>
            </a:extLst>
          </a:blip>
          <a:stretch>
            <a:fillRect/>
          </a:stretch>
        </p:blipFill>
        <p:spPr>
          <a:xfrm>
            <a:off x="8234656" y="5938132"/>
            <a:ext cx="743497" cy="83643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400" rtl="0" eaLnBrk="1" latinLnBrk="0" hangingPunct="1">
        <a:lnSpc>
          <a:spcPts val="5800"/>
        </a:lnSpc>
        <a:spcBef>
          <a:spcPct val="0"/>
        </a:spcBef>
        <a:buNone/>
        <a:defRPr sz="4200" kern="1200">
          <a:solidFill>
            <a:srgbClr val="266A2E"/>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Clr>
          <a:srgbClr val="266A2E"/>
        </a:buClr>
        <a:buFont typeface="Wingdings" panose="05000000000000000000" pitchFamily="2" charset="2"/>
        <a:buChar char="§"/>
        <a:defRPr sz="2400" kern="1200">
          <a:solidFill>
            <a:srgbClr val="5C5C5C"/>
          </a:solidFill>
          <a:latin typeface="+mj-lt"/>
          <a:ea typeface="+mn-ea"/>
          <a:cs typeface="+mn-cs"/>
        </a:defRPr>
      </a:lvl1pPr>
      <a:lvl2pPr marL="742950" indent="-285750" algn="l" defTabSz="914400" rtl="0" eaLnBrk="1" latinLnBrk="0" hangingPunct="1">
        <a:spcBef>
          <a:spcPct val="20000"/>
        </a:spcBef>
        <a:buFont typeface="Wingdings" panose="05000000000000000000" pitchFamily="2" charset="2"/>
        <a:buChar char="§"/>
        <a:defRPr sz="1600" kern="1200">
          <a:solidFill>
            <a:srgbClr val="5C5C5C"/>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5C5C5C"/>
          </a:solidFill>
          <a:latin typeface="+mj-lt"/>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ppa.asn.a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schemeClr>
            </a:gs>
            <a:gs pos="76000">
              <a:schemeClr val="bg1">
                <a:tint val="90000"/>
                <a:shade val="90000"/>
                <a:satMod val="200000"/>
              </a:schemeClr>
            </a:gs>
            <a:gs pos="92000">
              <a:srgbClr val="E4E4E4"/>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descr="United States Department of Agriculture (USDA) logo"/>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contrast="-40000"/>
                    </a14:imgEffect>
                  </a14:imgLayer>
                </a14:imgProps>
              </a:ext>
              <a:ext uri="{28A0092B-C50C-407E-A947-70E740481C1C}">
                <a14:useLocalDpi xmlns:a14="http://schemas.microsoft.com/office/drawing/2010/main" val="0"/>
              </a:ext>
            </a:extLst>
          </a:blip>
          <a:stretch>
            <a:fillRect/>
          </a:stretch>
        </p:blipFill>
        <p:spPr>
          <a:xfrm>
            <a:off x="381000" y="457200"/>
            <a:ext cx="1371600" cy="946403"/>
          </a:xfrm>
          <a:prstGeom prst="rect">
            <a:avLst/>
          </a:prstGeom>
        </p:spPr>
      </p:pic>
      <p:pic>
        <p:nvPicPr>
          <p:cNvPr id="5" name="Picture 4" descr="US Forest Service shield"/>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636952" y="277754"/>
            <a:ext cx="1160260" cy="1305294"/>
          </a:xfrm>
          <a:prstGeom prst="rect">
            <a:avLst/>
          </a:prstGeom>
        </p:spPr>
      </p:pic>
      <p:sp>
        <p:nvSpPr>
          <p:cNvPr id="2" name="Title 1"/>
          <p:cNvSpPr>
            <a:spLocks noGrp="1"/>
          </p:cNvSpPr>
          <p:nvPr>
            <p:ph type="ctrTitle"/>
          </p:nvPr>
        </p:nvSpPr>
        <p:spPr>
          <a:xfrm>
            <a:off x="838200" y="457200"/>
            <a:ext cx="7620000" cy="4267199"/>
          </a:xfrm>
        </p:spPr>
        <p:txBody>
          <a:bodyPr/>
          <a:lstStyle/>
          <a:p>
            <a:r>
              <a:rPr lang="en-US" sz="3600" dirty="0"/>
              <a:t>AN ARGUMENT</a:t>
            </a:r>
            <a:br>
              <a:rPr lang="en-US" sz="3600" dirty="0"/>
            </a:br>
            <a:r>
              <a:rPr lang="en-US" sz="3600" dirty="0"/>
              <a:t> FOR </a:t>
            </a:r>
            <a:br>
              <a:rPr lang="en-US" sz="3600" dirty="0"/>
            </a:br>
            <a:r>
              <a:rPr lang="en-US" sz="3600" dirty="0"/>
              <a:t>Long-Term</a:t>
            </a:r>
            <a:br>
              <a:rPr lang="en-US" sz="3600" dirty="0"/>
            </a:br>
            <a:r>
              <a:rPr lang="en-US" sz="3600" dirty="0"/>
              <a:t>CARE and MAINTENACE </a:t>
            </a:r>
            <a:br>
              <a:rPr lang="en-US" sz="3600" dirty="0"/>
            </a:br>
            <a:r>
              <a:rPr lang="en-US" sz="3600" dirty="0"/>
              <a:t>AT</a:t>
            </a:r>
            <a:br>
              <a:rPr lang="en-US" sz="3600" dirty="0"/>
            </a:br>
            <a:r>
              <a:rPr lang="en-US" sz="3600" dirty="0"/>
              <a:t>RECLAIMED MINE SITES</a:t>
            </a:r>
            <a:br>
              <a:rPr lang="en-US" sz="3600" dirty="0"/>
            </a:br>
            <a:endParaRPr lang="en-US" sz="3600" dirty="0"/>
          </a:p>
        </p:txBody>
      </p:sp>
      <p:sp>
        <p:nvSpPr>
          <p:cNvPr id="3" name="Subtitle 2"/>
          <p:cNvSpPr>
            <a:spLocks noGrp="1"/>
          </p:cNvSpPr>
          <p:nvPr>
            <p:ph type="subTitle" idx="1"/>
          </p:nvPr>
        </p:nvSpPr>
        <p:spPr/>
        <p:txBody>
          <a:bodyPr>
            <a:normAutofit fontScale="92500" lnSpcReduction="10000"/>
          </a:bodyPr>
          <a:lstStyle/>
          <a:p>
            <a:r>
              <a:rPr lang="en-US" dirty="0"/>
              <a:t>Peter Werner, PE</a:t>
            </a:r>
          </a:p>
          <a:p>
            <a:r>
              <a:rPr lang="en-US" dirty="0"/>
              <a:t>USFS Mining Engineer</a:t>
            </a:r>
          </a:p>
          <a:p>
            <a:r>
              <a:rPr lang="en-US" dirty="0"/>
              <a:t>June 13, 2022</a:t>
            </a:r>
          </a:p>
        </p:txBody>
      </p:sp>
      <p:sp>
        <p:nvSpPr>
          <p:cNvPr id="6" name="Footer Placeholder 8"/>
          <p:cNvSpPr txBox="1">
            <a:spLocks/>
          </p:cNvSpPr>
          <p:nvPr/>
        </p:nvSpPr>
        <p:spPr>
          <a:xfrm>
            <a:off x="1371600" y="6400800"/>
            <a:ext cx="6400800" cy="365125"/>
          </a:xfrm>
          <a:prstGeom prst="rect">
            <a:avLst/>
          </a:prstGeom>
        </p:spPr>
        <p:txBody>
          <a:bodyPr/>
          <a:lstStyle>
            <a:defPPr>
              <a:defRPr lang="en-US"/>
            </a:defPPr>
            <a:lvl1pPr marL="0" algn="ctr" defTabSz="914400" rtl="0" eaLnBrk="1" latinLnBrk="0" hangingPunct="1">
              <a:defRPr sz="1800" i="1" kern="1200">
                <a:solidFill>
                  <a:srgbClr val="5C5C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8" name="TextBox 7">
            <a:extLst>
              <a:ext uri="{FF2B5EF4-FFF2-40B4-BE49-F238E27FC236}">
                <a16:creationId xmlns:a16="http://schemas.microsoft.com/office/drawing/2014/main" id="{A115AA0F-FE87-4503-AB66-2FAFF767741B}"/>
              </a:ext>
            </a:extLst>
          </p:cNvPr>
          <p:cNvSpPr txBox="1"/>
          <p:nvPr/>
        </p:nvSpPr>
        <p:spPr>
          <a:xfrm>
            <a:off x="762000" y="6206647"/>
            <a:ext cx="7620000" cy="461665"/>
          </a:xfrm>
          <a:prstGeom prst="rect">
            <a:avLst/>
          </a:prstGeom>
          <a:noFill/>
        </p:spPr>
        <p:txBody>
          <a:bodyPr wrap="square">
            <a:spAutoFit/>
          </a:bodyPr>
          <a:lstStyle/>
          <a:p>
            <a:pPr algn="ctr"/>
            <a:r>
              <a:rPr lang="en-US" sz="1200" dirty="0">
                <a:latin typeface="Century Gothic" panose="020B0502020202020204" pitchFamily="34" charset="0"/>
              </a:rPr>
              <a:t>39</a:t>
            </a:r>
            <a:r>
              <a:rPr lang="en-US" sz="1200" baseline="30000" dirty="0">
                <a:latin typeface="Century Gothic" panose="020B0502020202020204" pitchFamily="34" charset="0"/>
              </a:rPr>
              <a:t>th</a:t>
            </a:r>
            <a:r>
              <a:rPr lang="en-US" sz="1200" dirty="0">
                <a:latin typeface="Century Gothic" panose="020B0502020202020204" pitchFamily="34" charset="0"/>
              </a:rPr>
              <a:t> ASRS Annual Meeting</a:t>
            </a:r>
          </a:p>
          <a:p>
            <a:pPr algn="ctr"/>
            <a:r>
              <a:rPr lang="en-US" sz="1200" dirty="0">
                <a:latin typeface="Century Gothic" panose="020B0502020202020204" pitchFamily="34" charset="0"/>
              </a:rPr>
              <a:t>Duluth, MN, June 13-16, 2022</a:t>
            </a:r>
          </a:p>
        </p:txBody>
      </p:sp>
    </p:spTree>
    <p:extLst>
      <p:ext uri="{BB962C8B-B14F-4D97-AF65-F5344CB8AC3E}">
        <p14:creationId xmlns:p14="http://schemas.microsoft.com/office/powerpoint/2010/main" val="385033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68ED50-9FE1-4618-8DB4-503F59FAE0C6}"/>
              </a:ext>
            </a:extLst>
          </p:cNvPr>
          <p:cNvSpPr>
            <a:spLocks noGrp="1"/>
          </p:cNvSpPr>
          <p:nvPr>
            <p:ph type="sldNum" sz="quarter" idx="12"/>
          </p:nvPr>
        </p:nvSpPr>
        <p:spPr>
          <a:xfrm>
            <a:off x="3390900" y="6172200"/>
            <a:ext cx="2362200" cy="4730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4" name="Picture 3">
            <a:extLst>
              <a:ext uri="{FF2B5EF4-FFF2-40B4-BE49-F238E27FC236}">
                <a16:creationId xmlns:a16="http://schemas.microsoft.com/office/drawing/2014/main" id="{5FAEE360-ABF7-4FB8-97B0-5EBCB9FC7BEA}"/>
              </a:ext>
            </a:extLst>
          </p:cNvPr>
          <p:cNvPicPr>
            <a:picLocks noChangeAspect="1"/>
          </p:cNvPicPr>
          <p:nvPr/>
        </p:nvPicPr>
        <p:blipFill>
          <a:blip r:embed="rId3"/>
          <a:stretch>
            <a:fillRect/>
          </a:stretch>
        </p:blipFill>
        <p:spPr>
          <a:xfrm>
            <a:off x="0" y="14486"/>
            <a:ext cx="9178441" cy="5471914"/>
          </a:xfrm>
          <a:prstGeom prst="rect">
            <a:avLst/>
          </a:prstGeom>
        </p:spPr>
      </p:pic>
    </p:spTree>
    <p:extLst>
      <p:ext uri="{BB962C8B-B14F-4D97-AF65-F5344CB8AC3E}">
        <p14:creationId xmlns:p14="http://schemas.microsoft.com/office/powerpoint/2010/main" val="66660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Resolution Cu Mine Tailings Site</a:t>
            </a:r>
            <a:br>
              <a:rPr lang="en-US" sz="3200" dirty="0"/>
            </a:br>
            <a:r>
              <a:rPr lang="en-US" sz="3200" dirty="0"/>
              <a:t>Pinal County, AZ</a:t>
            </a:r>
          </a:p>
        </p:txBody>
      </p:sp>
      <p:pic>
        <p:nvPicPr>
          <p:cNvPr id="5" name="Content Placeholder 4"/>
          <p:cNvPicPr>
            <a:picLocks noGrp="1" noChangeAspect="1"/>
          </p:cNvPicPr>
          <p:nvPr>
            <p:ph idx="1"/>
          </p:nvPr>
        </p:nvPicPr>
        <p:blipFill>
          <a:blip r:embed="rId3"/>
          <a:stretch>
            <a:fillRect/>
          </a:stretch>
        </p:blipFill>
        <p:spPr>
          <a:xfrm>
            <a:off x="966787" y="1608829"/>
            <a:ext cx="7467600" cy="4202974"/>
          </a:xfrm>
          <a:prstGeom prst="rect">
            <a:avLst/>
          </a:prstGeom>
        </p:spPr>
      </p:pic>
      <p:sp>
        <p:nvSpPr>
          <p:cNvPr id="4" name="Slide Number Placeholder 3"/>
          <p:cNvSpPr>
            <a:spLocks noGrp="1"/>
          </p:cNvSpPr>
          <p:nvPr>
            <p:ph type="sldNum" sz="quarter" idx="12"/>
          </p:nvPr>
        </p:nvSpPr>
        <p:spPr>
          <a:xfrm>
            <a:off x="3429000" y="6290596"/>
            <a:ext cx="2286000" cy="323555"/>
          </a:xfrm>
        </p:spPr>
        <p:txBody>
          <a:bodyPr/>
          <a:lstStyle/>
          <a:p>
            <a:pPr algn="ctr"/>
            <a:r>
              <a:rPr lang="en-US" dirty="0"/>
              <a:t>39</a:t>
            </a:r>
            <a:r>
              <a:rPr lang="en-US" baseline="30000" dirty="0"/>
              <a:t>th</a:t>
            </a:r>
            <a:r>
              <a:rPr lang="en-US" dirty="0"/>
              <a:t> ASRS Annual Meeting</a:t>
            </a:r>
          </a:p>
          <a:p>
            <a:pPr algn="ctr"/>
            <a:r>
              <a:rPr lang="en-US" dirty="0"/>
              <a:t>Duluth, MN, June 13-16,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entury Gothic" pitchFamily="34" charset="0"/>
              <a:ea typeface="+mn-ea"/>
              <a:cs typeface="+mn-cs"/>
            </a:endParaRPr>
          </a:p>
        </p:txBody>
      </p:sp>
      <p:sp>
        <p:nvSpPr>
          <p:cNvPr id="6" name="Right Triangle 5"/>
          <p:cNvSpPr/>
          <p:nvPr/>
        </p:nvSpPr>
        <p:spPr>
          <a:xfrm rot="16526451">
            <a:off x="4340957" y="3746130"/>
            <a:ext cx="1086773" cy="1116076"/>
          </a:xfrm>
          <a:prstGeom prst="rtTriangle">
            <a:avLst/>
          </a:prstGeom>
          <a:solidFill>
            <a:srgbClr val="AE95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7" name="Freeform 6"/>
          <p:cNvSpPr/>
          <p:nvPr/>
        </p:nvSpPr>
        <p:spPr>
          <a:xfrm rot="21398112">
            <a:off x="3359445" y="2869045"/>
            <a:ext cx="2120308" cy="1901236"/>
          </a:xfrm>
          <a:custGeom>
            <a:avLst/>
            <a:gdLst>
              <a:gd name="connsiteX0" fmla="*/ 2120308 w 2120308"/>
              <a:gd name="connsiteY0" fmla="*/ 1041427 h 1901236"/>
              <a:gd name="connsiteX1" fmla="*/ 2106660 w 2120308"/>
              <a:gd name="connsiteY1" fmla="*/ 782120 h 1901236"/>
              <a:gd name="connsiteX2" fmla="*/ 2065717 w 2120308"/>
              <a:gd name="connsiteY2" fmla="*/ 754824 h 1901236"/>
              <a:gd name="connsiteX3" fmla="*/ 1983830 w 2120308"/>
              <a:gd name="connsiteY3" fmla="*/ 727529 h 1901236"/>
              <a:gd name="connsiteX4" fmla="*/ 1792761 w 2120308"/>
              <a:gd name="connsiteY4" fmla="*/ 700233 h 1901236"/>
              <a:gd name="connsiteX5" fmla="*/ 1751818 w 2120308"/>
              <a:gd name="connsiteY5" fmla="*/ 672938 h 1901236"/>
              <a:gd name="connsiteX6" fmla="*/ 1710875 w 2120308"/>
              <a:gd name="connsiteY6" fmla="*/ 591051 h 1901236"/>
              <a:gd name="connsiteX7" fmla="*/ 1697227 w 2120308"/>
              <a:gd name="connsiteY7" fmla="*/ 331744 h 1901236"/>
              <a:gd name="connsiteX8" fmla="*/ 1710875 w 2120308"/>
              <a:gd name="connsiteY8" fmla="*/ 249857 h 1901236"/>
              <a:gd name="connsiteX9" fmla="*/ 1628988 w 2120308"/>
              <a:gd name="connsiteY9" fmla="*/ 208914 h 1901236"/>
              <a:gd name="connsiteX10" fmla="*/ 1506158 w 2120308"/>
              <a:gd name="connsiteY10" fmla="*/ 222562 h 1901236"/>
              <a:gd name="connsiteX11" fmla="*/ 1478863 w 2120308"/>
              <a:gd name="connsiteY11" fmla="*/ 263505 h 1901236"/>
              <a:gd name="connsiteX12" fmla="*/ 1451567 w 2120308"/>
              <a:gd name="connsiteY12" fmla="*/ 359039 h 1901236"/>
              <a:gd name="connsiteX13" fmla="*/ 1437920 w 2120308"/>
              <a:gd name="connsiteY13" fmla="*/ 399983 h 1901236"/>
              <a:gd name="connsiteX14" fmla="*/ 1410624 w 2120308"/>
              <a:gd name="connsiteY14" fmla="*/ 440926 h 1901236"/>
              <a:gd name="connsiteX15" fmla="*/ 1328738 w 2120308"/>
              <a:gd name="connsiteY15" fmla="*/ 495517 h 1901236"/>
              <a:gd name="connsiteX16" fmla="*/ 1205908 w 2120308"/>
              <a:gd name="connsiteY16" fmla="*/ 481869 h 1901236"/>
              <a:gd name="connsiteX17" fmla="*/ 1192260 w 2120308"/>
              <a:gd name="connsiteY17" fmla="*/ 440926 h 1901236"/>
              <a:gd name="connsiteX18" fmla="*/ 1164964 w 2120308"/>
              <a:gd name="connsiteY18" fmla="*/ 263505 h 1901236"/>
              <a:gd name="connsiteX19" fmla="*/ 1151317 w 2120308"/>
              <a:gd name="connsiteY19" fmla="*/ 222562 h 1901236"/>
              <a:gd name="connsiteX20" fmla="*/ 1083078 w 2120308"/>
              <a:gd name="connsiteY20" fmla="*/ 140675 h 1901236"/>
              <a:gd name="connsiteX21" fmla="*/ 1055782 w 2120308"/>
              <a:gd name="connsiteY21" fmla="*/ 58789 h 1901236"/>
              <a:gd name="connsiteX22" fmla="*/ 973896 w 2120308"/>
              <a:gd name="connsiteY22" fmla="*/ 4198 h 1901236"/>
              <a:gd name="connsiteX23" fmla="*/ 932952 w 2120308"/>
              <a:gd name="connsiteY23" fmla="*/ 17845 h 1901236"/>
              <a:gd name="connsiteX24" fmla="*/ 892009 w 2120308"/>
              <a:gd name="connsiteY24" fmla="*/ 99732 h 1901236"/>
              <a:gd name="connsiteX25" fmla="*/ 864714 w 2120308"/>
              <a:gd name="connsiteY25" fmla="*/ 140675 h 1901236"/>
              <a:gd name="connsiteX26" fmla="*/ 673645 w 2120308"/>
              <a:gd name="connsiteY26" fmla="*/ 127027 h 1901236"/>
              <a:gd name="connsiteX27" fmla="*/ 591758 w 2120308"/>
              <a:gd name="connsiteY27" fmla="*/ 86084 h 1901236"/>
              <a:gd name="connsiteX28" fmla="*/ 482576 w 2120308"/>
              <a:gd name="connsiteY28" fmla="*/ 58789 h 1901236"/>
              <a:gd name="connsiteX29" fmla="*/ 441633 w 2120308"/>
              <a:gd name="connsiteY29" fmla="*/ 45141 h 1901236"/>
              <a:gd name="connsiteX30" fmla="*/ 414338 w 2120308"/>
              <a:gd name="connsiteY30" fmla="*/ 4198 h 1901236"/>
              <a:gd name="connsiteX31" fmla="*/ 277860 w 2120308"/>
              <a:gd name="connsiteY31" fmla="*/ 45141 h 1901236"/>
              <a:gd name="connsiteX32" fmla="*/ 264212 w 2120308"/>
              <a:gd name="connsiteY32" fmla="*/ 86084 h 1901236"/>
              <a:gd name="connsiteX33" fmla="*/ 264212 w 2120308"/>
              <a:gd name="connsiteY33" fmla="*/ 318096 h 1901236"/>
              <a:gd name="connsiteX34" fmla="*/ 223269 w 2120308"/>
              <a:gd name="connsiteY34" fmla="*/ 345392 h 1901236"/>
              <a:gd name="connsiteX35" fmla="*/ 209621 w 2120308"/>
              <a:gd name="connsiteY35" fmla="*/ 386335 h 1901236"/>
              <a:gd name="connsiteX36" fmla="*/ 168678 w 2120308"/>
              <a:gd name="connsiteY36" fmla="*/ 413630 h 1901236"/>
              <a:gd name="connsiteX37" fmla="*/ 182326 w 2120308"/>
              <a:gd name="connsiteY37" fmla="*/ 481869 h 1901236"/>
              <a:gd name="connsiteX38" fmla="*/ 209621 w 2120308"/>
              <a:gd name="connsiteY38" fmla="*/ 563756 h 1901236"/>
              <a:gd name="connsiteX39" fmla="*/ 195973 w 2120308"/>
              <a:gd name="connsiteY39" fmla="*/ 645642 h 1901236"/>
              <a:gd name="connsiteX40" fmla="*/ 195973 w 2120308"/>
              <a:gd name="connsiteY40" fmla="*/ 836711 h 1901236"/>
              <a:gd name="connsiteX41" fmla="*/ 73143 w 2120308"/>
              <a:gd name="connsiteY41" fmla="*/ 877654 h 1901236"/>
              <a:gd name="connsiteX42" fmla="*/ 32200 w 2120308"/>
              <a:gd name="connsiteY42" fmla="*/ 891302 h 1901236"/>
              <a:gd name="connsiteX43" fmla="*/ 18552 w 2120308"/>
              <a:gd name="connsiteY43" fmla="*/ 986836 h 1901236"/>
              <a:gd name="connsiteX44" fmla="*/ 223269 w 2120308"/>
              <a:gd name="connsiteY44" fmla="*/ 1027780 h 1901236"/>
              <a:gd name="connsiteX45" fmla="*/ 291508 w 2120308"/>
              <a:gd name="connsiteY45" fmla="*/ 1041427 h 1901236"/>
              <a:gd name="connsiteX46" fmla="*/ 400690 w 2120308"/>
              <a:gd name="connsiteY46" fmla="*/ 1055075 h 1901236"/>
              <a:gd name="connsiteX47" fmla="*/ 482576 w 2120308"/>
              <a:gd name="connsiteY47" fmla="*/ 1082371 h 1901236"/>
              <a:gd name="connsiteX48" fmla="*/ 523520 w 2120308"/>
              <a:gd name="connsiteY48" fmla="*/ 1096018 h 1901236"/>
              <a:gd name="connsiteX49" fmla="*/ 646349 w 2120308"/>
              <a:gd name="connsiteY49" fmla="*/ 1177905 h 1901236"/>
              <a:gd name="connsiteX50" fmla="*/ 687293 w 2120308"/>
              <a:gd name="connsiteY50" fmla="*/ 1205201 h 1901236"/>
              <a:gd name="connsiteX51" fmla="*/ 700940 w 2120308"/>
              <a:gd name="connsiteY51" fmla="*/ 1382621 h 1901236"/>
              <a:gd name="connsiteX52" fmla="*/ 619054 w 2120308"/>
              <a:gd name="connsiteY52" fmla="*/ 1409917 h 1901236"/>
              <a:gd name="connsiteX53" fmla="*/ 427985 w 2120308"/>
              <a:gd name="connsiteY53" fmla="*/ 1437212 h 1901236"/>
              <a:gd name="connsiteX54" fmla="*/ 277860 w 2120308"/>
              <a:gd name="connsiteY54" fmla="*/ 1478156 h 1901236"/>
              <a:gd name="connsiteX55" fmla="*/ 264212 w 2120308"/>
              <a:gd name="connsiteY55" fmla="*/ 1519099 h 1901236"/>
              <a:gd name="connsiteX56" fmla="*/ 305155 w 2120308"/>
              <a:gd name="connsiteY56" fmla="*/ 1600986 h 1901236"/>
              <a:gd name="connsiteX57" fmla="*/ 346099 w 2120308"/>
              <a:gd name="connsiteY57" fmla="*/ 1614633 h 1901236"/>
              <a:gd name="connsiteX58" fmla="*/ 387042 w 2120308"/>
              <a:gd name="connsiteY58" fmla="*/ 1641929 h 1901236"/>
              <a:gd name="connsiteX59" fmla="*/ 564463 w 2120308"/>
              <a:gd name="connsiteY59" fmla="*/ 1669224 h 1901236"/>
              <a:gd name="connsiteX60" fmla="*/ 700940 w 2120308"/>
              <a:gd name="connsiteY60" fmla="*/ 1710168 h 1901236"/>
              <a:gd name="connsiteX61" fmla="*/ 741884 w 2120308"/>
              <a:gd name="connsiteY61" fmla="*/ 1723815 h 1901236"/>
              <a:gd name="connsiteX62" fmla="*/ 782827 w 2120308"/>
              <a:gd name="connsiteY62" fmla="*/ 1751111 h 1901236"/>
              <a:gd name="connsiteX63" fmla="*/ 796475 w 2120308"/>
              <a:gd name="connsiteY63" fmla="*/ 1792054 h 1901236"/>
              <a:gd name="connsiteX64" fmla="*/ 810123 w 2120308"/>
              <a:gd name="connsiteY64" fmla="*/ 1846645 h 1901236"/>
              <a:gd name="connsiteX65" fmla="*/ 892009 w 2120308"/>
              <a:gd name="connsiteY65" fmla="*/ 1901236 h 190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20308" h="1901236">
                <a:moveTo>
                  <a:pt x="2120308" y="1041427"/>
                </a:moveTo>
                <a:cubicBezTo>
                  <a:pt x="2115759" y="954991"/>
                  <a:pt x="2122856" y="867147"/>
                  <a:pt x="2106660" y="782120"/>
                </a:cubicBezTo>
                <a:cubicBezTo>
                  <a:pt x="2103591" y="766007"/>
                  <a:pt x="2080706" y="761486"/>
                  <a:pt x="2065717" y="754824"/>
                </a:cubicBezTo>
                <a:cubicBezTo>
                  <a:pt x="2039425" y="743139"/>
                  <a:pt x="2011126" y="736627"/>
                  <a:pt x="1983830" y="727529"/>
                </a:cubicBezTo>
                <a:cubicBezTo>
                  <a:pt x="1895213" y="697990"/>
                  <a:pt x="1957228" y="715185"/>
                  <a:pt x="1792761" y="700233"/>
                </a:cubicBezTo>
                <a:cubicBezTo>
                  <a:pt x="1779113" y="691135"/>
                  <a:pt x="1763416" y="684536"/>
                  <a:pt x="1751818" y="672938"/>
                </a:cubicBezTo>
                <a:cubicBezTo>
                  <a:pt x="1725362" y="646482"/>
                  <a:pt x="1721975" y="624351"/>
                  <a:pt x="1710875" y="591051"/>
                </a:cubicBezTo>
                <a:cubicBezTo>
                  <a:pt x="1706326" y="504615"/>
                  <a:pt x="1697227" y="418299"/>
                  <a:pt x="1697227" y="331744"/>
                </a:cubicBezTo>
                <a:cubicBezTo>
                  <a:pt x="1697227" y="304072"/>
                  <a:pt x="1717586" y="276703"/>
                  <a:pt x="1710875" y="249857"/>
                </a:cubicBezTo>
                <a:cubicBezTo>
                  <a:pt x="1706065" y="230616"/>
                  <a:pt x="1643302" y="213685"/>
                  <a:pt x="1628988" y="208914"/>
                </a:cubicBezTo>
                <a:cubicBezTo>
                  <a:pt x="1588045" y="213463"/>
                  <a:pt x="1544873" y="208484"/>
                  <a:pt x="1506158" y="222562"/>
                </a:cubicBezTo>
                <a:cubicBezTo>
                  <a:pt x="1490743" y="228167"/>
                  <a:pt x="1486198" y="248834"/>
                  <a:pt x="1478863" y="263505"/>
                </a:cubicBezTo>
                <a:cubicBezTo>
                  <a:pt x="1467955" y="285321"/>
                  <a:pt x="1457397" y="338632"/>
                  <a:pt x="1451567" y="359039"/>
                </a:cubicBezTo>
                <a:cubicBezTo>
                  <a:pt x="1447615" y="372872"/>
                  <a:pt x="1444354" y="387116"/>
                  <a:pt x="1437920" y="399983"/>
                </a:cubicBezTo>
                <a:cubicBezTo>
                  <a:pt x="1430585" y="414654"/>
                  <a:pt x="1422968" y="430125"/>
                  <a:pt x="1410624" y="440926"/>
                </a:cubicBezTo>
                <a:cubicBezTo>
                  <a:pt x="1385936" y="462528"/>
                  <a:pt x="1328738" y="495517"/>
                  <a:pt x="1328738" y="495517"/>
                </a:cubicBezTo>
                <a:cubicBezTo>
                  <a:pt x="1287795" y="490968"/>
                  <a:pt x="1244157" y="497169"/>
                  <a:pt x="1205908" y="481869"/>
                </a:cubicBezTo>
                <a:cubicBezTo>
                  <a:pt x="1192551" y="476526"/>
                  <a:pt x="1195081" y="455033"/>
                  <a:pt x="1192260" y="440926"/>
                </a:cubicBezTo>
                <a:cubicBezTo>
                  <a:pt x="1170484" y="332047"/>
                  <a:pt x="1187526" y="365037"/>
                  <a:pt x="1164964" y="263505"/>
                </a:cubicBezTo>
                <a:cubicBezTo>
                  <a:pt x="1161843" y="249462"/>
                  <a:pt x="1159297" y="234532"/>
                  <a:pt x="1151317" y="222562"/>
                </a:cubicBezTo>
                <a:cubicBezTo>
                  <a:pt x="1108462" y="158278"/>
                  <a:pt x="1112847" y="207655"/>
                  <a:pt x="1083078" y="140675"/>
                </a:cubicBezTo>
                <a:cubicBezTo>
                  <a:pt x="1071393" y="114383"/>
                  <a:pt x="1079722" y="74749"/>
                  <a:pt x="1055782" y="58789"/>
                </a:cubicBezTo>
                <a:lnTo>
                  <a:pt x="973896" y="4198"/>
                </a:lnTo>
                <a:cubicBezTo>
                  <a:pt x="960248" y="8747"/>
                  <a:pt x="944186" y="8858"/>
                  <a:pt x="932952" y="17845"/>
                </a:cubicBezTo>
                <a:cubicBezTo>
                  <a:pt x="900361" y="43918"/>
                  <a:pt x="908490" y="66769"/>
                  <a:pt x="892009" y="99732"/>
                </a:cubicBezTo>
                <a:cubicBezTo>
                  <a:pt x="884674" y="114403"/>
                  <a:pt x="873812" y="127027"/>
                  <a:pt x="864714" y="140675"/>
                </a:cubicBezTo>
                <a:cubicBezTo>
                  <a:pt x="801024" y="136126"/>
                  <a:pt x="737060" y="134487"/>
                  <a:pt x="673645" y="127027"/>
                </a:cubicBezTo>
                <a:cubicBezTo>
                  <a:pt x="628785" y="121749"/>
                  <a:pt x="631395" y="105903"/>
                  <a:pt x="591758" y="86084"/>
                </a:cubicBezTo>
                <a:cubicBezTo>
                  <a:pt x="560558" y="70484"/>
                  <a:pt x="513727" y="66577"/>
                  <a:pt x="482576" y="58789"/>
                </a:cubicBezTo>
                <a:cubicBezTo>
                  <a:pt x="468620" y="55300"/>
                  <a:pt x="455281" y="49690"/>
                  <a:pt x="441633" y="45141"/>
                </a:cubicBezTo>
                <a:cubicBezTo>
                  <a:pt x="432535" y="31493"/>
                  <a:pt x="430350" y="7756"/>
                  <a:pt x="414338" y="4198"/>
                </a:cubicBezTo>
                <a:cubicBezTo>
                  <a:pt x="348470" y="-10440"/>
                  <a:pt x="322162" y="15606"/>
                  <a:pt x="277860" y="45141"/>
                </a:cubicBezTo>
                <a:cubicBezTo>
                  <a:pt x="273311" y="58789"/>
                  <a:pt x="264212" y="71698"/>
                  <a:pt x="264212" y="86084"/>
                </a:cubicBezTo>
                <a:cubicBezTo>
                  <a:pt x="264212" y="136947"/>
                  <a:pt x="295017" y="256486"/>
                  <a:pt x="264212" y="318096"/>
                </a:cubicBezTo>
                <a:cubicBezTo>
                  <a:pt x="256877" y="332767"/>
                  <a:pt x="236917" y="336293"/>
                  <a:pt x="223269" y="345392"/>
                </a:cubicBezTo>
                <a:cubicBezTo>
                  <a:pt x="218720" y="359040"/>
                  <a:pt x="218608" y="375102"/>
                  <a:pt x="209621" y="386335"/>
                </a:cubicBezTo>
                <a:cubicBezTo>
                  <a:pt x="199374" y="399143"/>
                  <a:pt x="173184" y="397859"/>
                  <a:pt x="168678" y="413630"/>
                </a:cubicBezTo>
                <a:cubicBezTo>
                  <a:pt x="162305" y="435934"/>
                  <a:pt x="176223" y="459490"/>
                  <a:pt x="182326" y="481869"/>
                </a:cubicBezTo>
                <a:cubicBezTo>
                  <a:pt x="189896" y="509627"/>
                  <a:pt x="209621" y="563756"/>
                  <a:pt x="209621" y="563756"/>
                </a:cubicBezTo>
                <a:cubicBezTo>
                  <a:pt x="205072" y="591051"/>
                  <a:pt x="195973" y="617970"/>
                  <a:pt x="195973" y="645642"/>
                </a:cubicBezTo>
                <a:cubicBezTo>
                  <a:pt x="195973" y="692435"/>
                  <a:pt x="232367" y="789918"/>
                  <a:pt x="195973" y="836711"/>
                </a:cubicBezTo>
                <a:cubicBezTo>
                  <a:pt x="195969" y="836716"/>
                  <a:pt x="93617" y="870830"/>
                  <a:pt x="73143" y="877654"/>
                </a:cubicBezTo>
                <a:lnTo>
                  <a:pt x="32200" y="891302"/>
                </a:lnTo>
                <a:cubicBezTo>
                  <a:pt x="15052" y="917025"/>
                  <a:pt x="-22574" y="951585"/>
                  <a:pt x="18552" y="986836"/>
                </a:cubicBezTo>
                <a:cubicBezTo>
                  <a:pt x="55511" y="1018515"/>
                  <a:pt x="192126" y="1023331"/>
                  <a:pt x="223269" y="1027780"/>
                </a:cubicBezTo>
                <a:cubicBezTo>
                  <a:pt x="246233" y="1031060"/>
                  <a:pt x="268581" y="1037900"/>
                  <a:pt x="291508" y="1041427"/>
                </a:cubicBezTo>
                <a:cubicBezTo>
                  <a:pt x="327759" y="1047004"/>
                  <a:pt x="364296" y="1050526"/>
                  <a:pt x="400690" y="1055075"/>
                </a:cubicBezTo>
                <a:lnTo>
                  <a:pt x="482576" y="1082371"/>
                </a:lnTo>
                <a:lnTo>
                  <a:pt x="523520" y="1096018"/>
                </a:lnTo>
                <a:lnTo>
                  <a:pt x="646349" y="1177905"/>
                </a:lnTo>
                <a:lnTo>
                  <a:pt x="687293" y="1205201"/>
                </a:lnTo>
                <a:cubicBezTo>
                  <a:pt x="703632" y="1254220"/>
                  <a:pt x="742279" y="1329471"/>
                  <a:pt x="700940" y="1382621"/>
                </a:cubicBezTo>
                <a:cubicBezTo>
                  <a:pt x="683276" y="1405332"/>
                  <a:pt x="647434" y="1405187"/>
                  <a:pt x="619054" y="1409917"/>
                </a:cubicBezTo>
                <a:cubicBezTo>
                  <a:pt x="500989" y="1429595"/>
                  <a:pt x="564626" y="1420133"/>
                  <a:pt x="427985" y="1437212"/>
                </a:cubicBezTo>
                <a:cubicBezTo>
                  <a:pt x="304847" y="1467997"/>
                  <a:pt x="354392" y="1452645"/>
                  <a:pt x="277860" y="1478156"/>
                </a:cubicBezTo>
                <a:cubicBezTo>
                  <a:pt x="273311" y="1491804"/>
                  <a:pt x="264212" y="1504713"/>
                  <a:pt x="264212" y="1519099"/>
                </a:cubicBezTo>
                <a:cubicBezTo>
                  <a:pt x="264212" y="1538877"/>
                  <a:pt x="291356" y="1589947"/>
                  <a:pt x="305155" y="1600986"/>
                </a:cubicBezTo>
                <a:cubicBezTo>
                  <a:pt x="316389" y="1609973"/>
                  <a:pt x="332451" y="1610084"/>
                  <a:pt x="346099" y="1614633"/>
                </a:cubicBezTo>
                <a:cubicBezTo>
                  <a:pt x="359747" y="1623732"/>
                  <a:pt x="371684" y="1636170"/>
                  <a:pt x="387042" y="1641929"/>
                </a:cubicBezTo>
                <a:cubicBezTo>
                  <a:pt x="418306" y="1653653"/>
                  <a:pt x="547592" y="1667115"/>
                  <a:pt x="564463" y="1669224"/>
                </a:cubicBezTo>
                <a:cubicBezTo>
                  <a:pt x="646975" y="1689852"/>
                  <a:pt x="601247" y="1676937"/>
                  <a:pt x="700940" y="1710168"/>
                </a:cubicBezTo>
                <a:lnTo>
                  <a:pt x="741884" y="1723815"/>
                </a:lnTo>
                <a:cubicBezTo>
                  <a:pt x="755532" y="1732914"/>
                  <a:pt x="772580" y="1738303"/>
                  <a:pt x="782827" y="1751111"/>
                </a:cubicBezTo>
                <a:cubicBezTo>
                  <a:pt x="791814" y="1762345"/>
                  <a:pt x="792523" y="1778222"/>
                  <a:pt x="796475" y="1792054"/>
                </a:cubicBezTo>
                <a:cubicBezTo>
                  <a:pt x="801628" y="1810089"/>
                  <a:pt x="797771" y="1832529"/>
                  <a:pt x="810123" y="1846645"/>
                </a:cubicBezTo>
                <a:cubicBezTo>
                  <a:pt x="831725" y="1871333"/>
                  <a:pt x="892009" y="1901236"/>
                  <a:pt x="892009" y="1901236"/>
                </a:cubicBezTo>
              </a:path>
            </a:pathLst>
          </a:custGeom>
          <a:gradFill flip="none" rotWithShape="1">
            <a:gsLst>
              <a:gs pos="0">
                <a:schemeClr val="accent6">
                  <a:lumMod val="0"/>
                  <a:lumOff val="100000"/>
                  <a:alpha val="23000"/>
                </a:schemeClr>
              </a:gs>
              <a:gs pos="60000">
                <a:schemeClr val="accent6">
                  <a:lumMod val="20000"/>
                  <a:lumOff val="80000"/>
                </a:schemeClr>
              </a:gs>
              <a:gs pos="100000">
                <a:schemeClr val="accent6">
                  <a:lumMod val="100000"/>
                </a:scheme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 name="TextBox 2"/>
          <p:cNvSpPr txBox="1"/>
          <p:nvPr/>
        </p:nvSpPr>
        <p:spPr>
          <a:xfrm>
            <a:off x="6858000" y="4892867"/>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1 in = 1 mi</a:t>
            </a:r>
          </a:p>
        </p:txBody>
      </p:sp>
      <p:cxnSp>
        <p:nvCxnSpPr>
          <p:cNvPr id="13" name="Connector: Curved 12">
            <a:extLst>
              <a:ext uri="{FF2B5EF4-FFF2-40B4-BE49-F238E27FC236}">
                <a16:creationId xmlns:a16="http://schemas.microsoft.com/office/drawing/2014/main" id="{792305E4-21E8-425C-879E-19E9299EFB9E}"/>
              </a:ext>
            </a:extLst>
          </p:cNvPr>
          <p:cNvCxnSpPr>
            <a:cxnSpLocks/>
          </p:cNvCxnSpPr>
          <p:nvPr/>
        </p:nvCxnSpPr>
        <p:spPr>
          <a:xfrm flipV="1">
            <a:off x="4970224" y="3642952"/>
            <a:ext cx="443321" cy="273488"/>
          </a:xfrm>
          <a:prstGeom prst="curvedConnector3">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18C1974-6201-4B85-84FA-2613D2D9897A}"/>
              </a:ext>
            </a:extLst>
          </p:cNvPr>
          <p:cNvCxnSpPr>
            <a:cxnSpLocks/>
          </p:cNvCxnSpPr>
          <p:nvPr/>
        </p:nvCxnSpPr>
        <p:spPr>
          <a:xfrm flipV="1">
            <a:off x="4038600" y="4110722"/>
            <a:ext cx="661987" cy="308878"/>
          </a:xfrm>
          <a:prstGeom prst="curvedConnector3">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BC0CE6A8-82AF-4EBF-B968-8C006BF157F9}"/>
              </a:ext>
            </a:extLst>
          </p:cNvPr>
          <p:cNvCxnSpPr>
            <a:cxnSpLocks/>
          </p:cNvCxnSpPr>
          <p:nvPr/>
        </p:nvCxnSpPr>
        <p:spPr>
          <a:xfrm rot="16200000" flipH="1">
            <a:off x="5033036" y="4270961"/>
            <a:ext cx="1367216" cy="245928"/>
          </a:xfrm>
          <a:prstGeom prst="curvedConnector3">
            <a:avLst>
              <a:gd name="adj1" fmla="val 50000"/>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1E2864C-7BE5-4584-97BD-B01B98AD8260}"/>
              </a:ext>
            </a:extLst>
          </p:cNvPr>
          <p:cNvSpPr/>
          <p:nvPr/>
        </p:nvSpPr>
        <p:spPr>
          <a:xfrm rot="19506993">
            <a:off x="3695700" y="3224645"/>
            <a:ext cx="685800" cy="40821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cxnSp>
        <p:nvCxnSpPr>
          <p:cNvPr id="15" name="Connector: Curved 14">
            <a:extLst>
              <a:ext uri="{FF2B5EF4-FFF2-40B4-BE49-F238E27FC236}">
                <a16:creationId xmlns:a16="http://schemas.microsoft.com/office/drawing/2014/main" id="{5C0F0786-DAEE-4420-A51A-53DEEA801CE7}"/>
              </a:ext>
            </a:extLst>
          </p:cNvPr>
          <p:cNvCxnSpPr/>
          <p:nvPr/>
        </p:nvCxnSpPr>
        <p:spPr>
          <a:xfrm>
            <a:off x="3886200" y="3124200"/>
            <a:ext cx="990600" cy="792240"/>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4C40BA1B-8280-4A44-8B9B-7D8C94FD71FF}"/>
              </a:ext>
            </a:extLst>
          </p:cNvPr>
          <p:cNvCxnSpPr/>
          <p:nvPr/>
        </p:nvCxnSpPr>
        <p:spPr>
          <a:xfrm>
            <a:off x="3665901" y="3764771"/>
            <a:ext cx="753699" cy="151669"/>
          </a:xfrm>
          <a:prstGeom prst="curvedConnector3">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4000" dirty="0"/>
              <a:t>Evaluating Long-Term Care and Maintenance Needs</a:t>
            </a:r>
            <a:endParaRPr lang="en-US" sz="4000" dirty="0">
              <a:solidFill>
                <a:srgbClr val="FF0000"/>
              </a:solidFill>
            </a:endParaRPr>
          </a:p>
        </p:txBody>
      </p:sp>
      <p:sp>
        <p:nvSpPr>
          <p:cNvPr id="3" name="Content Placeholder 2"/>
          <p:cNvSpPr>
            <a:spLocks noGrp="1"/>
          </p:cNvSpPr>
          <p:nvPr>
            <p:ph idx="1"/>
          </p:nvPr>
        </p:nvSpPr>
        <p:spPr>
          <a:xfrm>
            <a:off x="585787" y="1958975"/>
            <a:ext cx="8229600" cy="4038600"/>
          </a:xfrm>
        </p:spPr>
        <p:txBody>
          <a:bodyPr>
            <a:normAutofit/>
          </a:bodyPr>
          <a:lstStyle/>
          <a:p>
            <a:pPr marL="0" indent="0">
              <a:buNone/>
            </a:pPr>
            <a:r>
              <a:rPr lang="en-US" sz="3000" dirty="0"/>
              <a:t>Use Risk Assessment</a:t>
            </a:r>
          </a:p>
          <a:p>
            <a:pPr lvl="1">
              <a:buFont typeface="Wingdings" panose="05000000000000000000" pitchFamily="2" charset="2"/>
              <a:buChar char="Ø"/>
            </a:pPr>
            <a:r>
              <a:rPr lang="en-US" sz="3300" dirty="0"/>
              <a:t> </a:t>
            </a:r>
            <a:r>
              <a:rPr lang="en-US" sz="2600" i="1" dirty="0"/>
              <a:t>Identify</a:t>
            </a:r>
            <a:r>
              <a:rPr lang="en-US" sz="2600" dirty="0"/>
              <a:t> what could go wrong</a:t>
            </a:r>
          </a:p>
          <a:p>
            <a:pPr lvl="1">
              <a:buFont typeface="Wingdings" panose="05000000000000000000" pitchFamily="2" charset="2"/>
              <a:buChar char="Ø"/>
            </a:pPr>
            <a:r>
              <a:rPr lang="en-US" sz="2600" dirty="0"/>
              <a:t> </a:t>
            </a:r>
            <a:r>
              <a:rPr lang="en-US" sz="2600" i="1" dirty="0"/>
              <a:t>Describe </a:t>
            </a:r>
            <a:r>
              <a:rPr lang="en-US" sz="2600" dirty="0"/>
              <a:t>consequences of system 	failure</a:t>
            </a:r>
          </a:p>
          <a:p>
            <a:pPr lvl="1">
              <a:buFont typeface="Wingdings" panose="05000000000000000000" pitchFamily="2" charset="2"/>
              <a:buChar char="Ø"/>
            </a:pPr>
            <a:r>
              <a:rPr lang="en-US" sz="2600" dirty="0"/>
              <a:t> </a:t>
            </a:r>
            <a:r>
              <a:rPr lang="en-US" sz="2600" i="1" dirty="0"/>
              <a:t>Assign</a:t>
            </a:r>
            <a:r>
              <a:rPr lang="en-US" sz="2600" dirty="0"/>
              <a:t> time frames  </a:t>
            </a:r>
          </a:p>
          <a:p>
            <a:pPr lvl="1">
              <a:buFont typeface="Wingdings" panose="05000000000000000000" pitchFamily="2" charset="2"/>
              <a:buChar char="Ø"/>
            </a:pPr>
            <a:r>
              <a:rPr lang="en-US" sz="2600" dirty="0"/>
              <a:t> </a:t>
            </a:r>
            <a:r>
              <a:rPr lang="en-US" sz="2600" i="1" dirty="0"/>
              <a:t>Develop</a:t>
            </a:r>
            <a:r>
              <a:rPr lang="en-US" sz="2600" dirty="0"/>
              <a:t> mitigations </a:t>
            </a:r>
          </a:p>
          <a:p>
            <a:pPr lvl="1">
              <a:buFont typeface="Wingdings" panose="05000000000000000000" pitchFamily="2" charset="2"/>
              <a:buChar char="Ø"/>
            </a:pPr>
            <a:r>
              <a:rPr lang="en-US" sz="2600" dirty="0"/>
              <a:t> Transparent process </a:t>
            </a:r>
          </a:p>
          <a:p>
            <a:pPr lvl="1">
              <a:buFont typeface="Wingdings" panose="05000000000000000000" pitchFamily="2" charset="2"/>
              <a:buChar char="Ø"/>
            </a:pPr>
            <a:r>
              <a:rPr lang="en-US" sz="2600" dirty="0"/>
              <a:t> Stakeholder participation </a:t>
            </a:r>
          </a:p>
          <a:p>
            <a:pPr lvl="1">
              <a:buFont typeface="Wingdings" panose="05000000000000000000" pitchFamily="2" charset="2"/>
              <a:buChar char="Ø"/>
            </a:pPr>
            <a:endParaRPr lang="en-US" sz="3300" dirty="0"/>
          </a:p>
          <a:p>
            <a:pPr marL="0" indent="0">
              <a:buNone/>
            </a:pPr>
            <a:endParaRPr lang="en-US" sz="3300" dirty="0"/>
          </a:p>
        </p:txBody>
      </p:sp>
      <p:sp>
        <p:nvSpPr>
          <p:cNvPr id="5" name="Slide Number Placeholder 4"/>
          <p:cNvSpPr>
            <a:spLocks noGrp="1"/>
          </p:cNvSpPr>
          <p:nvPr>
            <p:ph type="sldNum" sz="quarter" idx="12"/>
          </p:nvPr>
        </p:nvSpPr>
        <p:spPr>
          <a:xfrm>
            <a:off x="3467100" y="6248400"/>
            <a:ext cx="2209800" cy="36512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40995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DFE077-596F-4F5D-8C81-1DEF8DFD625D}"/>
              </a:ext>
            </a:extLst>
          </p:cNvPr>
          <p:cNvSpPr>
            <a:spLocks noGrp="1"/>
          </p:cNvSpPr>
          <p:nvPr>
            <p:ph type="sldNum" sz="quarter" idx="12"/>
          </p:nvPr>
        </p:nvSpPr>
        <p:spPr>
          <a:xfrm>
            <a:off x="3467100" y="6240461"/>
            <a:ext cx="2209800" cy="320676"/>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3" name="Picture 2">
            <a:extLst>
              <a:ext uri="{FF2B5EF4-FFF2-40B4-BE49-F238E27FC236}">
                <a16:creationId xmlns:a16="http://schemas.microsoft.com/office/drawing/2014/main" id="{BD16BE11-CF7A-4468-A38C-C08AD6BEB6CE}"/>
              </a:ext>
            </a:extLst>
          </p:cNvPr>
          <p:cNvPicPr>
            <a:picLocks noChangeAspect="1"/>
          </p:cNvPicPr>
          <p:nvPr/>
        </p:nvPicPr>
        <p:blipFill>
          <a:blip r:embed="rId3"/>
          <a:stretch>
            <a:fillRect/>
          </a:stretch>
        </p:blipFill>
        <p:spPr>
          <a:xfrm>
            <a:off x="308794" y="457201"/>
            <a:ext cx="8568755" cy="5410200"/>
          </a:xfrm>
          <a:prstGeom prst="rect">
            <a:avLst/>
          </a:prstGeom>
        </p:spPr>
      </p:pic>
    </p:spTree>
    <p:extLst>
      <p:ext uri="{BB962C8B-B14F-4D97-AF65-F5344CB8AC3E}">
        <p14:creationId xmlns:p14="http://schemas.microsoft.com/office/powerpoint/2010/main" val="303780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4A73-36ED-45ED-BEF2-3734AF8C1DB8}"/>
              </a:ext>
            </a:extLst>
          </p:cNvPr>
          <p:cNvSpPr>
            <a:spLocks noGrp="1"/>
          </p:cNvSpPr>
          <p:nvPr>
            <p:ph type="title"/>
          </p:nvPr>
        </p:nvSpPr>
        <p:spPr>
          <a:xfrm>
            <a:off x="457200" y="0"/>
            <a:ext cx="8229600" cy="990600"/>
          </a:xfrm>
        </p:spPr>
        <p:txBody>
          <a:bodyPr/>
          <a:lstStyle/>
          <a:p>
            <a:r>
              <a:rPr lang="en-US" dirty="0"/>
              <a:t>How Mitigations Reduce Risk</a:t>
            </a:r>
          </a:p>
        </p:txBody>
      </p:sp>
      <p:sp>
        <p:nvSpPr>
          <p:cNvPr id="3" name="Text Placeholder 2">
            <a:extLst>
              <a:ext uri="{FF2B5EF4-FFF2-40B4-BE49-F238E27FC236}">
                <a16:creationId xmlns:a16="http://schemas.microsoft.com/office/drawing/2014/main" id="{2A7BF936-ABD5-4431-B566-B46E51537577}"/>
              </a:ext>
            </a:extLst>
          </p:cNvPr>
          <p:cNvSpPr>
            <a:spLocks noGrp="1"/>
          </p:cNvSpPr>
          <p:nvPr>
            <p:ph type="body" idx="1"/>
          </p:nvPr>
        </p:nvSpPr>
        <p:spPr>
          <a:xfrm>
            <a:off x="457200" y="1600200"/>
            <a:ext cx="4040188" cy="533400"/>
          </a:xfrm>
        </p:spPr>
        <p:txBody>
          <a:bodyPr/>
          <a:lstStyle/>
          <a:p>
            <a:r>
              <a:rPr lang="en-US" dirty="0"/>
              <a:t>No Mitigations</a:t>
            </a:r>
          </a:p>
        </p:txBody>
      </p:sp>
      <p:sp>
        <p:nvSpPr>
          <p:cNvPr id="4" name="Text Placeholder 3">
            <a:extLst>
              <a:ext uri="{FF2B5EF4-FFF2-40B4-BE49-F238E27FC236}">
                <a16:creationId xmlns:a16="http://schemas.microsoft.com/office/drawing/2014/main" id="{365ABDD5-5089-44D2-8303-5685B6B9984D}"/>
              </a:ext>
            </a:extLst>
          </p:cNvPr>
          <p:cNvSpPr>
            <a:spLocks noGrp="1"/>
          </p:cNvSpPr>
          <p:nvPr>
            <p:ph type="body" sz="quarter" idx="3"/>
          </p:nvPr>
        </p:nvSpPr>
        <p:spPr/>
        <p:txBody>
          <a:bodyPr/>
          <a:lstStyle/>
          <a:p>
            <a:r>
              <a:rPr lang="en-US" dirty="0"/>
              <a:t>With Mitigations</a:t>
            </a:r>
          </a:p>
        </p:txBody>
      </p:sp>
      <p:sp>
        <p:nvSpPr>
          <p:cNvPr id="5" name="Slide Number Placeholder 4">
            <a:extLst>
              <a:ext uri="{FF2B5EF4-FFF2-40B4-BE49-F238E27FC236}">
                <a16:creationId xmlns:a16="http://schemas.microsoft.com/office/drawing/2014/main" id="{EA33A8AA-F263-43E3-900E-4B19B033B871}"/>
              </a:ext>
            </a:extLst>
          </p:cNvPr>
          <p:cNvSpPr>
            <a:spLocks noGrp="1"/>
          </p:cNvSpPr>
          <p:nvPr>
            <p:ph type="sldNum" sz="quarter" idx="12"/>
          </p:nvPr>
        </p:nvSpPr>
        <p:spPr>
          <a:xfrm>
            <a:off x="3390900" y="6400800"/>
            <a:ext cx="2362200" cy="196850"/>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9" name="Content Placeholder 7">
            <a:extLst>
              <a:ext uri="{FF2B5EF4-FFF2-40B4-BE49-F238E27FC236}">
                <a16:creationId xmlns:a16="http://schemas.microsoft.com/office/drawing/2014/main" id="{E290142C-03BF-4E9F-A181-51C88828A72B}"/>
              </a:ext>
            </a:extLst>
          </p:cNvPr>
          <p:cNvPicPr>
            <a:picLocks noGrp="1" noChangeAspect="1"/>
          </p:cNvPicPr>
          <p:nvPr>
            <p:ph sz="quarter" idx="14"/>
          </p:nvPr>
        </p:nvPicPr>
        <p:blipFill>
          <a:blip r:embed="rId3"/>
          <a:stretch>
            <a:fillRect/>
          </a:stretch>
        </p:blipFill>
        <p:spPr>
          <a:xfrm>
            <a:off x="4672013" y="2438400"/>
            <a:ext cx="4041775" cy="3429000"/>
          </a:xfrm>
          <a:prstGeom prst="rect">
            <a:avLst/>
          </a:prstGeom>
        </p:spPr>
      </p:pic>
      <p:pic>
        <p:nvPicPr>
          <p:cNvPr id="12" name="Content Placeholder 11">
            <a:extLst>
              <a:ext uri="{FF2B5EF4-FFF2-40B4-BE49-F238E27FC236}">
                <a16:creationId xmlns:a16="http://schemas.microsoft.com/office/drawing/2014/main" id="{AFF93F81-C30E-4E0F-A725-ADB8144F3792}"/>
              </a:ext>
            </a:extLst>
          </p:cNvPr>
          <p:cNvPicPr>
            <a:picLocks noGrp="1" noChangeAspect="1"/>
          </p:cNvPicPr>
          <p:nvPr>
            <p:ph sz="quarter" idx="13"/>
          </p:nvPr>
        </p:nvPicPr>
        <p:blipFill>
          <a:blip r:embed="rId4"/>
          <a:stretch>
            <a:fillRect/>
          </a:stretch>
        </p:blipFill>
        <p:spPr>
          <a:xfrm>
            <a:off x="457200" y="2438400"/>
            <a:ext cx="4041775" cy="3429000"/>
          </a:xfrm>
          <a:prstGeom prst="rect">
            <a:avLst/>
          </a:prstGeom>
        </p:spPr>
      </p:pic>
    </p:spTree>
    <p:extLst>
      <p:ext uri="{BB962C8B-B14F-4D97-AF65-F5344CB8AC3E}">
        <p14:creationId xmlns:p14="http://schemas.microsoft.com/office/powerpoint/2010/main" val="30932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4"/>
            <a:ext cx="8229600" cy="1463675"/>
          </a:xfrm>
        </p:spPr>
        <p:txBody>
          <a:bodyPr/>
          <a:lstStyle/>
          <a:p>
            <a:r>
              <a:rPr lang="en-US" sz="4000" dirty="0"/>
              <a:t>Financing Long-Term Care and Maintenance</a:t>
            </a:r>
            <a:endParaRPr lang="en-US" sz="4000" dirty="0">
              <a:solidFill>
                <a:srgbClr val="FF0000"/>
              </a:solidFill>
            </a:endParaRPr>
          </a:p>
        </p:txBody>
      </p:sp>
      <p:sp>
        <p:nvSpPr>
          <p:cNvPr id="3" name="Content Placeholder 2"/>
          <p:cNvSpPr>
            <a:spLocks noGrp="1"/>
          </p:cNvSpPr>
          <p:nvPr>
            <p:ph idx="1"/>
          </p:nvPr>
        </p:nvSpPr>
        <p:spPr>
          <a:xfrm>
            <a:off x="457200" y="1828801"/>
            <a:ext cx="8229600" cy="4527549"/>
          </a:xfrm>
        </p:spPr>
        <p:txBody>
          <a:bodyPr>
            <a:normAutofit fontScale="70000" lnSpcReduction="20000"/>
          </a:bodyPr>
          <a:lstStyle/>
          <a:p>
            <a:pPr marL="0" indent="0">
              <a:buNone/>
            </a:pPr>
            <a:r>
              <a:rPr lang="en-US" sz="3900" dirty="0"/>
              <a:t>1. </a:t>
            </a:r>
            <a:r>
              <a:rPr lang="en-US" sz="4300" dirty="0"/>
              <a:t>Utilize Time Value of Money Concept</a:t>
            </a:r>
          </a:p>
          <a:p>
            <a:pPr lvl="1">
              <a:buFont typeface="Wingdings" panose="05000000000000000000" pitchFamily="2" charset="2"/>
              <a:buChar char="ü"/>
            </a:pPr>
            <a:r>
              <a:rPr lang="en-US" sz="3100" dirty="0"/>
              <a:t>Discounted Cash Flow Analysis (DCF)</a:t>
            </a:r>
          </a:p>
          <a:p>
            <a:pPr lvl="1">
              <a:buFont typeface="Wingdings" panose="05000000000000000000" pitchFamily="2" charset="2"/>
              <a:buChar char="ü"/>
            </a:pPr>
            <a:r>
              <a:rPr lang="en-US" sz="3100" dirty="0"/>
              <a:t>A means to establish the initial fund amount</a:t>
            </a:r>
          </a:p>
          <a:p>
            <a:pPr lvl="1">
              <a:buFont typeface="Wingdings" panose="05000000000000000000" pitchFamily="2" charset="2"/>
              <a:buChar char="ü"/>
            </a:pPr>
            <a:r>
              <a:rPr lang="en-US" sz="3100" b="1" dirty="0">
                <a:solidFill>
                  <a:schemeClr val="tx1"/>
                </a:solidFill>
              </a:rPr>
              <a:t>LTOM w/o DCF = $800 x 10</a:t>
            </a:r>
            <a:r>
              <a:rPr lang="en-US" sz="3100" b="1" baseline="30000" dirty="0">
                <a:solidFill>
                  <a:schemeClr val="tx1"/>
                </a:solidFill>
              </a:rPr>
              <a:t>30</a:t>
            </a:r>
            <a:r>
              <a:rPr lang="en-US" sz="3100" b="1" dirty="0">
                <a:solidFill>
                  <a:schemeClr val="tx1"/>
                </a:solidFill>
              </a:rPr>
              <a:t>  </a:t>
            </a:r>
            <a:r>
              <a:rPr lang="en-US" sz="2900" dirty="0">
                <a:solidFill>
                  <a:schemeClr val="tx1"/>
                </a:solidFill>
              </a:rPr>
              <a:t>($800 nonillion)</a:t>
            </a:r>
          </a:p>
          <a:p>
            <a:pPr lvl="1">
              <a:buFont typeface="Wingdings" panose="05000000000000000000" pitchFamily="2" charset="2"/>
              <a:buChar char="ü"/>
            </a:pPr>
            <a:r>
              <a:rPr lang="en-US" sz="3100" b="1" dirty="0">
                <a:solidFill>
                  <a:schemeClr val="tx1"/>
                </a:solidFill>
              </a:rPr>
              <a:t>LTOM w/ DCF = $39.7 x 10</a:t>
            </a:r>
            <a:r>
              <a:rPr lang="en-US" sz="3100" b="1" baseline="30000" dirty="0">
                <a:solidFill>
                  <a:schemeClr val="tx1"/>
                </a:solidFill>
              </a:rPr>
              <a:t>6</a:t>
            </a:r>
            <a:r>
              <a:rPr lang="en-US" sz="3100" b="1" dirty="0">
                <a:solidFill>
                  <a:schemeClr val="tx1"/>
                </a:solidFill>
              </a:rPr>
              <a:t>  </a:t>
            </a:r>
          </a:p>
          <a:p>
            <a:pPr marL="0" indent="0">
              <a:buNone/>
            </a:pPr>
            <a:endParaRPr lang="en-US" sz="3900" dirty="0"/>
          </a:p>
          <a:p>
            <a:pPr marL="0" indent="0">
              <a:buNone/>
            </a:pPr>
            <a:r>
              <a:rPr lang="en-US" sz="3900" dirty="0"/>
              <a:t>2. </a:t>
            </a:r>
            <a:r>
              <a:rPr lang="en-US" sz="4300" dirty="0"/>
              <a:t>Shortcomings</a:t>
            </a:r>
          </a:p>
          <a:p>
            <a:pPr lvl="1">
              <a:buFont typeface="Wingdings" panose="05000000000000000000" pitchFamily="2" charset="2"/>
              <a:buChar char="ü"/>
            </a:pPr>
            <a:r>
              <a:rPr lang="en-US" sz="3100" dirty="0"/>
              <a:t>  Initial assumptions are very important</a:t>
            </a:r>
          </a:p>
          <a:p>
            <a:pPr lvl="1">
              <a:buFont typeface="Wingdings" panose="05000000000000000000" pitchFamily="2" charset="2"/>
              <a:buChar char="ü"/>
            </a:pPr>
            <a:r>
              <a:rPr lang="en-US" sz="3100" dirty="0"/>
              <a:t>  Account requires active management to meet   	financial goals</a:t>
            </a:r>
          </a:p>
          <a:p>
            <a:pPr lvl="1">
              <a:buFont typeface="Wingdings" panose="05000000000000000000" pitchFamily="2" charset="2"/>
              <a:buChar char="ü"/>
            </a:pPr>
            <a:r>
              <a:rPr lang="en-US" sz="3100" dirty="0"/>
              <a:t>  The 100-yr fallacy (100 yrs. ≠ perpetuity)</a:t>
            </a:r>
          </a:p>
          <a:p>
            <a:pPr lvl="1">
              <a:buFont typeface="Wingdings" panose="05000000000000000000" pitchFamily="2" charset="2"/>
              <a:buChar char="ü"/>
            </a:pPr>
            <a:endParaRPr lang="en-US" sz="3100" dirty="0"/>
          </a:p>
          <a:p>
            <a:pPr marL="0" indent="0">
              <a:buNone/>
            </a:pPr>
            <a:endParaRPr lang="en-US" dirty="0"/>
          </a:p>
        </p:txBody>
      </p:sp>
      <p:sp>
        <p:nvSpPr>
          <p:cNvPr id="4" name="Slide Number Placeholder 3"/>
          <p:cNvSpPr>
            <a:spLocks noGrp="1"/>
          </p:cNvSpPr>
          <p:nvPr>
            <p:ph type="sldNum" sz="quarter" idx="12"/>
          </p:nvPr>
        </p:nvSpPr>
        <p:spPr>
          <a:xfrm>
            <a:off x="3276600" y="6234112"/>
            <a:ext cx="2438400" cy="2444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121560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9218-D8E4-4205-B2C2-CFDE6AFCA9D9}"/>
              </a:ext>
            </a:extLst>
          </p:cNvPr>
          <p:cNvSpPr>
            <a:spLocks noGrp="1"/>
          </p:cNvSpPr>
          <p:nvPr>
            <p:ph type="title"/>
          </p:nvPr>
        </p:nvSpPr>
        <p:spPr>
          <a:xfrm>
            <a:off x="457200" y="0"/>
            <a:ext cx="8229600" cy="990600"/>
          </a:xfrm>
        </p:spPr>
        <p:txBody>
          <a:bodyPr/>
          <a:lstStyle/>
          <a:p>
            <a:r>
              <a:rPr lang="en-US" sz="4000" dirty="0"/>
              <a:t>Momentum</a:t>
            </a:r>
            <a:r>
              <a:rPr lang="en-US" dirty="0"/>
              <a:t> is Building</a:t>
            </a:r>
          </a:p>
        </p:txBody>
      </p:sp>
      <p:sp>
        <p:nvSpPr>
          <p:cNvPr id="3" name="Content Placeholder 2">
            <a:extLst>
              <a:ext uri="{FF2B5EF4-FFF2-40B4-BE49-F238E27FC236}">
                <a16:creationId xmlns:a16="http://schemas.microsoft.com/office/drawing/2014/main" id="{EE74BD2F-C09B-4377-B4F6-B04795FBF20C}"/>
              </a:ext>
            </a:extLst>
          </p:cNvPr>
          <p:cNvSpPr>
            <a:spLocks noGrp="1"/>
          </p:cNvSpPr>
          <p:nvPr>
            <p:ph idx="1"/>
          </p:nvPr>
        </p:nvSpPr>
        <p:spPr>
          <a:xfrm>
            <a:off x="457200" y="1638300"/>
            <a:ext cx="8229600" cy="3886200"/>
          </a:xfrm>
        </p:spPr>
        <p:txBody>
          <a:bodyPr>
            <a:normAutofit lnSpcReduction="10000"/>
          </a:bodyPr>
          <a:lstStyle/>
          <a:p>
            <a:pPr>
              <a:buFont typeface="Wingdings" panose="05000000000000000000" pitchFamily="2" charset="2"/>
              <a:buChar char="Ø"/>
            </a:pPr>
            <a:r>
              <a:rPr lang="en-US" sz="2200" dirty="0"/>
              <a:t>BLM’s 43 CFR 3809 Regulations</a:t>
            </a:r>
          </a:p>
          <a:p>
            <a:pPr>
              <a:buFont typeface="Wingdings" panose="05000000000000000000" pitchFamily="2" charset="2"/>
              <a:buChar char="Ø"/>
            </a:pPr>
            <a:r>
              <a:rPr lang="en-US" sz="2200" dirty="0"/>
              <a:t>USFS Authorized Trust Funds for Long-Term O&amp;M</a:t>
            </a:r>
          </a:p>
          <a:p>
            <a:pPr>
              <a:buFont typeface="Wingdings" panose="05000000000000000000" pitchFamily="2" charset="2"/>
              <a:buChar char="Ø"/>
            </a:pPr>
            <a:r>
              <a:rPr lang="en-US" sz="2200" dirty="0"/>
              <a:t>Biden-Harris Administration Fundamental Principles for Domestic Mining Reform (02/22/22)</a:t>
            </a:r>
          </a:p>
          <a:p>
            <a:pPr>
              <a:buFont typeface="Wingdings" panose="05000000000000000000" pitchFamily="2" charset="2"/>
              <a:buChar char="Ø"/>
            </a:pPr>
            <a:r>
              <a:rPr lang="en-US" sz="2200" dirty="0"/>
              <a:t>International Council on Mining &amp; Metals</a:t>
            </a:r>
          </a:p>
          <a:p>
            <a:pPr>
              <a:buFont typeface="Wingdings" panose="05000000000000000000" pitchFamily="2" charset="2"/>
              <a:buChar char="Ø"/>
            </a:pPr>
            <a:r>
              <a:rPr lang="en-US" sz="2200" dirty="0"/>
              <a:t>World Bank</a:t>
            </a:r>
          </a:p>
          <a:p>
            <a:pPr>
              <a:buFont typeface="Wingdings" panose="05000000000000000000" pitchFamily="2" charset="2"/>
              <a:buChar char="Ø"/>
            </a:pPr>
            <a:r>
              <a:rPr lang="en-US" sz="2200" dirty="0"/>
              <a:t>Alberta</a:t>
            </a:r>
          </a:p>
          <a:p>
            <a:pPr>
              <a:buFont typeface="Wingdings" panose="05000000000000000000" pitchFamily="2" charset="2"/>
              <a:buChar char="Ø"/>
            </a:pPr>
            <a:r>
              <a:rPr lang="en-US" sz="2200" dirty="0"/>
              <a:t>Saskatchewan</a:t>
            </a:r>
          </a:p>
          <a:p>
            <a:pPr>
              <a:buFont typeface="Wingdings" panose="05000000000000000000" pitchFamily="2" charset="2"/>
              <a:buChar char="Ø"/>
            </a:pPr>
            <a:r>
              <a:rPr lang="en-US" sz="2200" dirty="0"/>
              <a:t>British Columbia</a:t>
            </a:r>
          </a:p>
          <a:p>
            <a:pPr>
              <a:buFont typeface="Wingdings" panose="05000000000000000000" pitchFamily="2" charset="2"/>
              <a:buChar char="Ø"/>
            </a:pPr>
            <a:r>
              <a:rPr lang="en-US" sz="2200" dirty="0"/>
              <a:t>Western Australia</a:t>
            </a:r>
          </a:p>
          <a:p>
            <a:pPr>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B49BE7C1-42BB-475C-9602-57C8FC379B35}"/>
              </a:ext>
            </a:extLst>
          </p:cNvPr>
          <p:cNvSpPr>
            <a:spLocks noGrp="1"/>
          </p:cNvSpPr>
          <p:nvPr>
            <p:ph type="sldNum" sz="quarter" idx="12"/>
          </p:nvPr>
        </p:nvSpPr>
        <p:spPr>
          <a:xfrm>
            <a:off x="3429000" y="6172200"/>
            <a:ext cx="2286000" cy="3968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391145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Long-Term Care and Maintenance Recap</a:t>
            </a:r>
          </a:p>
        </p:txBody>
      </p:sp>
      <p:sp>
        <p:nvSpPr>
          <p:cNvPr id="3" name="Content Placeholder 2"/>
          <p:cNvSpPr>
            <a:spLocks noGrp="1"/>
          </p:cNvSpPr>
          <p:nvPr>
            <p:ph idx="1"/>
          </p:nvPr>
        </p:nvSpPr>
        <p:spPr>
          <a:xfrm>
            <a:off x="457200" y="2028793"/>
            <a:ext cx="8229600" cy="3762407"/>
          </a:xfrm>
        </p:spPr>
        <p:txBody>
          <a:bodyPr>
            <a:normAutofit fontScale="92500" lnSpcReduction="20000"/>
          </a:bodyPr>
          <a:lstStyle/>
          <a:p>
            <a:r>
              <a:rPr lang="en-US" dirty="0"/>
              <a:t>A </a:t>
            </a:r>
            <a:r>
              <a:rPr lang="en-US" b="1" i="1" dirty="0">
                <a:solidFill>
                  <a:srgbClr val="FF0000"/>
                </a:solidFill>
              </a:rPr>
              <a:t>permanent new landform </a:t>
            </a:r>
            <a:r>
              <a:rPr lang="en-US" dirty="0"/>
              <a:t>on the landscape that will evolve over time.  Who will take care of it?</a:t>
            </a:r>
          </a:p>
          <a:p>
            <a:endParaRPr lang="en-US" dirty="0"/>
          </a:p>
          <a:p>
            <a:r>
              <a:rPr lang="en-US" b="1" i="1" dirty="0">
                <a:solidFill>
                  <a:srgbClr val="FF0000"/>
                </a:solidFill>
              </a:rPr>
              <a:t>Risk assessment </a:t>
            </a:r>
            <a:r>
              <a:rPr lang="en-US" dirty="0">
                <a:solidFill>
                  <a:schemeClr val="tx1"/>
                </a:solidFill>
              </a:rPr>
              <a:t>tools to</a:t>
            </a:r>
            <a:r>
              <a:rPr lang="en-US" dirty="0"/>
              <a:t> help identify long-term liabilities.</a:t>
            </a:r>
          </a:p>
          <a:p>
            <a:endParaRPr lang="en-US" dirty="0"/>
          </a:p>
          <a:p>
            <a:r>
              <a:rPr lang="en-US" dirty="0">
                <a:solidFill>
                  <a:schemeClr val="tx1"/>
                </a:solidFill>
              </a:rPr>
              <a:t>Use the </a:t>
            </a:r>
            <a:r>
              <a:rPr lang="en-US" b="1" i="1" dirty="0">
                <a:solidFill>
                  <a:srgbClr val="FF0000"/>
                </a:solidFill>
              </a:rPr>
              <a:t>time value of money </a:t>
            </a:r>
            <a:r>
              <a:rPr lang="en-US" dirty="0">
                <a:solidFill>
                  <a:schemeClr val="tx1"/>
                </a:solidFill>
              </a:rPr>
              <a:t>to fund </a:t>
            </a:r>
            <a:r>
              <a:rPr lang="en-US" dirty="0"/>
              <a:t>what otherwise can be a really, really, expensive undertaking. </a:t>
            </a:r>
          </a:p>
          <a:p>
            <a:endParaRPr lang="en-US" dirty="0"/>
          </a:p>
          <a:p>
            <a:r>
              <a:rPr lang="en-US" dirty="0"/>
              <a:t>Resist </a:t>
            </a:r>
            <a:r>
              <a:rPr lang="en-US" b="1" i="1" dirty="0">
                <a:solidFill>
                  <a:srgbClr val="FF0000"/>
                </a:solidFill>
              </a:rPr>
              <a:t>irrational optimism</a:t>
            </a:r>
            <a:endParaRPr lang="en-US" i="1" dirty="0">
              <a:solidFill>
                <a:srgbClr val="FF0000"/>
              </a:solidFill>
            </a:endParaRPr>
          </a:p>
          <a:p>
            <a:endParaRPr lang="en-US" dirty="0"/>
          </a:p>
        </p:txBody>
      </p:sp>
      <p:sp>
        <p:nvSpPr>
          <p:cNvPr id="4" name="Slide Number Placeholder 3"/>
          <p:cNvSpPr>
            <a:spLocks noGrp="1"/>
          </p:cNvSpPr>
          <p:nvPr>
            <p:ph type="sldNum" sz="quarter" idx="12"/>
          </p:nvPr>
        </p:nvSpPr>
        <p:spPr>
          <a:xfrm>
            <a:off x="3429000" y="6219793"/>
            <a:ext cx="2286000" cy="3968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29249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65482-9F8E-45AA-966F-C82303D6E21E}"/>
              </a:ext>
            </a:extLst>
          </p:cNvPr>
          <p:cNvSpPr>
            <a:spLocks noGrp="1"/>
          </p:cNvSpPr>
          <p:nvPr>
            <p:ph type="sldNum" sz="quarter" idx="12"/>
          </p:nvPr>
        </p:nvSpPr>
        <p:spPr>
          <a:xfrm>
            <a:off x="3429000" y="6324600"/>
            <a:ext cx="2286000" cy="3206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3" name="Picture 2">
            <a:extLst>
              <a:ext uri="{FF2B5EF4-FFF2-40B4-BE49-F238E27FC236}">
                <a16:creationId xmlns:a16="http://schemas.microsoft.com/office/drawing/2014/main" id="{32DC3445-EE91-49B4-AB4F-6F09771B5621}"/>
              </a:ext>
            </a:extLst>
          </p:cNvPr>
          <p:cNvPicPr>
            <a:picLocks noChangeAspect="1"/>
          </p:cNvPicPr>
          <p:nvPr/>
        </p:nvPicPr>
        <p:blipFill>
          <a:blip r:embed="rId3"/>
          <a:stretch>
            <a:fillRect/>
          </a:stretch>
        </p:blipFill>
        <p:spPr>
          <a:xfrm>
            <a:off x="0" y="881025"/>
            <a:ext cx="9144000" cy="5095950"/>
          </a:xfrm>
          <a:prstGeom prst="rect">
            <a:avLst/>
          </a:prstGeom>
        </p:spPr>
      </p:pic>
      <p:sp>
        <p:nvSpPr>
          <p:cNvPr id="4" name="TextBox 3">
            <a:extLst>
              <a:ext uri="{FF2B5EF4-FFF2-40B4-BE49-F238E27FC236}">
                <a16:creationId xmlns:a16="http://schemas.microsoft.com/office/drawing/2014/main" id="{55436D80-B982-44F7-9B69-930380F3386E}"/>
              </a:ext>
            </a:extLst>
          </p:cNvPr>
          <p:cNvSpPr txBox="1"/>
          <p:nvPr/>
        </p:nvSpPr>
        <p:spPr>
          <a:xfrm>
            <a:off x="1676400" y="2743200"/>
            <a:ext cx="5745484" cy="1107996"/>
          </a:xfrm>
          <a:prstGeom prst="rect">
            <a:avLst/>
          </a:prstGeom>
          <a:noFill/>
        </p:spPr>
        <p:txBody>
          <a:bodyPr wrap="none" rtlCol="0">
            <a:spAutoFit/>
          </a:bodyPr>
          <a:lstStyle/>
          <a:p>
            <a:r>
              <a:rPr lang="en-US" sz="6600" b="1" dirty="0"/>
              <a:t>Comments?</a:t>
            </a:r>
          </a:p>
        </p:txBody>
      </p:sp>
    </p:spTree>
    <p:extLst>
      <p:ext uri="{BB962C8B-B14F-4D97-AF65-F5344CB8AC3E}">
        <p14:creationId xmlns:p14="http://schemas.microsoft.com/office/powerpoint/2010/main" val="259409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CBB8-1820-4180-80B2-8C435264B244}"/>
              </a:ext>
            </a:extLst>
          </p:cNvPr>
          <p:cNvSpPr>
            <a:spLocks noGrp="1"/>
          </p:cNvSpPr>
          <p:nvPr>
            <p:ph type="title"/>
          </p:nvPr>
        </p:nvSpPr>
        <p:spPr>
          <a:xfrm>
            <a:off x="457200" y="297655"/>
            <a:ext cx="8229600" cy="868363"/>
          </a:xfrm>
        </p:spPr>
        <p:txBody>
          <a:bodyPr/>
          <a:lstStyle/>
          <a:p>
            <a:r>
              <a:rPr lang="en-US" dirty="0"/>
              <a:t>Mine Closure Resources</a:t>
            </a:r>
          </a:p>
        </p:txBody>
      </p:sp>
      <p:sp>
        <p:nvSpPr>
          <p:cNvPr id="3" name="Content Placeholder 2">
            <a:extLst>
              <a:ext uri="{FF2B5EF4-FFF2-40B4-BE49-F238E27FC236}">
                <a16:creationId xmlns:a16="http://schemas.microsoft.com/office/drawing/2014/main" id="{EC5839DC-1124-44B7-855E-C36F96D5AE20}"/>
              </a:ext>
            </a:extLst>
          </p:cNvPr>
          <p:cNvSpPr>
            <a:spLocks noGrp="1"/>
          </p:cNvSpPr>
          <p:nvPr>
            <p:ph idx="1"/>
          </p:nvPr>
        </p:nvSpPr>
        <p:spPr/>
        <p:txBody>
          <a:bodyPr/>
          <a:lstStyle/>
          <a:p>
            <a:endParaRPr lang="en-US" dirty="0"/>
          </a:p>
          <a:p>
            <a:r>
              <a:rPr lang="en-US" dirty="0"/>
              <a:t>Landform Design Institute (LDI) </a:t>
            </a:r>
            <a:r>
              <a:rPr lang="en-US" u="sng" dirty="0"/>
              <a:t>https://www.landformdesign.com</a:t>
            </a:r>
          </a:p>
          <a:p>
            <a:endParaRPr lang="en-US" dirty="0"/>
          </a:p>
          <a:p>
            <a:r>
              <a:rPr lang="en-US" dirty="0"/>
              <a:t>Closure Planning Practitioners Association (CPPA) </a:t>
            </a:r>
            <a:r>
              <a:rPr lang="en-US" dirty="0">
                <a:hlinkClick r:id="rId3"/>
              </a:rPr>
              <a:t>https://www.cppa.asn.au</a:t>
            </a:r>
            <a:endParaRPr lang="en-US" dirty="0"/>
          </a:p>
          <a:p>
            <a:endParaRPr lang="en-US" dirty="0"/>
          </a:p>
          <a:p>
            <a:r>
              <a:rPr lang="en-US" dirty="0"/>
              <a:t>Australian Centre for Geomechanics (ACG) </a:t>
            </a:r>
            <a:r>
              <a:rPr lang="en-US" u="sng" dirty="0"/>
              <a:t>https://acg.uwa.edu.au</a:t>
            </a:r>
          </a:p>
        </p:txBody>
      </p:sp>
      <p:sp>
        <p:nvSpPr>
          <p:cNvPr id="4" name="Slide Number Placeholder 3">
            <a:extLst>
              <a:ext uri="{FF2B5EF4-FFF2-40B4-BE49-F238E27FC236}">
                <a16:creationId xmlns:a16="http://schemas.microsoft.com/office/drawing/2014/main" id="{DC6B19AF-C1C5-4DE9-85A6-3E1705762850}"/>
              </a:ext>
            </a:extLst>
          </p:cNvPr>
          <p:cNvSpPr>
            <a:spLocks noGrp="1"/>
          </p:cNvSpPr>
          <p:nvPr>
            <p:ph type="sldNum" sz="quarter" idx="12"/>
          </p:nvPr>
        </p:nvSpPr>
        <p:spPr>
          <a:xfrm>
            <a:off x="3467100" y="6126163"/>
            <a:ext cx="2209800" cy="4730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131996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6479"/>
            <a:ext cx="6248400" cy="1997121"/>
          </a:xfrm>
        </p:spPr>
        <p:txBody>
          <a:bodyPr>
            <a:noAutofit/>
          </a:bodyPr>
          <a:lstStyle/>
          <a:p>
            <a:r>
              <a:rPr lang="en-US" sz="2800" dirty="0"/>
              <a:t>The “How”, “What”, and “Why”</a:t>
            </a:r>
            <a:br>
              <a:rPr lang="en-US" sz="2800" dirty="0"/>
            </a:br>
            <a:r>
              <a:rPr lang="en-US" sz="2800" dirty="0"/>
              <a:t>of</a:t>
            </a:r>
            <a:br>
              <a:rPr lang="en-US" sz="2800" dirty="0"/>
            </a:br>
            <a:r>
              <a:rPr lang="en-US" sz="2800" dirty="0"/>
              <a:t>Long-Term Care and Maintenance</a:t>
            </a:r>
          </a:p>
        </p:txBody>
      </p:sp>
      <p:sp>
        <p:nvSpPr>
          <p:cNvPr id="3" name="Content Placeholder 2"/>
          <p:cNvSpPr>
            <a:spLocks noGrp="1"/>
          </p:cNvSpPr>
          <p:nvPr>
            <p:ph idx="1"/>
          </p:nvPr>
        </p:nvSpPr>
        <p:spPr>
          <a:xfrm>
            <a:off x="304800" y="2534430"/>
            <a:ext cx="8229600" cy="4004482"/>
          </a:xfrm>
        </p:spPr>
        <p:txBody>
          <a:bodyPr>
            <a:noAutofit/>
          </a:bodyPr>
          <a:lstStyle/>
          <a:p>
            <a:pPr marL="457200" indent="-457200">
              <a:buFont typeface="+mj-lt"/>
              <a:buAutoNum type="arabicPeriod"/>
            </a:pPr>
            <a:r>
              <a:rPr lang="en-US" sz="2200" b="1" i="1" dirty="0"/>
              <a:t>How </a:t>
            </a:r>
            <a:r>
              <a:rPr lang="en-US" sz="2200" dirty="0"/>
              <a:t>should you think about long-term care and maintenance? </a:t>
            </a:r>
            <a:r>
              <a:rPr lang="en-US" sz="2200" i="1" dirty="0">
                <a:solidFill>
                  <a:srgbClr val="FF0000"/>
                </a:solidFill>
              </a:rPr>
              <a:t>(… think geologically)</a:t>
            </a:r>
          </a:p>
          <a:p>
            <a:pPr marL="457200" indent="-457200">
              <a:buFont typeface="+mj-lt"/>
              <a:buAutoNum type="arabicPeriod"/>
            </a:pPr>
            <a:endParaRPr lang="en-US" sz="2200" i="1" dirty="0">
              <a:solidFill>
                <a:srgbClr val="FF0000"/>
              </a:solidFill>
            </a:endParaRPr>
          </a:p>
          <a:p>
            <a:pPr marL="457200" indent="-457200">
              <a:buFont typeface="+mj-lt"/>
              <a:buAutoNum type="arabicPeriod"/>
            </a:pPr>
            <a:r>
              <a:rPr lang="en-US" sz="2200" b="1" i="1" dirty="0"/>
              <a:t>What </a:t>
            </a:r>
            <a:r>
              <a:rPr lang="en-US" sz="2200" dirty="0"/>
              <a:t>should be included in long-term care and maintenance? </a:t>
            </a:r>
            <a:r>
              <a:rPr lang="en-US" sz="2200" i="1" dirty="0">
                <a:solidFill>
                  <a:srgbClr val="FF0000"/>
                </a:solidFill>
              </a:rPr>
              <a:t>(… it’s not just about the water)</a:t>
            </a:r>
          </a:p>
          <a:p>
            <a:pPr marL="457200" indent="-457200">
              <a:buFont typeface="+mj-lt"/>
              <a:buAutoNum type="arabicPeriod"/>
            </a:pPr>
            <a:endParaRPr lang="en-US" sz="2200" i="1" dirty="0">
              <a:solidFill>
                <a:srgbClr val="FF0000"/>
              </a:solidFill>
            </a:endParaRPr>
          </a:p>
          <a:p>
            <a:pPr marL="457200" indent="-457200">
              <a:buFont typeface="+mj-lt"/>
              <a:buAutoNum type="arabicPeriod"/>
            </a:pPr>
            <a:r>
              <a:rPr lang="en-US" sz="2200" b="1" i="1" dirty="0"/>
              <a:t>Why </a:t>
            </a:r>
            <a:r>
              <a:rPr lang="en-US" sz="2200" dirty="0"/>
              <a:t>is</a:t>
            </a:r>
            <a:r>
              <a:rPr lang="en-US" sz="2200" b="1" i="1" dirty="0"/>
              <a:t> </a:t>
            </a:r>
            <a:r>
              <a:rPr lang="en-US" sz="2200" dirty="0"/>
              <a:t>long-term care and maintenance important?  </a:t>
            </a:r>
            <a:r>
              <a:rPr lang="en-US" sz="2200" i="1" dirty="0">
                <a:solidFill>
                  <a:srgbClr val="FF0000"/>
                </a:solidFill>
              </a:rPr>
              <a:t>(… the alternative is really, really, expensive)</a:t>
            </a:r>
          </a:p>
        </p:txBody>
      </p:sp>
      <p:sp>
        <p:nvSpPr>
          <p:cNvPr id="4" name="Slide Number Placeholder 3"/>
          <p:cNvSpPr>
            <a:spLocks noGrp="1"/>
          </p:cNvSpPr>
          <p:nvPr>
            <p:ph type="sldNum" sz="quarter" idx="12"/>
          </p:nvPr>
        </p:nvSpPr>
        <p:spPr>
          <a:xfrm>
            <a:off x="2019300" y="6197749"/>
            <a:ext cx="5105400" cy="341163"/>
          </a:xfrm>
        </p:spPr>
        <p:txBody>
          <a:bodyPr/>
          <a:lstStyle/>
          <a:p>
            <a:pPr algn="ctr"/>
            <a:r>
              <a:rPr lang="en-US" dirty="0"/>
              <a:t>39</a:t>
            </a:r>
            <a:r>
              <a:rPr lang="en-US" baseline="30000" dirty="0"/>
              <a:t>th</a:t>
            </a:r>
            <a:r>
              <a:rPr lang="en-US" dirty="0"/>
              <a:t> ASRS Annual Meeting</a:t>
            </a:r>
          </a:p>
          <a:p>
            <a:pPr algn="ctr"/>
            <a:r>
              <a:rPr lang="en-US" dirty="0"/>
              <a:t>Duluth, MN, June 13-16, 2022</a:t>
            </a:r>
          </a:p>
        </p:txBody>
      </p:sp>
    </p:spTree>
    <p:extLst>
      <p:ext uri="{BB962C8B-B14F-4D97-AF65-F5344CB8AC3E}">
        <p14:creationId xmlns:p14="http://schemas.microsoft.com/office/powerpoint/2010/main" val="28567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6E2B-791B-4B3E-83AD-29AE055A90EB}"/>
              </a:ext>
            </a:extLst>
          </p:cNvPr>
          <p:cNvSpPr>
            <a:spLocks noGrp="1"/>
          </p:cNvSpPr>
          <p:nvPr>
            <p:ph type="title"/>
          </p:nvPr>
        </p:nvSpPr>
        <p:spPr/>
        <p:txBody>
          <a:bodyPr/>
          <a:lstStyle/>
          <a:p>
            <a:r>
              <a:rPr lang="en-US" dirty="0"/>
              <a:t>What Do the Regulations Say? </a:t>
            </a:r>
          </a:p>
        </p:txBody>
      </p:sp>
      <p:sp>
        <p:nvSpPr>
          <p:cNvPr id="3" name="Content Placeholder 2">
            <a:extLst>
              <a:ext uri="{FF2B5EF4-FFF2-40B4-BE49-F238E27FC236}">
                <a16:creationId xmlns:a16="http://schemas.microsoft.com/office/drawing/2014/main" id="{538D566B-F38D-43BE-A138-152189B43094}"/>
              </a:ext>
            </a:extLst>
          </p:cNvPr>
          <p:cNvSpPr>
            <a:spLocks noGrp="1"/>
          </p:cNvSpPr>
          <p:nvPr>
            <p:ph idx="1"/>
          </p:nvPr>
        </p:nvSpPr>
        <p:spPr>
          <a:xfrm>
            <a:off x="457200" y="1981200"/>
            <a:ext cx="8229600" cy="4037013"/>
          </a:xfrm>
        </p:spPr>
        <p:txBody>
          <a:bodyPr>
            <a:normAutofit fontScale="85000" lnSpcReduction="20000"/>
          </a:bodyPr>
          <a:lstStyle/>
          <a:p>
            <a:r>
              <a:rPr lang="en-US" i="1" dirty="0"/>
              <a:t>“…operator shall… reclaim the surface disturbed in operations by taking such measures as will </a:t>
            </a:r>
            <a:r>
              <a:rPr lang="en-US" i="1" dirty="0">
                <a:highlight>
                  <a:srgbClr val="FFFF00"/>
                </a:highlight>
              </a:rPr>
              <a:t>prevent or control onsite and off-site damage</a:t>
            </a:r>
            <a:r>
              <a:rPr lang="en-US" i="1" dirty="0"/>
              <a:t> to the environment and forest surface resources…” (36 CFR 228.8(g))</a:t>
            </a:r>
          </a:p>
          <a:p>
            <a:endParaRPr lang="en-US" i="1" dirty="0"/>
          </a:p>
          <a:p>
            <a:r>
              <a:rPr lang="en-US" i="1" dirty="0"/>
              <a:t>“…the operator shall reclaim the area disturbed…  by taking reasonable measures to </a:t>
            </a:r>
            <a:r>
              <a:rPr lang="en-US" i="1" dirty="0">
                <a:highlight>
                  <a:srgbClr val="FFFF00"/>
                </a:highlight>
              </a:rPr>
              <a:t>prevent or control on-site and off-site damage</a:t>
            </a:r>
            <a:r>
              <a:rPr lang="en-US" i="1" dirty="0"/>
              <a:t> of the Federal lands.” (43 CFR 3809.420(b)(3)(i))</a:t>
            </a:r>
          </a:p>
          <a:p>
            <a:endParaRPr lang="en-US" i="1" dirty="0"/>
          </a:p>
          <a:p>
            <a:r>
              <a:rPr lang="en-US" b="0" i="1" dirty="0">
                <a:solidFill>
                  <a:srgbClr val="000000"/>
                </a:solidFill>
                <a:effectLst/>
              </a:rPr>
              <a:t>“The mining area </a:t>
            </a:r>
            <a:r>
              <a:rPr lang="en-US" b="0" i="1" dirty="0">
                <a:solidFill>
                  <a:srgbClr val="000000"/>
                </a:solidFill>
                <a:effectLst/>
                <a:highlight>
                  <a:srgbClr val="FFFF00"/>
                </a:highlight>
              </a:rPr>
              <a:t>shall be closed so that it is stable</a:t>
            </a:r>
            <a:r>
              <a:rPr lang="en-US" b="0" i="1" dirty="0">
                <a:solidFill>
                  <a:srgbClr val="000000"/>
                </a:solidFill>
                <a:effectLst/>
              </a:rPr>
              <a:t>, free of hazards, minimizes hydrologic impacts, minimizes the release of substances that adversely impact other natural resources, and is maintenance free.” (MN Rule 6132.3200 Subpart 1)</a:t>
            </a:r>
            <a:endParaRPr lang="en-US" i="1" dirty="0"/>
          </a:p>
        </p:txBody>
      </p:sp>
      <p:sp>
        <p:nvSpPr>
          <p:cNvPr id="4" name="Slide Number Placeholder 3">
            <a:extLst>
              <a:ext uri="{FF2B5EF4-FFF2-40B4-BE49-F238E27FC236}">
                <a16:creationId xmlns:a16="http://schemas.microsoft.com/office/drawing/2014/main" id="{FCF905A4-6CEF-4351-8B70-D9AA30276F15}"/>
              </a:ext>
            </a:extLst>
          </p:cNvPr>
          <p:cNvSpPr>
            <a:spLocks noGrp="1"/>
          </p:cNvSpPr>
          <p:nvPr>
            <p:ph type="sldNum" sz="quarter" idx="12"/>
          </p:nvPr>
        </p:nvSpPr>
        <p:spPr>
          <a:xfrm>
            <a:off x="2282876" y="6356350"/>
            <a:ext cx="5108523" cy="36512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292923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FDD8-78D5-4478-ACC1-231E7C1BAD65}"/>
              </a:ext>
            </a:extLst>
          </p:cNvPr>
          <p:cNvSpPr>
            <a:spLocks noGrp="1"/>
          </p:cNvSpPr>
          <p:nvPr>
            <p:ph type="title"/>
          </p:nvPr>
        </p:nvSpPr>
        <p:spPr/>
        <p:txBody>
          <a:bodyPr/>
          <a:lstStyle/>
          <a:p>
            <a:r>
              <a:rPr lang="en-US" dirty="0"/>
              <a:t>What Do Mine Plans Say?</a:t>
            </a:r>
          </a:p>
        </p:txBody>
      </p:sp>
      <p:sp>
        <p:nvSpPr>
          <p:cNvPr id="3" name="Content Placeholder 2">
            <a:extLst>
              <a:ext uri="{FF2B5EF4-FFF2-40B4-BE49-F238E27FC236}">
                <a16:creationId xmlns:a16="http://schemas.microsoft.com/office/drawing/2014/main" id="{74D33AF0-A4E8-4D1C-8D6A-6BB86ACF802A}"/>
              </a:ext>
            </a:extLst>
          </p:cNvPr>
          <p:cNvSpPr>
            <a:spLocks noGrp="1"/>
          </p:cNvSpPr>
          <p:nvPr>
            <p:ph idx="1"/>
          </p:nvPr>
        </p:nvSpPr>
        <p:spPr>
          <a:xfrm>
            <a:off x="457200" y="2286000"/>
            <a:ext cx="8229600" cy="3351499"/>
          </a:xfrm>
        </p:spPr>
        <p:txBody>
          <a:bodyPr>
            <a:normAutofit/>
          </a:bodyPr>
          <a:lstStyle/>
          <a:p>
            <a:r>
              <a:rPr lang="en-US" sz="2000" i="1" dirty="0"/>
              <a:t>“The TSF may be identified as a landform…when it </a:t>
            </a:r>
            <a:r>
              <a:rPr lang="en-US" sz="2000" i="1" dirty="0">
                <a:highlight>
                  <a:srgbClr val="FFFF00"/>
                </a:highlight>
              </a:rPr>
              <a:t>reaches a condition that in the opinion of the agencies is considered to be physically, chemically, ecologically and socially stable </a:t>
            </a:r>
            <a:r>
              <a:rPr lang="en-US" sz="2000" i="1" dirty="0"/>
              <a:t>and no longer poses a risk to life or the environment.” </a:t>
            </a:r>
            <a:r>
              <a:rPr lang="en-US" sz="1600" dirty="0"/>
              <a:t>(in Stillwater Mining Company East Boulder Mine Detailed Design for Stage 6 TSF Expansion, 01/27/2020)</a:t>
            </a:r>
          </a:p>
          <a:p>
            <a:pPr marL="0" indent="0">
              <a:buNone/>
            </a:pPr>
            <a:endParaRPr lang="en-US" sz="2200" dirty="0"/>
          </a:p>
          <a:p>
            <a:r>
              <a:rPr lang="en-US" sz="2000" i="1" dirty="0"/>
              <a:t>“Develop </a:t>
            </a:r>
            <a:r>
              <a:rPr lang="en-US" sz="2000" i="1" dirty="0">
                <a:highlight>
                  <a:srgbClr val="FFFF00"/>
                </a:highlight>
              </a:rPr>
              <a:t>long-term landform that maintains stability and integrity </a:t>
            </a:r>
            <a:r>
              <a:rPr lang="en-US" sz="2000" i="1" dirty="0"/>
              <a:t>of the TSF embankments.” </a:t>
            </a:r>
            <a:r>
              <a:rPr lang="en-US" sz="1600" i="1" dirty="0"/>
              <a:t>(</a:t>
            </a:r>
            <a:r>
              <a:rPr lang="en-US" sz="1600" dirty="0"/>
              <a:t>in Skunk Camp TSF Reclamation Plan Approach, Resolution Copper Project, November 2019</a:t>
            </a:r>
            <a:r>
              <a:rPr lang="en-US" sz="1600" i="1" dirty="0"/>
              <a:t>)                                            </a:t>
            </a:r>
          </a:p>
          <a:p>
            <a:endParaRPr lang="en-US" dirty="0"/>
          </a:p>
        </p:txBody>
      </p:sp>
      <p:sp>
        <p:nvSpPr>
          <p:cNvPr id="4" name="Slide Number Placeholder 3">
            <a:extLst>
              <a:ext uri="{FF2B5EF4-FFF2-40B4-BE49-F238E27FC236}">
                <a16:creationId xmlns:a16="http://schemas.microsoft.com/office/drawing/2014/main" id="{C92C7E43-9512-4E45-841B-88B3C78E22BE}"/>
              </a:ext>
            </a:extLst>
          </p:cNvPr>
          <p:cNvSpPr>
            <a:spLocks noGrp="1"/>
          </p:cNvSpPr>
          <p:nvPr>
            <p:ph type="sldNum" sz="quarter" idx="12"/>
          </p:nvPr>
        </p:nvSpPr>
        <p:spPr>
          <a:xfrm>
            <a:off x="3333750" y="6172200"/>
            <a:ext cx="2476500" cy="469327"/>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414909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304800"/>
            <a:ext cx="8229600" cy="1358574"/>
          </a:xfrm>
        </p:spPr>
        <p:txBody>
          <a:bodyPr/>
          <a:lstStyle/>
          <a:p>
            <a:r>
              <a:rPr lang="en-US" sz="3600" dirty="0"/>
              <a:t>Why is Long-Term </a:t>
            </a:r>
            <a:br>
              <a:rPr lang="en-US" sz="3600" dirty="0"/>
            </a:br>
            <a:r>
              <a:rPr lang="en-US" sz="3600" dirty="0"/>
              <a:t>Care and Maintenance Necessary?</a:t>
            </a:r>
            <a:endParaRPr lang="en-US" sz="3600" dirty="0">
              <a:solidFill>
                <a:srgbClr val="FF0000"/>
              </a:solidFill>
            </a:endParaRPr>
          </a:p>
        </p:txBody>
      </p:sp>
      <p:sp>
        <p:nvSpPr>
          <p:cNvPr id="3" name="Content Placeholder 2"/>
          <p:cNvSpPr>
            <a:spLocks noGrp="1"/>
          </p:cNvSpPr>
          <p:nvPr>
            <p:ph idx="1"/>
          </p:nvPr>
        </p:nvSpPr>
        <p:spPr>
          <a:xfrm>
            <a:off x="457200" y="2193488"/>
            <a:ext cx="8229600" cy="3832543"/>
          </a:xfrm>
        </p:spPr>
        <p:txBody>
          <a:bodyPr>
            <a:normAutofit fontScale="92500" lnSpcReduction="10000"/>
          </a:bodyPr>
          <a:lstStyle/>
          <a:p>
            <a:pPr marL="0" indent="0">
              <a:buNone/>
            </a:pPr>
            <a:r>
              <a:rPr lang="en-US" sz="2600" dirty="0"/>
              <a:t>A New Landform on the Landscape</a:t>
            </a:r>
          </a:p>
          <a:p>
            <a:pPr marL="0" indent="0">
              <a:buNone/>
            </a:pPr>
            <a:endParaRPr lang="en-US" dirty="0"/>
          </a:p>
          <a:p>
            <a:pPr marL="0" indent="0">
              <a:buNone/>
            </a:pPr>
            <a:r>
              <a:rPr lang="en-US" sz="2600" dirty="0"/>
              <a:t>Operating Life vs. Functional Life</a:t>
            </a:r>
          </a:p>
          <a:p>
            <a:pPr lvl="1">
              <a:buFont typeface="Wingdings" panose="05000000000000000000" pitchFamily="2" charset="2"/>
              <a:buChar char="Ø"/>
            </a:pPr>
            <a:r>
              <a:rPr lang="en-US" sz="2000" dirty="0"/>
              <a:t>  </a:t>
            </a:r>
            <a:r>
              <a:rPr lang="en-US" u="sng" dirty="0"/>
              <a:t>Operating Life </a:t>
            </a:r>
            <a:r>
              <a:rPr lang="en-US" dirty="0"/>
              <a:t>– meant to address a finite period of use (e.g., 	active operations)</a:t>
            </a:r>
          </a:p>
          <a:p>
            <a:pPr lvl="1">
              <a:buFont typeface="Wingdings" panose="05000000000000000000" pitchFamily="2" charset="2"/>
              <a:buChar char="Ø"/>
            </a:pPr>
            <a:r>
              <a:rPr lang="en-US" dirty="0"/>
              <a:t>  </a:t>
            </a:r>
            <a:r>
              <a:rPr lang="en-US" u="sng" dirty="0"/>
              <a:t>Functional Life </a:t>
            </a:r>
            <a:r>
              <a:rPr lang="en-US" dirty="0"/>
              <a:t>– meant to address a period of time during which 	a system needs to function and meet or exceed performance 	requirements.	</a:t>
            </a:r>
            <a:r>
              <a:rPr lang="en-US" dirty="0">
                <a:solidFill>
                  <a:srgbClr val="FF0000"/>
                </a:solidFill>
              </a:rPr>
              <a:t>(maybe even… forever?) </a:t>
            </a:r>
          </a:p>
          <a:p>
            <a:pPr marL="0" indent="0">
              <a:buNone/>
            </a:pPr>
            <a:endParaRPr lang="en-US" sz="1500" dirty="0"/>
          </a:p>
          <a:p>
            <a:pPr marL="0" indent="0">
              <a:buNone/>
            </a:pPr>
            <a:r>
              <a:rPr lang="en-US" sz="2600" dirty="0"/>
              <a:t>The Dynamic Environment</a:t>
            </a:r>
          </a:p>
          <a:p>
            <a:pPr lvl="1">
              <a:buFont typeface="Wingdings" panose="05000000000000000000" pitchFamily="2" charset="2"/>
              <a:buChar char="Ø"/>
            </a:pPr>
            <a:r>
              <a:rPr lang="en-US" sz="2000" dirty="0"/>
              <a:t>  </a:t>
            </a:r>
            <a:r>
              <a:rPr lang="en-US" dirty="0"/>
              <a:t>Engineering time vs. Geologic time</a:t>
            </a:r>
          </a:p>
          <a:p>
            <a:pPr lvl="1">
              <a:buFont typeface="Wingdings" panose="05000000000000000000" pitchFamily="2" charset="2"/>
              <a:buChar char="Ø"/>
            </a:pPr>
            <a:r>
              <a:rPr lang="en-US" dirty="0"/>
              <a:t>  Geomorphological processes and landscape evolution</a:t>
            </a:r>
          </a:p>
          <a:p>
            <a:endParaRPr lang="en-US" sz="1800" dirty="0"/>
          </a:p>
        </p:txBody>
      </p:sp>
      <p:sp>
        <p:nvSpPr>
          <p:cNvPr id="4" name="Slide Number Placeholder 3"/>
          <p:cNvSpPr>
            <a:spLocks noGrp="1"/>
          </p:cNvSpPr>
          <p:nvPr>
            <p:ph type="sldNum" sz="quarter" idx="12"/>
          </p:nvPr>
        </p:nvSpPr>
        <p:spPr>
          <a:xfrm>
            <a:off x="3219450" y="6338518"/>
            <a:ext cx="2705100" cy="240082"/>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spTree>
    <p:extLst>
      <p:ext uri="{BB962C8B-B14F-4D97-AF65-F5344CB8AC3E}">
        <p14:creationId xmlns:p14="http://schemas.microsoft.com/office/powerpoint/2010/main" val="13651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C459F9-7ECB-4CA0-9B41-3D57E319BCB0}"/>
              </a:ext>
            </a:extLst>
          </p:cNvPr>
          <p:cNvSpPr>
            <a:spLocks noGrp="1"/>
          </p:cNvSpPr>
          <p:nvPr>
            <p:ph type="title"/>
          </p:nvPr>
        </p:nvSpPr>
        <p:spPr>
          <a:xfrm>
            <a:off x="457200" y="-22527"/>
            <a:ext cx="8229600" cy="1524000"/>
          </a:xfrm>
        </p:spPr>
        <p:txBody>
          <a:bodyPr/>
          <a:lstStyle/>
          <a:p>
            <a:r>
              <a:rPr lang="en-US" sz="4000" dirty="0"/>
              <a:t>The Long-Term Care and Maintenance Conflict</a:t>
            </a:r>
          </a:p>
        </p:txBody>
      </p:sp>
      <p:sp>
        <p:nvSpPr>
          <p:cNvPr id="7" name="Text Placeholder 6">
            <a:extLst>
              <a:ext uri="{FF2B5EF4-FFF2-40B4-BE49-F238E27FC236}">
                <a16:creationId xmlns:a16="http://schemas.microsoft.com/office/drawing/2014/main" id="{A544FCEA-8711-44E6-BAFD-20A8808003E7}"/>
              </a:ext>
            </a:extLst>
          </p:cNvPr>
          <p:cNvSpPr>
            <a:spLocks noGrp="1"/>
          </p:cNvSpPr>
          <p:nvPr>
            <p:ph type="body" idx="1"/>
          </p:nvPr>
        </p:nvSpPr>
        <p:spPr>
          <a:xfrm>
            <a:off x="379412" y="1623047"/>
            <a:ext cx="4040188" cy="609600"/>
          </a:xfrm>
        </p:spPr>
        <p:txBody>
          <a:bodyPr/>
          <a:lstStyle/>
          <a:p>
            <a:r>
              <a:rPr lang="en-US" sz="2400" u="sng" dirty="0"/>
              <a:t>Engineered Systems</a:t>
            </a:r>
            <a:endParaRPr lang="en-US" u="sng" dirty="0"/>
          </a:p>
        </p:txBody>
      </p:sp>
      <p:sp>
        <p:nvSpPr>
          <p:cNvPr id="8" name="Text Placeholder 7">
            <a:extLst>
              <a:ext uri="{FF2B5EF4-FFF2-40B4-BE49-F238E27FC236}">
                <a16:creationId xmlns:a16="http://schemas.microsoft.com/office/drawing/2014/main" id="{5F6C211C-46C5-4FAB-8009-F61286F8D36A}"/>
              </a:ext>
            </a:extLst>
          </p:cNvPr>
          <p:cNvSpPr>
            <a:spLocks noGrp="1"/>
          </p:cNvSpPr>
          <p:nvPr>
            <p:ph type="body" sz="quarter" idx="3"/>
          </p:nvPr>
        </p:nvSpPr>
        <p:spPr>
          <a:xfrm>
            <a:off x="4672457" y="1754266"/>
            <a:ext cx="4041775" cy="456534"/>
          </a:xfrm>
        </p:spPr>
        <p:txBody>
          <a:bodyPr/>
          <a:lstStyle/>
          <a:p>
            <a:r>
              <a:rPr lang="en-US" sz="2400" u="sng" dirty="0"/>
              <a:t>A Dynamic Landscape</a:t>
            </a:r>
            <a:endParaRPr lang="en-US" u="sng" dirty="0"/>
          </a:p>
        </p:txBody>
      </p:sp>
      <p:sp>
        <p:nvSpPr>
          <p:cNvPr id="4" name="Slide Number Placeholder 3">
            <a:extLst>
              <a:ext uri="{FF2B5EF4-FFF2-40B4-BE49-F238E27FC236}">
                <a16:creationId xmlns:a16="http://schemas.microsoft.com/office/drawing/2014/main" id="{1603B245-589F-4A05-B52B-76173D7DDCEB}"/>
              </a:ext>
            </a:extLst>
          </p:cNvPr>
          <p:cNvSpPr>
            <a:spLocks noGrp="1"/>
          </p:cNvSpPr>
          <p:nvPr>
            <p:ph type="sldNum" sz="quarter" idx="12"/>
          </p:nvPr>
        </p:nvSpPr>
        <p:spPr>
          <a:xfrm>
            <a:off x="3252217" y="6126035"/>
            <a:ext cx="2438400" cy="456534"/>
          </a:xfrm>
        </p:spPr>
        <p:txBody>
          <a:bodyPr/>
          <a:lstStyle/>
          <a:p>
            <a:pPr algn="ctr"/>
            <a:r>
              <a:rPr lang="en-US" dirty="0"/>
              <a:t>39</a:t>
            </a:r>
            <a:r>
              <a:rPr lang="en-US" baseline="30000" dirty="0"/>
              <a:t>th</a:t>
            </a:r>
            <a:r>
              <a:rPr lang="en-US" dirty="0"/>
              <a:t> ASRS Annual Meeting</a:t>
            </a:r>
          </a:p>
          <a:p>
            <a:pPr algn="ctr"/>
            <a:r>
              <a:rPr lang="en-US" dirty="0"/>
              <a:t>Duluth, MN, June 13-16, 2022</a:t>
            </a:r>
          </a:p>
          <a:p>
            <a:pPr algn="ctr"/>
            <a:endParaRPr lang="en-US" dirty="0"/>
          </a:p>
        </p:txBody>
      </p:sp>
      <p:sp>
        <p:nvSpPr>
          <p:cNvPr id="9" name="Content Placeholder 8">
            <a:extLst>
              <a:ext uri="{FF2B5EF4-FFF2-40B4-BE49-F238E27FC236}">
                <a16:creationId xmlns:a16="http://schemas.microsoft.com/office/drawing/2014/main" id="{EE8E63E0-28AF-47DE-BF4D-0DAC67A92C38}"/>
              </a:ext>
            </a:extLst>
          </p:cNvPr>
          <p:cNvSpPr>
            <a:spLocks noGrp="1"/>
          </p:cNvSpPr>
          <p:nvPr>
            <p:ph sz="quarter" idx="13"/>
          </p:nvPr>
        </p:nvSpPr>
        <p:spPr>
          <a:xfrm>
            <a:off x="429769" y="2269873"/>
            <a:ext cx="4041648" cy="3913632"/>
          </a:xfrm>
        </p:spPr>
        <p:txBody>
          <a:bodyPr>
            <a:normAutofit/>
          </a:bodyPr>
          <a:lstStyle/>
          <a:p>
            <a:r>
              <a:rPr lang="en-US" sz="2000" dirty="0"/>
              <a:t>Underdrains</a:t>
            </a:r>
          </a:p>
          <a:p>
            <a:r>
              <a:rPr lang="en-US" sz="2000" dirty="0"/>
              <a:t>Water Balance Covers</a:t>
            </a:r>
          </a:p>
          <a:p>
            <a:r>
              <a:rPr lang="en-US" sz="2000" dirty="0"/>
              <a:t>Seepage Collection Systems</a:t>
            </a:r>
          </a:p>
          <a:p>
            <a:r>
              <a:rPr lang="en-US" sz="2000" dirty="0"/>
              <a:t>Surface Water Diversion Ditches</a:t>
            </a:r>
          </a:p>
          <a:p>
            <a:r>
              <a:rPr lang="en-US" sz="2000" dirty="0"/>
              <a:t>Sediment Ponds</a:t>
            </a:r>
          </a:p>
          <a:p>
            <a:r>
              <a:rPr lang="en-US" sz="2000" dirty="0"/>
              <a:t>Geosynthetics</a:t>
            </a:r>
          </a:p>
          <a:p>
            <a:r>
              <a:rPr lang="en-US" sz="2000" dirty="0"/>
              <a:t>Electronic Monitoring Systems</a:t>
            </a:r>
          </a:p>
        </p:txBody>
      </p:sp>
      <p:sp>
        <p:nvSpPr>
          <p:cNvPr id="10" name="Content Placeholder 9">
            <a:extLst>
              <a:ext uri="{FF2B5EF4-FFF2-40B4-BE49-F238E27FC236}">
                <a16:creationId xmlns:a16="http://schemas.microsoft.com/office/drawing/2014/main" id="{3552BC86-8C6E-4B3F-B96B-D9AA4E2A977E}"/>
              </a:ext>
            </a:extLst>
          </p:cNvPr>
          <p:cNvSpPr>
            <a:spLocks noGrp="1"/>
          </p:cNvSpPr>
          <p:nvPr>
            <p:ph sz="quarter" idx="14"/>
          </p:nvPr>
        </p:nvSpPr>
        <p:spPr/>
        <p:txBody>
          <a:bodyPr/>
          <a:lstStyle/>
          <a:p>
            <a:r>
              <a:rPr lang="en-US" sz="2000" dirty="0"/>
              <a:t>Rain Events</a:t>
            </a:r>
          </a:p>
          <a:p>
            <a:r>
              <a:rPr lang="en-US" sz="2000" dirty="0"/>
              <a:t>Flooding</a:t>
            </a:r>
          </a:p>
          <a:p>
            <a:r>
              <a:rPr lang="en-US" sz="2000" dirty="0"/>
              <a:t>Slope Creep (i.e., gravity)</a:t>
            </a:r>
          </a:p>
          <a:p>
            <a:r>
              <a:rPr lang="en-US" sz="2000" dirty="0"/>
              <a:t>Freeze-Thaw </a:t>
            </a:r>
          </a:p>
          <a:p>
            <a:r>
              <a:rPr lang="en-US" sz="2000" dirty="0"/>
              <a:t>Wind Erosion</a:t>
            </a:r>
          </a:p>
          <a:p>
            <a:r>
              <a:rPr lang="en-US" sz="2000" dirty="0"/>
              <a:t>Wildfire</a:t>
            </a:r>
          </a:p>
          <a:p>
            <a:r>
              <a:rPr lang="en-US" sz="2000" dirty="0"/>
              <a:t>Drought</a:t>
            </a:r>
          </a:p>
          <a:p>
            <a:r>
              <a:rPr lang="en-US" sz="2000" dirty="0"/>
              <a:t>Animal pertubations</a:t>
            </a:r>
          </a:p>
          <a:p>
            <a:endParaRPr lang="en-US" dirty="0"/>
          </a:p>
        </p:txBody>
      </p:sp>
    </p:spTree>
    <p:extLst>
      <p:ext uri="{BB962C8B-B14F-4D97-AF65-F5344CB8AC3E}">
        <p14:creationId xmlns:p14="http://schemas.microsoft.com/office/powerpoint/2010/main" val="23453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88530"/>
          </a:xfrm>
        </p:spPr>
        <p:txBody>
          <a:bodyPr/>
          <a:lstStyle/>
          <a:p>
            <a:r>
              <a:rPr lang="en-US" sz="4000" dirty="0"/>
              <a:t>A Dynamic and Evolving Landscape</a:t>
            </a:r>
          </a:p>
        </p:txBody>
      </p:sp>
      <p:pic>
        <p:nvPicPr>
          <p:cNvPr id="9" name="Content Placeholder 8"/>
          <p:cNvPicPr>
            <a:picLocks noGrp="1" noChangeAspect="1"/>
          </p:cNvPicPr>
          <p:nvPr>
            <p:ph sz="half" idx="2"/>
          </p:nvPr>
        </p:nvPicPr>
        <p:blipFill>
          <a:blip r:embed="rId3"/>
          <a:stretch>
            <a:fillRect/>
          </a:stretch>
        </p:blipFill>
        <p:spPr>
          <a:xfrm>
            <a:off x="4648200" y="1838723"/>
            <a:ext cx="4267200" cy="3905673"/>
          </a:xfrm>
          <a:prstGeom prst="rect">
            <a:avLst/>
          </a:prstGeom>
        </p:spPr>
      </p:pic>
      <p:sp>
        <p:nvSpPr>
          <p:cNvPr id="4" name="Slide Number Placeholder 3"/>
          <p:cNvSpPr>
            <a:spLocks noGrp="1"/>
          </p:cNvSpPr>
          <p:nvPr>
            <p:ph type="sldNum" sz="quarter" idx="12"/>
          </p:nvPr>
        </p:nvSpPr>
        <p:spPr>
          <a:xfrm>
            <a:off x="3429000" y="6232525"/>
            <a:ext cx="2286000" cy="3968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12" name="Content Placeholder 11"/>
          <p:cNvPicPr>
            <a:picLocks noGrp="1" noChangeAspect="1"/>
          </p:cNvPicPr>
          <p:nvPr>
            <p:ph sz="quarter" idx="13"/>
          </p:nvPr>
        </p:nvPicPr>
        <p:blipFill>
          <a:blip r:embed="rId4"/>
          <a:stretch>
            <a:fillRect/>
          </a:stretch>
        </p:blipFill>
        <p:spPr>
          <a:xfrm>
            <a:off x="228600" y="1846907"/>
            <a:ext cx="4191000" cy="3897489"/>
          </a:xfrm>
          <a:prstGeom prst="rect">
            <a:avLst/>
          </a:prstGeom>
        </p:spPr>
      </p:pic>
    </p:spTree>
    <p:extLst>
      <p:ext uri="{BB962C8B-B14F-4D97-AF65-F5344CB8AC3E}">
        <p14:creationId xmlns:p14="http://schemas.microsoft.com/office/powerpoint/2010/main" val="138537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sz="3200" dirty="0"/>
              <a:t>East Boulder Mine</a:t>
            </a:r>
            <a:br>
              <a:rPr lang="en-US" sz="3200" dirty="0"/>
            </a:br>
            <a:r>
              <a:rPr lang="en-US" sz="3200" dirty="0"/>
              <a:t>Sweet Grass County, MT</a:t>
            </a:r>
          </a:p>
        </p:txBody>
      </p:sp>
      <p:sp>
        <p:nvSpPr>
          <p:cNvPr id="4" name="Slide Number Placeholder 3"/>
          <p:cNvSpPr>
            <a:spLocks noGrp="1"/>
          </p:cNvSpPr>
          <p:nvPr>
            <p:ph type="sldNum" sz="quarter" idx="12"/>
          </p:nvPr>
        </p:nvSpPr>
        <p:spPr>
          <a:xfrm>
            <a:off x="3200400" y="6324600"/>
            <a:ext cx="2362200" cy="2444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495800" y="1905001"/>
            <a:ext cx="4190999" cy="3733800"/>
          </a:xfrm>
          <a:prstGeom prst="rect">
            <a:avLst/>
          </a:prstGeom>
        </p:spPr>
      </p:pic>
      <p:pic>
        <p:nvPicPr>
          <p:cNvPr id="14" name="Content Placeholder 13"/>
          <p:cNvPicPr>
            <a:picLocks noGrp="1" noChangeAspect="1"/>
          </p:cNvPicPr>
          <p:nvPr>
            <p:ph sz="quarter" idx="13"/>
          </p:nvPr>
        </p:nvPicPr>
        <p:blipFill>
          <a:blip r:embed="rId4"/>
          <a:stretch>
            <a:fillRect/>
          </a:stretch>
        </p:blipFill>
        <p:spPr>
          <a:xfrm>
            <a:off x="457200" y="1905002"/>
            <a:ext cx="3810000" cy="3733800"/>
          </a:xfrm>
          <a:prstGeom prst="rect">
            <a:avLst/>
          </a:prstGeom>
        </p:spPr>
      </p:pic>
    </p:spTree>
    <p:extLst>
      <p:ext uri="{BB962C8B-B14F-4D97-AF65-F5344CB8AC3E}">
        <p14:creationId xmlns:p14="http://schemas.microsoft.com/office/powerpoint/2010/main" val="4290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436B9D-34B4-4710-A4A9-74BE9685AB08}"/>
              </a:ext>
            </a:extLst>
          </p:cNvPr>
          <p:cNvSpPr>
            <a:spLocks noGrp="1"/>
          </p:cNvSpPr>
          <p:nvPr>
            <p:ph type="sldNum" sz="quarter" idx="12"/>
          </p:nvPr>
        </p:nvSpPr>
        <p:spPr>
          <a:xfrm>
            <a:off x="3175638" y="6096000"/>
            <a:ext cx="2438400" cy="549275"/>
          </a:xfrm>
        </p:spPr>
        <p:txBody>
          <a:bodyPr/>
          <a:lstStyle/>
          <a:p>
            <a:pPr algn="ctr"/>
            <a:r>
              <a:rPr lang="en-US" dirty="0"/>
              <a:t>39</a:t>
            </a:r>
            <a:r>
              <a:rPr lang="en-US" baseline="30000" dirty="0"/>
              <a:t>th</a:t>
            </a:r>
            <a:r>
              <a:rPr lang="en-US" dirty="0"/>
              <a:t> ASRS Annual Meeting</a:t>
            </a:r>
          </a:p>
          <a:p>
            <a:pPr algn="ctr"/>
            <a:r>
              <a:rPr lang="en-US" dirty="0"/>
              <a:t>Duluth, MN, June 13-16, 2022</a:t>
            </a:r>
          </a:p>
          <a:p>
            <a:endParaRPr lang="en-US" dirty="0"/>
          </a:p>
        </p:txBody>
      </p:sp>
      <p:pic>
        <p:nvPicPr>
          <p:cNvPr id="4" name="Picture 3">
            <a:extLst>
              <a:ext uri="{FF2B5EF4-FFF2-40B4-BE49-F238E27FC236}">
                <a16:creationId xmlns:a16="http://schemas.microsoft.com/office/drawing/2014/main" id="{5D1908B5-EA20-4B4B-B08E-3E01D8E60376}"/>
              </a:ext>
            </a:extLst>
          </p:cNvPr>
          <p:cNvPicPr>
            <a:picLocks noChangeAspect="1"/>
          </p:cNvPicPr>
          <p:nvPr/>
        </p:nvPicPr>
        <p:blipFill>
          <a:blip r:embed="rId3"/>
          <a:stretch>
            <a:fillRect/>
          </a:stretch>
        </p:blipFill>
        <p:spPr>
          <a:xfrm>
            <a:off x="0" y="-52225"/>
            <a:ext cx="9131121" cy="5264903"/>
          </a:xfrm>
          <a:prstGeom prst="rect">
            <a:avLst/>
          </a:prstGeom>
        </p:spPr>
      </p:pic>
      <p:sp>
        <p:nvSpPr>
          <p:cNvPr id="3" name="TextBox 2">
            <a:extLst>
              <a:ext uri="{FF2B5EF4-FFF2-40B4-BE49-F238E27FC236}">
                <a16:creationId xmlns:a16="http://schemas.microsoft.com/office/drawing/2014/main" id="{D1F54952-A966-4C24-8EFC-D8C39DBD8315}"/>
              </a:ext>
            </a:extLst>
          </p:cNvPr>
          <p:cNvSpPr txBox="1"/>
          <p:nvPr/>
        </p:nvSpPr>
        <p:spPr>
          <a:xfrm>
            <a:off x="371207" y="4843346"/>
            <a:ext cx="1609993" cy="369332"/>
          </a:xfrm>
          <a:prstGeom prst="rect">
            <a:avLst/>
          </a:prstGeom>
          <a:noFill/>
        </p:spPr>
        <p:txBody>
          <a:bodyPr wrap="none" rtlCol="0">
            <a:spAutoFit/>
          </a:bodyPr>
          <a:lstStyle/>
          <a:p>
            <a:r>
              <a:rPr lang="en-US" dirty="0"/>
              <a:t>Existing TSF</a:t>
            </a:r>
          </a:p>
        </p:txBody>
      </p:sp>
      <p:sp>
        <p:nvSpPr>
          <p:cNvPr id="6" name="Freeform: Shape 5">
            <a:extLst>
              <a:ext uri="{FF2B5EF4-FFF2-40B4-BE49-F238E27FC236}">
                <a16:creationId xmlns:a16="http://schemas.microsoft.com/office/drawing/2014/main" id="{EE868877-98FE-43E5-96DF-0411B9E07234}"/>
              </a:ext>
            </a:extLst>
          </p:cNvPr>
          <p:cNvSpPr/>
          <p:nvPr/>
        </p:nvSpPr>
        <p:spPr>
          <a:xfrm>
            <a:off x="1319134" y="3957403"/>
            <a:ext cx="3702571" cy="1274164"/>
          </a:xfrm>
          <a:custGeom>
            <a:avLst/>
            <a:gdLst>
              <a:gd name="connsiteX0" fmla="*/ 1528997 w 3702571"/>
              <a:gd name="connsiteY0" fmla="*/ 1274164 h 1274164"/>
              <a:gd name="connsiteX1" fmla="*/ 3702571 w 3702571"/>
              <a:gd name="connsiteY1" fmla="*/ 779489 h 1274164"/>
              <a:gd name="connsiteX2" fmla="*/ 3687581 w 3702571"/>
              <a:gd name="connsiteY2" fmla="*/ 329784 h 1274164"/>
              <a:gd name="connsiteX3" fmla="*/ 134912 w 3702571"/>
              <a:gd name="connsiteY3" fmla="*/ 0 h 1274164"/>
              <a:gd name="connsiteX4" fmla="*/ 0 w 3702571"/>
              <a:gd name="connsiteY4" fmla="*/ 299804 h 1274164"/>
              <a:gd name="connsiteX5" fmla="*/ 809469 w 3702571"/>
              <a:gd name="connsiteY5" fmla="*/ 809469 h 1274164"/>
              <a:gd name="connsiteX6" fmla="*/ 1124263 w 3702571"/>
              <a:gd name="connsiteY6" fmla="*/ 749508 h 1274164"/>
              <a:gd name="connsiteX7" fmla="*/ 1229194 w 3702571"/>
              <a:gd name="connsiteY7" fmla="*/ 929390 h 1274164"/>
              <a:gd name="connsiteX8" fmla="*/ 1109273 w 3702571"/>
              <a:gd name="connsiteY8" fmla="*/ 1229194 h 1274164"/>
              <a:gd name="connsiteX9" fmla="*/ 1528997 w 3702571"/>
              <a:gd name="connsiteY9" fmla="*/ 1274164 h 12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2571" h="1274164">
                <a:moveTo>
                  <a:pt x="1528997" y="1274164"/>
                </a:moveTo>
                <a:lnTo>
                  <a:pt x="3702571" y="779489"/>
                </a:lnTo>
                <a:lnTo>
                  <a:pt x="3687581" y="329784"/>
                </a:lnTo>
                <a:lnTo>
                  <a:pt x="134912" y="0"/>
                </a:lnTo>
                <a:lnTo>
                  <a:pt x="0" y="299804"/>
                </a:lnTo>
                <a:lnTo>
                  <a:pt x="809469" y="809469"/>
                </a:lnTo>
                <a:lnTo>
                  <a:pt x="1124263" y="749508"/>
                </a:lnTo>
                <a:lnTo>
                  <a:pt x="1229194" y="929390"/>
                </a:lnTo>
                <a:lnTo>
                  <a:pt x="1109273" y="1229194"/>
                </a:lnTo>
                <a:lnTo>
                  <a:pt x="1528997" y="1274164"/>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Proposed TSF</a:t>
            </a:r>
          </a:p>
          <a:p>
            <a:pPr algn="ctr"/>
            <a:r>
              <a:rPr lang="en-US" b="1" dirty="0">
                <a:solidFill>
                  <a:schemeClr val="tx1"/>
                </a:solidFill>
              </a:rPr>
              <a:t>   Expansion</a:t>
            </a:r>
          </a:p>
        </p:txBody>
      </p:sp>
      <p:sp>
        <p:nvSpPr>
          <p:cNvPr id="5" name="Oval 4">
            <a:extLst>
              <a:ext uri="{FF2B5EF4-FFF2-40B4-BE49-F238E27FC236}">
                <a16:creationId xmlns:a16="http://schemas.microsoft.com/office/drawing/2014/main" id="{72AF5CA7-42B8-4017-91FC-94BDDD6147FB}"/>
              </a:ext>
            </a:extLst>
          </p:cNvPr>
          <p:cNvSpPr/>
          <p:nvPr/>
        </p:nvSpPr>
        <p:spPr>
          <a:xfrm rot="1137132">
            <a:off x="3365384" y="444923"/>
            <a:ext cx="1300578" cy="2622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7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7">
      <a:dk1>
        <a:sysClr val="windowText" lastClr="000000"/>
      </a:dk1>
      <a:lt1>
        <a:sysClr val="window" lastClr="FFFFFF"/>
      </a:lt1>
      <a:dk2>
        <a:srgbClr val="193175"/>
      </a:dk2>
      <a:lt2>
        <a:srgbClr val="E4E9EF"/>
      </a:lt2>
      <a:accent1>
        <a:srgbClr val="6076B4"/>
      </a:accent1>
      <a:accent2>
        <a:srgbClr val="9C5252"/>
      </a:accent2>
      <a:accent3>
        <a:srgbClr val="E68422"/>
      </a:accent3>
      <a:accent4>
        <a:srgbClr val="846648"/>
      </a:accent4>
      <a:accent5>
        <a:srgbClr val="63891F"/>
      </a:accent5>
      <a:accent6>
        <a:srgbClr val="758085"/>
      </a:accent6>
      <a:hlink>
        <a:srgbClr val="122457"/>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1B6FC8A111342A51C36C656B1BCDD" ma:contentTypeVersion="11" ma:contentTypeDescription="Create a new document." ma:contentTypeScope="" ma:versionID="52cdfede185627c79070ecf023f362b8">
  <xsd:schema xmlns:xsd="http://www.w3.org/2001/XMLSchema" xmlns:xs="http://www.w3.org/2001/XMLSchema" xmlns:p="http://schemas.microsoft.com/office/2006/metadata/properties" xmlns:ns2="9f1ef8d1-6b0f-4eac-a4a7-eff803e41834" xmlns:ns3="d75d2494-7e6d-418e-bae6-1e3d51c71dbc" targetNamespace="http://schemas.microsoft.com/office/2006/metadata/properties" ma:root="true" ma:fieldsID="345aac82b334e63dff27f706545c8759" ns2:_="" ns3:_="">
    <xsd:import namespace="9f1ef8d1-6b0f-4eac-a4a7-eff803e41834"/>
    <xsd:import namespace="d75d2494-7e6d-418e-bae6-1e3d51c71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ef8d1-6b0f-4eac-a4a7-eff803e41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e37e33-7a0d-4f04-973d-f8d1bf088c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d2494-7e6d-418e-bae6-1e3d51c71db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b0fd5c-5766-48d0-b2c9-57539e4bfc91}" ma:internalName="TaxCatchAll" ma:showField="CatchAllData" ma:web="d75d2494-7e6d-418e-bae6-1e3d51c71d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1ef8d1-6b0f-4eac-a4a7-eff803e41834">
      <Terms xmlns="http://schemas.microsoft.com/office/infopath/2007/PartnerControls"/>
    </lcf76f155ced4ddcb4097134ff3c332f>
    <TaxCatchAll xmlns="d75d2494-7e6d-418e-bae6-1e3d51c71dbc" xsi:nil="true"/>
  </documentManagement>
</p:properties>
</file>

<file path=customXml/itemProps1.xml><?xml version="1.0" encoding="utf-8"?>
<ds:datastoreItem xmlns:ds="http://schemas.openxmlformats.org/officeDocument/2006/customXml" ds:itemID="{E23FFA89-1F32-4C77-B75F-D3BDB31A1910}"/>
</file>

<file path=customXml/itemProps2.xml><?xml version="1.0" encoding="utf-8"?>
<ds:datastoreItem xmlns:ds="http://schemas.openxmlformats.org/officeDocument/2006/customXml" ds:itemID="{6B0C0F96-239A-472D-B196-CCF0A8BF6274}"/>
</file>

<file path=customXml/itemProps3.xml><?xml version="1.0" encoding="utf-8"?>
<ds:datastoreItem xmlns:ds="http://schemas.openxmlformats.org/officeDocument/2006/customXml" ds:itemID="{87171CB7-4AF4-4354-A171-8370E78F452A}"/>
</file>

<file path=docProps/app.xml><?xml version="1.0" encoding="utf-8"?>
<Properties xmlns="http://schemas.openxmlformats.org/officeDocument/2006/extended-properties" xmlns:vt="http://schemas.openxmlformats.org/officeDocument/2006/docPropsVTypes">
  <Template>Executive</Template>
  <TotalTime>9561</TotalTime>
  <Words>2231</Words>
  <Application>Microsoft Office PowerPoint</Application>
  <PresentationFormat>On-screen Show (4:3)</PresentationFormat>
  <Paragraphs>211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Courier New</vt:lpstr>
      <vt:lpstr>Verdana</vt:lpstr>
      <vt:lpstr>Wingdings</vt:lpstr>
      <vt:lpstr>Executive</vt:lpstr>
      <vt:lpstr>AN ARGUMENT  FOR  Long-Term CARE and MAINTENACE  AT RECLAIMED MINE SITES </vt:lpstr>
      <vt:lpstr>The “How”, “What”, and “Why” of Long-Term Care and Maintenance</vt:lpstr>
      <vt:lpstr>What Do the Regulations Say? </vt:lpstr>
      <vt:lpstr>What Do Mine Plans Say?</vt:lpstr>
      <vt:lpstr>Why is Long-Term  Care and Maintenance Necessary?</vt:lpstr>
      <vt:lpstr>The Long-Term Care and Maintenance Conflict</vt:lpstr>
      <vt:lpstr>A Dynamic and Evolving Landscape</vt:lpstr>
      <vt:lpstr>East Boulder Mine Sweet Grass County, MT</vt:lpstr>
      <vt:lpstr>PowerPoint Presentation</vt:lpstr>
      <vt:lpstr>PowerPoint Presentation</vt:lpstr>
      <vt:lpstr>Resolution Cu Mine Tailings Site Pinal County, AZ</vt:lpstr>
      <vt:lpstr>Evaluating Long-Term Care and Maintenance Needs</vt:lpstr>
      <vt:lpstr>PowerPoint Presentation</vt:lpstr>
      <vt:lpstr>How Mitigations Reduce Risk</vt:lpstr>
      <vt:lpstr>Financing Long-Term Care and Maintenance</vt:lpstr>
      <vt:lpstr>Momentum is Building</vt:lpstr>
      <vt:lpstr>Long-Term Care and Maintenance Recap</vt:lpstr>
      <vt:lpstr>PowerPoint Presentation</vt:lpstr>
      <vt:lpstr>Mine Closure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template</dc:title>
  <dc:creator>HHS ASPR</dc:creator>
  <dc:description>Use this template for classroom or group presentations that are intended to be viewed on a large wall monitor or overhead projector.</dc:description>
  <cp:lastModifiedBy>Werner, Peter -FS</cp:lastModifiedBy>
  <cp:revision>471</cp:revision>
  <cp:lastPrinted>2022-06-06T23:10:50Z</cp:lastPrinted>
  <dcterms:created xsi:type="dcterms:W3CDTF">2015-04-30T14:41:05Z</dcterms:created>
  <dcterms:modified xsi:type="dcterms:W3CDTF">2022-06-13T11:36:06Z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0x010100DB21B6FC8A111342A51C36C656B1BCDD</vt:lpwstr>
  </property>
</Properties>
</file>