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3" r:id="rId3"/>
    <p:sldId id="266" r:id="rId4"/>
    <p:sldId id="285" r:id="rId5"/>
    <p:sldId id="290" r:id="rId6"/>
    <p:sldId id="279" r:id="rId7"/>
    <p:sldId id="306" r:id="rId8"/>
    <p:sldId id="272" r:id="rId9"/>
    <p:sldId id="273" r:id="rId10"/>
    <p:sldId id="274" r:id="rId11"/>
    <p:sldId id="260" r:id="rId12"/>
    <p:sldId id="262" r:id="rId13"/>
    <p:sldId id="298" r:id="rId14"/>
    <p:sldId id="316" r:id="rId15"/>
    <p:sldId id="309" r:id="rId16"/>
    <p:sldId id="299" r:id="rId17"/>
    <p:sldId id="313" r:id="rId18"/>
    <p:sldId id="311" r:id="rId19"/>
    <p:sldId id="312" r:id="rId20"/>
    <p:sldId id="259" r:id="rId21"/>
    <p:sldId id="300" r:id="rId22"/>
    <p:sldId id="314" r:id="rId23"/>
    <p:sldId id="315" r:id="rId24"/>
    <p:sldId id="261" r:id="rId25"/>
    <p:sldId id="307" r:id="rId26"/>
    <p:sldId id="292" r:id="rId27"/>
    <p:sldId id="293" r:id="rId28"/>
    <p:sldId id="302" r:id="rId29"/>
    <p:sldId id="276" r:id="rId30"/>
    <p:sldId id="281" r:id="rId31"/>
    <p:sldId id="289" r:id="rId32"/>
    <p:sldId id="308" r:id="rId33"/>
    <p:sldId id="270" r:id="rId34"/>
    <p:sldId id="317" r:id="rId35"/>
    <p:sldId id="265" r:id="rId36"/>
    <p:sldId id="275" r:id="rId37"/>
    <p:sldId id="264" r:id="rId38"/>
    <p:sldId id="291" r:id="rId39"/>
    <p:sldId id="283" r:id="rId40"/>
    <p:sldId id="287" r:id="rId41"/>
    <p:sldId id="282" r:id="rId42"/>
    <p:sldId id="288" r:id="rId43"/>
    <p:sldId id="294" r:id="rId44"/>
    <p:sldId id="295" r:id="rId45"/>
    <p:sldId id="296" r:id="rId46"/>
    <p:sldId id="29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8406032743657"/>
          <c:y val="0.1224955901314931"/>
          <c:w val="0.77798190097002318"/>
          <c:h val="0.75505397696437671"/>
        </c:manualLayout>
      </c:layout>
      <c:scatterChart>
        <c:scatterStyle val="lineMarker"/>
        <c:varyColors val="0"/>
        <c:ser>
          <c:idx val="0"/>
          <c:order val="0"/>
          <c:tx>
            <c:v>Fiber, Co+Cu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('t1-tidy'!$M$4,'t1-tidy'!$M$13,'t1-tidy'!$M$22,'t1-tidy'!$M$31,'t1-tidy'!$M$40,'t1-tidy'!$M$49,'t1-tidy'!$M$58)</c:f>
                <c:numCache>
                  <c:formatCode>General</c:formatCode>
                  <c:ptCount val="7"/>
                  <c:pt idx="0">
                    <c:v>2.6724407690008736</c:v>
                  </c:pt>
                  <c:pt idx="1">
                    <c:v>1.7707131597937751</c:v>
                  </c:pt>
                  <c:pt idx="2">
                    <c:v>16.171614672255153</c:v>
                  </c:pt>
                  <c:pt idx="3">
                    <c:v>31.388255398187617</c:v>
                  </c:pt>
                  <c:pt idx="4">
                    <c:v>21.749499553121218</c:v>
                  </c:pt>
                  <c:pt idx="5">
                    <c:v>30.027633223542836</c:v>
                  </c:pt>
                  <c:pt idx="6">
                    <c:v>0.76737877219497352</c:v>
                  </c:pt>
                </c:numCache>
              </c:numRef>
            </c:plus>
            <c:minus>
              <c:numRef>
                <c:f>('t1-tidy'!$M$4,'t1-tidy'!$M$13,'t1-tidy'!$M$22,'t1-tidy'!$M$31,'t1-tidy'!$M$40,'t1-tidy'!$M$49,'t1-tidy'!$M$58)</c:f>
                <c:numCache>
                  <c:formatCode>General</c:formatCode>
                  <c:ptCount val="7"/>
                  <c:pt idx="0">
                    <c:v>2.6724407690008736</c:v>
                  </c:pt>
                  <c:pt idx="1">
                    <c:v>1.7707131597937751</c:v>
                  </c:pt>
                  <c:pt idx="2">
                    <c:v>16.171614672255153</c:v>
                  </c:pt>
                  <c:pt idx="3">
                    <c:v>31.388255398187617</c:v>
                  </c:pt>
                  <c:pt idx="4">
                    <c:v>21.749499553121218</c:v>
                  </c:pt>
                  <c:pt idx="5">
                    <c:v>30.027633223542836</c:v>
                  </c:pt>
                  <c:pt idx="6">
                    <c:v>0.76737877219497352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('t1-tidy'!$F$5,'t1-tidy'!$F$15,'t1-tidy'!$F$26,'t1-tidy'!$F$34,'t1-tidy'!$F$46,'t1-tidy'!$F$55,'t1-tidy'!$F$63)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('t1-tidy'!$L$4,'t1-tidy'!$L$13,'t1-tidy'!$L$22,'t1-tidy'!$L$31,'t1-tidy'!$L$40,'t1-tidy'!$L$49,'t1-tidy'!$L$58)</c:f>
              <c:numCache>
                <c:formatCode>General</c:formatCode>
                <c:ptCount val="7"/>
                <c:pt idx="0">
                  <c:v>445.49997562960789</c:v>
                </c:pt>
                <c:pt idx="1">
                  <c:v>434.8755520902908</c:v>
                </c:pt>
                <c:pt idx="2">
                  <c:v>315.87101249731006</c:v>
                </c:pt>
                <c:pt idx="3">
                  <c:v>170.2826876078914</c:v>
                </c:pt>
                <c:pt idx="4">
                  <c:v>135.26309715078045</c:v>
                </c:pt>
                <c:pt idx="5">
                  <c:v>116.41912483639298</c:v>
                </c:pt>
                <c:pt idx="6">
                  <c:v>2.2246128468978319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3-43E2-9C99-9EF74583958E}"/>
            </c:ext>
          </c:extLst>
        </c:ser>
        <c:ser>
          <c:idx val="1"/>
          <c:order val="1"/>
          <c:tx>
            <c:v>no Fiber, Co+Cu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00B0F0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('t1-tidy'!$M$68,'t1-tidy'!$M$76,'t1-tidy'!$M$84,'t1-tidy'!$M$92,'t1-tidy'!$M$100,'t1-tidy'!$M$108,'t1-tidy'!$M$116)</c:f>
                <c:numCache>
                  <c:formatCode>General</c:formatCode>
                  <c:ptCount val="7"/>
                  <c:pt idx="0">
                    <c:v>3.4267677327799095</c:v>
                  </c:pt>
                  <c:pt idx="1">
                    <c:v>1.8499533993734378</c:v>
                  </c:pt>
                  <c:pt idx="2">
                    <c:v>4.8833311146562615</c:v>
                  </c:pt>
                  <c:pt idx="3">
                    <c:v>9.2247562853884109</c:v>
                  </c:pt>
                  <c:pt idx="4">
                    <c:v>12.51854043001968</c:v>
                  </c:pt>
                  <c:pt idx="5">
                    <c:v>13.484667165825931</c:v>
                  </c:pt>
                  <c:pt idx="6">
                    <c:v>20.348505584168539</c:v>
                  </c:pt>
                </c:numCache>
              </c:numRef>
            </c:plus>
            <c:minus>
              <c:numRef>
                <c:f>('t1-tidy'!$M$68,'t1-tidy'!$M$76,'t1-tidy'!$M$84,'t1-tidy'!$M$92,'t1-tidy'!$M$100,'t1-tidy'!$M$108,'t1-tidy'!$M$116)</c:f>
                <c:numCache>
                  <c:formatCode>General</c:formatCode>
                  <c:ptCount val="7"/>
                  <c:pt idx="0">
                    <c:v>3.4267677327799095</c:v>
                  </c:pt>
                  <c:pt idx="1">
                    <c:v>1.8499533993734378</c:v>
                  </c:pt>
                  <c:pt idx="2">
                    <c:v>4.8833311146562615</c:v>
                  </c:pt>
                  <c:pt idx="3">
                    <c:v>9.2247562853884109</c:v>
                  </c:pt>
                  <c:pt idx="4">
                    <c:v>12.51854043001968</c:v>
                  </c:pt>
                  <c:pt idx="5">
                    <c:v>13.484667165825931</c:v>
                  </c:pt>
                  <c:pt idx="6">
                    <c:v>20.348505584168539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('t1-tidy'!$F$5,'t1-tidy'!$F$18,'t1-tidy'!$F$27,'t1-tidy'!$F$35,'t1-tidy'!$F$42,'t1-tidy'!$F$50,'t1-tidy'!$F$61)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('t1-tidy'!$L$68,'t1-tidy'!$L$76,'t1-tidy'!$L$84,'t1-tidy'!$L$92,'t1-tidy'!$L$100,'t1-tidy'!$L$108,'t1-tidy'!$L$116)</c:f>
              <c:numCache>
                <c:formatCode>General</c:formatCode>
                <c:ptCount val="7"/>
                <c:pt idx="0">
                  <c:v>447.50563730024618</c:v>
                </c:pt>
                <c:pt idx="1">
                  <c:v>443.01760525969297</c:v>
                </c:pt>
                <c:pt idx="2">
                  <c:v>348.46372406542895</c:v>
                </c:pt>
                <c:pt idx="3">
                  <c:v>229.53114516619397</c:v>
                </c:pt>
                <c:pt idx="4">
                  <c:v>237.56755352613345</c:v>
                </c:pt>
                <c:pt idx="5">
                  <c:v>271.09834301112261</c:v>
                </c:pt>
                <c:pt idx="6">
                  <c:v>285.72661800575719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B53-43E2-9C99-9EF74583958E}"/>
            </c:ext>
          </c:extLst>
        </c:ser>
        <c:ser>
          <c:idx val="2"/>
          <c:order val="2"/>
          <c:tx>
            <c:v>Fiber, Cu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99FF"/>
              </a:solidFill>
              <a:ln w="76200">
                <a:solidFill>
                  <a:srgbClr val="FF99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('t1-tidy'!$M$7,'t1-tidy'!$M$16,'t1-tidy'!$M$25,'t1-tidy'!$M$34,'t1-tidy'!$M$43,'t1-tidy'!$M$52,'t1-tidy'!$M$61)</c:f>
                <c:numCache>
                  <c:formatCode>General</c:formatCode>
                  <c:ptCount val="7"/>
                  <c:pt idx="0">
                    <c:v>5.8225027069088773</c:v>
                  </c:pt>
                  <c:pt idx="1">
                    <c:v>2.3050081831054654</c:v>
                  </c:pt>
                  <c:pt idx="2">
                    <c:v>4.7009779662850475</c:v>
                  </c:pt>
                  <c:pt idx="3">
                    <c:v>21.816920058735093</c:v>
                  </c:pt>
                  <c:pt idx="4">
                    <c:v>27.297268050296378</c:v>
                  </c:pt>
                  <c:pt idx="5">
                    <c:v>28.985084717241957</c:v>
                  </c:pt>
                  <c:pt idx="6">
                    <c:v>7.2958241403450241</c:v>
                  </c:pt>
                </c:numCache>
              </c:numRef>
            </c:plus>
            <c:minus>
              <c:numRef>
                <c:f>('t1-tidy'!$M$7,'t1-tidy'!$M$16,'t1-tidy'!$M$25,'t1-tidy'!$M$34,'t1-tidy'!$M$43,'t1-tidy'!$M$52,'t1-tidy'!$M$61)</c:f>
                <c:numCache>
                  <c:formatCode>General</c:formatCode>
                  <c:ptCount val="7"/>
                  <c:pt idx="0">
                    <c:v>5.8225027069088773</c:v>
                  </c:pt>
                  <c:pt idx="1">
                    <c:v>2.3050081831054654</c:v>
                  </c:pt>
                  <c:pt idx="2">
                    <c:v>4.7009779662850475</c:v>
                  </c:pt>
                  <c:pt idx="3">
                    <c:v>21.816920058735093</c:v>
                  </c:pt>
                  <c:pt idx="4">
                    <c:v>27.297268050296378</c:v>
                  </c:pt>
                  <c:pt idx="5">
                    <c:v>28.985084717241957</c:v>
                  </c:pt>
                  <c:pt idx="6">
                    <c:v>7.2958241403450241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('t1-tidy'!$F$8,'t1-tidy'!$F$17,'t1-tidy'!$F$27,'t1-tidy'!$F$31,'t1-tidy'!$F$41,'t1-tidy'!$F$50,'t1-tidy'!$F$59)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('t1-tidy'!$L$7,'t1-tidy'!$L$16,'t1-tidy'!$L$25,'t1-tidy'!$L$34,'t1-tidy'!$L$43,'t1-tidy'!$L$52,'t1-tidy'!$L$61)</c:f>
              <c:numCache>
                <c:formatCode>General</c:formatCode>
                <c:ptCount val="7"/>
                <c:pt idx="0">
                  <c:v>435.2435919242821</c:v>
                </c:pt>
                <c:pt idx="1">
                  <c:v>429.69428393336739</c:v>
                </c:pt>
                <c:pt idx="2">
                  <c:v>333.41446283235456</c:v>
                </c:pt>
                <c:pt idx="3">
                  <c:v>153.52716321723804</c:v>
                </c:pt>
                <c:pt idx="4">
                  <c:v>141.64289248315168</c:v>
                </c:pt>
                <c:pt idx="5">
                  <c:v>150.42197659032612</c:v>
                </c:pt>
                <c:pt idx="6">
                  <c:v>17.16782711578869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B53-43E2-9C99-9EF74583958E}"/>
            </c:ext>
          </c:extLst>
        </c:ser>
        <c:ser>
          <c:idx val="3"/>
          <c:order val="3"/>
          <c:tx>
            <c:v>no Fiber, Cu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99FF"/>
              </a:solidFill>
              <a:ln w="76200">
                <a:solidFill>
                  <a:srgbClr val="FF99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('t1-tidy'!$M$71,'t1-tidy'!$M$79,'t1-tidy'!$M$87,'t1-tidy'!$M$95,'t1-tidy'!$M$103,'t1-tidy'!$M$111,'t1-tidy'!$M$119)</c:f>
                <c:numCache>
                  <c:formatCode>General</c:formatCode>
                  <c:ptCount val="7"/>
                  <c:pt idx="0">
                    <c:v>1.641824114670734</c:v>
                  </c:pt>
                  <c:pt idx="1">
                    <c:v>3.0953032140808792</c:v>
                  </c:pt>
                  <c:pt idx="2">
                    <c:v>7.0628158304842854</c:v>
                  </c:pt>
                  <c:pt idx="3">
                    <c:v>11.559651063799713</c:v>
                  </c:pt>
                  <c:pt idx="4">
                    <c:v>8.2160659967051846</c:v>
                  </c:pt>
                  <c:pt idx="5">
                    <c:v>6.1883019393666414</c:v>
                  </c:pt>
                  <c:pt idx="6">
                    <c:v>8.8325707492836969</c:v>
                  </c:pt>
                </c:numCache>
              </c:numRef>
            </c:plus>
            <c:minus>
              <c:numRef>
                <c:f>('t1-tidy'!$M$71,'t1-tidy'!$M$79,'t1-tidy'!$M$87,'t1-tidy'!$M$95,'t1-tidy'!$M$103,'t1-tidy'!$M$111,'t1-tidy'!$M$119)</c:f>
                <c:numCache>
                  <c:formatCode>General</c:formatCode>
                  <c:ptCount val="7"/>
                  <c:pt idx="0">
                    <c:v>1.641824114670734</c:v>
                  </c:pt>
                  <c:pt idx="1">
                    <c:v>3.0953032140808792</c:v>
                  </c:pt>
                  <c:pt idx="2">
                    <c:v>7.0628158304842854</c:v>
                  </c:pt>
                  <c:pt idx="3">
                    <c:v>11.559651063799713</c:v>
                  </c:pt>
                  <c:pt idx="4">
                    <c:v>8.2160659967051846</c:v>
                  </c:pt>
                  <c:pt idx="5">
                    <c:v>6.1883019393666414</c:v>
                  </c:pt>
                  <c:pt idx="6">
                    <c:v>8.8325707492836969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('t1-tidy'!$F$74,'t1-tidy'!$F$78,'t1-tidy'!$F$84,'t1-tidy'!$F$35,'t1-tidy'!$F$43,'t1-tidy'!$F$50,'t1-tidy'!$F$59)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('t1-tidy'!$L$71,'t1-tidy'!$L$79,'t1-tidy'!$L$87,'t1-tidy'!$L$95,'t1-tidy'!$L$103,'t1-tidy'!$L$111,'t1-tidy'!$L$119)</c:f>
              <c:numCache>
                <c:formatCode>General</c:formatCode>
                <c:ptCount val="7"/>
                <c:pt idx="0">
                  <c:v>453.24542308567499</c:v>
                </c:pt>
                <c:pt idx="1">
                  <c:v>445.20780961518676</c:v>
                </c:pt>
                <c:pt idx="2">
                  <c:v>353.99207295599336</c:v>
                </c:pt>
                <c:pt idx="3">
                  <c:v>235.33881446842744</c:v>
                </c:pt>
                <c:pt idx="4">
                  <c:v>251.93994599724456</c:v>
                </c:pt>
                <c:pt idx="5">
                  <c:v>280.15343715495516</c:v>
                </c:pt>
                <c:pt idx="6">
                  <c:v>287.62640551065232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B53-43E2-9C99-9EF74583958E}"/>
            </c:ext>
          </c:extLst>
        </c:ser>
        <c:ser>
          <c:idx val="4"/>
          <c:order val="4"/>
          <c:tx>
            <c:v>Fiber, Co+Cu+Zn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76200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('t1-tidy'!$M$10,'t1-tidy'!$M$19,'t1-tidy'!$M$28,'t1-tidy'!$M$37,'t1-tidy'!$M$46,'t1-tidy'!$M$55,'t1-tidy'!$M$64)</c:f>
                <c:numCache>
                  <c:formatCode>General</c:formatCode>
                  <c:ptCount val="7"/>
                  <c:pt idx="0">
                    <c:v>1.4918415791316093</c:v>
                  </c:pt>
                  <c:pt idx="1">
                    <c:v>0.5715025055393077</c:v>
                  </c:pt>
                  <c:pt idx="2">
                    <c:v>2.1714930178746537</c:v>
                  </c:pt>
                  <c:pt idx="3">
                    <c:v>28.032236190725527</c:v>
                  </c:pt>
                  <c:pt idx="4">
                    <c:v>22.678375871030333</c:v>
                  </c:pt>
                  <c:pt idx="5">
                    <c:v>13.577634598557939</c:v>
                  </c:pt>
                  <c:pt idx="6">
                    <c:v>3.2966900031334916</c:v>
                  </c:pt>
                </c:numCache>
              </c:numRef>
            </c:plus>
            <c:minus>
              <c:numRef>
                <c:f>('t1-tidy'!$M$10,'t1-tidy'!$M$19,'t1-tidy'!$M$28,'t1-tidy'!$M$37,'t1-tidy'!$M$46,'t1-tidy'!$M$55,'t1-tidy'!$M$64)</c:f>
                <c:numCache>
                  <c:formatCode>General</c:formatCode>
                  <c:ptCount val="7"/>
                  <c:pt idx="0">
                    <c:v>1.4918415791316093</c:v>
                  </c:pt>
                  <c:pt idx="1">
                    <c:v>0.5715025055393077</c:v>
                  </c:pt>
                  <c:pt idx="2">
                    <c:v>2.1714930178746537</c:v>
                  </c:pt>
                  <c:pt idx="3">
                    <c:v>28.032236190725527</c:v>
                  </c:pt>
                  <c:pt idx="4">
                    <c:v>22.678375871030333</c:v>
                  </c:pt>
                  <c:pt idx="5">
                    <c:v>13.577634598557939</c:v>
                  </c:pt>
                  <c:pt idx="6">
                    <c:v>3.2966900031334916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('t1-tidy'!$F$9,'t1-tidy'!$F$16,'t1-tidy'!$F$24,'t1-tidy'!$F$32,'t1-tidy'!$F$40,'t1-tidy'!$F$49,'t1-tidy'!$F$59)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('t1-tidy'!$L$10,'t1-tidy'!$L$19,'t1-tidy'!$L$28,'t1-tidy'!$L$37,'t1-tidy'!$L$46,'t1-tidy'!$L$55,'t1-tidy'!$L$64)</c:f>
              <c:numCache>
                <c:formatCode>General</c:formatCode>
                <c:ptCount val="7"/>
                <c:pt idx="0">
                  <c:v>450.54327583705407</c:v>
                </c:pt>
                <c:pt idx="1">
                  <c:v>432.63647497329748</c:v>
                </c:pt>
                <c:pt idx="2">
                  <c:v>330.86638938115135</c:v>
                </c:pt>
                <c:pt idx="3">
                  <c:v>137.6424924009556</c:v>
                </c:pt>
                <c:pt idx="4">
                  <c:v>125.3607264418481</c:v>
                </c:pt>
                <c:pt idx="5">
                  <c:v>115.73957914698042</c:v>
                </c:pt>
                <c:pt idx="6">
                  <c:v>7.2454960978061438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B53-43E2-9C99-9EF74583958E}"/>
            </c:ext>
          </c:extLst>
        </c:ser>
        <c:ser>
          <c:idx val="5"/>
          <c:order val="5"/>
          <c:tx>
            <c:v>no Fiber, Co+Cu+Ni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('t1-tidy'!$M$74,'t1-tidy'!$M$82,'t1-tidy'!$M$90,'t1-tidy'!$M$98,'t1-tidy'!$M$106,'t1-tidy'!$M$114,'t1-tidy'!$M$122)</c:f>
                <c:numCache>
                  <c:formatCode>General</c:formatCode>
                  <c:ptCount val="7"/>
                  <c:pt idx="0">
                    <c:v>3.0176780990413308</c:v>
                  </c:pt>
                  <c:pt idx="1">
                    <c:v>4.2697653608590285</c:v>
                  </c:pt>
                  <c:pt idx="2">
                    <c:v>5.9441839678337578</c:v>
                  </c:pt>
                  <c:pt idx="3">
                    <c:v>11.729132456708026</c:v>
                  </c:pt>
                  <c:pt idx="4">
                    <c:v>8.2810348549675954</c:v>
                  </c:pt>
                  <c:pt idx="5">
                    <c:v>13.827545907525765</c:v>
                  </c:pt>
                  <c:pt idx="6">
                    <c:v>18.068542339691337</c:v>
                  </c:pt>
                </c:numCache>
              </c:numRef>
            </c:plus>
            <c:minus>
              <c:numRef>
                <c:f>('t1-tidy'!$M$74,'t1-tidy'!$M$82,'t1-tidy'!$M$90,'t1-tidy'!$M$98,'t1-tidy'!$M$106,'t1-tidy'!$M$114,'t1-tidy'!$M$122)</c:f>
                <c:numCache>
                  <c:formatCode>General</c:formatCode>
                  <c:ptCount val="7"/>
                  <c:pt idx="0">
                    <c:v>3.0176780990413308</c:v>
                  </c:pt>
                  <c:pt idx="1">
                    <c:v>4.2697653608590285</c:v>
                  </c:pt>
                  <c:pt idx="2">
                    <c:v>5.9441839678337578</c:v>
                  </c:pt>
                  <c:pt idx="3">
                    <c:v>11.729132456708026</c:v>
                  </c:pt>
                  <c:pt idx="4">
                    <c:v>8.2810348549675954</c:v>
                  </c:pt>
                  <c:pt idx="5">
                    <c:v>13.827545907525765</c:v>
                  </c:pt>
                  <c:pt idx="6">
                    <c:v>18.068542339691337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('t1-tidy'!$F$10,'t1-tidy'!$F$17,'t1-tidy'!$F$23,'t1-tidy'!$F$32,'t1-tidy'!$F$40,'t1-tidy'!$F$52,'t1-tidy'!$F$61)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35</c:v>
                </c:pt>
                <c:pt idx="4">
                  <c:v>36</c:v>
                </c:pt>
                <c:pt idx="5">
                  <c:v>39</c:v>
                </c:pt>
                <c:pt idx="6">
                  <c:v>52</c:v>
                </c:pt>
              </c:numCache>
            </c:numRef>
          </c:xVal>
          <c:yVal>
            <c:numRef>
              <c:f>('t1-tidy'!$L$74,'t1-tidy'!$L$82,'t1-tidy'!$L$90,'t1-tidy'!$L$98,'t1-tidy'!$L$106,'t1-tidy'!$L$114,'t1-tidy'!$L$122)</c:f>
              <c:numCache>
                <c:formatCode>General</c:formatCode>
                <c:ptCount val="7"/>
                <c:pt idx="0">
                  <c:v>443.99829478224291</c:v>
                </c:pt>
                <c:pt idx="1">
                  <c:v>441.87106759750793</c:v>
                </c:pt>
                <c:pt idx="2">
                  <c:v>344.80271762101404</c:v>
                </c:pt>
                <c:pt idx="3">
                  <c:v>243.92974900370672</c:v>
                </c:pt>
                <c:pt idx="4">
                  <c:v>253.61300526714183</c:v>
                </c:pt>
                <c:pt idx="5">
                  <c:v>287.64211243255801</c:v>
                </c:pt>
                <c:pt idx="6">
                  <c:v>330.47506462222032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B53-43E2-9C99-9EF745839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936976"/>
        <c:axId val="325938288"/>
      </c:scatterChart>
      <c:valAx>
        <c:axId val="325936976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 dirty="0"/>
                  <a:t>Time (d)</a:t>
                </a:r>
              </a:p>
            </c:rich>
          </c:tx>
          <c:layout>
            <c:manualLayout>
              <c:xMode val="edge"/>
              <c:yMode val="edge"/>
              <c:x val="0.3962587600090598"/>
              <c:y val="0.932141570359784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38288"/>
        <c:crosses val="autoZero"/>
        <c:crossBetween val="midCat"/>
      </c:valAx>
      <c:valAx>
        <c:axId val="325938288"/>
        <c:scaling>
          <c:orientation val="minMax"/>
          <c:max val="5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 dirty="0"/>
                  <a:t>Dissolved </a:t>
                </a:r>
                <a:r>
                  <a:rPr lang="en-US" sz="2400" baseline="0" dirty="0" err="1"/>
                  <a:t>Mn</a:t>
                </a:r>
                <a:r>
                  <a:rPr lang="en-US" sz="2400" baseline="0" dirty="0"/>
                  <a:t>  concentration (</a:t>
                </a:r>
                <a:r>
                  <a:rPr lang="en-US" sz="2400" baseline="0" dirty="0" err="1"/>
                  <a:t>uM</a:t>
                </a:r>
                <a:r>
                  <a:rPr lang="en-US" sz="24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6.8128708325362469E-3"/>
              <c:y val="0.22690983194435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25936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25284339457572E-2"/>
          <c:y val="6.0909462930036962E-2"/>
          <c:w val="0.73077276398142543"/>
          <c:h val="0.8312111590889848"/>
        </c:manualLayout>
      </c:layout>
      <c:scatterChart>
        <c:scatterStyle val="lineMarker"/>
        <c:varyColors val="0"/>
        <c:ser>
          <c:idx val="0"/>
          <c:order val="0"/>
          <c:tx>
            <c:v>Cu+Fiber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('t1-tidy'!$AC$31,'t1-tidy'!$AC$40,'t1-tidy'!$AC$49,'t1-tidy'!$AC$58)</c:f>
                <c:numCache>
                  <c:formatCode>General</c:formatCode>
                  <c:ptCount val="4"/>
                  <c:pt idx="0">
                    <c:v>0.25807691378001185</c:v>
                  </c:pt>
                  <c:pt idx="1">
                    <c:v>0.92603531186922861</c:v>
                  </c:pt>
                  <c:pt idx="2">
                    <c:v>1.0212493498054778</c:v>
                  </c:pt>
                  <c:pt idx="3">
                    <c:v>0.35736768413449077</c:v>
                  </c:pt>
                </c:numCache>
              </c:numRef>
            </c:plus>
            <c:minus>
              <c:numRef>
                <c:f>('t1-tidy'!$AC$31,'t1-tidy'!$AC$40,'t1-tidy'!$AC$49,'t1-tidy'!$AC$58)</c:f>
                <c:numCache>
                  <c:formatCode>General</c:formatCode>
                  <c:ptCount val="4"/>
                  <c:pt idx="0">
                    <c:v>0.25807691378001185</c:v>
                  </c:pt>
                  <c:pt idx="1">
                    <c:v>0.92603531186922861</c:v>
                  </c:pt>
                  <c:pt idx="2">
                    <c:v>1.0212493498054778</c:v>
                  </c:pt>
                  <c:pt idx="3">
                    <c:v>0.35736768413449077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('t1-tidy'!$F$31,'t1-tidy'!$F$40,'t1-tidy'!$F$49,'t1-tidy'!$F$58)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('t1-tidy'!$AB$31,'t1-tidy'!$AB$40,'t1-tidy'!$AB$49,'t1-tidy'!$AB$58)</c:f>
              <c:numCache>
                <c:formatCode>General</c:formatCode>
                <c:ptCount val="4"/>
                <c:pt idx="0">
                  <c:v>18.278118020837837</c:v>
                </c:pt>
                <c:pt idx="1">
                  <c:v>10.345446467414259</c:v>
                </c:pt>
                <c:pt idx="2">
                  <c:v>8.1013919499693827</c:v>
                </c:pt>
                <c:pt idx="3">
                  <c:v>4.5992475180150834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EB-4E2B-AB69-86B3F286496A}"/>
            </c:ext>
          </c:extLst>
        </c:ser>
        <c:ser>
          <c:idx val="1"/>
          <c:order val="1"/>
          <c:tx>
            <c:v>Cu no fiber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00B0F0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('t1-tidy'!$AC$92,'t1-tidy'!$AC$100,'t1-tidy'!$AC$108,'t1-tidy'!$AC$116)</c:f>
                <c:numCache>
                  <c:formatCode>General</c:formatCode>
                  <c:ptCount val="4"/>
                  <c:pt idx="0">
                    <c:v>0.14265588697015386</c:v>
                  </c:pt>
                  <c:pt idx="1">
                    <c:v>0.57776412993473991</c:v>
                  </c:pt>
                  <c:pt idx="2">
                    <c:v>0.36477757138497457</c:v>
                  </c:pt>
                  <c:pt idx="3">
                    <c:v>0.17589038003862684</c:v>
                  </c:pt>
                </c:numCache>
              </c:numRef>
            </c:plus>
            <c:minus>
              <c:numRef>
                <c:f>('t1-tidy'!$AC$92,'t1-tidy'!$AC$100,'t1-tidy'!$AC$108,'t1-tidy'!$AC$116)</c:f>
                <c:numCache>
                  <c:formatCode>General</c:formatCode>
                  <c:ptCount val="4"/>
                  <c:pt idx="0">
                    <c:v>0.14265588697015386</c:v>
                  </c:pt>
                  <c:pt idx="1">
                    <c:v>0.57776412993473991</c:v>
                  </c:pt>
                  <c:pt idx="2">
                    <c:v>0.36477757138497457</c:v>
                  </c:pt>
                  <c:pt idx="3">
                    <c:v>0.17589038003862684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('t1-tidy'!$F$92,'t1-tidy'!$F$100,'t1-tidy'!$F$108,'t1-tidy'!$F$116)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('t1-tidy'!$AB$92,'t1-tidy'!$AB$100,'t1-tidy'!$AB$108,'t1-tidy'!$AB$116)</c:f>
              <c:numCache>
                <c:formatCode>General</c:formatCode>
                <c:ptCount val="4"/>
                <c:pt idx="0">
                  <c:v>17.213928276652592</c:v>
                </c:pt>
                <c:pt idx="1">
                  <c:v>8.9419716165342908</c:v>
                </c:pt>
                <c:pt idx="2">
                  <c:v>10.096330189063332</c:v>
                </c:pt>
                <c:pt idx="3">
                  <c:v>10.106653491350945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EB-4E2B-AB69-86B3F286496A}"/>
            </c:ext>
          </c:extLst>
        </c:ser>
        <c:ser>
          <c:idx val="2"/>
          <c:order val="2"/>
          <c:tx>
            <c:v>Co+Fiber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CCFF"/>
              </a:solidFill>
              <a:ln w="76200">
                <a:solidFill>
                  <a:srgbClr val="FFCCFF"/>
                </a:solidFill>
                <a:beve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('t1-tidy'!$Q$31,'t1-tidy'!$Q$40,'t1-tidy'!$Q$49,'t1-tidy'!$Q$58)</c:f>
                <c:numCache>
                  <c:formatCode>General</c:formatCode>
                  <c:ptCount val="4"/>
                  <c:pt idx="0">
                    <c:v>0.84060341156661456</c:v>
                  </c:pt>
                  <c:pt idx="1">
                    <c:v>0.84414033161689805</c:v>
                  </c:pt>
                  <c:pt idx="2">
                    <c:v>0.22265907334438723</c:v>
                  </c:pt>
                  <c:pt idx="3">
                    <c:v>7.926181630517129E-2</c:v>
                  </c:pt>
                </c:numCache>
              </c:numRef>
            </c:plus>
            <c:minus>
              <c:numRef>
                <c:f>('t1-tidy'!$Q$31,'t1-tidy'!$Q$40,'t1-tidy'!$Q$49,'t1-tidy'!$Q$58)</c:f>
                <c:numCache>
                  <c:formatCode>General</c:formatCode>
                  <c:ptCount val="4"/>
                  <c:pt idx="0">
                    <c:v>0.84060341156661456</c:v>
                  </c:pt>
                  <c:pt idx="1">
                    <c:v>0.84414033161689805</c:v>
                  </c:pt>
                  <c:pt idx="2">
                    <c:v>0.22265907334438723</c:v>
                  </c:pt>
                  <c:pt idx="3">
                    <c:v>7.926181630517129E-2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('t1-tidy'!$F$31,'t1-tidy'!$F$40,'t1-tidy'!$F$49,'t1-tidy'!$F$58)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('t1-tidy'!$P$31,'t1-tidy'!$P$40,'t1-tidy'!$P$49,'t1-tidy'!$P$58)</c:f>
              <c:numCache>
                <c:formatCode>General</c:formatCode>
                <c:ptCount val="4"/>
                <c:pt idx="0">
                  <c:v>24.479262885118221</c:v>
                </c:pt>
                <c:pt idx="1">
                  <c:v>8.9673588397380986</c:v>
                </c:pt>
                <c:pt idx="2">
                  <c:v>3.9502229236111255</c:v>
                </c:pt>
                <c:pt idx="3">
                  <c:v>0.59059729072830736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8EB-4E2B-AB69-86B3F286496A}"/>
            </c:ext>
          </c:extLst>
        </c:ser>
        <c:ser>
          <c:idx val="3"/>
          <c:order val="3"/>
          <c:tx>
            <c:v>Co no Fiber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CCFF"/>
              </a:solidFill>
              <a:ln w="76200">
                <a:solidFill>
                  <a:srgbClr val="FFCC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('t1-tidy'!$Q$92,'t1-tidy'!$Q$100,'t1-tidy'!$Q$108,'t1-tidy'!$Q$116)</c:f>
                <c:numCache>
                  <c:formatCode>General</c:formatCode>
                  <c:ptCount val="4"/>
                  <c:pt idx="0">
                    <c:v>0.41904184620258494</c:v>
                  </c:pt>
                  <c:pt idx="1">
                    <c:v>0.51374600499475676</c:v>
                  </c:pt>
                  <c:pt idx="2">
                    <c:v>0.74441223175011262</c:v>
                  </c:pt>
                  <c:pt idx="3">
                    <c:v>1.0255636119111584</c:v>
                  </c:pt>
                </c:numCache>
              </c:numRef>
            </c:plus>
            <c:minus>
              <c:numRef>
                <c:f>('t1-tidy'!$Q$92,'t1-tidy'!$Q$100,'t1-tidy'!$Q$108,'t1-tidy'!$Q$116)</c:f>
                <c:numCache>
                  <c:formatCode>General</c:formatCode>
                  <c:ptCount val="4"/>
                  <c:pt idx="0">
                    <c:v>0.41904184620258494</c:v>
                  </c:pt>
                  <c:pt idx="1">
                    <c:v>0.51374600499475676</c:v>
                  </c:pt>
                  <c:pt idx="2">
                    <c:v>0.74441223175011262</c:v>
                  </c:pt>
                  <c:pt idx="3">
                    <c:v>1.0255636119111584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('t1-tidy'!$F$92,'t1-tidy'!$F$100,'t1-tidy'!$F$108,'t1-tidy'!$F$116)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('t1-tidy'!$P$92,'t1-tidy'!$P$100,'t1-tidy'!$P$108,'t1-tidy'!$P$116)</c:f>
              <c:numCache>
                <c:formatCode>General</c:formatCode>
                <c:ptCount val="4"/>
                <c:pt idx="0">
                  <c:v>23.644242563548271</c:v>
                </c:pt>
                <c:pt idx="1">
                  <c:v>13.565349606888068</c:v>
                </c:pt>
                <c:pt idx="2">
                  <c:v>10.475660128306076</c:v>
                </c:pt>
                <c:pt idx="3">
                  <c:v>9.4674842624758444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8EB-4E2B-AB69-86B3F286496A}"/>
            </c:ext>
          </c:extLst>
        </c:ser>
        <c:ser>
          <c:idx val="4"/>
          <c:order val="4"/>
          <c:tx>
            <c:v>Ni+Fiber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('t1-tidy'!$W$37,'t1-tidy'!$W$46,'t1-tidy'!$W$55,'t1-tidy'!$W$64)</c:f>
                <c:numCache>
                  <c:formatCode>General</c:formatCode>
                  <c:ptCount val="4"/>
                  <c:pt idx="0">
                    <c:v>0.2050615550156262</c:v>
                  </c:pt>
                  <c:pt idx="1">
                    <c:v>0.25725070813704087</c:v>
                  </c:pt>
                  <c:pt idx="2">
                    <c:v>0.25264301587370497</c:v>
                  </c:pt>
                  <c:pt idx="3">
                    <c:v>0.80787020353494343</c:v>
                  </c:pt>
                </c:numCache>
              </c:numRef>
            </c:plus>
            <c:minus>
              <c:numRef>
                <c:f>('t1-tidy'!$W$37,'t1-tidy'!$W$46,'t1-tidy'!$W$55,'t1-tidy'!$W$64)</c:f>
                <c:numCache>
                  <c:formatCode>General</c:formatCode>
                  <c:ptCount val="4"/>
                  <c:pt idx="0">
                    <c:v>0.2050615550156262</c:v>
                  </c:pt>
                  <c:pt idx="1">
                    <c:v>0.25725070813704087</c:v>
                  </c:pt>
                  <c:pt idx="2">
                    <c:v>0.25264301587370497</c:v>
                  </c:pt>
                  <c:pt idx="3">
                    <c:v>0.80787020353494343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('t1-tidy'!$F$96,'t1-tidy'!$F$102,'t1-tidy'!$F$109,'t1-tidy'!$F$116)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('t1-tidy'!$V$37,'t1-tidy'!$V$46,'t1-tidy'!$V$55,'t1-tidy'!$V$64)</c:f>
              <c:numCache>
                <c:formatCode>General</c:formatCode>
                <c:ptCount val="4"/>
                <c:pt idx="0">
                  <c:v>20.363467508353455</c:v>
                </c:pt>
                <c:pt idx="1">
                  <c:v>13.901898804729804</c:v>
                </c:pt>
                <c:pt idx="2">
                  <c:v>11.733018085209011</c:v>
                </c:pt>
                <c:pt idx="3">
                  <c:v>3.6045110178911002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8EB-4E2B-AB69-86B3F286496A}"/>
            </c:ext>
          </c:extLst>
        </c:ser>
        <c:ser>
          <c:idx val="5"/>
          <c:order val="5"/>
          <c:tx>
            <c:v>Ni no Fiber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('t1-tidy'!$W$98,'t1-tidy'!$W$106,'t1-tidy'!$W$114,'t1-tidy'!$W$122)</c:f>
                <c:numCache>
                  <c:formatCode>General</c:formatCode>
                  <c:ptCount val="4"/>
                  <c:pt idx="0">
                    <c:v>3.6991968628781229E-2</c:v>
                  </c:pt>
                  <c:pt idx="1">
                    <c:v>0.16778550970458744</c:v>
                  </c:pt>
                  <c:pt idx="2">
                    <c:v>0.44356948714902988</c:v>
                  </c:pt>
                  <c:pt idx="3">
                    <c:v>0.2683656310615915</c:v>
                  </c:pt>
                </c:numCache>
              </c:numRef>
            </c:plus>
            <c:minus>
              <c:numRef>
                <c:f>('t1-tidy'!$W$98,'t1-tidy'!$W$106,'t1-tidy'!$W$114,'t1-tidy'!$W$122)</c:f>
                <c:numCache>
                  <c:formatCode>General</c:formatCode>
                  <c:ptCount val="4"/>
                  <c:pt idx="0">
                    <c:v>3.6991968628781229E-2</c:v>
                  </c:pt>
                  <c:pt idx="1">
                    <c:v>0.16778550970458744</c:v>
                  </c:pt>
                  <c:pt idx="2">
                    <c:v>0.44356948714902988</c:v>
                  </c:pt>
                  <c:pt idx="3">
                    <c:v>0.2683656310615915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('t1-tidy'!$F$33,'t1-tidy'!$F$43,'t1-tidy'!$F$54,'t1-tidy'!$F$60)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14</c:v>
                </c:pt>
              </c:numCache>
            </c:numRef>
          </c:xVal>
          <c:yVal>
            <c:numRef>
              <c:f>('t1-tidy'!$V$98,'t1-tidy'!$V$106,'t1-tidy'!$V$114,'t1-tidy'!$V$122)</c:f>
              <c:numCache>
                <c:formatCode>General</c:formatCode>
                <c:ptCount val="4"/>
                <c:pt idx="0">
                  <c:v>20.61892290808423</c:v>
                </c:pt>
                <c:pt idx="1">
                  <c:v>18.54754531825624</c:v>
                </c:pt>
                <c:pt idx="2">
                  <c:v>18.55840927240169</c:v>
                </c:pt>
                <c:pt idx="3">
                  <c:v>18.266614407259034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8EB-4E2B-AB69-86B3F2864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936976"/>
        <c:axId val="325938288"/>
      </c:scatterChart>
      <c:valAx>
        <c:axId val="325936976"/>
        <c:scaling>
          <c:orientation val="minMax"/>
          <c:max val="1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 dirty="0"/>
                  <a:t>Time</a:t>
                </a:r>
                <a:r>
                  <a:rPr lang="en-US" sz="2400" dirty="0"/>
                  <a:t> (d)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alpha val="97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38288"/>
        <c:crosses val="autoZero"/>
        <c:crossBetween val="midCat"/>
      </c:valAx>
      <c:valAx>
        <c:axId val="3259382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600" baseline="0" dirty="0"/>
                  <a:t>Dissolved metal  concentration (</a:t>
                </a:r>
                <a:r>
                  <a:rPr lang="en-US" sz="2600" baseline="0" dirty="0" err="1"/>
                  <a:t>uM</a:t>
                </a:r>
                <a:r>
                  <a:rPr lang="en-US" sz="26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7.03754682602282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36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0.59746</cdr:x>
      <cdr:y>0.76837</cdr:y>
    </cdr:from>
    <cdr:to>
      <cdr:x>0.59805</cdr:x>
      <cdr:y>0.9289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 flipV="1">
          <a:off x="7173856" y="5656267"/>
          <a:ext cx="7084" cy="1181722"/>
        </a:xfrm>
        <a:prstGeom xmlns:a="http://schemas.openxmlformats.org/drawingml/2006/main" prst="straightConnector1">
          <a:avLst/>
        </a:prstGeom>
        <a:ln xmlns:a="http://schemas.openxmlformats.org/drawingml/2006/main" w="76200" cap="flat" cmpd="sng" algn="ctr">
          <a:solidFill>
            <a:schemeClr val="accent4"/>
          </a:solidFill>
          <a:prstDash val="solid"/>
          <a:round/>
          <a:headEnd type="none" w="lg" len="sm"/>
          <a:tailEnd type="triangl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0.53662</cdr:x>
      <cdr:y>0.92872</cdr:y>
    </cdr:from>
    <cdr:to>
      <cdr:x>0.67342</cdr:x>
      <cdr:y>0.97889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6443319" y="6836648"/>
          <a:ext cx="164263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002060"/>
              </a:solidFill>
            </a:rPr>
            <a:t>metals added</a:t>
          </a:r>
          <a:endParaRPr lang="en-US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0.32213</cdr:x>
      <cdr:y>0.12378</cdr:y>
    </cdr:from>
    <cdr:to>
      <cdr:x>0.97731</cdr:x>
      <cdr:y>0.25339</cdr:y>
    </cdr:to>
    <cdr:sp macro="" textlink="">
      <cdr:nvSpPr>
        <cdr:cNvPr id="4" name="TextBox 5"/>
        <cdr:cNvSpPr txBox="1"/>
      </cdr:nvSpPr>
      <cdr:spPr>
        <a:xfrm xmlns:a="http://schemas.openxmlformats.org/drawingml/2006/main">
          <a:off x="3867852" y="911192"/>
          <a:ext cx="7866948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i="1" dirty="0" err="1" smtClean="0">
              <a:solidFill>
                <a:srgbClr val="FFFF00"/>
              </a:solidFill>
            </a:rPr>
            <a:t>Mn</a:t>
          </a:r>
          <a:r>
            <a:rPr lang="en-US" sz="2800" b="1" i="1" dirty="0" smtClean="0">
              <a:solidFill>
                <a:srgbClr val="FFFF00"/>
              </a:solidFill>
            </a:rPr>
            <a:t> continues to be removed from solution with </a:t>
          </a:r>
        </a:p>
        <a:p xmlns:a="http://schemas.openxmlformats.org/drawingml/2006/main">
          <a:r>
            <a:rPr lang="en-US" sz="2800" b="1" i="1" dirty="0" smtClean="0">
              <a:solidFill>
                <a:srgbClr val="FFFF00"/>
              </a:solidFill>
            </a:rPr>
            <a:t>once metals are added for carpet fiber systems</a:t>
          </a:r>
          <a:endParaRPr lang="en-US" sz="2800" b="1" i="1" dirty="0">
            <a:solidFill>
              <a:srgbClr val="FFFF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0.32965</cdr:x>
      <cdr:y>0.13575</cdr:y>
    </cdr:from>
    <cdr:to>
      <cdr:x>0.99145</cdr:x>
      <cdr:y>0.27038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3918652" y="961992"/>
          <a:ext cx="7866948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i="1" dirty="0" smtClean="0">
              <a:solidFill>
                <a:srgbClr val="FFFF00"/>
              </a:solidFill>
            </a:rPr>
            <a:t>Systems with carpet fiber remove more metals from solution compared to systems without fibers</a:t>
          </a:r>
          <a:endParaRPr lang="en-US" sz="2800" b="1" i="1" dirty="0">
            <a:solidFill>
              <a:srgbClr val="FFFF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4877" y="761866"/>
            <a:ext cx="9144000" cy="1641490"/>
          </a:xfrm>
        </p:spPr>
        <p:txBody>
          <a:bodyPr>
            <a:normAutofit/>
          </a:bodyPr>
          <a:lstStyle/>
          <a:p>
            <a:r>
              <a:rPr lang="en-US" sz="4800" b="1" dirty="0"/>
              <a:t>Heavy Metal Recovery Using Manganese-Oxidizing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Microbes </a:t>
            </a:r>
            <a:r>
              <a:rPr lang="en-US" sz="4800" b="1" dirty="0"/>
              <a:t>and Recycled Carpet </a:t>
            </a:r>
            <a:r>
              <a:rPr lang="en-US" sz="4800" b="1" dirty="0" smtClean="0"/>
              <a:t>Fiber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6972" y="2261688"/>
            <a:ext cx="9144000" cy="754025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/>
              <a:t>Brandy Stewart, Sharon Bone, and Cara </a:t>
            </a:r>
            <a:r>
              <a:rPr lang="en-US" sz="3600" b="1" dirty="0" smtClean="0"/>
              <a:t>Santelli</a:t>
            </a:r>
          </a:p>
          <a:p>
            <a:r>
              <a:rPr lang="en-US" dirty="0" smtClean="0"/>
              <a:t>University of Minnesota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/>
          <a:stretch/>
        </p:blipFill>
        <p:spPr>
          <a:xfrm>
            <a:off x="7399933" y="3432489"/>
            <a:ext cx="4731827" cy="320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"/>
          <a:stretch/>
        </p:blipFill>
        <p:spPr>
          <a:xfrm>
            <a:off x="121035" y="3403961"/>
            <a:ext cx="4275475" cy="3214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372" y="3403961"/>
            <a:ext cx="48768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94" y="3989438"/>
            <a:ext cx="31811" cy="23711"/>
          </a:xfrm>
        </p:spPr>
      </p:pic>
      <p:grpSp>
        <p:nvGrpSpPr>
          <p:cNvPr id="2" name="Group 1"/>
          <p:cNvGrpSpPr/>
          <p:nvPr/>
        </p:nvGrpSpPr>
        <p:grpSpPr>
          <a:xfrm>
            <a:off x="115242" y="284891"/>
            <a:ext cx="11993325" cy="6571655"/>
            <a:chOff x="99974" y="118257"/>
            <a:chExt cx="11993325" cy="6571655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116" y="118257"/>
              <a:ext cx="6450183" cy="4807776"/>
            </a:xfrm>
            <a:prstGeom prst="rect">
              <a:avLst/>
            </a:prstGeom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4" y="469557"/>
              <a:ext cx="5084170" cy="378959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424" y="1964707"/>
              <a:ext cx="6339405" cy="472520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909382" y="2088791"/>
            <a:ext cx="542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Fungal culture </a:t>
            </a:r>
            <a:r>
              <a:rPr lang="en-US" sz="2400" b="1" i="1" dirty="0">
                <a:solidFill>
                  <a:schemeClr val="bg1"/>
                </a:solidFill>
              </a:rPr>
              <a:t>with </a:t>
            </a:r>
            <a:r>
              <a:rPr lang="en-US" sz="2400" b="1" i="1" dirty="0" err="1">
                <a:solidFill>
                  <a:schemeClr val="bg1"/>
                </a:solidFill>
              </a:rPr>
              <a:t>Mn</a:t>
            </a:r>
            <a:r>
              <a:rPr lang="en-US" sz="2400" b="1" i="1" dirty="0">
                <a:solidFill>
                  <a:schemeClr val="bg1"/>
                </a:solidFill>
              </a:rPr>
              <a:t> oxide precipitates</a:t>
            </a:r>
          </a:p>
        </p:txBody>
      </p:sp>
    </p:spTree>
    <p:extLst>
      <p:ext uri="{BB962C8B-B14F-4D97-AF65-F5344CB8AC3E}">
        <p14:creationId xmlns:p14="http://schemas.microsoft.com/office/powerpoint/2010/main" val="20191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6621118" y="2320621"/>
            <a:ext cx="5570881" cy="418177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"/>
          <a:stretch/>
        </p:blipFill>
        <p:spPr>
          <a:xfrm>
            <a:off x="103186" y="218324"/>
            <a:ext cx="6279141" cy="4686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148" t="93530" r="20582" b="36"/>
          <a:stretch/>
        </p:blipFill>
        <p:spPr>
          <a:xfrm>
            <a:off x="103186" y="4553591"/>
            <a:ext cx="1524000" cy="32327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92691" r="20310" b="884"/>
          <a:stretch/>
        </p:blipFill>
        <p:spPr>
          <a:xfrm>
            <a:off x="11353800" y="6169890"/>
            <a:ext cx="729672" cy="28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1822"/>
          <a:stretch/>
        </p:blipFill>
        <p:spPr>
          <a:xfrm>
            <a:off x="1274618" y="0"/>
            <a:ext cx="6853382" cy="6914914"/>
          </a:xfrm>
        </p:spPr>
      </p:pic>
      <p:sp>
        <p:nvSpPr>
          <p:cNvPr id="5" name="TextBox 4"/>
          <p:cNvSpPr txBox="1"/>
          <p:nvPr/>
        </p:nvSpPr>
        <p:spPr>
          <a:xfrm>
            <a:off x="6954982" y="6132946"/>
            <a:ext cx="102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µm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51273" y="3126956"/>
            <a:ext cx="3535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rgbClr val="FFFF00"/>
                </a:solidFill>
              </a:rPr>
              <a:t>Complex, dense network of fungal material and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biominerals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7" y="173339"/>
            <a:ext cx="11711709" cy="619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06" y="1191574"/>
            <a:ext cx="3359187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99718" y="6334780"/>
            <a:ext cx="1106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metal concentrations decrease over time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7" y="173339"/>
            <a:ext cx="11711709" cy="61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73339"/>
            <a:ext cx="11647054" cy="616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1391" y="6311900"/>
            <a:ext cx="1106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Presence of carpet fiber enhances metal removal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" y="136033"/>
            <a:ext cx="11697891" cy="6199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6960" y="6335665"/>
            <a:ext cx="7866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Mn</a:t>
            </a:r>
            <a:r>
              <a:rPr lang="en-US" sz="2800" b="1" i="1" dirty="0" smtClean="0">
                <a:solidFill>
                  <a:srgbClr val="FFFF00"/>
                </a:solidFill>
              </a:rPr>
              <a:t> concentration decreases over time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" y="136033"/>
            <a:ext cx="11697891" cy="6199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6960" y="6335665"/>
            <a:ext cx="7866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Mn</a:t>
            </a:r>
            <a:r>
              <a:rPr lang="en-US" sz="2800" b="1" i="1" dirty="0" smtClean="0">
                <a:solidFill>
                  <a:srgbClr val="FFFF00"/>
                </a:solidFill>
              </a:rPr>
              <a:t> concentration decreases over time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758" y="1860813"/>
            <a:ext cx="3359187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4" y="136033"/>
            <a:ext cx="11697891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2307" y="6334780"/>
            <a:ext cx="981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metals decrease over time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" y="88034"/>
            <a:ext cx="11697891" cy="6199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3425" y="6311900"/>
            <a:ext cx="7866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Carpet fibers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enchance</a:t>
            </a:r>
            <a:r>
              <a:rPr lang="en-US" sz="2800" b="1" i="1" dirty="0" smtClean="0">
                <a:solidFill>
                  <a:srgbClr val="FFFF00"/>
                </a:solidFill>
              </a:rPr>
              <a:t> metal removal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7" y="125693"/>
            <a:ext cx="11141364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Project Objective</a:t>
            </a:r>
            <a:r>
              <a:rPr lang="en-US" b="1" dirty="0" smtClean="0"/>
              <a:t>-design bioreactor using </a:t>
            </a:r>
            <a:r>
              <a:rPr lang="en-US" b="1" dirty="0" err="1" smtClean="0"/>
              <a:t>Mn</a:t>
            </a:r>
            <a:r>
              <a:rPr lang="en-US" b="1" dirty="0" smtClean="0"/>
              <a:t>-oxidizing fungus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7" y="1531057"/>
            <a:ext cx="6837573" cy="5082855"/>
          </a:xfrm>
        </p:spPr>
      </p:pic>
      <p:sp>
        <p:nvSpPr>
          <p:cNvPr id="5" name="TextBox 4"/>
          <p:cNvSpPr txBox="1"/>
          <p:nvPr/>
        </p:nvSpPr>
        <p:spPr>
          <a:xfrm>
            <a:off x="6077382" y="6195557"/>
            <a:ext cx="1782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C. Santelli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929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"/>
          <a:stretch/>
        </p:blipFill>
        <p:spPr>
          <a:xfrm>
            <a:off x="1669472" y="198045"/>
            <a:ext cx="8629074" cy="65167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961" t="93589" r="19622" b="615"/>
          <a:stretch/>
        </p:blipFill>
        <p:spPr>
          <a:xfrm>
            <a:off x="7804726" y="6213049"/>
            <a:ext cx="1245031" cy="40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9782" y="292792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Mnoxide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97600" y="2456873"/>
            <a:ext cx="160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Fungi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66364" y="3510265"/>
            <a:ext cx="160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Carpet Fiber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42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82" y="130582"/>
            <a:ext cx="11697891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6960" y="6335665"/>
            <a:ext cx="7866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Mn</a:t>
            </a:r>
            <a:r>
              <a:rPr lang="en-US" sz="2800" b="1" i="1" dirty="0" smtClean="0">
                <a:solidFill>
                  <a:srgbClr val="FFFF00"/>
                </a:solidFill>
              </a:rPr>
              <a:t> concentration decreases over time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99" y="130582"/>
            <a:ext cx="11674308" cy="6199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6998" y="6334780"/>
            <a:ext cx="981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Soluble metals decrease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82" y="130582"/>
            <a:ext cx="11674308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1" y="6330214"/>
            <a:ext cx="12062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Carpet fibers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enchance</a:t>
            </a:r>
            <a:r>
              <a:rPr lang="en-US" sz="2800" b="1" i="1" dirty="0" smtClean="0">
                <a:solidFill>
                  <a:srgbClr val="FFFF00"/>
                </a:solidFill>
              </a:rPr>
              <a:t> metal removal and pH buffering helps removal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4"/>
          <a:stretch/>
        </p:blipFill>
        <p:spPr>
          <a:xfrm>
            <a:off x="1087507" y="0"/>
            <a:ext cx="9990229" cy="70326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2309" b="11249"/>
          <a:stretch/>
        </p:blipFill>
        <p:spPr>
          <a:xfrm>
            <a:off x="8122497" y="4630475"/>
            <a:ext cx="3359187" cy="2078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9382" y="1588655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Carpet Fiber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2621" y="3426691"/>
            <a:ext cx="167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Fungal Biomass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72218" y="3796023"/>
            <a:ext cx="1976582" cy="187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3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52" y="203200"/>
            <a:ext cx="10256325" cy="5973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353" y="6176963"/>
            <a:ext cx="1099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Proportion of metal associated with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Mn</a:t>
            </a:r>
            <a:r>
              <a:rPr lang="en-US" sz="2800" b="1" i="1" dirty="0" err="1" smtClean="0">
                <a:solidFill>
                  <a:srgbClr val="FFFF00"/>
                </a:solidFill>
              </a:rPr>
              <a:t>oxide</a:t>
            </a:r>
            <a:r>
              <a:rPr lang="en-US" sz="2800" b="1" i="1" dirty="0" smtClean="0">
                <a:solidFill>
                  <a:srgbClr val="FFFF00"/>
                </a:solidFill>
              </a:rPr>
              <a:t> phase depends on metal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r="22259"/>
          <a:stretch/>
        </p:blipFill>
        <p:spPr>
          <a:xfrm>
            <a:off x="411146" y="1572917"/>
            <a:ext cx="4410235" cy="4943175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91" y="1572917"/>
            <a:ext cx="4773897" cy="477389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2600" y="113506"/>
            <a:ext cx="116551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Results</a:t>
            </a:r>
            <a:r>
              <a:rPr lang="en-US" b="1" dirty="0" smtClean="0"/>
              <a:t> – Fungal </a:t>
            </a:r>
            <a:r>
              <a:rPr lang="en-US" b="1" dirty="0" err="1" smtClean="0"/>
              <a:t>biomineral</a:t>
            </a:r>
            <a:r>
              <a:rPr lang="en-US" b="1" dirty="0" smtClean="0"/>
              <a:t> interaction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43563" y="3066472"/>
            <a:ext cx="1810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Fungi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000" dirty="0" err="1" smtClean="0"/>
              <a:t>Mnoxide</a:t>
            </a:r>
            <a:r>
              <a:rPr lang="en-US" sz="3000" dirty="0" smtClean="0"/>
              <a:t> material</a:t>
            </a:r>
            <a:endParaRPr lang="en-US" sz="3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09818" y="3288145"/>
            <a:ext cx="2080000" cy="1477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19927" y="3288145"/>
            <a:ext cx="2828800" cy="14778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472545" y="3020449"/>
            <a:ext cx="4112328" cy="3001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70363" y="4331855"/>
            <a:ext cx="2500255" cy="7573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908800" y="3288145"/>
            <a:ext cx="2983345" cy="11051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1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8" y="117457"/>
            <a:ext cx="6523285" cy="6523285"/>
          </a:xfrm>
          <a:prstGeom prst="rect">
            <a:avLst/>
          </a:prstGeom>
        </p:spPr>
      </p:pic>
      <p:pic>
        <p:nvPicPr>
          <p:cNvPr id="9" name="Picture 2" descr="Cute octopus cartoon Stock Photo by ©aditgalih 94759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9" y="585787"/>
            <a:ext cx="20669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Octopus Arm Cartoon Stock Illustrations – 349 Octopus Arm Cartoon Stock  Illustrations, Vectors &amp; Clipart - Dreamstime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873" y="337909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8" y="117457"/>
            <a:ext cx="6523285" cy="652328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1120"/>
            <a:ext cx="5949622" cy="59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59" y="2675396"/>
            <a:ext cx="7890741" cy="4182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5" y="161245"/>
            <a:ext cx="7657379" cy="4058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03606" y="3694669"/>
            <a:ext cx="134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500 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32443" y="6340887"/>
            <a:ext cx="134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500 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56073" y="3029527"/>
            <a:ext cx="82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0692" y="346364"/>
            <a:ext cx="82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Mn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524" y="4766698"/>
            <a:ext cx="440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Trace metals co-located with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Mn</a:t>
            </a:r>
            <a:r>
              <a:rPr lang="en-US" sz="3600" b="1" i="1" dirty="0" smtClean="0">
                <a:solidFill>
                  <a:srgbClr val="FFFF00"/>
                </a:solidFill>
              </a:rPr>
              <a:t> oxides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924800" y="536360"/>
            <a:ext cx="3975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/>
              <a:t>Results</a:t>
            </a:r>
            <a:r>
              <a:rPr lang="en-US" sz="4800" b="1" dirty="0" smtClean="0"/>
              <a:t> – Fungal metal association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164" y="4701291"/>
            <a:ext cx="3697119" cy="1974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7" y="125693"/>
            <a:ext cx="11141364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Project Objective</a:t>
            </a:r>
            <a:r>
              <a:rPr lang="en-US" b="1" dirty="0" smtClean="0"/>
              <a:t>-design bioreactor using </a:t>
            </a:r>
            <a:r>
              <a:rPr lang="en-US" b="1" dirty="0" err="1" smtClean="0"/>
              <a:t>Mn</a:t>
            </a:r>
            <a:r>
              <a:rPr lang="en-US" b="1" dirty="0" smtClean="0"/>
              <a:t>-oxidizing fungus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7" y="1531057"/>
            <a:ext cx="6837573" cy="5082855"/>
          </a:xfrm>
        </p:spPr>
      </p:pic>
      <p:sp>
        <p:nvSpPr>
          <p:cNvPr id="5" name="TextBox 4"/>
          <p:cNvSpPr txBox="1"/>
          <p:nvPr/>
        </p:nvSpPr>
        <p:spPr>
          <a:xfrm>
            <a:off x="6077382" y="6195557"/>
            <a:ext cx="1782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C. Santelli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662" y="1596097"/>
            <a:ext cx="4886325" cy="127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662" y="3091137"/>
            <a:ext cx="2884560" cy="2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2181" y="5460964"/>
            <a:ext cx="1259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Xray</a:t>
            </a:r>
            <a:r>
              <a:rPr lang="en-US" sz="3200" b="1" i="1" dirty="0" smtClean="0">
                <a:solidFill>
                  <a:srgbClr val="FFFF00"/>
                </a:solidFill>
              </a:rPr>
              <a:t> fluorescence map of fungal biomass and mixed metal </a:t>
            </a:r>
            <a:endParaRPr lang="en-US" sz="3200" b="1" i="1" dirty="0" smtClean="0">
              <a:solidFill>
                <a:srgbClr val="FFFF00"/>
              </a:solidFill>
            </a:endParaRPr>
          </a:p>
          <a:p>
            <a:r>
              <a:rPr lang="en-US" sz="3200" b="1" i="1" dirty="0" smtClean="0">
                <a:solidFill>
                  <a:srgbClr val="FFFF00"/>
                </a:solidFill>
              </a:rPr>
              <a:t>precipitation </a:t>
            </a:r>
            <a:r>
              <a:rPr lang="en-US" sz="3200" b="1" i="1" dirty="0" smtClean="0">
                <a:solidFill>
                  <a:srgbClr val="FFFF00"/>
                </a:solidFill>
              </a:rPr>
              <a:t>showing co-location of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Mn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</a:rPr>
              <a:t>with Cu, Co, Ni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3" y="128212"/>
            <a:ext cx="5724053" cy="51960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03633" y="128211"/>
            <a:ext cx="5988916" cy="5264378"/>
            <a:chOff x="6918036" y="343588"/>
            <a:chExt cx="4557279" cy="42329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8036" y="343588"/>
              <a:ext cx="4557279" cy="4141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08332" y="4053293"/>
              <a:ext cx="842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Co</a:t>
              </a:r>
              <a:endParaRPr lang="en-US" sz="28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7793" y="4755609"/>
            <a:ext cx="81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96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801" y="593336"/>
            <a:ext cx="4303683" cy="39066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361381" y="460983"/>
            <a:ext cx="4557279" cy="4141454"/>
            <a:chOff x="6918036" y="343588"/>
            <a:chExt cx="4557279" cy="4141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8036" y="343588"/>
              <a:ext cx="4557279" cy="4141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1925" y="3998315"/>
              <a:ext cx="842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</a:t>
              </a:r>
              <a:endParaRPr lang="en-US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03498" y="4113683"/>
            <a:ext cx="8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8576" y="1708727"/>
            <a:ext cx="5469788" cy="5015120"/>
            <a:chOff x="5378981" y="2147802"/>
            <a:chExt cx="4093388" cy="37197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8981" y="2147802"/>
              <a:ext cx="4093388" cy="37010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78981" y="5479496"/>
              <a:ext cx="714375" cy="388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Ni</a:t>
              </a:r>
              <a:endParaRPr lang="en-US" sz="28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46" y="1708727"/>
            <a:ext cx="5547734" cy="50457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646" y="6231230"/>
            <a:ext cx="81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912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1585480"/>
            <a:ext cx="10233800" cy="4351338"/>
          </a:xfrm>
        </p:spPr>
        <p:txBody>
          <a:bodyPr/>
          <a:lstStyle/>
          <a:p>
            <a:r>
              <a:rPr lang="en-US" dirty="0" err="1" smtClean="0"/>
              <a:t>Mn</a:t>
            </a:r>
            <a:r>
              <a:rPr lang="en-US" dirty="0" smtClean="0"/>
              <a:t> oxidizing fungi sequesters Co, Ni, Cu with 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en-US" dirty="0" err="1" smtClean="0"/>
              <a:t>biomineral</a:t>
            </a:r>
            <a:endParaRPr lang="en-US" dirty="0" smtClean="0"/>
          </a:p>
          <a:p>
            <a:r>
              <a:rPr lang="en-US" dirty="0" smtClean="0"/>
              <a:t>Carpet fibers increase metal uptake</a:t>
            </a:r>
          </a:p>
          <a:p>
            <a:r>
              <a:rPr lang="en-US" dirty="0" smtClean="0"/>
              <a:t>Fungus grows well in salty brine media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Conclusions</a:t>
            </a:r>
            <a:r>
              <a:rPr lang="en-US" b="1" dirty="0" smtClean="0"/>
              <a:t>-what we know so far</a:t>
            </a:r>
            <a:endParaRPr lang="en-US" b="1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34" y="2406009"/>
            <a:ext cx="4351338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3357418"/>
            <a:ext cx="3500582" cy="35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0"/>
          <a:stretch/>
        </p:blipFill>
        <p:spPr>
          <a:xfrm>
            <a:off x="595132" y="3769411"/>
            <a:ext cx="3263503" cy="30289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7072" y="9777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Ongoing work</a:t>
            </a:r>
            <a:r>
              <a:rPr lang="en-US" b="1" dirty="0"/>
              <a:t>-</a:t>
            </a:r>
            <a:r>
              <a:rPr lang="en-US" b="1" dirty="0" smtClean="0"/>
              <a:t>Soudan Mine Water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45" y="1326861"/>
            <a:ext cx="10233800" cy="4351338"/>
          </a:xfrm>
        </p:spPr>
        <p:txBody>
          <a:bodyPr/>
          <a:lstStyle/>
          <a:p>
            <a:r>
              <a:rPr lang="en-US" dirty="0" smtClean="0"/>
              <a:t>Elevated levels of Cu and Ni</a:t>
            </a:r>
          </a:p>
          <a:p>
            <a:r>
              <a:rPr lang="en-US" dirty="0" smtClean="0"/>
              <a:t>Can this be treated with fungal system?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8032" y="3555421"/>
            <a:ext cx="4724399" cy="3543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"/>
          <a:stretch/>
        </p:blipFill>
        <p:spPr>
          <a:xfrm>
            <a:off x="7352767" y="2371053"/>
            <a:ext cx="4751311" cy="3867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7" y="2352073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0"/>
          <a:stretch/>
        </p:blipFill>
        <p:spPr>
          <a:xfrm>
            <a:off x="245692" y="2421578"/>
            <a:ext cx="3263503" cy="30289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7072" y="9777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Ongoing work</a:t>
            </a:r>
            <a:r>
              <a:rPr lang="en-US" b="1" dirty="0"/>
              <a:t>-</a:t>
            </a:r>
            <a:r>
              <a:rPr lang="en-US" b="1" dirty="0" smtClean="0"/>
              <a:t>Soudan Mine Water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45" y="1326861"/>
            <a:ext cx="10233800" cy="4351338"/>
          </a:xfrm>
        </p:spPr>
        <p:txBody>
          <a:bodyPr/>
          <a:lstStyle/>
          <a:p>
            <a:r>
              <a:rPr lang="en-US" dirty="0" smtClean="0"/>
              <a:t>Elevated levels of Cu and Ni</a:t>
            </a:r>
          </a:p>
          <a:p>
            <a:r>
              <a:rPr lang="en-US" dirty="0" smtClean="0"/>
              <a:t>Can this be treated with fungal system?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6418" y="3786331"/>
            <a:ext cx="4724399" cy="3543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"/>
          <a:stretch/>
        </p:blipFill>
        <p:spPr>
          <a:xfrm>
            <a:off x="7168040" y="1326861"/>
            <a:ext cx="4751311" cy="3867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4695" y="93078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602" y="5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+mn-lt"/>
              </a:rPr>
              <a:t>Acknowledgements</a:t>
            </a:r>
            <a:endParaRPr lang="en-US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602" y="1076304"/>
            <a:ext cx="10979305" cy="4351338"/>
          </a:xfrm>
        </p:spPr>
        <p:txBody>
          <a:bodyPr/>
          <a:lstStyle/>
          <a:p>
            <a:r>
              <a:rPr lang="en-US" dirty="0" smtClean="0"/>
              <a:t>Santelli Lab</a:t>
            </a:r>
          </a:p>
          <a:p>
            <a:r>
              <a:rPr lang="en-US" dirty="0" smtClean="0"/>
              <a:t>Soudan Mine </a:t>
            </a:r>
            <a:endParaRPr lang="en-US" dirty="0" smtClean="0"/>
          </a:p>
          <a:p>
            <a:r>
              <a:rPr lang="en-US" dirty="0" smtClean="0"/>
              <a:t>Stanford Synchrotron Radiation Laboratory</a:t>
            </a:r>
            <a:endParaRPr lang="en-US" dirty="0" smtClean="0"/>
          </a:p>
          <a:p>
            <a:r>
              <a:rPr lang="en-US" dirty="0" smtClean="0"/>
              <a:t>Industrial Partners</a:t>
            </a:r>
          </a:p>
          <a:p>
            <a:pPr lvl="1"/>
            <a:r>
              <a:rPr lang="en-US" dirty="0" smtClean="0"/>
              <a:t>Clearwater Biologic</a:t>
            </a:r>
          </a:p>
          <a:p>
            <a:r>
              <a:rPr lang="en-US" dirty="0" smtClean="0"/>
              <a:t>Funding Source </a:t>
            </a:r>
          </a:p>
          <a:p>
            <a:pPr lvl="1"/>
            <a:r>
              <a:rPr lang="en-US" dirty="0" smtClean="0"/>
              <a:t>MnDrive: Minnesota’s Discovery, Research, and InnoVation Economy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004"/>
          <a:stretch/>
        </p:blipFill>
        <p:spPr>
          <a:xfrm>
            <a:off x="299507" y="4377483"/>
            <a:ext cx="7493203" cy="2100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699" y="4411089"/>
            <a:ext cx="2991082" cy="22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5" y="1050892"/>
            <a:ext cx="11787389" cy="49956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3327" y="-899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Mn</a:t>
            </a:r>
            <a:r>
              <a:rPr lang="en-US" b="1" dirty="0" smtClean="0"/>
              <a:t> K-edge EXAFS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44523" y="6268281"/>
            <a:ext cx="1086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Carpet Fiber </a:t>
            </a:r>
            <a:r>
              <a:rPr lang="en-US" sz="2400" dirty="0" smtClean="0"/>
              <a:t>is </a:t>
            </a:r>
            <a:r>
              <a:rPr lang="en-US" sz="2400" b="1" i="1" dirty="0" smtClean="0"/>
              <a:t>not impacting </a:t>
            </a:r>
            <a:r>
              <a:rPr lang="en-US" sz="2400" dirty="0" smtClean="0"/>
              <a:t>local manganese </a:t>
            </a:r>
            <a:r>
              <a:rPr lang="en-US" sz="2400" b="1" i="1" dirty="0" smtClean="0"/>
              <a:t>coordination chemistry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8654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Soudan pics, new show copper</a:t>
            </a:r>
          </a:p>
          <a:p>
            <a:r>
              <a:rPr lang="en-US" dirty="0" smtClean="0"/>
              <a:t>Mention industrial partner</a:t>
            </a:r>
          </a:p>
          <a:p>
            <a:r>
              <a:rPr lang="en-US" dirty="0" smtClean="0"/>
              <a:t>Tem pictures</a:t>
            </a:r>
          </a:p>
          <a:p>
            <a:r>
              <a:rPr lang="en-US" dirty="0" smtClean="0"/>
              <a:t>New graph results, include bar charts</a:t>
            </a:r>
          </a:p>
          <a:p>
            <a:r>
              <a:rPr lang="en-US" dirty="0" smtClean="0"/>
              <a:t>Explain what we are looking at with SEM, maybe add an image</a:t>
            </a:r>
          </a:p>
          <a:p>
            <a:r>
              <a:rPr lang="en-US" dirty="0" smtClean="0"/>
              <a:t>Explain </a:t>
            </a:r>
            <a:r>
              <a:rPr lang="en-US" dirty="0" err="1" smtClean="0"/>
              <a:t>Mn</a:t>
            </a:r>
            <a:r>
              <a:rPr lang="en-US" dirty="0" smtClean="0"/>
              <a:t> chemistry or exclude that slide</a:t>
            </a:r>
          </a:p>
          <a:p>
            <a:r>
              <a:rPr lang="en-US" dirty="0" smtClean="0"/>
              <a:t>Add that we are including mine water now and working</a:t>
            </a:r>
          </a:p>
          <a:p>
            <a:r>
              <a:rPr lang="en-US" dirty="0" smtClean="0"/>
              <a:t>Add pictures of that if we have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" y="-792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Project Background</a:t>
            </a:r>
            <a:r>
              <a:rPr lang="en-US" b="1" dirty="0" smtClean="0"/>
              <a:t>-Soudan </a:t>
            </a:r>
            <a:r>
              <a:rPr lang="en-US" b="1" dirty="0" smtClean="0"/>
              <a:t>Iron Mine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91" y="1071991"/>
            <a:ext cx="6669405" cy="568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" y="1568918"/>
            <a:ext cx="6540579" cy="5055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8801"/>
          <a:stretch/>
        </p:blipFill>
        <p:spPr>
          <a:xfrm>
            <a:off x="9449896" y="1039141"/>
            <a:ext cx="2857500" cy="23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731839"/>
              </p:ext>
            </p:extLst>
          </p:nvPr>
        </p:nvGraphicFramePr>
        <p:xfrm>
          <a:off x="-71562" y="-638553"/>
          <a:ext cx="12007273" cy="736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74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430276"/>
              </p:ext>
            </p:extLst>
          </p:nvPr>
        </p:nvGraphicFramePr>
        <p:xfrm>
          <a:off x="293300" y="-228600"/>
          <a:ext cx="11887200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62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2" y="2267464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365125"/>
            <a:ext cx="5985164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8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30" y="1954834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3" y="1252933"/>
            <a:ext cx="7288696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9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51" y="500062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6" y="1825625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9" y="2071147"/>
            <a:ext cx="4692361" cy="3519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89" y="2503054"/>
            <a:ext cx="3400387" cy="45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16" y="986620"/>
            <a:ext cx="9025994" cy="52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3982" y="3163682"/>
            <a:ext cx="3264918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5" y="0"/>
            <a:ext cx="6859681" cy="7134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195" y="4001294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Periconia</a:t>
            </a:r>
            <a:r>
              <a:rPr lang="en-US" i="1" dirty="0" smtClean="0"/>
              <a:t> </a:t>
            </a:r>
            <a:r>
              <a:rPr lang="en-US" i="1" dirty="0" err="1" smtClean="0"/>
              <a:t>verrucosa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202" y="23801"/>
            <a:ext cx="5797798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Experimental Setup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4" y="1800204"/>
            <a:ext cx="10233800" cy="4351338"/>
          </a:xfrm>
        </p:spPr>
        <p:txBody>
          <a:bodyPr/>
          <a:lstStyle/>
          <a:p>
            <a:r>
              <a:rPr lang="en-US" dirty="0" smtClean="0"/>
              <a:t>1g polypropylene fiber</a:t>
            </a:r>
          </a:p>
          <a:p>
            <a:r>
              <a:rPr lang="en-US" dirty="0" smtClean="0"/>
              <a:t>100 mL synthetic brine media</a:t>
            </a:r>
          </a:p>
          <a:p>
            <a:r>
              <a:rPr lang="en-US" dirty="0" smtClean="0"/>
              <a:t>500 µM </a:t>
            </a:r>
            <a:r>
              <a:rPr lang="en-US" dirty="0" err="1" smtClean="0"/>
              <a:t>Mn</a:t>
            </a:r>
            <a:r>
              <a:rPr lang="en-US" dirty="0" smtClean="0"/>
              <a:t>(II)</a:t>
            </a:r>
          </a:p>
          <a:p>
            <a:r>
              <a:rPr lang="en-US" dirty="0" smtClean="0"/>
              <a:t>0.2 mL blended fungal culture</a:t>
            </a:r>
          </a:p>
          <a:p>
            <a:r>
              <a:rPr lang="en-US" dirty="0" smtClean="0"/>
              <a:t>20 µM (Ni(II), Co(II), Cu(II))</a:t>
            </a:r>
          </a:p>
          <a:p>
            <a:pPr marL="0" indent="0">
              <a:buNone/>
            </a:pPr>
            <a:r>
              <a:rPr lang="en-US" i="1" dirty="0" smtClean="0"/>
              <a:t>  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         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63" y="617838"/>
            <a:ext cx="4377037" cy="3282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16" y="2514214"/>
            <a:ext cx="2674552" cy="2005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15986" y="5008608"/>
            <a:ext cx="135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1-initial conditions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585254" y="3144280"/>
            <a:ext cx="4742373" cy="3705829"/>
            <a:chOff x="5585254" y="3144280"/>
            <a:chExt cx="4742373" cy="37058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254" y="3144280"/>
              <a:ext cx="4226011" cy="316950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8054109" y="5874327"/>
              <a:ext cx="489527" cy="6465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169891" y="5763491"/>
              <a:ext cx="415636" cy="8589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780590" y="6480777"/>
              <a:ext cx="4547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No fiber	   Carpet fiber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Experimental Setup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4" y="1800204"/>
            <a:ext cx="10233800" cy="4351338"/>
          </a:xfrm>
        </p:spPr>
        <p:txBody>
          <a:bodyPr/>
          <a:lstStyle/>
          <a:p>
            <a:r>
              <a:rPr lang="en-US" dirty="0" smtClean="0"/>
              <a:t>1g polypropylene fiber</a:t>
            </a:r>
          </a:p>
          <a:p>
            <a:r>
              <a:rPr lang="en-US" dirty="0" smtClean="0"/>
              <a:t>100 mL synthetic brine media</a:t>
            </a:r>
          </a:p>
          <a:p>
            <a:r>
              <a:rPr lang="en-US" dirty="0" smtClean="0"/>
              <a:t>500 µM </a:t>
            </a:r>
            <a:r>
              <a:rPr lang="en-US" dirty="0" err="1" smtClean="0"/>
              <a:t>Mn</a:t>
            </a:r>
            <a:r>
              <a:rPr lang="en-US" dirty="0" smtClean="0"/>
              <a:t>(II)</a:t>
            </a:r>
          </a:p>
          <a:p>
            <a:r>
              <a:rPr lang="en-US" dirty="0" smtClean="0"/>
              <a:t>0.2 mL blended fungal culture</a:t>
            </a:r>
          </a:p>
          <a:p>
            <a:r>
              <a:rPr lang="en-US" dirty="0" smtClean="0"/>
              <a:t>20 µM (Ni(II), Co(II), Cu(II))</a:t>
            </a:r>
          </a:p>
          <a:p>
            <a:pPr marL="0" indent="0">
              <a:buNone/>
            </a:pPr>
            <a:r>
              <a:rPr lang="en-US" i="1" dirty="0" smtClean="0"/>
              <a:t>  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         </a:t>
            </a:r>
            <a:r>
              <a:rPr lang="en-US" sz="2000" i="1" dirty="0" err="1" smtClean="0"/>
              <a:t>Periconia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verrucosa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63" y="617838"/>
            <a:ext cx="4377037" cy="3282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16" y="2514214"/>
            <a:ext cx="2674552" cy="2005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15986" y="5008608"/>
            <a:ext cx="135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1-initial conditions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585254" y="3144280"/>
            <a:ext cx="4742373" cy="3705829"/>
            <a:chOff x="5585254" y="3144280"/>
            <a:chExt cx="4742373" cy="37058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254" y="3144280"/>
              <a:ext cx="4226011" cy="316950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8054109" y="5874327"/>
              <a:ext cx="489527" cy="6465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169891" y="5763491"/>
              <a:ext cx="415636" cy="8589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780590" y="6480777"/>
              <a:ext cx="4547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No fiber	   Carpet fiber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4417" y="5792940"/>
            <a:ext cx="5190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Mn</a:t>
            </a:r>
            <a:r>
              <a:rPr lang="en-US" sz="2800" dirty="0" smtClean="0"/>
              <a:t>(II) </a:t>
            </a:r>
            <a:r>
              <a:rPr lang="en-US" sz="2800" baseline="-25000" dirty="0" smtClean="0"/>
              <a:t>(</a:t>
            </a:r>
            <a:r>
              <a:rPr lang="en-US" sz="2800" baseline="-25000" dirty="0" err="1" smtClean="0"/>
              <a:t>aq</a:t>
            </a:r>
            <a:r>
              <a:rPr lang="en-US" sz="2800" baseline="-25000" dirty="0" smtClean="0"/>
              <a:t>) </a:t>
            </a:r>
            <a:r>
              <a:rPr lang="en-US" sz="2800" dirty="0" smtClean="0"/>
              <a:t>			   </a:t>
            </a:r>
            <a:r>
              <a:rPr lang="en-US" sz="2800" dirty="0" err="1" smtClean="0"/>
              <a:t>Mn</a:t>
            </a:r>
            <a:r>
              <a:rPr lang="en-US" sz="2800" dirty="0" smtClean="0"/>
              <a:t> (III/IV) solid</a:t>
            </a:r>
            <a:endParaRPr lang="en-US" sz="2800" dirty="0"/>
          </a:p>
        </p:txBody>
      </p:sp>
      <p:sp>
        <p:nvSpPr>
          <p:cNvPr id="10" name="Right Arrow 9"/>
          <p:cNvSpPr/>
          <p:nvPr/>
        </p:nvSpPr>
        <p:spPr>
          <a:xfrm>
            <a:off x="1843154" y="5869816"/>
            <a:ext cx="1022989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16" y="5255493"/>
            <a:ext cx="5338618" cy="154709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/>
          <a:stretch/>
        </p:blipFill>
        <p:spPr>
          <a:xfrm>
            <a:off x="1117600" y="2346036"/>
            <a:ext cx="3354797" cy="39900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8396"/>
          <a:stretch/>
        </p:blipFill>
        <p:spPr>
          <a:xfrm>
            <a:off x="6783064" y="2198255"/>
            <a:ext cx="3760244" cy="419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024" y="1623922"/>
            <a:ext cx="11290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7 – </a:t>
            </a:r>
            <a:r>
              <a:rPr lang="en-US" sz="2000" dirty="0" err="1" smtClean="0"/>
              <a:t>Mnoxide</a:t>
            </a:r>
            <a:r>
              <a:rPr lang="en-US" sz="2000" dirty="0" smtClean="0"/>
              <a:t>/fungal biofilm </a:t>
            </a:r>
            <a:r>
              <a:rPr lang="en-US" sz="2000" b="1" i="1" dirty="0" smtClean="0"/>
              <a:t>with  carpet fiber            </a:t>
            </a:r>
            <a:r>
              <a:rPr lang="en-US" sz="2000" dirty="0" smtClean="0"/>
              <a:t>Day 7 – </a:t>
            </a:r>
            <a:r>
              <a:rPr lang="en-US" sz="2000" dirty="0" err="1" smtClean="0"/>
              <a:t>Mnoxide</a:t>
            </a:r>
            <a:r>
              <a:rPr lang="en-US" sz="2000" dirty="0" smtClean="0"/>
              <a:t>/fungal biofilm with </a:t>
            </a:r>
            <a:r>
              <a:rPr lang="en-US" sz="2000" b="1" i="1" dirty="0" smtClean="0"/>
              <a:t>no carpet fiber</a:t>
            </a:r>
            <a:endParaRPr lang="en-US" sz="2000" b="1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803" y="298359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Results</a:t>
            </a:r>
            <a:r>
              <a:rPr lang="en-US" b="1" dirty="0" smtClean="0"/>
              <a:t> - </a:t>
            </a:r>
            <a:r>
              <a:rPr lang="en-US" b="1" dirty="0" smtClean="0"/>
              <a:t>Carpet </a:t>
            </a:r>
            <a:r>
              <a:rPr lang="en-US" b="1" dirty="0" smtClean="0"/>
              <a:t>Fiber Impact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08647" y="6336056"/>
            <a:ext cx="940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FFFF00"/>
                </a:solidFill>
              </a:rPr>
              <a:t>Carpet fiber visibly increases biomass and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Mnoxide</a:t>
            </a:r>
            <a:r>
              <a:rPr lang="en-US" sz="2800" b="1" i="1" dirty="0" smtClean="0">
                <a:solidFill>
                  <a:srgbClr val="FFFF00"/>
                </a:solidFill>
              </a:rPr>
              <a:t> amount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42" y="1039380"/>
            <a:ext cx="7036840" cy="52314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25" y="1062270"/>
            <a:ext cx="6906024" cy="5147546"/>
          </a:xfrm>
        </p:spPr>
      </p:pic>
      <p:sp>
        <p:nvSpPr>
          <p:cNvPr id="2" name="TextBox 1"/>
          <p:cNvSpPr txBox="1"/>
          <p:nvPr/>
        </p:nvSpPr>
        <p:spPr>
          <a:xfrm>
            <a:off x="825686" y="578300"/>
            <a:ext cx="1128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Fungal culture </a:t>
            </a:r>
            <a:r>
              <a:rPr lang="en-US" sz="2400" b="1" i="1" dirty="0" smtClean="0"/>
              <a:t>without </a:t>
            </a:r>
            <a:r>
              <a:rPr lang="en-US" sz="2400" b="1" i="1" dirty="0" err="1" smtClean="0"/>
              <a:t>Mn</a:t>
            </a:r>
            <a:r>
              <a:rPr lang="en-US" sz="2400" dirty="0" smtClean="0"/>
              <a:t>					Fungal culture </a:t>
            </a:r>
            <a:r>
              <a:rPr lang="en-US" sz="2400" b="1" i="1" dirty="0" smtClean="0"/>
              <a:t>with </a:t>
            </a:r>
            <a:r>
              <a:rPr lang="en-US" sz="2400" b="1" i="1" dirty="0" err="1" smtClean="0"/>
              <a:t>Mn</a:t>
            </a:r>
            <a:r>
              <a:rPr lang="en-US" sz="2400" b="1" i="1" dirty="0" smtClean="0"/>
              <a:t> oxide precipitates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469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C06F5C-8795-4EE6-87FD-6102778230F6}"/>
</file>

<file path=customXml/itemProps2.xml><?xml version="1.0" encoding="utf-8"?>
<ds:datastoreItem xmlns:ds="http://schemas.openxmlformats.org/officeDocument/2006/customXml" ds:itemID="{D564B4A6-D7A4-4440-BBC3-3AF6773E5D9C}"/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586</TotalTime>
  <Words>538</Words>
  <Application>Microsoft Office PowerPoint</Application>
  <PresentationFormat>Widescreen</PresentationFormat>
  <Paragraphs>109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Corbel</vt:lpstr>
      <vt:lpstr>Depth</vt:lpstr>
      <vt:lpstr>Heavy Metal Recovery Using Manganese-Oxidizing  Microbes and Recycled Carpet Fiber</vt:lpstr>
      <vt:lpstr>Project Objective-design bioreactor using Mn-oxidizing fungus</vt:lpstr>
      <vt:lpstr>Project Objective-design bioreactor using Mn-oxidizing fungus</vt:lpstr>
      <vt:lpstr>Project Background-Soudan Iron Mine</vt:lpstr>
      <vt:lpstr>PowerPoint Presentation</vt:lpstr>
      <vt:lpstr>Experimental Setup</vt:lpstr>
      <vt:lpstr>Experimental Setup</vt:lpstr>
      <vt:lpstr>Results - Carpet Fiber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Conclusions-what we know so far</vt:lpstr>
      <vt:lpstr>Ongoing work-Soudan Mine Water</vt:lpstr>
      <vt:lpstr>Ongoing work-Soudan Mine Water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Brandy Stewart</dc:creator>
  <cp:lastModifiedBy>Brandy Stewart</cp:lastModifiedBy>
  <cp:revision>44</cp:revision>
  <dcterms:created xsi:type="dcterms:W3CDTF">2022-03-22T17:10:16Z</dcterms:created>
  <dcterms:modified xsi:type="dcterms:W3CDTF">2022-06-14T20:17:51Z</dcterms:modified>
</cp:coreProperties>
</file>