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olors8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theme/themeOverride5.xml" ContentType="application/vnd.openxmlformats-officedocument.themeOverride+xml"/>
  <Override PartName="/ppt/charts/colors5.xml" ContentType="application/vnd.ms-office.chartcolorstyle+xml"/>
  <Override PartName="/ppt/charts/style8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730" r:id="rId5"/>
  </p:sldMasterIdLst>
  <p:notesMasterIdLst>
    <p:notesMasterId r:id="rId41"/>
  </p:notesMasterIdLst>
  <p:handoutMasterIdLst>
    <p:handoutMasterId r:id="rId42"/>
  </p:handoutMasterIdLst>
  <p:sldIdLst>
    <p:sldId id="622" r:id="rId6"/>
    <p:sldId id="598" r:id="rId7"/>
    <p:sldId id="427" r:id="rId8"/>
    <p:sldId id="581" r:id="rId9"/>
    <p:sldId id="599" r:id="rId10"/>
    <p:sldId id="606" r:id="rId11"/>
    <p:sldId id="607" r:id="rId12"/>
    <p:sldId id="257" r:id="rId13"/>
    <p:sldId id="615" r:id="rId14"/>
    <p:sldId id="643" r:id="rId15"/>
    <p:sldId id="620" r:id="rId16"/>
    <p:sldId id="642" r:id="rId17"/>
    <p:sldId id="626" r:id="rId18"/>
    <p:sldId id="625" r:id="rId19"/>
    <p:sldId id="624" r:id="rId20"/>
    <p:sldId id="627" r:id="rId21"/>
    <p:sldId id="628" r:id="rId22"/>
    <p:sldId id="623" r:id="rId23"/>
    <p:sldId id="616" r:id="rId24"/>
    <p:sldId id="632" r:id="rId25"/>
    <p:sldId id="621" r:id="rId26"/>
    <p:sldId id="613" r:id="rId27"/>
    <p:sldId id="609" r:id="rId28"/>
    <p:sldId id="617" r:id="rId29"/>
    <p:sldId id="614" r:id="rId30"/>
    <p:sldId id="633" r:id="rId31"/>
    <p:sldId id="618" r:id="rId32"/>
    <p:sldId id="619" r:id="rId33"/>
    <p:sldId id="629" r:id="rId34"/>
    <p:sldId id="635" r:id="rId35"/>
    <p:sldId id="634" r:id="rId36"/>
    <p:sldId id="636" r:id="rId37"/>
    <p:sldId id="637" r:id="rId38"/>
    <p:sldId id="638" r:id="rId39"/>
    <p:sldId id="539" r:id="rId40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99FB37"/>
    <a:srgbClr val="FF00FF"/>
    <a:srgbClr val="FF9933"/>
    <a:srgbClr val="FF6600"/>
    <a:srgbClr val="F9FEBA"/>
    <a:srgbClr val="008789"/>
    <a:srgbClr val="00755C"/>
    <a:srgbClr val="0C8164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017" autoAdjust="0"/>
  </p:normalViewPr>
  <p:slideViewPr>
    <p:cSldViewPr>
      <p:cViewPr varScale="1">
        <p:scale>
          <a:sx n="72" d="100"/>
          <a:sy n="72" d="100"/>
        </p:scale>
        <p:origin x="1266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80232312923153"/>
          <c:y val="2.6509254139318893E-2"/>
          <c:w val="0.8694249999804009"/>
          <c:h val="0.80634330032830026"/>
        </c:manualLayout>
      </c:layout>
      <c:scatterChart>
        <c:scatterStyle val="lineMarker"/>
        <c:varyColors val="0"/>
        <c:ser>
          <c:idx val="1"/>
          <c:order val="0"/>
          <c:tx>
            <c:v>Run 1 APTSorb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'Column result , Alex'!$F$8:$F$24</c:f>
              <c:numCache>
                <c:formatCode>General</c:formatCode>
                <c:ptCount val="17"/>
                <c:pt idx="0" formatCode="0.0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120</c:v>
                </c:pt>
                <c:pt idx="15" formatCode="0">
                  <c:v>144</c:v>
                </c:pt>
                <c:pt idx="16" formatCode="0">
                  <c:v>168</c:v>
                </c:pt>
              </c:numCache>
            </c:numRef>
          </c:xVal>
          <c:yVal>
            <c:numRef>
              <c:f>'Column result , Alex'!$J$8:$J$24</c:f>
              <c:numCache>
                <c:formatCode>0</c:formatCode>
                <c:ptCount val="17"/>
                <c:pt idx="0">
                  <c:v>0</c:v>
                </c:pt>
                <c:pt idx="1">
                  <c:v>11</c:v>
                </c:pt>
                <c:pt idx="2">
                  <c:v>20</c:v>
                </c:pt>
                <c:pt idx="3">
                  <c:v>23</c:v>
                </c:pt>
                <c:pt idx="4">
                  <c:v>32</c:v>
                </c:pt>
                <c:pt idx="5">
                  <c:v>38</c:v>
                </c:pt>
                <c:pt idx="6">
                  <c:v>43</c:v>
                </c:pt>
                <c:pt idx="7">
                  <c:v>76</c:v>
                </c:pt>
                <c:pt idx="8">
                  <c:v>109</c:v>
                </c:pt>
                <c:pt idx="9">
                  <c:v>120</c:v>
                </c:pt>
                <c:pt idx="10">
                  <c:v>250</c:v>
                </c:pt>
                <c:pt idx="11">
                  <c:v>400</c:v>
                </c:pt>
                <c:pt idx="12">
                  <c:v>866</c:v>
                </c:pt>
                <c:pt idx="13">
                  <c:v>1681</c:v>
                </c:pt>
                <c:pt idx="14">
                  <c:v>2349</c:v>
                </c:pt>
                <c:pt idx="15">
                  <c:v>2930</c:v>
                </c:pt>
                <c:pt idx="16">
                  <c:v>3435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90-482B-872A-52C855FA5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627119"/>
        <c:axId val="350618383"/>
      </c:scatterChart>
      <c:valAx>
        <c:axId val="35062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Elapsed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18383"/>
        <c:crosses val="autoZero"/>
        <c:crossBetween val="midCat"/>
      </c:valAx>
      <c:valAx>
        <c:axId val="350618383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Zn</a:t>
                </a:r>
                <a:r>
                  <a:rPr lang="en-US" sz="1200" baseline="0"/>
                  <a:t> Concentration (ug/L)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27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Zinc Concentration in Column Media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Biochar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cat>
            <c:strRef>
              <c:f>'Digested media, Biochar'!$A$5:$A$8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'Digested media, Biochar'!$M$5:$M$8</c:f>
              <c:numCache>
                <c:formatCode>0.000</c:formatCode>
                <c:ptCount val="4"/>
                <c:pt idx="0">
                  <c:v>4452.0000000000009</c:v>
                </c:pt>
                <c:pt idx="1">
                  <c:v>4995.7081545064375</c:v>
                </c:pt>
                <c:pt idx="2">
                  <c:v>6031.0793784124307</c:v>
                </c:pt>
                <c:pt idx="3">
                  <c:v>6312.3466884709724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EF-4AE9-B7F3-325B206F4D2E}"/>
            </c:ext>
          </c:extLst>
        </c:ser>
        <c:ser>
          <c:idx val="1"/>
          <c:order val="1"/>
          <c:tx>
            <c:v>APTSorb</c:v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val>
            <c:numRef>
              <c:f>'Digested media, Alex'!$Q$4:$Q$7</c:f>
              <c:numCache>
                <c:formatCode>0</c:formatCode>
                <c:ptCount val="4"/>
                <c:pt idx="0">
                  <c:v>10905.079365079364</c:v>
                </c:pt>
                <c:pt idx="1">
                  <c:v>13668.300395256918</c:v>
                </c:pt>
                <c:pt idx="2">
                  <c:v>16179.299610894945</c:v>
                </c:pt>
                <c:pt idx="3">
                  <c:v>19798.759689922485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EF-4AE9-B7F3-325B206F4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88580799"/>
        <c:axId val="2088582879"/>
      </c:barChart>
      <c:catAx>
        <c:axId val="2088580799"/>
        <c:scaling>
          <c:orientation val="maxMin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Media Layer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8582879"/>
        <c:crosses val="autoZero"/>
        <c:auto val="1"/>
        <c:lblAlgn val="ctr"/>
        <c:lblOffset val="100"/>
        <c:noMultiLvlLbl val="0"/>
      </c:catAx>
      <c:valAx>
        <c:axId val="2088582879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Concentration (mg/kg)</a:t>
                </a:r>
              </a:p>
            </c:rich>
          </c:tx>
          <c:layout>
            <c:manualLayout>
              <c:xMode val="edge"/>
              <c:yMode val="edge"/>
              <c:x val="0.89442920593765995"/>
              <c:y val="0.230948240183325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8580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Run 1 APTSorb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'Column result , Alex'!$F$8:$F$24</c:f>
              <c:numCache>
                <c:formatCode>General</c:formatCode>
                <c:ptCount val="17"/>
                <c:pt idx="0" formatCode="0.0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120</c:v>
                </c:pt>
                <c:pt idx="15" formatCode="0">
                  <c:v>144</c:v>
                </c:pt>
                <c:pt idx="16" formatCode="0">
                  <c:v>168</c:v>
                </c:pt>
              </c:numCache>
            </c:numRef>
          </c:xVal>
          <c:yVal>
            <c:numRef>
              <c:f>'Column result , Alex'!$N$8:$N$25</c:f>
              <c:numCache>
                <c:formatCode>General</c:formatCode>
                <c:ptCount val="18"/>
                <c:pt idx="0">
                  <c:v>0.05</c:v>
                </c:pt>
                <c:pt idx="1">
                  <c:v>0.08</c:v>
                </c:pt>
                <c:pt idx="2">
                  <c:v>0.12</c:v>
                </c:pt>
                <c:pt idx="7">
                  <c:v>0.72</c:v>
                </c:pt>
                <c:pt idx="8">
                  <c:v>0.57399999999999995</c:v>
                </c:pt>
                <c:pt idx="9">
                  <c:v>1.159</c:v>
                </c:pt>
                <c:pt idx="10">
                  <c:v>1.679</c:v>
                </c:pt>
                <c:pt idx="12">
                  <c:v>3.01</c:v>
                </c:pt>
                <c:pt idx="13">
                  <c:v>7.95</c:v>
                </c:pt>
                <c:pt idx="14">
                  <c:v>16.11</c:v>
                </c:pt>
                <c:pt idx="15">
                  <c:v>24.25</c:v>
                </c:pt>
                <c:pt idx="16">
                  <c:v>33.58</c:v>
                </c:pt>
                <c:pt idx="17">
                  <c:v>37.76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8F-4FA7-99A4-630E42F3A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627119"/>
        <c:axId val="350618383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Run 2 APTivator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squar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'column 2'!$F$31:$F$42</c15:sqref>
                        </c15:formulaRef>
                      </c:ext>
                    </c:extLst>
                    <c:numCache>
                      <c:formatCode>0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9</c:v>
                      </c:pt>
                      <c:pt idx="7">
                        <c:v>12</c:v>
                      </c:pt>
                      <c:pt idx="8">
                        <c:v>24</c:v>
                      </c:pt>
                      <c:pt idx="9">
                        <c:v>36</c:v>
                      </c:pt>
                      <c:pt idx="10">
                        <c:v>48</c:v>
                      </c:pt>
                      <c:pt idx="11">
                        <c:v>72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'column 2'!$E$67:$E$78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3.1E-2</c:v>
                      </c:pt>
                      <c:pt idx="1">
                        <c:v>0.13100000000000001</c:v>
                      </c:pt>
                      <c:pt idx="2">
                        <c:v>0.246</c:v>
                      </c:pt>
                      <c:pt idx="3">
                        <c:v>0.40300000000000002</c:v>
                      </c:pt>
                      <c:pt idx="4">
                        <c:v>0.59699999999999998</c:v>
                      </c:pt>
                      <c:pt idx="5">
                        <c:v>0.76700000000000002</c:v>
                      </c:pt>
                      <c:pt idx="6">
                        <c:v>1.673</c:v>
                      </c:pt>
                      <c:pt idx="7">
                        <c:v>2.9159999999999999</c:v>
                      </c:pt>
                      <c:pt idx="8">
                        <c:v>11.18</c:v>
                      </c:pt>
                      <c:pt idx="9">
                        <c:v>25.78</c:v>
                      </c:pt>
                      <c:pt idx="10">
                        <c:v>36.69</c:v>
                      </c:pt>
                      <c:pt idx="11">
                        <c:v>46.22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C68F-4FA7-99A4-630E42F3A86C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Run 3 APTivator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star"/>
                  <c:size val="5"/>
                  <c:spPr>
                    <a:noFill/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'run 3 reruns'!$P$5:$P$22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 formatCode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9</c:v>
                      </c:pt>
                      <c:pt idx="8">
                        <c:v>12</c:v>
                      </c:pt>
                      <c:pt idx="9">
                        <c:v>24</c:v>
                      </c:pt>
                      <c:pt idx="10">
                        <c:v>36</c:v>
                      </c:pt>
                      <c:pt idx="11">
                        <c:v>48</c:v>
                      </c:pt>
                      <c:pt idx="12" formatCode="0">
                        <c:v>72</c:v>
                      </c:pt>
                      <c:pt idx="13" formatCode="0">
                        <c:v>96</c:v>
                      </c:pt>
                      <c:pt idx="14" formatCode="0">
                        <c:v>108</c:v>
                      </c:pt>
                      <c:pt idx="15" formatCode="0">
                        <c:v>120</c:v>
                      </c:pt>
                      <c:pt idx="16" formatCode="0">
                        <c:v>144</c:v>
                      </c:pt>
                      <c:pt idx="17" formatCode="0">
                        <c:v>168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'run 3 reruns'!$X$5:$X$22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">
                        <c:v>0</c:v>
                      </c:pt>
                      <c:pt idx="2">
                        <c:v>0</c:v>
                      </c:pt>
                      <c:pt idx="3">
                        <c:v>0.28199999999999997</c:v>
                      </c:pt>
                      <c:pt idx="4">
                        <c:v>0.13400000000000001</c:v>
                      </c:pt>
                      <c:pt idx="5">
                        <c:v>0.28899999999999998</c:v>
                      </c:pt>
                      <c:pt idx="6">
                        <c:v>0.35799999999999998</c:v>
                      </c:pt>
                      <c:pt idx="7">
                        <c:v>0.61</c:v>
                      </c:pt>
                      <c:pt idx="8">
                        <c:v>1.054</c:v>
                      </c:pt>
                      <c:pt idx="9">
                        <c:v>2.0219999999999998</c:v>
                      </c:pt>
                      <c:pt idx="10">
                        <c:v>1.865</c:v>
                      </c:pt>
                      <c:pt idx="11">
                        <c:v>3.3780000000000001</c:v>
                      </c:pt>
                      <c:pt idx="12" formatCode="0.00">
                        <c:v>1.4</c:v>
                      </c:pt>
                      <c:pt idx="13">
                        <c:v>4.7</c:v>
                      </c:pt>
                      <c:pt idx="15">
                        <c:v>10.199999999999999</c:v>
                      </c:pt>
                      <c:pt idx="16">
                        <c:v>18.2</c:v>
                      </c:pt>
                      <c:pt idx="17">
                        <c:v>26.1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68F-4FA7-99A4-630E42F3A86C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Run 4 Biochar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'Biochar column'!$AH$6:$AH$23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 formatCode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9</c:v>
                      </c:pt>
                      <c:pt idx="8">
                        <c:v>12</c:v>
                      </c:pt>
                      <c:pt idx="9">
                        <c:v>24</c:v>
                      </c:pt>
                      <c:pt idx="10">
                        <c:v>36</c:v>
                      </c:pt>
                      <c:pt idx="11">
                        <c:v>48</c:v>
                      </c:pt>
                      <c:pt idx="12" formatCode="0">
                        <c:v>72</c:v>
                      </c:pt>
                      <c:pt idx="13" formatCode="0">
                        <c:v>96</c:v>
                      </c:pt>
                      <c:pt idx="14" formatCode="0">
                        <c:v>108</c:v>
                      </c:pt>
                      <c:pt idx="15" formatCode="0">
                        <c:v>120</c:v>
                      </c:pt>
                      <c:pt idx="16" formatCode="0">
                        <c:v>144</c:v>
                      </c:pt>
                      <c:pt idx="17" formatCode="0">
                        <c:v>168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'Biochar column'!$AP$6:$AP$23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">
                        <c:v>2.984</c:v>
                      </c:pt>
                      <c:pt idx="2">
                        <c:v>3.766</c:v>
                      </c:pt>
                      <c:pt idx="3">
                        <c:v>6.47</c:v>
                      </c:pt>
                      <c:pt idx="4">
                        <c:v>10.15</c:v>
                      </c:pt>
                      <c:pt idx="5">
                        <c:v>14.99</c:v>
                      </c:pt>
                      <c:pt idx="6">
                        <c:v>20.37</c:v>
                      </c:pt>
                      <c:pt idx="7">
                        <c:v>37.68</c:v>
                      </c:pt>
                      <c:pt idx="8">
                        <c:v>61.08</c:v>
                      </c:pt>
                      <c:pt idx="9">
                        <c:v>104.6</c:v>
                      </c:pt>
                      <c:pt idx="10">
                        <c:v>116.05</c:v>
                      </c:pt>
                      <c:pt idx="11">
                        <c:v>119.05</c:v>
                      </c:pt>
                      <c:pt idx="12" formatCode="0.00">
                        <c:v>129.19999999999999</c:v>
                      </c:pt>
                      <c:pt idx="13">
                        <c:v>136.4</c:v>
                      </c:pt>
                      <c:pt idx="14">
                        <c:v>166.6</c:v>
                      </c:pt>
                      <c:pt idx="15">
                        <c:v>158.80000000000001</c:v>
                      </c:pt>
                      <c:pt idx="16">
                        <c:v>160.1</c:v>
                      </c:pt>
                      <c:pt idx="17">
                        <c:v>157.5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68F-4FA7-99A4-630E42F3A86C}"/>
                  </c:ext>
                </c:extLst>
              </c15:ser>
            </c15:filteredScatterSeries>
          </c:ext>
        </c:extLst>
      </c:scatterChart>
      <c:valAx>
        <c:axId val="35062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Elapsed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18383"/>
        <c:crossesAt val="0.1"/>
        <c:crossBetween val="midCat"/>
      </c:valAx>
      <c:valAx>
        <c:axId val="350618383"/>
        <c:scaling>
          <c:logBase val="10"/>
          <c:orientation val="minMax"/>
          <c:max val="1000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Cd</a:t>
                </a:r>
                <a:r>
                  <a:rPr lang="en-US" sz="1400" b="1" baseline="0" dirty="0"/>
                  <a:t> Concentration (ug/L)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1.8403752240089267E-2"/>
              <c:y val="0.276419708258287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27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007659655196955E-2"/>
          <c:y val="6.7441745275485632E-2"/>
          <c:w val="0.88047576199121169"/>
          <c:h val="0.77242972577579738"/>
        </c:manualLayout>
      </c:layout>
      <c:scatterChart>
        <c:scatterStyle val="lineMarker"/>
        <c:varyColors val="0"/>
        <c:ser>
          <c:idx val="1"/>
          <c:order val="0"/>
          <c:tx>
            <c:v>Run 1 APTSorb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'Column result , Alex'!$F$8:$F$24</c:f>
              <c:numCache>
                <c:formatCode>General</c:formatCode>
                <c:ptCount val="17"/>
                <c:pt idx="0" formatCode="0.0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120</c:v>
                </c:pt>
                <c:pt idx="15" formatCode="0">
                  <c:v>144</c:v>
                </c:pt>
                <c:pt idx="16" formatCode="0">
                  <c:v>168</c:v>
                </c:pt>
              </c:numCache>
            </c:numRef>
          </c:xVal>
          <c:yVal>
            <c:numRef>
              <c:f>'Column result , Alex'!$L$8:$L$25</c:f>
              <c:numCache>
                <c:formatCode>General</c:formatCode>
                <c:ptCount val="18"/>
                <c:pt idx="0">
                  <c:v>1.24</c:v>
                </c:pt>
                <c:pt idx="1">
                  <c:v>1.64</c:v>
                </c:pt>
                <c:pt idx="2">
                  <c:v>1.45</c:v>
                </c:pt>
                <c:pt idx="7">
                  <c:v>1.97</c:v>
                </c:pt>
                <c:pt idx="8">
                  <c:v>1.903</c:v>
                </c:pt>
                <c:pt idx="9">
                  <c:v>1.754</c:v>
                </c:pt>
                <c:pt idx="10">
                  <c:v>1.5740000000000001</c:v>
                </c:pt>
                <c:pt idx="12">
                  <c:v>0.55600000000000005</c:v>
                </c:pt>
                <c:pt idx="13">
                  <c:v>0.56699999999999995</c:v>
                </c:pt>
                <c:pt idx="14">
                  <c:v>0.496</c:v>
                </c:pt>
                <c:pt idx="15">
                  <c:v>0.36399999999999999</c:v>
                </c:pt>
                <c:pt idx="16">
                  <c:v>0.48099999999999998</c:v>
                </c:pt>
                <c:pt idx="17">
                  <c:v>0.51300000000000001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27-4A45-8DE4-95CA15EA9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627119"/>
        <c:axId val="350618383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Run 2 APTivator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squar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'column 2'!$F$31:$F$42</c15:sqref>
                        </c15:formulaRef>
                      </c:ext>
                    </c:extLst>
                    <c:numCache>
                      <c:formatCode>0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9</c:v>
                      </c:pt>
                      <c:pt idx="7">
                        <c:v>12</c:v>
                      </c:pt>
                      <c:pt idx="8">
                        <c:v>24</c:v>
                      </c:pt>
                      <c:pt idx="9">
                        <c:v>36</c:v>
                      </c:pt>
                      <c:pt idx="10">
                        <c:v>48</c:v>
                      </c:pt>
                      <c:pt idx="11">
                        <c:v>72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'column 2'!$E$49:$E$60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0.2</c:v>
                      </c:pt>
                      <c:pt idx="1">
                        <c:v>0.12</c:v>
                      </c:pt>
                      <c:pt idx="2">
                        <c:v>0.15</c:v>
                      </c:pt>
                      <c:pt idx="3">
                        <c:v>0.11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0.02</c:v>
                      </c:pt>
                      <c:pt idx="9">
                        <c:v>0.6</c:v>
                      </c:pt>
                      <c:pt idx="10">
                        <c:v>1.36</c:v>
                      </c:pt>
                      <c:pt idx="11">
                        <c:v>2.38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9927-4A45-8DE4-95CA15EA918B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Run 3 APTivator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star"/>
                  <c:size val="5"/>
                  <c:spPr>
                    <a:noFill/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'run 3 reruns'!$P$5:$P$22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 formatCode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9</c:v>
                      </c:pt>
                      <c:pt idx="8">
                        <c:v>12</c:v>
                      </c:pt>
                      <c:pt idx="9">
                        <c:v>24</c:v>
                      </c:pt>
                      <c:pt idx="10">
                        <c:v>36</c:v>
                      </c:pt>
                      <c:pt idx="11">
                        <c:v>48</c:v>
                      </c:pt>
                      <c:pt idx="12" formatCode="0">
                        <c:v>72</c:v>
                      </c:pt>
                      <c:pt idx="13" formatCode="0">
                        <c:v>96</c:v>
                      </c:pt>
                      <c:pt idx="14" formatCode="0">
                        <c:v>108</c:v>
                      </c:pt>
                      <c:pt idx="15" formatCode="0">
                        <c:v>120</c:v>
                      </c:pt>
                      <c:pt idx="16" formatCode="0">
                        <c:v>144</c:v>
                      </c:pt>
                      <c:pt idx="17" formatCode="0">
                        <c:v>168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'run 3 reruns'!$V$5:$V$22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2" formatCode="0.000">
                        <c:v>0.59</c:v>
                      </c:pt>
                      <c:pt idx="13" formatCode="0.000">
                        <c:v>0.48</c:v>
                      </c:pt>
                      <c:pt idx="15" formatCode="0.000">
                        <c:v>0.44</c:v>
                      </c:pt>
                      <c:pt idx="16" formatCode="0.000">
                        <c:v>0.53</c:v>
                      </c:pt>
                      <c:pt idx="17" formatCode="0.000">
                        <c:v>0.72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927-4A45-8DE4-95CA15EA918B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Run 4 Biochar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'Biochar column'!$AH$6:$AH$23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 formatCode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9</c:v>
                      </c:pt>
                      <c:pt idx="8">
                        <c:v>12</c:v>
                      </c:pt>
                      <c:pt idx="9">
                        <c:v>24</c:v>
                      </c:pt>
                      <c:pt idx="10">
                        <c:v>36</c:v>
                      </c:pt>
                      <c:pt idx="11">
                        <c:v>48</c:v>
                      </c:pt>
                      <c:pt idx="12" formatCode="0">
                        <c:v>72</c:v>
                      </c:pt>
                      <c:pt idx="13" formatCode="0">
                        <c:v>96</c:v>
                      </c:pt>
                      <c:pt idx="14" formatCode="0">
                        <c:v>108</c:v>
                      </c:pt>
                      <c:pt idx="15" formatCode="0">
                        <c:v>120</c:v>
                      </c:pt>
                      <c:pt idx="16" formatCode="0">
                        <c:v>144</c:v>
                      </c:pt>
                      <c:pt idx="17" formatCode="0">
                        <c:v>168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'Biochar column'!$AN$6:$AN$23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1">
                        <c:v>3.673</c:v>
                      </c:pt>
                      <c:pt idx="2">
                        <c:v>2.3359999999999999</c:v>
                      </c:pt>
                      <c:pt idx="3">
                        <c:v>2.3620000000000001</c:v>
                      </c:pt>
                      <c:pt idx="4">
                        <c:v>2.0249999999999999</c:v>
                      </c:pt>
                      <c:pt idx="5">
                        <c:v>2.0609999999999999</c:v>
                      </c:pt>
                      <c:pt idx="6">
                        <c:v>1.8620000000000001</c:v>
                      </c:pt>
                      <c:pt idx="7">
                        <c:v>1.165</c:v>
                      </c:pt>
                      <c:pt idx="8">
                        <c:v>2.3690000000000002</c:v>
                      </c:pt>
                      <c:pt idx="9">
                        <c:v>1.234</c:v>
                      </c:pt>
                      <c:pt idx="10">
                        <c:v>0.64400000000000002</c:v>
                      </c:pt>
                      <c:pt idx="11">
                        <c:v>0.58099999999999996</c:v>
                      </c:pt>
                      <c:pt idx="12" formatCode="0.000">
                        <c:v>0.32800000000000001</c:v>
                      </c:pt>
                      <c:pt idx="13" formatCode="0.000">
                        <c:v>0.91400000000000003</c:v>
                      </c:pt>
                      <c:pt idx="16" formatCode="0.000">
                        <c:v>5.5880000000000001</c:v>
                      </c:pt>
                      <c:pt idx="17" formatCode="0.00">
                        <c:v>10.42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927-4A45-8DE4-95CA15EA918B}"/>
                  </c:ext>
                </c:extLst>
              </c15:ser>
            </c15:filteredScatterSeries>
          </c:ext>
        </c:extLst>
      </c:scatterChart>
      <c:valAx>
        <c:axId val="35062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Elapsed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18383"/>
        <c:crossesAt val="1.0000000000000002E-2"/>
        <c:crossBetween val="midCat"/>
      </c:valAx>
      <c:valAx>
        <c:axId val="350618383"/>
        <c:scaling>
          <c:logBase val="10"/>
          <c:orientation val="minMax"/>
          <c:max val="1000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Pb</a:t>
                </a:r>
                <a:r>
                  <a:rPr lang="en-US" sz="1400" b="1" baseline="0"/>
                  <a:t> Concentration (ug/L)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0"/>
              <c:y val="0.484211490424921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27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/>
              <a:t>Zinc mass per Layer of Media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Zn</c:v>
          </c:tx>
          <c:spPr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'Digested media, Alex'!$A$4:$A$7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'Digested media, Alex'!$W$4:$W$7</c:f>
              <c:numCache>
                <c:formatCode>General</c:formatCode>
                <c:ptCount val="4"/>
                <c:pt idx="0">
                  <c:v>196291.42857142852</c:v>
                </c:pt>
                <c:pt idx="1">
                  <c:v>246029.40711462448</c:v>
                </c:pt>
                <c:pt idx="2">
                  <c:v>291227.39299610897</c:v>
                </c:pt>
                <c:pt idx="3">
                  <c:v>356377.67441860464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FA-4FE1-91DE-5E0E43807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9899872"/>
        <c:axId val="419896264"/>
      </c:barChart>
      <c:catAx>
        <c:axId val="419899872"/>
        <c:scaling>
          <c:orientation val="maxMin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Media Layer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896264"/>
        <c:crosses val="autoZero"/>
        <c:auto val="1"/>
        <c:lblAlgn val="ctr"/>
        <c:lblOffset val="100"/>
        <c:noMultiLvlLbl val="0"/>
      </c:catAx>
      <c:valAx>
        <c:axId val="41989626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 dirty="0"/>
                  <a:t>Mass (ug)</a:t>
                </a:r>
              </a:p>
            </c:rich>
          </c:tx>
          <c:layout>
            <c:manualLayout>
              <c:xMode val="edge"/>
              <c:yMode val="edge"/>
              <c:x val="0.96280104922725118"/>
              <c:y val="0.503734790337305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89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Metals</a:t>
            </a:r>
            <a:r>
              <a:rPr lang="en-US" baseline="0"/>
              <a:t> mass per Layer of Media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Cd</c:v>
          </c:tx>
          <c:spPr>
            <a:pattFill prst="solidDmnd">
              <a:fgClr>
                <a:schemeClr val="bg1"/>
              </a:fgClr>
              <a:bgClr>
                <a:schemeClr val="accent6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cat>
            <c:strRef>
              <c:f>'Digested media, Alex'!$A$4:$A$7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'Digested media, Alex'!$T$4:$T$7</c:f>
              <c:numCache>
                <c:formatCode>General</c:formatCode>
                <c:ptCount val="4"/>
                <c:pt idx="0">
                  <c:v>3016.5714285714284</c:v>
                </c:pt>
                <c:pt idx="1">
                  <c:v>5167.494071146245</c:v>
                </c:pt>
                <c:pt idx="2">
                  <c:v>8329.8677042801537</c:v>
                </c:pt>
                <c:pt idx="3">
                  <c:v>12344.093023255815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5-465E-B4E2-0E80A8263429}"/>
            </c:ext>
          </c:extLst>
        </c:ser>
        <c:ser>
          <c:idx val="1"/>
          <c:order val="1"/>
          <c:tx>
            <c:v>Cu</c:v>
          </c:tx>
          <c:spPr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  <a:effectLst/>
          </c:spPr>
          <c:invertIfNegative val="0"/>
          <c:cat>
            <c:strRef>
              <c:f>'Digested media, Alex'!$A$4:$A$7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'Digested media, Alex'!$U$4:$U$7</c:f>
              <c:numCache>
                <c:formatCode>General</c:formatCode>
                <c:ptCount val="4"/>
                <c:pt idx="0">
                  <c:v>128.57142857142856</c:v>
                </c:pt>
                <c:pt idx="1">
                  <c:v>200.63241106719369</c:v>
                </c:pt>
                <c:pt idx="2">
                  <c:v>366.30350194552523</c:v>
                </c:pt>
                <c:pt idx="3">
                  <c:v>501.62790697674421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5-465E-B4E2-0E80A8263429}"/>
            </c:ext>
          </c:extLst>
        </c:ser>
        <c:ser>
          <c:idx val="2"/>
          <c:order val="2"/>
          <c:tx>
            <c:v>Pb</c:v>
          </c:tx>
          <c:spPr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'Digested media, Alex'!$A$4:$A$7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'Digested media, Alex'!$V$4:$V$7</c:f>
              <c:numCache>
                <c:formatCode>General</c:formatCode>
                <c:ptCount val="4"/>
                <c:pt idx="0">
                  <c:v>238.07142857142856</c:v>
                </c:pt>
                <c:pt idx="1">
                  <c:v>990.56916996047414</c:v>
                </c:pt>
                <c:pt idx="2">
                  <c:v>4932.3501945525286</c:v>
                </c:pt>
                <c:pt idx="3">
                  <c:v>23436.488372093023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5-465E-B4E2-0E80A8263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9973032"/>
        <c:axId val="589973360"/>
      </c:barChart>
      <c:catAx>
        <c:axId val="589973032"/>
        <c:scaling>
          <c:orientation val="maxMin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Media</a:t>
                </a:r>
                <a:r>
                  <a:rPr lang="en-US" sz="1400" b="1" baseline="0"/>
                  <a:t> Layer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973360"/>
        <c:crosses val="autoZero"/>
        <c:auto val="1"/>
        <c:lblAlgn val="ctr"/>
        <c:lblOffset val="100"/>
        <c:noMultiLvlLbl val="0"/>
      </c:catAx>
      <c:valAx>
        <c:axId val="589973360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Mass</a:t>
                </a:r>
                <a:r>
                  <a:rPr lang="en-US" sz="1400" b="1" baseline="0" dirty="0"/>
                  <a:t> (ug)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0.91833525893814827"/>
              <c:y val="0.312374554704128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973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80035553459509"/>
          <c:y val="0.58533972621988317"/>
          <c:w val="6.3876940636710261E-2"/>
          <c:h val="0.174288724174436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Run 1 APTSorb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'Column result , Alex'!$F$8:$F$24</c:f>
              <c:numCache>
                <c:formatCode>General</c:formatCode>
                <c:ptCount val="17"/>
                <c:pt idx="0" formatCode="0.0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120</c:v>
                </c:pt>
                <c:pt idx="15" formatCode="0">
                  <c:v>144</c:v>
                </c:pt>
                <c:pt idx="16" formatCode="0">
                  <c:v>168</c:v>
                </c:pt>
              </c:numCache>
            </c:numRef>
          </c:xVal>
          <c:yVal>
            <c:numRef>
              <c:f>'Column result , Alex'!$J$8:$J$24</c:f>
              <c:numCache>
                <c:formatCode>0</c:formatCode>
                <c:ptCount val="17"/>
                <c:pt idx="0">
                  <c:v>0</c:v>
                </c:pt>
                <c:pt idx="1">
                  <c:v>11</c:v>
                </c:pt>
                <c:pt idx="2">
                  <c:v>20</c:v>
                </c:pt>
                <c:pt idx="3">
                  <c:v>23</c:v>
                </c:pt>
                <c:pt idx="4">
                  <c:v>32</c:v>
                </c:pt>
                <c:pt idx="5">
                  <c:v>38</c:v>
                </c:pt>
                <c:pt idx="6">
                  <c:v>43</c:v>
                </c:pt>
                <c:pt idx="7">
                  <c:v>76</c:v>
                </c:pt>
                <c:pt idx="8">
                  <c:v>109</c:v>
                </c:pt>
                <c:pt idx="9">
                  <c:v>120</c:v>
                </c:pt>
                <c:pt idx="10">
                  <c:v>250</c:v>
                </c:pt>
                <c:pt idx="11">
                  <c:v>400</c:v>
                </c:pt>
                <c:pt idx="12">
                  <c:v>866</c:v>
                </c:pt>
                <c:pt idx="13">
                  <c:v>1681</c:v>
                </c:pt>
                <c:pt idx="14">
                  <c:v>2349</c:v>
                </c:pt>
                <c:pt idx="15">
                  <c:v>2930</c:v>
                </c:pt>
                <c:pt idx="16">
                  <c:v>3435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94-4345-8065-B6D94E2EDE0A}"/>
            </c:ext>
          </c:extLst>
        </c:ser>
        <c:ser>
          <c:idx val="2"/>
          <c:order val="1"/>
          <c:tx>
            <c:v>Run 2 APTivator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'column 2'!$F$31:$F$42</c:f>
              <c:numCache>
                <c:formatCode>0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9</c:v>
                </c:pt>
                <c:pt idx="7">
                  <c:v>12</c:v>
                </c:pt>
                <c:pt idx="8">
                  <c:v>24</c:v>
                </c:pt>
                <c:pt idx="9">
                  <c:v>36</c:v>
                </c:pt>
                <c:pt idx="10">
                  <c:v>48</c:v>
                </c:pt>
                <c:pt idx="11">
                  <c:v>72</c:v>
                </c:pt>
              </c:numCache>
            </c:numRef>
          </c:xVal>
          <c:yVal>
            <c:numRef>
              <c:f>'column 2'!$E$31:$E$42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28</c:v>
                </c:pt>
                <c:pt idx="3">
                  <c:v>50</c:v>
                </c:pt>
                <c:pt idx="4">
                  <c:v>77</c:v>
                </c:pt>
                <c:pt idx="5">
                  <c:v>98</c:v>
                </c:pt>
                <c:pt idx="6">
                  <c:v>219</c:v>
                </c:pt>
                <c:pt idx="7">
                  <c:v>375</c:v>
                </c:pt>
                <c:pt idx="8">
                  <c:v>1130</c:v>
                </c:pt>
                <c:pt idx="9">
                  <c:v>2176</c:v>
                </c:pt>
                <c:pt idx="10">
                  <c:v>2670</c:v>
                </c:pt>
                <c:pt idx="11">
                  <c:v>3035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994-4345-8065-B6D94E2EDE0A}"/>
            </c:ext>
          </c:extLst>
        </c:ser>
        <c:ser>
          <c:idx val="4"/>
          <c:order val="2"/>
          <c:tx>
            <c:v>Average influent Zn concentration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'Biochar column'!$AH$6:$AH$23</c:f>
              <c:numCache>
                <c:formatCode>General</c:formatCode>
                <c:ptCount val="18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108</c:v>
                </c:pt>
                <c:pt idx="15" formatCode="0">
                  <c:v>120</c:v>
                </c:pt>
                <c:pt idx="16" formatCode="0">
                  <c:v>144</c:v>
                </c:pt>
                <c:pt idx="17" formatCode="0">
                  <c:v>168</c:v>
                </c:pt>
              </c:numCache>
            </c:numRef>
          </c:xVal>
          <c:yVal>
            <c:numRef>
              <c:f>'Biochar column'!$AA$6:$AA$23</c:f>
              <c:numCache>
                <c:formatCode>General</c:formatCode>
                <c:ptCount val="18"/>
                <c:pt idx="0">
                  <c:v>6235</c:v>
                </c:pt>
                <c:pt idx="1">
                  <c:v>6235</c:v>
                </c:pt>
                <c:pt idx="2">
                  <c:v>6235</c:v>
                </c:pt>
                <c:pt idx="3">
                  <c:v>6235</c:v>
                </c:pt>
                <c:pt idx="4">
                  <c:v>6235</c:v>
                </c:pt>
                <c:pt idx="5">
                  <c:v>6235</c:v>
                </c:pt>
                <c:pt idx="6">
                  <c:v>6235</c:v>
                </c:pt>
                <c:pt idx="7">
                  <c:v>6235</c:v>
                </c:pt>
                <c:pt idx="8">
                  <c:v>6235</c:v>
                </c:pt>
                <c:pt idx="9">
                  <c:v>6235</c:v>
                </c:pt>
                <c:pt idx="10">
                  <c:v>6235</c:v>
                </c:pt>
                <c:pt idx="11">
                  <c:v>6235</c:v>
                </c:pt>
                <c:pt idx="12">
                  <c:v>6235</c:v>
                </c:pt>
                <c:pt idx="13">
                  <c:v>6235</c:v>
                </c:pt>
                <c:pt idx="14">
                  <c:v>6235</c:v>
                </c:pt>
                <c:pt idx="15">
                  <c:v>6235</c:v>
                </c:pt>
                <c:pt idx="16">
                  <c:v>6235</c:v>
                </c:pt>
                <c:pt idx="17">
                  <c:v>6235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994-4345-8065-B6D94E2ED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627119"/>
        <c:axId val="350618383"/>
      </c:scatterChart>
      <c:valAx>
        <c:axId val="35062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Elapsed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18383"/>
        <c:crosses val="autoZero"/>
        <c:crossBetween val="midCat"/>
      </c:valAx>
      <c:valAx>
        <c:axId val="35061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Zn</a:t>
                </a:r>
                <a:r>
                  <a:rPr lang="en-US" sz="1200" baseline="0"/>
                  <a:t> Concentration (ug/L)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27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589396597973375"/>
          <c:y val="0.26556755507370189"/>
          <c:w val="0.6106986601886395"/>
          <c:h val="3.9116822268790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Run 1 APTSorb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'Column result , Alex'!$F$8:$F$24</c:f>
              <c:numCache>
                <c:formatCode>General</c:formatCode>
                <c:ptCount val="17"/>
                <c:pt idx="0" formatCode="0.0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120</c:v>
                </c:pt>
                <c:pt idx="15" formatCode="0">
                  <c:v>144</c:v>
                </c:pt>
                <c:pt idx="16" formatCode="0">
                  <c:v>168</c:v>
                </c:pt>
              </c:numCache>
            </c:numRef>
          </c:xVal>
          <c:yVal>
            <c:numRef>
              <c:f>'Column result , Alex'!$J$8:$J$24</c:f>
              <c:numCache>
                <c:formatCode>0</c:formatCode>
                <c:ptCount val="17"/>
                <c:pt idx="0">
                  <c:v>0</c:v>
                </c:pt>
                <c:pt idx="1">
                  <c:v>11</c:v>
                </c:pt>
                <c:pt idx="2">
                  <c:v>20</c:v>
                </c:pt>
                <c:pt idx="3">
                  <c:v>23</c:v>
                </c:pt>
                <c:pt idx="4">
                  <c:v>32</c:v>
                </c:pt>
                <c:pt idx="5">
                  <c:v>38</c:v>
                </c:pt>
                <c:pt idx="6">
                  <c:v>43</c:v>
                </c:pt>
                <c:pt idx="7">
                  <c:v>76</c:v>
                </c:pt>
                <c:pt idx="8">
                  <c:v>109</c:v>
                </c:pt>
                <c:pt idx="9">
                  <c:v>120</c:v>
                </c:pt>
                <c:pt idx="10">
                  <c:v>250</c:v>
                </c:pt>
                <c:pt idx="11">
                  <c:v>400</c:v>
                </c:pt>
                <c:pt idx="12">
                  <c:v>866</c:v>
                </c:pt>
                <c:pt idx="13">
                  <c:v>1681</c:v>
                </c:pt>
                <c:pt idx="14">
                  <c:v>2349</c:v>
                </c:pt>
                <c:pt idx="15">
                  <c:v>2930</c:v>
                </c:pt>
                <c:pt idx="16">
                  <c:v>3435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78-4F3C-9DE6-DD98F663CFE3}"/>
            </c:ext>
          </c:extLst>
        </c:ser>
        <c:ser>
          <c:idx val="2"/>
          <c:order val="1"/>
          <c:tx>
            <c:v>Run 2 APTivator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'column 2'!$F$31:$F$42</c:f>
              <c:numCache>
                <c:formatCode>0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9</c:v>
                </c:pt>
                <c:pt idx="7">
                  <c:v>12</c:v>
                </c:pt>
                <c:pt idx="8">
                  <c:v>24</c:v>
                </c:pt>
                <c:pt idx="9">
                  <c:v>36</c:v>
                </c:pt>
                <c:pt idx="10">
                  <c:v>48</c:v>
                </c:pt>
                <c:pt idx="11">
                  <c:v>72</c:v>
                </c:pt>
              </c:numCache>
            </c:numRef>
          </c:xVal>
          <c:yVal>
            <c:numRef>
              <c:f>'column 2'!$E$31:$E$42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28</c:v>
                </c:pt>
                <c:pt idx="3">
                  <c:v>50</c:v>
                </c:pt>
                <c:pt idx="4">
                  <c:v>77</c:v>
                </c:pt>
                <c:pt idx="5">
                  <c:v>98</c:v>
                </c:pt>
                <c:pt idx="6">
                  <c:v>219</c:v>
                </c:pt>
                <c:pt idx="7">
                  <c:v>375</c:v>
                </c:pt>
                <c:pt idx="8">
                  <c:v>1130</c:v>
                </c:pt>
                <c:pt idx="9">
                  <c:v>2176</c:v>
                </c:pt>
                <c:pt idx="10">
                  <c:v>2670</c:v>
                </c:pt>
                <c:pt idx="11">
                  <c:v>3035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78-4F3C-9DE6-DD98F663CFE3}"/>
            </c:ext>
          </c:extLst>
        </c:ser>
        <c:ser>
          <c:idx val="3"/>
          <c:order val="2"/>
          <c:tx>
            <c:v>Run 3 APTivator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'run 3 reruns'!$P$5:$P$22</c:f>
              <c:numCache>
                <c:formatCode>General</c:formatCode>
                <c:ptCount val="18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108</c:v>
                </c:pt>
                <c:pt idx="15" formatCode="0">
                  <c:v>120</c:v>
                </c:pt>
                <c:pt idx="16" formatCode="0">
                  <c:v>144</c:v>
                </c:pt>
                <c:pt idx="17" formatCode="0">
                  <c:v>168</c:v>
                </c:pt>
              </c:numCache>
            </c:numRef>
          </c:xVal>
          <c:yVal>
            <c:numRef>
              <c:f>'run 3 reruns'!$T$5:$T$22</c:f>
              <c:numCache>
                <c:formatCode>0</c:formatCode>
                <c:ptCount val="18"/>
                <c:pt idx="1">
                  <c:v>4</c:v>
                </c:pt>
                <c:pt idx="2">
                  <c:v>30</c:v>
                </c:pt>
                <c:pt idx="3">
                  <c:v>51</c:v>
                </c:pt>
                <c:pt idx="4">
                  <c:v>62</c:v>
                </c:pt>
                <c:pt idx="5">
                  <c:v>83</c:v>
                </c:pt>
                <c:pt idx="6">
                  <c:v>91</c:v>
                </c:pt>
                <c:pt idx="7">
                  <c:v>47</c:v>
                </c:pt>
                <c:pt idx="8">
                  <c:v>65</c:v>
                </c:pt>
                <c:pt idx="9">
                  <c:v>108</c:v>
                </c:pt>
                <c:pt idx="10">
                  <c:v>98</c:v>
                </c:pt>
                <c:pt idx="11">
                  <c:v>160</c:v>
                </c:pt>
                <c:pt idx="12">
                  <c:v>152</c:v>
                </c:pt>
                <c:pt idx="13">
                  <c:v>633</c:v>
                </c:pt>
                <c:pt idx="15">
                  <c:v>1090</c:v>
                </c:pt>
                <c:pt idx="16">
                  <c:v>1540</c:v>
                </c:pt>
                <c:pt idx="17">
                  <c:v>1900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F78-4F3C-9DE6-DD98F663CFE3}"/>
            </c:ext>
          </c:extLst>
        </c:ser>
        <c:ser>
          <c:idx val="4"/>
          <c:order val="3"/>
          <c:tx>
            <c:v>Average influent Zn concentration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'Biochar column'!$AH$6:$AH$23</c:f>
              <c:numCache>
                <c:formatCode>General</c:formatCode>
                <c:ptCount val="18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108</c:v>
                </c:pt>
                <c:pt idx="15" formatCode="0">
                  <c:v>120</c:v>
                </c:pt>
                <c:pt idx="16" formatCode="0">
                  <c:v>144</c:v>
                </c:pt>
                <c:pt idx="17" formatCode="0">
                  <c:v>168</c:v>
                </c:pt>
              </c:numCache>
            </c:numRef>
          </c:xVal>
          <c:yVal>
            <c:numRef>
              <c:f>'Biochar column'!$AA$6:$AA$23</c:f>
              <c:numCache>
                <c:formatCode>General</c:formatCode>
                <c:ptCount val="18"/>
                <c:pt idx="0">
                  <c:v>6235</c:v>
                </c:pt>
                <c:pt idx="1">
                  <c:v>6235</c:v>
                </c:pt>
                <c:pt idx="2">
                  <c:v>6235</c:v>
                </c:pt>
                <c:pt idx="3">
                  <c:v>6235</c:v>
                </c:pt>
                <c:pt idx="4">
                  <c:v>6235</c:v>
                </c:pt>
                <c:pt idx="5">
                  <c:v>6235</c:v>
                </c:pt>
                <c:pt idx="6">
                  <c:v>6235</c:v>
                </c:pt>
                <c:pt idx="7">
                  <c:v>6235</c:v>
                </c:pt>
                <c:pt idx="8">
                  <c:v>6235</c:v>
                </c:pt>
                <c:pt idx="9">
                  <c:v>6235</c:v>
                </c:pt>
                <c:pt idx="10">
                  <c:v>6235</c:v>
                </c:pt>
                <c:pt idx="11">
                  <c:v>6235</c:v>
                </c:pt>
                <c:pt idx="12">
                  <c:v>6235</c:v>
                </c:pt>
                <c:pt idx="13">
                  <c:v>6235</c:v>
                </c:pt>
                <c:pt idx="14">
                  <c:v>6235</c:v>
                </c:pt>
                <c:pt idx="15">
                  <c:v>6235</c:v>
                </c:pt>
                <c:pt idx="16">
                  <c:v>6235</c:v>
                </c:pt>
                <c:pt idx="17">
                  <c:v>6235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F78-4F3C-9DE6-DD98F663C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627119"/>
        <c:axId val="350618383"/>
      </c:scatterChart>
      <c:valAx>
        <c:axId val="35062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Elapsed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18383"/>
        <c:crosses val="autoZero"/>
        <c:crossBetween val="midCat"/>
      </c:valAx>
      <c:valAx>
        <c:axId val="35061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Zn</a:t>
                </a:r>
                <a:r>
                  <a:rPr lang="en-US" sz="1200" baseline="0"/>
                  <a:t> Concentration (ug/L)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27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612977937979722E-2"/>
          <c:y val="0.19193103016683097"/>
          <c:w val="0.9225693901849028"/>
          <c:h val="9.95497687317442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Run 4 Biochar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'Biochar column'!$AH$6:$AH$23</c:f>
              <c:numCache>
                <c:formatCode>General</c:formatCode>
                <c:ptCount val="18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108</c:v>
                </c:pt>
                <c:pt idx="15" formatCode="0">
                  <c:v>120</c:v>
                </c:pt>
                <c:pt idx="16" formatCode="0">
                  <c:v>144</c:v>
                </c:pt>
                <c:pt idx="17" formatCode="0">
                  <c:v>168</c:v>
                </c:pt>
              </c:numCache>
            </c:numRef>
          </c:xVal>
          <c:yVal>
            <c:numRef>
              <c:f>'Biochar column'!$AL$6:$AL$23</c:f>
              <c:numCache>
                <c:formatCode>0</c:formatCode>
                <c:ptCount val="18"/>
                <c:pt idx="1">
                  <c:v>4</c:v>
                </c:pt>
                <c:pt idx="2">
                  <c:v>10</c:v>
                </c:pt>
                <c:pt idx="3">
                  <c:v>24</c:v>
                </c:pt>
                <c:pt idx="4">
                  <c:v>45</c:v>
                </c:pt>
                <c:pt idx="5">
                  <c:v>72</c:v>
                </c:pt>
                <c:pt idx="6">
                  <c:v>113</c:v>
                </c:pt>
                <c:pt idx="7">
                  <c:v>278</c:v>
                </c:pt>
                <c:pt idx="8">
                  <c:v>563</c:v>
                </c:pt>
                <c:pt idx="9">
                  <c:v>1272</c:v>
                </c:pt>
                <c:pt idx="10">
                  <c:v>1507</c:v>
                </c:pt>
                <c:pt idx="11">
                  <c:v>1610</c:v>
                </c:pt>
                <c:pt idx="12">
                  <c:v>1975</c:v>
                </c:pt>
                <c:pt idx="13">
                  <c:v>1957</c:v>
                </c:pt>
                <c:pt idx="14">
                  <c:v>5958</c:v>
                </c:pt>
                <c:pt idx="15">
                  <c:v>6471</c:v>
                </c:pt>
                <c:pt idx="16">
                  <c:v>6595</c:v>
                </c:pt>
                <c:pt idx="17">
                  <c:v>6446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FD-470C-A6B1-97F09985BEAE}"/>
            </c:ext>
          </c:extLst>
        </c:ser>
        <c:ser>
          <c:idx val="4"/>
          <c:order val="1"/>
          <c:tx>
            <c:v>Average influent Zn concentration before spike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'Biochar column'!$AH$6:$AH$23</c:f>
              <c:numCache>
                <c:formatCode>General</c:formatCode>
                <c:ptCount val="18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108</c:v>
                </c:pt>
                <c:pt idx="15" formatCode="0">
                  <c:v>120</c:v>
                </c:pt>
                <c:pt idx="16" formatCode="0">
                  <c:v>144</c:v>
                </c:pt>
                <c:pt idx="17" formatCode="0">
                  <c:v>168</c:v>
                </c:pt>
              </c:numCache>
            </c:numRef>
          </c:xVal>
          <c:yVal>
            <c:numRef>
              <c:f>'Biochar column'!$AA$6:$AA$19</c:f>
              <c:numCache>
                <c:formatCode>General</c:formatCode>
                <c:ptCount val="14"/>
                <c:pt idx="0">
                  <c:v>6235</c:v>
                </c:pt>
                <c:pt idx="1">
                  <c:v>6235</c:v>
                </c:pt>
                <c:pt idx="2">
                  <c:v>6235</c:v>
                </c:pt>
                <c:pt idx="3">
                  <c:v>6235</c:v>
                </c:pt>
                <c:pt idx="4">
                  <c:v>6235</c:v>
                </c:pt>
                <c:pt idx="5">
                  <c:v>6235</c:v>
                </c:pt>
                <c:pt idx="6">
                  <c:v>6235</c:v>
                </c:pt>
                <c:pt idx="7">
                  <c:v>6235</c:v>
                </c:pt>
                <c:pt idx="8">
                  <c:v>6235</c:v>
                </c:pt>
                <c:pt idx="9">
                  <c:v>6235</c:v>
                </c:pt>
                <c:pt idx="10">
                  <c:v>6235</c:v>
                </c:pt>
                <c:pt idx="11">
                  <c:v>6235</c:v>
                </c:pt>
                <c:pt idx="12">
                  <c:v>6235</c:v>
                </c:pt>
                <c:pt idx="13">
                  <c:v>6235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FD-470C-A6B1-97F09985BEAE}"/>
            </c:ext>
          </c:extLst>
        </c:ser>
        <c:ser>
          <c:idx val="1"/>
          <c:order val="2"/>
          <c:tx>
            <c:v>Average influent Zn concentration with spike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'Biochar column'!$AH$20:$AH$23</c:f>
              <c:numCache>
                <c:formatCode>0</c:formatCode>
                <c:ptCount val="4"/>
                <c:pt idx="0">
                  <c:v>108</c:v>
                </c:pt>
                <c:pt idx="1">
                  <c:v>120</c:v>
                </c:pt>
                <c:pt idx="2">
                  <c:v>144</c:v>
                </c:pt>
                <c:pt idx="3">
                  <c:v>168</c:v>
                </c:pt>
              </c:numCache>
            </c:numRef>
          </c:xVal>
          <c:yVal>
            <c:numRef>
              <c:f>'Biochar column'!$AB$20:$AB$23</c:f>
              <c:numCache>
                <c:formatCode>0.00</c:formatCode>
                <c:ptCount val="4"/>
                <c:pt idx="0">
                  <c:v>4268</c:v>
                </c:pt>
                <c:pt idx="1">
                  <c:v>4268</c:v>
                </c:pt>
                <c:pt idx="2">
                  <c:v>4268</c:v>
                </c:pt>
                <c:pt idx="3">
                  <c:v>4268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FD-470C-A6B1-97F09985B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627119"/>
        <c:axId val="350618383"/>
      </c:scatterChart>
      <c:valAx>
        <c:axId val="35062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Elapsed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18383"/>
        <c:crosses val="autoZero"/>
        <c:crossBetween val="midCat"/>
      </c:valAx>
      <c:valAx>
        <c:axId val="35061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Zn</a:t>
                </a:r>
                <a:r>
                  <a:rPr lang="en-US" sz="1400" b="1" baseline="0"/>
                  <a:t> Concentration (ug/L)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27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61159015618442"/>
          <c:y val="0.71442404890540279"/>
          <c:w val="0.82592890579393652"/>
          <c:h val="0.115414497203576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v>Run 1 APTSorb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'Column result , Alex'!$F$8:$F$24</c:f>
              <c:numCache>
                <c:formatCode>General</c:formatCode>
                <c:ptCount val="17"/>
                <c:pt idx="0" formatCode="0.0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120</c:v>
                </c:pt>
                <c:pt idx="15" formatCode="0">
                  <c:v>144</c:v>
                </c:pt>
                <c:pt idx="16" formatCode="0">
                  <c:v>168</c:v>
                </c:pt>
              </c:numCache>
            </c:numRef>
          </c:xVal>
          <c:yVal>
            <c:numRef>
              <c:f>'Column result , Alex'!$J$8:$J$24</c:f>
              <c:numCache>
                <c:formatCode>0</c:formatCode>
                <c:ptCount val="17"/>
                <c:pt idx="0">
                  <c:v>0</c:v>
                </c:pt>
                <c:pt idx="1">
                  <c:v>11</c:v>
                </c:pt>
                <c:pt idx="2">
                  <c:v>20</c:v>
                </c:pt>
                <c:pt idx="3">
                  <c:v>23</c:v>
                </c:pt>
                <c:pt idx="4">
                  <c:v>32</c:v>
                </c:pt>
                <c:pt idx="5">
                  <c:v>38</c:v>
                </c:pt>
                <c:pt idx="6">
                  <c:v>43</c:v>
                </c:pt>
                <c:pt idx="7">
                  <c:v>76</c:v>
                </c:pt>
                <c:pt idx="8">
                  <c:v>109</c:v>
                </c:pt>
                <c:pt idx="9">
                  <c:v>120</c:v>
                </c:pt>
                <c:pt idx="10">
                  <c:v>250</c:v>
                </c:pt>
                <c:pt idx="11">
                  <c:v>400</c:v>
                </c:pt>
                <c:pt idx="12">
                  <c:v>866</c:v>
                </c:pt>
                <c:pt idx="13">
                  <c:v>1681</c:v>
                </c:pt>
                <c:pt idx="14">
                  <c:v>2349</c:v>
                </c:pt>
                <c:pt idx="15">
                  <c:v>2930</c:v>
                </c:pt>
                <c:pt idx="16">
                  <c:v>3435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BA-4D5F-85A9-8B00346463A5}"/>
            </c:ext>
          </c:extLst>
        </c:ser>
        <c:ser>
          <c:idx val="2"/>
          <c:order val="1"/>
          <c:tx>
            <c:v>Run 2 APTivator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'column 2'!$F$31:$F$42</c:f>
              <c:numCache>
                <c:formatCode>0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9</c:v>
                </c:pt>
                <c:pt idx="7">
                  <c:v>12</c:v>
                </c:pt>
                <c:pt idx="8">
                  <c:v>24</c:v>
                </c:pt>
                <c:pt idx="9">
                  <c:v>36</c:v>
                </c:pt>
                <c:pt idx="10">
                  <c:v>48</c:v>
                </c:pt>
                <c:pt idx="11">
                  <c:v>72</c:v>
                </c:pt>
              </c:numCache>
            </c:numRef>
          </c:xVal>
          <c:yVal>
            <c:numRef>
              <c:f>'column 2'!$E$31:$E$42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28</c:v>
                </c:pt>
                <c:pt idx="3">
                  <c:v>50</c:v>
                </c:pt>
                <c:pt idx="4">
                  <c:v>77</c:v>
                </c:pt>
                <c:pt idx="5">
                  <c:v>98</c:v>
                </c:pt>
                <c:pt idx="6">
                  <c:v>219</c:v>
                </c:pt>
                <c:pt idx="7">
                  <c:v>375</c:v>
                </c:pt>
                <c:pt idx="8">
                  <c:v>1130</c:v>
                </c:pt>
                <c:pt idx="9">
                  <c:v>2176</c:v>
                </c:pt>
                <c:pt idx="10">
                  <c:v>2670</c:v>
                </c:pt>
                <c:pt idx="11">
                  <c:v>3035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BA-4D5F-85A9-8B00346463A5}"/>
            </c:ext>
          </c:extLst>
        </c:ser>
        <c:ser>
          <c:idx val="3"/>
          <c:order val="2"/>
          <c:tx>
            <c:v>Run 3 APTivator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'run 3 reruns'!$P$5:$P$22</c:f>
              <c:numCache>
                <c:formatCode>General</c:formatCode>
                <c:ptCount val="18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108</c:v>
                </c:pt>
                <c:pt idx="15" formatCode="0">
                  <c:v>120</c:v>
                </c:pt>
                <c:pt idx="16" formatCode="0">
                  <c:v>144</c:v>
                </c:pt>
                <c:pt idx="17" formatCode="0">
                  <c:v>168</c:v>
                </c:pt>
              </c:numCache>
            </c:numRef>
          </c:xVal>
          <c:yVal>
            <c:numRef>
              <c:f>'run 3 reruns'!$T$5:$T$22</c:f>
              <c:numCache>
                <c:formatCode>0</c:formatCode>
                <c:ptCount val="18"/>
                <c:pt idx="1">
                  <c:v>4</c:v>
                </c:pt>
                <c:pt idx="2">
                  <c:v>30</c:v>
                </c:pt>
                <c:pt idx="3">
                  <c:v>51</c:v>
                </c:pt>
                <c:pt idx="4">
                  <c:v>62</c:v>
                </c:pt>
                <c:pt idx="5">
                  <c:v>83</c:v>
                </c:pt>
                <c:pt idx="6">
                  <c:v>91</c:v>
                </c:pt>
                <c:pt idx="7">
                  <c:v>47</c:v>
                </c:pt>
                <c:pt idx="8">
                  <c:v>65</c:v>
                </c:pt>
                <c:pt idx="9">
                  <c:v>108</c:v>
                </c:pt>
                <c:pt idx="10">
                  <c:v>98</c:v>
                </c:pt>
                <c:pt idx="11">
                  <c:v>160</c:v>
                </c:pt>
                <c:pt idx="12">
                  <c:v>152</c:v>
                </c:pt>
                <c:pt idx="13">
                  <c:v>633</c:v>
                </c:pt>
                <c:pt idx="15">
                  <c:v>1090</c:v>
                </c:pt>
                <c:pt idx="16">
                  <c:v>1540</c:v>
                </c:pt>
                <c:pt idx="17">
                  <c:v>1900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BA-4D5F-85A9-8B00346463A5}"/>
            </c:ext>
          </c:extLst>
        </c:ser>
        <c:ser>
          <c:idx val="0"/>
          <c:order val="3"/>
          <c:tx>
            <c:v>Run 4 Biochar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'Biochar column'!$AH$6:$AH$23</c:f>
              <c:numCache>
                <c:formatCode>General</c:formatCode>
                <c:ptCount val="18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9</c:v>
                </c:pt>
                <c:pt idx="8">
                  <c:v>12</c:v>
                </c:pt>
                <c:pt idx="9">
                  <c:v>24</c:v>
                </c:pt>
                <c:pt idx="10">
                  <c:v>36</c:v>
                </c:pt>
                <c:pt idx="11">
                  <c:v>48</c:v>
                </c:pt>
                <c:pt idx="12" formatCode="0">
                  <c:v>72</c:v>
                </c:pt>
                <c:pt idx="13" formatCode="0">
                  <c:v>96</c:v>
                </c:pt>
                <c:pt idx="14" formatCode="0">
                  <c:v>108</c:v>
                </c:pt>
                <c:pt idx="15" formatCode="0">
                  <c:v>120</c:v>
                </c:pt>
                <c:pt idx="16" formatCode="0">
                  <c:v>144</c:v>
                </c:pt>
                <c:pt idx="17" formatCode="0">
                  <c:v>168</c:v>
                </c:pt>
              </c:numCache>
            </c:numRef>
          </c:xVal>
          <c:yVal>
            <c:numRef>
              <c:f>'Biochar column'!$AL$6:$AL$23</c:f>
              <c:numCache>
                <c:formatCode>0</c:formatCode>
                <c:ptCount val="18"/>
                <c:pt idx="1">
                  <c:v>4</c:v>
                </c:pt>
                <c:pt idx="2">
                  <c:v>10</c:v>
                </c:pt>
                <c:pt idx="3">
                  <c:v>24</c:v>
                </c:pt>
                <c:pt idx="4">
                  <c:v>45</c:v>
                </c:pt>
                <c:pt idx="5">
                  <c:v>72</c:v>
                </c:pt>
                <c:pt idx="6">
                  <c:v>113</c:v>
                </c:pt>
                <c:pt idx="7">
                  <c:v>278</c:v>
                </c:pt>
                <c:pt idx="8">
                  <c:v>563</c:v>
                </c:pt>
                <c:pt idx="9">
                  <c:v>1272</c:v>
                </c:pt>
                <c:pt idx="10">
                  <c:v>1507</c:v>
                </c:pt>
                <c:pt idx="11">
                  <c:v>1610</c:v>
                </c:pt>
                <c:pt idx="12">
                  <c:v>1975</c:v>
                </c:pt>
                <c:pt idx="13">
                  <c:v>1957</c:v>
                </c:pt>
                <c:pt idx="14">
                  <c:v>5958</c:v>
                </c:pt>
                <c:pt idx="15">
                  <c:v>6471</c:v>
                </c:pt>
                <c:pt idx="16">
                  <c:v>6595</c:v>
                </c:pt>
                <c:pt idx="17">
                  <c:v>6446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BA-4D5F-85A9-8B0034646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627119"/>
        <c:axId val="350618383"/>
      </c:scatterChart>
      <c:valAx>
        <c:axId val="350627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Elapsed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18383"/>
        <c:crosses val="autoZero"/>
        <c:crossBetween val="midCat"/>
      </c:valAx>
      <c:valAx>
        <c:axId val="350618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Zn</a:t>
                </a:r>
                <a:r>
                  <a:rPr lang="en-US" sz="1200" baseline="0"/>
                  <a:t> Concentration (ug/L)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6271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0.10484</cdr:x>
      <cdr:y>0.47561</cdr:y>
    </cdr:from>
    <cdr:to>
      <cdr:x>0.96774</cdr:x>
      <cdr:y>0.47561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13D597A-5657-B84A-4B2F-6BB11E557286}"/>
            </a:ext>
          </a:extLst>
        </cdr:cNvPr>
        <cdr:cNvCxnSpPr/>
      </cdr:nvCxnSpPr>
      <cdr:spPr>
        <a:xfrm xmlns:a="http://schemas.openxmlformats.org/drawingml/2006/main">
          <a:off x="936104" y="2808312"/>
          <a:ext cx="7704856" cy="0"/>
        </a:xfrm>
        <a:prstGeom xmlns:a="http://schemas.openxmlformats.org/drawingml/2006/main" prst="line">
          <a:avLst/>
        </a:prstGeom>
        <a:ln xmlns:a="http://schemas.openxmlformats.org/drawingml/2006/main" w="22225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0.15323</cdr:x>
      <cdr:y>0.5122</cdr:y>
    </cdr:from>
    <cdr:to>
      <cdr:x>0.43548</cdr:x>
      <cdr:y>0.56098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EFE5FD4-7DC8-1E8D-00E0-0DB7FD8E44ED}"/>
            </a:ext>
          </a:extLst>
        </cdr:cNvPr>
        <cdr:cNvSpPr txBox="1"/>
      </cdr:nvSpPr>
      <cdr:spPr>
        <a:xfrm xmlns:a="http://schemas.openxmlformats.org/drawingml/2006/main">
          <a:off x="1368152" y="3024336"/>
          <a:ext cx="25202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1600" dirty="0">
              <a:latin typeface="Arial Rounded MT Bold" panose="020F0704030504030204" pitchFamily="34" charset="0"/>
              <a:cs typeface="Aharoni" panose="02010803020104030203" pitchFamily="2" charset="-79"/>
            </a:rPr>
            <a:t>Bed Volumes ~ 70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0.11304</cdr:x>
      <cdr:y>0.16</cdr:y>
    </cdr:from>
    <cdr:to>
      <cdr:x>0.96522</cdr:x>
      <cdr:y>0.16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E26151B-DA79-6584-C8EB-1FE2845A185D}"/>
            </a:ext>
          </a:extLst>
        </cdr:cNvPr>
        <cdr:cNvCxnSpPr/>
      </cdr:nvCxnSpPr>
      <cdr:spPr>
        <a:xfrm xmlns:a="http://schemas.openxmlformats.org/drawingml/2006/main">
          <a:off x="936104" y="864096"/>
          <a:ext cx="7056784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0.33986</cdr:x>
      <cdr:y>0.09333</cdr:y>
    </cdr:from>
    <cdr:to>
      <cdr:x>0.67899</cdr:x>
      <cdr:y>0.14667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49F3C97-7AA9-7F29-6998-ED2E87C35504}"/>
            </a:ext>
          </a:extLst>
        </cdr:cNvPr>
        <cdr:cNvSpPr txBox="1"/>
      </cdr:nvSpPr>
      <cdr:spPr>
        <a:xfrm xmlns:a="http://schemas.openxmlformats.org/drawingml/2006/main">
          <a:off x="2814363" y="504056"/>
          <a:ext cx="28083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/>
            <a:t>Input= 156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0.05534</cdr:x>
      <cdr:y>0.21111</cdr:y>
    </cdr:from>
    <cdr:to>
      <cdr:x>0.94076</cdr:x>
      <cdr:y>0.21111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7E855BA-16A5-593D-B20B-B240AB5A3684}"/>
            </a:ext>
          </a:extLst>
        </cdr:cNvPr>
        <cdr:cNvCxnSpPr/>
      </cdr:nvCxnSpPr>
      <cdr:spPr>
        <a:xfrm xmlns:a="http://schemas.openxmlformats.org/drawingml/2006/main">
          <a:off x="504056" y="1368152"/>
          <a:ext cx="8064896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0.32761</cdr:x>
      <cdr:y>0.125</cdr:y>
    </cdr:from>
    <cdr:to>
      <cdr:x>0.70708</cdr:x>
      <cdr:y>0.1875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F6A5E68-4E9D-3647-AB14-268C2B445DB3}"/>
            </a:ext>
          </a:extLst>
        </cdr:cNvPr>
        <cdr:cNvSpPr txBox="1"/>
      </cdr:nvSpPr>
      <cdr:spPr>
        <a:xfrm xmlns:a="http://schemas.openxmlformats.org/drawingml/2006/main">
          <a:off x="2748167" y="720080"/>
          <a:ext cx="3183137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/>
            <a:t>Input =177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/>
          <a:lstStyle>
            <a:lvl1pPr algn="r">
              <a:defRPr sz="1200"/>
            </a:lvl1pPr>
          </a:lstStyle>
          <a:p>
            <a:fld id="{0A70AD11-4E50-44F1-9890-6AC3E98BD81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 anchor="b"/>
          <a:lstStyle>
            <a:lvl1pPr algn="r">
              <a:defRPr sz="1200"/>
            </a:lvl1pPr>
          </a:lstStyle>
          <a:p>
            <a:fld id="{1C759B7D-A6E3-4D65-8F20-B8F6A8AE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9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97" tIns="46148" rIns="92297" bIns="4614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1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97" tIns="46148" rIns="92297" bIns="4614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97" tIns="46148" rIns="92297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97" tIns="46148" rIns="92297" bIns="4614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1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97" tIns="46148" rIns="92297" bIns="461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1C80DA-910F-414F-8C65-308AAD7C4EB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46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ts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48000" y="3886208"/>
            <a:ext cx="8001056" cy="1185866"/>
          </a:xfrm>
        </p:spPr>
        <p:txBody>
          <a:bodyPr anchor="t"/>
          <a:lstStyle>
            <a:lvl1pPr>
              <a:defRPr sz="3200">
                <a:solidFill>
                  <a:srgbClr val="00755C"/>
                </a:solidFill>
              </a:defRPr>
            </a:lvl1pPr>
          </a:lstStyle>
          <a:p>
            <a:r>
              <a:rPr lang="en-GB"/>
              <a:t>Click </a:t>
            </a:r>
            <a:r>
              <a:rPr lang="en-GB" noProof="0"/>
              <a:t>to</a:t>
            </a:r>
            <a:r>
              <a:rPr lang="en-GB"/>
              <a:t> edit Master title style</a:t>
            </a:r>
            <a:endParaRPr lang="en-GB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648000" y="3286124"/>
            <a:ext cx="8001056" cy="4320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rgbClr val="00755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6000" y="950400"/>
            <a:ext cx="5436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0399" y="950400"/>
            <a:ext cx="3132000" cy="5022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950400"/>
            <a:ext cx="4267200" cy="502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950400"/>
            <a:ext cx="4267200" cy="5022000"/>
          </a:xfrm>
          <a:noFill/>
        </p:spPr>
        <p:txBody>
          <a:bodyPr/>
          <a:lstStyle/>
          <a:p>
            <a:r>
              <a:rPr lang="en-GB" noProof="0" dirty="0"/>
              <a:t>Click icon to add chart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4284" y="4800600"/>
            <a:ext cx="5486400" cy="566738"/>
          </a:xfrm>
        </p:spPr>
        <p:txBody>
          <a:bodyPr anchor="t"/>
          <a:lstStyle>
            <a:lvl1pPr algn="l">
              <a:defRPr sz="2000" b="1">
                <a:solidFill>
                  <a:srgbClr val="4C4C4C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04284" y="1447200"/>
            <a:ext cx="5486400" cy="3294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04284" y="5367338"/>
            <a:ext cx="5486400" cy="490554"/>
          </a:xfrm>
        </p:spPr>
        <p:txBody>
          <a:bodyPr/>
          <a:lstStyle>
            <a:lvl1pPr marL="0" indent="0">
              <a:buNone/>
              <a:defRPr sz="1800">
                <a:solidFill>
                  <a:srgbClr val="4C4C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2786058"/>
            <a:ext cx="6912000" cy="1440000"/>
          </a:xfrm>
          <a:noFill/>
        </p:spPr>
        <p:txBody>
          <a:bodyPr anchor="t"/>
          <a:lstStyle>
            <a:lvl1pPr algn="l">
              <a:defRPr sz="4000" b="1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ts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48000" y="3886208"/>
            <a:ext cx="8001056" cy="1185866"/>
          </a:xfrm>
        </p:spPr>
        <p:txBody>
          <a:bodyPr anchor="t"/>
          <a:lstStyle>
            <a:lvl1pPr>
              <a:defRPr sz="3200">
                <a:solidFill>
                  <a:srgbClr val="00755C"/>
                </a:solidFill>
              </a:defRPr>
            </a:lvl1pPr>
          </a:lstStyle>
          <a:p>
            <a:r>
              <a:rPr lang="en-GB"/>
              <a:t>Click </a:t>
            </a:r>
            <a:r>
              <a:rPr lang="en-GB" noProof="0"/>
              <a:t>to</a:t>
            </a:r>
            <a:r>
              <a:rPr lang="en-GB"/>
              <a:t> edit Master title style</a:t>
            </a:r>
            <a:endParaRPr lang="en-GB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648000" y="3286124"/>
            <a:ext cx="8001056" cy="4320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rgbClr val="00755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3500438"/>
            <a:ext cx="6912000" cy="714380"/>
          </a:xfrm>
          <a:noFill/>
        </p:spPr>
        <p:txBody>
          <a:bodyPr anchor="t"/>
          <a:lstStyle>
            <a:lvl1pPr algn="l">
              <a:defRPr sz="2000" b="0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98000" y="4286267"/>
            <a:ext cx="6912000" cy="1500187"/>
          </a:xfrm>
          <a:noFill/>
        </p:spPr>
        <p:txBody>
          <a:bodyPr anchor="t"/>
          <a:lstStyle>
            <a:lvl1pPr marL="0" indent="0">
              <a:buNone/>
              <a:defRPr sz="2000">
                <a:solidFill>
                  <a:srgbClr val="00755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F6BCBE8-30B0-4476-8762-9236B142003A}" type="datetimeFigureOut">
              <a:rPr lang="en-US" smtClean="0"/>
              <a:pPr eaLnBrk="1" latinLnBrk="0" hangingPunct="1"/>
              <a:t>6/14/2022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04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0400" y="950400"/>
            <a:ext cx="4248000" cy="639762"/>
          </a:xfrm>
          <a:noFill/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4" y="950400"/>
            <a:ext cx="4248000" cy="639762"/>
          </a:xfrm>
          <a:noFill/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4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right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71670" y="950400"/>
            <a:ext cx="684373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950400"/>
            <a:ext cx="1746000" cy="1440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bottom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2285992"/>
            <a:ext cx="8686800" cy="3643338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950400"/>
            <a:ext cx="8686800" cy="1296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ntent_slid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28600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50400"/>
            <a:ext cx="8686800" cy="50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62" r:id="rId6"/>
    <p:sldLayoutId id="2147483663" r:id="rId7"/>
    <p:sldLayoutId id="2147483654" r:id="rId8"/>
    <p:sldLayoutId id="2147483655" r:id="rId9"/>
    <p:sldLayoutId id="2147483656" r:id="rId10"/>
    <p:sldLayoutId id="2147483660" r:id="rId11"/>
    <p:sldLayoutId id="2147483657" r:id="rId12"/>
    <p:sldLayoutId id="2147483664" r:id="rId13"/>
    <p:sldLayoutId id="2147483716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20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2000">
          <a:solidFill>
            <a:srgbClr val="4C4C4C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800">
          <a:solidFill>
            <a:srgbClr val="4C4C4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800">
          <a:solidFill>
            <a:srgbClr val="4C4C4C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800">
          <a:solidFill>
            <a:srgbClr val="4C4C4C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6/14/2022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AE12A-037C-9F6C-1EF6-1E8EB04D4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30" y="908720"/>
            <a:ext cx="8229600" cy="229168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Peat Sorption Media for Metal Removal from Stormwater from a Mineral Processing Facility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1FF6E-660E-3E11-DC05-7415F2282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232955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99FB37"/>
                </a:solidFill>
              </a:rPr>
              <a:t>Candace Kairies-Beatty, </a:t>
            </a:r>
            <a:r>
              <a:rPr lang="en-US" sz="2900" dirty="0">
                <a:solidFill>
                  <a:srgbClr val="99FB37"/>
                </a:solidFill>
              </a:rPr>
              <a:t>Alex </a:t>
            </a:r>
            <a:r>
              <a:rPr lang="en-US" sz="2900" dirty="0" err="1">
                <a:solidFill>
                  <a:srgbClr val="99FB37"/>
                </a:solidFill>
              </a:rPr>
              <a:t>Vaslow</a:t>
            </a:r>
            <a:r>
              <a:rPr lang="en-US" sz="2900" dirty="0">
                <a:solidFill>
                  <a:srgbClr val="99FB37"/>
                </a:solidFill>
              </a:rPr>
              <a:t>, </a:t>
            </a:r>
          </a:p>
          <a:p>
            <a:r>
              <a:rPr lang="en-US" sz="2900" dirty="0">
                <a:solidFill>
                  <a:srgbClr val="99FB37"/>
                </a:solidFill>
              </a:rPr>
              <a:t>Caleb Robb,  Luke </a:t>
            </a:r>
            <a:r>
              <a:rPr lang="en-US" sz="2900" dirty="0" err="1">
                <a:solidFill>
                  <a:srgbClr val="99FB37"/>
                </a:solidFill>
              </a:rPr>
              <a:t>Zwiefelhofer</a:t>
            </a:r>
            <a:endParaRPr lang="en-US" sz="2900" dirty="0">
              <a:solidFill>
                <a:srgbClr val="99FB37"/>
              </a:solidFill>
            </a:endParaRPr>
          </a:p>
          <a:p>
            <a:pPr algn="ctr"/>
            <a:r>
              <a:rPr lang="en-US" dirty="0">
                <a:solidFill>
                  <a:srgbClr val="99FB37"/>
                </a:solidFill>
              </a:rPr>
              <a:t>Winona State University</a:t>
            </a:r>
          </a:p>
          <a:p>
            <a:pPr algn="ctr"/>
            <a:r>
              <a:rPr lang="en-US" dirty="0">
                <a:solidFill>
                  <a:srgbClr val="99FB37"/>
                </a:solidFill>
              </a:rPr>
              <a:t>Paul Eger </a:t>
            </a:r>
            <a:br>
              <a:rPr lang="en-US" dirty="0">
                <a:solidFill>
                  <a:srgbClr val="99FB37"/>
                </a:solidFill>
              </a:rPr>
            </a:br>
            <a:r>
              <a:rPr lang="en-US" dirty="0">
                <a:solidFill>
                  <a:srgbClr val="99FB37"/>
                </a:solidFill>
              </a:rPr>
              <a:t>Talon Metals</a:t>
            </a:r>
            <a:br>
              <a:rPr lang="en-US" dirty="0">
                <a:solidFill>
                  <a:srgbClr val="99FB37"/>
                </a:solidFill>
              </a:rPr>
            </a:br>
            <a:r>
              <a:rPr lang="en-US" dirty="0">
                <a:solidFill>
                  <a:srgbClr val="99FB37"/>
                </a:solidFill>
              </a:rPr>
              <a:t>Peggy Jones, Doug Green</a:t>
            </a:r>
            <a:br>
              <a:rPr lang="en-US" dirty="0">
                <a:solidFill>
                  <a:srgbClr val="99FB37"/>
                </a:solidFill>
              </a:rPr>
            </a:br>
            <a:r>
              <a:rPr lang="en-US" dirty="0">
                <a:solidFill>
                  <a:srgbClr val="99FB37"/>
                </a:solidFill>
              </a:rPr>
              <a:t>American Peat Technology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kitchen appliance&#10;&#10;Description automatically generated">
            <a:extLst>
              <a:ext uri="{FF2B5EF4-FFF2-40B4-BE49-F238E27FC236}">
                <a16:creationId xmlns:a16="http://schemas.microsoft.com/office/drawing/2014/main" id="{E32619D0-63F4-6E11-19FF-C37B1C364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28567" b="8944"/>
          <a:stretch/>
        </p:blipFill>
        <p:spPr>
          <a:xfrm>
            <a:off x="1691680" y="908720"/>
            <a:ext cx="4906567" cy="47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4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5E4641-A5E9-C9CE-FC8D-2D0D5544E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70167"/>
            <a:ext cx="9144000" cy="5317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4470AB-4CB8-5AAB-939D-5D5DAD82D686}"/>
              </a:ext>
            </a:extLst>
          </p:cNvPr>
          <p:cNvSpPr txBox="1"/>
          <p:nvPr/>
        </p:nvSpPr>
        <p:spPr>
          <a:xfrm>
            <a:off x="2355652" y="10570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Zinc</a:t>
            </a:r>
          </a:p>
        </p:txBody>
      </p:sp>
    </p:spTree>
    <p:extLst>
      <p:ext uri="{BB962C8B-B14F-4D97-AF65-F5344CB8AC3E}">
        <p14:creationId xmlns:p14="http://schemas.microsoft.com/office/powerpoint/2010/main" val="45370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D14C0D1-BDFB-46D6-BB0D-3C643E2E67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557970"/>
              </p:ext>
            </p:extLst>
          </p:nvPr>
        </p:nvGraphicFramePr>
        <p:xfrm>
          <a:off x="107504" y="332656"/>
          <a:ext cx="8928991" cy="5904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ADEF22-E320-5F91-FBEB-EE6AE35BDBB1}"/>
              </a:ext>
            </a:extLst>
          </p:cNvPr>
          <p:cNvCxnSpPr>
            <a:cxnSpLocks/>
          </p:cNvCxnSpPr>
          <p:nvPr/>
        </p:nvCxnSpPr>
        <p:spPr>
          <a:xfrm>
            <a:off x="1403648" y="548680"/>
            <a:ext cx="0" cy="4824536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CAEC90-A292-28A9-BFD3-211EE2DFE87B}"/>
              </a:ext>
            </a:extLst>
          </p:cNvPr>
          <p:cNvSpPr txBox="1"/>
          <p:nvPr/>
        </p:nvSpPr>
        <p:spPr>
          <a:xfrm>
            <a:off x="5004048" y="278092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Permit Limit</a:t>
            </a:r>
          </a:p>
        </p:txBody>
      </p:sp>
    </p:spTree>
    <p:extLst>
      <p:ext uri="{BB962C8B-B14F-4D97-AF65-F5344CB8AC3E}">
        <p14:creationId xmlns:p14="http://schemas.microsoft.com/office/powerpoint/2010/main" val="77065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35E7EAD-7121-4AA0-95C3-50656BAA25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659520"/>
              </p:ext>
            </p:extLst>
          </p:nvPr>
        </p:nvGraphicFramePr>
        <p:xfrm>
          <a:off x="395536" y="1052736"/>
          <a:ext cx="8280920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A33C1C-AE55-5C9B-F557-8643A86AF87A}"/>
              </a:ext>
            </a:extLst>
          </p:cNvPr>
          <p:cNvSpPr txBox="1"/>
          <p:nvPr/>
        </p:nvSpPr>
        <p:spPr>
          <a:xfrm>
            <a:off x="3131840" y="27191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Cadmium</a:t>
            </a:r>
          </a:p>
        </p:txBody>
      </p:sp>
    </p:spTree>
    <p:extLst>
      <p:ext uri="{BB962C8B-B14F-4D97-AF65-F5344CB8AC3E}">
        <p14:creationId xmlns:p14="http://schemas.microsoft.com/office/powerpoint/2010/main" val="241494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F13169D-7CE6-479D-A2E3-40DF2306C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916757"/>
              </p:ext>
            </p:extLst>
          </p:nvPr>
        </p:nvGraphicFramePr>
        <p:xfrm>
          <a:off x="323528" y="776246"/>
          <a:ext cx="8730716" cy="604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84E19C9-335F-7621-3384-6BF45C6C576C}"/>
              </a:ext>
            </a:extLst>
          </p:cNvPr>
          <p:cNvSpPr txBox="1"/>
          <p:nvPr/>
        </p:nvSpPr>
        <p:spPr>
          <a:xfrm>
            <a:off x="2267744" y="-25643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294444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1B9F010-2881-4E8D-86CC-AE5D44AACB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0635332"/>
              </p:ext>
            </p:extLst>
          </p:nvPr>
        </p:nvGraphicFramePr>
        <p:xfrm>
          <a:off x="-14086" y="332656"/>
          <a:ext cx="9145016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8774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B7E9496-C54B-4ADE-9F00-15ADCABACB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886552"/>
              </p:ext>
            </p:extLst>
          </p:nvPr>
        </p:nvGraphicFramePr>
        <p:xfrm>
          <a:off x="0" y="116632"/>
          <a:ext cx="9144000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255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FB4F-F0D6-4CC5-EBDD-181FB424B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Digestion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A990E92-3FB6-5240-9091-7EF835FAE5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133265"/>
              </p:ext>
            </p:extLst>
          </p:nvPr>
        </p:nvGraphicFramePr>
        <p:xfrm>
          <a:off x="1331640" y="1413259"/>
          <a:ext cx="6847656" cy="51665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352238440"/>
                    </a:ext>
                  </a:extLst>
                </a:gridCol>
                <a:gridCol w="1292696">
                  <a:extLst>
                    <a:ext uri="{9D8B030D-6E8A-4147-A177-3AD203B41FA5}">
                      <a16:colId xmlns:a16="http://schemas.microsoft.com/office/drawing/2014/main" val="22279451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613914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189654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09825584"/>
                    </a:ext>
                  </a:extLst>
                </a:gridCol>
              </a:tblGrid>
              <a:tr h="704810">
                <a:tc>
                  <a:txBody>
                    <a:bodyPr/>
                    <a:lstStyle/>
                    <a:p>
                      <a:r>
                        <a:rPr lang="en-US" dirty="0"/>
                        <a:t>Column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Zn 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Cd ug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Pb ug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8068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16550652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10905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6199494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13668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79691212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16179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5721398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19799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1302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46832411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Solids mg/kg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15138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28264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mass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1,089,926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28,858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29,597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6350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9032429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029610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DB577260-F283-3143-C8FD-1343F23F9ECB}"/>
              </a:ext>
            </a:extLst>
          </p:cNvPr>
          <p:cNvSpPr/>
          <p:nvPr/>
        </p:nvSpPr>
        <p:spPr>
          <a:xfrm>
            <a:off x="683568" y="4077072"/>
            <a:ext cx="784887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3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FB4F-F0D6-4CC5-EBDD-181FB424B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Digestion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A990E92-3FB6-5240-9091-7EF835FAE5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162429"/>
              </p:ext>
            </p:extLst>
          </p:nvPr>
        </p:nvGraphicFramePr>
        <p:xfrm>
          <a:off x="1331640" y="1413259"/>
          <a:ext cx="6847656" cy="50751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352238440"/>
                    </a:ext>
                  </a:extLst>
                </a:gridCol>
                <a:gridCol w="1220688">
                  <a:extLst>
                    <a:ext uri="{9D8B030D-6E8A-4147-A177-3AD203B41FA5}">
                      <a16:colId xmlns:a16="http://schemas.microsoft.com/office/drawing/2014/main" val="22279451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613914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189654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09825584"/>
                    </a:ext>
                  </a:extLst>
                </a:gridCol>
              </a:tblGrid>
              <a:tr h="704810">
                <a:tc>
                  <a:txBody>
                    <a:bodyPr/>
                    <a:lstStyle/>
                    <a:p>
                      <a:r>
                        <a:rPr lang="en-US" dirty="0"/>
                        <a:t>Column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Zn 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Cd ug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Pb ug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8068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16550652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10905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6199494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13668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79691212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16179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5721398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Bottom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19799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1302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46832411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15138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28264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mass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1,089,926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28,858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29,597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6350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mass water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1,037,431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32,167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25,416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9032429"/>
                  </a:ext>
                </a:extLst>
              </a:tr>
              <a:tr h="408342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difference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endParaRPr kumimoji="0" lang="en-US" sz="2400" b="1" i="0" u="none" strike="noStrike" kern="12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0296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146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3665-0C54-DFFF-3238-ABD3A99D5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Column Test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10B6-9A8F-CF8C-9122-9354E5C66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APTivator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0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/>
              <a:t>Peat based sorption media</a:t>
            </a:r>
          </a:p>
          <a:p>
            <a:r>
              <a:rPr lang="en-US" dirty="0"/>
              <a:t>The Site</a:t>
            </a:r>
          </a:p>
          <a:p>
            <a:r>
              <a:rPr lang="en-US" dirty="0"/>
              <a:t>Column Testing</a:t>
            </a:r>
          </a:p>
          <a:p>
            <a:pPr lvl="1"/>
            <a:r>
              <a:rPr lang="en-US" dirty="0"/>
              <a:t>Column design</a:t>
            </a:r>
          </a:p>
          <a:p>
            <a:pPr lvl="1"/>
            <a:r>
              <a:rPr lang="en-US" dirty="0"/>
              <a:t>Operational issues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Biochar Comparison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50734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4263CB2-5ED5-3431-C4DA-12A8B42B9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0" y="0"/>
            <a:ext cx="798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66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D8DDC8D-C7D5-4DA6-9C90-D8E9E0AC7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667480"/>
              </p:ext>
            </p:extLst>
          </p:nvPr>
        </p:nvGraphicFramePr>
        <p:xfrm>
          <a:off x="107504" y="260648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2299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BD209362-E2D8-2183-BB76-C0EADBDB5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4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und&#10;&#10;Description automatically generated">
            <a:extLst>
              <a:ext uri="{FF2B5EF4-FFF2-40B4-BE49-F238E27FC236}">
                <a16:creationId xmlns:a16="http://schemas.microsoft.com/office/drawing/2014/main" id="{10FE7734-3DE5-1DB0-587E-A416246C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35683"/>
            <a:ext cx="6659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23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3665-0C54-DFFF-3238-ABD3A99D5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Column Test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10B6-9A8F-CF8C-9122-9354E5C66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APTivator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CFCB7A8-CE3F-FCD9-9A40-6E6F699AF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511"/>
            <a:ext cx="5688632" cy="673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15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CF5C3D1-B3BD-4855-A717-25AAA70B0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782622"/>
              </p:ext>
            </p:extLst>
          </p:nvPr>
        </p:nvGraphicFramePr>
        <p:xfrm>
          <a:off x="35496" y="692696"/>
          <a:ext cx="910850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4615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3665-0C54-DFFF-3238-ABD3A99D5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Column Test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10B6-9A8F-CF8C-9122-9354E5C66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Biochar</a:t>
            </a:r>
          </a:p>
        </p:txBody>
      </p:sp>
    </p:spTree>
    <p:extLst>
      <p:ext uri="{BB962C8B-B14F-4D97-AF65-F5344CB8AC3E}">
        <p14:creationId xmlns:p14="http://schemas.microsoft.com/office/powerpoint/2010/main" val="1783189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21BD-0662-9262-7BE6-06156D48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DCECE-1A84-226E-462C-F9451AC82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709160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  <a:latin typeface="lato" panose="020F0502020204030203" pitchFamily="34" charset="0"/>
              </a:rPr>
              <a:t>C</a:t>
            </a:r>
            <a:r>
              <a:rPr lang="en-US" b="0" i="0" dirty="0"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harcoal-like substance </a:t>
            </a:r>
          </a:p>
          <a:p>
            <a:r>
              <a:rPr lang="en-US" b="0" i="0" dirty="0"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Burn organic material in a controlled process</a:t>
            </a:r>
          </a:p>
          <a:p>
            <a:r>
              <a:rPr lang="en-US" dirty="0">
                <a:solidFill>
                  <a:srgbClr val="262626"/>
                </a:solidFill>
                <a:latin typeface="lato" panose="020F0502020204030203" pitchFamily="34" charset="0"/>
              </a:rPr>
              <a:t>Biochar Solutions</a:t>
            </a:r>
            <a:r>
              <a:rPr lang="en-US" b="0" i="0" dirty="0"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dirty="0">
                <a:solidFill>
                  <a:srgbClr val="262626"/>
                </a:solidFill>
                <a:latin typeface="lato" panose="020F0502020204030203" pitchFamily="34" charset="0"/>
              </a:rPr>
              <a:t>	</a:t>
            </a:r>
          </a:p>
        </p:txBody>
      </p:sp>
      <p:pic>
        <p:nvPicPr>
          <p:cNvPr id="4" name="Picture 2" descr="C:\Users\Jonah\Documents\My Box Files\Biochar Solutions Inc\Stock Photographs\PWP\April 2012 Photos High Res\IMG_0359.JPG">
            <a:extLst>
              <a:ext uri="{FF2B5EF4-FFF2-40B4-BE49-F238E27FC236}">
                <a16:creationId xmlns:a16="http://schemas.microsoft.com/office/drawing/2014/main" id="{5EC7B4F0-F6E1-1468-0B79-A6296D96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8325"/>
            <a:ext cx="5894512" cy="39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78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DAD4851-ED01-6374-E56E-5E7D50516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2683"/>
            <a:ext cx="6768752" cy="6592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8A7CA-59D9-45DA-910A-3018A9268424}"/>
              </a:ext>
            </a:extLst>
          </p:cNvPr>
          <p:cNvSpPr txBox="1"/>
          <p:nvPr/>
        </p:nvSpPr>
        <p:spPr>
          <a:xfrm>
            <a:off x="7343800" y="2060848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</a:t>
            </a:r>
          </a:p>
          <a:p>
            <a:r>
              <a:rPr lang="en-US" dirty="0"/>
              <a:t>14 grams</a:t>
            </a:r>
          </a:p>
        </p:txBody>
      </p:sp>
    </p:spTree>
    <p:extLst>
      <p:ext uri="{BB962C8B-B14F-4D97-AF65-F5344CB8AC3E}">
        <p14:creationId xmlns:p14="http://schemas.microsoft.com/office/powerpoint/2010/main" val="156439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673" y="287845"/>
            <a:ext cx="9073008" cy="113813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Peat based sorption media?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76511"/>
            <a:ext cx="6840760" cy="4477465"/>
          </a:xfrm>
        </p:spPr>
        <p:txBody>
          <a:bodyPr>
            <a:normAutofit/>
          </a:bodyPr>
          <a:lstStyle/>
          <a:p>
            <a:r>
              <a:rPr lang="en-US" sz="3000" dirty="0" err="1"/>
              <a:t>APTsorb</a:t>
            </a:r>
            <a:r>
              <a:rPr lang="en-US" sz="3000" dirty="0"/>
              <a:t> /</a:t>
            </a:r>
            <a:r>
              <a:rPr lang="en-US" sz="3000" dirty="0" err="1"/>
              <a:t>APTivator</a:t>
            </a:r>
            <a:r>
              <a:rPr lang="en-US" sz="3000" dirty="0"/>
              <a:t> </a:t>
            </a:r>
            <a:r>
              <a:rPr lang="en-US" sz="3000" baseline="30000" dirty="0"/>
              <a:t>TM</a:t>
            </a:r>
          </a:p>
          <a:p>
            <a:endParaRPr lang="en-US" sz="2400" baseline="30000" dirty="0"/>
          </a:p>
          <a:p>
            <a:pPr lvl="1"/>
            <a:r>
              <a:rPr lang="en-US" sz="2600" dirty="0"/>
              <a:t>Patented peat based sorption media</a:t>
            </a:r>
          </a:p>
          <a:p>
            <a:pPr lvl="1"/>
            <a:r>
              <a:rPr lang="en-US" sz="2600" dirty="0"/>
              <a:t>Hardened granule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baseline="30000" dirty="0"/>
          </a:p>
          <a:p>
            <a:pPr marL="585216" lvl="1" indent="0">
              <a:buNone/>
            </a:pP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	</a:t>
            </a:r>
            <a:endParaRPr lang="en-US" baseline="30000" dirty="0"/>
          </a:p>
        </p:txBody>
      </p:sp>
      <p:pic>
        <p:nvPicPr>
          <p:cNvPr id="117765" name="Picture 5" descr="peat pellets crush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81" y="3638215"/>
            <a:ext cx="2895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3753" y="6262378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APTsorb </a:t>
            </a:r>
            <a:r>
              <a:rPr lang="en-US" sz="1400" b="1" baseline="30000" dirty="0">
                <a:solidFill>
                  <a:prstClr val="white"/>
                </a:solidFill>
              </a:rPr>
              <a:t>TM </a:t>
            </a:r>
            <a:r>
              <a:rPr lang="en-US" sz="1400" b="1" dirty="0">
                <a:solidFill>
                  <a:prstClr val="white"/>
                </a:solidFill>
              </a:rPr>
              <a:t> Granule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56" y="3632138"/>
            <a:ext cx="2657760" cy="24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138"/>
            <a:ext cx="2686846" cy="17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6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5F56D-D3E3-ACFD-65DB-9176660F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75"/>
          <a:stretch/>
        </p:blipFill>
        <p:spPr bwMode="auto">
          <a:xfrm>
            <a:off x="3995936" y="2996952"/>
            <a:ext cx="5074351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Biochar zoom micrograph.jpg">
            <a:extLst>
              <a:ext uri="{FF2B5EF4-FFF2-40B4-BE49-F238E27FC236}">
                <a16:creationId xmlns:a16="http://schemas.microsoft.com/office/drawing/2014/main" id="{79B1E5FF-9BB0-BA09-A30A-45A60BE01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6632"/>
            <a:ext cx="4622242" cy="278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3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CD1953C-8D0F-4996-9B57-7BCB405876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299332"/>
              </p:ext>
            </p:extLst>
          </p:nvPr>
        </p:nvGraphicFramePr>
        <p:xfrm>
          <a:off x="107504" y="476672"/>
          <a:ext cx="903649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9363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D986545-021A-1E8F-657F-8B9B695FDC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881203"/>
              </p:ext>
            </p:extLst>
          </p:nvPr>
        </p:nvGraphicFramePr>
        <p:xfrm>
          <a:off x="179512" y="116632"/>
          <a:ext cx="8964488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9989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65C0E16-CBA2-4FDC-B2A2-1BE9C437B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976303"/>
              </p:ext>
            </p:extLst>
          </p:nvPr>
        </p:nvGraphicFramePr>
        <p:xfrm>
          <a:off x="0" y="188640"/>
          <a:ext cx="9108504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4229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B30C3-F74B-B7B9-9EAC-CC2A1EF5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6B89F-5434-ECCF-2DB7-A17FBD28C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products remove metals from water</a:t>
            </a:r>
          </a:p>
          <a:p>
            <a:r>
              <a:rPr lang="en-US" dirty="0"/>
              <a:t>Would require lead/lag approach</a:t>
            </a:r>
          </a:p>
          <a:p>
            <a:r>
              <a:rPr lang="en-US" dirty="0"/>
              <a:t>Better removal with peat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 descr="Techory.com - Regular Ramblings About Technology Drawing Conclusions: Why  Everyone Should Draw">
            <a:extLst>
              <a:ext uri="{FF2B5EF4-FFF2-40B4-BE49-F238E27FC236}">
                <a16:creationId xmlns:a16="http://schemas.microsoft.com/office/drawing/2014/main" id="{13CA077D-33AF-3C02-8B51-4E140E153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01008"/>
            <a:ext cx="2386608" cy="31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9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51881"/>
            <a:ext cx="5472607" cy="4104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061" y="1486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Looking for Answers?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8948" y="517088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sz="3200" dirty="0"/>
              <a:t>Ask a question!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3F740-FB7D-3244-DE47-DC819F98D40E}"/>
              </a:ext>
            </a:extLst>
          </p:cNvPr>
          <p:cNvSpPr txBox="1"/>
          <p:nvPr/>
        </p:nvSpPr>
        <p:spPr>
          <a:xfrm>
            <a:off x="1763688" y="58772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Amasis MT Pro Black" panose="02040A040500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9987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496944" cy="1138138"/>
          </a:xfrm>
        </p:spPr>
        <p:txBody>
          <a:bodyPr>
            <a:normAutofit/>
          </a:bodyPr>
          <a:lstStyle/>
          <a:p>
            <a:r>
              <a:rPr lang="en-US" dirty="0"/>
              <a:t>Why should I care?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1412776"/>
            <a:ext cx="6840760" cy="457200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endParaRPr lang="en-US" sz="3000" baseline="30000" dirty="0"/>
          </a:p>
          <a:p>
            <a:endParaRPr lang="en-US" sz="2400" baseline="30000" dirty="0"/>
          </a:p>
          <a:p>
            <a:pPr lvl="1"/>
            <a:r>
              <a:rPr lang="en-US" sz="2600" dirty="0"/>
              <a:t>Large surface area </a:t>
            </a:r>
          </a:p>
          <a:p>
            <a:pPr lvl="1"/>
            <a:r>
              <a:rPr lang="en-US" sz="2600" dirty="0"/>
              <a:t>High hydraulic conductivity (~0.5 cm/sec)</a:t>
            </a:r>
          </a:p>
          <a:p>
            <a:pPr lvl="1"/>
            <a:r>
              <a:rPr lang="en-US" sz="2600" dirty="0"/>
              <a:t>High metal affinity (1-15% max dry </a:t>
            </a:r>
            <a:r>
              <a:rPr lang="en-US" sz="2600" dirty="0" err="1"/>
              <a:t>wgt</a:t>
            </a:r>
            <a:r>
              <a:rPr lang="en-US" sz="2600" dirty="0"/>
              <a:t>)</a:t>
            </a:r>
          </a:p>
          <a:p>
            <a:pPr lvl="1"/>
            <a:r>
              <a:rPr lang="en-US" sz="2600" dirty="0"/>
              <a:t>Can remove particulates &lt; 5-10 microns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baseline="30000" dirty="0"/>
          </a:p>
          <a:p>
            <a:pPr marL="585216" lvl="1" indent="0">
              <a:buNone/>
            </a:pP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	</a:t>
            </a:r>
            <a:endParaRPr lang="en-US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2267744" y="6368640"/>
            <a:ext cx="303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APTsorb </a:t>
            </a:r>
            <a:r>
              <a:rPr lang="en-US" sz="1400" b="1" baseline="30000" dirty="0"/>
              <a:t>TM </a:t>
            </a:r>
            <a:r>
              <a:rPr lang="en-US" sz="1400" b="1" dirty="0"/>
              <a:t> Granule 1500x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24973"/>
            <a:ext cx="3600400" cy="24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5400600" cy="1656184"/>
          </a:xfrm>
        </p:spPr>
        <p:txBody>
          <a:bodyPr>
            <a:normAutofit/>
          </a:bodyPr>
          <a:lstStyle/>
          <a:p>
            <a:r>
              <a:rPr lang="en-US" dirty="0"/>
              <a:t>Metal processing facility</a:t>
            </a:r>
          </a:p>
          <a:p>
            <a:r>
              <a:rPr lang="en-US" dirty="0"/>
              <a:t>Industrial stormwater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01771"/>
            <a:ext cx="3253421" cy="2436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272023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 ~ 7-8</a:t>
            </a:r>
          </a:p>
          <a:p>
            <a:pPr algn="ctr"/>
            <a:r>
              <a:rPr lang="en-US" dirty="0"/>
              <a:t>Elevated </a:t>
            </a:r>
            <a:r>
              <a:rPr lang="en-US" dirty="0" err="1"/>
              <a:t>Pb</a:t>
            </a:r>
            <a:r>
              <a:rPr lang="en-US" dirty="0"/>
              <a:t>, Zn, Cd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C821CD6-1D7C-832B-E708-8A0C87481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366823"/>
              </p:ext>
            </p:extLst>
          </p:nvPr>
        </p:nvGraphicFramePr>
        <p:xfrm>
          <a:off x="471664" y="4463232"/>
          <a:ext cx="7196680" cy="16561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8672">
                  <a:extLst>
                    <a:ext uri="{9D8B030D-6E8A-4147-A177-3AD203B41FA5}">
                      <a16:colId xmlns:a16="http://schemas.microsoft.com/office/drawing/2014/main" val="2112373576"/>
                    </a:ext>
                  </a:extLst>
                </a:gridCol>
                <a:gridCol w="1439336">
                  <a:extLst>
                    <a:ext uri="{9D8B030D-6E8A-4147-A177-3AD203B41FA5}">
                      <a16:colId xmlns:a16="http://schemas.microsoft.com/office/drawing/2014/main" val="2475135557"/>
                    </a:ext>
                  </a:extLst>
                </a:gridCol>
                <a:gridCol w="1439336">
                  <a:extLst>
                    <a:ext uri="{9D8B030D-6E8A-4147-A177-3AD203B41FA5}">
                      <a16:colId xmlns:a16="http://schemas.microsoft.com/office/drawing/2014/main" val="4287184875"/>
                    </a:ext>
                  </a:extLst>
                </a:gridCol>
                <a:gridCol w="1439336">
                  <a:extLst>
                    <a:ext uri="{9D8B030D-6E8A-4147-A177-3AD203B41FA5}">
                      <a16:colId xmlns:a16="http://schemas.microsoft.com/office/drawing/2014/main" val="3672988543"/>
                    </a:ext>
                  </a:extLst>
                </a:gridCol>
              </a:tblGrid>
              <a:tr h="822804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Cadmium (ug/L)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Lead (ug/L)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Zinc   (ug/L)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8368945"/>
                  </a:ext>
                </a:extLst>
              </a:tr>
              <a:tr h="4166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Stormwater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7340300"/>
                  </a:ext>
                </a:extLst>
              </a:tr>
              <a:tr h="4166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Permit Limit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61174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39E2C4-730D-9FAE-D69D-459BDA760905}"/>
              </a:ext>
            </a:extLst>
          </p:cNvPr>
          <p:cNvSpPr txBox="1"/>
          <p:nvPr/>
        </p:nvSpPr>
        <p:spPr>
          <a:xfrm>
            <a:off x="2915816" y="623731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 160 </a:t>
            </a:r>
            <a:r>
              <a:rPr lang="en-US" dirty="0" err="1"/>
              <a:t>gpm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8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5400600" cy="1656184"/>
          </a:xfrm>
        </p:spPr>
        <p:txBody>
          <a:bodyPr>
            <a:normAutofit/>
          </a:bodyPr>
          <a:lstStyle/>
          <a:p>
            <a:r>
              <a:rPr lang="en-US" dirty="0"/>
              <a:t>Aging treatment system</a:t>
            </a:r>
          </a:p>
          <a:p>
            <a:r>
              <a:rPr lang="en-US" dirty="0"/>
              <a:t>Requiring 24/7 supervision</a:t>
            </a:r>
          </a:p>
        </p:txBody>
      </p:sp>
      <p:pic>
        <p:nvPicPr>
          <p:cNvPr id="7" name="Picture 6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01BDA11D-A8DA-7CD1-C116-1C0294CA9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92803"/>
            <a:ext cx="4644754" cy="3483566"/>
          </a:xfrm>
          <a:prstGeom prst="rect">
            <a:avLst/>
          </a:prstGeom>
        </p:spPr>
      </p:pic>
      <p:pic>
        <p:nvPicPr>
          <p:cNvPr id="9" name="Picture 8" descr="A picture containing sink, tub, water basin, dirty&#10;&#10;Description automatically generated">
            <a:extLst>
              <a:ext uri="{FF2B5EF4-FFF2-40B4-BE49-F238E27FC236}">
                <a16:creationId xmlns:a16="http://schemas.microsoft.com/office/drawing/2014/main" id="{0AF8DCA9-E519-2907-5A04-BDAEF846F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6" y="3268412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5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1586-79DA-679B-F5DB-C4594C2F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4999-7E03-5E34-BA5F-574DB1FF0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peat sorption media treat this water?</a:t>
            </a:r>
          </a:p>
          <a:p>
            <a:r>
              <a:rPr lang="en-US" dirty="0"/>
              <a:t>Is there a difference between peat media?</a:t>
            </a:r>
          </a:p>
          <a:p>
            <a:r>
              <a:rPr lang="en-US" dirty="0"/>
              <a:t>Compare peat media to biochar</a:t>
            </a:r>
          </a:p>
        </p:txBody>
      </p:sp>
    </p:spTree>
    <p:extLst>
      <p:ext uri="{BB962C8B-B14F-4D97-AF65-F5344CB8AC3E}">
        <p14:creationId xmlns:p14="http://schemas.microsoft.com/office/powerpoint/2010/main" val="19972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40103A-0689-4FDD-B5CA-E2C143277BC3}"/>
              </a:ext>
            </a:extLst>
          </p:cNvPr>
          <p:cNvSpPr/>
          <p:nvPr/>
        </p:nvSpPr>
        <p:spPr>
          <a:xfrm>
            <a:off x="2005314" y="1430197"/>
            <a:ext cx="2795286" cy="39411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EA31D6-9262-45A6-9161-0EA9982FD8D9}"/>
              </a:ext>
            </a:extLst>
          </p:cNvPr>
          <p:cNvCxnSpPr/>
          <p:nvPr/>
        </p:nvCxnSpPr>
        <p:spPr>
          <a:xfrm>
            <a:off x="2005314" y="1752600"/>
            <a:ext cx="27952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86D8D6-04B0-4BB3-9123-6EC35174D8AA}"/>
              </a:ext>
            </a:extLst>
          </p:cNvPr>
          <p:cNvCxnSpPr/>
          <p:nvPr/>
        </p:nvCxnSpPr>
        <p:spPr>
          <a:xfrm>
            <a:off x="2005314" y="2047875"/>
            <a:ext cx="27952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41B483-5ED7-48BD-91CE-915F490E1E78}"/>
              </a:ext>
            </a:extLst>
          </p:cNvPr>
          <p:cNvCxnSpPr/>
          <p:nvPr/>
        </p:nvCxnSpPr>
        <p:spPr>
          <a:xfrm>
            <a:off x="2005314" y="4600575"/>
            <a:ext cx="27952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5FC40E-C1EE-4D8F-9205-3D0BAD253833}"/>
              </a:ext>
            </a:extLst>
          </p:cNvPr>
          <p:cNvCxnSpPr/>
          <p:nvPr/>
        </p:nvCxnSpPr>
        <p:spPr>
          <a:xfrm>
            <a:off x="2005314" y="4867275"/>
            <a:ext cx="27952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57C7C1-2BB1-492E-97D6-652AC184A488}"/>
              </a:ext>
            </a:extLst>
          </p:cNvPr>
          <p:cNvCxnSpPr/>
          <p:nvPr/>
        </p:nvCxnSpPr>
        <p:spPr>
          <a:xfrm>
            <a:off x="2005314" y="5124450"/>
            <a:ext cx="27952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DBCB74-ACAA-4108-BC8E-440B55A4BF5E}"/>
              </a:ext>
            </a:extLst>
          </p:cNvPr>
          <p:cNvSpPr txBox="1"/>
          <p:nvPr/>
        </p:nvSpPr>
        <p:spPr>
          <a:xfrm>
            <a:off x="2856712" y="142136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Frit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5D1D4-1815-4533-A06D-C85D00171AE2}"/>
              </a:ext>
            </a:extLst>
          </p:cNvPr>
          <p:cNvSpPr txBox="1"/>
          <p:nvPr/>
        </p:nvSpPr>
        <p:spPr>
          <a:xfrm>
            <a:off x="2893265" y="453912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Frit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B13BD-699A-46EB-B893-D694D2B37F86}"/>
              </a:ext>
            </a:extLst>
          </p:cNvPr>
          <p:cNvSpPr txBox="1"/>
          <p:nvPr/>
        </p:nvSpPr>
        <p:spPr>
          <a:xfrm>
            <a:off x="2896560" y="50929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Frit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90089-6F4C-4753-96CB-C1D68C8DED92}"/>
              </a:ext>
            </a:extLst>
          </p:cNvPr>
          <p:cNvSpPr txBox="1"/>
          <p:nvPr/>
        </p:nvSpPr>
        <p:spPr>
          <a:xfrm>
            <a:off x="2633349" y="173795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Glass wool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DDC15-E993-45B8-93B2-A8367296F1ED}"/>
              </a:ext>
            </a:extLst>
          </p:cNvPr>
          <p:cNvSpPr txBox="1"/>
          <p:nvPr/>
        </p:nvSpPr>
        <p:spPr>
          <a:xfrm>
            <a:off x="2560896" y="4814523"/>
            <a:ext cx="166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Glass beads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FBFC1-E03B-4D92-A8B3-68838AF1EF11}"/>
              </a:ext>
            </a:extLst>
          </p:cNvPr>
          <p:cNvSpPr txBox="1"/>
          <p:nvPr/>
        </p:nvSpPr>
        <p:spPr>
          <a:xfrm>
            <a:off x="2916289" y="2851658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Media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2E6EE1-6492-42C2-B4AF-18B0DF10B93A}"/>
              </a:ext>
            </a:extLst>
          </p:cNvPr>
          <p:cNvCxnSpPr>
            <a:cxnSpLocks/>
          </p:cNvCxnSpPr>
          <p:nvPr/>
        </p:nvCxnSpPr>
        <p:spPr>
          <a:xfrm>
            <a:off x="4914900" y="1437839"/>
            <a:ext cx="6762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50DAF5-B856-4EF8-B5DC-CEF886E977B8}"/>
              </a:ext>
            </a:extLst>
          </p:cNvPr>
          <p:cNvCxnSpPr>
            <a:cxnSpLocks/>
          </p:cNvCxnSpPr>
          <p:nvPr/>
        </p:nvCxnSpPr>
        <p:spPr>
          <a:xfrm>
            <a:off x="4914900" y="1781176"/>
            <a:ext cx="6762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6F58F8-13D3-4FA2-8EB9-487AC48780BB}"/>
              </a:ext>
            </a:extLst>
          </p:cNvPr>
          <p:cNvCxnSpPr>
            <a:cxnSpLocks/>
          </p:cNvCxnSpPr>
          <p:nvPr/>
        </p:nvCxnSpPr>
        <p:spPr>
          <a:xfrm>
            <a:off x="4914900" y="4852239"/>
            <a:ext cx="6762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0E9E68-1613-4E49-988E-9C61D0A12E9C}"/>
              </a:ext>
            </a:extLst>
          </p:cNvPr>
          <p:cNvCxnSpPr>
            <a:cxnSpLocks/>
          </p:cNvCxnSpPr>
          <p:nvPr/>
        </p:nvCxnSpPr>
        <p:spPr>
          <a:xfrm>
            <a:off x="4938713" y="5105789"/>
            <a:ext cx="6762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EE99AF-198E-4EEE-B619-CE3286BFC89D}"/>
              </a:ext>
            </a:extLst>
          </p:cNvPr>
          <p:cNvCxnSpPr>
            <a:cxnSpLocks/>
          </p:cNvCxnSpPr>
          <p:nvPr/>
        </p:nvCxnSpPr>
        <p:spPr>
          <a:xfrm>
            <a:off x="5029200" y="5371376"/>
            <a:ext cx="6762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A53D80-82F1-404A-8A4E-578AF9300DF7}"/>
              </a:ext>
            </a:extLst>
          </p:cNvPr>
          <p:cNvCxnSpPr>
            <a:cxnSpLocks/>
          </p:cNvCxnSpPr>
          <p:nvPr/>
        </p:nvCxnSpPr>
        <p:spPr>
          <a:xfrm>
            <a:off x="4938713" y="2058175"/>
            <a:ext cx="6762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7B7264-CF9B-4A22-B67B-F9CB457C40A4}"/>
              </a:ext>
            </a:extLst>
          </p:cNvPr>
          <p:cNvCxnSpPr>
            <a:cxnSpLocks/>
          </p:cNvCxnSpPr>
          <p:nvPr/>
        </p:nvCxnSpPr>
        <p:spPr>
          <a:xfrm>
            <a:off x="4938713" y="4575240"/>
            <a:ext cx="6762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932825-0D5B-4AC5-9DBB-AAE3D0449A97}"/>
              </a:ext>
            </a:extLst>
          </p:cNvPr>
          <p:cNvSpPr txBox="1"/>
          <p:nvPr/>
        </p:nvSpPr>
        <p:spPr>
          <a:xfrm>
            <a:off x="5029200" y="3053150"/>
            <a:ext cx="7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 5/8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ABFEE0-EF1E-40D3-AB8F-E35D15B0DB44}"/>
              </a:ext>
            </a:extLst>
          </p:cNvPr>
          <p:cNvSpPr txBox="1"/>
          <p:nvPr/>
        </p:nvSpPr>
        <p:spPr>
          <a:xfrm>
            <a:off x="4938712" y="1748007"/>
            <a:ext cx="76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3/16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F402A-DA23-46D4-A990-AF7547A4EFF1}"/>
              </a:ext>
            </a:extLst>
          </p:cNvPr>
          <p:cNvSpPr txBox="1"/>
          <p:nvPr/>
        </p:nvSpPr>
        <p:spPr>
          <a:xfrm>
            <a:off x="4988718" y="1437839"/>
            <a:ext cx="52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1/8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523B5C-7620-4697-B23B-7A12041BAB98}"/>
              </a:ext>
            </a:extLst>
          </p:cNvPr>
          <p:cNvSpPr txBox="1"/>
          <p:nvPr/>
        </p:nvSpPr>
        <p:spPr>
          <a:xfrm>
            <a:off x="4988718" y="5057940"/>
            <a:ext cx="52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1/8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905478-1D35-4C37-93FC-E0E03A00AA00}"/>
              </a:ext>
            </a:extLst>
          </p:cNvPr>
          <p:cNvSpPr txBox="1"/>
          <p:nvPr/>
        </p:nvSpPr>
        <p:spPr>
          <a:xfrm>
            <a:off x="4969889" y="4539123"/>
            <a:ext cx="52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1/8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495BCC-44BD-4D86-8828-70607739A7A8}"/>
              </a:ext>
            </a:extLst>
          </p:cNvPr>
          <p:cNvSpPr txBox="1"/>
          <p:nvPr/>
        </p:nvSpPr>
        <p:spPr>
          <a:xfrm>
            <a:off x="4970842" y="478771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1/2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B2FE4-ED3B-4768-0D1C-CBC78360CDD1}"/>
              </a:ext>
            </a:extLst>
          </p:cNvPr>
          <p:cNvSpPr txBox="1"/>
          <p:nvPr/>
        </p:nvSpPr>
        <p:spPr>
          <a:xfrm>
            <a:off x="2714969" y="3316305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72 grams peat media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97647366-F0EF-7E7F-758A-51CE35D679A6}"/>
              </a:ext>
            </a:extLst>
          </p:cNvPr>
          <p:cNvSpPr/>
          <p:nvPr/>
        </p:nvSpPr>
        <p:spPr>
          <a:xfrm>
            <a:off x="3011042" y="551638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0FF398-72F7-46DA-DD89-CE27A88DC7D6}"/>
              </a:ext>
            </a:extLst>
          </p:cNvPr>
          <p:cNvSpPr txBox="1"/>
          <p:nvPr/>
        </p:nvSpPr>
        <p:spPr>
          <a:xfrm>
            <a:off x="4954770" y="983349"/>
            <a:ext cx="54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E09CAC-A5CB-DB50-2818-54BA4C4DF59E}"/>
              </a:ext>
            </a:extLst>
          </p:cNvPr>
          <p:cNvSpPr txBox="1"/>
          <p:nvPr/>
        </p:nvSpPr>
        <p:spPr>
          <a:xfrm>
            <a:off x="5810894" y="5590092"/>
            <a:ext cx="3011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 20 ml/min</a:t>
            </a:r>
          </a:p>
          <a:p>
            <a:r>
              <a:rPr lang="en-US" dirty="0"/>
              <a:t>Contact time 7.5 min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342837-E3D9-70F4-D604-27A8099C70A1}"/>
              </a:ext>
            </a:extLst>
          </p:cNvPr>
          <p:cNvSpPr txBox="1"/>
          <p:nvPr/>
        </p:nvSpPr>
        <p:spPr>
          <a:xfrm>
            <a:off x="444243" y="4200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02CE97-825C-B249-B7EC-E52903536843}"/>
              </a:ext>
            </a:extLst>
          </p:cNvPr>
          <p:cNvSpPr txBox="1"/>
          <p:nvPr/>
        </p:nvSpPr>
        <p:spPr>
          <a:xfrm>
            <a:off x="6300192" y="3315398"/>
            <a:ext cx="4186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Schematic  not to scale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B53EAD-FF6C-1BE8-684C-8BEDADFF1A83}"/>
              </a:ext>
            </a:extLst>
          </p:cNvPr>
          <p:cNvSpPr txBox="1"/>
          <p:nvPr/>
        </p:nvSpPr>
        <p:spPr>
          <a:xfrm>
            <a:off x="1190601" y="87926"/>
            <a:ext cx="470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masis MT Pro Black" panose="020B0604020202020204" pitchFamily="18" charset="0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089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26F1-F17F-3B71-FAC5-B6A753668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Column Test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AA310-1B31-DB3B-CF44-A19D05E91F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APTsorb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0302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O416_template_2009feb_V3b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1B6FC8A111342A51C36C656B1BCDD" ma:contentTypeVersion="11" ma:contentTypeDescription="Create a new document." ma:contentTypeScope="" ma:versionID="52cdfede185627c79070ecf023f362b8">
  <xsd:schema xmlns:xsd="http://www.w3.org/2001/XMLSchema" xmlns:xs="http://www.w3.org/2001/XMLSchema" xmlns:p="http://schemas.microsoft.com/office/2006/metadata/properties" xmlns:ns2="9f1ef8d1-6b0f-4eac-a4a7-eff803e41834" xmlns:ns3="d75d2494-7e6d-418e-bae6-1e3d51c71dbc" targetNamespace="http://schemas.microsoft.com/office/2006/metadata/properties" ma:root="true" ma:fieldsID="345aac82b334e63dff27f706545c8759" ns2:_="" ns3:_="">
    <xsd:import namespace="9f1ef8d1-6b0f-4eac-a4a7-eff803e41834"/>
    <xsd:import namespace="d75d2494-7e6d-418e-bae6-1e3d51c71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ef8d1-6b0f-4eac-a4a7-eff803e41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e37e33-7a0d-4f04-973d-f8d1bf088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d2494-7e6d-418e-bae6-1e3d51c71d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b0fd5c-5766-48d0-b2c9-57539e4bfc91}" ma:internalName="TaxCatchAll" ma:showField="CatchAllData" ma:web="d75d2494-7e6d-418e-bae6-1e3d51c71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lcf76f155ced4ddcb4097134ff3c332f xmlns="9f1ef8d1-6b0f-4eac-a4a7-eff803e41834">
      <Terms xmlns="http://schemas.microsoft.com/office/infopath/2007/PartnerControls"/>
    </lcf76f155ced4ddcb4097134ff3c332f>
    <TaxCatchAll xmlns="d75d2494-7e6d-418e-bae6-1e3d51c71db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892E7F-8D2E-45F4-9180-1FDEDF4B1033}"/>
</file>

<file path=customXml/itemProps2.xml><?xml version="1.0" encoding="utf-8"?>
<ds:datastoreItem xmlns:ds="http://schemas.openxmlformats.org/officeDocument/2006/customXml" ds:itemID="{7F986BD4-5980-4B10-BB8D-1CFC938EAE8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088f61d5-83da-49e7-a5c2-0016736fdc5b"/>
    <ds:schemaRef ds:uri="601a35c9-d6ba-4034-8363-62e5ee06fa97"/>
  </ds:schemaRefs>
</ds:datastoreItem>
</file>

<file path=customXml/itemProps3.xml><?xml version="1.0" encoding="utf-8"?>
<ds:datastoreItem xmlns:ds="http://schemas.openxmlformats.org/officeDocument/2006/customXml" ds:itemID="{A222E579-1FF2-4AE3-A742-89E2702035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18837</TotalTime>
  <Words>531</Words>
  <Application>Microsoft Office PowerPoint</Application>
  <PresentationFormat>On-screen Show (4:3)</PresentationFormat>
  <Paragraphs>208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Aharoni</vt:lpstr>
      <vt:lpstr>Amasis MT Pro Black</vt:lpstr>
      <vt:lpstr>Arial</vt:lpstr>
      <vt:lpstr>Arial Narrow</vt:lpstr>
      <vt:lpstr>Arial Rounded MT Bold</vt:lpstr>
      <vt:lpstr>Book Antiqua</vt:lpstr>
      <vt:lpstr>Calibri</vt:lpstr>
      <vt:lpstr>lato</vt:lpstr>
      <vt:lpstr>Lucida Sans</vt:lpstr>
      <vt:lpstr>Times New Roman</vt:lpstr>
      <vt:lpstr>Wingdings</vt:lpstr>
      <vt:lpstr>Wingdings 2</vt:lpstr>
      <vt:lpstr>Wingdings 3</vt:lpstr>
      <vt:lpstr>GO416_template_2009feb_V3b</vt:lpstr>
      <vt:lpstr>Apex</vt:lpstr>
      <vt:lpstr>Evaluation of Peat Sorption Media for Metal Removal from Stormwater from a Mineral Processing Facility </vt:lpstr>
      <vt:lpstr>Overview</vt:lpstr>
      <vt:lpstr>What is Peat based sorption media?</vt:lpstr>
      <vt:lpstr>Why should I care?</vt:lpstr>
      <vt:lpstr>The Site</vt:lpstr>
      <vt:lpstr>The Problem</vt:lpstr>
      <vt:lpstr>Objectives</vt:lpstr>
      <vt:lpstr>PowerPoint Presentation</vt:lpstr>
      <vt:lpstr>Column Test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Media Digestion</vt:lpstr>
      <vt:lpstr>Media Digestion</vt:lpstr>
      <vt:lpstr>Column Test 2</vt:lpstr>
      <vt:lpstr>PowerPoint Presentation</vt:lpstr>
      <vt:lpstr>PowerPoint Presentation</vt:lpstr>
      <vt:lpstr>PowerPoint Presentation</vt:lpstr>
      <vt:lpstr>PowerPoint Presentation</vt:lpstr>
      <vt:lpstr>Column Test 3</vt:lpstr>
      <vt:lpstr>PowerPoint Presentation</vt:lpstr>
      <vt:lpstr>PowerPoint Presentation</vt:lpstr>
      <vt:lpstr>Column Test 4</vt:lpstr>
      <vt:lpstr>Biochar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>luz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Sulfate Reducing Bioreactor Design and Operating Issues Is this the passive treatment technology for your mine drainage?</dc:title>
  <dc:creator>Luz Design + Communications</dc:creator>
  <dc:description>V 09-03-26</dc:description>
  <cp:lastModifiedBy>Scott Yost</cp:lastModifiedBy>
  <cp:revision>375</cp:revision>
  <cp:lastPrinted>2014-06-03T11:01:43Z</cp:lastPrinted>
  <dcterms:created xsi:type="dcterms:W3CDTF">2009-02-18T15:02:55Z</dcterms:created>
  <dcterms:modified xsi:type="dcterms:W3CDTF">2022-06-14T18:22:19Z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0x010100DB21B6FC8A111342A51C36C656B1BCDD</vt:lpwstr>
  </property>
</Properties>
</file>