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509" r:id="rId3"/>
    <p:sldId id="512" r:id="rId4"/>
    <p:sldId id="510" r:id="rId5"/>
    <p:sldId id="513" r:id="rId6"/>
    <p:sldId id="521" r:id="rId7"/>
    <p:sldId id="321" r:id="rId8"/>
    <p:sldId id="508" r:id="rId9"/>
    <p:sldId id="519" r:id="rId10"/>
    <p:sldId id="507" r:id="rId11"/>
    <p:sldId id="498" r:id="rId12"/>
    <p:sldId id="511" r:id="rId13"/>
    <p:sldId id="257" r:id="rId14"/>
    <p:sldId id="258" r:id="rId15"/>
    <p:sldId id="516" r:id="rId16"/>
    <p:sldId id="520" r:id="rId17"/>
    <p:sldId id="263" r:id="rId18"/>
    <p:sldId id="259" r:id="rId19"/>
    <p:sldId id="517" r:id="rId20"/>
    <p:sldId id="265" r:id="rId21"/>
    <p:sldId id="518" r:id="rId22"/>
    <p:sldId id="32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72"/>
    <p:restoredTop sz="94637"/>
  </p:normalViewPr>
  <p:slideViewPr>
    <p:cSldViewPr snapToGrid="0" snapToObjects="1">
      <p:cViewPr varScale="1">
        <p:scale>
          <a:sx n="75" d="100"/>
          <a:sy n="75" d="100"/>
        </p:scale>
        <p:origin x="19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65093-6985-264A-AA80-EE786DC2D0D4}" type="datetimeFigureOut">
              <a:rPr lang="en-US" smtClean="0"/>
              <a:t>6/13/22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90BED6-331E-FD4D-A6B3-3D921EB27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0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NDSU = green: 0, 102, 51</a:t>
            </a:r>
          </a:p>
          <a:p>
            <a:r>
              <a:rPr lang="en-US" dirty="0"/>
              <a:t>Farmer = yellow: 255, 204, 0</a:t>
            </a:r>
          </a:p>
          <a:p>
            <a:r>
              <a:rPr lang="en-US" dirty="0"/>
              <a:t>Consultant = blue: 0, 0, 255</a:t>
            </a:r>
          </a:p>
          <a:p>
            <a:r>
              <a:rPr lang="en-US" dirty="0"/>
              <a:t>Financial = 0, 0, 0</a:t>
            </a:r>
          </a:p>
          <a:p>
            <a:r>
              <a:rPr lang="en-US" dirty="0"/>
              <a:t>Industry = 0, 217, 217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Government = 255, 0, 0</a:t>
            </a:r>
          </a:p>
          <a:p>
            <a:r>
              <a:rPr lang="en-US" dirty="0"/>
              <a:t>Other/unknown = 192, 192, 192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5C026-F832-4DB9-893A-C8A658ADA1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30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Connected group is called </a:t>
            </a:r>
            <a:r>
              <a:rPr lang="en-US" b="1" dirty="0">
                <a:solidFill>
                  <a:srgbClr val="C00000"/>
                </a:solidFill>
              </a:rPr>
              <a:t>connected component </a:t>
            </a:r>
            <a:r>
              <a:rPr lang="en-US" dirty="0">
                <a:solidFill>
                  <a:srgbClr val="C00000"/>
                </a:solidFill>
              </a:rPr>
              <a:t>in SNA lingo</a:t>
            </a:r>
          </a:p>
          <a:p>
            <a:endParaRPr lang="en-US" dirty="0"/>
          </a:p>
          <a:p>
            <a:r>
              <a:rPr lang="en-US" dirty="0"/>
              <a:t>NDSU = green: 0, 102, 51</a:t>
            </a:r>
          </a:p>
          <a:p>
            <a:r>
              <a:rPr lang="en-US" dirty="0"/>
              <a:t>Farmer = yellow: 255, 204, 0</a:t>
            </a:r>
          </a:p>
          <a:p>
            <a:r>
              <a:rPr lang="en-US" dirty="0"/>
              <a:t>Consultant = blue: 0, 0, 255</a:t>
            </a:r>
          </a:p>
          <a:p>
            <a:r>
              <a:rPr lang="en-US" dirty="0"/>
              <a:t>Financial = 0, 0, 0</a:t>
            </a:r>
          </a:p>
          <a:p>
            <a:r>
              <a:rPr lang="en-US" dirty="0"/>
              <a:t>Industry = 0, 217, 217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Government = 255, 0, 0</a:t>
            </a:r>
          </a:p>
          <a:p>
            <a:r>
              <a:rPr lang="en-US" dirty="0"/>
              <a:t>Other/unknown = 192, 192, 192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5C026-F832-4DB9-893A-C8A658ADA1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81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0BED6-331E-FD4D-A6B3-3D921EB27F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A2B03-9BE8-E640-8E90-FDD862F25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703094-7A61-0046-A619-EDF746AB3A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F78B4-04F2-0F4B-963B-6DB27B53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6584B-FCC0-A742-B327-63349CF57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C6E1C-356D-0F41-A5C1-1A0A24213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13B9-A1DF-F24F-B3CE-51946DDD9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453B2A-2722-6B4F-AC8D-9754FB728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39817-1663-BC41-936E-3DC84BB2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3AD8-A1FA-ED4B-B410-D997C268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39046-10F2-FE4A-BF62-22EF7CCC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0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931616-0A4A-7447-9887-E17A1DD35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6860D1-042C-8748-AE1E-72B4AE6F8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350DA-5041-AB49-8FCA-05A8FF98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E1428-FD29-A84B-A59B-609619E1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5028B-F33F-9D47-BDED-5DFB4A9E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27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881-27B8-4F77-B766-C7F9641BED34}" type="datetimeFigureOut">
              <a:rPr lang="en-US" smtClean="0"/>
              <a:t>6/13/22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A1C3B-FFFB-43D1-A72A-558BAE2A7F3A}" type="slidenum">
              <a:rPr lang="en-US" smtClean="0"/>
              <a:t>‹#›</a:t>
            </a:fld>
            <a:endParaRPr lang="en-US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914400" y="685799"/>
            <a:ext cx="3048000" cy="0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571999" y="696686"/>
            <a:ext cx="6868887" cy="0"/>
          </a:xfrm>
          <a:prstGeom prst="line">
            <a:avLst/>
          </a:prstGeom>
          <a:ln w="127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37"/>
          <p:cNvSpPr>
            <a:spLocks noGrp="1"/>
          </p:cNvSpPr>
          <p:nvPr>
            <p:ph type="body" sz="quarter" idx="13"/>
          </p:nvPr>
        </p:nvSpPr>
        <p:spPr>
          <a:xfrm>
            <a:off x="914400" y="838200"/>
            <a:ext cx="3048000" cy="1241425"/>
          </a:xfrm>
        </p:spPr>
        <p:txBody>
          <a:bodyPr>
            <a:noAutofit/>
          </a:bodyPr>
          <a:lstStyle>
            <a:lvl1pPr marL="0" indent="0">
              <a:buNone/>
              <a:defRPr sz="2400" b="0">
                <a:solidFill>
                  <a:srgbClr val="006633"/>
                </a:solidFill>
                <a:latin typeface="Oswald" pitchFamily="2" charset="0"/>
              </a:defRPr>
            </a:lvl1pPr>
            <a:lvl2pPr marL="457200" indent="0">
              <a:buNone/>
              <a:defRPr sz="2400">
                <a:solidFill>
                  <a:srgbClr val="235E99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2400">
                <a:solidFill>
                  <a:srgbClr val="235E99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2400">
                <a:solidFill>
                  <a:srgbClr val="235E99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2400">
                <a:solidFill>
                  <a:srgbClr val="235E99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4"/>
          </p:nvPr>
        </p:nvSpPr>
        <p:spPr>
          <a:xfrm>
            <a:off x="4571998" y="838200"/>
            <a:ext cx="6868887" cy="14700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>
                <a:solidFill>
                  <a:srgbClr val="235E99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sz="1800">
                <a:solidFill>
                  <a:srgbClr val="235E99"/>
                </a:solidFill>
                <a:latin typeface="Century Gothic" panose="020B0502020202020204" pitchFamily="34" charset="0"/>
              </a:defRPr>
            </a:lvl3pPr>
            <a:lvl4pPr marL="1371600" indent="0">
              <a:buNone/>
              <a:defRPr sz="1800">
                <a:solidFill>
                  <a:srgbClr val="235E99"/>
                </a:solidFill>
                <a:latin typeface="Century Gothic" panose="020B0502020202020204" pitchFamily="34" charset="0"/>
              </a:defRPr>
            </a:lvl4pPr>
            <a:lvl5pPr marL="1828800" indent="0">
              <a:buNone/>
              <a:defRPr sz="1800">
                <a:solidFill>
                  <a:srgbClr val="235E99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886832" y="6589188"/>
            <a:ext cx="390769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B7FDA-3CFA-48E9-9A35-E50E94D3505F}" type="slidenum">
              <a:rPr kumimoji="0" lang="en-US" sz="800" b="0" i="0" u="none" strike="noStrike" kern="0" cap="none" spc="0" normalizeH="0" baseline="0" noProof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096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ECDD-0945-AA4F-BEA0-C8DE6623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1F040-AF2C-6642-902E-E483305A4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88DD-890F-BE4E-9065-B9078E5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841D0-F0AC-194D-A88B-92C76D190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ED7A1-F202-0D41-8A41-DB3A383C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8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DC81-3305-964F-A242-C9DA9ACC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4D2F4-3422-024F-B883-BC2EF407A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16ED4-28B2-DA45-807C-B1E34D35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9D5DC-9DD6-C140-B4CA-E55A2287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C647D-B86F-CD4B-AEE4-7B18D1951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43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DE1C3-C4CC-FB49-8276-717D9BD8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B15BB-31E7-0242-8010-4CBAB379C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C13B2-F5A0-A547-8892-45A8C39E9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8532B-F42F-D440-ACD9-31533E3F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5BBA8-C511-2545-BAAC-B494EADDC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6322B-5CE5-8A4D-B3AF-0C23239B6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5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C76F-E883-2943-B6AC-AE024803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FB7B0-9A4D-C449-B613-15BCD324D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C7F17-7741-2D47-B478-292244645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4B5EF-26D8-B945-B821-79D7D11CE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6862D-79E2-424D-87E6-50E7E2D10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FD8235-AB32-6F4D-A341-42B92D48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79942-3116-7A4E-A68B-F61831BC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5FE7E-E100-8B46-B9A7-A0AB7CCA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F51DA-A79D-814F-975F-314B12087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1582E-7730-6F48-9C42-3CBD0125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4768F-76ED-984E-A9D6-4951C048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F3CAB-A73C-B44A-9C7C-0BB7EADD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6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E66E-C356-C541-9119-0741E538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780CE-235D-6048-A9F2-AD8A03F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1ED9A-D9FA-474D-A705-7C8F786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5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55162-5354-4948-9C9F-17FDF0A99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128A-E621-4F47-BAD5-85D5B2988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B9015-8087-CD4B-A7CC-6C33F19CA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D20A1-21BD-1045-BFE1-F6ACF926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F84BE-161B-F84D-8E68-C4DA199EA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AF56C-0597-7D43-A63A-6673A5BA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91A4C-3190-DF4F-B1AF-21C421EEA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43DC66-5529-9542-BA8E-4CC2246CD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A826E9-B813-9D42-8510-3C29362FB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ED7F2-F32F-A64E-A732-E5EB62DB8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3949A-34B7-8345-91EE-A6437AACC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F8C79-3E21-7E4E-8592-0FB01854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6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5664C-D6FA-8B48-B0AD-7F4BA051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83F03-B5AF-F04F-938B-B41E71FD4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580B2-F3BE-CA46-A537-8C376C762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800A6-03FD-B74F-97E7-A5390806EC31}" type="datetimeFigureOut">
              <a:rPr lang="en-US" smtClean="0"/>
              <a:t>6/13/22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0EEA1-29DD-154F-A195-5F4D740C5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CA438-AA18-C842-BEA5-CDCDCD743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8CFA9-CE9C-2947-9B8B-B656B2178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3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12" Type="http://schemas.openxmlformats.org/officeDocument/2006/relationships/image" Target="../media/image64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bbey.wick@ndsu.edu" TargetMode="External"/><Relationship Id="rId11" Type="http://schemas.openxmlformats.org/officeDocument/2006/relationships/image" Target="../media/image63.jpeg"/><Relationship Id="rId5" Type="http://schemas.openxmlformats.org/officeDocument/2006/relationships/image" Target="../media/image59.jpeg"/><Relationship Id="rId10" Type="http://schemas.openxmlformats.org/officeDocument/2006/relationships/image" Target="../media/image62.emf"/><Relationship Id="rId4" Type="http://schemas.openxmlformats.org/officeDocument/2006/relationships/image" Target="../media/image58.png"/><Relationship Id="rId9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DCE3FB-7793-0448-BC67-EB522AE9DBB1}"/>
              </a:ext>
            </a:extLst>
          </p:cNvPr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1AE49-CB0C-8D4D-9D61-C8F9766FA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922" y="578068"/>
            <a:ext cx="5266155" cy="25028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800" b="1" dirty="0"/>
              <a:t>EXTENSION AIN’T YOUR GRANDPA’S PROGRAM ANYMORE</a:t>
            </a:r>
            <a:br>
              <a:rPr lang="en-US" sz="4800" b="1" dirty="0"/>
            </a:br>
            <a:endParaRPr lang="en-US" sz="2400" b="1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ADD11D5-3686-A242-BECA-30D5A90955A1}"/>
              </a:ext>
            </a:extLst>
          </p:cNvPr>
          <p:cNvSpPr txBox="1">
            <a:spLocks/>
          </p:cNvSpPr>
          <p:nvPr/>
        </p:nvSpPr>
        <p:spPr>
          <a:xfrm>
            <a:off x="434579" y="3658954"/>
            <a:ext cx="4588358" cy="140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/>
              <a:t>DR. ABBEY WICK</a:t>
            </a:r>
          </a:p>
          <a:p>
            <a:pPr algn="l"/>
            <a:endParaRPr lang="en-US" i="1" dirty="0"/>
          </a:p>
          <a:p>
            <a:pPr algn="l"/>
            <a:r>
              <a:rPr lang="en-US" i="1" dirty="0"/>
              <a:t>ASSOCIATE PROFESSOR OF SOIL HEALTH</a:t>
            </a:r>
          </a:p>
          <a:p>
            <a:pPr algn="l"/>
            <a:r>
              <a:rPr lang="en-US" i="1" dirty="0"/>
              <a:t>EXTENSION SOIL HEALTH SPECIALIST</a:t>
            </a:r>
          </a:p>
          <a:p>
            <a:pPr algn="l"/>
            <a:r>
              <a:rPr lang="en-US" i="1" dirty="0"/>
              <a:t>NORTH DAKOTA STATE UNIVERSITY</a:t>
            </a:r>
            <a:endParaRPr lang="en-US" dirty="0"/>
          </a:p>
        </p:txBody>
      </p:sp>
      <p:pic>
        <p:nvPicPr>
          <p:cNvPr id="4" name="Picture 3" descr="A group of people standing next to a yellow tractor&#10;&#10;Description automatically generated with low confidence">
            <a:extLst>
              <a:ext uri="{FF2B5EF4-FFF2-40B4-BE49-F238E27FC236}">
                <a16:creationId xmlns:a16="http://schemas.microsoft.com/office/drawing/2014/main" id="{D9A4D2B7-8361-8441-9AC2-D14C4A40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1252" y="0"/>
            <a:ext cx="6480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22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D3582-AD7A-4C88-B28E-50BEFFDDC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944" y="223446"/>
            <a:ext cx="3924557" cy="718751"/>
          </a:xfrm>
        </p:spPr>
        <p:txBody>
          <a:bodyPr/>
          <a:lstStyle/>
          <a:p>
            <a:r>
              <a:rPr lang="en-US" dirty="0"/>
              <a:t>Network Maps – Farmers Only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C8848-C3F0-42D2-AB40-ADF1C227E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551" y="1071563"/>
            <a:ext cx="3138617" cy="521802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51 respondents identified up to 4 farmers that they communicate with regularly about soil health.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Individuals = 134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br>
              <a:rPr lang="en-US" sz="1800" dirty="0"/>
            </a:br>
            <a:r>
              <a:rPr lang="en-US" sz="1800" dirty="0"/>
              <a:t>Connections = 111</a:t>
            </a:r>
            <a:br>
              <a:rPr lang="en-US" sz="1800" dirty="0"/>
            </a:br>
            <a:r>
              <a:rPr lang="en-US" sz="1800" b="1" dirty="0">
                <a:solidFill>
                  <a:srgbClr val="006633"/>
                </a:solidFill>
              </a:rPr>
              <a:t>Largest Connected Grp = 20</a:t>
            </a:r>
            <a:br>
              <a:rPr lang="en-US" sz="1800" dirty="0"/>
            </a:b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Average distance = 2.4*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*on average it takes 2.4 “hops” for one person to get to everyone else in the graph.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br>
              <a:rPr lang="en-US" sz="1800" dirty="0"/>
            </a:b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FA794-E8E7-438F-ACAA-6951D8026589}"/>
              </a:ext>
            </a:extLst>
          </p:cNvPr>
          <p:cNvSpPr txBox="1"/>
          <p:nvPr/>
        </p:nvSpPr>
        <p:spPr>
          <a:xfrm>
            <a:off x="7412616" y="785998"/>
            <a:ext cx="1007078" cy="607150"/>
          </a:xfrm>
          <a:prstGeom prst="rect">
            <a:avLst/>
          </a:prstGeom>
          <a:noFill/>
        </p:spPr>
        <p:txBody>
          <a:bodyPr wrap="square" lIns="0" tIns="0" rIns="0" bIns="0" numCol="1" spcCol="18288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Legend</a:t>
            </a:r>
            <a:endParaRPr lang="en-US" sz="1200" b="1" u="sng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r>
              <a:rPr lang="en-US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Farmer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2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A0CA222F-6C77-49FF-956C-3318032FF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87"/>
          <a:stretch/>
        </p:blipFill>
        <p:spPr>
          <a:xfrm>
            <a:off x="3962400" y="1464468"/>
            <a:ext cx="7907510" cy="4421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105663-8E77-4FCE-9AC1-F0EC975F5550}"/>
              </a:ext>
            </a:extLst>
          </p:cNvPr>
          <p:cNvSpPr txBox="1"/>
          <p:nvPr/>
        </p:nvSpPr>
        <p:spPr>
          <a:xfrm>
            <a:off x="9065942" y="280596"/>
            <a:ext cx="242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6633"/>
                </a:solidFill>
                <a:latin typeface="Oswald" pitchFamily="2" charset="0"/>
              </a:rPr>
              <a:t>2019 Farmers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0FEA4-46BF-544B-9E77-62F1C4EFA4D7}"/>
              </a:ext>
            </a:extLst>
          </p:cNvPr>
          <p:cNvSpPr txBox="1"/>
          <p:nvPr/>
        </p:nvSpPr>
        <p:spPr>
          <a:xfrm>
            <a:off x="8222446" y="6073109"/>
            <a:ext cx="3057633" cy="56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Line thickness indicates frequency of communication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CD7D90-2F53-5540-A300-C87A9525E959}"/>
              </a:ext>
            </a:extLst>
          </p:cNvPr>
          <p:cNvSpPr txBox="1"/>
          <p:nvPr/>
        </p:nvSpPr>
        <p:spPr>
          <a:xfrm>
            <a:off x="4526691" y="6037889"/>
            <a:ext cx="3138617" cy="56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Node size based on Eigenvector centrality</a:t>
            </a:r>
          </a:p>
        </p:txBody>
      </p:sp>
    </p:spTree>
    <p:extLst>
      <p:ext uri="{BB962C8B-B14F-4D97-AF65-F5344CB8AC3E}">
        <p14:creationId xmlns:p14="http://schemas.microsoft.com/office/powerpoint/2010/main" val="3041782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D3582-AD7A-4C88-B28E-50BEFFDDC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7493" y="195416"/>
            <a:ext cx="3048000" cy="718751"/>
          </a:xfrm>
        </p:spPr>
        <p:txBody>
          <a:bodyPr/>
          <a:lstStyle/>
          <a:p>
            <a:r>
              <a:rPr lang="en-US" dirty="0"/>
              <a:t>Network Maps - Complete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C8848-C3F0-42D2-AB40-ADF1C227EA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974" y="907140"/>
            <a:ext cx="3310194" cy="569500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51 respondents identified up to 4 farmers and 4 non-farmers that they communicate with regularly about soil health.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Individuals = 240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br>
              <a:rPr lang="en-US" sz="1800" dirty="0"/>
            </a:br>
            <a:r>
              <a:rPr lang="en-US" sz="1800" dirty="0"/>
              <a:t>Connections = 232</a:t>
            </a:r>
            <a:br>
              <a:rPr lang="en-US" sz="1800" dirty="0"/>
            </a:br>
            <a:r>
              <a:rPr lang="en-US" sz="1800" b="1" dirty="0">
                <a:solidFill>
                  <a:srgbClr val="006633"/>
                </a:solidFill>
              </a:rPr>
              <a:t>Largest Connected Grp = 116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br>
              <a:rPr lang="en-US" sz="1800" dirty="0"/>
            </a:br>
            <a:r>
              <a:rPr lang="en-US" sz="1800" dirty="0"/>
              <a:t>Average distance = 4*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*on average it takes 4 “hops” for one person to get to everyone else in the graph.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45FCA30-C998-4619-A8CE-DBC660263F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98"/>
          <a:stretch/>
        </p:blipFill>
        <p:spPr>
          <a:xfrm>
            <a:off x="3962400" y="1864924"/>
            <a:ext cx="7903392" cy="4120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9FA794-E8E7-438F-ACAA-6951D8026589}"/>
              </a:ext>
            </a:extLst>
          </p:cNvPr>
          <p:cNvSpPr txBox="1"/>
          <p:nvPr/>
        </p:nvSpPr>
        <p:spPr>
          <a:xfrm>
            <a:off x="4672012" y="907140"/>
            <a:ext cx="6605587" cy="93142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lIns="0" tIns="0" rIns="0" bIns="0" numCol="3" spcCol="18288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Legend</a:t>
            </a:r>
            <a:endParaRPr lang="en-US" sz="1200" b="1" u="sng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r>
              <a:rPr lang="en-US" sz="12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Consultant</a:t>
            </a: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r>
              <a:rPr lang="en-US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Farmer</a:t>
            </a: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Financial</a:t>
            </a: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r>
              <a:rPr lang="en-US" sz="1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Government</a:t>
            </a: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r>
              <a:rPr lang="en-US" sz="1200" b="1" dirty="0">
                <a:solidFill>
                  <a:srgbClr val="00D9D9"/>
                </a:solidFill>
                <a:latin typeface="Century Gothic" panose="020B0502020202020204" pitchFamily="34" charset="0"/>
              </a:rPr>
              <a:t>Industry</a:t>
            </a: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endParaRPr lang="en-US" sz="1200" b="1" dirty="0">
              <a:solidFill>
                <a:srgbClr val="006633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endParaRPr lang="en-US" sz="1200" b="1" dirty="0">
              <a:solidFill>
                <a:srgbClr val="006633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endParaRPr lang="en-US" sz="1200" b="1" dirty="0">
              <a:solidFill>
                <a:srgbClr val="006633"/>
              </a:solidFill>
              <a:latin typeface="Century Gothic" panose="020B0502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r>
              <a:rPr lang="en-US" sz="1200" b="1" dirty="0">
                <a:solidFill>
                  <a:srgbClr val="006633"/>
                </a:solidFill>
                <a:latin typeface="Century Gothic" panose="020B0502020202020204" pitchFamily="34" charset="0"/>
              </a:rPr>
              <a:t>NDSU</a:t>
            </a: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r>
              <a:rPr lang="en-US" sz="1200" b="1" dirty="0">
                <a:solidFill>
                  <a:srgbClr val="C0C0C0"/>
                </a:solidFill>
                <a:latin typeface="Century Gothic" panose="020B0502020202020204" pitchFamily="34" charset="0"/>
              </a:rPr>
              <a:t>Other/ unknown</a:t>
            </a:r>
          </a:p>
          <a:p>
            <a:pPr marL="285750" indent="-285750">
              <a:lnSpc>
                <a:spcPct val="120000"/>
              </a:lnSpc>
              <a:buFont typeface="Franklin Gothic Book" panose="020B0503020102020204" pitchFamily="34" charset="0"/>
              <a:buChar char="●"/>
            </a:pPr>
            <a:endParaRPr lang="en-US" sz="1200" b="1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08C3A-38CC-46CE-BECF-52770879355E}"/>
              </a:ext>
            </a:extLst>
          </p:cNvPr>
          <p:cNvSpPr txBox="1"/>
          <p:nvPr/>
        </p:nvSpPr>
        <p:spPr>
          <a:xfrm>
            <a:off x="8222446" y="6073109"/>
            <a:ext cx="3057633" cy="56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Line thickness indicates frequency of communication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68B38-DF9F-4BB0-9CD4-C50C8E7EB6C8}"/>
              </a:ext>
            </a:extLst>
          </p:cNvPr>
          <p:cNvSpPr txBox="1"/>
          <p:nvPr/>
        </p:nvSpPr>
        <p:spPr>
          <a:xfrm>
            <a:off x="4526691" y="6037889"/>
            <a:ext cx="3138617" cy="5642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Node size based on Eigenvector centrality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30BB5F-322F-45B2-B523-FE69231678C9}"/>
              </a:ext>
            </a:extLst>
          </p:cNvPr>
          <p:cNvSpPr txBox="1"/>
          <p:nvPr/>
        </p:nvSpPr>
        <p:spPr>
          <a:xfrm>
            <a:off x="9065942" y="280596"/>
            <a:ext cx="2423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6633"/>
                </a:solidFill>
                <a:latin typeface="Oswald" pitchFamily="2" charset="0"/>
              </a:rPr>
              <a:t>2019 Farmers</a:t>
            </a:r>
          </a:p>
        </p:txBody>
      </p:sp>
    </p:spTree>
    <p:extLst>
      <p:ext uri="{BB962C8B-B14F-4D97-AF65-F5344CB8AC3E}">
        <p14:creationId xmlns:p14="http://schemas.microsoft.com/office/powerpoint/2010/main" val="328035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5D65D-828F-4F4B-BC53-714809F5E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99" y="13367"/>
            <a:ext cx="4402667" cy="6844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CE21B-4650-FD48-85DD-C9E0BAD0E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030"/>
            <a:ext cx="6925733" cy="685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10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5776C9-C632-AD47-B7D5-F8F4905CB7A7}"/>
              </a:ext>
            </a:extLst>
          </p:cNvPr>
          <p:cNvSpPr txBox="1"/>
          <p:nvPr/>
        </p:nvSpPr>
        <p:spPr>
          <a:xfrm>
            <a:off x="241640" y="6296262"/>
            <a:ext cx="6083446" cy="6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PLAY LOCATIONS - STATE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02D81-CEAA-1044-B555-769A984A6D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61" y="240680"/>
            <a:ext cx="11192571" cy="5973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B47CC2-6EFF-284C-B3E8-3719AB9EB74D}"/>
              </a:ext>
            </a:extLst>
          </p:cNvPr>
          <p:cNvSpPr txBox="1"/>
          <p:nvPr/>
        </p:nvSpPr>
        <p:spPr>
          <a:xfrm>
            <a:off x="7086715" y="6296261"/>
            <a:ext cx="5105275" cy="6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OVER 150,000 PLAYS</a:t>
            </a:r>
          </a:p>
        </p:txBody>
      </p:sp>
    </p:spTree>
    <p:extLst>
      <p:ext uri="{BB962C8B-B14F-4D97-AF65-F5344CB8AC3E}">
        <p14:creationId xmlns:p14="http://schemas.microsoft.com/office/powerpoint/2010/main" val="248713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040DF-D521-0A40-AA33-C7AB7800D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58" y="247974"/>
            <a:ext cx="11224373" cy="5966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F7C6D-B6A4-B947-8983-EC6E5268A0F2}"/>
              </a:ext>
            </a:extLst>
          </p:cNvPr>
          <p:cNvSpPr txBox="1"/>
          <p:nvPr/>
        </p:nvSpPr>
        <p:spPr>
          <a:xfrm>
            <a:off x="6845086" y="6296262"/>
            <a:ext cx="5105275" cy="6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OVER 100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6A681D-338B-B74E-94F6-6E6FA213A62E}"/>
              </a:ext>
            </a:extLst>
          </p:cNvPr>
          <p:cNvSpPr txBox="1"/>
          <p:nvPr/>
        </p:nvSpPr>
        <p:spPr>
          <a:xfrm>
            <a:off x="241639" y="6296262"/>
            <a:ext cx="5866905" cy="6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PLAY LOCATIONS - GLOBAL</a:t>
            </a:r>
          </a:p>
        </p:txBody>
      </p:sp>
    </p:spTree>
    <p:extLst>
      <p:ext uri="{BB962C8B-B14F-4D97-AF65-F5344CB8AC3E}">
        <p14:creationId xmlns:p14="http://schemas.microsoft.com/office/powerpoint/2010/main" val="3975917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163875-ADD6-1648-9CA2-B872ED6DD5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51" y="0"/>
            <a:ext cx="11808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54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259B4-7349-D64E-ACA4-9E32B67608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460" y="982898"/>
            <a:ext cx="9158540" cy="4892204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D4941C4-B5C8-C64E-BF59-195BCCB8FE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93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3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5A8BF6-BCA5-3E47-B19C-0983A1BCC4E1}"/>
              </a:ext>
            </a:extLst>
          </p:cNvPr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AF6D5-7C07-D44E-9666-DB478B5F83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8126" y="142293"/>
            <a:ext cx="11598593" cy="6153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6B4961-0BA5-0C4C-908A-B2A491551186}"/>
              </a:ext>
            </a:extLst>
          </p:cNvPr>
          <p:cNvSpPr txBox="1"/>
          <p:nvPr/>
        </p:nvSpPr>
        <p:spPr>
          <a:xfrm>
            <a:off x="7620002" y="6296261"/>
            <a:ext cx="3941734" cy="6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OVER 450 JOINED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DB03-34F0-0E4A-B69F-4949A4E59FB3}"/>
              </a:ext>
            </a:extLst>
          </p:cNvPr>
          <p:cNvSpPr txBox="1"/>
          <p:nvPr/>
        </p:nvSpPr>
        <p:spPr>
          <a:xfrm>
            <a:off x="241639" y="6296262"/>
            <a:ext cx="5866905" cy="6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DIRT ATTENDEES</a:t>
            </a:r>
          </a:p>
        </p:txBody>
      </p:sp>
    </p:spTree>
    <p:extLst>
      <p:ext uri="{BB962C8B-B14F-4D97-AF65-F5344CB8AC3E}">
        <p14:creationId xmlns:p14="http://schemas.microsoft.com/office/powerpoint/2010/main" val="3875132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0F803FB-3F9A-3548-81ED-607B798EFD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42" y="188311"/>
            <a:ext cx="11398080" cy="6051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0DCEF-375F-374D-992E-AB554F8CDBA5}"/>
              </a:ext>
            </a:extLst>
          </p:cNvPr>
          <p:cNvSpPr txBox="1"/>
          <p:nvPr/>
        </p:nvSpPr>
        <p:spPr>
          <a:xfrm>
            <a:off x="128904" y="6229092"/>
            <a:ext cx="6872083" cy="6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WINTER PROGRAM ATTENDEES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4120C8-58AA-8C40-88C7-4895515E8EBF}"/>
              </a:ext>
            </a:extLst>
          </p:cNvPr>
          <p:cNvSpPr txBox="1"/>
          <p:nvPr/>
        </p:nvSpPr>
        <p:spPr>
          <a:xfrm>
            <a:off x="7743988" y="6239790"/>
            <a:ext cx="3941734" cy="643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OVER 750 JOINED</a:t>
            </a:r>
          </a:p>
        </p:txBody>
      </p:sp>
    </p:spTree>
    <p:extLst>
      <p:ext uri="{BB962C8B-B14F-4D97-AF65-F5344CB8AC3E}">
        <p14:creationId xmlns:p14="http://schemas.microsoft.com/office/powerpoint/2010/main" val="302895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2133C-7F8D-654C-932D-6FE059CB1A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CD7A-5B1D-DF44-82A4-ACEA6B67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8D5B3-7D62-5044-BAC6-FDAC37753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B58C9-3E9B-3542-842E-886BB0CC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3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95EDA7A3-B748-C54C-9C96-91AAFFD36B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9" name="Picture 8" descr="A picture containing text, outdoor, green, sign&#10;&#10;Description automatically generated">
            <a:extLst>
              <a:ext uri="{FF2B5EF4-FFF2-40B4-BE49-F238E27FC236}">
                <a16:creationId xmlns:a16="http://schemas.microsoft.com/office/drawing/2014/main" id="{3FD0B91A-F3BD-4C4F-9275-358B1B07F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A09CF40-CE62-FD48-8C48-59C3018A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74FDE-1468-164D-8D94-C1B0DBA4717C}"/>
              </a:ext>
            </a:extLst>
          </p:cNvPr>
          <p:cNvSpPr txBox="1"/>
          <p:nvPr/>
        </p:nvSpPr>
        <p:spPr>
          <a:xfrm>
            <a:off x="643467" y="4092046"/>
            <a:ext cx="4614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OVER 200 VIDEOS PRODUCED: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PLAYLISTS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HASHTAGS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3.5 MINUTES OR LESS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3604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34024-2D11-194C-A035-88EB62663E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7937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04B121-2341-2741-B915-9C318A724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602" y="2977852"/>
            <a:ext cx="7043398" cy="3816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36D26B-6D88-8F40-BBB7-C4294310D1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0" y="0"/>
            <a:ext cx="7043398" cy="35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70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764" y="5190009"/>
            <a:ext cx="705677" cy="473885"/>
          </a:xfrm>
          <a:prstGeom prst="rect">
            <a:avLst/>
          </a:prstGeom>
        </p:spPr>
      </p:pic>
      <p:pic>
        <p:nvPicPr>
          <p:cNvPr id="7" name="Picture 6" descr="Unknown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760" y="4011059"/>
            <a:ext cx="731077" cy="695538"/>
          </a:xfrm>
          <a:prstGeom prst="rect">
            <a:avLst/>
          </a:prstGeom>
        </p:spPr>
      </p:pic>
      <p:pic>
        <p:nvPicPr>
          <p:cNvPr id="8" name="Picture 7" descr="Unknown-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138" y="3052740"/>
            <a:ext cx="579796" cy="469900"/>
          </a:xfrm>
          <a:prstGeom prst="rect">
            <a:avLst/>
          </a:prstGeom>
        </p:spPr>
      </p:pic>
      <p:pic>
        <p:nvPicPr>
          <p:cNvPr id="9" name="Picture 8" descr="Unknown-1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673" y="1851885"/>
            <a:ext cx="781050" cy="7810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88828" y="153014"/>
            <a:ext cx="41387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prstClr val="black"/>
                </a:solidFill>
              </a:rPr>
              <a:t>Dr. Abbey Wick</a:t>
            </a:r>
          </a:p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</a:rPr>
              <a:t>Soil Health Specialist</a:t>
            </a:r>
          </a:p>
          <a:p>
            <a:pPr defTabSz="685800">
              <a:defRPr/>
            </a:pPr>
            <a:r>
              <a:rPr lang="en-US" sz="2400" dirty="0">
                <a:solidFill>
                  <a:prstClr val="black"/>
                </a:solidFill>
              </a:rPr>
              <a:t>Associate Professor</a:t>
            </a:r>
          </a:p>
          <a:p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7869296" y="1757050"/>
            <a:ext cx="31676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</a:rPr>
              <a:t>NDSU SNRS</a:t>
            </a:r>
          </a:p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</a:rPr>
              <a:t>PO Box 6050, </a:t>
            </a:r>
            <a:r>
              <a:rPr lang="en-US" dirty="0" err="1">
                <a:solidFill>
                  <a:prstClr val="black"/>
                </a:solidFill>
              </a:rPr>
              <a:t>Dept</a:t>
            </a:r>
            <a:r>
              <a:rPr lang="en-US" dirty="0">
                <a:solidFill>
                  <a:prstClr val="black"/>
                </a:solidFill>
              </a:rPr>
              <a:t> 7680</a:t>
            </a:r>
          </a:p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</a:rPr>
              <a:t>Fargo, ND  58108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61008" y="3008204"/>
            <a:ext cx="1852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@</a:t>
            </a:r>
            <a:r>
              <a:rPr lang="en-US" dirty="0" err="1">
                <a:solidFill>
                  <a:prstClr val="black"/>
                </a:solidFill>
              </a:rPr>
              <a:t>NDSUsoilhealth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861007" y="4139434"/>
            <a:ext cx="2006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701-850-6458 (cell)</a:t>
            </a:r>
          </a:p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869296" y="5051431"/>
            <a:ext cx="2312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hlinkClick r:id="rId6"/>
              </a:rPr>
              <a:t>abbey.wick@ndsu.edu</a:t>
            </a:r>
            <a:endParaRPr lang="en-US" dirty="0">
              <a:solidFill>
                <a:prstClr val="black"/>
              </a:solidFill>
            </a:endParaRPr>
          </a:p>
          <a:p>
            <a:pPr defTabSz="685800">
              <a:defRPr/>
            </a:pPr>
            <a:r>
              <a:rPr lang="en-US" dirty="0" err="1">
                <a:solidFill>
                  <a:prstClr val="black"/>
                </a:solidFill>
              </a:rPr>
              <a:t>ndsu.edu</a:t>
            </a:r>
            <a:r>
              <a:rPr lang="en-US" dirty="0">
                <a:solidFill>
                  <a:prstClr val="black"/>
                </a:solidFill>
              </a:rPr>
              <a:t>/</a:t>
            </a:r>
            <a:r>
              <a:rPr lang="en-US" dirty="0" err="1">
                <a:solidFill>
                  <a:prstClr val="black"/>
                </a:solidFill>
              </a:rPr>
              <a:t>soilhealth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 descr="UNADJUSTEDNONRAW_thumb_51ab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586" y="347783"/>
            <a:ext cx="4341870" cy="3008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667" y="3705297"/>
            <a:ext cx="2395267" cy="653531"/>
          </a:xfrm>
          <a:prstGeom prst="rect">
            <a:avLst/>
          </a:prstGeom>
        </p:spPr>
      </p:pic>
      <p:pic>
        <p:nvPicPr>
          <p:cNvPr id="22" name="Picture 21" descr="SoilHealth_Logo SQ.pdf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73" y="3271008"/>
            <a:ext cx="1627924" cy="1620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236C25-48C9-0E48-9C19-927FF624E3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254" b="5637"/>
          <a:stretch/>
        </p:blipFill>
        <p:spPr>
          <a:xfrm>
            <a:off x="306067" y="4892005"/>
            <a:ext cx="3227712" cy="1851086"/>
          </a:xfrm>
          <a:prstGeom prst="rect">
            <a:avLst/>
          </a:prstGeom>
        </p:spPr>
      </p:pic>
      <p:pic>
        <p:nvPicPr>
          <p:cNvPr id="29" name="Picture 28" descr="A drawing of a person&#10;&#10;Description automatically generated">
            <a:extLst>
              <a:ext uri="{FF2B5EF4-FFF2-40B4-BE49-F238E27FC236}">
                <a16:creationId xmlns:a16="http://schemas.microsoft.com/office/drawing/2014/main" id="{E0BEF608-5DE6-2540-8504-42CA7BEE14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158" y="6087348"/>
            <a:ext cx="705676" cy="69113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BB8C4C-7943-3F48-B72F-5A46B68DB59B}"/>
              </a:ext>
            </a:extLst>
          </p:cNvPr>
          <p:cNvSpPr txBox="1"/>
          <p:nvPr/>
        </p:nvSpPr>
        <p:spPr>
          <a:xfrm>
            <a:off x="7869296" y="6090097"/>
            <a:ext cx="188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NDsoilsense.com</a:t>
            </a:r>
            <a:endParaRPr lang="en-US" dirty="0"/>
          </a:p>
          <a:p>
            <a:r>
              <a:rPr lang="en-US" dirty="0" err="1"/>
              <a:t>NDfieldcheck.com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4ED9BC-692B-6F4E-88DE-7E2D5449CCA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285" y="4747691"/>
            <a:ext cx="2208490" cy="21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0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6B7C50-C0B2-2847-957C-5233B32E3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251" y="162098"/>
            <a:ext cx="10421874" cy="6533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77788-67BB-9245-836B-94FC94C7D0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9645"/>
          <a:stretch/>
        </p:blipFill>
        <p:spPr>
          <a:xfrm>
            <a:off x="85568" y="2412737"/>
            <a:ext cx="1462193" cy="17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1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898601-B9B6-8349-892F-E513E3E7C8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274" y="3670422"/>
            <a:ext cx="4065392" cy="3049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443BB-9AE1-3346-8102-9E6614EE1D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157" y="119453"/>
            <a:ext cx="2330586" cy="347340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848A94-BFAF-B34D-9EF7-5CF04D795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412202" y="2829205"/>
            <a:ext cx="5148234" cy="1527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708D9-768F-8447-BF66-0CA3C1CCBA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245" y="153594"/>
            <a:ext cx="4065393" cy="3439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BD1819-BF74-4148-B94D-3DADB38C0D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08027" y="4051552"/>
            <a:ext cx="3049043" cy="22867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96DA7E-7132-6F4F-914C-0A9B125216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200" y="119452"/>
            <a:ext cx="3125526" cy="3473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0F0B8F-5721-2A4D-B14E-E75A29ABC5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0908" y="3670422"/>
            <a:ext cx="3125527" cy="30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5E5E7094-44E0-A04E-AFF0-6ABC48FC24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4648" y="216933"/>
            <a:ext cx="2385628" cy="1363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0855B0-8E2E-9748-93DF-E4EADFC60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054" y="2899017"/>
            <a:ext cx="5479946" cy="2806407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9B67D4B-F6D2-884A-909B-9DEB2560B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792" y="0"/>
            <a:ext cx="2936219" cy="1548878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E9C0678-41B6-0D47-A8D4-AC17CAE09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306" y="1442750"/>
            <a:ext cx="4912852" cy="2912535"/>
          </a:xfrm>
          <a:prstGeom prst="rect">
            <a:avLst/>
          </a:prstGeom>
        </p:spPr>
      </p:pic>
      <p:pic>
        <p:nvPicPr>
          <p:cNvPr id="3" name="Picture 2" descr="A group of people wearing hardhats&#10;&#10;Description automatically generated with medium confidence">
            <a:extLst>
              <a:ext uri="{FF2B5EF4-FFF2-40B4-BE49-F238E27FC236}">
                <a16:creationId xmlns:a16="http://schemas.microsoft.com/office/drawing/2014/main" id="{B7E9BBE7-0ABF-A24C-8D47-EB7426861E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307" y="4460132"/>
            <a:ext cx="4912852" cy="224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3394B-A0CD-5F4C-A78D-DDB77F87CD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58270" y="2686666"/>
            <a:ext cx="5441473" cy="1484666"/>
          </a:xfrm>
          <a:prstGeom prst="rect">
            <a:avLst/>
          </a:prstGeom>
        </p:spPr>
      </p:pic>
      <p:pic>
        <p:nvPicPr>
          <p:cNvPr id="6" name="Picture 5" descr="A group of people sitting in a room looking at a screen&#10;&#10;Description automatically generated with medium confidence">
            <a:extLst>
              <a:ext uri="{FF2B5EF4-FFF2-40B4-BE49-F238E27FC236}">
                <a16:creationId xmlns:a16="http://schemas.microsoft.com/office/drawing/2014/main" id="{A4A6FAC0-9A47-F64A-8CFF-80358D6621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264" y="376192"/>
            <a:ext cx="4999587" cy="2844801"/>
          </a:xfrm>
          <a:prstGeom prst="rect">
            <a:avLst/>
          </a:prstGeom>
        </p:spPr>
      </p:pic>
      <p:pic>
        <p:nvPicPr>
          <p:cNvPr id="8" name="Picture 7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4959FF99-C499-484F-8F9F-C57DB8503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264" y="3428999"/>
            <a:ext cx="4999587" cy="3052809"/>
          </a:xfrm>
          <a:prstGeom prst="rect">
            <a:avLst/>
          </a:prstGeom>
        </p:spPr>
      </p:pic>
      <p:pic>
        <p:nvPicPr>
          <p:cNvPr id="10" name="Picture 9" descr="A group of people stand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9943DE8D-066C-F24A-B7DB-33C85274BB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578" y="376192"/>
            <a:ext cx="4473586" cy="2844801"/>
          </a:xfrm>
          <a:prstGeom prst="rect">
            <a:avLst/>
          </a:prstGeom>
        </p:spPr>
      </p:pic>
      <p:pic>
        <p:nvPicPr>
          <p:cNvPr id="12" name="Picture 11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202BDB0C-19C6-8A44-908D-E647D7EADD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578" y="3414201"/>
            <a:ext cx="4473586" cy="30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0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27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44" y="3987190"/>
            <a:ext cx="3682452" cy="2847304"/>
          </a:xfrm>
          <a:prstGeom prst="rect">
            <a:avLst/>
          </a:prstGeom>
        </p:spPr>
      </p:pic>
      <p:pic>
        <p:nvPicPr>
          <p:cNvPr id="6" name="Picture 5" descr="DSC_057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355" y="2328923"/>
            <a:ext cx="1745844" cy="2200153"/>
          </a:xfrm>
          <a:prstGeom prst="rect">
            <a:avLst/>
          </a:prstGeom>
        </p:spPr>
      </p:pic>
      <p:pic>
        <p:nvPicPr>
          <p:cNvPr id="9" name="Picture 8" descr="IMG_034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642" y="2328923"/>
            <a:ext cx="1717988" cy="2211273"/>
          </a:xfrm>
          <a:prstGeom prst="rect">
            <a:avLst/>
          </a:prstGeom>
        </p:spPr>
      </p:pic>
      <p:pic>
        <p:nvPicPr>
          <p:cNvPr id="10" name="Picture 9" descr="IMG_472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642" y="57877"/>
            <a:ext cx="1717988" cy="2200152"/>
          </a:xfrm>
          <a:prstGeom prst="rect">
            <a:avLst/>
          </a:prstGeom>
        </p:spPr>
      </p:pic>
      <p:pic>
        <p:nvPicPr>
          <p:cNvPr id="11" name="Picture 10" descr="DSC_013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6642" y="4617684"/>
            <a:ext cx="1717988" cy="22168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6279" y="87778"/>
            <a:ext cx="3514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POWER OF A NETWORK</a:t>
            </a:r>
          </a:p>
        </p:txBody>
      </p:sp>
      <p:pic>
        <p:nvPicPr>
          <p:cNvPr id="8" name="Picture 7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7632AEF6-A971-8142-BC59-E0B29AF642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294" y="2327788"/>
            <a:ext cx="1596346" cy="2170571"/>
          </a:xfrm>
          <a:prstGeom prst="rect">
            <a:avLst/>
          </a:prstGeom>
        </p:spPr>
      </p:pic>
      <p:pic>
        <p:nvPicPr>
          <p:cNvPr id="14" name="Picture 13" descr="A picture containing outdoor, grass, person, nature&#10;&#10;Description automatically generated">
            <a:extLst>
              <a:ext uri="{FF2B5EF4-FFF2-40B4-BE49-F238E27FC236}">
                <a16:creationId xmlns:a16="http://schemas.microsoft.com/office/drawing/2014/main" id="{576E118A-311E-594C-ADBD-A5BC63017E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8928" y="64471"/>
            <a:ext cx="2710543" cy="2193558"/>
          </a:xfrm>
          <a:prstGeom prst="rect">
            <a:avLst/>
          </a:prstGeom>
        </p:spPr>
      </p:pic>
      <p:pic>
        <p:nvPicPr>
          <p:cNvPr id="15" name="Picture 14" descr="A picture containing person, person, car, vehicle&#10;&#10;Description automatically generated">
            <a:extLst>
              <a:ext uri="{FF2B5EF4-FFF2-40B4-BE49-F238E27FC236}">
                <a16:creationId xmlns:a16="http://schemas.microsoft.com/office/drawing/2014/main" id="{16C974D0-2B6E-7445-ABCC-AF69791370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8928" y="2327788"/>
            <a:ext cx="2710543" cy="21935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D14482-03A4-2B49-8F16-82BA707B26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1074" y="4617684"/>
            <a:ext cx="2738397" cy="2222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56728C-3490-8448-8590-FEE6593710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4355" y="4509471"/>
            <a:ext cx="1717989" cy="2290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A6A6AB-89BD-734C-ACDC-79644D17C60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2209" y="64472"/>
            <a:ext cx="1717989" cy="21935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4F733A-B9F7-EE47-9DC7-B0C5EFD78A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294" y="4617684"/>
            <a:ext cx="1596346" cy="2182439"/>
          </a:xfrm>
          <a:prstGeom prst="rect">
            <a:avLst/>
          </a:prstGeom>
        </p:spPr>
      </p:pic>
      <p:pic>
        <p:nvPicPr>
          <p:cNvPr id="21" name="Picture 20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E6A367E8-65AE-484F-9C73-0744E914E89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544" y="1733810"/>
            <a:ext cx="3682452" cy="2053898"/>
          </a:xfrm>
          <a:prstGeom prst="rect">
            <a:avLst/>
          </a:prstGeom>
        </p:spPr>
      </p:pic>
      <p:pic>
        <p:nvPicPr>
          <p:cNvPr id="23" name="Picture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02A3C95-6AE3-2047-A3DD-5161503FC2A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2440" y="64471"/>
            <a:ext cx="1649410" cy="212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4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1A5317-90A6-B04F-9670-EADED96B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DA6470-54C9-E346-A266-1D89F7386F92}"/>
              </a:ext>
            </a:extLst>
          </p:cNvPr>
          <p:cNvSpPr txBox="1"/>
          <p:nvPr/>
        </p:nvSpPr>
        <p:spPr>
          <a:xfrm>
            <a:off x="0" y="751562"/>
            <a:ext cx="12192000" cy="63094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CAFÉ TALKS – OLD SCHOOL WITH A NEW SPIN</a:t>
            </a:r>
          </a:p>
        </p:txBody>
      </p:sp>
    </p:spTree>
    <p:extLst>
      <p:ext uri="{BB962C8B-B14F-4D97-AF65-F5344CB8AC3E}">
        <p14:creationId xmlns:p14="http://schemas.microsoft.com/office/powerpoint/2010/main" val="1377366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B53723F-4B9A-0947-8FEA-2F53AF165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688025" y="184355"/>
            <a:ext cx="8815950" cy="66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83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1B6FC8A111342A51C36C656B1BCDD" ma:contentTypeVersion="11" ma:contentTypeDescription="Create a new document." ma:contentTypeScope="" ma:versionID="52cdfede185627c79070ecf023f362b8">
  <xsd:schema xmlns:xsd="http://www.w3.org/2001/XMLSchema" xmlns:xs="http://www.w3.org/2001/XMLSchema" xmlns:p="http://schemas.microsoft.com/office/2006/metadata/properties" xmlns:ns2="9f1ef8d1-6b0f-4eac-a4a7-eff803e41834" xmlns:ns3="d75d2494-7e6d-418e-bae6-1e3d51c71dbc" targetNamespace="http://schemas.microsoft.com/office/2006/metadata/properties" ma:root="true" ma:fieldsID="345aac82b334e63dff27f706545c8759" ns2:_="" ns3:_="">
    <xsd:import namespace="9f1ef8d1-6b0f-4eac-a4a7-eff803e41834"/>
    <xsd:import namespace="d75d2494-7e6d-418e-bae6-1e3d51c71d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1ef8d1-6b0f-4eac-a4a7-eff803e41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2e37e33-7a0d-4f04-973d-f8d1bf088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d2494-7e6d-418e-bae6-1e3d51c71d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eb0fd5c-5766-48d0-b2c9-57539e4bfc91}" ma:internalName="TaxCatchAll" ma:showField="CatchAllData" ma:web="d75d2494-7e6d-418e-bae6-1e3d51c71d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f1ef8d1-6b0f-4eac-a4a7-eff803e41834">
      <Terms xmlns="http://schemas.microsoft.com/office/infopath/2007/PartnerControls"/>
    </lcf76f155ced4ddcb4097134ff3c332f>
    <TaxCatchAll xmlns="d75d2494-7e6d-418e-bae6-1e3d51c71dbc" xsi:nil="true"/>
  </documentManagement>
</p:properties>
</file>

<file path=customXml/itemProps1.xml><?xml version="1.0" encoding="utf-8"?>
<ds:datastoreItem xmlns:ds="http://schemas.openxmlformats.org/officeDocument/2006/customXml" ds:itemID="{77C999B5-D221-4C8B-87CC-E717F99920F2}"/>
</file>

<file path=customXml/itemProps2.xml><?xml version="1.0" encoding="utf-8"?>
<ds:datastoreItem xmlns:ds="http://schemas.openxmlformats.org/officeDocument/2006/customXml" ds:itemID="{B53AE68B-5D90-4D32-8D9D-3D74397B625C}"/>
</file>

<file path=customXml/itemProps3.xml><?xml version="1.0" encoding="utf-8"?>
<ds:datastoreItem xmlns:ds="http://schemas.openxmlformats.org/officeDocument/2006/customXml" ds:itemID="{C57F5306-CEDE-4C95-A6DC-5FE918865232}"/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409</Words>
  <Application>Microsoft Macintosh PowerPoint</Application>
  <PresentationFormat>Widescreen</PresentationFormat>
  <Paragraphs>91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Century Gothic</vt:lpstr>
      <vt:lpstr>Franklin Gothic Book</vt:lpstr>
      <vt:lpstr>Oswald</vt:lpstr>
      <vt:lpstr>Office Theme</vt:lpstr>
      <vt:lpstr>EXTENSION AIN’T YOUR GRANDPA’S PROGRAM ANYMORE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Wick, Abbey</dc:creator>
  <cp:lastModifiedBy>Wick, Abbey</cp:lastModifiedBy>
  <cp:revision>38</cp:revision>
  <dcterms:created xsi:type="dcterms:W3CDTF">2021-03-02T14:40:37Z</dcterms:created>
  <dcterms:modified xsi:type="dcterms:W3CDTF">2022-06-13T14:11:30Z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0x010100DB21B6FC8A111342A51C36C656B1BCDD</vt:lpwstr>
  </property>
</Properties>
</file>