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504" r:id="rId4"/>
    <p:sldId id="506" r:id="rId5"/>
    <p:sldId id="493" r:id="rId6"/>
    <p:sldId id="499" r:id="rId7"/>
    <p:sldId id="498" r:id="rId8"/>
    <p:sldId id="494" r:id="rId9"/>
    <p:sldId id="496" r:id="rId10"/>
    <p:sldId id="501" r:id="rId11"/>
    <p:sldId id="507" r:id="rId12"/>
    <p:sldId id="508" r:id="rId13"/>
    <p:sldId id="509" r:id="rId14"/>
    <p:sldId id="510" r:id="rId15"/>
    <p:sldId id="511" r:id="rId16"/>
    <p:sldId id="512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521" r:id="rId25"/>
    <p:sldId id="522" r:id="rId26"/>
    <p:sldId id="523" r:id="rId27"/>
    <p:sldId id="524" r:id="rId28"/>
    <p:sldId id="530" r:id="rId29"/>
    <p:sldId id="527" r:id="rId30"/>
  </p:sldIdLst>
  <p:sldSz cx="9144000" cy="6858000" type="letter"/>
  <p:notesSz cx="7077075" cy="9386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4" autoAdjust="0"/>
    <p:restoredTop sz="82715" autoAdjust="0"/>
  </p:normalViewPr>
  <p:slideViewPr>
    <p:cSldViewPr>
      <p:cViewPr varScale="1">
        <p:scale>
          <a:sx n="64" d="100"/>
          <a:sy n="64" d="100"/>
        </p:scale>
        <p:origin x="8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96" y="-96"/>
      </p:cViewPr>
      <p:guideLst>
        <p:guide orient="horz" pos="2956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91540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3" tIns="47037" rIns="94073" bIns="47037" numCol="1" anchor="t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3" tIns="47037" rIns="94073" bIns="4703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459288"/>
            <a:ext cx="519112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3" tIns="47037" rIns="94073" bIns="47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3" tIns="47037" rIns="94073" bIns="47037" numCol="1" anchor="b" anchorCtr="0" compatLnSpc="1">
            <a:prstTxWarp prst="textNoShape">
              <a:avLst/>
            </a:prstTxWarp>
          </a:bodyPr>
          <a:lstStyle>
            <a:lvl1pPr defTabSz="9413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916988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73" tIns="47037" rIns="94073" bIns="4703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/>
            </a:lvl1pPr>
          </a:lstStyle>
          <a:p>
            <a:pPr>
              <a:defRPr/>
            </a:pPr>
            <a:fld id="{38D51E4B-787E-477F-805C-57865AD3A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25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DC873-5188-41CF-990A-2C904316DEB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Introductory slide to have on screen as people arrive to make sure they are in the right room</a:t>
            </a:r>
          </a:p>
        </p:txBody>
      </p:sp>
    </p:spTree>
    <p:extLst>
      <p:ext uri="{BB962C8B-B14F-4D97-AF65-F5344CB8AC3E}">
        <p14:creationId xmlns:p14="http://schemas.microsoft.com/office/powerpoint/2010/main" val="2664986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16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3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43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69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56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0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08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62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0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53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90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4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41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00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4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03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5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8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9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62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D51E4B-787E-477F-805C-57865AD3A30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6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9DDE-1FD6-4A8C-8A47-3754C8338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FAE-596E-47A2-9245-C49A73055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0465-5092-4BF9-BBB6-CED628448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CBE7-F871-49D3-955F-C339756F5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095C-913E-407B-9701-31DDAE226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9364-8573-4AD8-94E9-408D00DCB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37325-2CB9-49C7-8947-6A5F6B4BA8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0E436-74D1-4B92-BDF7-5AFD7F8B1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AA0A9-2BB7-4202-98DC-F06370B92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86F83-6532-4767-8674-439EA01DF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6CA2-04ED-4FE9-AA67-635032B51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dirty="0"/>
              <a:t>Lightle and Toy 2014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0E78F7-3BD5-4F72-AB37-499B1DB945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1074" y="6858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Welcome to: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Partners in Reclamation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074" y="4038600"/>
            <a:ext cx="8153400" cy="2514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Teaching </a:t>
            </a:r>
            <a:r>
              <a:rPr lang="en-US" sz="4400" dirty="0"/>
              <a:t>Y</a:t>
            </a:r>
            <a:r>
              <a:rPr lang="en-US" sz="4400" dirty="0" smtClean="0"/>
              <a:t>oung and Old</a:t>
            </a:r>
          </a:p>
          <a:p>
            <a:pPr eaLnBrk="1" hangingPunct="1"/>
            <a:r>
              <a:rPr lang="en-US" sz="4400" dirty="0" smtClean="0"/>
              <a:t>Pups New Tricks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4400" dirty="0" smtClean="0"/>
              <a:t>Dr. Terry Toy</a:t>
            </a:r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772400" cy="5943600"/>
          </a:xfrm>
        </p:spPr>
        <p:txBody>
          <a:bodyPr/>
          <a:lstStyle/>
          <a:p>
            <a:r>
              <a:rPr lang="en-US" altLang="en-US" sz="2800" dirty="0" smtClean="0"/>
              <a:t>Eventually, I was given the opportunity to add courses that I thought were important for our students and were congruent with my interests</a:t>
            </a:r>
            <a:endParaRPr lang="en-US" altLang="en-US" sz="2800" dirty="0"/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/>
              <a:t>One of the first was the </a:t>
            </a:r>
            <a:r>
              <a:rPr lang="en-US" altLang="en-US" sz="2800" u="sng" dirty="0" smtClean="0"/>
              <a:t>Reclamation of Disturbed Lands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A feature of almost all of my classes was a practical dimension, including guest speakers and field trips</a:t>
            </a:r>
          </a:p>
          <a:p>
            <a:endParaRPr lang="en-US" altLang="en-US" sz="2800" dirty="0"/>
          </a:p>
          <a:p>
            <a:r>
              <a:rPr lang="en-US" altLang="en-US" sz="2800" dirty="0" smtClean="0"/>
              <a:t>Here’s where the partnerships came in.</a:t>
            </a:r>
          </a:p>
          <a:p>
            <a:endParaRPr lang="en-US" altLang="en-US" sz="2800" dirty="0">
              <a:solidFill>
                <a:srgbClr val="FFFF00"/>
              </a:solidFill>
            </a:endParaRP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10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5257800"/>
          </a:xfrm>
        </p:spPr>
        <p:txBody>
          <a:bodyPr/>
          <a:lstStyle/>
          <a:p>
            <a:r>
              <a:rPr lang="en-US" dirty="0" smtClean="0"/>
              <a:t>Guest speakers in the reclamation class included such luminaries as: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Dr. Jerry Schuman – from ARS, Cheyenne WY</a:t>
            </a:r>
          </a:p>
          <a:p>
            <a:pPr lvl="1"/>
            <a:r>
              <a:rPr lang="en-US" dirty="0" smtClean="0"/>
              <a:t>Mr. Dave Chenowith – Western </a:t>
            </a:r>
            <a:r>
              <a:rPr lang="en-US" dirty="0" smtClean="0"/>
              <a:t>States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/>
              <a:t>Reclamation</a:t>
            </a:r>
            <a:endParaRPr lang="en-US" dirty="0" smtClean="0"/>
          </a:p>
          <a:p>
            <a:pPr lvl="1"/>
            <a:r>
              <a:rPr lang="en-US" dirty="0" smtClean="0"/>
              <a:t>Mr. David Berry – Office of Surface Mining</a:t>
            </a:r>
          </a:p>
          <a:p>
            <a:pPr lvl="1"/>
            <a:r>
              <a:rPr lang="en-US" dirty="0" smtClean="0"/>
              <a:t>Ms</a:t>
            </a:r>
            <a:r>
              <a:rPr lang="en-US" dirty="0" smtClean="0"/>
              <a:t>. Karen Dwyer-Kwon – private consultant,</a:t>
            </a:r>
          </a:p>
          <a:p>
            <a:pPr marL="914400" lvl="2" indent="0">
              <a:buNone/>
            </a:pPr>
            <a:r>
              <a:rPr lang="en-US" dirty="0" smtClean="0"/>
              <a:t>     </a:t>
            </a:r>
            <a:r>
              <a:rPr lang="en-US" sz="2800" dirty="0" smtClean="0"/>
              <a:t>with Knight-Piesold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1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r>
              <a:rPr lang="en-US" dirty="0" smtClean="0"/>
              <a:t>Field trips during the class included visits to:</a:t>
            </a:r>
          </a:p>
          <a:p>
            <a:endParaRPr lang="en-US" dirty="0"/>
          </a:p>
          <a:p>
            <a:pPr lvl="1"/>
            <a:r>
              <a:rPr lang="en-US" dirty="0" smtClean="0"/>
              <a:t>20-mile Creek Mine – Colorado</a:t>
            </a:r>
          </a:p>
          <a:p>
            <a:pPr lvl="1"/>
            <a:r>
              <a:rPr lang="en-US" dirty="0" smtClean="0"/>
              <a:t>Climax Molybdenum, Climax Colorado</a:t>
            </a:r>
          </a:p>
          <a:p>
            <a:pPr lvl="1"/>
            <a:r>
              <a:rPr lang="en-US" dirty="0" smtClean="0"/>
              <a:t>LaFarge</a:t>
            </a:r>
            <a:r>
              <a:rPr lang="en-US" dirty="0"/>
              <a:t> </a:t>
            </a:r>
            <a:r>
              <a:rPr lang="en-US" dirty="0" smtClean="0"/>
              <a:t>North America - Wayne Erickson</a:t>
            </a:r>
          </a:p>
          <a:p>
            <a:pPr lvl="1"/>
            <a:r>
              <a:rPr lang="en-US" dirty="0" smtClean="0"/>
              <a:t>Colorado State Highways – Bill Agnew</a:t>
            </a:r>
          </a:p>
          <a:p>
            <a:pPr lvl="1"/>
            <a:r>
              <a:rPr lang="en-US" dirty="0" smtClean="0"/>
              <a:t>Housing Development – Denver </a:t>
            </a:r>
            <a:r>
              <a:rPr lang="en-US" dirty="0" smtClean="0"/>
              <a:t>Foothills,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Wayne Erickson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4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>
            <a:fillRect/>
          </a:stretch>
        </p:blipFill>
        <p:spPr>
          <a:xfrm>
            <a:off x="152400" y="132870"/>
            <a:ext cx="8839200" cy="549930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752600" y="5867400"/>
            <a:ext cx="5486400" cy="457200"/>
          </a:xfrm>
        </p:spPr>
        <p:txBody>
          <a:bodyPr/>
          <a:lstStyle/>
          <a:p>
            <a:pPr algn="ctr"/>
            <a:r>
              <a:rPr lang="en-US" sz="2800" dirty="0" smtClean="0"/>
              <a:t>LaFarge with Wayne Erickson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23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752600" y="5943600"/>
            <a:ext cx="5486400" cy="609600"/>
          </a:xfrm>
        </p:spPr>
        <p:txBody>
          <a:bodyPr/>
          <a:lstStyle/>
          <a:p>
            <a:r>
              <a:rPr lang="en-US" sz="2400" dirty="0" smtClean="0"/>
              <a:t>Housing Development – Denver Foothills</a:t>
            </a:r>
            <a:endParaRPr lang="en-US" sz="24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6922"/>
            <a:ext cx="8915400" cy="5570686"/>
          </a:xfrm>
        </p:spPr>
      </p:pic>
    </p:spTree>
    <p:extLst>
      <p:ext uri="{BB962C8B-B14F-4D97-AF65-F5344CB8AC3E}">
        <p14:creationId xmlns:p14="http://schemas.microsoft.com/office/powerpoint/2010/main" val="2945875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638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students benefitted from the partnerships with the guest speakers and field-trip guides by learning that reclamation was real.</a:t>
            </a:r>
          </a:p>
          <a:p>
            <a:endParaRPr lang="en-US" sz="2800" dirty="0"/>
          </a:p>
          <a:p>
            <a:r>
              <a:rPr lang="en-US" dirty="0" smtClean="0"/>
              <a:t>The guest speakers and field-trip guides learned that the University of Denver and our students were real. These contact occasionally led to job opportunities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 enjoyed the partnerships with the guest speakers and the fieldtrip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4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 graduate </a:t>
            </a:r>
            <a:r>
              <a:rPr lang="en-US" sz="3200" dirty="0"/>
              <a:t>s</a:t>
            </a:r>
            <a:r>
              <a:rPr lang="en-US" sz="3200" dirty="0" smtClean="0"/>
              <a:t>tudents the experience was more intense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</a:t>
            </a:r>
            <a:r>
              <a:rPr lang="en-US" sz="2800" dirty="0" smtClean="0"/>
              <a:t>the</a:t>
            </a:r>
            <a:r>
              <a:rPr lang="en-US" dirty="0" smtClean="0"/>
              <a:t> classroom experience there often was the field-assistant experience associated with grant research</a:t>
            </a:r>
          </a:p>
          <a:p>
            <a:r>
              <a:rPr lang="en-US" dirty="0" smtClean="0"/>
              <a:t>They learned field methods, data reduction and analyses methods, and gained some report-writing capability</a:t>
            </a:r>
          </a:p>
          <a:p>
            <a:r>
              <a:rPr lang="en-US" dirty="0" smtClean="0"/>
              <a:t>Often this led to their theses or dissertation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6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4502"/>
          <a:stretch>
            <a:fillRect/>
          </a:stretch>
        </p:blipFill>
        <p:spPr>
          <a:xfrm>
            <a:off x="685800" y="76200"/>
            <a:ext cx="7952199" cy="585589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800" y="5958595"/>
            <a:ext cx="5486400" cy="804862"/>
          </a:xfrm>
        </p:spPr>
        <p:txBody>
          <a:bodyPr/>
          <a:lstStyle/>
          <a:p>
            <a:pPr algn="ctr"/>
            <a:r>
              <a:rPr lang="en-US" sz="2400" dirty="0" smtClean="0"/>
              <a:t>Dr. James Doerner, Professor, Dept.  </a:t>
            </a:r>
            <a:r>
              <a:rPr lang="en-US" sz="2400" dirty="0"/>
              <a:t>Geography, GIS and </a:t>
            </a:r>
            <a:r>
              <a:rPr lang="en-US" sz="2400" dirty="0" smtClean="0"/>
              <a:t>Sustainability</a:t>
            </a:r>
          </a:p>
          <a:p>
            <a:r>
              <a:rPr lang="en-US" sz="2400" dirty="0" smtClean="0"/>
              <a:t>University of Northern Colorado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490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4502"/>
          <a:stretch>
            <a:fillRect/>
          </a:stretch>
        </p:blipFill>
        <p:spPr>
          <a:xfrm>
            <a:off x="685800" y="120926"/>
            <a:ext cx="7848193" cy="574647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52600" y="5867400"/>
            <a:ext cx="5486400" cy="804862"/>
          </a:xfrm>
        </p:spPr>
        <p:txBody>
          <a:bodyPr/>
          <a:lstStyle/>
          <a:p>
            <a:pPr algn="ctr"/>
            <a:r>
              <a:rPr lang="en-US" sz="2400" dirty="0" smtClean="0"/>
              <a:t>Mr. David Berry, Western Regional Director, Office of Surface Mining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275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57800"/>
          </a:xfrm>
        </p:spPr>
        <p:txBody>
          <a:bodyPr/>
          <a:lstStyle/>
          <a:p>
            <a:r>
              <a:rPr lang="en-US" sz="2800" dirty="0" smtClean="0"/>
              <a:t>Through these partnerships with their faculty advisors graduate students learned how to conduct research.</a:t>
            </a:r>
          </a:p>
          <a:p>
            <a:endParaRPr lang="en-US" sz="2800" dirty="0"/>
          </a:p>
          <a:p>
            <a:r>
              <a:rPr lang="en-US" sz="2800" dirty="0" smtClean="0"/>
              <a:t> They also met reclamation professionals working on-site and the challenges that confronted these professionals in their work</a:t>
            </a:r>
          </a:p>
          <a:p>
            <a:endParaRPr lang="en-US" sz="2800" dirty="0"/>
          </a:p>
          <a:p>
            <a:r>
              <a:rPr lang="en-US" sz="2800" dirty="0" smtClean="0"/>
              <a:t>Dr. </a:t>
            </a:r>
            <a:r>
              <a:rPr lang="en-US" sz="2800" dirty="0" smtClean="0"/>
              <a:t>Skousen</a:t>
            </a:r>
            <a:r>
              <a:rPr lang="en-US" sz="2800" dirty="0" smtClean="0"/>
              <a:t> </a:t>
            </a:r>
            <a:r>
              <a:rPr lang="en-US" sz="2800" dirty="0" smtClean="0"/>
              <a:t>will discuss the role of partnerships in research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18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Game 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  My route to reclamation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  Partnerships in the classroom –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 smtClean="0"/>
              <a:t>        young pups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  Partnerships in workshops and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consulting – old but wiser pups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43" y="457200"/>
            <a:ext cx="7772400" cy="1524000"/>
          </a:xfrm>
        </p:spPr>
        <p:txBody>
          <a:bodyPr/>
          <a:lstStyle/>
          <a:p>
            <a:r>
              <a:rPr lang="en-US" sz="3200" dirty="0"/>
              <a:t>Partnerships In </a:t>
            </a:r>
            <a:r>
              <a:rPr lang="en-US" sz="3200" dirty="0" smtClean="0"/>
              <a:t>Workshops and Consulting -</a:t>
            </a:r>
            <a:br>
              <a:rPr lang="en-US" sz="3200" dirty="0" smtClean="0"/>
            </a:br>
            <a:r>
              <a:rPr lang="en-US" sz="3200" dirty="0" smtClean="0"/>
              <a:t>Older </a:t>
            </a:r>
            <a:r>
              <a:rPr lang="en-US" sz="3200" dirty="0" smtClean="0"/>
              <a:t>Pups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91000"/>
          </a:xfrm>
        </p:spPr>
        <p:txBody>
          <a:bodyPr/>
          <a:lstStyle/>
          <a:p>
            <a:r>
              <a:rPr lang="en-US" sz="2800" dirty="0" smtClean="0"/>
              <a:t>Partnerships with those engaged in reclamation includes workshops and consulting opportunities</a:t>
            </a:r>
          </a:p>
          <a:p>
            <a:endParaRPr lang="en-US" sz="2800" dirty="0" smtClean="0"/>
          </a:p>
          <a:p>
            <a:r>
              <a:rPr lang="en-US" sz="2800" dirty="0" smtClean="0"/>
              <a:t>Most of the workshops that I developed focused upon the Revised Universal Soil Loss Equation (RUSLE 1 &amp; 2) and usually involved a partnership with a colleague – George Foster of ARS or Dave Lightle of the NRCS.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543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791200"/>
          </a:xfrm>
        </p:spPr>
        <p:txBody>
          <a:bodyPr/>
          <a:lstStyle/>
          <a:p>
            <a:r>
              <a:rPr lang="en-US" dirty="0" smtClean="0"/>
              <a:t>These workshops were presented throughout the United States, a couple in Canada and Brazil at International Erosion Control Association and American Society of Mining and Reclamation meetings or by special arrangement at universities or consulting firms, 2007 – 2017.</a:t>
            </a:r>
            <a:endParaRPr lang="en-US" sz="2800" dirty="0"/>
          </a:p>
          <a:p>
            <a:r>
              <a:rPr lang="en-US" dirty="0" smtClean="0"/>
              <a:t>These workshops sometimes led to extended partnerships between the presenters and participants in the workshops m the form of consulting opportunities.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927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6400" y="5867400"/>
            <a:ext cx="5486400" cy="804862"/>
          </a:xfrm>
        </p:spPr>
        <p:txBody>
          <a:bodyPr/>
          <a:lstStyle/>
          <a:p>
            <a:pPr algn="ctr"/>
            <a:r>
              <a:rPr lang="en-US" sz="2400" dirty="0" smtClean="0"/>
              <a:t>RUSLE workshop in Calgary, Alberta Canada</a:t>
            </a:r>
            <a:endParaRPr lang="en-US" sz="24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"/>
            <a:ext cx="8261276" cy="5570142"/>
          </a:xfrm>
        </p:spPr>
      </p:pic>
    </p:spTree>
    <p:extLst>
      <p:ext uri="{BB962C8B-B14F-4D97-AF65-F5344CB8AC3E}">
        <p14:creationId xmlns:p14="http://schemas.microsoft.com/office/powerpoint/2010/main" val="81237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6477000"/>
          </a:xfrm>
        </p:spPr>
        <p:txBody>
          <a:bodyPr/>
          <a:lstStyle/>
          <a:p>
            <a:r>
              <a:rPr lang="en-US" sz="2800" dirty="0" smtClean="0"/>
              <a:t>Occasionally, I was fortunate to participate in thematic workshops </a:t>
            </a:r>
            <a:r>
              <a:rPr lang="en-US" sz="2800" dirty="0" smtClean="0"/>
              <a:t>focusing </a:t>
            </a:r>
            <a:r>
              <a:rPr lang="en-US" sz="2800" dirty="0" smtClean="0"/>
              <a:t>on disturbed land reclamation or erosion issues, such as the workshops sponsored by the ASMR in Estonia and by North Dakota State University and a sabbatical in Brazil.</a:t>
            </a:r>
          </a:p>
          <a:p>
            <a:endParaRPr lang="en-US" sz="2800" dirty="0" smtClean="0"/>
          </a:p>
          <a:p>
            <a:r>
              <a:rPr lang="en-US" sz="2800" dirty="0" smtClean="0"/>
              <a:t>These teaching opportunities created partnerships between the participants and myself. </a:t>
            </a:r>
          </a:p>
          <a:p>
            <a:endParaRPr lang="en-US" sz="2800" dirty="0"/>
          </a:p>
          <a:p>
            <a:r>
              <a:rPr lang="en-US" sz="2800" dirty="0" smtClean="0"/>
              <a:t>And I could bring the experiences back to the classroom for my students.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0971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800" y="5943600"/>
            <a:ext cx="5486400" cy="609600"/>
          </a:xfrm>
        </p:spPr>
        <p:txBody>
          <a:bodyPr/>
          <a:lstStyle/>
          <a:p>
            <a:pPr algn="ctr"/>
            <a:r>
              <a:rPr lang="en-US" sz="2400" dirty="0" smtClean="0"/>
              <a:t>ASMR workshop field trip in Estonia</a:t>
            </a:r>
            <a:endParaRPr lang="en-US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4502"/>
          <a:stretch>
            <a:fillRect/>
          </a:stretch>
        </p:blipFill>
        <p:spPr>
          <a:xfrm>
            <a:off x="609600" y="33130"/>
            <a:ext cx="8160279" cy="5714999"/>
          </a:xfrm>
        </p:spPr>
      </p:pic>
    </p:spTree>
    <p:extLst>
      <p:ext uri="{BB962C8B-B14F-4D97-AF65-F5344CB8AC3E}">
        <p14:creationId xmlns:p14="http://schemas.microsoft.com/office/powerpoint/2010/main" val="4055855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79083" y="5867400"/>
            <a:ext cx="5486400" cy="685800"/>
          </a:xfrm>
        </p:spPr>
        <p:txBody>
          <a:bodyPr/>
          <a:lstStyle/>
          <a:p>
            <a:r>
              <a:rPr lang="en-US" sz="2400" dirty="0" smtClean="0"/>
              <a:t>Soil Erosion Field Days in North Dakota</a:t>
            </a:r>
            <a:endParaRPr lang="en-US" sz="24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52400"/>
            <a:ext cx="6701367" cy="5486399"/>
          </a:xfrm>
        </p:spPr>
      </p:pic>
    </p:spTree>
    <p:extLst>
      <p:ext uri="{BB962C8B-B14F-4D97-AF65-F5344CB8AC3E}">
        <p14:creationId xmlns:p14="http://schemas.microsoft.com/office/powerpoint/2010/main" val="2966140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28800" y="5211228"/>
            <a:ext cx="5486400" cy="1490662"/>
          </a:xfrm>
        </p:spPr>
        <p:txBody>
          <a:bodyPr/>
          <a:lstStyle/>
          <a:p>
            <a:r>
              <a:rPr lang="en-US" sz="2400" dirty="0" smtClean="0"/>
              <a:t>Sabbatical in Brazil working with mine reclamation personnel and my host, Dr. Jim Griffith, to evaluate reclamation practices.</a:t>
            </a:r>
            <a:endParaRPr lang="en-US" sz="24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4502"/>
          <a:stretch>
            <a:fillRect/>
          </a:stretch>
        </p:blipFill>
        <p:spPr>
          <a:xfrm>
            <a:off x="1524000" y="76200"/>
            <a:ext cx="6851121" cy="5138341"/>
          </a:xfrm>
        </p:spPr>
      </p:pic>
    </p:spTree>
    <p:extLst>
      <p:ext uri="{BB962C8B-B14F-4D97-AF65-F5344CB8AC3E}">
        <p14:creationId xmlns:p14="http://schemas.microsoft.com/office/powerpoint/2010/main" val="1040971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447800"/>
          </a:xfrm>
        </p:spPr>
        <p:txBody>
          <a:bodyPr/>
          <a:lstStyle/>
          <a:p>
            <a:r>
              <a:rPr lang="en-US" sz="3200" dirty="0" smtClean="0"/>
              <a:t>Conclusion:</a:t>
            </a:r>
            <a:br>
              <a:rPr lang="en-US" sz="3200" dirty="0" smtClean="0"/>
            </a:br>
            <a:r>
              <a:rPr lang="en-US" sz="3200" dirty="0" smtClean="0"/>
              <a:t>Partnerships in Reclamation </a:t>
            </a:r>
            <a:br>
              <a:rPr lang="en-US" sz="3200" dirty="0" smtClean="0"/>
            </a:br>
            <a:r>
              <a:rPr lang="en-US" sz="3200" dirty="0" smtClean="0"/>
              <a:t>Teaching Young and Old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 sz="2800" dirty="0" smtClean="0"/>
              <a:t>Partnerships come in many flavors</a:t>
            </a:r>
          </a:p>
          <a:p>
            <a:pPr lvl="1"/>
            <a:r>
              <a:rPr lang="en-US" dirty="0" smtClean="0"/>
              <a:t>Students, both graduate and undergraduates</a:t>
            </a:r>
          </a:p>
          <a:p>
            <a:pPr lvl="1"/>
            <a:r>
              <a:rPr lang="en-US" dirty="0" smtClean="0"/>
              <a:t>Professional reclamationists – colleagues, consultants</a:t>
            </a:r>
          </a:p>
          <a:p>
            <a:r>
              <a:rPr lang="en-US" sz="2800" dirty="0" smtClean="0"/>
              <a:t>Teaching takes place in many ways</a:t>
            </a:r>
          </a:p>
          <a:p>
            <a:pPr lvl="1"/>
            <a:r>
              <a:rPr lang="en-US" dirty="0" smtClean="0"/>
              <a:t>Classrooms, fieldtrips, workshops, consulting</a:t>
            </a:r>
          </a:p>
          <a:p>
            <a:pPr lvl="1"/>
            <a:r>
              <a:rPr lang="en-US" dirty="0" smtClean="0"/>
              <a:t>All involve partnerships and the transfer of knowledge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275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264426"/>
          </a:xfrm>
        </p:spPr>
        <p:txBody>
          <a:bodyPr/>
          <a:lstStyle/>
          <a:p>
            <a:r>
              <a:rPr lang="en-US" dirty="0" smtClean="0"/>
              <a:t>The advantages include:</a:t>
            </a:r>
          </a:p>
          <a:p>
            <a:pPr lvl="1"/>
            <a:r>
              <a:rPr lang="en-US" dirty="0" smtClean="0"/>
              <a:t>The opportunity to bring the knowledge and experiences back to the classroom for the students</a:t>
            </a:r>
          </a:p>
          <a:p>
            <a:pPr lvl="1"/>
            <a:r>
              <a:rPr lang="en-US" dirty="0" smtClean="0"/>
              <a:t>A dose of reclamation reality; what will and what is unlikely to work</a:t>
            </a:r>
          </a:p>
          <a:p>
            <a:pPr lvl="1"/>
            <a:r>
              <a:rPr lang="en-US" dirty="0" smtClean="0"/>
              <a:t>Experience with the latest methodologies and techniques</a:t>
            </a:r>
          </a:p>
          <a:p>
            <a:pPr lvl="1"/>
            <a:r>
              <a:rPr lang="en-US" dirty="0" smtClean="0"/>
              <a:t>Oftentimes, opportunities for students for </a:t>
            </a:r>
            <a:r>
              <a:rPr lang="en-US" dirty="0"/>
              <a:t>c</a:t>
            </a:r>
            <a:r>
              <a:rPr lang="en-US" dirty="0" smtClean="0"/>
              <a:t>ontinuing their education or obtaining jobs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6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65784" y="4727575"/>
            <a:ext cx="5486400" cy="1101829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 Geological Survey, Denver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Offices, 1971 (51 years ago)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r="5235"/>
          <a:stretch>
            <a:fillRect/>
          </a:stretch>
        </p:blipFill>
        <p:spPr>
          <a:xfrm>
            <a:off x="1768475" y="76200"/>
            <a:ext cx="5486400" cy="4495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39280" y="5638800"/>
            <a:ext cx="5486400" cy="80486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Thanks For Coming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0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304800"/>
            <a:ext cx="7772400" cy="1143000"/>
          </a:xfrm>
        </p:spPr>
        <p:txBody>
          <a:bodyPr/>
          <a:lstStyle/>
          <a:p>
            <a:r>
              <a:rPr lang="en-US" dirty="0" smtClean="0"/>
              <a:t>My Route to Reclamation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4" y="1600200"/>
            <a:ext cx="7772400" cy="4724400"/>
          </a:xfrm>
        </p:spPr>
        <p:txBody>
          <a:bodyPr/>
          <a:lstStyle/>
          <a:p>
            <a:r>
              <a:rPr lang="en-US" dirty="0" smtClean="0"/>
              <a:t>A partnership might be described as a mutually beneficial relationship between individuals</a:t>
            </a:r>
          </a:p>
          <a:p>
            <a:r>
              <a:rPr lang="en-US" dirty="0" smtClean="0"/>
              <a:t>My route to reclamation began with a partnership between the U.S. Geological Survey and myself</a:t>
            </a:r>
            <a:endParaRPr lang="en-US" sz="2400" dirty="0"/>
          </a:p>
          <a:p>
            <a:r>
              <a:rPr lang="en-US" dirty="0" smtClean="0"/>
              <a:t>I arranged an internship/apprenticeship </a:t>
            </a:r>
            <a:r>
              <a:rPr lang="en-US" dirty="0" smtClean="0"/>
              <a:t>with </a:t>
            </a:r>
            <a:r>
              <a:rPr lang="en-US" dirty="0" smtClean="0"/>
              <a:t>the Public Lands Hydrology Program of the U.S.G.S. in Denver</a:t>
            </a:r>
          </a:p>
        </p:txBody>
      </p:sp>
    </p:spTree>
    <p:extLst>
      <p:ext uri="{BB962C8B-B14F-4D97-AF65-F5344CB8AC3E}">
        <p14:creationId xmlns:p14="http://schemas.microsoft.com/office/powerpoint/2010/main" val="42570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914400"/>
            <a:ext cx="7772400" cy="1143000"/>
          </a:xfrm>
        </p:spPr>
        <p:txBody>
          <a:bodyPr/>
          <a:lstStyle/>
          <a:p>
            <a:r>
              <a:rPr lang="en-US" sz="3600" dirty="0" smtClean="0"/>
              <a:t>U.S.G.S. Public Lands Hydrology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4" y="2590800"/>
            <a:ext cx="7772400" cy="3200400"/>
          </a:xfrm>
        </p:spPr>
        <p:txBody>
          <a:bodyPr/>
          <a:lstStyle/>
          <a:p>
            <a:pPr algn="ctr"/>
            <a:r>
              <a:rPr lang="en-US" dirty="0" smtClean="0"/>
              <a:t>I was assigned to work with hydrologist Gregg Lusby to assess runoff and sedimentation from natural and reclaimed lands at coal mines in the Western United States using rainfall simulation</a:t>
            </a:r>
          </a:p>
        </p:txBody>
      </p:sp>
    </p:spTree>
    <p:extLst>
      <p:ext uri="{BB962C8B-B14F-4D97-AF65-F5344CB8AC3E}">
        <p14:creationId xmlns:p14="http://schemas.microsoft.com/office/powerpoint/2010/main" val="25039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84582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>
              <a:solidFill>
                <a:schemeClr val="hlin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057400"/>
            <a:ext cx="845820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>
              <a:solidFill>
                <a:schemeClr val="hlin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438400"/>
            <a:ext cx="8458200" cy="3352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                             </a:t>
            </a:r>
            <a:endParaRPr lang="en-US" altLang="en-US" sz="3200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3600" dirty="0">
              <a:solidFill>
                <a:schemeClr val="hlin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U.S.G.S. Public Lands Hydrology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572000"/>
          </a:xfrm>
        </p:spPr>
        <p:txBody>
          <a:bodyPr/>
          <a:lstStyle/>
          <a:p>
            <a:pPr marL="914400" lvl="2" indent="0" algn="ctr">
              <a:buNone/>
            </a:pPr>
            <a:r>
              <a:rPr lang="en-US" altLang="en-US" sz="2800" dirty="0" smtClean="0"/>
              <a:t>Led to my first publication in Reclamation:</a:t>
            </a:r>
          </a:p>
          <a:p>
            <a:pPr marL="914400" lvl="2" indent="0">
              <a:buNone/>
            </a:pPr>
            <a:endParaRPr lang="en-US" altLang="en-US" sz="2800" dirty="0" smtClean="0"/>
          </a:p>
          <a:p>
            <a:pPr marL="457200" lvl="1" indent="0">
              <a:buNone/>
            </a:pPr>
            <a:r>
              <a:rPr lang="en-US" altLang="en-US" dirty="0" smtClean="0"/>
              <a:t>Lusby, G.C., and Toy. T.J., 1976, “An Evaluation of Surface-Mined Spoils Area Restoration in Wyoming Using Rainfall Simulation,” Earth Surface Processes and Landforms, V.1, No.4, pp</a:t>
            </a:r>
            <a:r>
              <a:rPr lang="en-US" altLang="en-US" dirty="0"/>
              <a:t>. </a:t>
            </a:r>
            <a:r>
              <a:rPr lang="en-US" altLang="en-US" dirty="0" smtClean="0"/>
              <a:t>375-386.</a:t>
            </a:r>
          </a:p>
          <a:p>
            <a:pPr marL="457200" lvl="1" indent="0">
              <a:buNone/>
            </a:pPr>
            <a:endParaRPr lang="en-US" altLang="en-US" sz="2400" dirty="0"/>
          </a:p>
          <a:p>
            <a:pPr marL="457200" lvl="1" indent="0" algn="ctr">
              <a:buNone/>
            </a:pPr>
            <a:r>
              <a:rPr lang="en-US" altLang="en-US" sz="2400" dirty="0" smtClean="0"/>
              <a:t>And the rest is history, approaching ancient history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61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600" dirty="0" smtClean="0"/>
              <a:t>Partnerships </a:t>
            </a:r>
            <a:r>
              <a:rPr lang="en-US" altLang="en-US" sz="3600" dirty="0"/>
              <a:t>I</a:t>
            </a:r>
            <a:r>
              <a:rPr lang="en-US" altLang="en-US" sz="3600" dirty="0" smtClean="0"/>
              <a:t>n </a:t>
            </a:r>
            <a:r>
              <a:rPr lang="en-US" altLang="en-US" sz="3600" dirty="0"/>
              <a:t>the </a:t>
            </a:r>
            <a:r>
              <a:rPr lang="en-US" altLang="en-US" sz="3600" dirty="0" smtClean="0"/>
              <a:t>Classroom </a:t>
            </a:r>
            <a:r>
              <a:rPr lang="en-US" altLang="en-US" sz="3600" dirty="0"/>
              <a:t>–  </a:t>
            </a:r>
            <a:br>
              <a:rPr lang="en-US" altLang="en-US" sz="3600" dirty="0"/>
            </a:br>
            <a:r>
              <a:rPr lang="en-US" altLang="en-US" sz="3600" dirty="0"/>
              <a:t>        </a:t>
            </a:r>
            <a:r>
              <a:rPr lang="en-US" altLang="en-US" sz="3600" dirty="0" smtClean="0"/>
              <a:t>Young </a:t>
            </a:r>
            <a:r>
              <a:rPr lang="en-US" altLang="en-US" sz="3600" dirty="0"/>
              <a:t>P</a:t>
            </a:r>
            <a:r>
              <a:rPr lang="en-US" altLang="en-US" sz="3600" dirty="0" smtClean="0"/>
              <a:t>ups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r>
              <a:rPr lang="en-US" altLang="en-US" sz="2800" dirty="0"/>
              <a:t>The classroom is a partnership between the teacher (fountain of wisdom) and the student (sponge of knowledge).</a:t>
            </a:r>
          </a:p>
          <a:p>
            <a:r>
              <a:rPr lang="en-US" altLang="en-US" sz="2800" dirty="0" smtClean="0"/>
              <a:t>As  a new assistant professor I was given the opportunity to teach 6 quarter-long classes per year, most with laboratories, for a total of just about 300 student-contact hours per year. (later that changed to only 5 classes per year)</a:t>
            </a:r>
            <a:r>
              <a:rPr lang="en-US" altLang="en-US" sz="2800" dirty="0"/>
              <a:t>	</a:t>
            </a:r>
          </a:p>
          <a:p>
            <a:r>
              <a:rPr lang="en-US" altLang="en-US" sz="2800" dirty="0"/>
              <a:t>As</a:t>
            </a:r>
            <a:r>
              <a:rPr lang="en-US" altLang="en-US" sz="2800" dirty="0" smtClean="0"/>
              <a:t> a result, I taught 18 different classes during my academic career.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340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1B6FC8A111342A51C36C656B1BCDD" ma:contentTypeVersion="11" ma:contentTypeDescription="Create a new document." ma:contentTypeScope="" ma:versionID="52cdfede185627c79070ecf023f362b8">
  <xsd:schema xmlns:xsd="http://www.w3.org/2001/XMLSchema" xmlns:xs="http://www.w3.org/2001/XMLSchema" xmlns:p="http://schemas.microsoft.com/office/2006/metadata/properties" xmlns:ns2="9f1ef8d1-6b0f-4eac-a4a7-eff803e41834" xmlns:ns3="d75d2494-7e6d-418e-bae6-1e3d51c71dbc" targetNamespace="http://schemas.microsoft.com/office/2006/metadata/properties" ma:root="true" ma:fieldsID="345aac82b334e63dff27f706545c8759" ns2:_="" ns3:_="">
    <xsd:import namespace="9f1ef8d1-6b0f-4eac-a4a7-eff803e41834"/>
    <xsd:import namespace="d75d2494-7e6d-418e-bae6-1e3d51c71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ef8d1-6b0f-4eac-a4a7-eff803e41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2e37e33-7a0d-4f04-973d-f8d1bf088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d2494-7e6d-418e-bae6-1e3d51c71d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eb0fd5c-5766-48d0-b2c9-57539e4bfc91}" ma:internalName="TaxCatchAll" ma:showField="CatchAllData" ma:web="d75d2494-7e6d-418e-bae6-1e3d51c71d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1ef8d1-6b0f-4eac-a4a7-eff803e41834">
      <Terms xmlns="http://schemas.microsoft.com/office/infopath/2007/PartnerControls"/>
    </lcf76f155ced4ddcb4097134ff3c332f>
    <TaxCatchAll xmlns="d75d2494-7e6d-418e-bae6-1e3d51c71dbc" xsi:nil="true"/>
  </documentManagement>
</p:properties>
</file>

<file path=customXml/itemProps1.xml><?xml version="1.0" encoding="utf-8"?>
<ds:datastoreItem xmlns:ds="http://schemas.openxmlformats.org/officeDocument/2006/customXml" ds:itemID="{B5C72B5D-0BEF-4128-88A8-FC86C12CC892}"/>
</file>

<file path=customXml/itemProps2.xml><?xml version="1.0" encoding="utf-8"?>
<ds:datastoreItem xmlns:ds="http://schemas.openxmlformats.org/officeDocument/2006/customXml" ds:itemID="{94D59C43-B5B7-421A-AA19-AC66D1F54D6C}"/>
</file>

<file path=customXml/itemProps3.xml><?xml version="1.0" encoding="utf-8"?>
<ds:datastoreItem xmlns:ds="http://schemas.openxmlformats.org/officeDocument/2006/customXml" ds:itemID="{64080AFB-1740-4805-9356-83C75C48415B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2260</TotalTime>
  <Words>938</Words>
  <Application>Microsoft Office PowerPoint</Application>
  <PresentationFormat>Letter Paper (8.5x11 in)</PresentationFormat>
  <Paragraphs>139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Times New Roman</vt:lpstr>
      <vt:lpstr>Wingdings</vt:lpstr>
      <vt:lpstr>Soaring</vt:lpstr>
      <vt:lpstr>Welcome to: Partners in Reclamation</vt:lpstr>
      <vt:lpstr>Game Plan</vt:lpstr>
      <vt:lpstr>My Route to Reclamation</vt:lpstr>
      <vt:lpstr>U.S.G.S. Public Lands Hydrology</vt:lpstr>
      <vt:lpstr>PowerPoint Presentation</vt:lpstr>
      <vt:lpstr>PowerPoint Presentation</vt:lpstr>
      <vt:lpstr>PowerPoint Presentation</vt:lpstr>
      <vt:lpstr>U.S.G.S. Public Lands Hydrology</vt:lpstr>
      <vt:lpstr> Partnerships In the Classroom –           Young Pups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graduate students the experience was more intense</vt:lpstr>
      <vt:lpstr>PowerPoint Presentation</vt:lpstr>
      <vt:lpstr>PowerPoint Presentation</vt:lpstr>
      <vt:lpstr>PowerPoint Presentation</vt:lpstr>
      <vt:lpstr>Partnerships In Workshops and Consulting - Older Pups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Partnerships in Reclamation  Teaching Young and Old</vt:lpstr>
      <vt:lpstr>Advantages</vt:lpstr>
      <vt:lpstr>    At the start: U.S. Geological Survey, Denver Offices, 1971 (51 years ago) </vt:lpstr>
    </vt:vector>
  </TitlesOfParts>
  <Company>University of Denver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</dc:title>
  <dc:creator>Terry Toy</dc:creator>
  <cp:lastModifiedBy>Terry Toy</cp:lastModifiedBy>
  <cp:revision>330</cp:revision>
  <dcterms:created xsi:type="dcterms:W3CDTF">2002-11-02T15:46:32Z</dcterms:created>
  <dcterms:modified xsi:type="dcterms:W3CDTF">2022-06-06T14:36:20Z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0x010100DB21B6FC8A111342A51C36C656B1BCDD</vt:lpwstr>
  </property>
</Properties>
</file>