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f"/>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57" r:id="rId3"/>
    <p:sldId id="311" r:id="rId4"/>
    <p:sldId id="281" r:id="rId5"/>
    <p:sldId id="299" r:id="rId6"/>
    <p:sldId id="313" r:id="rId7"/>
    <p:sldId id="353" r:id="rId8"/>
    <p:sldId id="315" r:id="rId9"/>
    <p:sldId id="345" r:id="rId10"/>
    <p:sldId id="344" r:id="rId11"/>
    <p:sldId id="334" r:id="rId12"/>
    <p:sldId id="283" r:id="rId13"/>
    <p:sldId id="317" r:id="rId14"/>
    <p:sldId id="341" r:id="rId15"/>
    <p:sldId id="290" r:id="rId16"/>
    <p:sldId id="294" r:id="rId17"/>
    <p:sldId id="322" r:id="rId18"/>
    <p:sldId id="324" r:id="rId19"/>
    <p:sldId id="342" r:id="rId20"/>
    <p:sldId id="288" r:id="rId21"/>
    <p:sldId id="319" r:id="rId22"/>
    <p:sldId id="289" r:id="rId23"/>
    <p:sldId id="328" r:id="rId24"/>
    <p:sldId id="293" r:id="rId25"/>
    <p:sldId id="357" r:id="rId26"/>
    <p:sldId id="35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203" autoAdjust="0"/>
  </p:normalViewPr>
  <p:slideViewPr>
    <p:cSldViewPr snapToGrid="0">
      <p:cViewPr varScale="1">
        <p:scale>
          <a:sx n="68" d="100"/>
          <a:sy n="68" d="100"/>
        </p:scale>
        <p:origin x="1262"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4E6BB5-3741-4AEE-9C44-846604E1219A}" type="datetimeFigureOut">
              <a:rPr lang="en-US" smtClean="0"/>
              <a:t>6/14/2022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FCD2A-53F3-4A9D-91E0-49460EE5BF46}" type="slidenum">
              <a:rPr lang="en-US" smtClean="0"/>
              <a:t>‹#›</a:t>
            </a:fld>
            <a:endParaRPr lang="en-US"/>
          </a:p>
        </p:txBody>
      </p:sp>
    </p:spTree>
    <p:extLst>
      <p:ext uri="{BB962C8B-B14F-4D97-AF65-F5344CB8AC3E}">
        <p14:creationId xmlns:p14="http://schemas.microsoft.com/office/powerpoint/2010/main" val="232514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862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to move to something completely new and different, I examined the utility of sUAS and statistics in mine drainage passive treatment systems.</a:t>
            </a:r>
          </a:p>
          <a:p>
            <a:endParaRPr lang="en-US" dirty="0"/>
          </a:p>
          <a:p>
            <a:r>
              <a:rPr lang="en-US" dirty="0"/>
              <a:t>The hypotheses of this study were, sUAS-derived imagery will be capable of describing water quality parameters not typically examined (metal concentrations) in remote sensing studies, and the developed models will not exhibit site-specificity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9AA55D-DBB0-4CD3-B59E-C944190871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770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into a generalized dissertation methodology. A majority of the studies I completed began with collecting multi and hyperspectral data with the sUAS and a field spectroradiometer shown in the image. Then typically within +/- 1 hour of collecting the spectral data, in-situ water quality samples were also collected. </a:t>
            </a:r>
          </a:p>
          <a:p>
            <a:endParaRPr lang="en-US" dirty="0"/>
          </a:p>
          <a:p>
            <a:r>
              <a:rPr lang="en-US" dirty="0"/>
              <a:t>From there, both sets of data required processing. The spectral information had to be converted from raw digital number format to relative reflectance, and the sets of images had to be stitched together to generate an orthomosaic. Additionally, various laboratory water quality analyses were completed throughout the study quantifying constituents such as chlorophyll-a, color, total suspended solids, and various metal concentrations.</a:t>
            </a:r>
          </a:p>
          <a:p>
            <a:endParaRPr lang="en-US" dirty="0"/>
          </a:p>
          <a:p>
            <a:r>
              <a:rPr lang="en-US" dirty="0"/>
              <a:t>A final step before model development, was to extract the reflectance values from the sampling locations within the orthomosaic generated. I completed this task using several techniques throughout my dissertation, which will be touched on momentarily.</a:t>
            </a:r>
          </a:p>
          <a:p>
            <a:endParaRPr lang="en-US" dirty="0"/>
          </a:p>
          <a:p>
            <a:r>
              <a:rPr lang="en-US" dirty="0"/>
              <a:t>Bringing each data set together began with characterizing the information and evaluating which forms of regression best fit the dataset. I also explored various data transformations and band ratio combinations in attempts to improve the observed relationships</a:t>
            </a:r>
          </a:p>
          <a:p>
            <a:endParaRPr lang="en-US" dirty="0"/>
          </a:p>
          <a:p>
            <a:r>
              <a:rPr lang="en-US" dirty="0"/>
              <a:t>The final step was to evaluate the model outputs and attempt to validate the models with a portion of the dataset not used in model development or at a different location.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23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WITH EACH POINT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424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examined in-situ manipulations of aquatic optical depth</a:t>
            </a:r>
          </a:p>
          <a:p>
            <a:endParaRPr lang="en-US" dirty="0"/>
          </a:p>
          <a:p>
            <a:r>
              <a:rPr lang="en-US" dirty="0"/>
              <a:t>With the purpose of documenting the effects that various optically complex mesocosm systems have on establishing accurate water quality models with sUAS-derived multispectral imagery and addressing hypothesis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7AFC6-3BE9-4E35-95B2-38AC1E8297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138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took place at the Duck Creek Nursery managed by the Grand River Dam Authority in NE Oklahoma.</a:t>
            </a:r>
          </a:p>
          <a:p>
            <a:endParaRPr lang="en-US" dirty="0"/>
          </a:p>
          <a:p>
            <a:r>
              <a:rPr lang="en-US" dirty="0"/>
              <a:t>The experimental vessels included a control, biomass, mine drainage residuals, and BM replicated six times – each type of vessel except the controls received a different type of amendment. The amendments were additions of MDR as substrate to the M and BM vessels, while the B and BM vessels received a dosing of algae rich water to ensure sufficient algal growth. Otherwise, the substrate and water was sourced from the site. With vessels of this size, in-situ manipulations of aquatic optical depth were possible via mixing the system with a drill and paint mixer. To examine the affect optical depth had on sUAS-derived multispectral reflectance, sUAS missions and WQ sampling occurred before mixing (PRE) and immediately after mixing (POST). </a:t>
            </a:r>
          </a:p>
          <a:p>
            <a:endParaRPr lang="en-US" dirty="0"/>
          </a:p>
          <a:p>
            <a:r>
              <a:rPr lang="en-US" dirty="0"/>
              <a:t>Each of these events were captured four times and included sampling of both the traditional and novel water quality parameters discussed earlier. </a:t>
            </a:r>
          </a:p>
          <a:p>
            <a:endParaRPr lang="en-US" dirty="0"/>
          </a:p>
          <a:p>
            <a:r>
              <a:rPr lang="en-US" dirty="0"/>
              <a:t>Reflectance values were manually extracted in this study – here is an example of a reflectance raster for post-mixing biomass vessel 2 (POSTB2). I have outlined the bucket edges in black and pixels I extracted in red. The reason each had to be manually extracted was because extreme care had to be taken to not sample pixels that had been mixed, particularly near the edges of the vessel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233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As one would imagine, mixing significantly altered the observed water quality across all vessels and constituents (bolded values in table)</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Models were developed and tested using the technique described earlier – exploratory regression to identify candidate models, and ordinary least squares regression to evaluate</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Finally, due to the nature of R squared and the variability of the datasets a more in-depth examination was required.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60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spectra from ODWs were more representative than OSWs, what does that mean?</a:t>
            </a:r>
          </a:p>
          <a:p>
            <a:endParaRPr lang="en-US" dirty="0"/>
          </a:p>
          <a:p>
            <a:r>
              <a:rPr lang="en-US" dirty="0"/>
              <a:t>Some post-mixing models exhibited greater adjusted R squared values than their pre-mixing counter part while accounting for significantly higher variability </a:t>
            </a:r>
          </a:p>
          <a:p>
            <a:endParaRPr lang="en-US" dirty="0"/>
          </a:p>
          <a:p>
            <a:r>
              <a:rPr lang="en-US" dirty="0"/>
              <a:t>Some pre-mixing models could not be identified that satisfied the regression criteria, suggesting because we could see the substrate interfered with the reflectance value measured</a:t>
            </a:r>
          </a:p>
          <a:p>
            <a:endParaRPr lang="en-US" dirty="0"/>
          </a:p>
          <a:p>
            <a:r>
              <a:rPr lang="en-US" dirty="0"/>
              <a:t>Finally, although some post-mixing models had weaker regression relationships, further evaluation of the outputs (relative percent difference, mean absolute error, and standard error of regression) were substantially lower than their pre-mixing counterpart</a:t>
            </a:r>
          </a:p>
          <a:p>
            <a:endParaRPr lang="en-US" dirty="0"/>
          </a:p>
          <a:p>
            <a:r>
              <a:rPr lang="en-US" dirty="0"/>
              <a:t>Thus, multispectral reflectance from optically deep waters represented water quality better than spectra measured from their optically shallow counter part.</a:t>
            </a:r>
          </a:p>
          <a:p>
            <a:r>
              <a:rPr lang="en-US" dirty="0"/>
              <a:t>-----------</a:t>
            </a:r>
          </a:p>
          <a:p>
            <a:r>
              <a:rPr lang="en-US" dirty="0"/>
              <a:t>Significance in Koenker indicates heteroscedasticity was present with the regression terms. Essentially, this means that the relationship (e.g., one unit increase v one unit increase) was not consistent across the range of the dependent variable, thus the model could not be properly specified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402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Through digital image processing I was able to develop a qualitative evaluation of substrate impacts using a false color composite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740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metals concentrations were significantly different aside from particulate Fe concentrations</a:t>
            </a:r>
          </a:p>
          <a:p>
            <a:endParaRPr lang="en-US" dirty="0"/>
          </a:p>
          <a:p>
            <a:r>
              <a:rPr lang="en-US" dirty="0"/>
              <a:t>The only reflectance bands that were significantly different were Red and NIR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057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a:t>
            </a:r>
            <a:r>
              <a:rPr lang="en-US" dirty="0"/>
              <a:t>of you may be asking why I am showing all of these statistical metrics, well due to the nature of R2 these metrics were required to full understand the relationships and their accuracy, because if you just look at the measured and predicted means these models appear to have performed well, and that is because of how the data was presented by averaging all observed and predicted measurements to more closely represent typical in-situ efforts. </a:t>
            </a:r>
          </a:p>
          <a:p>
            <a:endParaRPr lang="en-US" dirty="0"/>
          </a:p>
          <a:p>
            <a:r>
              <a:rPr lang="en-US" dirty="0"/>
              <a:t>In other words the models developed exhibited site specificity as noted by several papers throughout the literature</a:t>
            </a:r>
          </a:p>
          <a:p>
            <a:endParaRPr lang="en-US" dirty="0"/>
          </a:p>
          <a:p>
            <a:r>
              <a:rPr lang="en-US" dirty="0"/>
              <a:t>HAKA E KAY Information Criterion corrected for small sample sets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21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I’d like to being by acknowledging several individuals who without this project would not have been possible. First nearly every individual apart of our research team CREW has participated in either collecting or analyzing samples. The individuals with Earth observation and modeling at OU who allowed me to use their spectral instruments. The Grand River dam authority for funding and allowing me access to their laboratory, the Martin and Fleming Families for access to their properties and my study location, and finally all of my family and friends that helped me through my stint in academia. You are all very much appreciated.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9AA55D-DBB0-4CD3-B59E-C944190871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901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509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2: </a:t>
            </a:r>
          </a:p>
          <a:p>
            <a:pPr marL="0" indent="0">
              <a:buNone/>
            </a:pPr>
            <a:r>
              <a:rPr lang="en-US" sz="1200" dirty="0">
                <a:solidFill>
                  <a:schemeClr val="tx1"/>
                </a:solidFill>
                <a:latin typeface="+mn-lt"/>
              </a:rPr>
              <a:t>2.1) In chapter two I observed strong linear relationships (R</a:t>
            </a:r>
            <a:r>
              <a:rPr lang="en-US" sz="1200" baseline="30000" dirty="0">
                <a:solidFill>
                  <a:schemeClr val="tx1"/>
                </a:solidFill>
                <a:latin typeface="+mn-lt"/>
              </a:rPr>
              <a:t>2</a:t>
            </a:r>
            <a:r>
              <a:rPr lang="en-US" sz="1200" baseline="-25000" dirty="0">
                <a:solidFill>
                  <a:schemeClr val="tx1"/>
                </a:solidFill>
                <a:latin typeface="+mn-lt"/>
              </a:rPr>
              <a:t>adj.</a:t>
            </a:r>
            <a:r>
              <a:rPr lang="en-US" sz="1200" dirty="0">
                <a:solidFill>
                  <a:schemeClr val="tx1"/>
                </a:solidFill>
                <a:latin typeface="+mn-lt"/>
              </a:rPr>
              <a:t> &gt; 0.74) with most mine water constituent models producing estimates within the 75 percent confidence interval, and one percent of the observed value.</a:t>
            </a:r>
          </a:p>
          <a:p>
            <a:pPr marL="0" indent="0">
              <a:buNone/>
            </a:pPr>
            <a:endParaRPr lang="en-US" sz="1200" dirty="0">
              <a:solidFill>
                <a:schemeClr val="tx1"/>
              </a:solidFill>
              <a:latin typeface="+mn-lt"/>
            </a:endParaRPr>
          </a:p>
          <a:p>
            <a:pPr marL="0" indent="0">
              <a:buNone/>
            </a:pPr>
            <a:r>
              <a:rPr lang="en-US" sz="1200" dirty="0">
                <a:solidFill>
                  <a:schemeClr val="tx1"/>
                </a:solidFill>
                <a:latin typeface="+mn-lt"/>
              </a:rPr>
              <a:t>2.2) The dominant optical parameter (e.g., iron oxyhydroxides – particulate Fe) in the studied mine drainage systems was readily estimated, however, most other parameters were more accurately estimated with site specific spectra.</a:t>
            </a:r>
          </a:p>
          <a:p>
            <a:pPr marL="0" indent="0">
              <a:buNone/>
            </a:pPr>
            <a:endParaRPr lang="en-US" sz="1200" dirty="0">
              <a:solidFill>
                <a:schemeClr val="tx1"/>
              </a:solidFill>
              <a:latin typeface="+mn-lt"/>
            </a:endParaRPr>
          </a:p>
          <a:p>
            <a:pPr marL="0" indent="0">
              <a:buNone/>
            </a:pPr>
            <a:endParaRPr lang="en-US" sz="1200" dirty="0">
              <a:solidFill>
                <a:schemeClr val="tx1"/>
              </a:solidFill>
              <a:latin typeface="+mn-lt"/>
            </a:endParaRPr>
          </a:p>
          <a:p>
            <a:pPr marL="0" indent="0">
              <a:buNone/>
            </a:pPr>
            <a:endParaRPr lang="en-US" sz="1200" dirty="0">
              <a:solidFill>
                <a:schemeClr val="tx1"/>
              </a:solidFill>
              <a:latin typeface="+mn-lt"/>
            </a:endParaRPr>
          </a:p>
          <a:p>
            <a:pPr marL="0" indent="0">
              <a:buNone/>
            </a:pPr>
            <a:endParaRPr lang="en-US" sz="1200" dirty="0">
              <a:solidFill>
                <a:schemeClr val="tx1"/>
              </a:solidFill>
              <a:latin typeface="+mn-lt"/>
            </a:endParaRPr>
          </a:p>
          <a:p>
            <a:pPr marL="0" indent="0">
              <a:buNone/>
            </a:pPr>
            <a:r>
              <a:rPr lang="en-US" sz="1200" dirty="0">
                <a:solidFill>
                  <a:schemeClr val="tx1"/>
                </a:solidFill>
                <a:latin typeface="+mn-lt"/>
              </a:rPr>
              <a:t>2.3) The remote identification of OSWs and other remote sensing interferences was possible by developing a strong (R</a:t>
            </a:r>
            <a:r>
              <a:rPr lang="en-US" sz="1200" baseline="30000" dirty="0">
                <a:solidFill>
                  <a:schemeClr val="tx1"/>
                </a:solidFill>
                <a:latin typeface="+mn-lt"/>
              </a:rPr>
              <a:t>2</a:t>
            </a:r>
            <a:r>
              <a:rPr lang="en-US" sz="1200" dirty="0">
                <a:solidFill>
                  <a:schemeClr val="tx1"/>
                </a:solidFill>
                <a:latin typeface="+mn-lt"/>
              </a:rPr>
              <a:t> = 0.73) exponential model relating sUAS-derived red band reflectance and the in-situ SDD AD ratio.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967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529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pre-mixing vessel that was spectrally dissimilar was PreBM. BM was also the only vessel to contain a mixture of the two reference substrates – optical properties are not additive so each substrate was examined and the one producing the smallest difference (lowest angle) was selected for presentation, both were spectrally dissimilar. Thus it was likely the presence of both substrates that caused the dissimilarities observed with this figure supports because when the buckets were mixed red band reflectance increased by 100 %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098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Type I Error – Errors of commission – you conclude something is fact, when it occurred by chance</a:t>
            </a:r>
          </a:p>
          <a:p>
            <a:r>
              <a:rPr lang="en-US" dirty="0"/>
              <a:t>Type II Error – Errors of omission – you conclude something is fact (pre-models did not perform well), but it only occurred out of a random fluke because something was left out, the size of this error depends on the magnitude and direction of the missed determination – which is also further justification for not omitting </a:t>
            </a:r>
            <a:r>
              <a:rPr lang="en-US" dirty="0" err="1"/>
              <a:t>outilers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937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begin with a brief mapping slide to outline today's presentation</a:t>
            </a:r>
          </a:p>
          <a:p>
            <a:endParaRPr lang="en-US" dirty="0"/>
          </a:p>
          <a:p>
            <a:r>
              <a:rPr lang="en-US" dirty="0"/>
              <a:t>We will start with a brief introduction to the science of remote sensing, I will then explain what was missing from the literature and why my studies were necessary, and </a:t>
            </a:r>
          </a:p>
          <a:p>
            <a:endParaRPr lang="en-US" dirty="0"/>
          </a:p>
          <a:p>
            <a:r>
              <a:rPr lang="en-US" dirty="0"/>
              <a:t>Then I will provide a generalized overview of the methods I employed. </a:t>
            </a:r>
          </a:p>
          <a:p>
            <a:endParaRPr lang="en-US" dirty="0"/>
          </a:p>
          <a:p>
            <a:r>
              <a:rPr lang="en-US" dirty="0"/>
              <a:t>From there we will dive into the meat of todays talk and wrap up with a series of concluding statements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96CF2-31C1-204C-891C-F3F3D4A56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302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what is Environmental remote sensing.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continued degradation of the natural environment, humans have developed new observation and analysis tools to collect information from a target object without ever coming in contact with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applications of these technologies include assessments of natural disaster damage and recovery using true color imagery, evaluation of wetland health, extent, type, and biodiversity using LiDAR or a type of spectral data, and then what we are going to focus on today, which is the estimation of surface water quality to advance traditional monitoring efforts, using multi and hyperspectral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difference between multi and hyperspectral data, both of which were used in this study was the spectral resolution –multispectral data incorporates a set number of several spectral bands, while hyperspectral provides a continuous profile across the electromagnetic spectrum.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ACFF8-E5AE-41FC-8987-F048EE347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473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happens when this energy or light interacts with a waterbody. Specifically, one where the substrate is visible through the water column or is considered optically shallow. </a:t>
            </a:r>
          </a:p>
          <a:p>
            <a:endParaRPr lang="en-US" dirty="0"/>
          </a:p>
          <a:p>
            <a:r>
              <a:rPr lang="en-US" dirty="0"/>
              <a:t>I have provided a theoretical example on the left, and examples from my work on the right.</a:t>
            </a:r>
          </a:p>
          <a:p>
            <a:endParaRPr lang="en-US" dirty="0"/>
          </a:p>
          <a:p>
            <a:r>
              <a:rPr lang="en-US" dirty="0"/>
              <a:t>Modeling surface water quality in these systems in complex because the energy can interact with the substrate and interfere with the measured reflectance. The substrate type, bathymetry, and overall surface properties all play a role, and can be detrimental to developing relationships between the reflected energy and the in-situ water quality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the other hand, this interaction is minimized in waters that are sufficiently deep or turbid, and represent optically deep waters where a majority of the reflected energy signal is representative of the bulk of the waterbody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9AA55D-DBB0-4CD3-B59E-C944190871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318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the reflectance profiles look for water containing various concentrations of chlorophyll and suspended solids</a:t>
            </a:r>
          </a:p>
          <a:p>
            <a:endParaRPr lang="en-US" dirty="0"/>
          </a:p>
          <a:p>
            <a:r>
              <a:rPr lang="en-US" dirty="0"/>
              <a:t>Here are spectral profiles for waters containing only chlorophyll and TSS, and as we know it is not common for waters to only contain just these constituents </a:t>
            </a:r>
          </a:p>
          <a:p>
            <a:endParaRPr lang="en-US" dirty="0"/>
          </a:p>
          <a:p>
            <a:r>
              <a:rPr lang="en-US" dirty="0"/>
              <a:t>Pair that with various substrates common to passive systems and all other contaminants the problem quickly becomes tremendously more complicated</a:t>
            </a:r>
          </a:p>
        </p:txBody>
      </p:sp>
      <p:sp>
        <p:nvSpPr>
          <p:cNvPr id="4" name="Slide Number Placeholder 3"/>
          <p:cNvSpPr>
            <a:spLocks noGrp="1"/>
          </p:cNvSpPr>
          <p:nvPr>
            <p:ph type="sldNum" sz="quarter" idx="5"/>
          </p:nvPr>
        </p:nvSpPr>
        <p:spPr/>
        <p:txBody>
          <a:bodyPr/>
          <a:lstStyle/>
          <a:p>
            <a:fld id="{914FCD2A-53F3-4A9D-91E0-49460EE5BF46}" type="slidenum">
              <a:rPr lang="en-US" smtClean="0"/>
              <a:t>6</a:t>
            </a:fld>
            <a:endParaRPr lang="en-US"/>
          </a:p>
        </p:txBody>
      </p:sp>
    </p:spTree>
    <p:extLst>
      <p:ext uri="{BB962C8B-B14F-4D97-AF65-F5344CB8AC3E}">
        <p14:creationId xmlns:p14="http://schemas.microsoft.com/office/powerpoint/2010/main" val="2037989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motivated this research</a:t>
            </a:r>
          </a:p>
          <a:p>
            <a:pPr marL="171450" indent="-171450">
              <a:buFontTx/>
              <a:buChar char="-"/>
            </a:pPr>
            <a:r>
              <a:rPr lang="en-US" dirty="0"/>
              <a:t>From a review of the literature and understanding status of sUAS around the world, a need exists to develop an additional innovative tool to assist environmental monitoring and restoration efforts, and if wide-spread implementation is achieved, sUAS will save money, time, person hours, while also decreasing risk and providing a more complete assessment of the issue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9AA55D-DBB0-4CD3-B59E-C944190871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478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dirty="0"/>
              <a:t>What was missing from the literature?</a:t>
            </a:r>
          </a:p>
          <a:p>
            <a:pPr marL="0" lvl="0" indent="0">
              <a:buFontTx/>
              <a:buNone/>
            </a:pPr>
            <a:endParaRPr lang="en-US" dirty="0"/>
          </a:p>
          <a:p>
            <a:pPr marL="0" lvl="0" indent="0">
              <a:buFontTx/>
              <a:buNone/>
            </a:pPr>
            <a:r>
              <a:rPr lang="en-US" dirty="0"/>
              <a:t>Minimal research efforts have focused on developing statistical models capable of predicting surface water quality in mine drainage systems. </a:t>
            </a:r>
          </a:p>
          <a:p>
            <a:pPr marL="0" lv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9AA55D-DBB0-4CD3-B59E-C944190871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97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r>
              <a:rPr lang="en-US" dirty="0"/>
              <a:t>Then from my own research efforts, the lack of a clearly communicated standard methodology is a severe limitation to environmental remote sensing. </a:t>
            </a:r>
            <a:r>
              <a:rPr lang="en-US" sz="1800" b="0" i="0" u="none" strike="noStrike" baseline="0" dirty="0">
                <a:solidFill>
                  <a:srgbClr val="000000"/>
                </a:solidFill>
                <a:latin typeface="Calibri" panose="020F0502020204030204" pitchFamily="34" charset="0"/>
              </a:rPr>
              <a:t>Environmental scientists, monitors, and professionals rely on standard operating procedures for reliable, repeatable, accurate, and communicable results. Applying sUAS for remote environmental monitoring applications should be no different. Thus, the need for contributions to development of a standardized method was apparent. </a:t>
            </a:r>
          </a:p>
          <a:p>
            <a:pPr marL="457200" lvl="1" indent="0">
              <a:buFontTx/>
              <a:buNone/>
            </a:pPr>
            <a:endParaRPr lang="en-US" sz="1800" b="0" i="0" u="none" strike="noStrike" baseline="0" dirty="0">
              <a:solidFill>
                <a:srgbClr val="000000"/>
              </a:solidFill>
              <a:latin typeface="Calibri" panose="020F0502020204030204" pitchFamily="34" charset="0"/>
            </a:endParaRPr>
          </a:p>
          <a:p>
            <a:pPr marL="457200" lvl="1" indent="0">
              <a:buFontTx/>
              <a:buNone/>
            </a:pPr>
            <a:r>
              <a:rPr lang="en-US" sz="1800" b="0" i="0" u="none" strike="noStrike" baseline="0" dirty="0">
                <a:solidFill>
                  <a:srgbClr val="000000"/>
                </a:solidFill>
                <a:latin typeface="Calibri" panose="020F0502020204030204" pitchFamily="34" charset="0"/>
              </a:rPr>
              <a:t>The overall purpose of todays presentation is to present the opportunities and limitations of scaled down traditional remote sensing technologies, in terms of size, cost, and complexity for real-world monitoring applications to address the remote sensing limitations associated with shallow inlands waters whose optical properties are unique and ever changing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9AA55D-DBB0-4CD3-B59E-C944190871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2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18E6-F2EF-A9CF-5652-9409CB8864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FF110A-1D3A-7BB3-8D18-47953205A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674A38-C918-CD99-A44B-3DFC635E7665}"/>
              </a:ext>
            </a:extLst>
          </p:cNvPr>
          <p:cNvSpPr>
            <a:spLocks noGrp="1"/>
          </p:cNvSpPr>
          <p:nvPr>
            <p:ph type="dt" sz="half" idx="10"/>
          </p:nvPr>
        </p:nvSpPr>
        <p:spPr/>
        <p:txBody>
          <a:bodyPr/>
          <a:lstStyle/>
          <a:p>
            <a:fld id="{62774D36-C726-4A20-9096-2C03A493D97A}" type="datetimeFigureOut">
              <a:rPr lang="en-US" smtClean="0"/>
              <a:t>6/14/2022</a:t>
            </a:fld>
            <a:endParaRPr lang="en-US"/>
          </a:p>
        </p:txBody>
      </p:sp>
      <p:sp>
        <p:nvSpPr>
          <p:cNvPr id="5" name="Footer Placeholder 4">
            <a:extLst>
              <a:ext uri="{FF2B5EF4-FFF2-40B4-BE49-F238E27FC236}">
                <a16:creationId xmlns:a16="http://schemas.microsoft.com/office/drawing/2014/main" id="{8BC8ECDF-70FC-BEFA-4F1A-774FEC537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C19AB-57E1-B7FD-F4E0-20C8B53D9702}"/>
              </a:ext>
            </a:extLst>
          </p:cNvPr>
          <p:cNvSpPr>
            <a:spLocks noGrp="1"/>
          </p:cNvSpPr>
          <p:nvPr>
            <p:ph type="sldNum" sz="quarter" idx="12"/>
          </p:nvPr>
        </p:nvSpPr>
        <p:spPr/>
        <p:txBody>
          <a:bodyPr/>
          <a:lstStyle/>
          <a:p>
            <a:fld id="{DA1E118A-3489-44F8-854B-0C6AB26C007E}" type="slidenum">
              <a:rPr lang="en-US" smtClean="0"/>
              <a:t>‹#›</a:t>
            </a:fld>
            <a:endParaRPr lang="en-US"/>
          </a:p>
        </p:txBody>
      </p:sp>
    </p:spTree>
    <p:extLst>
      <p:ext uri="{BB962C8B-B14F-4D97-AF65-F5344CB8AC3E}">
        <p14:creationId xmlns:p14="http://schemas.microsoft.com/office/powerpoint/2010/main" val="3004002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27F1-B166-4BA0-602A-97D26C08F2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FFFA44-0F60-47C9-25D1-B16959CF25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959A1-3A9E-66B6-283A-7F31010EB4C9}"/>
              </a:ext>
            </a:extLst>
          </p:cNvPr>
          <p:cNvSpPr>
            <a:spLocks noGrp="1"/>
          </p:cNvSpPr>
          <p:nvPr>
            <p:ph type="dt" sz="half" idx="10"/>
          </p:nvPr>
        </p:nvSpPr>
        <p:spPr/>
        <p:txBody>
          <a:bodyPr/>
          <a:lstStyle/>
          <a:p>
            <a:fld id="{62774D36-C726-4A20-9096-2C03A493D97A}" type="datetimeFigureOut">
              <a:rPr lang="en-US" smtClean="0"/>
              <a:t>6/14/2022</a:t>
            </a:fld>
            <a:endParaRPr lang="en-US"/>
          </a:p>
        </p:txBody>
      </p:sp>
      <p:sp>
        <p:nvSpPr>
          <p:cNvPr id="5" name="Footer Placeholder 4">
            <a:extLst>
              <a:ext uri="{FF2B5EF4-FFF2-40B4-BE49-F238E27FC236}">
                <a16:creationId xmlns:a16="http://schemas.microsoft.com/office/drawing/2014/main" id="{BCADCB09-F620-E332-35D8-BA72F79D3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868D8-0D33-5B72-C50D-7CA2116EF229}"/>
              </a:ext>
            </a:extLst>
          </p:cNvPr>
          <p:cNvSpPr>
            <a:spLocks noGrp="1"/>
          </p:cNvSpPr>
          <p:nvPr>
            <p:ph type="sldNum" sz="quarter" idx="12"/>
          </p:nvPr>
        </p:nvSpPr>
        <p:spPr/>
        <p:txBody>
          <a:bodyPr/>
          <a:lstStyle/>
          <a:p>
            <a:fld id="{DA1E118A-3489-44F8-854B-0C6AB26C007E}" type="slidenum">
              <a:rPr lang="en-US" smtClean="0"/>
              <a:t>‹#›</a:t>
            </a:fld>
            <a:endParaRPr lang="en-US"/>
          </a:p>
        </p:txBody>
      </p:sp>
    </p:spTree>
    <p:extLst>
      <p:ext uri="{BB962C8B-B14F-4D97-AF65-F5344CB8AC3E}">
        <p14:creationId xmlns:p14="http://schemas.microsoft.com/office/powerpoint/2010/main" val="3769803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878430-1937-CEF3-E2C3-0ADC4063D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F4BC80-15F5-C086-8D8D-171F6680F9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9EBD78-FC52-274A-6895-6528641998F3}"/>
              </a:ext>
            </a:extLst>
          </p:cNvPr>
          <p:cNvSpPr>
            <a:spLocks noGrp="1"/>
          </p:cNvSpPr>
          <p:nvPr>
            <p:ph type="dt" sz="half" idx="10"/>
          </p:nvPr>
        </p:nvSpPr>
        <p:spPr/>
        <p:txBody>
          <a:bodyPr/>
          <a:lstStyle/>
          <a:p>
            <a:fld id="{62774D36-C726-4A20-9096-2C03A493D97A}" type="datetimeFigureOut">
              <a:rPr lang="en-US" smtClean="0"/>
              <a:t>6/14/2022</a:t>
            </a:fld>
            <a:endParaRPr lang="en-US"/>
          </a:p>
        </p:txBody>
      </p:sp>
      <p:sp>
        <p:nvSpPr>
          <p:cNvPr id="5" name="Footer Placeholder 4">
            <a:extLst>
              <a:ext uri="{FF2B5EF4-FFF2-40B4-BE49-F238E27FC236}">
                <a16:creationId xmlns:a16="http://schemas.microsoft.com/office/drawing/2014/main" id="{3CE62E4D-CB8E-13FA-9450-891B6EB64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88242-018E-9766-1B70-BB145865BACA}"/>
              </a:ext>
            </a:extLst>
          </p:cNvPr>
          <p:cNvSpPr>
            <a:spLocks noGrp="1"/>
          </p:cNvSpPr>
          <p:nvPr>
            <p:ph type="sldNum" sz="quarter" idx="12"/>
          </p:nvPr>
        </p:nvSpPr>
        <p:spPr/>
        <p:txBody>
          <a:bodyPr/>
          <a:lstStyle/>
          <a:p>
            <a:fld id="{DA1E118A-3489-44F8-854B-0C6AB26C007E}" type="slidenum">
              <a:rPr lang="en-US" smtClean="0"/>
              <a:t>‹#›</a:t>
            </a:fld>
            <a:endParaRPr lang="en-US"/>
          </a:p>
        </p:txBody>
      </p:sp>
    </p:spTree>
    <p:extLst>
      <p:ext uri="{BB962C8B-B14F-4D97-AF65-F5344CB8AC3E}">
        <p14:creationId xmlns:p14="http://schemas.microsoft.com/office/powerpoint/2010/main" val="1919599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B99E2-7090-BA49-8B13-F54F0AF258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625D6-6F0B-7944-AED1-6BB7236F8E1F}"/>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B8AE38-D2C7-D740-8711-C6D2DC463F82}"/>
              </a:ext>
            </a:extLst>
          </p:cNvPr>
          <p:cNvSpPr>
            <a:spLocks noGrp="1"/>
          </p:cNvSpPr>
          <p:nvPr>
            <p:ph type="dt" sz="half" idx="10"/>
          </p:nvPr>
        </p:nvSpPr>
        <p:spPr/>
        <p:txBody>
          <a:bodyPr/>
          <a:lstStyle/>
          <a:p>
            <a:fld id="{861CB097-BDEF-9040-914B-BBB5BB5D49E8}" type="datetimeFigureOut">
              <a:rPr lang="en-US" smtClean="0"/>
              <a:t>6/14/2022</a:t>
            </a:fld>
            <a:endParaRPr lang="en-US" dirty="0"/>
          </a:p>
        </p:txBody>
      </p:sp>
      <p:sp>
        <p:nvSpPr>
          <p:cNvPr id="5" name="Footer Placeholder 4">
            <a:extLst>
              <a:ext uri="{FF2B5EF4-FFF2-40B4-BE49-F238E27FC236}">
                <a16:creationId xmlns:a16="http://schemas.microsoft.com/office/drawing/2014/main" id="{600F319E-FD77-D14D-ACB3-7FEF2C389A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9C1C78-E97F-BC44-B46D-4582A5A12C2D}"/>
              </a:ext>
            </a:extLst>
          </p:cNvPr>
          <p:cNvSpPr>
            <a:spLocks noGrp="1"/>
          </p:cNvSpPr>
          <p:nvPr>
            <p:ph type="sldNum" sz="quarter" idx="12"/>
          </p:nvPr>
        </p:nvSpPr>
        <p:spPr/>
        <p:txBody>
          <a:bodyPr/>
          <a:lstStyle/>
          <a:p>
            <a:fld id="{90E86F3C-2D7F-E241-BC06-0FCF8C623F5F}" type="slidenum">
              <a:rPr lang="en-US" smtClean="0"/>
              <a:t>‹#›</a:t>
            </a:fld>
            <a:endParaRPr lang="en-US" dirty="0"/>
          </a:p>
        </p:txBody>
      </p:sp>
    </p:spTree>
    <p:extLst>
      <p:ext uri="{BB962C8B-B14F-4D97-AF65-F5344CB8AC3E}">
        <p14:creationId xmlns:p14="http://schemas.microsoft.com/office/powerpoint/2010/main" val="1228952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A3FE-C8D6-C942-AD41-563DEB8B80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1AC28F-8A19-7E43-9AA6-0D22EE2118E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CEB11-43CF-E549-8540-D06BAC651DF1}"/>
              </a:ext>
            </a:extLst>
          </p:cNvPr>
          <p:cNvSpPr>
            <a:spLocks noGrp="1"/>
          </p:cNvSpPr>
          <p:nvPr>
            <p:ph type="dt" sz="half" idx="10"/>
          </p:nvPr>
        </p:nvSpPr>
        <p:spPr/>
        <p:txBody>
          <a:bodyPr/>
          <a:lstStyle/>
          <a:p>
            <a:fld id="{861CB097-BDEF-9040-914B-BBB5BB5D49E8}" type="datetimeFigureOut">
              <a:rPr lang="en-US" smtClean="0"/>
              <a:t>6/14/2022</a:t>
            </a:fld>
            <a:endParaRPr lang="en-US" dirty="0"/>
          </a:p>
        </p:txBody>
      </p:sp>
      <p:sp>
        <p:nvSpPr>
          <p:cNvPr id="5" name="Footer Placeholder 4">
            <a:extLst>
              <a:ext uri="{FF2B5EF4-FFF2-40B4-BE49-F238E27FC236}">
                <a16:creationId xmlns:a16="http://schemas.microsoft.com/office/drawing/2014/main" id="{A3CB2FE0-3028-E54F-BCDF-248252F01A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5480ED-B119-A442-8A02-E15C00B3C7B7}"/>
              </a:ext>
            </a:extLst>
          </p:cNvPr>
          <p:cNvSpPr>
            <a:spLocks noGrp="1"/>
          </p:cNvSpPr>
          <p:nvPr>
            <p:ph type="sldNum" sz="quarter" idx="12"/>
          </p:nvPr>
        </p:nvSpPr>
        <p:spPr/>
        <p:txBody>
          <a:bodyPr/>
          <a:lstStyle/>
          <a:p>
            <a:fld id="{90E86F3C-2D7F-E241-BC06-0FCF8C623F5F}" type="slidenum">
              <a:rPr lang="en-US" smtClean="0"/>
              <a:t>‹#›</a:t>
            </a:fld>
            <a:endParaRPr lang="en-US" dirty="0"/>
          </a:p>
        </p:txBody>
      </p:sp>
    </p:spTree>
    <p:extLst>
      <p:ext uri="{BB962C8B-B14F-4D97-AF65-F5344CB8AC3E}">
        <p14:creationId xmlns:p14="http://schemas.microsoft.com/office/powerpoint/2010/main" val="1960765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EAF11-8D05-F742-A82D-D37AECC5D2B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74B81E-A2DD-E946-87C8-334361B8B13D}"/>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2B42150-D091-3F45-B434-673A46A1D748}"/>
              </a:ext>
            </a:extLst>
          </p:cNvPr>
          <p:cNvSpPr>
            <a:spLocks noGrp="1"/>
          </p:cNvSpPr>
          <p:nvPr>
            <p:ph type="dt" sz="half" idx="10"/>
          </p:nvPr>
        </p:nvSpPr>
        <p:spPr/>
        <p:txBody>
          <a:bodyPr/>
          <a:lstStyle/>
          <a:p>
            <a:fld id="{861CB097-BDEF-9040-914B-BBB5BB5D49E8}" type="datetimeFigureOut">
              <a:rPr lang="en-US" smtClean="0"/>
              <a:t>6/14/2022</a:t>
            </a:fld>
            <a:endParaRPr lang="en-US" dirty="0"/>
          </a:p>
        </p:txBody>
      </p:sp>
      <p:sp>
        <p:nvSpPr>
          <p:cNvPr id="5" name="Footer Placeholder 4">
            <a:extLst>
              <a:ext uri="{FF2B5EF4-FFF2-40B4-BE49-F238E27FC236}">
                <a16:creationId xmlns:a16="http://schemas.microsoft.com/office/drawing/2014/main" id="{CCB47B87-1203-5045-9443-2E0B9B1DFB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735C81-70C4-9640-BD23-BF2A2E69456E}"/>
              </a:ext>
            </a:extLst>
          </p:cNvPr>
          <p:cNvSpPr>
            <a:spLocks noGrp="1"/>
          </p:cNvSpPr>
          <p:nvPr>
            <p:ph type="sldNum" sz="quarter" idx="12"/>
          </p:nvPr>
        </p:nvSpPr>
        <p:spPr/>
        <p:txBody>
          <a:bodyPr/>
          <a:lstStyle/>
          <a:p>
            <a:fld id="{90E86F3C-2D7F-E241-BC06-0FCF8C623F5F}" type="slidenum">
              <a:rPr lang="en-US" smtClean="0"/>
              <a:t>‹#›</a:t>
            </a:fld>
            <a:endParaRPr lang="en-US" dirty="0"/>
          </a:p>
        </p:txBody>
      </p:sp>
    </p:spTree>
    <p:extLst>
      <p:ext uri="{BB962C8B-B14F-4D97-AF65-F5344CB8AC3E}">
        <p14:creationId xmlns:p14="http://schemas.microsoft.com/office/powerpoint/2010/main" val="1112676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C6BB-E1E9-844A-8DF4-5076709BCE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8662A2-90C8-294A-929E-6636A8FC56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C983D8-3E63-1743-A13E-5F7E605363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D6D09C-7853-E248-9EE0-C1D059CEAA79}"/>
              </a:ext>
            </a:extLst>
          </p:cNvPr>
          <p:cNvSpPr>
            <a:spLocks noGrp="1"/>
          </p:cNvSpPr>
          <p:nvPr>
            <p:ph type="dt" sz="half" idx="10"/>
          </p:nvPr>
        </p:nvSpPr>
        <p:spPr/>
        <p:txBody>
          <a:bodyPr/>
          <a:lstStyle/>
          <a:p>
            <a:fld id="{861CB097-BDEF-9040-914B-BBB5BB5D49E8}" type="datetimeFigureOut">
              <a:rPr lang="en-US" smtClean="0"/>
              <a:t>6/14/2022</a:t>
            </a:fld>
            <a:endParaRPr lang="en-US" dirty="0"/>
          </a:p>
        </p:txBody>
      </p:sp>
      <p:sp>
        <p:nvSpPr>
          <p:cNvPr id="6" name="Footer Placeholder 5">
            <a:extLst>
              <a:ext uri="{FF2B5EF4-FFF2-40B4-BE49-F238E27FC236}">
                <a16:creationId xmlns:a16="http://schemas.microsoft.com/office/drawing/2014/main" id="{6494BE43-2060-604A-99D4-5957819D07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4F47F3-32A5-4C4F-BC70-654B2642981B}"/>
              </a:ext>
            </a:extLst>
          </p:cNvPr>
          <p:cNvSpPr>
            <a:spLocks noGrp="1"/>
          </p:cNvSpPr>
          <p:nvPr>
            <p:ph type="sldNum" sz="quarter" idx="12"/>
          </p:nvPr>
        </p:nvSpPr>
        <p:spPr/>
        <p:txBody>
          <a:bodyPr/>
          <a:lstStyle/>
          <a:p>
            <a:fld id="{90E86F3C-2D7F-E241-BC06-0FCF8C623F5F}" type="slidenum">
              <a:rPr lang="en-US" smtClean="0"/>
              <a:t>‹#›</a:t>
            </a:fld>
            <a:endParaRPr lang="en-US" dirty="0"/>
          </a:p>
        </p:txBody>
      </p:sp>
    </p:spTree>
    <p:extLst>
      <p:ext uri="{BB962C8B-B14F-4D97-AF65-F5344CB8AC3E}">
        <p14:creationId xmlns:p14="http://schemas.microsoft.com/office/powerpoint/2010/main" val="324197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C82B-A805-7C46-9602-0B8A0CAB6C16}"/>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E964C3-1B06-4D43-86B3-025034EBBEB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4501E48-2277-D446-AAA5-A42CDAA046C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4D928-8EAF-D843-9BBF-4CBFCA6549E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D7E662-54FF-5C4E-A2A9-5894A8ECA3B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FB7BE7-AF3D-8C4F-A766-8DE5B8FE6169}"/>
              </a:ext>
            </a:extLst>
          </p:cNvPr>
          <p:cNvSpPr>
            <a:spLocks noGrp="1"/>
          </p:cNvSpPr>
          <p:nvPr>
            <p:ph type="dt" sz="half" idx="10"/>
          </p:nvPr>
        </p:nvSpPr>
        <p:spPr/>
        <p:txBody>
          <a:bodyPr/>
          <a:lstStyle/>
          <a:p>
            <a:fld id="{861CB097-BDEF-9040-914B-BBB5BB5D49E8}" type="datetimeFigureOut">
              <a:rPr lang="en-US" smtClean="0"/>
              <a:t>6/14/2022</a:t>
            </a:fld>
            <a:endParaRPr lang="en-US" dirty="0"/>
          </a:p>
        </p:txBody>
      </p:sp>
      <p:sp>
        <p:nvSpPr>
          <p:cNvPr id="8" name="Footer Placeholder 7">
            <a:extLst>
              <a:ext uri="{FF2B5EF4-FFF2-40B4-BE49-F238E27FC236}">
                <a16:creationId xmlns:a16="http://schemas.microsoft.com/office/drawing/2014/main" id="{372FF9A7-0946-A649-AB41-319EFBCBFD9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53A7E7-9B4F-C24A-8D24-444D229E3CD0}"/>
              </a:ext>
            </a:extLst>
          </p:cNvPr>
          <p:cNvSpPr>
            <a:spLocks noGrp="1"/>
          </p:cNvSpPr>
          <p:nvPr>
            <p:ph type="sldNum" sz="quarter" idx="12"/>
          </p:nvPr>
        </p:nvSpPr>
        <p:spPr/>
        <p:txBody>
          <a:bodyPr/>
          <a:lstStyle/>
          <a:p>
            <a:fld id="{90E86F3C-2D7F-E241-BC06-0FCF8C623F5F}" type="slidenum">
              <a:rPr lang="en-US" smtClean="0"/>
              <a:t>‹#›</a:t>
            </a:fld>
            <a:endParaRPr lang="en-US" dirty="0"/>
          </a:p>
        </p:txBody>
      </p:sp>
    </p:spTree>
    <p:extLst>
      <p:ext uri="{BB962C8B-B14F-4D97-AF65-F5344CB8AC3E}">
        <p14:creationId xmlns:p14="http://schemas.microsoft.com/office/powerpoint/2010/main" val="3860756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ABFA-153D-C348-BAC8-49DF841B7E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18E797-7AB6-3443-9A6D-913E7971C2CC}"/>
              </a:ext>
            </a:extLst>
          </p:cNvPr>
          <p:cNvSpPr>
            <a:spLocks noGrp="1"/>
          </p:cNvSpPr>
          <p:nvPr>
            <p:ph type="dt" sz="half" idx="10"/>
          </p:nvPr>
        </p:nvSpPr>
        <p:spPr/>
        <p:txBody>
          <a:bodyPr/>
          <a:lstStyle/>
          <a:p>
            <a:fld id="{861CB097-BDEF-9040-914B-BBB5BB5D49E8}" type="datetimeFigureOut">
              <a:rPr lang="en-US" smtClean="0"/>
              <a:t>6/14/2022</a:t>
            </a:fld>
            <a:endParaRPr lang="en-US" dirty="0"/>
          </a:p>
        </p:txBody>
      </p:sp>
      <p:sp>
        <p:nvSpPr>
          <p:cNvPr id="4" name="Footer Placeholder 3">
            <a:extLst>
              <a:ext uri="{FF2B5EF4-FFF2-40B4-BE49-F238E27FC236}">
                <a16:creationId xmlns:a16="http://schemas.microsoft.com/office/drawing/2014/main" id="{02E6F545-BFDC-0E40-8223-B612D3FC44A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4AD5F41-18D5-A946-B88C-7D71FCCDBD06}"/>
              </a:ext>
            </a:extLst>
          </p:cNvPr>
          <p:cNvSpPr>
            <a:spLocks noGrp="1"/>
          </p:cNvSpPr>
          <p:nvPr>
            <p:ph type="sldNum" sz="quarter" idx="12"/>
          </p:nvPr>
        </p:nvSpPr>
        <p:spPr/>
        <p:txBody>
          <a:bodyPr/>
          <a:lstStyle/>
          <a:p>
            <a:fld id="{90E86F3C-2D7F-E241-BC06-0FCF8C623F5F}" type="slidenum">
              <a:rPr lang="en-US" smtClean="0"/>
              <a:t>‹#›</a:t>
            </a:fld>
            <a:endParaRPr lang="en-US" dirty="0"/>
          </a:p>
        </p:txBody>
      </p:sp>
    </p:spTree>
    <p:extLst>
      <p:ext uri="{BB962C8B-B14F-4D97-AF65-F5344CB8AC3E}">
        <p14:creationId xmlns:p14="http://schemas.microsoft.com/office/powerpoint/2010/main" val="819319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1DE33B-9238-B848-9F0B-46204810A41A}"/>
              </a:ext>
            </a:extLst>
          </p:cNvPr>
          <p:cNvSpPr>
            <a:spLocks noGrp="1"/>
          </p:cNvSpPr>
          <p:nvPr>
            <p:ph type="dt" sz="half" idx="10"/>
          </p:nvPr>
        </p:nvSpPr>
        <p:spPr/>
        <p:txBody>
          <a:bodyPr/>
          <a:lstStyle/>
          <a:p>
            <a:fld id="{861CB097-BDEF-9040-914B-BBB5BB5D49E8}" type="datetimeFigureOut">
              <a:rPr lang="en-US" smtClean="0"/>
              <a:t>6/14/2022</a:t>
            </a:fld>
            <a:endParaRPr lang="en-US" dirty="0"/>
          </a:p>
        </p:txBody>
      </p:sp>
      <p:sp>
        <p:nvSpPr>
          <p:cNvPr id="3" name="Footer Placeholder 2">
            <a:extLst>
              <a:ext uri="{FF2B5EF4-FFF2-40B4-BE49-F238E27FC236}">
                <a16:creationId xmlns:a16="http://schemas.microsoft.com/office/drawing/2014/main" id="{BCB619CD-4590-C442-A436-79505B3B72E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59954D4-28B4-174B-9C61-DDF7FA68C92F}"/>
              </a:ext>
            </a:extLst>
          </p:cNvPr>
          <p:cNvSpPr>
            <a:spLocks noGrp="1"/>
          </p:cNvSpPr>
          <p:nvPr>
            <p:ph type="sldNum" sz="quarter" idx="12"/>
          </p:nvPr>
        </p:nvSpPr>
        <p:spPr/>
        <p:txBody>
          <a:bodyPr/>
          <a:lstStyle/>
          <a:p>
            <a:fld id="{90E86F3C-2D7F-E241-BC06-0FCF8C623F5F}" type="slidenum">
              <a:rPr lang="en-US" smtClean="0"/>
              <a:t>‹#›</a:t>
            </a:fld>
            <a:endParaRPr lang="en-US" dirty="0"/>
          </a:p>
        </p:txBody>
      </p:sp>
    </p:spTree>
    <p:extLst>
      <p:ext uri="{BB962C8B-B14F-4D97-AF65-F5344CB8AC3E}">
        <p14:creationId xmlns:p14="http://schemas.microsoft.com/office/powerpoint/2010/main" val="2592853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F525-08C5-4D42-9E85-FE9392744D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7FD410-EC5C-A842-9A61-83262047B00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843C51-F60A-4441-A612-C9FE49764C0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62866B-16E0-4545-ABC0-975CDD265D92}"/>
              </a:ext>
            </a:extLst>
          </p:cNvPr>
          <p:cNvSpPr>
            <a:spLocks noGrp="1"/>
          </p:cNvSpPr>
          <p:nvPr>
            <p:ph type="dt" sz="half" idx="10"/>
          </p:nvPr>
        </p:nvSpPr>
        <p:spPr/>
        <p:txBody>
          <a:bodyPr/>
          <a:lstStyle/>
          <a:p>
            <a:fld id="{861CB097-BDEF-9040-914B-BBB5BB5D49E8}" type="datetimeFigureOut">
              <a:rPr lang="en-US" smtClean="0"/>
              <a:t>6/14/2022</a:t>
            </a:fld>
            <a:endParaRPr lang="en-US" dirty="0"/>
          </a:p>
        </p:txBody>
      </p:sp>
      <p:sp>
        <p:nvSpPr>
          <p:cNvPr id="6" name="Footer Placeholder 5">
            <a:extLst>
              <a:ext uri="{FF2B5EF4-FFF2-40B4-BE49-F238E27FC236}">
                <a16:creationId xmlns:a16="http://schemas.microsoft.com/office/drawing/2014/main" id="{756AF31B-749F-494D-A11A-E5A7B329602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1515FC-F4AA-E846-9C40-95820750CF05}"/>
              </a:ext>
            </a:extLst>
          </p:cNvPr>
          <p:cNvSpPr>
            <a:spLocks noGrp="1"/>
          </p:cNvSpPr>
          <p:nvPr>
            <p:ph type="sldNum" sz="quarter" idx="12"/>
          </p:nvPr>
        </p:nvSpPr>
        <p:spPr/>
        <p:txBody>
          <a:bodyPr/>
          <a:lstStyle/>
          <a:p>
            <a:fld id="{90E86F3C-2D7F-E241-BC06-0FCF8C623F5F}" type="slidenum">
              <a:rPr lang="en-US" smtClean="0"/>
              <a:t>‹#›</a:t>
            </a:fld>
            <a:endParaRPr lang="en-US" dirty="0"/>
          </a:p>
        </p:txBody>
      </p:sp>
    </p:spTree>
    <p:extLst>
      <p:ext uri="{BB962C8B-B14F-4D97-AF65-F5344CB8AC3E}">
        <p14:creationId xmlns:p14="http://schemas.microsoft.com/office/powerpoint/2010/main" val="674213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BE30A-63D2-F84C-1831-D3C931F3F0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F4E61E-9FD2-1A6B-E6F8-ABC145A6AE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16484-9E07-EDBC-9D82-138ABB3F82F6}"/>
              </a:ext>
            </a:extLst>
          </p:cNvPr>
          <p:cNvSpPr>
            <a:spLocks noGrp="1"/>
          </p:cNvSpPr>
          <p:nvPr>
            <p:ph type="dt" sz="half" idx="10"/>
          </p:nvPr>
        </p:nvSpPr>
        <p:spPr/>
        <p:txBody>
          <a:bodyPr/>
          <a:lstStyle/>
          <a:p>
            <a:fld id="{62774D36-C726-4A20-9096-2C03A493D97A}" type="datetimeFigureOut">
              <a:rPr lang="en-US" smtClean="0"/>
              <a:t>6/14/2022</a:t>
            </a:fld>
            <a:endParaRPr lang="en-US"/>
          </a:p>
        </p:txBody>
      </p:sp>
      <p:sp>
        <p:nvSpPr>
          <p:cNvPr id="5" name="Footer Placeholder 4">
            <a:extLst>
              <a:ext uri="{FF2B5EF4-FFF2-40B4-BE49-F238E27FC236}">
                <a16:creationId xmlns:a16="http://schemas.microsoft.com/office/drawing/2014/main" id="{9E9C0A37-8769-441A-472B-E823AE6A1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9B3CD-99BB-CE0F-D0DF-5DAE32E043E2}"/>
              </a:ext>
            </a:extLst>
          </p:cNvPr>
          <p:cNvSpPr>
            <a:spLocks noGrp="1"/>
          </p:cNvSpPr>
          <p:nvPr>
            <p:ph type="sldNum" sz="quarter" idx="12"/>
          </p:nvPr>
        </p:nvSpPr>
        <p:spPr/>
        <p:txBody>
          <a:bodyPr/>
          <a:lstStyle/>
          <a:p>
            <a:fld id="{DA1E118A-3489-44F8-854B-0C6AB26C007E}" type="slidenum">
              <a:rPr lang="en-US" smtClean="0"/>
              <a:t>‹#›</a:t>
            </a:fld>
            <a:endParaRPr lang="en-US"/>
          </a:p>
        </p:txBody>
      </p:sp>
    </p:spTree>
    <p:extLst>
      <p:ext uri="{BB962C8B-B14F-4D97-AF65-F5344CB8AC3E}">
        <p14:creationId xmlns:p14="http://schemas.microsoft.com/office/powerpoint/2010/main" val="4109302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D87E-2D6C-AB46-BA88-75F1882DB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A36492-51DE-7246-93A6-A1E88C16C9AF}"/>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90277DB-8166-DB40-BCDA-3BFB553B4A97}"/>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62174D-1B7D-6B43-8D6E-968D48D96A8C}"/>
              </a:ext>
            </a:extLst>
          </p:cNvPr>
          <p:cNvSpPr>
            <a:spLocks noGrp="1"/>
          </p:cNvSpPr>
          <p:nvPr>
            <p:ph type="dt" sz="half" idx="10"/>
          </p:nvPr>
        </p:nvSpPr>
        <p:spPr/>
        <p:txBody>
          <a:bodyPr/>
          <a:lstStyle/>
          <a:p>
            <a:fld id="{861CB097-BDEF-9040-914B-BBB5BB5D49E8}" type="datetimeFigureOut">
              <a:rPr lang="en-US" smtClean="0"/>
              <a:t>6/14/2022</a:t>
            </a:fld>
            <a:endParaRPr lang="en-US" dirty="0"/>
          </a:p>
        </p:txBody>
      </p:sp>
      <p:sp>
        <p:nvSpPr>
          <p:cNvPr id="6" name="Footer Placeholder 5">
            <a:extLst>
              <a:ext uri="{FF2B5EF4-FFF2-40B4-BE49-F238E27FC236}">
                <a16:creationId xmlns:a16="http://schemas.microsoft.com/office/drawing/2014/main" id="{0E00240A-25D1-6D42-870A-C4F2E46709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3578C3-0A84-2B4C-AD78-CCA97E38814F}"/>
              </a:ext>
            </a:extLst>
          </p:cNvPr>
          <p:cNvSpPr>
            <a:spLocks noGrp="1"/>
          </p:cNvSpPr>
          <p:nvPr>
            <p:ph type="sldNum" sz="quarter" idx="12"/>
          </p:nvPr>
        </p:nvSpPr>
        <p:spPr/>
        <p:txBody>
          <a:bodyPr/>
          <a:lstStyle/>
          <a:p>
            <a:fld id="{90E86F3C-2D7F-E241-BC06-0FCF8C623F5F}" type="slidenum">
              <a:rPr lang="en-US" smtClean="0"/>
              <a:t>‹#›</a:t>
            </a:fld>
            <a:endParaRPr lang="en-US" dirty="0"/>
          </a:p>
        </p:txBody>
      </p:sp>
    </p:spTree>
    <p:extLst>
      <p:ext uri="{BB962C8B-B14F-4D97-AF65-F5344CB8AC3E}">
        <p14:creationId xmlns:p14="http://schemas.microsoft.com/office/powerpoint/2010/main" val="968741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0E99-1310-6F44-A064-8A5B5CBDCC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A1C316-1173-CD43-8DFD-27E6456E157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9B0A1-3BA9-2E40-89B7-74F080F7A0AA}"/>
              </a:ext>
            </a:extLst>
          </p:cNvPr>
          <p:cNvSpPr>
            <a:spLocks noGrp="1"/>
          </p:cNvSpPr>
          <p:nvPr>
            <p:ph type="dt" sz="half" idx="10"/>
          </p:nvPr>
        </p:nvSpPr>
        <p:spPr/>
        <p:txBody>
          <a:bodyPr/>
          <a:lstStyle/>
          <a:p>
            <a:fld id="{861CB097-BDEF-9040-914B-BBB5BB5D49E8}" type="datetimeFigureOut">
              <a:rPr lang="en-US" smtClean="0"/>
              <a:t>6/14/2022</a:t>
            </a:fld>
            <a:endParaRPr lang="en-US" dirty="0"/>
          </a:p>
        </p:txBody>
      </p:sp>
      <p:sp>
        <p:nvSpPr>
          <p:cNvPr id="5" name="Footer Placeholder 4">
            <a:extLst>
              <a:ext uri="{FF2B5EF4-FFF2-40B4-BE49-F238E27FC236}">
                <a16:creationId xmlns:a16="http://schemas.microsoft.com/office/drawing/2014/main" id="{658F6ABF-D78F-E445-8ACA-E2CBC9FDEA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A14746-E766-354D-85ED-AA1889012E65}"/>
              </a:ext>
            </a:extLst>
          </p:cNvPr>
          <p:cNvSpPr>
            <a:spLocks noGrp="1"/>
          </p:cNvSpPr>
          <p:nvPr>
            <p:ph type="sldNum" sz="quarter" idx="12"/>
          </p:nvPr>
        </p:nvSpPr>
        <p:spPr/>
        <p:txBody>
          <a:bodyPr/>
          <a:lstStyle/>
          <a:p>
            <a:fld id="{90E86F3C-2D7F-E241-BC06-0FCF8C623F5F}" type="slidenum">
              <a:rPr lang="en-US" smtClean="0"/>
              <a:t>‹#›</a:t>
            </a:fld>
            <a:endParaRPr lang="en-US" dirty="0"/>
          </a:p>
        </p:txBody>
      </p:sp>
    </p:spTree>
    <p:extLst>
      <p:ext uri="{BB962C8B-B14F-4D97-AF65-F5344CB8AC3E}">
        <p14:creationId xmlns:p14="http://schemas.microsoft.com/office/powerpoint/2010/main" val="3695738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67E185-6F23-154D-8122-E27AAEDD06D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0DD38-6363-4E4B-8FF0-E9BB7BBD73DE}"/>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4B2BC-9B17-8E48-ACB2-4A355BEC6A03}"/>
              </a:ext>
            </a:extLst>
          </p:cNvPr>
          <p:cNvSpPr>
            <a:spLocks noGrp="1"/>
          </p:cNvSpPr>
          <p:nvPr>
            <p:ph type="dt" sz="half" idx="10"/>
          </p:nvPr>
        </p:nvSpPr>
        <p:spPr/>
        <p:txBody>
          <a:bodyPr/>
          <a:lstStyle/>
          <a:p>
            <a:fld id="{861CB097-BDEF-9040-914B-BBB5BB5D49E8}" type="datetimeFigureOut">
              <a:rPr lang="en-US" smtClean="0"/>
              <a:t>6/14/2022</a:t>
            </a:fld>
            <a:endParaRPr lang="en-US" dirty="0"/>
          </a:p>
        </p:txBody>
      </p:sp>
      <p:sp>
        <p:nvSpPr>
          <p:cNvPr id="5" name="Footer Placeholder 4">
            <a:extLst>
              <a:ext uri="{FF2B5EF4-FFF2-40B4-BE49-F238E27FC236}">
                <a16:creationId xmlns:a16="http://schemas.microsoft.com/office/drawing/2014/main" id="{50DC8D4B-7C9C-894D-879F-866C24F45D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D29470-10B3-4349-AD79-3F743A6186A7}"/>
              </a:ext>
            </a:extLst>
          </p:cNvPr>
          <p:cNvSpPr>
            <a:spLocks noGrp="1"/>
          </p:cNvSpPr>
          <p:nvPr>
            <p:ph type="sldNum" sz="quarter" idx="12"/>
          </p:nvPr>
        </p:nvSpPr>
        <p:spPr/>
        <p:txBody>
          <a:bodyPr/>
          <a:lstStyle/>
          <a:p>
            <a:fld id="{90E86F3C-2D7F-E241-BC06-0FCF8C623F5F}" type="slidenum">
              <a:rPr lang="en-US" smtClean="0"/>
              <a:t>‹#›</a:t>
            </a:fld>
            <a:endParaRPr lang="en-US" dirty="0"/>
          </a:p>
        </p:txBody>
      </p:sp>
    </p:spTree>
    <p:extLst>
      <p:ext uri="{BB962C8B-B14F-4D97-AF65-F5344CB8AC3E}">
        <p14:creationId xmlns:p14="http://schemas.microsoft.com/office/powerpoint/2010/main" val="4197700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425E1-43F0-87EC-6D21-7739831D24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73BBAB-30A8-E40D-D242-DE4A48BE84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C4A43F-CBF0-A56A-F974-A795B7B2CBA9}"/>
              </a:ext>
            </a:extLst>
          </p:cNvPr>
          <p:cNvSpPr>
            <a:spLocks noGrp="1"/>
          </p:cNvSpPr>
          <p:nvPr>
            <p:ph type="dt" sz="half" idx="10"/>
          </p:nvPr>
        </p:nvSpPr>
        <p:spPr/>
        <p:txBody>
          <a:bodyPr/>
          <a:lstStyle/>
          <a:p>
            <a:fld id="{62774D36-C726-4A20-9096-2C03A493D97A}" type="datetimeFigureOut">
              <a:rPr lang="en-US" smtClean="0"/>
              <a:t>6/14/2022</a:t>
            </a:fld>
            <a:endParaRPr lang="en-US"/>
          </a:p>
        </p:txBody>
      </p:sp>
      <p:sp>
        <p:nvSpPr>
          <p:cNvPr id="5" name="Footer Placeholder 4">
            <a:extLst>
              <a:ext uri="{FF2B5EF4-FFF2-40B4-BE49-F238E27FC236}">
                <a16:creationId xmlns:a16="http://schemas.microsoft.com/office/drawing/2014/main" id="{5E7E3898-DA28-50F8-F640-3E9A35A88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22257-D018-51D8-A0FF-5AD66C10A37A}"/>
              </a:ext>
            </a:extLst>
          </p:cNvPr>
          <p:cNvSpPr>
            <a:spLocks noGrp="1"/>
          </p:cNvSpPr>
          <p:nvPr>
            <p:ph type="sldNum" sz="quarter" idx="12"/>
          </p:nvPr>
        </p:nvSpPr>
        <p:spPr/>
        <p:txBody>
          <a:bodyPr/>
          <a:lstStyle/>
          <a:p>
            <a:fld id="{DA1E118A-3489-44F8-854B-0C6AB26C007E}" type="slidenum">
              <a:rPr lang="en-US" smtClean="0"/>
              <a:t>‹#›</a:t>
            </a:fld>
            <a:endParaRPr lang="en-US"/>
          </a:p>
        </p:txBody>
      </p:sp>
    </p:spTree>
    <p:extLst>
      <p:ext uri="{BB962C8B-B14F-4D97-AF65-F5344CB8AC3E}">
        <p14:creationId xmlns:p14="http://schemas.microsoft.com/office/powerpoint/2010/main" val="349535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45D5-87CC-AD65-C421-573E0AE4DC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79EAE6-73D0-92E2-6C91-D076EA24AF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5E0C11-9659-3170-1416-3FD8E3E35B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B00D8D-BFE5-9379-2AFD-B3AAFBAC4962}"/>
              </a:ext>
            </a:extLst>
          </p:cNvPr>
          <p:cNvSpPr>
            <a:spLocks noGrp="1"/>
          </p:cNvSpPr>
          <p:nvPr>
            <p:ph type="dt" sz="half" idx="10"/>
          </p:nvPr>
        </p:nvSpPr>
        <p:spPr/>
        <p:txBody>
          <a:bodyPr/>
          <a:lstStyle/>
          <a:p>
            <a:fld id="{62774D36-C726-4A20-9096-2C03A493D97A}" type="datetimeFigureOut">
              <a:rPr lang="en-US" smtClean="0"/>
              <a:t>6/14/2022</a:t>
            </a:fld>
            <a:endParaRPr lang="en-US"/>
          </a:p>
        </p:txBody>
      </p:sp>
      <p:sp>
        <p:nvSpPr>
          <p:cNvPr id="6" name="Footer Placeholder 5">
            <a:extLst>
              <a:ext uri="{FF2B5EF4-FFF2-40B4-BE49-F238E27FC236}">
                <a16:creationId xmlns:a16="http://schemas.microsoft.com/office/drawing/2014/main" id="{C7E1D9CC-8360-6B3E-B53D-EAD4CE945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27A61-4DF9-8474-4CB3-3F1DA1B4D5A5}"/>
              </a:ext>
            </a:extLst>
          </p:cNvPr>
          <p:cNvSpPr>
            <a:spLocks noGrp="1"/>
          </p:cNvSpPr>
          <p:nvPr>
            <p:ph type="sldNum" sz="quarter" idx="12"/>
          </p:nvPr>
        </p:nvSpPr>
        <p:spPr/>
        <p:txBody>
          <a:bodyPr/>
          <a:lstStyle/>
          <a:p>
            <a:fld id="{DA1E118A-3489-44F8-854B-0C6AB26C007E}" type="slidenum">
              <a:rPr lang="en-US" smtClean="0"/>
              <a:t>‹#›</a:t>
            </a:fld>
            <a:endParaRPr lang="en-US"/>
          </a:p>
        </p:txBody>
      </p:sp>
    </p:spTree>
    <p:extLst>
      <p:ext uri="{BB962C8B-B14F-4D97-AF65-F5344CB8AC3E}">
        <p14:creationId xmlns:p14="http://schemas.microsoft.com/office/powerpoint/2010/main" val="1146384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A0800-72F9-C5B4-8585-7AD2E7D3C3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7C0E4D-708F-D039-6828-4E784FDF81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5E57B3-6B66-26DE-33EB-D782BA5BD0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6B3160-7E33-416B-FE13-A725B56C0B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DA265C-CB9A-48BF-737C-59E5131366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D21DD8-E8A4-1FC8-6D70-597E6B42B856}"/>
              </a:ext>
            </a:extLst>
          </p:cNvPr>
          <p:cNvSpPr>
            <a:spLocks noGrp="1"/>
          </p:cNvSpPr>
          <p:nvPr>
            <p:ph type="dt" sz="half" idx="10"/>
          </p:nvPr>
        </p:nvSpPr>
        <p:spPr/>
        <p:txBody>
          <a:bodyPr/>
          <a:lstStyle/>
          <a:p>
            <a:fld id="{62774D36-C726-4A20-9096-2C03A493D97A}" type="datetimeFigureOut">
              <a:rPr lang="en-US" smtClean="0"/>
              <a:t>6/14/2022</a:t>
            </a:fld>
            <a:endParaRPr lang="en-US"/>
          </a:p>
        </p:txBody>
      </p:sp>
      <p:sp>
        <p:nvSpPr>
          <p:cNvPr id="8" name="Footer Placeholder 7">
            <a:extLst>
              <a:ext uri="{FF2B5EF4-FFF2-40B4-BE49-F238E27FC236}">
                <a16:creationId xmlns:a16="http://schemas.microsoft.com/office/drawing/2014/main" id="{9FAC505A-CA1E-E84C-6B7B-9E1DF487EA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1C6AB-2B16-1E3A-F7B7-ECF88B5DE47D}"/>
              </a:ext>
            </a:extLst>
          </p:cNvPr>
          <p:cNvSpPr>
            <a:spLocks noGrp="1"/>
          </p:cNvSpPr>
          <p:nvPr>
            <p:ph type="sldNum" sz="quarter" idx="12"/>
          </p:nvPr>
        </p:nvSpPr>
        <p:spPr/>
        <p:txBody>
          <a:bodyPr/>
          <a:lstStyle/>
          <a:p>
            <a:fld id="{DA1E118A-3489-44F8-854B-0C6AB26C007E}" type="slidenum">
              <a:rPr lang="en-US" smtClean="0"/>
              <a:t>‹#›</a:t>
            </a:fld>
            <a:endParaRPr lang="en-US"/>
          </a:p>
        </p:txBody>
      </p:sp>
    </p:spTree>
    <p:extLst>
      <p:ext uri="{BB962C8B-B14F-4D97-AF65-F5344CB8AC3E}">
        <p14:creationId xmlns:p14="http://schemas.microsoft.com/office/powerpoint/2010/main" val="3373986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279FD-B35B-F04F-6A4C-8D83F14FB7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1B656-6EEA-9E53-B9FB-6B4DC65EFB86}"/>
              </a:ext>
            </a:extLst>
          </p:cNvPr>
          <p:cNvSpPr>
            <a:spLocks noGrp="1"/>
          </p:cNvSpPr>
          <p:nvPr>
            <p:ph type="dt" sz="half" idx="10"/>
          </p:nvPr>
        </p:nvSpPr>
        <p:spPr/>
        <p:txBody>
          <a:bodyPr/>
          <a:lstStyle/>
          <a:p>
            <a:fld id="{62774D36-C726-4A20-9096-2C03A493D97A}" type="datetimeFigureOut">
              <a:rPr lang="en-US" smtClean="0"/>
              <a:t>6/14/2022</a:t>
            </a:fld>
            <a:endParaRPr lang="en-US"/>
          </a:p>
        </p:txBody>
      </p:sp>
      <p:sp>
        <p:nvSpPr>
          <p:cNvPr id="4" name="Footer Placeholder 3">
            <a:extLst>
              <a:ext uri="{FF2B5EF4-FFF2-40B4-BE49-F238E27FC236}">
                <a16:creationId xmlns:a16="http://schemas.microsoft.com/office/drawing/2014/main" id="{BDA31144-6994-87B1-AA41-4FD4A435BA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2147C3-76A4-A0A4-2D50-FC9D74BDFF2F}"/>
              </a:ext>
            </a:extLst>
          </p:cNvPr>
          <p:cNvSpPr>
            <a:spLocks noGrp="1"/>
          </p:cNvSpPr>
          <p:nvPr>
            <p:ph type="sldNum" sz="quarter" idx="12"/>
          </p:nvPr>
        </p:nvSpPr>
        <p:spPr/>
        <p:txBody>
          <a:bodyPr/>
          <a:lstStyle/>
          <a:p>
            <a:fld id="{DA1E118A-3489-44F8-854B-0C6AB26C007E}" type="slidenum">
              <a:rPr lang="en-US" smtClean="0"/>
              <a:t>‹#›</a:t>
            </a:fld>
            <a:endParaRPr lang="en-US"/>
          </a:p>
        </p:txBody>
      </p:sp>
    </p:spTree>
    <p:extLst>
      <p:ext uri="{BB962C8B-B14F-4D97-AF65-F5344CB8AC3E}">
        <p14:creationId xmlns:p14="http://schemas.microsoft.com/office/powerpoint/2010/main" val="2295163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87AC37-5AD2-73CE-6234-247DBA1DED47}"/>
              </a:ext>
            </a:extLst>
          </p:cNvPr>
          <p:cNvSpPr>
            <a:spLocks noGrp="1"/>
          </p:cNvSpPr>
          <p:nvPr>
            <p:ph type="dt" sz="half" idx="10"/>
          </p:nvPr>
        </p:nvSpPr>
        <p:spPr/>
        <p:txBody>
          <a:bodyPr/>
          <a:lstStyle/>
          <a:p>
            <a:fld id="{62774D36-C726-4A20-9096-2C03A493D97A}" type="datetimeFigureOut">
              <a:rPr lang="en-US" smtClean="0"/>
              <a:t>6/14/2022</a:t>
            </a:fld>
            <a:endParaRPr lang="en-US"/>
          </a:p>
        </p:txBody>
      </p:sp>
      <p:sp>
        <p:nvSpPr>
          <p:cNvPr id="3" name="Footer Placeholder 2">
            <a:extLst>
              <a:ext uri="{FF2B5EF4-FFF2-40B4-BE49-F238E27FC236}">
                <a16:creationId xmlns:a16="http://schemas.microsoft.com/office/drawing/2014/main" id="{A89AD132-3BFA-5359-DD8F-9A0AE59360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DD7383-0A0E-B97A-E931-1029E21DCC70}"/>
              </a:ext>
            </a:extLst>
          </p:cNvPr>
          <p:cNvSpPr>
            <a:spLocks noGrp="1"/>
          </p:cNvSpPr>
          <p:nvPr>
            <p:ph type="sldNum" sz="quarter" idx="12"/>
          </p:nvPr>
        </p:nvSpPr>
        <p:spPr/>
        <p:txBody>
          <a:bodyPr/>
          <a:lstStyle/>
          <a:p>
            <a:fld id="{DA1E118A-3489-44F8-854B-0C6AB26C007E}" type="slidenum">
              <a:rPr lang="en-US" smtClean="0"/>
              <a:t>‹#›</a:t>
            </a:fld>
            <a:endParaRPr lang="en-US"/>
          </a:p>
        </p:txBody>
      </p:sp>
    </p:spTree>
    <p:extLst>
      <p:ext uri="{BB962C8B-B14F-4D97-AF65-F5344CB8AC3E}">
        <p14:creationId xmlns:p14="http://schemas.microsoft.com/office/powerpoint/2010/main" val="2877135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066F-88C7-1F77-F005-867C44860A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6037F8-1E29-F3B3-3D74-040C68D261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1F468-7004-2201-F635-FB6DE6085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B45FDE-3B9B-86E3-7BCD-2D889ECB0082}"/>
              </a:ext>
            </a:extLst>
          </p:cNvPr>
          <p:cNvSpPr>
            <a:spLocks noGrp="1"/>
          </p:cNvSpPr>
          <p:nvPr>
            <p:ph type="dt" sz="half" idx="10"/>
          </p:nvPr>
        </p:nvSpPr>
        <p:spPr/>
        <p:txBody>
          <a:bodyPr/>
          <a:lstStyle/>
          <a:p>
            <a:fld id="{62774D36-C726-4A20-9096-2C03A493D97A}" type="datetimeFigureOut">
              <a:rPr lang="en-US" smtClean="0"/>
              <a:t>6/14/2022</a:t>
            </a:fld>
            <a:endParaRPr lang="en-US"/>
          </a:p>
        </p:txBody>
      </p:sp>
      <p:sp>
        <p:nvSpPr>
          <p:cNvPr id="6" name="Footer Placeholder 5">
            <a:extLst>
              <a:ext uri="{FF2B5EF4-FFF2-40B4-BE49-F238E27FC236}">
                <a16:creationId xmlns:a16="http://schemas.microsoft.com/office/drawing/2014/main" id="{4950BCE0-7507-3BAE-3A7A-1F737344C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4B03A9-1670-1A2A-C61E-84C46F4A6460}"/>
              </a:ext>
            </a:extLst>
          </p:cNvPr>
          <p:cNvSpPr>
            <a:spLocks noGrp="1"/>
          </p:cNvSpPr>
          <p:nvPr>
            <p:ph type="sldNum" sz="quarter" idx="12"/>
          </p:nvPr>
        </p:nvSpPr>
        <p:spPr/>
        <p:txBody>
          <a:bodyPr/>
          <a:lstStyle/>
          <a:p>
            <a:fld id="{DA1E118A-3489-44F8-854B-0C6AB26C007E}" type="slidenum">
              <a:rPr lang="en-US" smtClean="0"/>
              <a:t>‹#›</a:t>
            </a:fld>
            <a:endParaRPr lang="en-US"/>
          </a:p>
        </p:txBody>
      </p:sp>
    </p:spTree>
    <p:extLst>
      <p:ext uri="{BB962C8B-B14F-4D97-AF65-F5344CB8AC3E}">
        <p14:creationId xmlns:p14="http://schemas.microsoft.com/office/powerpoint/2010/main" val="1883177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B8236-51DB-A278-4483-81AA4DA6E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740174-185B-CE28-F520-2C9F26D6EA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064D78-67ED-4F88-626F-A785BB881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195FC-244E-5491-79A6-685FB564DD3E}"/>
              </a:ext>
            </a:extLst>
          </p:cNvPr>
          <p:cNvSpPr>
            <a:spLocks noGrp="1"/>
          </p:cNvSpPr>
          <p:nvPr>
            <p:ph type="dt" sz="half" idx="10"/>
          </p:nvPr>
        </p:nvSpPr>
        <p:spPr/>
        <p:txBody>
          <a:bodyPr/>
          <a:lstStyle/>
          <a:p>
            <a:fld id="{62774D36-C726-4A20-9096-2C03A493D97A}" type="datetimeFigureOut">
              <a:rPr lang="en-US" smtClean="0"/>
              <a:t>6/14/2022</a:t>
            </a:fld>
            <a:endParaRPr lang="en-US"/>
          </a:p>
        </p:txBody>
      </p:sp>
      <p:sp>
        <p:nvSpPr>
          <p:cNvPr id="6" name="Footer Placeholder 5">
            <a:extLst>
              <a:ext uri="{FF2B5EF4-FFF2-40B4-BE49-F238E27FC236}">
                <a16:creationId xmlns:a16="http://schemas.microsoft.com/office/drawing/2014/main" id="{0F435A0F-6E7A-6EC5-7D75-22E6CE9EB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A8D29-094E-A6E7-758D-61300784E267}"/>
              </a:ext>
            </a:extLst>
          </p:cNvPr>
          <p:cNvSpPr>
            <a:spLocks noGrp="1"/>
          </p:cNvSpPr>
          <p:nvPr>
            <p:ph type="sldNum" sz="quarter" idx="12"/>
          </p:nvPr>
        </p:nvSpPr>
        <p:spPr/>
        <p:txBody>
          <a:bodyPr/>
          <a:lstStyle/>
          <a:p>
            <a:fld id="{DA1E118A-3489-44F8-854B-0C6AB26C007E}" type="slidenum">
              <a:rPr lang="en-US" smtClean="0"/>
              <a:t>‹#›</a:t>
            </a:fld>
            <a:endParaRPr lang="en-US"/>
          </a:p>
        </p:txBody>
      </p:sp>
    </p:spTree>
    <p:extLst>
      <p:ext uri="{BB962C8B-B14F-4D97-AF65-F5344CB8AC3E}">
        <p14:creationId xmlns:p14="http://schemas.microsoft.com/office/powerpoint/2010/main" val="104338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85792D-F6A9-8392-52B5-52AB6D9A3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19412B-16A8-795D-C60B-0A60F5A41C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3B621-A0B2-E37B-01D4-5A42CFDD6D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74D36-C726-4A20-9096-2C03A493D97A}" type="datetimeFigureOut">
              <a:rPr lang="en-US" smtClean="0"/>
              <a:t>6/14/2022</a:t>
            </a:fld>
            <a:endParaRPr lang="en-US"/>
          </a:p>
        </p:txBody>
      </p:sp>
      <p:sp>
        <p:nvSpPr>
          <p:cNvPr id="5" name="Footer Placeholder 4">
            <a:extLst>
              <a:ext uri="{FF2B5EF4-FFF2-40B4-BE49-F238E27FC236}">
                <a16:creationId xmlns:a16="http://schemas.microsoft.com/office/drawing/2014/main" id="{879536B3-1FB1-FD54-031D-3F5B8DB380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9E188B-2A4A-1E29-94D6-7ED23036A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E118A-3489-44F8-854B-0C6AB26C007E}" type="slidenum">
              <a:rPr lang="en-US" smtClean="0"/>
              <a:t>‹#›</a:t>
            </a:fld>
            <a:endParaRPr lang="en-US"/>
          </a:p>
        </p:txBody>
      </p:sp>
    </p:spTree>
    <p:extLst>
      <p:ext uri="{BB962C8B-B14F-4D97-AF65-F5344CB8AC3E}">
        <p14:creationId xmlns:p14="http://schemas.microsoft.com/office/powerpoint/2010/main" val="313937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F69542-156B-A548-823D-B3C9846CB61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56EB73-21F2-C643-A64D-5B1FF6A4E7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5E9A01-501E-444F-96EA-6159F56C562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1CB097-BDEF-9040-914B-BBB5BB5D49E8}" type="datetimeFigureOut">
              <a:rPr lang="en-US" smtClean="0"/>
              <a:t>6/14/2022</a:t>
            </a:fld>
            <a:endParaRPr lang="en-US" dirty="0"/>
          </a:p>
        </p:txBody>
      </p:sp>
      <p:sp>
        <p:nvSpPr>
          <p:cNvPr id="5" name="Footer Placeholder 4">
            <a:extLst>
              <a:ext uri="{FF2B5EF4-FFF2-40B4-BE49-F238E27FC236}">
                <a16:creationId xmlns:a16="http://schemas.microsoft.com/office/drawing/2014/main" id="{24EDB9B5-6C11-0045-B00F-6FC20525AB7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DB69362-CD4F-B54A-887D-9932AE3E3EF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E86F3C-2D7F-E241-BC06-0FCF8C623F5F}" type="slidenum">
              <a:rPr lang="en-US" smtClean="0"/>
              <a:t>‹#›</a:t>
            </a:fld>
            <a:endParaRPr lang="en-US" dirty="0"/>
          </a:p>
        </p:txBody>
      </p:sp>
      <p:pic>
        <p:nvPicPr>
          <p:cNvPr id="7" name="Picture 6">
            <a:extLst>
              <a:ext uri="{FF2B5EF4-FFF2-40B4-BE49-F238E27FC236}">
                <a16:creationId xmlns:a16="http://schemas.microsoft.com/office/drawing/2014/main" id="{46A63C7B-1480-A043-987E-33ABAC5581B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859482" y="4918921"/>
            <a:ext cx="4473039" cy="2516084"/>
          </a:xfrm>
          <a:prstGeom prst="rect">
            <a:avLst/>
          </a:prstGeom>
        </p:spPr>
      </p:pic>
    </p:spTree>
    <p:extLst>
      <p:ext uri="{BB962C8B-B14F-4D97-AF65-F5344CB8AC3E}">
        <p14:creationId xmlns:p14="http://schemas.microsoft.com/office/powerpoint/2010/main" val="3775032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b="0" i="0" kern="1200">
          <a:solidFill>
            <a:schemeClr val="tx1">
              <a:lumMod val="75000"/>
              <a:lumOff val="25000"/>
            </a:schemeClr>
          </a:solidFill>
          <a:latin typeface="Garamond" panose="02020404030301010803" pitchFamily="18"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eg"/><Relationship Id="rId3" Type="http://schemas.openxmlformats.org/officeDocument/2006/relationships/image" Target="../media/image18.pn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g"/><Relationship Id="rId9" Type="http://schemas.openxmlformats.org/officeDocument/2006/relationships/image" Target="../media/image44.jpeg"/><Relationship Id="rId14" Type="http://schemas.openxmlformats.org/officeDocument/2006/relationships/image" Target="../media/image4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19.jpg"/><Relationship Id="rId5" Type="http://schemas.openxmlformats.org/officeDocument/2006/relationships/image" Target="../media/image51.jpeg"/><Relationship Id="rId4" Type="http://schemas.openxmlformats.org/officeDocument/2006/relationships/image" Target="../media/image8.tiff"/></Relationships>
</file>

<file path=ppt/slides/_rels/slide19.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8.tiff"/><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53.png"/><Relationship Id="rId7" Type="http://schemas.openxmlformats.org/officeDocument/2006/relationships/image" Target="../media/image56.ti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55.tif"/><Relationship Id="rId4" Type="http://schemas.openxmlformats.org/officeDocument/2006/relationships/image" Target="../media/image8.tiff"/><Relationship Id="rId9" Type="http://schemas.openxmlformats.org/officeDocument/2006/relationships/image" Target="../media/image57.tif"/></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6.tif"/><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6.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3.jp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6.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gif"/><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9">
            <a:extLst>
              <a:ext uri="{FF2B5EF4-FFF2-40B4-BE49-F238E27FC236}">
                <a16:creationId xmlns:a16="http://schemas.microsoft.com/office/drawing/2014/main" id="{28E8E9B0-E14B-40DC-8625-261038B3ECF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2"/>
            <a:ext cx="12191999" cy="6866934"/>
          </a:xfrm>
          <a:prstGeom prst="rect">
            <a:avLst/>
          </a:prstGeom>
          <a:solidFill>
            <a:schemeClr val="bg1"/>
          </a:solidFill>
        </p:spPr>
      </p:pic>
      <p:sp>
        <p:nvSpPr>
          <p:cNvPr id="2" name="Title 1">
            <a:extLst>
              <a:ext uri="{FF2B5EF4-FFF2-40B4-BE49-F238E27FC236}">
                <a16:creationId xmlns:a16="http://schemas.microsoft.com/office/drawing/2014/main" id="{106AD469-2BB1-9946-B63E-E9CFAE8CF188}"/>
              </a:ext>
            </a:extLst>
          </p:cNvPr>
          <p:cNvSpPr>
            <a:spLocks noGrp="1"/>
          </p:cNvSpPr>
          <p:nvPr>
            <p:ph type="ctrTitle"/>
          </p:nvPr>
        </p:nvSpPr>
        <p:spPr>
          <a:xfrm>
            <a:off x="0" y="0"/>
            <a:ext cx="12131040" cy="2114550"/>
          </a:xfrm>
        </p:spPr>
        <p:txBody>
          <a:bodyPr>
            <a:noAutofit/>
          </a:bodyPr>
          <a:lstStyle/>
          <a:p>
            <a:r>
              <a:rPr lang="en-US" sz="4800" b="1" dirty="0">
                <a:solidFill>
                  <a:schemeClr val="tx1"/>
                </a:solidFill>
                <a:latin typeface="+mn-lt"/>
              </a:rPr>
              <a:t>Using sUAS for the Development and Validation of Surface Water Quality Models in Optically Deep Mine Water</a:t>
            </a:r>
          </a:p>
        </p:txBody>
      </p:sp>
      <p:sp>
        <p:nvSpPr>
          <p:cNvPr id="3" name="Subtitle 2">
            <a:extLst>
              <a:ext uri="{FF2B5EF4-FFF2-40B4-BE49-F238E27FC236}">
                <a16:creationId xmlns:a16="http://schemas.microsoft.com/office/drawing/2014/main" id="{D1BC20F8-DB05-1444-AF07-F477439FBE12}"/>
              </a:ext>
            </a:extLst>
          </p:cNvPr>
          <p:cNvSpPr>
            <a:spLocks noGrp="1"/>
          </p:cNvSpPr>
          <p:nvPr>
            <p:ph type="subTitle" idx="1"/>
          </p:nvPr>
        </p:nvSpPr>
        <p:spPr>
          <a:xfrm>
            <a:off x="1523999" y="4306186"/>
            <a:ext cx="9144000" cy="2560749"/>
          </a:xfrm>
        </p:spPr>
        <p:txBody>
          <a:bodyPr>
            <a:normAutofit fontScale="92500" lnSpcReduction="10000"/>
          </a:bodyPr>
          <a:lstStyle/>
          <a:p>
            <a:r>
              <a:rPr lang="en-US" sz="3200" b="1" dirty="0">
                <a:solidFill>
                  <a:schemeClr val="tx1"/>
                </a:solidFill>
                <a:latin typeface="+mn-lt"/>
              </a:rPr>
              <a:t>Brandon K. Holzbauer-Schweitzer, Ph.D.</a:t>
            </a:r>
          </a:p>
          <a:p>
            <a:r>
              <a:rPr lang="en-US" sz="3200" b="1" dirty="0">
                <a:solidFill>
                  <a:schemeClr val="tx1"/>
                </a:solidFill>
                <a:latin typeface="+mn-lt"/>
              </a:rPr>
              <a:t>And</a:t>
            </a:r>
          </a:p>
          <a:p>
            <a:r>
              <a:rPr lang="en-US" sz="3200" b="1" dirty="0">
                <a:solidFill>
                  <a:schemeClr val="tx1"/>
                </a:solidFill>
                <a:latin typeface="+mn-lt"/>
              </a:rPr>
              <a:t>Robert W. Nairn, Ph.D.</a:t>
            </a:r>
          </a:p>
          <a:p>
            <a:r>
              <a:rPr lang="en-US" sz="3200" b="1" dirty="0">
                <a:solidFill>
                  <a:schemeClr val="tx1"/>
                </a:solidFill>
                <a:latin typeface="+mn-lt"/>
              </a:rPr>
              <a:t>39</a:t>
            </a:r>
            <a:r>
              <a:rPr lang="en-US" sz="3200" b="1" baseline="30000" dirty="0">
                <a:solidFill>
                  <a:schemeClr val="tx1"/>
                </a:solidFill>
                <a:latin typeface="+mn-lt"/>
              </a:rPr>
              <a:t>th</a:t>
            </a:r>
            <a:r>
              <a:rPr lang="en-US" sz="3200" b="1" dirty="0">
                <a:solidFill>
                  <a:schemeClr val="tx1"/>
                </a:solidFill>
                <a:latin typeface="+mn-lt"/>
              </a:rPr>
              <a:t> Annual ASRS Meeting</a:t>
            </a:r>
          </a:p>
          <a:p>
            <a:r>
              <a:rPr lang="en-US" sz="3200" b="1" dirty="0">
                <a:solidFill>
                  <a:schemeClr val="tx1"/>
                </a:solidFill>
                <a:latin typeface="+mn-lt"/>
              </a:rPr>
              <a:t>Tuesday June 14</a:t>
            </a:r>
            <a:r>
              <a:rPr lang="en-US" sz="3200" b="1" baseline="30000" dirty="0">
                <a:solidFill>
                  <a:schemeClr val="tx1"/>
                </a:solidFill>
                <a:latin typeface="+mn-lt"/>
              </a:rPr>
              <a:t>th</a:t>
            </a:r>
            <a:r>
              <a:rPr lang="en-US" sz="3200" b="1" dirty="0">
                <a:solidFill>
                  <a:schemeClr val="tx1"/>
                </a:solidFill>
                <a:latin typeface="+mn-lt"/>
              </a:rPr>
              <a:t>, 2022</a:t>
            </a:r>
          </a:p>
          <a:p>
            <a:endParaRPr lang="en-US" sz="3200" b="1" dirty="0">
              <a:solidFill>
                <a:schemeClr val="tx1"/>
              </a:solidFill>
              <a:latin typeface="+mn-lt"/>
            </a:endParaRPr>
          </a:p>
        </p:txBody>
      </p:sp>
      <p:pic>
        <p:nvPicPr>
          <p:cNvPr id="6" name="Picture 5" descr="A close up of text on a white background&#10;&#10;Description automatically generated">
            <a:extLst>
              <a:ext uri="{FF2B5EF4-FFF2-40B4-BE49-F238E27FC236}">
                <a16:creationId xmlns:a16="http://schemas.microsoft.com/office/drawing/2014/main" id="{E5C762B4-AABA-4F77-A033-24B23DAEA9CA}"/>
              </a:ext>
            </a:extLst>
          </p:cNvPr>
          <p:cNvPicPr>
            <a:picLocks noChangeAspect="1"/>
          </p:cNvPicPr>
          <p:nvPr/>
        </p:nvPicPr>
        <p:blipFill rotWithShape="1">
          <a:blip r:embed="rId4">
            <a:extLst>
              <a:ext uri="{28A0092B-C50C-407E-A947-70E740481C1C}">
                <a14:useLocalDpi xmlns:a14="http://schemas.microsoft.com/office/drawing/2010/main" val="0"/>
              </a:ext>
            </a:extLst>
          </a:blip>
          <a:srcRect l="22445" t="11683" r="25492" b="7937"/>
          <a:stretch/>
        </p:blipFill>
        <p:spPr>
          <a:xfrm>
            <a:off x="38913" y="4306186"/>
            <a:ext cx="1638850" cy="2512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3389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107FE4B1-83A5-4E15-9B65-35E534958D7A}"/>
              </a:ext>
            </a:extLst>
          </p:cNvPr>
          <p:cNvPicPr>
            <a:picLocks noChangeAspect="1"/>
          </p:cNvPicPr>
          <p:nvPr/>
        </p:nvPicPr>
        <p:blipFill rotWithShape="1">
          <a:blip r:embed="rId3">
            <a:extLst>
              <a:ext uri="{28A0092B-C50C-407E-A947-70E740481C1C}">
                <a14:useLocalDpi xmlns:a14="http://schemas.microsoft.com/office/drawing/2010/main" val="0"/>
              </a:ext>
            </a:extLst>
          </a:blip>
          <a:srcRect l="22445" t="11683" r="25492" b="7937"/>
          <a:stretch/>
        </p:blipFill>
        <p:spPr>
          <a:xfrm>
            <a:off x="26127" y="5714669"/>
            <a:ext cx="724619" cy="1111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2">
            <a:extLst>
              <a:ext uri="{FF2B5EF4-FFF2-40B4-BE49-F238E27FC236}">
                <a16:creationId xmlns:a16="http://schemas.microsoft.com/office/drawing/2014/main" id="{4F04B0BC-3179-4499-A3EF-95BF1DF76763}"/>
              </a:ext>
            </a:extLst>
          </p:cNvPr>
          <p:cNvSpPr txBox="1">
            <a:spLocks/>
          </p:cNvSpPr>
          <p:nvPr/>
        </p:nvSpPr>
        <p:spPr>
          <a:xfrm>
            <a:off x="0" y="1030405"/>
            <a:ext cx="6949440" cy="3326761"/>
          </a:xfrm>
          <a:prstGeom prst="rect">
            <a:avLst/>
          </a:prstGeom>
        </p:spPr>
        <p:txBody>
          <a:bodyPr vert="horz" lIns="91440" tIns="45720" rIns="91440" bIns="45720" rtlCol="0" anchor="ct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377" rtl="0" eaLnBrk="1" fontAlgn="base" latinLnBrk="0" hangingPunct="1">
              <a:lnSpc>
                <a:spcPct val="150000"/>
              </a:lnSpc>
              <a:spcBef>
                <a:spcPts val="0"/>
              </a:spcBef>
              <a:spcAft>
                <a:spcPts val="0"/>
              </a:spcAft>
              <a:buClrTx/>
              <a:buSzTx/>
              <a:buNone/>
              <a:tabLst/>
              <a:defRPr/>
            </a:pPr>
            <a:endParaRPr kumimoji="0" lang="en-US" sz="2000" i="0" u="none" strike="noStrike" kern="0" cap="none" spc="0" normalizeH="0" baseline="0" noProof="0" dirty="0">
              <a:ln>
                <a:noFill/>
              </a:ln>
              <a:solidFill>
                <a:prstClr val="black"/>
              </a:solidFill>
              <a:effectLst>
                <a:glow>
                  <a:srgbClr val="000000"/>
                </a:glow>
                <a:outerShdw sx="0" sy="0">
                  <a:srgbClr val="000000"/>
                </a:outerShdw>
                <a:reflection stA="0" endPos="0" fadeDir="0" sx="0" sy="0"/>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377" rtl="0" eaLnBrk="1" fontAlgn="base" latinLnBrk="0" hangingPunct="1">
              <a:lnSpc>
                <a:spcPct val="150000"/>
              </a:lnSpc>
              <a:spcBef>
                <a:spcPts val="0"/>
              </a:spcBef>
              <a:spcAft>
                <a:spcPts val="0"/>
              </a:spcAft>
              <a:buClrTx/>
              <a:buSzTx/>
              <a:buNone/>
              <a:tabLst/>
              <a:defRPr/>
            </a:pPr>
            <a:r>
              <a:rPr lang="en-US" sz="2000" u="none" strike="noStrike" kern="0" spc="0" dirty="0">
                <a:ln>
                  <a:noFill/>
                </a:ln>
                <a:solidFill>
                  <a:schemeClr val="tx1"/>
                </a:solidFill>
                <a:effectLst>
                  <a:glow>
                    <a:srgbClr val="000000"/>
                  </a:glow>
                  <a:outerShdw sx="0" sy="0">
                    <a:srgbClr val="000000"/>
                  </a:outerShdw>
                  <a:reflection stA="0" endPos="0" fadeDir="0" sx="0" sy="0"/>
                </a:effectLst>
                <a:latin typeface="Calibri" panose="020F0502020204030204" pitchFamily="34" charset="0"/>
                <a:ea typeface="Calibri" panose="020F0502020204030204" pitchFamily="34" charset="0"/>
                <a:cs typeface="Times New Roman" panose="02020603050405020304" pitchFamily="18" charset="0"/>
              </a:rPr>
              <a:t>- Various water quality parameters will be more readily estimated in optically deep compared to optically shallow waters with sUAS</a:t>
            </a:r>
          </a:p>
          <a:p>
            <a:pPr marL="0" marR="0" lvl="0" indent="0" algn="just" defTabSz="914377" rtl="0" eaLnBrk="1" fontAlgn="base" latinLnBrk="0" hangingPunct="1">
              <a:lnSpc>
                <a:spcPct val="150000"/>
              </a:lnSpc>
              <a:spcBef>
                <a:spcPts val="0"/>
              </a:spcBef>
              <a:spcAft>
                <a:spcPts val="0"/>
              </a:spcAft>
              <a:buClrTx/>
              <a:buSzTx/>
              <a:buNone/>
              <a:tabLst/>
              <a:defRPr/>
            </a:pPr>
            <a:endParaRPr lang="en-US" sz="2000" kern="0" dirty="0">
              <a:solidFill>
                <a:prstClr val="black"/>
              </a:solidFill>
              <a:effectLst>
                <a:glow>
                  <a:srgbClr val="000000"/>
                </a:glow>
                <a:outerShdw sx="0" sy="0">
                  <a:srgbClr val="000000"/>
                </a:outerShdw>
                <a:reflection stA="0" endPos="0" fadeDir="0" sx="0" s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377" rtl="0" eaLnBrk="1" fontAlgn="base" latinLnBrk="0" hangingPunct="1">
              <a:lnSpc>
                <a:spcPct val="150000"/>
              </a:lnSpc>
              <a:spcBef>
                <a:spcPts val="0"/>
              </a:spcBef>
              <a:spcAft>
                <a:spcPts val="0"/>
              </a:spcAft>
              <a:buClrTx/>
              <a:buSzTx/>
              <a:buNone/>
              <a:tabLst/>
              <a:defRPr/>
            </a:pPr>
            <a:r>
              <a:rPr kumimoji="0" lang="en-US" sz="2000" i="0" u="none" strike="noStrike" kern="0" cap="none" spc="0" normalizeH="0" baseline="0" noProof="0" dirty="0">
                <a:ln>
                  <a:noFill/>
                </a:ln>
                <a:solidFill>
                  <a:prstClr val="black"/>
                </a:solidFill>
                <a:effectLst>
                  <a:glow>
                    <a:srgbClr val="000000"/>
                  </a:glow>
                  <a:outerShdw sx="0" sy="0">
                    <a:srgbClr val="000000"/>
                  </a:outerShdw>
                  <a:reflection stA="0" endPos="0" fadeDir="0" sx="0" sy="0"/>
                </a:effectLst>
                <a:uLnTx/>
                <a:uFillTx/>
                <a:latin typeface="Calibri" panose="020F0502020204030204" pitchFamily="34" charset="0"/>
                <a:ea typeface="Calibri" panose="020F0502020204030204" pitchFamily="34" charset="0"/>
                <a:cs typeface="Times New Roman" panose="02020603050405020304" pitchFamily="18" charset="0"/>
              </a:rPr>
              <a:t>- sUAS-derived imagery will be capable of describing water quality parameters typically not examined (e.g., metal concentrations) in remote sensing studies, and the models will not be site-specific</a:t>
            </a:r>
          </a:p>
          <a:p>
            <a:pPr marL="228594" marR="0" lvl="0" indent="-228594" algn="just" defTabSz="914377" rtl="0" eaLnBrk="1" fontAlgn="base" latinLnBrk="0" hangingPunct="1">
              <a:lnSpc>
                <a:spcPct val="150000"/>
              </a:lnSpc>
              <a:spcBef>
                <a:spcPts val="0"/>
              </a:spcBef>
              <a:spcAft>
                <a:spcPts val="0"/>
              </a:spcAft>
              <a:buClrTx/>
              <a:buSzTx/>
              <a:buFontTx/>
              <a:buChar char="-"/>
              <a:tabLst/>
              <a:defRPr/>
            </a:pPr>
            <a:endParaRPr kumimoji="0" lang="en-US" sz="1400" b="0" i="0" u="none" strike="noStrike" kern="0" cap="none" spc="0" normalizeH="0" baseline="0" noProof="0" dirty="0">
              <a:ln>
                <a:noFill/>
              </a:ln>
              <a:solidFill>
                <a:prstClr val="black"/>
              </a:solidFill>
              <a:effectLst>
                <a:glow>
                  <a:srgbClr val="000000"/>
                </a:glow>
                <a:outerShdw sx="0" sy="0">
                  <a:srgbClr val="000000"/>
                </a:outerShdw>
                <a:reflection stA="0" endPos="0" fadeDir="0" sx="0" sy="0"/>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08D357F-B99F-4ACE-8809-5971B5CCF8DB}"/>
              </a:ext>
            </a:extLst>
          </p:cNvPr>
          <p:cNvSpPr txBox="1"/>
          <p:nvPr/>
        </p:nvSpPr>
        <p:spPr>
          <a:xfrm>
            <a:off x="11850806" y="6488668"/>
            <a:ext cx="3411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grpSp>
        <p:nvGrpSpPr>
          <p:cNvPr id="14" name="Group 13">
            <a:extLst>
              <a:ext uri="{FF2B5EF4-FFF2-40B4-BE49-F238E27FC236}">
                <a16:creationId xmlns:a16="http://schemas.microsoft.com/office/drawing/2014/main" id="{71CB0B9C-A5E9-4AD0-84BE-9B096482D302}"/>
              </a:ext>
            </a:extLst>
          </p:cNvPr>
          <p:cNvGrpSpPr/>
          <p:nvPr/>
        </p:nvGrpSpPr>
        <p:grpSpPr>
          <a:xfrm>
            <a:off x="7230159" y="1139305"/>
            <a:ext cx="4791244" cy="3108960"/>
            <a:chOff x="7368364" y="1973255"/>
            <a:chExt cx="3877406" cy="1901991"/>
          </a:xfrm>
        </p:grpSpPr>
        <p:pic>
          <p:nvPicPr>
            <p:cNvPr id="4" name="Picture 3" descr="Map&#10;&#10;Description automatically generated">
              <a:extLst>
                <a:ext uri="{FF2B5EF4-FFF2-40B4-BE49-F238E27FC236}">
                  <a16:creationId xmlns:a16="http://schemas.microsoft.com/office/drawing/2014/main" id="{80BFC3F5-22D4-4522-9D1F-D8D5AE164C13}"/>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50000" t="24239" b="38055"/>
            <a:stretch/>
          </p:blipFill>
          <p:spPr>
            <a:xfrm>
              <a:off x="7368364" y="1976397"/>
              <a:ext cx="1938701" cy="1891987"/>
            </a:xfrm>
            <a:prstGeom prst="rect">
              <a:avLst/>
            </a:prstGeom>
            <a:ln>
              <a:solidFill>
                <a:schemeClr val="tx1"/>
              </a:solidFill>
            </a:ln>
          </p:spPr>
        </p:pic>
        <p:pic>
          <p:nvPicPr>
            <p:cNvPr id="12" name="Picture 11" descr="Map&#10;&#10;Description automatically generated">
              <a:extLst>
                <a:ext uri="{FF2B5EF4-FFF2-40B4-BE49-F238E27FC236}">
                  <a16:creationId xmlns:a16="http://schemas.microsoft.com/office/drawing/2014/main" id="{47BBA8D1-D30F-446F-996B-1E64162A6D43}"/>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50000" t="62295" b="668"/>
            <a:stretch/>
          </p:blipFill>
          <p:spPr>
            <a:xfrm>
              <a:off x="9307067" y="1973255"/>
              <a:ext cx="1938703" cy="1901991"/>
            </a:xfrm>
            <a:prstGeom prst="rect">
              <a:avLst/>
            </a:prstGeom>
            <a:ln>
              <a:solidFill>
                <a:schemeClr val="tx1"/>
              </a:solidFill>
            </a:ln>
          </p:spPr>
        </p:pic>
      </p:grpSp>
      <p:sp>
        <p:nvSpPr>
          <p:cNvPr id="21" name="Title 1">
            <a:extLst>
              <a:ext uri="{FF2B5EF4-FFF2-40B4-BE49-F238E27FC236}">
                <a16:creationId xmlns:a16="http://schemas.microsoft.com/office/drawing/2014/main" id="{876D89E7-E6CD-4A49-A060-08897954A009}"/>
              </a:ext>
            </a:extLst>
          </p:cNvPr>
          <p:cNvSpPr txBox="1">
            <a:spLocks/>
          </p:cNvSpPr>
          <p:nvPr/>
        </p:nvSpPr>
        <p:spPr>
          <a:xfrm>
            <a:off x="0" y="-2"/>
            <a:ext cx="6096000" cy="103040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b="0" i="0" kern="1200">
                <a:solidFill>
                  <a:schemeClr val="tx1">
                    <a:lumMod val="75000"/>
                    <a:lumOff val="25000"/>
                  </a:schemeClr>
                </a:solidFill>
                <a:latin typeface="Garamond" panose="02020404030301010803" pitchFamily="18"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Experimental Hypotheses</a:t>
            </a:r>
          </a:p>
        </p:txBody>
      </p:sp>
      <p:sp>
        <p:nvSpPr>
          <p:cNvPr id="15" name="TextBox 14">
            <a:extLst>
              <a:ext uri="{FF2B5EF4-FFF2-40B4-BE49-F238E27FC236}">
                <a16:creationId xmlns:a16="http://schemas.microsoft.com/office/drawing/2014/main" id="{B95B85A7-F184-8D58-5C56-D7A81BFA1F73}"/>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descr="A picture containing indoor, sitting, table, computer&#10;&#10;Description automatically generated">
            <a:extLst>
              <a:ext uri="{FF2B5EF4-FFF2-40B4-BE49-F238E27FC236}">
                <a16:creationId xmlns:a16="http://schemas.microsoft.com/office/drawing/2014/main" id="{19A1862D-174A-4814-50AE-8BF1F6AB8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8500" y="4518212"/>
            <a:ext cx="3905443" cy="2155122"/>
          </a:xfrm>
          <a:prstGeom prst="rect">
            <a:avLst/>
          </a:prstGeom>
          <a:ln w="38100">
            <a:solidFill>
              <a:schemeClr val="tx1"/>
            </a:solidFill>
          </a:ln>
        </p:spPr>
      </p:pic>
      <p:pic>
        <p:nvPicPr>
          <p:cNvPr id="19" name="Picture 4">
            <a:extLst>
              <a:ext uri="{FF2B5EF4-FFF2-40B4-BE49-F238E27FC236}">
                <a16:creationId xmlns:a16="http://schemas.microsoft.com/office/drawing/2014/main" id="{4B613741-6684-1C71-BCEB-272CF3D8E6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0686438" y="47140"/>
            <a:ext cx="1463030" cy="670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022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F7451D-4D22-448C-9B98-ECC3395ACA8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5178D6-60AB-4368-B86C-A9EBDA816413}"/>
              </a:ext>
            </a:extLst>
          </p:cNvPr>
          <p:cNvSpPr>
            <a:spLocks noGrp="1"/>
          </p:cNvSpPr>
          <p:nvPr>
            <p:ph type="title"/>
          </p:nvPr>
        </p:nvSpPr>
        <p:spPr>
          <a:xfrm>
            <a:off x="0" y="-8463"/>
            <a:ext cx="8846288" cy="762706"/>
          </a:xfrm>
        </p:spPr>
        <p:txBody>
          <a:bodyPr/>
          <a:lstStyle/>
          <a:p>
            <a:r>
              <a:rPr lang="en-US" b="1" dirty="0">
                <a:solidFill>
                  <a:schemeClr val="tx1"/>
                </a:solidFill>
                <a:latin typeface="+mj-lt"/>
              </a:rPr>
              <a:t>Generalized Dissertation Methodology</a:t>
            </a:r>
          </a:p>
        </p:txBody>
      </p:sp>
      <p:sp>
        <p:nvSpPr>
          <p:cNvPr id="22" name="TextBox 21">
            <a:extLst>
              <a:ext uri="{FF2B5EF4-FFF2-40B4-BE49-F238E27FC236}">
                <a16:creationId xmlns:a16="http://schemas.microsoft.com/office/drawing/2014/main" id="{BB75D109-F764-4CCD-A86F-FAF63E00DF7D}"/>
              </a:ext>
            </a:extLst>
          </p:cNvPr>
          <p:cNvSpPr txBox="1"/>
          <p:nvPr/>
        </p:nvSpPr>
        <p:spPr>
          <a:xfrm>
            <a:off x="11753850" y="6488668"/>
            <a:ext cx="4381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grpSp>
        <p:nvGrpSpPr>
          <p:cNvPr id="36" name="Group 35">
            <a:extLst>
              <a:ext uri="{FF2B5EF4-FFF2-40B4-BE49-F238E27FC236}">
                <a16:creationId xmlns:a16="http://schemas.microsoft.com/office/drawing/2014/main" id="{87C1D0C0-83A7-46E8-9201-2FBDF049233F}"/>
              </a:ext>
            </a:extLst>
          </p:cNvPr>
          <p:cNvGrpSpPr/>
          <p:nvPr/>
        </p:nvGrpSpPr>
        <p:grpSpPr>
          <a:xfrm>
            <a:off x="2815258" y="909972"/>
            <a:ext cx="3614149" cy="5684917"/>
            <a:chOff x="2815258" y="909972"/>
            <a:chExt cx="3614149" cy="5684917"/>
          </a:xfrm>
        </p:grpSpPr>
        <p:sp>
          <p:nvSpPr>
            <p:cNvPr id="11" name="Rectangle: Rounded Corners 10">
              <a:extLst>
                <a:ext uri="{FF2B5EF4-FFF2-40B4-BE49-F238E27FC236}">
                  <a16:creationId xmlns:a16="http://schemas.microsoft.com/office/drawing/2014/main" id="{FBC8D413-FDA1-4E89-87F5-B67D292D2B88}"/>
                </a:ext>
              </a:extLst>
            </p:cNvPr>
            <p:cNvSpPr/>
            <p:nvPr/>
          </p:nvSpPr>
          <p:spPr>
            <a:xfrm>
              <a:off x="3084857" y="909972"/>
              <a:ext cx="2828925" cy="1139042"/>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Spectral Data Processing: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Digital number to reflectance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Atmospheric corrections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Georectification and mosaic</a:t>
              </a:r>
            </a:p>
          </p:txBody>
        </p:sp>
        <p:sp>
          <p:nvSpPr>
            <p:cNvPr id="12" name="Rectangle: Rounded Corners 11">
              <a:extLst>
                <a:ext uri="{FF2B5EF4-FFF2-40B4-BE49-F238E27FC236}">
                  <a16:creationId xmlns:a16="http://schemas.microsoft.com/office/drawing/2014/main" id="{C9052475-A795-477F-A8BF-36FEF4D7941B}"/>
                </a:ext>
              </a:extLst>
            </p:cNvPr>
            <p:cNvSpPr/>
            <p:nvPr/>
          </p:nvSpPr>
          <p:spPr>
            <a:xfrm>
              <a:off x="3122957" y="5455847"/>
              <a:ext cx="2790825" cy="1139042"/>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Laboratory WQ Analyses: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EPA 3015A/6010C,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EPA 445, EPA 147A,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APHA 2540D, APHA 2130B, </a:t>
              </a:r>
            </a:p>
          </p:txBody>
        </p:sp>
        <p:sp>
          <p:nvSpPr>
            <p:cNvPr id="18" name="Arrow: Right 17">
              <a:extLst>
                <a:ext uri="{FF2B5EF4-FFF2-40B4-BE49-F238E27FC236}">
                  <a16:creationId xmlns:a16="http://schemas.microsoft.com/office/drawing/2014/main" id="{181630DD-FFCD-495E-B5B9-34A0DB39788E}"/>
                </a:ext>
              </a:extLst>
            </p:cNvPr>
            <p:cNvSpPr/>
            <p:nvPr/>
          </p:nvSpPr>
          <p:spPr>
            <a:xfrm>
              <a:off x="5981804" y="1293755"/>
              <a:ext cx="398807" cy="371476"/>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EAB45E42-A5F5-467B-A8DE-6E5BE72D853B}"/>
                </a:ext>
              </a:extLst>
            </p:cNvPr>
            <p:cNvSpPr/>
            <p:nvPr/>
          </p:nvSpPr>
          <p:spPr>
            <a:xfrm rot="18167779">
              <a:off x="5595722" y="4647434"/>
              <a:ext cx="1295893" cy="371476"/>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804F809-F2A3-4F3F-A5FD-5F21D350856D}"/>
                </a:ext>
              </a:extLst>
            </p:cNvPr>
            <p:cNvPicPr>
              <a:picLocks noChangeAspect="1"/>
            </p:cNvPicPr>
            <p:nvPr/>
          </p:nvPicPr>
          <p:blipFill>
            <a:blip r:embed="rId3"/>
            <a:stretch>
              <a:fillRect/>
            </a:stretch>
          </p:blipFill>
          <p:spPr>
            <a:xfrm>
              <a:off x="3291742" y="3511587"/>
              <a:ext cx="2453254" cy="1839941"/>
            </a:xfrm>
            <a:prstGeom prst="rect">
              <a:avLst/>
            </a:prstGeom>
          </p:spPr>
        </p:pic>
        <p:grpSp>
          <p:nvGrpSpPr>
            <p:cNvPr id="28" name="Group 27">
              <a:extLst>
                <a:ext uri="{FF2B5EF4-FFF2-40B4-BE49-F238E27FC236}">
                  <a16:creationId xmlns:a16="http://schemas.microsoft.com/office/drawing/2014/main" id="{591FAB1C-2348-4104-8F45-5944F90AE120}"/>
                </a:ext>
              </a:extLst>
            </p:cNvPr>
            <p:cNvGrpSpPr/>
            <p:nvPr/>
          </p:nvGrpSpPr>
          <p:grpSpPr>
            <a:xfrm>
              <a:off x="2815258" y="2139223"/>
              <a:ext cx="3406221" cy="1207190"/>
              <a:chOff x="3045551" y="2486763"/>
              <a:chExt cx="4262766" cy="1390170"/>
            </a:xfrm>
          </p:grpSpPr>
          <p:pic>
            <p:nvPicPr>
              <p:cNvPr id="25" name="Picture 24">
                <a:extLst>
                  <a:ext uri="{FF2B5EF4-FFF2-40B4-BE49-F238E27FC236}">
                    <a16:creationId xmlns:a16="http://schemas.microsoft.com/office/drawing/2014/main" id="{3E2BD79D-AF97-4F82-B3CA-47DDA936DE86}"/>
                  </a:ext>
                </a:extLst>
              </p:cNvPr>
              <p:cNvPicPr>
                <a:picLocks noChangeAspect="1"/>
              </p:cNvPicPr>
              <p:nvPr/>
            </p:nvPicPr>
            <p:blipFill>
              <a:blip r:embed="rId4"/>
              <a:stretch>
                <a:fillRect/>
              </a:stretch>
            </p:blipFill>
            <p:spPr>
              <a:xfrm>
                <a:off x="3062616" y="2708498"/>
                <a:ext cx="4245701" cy="1168435"/>
              </a:xfrm>
              <a:prstGeom prst="rect">
                <a:avLst/>
              </a:prstGeom>
            </p:spPr>
          </p:pic>
          <p:pic>
            <p:nvPicPr>
              <p:cNvPr id="27" name="Picture 26">
                <a:extLst>
                  <a:ext uri="{FF2B5EF4-FFF2-40B4-BE49-F238E27FC236}">
                    <a16:creationId xmlns:a16="http://schemas.microsoft.com/office/drawing/2014/main" id="{C3EDA564-88E3-4778-9240-AC0FD17A203C}"/>
                  </a:ext>
                </a:extLst>
              </p:cNvPr>
              <p:cNvPicPr>
                <a:picLocks noChangeAspect="1"/>
              </p:cNvPicPr>
              <p:nvPr/>
            </p:nvPicPr>
            <p:blipFill>
              <a:blip r:embed="rId5"/>
              <a:stretch>
                <a:fillRect/>
              </a:stretch>
            </p:blipFill>
            <p:spPr>
              <a:xfrm>
                <a:off x="3045551" y="2486763"/>
                <a:ext cx="4262765" cy="231407"/>
              </a:xfrm>
              <a:prstGeom prst="rect">
                <a:avLst/>
              </a:prstGeom>
            </p:spPr>
          </p:pic>
        </p:grpSp>
      </p:grpSp>
      <p:grpSp>
        <p:nvGrpSpPr>
          <p:cNvPr id="38" name="Group 37">
            <a:extLst>
              <a:ext uri="{FF2B5EF4-FFF2-40B4-BE49-F238E27FC236}">
                <a16:creationId xmlns:a16="http://schemas.microsoft.com/office/drawing/2014/main" id="{37A53B2F-216B-4D46-A15D-CCED62CBF529}"/>
              </a:ext>
            </a:extLst>
          </p:cNvPr>
          <p:cNvGrpSpPr/>
          <p:nvPr/>
        </p:nvGrpSpPr>
        <p:grpSpPr>
          <a:xfrm>
            <a:off x="6529179" y="2880745"/>
            <a:ext cx="5571024" cy="2171074"/>
            <a:chOff x="6529179" y="2880745"/>
            <a:chExt cx="5571024" cy="2171074"/>
          </a:xfrm>
        </p:grpSpPr>
        <p:sp>
          <p:nvSpPr>
            <p:cNvPr id="14" name="Rectangle: Rounded Corners 13">
              <a:extLst>
                <a:ext uri="{FF2B5EF4-FFF2-40B4-BE49-F238E27FC236}">
                  <a16:creationId xmlns:a16="http://schemas.microsoft.com/office/drawing/2014/main" id="{FF2BF120-D430-4F51-9007-1284DB6BC2BE}"/>
                </a:ext>
              </a:extLst>
            </p:cNvPr>
            <p:cNvSpPr/>
            <p:nvPr/>
          </p:nvSpPr>
          <p:spPr>
            <a:xfrm>
              <a:off x="6529179" y="2967449"/>
              <a:ext cx="2790825" cy="1295979"/>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Model Development: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Distributions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Data transformations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Band ratios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OLS regression</a:t>
              </a:r>
            </a:p>
          </p:txBody>
        </p:sp>
        <p:sp>
          <p:nvSpPr>
            <p:cNvPr id="20" name="Arrow: Right 19">
              <a:extLst>
                <a:ext uri="{FF2B5EF4-FFF2-40B4-BE49-F238E27FC236}">
                  <a16:creationId xmlns:a16="http://schemas.microsoft.com/office/drawing/2014/main" id="{A5621CFC-294F-4E19-86D5-FD1A7FE233F3}"/>
                </a:ext>
              </a:extLst>
            </p:cNvPr>
            <p:cNvSpPr/>
            <p:nvPr/>
          </p:nvSpPr>
          <p:spPr>
            <a:xfrm rot="5400000">
              <a:off x="7631185" y="4572675"/>
              <a:ext cx="586813" cy="371476"/>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5FDDA7C2-A21E-4110-B4C5-D2DB89C0F6EF}"/>
                </a:ext>
              </a:extLst>
            </p:cNvPr>
            <p:cNvPicPr>
              <a:picLocks noChangeAspect="1"/>
            </p:cNvPicPr>
            <p:nvPr/>
          </p:nvPicPr>
          <p:blipFill>
            <a:blip r:embed="rId6"/>
            <a:stretch>
              <a:fillRect/>
            </a:stretch>
          </p:blipFill>
          <p:spPr>
            <a:xfrm>
              <a:off x="9515231" y="2880745"/>
              <a:ext cx="2584972" cy="1506902"/>
            </a:xfrm>
            <a:prstGeom prst="rect">
              <a:avLst/>
            </a:prstGeom>
          </p:spPr>
        </p:pic>
      </p:grpSp>
      <p:grpSp>
        <p:nvGrpSpPr>
          <p:cNvPr id="37" name="Group 36">
            <a:extLst>
              <a:ext uri="{FF2B5EF4-FFF2-40B4-BE49-F238E27FC236}">
                <a16:creationId xmlns:a16="http://schemas.microsoft.com/office/drawing/2014/main" id="{8CEA53C0-A7E7-41F6-BCC5-B084874A5AEC}"/>
              </a:ext>
            </a:extLst>
          </p:cNvPr>
          <p:cNvGrpSpPr/>
          <p:nvPr/>
        </p:nvGrpSpPr>
        <p:grpSpPr>
          <a:xfrm>
            <a:off x="6529179" y="315163"/>
            <a:ext cx="5165456" cy="2496557"/>
            <a:chOff x="6529179" y="315163"/>
            <a:chExt cx="5165456" cy="2496557"/>
          </a:xfrm>
        </p:grpSpPr>
        <p:sp>
          <p:nvSpPr>
            <p:cNvPr id="13" name="Rectangle: Rounded Corners 12">
              <a:extLst>
                <a:ext uri="{FF2B5EF4-FFF2-40B4-BE49-F238E27FC236}">
                  <a16:creationId xmlns:a16="http://schemas.microsoft.com/office/drawing/2014/main" id="{F309EDBF-98F2-4A54-BAE3-5F40005F8357}"/>
                </a:ext>
              </a:extLst>
            </p:cNvPr>
            <p:cNvSpPr/>
            <p:nvPr/>
          </p:nvSpPr>
          <p:spPr>
            <a:xfrm>
              <a:off x="6529179" y="909972"/>
              <a:ext cx="2790825" cy="1139042"/>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Reflectance Extraction: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Pixel-by-pixel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Buffer-by-buffer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Composite buffer</a:t>
              </a:r>
            </a:p>
          </p:txBody>
        </p:sp>
        <p:sp>
          <p:nvSpPr>
            <p:cNvPr id="19" name="Arrow: Right 18">
              <a:extLst>
                <a:ext uri="{FF2B5EF4-FFF2-40B4-BE49-F238E27FC236}">
                  <a16:creationId xmlns:a16="http://schemas.microsoft.com/office/drawing/2014/main" id="{CE68A643-F894-49A3-99C5-0069C33CC0FF}"/>
                </a:ext>
              </a:extLst>
            </p:cNvPr>
            <p:cNvSpPr/>
            <p:nvPr/>
          </p:nvSpPr>
          <p:spPr>
            <a:xfrm rot="5400000">
              <a:off x="7622786" y="2324176"/>
              <a:ext cx="603612" cy="371476"/>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EC5C0693-4DB8-4672-8AB3-B9D50D56ED9C}"/>
                </a:ext>
              </a:extLst>
            </p:cNvPr>
            <p:cNvPicPr>
              <a:picLocks noChangeAspect="1"/>
            </p:cNvPicPr>
            <p:nvPr/>
          </p:nvPicPr>
          <p:blipFill rotWithShape="1">
            <a:blip r:embed="rId7"/>
            <a:srcRect l="23969" t="5776" r="25358" b="7807"/>
            <a:stretch/>
          </p:blipFill>
          <p:spPr>
            <a:xfrm>
              <a:off x="9853266" y="315163"/>
              <a:ext cx="1841369" cy="2328660"/>
            </a:xfrm>
            <a:prstGeom prst="rect">
              <a:avLst/>
            </a:prstGeom>
          </p:spPr>
        </p:pic>
      </p:grpSp>
      <p:grpSp>
        <p:nvGrpSpPr>
          <p:cNvPr id="42" name="Group 41">
            <a:extLst>
              <a:ext uri="{FF2B5EF4-FFF2-40B4-BE49-F238E27FC236}">
                <a16:creationId xmlns:a16="http://schemas.microsoft.com/office/drawing/2014/main" id="{C2BBB14E-2A77-48AE-A3EE-DA4ADA4AE313}"/>
              </a:ext>
            </a:extLst>
          </p:cNvPr>
          <p:cNvGrpSpPr/>
          <p:nvPr/>
        </p:nvGrpSpPr>
        <p:grpSpPr>
          <a:xfrm>
            <a:off x="6529178" y="4573573"/>
            <a:ext cx="5074882" cy="2243098"/>
            <a:chOff x="6529178" y="4573573"/>
            <a:chExt cx="5074882" cy="2243098"/>
          </a:xfrm>
        </p:grpSpPr>
        <p:sp>
          <p:nvSpPr>
            <p:cNvPr id="15" name="Rectangle: Rounded Corners 14">
              <a:extLst>
                <a:ext uri="{FF2B5EF4-FFF2-40B4-BE49-F238E27FC236}">
                  <a16:creationId xmlns:a16="http://schemas.microsoft.com/office/drawing/2014/main" id="{B81D8260-A440-48A6-9252-9A92708EFC4D}"/>
                </a:ext>
              </a:extLst>
            </p:cNvPr>
            <p:cNvSpPr/>
            <p:nvPr/>
          </p:nvSpPr>
          <p:spPr>
            <a:xfrm>
              <a:off x="6529178" y="5166432"/>
              <a:ext cx="2790826" cy="1506902"/>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Evaluation, Verification, and Validation: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- 50 percent of dataset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R</a:t>
              </a:r>
              <a:r>
                <a:rPr kumimoji="0" lang="en-US" sz="1600" b="0"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Significance, RMSE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Apply to different location</a:t>
              </a:r>
            </a:p>
          </p:txBody>
        </p:sp>
        <p:pic>
          <p:nvPicPr>
            <p:cNvPr id="39" name="Picture 38">
              <a:extLst>
                <a:ext uri="{FF2B5EF4-FFF2-40B4-BE49-F238E27FC236}">
                  <a16:creationId xmlns:a16="http://schemas.microsoft.com/office/drawing/2014/main" id="{2DCFD4D1-552A-4807-BC28-7F9F13192C33}"/>
                </a:ext>
              </a:extLst>
            </p:cNvPr>
            <p:cNvPicPr>
              <a:picLocks noChangeAspect="1"/>
            </p:cNvPicPr>
            <p:nvPr/>
          </p:nvPicPr>
          <p:blipFill>
            <a:blip r:embed="rId8"/>
            <a:stretch>
              <a:fillRect/>
            </a:stretch>
          </p:blipFill>
          <p:spPr>
            <a:xfrm>
              <a:off x="9935400" y="4573573"/>
              <a:ext cx="1668660" cy="2243098"/>
            </a:xfrm>
            <a:prstGeom prst="rect">
              <a:avLst/>
            </a:prstGeom>
          </p:spPr>
        </p:pic>
      </p:grpSp>
      <p:grpSp>
        <p:nvGrpSpPr>
          <p:cNvPr id="3" name="Group 2">
            <a:extLst>
              <a:ext uri="{FF2B5EF4-FFF2-40B4-BE49-F238E27FC236}">
                <a16:creationId xmlns:a16="http://schemas.microsoft.com/office/drawing/2014/main" id="{F3A2BD69-A141-41A5-BDD9-FDCA245CE4E2}"/>
              </a:ext>
            </a:extLst>
          </p:cNvPr>
          <p:cNvGrpSpPr/>
          <p:nvPr/>
        </p:nvGrpSpPr>
        <p:grpSpPr>
          <a:xfrm>
            <a:off x="141635" y="1108018"/>
            <a:ext cx="2943222" cy="5330055"/>
            <a:chOff x="141635" y="1108018"/>
            <a:chExt cx="2943222" cy="5330055"/>
          </a:xfrm>
        </p:grpSpPr>
        <p:grpSp>
          <p:nvGrpSpPr>
            <p:cNvPr id="35" name="Group 34">
              <a:extLst>
                <a:ext uri="{FF2B5EF4-FFF2-40B4-BE49-F238E27FC236}">
                  <a16:creationId xmlns:a16="http://schemas.microsoft.com/office/drawing/2014/main" id="{DF9469F9-6ABF-4AD5-96BC-A760D653DF39}"/>
                </a:ext>
              </a:extLst>
            </p:cNvPr>
            <p:cNvGrpSpPr/>
            <p:nvPr/>
          </p:nvGrpSpPr>
          <p:grpSpPr>
            <a:xfrm>
              <a:off x="141635" y="1108018"/>
              <a:ext cx="2943222" cy="5330055"/>
              <a:chOff x="141635" y="1108018"/>
              <a:chExt cx="2943222" cy="5330055"/>
            </a:xfrm>
          </p:grpSpPr>
          <p:sp>
            <p:nvSpPr>
              <p:cNvPr id="16" name="Arrow: Right 15">
                <a:extLst>
                  <a:ext uri="{FF2B5EF4-FFF2-40B4-BE49-F238E27FC236}">
                    <a16:creationId xmlns:a16="http://schemas.microsoft.com/office/drawing/2014/main" id="{86A2368B-42B5-420C-A4DE-ED98293A1D95}"/>
                  </a:ext>
                </a:extLst>
              </p:cNvPr>
              <p:cNvSpPr/>
              <p:nvPr/>
            </p:nvSpPr>
            <p:spPr>
              <a:xfrm>
                <a:off x="2664520" y="1339001"/>
                <a:ext cx="398807" cy="371476"/>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A64F03B9-E952-431F-82E3-166A50C93D1B}"/>
                  </a:ext>
                </a:extLst>
              </p:cNvPr>
              <p:cNvSpPr/>
              <p:nvPr/>
            </p:nvSpPr>
            <p:spPr>
              <a:xfrm>
                <a:off x="2686050" y="5893167"/>
                <a:ext cx="398807" cy="371476"/>
              </a:xfrm>
              <a:prstGeom prst="righ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3AEF6D88-0FC5-4541-A4CF-2666777DF39F}"/>
                  </a:ext>
                </a:extLst>
              </p:cNvPr>
              <p:cNvGrpSpPr/>
              <p:nvPr/>
            </p:nvGrpSpPr>
            <p:grpSpPr>
              <a:xfrm>
                <a:off x="141635" y="1108018"/>
                <a:ext cx="2506315" cy="5330055"/>
                <a:chOff x="141635" y="1108018"/>
                <a:chExt cx="2506315" cy="5330055"/>
              </a:xfrm>
            </p:grpSpPr>
            <p:sp>
              <p:nvSpPr>
                <p:cNvPr id="9" name="Rectangle: Rounded Corners 8">
                  <a:extLst>
                    <a:ext uri="{FF2B5EF4-FFF2-40B4-BE49-F238E27FC236}">
                      <a16:creationId xmlns:a16="http://schemas.microsoft.com/office/drawing/2014/main" id="{35273B4F-9F64-4FB0-AB4A-CEB1D4FF174C}"/>
                    </a:ext>
                  </a:extLst>
                </p:cNvPr>
                <p:cNvSpPr/>
                <p:nvPr/>
              </p:nvSpPr>
              <p:spPr>
                <a:xfrm>
                  <a:off x="141635" y="1108018"/>
                  <a:ext cx="2457450" cy="742951"/>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Spectral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MS and HS</a:t>
                  </a:r>
                </a:p>
              </p:txBody>
            </p:sp>
            <p:sp>
              <p:nvSpPr>
                <p:cNvPr id="10" name="Rectangle: Rounded Corners 9">
                  <a:extLst>
                    <a:ext uri="{FF2B5EF4-FFF2-40B4-BE49-F238E27FC236}">
                      <a16:creationId xmlns:a16="http://schemas.microsoft.com/office/drawing/2014/main" id="{AED5D023-B02B-4EC3-8D8E-3D3944F70177}"/>
                    </a:ext>
                  </a:extLst>
                </p:cNvPr>
                <p:cNvSpPr/>
                <p:nvPr/>
              </p:nvSpPr>
              <p:spPr>
                <a:xfrm>
                  <a:off x="190500" y="5695122"/>
                  <a:ext cx="2457450" cy="742951"/>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In-situ WQ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TM/FM, Chl, Color, TSS, Turbidity, SDD, AD</a:t>
                  </a:r>
                </a:p>
              </p:txBody>
            </p:sp>
            <p:pic>
              <p:nvPicPr>
                <p:cNvPr id="30" name="Picture 4">
                  <a:extLst>
                    <a:ext uri="{FF2B5EF4-FFF2-40B4-BE49-F238E27FC236}">
                      <a16:creationId xmlns:a16="http://schemas.microsoft.com/office/drawing/2014/main" id="{50020185-D9EF-4118-A38E-3AB39C6EC41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4775"/>
                <a:stretch/>
              </p:blipFill>
              <p:spPr bwMode="auto">
                <a:xfrm>
                  <a:off x="205957" y="2194562"/>
                  <a:ext cx="2419629" cy="3156966"/>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pic>
          <p:nvPicPr>
            <p:cNvPr id="32" name="Picture 31">
              <a:extLst>
                <a:ext uri="{FF2B5EF4-FFF2-40B4-BE49-F238E27FC236}">
                  <a16:creationId xmlns:a16="http://schemas.microsoft.com/office/drawing/2014/main" id="{04EB2174-2512-48CF-A355-6684522B3903}"/>
                </a:ext>
              </a:extLst>
            </p:cNvPr>
            <p:cNvPicPr>
              <a:picLocks noChangeAspect="1"/>
            </p:cNvPicPr>
            <p:nvPr/>
          </p:nvPicPr>
          <p:blipFill>
            <a:blip r:embed="rId10"/>
            <a:stretch>
              <a:fillRect/>
            </a:stretch>
          </p:blipFill>
          <p:spPr>
            <a:xfrm>
              <a:off x="206080" y="3871019"/>
              <a:ext cx="1112313" cy="1480509"/>
            </a:xfrm>
            <a:prstGeom prst="rect">
              <a:avLst/>
            </a:prstGeom>
          </p:spPr>
        </p:pic>
      </p:grpSp>
    </p:spTree>
    <p:extLst>
      <p:ext uri="{BB962C8B-B14F-4D97-AF65-F5344CB8AC3E}">
        <p14:creationId xmlns:p14="http://schemas.microsoft.com/office/powerpoint/2010/main" val="103152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F7451D-4D22-448C-9B98-ECC3395ACA8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E31CBA0-8D9B-4722-84D3-C1BF33202E3F}"/>
              </a:ext>
            </a:extLst>
          </p:cNvPr>
          <p:cNvSpPr>
            <a:spLocks noGrp="1"/>
          </p:cNvSpPr>
          <p:nvPr>
            <p:ph idx="1"/>
          </p:nvPr>
        </p:nvSpPr>
        <p:spPr>
          <a:xfrm>
            <a:off x="1" y="777855"/>
            <a:ext cx="6019288" cy="2482559"/>
          </a:xfrm>
        </p:spPr>
        <p:txBody>
          <a:bodyPr>
            <a:normAutofit lnSpcReduction="10000"/>
          </a:bodyPr>
          <a:lstStyle/>
          <a:p>
            <a:r>
              <a:rPr lang="en-US" dirty="0">
                <a:solidFill>
                  <a:schemeClr val="tx1"/>
                </a:solidFill>
                <a:latin typeface="+mn-lt"/>
              </a:rPr>
              <a:t>Autonomous sUAS Mission Parameters</a:t>
            </a:r>
          </a:p>
          <a:p>
            <a:pPr lvl="1"/>
            <a:r>
              <a:rPr lang="en-US" dirty="0">
                <a:solidFill>
                  <a:schemeClr val="tx1"/>
                </a:solidFill>
                <a:latin typeface="+mn-lt"/>
              </a:rPr>
              <a:t>Operations within ± 2 </a:t>
            </a:r>
            <a:r>
              <a:rPr lang="en-US" dirty="0" err="1">
                <a:solidFill>
                  <a:schemeClr val="tx1"/>
                </a:solidFill>
                <a:latin typeface="+mn-lt"/>
              </a:rPr>
              <a:t>hr</a:t>
            </a:r>
            <a:r>
              <a:rPr lang="en-US" dirty="0">
                <a:solidFill>
                  <a:schemeClr val="tx1"/>
                </a:solidFill>
                <a:latin typeface="+mn-lt"/>
              </a:rPr>
              <a:t> of local solar noon, ~60 m AGL, 75 percent image side and overlap and 6 m/s</a:t>
            </a:r>
          </a:p>
          <a:p>
            <a:endParaRPr lang="en-US" dirty="0">
              <a:solidFill>
                <a:schemeClr val="tx1"/>
              </a:solidFill>
              <a:latin typeface="+mn-lt"/>
            </a:endParaRPr>
          </a:p>
          <a:p>
            <a:r>
              <a:rPr lang="en-US" dirty="0">
                <a:solidFill>
                  <a:schemeClr val="tx1"/>
                </a:solidFill>
                <a:latin typeface="+mn-lt"/>
              </a:rPr>
              <a:t>Various extraction techniques applied</a:t>
            </a:r>
          </a:p>
          <a:p>
            <a:endParaRPr lang="en-US" dirty="0">
              <a:solidFill>
                <a:schemeClr val="tx1"/>
              </a:solidFill>
              <a:latin typeface="+mn-lt"/>
            </a:endParaRPr>
          </a:p>
        </p:txBody>
      </p:sp>
      <p:sp>
        <p:nvSpPr>
          <p:cNvPr id="7" name="TextBox 6">
            <a:extLst>
              <a:ext uri="{FF2B5EF4-FFF2-40B4-BE49-F238E27FC236}">
                <a16:creationId xmlns:a16="http://schemas.microsoft.com/office/drawing/2014/main" id="{E7D4462D-A15A-486B-AFD0-4588CBB70D9E}"/>
              </a:ext>
            </a:extLst>
          </p:cNvPr>
          <p:cNvSpPr txBox="1"/>
          <p:nvPr/>
        </p:nvSpPr>
        <p:spPr>
          <a:xfrm>
            <a:off x="11753850" y="6464832"/>
            <a:ext cx="438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pic>
        <p:nvPicPr>
          <p:cNvPr id="8" name="Picture 7">
            <a:extLst>
              <a:ext uri="{FF2B5EF4-FFF2-40B4-BE49-F238E27FC236}">
                <a16:creationId xmlns:a16="http://schemas.microsoft.com/office/drawing/2014/main" id="{8EB37B10-E369-4AE3-AEBC-036A9104B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900943" y="8170"/>
            <a:ext cx="1280332" cy="791930"/>
          </a:xfrm>
          <a:prstGeom prst="rect">
            <a:avLst/>
          </a:prstGeom>
          <a:ln w="38100">
            <a:solidFill>
              <a:schemeClr val="tx1"/>
            </a:solidFill>
          </a:ln>
        </p:spPr>
      </p:pic>
      <p:sp>
        <p:nvSpPr>
          <p:cNvPr id="10" name="Title 1">
            <a:extLst>
              <a:ext uri="{FF2B5EF4-FFF2-40B4-BE49-F238E27FC236}">
                <a16:creationId xmlns:a16="http://schemas.microsoft.com/office/drawing/2014/main" id="{C7CEA56C-2E1E-4AD0-907B-3AF5ACE47B6D}"/>
              </a:ext>
            </a:extLst>
          </p:cNvPr>
          <p:cNvSpPr>
            <a:spLocks noGrp="1"/>
          </p:cNvSpPr>
          <p:nvPr>
            <p:ph type="title"/>
          </p:nvPr>
        </p:nvSpPr>
        <p:spPr>
          <a:xfrm>
            <a:off x="0" y="41157"/>
            <a:ext cx="10789118" cy="681037"/>
          </a:xfrm>
        </p:spPr>
        <p:txBody>
          <a:bodyPr>
            <a:noAutofit/>
          </a:bodyPr>
          <a:lstStyle/>
          <a:p>
            <a:r>
              <a:rPr lang="en-US" sz="3600" b="1" dirty="0">
                <a:solidFill>
                  <a:schemeClr val="tx1"/>
                </a:solidFill>
                <a:latin typeface="+mj-lt"/>
              </a:rPr>
              <a:t>Identifying Sample and Pixel Locations</a:t>
            </a:r>
          </a:p>
        </p:txBody>
      </p:sp>
      <p:pic>
        <p:nvPicPr>
          <p:cNvPr id="11" name="Picture 10" descr="A picture containing grate&#10;&#10;Description automatically generated">
            <a:extLst>
              <a:ext uri="{FF2B5EF4-FFF2-40B4-BE49-F238E27FC236}">
                <a16:creationId xmlns:a16="http://schemas.microsoft.com/office/drawing/2014/main" id="{7390FDEE-6DBB-40A7-9422-5399B4579F8D}"/>
              </a:ext>
            </a:extLst>
          </p:cNvPr>
          <p:cNvPicPr/>
          <p:nvPr/>
        </p:nvPicPr>
        <p:blipFill rotWithShape="1">
          <a:blip r:embed="rId4">
            <a:extLst>
              <a:ext uri="{28A0092B-C50C-407E-A947-70E740481C1C}">
                <a14:useLocalDpi xmlns:a14="http://schemas.microsoft.com/office/drawing/2010/main" val="0"/>
              </a:ext>
            </a:extLst>
          </a:blip>
          <a:srcRect t="4671" b="5243"/>
          <a:stretch/>
        </p:blipFill>
        <p:spPr bwMode="auto">
          <a:xfrm>
            <a:off x="167468" y="3410224"/>
            <a:ext cx="5188157" cy="3054608"/>
          </a:xfrm>
          <a:prstGeom prst="rect">
            <a:avLst/>
          </a:prstGeom>
          <a:ln>
            <a:noFill/>
          </a:ln>
          <a:extLst>
            <a:ext uri="{53640926-AAD7-44D8-BBD7-CCE9431645EC}">
              <a14:shadowObscured xmlns:a14="http://schemas.microsoft.com/office/drawing/2010/main"/>
            </a:ext>
          </a:extLst>
        </p:spPr>
      </p:pic>
      <p:grpSp>
        <p:nvGrpSpPr>
          <p:cNvPr id="20" name="Group 19">
            <a:extLst>
              <a:ext uri="{FF2B5EF4-FFF2-40B4-BE49-F238E27FC236}">
                <a16:creationId xmlns:a16="http://schemas.microsoft.com/office/drawing/2014/main" id="{AFE65A06-A2D6-4289-BE4B-CC76D609045E}"/>
              </a:ext>
            </a:extLst>
          </p:cNvPr>
          <p:cNvGrpSpPr/>
          <p:nvPr/>
        </p:nvGrpSpPr>
        <p:grpSpPr>
          <a:xfrm>
            <a:off x="5480748" y="933662"/>
            <a:ext cx="6811186" cy="5707441"/>
            <a:chOff x="5478881" y="1177408"/>
            <a:chExt cx="6811186" cy="5707441"/>
          </a:xfrm>
        </p:grpSpPr>
        <p:graphicFrame>
          <p:nvGraphicFramePr>
            <p:cNvPr id="14" name="Content Placeholder 3">
              <a:extLst>
                <a:ext uri="{FF2B5EF4-FFF2-40B4-BE49-F238E27FC236}">
                  <a16:creationId xmlns:a16="http://schemas.microsoft.com/office/drawing/2014/main" id="{8956FE9F-8C56-45F2-B812-4C603C5EAF64}"/>
                </a:ext>
              </a:extLst>
            </p:cNvPr>
            <p:cNvGraphicFramePr>
              <a:graphicFrameLocks/>
            </p:cNvGraphicFramePr>
            <p:nvPr/>
          </p:nvGraphicFramePr>
          <p:xfrm>
            <a:off x="6339446" y="1177408"/>
            <a:ext cx="4560590" cy="5070865"/>
          </p:xfrm>
          <a:graphic>
            <a:graphicData uri="http://schemas.openxmlformats.org/drawingml/2006/table">
              <a:tbl>
                <a:tblPr firstRow="1" bandRow="1"/>
                <a:tblGrid>
                  <a:gridCol w="912118">
                    <a:extLst>
                      <a:ext uri="{9D8B030D-6E8A-4147-A177-3AD203B41FA5}">
                        <a16:colId xmlns:a16="http://schemas.microsoft.com/office/drawing/2014/main" val="2601126887"/>
                      </a:ext>
                    </a:extLst>
                  </a:gridCol>
                  <a:gridCol w="912118">
                    <a:extLst>
                      <a:ext uri="{9D8B030D-6E8A-4147-A177-3AD203B41FA5}">
                        <a16:colId xmlns:a16="http://schemas.microsoft.com/office/drawing/2014/main" val="3204277450"/>
                      </a:ext>
                    </a:extLst>
                  </a:gridCol>
                  <a:gridCol w="912118">
                    <a:extLst>
                      <a:ext uri="{9D8B030D-6E8A-4147-A177-3AD203B41FA5}">
                        <a16:colId xmlns:a16="http://schemas.microsoft.com/office/drawing/2014/main" val="804330025"/>
                      </a:ext>
                    </a:extLst>
                  </a:gridCol>
                  <a:gridCol w="912118">
                    <a:extLst>
                      <a:ext uri="{9D8B030D-6E8A-4147-A177-3AD203B41FA5}">
                        <a16:colId xmlns:a16="http://schemas.microsoft.com/office/drawing/2014/main" val="112880851"/>
                      </a:ext>
                    </a:extLst>
                  </a:gridCol>
                  <a:gridCol w="912118">
                    <a:extLst>
                      <a:ext uri="{9D8B030D-6E8A-4147-A177-3AD203B41FA5}">
                        <a16:colId xmlns:a16="http://schemas.microsoft.com/office/drawing/2014/main" val="1009102519"/>
                      </a:ext>
                    </a:extLst>
                  </a:gridCol>
                </a:tblGrid>
                <a:tr h="1014173">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2901428303"/>
                    </a:ext>
                  </a:extLst>
                </a:tr>
                <a:tr h="1014173">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01813483"/>
                    </a:ext>
                  </a:extLst>
                </a:tr>
                <a:tr h="1014173">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87509703"/>
                    </a:ext>
                  </a:extLst>
                </a:tr>
                <a:tr h="1014173">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2796243849"/>
                    </a:ext>
                  </a:extLst>
                </a:tr>
                <a:tr h="1014173">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432451829"/>
                    </a:ext>
                  </a:extLst>
                </a:tr>
              </a:tbl>
            </a:graphicData>
          </a:graphic>
        </p:graphicFrame>
        <p:sp>
          <p:nvSpPr>
            <p:cNvPr id="15" name="TextBox 14">
              <a:extLst>
                <a:ext uri="{FF2B5EF4-FFF2-40B4-BE49-F238E27FC236}">
                  <a16:creationId xmlns:a16="http://schemas.microsoft.com/office/drawing/2014/main" id="{A28F32E0-6751-4A7A-92D4-1FE6AC02B52B}"/>
                </a:ext>
              </a:extLst>
            </p:cNvPr>
            <p:cNvSpPr txBox="1"/>
            <p:nvPr/>
          </p:nvSpPr>
          <p:spPr>
            <a:xfrm>
              <a:off x="5478881" y="5558541"/>
              <a:ext cx="1005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~5 cm</a:t>
              </a:r>
            </a:p>
          </p:txBody>
        </p:sp>
        <p:sp>
          <p:nvSpPr>
            <p:cNvPr id="16" name="TextBox 15">
              <a:extLst>
                <a:ext uri="{FF2B5EF4-FFF2-40B4-BE49-F238E27FC236}">
                  <a16:creationId xmlns:a16="http://schemas.microsoft.com/office/drawing/2014/main" id="{9361EE38-5DDB-4FC3-98D8-CFCBDBF18309}"/>
                </a:ext>
              </a:extLst>
            </p:cNvPr>
            <p:cNvSpPr txBox="1"/>
            <p:nvPr/>
          </p:nvSpPr>
          <p:spPr>
            <a:xfrm>
              <a:off x="6272033" y="6181308"/>
              <a:ext cx="11094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~5 cm</a:t>
              </a:r>
            </a:p>
          </p:txBody>
        </p:sp>
        <p:sp>
          <p:nvSpPr>
            <p:cNvPr id="17" name="Oval 16">
              <a:extLst>
                <a:ext uri="{FF2B5EF4-FFF2-40B4-BE49-F238E27FC236}">
                  <a16:creationId xmlns:a16="http://schemas.microsoft.com/office/drawing/2014/main" id="{8D5B0537-8F11-4A99-9C3A-12728F27D5BA}"/>
                </a:ext>
              </a:extLst>
            </p:cNvPr>
            <p:cNvSpPr/>
            <p:nvPr/>
          </p:nvSpPr>
          <p:spPr>
            <a:xfrm>
              <a:off x="8447497" y="3557392"/>
              <a:ext cx="344487" cy="310896"/>
            </a:xfrm>
            <a:prstGeom prst="ellipse">
              <a:avLst/>
            </a:prstGeom>
            <a:solidFill>
              <a:srgbClr val="FF0000"/>
            </a:solidFill>
            <a:ln w="19050" cap="rnd"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1F022876-5B16-42EC-970C-F0417EB00D55}"/>
                </a:ext>
              </a:extLst>
            </p:cNvPr>
            <p:cNvCxnSpPr>
              <a:cxnSpLocks/>
            </p:cNvCxnSpPr>
            <p:nvPr/>
          </p:nvCxnSpPr>
          <p:spPr>
            <a:xfrm flipH="1" flipV="1">
              <a:off x="8791984" y="3821550"/>
              <a:ext cx="2091089" cy="2355413"/>
            </a:xfrm>
            <a:prstGeom prst="straightConnector1">
              <a:avLst/>
            </a:prstGeom>
            <a:noFill/>
            <a:ln w="76200" cap="rnd" cmpd="sng" algn="ctr">
              <a:solidFill>
                <a:schemeClr val="tx1"/>
              </a:solidFill>
              <a:prstDash val="solid"/>
              <a:tailEnd type="triangle"/>
            </a:ln>
            <a:effectLst/>
          </p:spPr>
        </p:cxnSp>
        <p:sp>
          <p:nvSpPr>
            <p:cNvPr id="19" name="TextBox 18">
              <a:extLst>
                <a:ext uri="{FF2B5EF4-FFF2-40B4-BE49-F238E27FC236}">
                  <a16:creationId xmlns:a16="http://schemas.microsoft.com/office/drawing/2014/main" id="{B62758A8-FB19-47AE-8ADA-3756E6E4C160}"/>
                </a:ext>
              </a:extLst>
            </p:cNvPr>
            <p:cNvSpPr txBox="1"/>
            <p:nvPr/>
          </p:nvSpPr>
          <p:spPr>
            <a:xfrm>
              <a:off x="10198978" y="6176963"/>
              <a:ext cx="2091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Approximate WQ Sample Location</a:t>
              </a:r>
            </a:p>
          </p:txBody>
        </p:sp>
      </p:grpSp>
      <p:grpSp>
        <p:nvGrpSpPr>
          <p:cNvPr id="30" name="Group 29">
            <a:extLst>
              <a:ext uri="{FF2B5EF4-FFF2-40B4-BE49-F238E27FC236}">
                <a16:creationId xmlns:a16="http://schemas.microsoft.com/office/drawing/2014/main" id="{93512CAF-0FAD-4528-8D56-57C2D156AA45}"/>
              </a:ext>
            </a:extLst>
          </p:cNvPr>
          <p:cNvGrpSpPr/>
          <p:nvPr/>
        </p:nvGrpSpPr>
        <p:grpSpPr>
          <a:xfrm>
            <a:off x="6983708" y="1921153"/>
            <a:ext cx="3298018" cy="3075175"/>
            <a:chOff x="6975567" y="2159275"/>
            <a:chExt cx="3298018" cy="3075175"/>
          </a:xfrm>
        </p:grpSpPr>
        <p:sp>
          <p:nvSpPr>
            <p:cNvPr id="21" name="Oval 20">
              <a:extLst>
                <a:ext uri="{FF2B5EF4-FFF2-40B4-BE49-F238E27FC236}">
                  <a16:creationId xmlns:a16="http://schemas.microsoft.com/office/drawing/2014/main" id="{ACF1DCC9-F01C-4273-A381-B857A38529C8}"/>
                </a:ext>
              </a:extLst>
            </p:cNvPr>
            <p:cNvSpPr/>
            <p:nvPr/>
          </p:nvSpPr>
          <p:spPr>
            <a:xfrm>
              <a:off x="8465821" y="4556281"/>
              <a:ext cx="344487" cy="310896"/>
            </a:xfrm>
            <a:prstGeom prst="ellipse">
              <a:avLst/>
            </a:prstGeom>
            <a:solidFill>
              <a:srgbClr val="FF0000"/>
            </a:solidFill>
            <a:ln w="19050" cap="rnd"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0BDFD7D-8830-4C56-A480-AFD064776CD6}"/>
                </a:ext>
              </a:extLst>
            </p:cNvPr>
            <p:cNvSpPr/>
            <p:nvPr/>
          </p:nvSpPr>
          <p:spPr>
            <a:xfrm>
              <a:off x="7522948" y="4568965"/>
              <a:ext cx="344487" cy="310896"/>
            </a:xfrm>
            <a:prstGeom prst="ellipse">
              <a:avLst/>
            </a:prstGeom>
            <a:solidFill>
              <a:srgbClr val="FF0000"/>
            </a:solidFill>
            <a:ln w="19050" cap="rnd"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B7DBBCC-6D56-4031-8B0E-4977961AED2F}"/>
                </a:ext>
              </a:extLst>
            </p:cNvPr>
            <p:cNvSpPr/>
            <p:nvPr/>
          </p:nvSpPr>
          <p:spPr>
            <a:xfrm>
              <a:off x="7525638" y="3557392"/>
              <a:ext cx="344487" cy="310896"/>
            </a:xfrm>
            <a:prstGeom prst="ellipse">
              <a:avLst/>
            </a:prstGeom>
            <a:solidFill>
              <a:srgbClr val="FF0000"/>
            </a:solidFill>
            <a:ln w="19050" cap="rnd"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4D117837-54F8-4CA0-A459-75CC323E1D7F}"/>
                </a:ext>
              </a:extLst>
            </p:cNvPr>
            <p:cNvSpPr/>
            <p:nvPr/>
          </p:nvSpPr>
          <p:spPr>
            <a:xfrm>
              <a:off x="7522948" y="2541187"/>
              <a:ext cx="344487" cy="310896"/>
            </a:xfrm>
            <a:prstGeom prst="ellipse">
              <a:avLst/>
            </a:prstGeom>
            <a:solidFill>
              <a:srgbClr val="FF0000"/>
            </a:solidFill>
            <a:ln w="19050" cap="rnd"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85D6A2B2-C01F-41E1-919C-01050B33F9BE}"/>
                </a:ext>
              </a:extLst>
            </p:cNvPr>
            <p:cNvSpPr/>
            <p:nvPr/>
          </p:nvSpPr>
          <p:spPr>
            <a:xfrm>
              <a:off x="8451092" y="2540699"/>
              <a:ext cx="344487" cy="310896"/>
            </a:xfrm>
            <a:prstGeom prst="ellipse">
              <a:avLst/>
            </a:prstGeom>
            <a:solidFill>
              <a:srgbClr val="FF0000"/>
            </a:solidFill>
            <a:ln w="19050" cap="rnd"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A250F80A-8005-48D2-BDE5-7DEA77B94716}"/>
                </a:ext>
              </a:extLst>
            </p:cNvPr>
            <p:cNvSpPr/>
            <p:nvPr/>
          </p:nvSpPr>
          <p:spPr>
            <a:xfrm>
              <a:off x="9379236" y="2545080"/>
              <a:ext cx="344487" cy="310896"/>
            </a:xfrm>
            <a:prstGeom prst="ellipse">
              <a:avLst/>
            </a:prstGeom>
            <a:solidFill>
              <a:srgbClr val="FF0000"/>
            </a:solidFill>
            <a:ln w="19050" cap="rnd"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EFE168A4-3E39-4EAB-B2BA-328A62195A9C}"/>
                </a:ext>
              </a:extLst>
            </p:cNvPr>
            <p:cNvSpPr/>
            <p:nvPr/>
          </p:nvSpPr>
          <p:spPr>
            <a:xfrm>
              <a:off x="9379236" y="3557392"/>
              <a:ext cx="344487" cy="310896"/>
            </a:xfrm>
            <a:prstGeom prst="ellipse">
              <a:avLst/>
            </a:prstGeom>
            <a:solidFill>
              <a:srgbClr val="FF0000"/>
            </a:solidFill>
            <a:ln w="19050" cap="rnd"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DF459AF8-1661-4F2D-8BAC-97CAD77A6671}"/>
                </a:ext>
              </a:extLst>
            </p:cNvPr>
            <p:cNvSpPr/>
            <p:nvPr/>
          </p:nvSpPr>
          <p:spPr>
            <a:xfrm>
              <a:off x="9387680" y="4556281"/>
              <a:ext cx="344487" cy="310896"/>
            </a:xfrm>
            <a:prstGeom prst="ellipse">
              <a:avLst/>
            </a:prstGeom>
            <a:solidFill>
              <a:srgbClr val="FF0000"/>
            </a:solidFill>
            <a:ln w="19050" cap="rnd"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14D12085-597E-4633-819B-8F3A1B3B993D}"/>
                </a:ext>
              </a:extLst>
            </p:cNvPr>
            <p:cNvSpPr/>
            <p:nvPr/>
          </p:nvSpPr>
          <p:spPr>
            <a:xfrm>
              <a:off x="6975567" y="2159275"/>
              <a:ext cx="3298018" cy="30751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542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7DA9103-1DAE-A77F-5157-6C4E62DBAED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BDF7FC-6EE4-4AED-9428-4016962A7194}"/>
              </a:ext>
            </a:extLst>
          </p:cNvPr>
          <p:cNvSpPr>
            <a:spLocks noGrp="1"/>
          </p:cNvSpPr>
          <p:nvPr>
            <p:ph type="title"/>
          </p:nvPr>
        </p:nvSpPr>
        <p:spPr>
          <a:xfrm>
            <a:off x="-108472" y="-7527"/>
            <a:ext cx="10900010" cy="681036"/>
          </a:xfrm>
        </p:spPr>
        <p:txBody>
          <a:bodyPr>
            <a:normAutofit fontScale="90000"/>
          </a:bodyPr>
          <a:lstStyle/>
          <a:p>
            <a:r>
              <a:rPr lang="en-US" dirty="0">
                <a:solidFill>
                  <a:schemeClr val="tx1"/>
                </a:solidFill>
                <a:latin typeface="+mn-lt"/>
              </a:rPr>
              <a:t>In-situ Manipulations of Aquatic Optical Depth</a:t>
            </a:r>
          </a:p>
        </p:txBody>
      </p:sp>
      <p:sp>
        <p:nvSpPr>
          <p:cNvPr id="3" name="Content Placeholder 2">
            <a:extLst>
              <a:ext uri="{FF2B5EF4-FFF2-40B4-BE49-F238E27FC236}">
                <a16:creationId xmlns:a16="http://schemas.microsoft.com/office/drawing/2014/main" id="{FFFC5C78-8A59-4893-A954-8D0CDF5593EE}"/>
              </a:ext>
            </a:extLst>
          </p:cNvPr>
          <p:cNvSpPr>
            <a:spLocks noGrp="1"/>
          </p:cNvSpPr>
          <p:nvPr>
            <p:ph idx="1"/>
          </p:nvPr>
        </p:nvSpPr>
        <p:spPr>
          <a:xfrm>
            <a:off x="838200" y="1690690"/>
            <a:ext cx="5605130" cy="4486273"/>
          </a:xfrm>
        </p:spPr>
        <p:txBody>
          <a:bodyPr/>
          <a:lstStyle/>
          <a:p>
            <a:pPr marL="0" indent="0" algn="just">
              <a:buNone/>
            </a:pPr>
            <a:r>
              <a:rPr lang="en-US" dirty="0">
                <a:solidFill>
                  <a:schemeClr val="tx1"/>
                </a:solidFill>
                <a:latin typeface="+mn-lt"/>
              </a:rPr>
              <a:t>Purpose: </a:t>
            </a:r>
          </a:p>
          <a:p>
            <a:pPr algn="just"/>
            <a:endParaRPr lang="en-US" dirty="0">
              <a:solidFill>
                <a:schemeClr val="tx1"/>
              </a:solidFill>
              <a:latin typeface="+mn-lt"/>
            </a:endParaRPr>
          </a:p>
          <a:p>
            <a:pPr marL="0" indent="0" algn="just">
              <a:buNone/>
            </a:pPr>
            <a:r>
              <a:rPr lang="en-US" dirty="0">
                <a:solidFill>
                  <a:schemeClr val="tx1"/>
                </a:solidFill>
                <a:latin typeface="+mn-lt"/>
              </a:rPr>
              <a:t>Document the effects that various optically complex mesocosm systems have on establishing accurate water quality models with sUAS-derived multispectral imagery</a:t>
            </a:r>
          </a:p>
        </p:txBody>
      </p:sp>
      <p:pic>
        <p:nvPicPr>
          <p:cNvPr id="6" name="Picture 5" descr="A close up of text on a white background&#10;&#10;Description automatically generated">
            <a:extLst>
              <a:ext uri="{FF2B5EF4-FFF2-40B4-BE49-F238E27FC236}">
                <a16:creationId xmlns:a16="http://schemas.microsoft.com/office/drawing/2014/main" id="{2EF58993-0C04-40AD-906E-DA72439E7EB6}"/>
              </a:ext>
            </a:extLst>
          </p:cNvPr>
          <p:cNvPicPr>
            <a:picLocks noChangeAspect="1"/>
          </p:cNvPicPr>
          <p:nvPr/>
        </p:nvPicPr>
        <p:blipFill rotWithShape="1">
          <a:blip r:embed="rId3">
            <a:extLst>
              <a:ext uri="{28A0092B-C50C-407E-A947-70E740481C1C}">
                <a14:useLocalDpi xmlns:a14="http://schemas.microsoft.com/office/drawing/2010/main" val="0"/>
              </a:ext>
            </a:extLst>
          </a:blip>
          <a:srcRect l="22445" t="11683" r="25492" b="7937"/>
          <a:stretch/>
        </p:blipFill>
        <p:spPr>
          <a:xfrm>
            <a:off x="26127" y="5714669"/>
            <a:ext cx="724619" cy="1111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508" name="Picture 4">
            <a:extLst>
              <a:ext uri="{FF2B5EF4-FFF2-40B4-BE49-F238E27FC236}">
                <a16:creationId xmlns:a16="http://schemas.microsoft.com/office/drawing/2014/main" id="{C774C4D7-A7F8-431C-AE03-CC4C96383E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8514" y="845346"/>
            <a:ext cx="1943100" cy="275737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BBD65DC3-5901-4FC4-8272-89D29FC2A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0064" y="3774559"/>
            <a:ext cx="1618392" cy="215785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347D4E52-33C0-4745-94B4-9C9740E8F6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6308" y="3774559"/>
            <a:ext cx="1618391" cy="2157854"/>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909F46B3-AD97-481A-B9C4-DC9B4F485A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0683" y="845346"/>
            <a:ext cx="2068033" cy="275737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52720B2-3768-4C89-8446-5E10ED1BA823}"/>
              </a:ext>
            </a:extLst>
          </p:cNvPr>
          <p:cNvSpPr txBox="1"/>
          <p:nvPr/>
        </p:nvSpPr>
        <p:spPr>
          <a:xfrm>
            <a:off x="11738210" y="6488668"/>
            <a:ext cx="4537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11</a:t>
            </a:r>
          </a:p>
        </p:txBody>
      </p:sp>
    </p:spTree>
    <p:extLst>
      <p:ext uri="{BB962C8B-B14F-4D97-AF65-F5344CB8AC3E}">
        <p14:creationId xmlns:p14="http://schemas.microsoft.com/office/powerpoint/2010/main" val="1310363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2DDE3E-DF3B-4C36-8767-490476D470F9}"/>
              </a:ext>
            </a:extLst>
          </p:cNvPr>
          <p:cNvSpPr txBox="1"/>
          <p:nvPr/>
        </p:nvSpPr>
        <p:spPr>
          <a:xfrm>
            <a:off x="11753850" y="6488668"/>
            <a:ext cx="438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4" name="TextBox 3">
            <a:extLst>
              <a:ext uri="{FF2B5EF4-FFF2-40B4-BE49-F238E27FC236}">
                <a16:creationId xmlns:a16="http://schemas.microsoft.com/office/drawing/2014/main" id="{08F7451D-4D22-448C-9B98-ECC3395ACA8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E31CBA0-8D9B-4722-84D3-C1BF33202E3F}"/>
              </a:ext>
            </a:extLst>
          </p:cNvPr>
          <p:cNvSpPr>
            <a:spLocks noGrp="1"/>
          </p:cNvSpPr>
          <p:nvPr>
            <p:ph idx="1"/>
          </p:nvPr>
        </p:nvSpPr>
        <p:spPr>
          <a:xfrm>
            <a:off x="0" y="1133474"/>
            <a:ext cx="6890037" cy="5724525"/>
          </a:xfrm>
        </p:spPr>
        <p:txBody>
          <a:bodyPr>
            <a:normAutofit/>
          </a:bodyPr>
          <a:lstStyle/>
          <a:p>
            <a:r>
              <a:rPr lang="en-US" sz="2400" dirty="0">
                <a:solidFill>
                  <a:schemeClr val="tx1"/>
                </a:solidFill>
                <a:latin typeface="+mn-lt"/>
              </a:rPr>
              <a:t>Duck Creek Nursery – Four vessel types each with six replicates</a:t>
            </a:r>
          </a:p>
          <a:p>
            <a:pPr lvl="1"/>
            <a:r>
              <a:rPr lang="en-US" sz="2000" dirty="0">
                <a:solidFill>
                  <a:schemeClr val="tx1"/>
                </a:solidFill>
                <a:latin typeface="+mn-lt"/>
              </a:rPr>
              <a:t>Control (C), Biomass (B), Mine Drainage Residuals (M), and BM</a:t>
            </a:r>
          </a:p>
          <a:p>
            <a:pPr lvl="1"/>
            <a:r>
              <a:rPr lang="en-US" sz="2000" dirty="0">
                <a:solidFill>
                  <a:schemeClr val="tx1"/>
                </a:solidFill>
                <a:latin typeface="+mn-lt"/>
              </a:rPr>
              <a:t>Optical depth manipulated via mixing</a:t>
            </a:r>
          </a:p>
          <a:p>
            <a:pPr lvl="2"/>
            <a:r>
              <a:rPr lang="en-US" sz="1800" dirty="0">
                <a:solidFill>
                  <a:schemeClr val="tx1"/>
                </a:solidFill>
                <a:latin typeface="+mn-lt"/>
              </a:rPr>
              <a:t>Pre- and post-mixing sUAS and WQ</a:t>
            </a:r>
          </a:p>
          <a:p>
            <a:pPr lvl="2"/>
            <a:endParaRPr lang="en-US" sz="1800" dirty="0">
              <a:solidFill>
                <a:schemeClr val="tx1"/>
              </a:solidFill>
              <a:latin typeface="+mn-lt"/>
            </a:endParaRPr>
          </a:p>
          <a:p>
            <a:r>
              <a:rPr lang="en-US" sz="2400" dirty="0">
                <a:solidFill>
                  <a:schemeClr val="tx1"/>
                </a:solidFill>
                <a:latin typeface="+mn-lt"/>
              </a:rPr>
              <a:t>sUAS multispectral imagery </a:t>
            </a:r>
          </a:p>
          <a:p>
            <a:pPr lvl="1"/>
            <a:r>
              <a:rPr lang="en-US" sz="2000" dirty="0">
                <a:solidFill>
                  <a:schemeClr val="tx1"/>
                </a:solidFill>
                <a:latin typeface="+mn-lt"/>
              </a:rPr>
              <a:t>Pre- and post-mixing missions (n = 4 each)</a:t>
            </a:r>
          </a:p>
          <a:p>
            <a:pPr lvl="1"/>
            <a:endParaRPr lang="en-US" sz="2000" dirty="0">
              <a:solidFill>
                <a:schemeClr val="tx1"/>
              </a:solidFill>
              <a:latin typeface="+mn-lt"/>
            </a:endParaRPr>
          </a:p>
          <a:p>
            <a:r>
              <a:rPr lang="en-US" sz="2400" dirty="0">
                <a:solidFill>
                  <a:schemeClr val="tx1"/>
                </a:solidFill>
                <a:latin typeface="+mn-lt"/>
              </a:rPr>
              <a:t>Traditional and “novel” water quality parameters</a:t>
            </a:r>
          </a:p>
          <a:p>
            <a:pPr lvl="1"/>
            <a:r>
              <a:rPr lang="en-US" sz="2000" dirty="0">
                <a:solidFill>
                  <a:schemeClr val="tx1"/>
                </a:solidFill>
                <a:latin typeface="+mn-lt"/>
              </a:rPr>
              <a:t>Chlorophyll-a, TSS, turbidity, SDD, AD, color, and total, dissolved, and particulate (calc.) mine water contaminants</a:t>
            </a:r>
          </a:p>
          <a:p>
            <a:pPr lvl="1"/>
            <a:endParaRPr lang="en-US" sz="2000" dirty="0">
              <a:solidFill>
                <a:schemeClr val="tx1"/>
              </a:solidFill>
              <a:latin typeface="+mn-lt"/>
            </a:endParaRPr>
          </a:p>
          <a:p>
            <a:r>
              <a:rPr lang="en-US" sz="2400" dirty="0">
                <a:solidFill>
                  <a:schemeClr val="tx1"/>
                </a:solidFill>
                <a:latin typeface="+mn-lt"/>
              </a:rPr>
              <a:t>Pixels extracted manually</a:t>
            </a:r>
          </a:p>
        </p:txBody>
      </p:sp>
      <p:pic>
        <p:nvPicPr>
          <p:cNvPr id="7" name="Picture 6">
            <a:extLst>
              <a:ext uri="{FF2B5EF4-FFF2-40B4-BE49-F238E27FC236}">
                <a16:creationId xmlns:a16="http://schemas.microsoft.com/office/drawing/2014/main" id="{8B82CAFA-EDFE-430F-9D5D-B046FCA56E20}"/>
              </a:ext>
            </a:extLst>
          </p:cNvPr>
          <p:cNvPicPr>
            <a:picLocks noChangeAspect="1"/>
          </p:cNvPicPr>
          <p:nvPr/>
        </p:nvPicPr>
        <p:blipFill>
          <a:blip r:embed="rId3"/>
          <a:stretch>
            <a:fillRect/>
          </a:stretch>
        </p:blipFill>
        <p:spPr>
          <a:xfrm>
            <a:off x="11106150" y="0"/>
            <a:ext cx="1085850" cy="1207151"/>
          </a:xfrm>
          <a:prstGeom prst="rect">
            <a:avLst/>
          </a:prstGeom>
          <a:ln w="38100">
            <a:solidFill>
              <a:schemeClr val="tx1"/>
            </a:solidFill>
          </a:ln>
        </p:spPr>
      </p:pic>
      <p:sp>
        <p:nvSpPr>
          <p:cNvPr id="8" name="Title 1">
            <a:extLst>
              <a:ext uri="{FF2B5EF4-FFF2-40B4-BE49-F238E27FC236}">
                <a16:creationId xmlns:a16="http://schemas.microsoft.com/office/drawing/2014/main" id="{842FBDFD-7B11-4D1C-8940-6A5655E927F2}"/>
              </a:ext>
            </a:extLst>
          </p:cNvPr>
          <p:cNvSpPr txBox="1">
            <a:spLocks/>
          </p:cNvSpPr>
          <p:nvPr/>
        </p:nvSpPr>
        <p:spPr>
          <a:xfrm>
            <a:off x="0" y="-1"/>
            <a:ext cx="5831421" cy="1109639"/>
          </a:xfrm>
          <a:prstGeom prst="rect">
            <a:avLst/>
          </a:prstGeom>
        </p:spPr>
        <p:txBody>
          <a:bodyPr vert="horz" lIns="91440" tIns="45720" rIns="91440" bIns="45720" rtlCol="0" anchor="ctr">
            <a:normAutofit fontScale="92500" lnSpcReduction="10000"/>
          </a:bodyPr>
          <a:lstStyle>
            <a:lvl1pPr algn="l" defTabSz="914377" rtl="0" eaLnBrk="1" latinLnBrk="0" hangingPunct="1">
              <a:lnSpc>
                <a:spcPct val="90000"/>
              </a:lnSpc>
              <a:spcBef>
                <a:spcPct val="0"/>
              </a:spcBef>
              <a:buNone/>
              <a:defRPr sz="4400" b="0" i="0" kern="1200">
                <a:solidFill>
                  <a:schemeClr val="tx1">
                    <a:lumMod val="75000"/>
                    <a:lumOff val="25000"/>
                  </a:schemeClr>
                </a:solidFill>
                <a:latin typeface="Garamond" panose="02020404030301010803" pitchFamily="18"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In-situ Manipulations</a:t>
            </a:r>
          </a:p>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of Aquatic Optical Depth</a:t>
            </a:r>
          </a:p>
        </p:txBody>
      </p:sp>
      <p:pic>
        <p:nvPicPr>
          <p:cNvPr id="6" name="Picture 5" descr="A group of remote controls&#10;&#10;Description automatically generated with low confidence">
            <a:extLst>
              <a:ext uri="{FF2B5EF4-FFF2-40B4-BE49-F238E27FC236}">
                <a16:creationId xmlns:a16="http://schemas.microsoft.com/office/drawing/2014/main" id="{47D419CA-2CF4-46D0-89F5-5ED750817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2538994"/>
            <a:ext cx="5181600" cy="4319006"/>
          </a:xfrm>
          <a:prstGeom prst="rect">
            <a:avLst/>
          </a:prstGeom>
        </p:spPr>
      </p:pic>
      <p:pic>
        <p:nvPicPr>
          <p:cNvPr id="4098" name="Picture 2">
            <a:extLst>
              <a:ext uri="{FF2B5EF4-FFF2-40B4-BE49-F238E27FC236}">
                <a16:creationId xmlns:a16="http://schemas.microsoft.com/office/drawing/2014/main" id="{D6246611-776D-4674-A4FE-CD4A72C45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821" y="2538994"/>
            <a:ext cx="5216179" cy="431900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CBD9470-DF52-4DC3-9D4B-B9774DBB2BAD}"/>
              </a:ext>
            </a:extLst>
          </p:cNvPr>
          <p:cNvGrpSpPr/>
          <p:nvPr/>
        </p:nvGrpSpPr>
        <p:grpSpPr>
          <a:xfrm>
            <a:off x="7102943" y="152400"/>
            <a:ext cx="3910078" cy="2234194"/>
            <a:chOff x="0" y="0"/>
            <a:chExt cx="6331866" cy="4103370"/>
          </a:xfrm>
        </p:grpSpPr>
        <p:pic>
          <p:nvPicPr>
            <p:cNvPr id="18" name="Picture 17">
              <a:extLst>
                <a:ext uri="{FF2B5EF4-FFF2-40B4-BE49-F238E27FC236}">
                  <a16:creationId xmlns:a16="http://schemas.microsoft.com/office/drawing/2014/main" id="{06F61883-3D60-414F-8B63-32E6C57A90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3077845" cy="4103370"/>
            </a:xfrm>
            <a:prstGeom prst="rect">
              <a:avLst/>
            </a:prstGeom>
          </p:spPr>
        </p:pic>
        <p:pic>
          <p:nvPicPr>
            <p:cNvPr id="19" name="Picture 18">
              <a:extLst>
                <a:ext uri="{FF2B5EF4-FFF2-40B4-BE49-F238E27FC236}">
                  <a16:creationId xmlns:a16="http://schemas.microsoft.com/office/drawing/2014/main" id="{0C1A7A80-13F2-4C13-8661-018A9782B0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4657" y="0"/>
              <a:ext cx="3077209" cy="4103370"/>
            </a:xfrm>
            <a:prstGeom prst="rect">
              <a:avLst/>
            </a:prstGeom>
          </p:spPr>
        </p:pic>
      </p:grpSp>
      <p:pic>
        <p:nvPicPr>
          <p:cNvPr id="12" name="Picture 11" descr="Graphical user interface, application&#10;&#10;Description automatically generated">
            <a:extLst>
              <a:ext uri="{FF2B5EF4-FFF2-40B4-BE49-F238E27FC236}">
                <a16:creationId xmlns:a16="http://schemas.microsoft.com/office/drawing/2014/main" id="{F7894099-06E3-450B-BDF4-50A8DD161A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630" y="-1"/>
            <a:ext cx="5313370" cy="6858000"/>
          </a:xfrm>
          <a:prstGeom prst="rect">
            <a:avLst/>
          </a:prstGeom>
        </p:spPr>
      </p:pic>
      <p:grpSp>
        <p:nvGrpSpPr>
          <p:cNvPr id="13" name="Group 12">
            <a:extLst>
              <a:ext uri="{FF2B5EF4-FFF2-40B4-BE49-F238E27FC236}">
                <a16:creationId xmlns:a16="http://schemas.microsoft.com/office/drawing/2014/main" id="{91EA068E-F288-4D91-B01A-D7CBDF1E36C8}"/>
              </a:ext>
            </a:extLst>
          </p:cNvPr>
          <p:cNvGrpSpPr/>
          <p:nvPr/>
        </p:nvGrpSpPr>
        <p:grpSpPr>
          <a:xfrm>
            <a:off x="-11259" y="3102100"/>
            <a:ext cx="7005297" cy="3821614"/>
            <a:chOff x="-11259" y="3102100"/>
            <a:chExt cx="7005297" cy="3821614"/>
          </a:xfrm>
        </p:grpSpPr>
        <p:grpSp>
          <p:nvGrpSpPr>
            <p:cNvPr id="11" name="Group 10">
              <a:extLst>
                <a:ext uri="{FF2B5EF4-FFF2-40B4-BE49-F238E27FC236}">
                  <a16:creationId xmlns:a16="http://schemas.microsoft.com/office/drawing/2014/main" id="{43959709-5D10-4A5A-949D-C5C800E9629C}"/>
                </a:ext>
              </a:extLst>
            </p:cNvPr>
            <p:cNvGrpSpPr/>
            <p:nvPr/>
          </p:nvGrpSpPr>
          <p:grpSpPr>
            <a:xfrm>
              <a:off x="-11259" y="3102100"/>
              <a:ext cx="7005297" cy="3760086"/>
              <a:chOff x="-11259" y="3102100"/>
              <a:chExt cx="7005297" cy="3760086"/>
            </a:xfrm>
          </p:grpSpPr>
          <p:grpSp>
            <p:nvGrpSpPr>
              <p:cNvPr id="10" name="Group 9">
                <a:extLst>
                  <a:ext uri="{FF2B5EF4-FFF2-40B4-BE49-F238E27FC236}">
                    <a16:creationId xmlns:a16="http://schemas.microsoft.com/office/drawing/2014/main" id="{8DDA6364-EDF9-4D96-BA3C-27DA20E2F2CC}"/>
                  </a:ext>
                </a:extLst>
              </p:cNvPr>
              <p:cNvGrpSpPr/>
              <p:nvPr/>
            </p:nvGrpSpPr>
            <p:grpSpPr>
              <a:xfrm>
                <a:off x="798920" y="3102100"/>
                <a:ext cx="5335796" cy="1933434"/>
                <a:chOff x="6113330" y="304800"/>
                <a:chExt cx="5537221" cy="2236627"/>
              </a:xfrm>
            </p:grpSpPr>
            <p:pic>
              <p:nvPicPr>
                <p:cNvPr id="4102" name="Picture 6" descr="Image preview">
                  <a:extLst>
                    <a:ext uri="{FF2B5EF4-FFF2-40B4-BE49-F238E27FC236}">
                      <a16:creationId xmlns:a16="http://schemas.microsoft.com/office/drawing/2014/main" id="{A6FD8546-264F-4E7A-9C53-4133E5F483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3330" y="304800"/>
                  <a:ext cx="1900250" cy="22341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preview">
                  <a:extLst>
                    <a:ext uri="{FF2B5EF4-FFF2-40B4-BE49-F238E27FC236}">
                      <a16:creationId xmlns:a16="http://schemas.microsoft.com/office/drawing/2014/main" id="{DEDD9542-25DD-4E1F-845A-B55C42F2F8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46305" y="307233"/>
                  <a:ext cx="1904246" cy="22341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81BE2127-A689-47E2-BD8D-17A37C5FD0A6}"/>
                  </a:ext>
                </a:extLst>
              </p:cNvPr>
              <p:cNvGrpSpPr/>
              <p:nvPr/>
            </p:nvGrpSpPr>
            <p:grpSpPr>
              <a:xfrm>
                <a:off x="-11259" y="4964131"/>
                <a:ext cx="3440751" cy="1890473"/>
                <a:chOff x="-11260" y="4967526"/>
                <a:chExt cx="3440751" cy="1890473"/>
              </a:xfrm>
            </p:grpSpPr>
            <p:pic>
              <p:nvPicPr>
                <p:cNvPr id="29" name="Picture 28">
                  <a:extLst>
                    <a:ext uri="{FF2B5EF4-FFF2-40B4-BE49-F238E27FC236}">
                      <a16:creationId xmlns:a16="http://schemas.microsoft.com/office/drawing/2014/main" id="{01E926A6-9A4C-4444-A2A3-B223DE554E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1590"/>
                <a:stretch/>
              </p:blipFill>
              <p:spPr bwMode="auto">
                <a:xfrm>
                  <a:off x="-11260" y="5036638"/>
                  <a:ext cx="1727255" cy="1821361"/>
                </a:xfrm>
                <a:prstGeom prst="rect">
                  <a:avLst/>
                </a:prstGeom>
                <a:ln>
                  <a:noFill/>
                </a:ln>
                <a:extLst>
                  <a:ext uri="{53640926-AAD7-44D8-BBD7-CCE9431645EC}">
                    <a14:shadowObscured xmlns:a14="http://schemas.microsoft.com/office/drawing/2010/main"/>
                  </a:ext>
                </a:extLst>
              </p:spPr>
            </p:pic>
            <p:pic>
              <p:nvPicPr>
                <p:cNvPr id="1030" name="Picture 6">
                  <a:extLst>
                    <a:ext uri="{FF2B5EF4-FFF2-40B4-BE49-F238E27FC236}">
                      <a16:creationId xmlns:a16="http://schemas.microsoft.com/office/drawing/2014/main" id="{B0D5AB61-AADB-4ECF-8EE5-9D172D16409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152" t="9876" b="20869"/>
                <a:stretch/>
              </p:blipFill>
              <p:spPr bwMode="auto">
                <a:xfrm>
                  <a:off x="1716191" y="5036636"/>
                  <a:ext cx="1713300" cy="182136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DA6FAE0-EA97-4193-B69E-EC9159BE107E}"/>
                    </a:ext>
                  </a:extLst>
                </p:cNvPr>
                <p:cNvSpPr txBox="1"/>
                <p:nvPr/>
              </p:nvSpPr>
              <p:spPr>
                <a:xfrm>
                  <a:off x="1401924" y="4967526"/>
                  <a:ext cx="7868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OSWs</a:t>
                  </a:r>
                </a:p>
              </p:txBody>
            </p:sp>
          </p:grpSp>
          <p:grpSp>
            <p:nvGrpSpPr>
              <p:cNvPr id="9" name="Group 8">
                <a:extLst>
                  <a:ext uri="{FF2B5EF4-FFF2-40B4-BE49-F238E27FC236}">
                    <a16:creationId xmlns:a16="http://schemas.microsoft.com/office/drawing/2014/main" id="{FCB1F2CB-D1C2-4226-B9B3-CE5501C38ADA}"/>
                  </a:ext>
                </a:extLst>
              </p:cNvPr>
              <p:cNvGrpSpPr/>
              <p:nvPr/>
            </p:nvGrpSpPr>
            <p:grpSpPr>
              <a:xfrm>
                <a:off x="3428964" y="4962993"/>
                <a:ext cx="3565074" cy="1899193"/>
                <a:chOff x="3428964" y="4965312"/>
                <a:chExt cx="3565074" cy="1899193"/>
              </a:xfrm>
            </p:grpSpPr>
            <p:pic>
              <p:nvPicPr>
                <p:cNvPr id="1028" name="Picture 4">
                  <a:extLst>
                    <a:ext uri="{FF2B5EF4-FFF2-40B4-BE49-F238E27FC236}">
                      <a16:creationId xmlns:a16="http://schemas.microsoft.com/office/drawing/2014/main" id="{9B3678FD-C154-4F10-97A2-C263FA92382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271" t="14672" r="2364" b="23899"/>
                <a:stretch/>
              </p:blipFill>
              <p:spPr bwMode="auto">
                <a:xfrm>
                  <a:off x="5159688" y="5035437"/>
                  <a:ext cx="1834350" cy="182906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DBD40E2-3385-4B3E-A2F9-5D20ABE91C6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818" t="18254" r="18784" b="23794"/>
                <a:stretch/>
              </p:blipFill>
              <p:spPr bwMode="auto">
                <a:xfrm rot="5400000">
                  <a:off x="3385127" y="5079589"/>
                  <a:ext cx="1824568" cy="1736893"/>
                </a:xfrm>
                <a:prstGeom prst="rect">
                  <a:avLst/>
                </a:prstGeom>
                <a:ln>
                  <a:noFill/>
                </a:ln>
                <a:extLst>
                  <a:ext uri="{53640926-AAD7-44D8-BBD7-CCE9431645EC}">
                    <a14:shadowObscured xmlns:a14="http://schemas.microsoft.com/office/drawing/2010/main"/>
                  </a:ext>
                </a:extLst>
              </p:spPr>
            </p:pic>
            <p:sp>
              <p:nvSpPr>
                <p:cNvPr id="34" name="TextBox 33">
                  <a:extLst>
                    <a:ext uri="{FF2B5EF4-FFF2-40B4-BE49-F238E27FC236}">
                      <a16:creationId xmlns:a16="http://schemas.microsoft.com/office/drawing/2014/main" id="{D16D17C1-1CD7-4327-9EC7-E626EA52D8FB}"/>
                    </a:ext>
                  </a:extLst>
                </p:cNvPr>
                <p:cNvSpPr txBox="1"/>
                <p:nvPr/>
              </p:nvSpPr>
              <p:spPr>
                <a:xfrm>
                  <a:off x="4813544" y="4965312"/>
                  <a:ext cx="7817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ODWs</a:t>
                  </a:r>
                </a:p>
              </p:txBody>
            </p:sp>
          </p:grpSp>
        </p:grpSp>
        <p:sp>
          <p:nvSpPr>
            <p:cNvPr id="30" name="TextBox 29">
              <a:extLst>
                <a:ext uri="{FF2B5EF4-FFF2-40B4-BE49-F238E27FC236}">
                  <a16:creationId xmlns:a16="http://schemas.microsoft.com/office/drawing/2014/main" id="{0B56E7FF-328B-43D9-8370-3DAC8461B419}"/>
                </a:ext>
              </a:extLst>
            </p:cNvPr>
            <p:cNvSpPr txBox="1"/>
            <p:nvPr/>
          </p:nvSpPr>
          <p:spPr>
            <a:xfrm>
              <a:off x="1122089" y="6554382"/>
              <a:ext cx="11847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Pre-mixing</a:t>
              </a:r>
            </a:p>
          </p:txBody>
        </p:sp>
        <p:sp>
          <p:nvSpPr>
            <p:cNvPr id="31" name="TextBox 30">
              <a:extLst>
                <a:ext uri="{FF2B5EF4-FFF2-40B4-BE49-F238E27FC236}">
                  <a16:creationId xmlns:a16="http://schemas.microsoft.com/office/drawing/2014/main" id="{619FF149-A45A-4757-BAE8-867653CEC55D}"/>
                </a:ext>
              </a:extLst>
            </p:cNvPr>
            <p:cNvSpPr txBox="1"/>
            <p:nvPr/>
          </p:nvSpPr>
          <p:spPr>
            <a:xfrm>
              <a:off x="4502082" y="6546537"/>
              <a:ext cx="13411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Post-mixing</a:t>
              </a:r>
            </a:p>
          </p:txBody>
        </p:sp>
      </p:grpSp>
    </p:spTree>
    <p:extLst>
      <p:ext uri="{BB962C8B-B14F-4D97-AF65-F5344CB8AC3E}">
        <p14:creationId xmlns:p14="http://schemas.microsoft.com/office/powerpoint/2010/main" val="14942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F7451D-4D22-448C-9B98-ECC3395ACA8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7" name="Table 16">
            <a:extLst>
              <a:ext uri="{FF2B5EF4-FFF2-40B4-BE49-F238E27FC236}">
                <a16:creationId xmlns:a16="http://schemas.microsoft.com/office/drawing/2014/main" id="{2970896A-EF0B-4B54-B52C-37C982791B94}"/>
              </a:ext>
            </a:extLst>
          </p:cNvPr>
          <p:cNvGraphicFramePr>
            <a:graphicFrameLocks noGrp="1"/>
          </p:cNvGraphicFramePr>
          <p:nvPr/>
        </p:nvGraphicFramePr>
        <p:xfrm>
          <a:off x="-9525" y="3810000"/>
          <a:ext cx="6731470" cy="3048000"/>
        </p:xfrm>
        <a:graphic>
          <a:graphicData uri="http://schemas.openxmlformats.org/drawingml/2006/table">
            <a:tbl>
              <a:tblPr firstRow="1" firstCol="1" bandRow="1">
                <a:tableStyleId>{5C22544A-7EE6-4342-B048-85BDC9FD1C3A}</a:tableStyleId>
              </a:tblPr>
              <a:tblGrid>
                <a:gridCol w="1135657">
                  <a:extLst>
                    <a:ext uri="{9D8B030D-6E8A-4147-A177-3AD203B41FA5}">
                      <a16:colId xmlns:a16="http://schemas.microsoft.com/office/drawing/2014/main" val="3802924325"/>
                    </a:ext>
                  </a:extLst>
                </a:gridCol>
                <a:gridCol w="524884">
                  <a:extLst>
                    <a:ext uri="{9D8B030D-6E8A-4147-A177-3AD203B41FA5}">
                      <a16:colId xmlns:a16="http://schemas.microsoft.com/office/drawing/2014/main" val="286190360"/>
                    </a:ext>
                  </a:extLst>
                </a:gridCol>
                <a:gridCol w="620317">
                  <a:extLst>
                    <a:ext uri="{9D8B030D-6E8A-4147-A177-3AD203B41FA5}">
                      <a16:colId xmlns:a16="http://schemas.microsoft.com/office/drawing/2014/main" val="966061808"/>
                    </a:ext>
                  </a:extLst>
                </a:gridCol>
                <a:gridCol w="725294">
                  <a:extLst>
                    <a:ext uri="{9D8B030D-6E8A-4147-A177-3AD203B41FA5}">
                      <a16:colId xmlns:a16="http://schemas.microsoft.com/office/drawing/2014/main" val="598563141"/>
                    </a:ext>
                  </a:extLst>
                </a:gridCol>
                <a:gridCol w="668034">
                  <a:extLst>
                    <a:ext uri="{9D8B030D-6E8A-4147-A177-3AD203B41FA5}">
                      <a16:colId xmlns:a16="http://schemas.microsoft.com/office/drawing/2014/main" val="3295608090"/>
                    </a:ext>
                  </a:extLst>
                </a:gridCol>
                <a:gridCol w="601230">
                  <a:extLst>
                    <a:ext uri="{9D8B030D-6E8A-4147-A177-3AD203B41FA5}">
                      <a16:colId xmlns:a16="http://schemas.microsoft.com/office/drawing/2014/main" val="2993157576"/>
                    </a:ext>
                  </a:extLst>
                </a:gridCol>
                <a:gridCol w="639404">
                  <a:extLst>
                    <a:ext uri="{9D8B030D-6E8A-4147-A177-3AD203B41FA5}">
                      <a16:colId xmlns:a16="http://schemas.microsoft.com/office/drawing/2014/main" val="2320213504"/>
                    </a:ext>
                  </a:extLst>
                </a:gridCol>
                <a:gridCol w="639404">
                  <a:extLst>
                    <a:ext uri="{9D8B030D-6E8A-4147-A177-3AD203B41FA5}">
                      <a16:colId xmlns:a16="http://schemas.microsoft.com/office/drawing/2014/main" val="889212646"/>
                    </a:ext>
                  </a:extLst>
                </a:gridCol>
                <a:gridCol w="553514">
                  <a:extLst>
                    <a:ext uri="{9D8B030D-6E8A-4147-A177-3AD203B41FA5}">
                      <a16:colId xmlns:a16="http://schemas.microsoft.com/office/drawing/2014/main" val="927262810"/>
                    </a:ext>
                  </a:extLst>
                </a:gridCol>
                <a:gridCol w="623732">
                  <a:extLst>
                    <a:ext uri="{9D8B030D-6E8A-4147-A177-3AD203B41FA5}">
                      <a16:colId xmlns:a16="http://schemas.microsoft.com/office/drawing/2014/main" val="3777293429"/>
                    </a:ext>
                  </a:extLst>
                </a:gridCol>
              </a:tblGrid>
              <a:tr h="190500">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endParaRPr lang="en-US" sz="1100" dirty="0">
                        <a:effectLst/>
                        <a:latin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PreC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PostC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PreB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PostB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PreM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PostM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PreBM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PostBM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47114"/>
                  </a:ext>
                </a:extLst>
              </a:tr>
              <a:tr h="190500">
                <a:tc rowSpan="3">
                  <a:txBody>
                    <a:bodyPr/>
                    <a:lstStyle/>
                    <a:p>
                      <a:pPr marL="0" marR="0" algn="ctr">
                        <a:lnSpc>
                          <a:spcPct val="107000"/>
                        </a:lnSpc>
                        <a:spcBef>
                          <a:spcPts val="0"/>
                        </a:spcBef>
                        <a:spcAft>
                          <a:spcPts val="0"/>
                        </a:spcAft>
                      </a:pPr>
                      <a:r>
                        <a:rPr lang="en-US" sz="1100" dirty="0">
                          <a:solidFill>
                            <a:schemeClr val="tx1"/>
                          </a:solidFill>
                          <a:effectLst/>
                        </a:rPr>
                        <a:t>Blue</a:t>
                      </a:r>
                    </a:p>
                    <a:p>
                      <a:pPr marL="0" marR="0" algn="ctr">
                        <a:lnSpc>
                          <a:spcPct val="107000"/>
                        </a:lnSpc>
                        <a:spcBef>
                          <a:spcPts val="0"/>
                        </a:spcBef>
                        <a:spcAft>
                          <a:spcPts val="0"/>
                        </a:spcAft>
                      </a:pPr>
                      <a:r>
                        <a:rPr lang="en-US" sz="1100" dirty="0">
                          <a:solidFill>
                            <a:schemeClr val="tx1"/>
                          </a:solidFill>
                          <a:effectLst/>
                        </a:rPr>
                        <a:t> </a:t>
                      </a:r>
                      <a:endParaRPr lang="en-US" sz="1100" dirty="0">
                        <a:solidFill>
                          <a:schemeClr val="tx1"/>
                        </a:solidFill>
                        <a:effectLst/>
                        <a:latin typeface="Calibri" panose="020F0502020204030204" pitchFamily="34" charset="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solidFill>
                      <a:schemeClr val="bg2">
                        <a:lumMod val="90000"/>
                      </a:schemeClr>
                    </a:solidFill>
                  </a:tcPr>
                </a:tc>
                <a:tc>
                  <a:txBody>
                    <a:bodyPr/>
                    <a:lstStyle/>
                    <a:p>
                      <a:pPr marL="0" marR="0" algn="ctr">
                        <a:lnSpc>
                          <a:spcPct val="107000"/>
                        </a:lnSpc>
                        <a:spcBef>
                          <a:spcPts val="0"/>
                        </a:spcBef>
                        <a:spcAft>
                          <a:spcPts val="0"/>
                        </a:spcAft>
                      </a:pPr>
                      <a:r>
                        <a:rPr lang="en-US" sz="1100" dirty="0">
                          <a:effectLst/>
                        </a:rPr>
                        <a:t>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188061922"/>
                  </a:ext>
                </a:extLst>
              </a:tr>
              <a:tr h="190500">
                <a:tc vMerge="1">
                  <a:txBody>
                    <a:bodyPr/>
                    <a:lstStyle/>
                    <a:p>
                      <a:pPr marL="0" marR="0" algn="ctr">
                        <a:lnSpc>
                          <a:spcPct val="107000"/>
                        </a:lnSpc>
                        <a:spcBef>
                          <a:spcPts val="0"/>
                        </a:spcBef>
                        <a:spcAft>
                          <a:spcPts val="0"/>
                        </a:spcAft>
                      </a:pPr>
                      <a:r>
                        <a:rPr lang="en-US" sz="1100">
                          <a:effectLst/>
                        </a:rPr>
                        <a:t>Blue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100" dirty="0">
                          <a:effectLst/>
                        </a:rPr>
                        <a:t>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0.054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0.051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0.043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0.034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0.031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819454686"/>
                  </a:ext>
                </a:extLst>
              </a:tr>
              <a:tr h="190500">
                <a:tc vMerge="1">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100" dirty="0">
                          <a:effectLst/>
                        </a:rPr>
                        <a:t>Max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0.076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0.085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0.084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0.081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0.059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0.051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197373636"/>
                  </a:ext>
                </a:extLst>
              </a:tr>
              <a:tr h="190500">
                <a:tc rowSpan="3">
                  <a:txBody>
                    <a:bodyPr/>
                    <a:lstStyle/>
                    <a:p>
                      <a:pPr marL="0" marR="0" algn="ctr">
                        <a:lnSpc>
                          <a:spcPct val="107000"/>
                        </a:lnSpc>
                        <a:spcBef>
                          <a:spcPts val="0"/>
                        </a:spcBef>
                        <a:spcAft>
                          <a:spcPts val="0"/>
                        </a:spcAft>
                      </a:pPr>
                      <a:r>
                        <a:rPr lang="en-US" sz="1100" dirty="0">
                          <a:solidFill>
                            <a:schemeClr val="tx1"/>
                          </a:solidFill>
                          <a:effectLst/>
                        </a:rPr>
                        <a:t>Green</a:t>
                      </a:r>
                      <a:endParaRPr lang="en-US" sz="1100" dirty="0">
                        <a:solidFill>
                          <a:schemeClr val="tx1"/>
                        </a:solidFill>
                        <a:effectLst/>
                        <a:latin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tc>
                  <a:txBody>
                    <a:bodyPr/>
                    <a:lstStyle/>
                    <a:p>
                      <a:pPr marL="0" marR="0" algn="ctr">
                        <a:lnSpc>
                          <a:spcPct val="107000"/>
                        </a:lnSpc>
                        <a:spcBef>
                          <a:spcPts val="0"/>
                        </a:spcBef>
                        <a:spcAft>
                          <a:spcPts val="0"/>
                        </a:spcAft>
                      </a:pPr>
                      <a:r>
                        <a:rPr lang="en-US" sz="1100" dirty="0">
                          <a:effectLst/>
                        </a:rPr>
                        <a:t>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0.026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0.029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0.026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0.031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0.024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0.033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545087385"/>
                  </a:ext>
                </a:extLst>
              </a:tr>
              <a:tr h="190500">
                <a:tc vMerge="1">
                  <a:txBody>
                    <a:bodyPr/>
                    <a:lstStyle/>
                    <a:p>
                      <a:pPr marL="0" marR="0" algn="ctr">
                        <a:lnSpc>
                          <a:spcPct val="107000"/>
                        </a:lnSpc>
                        <a:spcBef>
                          <a:spcPts val="0"/>
                        </a:spcBef>
                        <a:spcAft>
                          <a:spcPts val="0"/>
                        </a:spcAft>
                      </a:pPr>
                      <a:r>
                        <a:rPr lang="en-US" sz="1100">
                          <a:effectLst/>
                        </a:rPr>
                        <a:t>Green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100" dirty="0">
                          <a:effectLst/>
                        </a:rPr>
                        <a:t>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0.084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0.083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0.048</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0.085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0.049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0.069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45477394"/>
                  </a:ext>
                </a:extLst>
              </a:tr>
              <a:tr h="190500">
                <a:tc vMerge="1">
                  <a:txBody>
                    <a:bodyPr/>
                    <a:lstStyle/>
                    <a:p>
                      <a:pPr algn="ctr"/>
                      <a:endParaRPr lang="en-US" sz="1100" dirty="0">
                        <a:effectLst/>
                        <a:latin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100" dirty="0">
                          <a:effectLst/>
                        </a:rPr>
                        <a:t>Max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0.105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0.138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0.110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0.124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0.086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0.147</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0.097</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0.145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431162883"/>
                  </a:ext>
                </a:extLst>
              </a:tr>
              <a:tr h="190500">
                <a:tc rowSpan="3">
                  <a:txBody>
                    <a:bodyPr/>
                    <a:lstStyle/>
                    <a:p>
                      <a:pPr marL="0" marR="0" algn="ctr">
                        <a:lnSpc>
                          <a:spcPct val="107000"/>
                        </a:lnSpc>
                        <a:spcBef>
                          <a:spcPts val="0"/>
                        </a:spcBef>
                        <a:spcAft>
                          <a:spcPts val="0"/>
                        </a:spcAft>
                      </a:pPr>
                      <a:r>
                        <a:rPr lang="en-US" sz="1100" dirty="0">
                          <a:solidFill>
                            <a:schemeClr val="tx1"/>
                          </a:solidFill>
                          <a:effectLst/>
                        </a:rPr>
                        <a:t>Red</a:t>
                      </a:r>
                    </a:p>
                    <a:p>
                      <a:pPr marL="0" marR="0" algn="ctr">
                        <a:lnSpc>
                          <a:spcPct val="107000"/>
                        </a:lnSpc>
                        <a:spcBef>
                          <a:spcPts val="0"/>
                        </a:spcBef>
                        <a:spcAft>
                          <a:spcPts val="0"/>
                        </a:spcAft>
                      </a:pPr>
                      <a:r>
                        <a:rPr lang="en-US" sz="1100" dirty="0">
                          <a:solidFill>
                            <a:schemeClr val="tx1"/>
                          </a:solidFill>
                          <a:effectLst/>
                        </a:rPr>
                        <a:t> </a:t>
                      </a:r>
                      <a:endParaRPr lang="en-US" sz="1100" dirty="0">
                        <a:solidFill>
                          <a:schemeClr val="tx1"/>
                        </a:solidFill>
                        <a:effectLst/>
                        <a:latin typeface="Calibri" panose="020F0502020204030204" pitchFamily="34" charset="0"/>
                        <a:cs typeface="Times New Roman" panose="02020603050405020304" pitchFamily="18" charset="0"/>
                      </a:endParaRPr>
                    </a:p>
                  </a:txBody>
                  <a:tcPr marL="68580" marR="68580" marT="0" marB="0" anchor="b">
                    <a:solidFill>
                      <a:schemeClr val="bg2">
                        <a:lumMod val="90000"/>
                      </a:schemeClr>
                    </a:solidFill>
                  </a:tcPr>
                </a:tc>
                <a:tc>
                  <a:txBody>
                    <a:bodyPr/>
                    <a:lstStyle/>
                    <a:p>
                      <a:pPr marL="0" marR="0" algn="ctr">
                        <a:lnSpc>
                          <a:spcPct val="107000"/>
                        </a:lnSpc>
                        <a:spcBef>
                          <a:spcPts val="0"/>
                        </a:spcBef>
                        <a:spcAft>
                          <a:spcPts val="0"/>
                        </a:spcAft>
                      </a:pPr>
                      <a:r>
                        <a:rPr lang="en-US" sz="1100" dirty="0">
                          <a:effectLst/>
                        </a:rPr>
                        <a:t>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0.032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0.026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0.042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0.030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0.047</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193241212"/>
                  </a:ext>
                </a:extLst>
              </a:tr>
              <a:tr h="190500">
                <a:tc vMerge="1">
                  <a:txBody>
                    <a:bodyPr/>
                    <a:lstStyle/>
                    <a:p>
                      <a:pPr marL="0" marR="0" algn="ctr">
                        <a:lnSpc>
                          <a:spcPct val="107000"/>
                        </a:lnSpc>
                        <a:spcBef>
                          <a:spcPts val="0"/>
                        </a:spcBef>
                        <a:spcAft>
                          <a:spcPts val="0"/>
                        </a:spcAft>
                      </a:pPr>
                      <a:r>
                        <a:rPr lang="en-US" sz="1100">
                          <a:effectLst/>
                        </a:rPr>
                        <a:t>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100" dirty="0">
                          <a:effectLst/>
                        </a:rPr>
                        <a:t>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0.084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0.076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0.071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0.151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0.074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0.140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344532146"/>
                  </a:ext>
                </a:extLst>
              </a:tr>
              <a:tr h="190500">
                <a:tc vMerge="1">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100" dirty="0">
                          <a:effectLst/>
                        </a:rPr>
                        <a:t>Max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0.101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0.156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0.098</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0.291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0.111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0.293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902600113"/>
                  </a:ext>
                </a:extLst>
              </a:tr>
              <a:tr h="190500">
                <a:tc rowSpan="3">
                  <a:txBody>
                    <a:bodyPr/>
                    <a:lstStyle/>
                    <a:p>
                      <a:pPr marL="0" marR="0" algn="ctr">
                        <a:lnSpc>
                          <a:spcPct val="107000"/>
                        </a:lnSpc>
                        <a:spcBef>
                          <a:spcPts val="0"/>
                        </a:spcBef>
                        <a:spcAft>
                          <a:spcPts val="0"/>
                        </a:spcAft>
                      </a:pPr>
                      <a:r>
                        <a:rPr lang="en-US" sz="1100" dirty="0">
                          <a:solidFill>
                            <a:schemeClr val="tx1"/>
                          </a:solidFill>
                          <a:effectLst/>
                        </a:rPr>
                        <a:t>Rededge</a:t>
                      </a:r>
                    </a:p>
                    <a:p>
                      <a:pPr marL="0" marR="0" algn="ctr">
                        <a:lnSpc>
                          <a:spcPct val="107000"/>
                        </a:lnSpc>
                        <a:spcBef>
                          <a:spcPts val="0"/>
                        </a:spcBef>
                        <a:spcAft>
                          <a:spcPts val="0"/>
                        </a:spcAft>
                      </a:pPr>
                      <a:r>
                        <a:rPr lang="en-US" sz="1100" dirty="0">
                          <a:solidFill>
                            <a:schemeClr val="tx1"/>
                          </a:solidFill>
                          <a:effectLst/>
                        </a:rPr>
                        <a:t> </a:t>
                      </a:r>
                      <a:endParaRPr lang="en-US" sz="1100" dirty="0">
                        <a:solidFill>
                          <a:schemeClr val="tx1"/>
                        </a:solidFill>
                        <a:effectLst/>
                        <a:latin typeface="Calibri" panose="020F0502020204030204" pitchFamily="34" charset="0"/>
                        <a:cs typeface="Times New Roman" panose="02020603050405020304" pitchFamily="18" charset="0"/>
                      </a:endParaRPr>
                    </a:p>
                  </a:txBody>
                  <a:tcPr marL="68580" marR="68580" marT="0" marB="0" anchor="b">
                    <a:solidFill>
                      <a:schemeClr val="bg2">
                        <a:lumMod val="90000"/>
                      </a:schemeClr>
                    </a:solidFill>
                  </a:tcPr>
                </a:tc>
                <a:tc>
                  <a:txBody>
                    <a:bodyPr/>
                    <a:lstStyle/>
                    <a:p>
                      <a:pPr marL="0" marR="0" algn="ctr">
                        <a:lnSpc>
                          <a:spcPct val="107000"/>
                        </a:lnSpc>
                        <a:spcBef>
                          <a:spcPts val="0"/>
                        </a:spcBef>
                        <a:spcAft>
                          <a:spcPts val="0"/>
                        </a:spcAft>
                      </a:pPr>
                      <a:r>
                        <a:rPr lang="en-US" sz="1100" dirty="0">
                          <a:effectLst/>
                        </a:rPr>
                        <a:t>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0.037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0.043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0.049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0.060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0.058</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0.049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0.074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352213999"/>
                  </a:ext>
                </a:extLst>
              </a:tr>
              <a:tr h="190500">
                <a:tc vMerge="1">
                  <a:txBody>
                    <a:bodyPr/>
                    <a:lstStyle/>
                    <a:p>
                      <a:pPr marL="0" marR="0" algn="ctr">
                        <a:lnSpc>
                          <a:spcPct val="107000"/>
                        </a:lnSpc>
                        <a:spcBef>
                          <a:spcPts val="0"/>
                        </a:spcBef>
                        <a:spcAft>
                          <a:spcPts val="0"/>
                        </a:spcAft>
                      </a:pPr>
                      <a:r>
                        <a:rPr lang="en-US" sz="1100">
                          <a:effectLst/>
                        </a:rPr>
                        <a:t>Rededge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100" dirty="0">
                          <a:effectLst/>
                        </a:rPr>
                        <a:t>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0.091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0.095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0.090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0.107</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0.159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0.110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0.159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146705666"/>
                  </a:ext>
                </a:extLst>
              </a:tr>
              <a:tr h="190500">
                <a:tc vMerge="1">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100" dirty="0">
                          <a:effectLst/>
                        </a:rPr>
                        <a:t>Max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0.111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0.183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0.110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dirty="0">
                          <a:effectLst/>
                        </a:rPr>
                        <a:t>0.167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0.130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0.328</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0.141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0.335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851242145"/>
                  </a:ext>
                </a:extLst>
              </a:tr>
              <a:tr h="190500">
                <a:tc rowSpan="3">
                  <a:txBody>
                    <a:bodyPr/>
                    <a:lstStyle/>
                    <a:p>
                      <a:pPr marL="0" marR="0" algn="ctr">
                        <a:lnSpc>
                          <a:spcPct val="107000"/>
                        </a:lnSpc>
                        <a:spcBef>
                          <a:spcPts val="0"/>
                        </a:spcBef>
                        <a:spcAft>
                          <a:spcPts val="0"/>
                        </a:spcAft>
                      </a:pPr>
                      <a:r>
                        <a:rPr lang="en-US" sz="1100" dirty="0">
                          <a:solidFill>
                            <a:schemeClr val="tx1"/>
                          </a:solidFill>
                          <a:effectLst/>
                        </a:rPr>
                        <a:t>NIR</a:t>
                      </a:r>
                    </a:p>
                    <a:p>
                      <a:pPr marL="0" marR="0" algn="r">
                        <a:lnSpc>
                          <a:spcPct val="107000"/>
                        </a:lnSpc>
                        <a:spcBef>
                          <a:spcPts val="0"/>
                        </a:spcBef>
                        <a:spcAft>
                          <a:spcPts val="0"/>
                        </a:spcAft>
                      </a:pPr>
                      <a:r>
                        <a:rPr lang="en-US" sz="1100" dirty="0">
                          <a:solidFill>
                            <a:schemeClr val="tx1"/>
                          </a:solidFill>
                          <a:effectLst/>
                        </a:rPr>
                        <a:t> </a:t>
                      </a:r>
                      <a:endParaRPr lang="en-US" sz="1100" dirty="0">
                        <a:solidFill>
                          <a:schemeClr val="tx1"/>
                        </a:solidFill>
                        <a:effectLst/>
                        <a:latin typeface="Calibri" panose="020F0502020204030204" pitchFamily="34" charset="0"/>
                        <a:cs typeface="Times New Roman" panose="02020603050405020304" pitchFamily="18" charset="0"/>
                      </a:endParaRPr>
                    </a:p>
                  </a:txBody>
                  <a:tcPr marL="68580" marR="68580" marT="0" marB="0" anchor="b">
                    <a:solidFill>
                      <a:schemeClr val="bg2">
                        <a:lumMod val="90000"/>
                      </a:schemeClr>
                    </a:solidFill>
                  </a:tcPr>
                </a:tc>
                <a:tc>
                  <a:txBody>
                    <a:bodyPr/>
                    <a:lstStyle/>
                    <a:p>
                      <a:pPr marL="0" marR="0" algn="ctr">
                        <a:lnSpc>
                          <a:spcPct val="107000"/>
                        </a:lnSpc>
                        <a:spcBef>
                          <a:spcPts val="0"/>
                        </a:spcBef>
                        <a:spcAft>
                          <a:spcPts val="0"/>
                        </a:spcAft>
                      </a:pPr>
                      <a:r>
                        <a:rPr lang="en-US" sz="1100" dirty="0">
                          <a:effectLst/>
                        </a:rPr>
                        <a:t>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0.061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0.071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0.074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0.080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387636238"/>
                  </a:ext>
                </a:extLst>
              </a:tr>
              <a:tr h="190500">
                <a:tc vMerge="1">
                  <a:txBody>
                    <a:bodyPr/>
                    <a:lstStyle/>
                    <a:p>
                      <a:pPr marL="0" marR="0" algn="ctr">
                        <a:lnSpc>
                          <a:spcPct val="107000"/>
                        </a:lnSpc>
                        <a:spcBef>
                          <a:spcPts val="0"/>
                        </a:spcBef>
                        <a:spcAft>
                          <a:spcPts val="0"/>
                        </a:spcAft>
                      </a:pPr>
                      <a:r>
                        <a:rPr lang="en-US" sz="1100" dirty="0">
                          <a:effectLst/>
                        </a:rPr>
                        <a:t>NIR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100" dirty="0">
                          <a:effectLst/>
                        </a:rPr>
                        <a:t>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0.101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0.094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0.098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0.108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59124705"/>
                  </a:ext>
                </a:extLst>
              </a:tr>
              <a:tr h="190500">
                <a:tc vMerge="1">
                  <a:txBody>
                    <a:bodyPr/>
                    <a:lstStyle/>
                    <a:p>
                      <a:pPr marL="0" marR="0" algn="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100" dirty="0">
                          <a:effectLst/>
                        </a:rPr>
                        <a:t>Max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0.126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0.230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0.197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0.131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0.277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0.152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100" dirty="0">
                          <a:effectLst/>
                        </a:rPr>
                        <a:t>0.270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78219833"/>
                  </a:ext>
                </a:extLst>
              </a:tr>
            </a:tbl>
          </a:graphicData>
        </a:graphic>
      </p:graphicFrame>
      <p:graphicFrame>
        <p:nvGraphicFramePr>
          <p:cNvPr id="16" name="Content Placeholder 15">
            <a:extLst>
              <a:ext uri="{FF2B5EF4-FFF2-40B4-BE49-F238E27FC236}">
                <a16:creationId xmlns:a16="http://schemas.microsoft.com/office/drawing/2014/main" id="{0626E01B-29AA-4007-A9E7-6349843C6830}"/>
              </a:ext>
            </a:extLst>
          </p:cNvPr>
          <p:cNvGraphicFramePr>
            <a:graphicFrameLocks noGrp="1"/>
          </p:cNvGraphicFramePr>
          <p:nvPr>
            <p:ph idx="1"/>
          </p:nvPr>
        </p:nvGraphicFramePr>
        <p:xfrm>
          <a:off x="-9525" y="757236"/>
          <a:ext cx="6731468" cy="3243264"/>
        </p:xfrm>
        <a:graphic>
          <a:graphicData uri="http://schemas.openxmlformats.org/drawingml/2006/table">
            <a:tbl>
              <a:tblPr firstRow="1" firstCol="1" bandRow="1">
                <a:tableStyleId>{5C22544A-7EE6-4342-B048-85BDC9FD1C3A}</a:tableStyleId>
              </a:tblPr>
              <a:tblGrid>
                <a:gridCol w="1133475">
                  <a:extLst>
                    <a:ext uri="{9D8B030D-6E8A-4147-A177-3AD203B41FA5}">
                      <a16:colId xmlns:a16="http://schemas.microsoft.com/office/drawing/2014/main" val="1748097247"/>
                    </a:ext>
                  </a:extLst>
                </a:gridCol>
                <a:gridCol w="533400">
                  <a:extLst>
                    <a:ext uri="{9D8B030D-6E8A-4147-A177-3AD203B41FA5}">
                      <a16:colId xmlns:a16="http://schemas.microsoft.com/office/drawing/2014/main" val="639270233"/>
                    </a:ext>
                  </a:extLst>
                </a:gridCol>
                <a:gridCol w="619125">
                  <a:extLst>
                    <a:ext uri="{9D8B030D-6E8A-4147-A177-3AD203B41FA5}">
                      <a16:colId xmlns:a16="http://schemas.microsoft.com/office/drawing/2014/main" val="3178813327"/>
                    </a:ext>
                  </a:extLst>
                </a:gridCol>
                <a:gridCol w="723900">
                  <a:extLst>
                    <a:ext uri="{9D8B030D-6E8A-4147-A177-3AD203B41FA5}">
                      <a16:colId xmlns:a16="http://schemas.microsoft.com/office/drawing/2014/main" val="4029909611"/>
                    </a:ext>
                  </a:extLst>
                </a:gridCol>
                <a:gridCol w="676275">
                  <a:extLst>
                    <a:ext uri="{9D8B030D-6E8A-4147-A177-3AD203B41FA5}">
                      <a16:colId xmlns:a16="http://schemas.microsoft.com/office/drawing/2014/main" val="2955661694"/>
                    </a:ext>
                  </a:extLst>
                </a:gridCol>
                <a:gridCol w="600075">
                  <a:extLst>
                    <a:ext uri="{9D8B030D-6E8A-4147-A177-3AD203B41FA5}">
                      <a16:colId xmlns:a16="http://schemas.microsoft.com/office/drawing/2014/main" val="1076297369"/>
                    </a:ext>
                  </a:extLst>
                </a:gridCol>
                <a:gridCol w="628650">
                  <a:extLst>
                    <a:ext uri="{9D8B030D-6E8A-4147-A177-3AD203B41FA5}">
                      <a16:colId xmlns:a16="http://schemas.microsoft.com/office/drawing/2014/main" val="1011853874"/>
                    </a:ext>
                  </a:extLst>
                </a:gridCol>
                <a:gridCol w="638175">
                  <a:extLst>
                    <a:ext uri="{9D8B030D-6E8A-4147-A177-3AD203B41FA5}">
                      <a16:colId xmlns:a16="http://schemas.microsoft.com/office/drawing/2014/main" val="4038327372"/>
                    </a:ext>
                  </a:extLst>
                </a:gridCol>
                <a:gridCol w="552450">
                  <a:extLst>
                    <a:ext uri="{9D8B030D-6E8A-4147-A177-3AD203B41FA5}">
                      <a16:colId xmlns:a16="http://schemas.microsoft.com/office/drawing/2014/main" val="1193296792"/>
                    </a:ext>
                  </a:extLst>
                </a:gridCol>
                <a:gridCol w="625943">
                  <a:extLst>
                    <a:ext uri="{9D8B030D-6E8A-4147-A177-3AD203B41FA5}">
                      <a16:colId xmlns:a16="http://schemas.microsoft.com/office/drawing/2014/main" val="984851440"/>
                    </a:ext>
                  </a:extLst>
                </a:gridCol>
              </a:tblGrid>
              <a:tr h="202704">
                <a:tc>
                  <a:txBody>
                    <a:bodyPr/>
                    <a:lstStyle/>
                    <a:p>
                      <a:endParaRPr lang="en-US" sz="1100" dirty="0">
                        <a:effectLst/>
                        <a:latin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endParaRPr lang="en-US" sz="1100" dirty="0">
                        <a:effectLst/>
                        <a:latin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PreC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PostC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PreB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PostB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PreM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PostM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PreBM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PostBM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tx1"/>
                    </a:solidFill>
                  </a:tcPr>
                </a:tc>
                <a:extLst>
                  <a:ext uri="{0D108BD9-81ED-4DB2-BD59-A6C34878D82A}">
                    <a16:rowId xmlns:a16="http://schemas.microsoft.com/office/drawing/2014/main" val="3207362067"/>
                  </a:ext>
                </a:extLst>
              </a:tr>
              <a:tr h="202704">
                <a:tc rowSpan="3">
                  <a:txBody>
                    <a:bodyPr/>
                    <a:lstStyle/>
                    <a:p>
                      <a:pPr marL="0" marR="0" algn="ctr">
                        <a:lnSpc>
                          <a:spcPct val="107000"/>
                        </a:lnSpc>
                        <a:spcBef>
                          <a:spcPts val="0"/>
                        </a:spcBef>
                        <a:spcAft>
                          <a:spcPts val="0"/>
                        </a:spcAft>
                      </a:pPr>
                      <a:r>
                        <a:rPr lang="en-US" sz="1100" dirty="0">
                          <a:effectLst/>
                        </a:rPr>
                        <a:t>Chl-a (ug L</a:t>
                      </a:r>
                      <a:r>
                        <a:rPr lang="en-US" sz="1100" baseline="30000" dirty="0">
                          <a:effectLst/>
                        </a:rPr>
                        <a:t>-1</a:t>
                      </a:r>
                      <a:r>
                        <a:rPr lang="en-US" sz="1100" dirty="0">
                          <a:effectLst/>
                        </a:rPr>
                        <a:t>)</a:t>
                      </a:r>
                      <a:endParaRPr lang="en-US" sz="1100" dirty="0">
                        <a:effectLst/>
                        <a:latin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2.65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0.20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2.09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0.94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0.20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1.32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extLst>
                  <a:ext uri="{0D108BD9-81ED-4DB2-BD59-A6C34878D82A}">
                    <a16:rowId xmlns:a16="http://schemas.microsoft.com/office/drawing/2014/main" val="3556320901"/>
                  </a:ext>
                </a:extLst>
              </a:tr>
              <a:tr h="202704">
                <a:tc vMerge="1">
                  <a:txBody>
                    <a:bodyPr/>
                    <a:lstStyle/>
                    <a:p>
                      <a:pPr marL="0" marR="0" algn="ctr">
                        <a:lnSpc>
                          <a:spcPct val="107000"/>
                        </a:lnSpc>
                        <a:spcBef>
                          <a:spcPts val="0"/>
                        </a:spcBef>
                        <a:spcAft>
                          <a:spcPts val="0"/>
                        </a:spcAft>
                      </a:pPr>
                      <a:r>
                        <a:rPr lang="en-US" sz="1100">
                          <a:effectLst/>
                        </a:rPr>
                        <a:t>Chl-a (ug L</a:t>
                      </a:r>
                      <a:r>
                        <a:rPr lang="en-US" sz="1100" baseline="30000">
                          <a:effectLst/>
                        </a:rPr>
                        <a:t>-1</a:t>
                      </a: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0.73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22.81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0.74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27.46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2.73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21.75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3.53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22.43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extLst>
                  <a:ext uri="{0D108BD9-81ED-4DB2-BD59-A6C34878D82A}">
                    <a16:rowId xmlns:a16="http://schemas.microsoft.com/office/drawing/2014/main" val="960175502"/>
                  </a:ext>
                </a:extLst>
              </a:tr>
              <a:tr h="202704">
                <a:tc vMerge="1">
                  <a:txBody>
                    <a:bodyPr/>
                    <a:lstStyle/>
                    <a:p>
                      <a:pPr algn="ctr"/>
                      <a:endParaRPr lang="en-US" sz="1100" dirty="0">
                        <a:effectLst/>
                        <a:latin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3.91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220.72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33.60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106.95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93.62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178.86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24.46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199.76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extLst>
                  <a:ext uri="{0D108BD9-81ED-4DB2-BD59-A6C34878D82A}">
                    <a16:rowId xmlns:a16="http://schemas.microsoft.com/office/drawing/2014/main" val="2454033326"/>
                  </a:ext>
                </a:extLst>
              </a:tr>
              <a:tr h="202704">
                <a:tc rowSpan="3">
                  <a:txBody>
                    <a:bodyPr/>
                    <a:lstStyle/>
                    <a:p>
                      <a:pPr marL="0" marR="0" algn="ctr">
                        <a:lnSpc>
                          <a:spcPct val="107000"/>
                        </a:lnSpc>
                        <a:spcBef>
                          <a:spcPts val="0"/>
                        </a:spcBef>
                        <a:spcAft>
                          <a:spcPts val="0"/>
                        </a:spcAft>
                      </a:pPr>
                      <a:r>
                        <a:rPr lang="en-US" sz="1100" dirty="0">
                          <a:effectLst/>
                        </a:rPr>
                        <a:t>TSS (mg L</a:t>
                      </a:r>
                      <a:r>
                        <a:rPr lang="en-US" sz="1100" baseline="30000" dirty="0">
                          <a:effectLst/>
                        </a:rPr>
                        <a:t>-1</a:t>
                      </a:r>
                      <a:r>
                        <a:rPr lang="en-US" sz="1100" dirty="0">
                          <a:effectLst/>
                        </a:rPr>
                        <a:t>)</a:t>
                      </a:r>
                      <a:endParaRPr lang="en-US" sz="1100" dirty="0">
                        <a:effectLst/>
                        <a:latin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0.86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39.00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0.14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32.50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0.14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17.50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0.71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13.13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extLst>
                  <a:ext uri="{0D108BD9-81ED-4DB2-BD59-A6C34878D82A}">
                    <a16:rowId xmlns:a16="http://schemas.microsoft.com/office/drawing/2014/main" val="63451489"/>
                  </a:ext>
                </a:extLst>
              </a:tr>
              <a:tr h="202704">
                <a:tc vMerge="1">
                  <a:txBody>
                    <a:bodyPr/>
                    <a:lstStyle/>
                    <a:p>
                      <a:pPr marL="0" marR="0" algn="ctr">
                        <a:lnSpc>
                          <a:spcPct val="107000"/>
                        </a:lnSpc>
                        <a:spcBef>
                          <a:spcPts val="0"/>
                        </a:spcBef>
                        <a:spcAft>
                          <a:spcPts val="0"/>
                        </a:spcAft>
                      </a:pPr>
                      <a:r>
                        <a:rPr lang="en-US" sz="1100" dirty="0">
                          <a:effectLst/>
                        </a:rPr>
                        <a:t>TSS (mg L</a:t>
                      </a:r>
                      <a:r>
                        <a:rPr lang="en-US" sz="1100" baseline="30000" dirty="0">
                          <a:effectLst/>
                        </a:rPr>
                        <a:t>-1</a:t>
                      </a: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5.86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104.00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2.80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100.50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2.29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42.00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2.29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40.75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extLst>
                  <a:ext uri="{0D108BD9-81ED-4DB2-BD59-A6C34878D82A}">
                    <a16:rowId xmlns:a16="http://schemas.microsoft.com/office/drawing/2014/main" val="894105614"/>
                  </a:ext>
                </a:extLst>
              </a:tr>
              <a:tr h="202704">
                <a:tc vMerge="1">
                  <a:txBody>
                    <a:bodyPr/>
                    <a:lstStyle/>
                    <a:p>
                      <a:pPr algn="ctr"/>
                      <a:endParaRPr lang="en-US" sz="1100" dirty="0">
                        <a:effectLst/>
                        <a:latin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15.40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330.00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18.20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272.67</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16.40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129.00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10.40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145.00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extLst>
                  <a:ext uri="{0D108BD9-81ED-4DB2-BD59-A6C34878D82A}">
                    <a16:rowId xmlns:a16="http://schemas.microsoft.com/office/drawing/2014/main" val="2925848597"/>
                  </a:ext>
                </a:extLst>
              </a:tr>
              <a:tr h="202704">
                <a:tc rowSpan="3">
                  <a:txBody>
                    <a:bodyPr/>
                    <a:lstStyle/>
                    <a:p>
                      <a:pPr marL="0" marR="0" algn="ctr">
                        <a:lnSpc>
                          <a:spcPct val="107000"/>
                        </a:lnSpc>
                        <a:spcBef>
                          <a:spcPts val="0"/>
                        </a:spcBef>
                        <a:spcAft>
                          <a:spcPts val="0"/>
                        </a:spcAft>
                      </a:pPr>
                      <a:r>
                        <a:rPr lang="en-US" sz="1100" dirty="0">
                          <a:effectLst/>
                        </a:rPr>
                        <a:t>SDD (cm)</a:t>
                      </a:r>
                      <a:endParaRPr lang="en-US" sz="1100" dirty="0">
                        <a:effectLst/>
                        <a:latin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11.00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5.00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16.00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5.50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12.20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13.00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4.00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extLst>
                  <a:ext uri="{0D108BD9-81ED-4DB2-BD59-A6C34878D82A}">
                    <a16:rowId xmlns:a16="http://schemas.microsoft.com/office/drawing/2014/main" val="69595114"/>
                  </a:ext>
                </a:extLst>
              </a:tr>
              <a:tr h="202704">
                <a:tc vMerge="1">
                  <a:txBody>
                    <a:bodyPr/>
                    <a:lstStyle/>
                    <a:p>
                      <a:pPr marL="0" marR="0" algn="ctr">
                        <a:lnSpc>
                          <a:spcPct val="107000"/>
                        </a:lnSpc>
                        <a:spcBef>
                          <a:spcPts val="0"/>
                        </a:spcBef>
                        <a:spcAft>
                          <a:spcPts val="0"/>
                        </a:spcAft>
                      </a:pPr>
                      <a:r>
                        <a:rPr lang="en-US" sz="1100">
                          <a:effectLst/>
                        </a:rPr>
                        <a:t>SDD (cm)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25.00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8.00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25.00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10.00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25.00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12.50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24.00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12.50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extLst>
                  <a:ext uri="{0D108BD9-81ED-4DB2-BD59-A6C34878D82A}">
                    <a16:rowId xmlns:a16="http://schemas.microsoft.com/office/drawing/2014/main" val="209921322"/>
                  </a:ext>
                </a:extLst>
              </a:tr>
              <a:tr h="202704">
                <a:tc vMerge="1">
                  <a:txBody>
                    <a:bodyPr/>
                    <a:lstStyle/>
                    <a:p>
                      <a:pPr algn="ctr"/>
                      <a:endParaRPr lang="en-US" sz="1100" dirty="0">
                        <a:effectLst/>
                        <a:latin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47.00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26.50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37.00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25.70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26.00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19.00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26.00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17.00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extLst>
                  <a:ext uri="{0D108BD9-81ED-4DB2-BD59-A6C34878D82A}">
                    <a16:rowId xmlns:a16="http://schemas.microsoft.com/office/drawing/2014/main" val="906438841"/>
                  </a:ext>
                </a:extLst>
              </a:tr>
              <a:tr h="202704">
                <a:tc rowSpan="3">
                  <a:txBody>
                    <a:bodyPr/>
                    <a:lstStyle/>
                    <a:p>
                      <a:pPr marL="0" marR="0" algn="ctr">
                        <a:lnSpc>
                          <a:spcPct val="107000"/>
                        </a:lnSpc>
                        <a:spcBef>
                          <a:spcPts val="0"/>
                        </a:spcBef>
                        <a:spcAft>
                          <a:spcPts val="0"/>
                        </a:spcAft>
                      </a:pPr>
                      <a:r>
                        <a:rPr lang="en-US" sz="1100" dirty="0">
                          <a:effectLst/>
                        </a:rPr>
                        <a:t>Color (HU)</a:t>
                      </a:r>
                      <a:endParaRPr lang="en-US" sz="1100" dirty="0">
                        <a:effectLst/>
                        <a:latin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9.60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75.30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7.10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35.10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4.90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52.20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4.50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56.90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extLst>
                  <a:ext uri="{0D108BD9-81ED-4DB2-BD59-A6C34878D82A}">
                    <a16:rowId xmlns:a16="http://schemas.microsoft.com/office/drawing/2014/main" val="1889289350"/>
                  </a:ext>
                </a:extLst>
              </a:tr>
              <a:tr h="202704">
                <a:tc vMerge="1">
                  <a:txBody>
                    <a:bodyPr/>
                    <a:lstStyle/>
                    <a:p>
                      <a:pPr marL="0" marR="0" algn="ctr">
                        <a:lnSpc>
                          <a:spcPct val="107000"/>
                        </a:lnSpc>
                        <a:spcBef>
                          <a:spcPts val="0"/>
                        </a:spcBef>
                        <a:spcAft>
                          <a:spcPts val="0"/>
                        </a:spcAft>
                      </a:pPr>
                      <a:r>
                        <a:rPr lang="en-US" sz="1100">
                          <a:effectLst/>
                        </a:rPr>
                        <a:t>Color (HU)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41.70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269.60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47.90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131.30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11.20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136.60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17.50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130.70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extLst>
                  <a:ext uri="{0D108BD9-81ED-4DB2-BD59-A6C34878D82A}">
                    <a16:rowId xmlns:a16="http://schemas.microsoft.com/office/drawing/2014/main" val="1347523291"/>
                  </a:ext>
                </a:extLst>
              </a:tr>
              <a:tr h="202704">
                <a:tc vMerge="1">
                  <a:txBody>
                    <a:bodyPr/>
                    <a:lstStyle/>
                    <a:p>
                      <a:pPr algn="ctr"/>
                      <a:endParaRPr lang="en-US" sz="1100" dirty="0">
                        <a:effectLst/>
                        <a:latin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658.40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1021.30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356.50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815.90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144.10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353.60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121.40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1100" b="1" dirty="0">
                          <a:effectLst/>
                        </a:rPr>
                        <a:t>237.80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1">
                        <a:lumMod val="20000"/>
                        <a:lumOff val="80000"/>
                      </a:schemeClr>
                    </a:solidFill>
                  </a:tcPr>
                </a:tc>
                <a:extLst>
                  <a:ext uri="{0D108BD9-81ED-4DB2-BD59-A6C34878D82A}">
                    <a16:rowId xmlns:a16="http://schemas.microsoft.com/office/drawing/2014/main" val="1794937489"/>
                  </a:ext>
                </a:extLst>
              </a:tr>
              <a:tr h="202704">
                <a:tc rowSpan="3">
                  <a:txBody>
                    <a:bodyPr/>
                    <a:lstStyle/>
                    <a:p>
                      <a:pPr marL="0" marR="0" algn="ctr">
                        <a:lnSpc>
                          <a:spcPct val="107000"/>
                        </a:lnSpc>
                        <a:spcBef>
                          <a:spcPts val="0"/>
                        </a:spcBef>
                        <a:spcAft>
                          <a:spcPts val="0"/>
                        </a:spcAft>
                      </a:pPr>
                      <a:r>
                        <a:rPr lang="en-US" sz="1100" dirty="0">
                          <a:effectLst/>
                        </a:rPr>
                        <a:t>Total Fe (mg L</a:t>
                      </a:r>
                      <a:r>
                        <a:rPr lang="en-US" sz="1100" baseline="30000" dirty="0">
                          <a:effectLst/>
                        </a:rPr>
                        <a:t>-1</a:t>
                      </a:r>
                      <a:r>
                        <a:rPr lang="en-US" sz="1100" dirty="0">
                          <a:effectLst/>
                        </a:rPr>
                        <a:t>)</a:t>
                      </a:r>
                      <a:endParaRPr lang="en-US" sz="1100" dirty="0">
                        <a:effectLst/>
                        <a:latin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0.83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0.53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5.17</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0.04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3.90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extLst>
                  <a:ext uri="{0D108BD9-81ED-4DB2-BD59-A6C34878D82A}">
                    <a16:rowId xmlns:a16="http://schemas.microsoft.com/office/drawing/2014/main" val="520172729"/>
                  </a:ext>
                </a:extLst>
              </a:tr>
              <a:tr h="202704">
                <a:tc vMerge="1">
                  <a:txBody>
                    <a:bodyPr/>
                    <a:lstStyle/>
                    <a:p>
                      <a:pPr marL="0" marR="0" algn="ctr">
                        <a:lnSpc>
                          <a:spcPct val="107000"/>
                        </a:lnSpc>
                        <a:spcBef>
                          <a:spcPts val="0"/>
                        </a:spcBef>
                        <a:spcAft>
                          <a:spcPts val="0"/>
                        </a:spcAft>
                      </a:pPr>
                      <a:r>
                        <a:rPr lang="en-US" sz="1100" dirty="0">
                          <a:effectLst/>
                        </a:rPr>
                        <a:t>Total Fe (mg L</a:t>
                      </a:r>
                      <a:r>
                        <a:rPr lang="en-US" sz="1100" baseline="30000" dirty="0">
                          <a:effectLst/>
                        </a:rPr>
                        <a:t>-1</a:t>
                      </a: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0.16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2.41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0.21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1.71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0.18</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15.64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0.19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16.95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extLst>
                  <a:ext uri="{0D108BD9-81ED-4DB2-BD59-A6C34878D82A}">
                    <a16:rowId xmlns:a16="http://schemas.microsoft.com/office/drawing/2014/main" val="4259456089"/>
                  </a:ext>
                </a:extLst>
              </a:tr>
              <a:tr h="202704">
                <a:tc vMerge="1">
                  <a:txBody>
                    <a:bodyPr/>
                    <a:lstStyle/>
                    <a:p>
                      <a:endParaRPr lang="en-US" sz="1100" dirty="0">
                        <a:effectLst/>
                        <a:latin typeface="Calibri" panose="020F0502020204030204" pitchFamily="34" charset="0"/>
                        <a:cs typeface="Times New Roman" panose="02020603050405020304" pitchFamily="18" charset="0"/>
                      </a:endParaRPr>
                    </a:p>
                  </a:txBody>
                  <a:tcPr marL="66447" marR="66447" marT="0" marB="0" anchor="ctr">
                    <a:solidFill>
                      <a:schemeClr val="tx1"/>
                    </a:solidFill>
                  </a:tcPr>
                </a:tc>
                <a:tc>
                  <a:txBody>
                    <a:bodyPr/>
                    <a:lstStyle/>
                    <a:p>
                      <a:pPr marL="0" marR="0" algn="ctr">
                        <a:lnSpc>
                          <a:spcPct val="107000"/>
                        </a:lnSpc>
                        <a:spcBef>
                          <a:spcPts val="0"/>
                        </a:spcBef>
                        <a:spcAft>
                          <a:spcPts val="0"/>
                        </a:spcAft>
                      </a:pPr>
                      <a:r>
                        <a:rPr lang="en-US" sz="1100" dirty="0">
                          <a:effectLst/>
                        </a:rPr>
                        <a:t>Max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3.24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8.22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2.18</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4.93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3.23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104.68</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2.19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tc>
                  <a:txBody>
                    <a:bodyPr/>
                    <a:lstStyle/>
                    <a:p>
                      <a:pPr marL="0" marR="0" algn="ctr">
                        <a:lnSpc>
                          <a:spcPct val="107000"/>
                        </a:lnSpc>
                        <a:spcBef>
                          <a:spcPts val="0"/>
                        </a:spcBef>
                        <a:spcAft>
                          <a:spcPts val="0"/>
                        </a:spcAft>
                      </a:pPr>
                      <a:r>
                        <a:rPr lang="en-US" sz="1100" b="1" dirty="0">
                          <a:effectLst/>
                        </a:rPr>
                        <a:t>37.03</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447" marR="66447" marT="0" marB="0" anchor="ctr">
                    <a:solidFill>
                      <a:schemeClr val="accent3">
                        <a:lumMod val="20000"/>
                        <a:lumOff val="80000"/>
                      </a:schemeClr>
                    </a:solidFill>
                  </a:tcPr>
                </a:tc>
                <a:extLst>
                  <a:ext uri="{0D108BD9-81ED-4DB2-BD59-A6C34878D82A}">
                    <a16:rowId xmlns:a16="http://schemas.microsoft.com/office/drawing/2014/main" val="2146596551"/>
                  </a:ext>
                </a:extLst>
              </a:tr>
            </a:tbl>
          </a:graphicData>
        </a:graphic>
      </p:graphicFrame>
      <p:sp>
        <p:nvSpPr>
          <p:cNvPr id="9" name="TextBox 8">
            <a:extLst>
              <a:ext uri="{FF2B5EF4-FFF2-40B4-BE49-F238E27FC236}">
                <a16:creationId xmlns:a16="http://schemas.microsoft.com/office/drawing/2014/main" id="{66D6B842-900C-4412-84F9-C01E16A71E13}"/>
              </a:ext>
            </a:extLst>
          </p:cNvPr>
          <p:cNvSpPr txBox="1"/>
          <p:nvPr/>
        </p:nvSpPr>
        <p:spPr>
          <a:xfrm>
            <a:off x="11753850" y="6488668"/>
            <a:ext cx="438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13</a:t>
            </a:r>
          </a:p>
        </p:txBody>
      </p:sp>
      <p:sp>
        <p:nvSpPr>
          <p:cNvPr id="18" name="TextBox 17">
            <a:extLst>
              <a:ext uri="{FF2B5EF4-FFF2-40B4-BE49-F238E27FC236}">
                <a16:creationId xmlns:a16="http://schemas.microsoft.com/office/drawing/2014/main" id="{8729193E-22D7-425E-8E74-380F02BEC5CB}"/>
              </a:ext>
            </a:extLst>
          </p:cNvPr>
          <p:cNvSpPr txBox="1"/>
          <p:nvPr/>
        </p:nvSpPr>
        <p:spPr>
          <a:xfrm>
            <a:off x="6950542" y="1763286"/>
            <a:ext cx="5022383" cy="40934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Mixing produced significant differences in all WQ parameters, but not reflectance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Exploratory regression to identify candidate models</a:t>
            </a:r>
            <a:r>
              <a:rPr kumimoji="0" lang="en-US" sz="2000" b="0" i="0" u="none" strike="noStrike" kern="1200" cap="none" spc="0" normalizeH="0" noProof="0" dirty="0">
                <a:ln>
                  <a:noFill/>
                </a:ln>
                <a:solidFill>
                  <a:prstClr val="black"/>
                </a:solidFill>
                <a:effectLst/>
                <a:uLnTx/>
                <a:uFillTx/>
                <a:latin typeface="Calibri" panose="020F0502020204030204"/>
                <a:ea typeface="+mn-ea"/>
                <a:cs typeface="+mn-cs"/>
              </a:rPr>
              <a:t> and OLS to evaluate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Highly variable datasets required a more in-depth examination of R</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5705B750-DAD5-470A-A1F6-246D1E71B791}"/>
              </a:ext>
            </a:extLst>
          </p:cNvPr>
          <p:cNvSpPr txBox="1">
            <a:spLocks/>
          </p:cNvSpPr>
          <p:nvPr/>
        </p:nvSpPr>
        <p:spPr>
          <a:xfrm>
            <a:off x="-1" y="-1"/>
            <a:ext cx="11408735" cy="75723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b="0" i="0" kern="1200">
                <a:solidFill>
                  <a:schemeClr val="tx1">
                    <a:lumMod val="75000"/>
                    <a:lumOff val="25000"/>
                  </a:schemeClr>
                </a:solidFill>
                <a:latin typeface="Garamond" panose="02020404030301010803" pitchFamily="18"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In-situ Manipulations of Aquatic Optical Depth</a:t>
            </a:r>
          </a:p>
        </p:txBody>
      </p:sp>
    </p:spTree>
    <p:extLst>
      <p:ext uri="{BB962C8B-B14F-4D97-AF65-F5344CB8AC3E}">
        <p14:creationId xmlns:p14="http://schemas.microsoft.com/office/powerpoint/2010/main" val="302721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F7451D-4D22-448C-9B98-ECC3395ACA8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E31CBA0-8D9B-4722-84D3-C1BF33202E3F}"/>
              </a:ext>
            </a:extLst>
          </p:cNvPr>
          <p:cNvSpPr>
            <a:spLocks noGrp="1"/>
          </p:cNvSpPr>
          <p:nvPr>
            <p:ph idx="1"/>
          </p:nvPr>
        </p:nvSpPr>
        <p:spPr>
          <a:xfrm>
            <a:off x="1750" y="741884"/>
            <a:ext cx="6976565" cy="4929402"/>
          </a:xfrm>
        </p:spPr>
        <p:txBody>
          <a:bodyPr>
            <a:normAutofit/>
          </a:bodyPr>
          <a:lstStyle/>
          <a:p>
            <a:r>
              <a:rPr lang="en-US" dirty="0">
                <a:solidFill>
                  <a:schemeClr val="tx1"/>
                </a:solidFill>
                <a:latin typeface="+mn-lt"/>
              </a:rPr>
              <a:t>Spectra from ODWs were more representative than OSWs</a:t>
            </a:r>
          </a:p>
          <a:p>
            <a:pPr lvl="1"/>
            <a:r>
              <a:rPr lang="en-US" dirty="0">
                <a:solidFill>
                  <a:schemeClr val="tx1"/>
                </a:solidFill>
                <a:latin typeface="+mn-lt"/>
              </a:rPr>
              <a:t>Greater R</a:t>
            </a:r>
            <a:r>
              <a:rPr lang="en-US" baseline="30000" dirty="0">
                <a:solidFill>
                  <a:schemeClr val="tx1"/>
                </a:solidFill>
                <a:latin typeface="+mn-lt"/>
              </a:rPr>
              <a:t>2</a:t>
            </a:r>
            <a:r>
              <a:rPr lang="en-US" baseline="-25000" dirty="0">
                <a:solidFill>
                  <a:schemeClr val="tx1"/>
                </a:solidFill>
                <a:latin typeface="+mn-lt"/>
              </a:rPr>
              <a:t>adj.</a:t>
            </a:r>
            <a:r>
              <a:rPr lang="en-US" dirty="0">
                <a:solidFill>
                  <a:schemeClr val="tx1"/>
                </a:solidFill>
                <a:latin typeface="+mn-lt"/>
              </a:rPr>
              <a:t> with considerably higher variability</a:t>
            </a:r>
          </a:p>
          <a:p>
            <a:pPr lvl="1"/>
            <a:endParaRPr lang="en-US" dirty="0">
              <a:solidFill>
                <a:schemeClr val="tx1"/>
              </a:solidFill>
              <a:latin typeface="+mn-lt"/>
            </a:endParaRPr>
          </a:p>
          <a:p>
            <a:pPr lvl="1"/>
            <a:r>
              <a:rPr lang="en-US" dirty="0">
                <a:solidFill>
                  <a:schemeClr val="tx1"/>
                </a:solidFill>
                <a:latin typeface="+mn-lt"/>
              </a:rPr>
              <a:t>Significant Koenker (p-val &lt; 0.05) indicates unequal scatter</a:t>
            </a:r>
            <a:br>
              <a:rPr lang="en-US" dirty="0">
                <a:solidFill>
                  <a:schemeClr val="tx1"/>
                </a:solidFill>
                <a:latin typeface="+mn-lt"/>
              </a:rPr>
            </a:br>
            <a:endParaRPr lang="en-US" dirty="0">
              <a:solidFill>
                <a:schemeClr val="tx1"/>
              </a:solidFill>
              <a:latin typeface="+mn-lt"/>
            </a:endParaRPr>
          </a:p>
          <a:p>
            <a:pPr lvl="1"/>
            <a:r>
              <a:rPr lang="en-US" dirty="0">
                <a:solidFill>
                  <a:schemeClr val="tx1"/>
                </a:solidFill>
                <a:latin typeface="+mn-lt"/>
              </a:rPr>
              <a:t>Variance Inflation Factor (VIF) &gt; 10 suggests significant redundancy</a:t>
            </a:r>
          </a:p>
          <a:p>
            <a:pPr lvl="1"/>
            <a:endParaRPr lang="en-US" dirty="0">
              <a:solidFill>
                <a:schemeClr val="tx1"/>
              </a:solidFill>
              <a:latin typeface="+mn-lt"/>
            </a:endParaRPr>
          </a:p>
          <a:p>
            <a:pPr lvl="1"/>
            <a:r>
              <a:rPr lang="en-US" dirty="0">
                <a:solidFill>
                  <a:schemeClr val="tx1"/>
                </a:solidFill>
                <a:latin typeface="+mn-lt"/>
              </a:rPr>
              <a:t>Post models with lower R</a:t>
            </a:r>
            <a:r>
              <a:rPr lang="en-US" baseline="30000" dirty="0">
                <a:solidFill>
                  <a:schemeClr val="tx1"/>
                </a:solidFill>
                <a:latin typeface="+mn-lt"/>
              </a:rPr>
              <a:t>2</a:t>
            </a:r>
            <a:r>
              <a:rPr lang="en-US" baseline="-25000" dirty="0">
                <a:solidFill>
                  <a:schemeClr val="tx1"/>
                </a:solidFill>
                <a:latin typeface="+mn-lt"/>
              </a:rPr>
              <a:t>adj.</a:t>
            </a:r>
            <a:r>
              <a:rPr lang="en-US" dirty="0">
                <a:solidFill>
                  <a:schemeClr val="tx1"/>
                </a:solidFill>
                <a:latin typeface="+mn-lt"/>
              </a:rPr>
              <a:t> performed “better” </a:t>
            </a:r>
          </a:p>
          <a:p>
            <a:pPr lvl="1"/>
            <a:endParaRPr lang="en-US" dirty="0">
              <a:solidFill>
                <a:schemeClr val="tx1"/>
              </a:solidFill>
              <a:latin typeface="+mn-lt"/>
            </a:endParaRPr>
          </a:p>
        </p:txBody>
      </p:sp>
      <p:sp>
        <p:nvSpPr>
          <p:cNvPr id="5" name="TextBox 4">
            <a:extLst>
              <a:ext uri="{FF2B5EF4-FFF2-40B4-BE49-F238E27FC236}">
                <a16:creationId xmlns:a16="http://schemas.microsoft.com/office/drawing/2014/main" id="{B4178B7A-0299-4466-AE1F-FB9D431D28FA}"/>
              </a:ext>
            </a:extLst>
          </p:cNvPr>
          <p:cNvSpPr txBox="1"/>
          <p:nvPr/>
        </p:nvSpPr>
        <p:spPr>
          <a:xfrm>
            <a:off x="11753850" y="6488668"/>
            <a:ext cx="438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14</a:t>
            </a:r>
          </a:p>
        </p:txBody>
      </p:sp>
      <p:graphicFrame>
        <p:nvGraphicFramePr>
          <p:cNvPr id="6" name="Table 5">
            <a:extLst>
              <a:ext uri="{FF2B5EF4-FFF2-40B4-BE49-F238E27FC236}">
                <a16:creationId xmlns:a16="http://schemas.microsoft.com/office/drawing/2014/main" id="{2B56EB56-6E7E-451F-BDED-EF322175F53B}"/>
              </a:ext>
            </a:extLst>
          </p:cNvPr>
          <p:cNvGraphicFramePr>
            <a:graphicFrameLocks noGrp="1"/>
          </p:cNvGraphicFramePr>
          <p:nvPr/>
        </p:nvGraphicFramePr>
        <p:xfrm>
          <a:off x="6860301" y="777240"/>
          <a:ext cx="5097782" cy="5303520"/>
        </p:xfrm>
        <a:graphic>
          <a:graphicData uri="http://schemas.openxmlformats.org/drawingml/2006/table">
            <a:tbl>
              <a:tblPr firstRow="1" firstCol="1" bandRow="1">
                <a:tableStyleId>{5C22544A-7EE6-4342-B048-85BDC9FD1C3A}</a:tableStyleId>
              </a:tblPr>
              <a:tblGrid>
                <a:gridCol w="1114425">
                  <a:extLst>
                    <a:ext uri="{9D8B030D-6E8A-4147-A177-3AD203B41FA5}">
                      <a16:colId xmlns:a16="http://schemas.microsoft.com/office/drawing/2014/main" val="3641192287"/>
                    </a:ext>
                  </a:extLst>
                </a:gridCol>
                <a:gridCol w="723900">
                  <a:extLst>
                    <a:ext uri="{9D8B030D-6E8A-4147-A177-3AD203B41FA5}">
                      <a16:colId xmlns:a16="http://schemas.microsoft.com/office/drawing/2014/main" val="2193472658"/>
                    </a:ext>
                  </a:extLst>
                </a:gridCol>
                <a:gridCol w="714375">
                  <a:extLst>
                    <a:ext uri="{9D8B030D-6E8A-4147-A177-3AD203B41FA5}">
                      <a16:colId xmlns:a16="http://schemas.microsoft.com/office/drawing/2014/main" val="1243045984"/>
                    </a:ext>
                  </a:extLst>
                </a:gridCol>
                <a:gridCol w="704850">
                  <a:extLst>
                    <a:ext uri="{9D8B030D-6E8A-4147-A177-3AD203B41FA5}">
                      <a16:colId xmlns:a16="http://schemas.microsoft.com/office/drawing/2014/main" val="3201982707"/>
                    </a:ext>
                  </a:extLst>
                </a:gridCol>
                <a:gridCol w="723900">
                  <a:extLst>
                    <a:ext uri="{9D8B030D-6E8A-4147-A177-3AD203B41FA5}">
                      <a16:colId xmlns:a16="http://schemas.microsoft.com/office/drawing/2014/main" val="1913476431"/>
                    </a:ext>
                  </a:extLst>
                </a:gridCol>
                <a:gridCol w="495300">
                  <a:extLst>
                    <a:ext uri="{9D8B030D-6E8A-4147-A177-3AD203B41FA5}">
                      <a16:colId xmlns:a16="http://schemas.microsoft.com/office/drawing/2014/main" val="3550330460"/>
                    </a:ext>
                  </a:extLst>
                </a:gridCol>
                <a:gridCol w="621032">
                  <a:extLst>
                    <a:ext uri="{9D8B030D-6E8A-4147-A177-3AD203B41FA5}">
                      <a16:colId xmlns:a16="http://schemas.microsoft.com/office/drawing/2014/main" val="3118746040"/>
                    </a:ext>
                  </a:extLst>
                </a:gridCol>
              </a:tblGrid>
              <a:tr h="274320">
                <a:tc>
                  <a:txBody>
                    <a:bodyPr/>
                    <a:lstStyle/>
                    <a:p>
                      <a:pPr>
                        <a:lnSpc>
                          <a:spcPct val="100000"/>
                        </a:lnSpc>
                      </a:pPr>
                      <a:endParaRPr lang="en-US" sz="1200" dirty="0">
                        <a:effectLst/>
                        <a:latin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effectLst/>
                        </a:rPr>
                        <a:t>R</a:t>
                      </a:r>
                      <a:r>
                        <a:rPr lang="en-US" sz="1200" baseline="30000" dirty="0">
                          <a:effectLst/>
                        </a:rPr>
                        <a:t>2</a:t>
                      </a:r>
                      <a:r>
                        <a:rPr lang="en-US" sz="1200" baseline="-25000" dirty="0">
                          <a:effectLst/>
                        </a:rPr>
                        <a:t>adj.</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effectLst/>
                        </a:rPr>
                        <a:t>Koenker</a:t>
                      </a:r>
                    </a:p>
                    <a:p>
                      <a:pPr marL="0" marR="0" algn="ctr">
                        <a:lnSpc>
                          <a:spcPct val="100000"/>
                        </a:lnSpc>
                        <a:spcBef>
                          <a:spcPts val="0"/>
                        </a:spcBef>
                        <a:spcAft>
                          <a:spcPts val="0"/>
                        </a:spcAft>
                      </a:pPr>
                      <a:r>
                        <a:rPr lang="en-US" sz="1200" dirty="0">
                          <a:effectLst/>
                        </a:rPr>
                        <a:t>p-val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effectLst/>
                        </a:rPr>
                        <a:t>VIF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effectLst/>
                        </a:rPr>
                        <a:t>RPD </a:t>
                      </a:r>
                    </a:p>
                    <a:p>
                      <a:pPr marL="0" marR="0" algn="ctr">
                        <a:lnSpc>
                          <a:spcPct val="100000"/>
                        </a:lnSpc>
                        <a:spcBef>
                          <a:spcPts val="0"/>
                        </a:spcBef>
                        <a:spcAft>
                          <a:spcPts val="0"/>
                        </a:spcAft>
                      </a:pP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effectLst/>
                        </a:rPr>
                        <a:t>MAE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effectLst/>
                        </a:rPr>
                        <a:t>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557636046"/>
                  </a:ext>
                </a:extLst>
              </a:tr>
              <a:tr h="274320">
                <a:tc>
                  <a:txBody>
                    <a:bodyPr/>
                    <a:lstStyle/>
                    <a:p>
                      <a:pPr marL="0" marR="0" algn="ctr">
                        <a:lnSpc>
                          <a:spcPct val="100000"/>
                        </a:lnSpc>
                        <a:spcBef>
                          <a:spcPts val="0"/>
                        </a:spcBef>
                        <a:spcAft>
                          <a:spcPts val="0"/>
                        </a:spcAft>
                      </a:pPr>
                      <a:r>
                        <a:rPr lang="en-US" sz="1200" dirty="0">
                          <a:solidFill>
                            <a:schemeClr val="tx1"/>
                          </a:solidFill>
                          <a:effectLst/>
                        </a:rPr>
                        <a:t>PreCChl-a</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0.79</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1.27E-01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rPr>
                        <a:t>47.78</a:t>
                      </a:r>
                      <a:endPar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41.82</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0.30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0.45</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898489453"/>
                  </a:ext>
                </a:extLst>
              </a:tr>
              <a:tr h="274320">
                <a:tc>
                  <a:txBody>
                    <a:bodyPr/>
                    <a:lstStyle/>
                    <a:p>
                      <a:pPr marL="0" marR="0" algn="ctr">
                        <a:lnSpc>
                          <a:spcPct val="100000"/>
                        </a:lnSpc>
                        <a:spcBef>
                          <a:spcPts val="0"/>
                        </a:spcBef>
                        <a:spcAft>
                          <a:spcPts val="0"/>
                        </a:spcAft>
                      </a:pPr>
                      <a:r>
                        <a:rPr lang="en-US" sz="1200" dirty="0">
                          <a:solidFill>
                            <a:schemeClr val="tx1"/>
                          </a:solidFill>
                          <a:effectLst/>
                        </a:rPr>
                        <a:t>PostCChl-a</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0.53</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8.54E-02</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4.90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80.70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26.00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36.31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3486239581"/>
                  </a:ext>
                </a:extLst>
              </a:tr>
              <a:tr h="274320">
                <a:tc>
                  <a:txBody>
                    <a:bodyPr/>
                    <a:lstStyle/>
                    <a:p>
                      <a:pPr marL="0" marR="0" algn="ctr">
                        <a:lnSpc>
                          <a:spcPct val="100000"/>
                        </a:lnSpc>
                        <a:spcBef>
                          <a:spcPts val="0"/>
                        </a:spcBef>
                        <a:spcAft>
                          <a:spcPts val="0"/>
                        </a:spcAft>
                      </a:pPr>
                      <a:r>
                        <a:rPr lang="en-US" sz="1200" dirty="0">
                          <a:solidFill>
                            <a:schemeClr val="bg1"/>
                          </a:solidFill>
                          <a:effectLst/>
                        </a:rPr>
                        <a:t>PreBChl-a</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0.84</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1.49E-01</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4.62</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-126.74</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2.22</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3.40</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4114855230"/>
                  </a:ext>
                </a:extLst>
              </a:tr>
              <a:tr h="274320">
                <a:tc>
                  <a:txBody>
                    <a:bodyPr/>
                    <a:lstStyle/>
                    <a:p>
                      <a:pPr marL="0" marR="0" algn="ctr">
                        <a:lnSpc>
                          <a:spcPct val="100000"/>
                        </a:lnSpc>
                        <a:spcBef>
                          <a:spcPts val="0"/>
                        </a:spcBef>
                        <a:spcAft>
                          <a:spcPts val="0"/>
                        </a:spcAft>
                      </a:pPr>
                      <a:r>
                        <a:rPr lang="en-US" sz="1200" dirty="0">
                          <a:solidFill>
                            <a:schemeClr val="bg1"/>
                          </a:solidFill>
                          <a:effectLst/>
                        </a:rPr>
                        <a:t>PostBChl-a</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0.90</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7.52E-01</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5.20</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26.22</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0.12</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0.39</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1549133003"/>
                  </a:ext>
                </a:extLst>
              </a:tr>
              <a:tr h="274320">
                <a:tc>
                  <a:txBody>
                    <a:bodyPr/>
                    <a:lstStyle/>
                    <a:p>
                      <a:pPr marL="0" marR="0" algn="ctr">
                        <a:lnSpc>
                          <a:spcPct val="100000"/>
                        </a:lnSpc>
                        <a:spcBef>
                          <a:spcPts val="0"/>
                        </a:spcBef>
                        <a:spcAft>
                          <a:spcPts val="0"/>
                        </a:spcAft>
                      </a:pPr>
                      <a:r>
                        <a:rPr lang="en-US" sz="1200" dirty="0">
                          <a:solidFill>
                            <a:schemeClr val="tx1"/>
                          </a:solidFill>
                          <a:effectLst/>
                        </a:rPr>
                        <a:t>PreBSDD</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0.74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2.74E-01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rPr>
                        <a:t>494.88</a:t>
                      </a:r>
                      <a:endPar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8.38</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2.06</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3.03</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3632901590"/>
                  </a:ext>
                </a:extLst>
              </a:tr>
              <a:tr h="274320">
                <a:tc>
                  <a:txBody>
                    <a:bodyPr/>
                    <a:lstStyle/>
                    <a:p>
                      <a:pPr marL="0" marR="0" algn="ctr">
                        <a:lnSpc>
                          <a:spcPct val="100000"/>
                        </a:lnSpc>
                        <a:spcBef>
                          <a:spcPts val="0"/>
                        </a:spcBef>
                        <a:spcAft>
                          <a:spcPts val="0"/>
                        </a:spcAft>
                      </a:pPr>
                      <a:r>
                        <a:rPr lang="en-US" sz="1200" dirty="0">
                          <a:solidFill>
                            <a:schemeClr val="tx1"/>
                          </a:solidFill>
                          <a:effectLst/>
                        </a:rPr>
                        <a:t>PostBSDD</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0.69</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5.27E-02</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3.79</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18.27</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2.04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3.18</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2377455593"/>
                  </a:ext>
                </a:extLst>
              </a:tr>
              <a:tr h="274320">
                <a:tc>
                  <a:txBody>
                    <a:bodyPr/>
                    <a:lstStyle/>
                    <a:p>
                      <a:pPr marL="0" marR="0" algn="ctr">
                        <a:lnSpc>
                          <a:spcPct val="100000"/>
                        </a:lnSpc>
                        <a:spcBef>
                          <a:spcPts val="0"/>
                        </a:spcBef>
                        <a:spcAft>
                          <a:spcPts val="0"/>
                        </a:spcAft>
                      </a:pPr>
                      <a:r>
                        <a:rPr lang="en-US" sz="1200" dirty="0">
                          <a:solidFill>
                            <a:schemeClr val="bg1"/>
                          </a:solidFill>
                          <a:effectLst/>
                        </a:rPr>
                        <a:t>PreBFe</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0.72</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3.44E-01</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4.82</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-67.99</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0.30</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0.43</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2208178174"/>
                  </a:ext>
                </a:extLst>
              </a:tr>
              <a:tr h="274320">
                <a:tc>
                  <a:txBody>
                    <a:bodyPr/>
                    <a:lstStyle/>
                    <a:p>
                      <a:pPr marL="0" marR="0" algn="ctr">
                        <a:lnSpc>
                          <a:spcPct val="100000"/>
                        </a:lnSpc>
                        <a:spcBef>
                          <a:spcPts val="0"/>
                        </a:spcBef>
                        <a:spcAft>
                          <a:spcPts val="0"/>
                        </a:spcAft>
                      </a:pPr>
                      <a:r>
                        <a:rPr lang="en-US" sz="1200" dirty="0">
                          <a:solidFill>
                            <a:schemeClr val="bg1"/>
                          </a:solidFill>
                          <a:effectLst/>
                        </a:rPr>
                        <a:t>PostBFe</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0.85</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7.90E-02</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3.41</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15.82</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0.31</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0.47</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2201167952"/>
                  </a:ext>
                </a:extLst>
              </a:tr>
              <a:tr h="274320">
                <a:tc>
                  <a:txBody>
                    <a:bodyPr/>
                    <a:lstStyle/>
                    <a:p>
                      <a:pPr marL="0" marR="0" algn="ctr">
                        <a:lnSpc>
                          <a:spcPct val="100000"/>
                        </a:lnSpc>
                        <a:spcBef>
                          <a:spcPts val="0"/>
                        </a:spcBef>
                        <a:spcAft>
                          <a:spcPts val="0"/>
                        </a:spcAft>
                      </a:pPr>
                      <a:r>
                        <a:rPr lang="en-US" sz="1200" dirty="0">
                          <a:solidFill>
                            <a:schemeClr val="tx1"/>
                          </a:solidFill>
                          <a:effectLst/>
                        </a:rPr>
                        <a:t>PreMTSS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0.89</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1.16E-01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4.58</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146.74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0.94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1.34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1785207789"/>
                  </a:ext>
                </a:extLst>
              </a:tr>
              <a:tr h="274320">
                <a:tc>
                  <a:txBody>
                    <a:bodyPr/>
                    <a:lstStyle/>
                    <a:p>
                      <a:pPr marL="0" marR="0" algn="ctr">
                        <a:lnSpc>
                          <a:spcPct val="100000"/>
                        </a:lnSpc>
                        <a:spcBef>
                          <a:spcPts val="0"/>
                        </a:spcBef>
                        <a:spcAft>
                          <a:spcPts val="0"/>
                        </a:spcAft>
                      </a:pPr>
                      <a:r>
                        <a:rPr lang="en-US" sz="1200" dirty="0">
                          <a:solidFill>
                            <a:schemeClr val="tx1"/>
                          </a:solidFill>
                          <a:effectLst/>
                        </a:rPr>
                        <a:t>PostMTSS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0.80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9.44E-01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5.96</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24.50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0.14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0.84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3319447708"/>
                  </a:ext>
                </a:extLst>
              </a:tr>
              <a:tr h="274320">
                <a:tc>
                  <a:txBody>
                    <a:bodyPr/>
                    <a:lstStyle/>
                    <a:p>
                      <a:pPr marL="0" marR="0" algn="ctr">
                        <a:lnSpc>
                          <a:spcPct val="100000"/>
                        </a:lnSpc>
                        <a:spcBef>
                          <a:spcPts val="0"/>
                        </a:spcBef>
                        <a:spcAft>
                          <a:spcPts val="0"/>
                        </a:spcAft>
                      </a:pPr>
                      <a:r>
                        <a:rPr lang="en-US" sz="1200" dirty="0">
                          <a:solidFill>
                            <a:schemeClr val="bg1"/>
                          </a:solidFill>
                          <a:effectLst/>
                        </a:rPr>
                        <a:t>PreMColor</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0.66</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5.03E-01</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3.12</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78.28</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14.47</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22.92</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969479885"/>
                  </a:ext>
                </a:extLst>
              </a:tr>
              <a:tr h="274320">
                <a:tc>
                  <a:txBody>
                    <a:bodyPr/>
                    <a:lstStyle/>
                    <a:p>
                      <a:pPr marL="0" marR="0" algn="ctr">
                        <a:lnSpc>
                          <a:spcPct val="100000"/>
                        </a:lnSpc>
                        <a:spcBef>
                          <a:spcPts val="0"/>
                        </a:spcBef>
                        <a:spcAft>
                          <a:spcPts val="0"/>
                        </a:spcAft>
                      </a:pPr>
                      <a:r>
                        <a:rPr lang="en-US" sz="1200" dirty="0">
                          <a:solidFill>
                            <a:schemeClr val="bg1"/>
                          </a:solidFill>
                          <a:effectLst/>
                        </a:rPr>
                        <a:t>PostMColor</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0.52</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5.68E-01</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5.28</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27.75</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0.13</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0.41</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568407265"/>
                  </a:ext>
                </a:extLst>
              </a:tr>
              <a:tr h="274320">
                <a:tc>
                  <a:txBody>
                    <a:bodyPr/>
                    <a:lstStyle/>
                    <a:p>
                      <a:pPr marL="0" marR="0" algn="ctr">
                        <a:lnSpc>
                          <a:spcPct val="100000"/>
                        </a:lnSpc>
                        <a:spcBef>
                          <a:spcPts val="0"/>
                        </a:spcBef>
                        <a:spcAft>
                          <a:spcPts val="0"/>
                        </a:spcAft>
                      </a:pPr>
                      <a:r>
                        <a:rPr lang="en-US" sz="1200" dirty="0">
                          <a:solidFill>
                            <a:schemeClr val="tx1"/>
                          </a:solidFill>
                          <a:effectLst/>
                        </a:rPr>
                        <a:t>PreMFe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0.54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7.81E-01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4.74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63.03</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0.50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1.56</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3041213780"/>
                  </a:ext>
                </a:extLst>
              </a:tr>
              <a:tr h="274320">
                <a:tc>
                  <a:txBody>
                    <a:bodyPr/>
                    <a:lstStyle/>
                    <a:p>
                      <a:pPr marL="0" marR="0" algn="ctr">
                        <a:lnSpc>
                          <a:spcPct val="100000"/>
                        </a:lnSpc>
                        <a:spcBef>
                          <a:spcPts val="0"/>
                        </a:spcBef>
                        <a:spcAft>
                          <a:spcPts val="0"/>
                        </a:spcAft>
                      </a:pPr>
                      <a:r>
                        <a:rPr lang="en-US" sz="1200" dirty="0">
                          <a:solidFill>
                            <a:schemeClr val="tx1"/>
                          </a:solidFill>
                          <a:effectLst/>
                        </a:rPr>
                        <a:t>PostMFe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0.71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9.44E-01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3.14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32.35</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0.15</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0.58</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1460719282"/>
                  </a:ext>
                </a:extLst>
              </a:tr>
              <a:tr h="274320">
                <a:tc>
                  <a:txBody>
                    <a:bodyPr/>
                    <a:lstStyle/>
                    <a:p>
                      <a:pPr marL="0" marR="0" algn="ctr">
                        <a:lnSpc>
                          <a:spcPct val="100000"/>
                        </a:lnSpc>
                        <a:spcBef>
                          <a:spcPts val="0"/>
                        </a:spcBef>
                        <a:spcAft>
                          <a:spcPts val="0"/>
                        </a:spcAft>
                      </a:pPr>
                      <a:r>
                        <a:rPr lang="en-US" sz="1200" dirty="0">
                          <a:solidFill>
                            <a:schemeClr val="bg1"/>
                          </a:solidFill>
                          <a:effectLst/>
                        </a:rPr>
                        <a:t>PreBMChl-a</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0.70</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1.12E-01</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b="0" dirty="0">
                          <a:solidFill>
                            <a:schemeClr val="bg1"/>
                          </a:solidFill>
                          <a:effectLst/>
                        </a:rPr>
                        <a:t>173.87</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-36.54</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2.44</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3.36</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2637467791"/>
                  </a:ext>
                </a:extLst>
              </a:tr>
              <a:tr h="274320">
                <a:tc>
                  <a:txBody>
                    <a:bodyPr/>
                    <a:lstStyle/>
                    <a:p>
                      <a:pPr marL="0" marR="0" algn="ctr">
                        <a:lnSpc>
                          <a:spcPct val="100000"/>
                        </a:lnSpc>
                        <a:spcBef>
                          <a:spcPts val="0"/>
                        </a:spcBef>
                        <a:spcAft>
                          <a:spcPts val="0"/>
                        </a:spcAft>
                      </a:pPr>
                      <a:r>
                        <a:rPr lang="en-US" sz="1200" dirty="0">
                          <a:solidFill>
                            <a:schemeClr val="bg1"/>
                          </a:solidFill>
                          <a:effectLst/>
                        </a:rPr>
                        <a:t>PostBMChl-a</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0.82</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7.66E-01</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4.81</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34.27</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0.19</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0000"/>
                        </a:lnSpc>
                        <a:spcBef>
                          <a:spcPts val="0"/>
                        </a:spcBef>
                        <a:spcAft>
                          <a:spcPts val="0"/>
                        </a:spcAft>
                      </a:pPr>
                      <a:r>
                        <a:rPr lang="en-US" sz="1200" dirty="0">
                          <a:solidFill>
                            <a:schemeClr val="bg1"/>
                          </a:solidFill>
                          <a:effectLst/>
                        </a:rPr>
                        <a:t>0.93</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613302018"/>
                  </a:ext>
                </a:extLst>
              </a:tr>
              <a:tr h="274320">
                <a:tc>
                  <a:txBody>
                    <a:bodyPr/>
                    <a:lstStyle/>
                    <a:p>
                      <a:pPr marL="0" marR="0" algn="ctr">
                        <a:lnSpc>
                          <a:spcPct val="100000"/>
                        </a:lnSpc>
                        <a:spcBef>
                          <a:spcPts val="0"/>
                        </a:spcBef>
                        <a:spcAft>
                          <a:spcPts val="0"/>
                        </a:spcAft>
                      </a:pPr>
                      <a:r>
                        <a:rPr lang="en-US" sz="1200" dirty="0">
                          <a:solidFill>
                            <a:schemeClr val="tx1"/>
                          </a:solidFill>
                          <a:effectLst/>
                        </a:rPr>
                        <a:t>PreBMFe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0.74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rPr>
                        <a:t>9.78E-03</a:t>
                      </a:r>
                      <a:endPar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2.98</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107.30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0.18</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0.27</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838496174"/>
                  </a:ext>
                </a:extLst>
              </a:tr>
              <a:tr h="274320">
                <a:tc>
                  <a:txBody>
                    <a:bodyPr/>
                    <a:lstStyle/>
                    <a:p>
                      <a:pPr marL="0" marR="0" algn="ctr">
                        <a:lnSpc>
                          <a:spcPct val="100000"/>
                        </a:lnSpc>
                        <a:spcBef>
                          <a:spcPts val="0"/>
                        </a:spcBef>
                        <a:spcAft>
                          <a:spcPts val="0"/>
                        </a:spcAft>
                      </a:pPr>
                      <a:r>
                        <a:rPr lang="en-US" sz="1200" dirty="0">
                          <a:solidFill>
                            <a:schemeClr val="tx1"/>
                          </a:solidFill>
                          <a:effectLst/>
                        </a:rPr>
                        <a:t>PostBMFe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0.39</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8.61E-02</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2.26</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45.07</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6.34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solidFill>
                            <a:schemeClr val="tx1"/>
                          </a:solidFill>
                          <a:effectLst/>
                        </a:rPr>
                        <a:t>8.38</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170303831"/>
                  </a:ext>
                </a:extLst>
              </a:tr>
            </a:tbl>
          </a:graphicData>
        </a:graphic>
      </p:graphicFrame>
      <p:sp>
        <p:nvSpPr>
          <p:cNvPr id="9" name="Title 1">
            <a:extLst>
              <a:ext uri="{FF2B5EF4-FFF2-40B4-BE49-F238E27FC236}">
                <a16:creationId xmlns:a16="http://schemas.microsoft.com/office/drawing/2014/main" id="{E47FEF35-0AEB-42B1-BE37-37F07AEF4620}"/>
              </a:ext>
            </a:extLst>
          </p:cNvPr>
          <p:cNvSpPr txBox="1">
            <a:spLocks/>
          </p:cNvSpPr>
          <p:nvPr/>
        </p:nvSpPr>
        <p:spPr>
          <a:xfrm>
            <a:off x="-1" y="-1"/>
            <a:ext cx="11408735" cy="75723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b="0" i="0" kern="1200">
                <a:solidFill>
                  <a:schemeClr val="tx1">
                    <a:lumMod val="75000"/>
                    <a:lumOff val="25000"/>
                  </a:schemeClr>
                </a:solidFill>
                <a:latin typeface="Garamond" panose="02020404030301010803" pitchFamily="18"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In-situ Manipulations of Aquatic Optical Depth</a:t>
            </a:r>
          </a:p>
        </p:txBody>
      </p:sp>
      <p:sp>
        <p:nvSpPr>
          <p:cNvPr id="10" name="TextBox 9">
            <a:extLst>
              <a:ext uri="{FF2B5EF4-FFF2-40B4-BE49-F238E27FC236}">
                <a16:creationId xmlns:a16="http://schemas.microsoft.com/office/drawing/2014/main" id="{5118AF97-6CF1-40CC-83E2-AE9339FF08B2}"/>
              </a:ext>
            </a:extLst>
          </p:cNvPr>
          <p:cNvSpPr txBox="1"/>
          <p:nvPr/>
        </p:nvSpPr>
        <p:spPr>
          <a:xfrm>
            <a:off x="-49696" y="5534561"/>
            <a:ext cx="752392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Spectra from ODWs  represented WQ better than spectra from OSWs</a:t>
            </a:r>
          </a:p>
        </p:txBody>
      </p:sp>
      <p:sp>
        <p:nvSpPr>
          <p:cNvPr id="7" name="TextBox 6">
            <a:extLst>
              <a:ext uri="{FF2B5EF4-FFF2-40B4-BE49-F238E27FC236}">
                <a16:creationId xmlns:a16="http://schemas.microsoft.com/office/drawing/2014/main" id="{A9F4BBCA-4EA8-45BB-97AC-478314582618}"/>
              </a:ext>
            </a:extLst>
          </p:cNvPr>
          <p:cNvSpPr txBox="1"/>
          <p:nvPr/>
        </p:nvSpPr>
        <p:spPr>
          <a:xfrm>
            <a:off x="6869825" y="1962150"/>
            <a:ext cx="1102599"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PostBChl-a</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D4AA8BA-FE27-4EDC-BEB4-3FB6566107F5}"/>
              </a:ext>
            </a:extLst>
          </p:cNvPr>
          <p:cNvSpPr txBox="1"/>
          <p:nvPr/>
        </p:nvSpPr>
        <p:spPr>
          <a:xfrm>
            <a:off x="6869826" y="3059582"/>
            <a:ext cx="1102599"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PostBFe</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221E596-D7CE-4238-B4F6-857B753EA1DB}"/>
              </a:ext>
            </a:extLst>
          </p:cNvPr>
          <p:cNvSpPr txBox="1"/>
          <p:nvPr/>
        </p:nvSpPr>
        <p:spPr>
          <a:xfrm>
            <a:off x="6865620" y="4702819"/>
            <a:ext cx="1102599"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PostMFe</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C2626041-21FA-4F42-B096-30C1407AAD4F}"/>
              </a:ext>
            </a:extLst>
          </p:cNvPr>
          <p:cNvSpPr txBox="1"/>
          <p:nvPr/>
        </p:nvSpPr>
        <p:spPr>
          <a:xfrm>
            <a:off x="6869826" y="5248037"/>
            <a:ext cx="1102599"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PostBMChl-a</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EF77B5F-1C1C-4209-9D6E-AF8D129DDA1D}"/>
              </a:ext>
            </a:extLst>
          </p:cNvPr>
          <p:cNvSpPr txBox="1"/>
          <p:nvPr/>
        </p:nvSpPr>
        <p:spPr>
          <a:xfrm>
            <a:off x="7981948" y="1962150"/>
            <a:ext cx="704852"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0.90</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FCD8140-D202-4A49-8C41-279B2E511BB6}"/>
              </a:ext>
            </a:extLst>
          </p:cNvPr>
          <p:cNvSpPr txBox="1"/>
          <p:nvPr/>
        </p:nvSpPr>
        <p:spPr>
          <a:xfrm>
            <a:off x="7981948" y="3059581"/>
            <a:ext cx="704852"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0.85</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A838A6B-64E0-449F-8CCA-848C9F49E504}"/>
              </a:ext>
            </a:extLst>
          </p:cNvPr>
          <p:cNvSpPr txBox="1"/>
          <p:nvPr/>
        </p:nvSpPr>
        <p:spPr>
          <a:xfrm>
            <a:off x="7981948" y="4702819"/>
            <a:ext cx="704852"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0.71</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F9D75BDF-5A80-4483-90C3-220B11C4CEC7}"/>
              </a:ext>
            </a:extLst>
          </p:cNvPr>
          <p:cNvSpPr txBox="1"/>
          <p:nvPr/>
        </p:nvSpPr>
        <p:spPr>
          <a:xfrm>
            <a:off x="7981948" y="5248036"/>
            <a:ext cx="704852"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0.82</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E3BA7EE-5519-4F84-8CB7-56FB561CE9D6}"/>
              </a:ext>
            </a:extLst>
          </p:cNvPr>
          <p:cNvSpPr txBox="1"/>
          <p:nvPr/>
        </p:nvSpPr>
        <p:spPr>
          <a:xfrm>
            <a:off x="8686800" y="5525036"/>
            <a:ext cx="737448" cy="276999"/>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9.78E-03</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1ECF3F77-BE61-467E-89C3-A0FC8FA048E7}"/>
              </a:ext>
            </a:extLst>
          </p:cNvPr>
          <p:cNvSpPr txBox="1"/>
          <p:nvPr/>
        </p:nvSpPr>
        <p:spPr>
          <a:xfrm>
            <a:off x="6869826" y="5798998"/>
            <a:ext cx="1102599"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PostBMFe</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E63FBCB9-7C5C-42CC-A54D-6F4296AF56AE}"/>
              </a:ext>
            </a:extLst>
          </p:cNvPr>
          <p:cNvSpPr txBox="1"/>
          <p:nvPr/>
        </p:nvSpPr>
        <p:spPr>
          <a:xfrm>
            <a:off x="9414723" y="2237199"/>
            <a:ext cx="704852" cy="276999"/>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494.88</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5B0B65EE-D6C5-44B0-87A0-0C1EF4A254CB}"/>
              </a:ext>
            </a:extLst>
          </p:cNvPr>
          <p:cNvSpPr txBox="1"/>
          <p:nvPr/>
        </p:nvSpPr>
        <p:spPr>
          <a:xfrm>
            <a:off x="9409192" y="1135379"/>
            <a:ext cx="704852" cy="276999"/>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47.78</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8CE0AF8B-AFDB-45A4-89DC-9F7106BDC152}"/>
              </a:ext>
            </a:extLst>
          </p:cNvPr>
          <p:cNvSpPr txBox="1"/>
          <p:nvPr/>
        </p:nvSpPr>
        <p:spPr>
          <a:xfrm>
            <a:off x="6869825" y="1415742"/>
            <a:ext cx="1102599"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PostCChl-a</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54B25DBF-68BB-4BEB-AB87-923111546C04}"/>
              </a:ext>
            </a:extLst>
          </p:cNvPr>
          <p:cNvSpPr txBox="1"/>
          <p:nvPr/>
        </p:nvSpPr>
        <p:spPr>
          <a:xfrm>
            <a:off x="6869825" y="2514363"/>
            <a:ext cx="1102599"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PostBSDD</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EC5E5F36-3094-478F-87F0-771ACD430F6D}"/>
              </a:ext>
            </a:extLst>
          </p:cNvPr>
          <p:cNvSpPr txBox="1"/>
          <p:nvPr/>
        </p:nvSpPr>
        <p:spPr>
          <a:xfrm>
            <a:off x="10133094" y="3613643"/>
            <a:ext cx="704852"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24.50</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E7F5179D-E119-42A8-8586-1AAA902506DC}"/>
              </a:ext>
            </a:extLst>
          </p:cNvPr>
          <p:cNvSpPr txBox="1"/>
          <p:nvPr/>
        </p:nvSpPr>
        <p:spPr>
          <a:xfrm>
            <a:off x="10847471" y="3609591"/>
            <a:ext cx="483868"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0.14</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03197C25-11A1-429B-A28F-EA131AE92412}"/>
              </a:ext>
            </a:extLst>
          </p:cNvPr>
          <p:cNvSpPr txBox="1"/>
          <p:nvPr/>
        </p:nvSpPr>
        <p:spPr>
          <a:xfrm>
            <a:off x="11352295" y="3609591"/>
            <a:ext cx="605787"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0.84</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7BB87EA0-E781-4C04-B9AA-00D557C21F2B}"/>
              </a:ext>
            </a:extLst>
          </p:cNvPr>
          <p:cNvSpPr txBox="1"/>
          <p:nvPr/>
        </p:nvSpPr>
        <p:spPr>
          <a:xfrm>
            <a:off x="10123569" y="4156448"/>
            <a:ext cx="713232"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27.75</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DAA8C92B-9981-4265-8A6A-2189AC9BC6FD}"/>
              </a:ext>
            </a:extLst>
          </p:cNvPr>
          <p:cNvSpPr txBox="1"/>
          <p:nvPr/>
        </p:nvSpPr>
        <p:spPr>
          <a:xfrm>
            <a:off x="10847471" y="4152396"/>
            <a:ext cx="483868"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0.13</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013EE6D5-0D06-4058-BDCE-CBD280DF8B17}"/>
              </a:ext>
            </a:extLst>
          </p:cNvPr>
          <p:cNvSpPr txBox="1"/>
          <p:nvPr/>
        </p:nvSpPr>
        <p:spPr>
          <a:xfrm>
            <a:off x="11345367" y="4152395"/>
            <a:ext cx="605786"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0.41</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7EB7A820-84B3-417E-A405-D263F5655867}"/>
              </a:ext>
            </a:extLst>
          </p:cNvPr>
          <p:cNvSpPr txBox="1"/>
          <p:nvPr/>
        </p:nvSpPr>
        <p:spPr>
          <a:xfrm>
            <a:off x="6869825" y="3599438"/>
            <a:ext cx="1102599"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PostMTSS</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CB362568-904D-4ACE-814B-9B80C452F33C}"/>
              </a:ext>
            </a:extLst>
          </p:cNvPr>
          <p:cNvSpPr txBox="1"/>
          <p:nvPr/>
        </p:nvSpPr>
        <p:spPr>
          <a:xfrm>
            <a:off x="6865619" y="4157371"/>
            <a:ext cx="1102599" cy="276999"/>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PostMColor</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C74E523F-077C-47F5-8406-D5C2EBCA08CB}"/>
              </a:ext>
            </a:extLst>
          </p:cNvPr>
          <p:cNvSpPr/>
          <p:nvPr/>
        </p:nvSpPr>
        <p:spPr>
          <a:xfrm>
            <a:off x="10114044" y="3336580"/>
            <a:ext cx="1837109" cy="550010"/>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CE3C724-2086-437E-B695-F08DD639109B}"/>
              </a:ext>
            </a:extLst>
          </p:cNvPr>
          <p:cNvSpPr/>
          <p:nvPr/>
        </p:nvSpPr>
        <p:spPr>
          <a:xfrm>
            <a:off x="10114043" y="3889299"/>
            <a:ext cx="1837109" cy="550010"/>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5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8"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F7451D-4D22-448C-9B98-ECC3395ACA8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E31CBA0-8D9B-4722-84D3-C1BF33202E3F}"/>
              </a:ext>
            </a:extLst>
          </p:cNvPr>
          <p:cNvSpPr>
            <a:spLocks noGrp="1"/>
          </p:cNvSpPr>
          <p:nvPr>
            <p:ph idx="1"/>
          </p:nvPr>
        </p:nvSpPr>
        <p:spPr>
          <a:xfrm>
            <a:off x="0" y="676071"/>
            <a:ext cx="11887200" cy="887468"/>
          </a:xfrm>
        </p:spPr>
        <p:txBody>
          <a:bodyPr>
            <a:normAutofit/>
          </a:bodyPr>
          <a:lstStyle/>
          <a:p>
            <a:r>
              <a:rPr lang="en-US" dirty="0">
                <a:solidFill>
                  <a:schemeClr val="tx1"/>
                </a:solidFill>
                <a:latin typeface="+mn-lt"/>
              </a:rPr>
              <a:t>False-color composite</a:t>
            </a:r>
          </a:p>
          <a:p>
            <a:pPr lvl="1"/>
            <a:r>
              <a:rPr lang="en-US" dirty="0">
                <a:solidFill>
                  <a:schemeClr val="tx1"/>
                </a:solidFill>
                <a:latin typeface="+mn-lt"/>
              </a:rPr>
              <a:t>(G, B, R) V. (R, G, B) – symbolizes R as G to assist in feature identification</a:t>
            </a:r>
          </a:p>
          <a:p>
            <a:pPr lvl="1"/>
            <a:endParaRPr lang="en-US" dirty="0">
              <a:solidFill>
                <a:schemeClr val="tx1"/>
              </a:solidFill>
              <a:latin typeface="+mn-lt"/>
            </a:endParaRPr>
          </a:p>
        </p:txBody>
      </p:sp>
      <p:sp>
        <p:nvSpPr>
          <p:cNvPr id="5" name="TextBox 4">
            <a:extLst>
              <a:ext uri="{FF2B5EF4-FFF2-40B4-BE49-F238E27FC236}">
                <a16:creationId xmlns:a16="http://schemas.microsoft.com/office/drawing/2014/main" id="{B4178B7A-0299-4466-AE1F-FB9D431D28FA}"/>
              </a:ext>
            </a:extLst>
          </p:cNvPr>
          <p:cNvSpPr txBox="1"/>
          <p:nvPr/>
        </p:nvSpPr>
        <p:spPr>
          <a:xfrm>
            <a:off x="11753850" y="6488668"/>
            <a:ext cx="438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24</a:t>
            </a:r>
          </a:p>
        </p:txBody>
      </p:sp>
      <p:pic>
        <p:nvPicPr>
          <p:cNvPr id="6" name="Picture 5" descr="Graphical user interface, application&#10;&#10;Description automatically generated">
            <a:extLst>
              <a:ext uri="{FF2B5EF4-FFF2-40B4-BE49-F238E27FC236}">
                <a16:creationId xmlns:a16="http://schemas.microsoft.com/office/drawing/2014/main" id="{9EC32F2D-8770-47B2-960F-7CF28DCBD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089" y="1568505"/>
            <a:ext cx="8178911" cy="5289495"/>
          </a:xfrm>
          <a:prstGeom prst="rect">
            <a:avLst/>
          </a:prstGeom>
        </p:spPr>
      </p:pic>
      <p:sp>
        <p:nvSpPr>
          <p:cNvPr id="9" name="Title 1">
            <a:extLst>
              <a:ext uri="{FF2B5EF4-FFF2-40B4-BE49-F238E27FC236}">
                <a16:creationId xmlns:a16="http://schemas.microsoft.com/office/drawing/2014/main" id="{227039AB-FCFF-4EDC-B3F0-C5372F5CF202}"/>
              </a:ext>
            </a:extLst>
          </p:cNvPr>
          <p:cNvSpPr>
            <a:spLocks noGrp="1"/>
          </p:cNvSpPr>
          <p:nvPr>
            <p:ph type="title"/>
          </p:nvPr>
        </p:nvSpPr>
        <p:spPr>
          <a:xfrm>
            <a:off x="0" y="0"/>
            <a:ext cx="10789118" cy="681037"/>
          </a:xfrm>
        </p:spPr>
        <p:txBody>
          <a:bodyPr>
            <a:normAutofit fontScale="90000"/>
          </a:bodyPr>
          <a:lstStyle/>
          <a:p>
            <a:r>
              <a:rPr lang="en-US" b="1" dirty="0">
                <a:solidFill>
                  <a:schemeClr val="tx1"/>
                </a:solidFill>
                <a:latin typeface="+mj-lt"/>
              </a:rPr>
              <a:t>Qualitative Evaluation of Substrate Impacts</a:t>
            </a:r>
          </a:p>
        </p:txBody>
      </p:sp>
      <p:sp>
        <p:nvSpPr>
          <p:cNvPr id="10" name="TextBox 9">
            <a:extLst>
              <a:ext uri="{FF2B5EF4-FFF2-40B4-BE49-F238E27FC236}">
                <a16:creationId xmlns:a16="http://schemas.microsoft.com/office/drawing/2014/main" id="{EC03FC4E-14A0-40FF-A014-7BBD551518CE}"/>
              </a:ext>
            </a:extLst>
          </p:cNvPr>
          <p:cNvSpPr txBox="1"/>
          <p:nvPr/>
        </p:nvSpPr>
        <p:spPr>
          <a:xfrm>
            <a:off x="5292002" y="1568505"/>
            <a:ext cx="2179675"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Pre-mixing Mission</a:t>
            </a:r>
          </a:p>
        </p:txBody>
      </p:sp>
      <p:sp>
        <p:nvSpPr>
          <p:cNvPr id="11" name="TextBox 10">
            <a:extLst>
              <a:ext uri="{FF2B5EF4-FFF2-40B4-BE49-F238E27FC236}">
                <a16:creationId xmlns:a16="http://schemas.microsoft.com/office/drawing/2014/main" id="{C7AF5A60-7A19-4596-B4C2-48ECA20A5561}"/>
              </a:ext>
            </a:extLst>
          </p:cNvPr>
          <p:cNvSpPr txBox="1"/>
          <p:nvPr/>
        </p:nvSpPr>
        <p:spPr>
          <a:xfrm>
            <a:off x="9027036" y="1576742"/>
            <a:ext cx="2272364"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Post-mixing Mission</a:t>
            </a:r>
          </a:p>
        </p:txBody>
      </p:sp>
      <p:grpSp>
        <p:nvGrpSpPr>
          <p:cNvPr id="15" name="Group 14">
            <a:extLst>
              <a:ext uri="{FF2B5EF4-FFF2-40B4-BE49-F238E27FC236}">
                <a16:creationId xmlns:a16="http://schemas.microsoft.com/office/drawing/2014/main" id="{41E93831-A5FD-4DA1-9B0A-362F51A82BB8}"/>
              </a:ext>
            </a:extLst>
          </p:cNvPr>
          <p:cNvGrpSpPr/>
          <p:nvPr/>
        </p:nvGrpSpPr>
        <p:grpSpPr>
          <a:xfrm>
            <a:off x="171276" y="2643825"/>
            <a:ext cx="3572865" cy="3133030"/>
            <a:chOff x="171276" y="3673174"/>
            <a:chExt cx="1872893" cy="1991509"/>
          </a:xfrm>
        </p:grpSpPr>
        <p:sp>
          <p:nvSpPr>
            <p:cNvPr id="14" name="TextBox 13">
              <a:extLst>
                <a:ext uri="{FF2B5EF4-FFF2-40B4-BE49-F238E27FC236}">
                  <a16:creationId xmlns:a16="http://schemas.microsoft.com/office/drawing/2014/main" id="{FDC7AEB4-1840-4A67-9A8B-F653FD7048F0}"/>
                </a:ext>
              </a:extLst>
            </p:cNvPr>
            <p:cNvSpPr txBox="1"/>
            <p:nvPr/>
          </p:nvSpPr>
          <p:spPr>
            <a:xfrm>
              <a:off x="171276" y="3673174"/>
              <a:ext cx="1872892" cy="23476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RGB Composite</a:t>
              </a:r>
            </a:p>
          </p:txBody>
        </p:sp>
        <p:pic>
          <p:nvPicPr>
            <p:cNvPr id="13" name="Picture 12" descr="A group of remote controls&#10;&#10;Description automatically generated with low confidence">
              <a:extLst>
                <a:ext uri="{FF2B5EF4-FFF2-40B4-BE49-F238E27FC236}">
                  <a16:creationId xmlns:a16="http://schemas.microsoft.com/office/drawing/2014/main" id="{1C2F9356-5E54-4421-9226-A50F4161D84C}"/>
                </a:ext>
              </a:extLst>
            </p:cNvPr>
            <p:cNvPicPr>
              <a:picLocks noChangeAspect="1"/>
            </p:cNvPicPr>
            <p:nvPr/>
          </p:nvPicPr>
          <p:blipFill rotWithShape="1">
            <a:blip r:embed="rId4">
              <a:extLst>
                <a:ext uri="{28A0092B-C50C-407E-A947-70E740481C1C}">
                  <a14:useLocalDpi xmlns:a14="http://schemas.microsoft.com/office/drawing/2010/main" val="0"/>
                </a:ext>
              </a:extLst>
            </a:blip>
            <a:srcRect l="17537" t="66249" r="53513" b="1213"/>
            <a:stretch/>
          </p:blipFill>
          <p:spPr>
            <a:xfrm>
              <a:off x="171277" y="3910149"/>
              <a:ext cx="1872892" cy="1754534"/>
            </a:xfrm>
            <a:prstGeom prst="rect">
              <a:avLst/>
            </a:prstGeom>
          </p:spPr>
        </p:pic>
      </p:grpSp>
      <p:pic>
        <p:nvPicPr>
          <p:cNvPr id="17" name="Picture 16">
            <a:extLst>
              <a:ext uri="{FF2B5EF4-FFF2-40B4-BE49-F238E27FC236}">
                <a16:creationId xmlns:a16="http://schemas.microsoft.com/office/drawing/2014/main" id="{E856DDF0-2D17-491B-8F26-0D27B7A4E889}"/>
              </a:ext>
            </a:extLst>
          </p:cNvPr>
          <p:cNvPicPr>
            <a:picLocks noChangeAspect="1"/>
          </p:cNvPicPr>
          <p:nvPr/>
        </p:nvPicPr>
        <p:blipFill rotWithShape="1">
          <a:blip r:embed="rId5">
            <a:alphaModFix/>
          </a:blip>
          <a:srcRect l="18703" t="15833" b="19583"/>
          <a:stretch/>
        </p:blipFill>
        <p:spPr>
          <a:xfrm rot="10800000" flipH="1">
            <a:off x="6705787" y="2237229"/>
            <a:ext cx="1390631" cy="1351198"/>
          </a:xfrm>
          <a:prstGeom prst="rect">
            <a:avLst/>
          </a:prstGeom>
          <a:ln>
            <a:solidFill>
              <a:schemeClr val="tx1"/>
            </a:solidFill>
          </a:ln>
        </p:spPr>
      </p:pic>
      <p:pic>
        <p:nvPicPr>
          <p:cNvPr id="18" name="Picture 17">
            <a:extLst>
              <a:ext uri="{FF2B5EF4-FFF2-40B4-BE49-F238E27FC236}">
                <a16:creationId xmlns:a16="http://schemas.microsoft.com/office/drawing/2014/main" id="{B7AB8071-0818-4C0C-8A68-084DFCEBDBBC}"/>
              </a:ext>
            </a:extLst>
          </p:cNvPr>
          <p:cNvPicPr>
            <a:picLocks noChangeAspect="1"/>
          </p:cNvPicPr>
          <p:nvPr/>
        </p:nvPicPr>
        <p:blipFill rotWithShape="1">
          <a:blip r:embed="rId6">
            <a:alphaModFix/>
          </a:blip>
          <a:srcRect l="3160" t="26941" r="5926" b="2770"/>
          <a:stretch/>
        </p:blipFill>
        <p:spPr>
          <a:xfrm rot="10800000" flipH="1">
            <a:off x="10789116" y="2217513"/>
            <a:ext cx="1390631" cy="1351198"/>
          </a:xfrm>
          <a:prstGeom prst="rect">
            <a:avLst/>
          </a:prstGeom>
          <a:ln>
            <a:solidFill>
              <a:schemeClr val="tx1"/>
            </a:solidFill>
          </a:ln>
        </p:spPr>
      </p:pic>
    </p:spTree>
    <p:extLst>
      <p:ext uri="{BB962C8B-B14F-4D97-AF65-F5344CB8AC3E}">
        <p14:creationId xmlns:p14="http://schemas.microsoft.com/office/powerpoint/2010/main" val="297024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5845891-EF6D-1960-42D7-1D774408D40C}"/>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BDF7FC-6EE4-4AED-9428-4016962A7194}"/>
              </a:ext>
            </a:extLst>
          </p:cNvPr>
          <p:cNvSpPr>
            <a:spLocks noGrp="1"/>
          </p:cNvSpPr>
          <p:nvPr>
            <p:ph type="title"/>
          </p:nvPr>
        </p:nvSpPr>
        <p:spPr>
          <a:xfrm>
            <a:off x="838200" y="1"/>
            <a:ext cx="10515600" cy="1690690"/>
          </a:xfrm>
        </p:spPr>
        <p:txBody>
          <a:bodyPr>
            <a:normAutofit/>
          </a:bodyPr>
          <a:lstStyle/>
          <a:p>
            <a:pPr algn="just"/>
            <a:r>
              <a:rPr lang="en-US" dirty="0">
                <a:solidFill>
                  <a:schemeClr val="tx1"/>
                </a:solidFill>
                <a:latin typeface="+mn-lt"/>
              </a:rPr>
              <a:t>Spectral Monitoring Techniques for ODWs: Model Calibration and Verification</a:t>
            </a:r>
          </a:p>
        </p:txBody>
      </p:sp>
      <p:sp>
        <p:nvSpPr>
          <p:cNvPr id="3" name="Content Placeholder 2">
            <a:extLst>
              <a:ext uri="{FF2B5EF4-FFF2-40B4-BE49-F238E27FC236}">
                <a16:creationId xmlns:a16="http://schemas.microsoft.com/office/drawing/2014/main" id="{FFFC5C78-8A59-4893-A954-8D0CDF5593EE}"/>
              </a:ext>
            </a:extLst>
          </p:cNvPr>
          <p:cNvSpPr>
            <a:spLocks noGrp="1"/>
          </p:cNvSpPr>
          <p:nvPr>
            <p:ph idx="1"/>
          </p:nvPr>
        </p:nvSpPr>
        <p:spPr>
          <a:xfrm>
            <a:off x="838200" y="1690690"/>
            <a:ext cx="5605130" cy="4486273"/>
          </a:xfrm>
        </p:spPr>
        <p:txBody>
          <a:bodyPr>
            <a:normAutofit/>
          </a:bodyPr>
          <a:lstStyle/>
          <a:p>
            <a:pPr marL="0" indent="0" algn="just">
              <a:buNone/>
            </a:pPr>
            <a:r>
              <a:rPr lang="en-US" dirty="0">
                <a:solidFill>
                  <a:schemeClr val="tx1"/>
                </a:solidFill>
                <a:latin typeface="+mn-lt"/>
              </a:rPr>
              <a:t>Purpose: </a:t>
            </a:r>
          </a:p>
          <a:p>
            <a:pPr algn="just"/>
            <a:endParaRPr lang="en-US" dirty="0">
              <a:solidFill>
                <a:schemeClr val="tx1"/>
              </a:solidFill>
              <a:latin typeface="+mn-lt"/>
            </a:endParaRPr>
          </a:p>
          <a:p>
            <a:pPr marL="0" indent="0" algn="just">
              <a:buNone/>
            </a:pPr>
            <a:r>
              <a:rPr lang="en-US" dirty="0">
                <a:solidFill>
                  <a:schemeClr val="tx1"/>
                </a:solidFill>
                <a:latin typeface="+mn-lt"/>
              </a:rPr>
              <a:t>Examine the feasibility of utilizing sUAS-derived multispectral imagery to estimate in-situ concentrations of various mine drainage constituents and validate the models in waters of a different geologic origin.</a:t>
            </a:r>
          </a:p>
        </p:txBody>
      </p:sp>
      <p:pic>
        <p:nvPicPr>
          <p:cNvPr id="6" name="Picture 5" descr="A close up of text on a white background&#10;&#10;Description automatically generated">
            <a:extLst>
              <a:ext uri="{FF2B5EF4-FFF2-40B4-BE49-F238E27FC236}">
                <a16:creationId xmlns:a16="http://schemas.microsoft.com/office/drawing/2014/main" id="{2EF58993-0C04-40AD-906E-DA72439E7EB6}"/>
              </a:ext>
            </a:extLst>
          </p:cNvPr>
          <p:cNvPicPr>
            <a:picLocks noChangeAspect="1"/>
          </p:cNvPicPr>
          <p:nvPr/>
        </p:nvPicPr>
        <p:blipFill rotWithShape="1">
          <a:blip r:embed="rId2">
            <a:extLst>
              <a:ext uri="{28A0092B-C50C-407E-A947-70E740481C1C}">
                <a14:useLocalDpi xmlns:a14="http://schemas.microsoft.com/office/drawing/2010/main" val="0"/>
              </a:ext>
            </a:extLst>
          </a:blip>
          <a:srcRect l="22445" t="11683" r="25492" b="7937"/>
          <a:stretch/>
        </p:blipFill>
        <p:spPr>
          <a:xfrm>
            <a:off x="26127" y="5714669"/>
            <a:ext cx="724619" cy="1111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4C1ABF14-828D-441D-BA88-D92E5629FBD1}"/>
              </a:ext>
            </a:extLst>
          </p:cNvPr>
          <p:cNvPicPr>
            <a:picLocks noChangeAspect="1"/>
          </p:cNvPicPr>
          <p:nvPr/>
        </p:nvPicPr>
        <p:blipFill>
          <a:blip r:embed="rId3"/>
          <a:stretch>
            <a:fillRect/>
          </a:stretch>
        </p:blipFill>
        <p:spPr>
          <a:xfrm>
            <a:off x="7331372" y="1555737"/>
            <a:ext cx="1882694" cy="2505900"/>
          </a:xfrm>
          <a:prstGeom prst="rect">
            <a:avLst/>
          </a:prstGeom>
        </p:spPr>
      </p:pic>
      <p:pic>
        <p:nvPicPr>
          <p:cNvPr id="11" name="Picture 10" descr="Map&#10;&#10;Description automatically generated">
            <a:extLst>
              <a:ext uri="{FF2B5EF4-FFF2-40B4-BE49-F238E27FC236}">
                <a16:creationId xmlns:a16="http://schemas.microsoft.com/office/drawing/2014/main" id="{3FA54D3F-FCC7-461B-A2B7-DE6A7219BEDB}"/>
              </a:ext>
            </a:extLst>
          </p:cNvPr>
          <p:cNvPicPr>
            <a:picLocks noChangeAspect="1"/>
          </p:cNvPicPr>
          <p:nvPr/>
        </p:nvPicPr>
        <p:blipFill rotWithShape="1">
          <a:blip r:embed="rId4">
            <a:extLst>
              <a:ext uri="{28A0092B-C50C-407E-A947-70E740481C1C}">
                <a14:useLocalDpi xmlns:a14="http://schemas.microsoft.com/office/drawing/2010/main" val="0"/>
              </a:ext>
            </a:extLst>
          </a:blip>
          <a:srcRect l="1453" t="30958" r="76750" b="50661"/>
          <a:stretch/>
        </p:blipFill>
        <p:spPr>
          <a:xfrm>
            <a:off x="10109929" y="1402051"/>
            <a:ext cx="2139733" cy="2335038"/>
          </a:xfrm>
          <a:prstGeom prst="rect">
            <a:avLst/>
          </a:prstGeom>
        </p:spPr>
      </p:pic>
      <p:pic>
        <p:nvPicPr>
          <p:cNvPr id="12" name="Picture 11">
            <a:extLst>
              <a:ext uri="{FF2B5EF4-FFF2-40B4-BE49-F238E27FC236}">
                <a16:creationId xmlns:a16="http://schemas.microsoft.com/office/drawing/2014/main" id="{99D42D82-9826-48A7-8928-DBC7788E5B17}"/>
              </a:ext>
            </a:extLst>
          </p:cNvPr>
          <p:cNvPicPr>
            <a:picLocks noChangeAspect="1"/>
          </p:cNvPicPr>
          <p:nvPr/>
        </p:nvPicPr>
        <p:blipFill rotWithShape="1">
          <a:blip r:embed="rId5">
            <a:extLst>
              <a:ext uri="{28A0092B-C50C-407E-A947-70E740481C1C}">
                <a14:useLocalDpi xmlns:a14="http://schemas.microsoft.com/office/drawing/2010/main" val="0"/>
              </a:ext>
            </a:extLst>
          </a:blip>
          <a:srcRect l="9638" t="21052" r="11134" b="7535"/>
          <a:stretch/>
        </p:blipFill>
        <p:spPr>
          <a:xfrm>
            <a:off x="7769858" y="4118417"/>
            <a:ext cx="2009026" cy="2006050"/>
          </a:xfrm>
          <a:prstGeom prst="rect">
            <a:avLst/>
          </a:prstGeom>
        </p:spPr>
      </p:pic>
      <p:pic>
        <p:nvPicPr>
          <p:cNvPr id="5" name="Picture 4">
            <a:extLst>
              <a:ext uri="{FF2B5EF4-FFF2-40B4-BE49-F238E27FC236}">
                <a16:creationId xmlns:a16="http://schemas.microsoft.com/office/drawing/2014/main" id="{E959E0D0-C068-489F-9934-140059E725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1720" y="4229123"/>
            <a:ext cx="2080280" cy="2628877"/>
          </a:xfrm>
          <a:prstGeom prst="rect">
            <a:avLst/>
          </a:prstGeom>
        </p:spPr>
      </p:pic>
      <p:sp>
        <p:nvSpPr>
          <p:cNvPr id="15" name="TextBox 14">
            <a:extLst>
              <a:ext uri="{FF2B5EF4-FFF2-40B4-BE49-F238E27FC236}">
                <a16:creationId xmlns:a16="http://schemas.microsoft.com/office/drawing/2014/main" id="{7D2826E3-FA93-4728-A24E-7A2DE18BBF27}"/>
              </a:ext>
            </a:extLst>
          </p:cNvPr>
          <p:cNvSpPr txBox="1"/>
          <p:nvPr/>
        </p:nvSpPr>
        <p:spPr>
          <a:xfrm>
            <a:off x="11738210" y="6488668"/>
            <a:ext cx="4537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16</a:t>
            </a:r>
          </a:p>
        </p:txBody>
      </p:sp>
    </p:spTree>
    <p:extLst>
      <p:ext uri="{BB962C8B-B14F-4D97-AF65-F5344CB8AC3E}">
        <p14:creationId xmlns:p14="http://schemas.microsoft.com/office/powerpoint/2010/main" val="2355119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9BB8F1-8AC9-4B04-B868-468378167A2F}"/>
              </a:ext>
            </a:extLst>
          </p:cNvPr>
          <p:cNvSpPr txBox="1"/>
          <p:nvPr/>
        </p:nvSpPr>
        <p:spPr>
          <a:xfrm>
            <a:off x="11753850" y="6488668"/>
            <a:ext cx="438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17</a:t>
            </a:r>
          </a:p>
        </p:txBody>
      </p:sp>
      <p:sp>
        <p:nvSpPr>
          <p:cNvPr id="24" name="TextBox 23">
            <a:extLst>
              <a:ext uri="{FF2B5EF4-FFF2-40B4-BE49-F238E27FC236}">
                <a16:creationId xmlns:a16="http://schemas.microsoft.com/office/drawing/2014/main" id="{D32A5CA4-6F4C-4DC4-8D44-9F6C2C7D1FF7}"/>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descr="Chart, waterfall chart&#10;&#10;Description automatically generated">
            <a:extLst>
              <a:ext uri="{FF2B5EF4-FFF2-40B4-BE49-F238E27FC236}">
                <a16:creationId xmlns:a16="http://schemas.microsoft.com/office/drawing/2014/main" id="{F694E204-F1CD-467F-B8D6-C7D1970AC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767" y="3672649"/>
            <a:ext cx="4393095" cy="3191913"/>
          </a:xfrm>
          <a:prstGeom prst="rect">
            <a:avLst/>
          </a:prstGeom>
        </p:spPr>
      </p:pic>
      <p:sp>
        <p:nvSpPr>
          <p:cNvPr id="2" name="Title 1">
            <a:extLst>
              <a:ext uri="{FF2B5EF4-FFF2-40B4-BE49-F238E27FC236}">
                <a16:creationId xmlns:a16="http://schemas.microsoft.com/office/drawing/2014/main" id="{555178D6-60AB-4368-B86C-A9EBDA816413}"/>
              </a:ext>
            </a:extLst>
          </p:cNvPr>
          <p:cNvSpPr>
            <a:spLocks noGrp="1"/>
          </p:cNvSpPr>
          <p:nvPr>
            <p:ph type="title"/>
          </p:nvPr>
        </p:nvSpPr>
        <p:spPr>
          <a:xfrm>
            <a:off x="0" y="31904"/>
            <a:ext cx="12828896" cy="656205"/>
          </a:xfrm>
        </p:spPr>
        <p:txBody>
          <a:bodyPr>
            <a:noAutofit/>
          </a:bodyPr>
          <a:lstStyle/>
          <a:p>
            <a:r>
              <a:rPr lang="en-US" sz="4000" b="1" dirty="0">
                <a:solidFill>
                  <a:schemeClr val="tx1"/>
                </a:solidFill>
                <a:latin typeface="+mj-lt"/>
              </a:rPr>
              <a:t>Spectral Monitoring Techniques for ODWs</a:t>
            </a:r>
          </a:p>
        </p:txBody>
      </p:sp>
      <p:sp>
        <p:nvSpPr>
          <p:cNvPr id="3" name="Content Placeholder 2">
            <a:extLst>
              <a:ext uri="{FF2B5EF4-FFF2-40B4-BE49-F238E27FC236}">
                <a16:creationId xmlns:a16="http://schemas.microsoft.com/office/drawing/2014/main" id="{7E31CBA0-8D9B-4722-84D3-C1BF33202E3F}"/>
              </a:ext>
            </a:extLst>
          </p:cNvPr>
          <p:cNvSpPr>
            <a:spLocks noGrp="1"/>
          </p:cNvSpPr>
          <p:nvPr>
            <p:ph idx="1"/>
          </p:nvPr>
        </p:nvSpPr>
        <p:spPr>
          <a:xfrm>
            <a:off x="-26127" y="1101437"/>
            <a:ext cx="4580709" cy="2470290"/>
          </a:xfrm>
        </p:spPr>
        <p:txBody>
          <a:bodyPr>
            <a:normAutofit/>
          </a:bodyPr>
          <a:lstStyle/>
          <a:p>
            <a:r>
              <a:rPr lang="en-US" sz="2400" dirty="0">
                <a:solidFill>
                  <a:schemeClr val="tx1"/>
                </a:solidFill>
                <a:latin typeface="+mn-lt"/>
              </a:rPr>
              <a:t>MRPTS AND Hartshorne PTS  </a:t>
            </a:r>
          </a:p>
          <a:p>
            <a:pPr lvl="1"/>
            <a:r>
              <a:rPr lang="en-US" sz="2000" dirty="0">
                <a:solidFill>
                  <a:schemeClr val="tx1"/>
                </a:solidFill>
                <a:latin typeface="+mn-lt"/>
              </a:rPr>
              <a:t>Oxidation Ponds (Study Ox. Pond)</a:t>
            </a:r>
          </a:p>
          <a:p>
            <a:endParaRPr lang="en-US" sz="2400" dirty="0">
              <a:solidFill>
                <a:schemeClr val="tx1"/>
              </a:solidFill>
              <a:latin typeface="+mn-lt"/>
            </a:endParaRPr>
          </a:p>
          <a:p>
            <a:r>
              <a:rPr lang="en-US" sz="2400" dirty="0">
                <a:solidFill>
                  <a:schemeClr val="tx1"/>
                </a:solidFill>
                <a:latin typeface="+mn-lt"/>
              </a:rPr>
              <a:t>sUAS multispectral imagery</a:t>
            </a:r>
          </a:p>
          <a:p>
            <a:pPr lvl="1"/>
            <a:r>
              <a:rPr lang="en-US" sz="2000" dirty="0">
                <a:solidFill>
                  <a:schemeClr val="tx1"/>
                </a:solidFill>
                <a:latin typeface="+mn-lt"/>
              </a:rPr>
              <a:t>MRPTS (n = 2)</a:t>
            </a:r>
          </a:p>
          <a:p>
            <a:pPr lvl="1"/>
            <a:r>
              <a:rPr lang="en-US" sz="2000" dirty="0">
                <a:solidFill>
                  <a:schemeClr val="tx1"/>
                </a:solidFill>
                <a:latin typeface="+mn-lt"/>
              </a:rPr>
              <a:t>HPTS (n = 1)</a:t>
            </a:r>
          </a:p>
          <a:p>
            <a:endParaRPr lang="en-US" sz="2400" dirty="0">
              <a:solidFill>
                <a:schemeClr val="tx1"/>
              </a:solidFill>
              <a:latin typeface="+mn-lt"/>
            </a:endParaRPr>
          </a:p>
        </p:txBody>
      </p:sp>
      <p:pic>
        <p:nvPicPr>
          <p:cNvPr id="7" name="Picture 6">
            <a:extLst>
              <a:ext uri="{FF2B5EF4-FFF2-40B4-BE49-F238E27FC236}">
                <a16:creationId xmlns:a16="http://schemas.microsoft.com/office/drawing/2014/main" id="{422E8583-2CF8-42A1-8356-95500832B3DC}"/>
              </a:ext>
            </a:extLst>
          </p:cNvPr>
          <p:cNvPicPr>
            <a:picLocks noChangeAspect="1"/>
          </p:cNvPicPr>
          <p:nvPr/>
        </p:nvPicPr>
        <p:blipFill>
          <a:blip r:embed="rId4"/>
          <a:stretch>
            <a:fillRect/>
          </a:stretch>
        </p:blipFill>
        <p:spPr>
          <a:xfrm>
            <a:off x="11001375" y="8170"/>
            <a:ext cx="1190624" cy="724309"/>
          </a:xfrm>
          <a:prstGeom prst="rect">
            <a:avLst/>
          </a:prstGeom>
          <a:ln w="38100">
            <a:solidFill>
              <a:schemeClr val="tx1"/>
            </a:solidFill>
          </a:ln>
        </p:spPr>
      </p:pic>
      <p:pic>
        <p:nvPicPr>
          <p:cNvPr id="6" name="Picture 5" descr="Map&#10;&#10;Description automatically generated">
            <a:extLst>
              <a:ext uri="{FF2B5EF4-FFF2-40B4-BE49-F238E27FC236}">
                <a16:creationId xmlns:a16="http://schemas.microsoft.com/office/drawing/2014/main" id="{EB65B2C1-95D0-4BD3-B26F-EA6DB0E9D65F}"/>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b="75314"/>
          <a:stretch/>
        </p:blipFill>
        <p:spPr>
          <a:xfrm>
            <a:off x="4249783" y="858327"/>
            <a:ext cx="2228644" cy="1423969"/>
          </a:xfrm>
          <a:prstGeom prst="rect">
            <a:avLst/>
          </a:prstGeom>
        </p:spPr>
      </p:pic>
      <p:pic>
        <p:nvPicPr>
          <p:cNvPr id="17" name="Picture 16" descr="Map&#10;&#10;Description automatically generated">
            <a:extLst>
              <a:ext uri="{FF2B5EF4-FFF2-40B4-BE49-F238E27FC236}">
                <a16:creationId xmlns:a16="http://schemas.microsoft.com/office/drawing/2014/main" id="{C28746AD-8F78-4012-ACED-29F8360113A5}"/>
              </a:ext>
            </a:extLst>
          </p:cNvPr>
          <p:cNvPicPr>
            <a:picLocks noChangeAspect="1"/>
          </p:cNvPicPr>
          <p:nvPr/>
        </p:nvPicPr>
        <p:blipFill rotWithShape="1">
          <a:blip r:embed="rId5">
            <a:extLst>
              <a:ext uri="{28A0092B-C50C-407E-A947-70E740481C1C}">
                <a14:useLocalDpi xmlns:a14="http://schemas.microsoft.com/office/drawing/2010/main" val="0"/>
              </a:ext>
            </a:extLst>
          </a:blip>
          <a:srcRect t="24686" r="50000" b="37727"/>
          <a:stretch/>
        </p:blipFill>
        <p:spPr>
          <a:xfrm>
            <a:off x="6478427" y="851325"/>
            <a:ext cx="2649682" cy="2577675"/>
          </a:xfrm>
          <a:prstGeom prst="rect">
            <a:avLst/>
          </a:prstGeom>
        </p:spPr>
      </p:pic>
      <p:pic>
        <p:nvPicPr>
          <p:cNvPr id="19" name="Picture 18" descr="Map&#10;&#10;Description automatically generated">
            <a:extLst>
              <a:ext uri="{FF2B5EF4-FFF2-40B4-BE49-F238E27FC236}">
                <a16:creationId xmlns:a16="http://schemas.microsoft.com/office/drawing/2014/main" id="{89FE023C-007E-4D7E-9C9C-83C50BB4B939}"/>
              </a:ext>
            </a:extLst>
          </p:cNvPr>
          <p:cNvPicPr>
            <a:picLocks noChangeAspect="1"/>
          </p:cNvPicPr>
          <p:nvPr/>
        </p:nvPicPr>
        <p:blipFill rotWithShape="1">
          <a:blip r:embed="rId5">
            <a:extLst>
              <a:ext uri="{28A0092B-C50C-407E-A947-70E740481C1C}">
                <a14:useLocalDpi xmlns:a14="http://schemas.microsoft.com/office/drawing/2010/main" val="0"/>
              </a:ext>
            </a:extLst>
          </a:blip>
          <a:srcRect t="62414" r="50000"/>
          <a:stretch/>
        </p:blipFill>
        <p:spPr>
          <a:xfrm>
            <a:off x="9104168" y="884927"/>
            <a:ext cx="2649682" cy="2577676"/>
          </a:xfrm>
          <a:prstGeom prst="rect">
            <a:avLst/>
          </a:prstGeom>
        </p:spPr>
      </p:pic>
      <p:pic>
        <p:nvPicPr>
          <p:cNvPr id="20" name="Picture 19">
            <a:extLst>
              <a:ext uri="{FF2B5EF4-FFF2-40B4-BE49-F238E27FC236}">
                <a16:creationId xmlns:a16="http://schemas.microsoft.com/office/drawing/2014/main" id="{E63B7B6C-DD80-477B-811F-BCECDF7F43CA}"/>
              </a:ext>
            </a:extLst>
          </p:cNvPr>
          <p:cNvPicPr>
            <a:picLocks noChangeAspect="1"/>
          </p:cNvPicPr>
          <p:nvPr/>
        </p:nvPicPr>
        <p:blipFill rotWithShape="1">
          <a:blip r:embed="rId6"/>
          <a:srcRect r="18672"/>
          <a:stretch/>
        </p:blipFill>
        <p:spPr>
          <a:xfrm>
            <a:off x="4451917" y="3595563"/>
            <a:ext cx="6285957" cy="3262437"/>
          </a:xfrm>
          <a:prstGeom prst="rect">
            <a:avLst/>
          </a:prstGeom>
        </p:spPr>
      </p:pic>
      <p:pic>
        <p:nvPicPr>
          <p:cNvPr id="21" name="Picture 20">
            <a:extLst>
              <a:ext uri="{FF2B5EF4-FFF2-40B4-BE49-F238E27FC236}">
                <a16:creationId xmlns:a16="http://schemas.microsoft.com/office/drawing/2014/main" id="{BF0A81F2-C9BF-4800-8F36-0F19E0C255CF}"/>
              </a:ext>
            </a:extLst>
          </p:cNvPr>
          <p:cNvPicPr>
            <a:picLocks noChangeAspect="1"/>
          </p:cNvPicPr>
          <p:nvPr/>
        </p:nvPicPr>
        <p:blipFill rotWithShape="1">
          <a:blip r:embed="rId6"/>
          <a:srcRect l="81328"/>
          <a:stretch/>
        </p:blipFill>
        <p:spPr>
          <a:xfrm>
            <a:off x="10737874" y="3604272"/>
            <a:ext cx="1443173" cy="3262435"/>
          </a:xfrm>
          <a:prstGeom prst="rect">
            <a:avLst/>
          </a:prstGeom>
        </p:spPr>
      </p:pic>
      <p:sp>
        <p:nvSpPr>
          <p:cNvPr id="26" name="TextBox 25">
            <a:extLst>
              <a:ext uri="{FF2B5EF4-FFF2-40B4-BE49-F238E27FC236}">
                <a16:creationId xmlns:a16="http://schemas.microsoft.com/office/drawing/2014/main" id="{8FB8F72D-BD7C-4399-8999-80950EB9EAE8}"/>
              </a:ext>
            </a:extLst>
          </p:cNvPr>
          <p:cNvSpPr txBox="1"/>
          <p:nvPr/>
        </p:nvSpPr>
        <p:spPr>
          <a:xfrm>
            <a:off x="-26127" y="3487843"/>
            <a:ext cx="4580708"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“Novel” water quality parameters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Total, filtered, and particulate (calc.) metals, turbidity, alkalinity, SDD, and actual depth (AD)</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MRPTS (n = 30)</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HPTS (n = 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Pixel-by-pixel extraction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Other extraction techniques tested</a:t>
            </a:r>
          </a:p>
        </p:txBody>
      </p:sp>
    </p:spTree>
    <p:extLst>
      <p:ext uri="{BB962C8B-B14F-4D97-AF65-F5344CB8AC3E}">
        <p14:creationId xmlns:p14="http://schemas.microsoft.com/office/powerpoint/2010/main" val="130120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EE8C0C0-09E1-57F5-4CBD-9155225AB82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7B4845-4CE7-41C0-B8B1-4E281B5898EF}"/>
              </a:ext>
            </a:extLst>
          </p:cNvPr>
          <p:cNvSpPr>
            <a:spLocks noGrp="1"/>
          </p:cNvSpPr>
          <p:nvPr>
            <p:ph type="title"/>
          </p:nvPr>
        </p:nvSpPr>
        <p:spPr>
          <a:xfrm>
            <a:off x="1" y="0"/>
            <a:ext cx="4688958" cy="714375"/>
          </a:xfrm>
        </p:spPr>
        <p:txBody>
          <a:bodyPr/>
          <a:lstStyle/>
          <a:p>
            <a:r>
              <a:rPr lang="en-US" b="1" dirty="0">
                <a:solidFill>
                  <a:schemeClr val="tx1"/>
                </a:solidFill>
                <a:latin typeface="+mj-lt"/>
              </a:rPr>
              <a:t>Acknowledgements</a:t>
            </a:r>
          </a:p>
        </p:txBody>
      </p:sp>
      <p:sp>
        <p:nvSpPr>
          <p:cNvPr id="9" name="Content Placeholder 2">
            <a:extLst>
              <a:ext uri="{FF2B5EF4-FFF2-40B4-BE49-F238E27FC236}">
                <a16:creationId xmlns:a16="http://schemas.microsoft.com/office/drawing/2014/main" id="{0F21D89D-3883-4991-98B9-CA67749FD5AB}"/>
              </a:ext>
            </a:extLst>
          </p:cNvPr>
          <p:cNvSpPr>
            <a:spLocks noGrp="1"/>
          </p:cNvSpPr>
          <p:nvPr>
            <p:ph idx="1"/>
          </p:nvPr>
        </p:nvSpPr>
        <p:spPr>
          <a:xfrm>
            <a:off x="0" y="714375"/>
            <a:ext cx="8233160" cy="6119789"/>
          </a:xfrm>
        </p:spPr>
        <p:txBody>
          <a:bodyPr>
            <a:normAutofit/>
          </a:bodyPr>
          <a:lstStyle/>
          <a:p>
            <a:r>
              <a:rPr lang="en-US" sz="2400" dirty="0">
                <a:solidFill>
                  <a:schemeClr val="tx1"/>
                </a:solidFill>
                <a:latin typeface="+mn-lt"/>
              </a:rPr>
              <a:t>Center for Restoration of Ecosystems and Watersheds (CREW):</a:t>
            </a:r>
          </a:p>
          <a:p>
            <a:pPr lvl="1"/>
            <a:r>
              <a:rPr lang="en-US" sz="2000" dirty="0">
                <a:solidFill>
                  <a:schemeClr val="tx1"/>
                </a:solidFill>
                <a:latin typeface="+mn-lt"/>
              </a:rPr>
              <a:t>Dr. Juan Arango Calderon</a:t>
            </a:r>
          </a:p>
          <a:p>
            <a:pPr lvl="1"/>
            <a:r>
              <a:rPr lang="en-US" sz="2000" dirty="0">
                <a:solidFill>
                  <a:schemeClr val="tx1"/>
                </a:solidFill>
                <a:latin typeface="+mn-lt"/>
              </a:rPr>
              <a:t>Dillon Bruer</a:t>
            </a:r>
          </a:p>
          <a:p>
            <a:pPr lvl="1"/>
            <a:r>
              <a:rPr lang="en-US" sz="2000" dirty="0">
                <a:solidFill>
                  <a:schemeClr val="tx1"/>
                </a:solidFill>
                <a:latin typeface="+mn-lt"/>
              </a:rPr>
              <a:t>M’Kenzie Dorman</a:t>
            </a:r>
          </a:p>
          <a:p>
            <a:pPr lvl="1"/>
            <a:r>
              <a:rPr lang="en-US" sz="2000" dirty="0">
                <a:solidFill>
                  <a:schemeClr val="tx1"/>
                </a:solidFill>
                <a:latin typeface="+mn-lt"/>
              </a:rPr>
              <a:t>JD Ingendorf</a:t>
            </a:r>
          </a:p>
          <a:p>
            <a:pPr lvl="1"/>
            <a:r>
              <a:rPr lang="en-US" sz="2000" dirty="0">
                <a:solidFill>
                  <a:schemeClr val="tx1"/>
                </a:solidFill>
                <a:latin typeface="+mn-lt"/>
              </a:rPr>
              <a:t>Dr. Nicholas Shepherd</a:t>
            </a:r>
          </a:p>
          <a:p>
            <a:pPr lvl="1"/>
            <a:r>
              <a:rPr lang="en-US" sz="2000" dirty="0">
                <a:solidFill>
                  <a:schemeClr val="tx1"/>
                </a:solidFill>
                <a:latin typeface="+mn-lt"/>
              </a:rPr>
              <a:t>Harper Stanfield</a:t>
            </a:r>
          </a:p>
          <a:p>
            <a:pPr lvl="1"/>
            <a:r>
              <a:rPr lang="en-US" sz="2000" dirty="0">
                <a:solidFill>
                  <a:schemeClr val="tx1"/>
                </a:solidFill>
                <a:latin typeface="+mn-lt"/>
              </a:rPr>
              <a:t>Dr. Zepei (Maggie) Tang</a:t>
            </a:r>
          </a:p>
          <a:p>
            <a:pPr lvl="1"/>
            <a:r>
              <a:rPr lang="en-US" sz="2000" dirty="0">
                <a:solidFill>
                  <a:schemeClr val="tx1"/>
                </a:solidFill>
                <a:latin typeface="+mn-lt"/>
              </a:rPr>
              <a:t>Taylor Wall</a:t>
            </a:r>
          </a:p>
          <a:p>
            <a:pPr lvl="1"/>
            <a:r>
              <a:rPr lang="en-US" sz="2000" dirty="0">
                <a:solidFill>
                  <a:schemeClr val="tx1"/>
                </a:solidFill>
                <a:latin typeface="+mn-lt"/>
              </a:rPr>
              <a:t>David Wilcox</a:t>
            </a:r>
          </a:p>
          <a:p>
            <a:pPr lvl="1"/>
            <a:r>
              <a:rPr lang="en-US" sz="2000" dirty="0">
                <a:solidFill>
                  <a:schemeClr val="tx1"/>
                </a:solidFill>
                <a:latin typeface="+mn-lt"/>
              </a:rPr>
              <a:t>Duncan Wright</a:t>
            </a:r>
          </a:p>
          <a:p>
            <a:pPr lvl="1"/>
            <a:endParaRPr lang="en-US" sz="1500" dirty="0">
              <a:solidFill>
                <a:schemeClr val="tx1"/>
              </a:solidFill>
              <a:latin typeface="+mn-lt"/>
            </a:endParaRPr>
          </a:p>
          <a:p>
            <a:pPr marL="457189" lvl="1" indent="0">
              <a:buNone/>
            </a:pPr>
            <a:endParaRPr lang="en-US" sz="1500" dirty="0">
              <a:solidFill>
                <a:schemeClr val="tx1"/>
              </a:solidFill>
              <a:latin typeface="+mn-lt"/>
            </a:endParaRPr>
          </a:p>
          <a:p>
            <a:pPr marL="457189" lvl="1" indent="0">
              <a:buNone/>
            </a:pPr>
            <a:endParaRPr lang="en-US" sz="1500" dirty="0">
              <a:solidFill>
                <a:schemeClr val="tx1"/>
              </a:solidFill>
              <a:latin typeface="+mn-lt"/>
            </a:endParaRPr>
          </a:p>
          <a:p>
            <a:r>
              <a:rPr lang="en-US" sz="2400" dirty="0">
                <a:solidFill>
                  <a:schemeClr val="tx1"/>
                </a:solidFill>
                <a:latin typeface="+mn-lt"/>
              </a:rPr>
              <a:t>Earth Observation and Modeling Facility (EOMF):</a:t>
            </a:r>
          </a:p>
          <a:p>
            <a:pPr lvl="1"/>
            <a:r>
              <a:rPr lang="en-US" sz="2000" dirty="0">
                <a:solidFill>
                  <a:schemeClr val="tx1"/>
                </a:solidFill>
                <a:latin typeface="+mn-lt"/>
              </a:rPr>
              <a:t>Dr. Xiangming Xiao</a:t>
            </a:r>
          </a:p>
          <a:p>
            <a:pPr lvl="1"/>
            <a:r>
              <a:rPr lang="en-US" sz="2000" dirty="0">
                <a:solidFill>
                  <a:schemeClr val="tx1"/>
                </a:solidFill>
                <a:latin typeface="+mn-lt"/>
              </a:rPr>
              <a:t>Dr. Rajen Bajgain</a:t>
            </a:r>
          </a:p>
          <a:p>
            <a:pPr lvl="1"/>
            <a:endParaRPr lang="en-US" sz="1400" dirty="0">
              <a:solidFill>
                <a:schemeClr val="tx1"/>
              </a:solidFill>
              <a:latin typeface="+mn-lt"/>
            </a:endParaRPr>
          </a:p>
        </p:txBody>
      </p:sp>
      <p:sp>
        <p:nvSpPr>
          <p:cNvPr id="6" name="TextBox 5">
            <a:extLst>
              <a:ext uri="{FF2B5EF4-FFF2-40B4-BE49-F238E27FC236}">
                <a16:creationId xmlns:a16="http://schemas.microsoft.com/office/drawing/2014/main" id="{B2ABFFCD-741D-4DB1-88F4-E87FDC33CF83}"/>
              </a:ext>
            </a:extLst>
          </p:cNvPr>
          <p:cNvSpPr txBox="1"/>
          <p:nvPr/>
        </p:nvSpPr>
        <p:spPr>
          <a:xfrm>
            <a:off x="4981433" y="1349956"/>
            <a:ext cx="4532400" cy="357020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Grand River Dam Authority: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Dustin Browning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Matthew Conrad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Steve Nikolai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Dr. Darrell Townsend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Landowners: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Martin Family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Fleming Family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Family and Friends</a:t>
            </a:r>
          </a:p>
        </p:txBody>
      </p:sp>
      <p:pic>
        <p:nvPicPr>
          <p:cNvPr id="7" name="Picture 6" descr="A close up of text on a white background&#10;&#10;Description automatically generated">
            <a:extLst>
              <a:ext uri="{FF2B5EF4-FFF2-40B4-BE49-F238E27FC236}">
                <a16:creationId xmlns:a16="http://schemas.microsoft.com/office/drawing/2014/main" id="{045B6652-3428-4088-B0C1-7D1FFA2287B2}"/>
              </a:ext>
            </a:extLst>
          </p:cNvPr>
          <p:cNvPicPr>
            <a:picLocks noChangeAspect="1"/>
          </p:cNvPicPr>
          <p:nvPr/>
        </p:nvPicPr>
        <p:blipFill rotWithShape="1">
          <a:blip r:embed="rId3">
            <a:extLst>
              <a:ext uri="{28A0092B-C50C-407E-A947-70E740481C1C}">
                <a14:useLocalDpi xmlns:a14="http://schemas.microsoft.com/office/drawing/2010/main" val="0"/>
              </a:ext>
            </a:extLst>
          </a:blip>
          <a:srcRect l="22445" t="11683" r="25492" b="7937"/>
          <a:stretch/>
        </p:blipFill>
        <p:spPr>
          <a:xfrm>
            <a:off x="10287871" y="23835"/>
            <a:ext cx="1904129" cy="2919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4">
            <a:extLst>
              <a:ext uri="{FF2B5EF4-FFF2-40B4-BE49-F238E27FC236}">
                <a16:creationId xmlns:a16="http://schemas.microsoft.com/office/drawing/2014/main" id="{738BFC49-2EBC-494C-826B-86A7900E7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4966177"/>
            <a:ext cx="3352800" cy="1891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0E25B1F-F34E-4B22-87EA-6F016AB97091}"/>
              </a:ext>
            </a:extLst>
          </p:cNvPr>
          <p:cNvPicPr>
            <a:picLocks noChangeAspect="1"/>
          </p:cNvPicPr>
          <p:nvPr/>
        </p:nvPicPr>
        <p:blipFill>
          <a:blip r:embed="rId5"/>
          <a:stretch>
            <a:fillRect/>
          </a:stretch>
        </p:blipFill>
        <p:spPr>
          <a:xfrm>
            <a:off x="10287870" y="3009570"/>
            <a:ext cx="1904129" cy="1891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3773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F7451D-4D22-448C-9B98-ECC3395ACA8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5178D6-60AB-4368-B86C-A9EBDA816413}"/>
              </a:ext>
            </a:extLst>
          </p:cNvPr>
          <p:cNvSpPr>
            <a:spLocks noGrp="1"/>
          </p:cNvSpPr>
          <p:nvPr>
            <p:ph type="title"/>
          </p:nvPr>
        </p:nvSpPr>
        <p:spPr>
          <a:xfrm>
            <a:off x="0" y="1"/>
            <a:ext cx="12058650" cy="690964"/>
          </a:xfrm>
        </p:spPr>
        <p:txBody>
          <a:bodyPr>
            <a:normAutofit fontScale="90000"/>
          </a:bodyPr>
          <a:lstStyle/>
          <a:p>
            <a:r>
              <a:rPr lang="en-US" dirty="0">
                <a:solidFill>
                  <a:schemeClr val="tx1"/>
                </a:solidFill>
                <a:latin typeface="+mn-lt"/>
              </a:rPr>
              <a:t>Exploratory and Ordinary Least Squares (OLS) Regression</a:t>
            </a:r>
          </a:p>
        </p:txBody>
      </p:sp>
      <p:sp>
        <p:nvSpPr>
          <p:cNvPr id="5" name="TextBox 4">
            <a:extLst>
              <a:ext uri="{FF2B5EF4-FFF2-40B4-BE49-F238E27FC236}">
                <a16:creationId xmlns:a16="http://schemas.microsoft.com/office/drawing/2014/main" id="{DA6A5AF3-B8A1-482C-B6FB-A6BC52291517}"/>
              </a:ext>
            </a:extLst>
          </p:cNvPr>
          <p:cNvSpPr txBox="1"/>
          <p:nvPr/>
        </p:nvSpPr>
        <p:spPr>
          <a:xfrm>
            <a:off x="11753850" y="6488668"/>
            <a:ext cx="438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graphicFrame>
        <p:nvGraphicFramePr>
          <p:cNvPr id="6" name="Table 5">
            <a:extLst>
              <a:ext uri="{FF2B5EF4-FFF2-40B4-BE49-F238E27FC236}">
                <a16:creationId xmlns:a16="http://schemas.microsoft.com/office/drawing/2014/main" id="{3C4B4FAC-9F13-4EEC-AC47-3873C67A470F}"/>
              </a:ext>
            </a:extLst>
          </p:cNvPr>
          <p:cNvGraphicFramePr>
            <a:graphicFrameLocks noGrp="1"/>
          </p:cNvGraphicFramePr>
          <p:nvPr/>
        </p:nvGraphicFramePr>
        <p:xfrm>
          <a:off x="2795587" y="1721980"/>
          <a:ext cx="8553449" cy="2037525"/>
        </p:xfrm>
        <a:graphic>
          <a:graphicData uri="http://schemas.openxmlformats.org/drawingml/2006/table">
            <a:tbl>
              <a:tblPr firstRow="1" firstCol="1" bandRow="1">
                <a:tableStyleId>{5C22544A-7EE6-4342-B048-85BDC9FD1C3A}</a:tableStyleId>
              </a:tblPr>
              <a:tblGrid>
                <a:gridCol w="1809384">
                  <a:extLst>
                    <a:ext uri="{9D8B030D-6E8A-4147-A177-3AD203B41FA5}">
                      <a16:colId xmlns:a16="http://schemas.microsoft.com/office/drawing/2014/main" val="1244213724"/>
                    </a:ext>
                  </a:extLst>
                </a:gridCol>
                <a:gridCol w="986935">
                  <a:extLst>
                    <a:ext uri="{9D8B030D-6E8A-4147-A177-3AD203B41FA5}">
                      <a16:colId xmlns:a16="http://schemas.microsoft.com/office/drawing/2014/main" val="2244551365"/>
                    </a:ext>
                  </a:extLst>
                </a:gridCol>
                <a:gridCol w="904691">
                  <a:extLst>
                    <a:ext uri="{9D8B030D-6E8A-4147-A177-3AD203B41FA5}">
                      <a16:colId xmlns:a16="http://schemas.microsoft.com/office/drawing/2014/main" val="4231306085"/>
                    </a:ext>
                  </a:extLst>
                </a:gridCol>
                <a:gridCol w="904691">
                  <a:extLst>
                    <a:ext uri="{9D8B030D-6E8A-4147-A177-3AD203B41FA5}">
                      <a16:colId xmlns:a16="http://schemas.microsoft.com/office/drawing/2014/main" val="3881274417"/>
                    </a:ext>
                  </a:extLst>
                </a:gridCol>
                <a:gridCol w="904691">
                  <a:extLst>
                    <a:ext uri="{9D8B030D-6E8A-4147-A177-3AD203B41FA5}">
                      <a16:colId xmlns:a16="http://schemas.microsoft.com/office/drawing/2014/main" val="145056592"/>
                    </a:ext>
                  </a:extLst>
                </a:gridCol>
                <a:gridCol w="1069183">
                  <a:extLst>
                    <a:ext uri="{9D8B030D-6E8A-4147-A177-3AD203B41FA5}">
                      <a16:colId xmlns:a16="http://schemas.microsoft.com/office/drawing/2014/main" val="3873339819"/>
                    </a:ext>
                  </a:extLst>
                </a:gridCol>
                <a:gridCol w="904691">
                  <a:extLst>
                    <a:ext uri="{9D8B030D-6E8A-4147-A177-3AD203B41FA5}">
                      <a16:colId xmlns:a16="http://schemas.microsoft.com/office/drawing/2014/main" val="1719707564"/>
                    </a:ext>
                  </a:extLst>
                </a:gridCol>
                <a:gridCol w="1069183">
                  <a:extLst>
                    <a:ext uri="{9D8B030D-6E8A-4147-A177-3AD203B41FA5}">
                      <a16:colId xmlns:a16="http://schemas.microsoft.com/office/drawing/2014/main" val="3776033306"/>
                    </a:ext>
                  </a:extLst>
                </a:gridCol>
              </a:tblGrid>
              <a:tr h="190500">
                <a:tc>
                  <a:txBody>
                    <a:bodyPr/>
                    <a:lstStyle/>
                    <a:p>
                      <a:pPr>
                        <a:lnSpc>
                          <a:spcPct val="107000"/>
                        </a:lnSpc>
                      </a:pP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AU" sz="1600">
                          <a:effectLst/>
                        </a:rPr>
                        <a:t>Total </a:t>
                      </a:r>
                      <a:endParaRPr lang="en-US" sz="1600">
                        <a:effectLst/>
                      </a:endParaRPr>
                    </a:p>
                    <a:p>
                      <a:pPr marL="0" marR="0" algn="ctr">
                        <a:lnSpc>
                          <a:spcPct val="107000"/>
                        </a:lnSpc>
                        <a:spcBef>
                          <a:spcPts val="0"/>
                        </a:spcBef>
                        <a:spcAft>
                          <a:spcPts val="0"/>
                        </a:spcAft>
                      </a:pPr>
                      <a:r>
                        <a:rPr lang="en-AU" sz="1600">
                          <a:effectLst/>
                        </a:rPr>
                        <a:t>Li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AU" sz="1600">
                          <a:effectLst/>
                        </a:rPr>
                        <a:t>Total </a:t>
                      </a:r>
                      <a:endParaRPr lang="en-US" sz="1600">
                        <a:effectLst/>
                      </a:endParaRPr>
                    </a:p>
                    <a:p>
                      <a:pPr marL="0" marR="0" algn="ctr">
                        <a:lnSpc>
                          <a:spcPct val="107000"/>
                        </a:lnSpc>
                        <a:spcBef>
                          <a:spcPts val="0"/>
                        </a:spcBef>
                        <a:spcAft>
                          <a:spcPts val="0"/>
                        </a:spcAft>
                      </a:pPr>
                      <a:r>
                        <a:rPr lang="en-AU" sz="1600">
                          <a:effectLst/>
                        </a:rPr>
                        <a:t>Mn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AU" sz="1600" dirty="0">
                          <a:effectLst/>
                        </a:rPr>
                        <a:t>Total </a:t>
                      </a:r>
                      <a:endParaRPr lang="en-US" sz="1600" dirty="0">
                        <a:effectLst/>
                      </a:endParaRPr>
                    </a:p>
                    <a:p>
                      <a:pPr marL="0" marR="0" algn="ctr">
                        <a:lnSpc>
                          <a:spcPct val="107000"/>
                        </a:lnSpc>
                        <a:spcBef>
                          <a:spcPts val="0"/>
                        </a:spcBef>
                        <a:spcAft>
                          <a:spcPts val="0"/>
                        </a:spcAft>
                      </a:pPr>
                      <a:r>
                        <a:rPr lang="en-AU" sz="1600" dirty="0">
                          <a:effectLst/>
                        </a:rPr>
                        <a:t>Ni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AU" sz="1600">
                          <a:effectLst/>
                        </a:rPr>
                        <a:t>Total </a:t>
                      </a:r>
                      <a:endParaRPr lang="en-US" sz="1600">
                        <a:effectLst/>
                      </a:endParaRPr>
                    </a:p>
                    <a:p>
                      <a:pPr marL="0" marR="0" algn="ctr">
                        <a:lnSpc>
                          <a:spcPct val="107000"/>
                        </a:lnSpc>
                        <a:spcBef>
                          <a:spcPts val="0"/>
                        </a:spcBef>
                        <a:spcAft>
                          <a:spcPts val="0"/>
                        </a:spcAft>
                      </a:pPr>
                      <a:r>
                        <a:rPr lang="en-AU" sz="1600">
                          <a:effectLst/>
                        </a:rPr>
                        <a:t>Pb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AU" sz="1600">
                          <a:effectLst/>
                        </a:rPr>
                        <a:t>Total </a:t>
                      </a:r>
                      <a:endParaRPr lang="en-US" sz="1600">
                        <a:effectLst/>
                      </a:endParaRPr>
                    </a:p>
                    <a:p>
                      <a:pPr marL="0" marR="0" algn="ctr">
                        <a:lnSpc>
                          <a:spcPct val="107000"/>
                        </a:lnSpc>
                        <a:spcBef>
                          <a:spcPts val="0"/>
                        </a:spcBef>
                        <a:spcAft>
                          <a:spcPts val="0"/>
                        </a:spcAft>
                      </a:pPr>
                      <a:r>
                        <a:rPr lang="en-AU"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AU" sz="1600" dirty="0">
                          <a:effectLst/>
                        </a:rPr>
                        <a:t>Total</a:t>
                      </a:r>
                      <a:endParaRPr lang="en-US" sz="1600" dirty="0">
                        <a:effectLst/>
                      </a:endParaRPr>
                    </a:p>
                    <a:p>
                      <a:pPr marL="0" marR="0" algn="ctr">
                        <a:lnSpc>
                          <a:spcPct val="107000"/>
                        </a:lnSpc>
                        <a:spcBef>
                          <a:spcPts val="0"/>
                        </a:spcBef>
                        <a:spcAft>
                          <a:spcPts val="0"/>
                        </a:spcAft>
                      </a:pPr>
                      <a:r>
                        <a:rPr lang="en-AU" sz="1600" dirty="0">
                          <a:effectLst/>
                        </a:rPr>
                        <a:t>Zn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AU" sz="1600" dirty="0">
                          <a:effectLst/>
                        </a:rPr>
                        <a:t>Particulate Fe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343552212"/>
                  </a:ext>
                </a:extLst>
              </a:tr>
              <a:tr h="190500">
                <a:tc>
                  <a:txBody>
                    <a:bodyPr/>
                    <a:lstStyle/>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t>
                      </a:r>
                      <a:r>
                        <a:rPr lang="en-US" sz="14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lang="en-US" sz="1400" baseline="-25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adjusted</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0.76</a:t>
                      </a: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0.76</a:t>
                      </a: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0.77</a:t>
                      </a: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0.78</a:t>
                      </a: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0.76</a:t>
                      </a: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0.74</a:t>
                      </a: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0.81</a:t>
                      </a:r>
                    </a:p>
                  </a:txBody>
                  <a:tcPr marL="68580" marR="68580" marT="0" marB="0">
                    <a:solidFill>
                      <a:schemeClr val="accent3">
                        <a:lumMod val="20000"/>
                        <a:lumOff val="80000"/>
                      </a:schemeClr>
                    </a:solidFill>
                  </a:tcPr>
                </a:tc>
                <a:extLst>
                  <a:ext uri="{0D108BD9-81ED-4DB2-BD59-A6C34878D82A}">
                    <a16:rowId xmlns:a16="http://schemas.microsoft.com/office/drawing/2014/main" val="1147938159"/>
                  </a:ext>
                </a:extLst>
              </a:tr>
              <a:tr h="190500">
                <a:tc>
                  <a:txBody>
                    <a:bodyPr/>
                    <a:lstStyle/>
                    <a:p>
                      <a:pPr marL="0" marR="0" algn="ctr">
                        <a:lnSpc>
                          <a:spcPct val="107000"/>
                        </a:lnSpc>
                        <a:spcBef>
                          <a:spcPts val="0"/>
                        </a:spcBef>
                        <a:spcAft>
                          <a:spcPts val="0"/>
                        </a:spcAft>
                      </a:pPr>
                      <a:r>
                        <a:rPr lang="en-AU" sz="1400">
                          <a:solidFill>
                            <a:schemeClr val="tx1"/>
                          </a:solidFill>
                          <a:effectLst/>
                        </a:rPr>
                        <a:t>Measured mean</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0.26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1.17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0.66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0.30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749.45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4.15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dirty="0">
                          <a:effectLst/>
                        </a:rPr>
                        <a:t>12.40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039173224"/>
                  </a:ext>
                </a:extLst>
              </a:tr>
              <a:tr h="190500">
                <a:tc>
                  <a:txBody>
                    <a:bodyPr/>
                    <a:lstStyle/>
                    <a:p>
                      <a:pPr marL="0" marR="0" algn="ctr">
                        <a:lnSpc>
                          <a:spcPct val="107000"/>
                        </a:lnSpc>
                        <a:spcBef>
                          <a:spcPts val="0"/>
                        </a:spcBef>
                        <a:spcAft>
                          <a:spcPts val="0"/>
                        </a:spcAft>
                      </a:pPr>
                      <a:r>
                        <a:rPr lang="en-AU" sz="1400">
                          <a:solidFill>
                            <a:schemeClr val="tx1"/>
                          </a:solidFill>
                          <a:effectLst/>
                        </a:rPr>
                        <a:t>Predicted mean</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a:effectLst/>
                        </a:rPr>
                        <a:t>0.26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a:effectLst/>
                        </a:rPr>
                        <a:t>1.17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a:effectLst/>
                        </a:rPr>
                        <a:t>0.65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a:effectLst/>
                        </a:rPr>
                        <a:t>0.30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a:effectLst/>
                        </a:rPr>
                        <a:t>730.72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a:effectLst/>
                        </a:rPr>
                        <a:t>4.14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dirty="0">
                          <a:effectLst/>
                        </a:rPr>
                        <a:t>11.76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599456674"/>
                  </a:ext>
                </a:extLst>
              </a:tr>
              <a:tr h="190500">
                <a:tc>
                  <a:txBody>
                    <a:bodyPr/>
                    <a:lstStyle/>
                    <a:p>
                      <a:pPr marL="0" marR="0" algn="ctr">
                        <a:lnSpc>
                          <a:spcPct val="107000"/>
                        </a:lnSpc>
                        <a:spcBef>
                          <a:spcPts val="0"/>
                        </a:spcBef>
                        <a:spcAft>
                          <a:spcPts val="0"/>
                        </a:spcAft>
                      </a:pPr>
                      <a:r>
                        <a:rPr lang="en-AU" sz="1400">
                          <a:solidFill>
                            <a:schemeClr val="tx1"/>
                          </a:solidFill>
                          <a:effectLst/>
                        </a:rPr>
                        <a:t>Mean residual</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-3.45E-4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2.78E-3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1.58E-2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2.99E-4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1.87E+1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1.34E-2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AU" sz="1400" dirty="0">
                          <a:effectLst/>
                        </a:rPr>
                        <a:t>6.36E-1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3069696962"/>
                  </a:ext>
                </a:extLst>
              </a:tr>
              <a:tr h="190500">
                <a:tc>
                  <a:txBody>
                    <a:bodyPr/>
                    <a:lstStyle/>
                    <a:p>
                      <a:pPr marL="0" marR="0" algn="ctr">
                        <a:lnSpc>
                          <a:spcPct val="107000"/>
                        </a:lnSpc>
                        <a:spcBef>
                          <a:spcPts val="0"/>
                        </a:spcBef>
                        <a:spcAft>
                          <a:spcPts val="0"/>
                        </a:spcAft>
                      </a:pPr>
                      <a:r>
                        <a:rPr lang="en-AU" sz="1400" dirty="0">
                          <a:solidFill>
                            <a:schemeClr val="tx1"/>
                          </a:solidFill>
                          <a:effectLst/>
                        </a:rPr>
                        <a:t>Mean difference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dirty="0">
                          <a:effectLst/>
                        </a:rPr>
                        <a:t>-0.13%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dirty="0">
                          <a:effectLst/>
                        </a:rPr>
                        <a:t>0.24%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dirty="0">
                          <a:effectLst/>
                        </a:rPr>
                        <a:t>2.39%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dirty="0">
                          <a:effectLst/>
                        </a:rPr>
                        <a:t>0.10%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dirty="0">
                          <a:effectLst/>
                        </a:rPr>
                        <a:t>2.50%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dirty="0">
                          <a:effectLst/>
                        </a:rPr>
                        <a:t>0.32%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dirty="0">
                          <a:effectLst/>
                        </a:rPr>
                        <a:t>5.13%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884843018"/>
                  </a:ext>
                </a:extLst>
              </a:tr>
              <a:tr h="190500">
                <a:tc>
                  <a:txBody>
                    <a:bodyPr/>
                    <a:lstStyle/>
                    <a:p>
                      <a:pPr marL="0" marR="0" algn="ctr">
                        <a:lnSpc>
                          <a:spcPct val="107000"/>
                        </a:lnSpc>
                        <a:spcBef>
                          <a:spcPts val="0"/>
                        </a:spcBef>
                        <a:spcAft>
                          <a:spcPts val="0"/>
                        </a:spcAft>
                      </a:pPr>
                      <a:r>
                        <a:rPr lang="en-AU" sz="1400">
                          <a:solidFill>
                            <a:schemeClr val="tx1"/>
                          </a:solidFill>
                          <a:effectLst/>
                        </a:rPr>
                        <a:t>Upper CL</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0.27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1.18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0.66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0.30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745.96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a:effectLst/>
                        </a:rPr>
                        <a:t>4.20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AU" sz="1400" dirty="0">
                          <a:effectLst/>
                        </a:rPr>
                        <a:t>12.75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946608466"/>
                  </a:ext>
                </a:extLst>
              </a:tr>
              <a:tr h="190500">
                <a:tc>
                  <a:txBody>
                    <a:bodyPr/>
                    <a:lstStyle/>
                    <a:p>
                      <a:pPr marL="0" marR="0" algn="ctr">
                        <a:lnSpc>
                          <a:spcPct val="107000"/>
                        </a:lnSpc>
                        <a:spcBef>
                          <a:spcPts val="0"/>
                        </a:spcBef>
                        <a:spcAft>
                          <a:spcPts val="0"/>
                        </a:spcAft>
                      </a:pPr>
                      <a:r>
                        <a:rPr lang="en-AU" sz="1400" dirty="0">
                          <a:solidFill>
                            <a:schemeClr val="tx1"/>
                          </a:solidFill>
                          <a:effectLst/>
                        </a:rPr>
                        <a:t>Lower CL</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dirty="0">
                          <a:effectLst/>
                        </a:rPr>
                        <a:t>0.26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a:effectLst/>
                        </a:rPr>
                        <a:t>1.15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a:effectLst/>
                        </a:rPr>
                        <a:t>0.63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a:effectLst/>
                        </a:rPr>
                        <a:t>0.29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a:effectLst/>
                        </a:rPr>
                        <a:t>715.48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a:effectLst/>
                        </a:rPr>
                        <a:t>4.10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AU" sz="1400" dirty="0">
                          <a:effectLst/>
                        </a:rPr>
                        <a:t>10.78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750132341"/>
                  </a:ext>
                </a:extLst>
              </a:tr>
            </a:tbl>
          </a:graphicData>
        </a:graphic>
      </p:graphicFrame>
      <p:sp>
        <p:nvSpPr>
          <p:cNvPr id="9" name="Title 1">
            <a:extLst>
              <a:ext uri="{FF2B5EF4-FFF2-40B4-BE49-F238E27FC236}">
                <a16:creationId xmlns:a16="http://schemas.microsoft.com/office/drawing/2014/main" id="{21917E43-1412-4599-8CE7-0681767F0B41}"/>
              </a:ext>
            </a:extLst>
          </p:cNvPr>
          <p:cNvSpPr txBox="1">
            <a:spLocks/>
          </p:cNvSpPr>
          <p:nvPr/>
        </p:nvSpPr>
        <p:spPr>
          <a:xfrm>
            <a:off x="609600" y="1972464"/>
            <a:ext cx="2019300" cy="1536558"/>
          </a:xfrm>
          <a:prstGeom prst="rect">
            <a:avLst/>
          </a:prstGeom>
        </p:spPr>
        <p:txBody>
          <a:bodyPr vert="horz" lIns="91440" tIns="45720" rIns="91440" bIns="45720" rtlCol="0" anchor="ctr">
            <a:normAutofit lnSpcReduction="10000"/>
          </a:bodyPr>
          <a:lstStyle>
            <a:lvl1pPr algn="l" defTabSz="914377" rtl="0" eaLnBrk="1" latinLnBrk="0" hangingPunct="1">
              <a:lnSpc>
                <a:spcPct val="90000"/>
              </a:lnSpc>
              <a:spcBef>
                <a:spcPct val="0"/>
              </a:spcBef>
              <a:buNone/>
              <a:defRPr sz="4400" b="0" i="0" kern="1200">
                <a:solidFill>
                  <a:schemeClr val="tx1">
                    <a:lumMod val="75000"/>
                    <a:lumOff val="25000"/>
                  </a:schemeClr>
                </a:solidFill>
                <a:latin typeface="Garamond" panose="02020404030301010803" pitchFamily="18" charset="0"/>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j-ea"/>
                <a:cs typeface="+mj-cs"/>
              </a:rPr>
              <a:t>MRPTS </a:t>
            </a: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j-ea"/>
                <a:cs typeface="+mj-cs"/>
              </a:rPr>
              <a:t>OLS </a:t>
            </a: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j-ea"/>
                <a:cs typeface="+mj-cs"/>
              </a:rPr>
              <a:t>Metrics</a:t>
            </a:r>
          </a:p>
        </p:txBody>
      </p:sp>
      <p:sp>
        <p:nvSpPr>
          <p:cNvPr id="10" name="TextBox 9">
            <a:extLst>
              <a:ext uri="{FF2B5EF4-FFF2-40B4-BE49-F238E27FC236}">
                <a16:creationId xmlns:a16="http://schemas.microsoft.com/office/drawing/2014/main" id="{3558F9FD-8689-4B70-A0F1-F851B35621D4}"/>
              </a:ext>
            </a:extLst>
          </p:cNvPr>
          <p:cNvSpPr txBox="1"/>
          <p:nvPr/>
        </p:nvSpPr>
        <p:spPr>
          <a:xfrm>
            <a:off x="609600" y="770824"/>
            <a:ext cx="10763250" cy="142962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Exploratory regression techniques evaluated every possible combination of explanatory variables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Untransformed and log-transformed multispectral bands and band ratios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Evaluated models with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a:t>
            </a:r>
            <a:r>
              <a:rPr kumimoji="0" lang="en-US" sz="20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20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adjusted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AICc</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using OLS regression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Arrow: Up 10">
            <a:extLst>
              <a:ext uri="{FF2B5EF4-FFF2-40B4-BE49-F238E27FC236}">
                <a16:creationId xmlns:a16="http://schemas.microsoft.com/office/drawing/2014/main" id="{073C279E-4B7A-4DA0-B39D-E16D7A376EBF}"/>
              </a:ext>
            </a:extLst>
          </p:cNvPr>
          <p:cNvSpPr/>
          <p:nvPr/>
        </p:nvSpPr>
        <p:spPr>
          <a:xfrm>
            <a:off x="3314700" y="1782763"/>
            <a:ext cx="171450" cy="36195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Up 11">
            <a:extLst>
              <a:ext uri="{FF2B5EF4-FFF2-40B4-BE49-F238E27FC236}">
                <a16:creationId xmlns:a16="http://schemas.microsoft.com/office/drawing/2014/main" id="{033D6FB2-4E8B-4C4D-9F79-86326E73EF0A}"/>
              </a:ext>
            </a:extLst>
          </p:cNvPr>
          <p:cNvSpPr/>
          <p:nvPr/>
        </p:nvSpPr>
        <p:spPr>
          <a:xfrm rot="10800000">
            <a:off x="4772025" y="1830201"/>
            <a:ext cx="171450" cy="36195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Table 12">
            <a:extLst>
              <a:ext uri="{FF2B5EF4-FFF2-40B4-BE49-F238E27FC236}">
                <a16:creationId xmlns:a16="http://schemas.microsoft.com/office/drawing/2014/main" id="{EA07FA3E-E3CA-4DAD-9538-01683B19B94C}"/>
              </a:ext>
            </a:extLst>
          </p:cNvPr>
          <p:cNvGraphicFramePr>
            <a:graphicFrameLocks noGrp="1"/>
          </p:cNvGraphicFramePr>
          <p:nvPr/>
        </p:nvGraphicFramePr>
        <p:xfrm>
          <a:off x="2795587" y="4212338"/>
          <a:ext cx="8577263" cy="2037525"/>
        </p:xfrm>
        <a:graphic>
          <a:graphicData uri="http://schemas.openxmlformats.org/drawingml/2006/table">
            <a:tbl>
              <a:tblPr firstRow="1" firstCol="1" bandRow="1">
                <a:tableStyleId>{5C22544A-7EE6-4342-B048-85BDC9FD1C3A}</a:tableStyleId>
              </a:tblPr>
              <a:tblGrid>
                <a:gridCol w="1804988">
                  <a:extLst>
                    <a:ext uri="{9D8B030D-6E8A-4147-A177-3AD203B41FA5}">
                      <a16:colId xmlns:a16="http://schemas.microsoft.com/office/drawing/2014/main" val="25236545"/>
                    </a:ext>
                  </a:extLst>
                </a:gridCol>
                <a:gridCol w="990600">
                  <a:extLst>
                    <a:ext uri="{9D8B030D-6E8A-4147-A177-3AD203B41FA5}">
                      <a16:colId xmlns:a16="http://schemas.microsoft.com/office/drawing/2014/main" val="212130491"/>
                    </a:ext>
                  </a:extLst>
                </a:gridCol>
                <a:gridCol w="915729">
                  <a:extLst>
                    <a:ext uri="{9D8B030D-6E8A-4147-A177-3AD203B41FA5}">
                      <a16:colId xmlns:a16="http://schemas.microsoft.com/office/drawing/2014/main" val="4251317978"/>
                    </a:ext>
                  </a:extLst>
                </a:gridCol>
                <a:gridCol w="894020">
                  <a:extLst>
                    <a:ext uri="{9D8B030D-6E8A-4147-A177-3AD203B41FA5}">
                      <a16:colId xmlns:a16="http://schemas.microsoft.com/office/drawing/2014/main" val="168891835"/>
                    </a:ext>
                  </a:extLst>
                </a:gridCol>
                <a:gridCol w="904875">
                  <a:extLst>
                    <a:ext uri="{9D8B030D-6E8A-4147-A177-3AD203B41FA5}">
                      <a16:colId xmlns:a16="http://schemas.microsoft.com/office/drawing/2014/main" val="3721674677"/>
                    </a:ext>
                  </a:extLst>
                </a:gridCol>
                <a:gridCol w="1076325">
                  <a:extLst>
                    <a:ext uri="{9D8B030D-6E8A-4147-A177-3AD203B41FA5}">
                      <a16:colId xmlns:a16="http://schemas.microsoft.com/office/drawing/2014/main" val="2798280723"/>
                    </a:ext>
                  </a:extLst>
                </a:gridCol>
                <a:gridCol w="981076">
                  <a:extLst>
                    <a:ext uri="{9D8B030D-6E8A-4147-A177-3AD203B41FA5}">
                      <a16:colId xmlns:a16="http://schemas.microsoft.com/office/drawing/2014/main" val="505988566"/>
                    </a:ext>
                  </a:extLst>
                </a:gridCol>
                <a:gridCol w="1009650">
                  <a:extLst>
                    <a:ext uri="{9D8B030D-6E8A-4147-A177-3AD203B41FA5}">
                      <a16:colId xmlns:a16="http://schemas.microsoft.com/office/drawing/2014/main" val="2458834036"/>
                    </a:ext>
                  </a:extLst>
                </a:gridCol>
              </a:tblGrid>
              <a:tr h="190500">
                <a:tc>
                  <a:txBody>
                    <a:bodyPr/>
                    <a:lstStyle/>
                    <a:p>
                      <a:endParaRPr lang="en-US" sz="1600" dirty="0">
                        <a:solidFill>
                          <a:schemeClr val="bg1"/>
                        </a:solidFill>
                        <a:effectLst/>
                        <a:latin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600" dirty="0">
                          <a:solidFill>
                            <a:schemeClr val="bg1"/>
                          </a:solidFill>
                          <a:effectLst/>
                        </a:rPr>
                        <a:t>Total </a:t>
                      </a:r>
                    </a:p>
                    <a:p>
                      <a:pPr marL="0" marR="0" algn="ctr">
                        <a:lnSpc>
                          <a:spcPct val="107000"/>
                        </a:lnSpc>
                        <a:spcBef>
                          <a:spcPts val="0"/>
                        </a:spcBef>
                        <a:spcAft>
                          <a:spcPts val="0"/>
                        </a:spcAft>
                      </a:pPr>
                      <a:r>
                        <a:rPr lang="en-US" sz="1600" dirty="0">
                          <a:solidFill>
                            <a:schemeClr val="bg1"/>
                          </a:solidFill>
                          <a:effectLst/>
                        </a:rPr>
                        <a:t>Li</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600" dirty="0">
                          <a:solidFill>
                            <a:schemeClr val="bg1"/>
                          </a:solidFill>
                          <a:effectLst/>
                        </a:rPr>
                        <a:t>Total </a:t>
                      </a:r>
                    </a:p>
                    <a:p>
                      <a:pPr marL="0" marR="0" algn="ctr">
                        <a:lnSpc>
                          <a:spcPct val="107000"/>
                        </a:lnSpc>
                        <a:spcBef>
                          <a:spcPts val="0"/>
                        </a:spcBef>
                        <a:spcAft>
                          <a:spcPts val="0"/>
                        </a:spcAft>
                      </a:pPr>
                      <a:r>
                        <a:rPr lang="en-US" sz="1600" dirty="0">
                          <a:solidFill>
                            <a:schemeClr val="bg1"/>
                          </a:solidFill>
                          <a:effectLst/>
                        </a:rPr>
                        <a:t>Mn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600" dirty="0">
                          <a:solidFill>
                            <a:schemeClr val="bg1"/>
                          </a:solidFill>
                          <a:effectLst/>
                        </a:rPr>
                        <a:t>Total </a:t>
                      </a:r>
                    </a:p>
                    <a:p>
                      <a:pPr marL="0" marR="0" algn="ctr">
                        <a:lnSpc>
                          <a:spcPct val="107000"/>
                        </a:lnSpc>
                        <a:spcBef>
                          <a:spcPts val="0"/>
                        </a:spcBef>
                        <a:spcAft>
                          <a:spcPts val="0"/>
                        </a:spcAft>
                      </a:pPr>
                      <a:r>
                        <a:rPr lang="en-US" sz="1600" dirty="0">
                          <a:solidFill>
                            <a:schemeClr val="bg1"/>
                          </a:solidFill>
                          <a:effectLst/>
                        </a:rPr>
                        <a:t>Ni</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600" dirty="0">
                          <a:solidFill>
                            <a:schemeClr val="bg1"/>
                          </a:solidFill>
                          <a:effectLst/>
                        </a:rPr>
                        <a:t>Total </a:t>
                      </a:r>
                    </a:p>
                    <a:p>
                      <a:pPr marL="0" marR="0" algn="ctr">
                        <a:lnSpc>
                          <a:spcPct val="107000"/>
                        </a:lnSpc>
                        <a:spcBef>
                          <a:spcPts val="0"/>
                        </a:spcBef>
                        <a:spcAft>
                          <a:spcPts val="0"/>
                        </a:spcAft>
                      </a:pPr>
                      <a:r>
                        <a:rPr lang="en-US" sz="1600" dirty="0">
                          <a:solidFill>
                            <a:schemeClr val="bg1"/>
                          </a:solidFill>
                          <a:effectLst/>
                        </a:rPr>
                        <a:t>Pb</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600" dirty="0">
                          <a:solidFill>
                            <a:schemeClr val="bg1"/>
                          </a:solidFill>
                          <a:effectLst/>
                        </a:rPr>
                        <a:t>Total </a:t>
                      </a:r>
                    </a:p>
                    <a:p>
                      <a:pPr marL="0" marR="0" algn="ctr">
                        <a:lnSpc>
                          <a:spcPct val="107000"/>
                        </a:lnSpc>
                        <a:spcBef>
                          <a:spcPts val="0"/>
                        </a:spcBef>
                        <a:spcAft>
                          <a:spcPts val="0"/>
                        </a:spcAft>
                      </a:pPr>
                      <a:r>
                        <a:rPr lang="en-US" sz="1600" dirty="0">
                          <a:solidFill>
                            <a:schemeClr val="bg1"/>
                          </a:solidFill>
                          <a:effectLst/>
                        </a:rPr>
                        <a:t>S</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600" dirty="0">
                          <a:solidFill>
                            <a:schemeClr val="bg1"/>
                          </a:solidFill>
                          <a:effectLst/>
                        </a:rPr>
                        <a:t>Total </a:t>
                      </a:r>
                    </a:p>
                    <a:p>
                      <a:pPr marL="0" marR="0" algn="ctr">
                        <a:lnSpc>
                          <a:spcPct val="107000"/>
                        </a:lnSpc>
                        <a:spcBef>
                          <a:spcPts val="0"/>
                        </a:spcBef>
                        <a:spcAft>
                          <a:spcPts val="0"/>
                        </a:spcAft>
                      </a:pPr>
                      <a:r>
                        <a:rPr lang="en-US" sz="1600" dirty="0">
                          <a:solidFill>
                            <a:schemeClr val="bg1"/>
                          </a:solidFill>
                          <a:effectLst/>
                        </a:rPr>
                        <a:t>Zn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500" dirty="0">
                          <a:solidFill>
                            <a:schemeClr val="bg1"/>
                          </a:solidFill>
                          <a:effectLst/>
                        </a:rPr>
                        <a:t>Particulate</a:t>
                      </a:r>
                      <a:r>
                        <a:rPr lang="en-US" sz="1600" dirty="0">
                          <a:solidFill>
                            <a:schemeClr val="bg1"/>
                          </a:solidFill>
                          <a:effectLst/>
                        </a:rPr>
                        <a:t> Fe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670492705"/>
                  </a:ext>
                </a:extLst>
              </a:tr>
              <a:tr h="190500">
                <a:tc>
                  <a:txBody>
                    <a:bodyPr/>
                    <a:lstStyle/>
                    <a:p>
                      <a:pPr marL="0" marR="0" lvl="0" indent="0" algn="ctr" defTabSz="914377" rtl="0" eaLnBrk="1" fontAlgn="auto" latinLnBrk="0" hangingPunct="1">
                        <a:lnSpc>
                          <a:spcPct val="107000"/>
                        </a:lnSpc>
                        <a:spcBef>
                          <a:spcPts val="0"/>
                        </a:spcBef>
                        <a:spcAft>
                          <a:spcPts val="0"/>
                        </a:spcAft>
                        <a:buClrTx/>
                        <a:buSzTx/>
                        <a:buFontTx/>
                        <a:buNone/>
                        <a:tabLst/>
                        <a:defRPr/>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t>
                      </a:r>
                      <a:r>
                        <a:rPr lang="en-US" sz="14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lang="en-US" sz="1400" baseline="-25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adjusted</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0.01</a:t>
                      </a: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0.04</a:t>
                      </a: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0.05</a:t>
                      </a: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0.06</a:t>
                      </a: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0.07</a:t>
                      </a: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0.14</a:t>
                      </a: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0.78</a:t>
                      </a:r>
                    </a:p>
                  </a:txBody>
                  <a:tcPr marL="68580" marR="68580" marT="0" marB="0">
                    <a:solidFill>
                      <a:schemeClr val="accent3">
                        <a:lumMod val="20000"/>
                        <a:lumOff val="80000"/>
                      </a:schemeClr>
                    </a:solidFill>
                  </a:tcPr>
                </a:tc>
                <a:extLst>
                  <a:ext uri="{0D108BD9-81ED-4DB2-BD59-A6C34878D82A}">
                    <a16:rowId xmlns:a16="http://schemas.microsoft.com/office/drawing/2014/main" val="1473641299"/>
                  </a:ext>
                </a:extLst>
              </a:tr>
              <a:tr h="190500">
                <a:tc>
                  <a:txBody>
                    <a:bodyPr/>
                    <a:lstStyle/>
                    <a:p>
                      <a:pPr marL="0" marR="0" algn="ctr">
                        <a:lnSpc>
                          <a:spcPct val="107000"/>
                        </a:lnSpc>
                        <a:spcBef>
                          <a:spcPts val="0"/>
                        </a:spcBef>
                        <a:spcAft>
                          <a:spcPts val="0"/>
                        </a:spcAft>
                      </a:pPr>
                      <a:r>
                        <a:rPr lang="en-US" sz="1400" dirty="0">
                          <a:solidFill>
                            <a:schemeClr val="tx1"/>
                          </a:solidFill>
                          <a:effectLst/>
                        </a:rPr>
                        <a:t>Measured mean</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0.38</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1.91</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0.45</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0.07</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477.99</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0.03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rPr>
                        <a:t>10.75</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095278840"/>
                  </a:ext>
                </a:extLst>
              </a:tr>
              <a:tr h="190500">
                <a:tc>
                  <a:txBody>
                    <a:bodyPr/>
                    <a:lstStyle/>
                    <a:p>
                      <a:pPr marL="0" marR="0" algn="ctr">
                        <a:lnSpc>
                          <a:spcPct val="107000"/>
                        </a:lnSpc>
                        <a:spcBef>
                          <a:spcPts val="0"/>
                        </a:spcBef>
                        <a:spcAft>
                          <a:spcPts val="0"/>
                        </a:spcAft>
                      </a:pPr>
                      <a:r>
                        <a:rPr lang="en-US" sz="1400">
                          <a:solidFill>
                            <a:schemeClr val="tx1"/>
                          </a:solidFill>
                          <a:effectLst/>
                        </a:rPr>
                        <a:t>Predicted mean</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0.29</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1.23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0.67</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0.10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790.09</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4.04</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rPr>
                        <a:t>10.21</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004613501"/>
                  </a:ext>
                </a:extLst>
              </a:tr>
              <a:tr h="190500">
                <a:tc>
                  <a:txBody>
                    <a:bodyPr/>
                    <a:lstStyle/>
                    <a:p>
                      <a:pPr marL="0" marR="0" algn="ctr">
                        <a:lnSpc>
                          <a:spcPct val="107000"/>
                        </a:lnSpc>
                        <a:spcBef>
                          <a:spcPts val="0"/>
                        </a:spcBef>
                        <a:spcAft>
                          <a:spcPts val="0"/>
                        </a:spcAft>
                      </a:pPr>
                      <a:r>
                        <a:rPr lang="en-US" sz="1400">
                          <a:solidFill>
                            <a:schemeClr val="tx1"/>
                          </a:solidFill>
                          <a:effectLst/>
                        </a:rPr>
                        <a:t>Mean residual</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0.09</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0.68</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-0.22</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-0.03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-312.09</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-4.01</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0.54</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303944520"/>
                  </a:ext>
                </a:extLst>
              </a:tr>
              <a:tr h="190500">
                <a:tc>
                  <a:txBody>
                    <a:bodyPr/>
                    <a:lstStyle/>
                    <a:p>
                      <a:pPr marL="0" marR="0" algn="ctr">
                        <a:lnSpc>
                          <a:spcPct val="107000"/>
                        </a:lnSpc>
                        <a:spcBef>
                          <a:spcPts val="0"/>
                        </a:spcBef>
                        <a:spcAft>
                          <a:spcPts val="0"/>
                        </a:spcAft>
                      </a:pPr>
                      <a:r>
                        <a:rPr lang="en-US" sz="1400" dirty="0">
                          <a:solidFill>
                            <a:schemeClr val="tx1"/>
                          </a:solidFill>
                          <a:effectLst/>
                        </a:rPr>
                        <a:t>Mean difference</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rPr>
                        <a:t>-23.18%</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rPr>
                        <a:t>-35.75%</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rPr>
                        <a:t>48.51%</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rPr>
                        <a:t>46.92%</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rPr>
                        <a:t>65.29%</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rPr>
                        <a:t>16582.46%</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rPr>
                        <a:t>-0.53%</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110220447"/>
                  </a:ext>
                </a:extLst>
              </a:tr>
              <a:tr h="190500">
                <a:tc>
                  <a:txBody>
                    <a:bodyPr/>
                    <a:lstStyle/>
                    <a:p>
                      <a:pPr marL="0" marR="0" algn="ctr">
                        <a:lnSpc>
                          <a:spcPct val="107000"/>
                        </a:lnSpc>
                        <a:spcBef>
                          <a:spcPts val="0"/>
                        </a:spcBef>
                        <a:spcAft>
                          <a:spcPts val="0"/>
                        </a:spcAft>
                      </a:pPr>
                      <a:r>
                        <a:rPr lang="en-US" sz="1400">
                          <a:solidFill>
                            <a:schemeClr val="tx1"/>
                          </a:solidFill>
                          <a:effectLst/>
                        </a:rPr>
                        <a:t>Upper CL</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0.30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1.26</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0.69</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0.11</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814.34</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4.16</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rPr>
                        <a:t>11.96</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752854054"/>
                  </a:ext>
                </a:extLst>
              </a:tr>
              <a:tr h="190500">
                <a:tc>
                  <a:txBody>
                    <a:bodyPr/>
                    <a:lstStyle/>
                    <a:p>
                      <a:pPr marL="0" marR="0" algn="ctr">
                        <a:lnSpc>
                          <a:spcPct val="107000"/>
                        </a:lnSpc>
                        <a:spcBef>
                          <a:spcPts val="0"/>
                        </a:spcBef>
                        <a:spcAft>
                          <a:spcPts val="0"/>
                        </a:spcAft>
                      </a:pPr>
                      <a:r>
                        <a:rPr lang="en-US" sz="1400">
                          <a:solidFill>
                            <a:schemeClr val="tx1"/>
                          </a:solidFill>
                          <a:effectLst/>
                        </a:rPr>
                        <a:t>Lower CL</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0.27</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1.20</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0.64</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0.09</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765.83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a:solidFill>
                            <a:schemeClr val="tx1"/>
                          </a:solidFill>
                          <a:effectLst/>
                        </a:rPr>
                        <a:t>3.91</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lnSpc>
                          <a:spcPct val="107000"/>
                        </a:lnSpc>
                        <a:spcBef>
                          <a:spcPts val="0"/>
                        </a:spcBef>
                        <a:spcAft>
                          <a:spcPts val="0"/>
                        </a:spcAft>
                      </a:pPr>
                      <a:r>
                        <a:rPr lang="en-US" sz="1400" dirty="0">
                          <a:solidFill>
                            <a:schemeClr val="tx1"/>
                          </a:solidFill>
                          <a:effectLst/>
                        </a:rPr>
                        <a:t>8.46</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308711054"/>
                  </a:ext>
                </a:extLst>
              </a:tr>
            </a:tbl>
          </a:graphicData>
        </a:graphic>
      </p:graphicFrame>
      <p:sp>
        <p:nvSpPr>
          <p:cNvPr id="14" name="Title 1">
            <a:extLst>
              <a:ext uri="{FF2B5EF4-FFF2-40B4-BE49-F238E27FC236}">
                <a16:creationId xmlns:a16="http://schemas.microsoft.com/office/drawing/2014/main" id="{2046DAE4-6888-4589-ADB7-BF31307DE3C3}"/>
              </a:ext>
            </a:extLst>
          </p:cNvPr>
          <p:cNvSpPr txBox="1">
            <a:spLocks/>
          </p:cNvSpPr>
          <p:nvPr/>
        </p:nvSpPr>
        <p:spPr>
          <a:xfrm>
            <a:off x="600075" y="4540037"/>
            <a:ext cx="2019300" cy="1536558"/>
          </a:xfrm>
          <a:prstGeom prst="rect">
            <a:avLst/>
          </a:prstGeom>
        </p:spPr>
        <p:txBody>
          <a:bodyPr vert="horz" lIns="91440" tIns="45720" rIns="91440" bIns="45720" rtlCol="0" anchor="ctr">
            <a:normAutofit lnSpcReduction="10000"/>
          </a:bodyPr>
          <a:lstStyle>
            <a:lvl1pPr algn="l" defTabSz="914377" rtl="0" eaLnBrk="1" latinLnBrk="0" hangingPunct="1">
              <a:lnSpc>
                <a:spcPct val="90000"/>
              </a:lnSpc>
              <a:spcBef>
                <a:spcPct val="0"/>
              </a:spcBef>
              <a:buNone/>
              <a:defRPr sz="4400" b="0" i="0" kern="1200">
                <a:solidFill>
                  <a:schemeClr val="tx1">
                    <a:lumMod val="75000"/>
                    <a:lumOff val="25000"/>
                  </a:schemeClr>
                </a:solidFill>
                <a:latin typeface="Garamond" panose="02020404030301010803" pitchFamily="18" charset="0"/>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j-ea"/>
                <a:cs typeface="+mj-cs"/>
              </a:rPr>
              <a:t>HPTS </a:t>
            </a: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j-ea"/>
                <a:cs typeface="+mj-cs"/>
              </a:rPr>
              <a:t>OLS </a:t>
            </a: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j-ea"/>
                <a:cs typeface="+mj-cs"/>
              </a:rPr>
              <a:t>Metrics</a:t>
            </a:r>
          </a:p>
        </p:txBody>
      </p:sp>
      <p:sp>
        <p:nvSpPr>
          <p:cNvPr id="15" name="Rectangle 14">
            <a:extLst>
              <a:ext uri="{FF2B5EF4-FFF2-40B4-BE49-F238E27FC236}">
                <a16:creationId xmlns:a16="http://schemas.microsoft.com/office/drawing/2014/main" id="{D995191C-4294-4A4B-8CC1-0163156A4091}"/>
              </a:ext>
            </a:extLst>
          </p:cNvPr>
          <p:cNvSpPr/>
          <p:nvPr/>
        </p:nvSpPr>
        <p:spPr>
          <a:xfrm>
            <a:off x="4606834" y="3317966"/>
            <a:ext cx="6742202" cy="4415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AEA056C-5B97-4C90-942B-0B5BB8F342E3}"/>
              </a:ext>
            </a:extLst>
          </p:cNvPr>
          <p:cNvSpPr/>
          <p:nvPr/>
        </p:nvSpPr>
        <p:spPr>
          <a:xfrm>
            <a:off x="4606834" y="2454648"/>
            <a:ext cx="6742202" cy="4415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850677A3-341F-4A93-BC04-3C8F0DCC8386}"/>
              </a:ext>
            </a:extLst>
          </p:cNvPr>
          <p:cNvGrpSpPr/>
          <p:nvPr/>
        </p:nvGrpSpPr>
        <p:grpSpPr>
          <a:xfrm>
            <a:off x="4606834" y="4727114"/>
            <a:ext cx="6766016" cy="1079119"/>
            <a:chOff x="4606834" y="4727114"/>
            <a:chExt cx="6766016" cy="1079119"/>
          </a:xfrm>
        </p:grpSpPr>
        <p:sp>
          <p:nvSpPr>
            <p:cNvPr id="17" name="Rectangle 16">
              <a:extLst>
                <a:ext uri="{FF2B5EF4-FFF2-40B4-BE49-F238E27FC236}">
                  <a16:creationId xmlns:a16="http://schemas.microsoft.com/office/drawing/2014/main" id="{55FCF940-414D-46A6-BD80-E2C9130335BE}"/>
                </a:ext>
              </a:extLst>
            </p:cNvPr>
            <p:cNvSpPr/>
            <p:nvPr/>
          </p:nvSpPr>
          <p:spPr>
            <a:xfrm>
              <a:off x="4606834" y="5599611"/>
              <a:ext cx="6766016" cy="2066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F3E9CAF-40CA-4506-8727-1C377E1DB359}"/>
                </a:ext>
              </a:extLst>
            </p:cNvPr>
            <p:cNvSpPr/>
            <p:nvPr/>
          </p:nvSpPr>
          <p:spPr>
            <a:xfrm>
              <a:off x="4606834" y="4727114"/>
              <a:ext cx="6766016" cy="2066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Rectangle 19">
            <a:extLst>
              <a:ext uri="{FF2B5EF4-FFF2-40B4-BE49-F238E27FC236}">
                <a16:creationId xmlns:a16="http://schemas.microsoft.com/office/drawing/2014/main" id="{00DFEFA5-B979-4425-AC93-AF358030BF4E}"/>
              </a:ext>
            </a:extLst>
          </p:cNvPr>
          <p:cNvSpPr/>
          <p:nvPr/>
        </p:nvSpPr>
        <p:spPr>
          <a:xfrm>
            <a:off x="10271051" y="1721980"/>
            <a:ext cx="1101799" cy="45278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28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4" grpId="0"/>
      <p:bldP spid="15" grpId="0" animBg="1"/>
      <p:bldP spid="16"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F7451D-4D22-448C-9B98-ECC3395ACA8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47E2D70-3EA2-48CF-9643-2FFB60D41EB2}"/>
              </a:ext>
            </a:extLst>
          </p:cNvPr>
          <p:cNvSpPr txBox="1"/>
          <p:nvPr/>
        </p:nvSpPr>
        <p:spPr>
          <a:xfrm>
            <a:off x="11753850" y="6488668"/>
            <a:ext cx="438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14</a:t>
            </a:r>
          </a:p>
        </p:txBody>
      </p:sp>
      <p:pic>
        <p:nvPicPr>
          <p:cNvPr id="6" name="Picture 5">
            <a:extLst>
              <a:ext uri="{FF2B5EF4-FFF2-40B4-BE49-F238E27FC236}">
                <a16:creationId xmlns:a16="http://schemas.microsoft.com/office/drawing/2014/main" id="{12F8B863-B90C-4A3C-9A1D-26167A512F32}"/>
              </a:ext>
            </a:extLst>
          </p:cNvPr>
          <p:cNvPicPr>
            <a:picLocks noChangeAspect="1"/>
          </p:cNvPicPr>
          <p:nvPr/>
        </p:nvPicPr>
        <p:blipFill>
          <a:blip r:embed="rId3"/>
          <a:stretch>
            <a:fillRect/>
          </a:stretch>
        </p:blipFill>
        <p:spPr>
          <a:xfrm>
            <a:off x="11001375" y="8170"/>
            <a:ext cx="1190624" cy="724309"/>
          </a:xfrm>
          <a:prstGeom prst="rect">
            <a:avLst/>
          </a:prstGeom>
          <a:ln w="38100">
            <a:solidFill>
              <a:schemeClr val="tx1"/>
            </a:solidFill>
          </a:ln>
        </p:spPr>
      </p:pic>
      <p:sp>
        <p:nvSpPr>
          <p:cNvPr id="15" name="Title 1">
            <a:extLst>
              <a:ext uri="{FF2B5EF4-FFF2-40B4-BE49-F238E27FC236}">
                <a16:creationId xmlns:a16="http://schemas.microsoft.com/office/drawing/2014/main" id="{48D265C4-4DF6-415E-B2B8-F08F8FC47ED6}"/>
              </a:ext>
            </a:extLst>
          </p:cNvPr>
          <p:cNvSpPr txBox="1">
            <a:spLocks/>
          </p:cNvSpPr>
          <p:nvPr/>
        </p:nvSpPr>
        <p:spPr>
          <a:xfrm>
            <a:off x="0" y="31903"/>
            <a:ext cx="5226443" cy="623317"/>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b="0" i="0" kern="1200">
                <a:solidFill>
                  <a:schemeClr val="tx1">
                    <a:lumMod val="75000"/>
                    <a:lumOff val="25000"/>
                  </a:schemeClr>
                </a:solidFill>
                <a:latin typeface="Garamond" panose="02020404030301010803" pitchFamily="18" charset="0"/>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Something extra</a:t>
            </a:r>
          </a:p>
        </p:txBody>
      </p:sp>
      <p:pic>
        <p:nvPicPr>
          <p:cNvPr id="3" name="Picture 2" descr="Map&#10;&#10;Description automatically generated">
            <a:extLst>
              <a:ext uri="{FF2B5EF4-FFF2-40B4-BE49-F238E27FC236}">
                <a16:creationId xmlns:a16="http://schemas.microsoft.com/office/drawing/2014/main" id="{C7340B6B-C4F3-4B14-8BFE-67BF007AABB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61666"/>
          <a:stretch/>
        </p:blipFill>
        <p:spPr>
          <a:xfrm>
            <a:off x="8667750" y="3378089"/>
            <a:ext cx="3524250" cy="3496607"/>
          </a:xfrm>
          <a:prstGeom prst="rect">
            <a:avLst/>
          </a:prstGeom>
        </p:spPr>
      </p:pic>
      <p:pic>
        <p:nvPicPr>
          <p:cNvPr id="8" name="Picture 7" descr="Map&#10;&#10;Description automatically generated">
            <a:extLst>
              <a:ext uri="{FF2B5EF4-FFF2-40B4-BE49-F238E27FC236}">
                <a16:creationId xmlns:a16="http://schemas.microsoft.com/office/drawing/2014/main" id="{BABC827C-FE10-405B-B838-83B8E9D53A10}"/>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24722" b="38333"/>
          <a:stretch/>
        </p:blipFill>
        <p:spPr>
          <a:xfrm>
            <a:off x="7224073" y="2005"/>
            <a:ext cx="3524250" cy="3369919"/>
          </a:xfrm>
          <a:prstGeom prst="rect">
            <a:avLst/>
          </a:prstGeom>
        </p:spPr>
      </p:pic>
      <p:pic>
        <p:nvPicPr>
          <p:cNvPr id="16" name="Picture 15" descr="Chart&#10;&#10;Description automatically generated">
            <a:extLst>
              <a:ext uri="{FF2B5EF4-FFF2-40B4-BE49-F238E27FC236}">
                <a16:creationId xmlns:a16="http://schemas.microsoft.com/office/drawing/2014/main" id="{14894838-D8BE-487B-AF0E-DACD720B94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7" y="2330736"/>
            <a:ext cx="6892033" cy="4543960"/>
          </a:xfrm>
          <a:prstGeom prst="rect">
            <a:avLst/>
          </a:prstGeom>
        </p:spPr>
      </p:pic>
      <p:pic>
        <p:nvPicPr>
          <p:cNvPr id="18" name="Picture 4">
            <a:extLst>
              <a:ext uri="{FF2B5EF4-FFF2-40B4-BE49-F238E27FC236}">
                <a16:creationId xmlns:a16="http://schemas.microsoft.com/office/drawing/2014/main" id="{6424C47E-5140-462B-823E-A464B91E0AE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4775"/>
          <a:stretch/>
        </p:blipFill>
        <p:spPr bwMode="auto">
          <a:xfrm>
            <a:off x="5226444" y="60020"/>
            <a:ext cx="1486216" cy="2242598"/>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21" name="Picture 20" descr="Chart, scatter chart&#10;&#10;Description automatically generated">
            <a:extLst>
              <a:ext uri="{FF2B5EF4-FFF2-40B4-BE49-F238E27FC236}">
                <a16:creationId xmlns:a16="http://schemas.microsoft.com/office/drawing/2014/main" id="{4CA72572-1327-4149-ADE6-4E3E85B7F4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328731"/>
            <a:ext cx="6906099" cy="4545965"/>
          </a:xfrm>
          <a:prstGeom prst="rect">
            <a:avLst/>
          </a:prstGeom>
        </p:spPr>
      </p:pic>
      <p:pic>
        <p:nvPicPr>
          <p:cNvPr id="23" name="Picture 22" descr="Map&#10;&#10;Description automatically generated">
            <a:extLst>
              <a:ext uri="{FF2B5EF4-FFF2-40B4-BE49-F238E27FC236}">
                <a16:creationId xmlns:a16="http://schemas.microsoft.com/office/drawing/2014/main" id="{8E20DECB-24A6-4D0B-8E25-9264B98292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2636" y="8170"/>
            <a:ext cx="5299364" cy="6868531"/>
          </a:xfrm>
          <a:prstGeom prst="rect">
            <a:avLst/>
          </a:prstGeom>
        </p:spPr>
      </p:pic>
      <p:sp>
        <p:nvSpPr>
          <p:cNvPr id="24" name="TextBox 23">
            <a:extLst>
              <a:ext uri="{FF2B5EF4-FFF2-40B4-BE49-F238E27FC236}">
                <a16:creationId xmlns:a16="http://schemas.microsoft.com/office/drawing/2014/main" id="{EA62A3EB-1EC9-4567-BF0B-7CC82FEC5C39}"/>
              </a:ext>
            </a:extLst>
          </p:cNvPr>
          <p:cNvSpPr txBox="1"/>
          <p:nvPr/>
        </p:nvSpPr>
        <p:spPr>
          <a:xfrm>
            <a:off x="-48836" y="657226"/>
            <a:ext cx="5459695" cy="16312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Transects developed at each PTS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Hyperspectral reflectance (350 – 2500 nm)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SDD and AD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Exponential decay of EM energy in water (Beer-Lambert Law)</a:t>
            </a:r>
          </a:p>
        </p:txBody>
      </p:sp>
      <p:pic>
        <p:nvPicPr>
          <p:cNvPr id="26" name="Picture 25" descr="Chart, scatter chart&#10;&#10;Description automatically generated">
            <a:extLst>
              <a:ext uri="{FF2B5EF4-FFF2-40B4-BE49-F238E27FC236}">
                <a16:creationId xmlns:a16="http://schemas.microsoft.com/office/drawing/2014/main" id="{75061F45-E029-4606-9D3A-EFD3DE7983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6" y="2328730"/>
            <a:ext cx="6916836" cy="4545965"/>
          </a:xfrm>
          <a:prstGeom prst="rect">
            <a:avLst/>
          </a:prstGeom>
        </p:spPr>
      </p:pic>
    </p:spTree>
    <p:extLst>
      <p:ext uri="{BB962C8B-B14F-4D97-AF65-F5344CB8AC3E}">
        <p14:creationId xmlns:p14="http://schemas.microsoft.com/office/powerpoint/2010/main" val="418339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F7451D-4D22-448C-9B98-ECC3395ACA8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5178D6-60AB-4368-B86C-A9EBDA816413}"/>
              </a:ext>
            </a:extLst>
          </p:cNvPr>
          <p:cNvSpPr>
            <a:spLocks noGrp="1"/>
          </p:cNvSpPr>
          <p:nvPr>
            <p:ph type="title"/>
          </p:nvPr>
        </p:nvSpPr>
        <p:spPr>
          <a:xfrm>
            <a:off x="0" y="-1"/>
            <a:ext cx="10515600" cy="681037"/>
          </a:xfrm>
        </p:spPr>
        <p:txBody>
          <a:bodyPr>
            <a:normAutofit fontScale="90000"/>
          </a:bodyPr>
          <a:lstStyle/>
          <a:p>
            <a:r>
              <a:rPr lang="en-US" dirty="0">
                <a:solidFill>
                  <a:schemeClr val="tx1"/>
                </a:solidFill>
                <a:latin typeface="+mn-lt"/>
              </a:rPr>
              <a:t>What do you conclude from your dissertation?</a:t>
            </a:r>
          </a:p>
        </p:txBody>
      </p:sp>
      <p:sp>
        <p:nvSpPr>
          <p:cNvPr id="3" name="Content Placeholder 2">
            <a:extLst>
              <a:ext uri="{FF2B5EF4-FFF2-40B4-BE49-F238E27FC236}">
                <a16:creationId xmlns:a16="http://schemas.microsoft.com/office/drawing/2014/main" id="{7E31CBA0-8D9B-4722-84D3-C1BF33202E3F}"/>
              </a:ext>
            </a:extLst>
          </p:cNvPr>
          <p:cNvSpPr>
            <a:spLocks noGrp="1"/>
          </p:cNvSpPr>
          <p:nvPr>
            <p:ph idx="1"/>
          </p:nvPr>
        </p:nvSpPr>
        <p:spPr>
          <a:xfrm>
            <a:off x="2" y="681036"/>
            <a:ext cx="6619268" cy="6153128"/>
          </a:xfrm>
        </p:spPr>
        <p:txBody>
          <a:bodyPr>
            <a:noAutofit/>
          </a:bodyPr>
          <a:lstStyle/>
          <a:p>
            <a:pPr>
              <a:buFontTx/>
              <a:buChar char="-"/>
            </a:pPr>
            <a:r>
              <a:rPr lang="en-US" sz="2200" dirty="0">
                <a:solidFill>
                  <a:schemeClr val="tx1"/>
                </a:solidFill>
                <a:latin typeface="+mn-lt"/>
              </a:rPr>
              <a:t>Optically active constituents were more accurately represented in ODWs compared to OSWs.</a:t>
            </a:r>
          </a:p>
          <a:p>
            <a:pPr lvl="1">
              <a:buFontTx/>
              <a:buChar char="-"/>
            </a:pPr>
            <a:r>
              <a:rPr lang="en-US" sz="2000" dirty="0">
                <a:solidFill>
                  <a:schemeClr val="tx1"/>
                </a:solidFill>
                <a:latin typeface="+mn-lt"/>
              </a:rPr>
              <a:t>Accepted Hypothesis #1</a:t>
            </a:r>
          </a:p>
          <a:p>
            <a:pPr marL="0" indent="0">
              <a:buNone/>
            </a:pPr>
            <a:r>
              <a:rPr lang="en-US" sz="2200" dirty="0">
                <a:solidFill>
                  <a:schemeClr val="tx1"/>
                </a:solidFill>
                <a:latin typeface="+mn-lt"/>
              </a:rPr>
              <a:t>- sUAS-derived multispectral imagery can be used to identify OSWs </a:t>
            </a:r>
            <a:r>
              <a:rPr lang="en-US" sz="2200" b="1" u="sng" dirty="0">
                <a:solidFill>
                  <a:schemeClr val="tx1"/>
                </a:solidFill>
                <a:latin typeface="+mn-lt"/>
              </a:rPr>
              <a:t>and</a:t>
            </a:r>
            <a:r>
              <a:rPr lang="en-US" sz="2200" dirty="0">
                <a:solidFill>
                  <a:schemeClr val="tx1"/>
                </a:solidFill>
                <a:latin typeface="+mn-lt"/>
              </a:rPr>
              <a:t> discern the effect reflectance from bottom substrate had on the observed spectra.</a:t>
            </a:r>
          </a:p>
          <a:p>
            <a:pPr>
              <a:buFontTx/>
              <a:buChar char="-"/>
            </a:pPr>
            <a:r>
              <a:rPr lang="en-US" sz="2200" dirty="0">
                <a:solidFill>
                  <a:schemeClr val="tx1"/>
                </a:solidFill>
                <a:latin typeface="+mn-lt"/>
              </a:rPr>
              <a:t>Strong linear relationships (R</a:t>
            </a:r>
            <a:r>
              <a:rPr lang="en-US" sz="2200" baseline="30000" dirty="0">
                <a:solidFill>
                  <a:schemeClr val="tx1"/>
                </a:solidFill>
                <a:latin typeface="+mn-lt"/>
              </a:rPr>
              <a:t>2</a:t>
            </a:r>
            <a:r>
              <a:rPr lang="en-US" sz="2200" baseline="-25000" dirty="0">
                <a:solidFill>
                  <a:schemeClr val="tx1"/>
                </a:solidFill>
                <a:latin typeface="+mn-lt"/>
              </a:rPr>
              <a:t>adj.</a:t>
            </a:r>
            <a:r>
              <a:rPr lang="en-US" sz="2200" dirty="0">
                <a:solidFill>
                  <a:schemeClr val="tx1"/>
                </a:solidFill>
                <a:latin typeface="+mn-lt"/>
              </a:rPr>
              <a:t> &gt; 0.73) were observed with most estimates within the 75 percent confidence interval, and one percent of the observed value.</a:t>
            </a:r>
          </a:p>
          <a:p>
            <a:pPr lvl="1">
              <a:buFontTx/>
              <a:buChar cha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2000" b="0" i="0" u="none" strike="noStrike" kern="1200" cap="none" spc="0" normalizeH="0" baseline="0" noProof="0" dirty="0">
                <a:ln>
                  <a:noFill/>
                </a:ln>
                <a:solidFill>
                  <a:schemeClr val="tx1"/>
                </a:solidFill>
                <a:effectLst/>
                <a:uLnTx/>
                <a:uFillTx/>
                <a:latin typeface="+mn-lt"/>
                <a:ea typeface="+mn-ea"/>
                <a:cs typeface="+mn-cs"/>
              </a:rPr>
              <a:t>artial </a:t>
            </a:r>
            <a:r>
              <a:rPr lang="en-US" sz="2000" dirty="0">
                <a:solidFill>
                  <a:schemeClr val="tx1"/>
                </a:solidFill>
                <a:latin typeface="+mn-lt"/>
              </a:rPr>
              <a:t>Acceptance of Hypothesis #2</a:t>
            </a:r>
          </a:p>
          <a:p>
            <a:pPr>
              <a:buFontTx/>
              <a:buChar char="-"/>
            </a:pPr>
            <a:r>
              <a:rPr lang="en-US" sz="2200" dirty="0">
                <a:solidFill>
                  <a:schemeClr val="tx1"/>
                </a:solidFill>
                <a:latin typeface="+mn-lt"/>
              </a:rPr>
              <a:t>The dominant optical parameter (e.g., iron oxyhydroxides – particulate Fe – MDR) was readily estimated, however, most other parameters were more accurately estimated with site specific spectra.</a:t>
            </a:r>
          </a:p>
          <a:p>
            <a:pPr lvl="1">
              <a:buFontTx/>
              <a:buChar cha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2000" b="0" i="0" u="none" strike="noStrike" kern="1200" cap="none" spc="0" normalizeH="0" baseline="0" noProof="0" dirty="0">
                <a:ln>
                  <a:noFill/>
                </a:ln>
                <a:solidFill>
                  <a:schemeClr val="tx1"/>
                </a:solidFill>
                <a:effectLst/>
                <a:uLnTx/>
                <a:uFillTx/>
                <a:latin typeface="+mn-lt"/>
                <a:ea typeface="+mn-ea"/>
                <a:cs typeface="+mn-cs"/>
              </a:rPr>
              <a:t>artial </a:t>
            </a:r>
            <a:r>
              <a:rPr lang="en-US" sz="2000" dirty="0">
                <a:solidFill>
                  <a:schemeClr val="tx1"/>
                </a:solidFill>
                <a:latin typeface="+mn-lt"/>
              </a:rPr>
              <a:t>Rejection of Hypothesis #2</a:t>
            </a:r>
          </a:p>
          <a:p>
            <a:pPr lvl="1">
              <a:buFontTx/>
              <a:buChar char="-"/>
            </a:pPr>
            <a:endParaRPr lang="en-US" sz="1800" dirty="0">
              <a:solidFill>
                <a:schemeClr val="tx1"/>
              </a:solidFill>
              <a:latin typeface="+mn-lt"/>
            </a:endParaRPr>
          </a:p>
        </p:txBody>
      </p:sp>
      <p:sp>
        <p:nvSpPr>
          <p:cNvPr id="5" name="TextBox 4">
            <a:extLst>
              <a:ext uri="{FF2B5EF4-FFF2-40B4-BE49-F238E27FC236}">
                <a16:creationId xmlns:a16="http://schemas.microsoft.com/office/drawing/2014/main" id="{345C5528-3A4B-4CA2-A136-12687B08C843}"/>
              </a:ext>
            </a:extLst>
          </p:cNvPr>
          <p:cNvSpPr txBox="1"/>
          <p:nvPr/>
        </p:nvSpPr>
        <p:spPr>
          <a:xfrm>
            <a:off x="11753850" y="6488668"/>
            <a:ext cx="438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31</a:t>
            </a:r>
          </a:p>
        </p:txBody>
      </p:sp>
      <p:pic>
        <p:nvPicPr>
          <p:cNvPr id="10" name="Picture 9">
            <a:extLst>
              <a:ext uri="{FF2B5EF4-FFF2-40B4-BE49-F238E27FC236}">
                <a16:creationId xmlns:a16="http://schemas.microsoft.com/office/drawing/2014/main" id="{94CAC271-0679-4629-B637-DF81B635E29D}"/>
              </a:ext>
            </a:extLst>
          </p:cNvPr>
          <p:cNvPicPr>
            <a:picLocks noChangeAspect="1"/>
          </p:cNvPicPr>
          <p:nvPr/>
        </p:nvPicPr>
        <p:blipFill>
          <a:blip r:embed="rId3"/>
          <a:stretch>
            <a:fillRect/>
          </a:stretch>
        </p:blipFill>
        <p:spPr>
          <a:xfrm>
            <a:off x="7755083" y="596233"/>
            <a:ext cx="3785778" cy="1991502"/>
          </a:xfrm>
          <a:prstGeom prst="rect">
            <a:avLst/>
          </a:prstGeom>
        </p:spPr>
      </p:pic>
      <p:pic>
        <p:nvPicPr>
          <p:cNvPr id="11" name="Picture 10">
            <a:extLst>
              <a:ext uri="{FF2B5EF4-FFF2-40B4-BE49-F238E27FC236}">
                <a16:creationId xmlns:a16="http://schemas.microsoft.com/office/drawing/2014/main" id="{59BDD318-D62D-4C25-847C-23DA50000A04}"/>
              </a:ext>
            </a:extLst>
          </p:cNvPr>
          <p:cNvPicPr>
            <a:picLocks noChangeAspect="1"/>
          </p:cNvPicPr>
          <p:nvPr/>
        </p:nvPicPr>
        <p:blipFill>
          <a:blip r:embed="rId4"/>
          <a:stretch>
            <a:fillRect/>
          </a:stretch>
        </p:blipFill>
        <p:spPr>
          <a:xfrm>
            <a:off x="9401053" y="4962706"/>
            <a:ext cx="2790947" cy="1834402"/>
          </a:xfrm>
          <a:prstGeom prst="rect">
            <a:avLst/>
          </a:prstGeom>
        </p:spPr>
      </p:pic>
      <p:pic>
        <p:nvPicPr>
          <p:cNvPr id="12" name="Picture 11" descr="Chart, scatter chart&#10;&#10;Description automatically generated">
            <a:extLst>
              <a:ext uri="{FF2B5EF4-FFF2-40B4-BE49-F238E27FC236}">
                <a16:creationId xmlns:a16="http://schemas.microsoft.com/office/drawing/2014/main" id="{53AAE537-CD99-4A65-B3E2-58289C5A4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270" y="4955177"/>
            <a:ext cx="2798209" cy="1841931"/>
          </a:xfrm>
          <a:prstGeom prst="rect">
            <a:avLst/>
          </a:prstGeom>
        </p:spPr>
      </p:pic>
      <p:pic>
        <p:nvPicPr>
          <p:cNvPr id="13" name="Picture 12">
            <a:extLst>
              <a:ext uri="{FF2B5EF4-FFF2-40B4-BE49-F238E27FC236}">
                <a16:creationId xmlns:a16="http://schemas.microsoft.com/office/drawing/2014/main" id="{AC54ED67-D17E-49D2-AFCB-C5B2988B66F2}"/>
              </a:ext>
            </a:extLst>
          </p:cNvPr>
          <p:cNvPicPr>
            <a:picLocks noChangeAspect="1"/>
          </p:cNvPicPr>
          <p:nvPr/>
        </p:nvPicPr>
        <p:blipFill rotWithShape="1">
          <a:blip r:embed="rId6"/>
          <a:srcRect r="18672"/>
          <a:stretch/>
        </p:blipFill>
        <p:spPr>
          <a:xfrm>
            <a:off x="7755083" y="2779757"/>
            <a:ext cx="3785778" cy="1964834"/>
          </a:xfrm>
          <a:prstGeom prst="rect">
            <a:avLst/>
          </a:prstGeom>
        </p:spPr>
      </p:pic>
    </p:spTree>
    <p:extLst>
      <p:ext uri="{BB962C8B-B14F-4D97-AF65-F5344CB8AC3E}">
        <p14:creationId xmlns:p14="http://schemas.microsoft.com/office/powerpoint/2010/main" val="1389046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F7451D-4D22-448C-9B98-ECC3395ACA8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Content Placeholder 9">
            <a:extLst>
              <a:ext uri="{FF2B5EF4-FFF2-40B4-BE49-F238E27FC236}">
                <a16:creationId xmlns:a16="http://schemas.microsoft.com/office/drawing/2014/main" id="{060359FC-3532-4FE9-A03C-67E410E1F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2" cy="6866936"/>
          </a:xfrm>
          <a:prstGeom prst="rect">
            <a:avLst/>
          </a:prstGeom>
          <a:solidFill>
            <a:schemeClr val="bg1"/>
          </a:solidFill>
        </p:spPr>
      </p:pic>
      <p:sp>
        <p:nvSpPr>
          <p:cNvPr id="2" name="Title 1">
            <a:extLst>
              <a:ext uri="{FF2B5EF4-FFF2-40B4-BE49-F238E27FC236}">
                <a16:creationId xmlns:a16="http://schemas.microsoft.com/office/drawing/2014/main" id="{555178D6-60AB-4368-B86C-A9EBDA816413}"/>
              </a:ext>
            </a:extLst>
          </p:cNvPr>
          <p:cNvSpPr>
            <a:spLocks noGrp="1"/>
          </p:cNvSpPr>
          <p:nvPr>
            <p:ph type="title"/>
          </p:nvPr>
        </p:nvSpPr>
        <p:spPr>
          <a:xfrm>
            <a:off x="0" y="0"/>
            <a:ext cx="2781839" cy="1299410"/>
          </a:xfrm>
          <a:noFill/>
        </p:spPr>
        <p:txBody>
          <a:bodyPr>
            <a:normAutofit/>
          </a:bodyPr>
          <a:lstStyle/>
          <a:p>
            <a:r>
              <a:rPr lang="en-US" dirty="0">
                <a:solidFill>
                  <a:schemeClr val="bg1"/>
                </a:solidFill>
                <a:latin typeface="+mn-lt"/>
              </a:rPr>
              <a:t>Thank You!</a:t>
            </a:r>
          </a:p>
        </p:txBody>
      </p:sp>
      <p:pic>
        <p:nvPicPr>
          <p:cNvPr id="7" name="Picture 6" descr="A close up of text on a white background&#10;&#10;Description automatically generated">
            <a:extLst>
              <a:ext uri="{FF2B5EF4-FFF2-40B4-BE49-F238E27FC236}">
                <a16:creationId xmlns:a16="http://schemas.microsoft.com/office/drawing/2014/main" id="{F3999E75-91F2-48B1-8C3F-0E405A5CA4EF}"/>
              </a:ext>
            </a:extLst>
          </p:cNvPr>
          <p:cNvPicPr>
            <a:picLocks noChangeAspect="1"/>
          </p:cNvPicPr>
          <p:nvPr/>
        </p:nvPicPr>
        <p:blipFill rotWithShape="1">
          <a:blip r:embed="rId4">
            <a:extLst>
              <a:ext uri="{28A0092B-C50C-407E-A947-70E740481C1C}">
                <a14:useLocalDpi xmlns:a14="http://schemas.microsoft.com/office/drawing/2010/main" val="0"/>
              </a:ext>
            </a:extLst>
          </a:blip>
          <a:srcRect l="22445" t="11683" r="25492" b="7937"/>
          <a:stretch/>
        </p:blipFill>
        <p:spPr>
          <a:xfrm>
            <a:off x="-2" y="5159141"/>
            <a:ext cx="1082734" cy="1660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4">
            <a:extLst>
              <a:ext uri="{FF2B5EF4-FFF2-40B4-BE49-F238E27FC236}">
                <a16:creationId xmlns:a16="http://schemas.microsoft.com/office/drawing/2014/main" id="{3CDAA821-DA64-4BB9-A7C3-14F3DDCF7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9013" y="23836"/>
            <a:ext cx="2662987" cy="1502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D9DB75A6-4201-A7A3-E9A5-9EA81778F28B}"/>
              </a:ext>
            </a:extLst>
          </p:cNvPr>
          <p:cNvSpPr txBox="1">
            <a:spLocks/>
          </p:cNvSpPr>
          <p:nvPr/>
        </p:nvSpPr>
        <p:spPr>
          <a:xfrm>
            <a:off x="6676724" y="5558590"/>
            <a:ext cx="5515276" cy="1299410"/>
          </a:xfrm>
          <a:prstGeom prst="rect">
            <a:avLst/>
          </a:prstGeom>
          <a:noFill/>
        </p:spPr>
        <p:txBody>
          <a:bodyPr vert="horz" lIns="91440" tIns="45720" rIns="91440" bIns="45720" rtlCol="0" anchor="ctr">
            <a:normAutofit/>
          </a:bodyPr>
          <a:lstStyle>
            <a:lvl1pPr algn="l" defTabSz="914377" rtl="0" eaLnBrk="1" latinLnBrk="0" hangingPunct="1">
              <a:lnSpc>
                <a:spcPct val="90000"/>
              </a:lnSpc>
              <a:spcBef>
                <a:spcPct val="0"/>
              </a:spcBef>
              <a:buNone/>
              <a:defRPr sz="4400" b="0" i="0" kern="1200">
                <a:solidFill>
                  <a:schemeClr val="tx1">
                    <a:lumMod val="75000"/>
                    <a:lumOff val="25000"/>
                  </a:schemeClr>
                </a:solidFill>
                <a:latin typeface="Garamond" panose="02020404030301010803" pitchFamily="18" charset="0"/>
                <a:ea typeface="+mj-ea"/>
                <a:cs typeface="+mj-cs"/>
              </a:defRPr>
            </a:lvl1pPr>
          </a:lstStyle>
          <a:p>
            <a:r>
              <a:rPr lang="en-US" dirty="0">
                <a:solidFill>
                  <a:schemeClr val="bg1"/>
                </a:solidFill>
                <a:latin typeface="+mn-lt"/>
              </a:rPr>
              <a:t>Questions, Comments, and/or Concerns?</a:t>
            </a:r>
          </a:p>
        </p:txBody>
      </p:sp>
    </p:spTree>
    <p:extLst>
      <p:ext uri="{BB962C8B-B14F-4D97-AF65-F5344CB8AC3E}">
        <p14:creationId xmlns:p14="http://schemas.microsoft.com/office/powerpoint/2010/main" val="3681425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F7451D-4D22-448C-9B98-ECC3395ACA8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5178D6-60AB-4368-B86C-A9EBDA816413}"/>
              </a:ext>
            </a:extLst>
          </p:cNvPr>
          <p:cNvSpPr>
            <a:spLocks noGrp="1"/>
          </p:cNvSpPr>
          <p:nvPr>
            <p:ph type="title"/>
          </p:nvPr>
        </p:nvSpPr>
        <p:spPr>
          <a:xfrm>
            <a:off x="0" y="217715"/>
            <a:ext cx="6096000" cy="681037"/>
          </a:xfrm>
        </p:spPr>
        <p:txBody>
          <a:bodyPr>
            <a:normAutofit fontScale="90000"/>
          </a:bodyPr>
          <a:lstStyle/>
          <a:p>
            <a:r>
              <a:rPr lang="en-US" b="1" dirty="0">
                <a:solidFill>
                  <a:schemeClr val="tx1"/>
                </a:solidFill>
                <a:latin typeface="+mj-lt"/>
              </a:rPr>
              <a:t>Spatial Stats</a:t>
            </a:r>
          </a:p>
        </p:txBody>
      </p:sp>
      <p:sp>
        <p:nvSpPr>
          <p:cNvPr id="5" name="TextBox 4">
            <a:extLst>
              <a:ext uri="{FF2B5EF4-FFF2-40B4-BE49-F238E27FC236}">
                <a16:creationId xmlns:a16="http://schemas.microsoft.com/office/drawing/2014/main" id="{B4178B7A-0299-4466-AE1F-FB9D431D28FA}"/>
              </a:ext>
            </a:extLst>
          </p:cNvPr>
          <p:cNvSpPr txBox="1"/>
          <p:nvPr/>
        </p:nvSpPr>
        <p:spPr>
          <a:xfrm>
            <a:off x="11753850" y="6488668"/>
            <a:ext cx="438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17</a:t>
            </a:r>
          </a:p>
        </p:txBody>
      </p:sp>
      <p:graphicFrame>
        <p:nvGraphicFramePr>
          <p:cNvPr id="3" name="Table 2">
            <a:extLst>
              <a:ext uri="{FF2B5EF4-FFF2-40B4-BE49-F238E27FC236}">
                <a16:creationId xmlns:a16="http://schemas.microsoft.com/office/drawing/2014/main" id="{94A3730B-A6E8-451F-9DEB-FC809167A578}"/>
              </a:ext>
            </a:extLst>
          </p:cNvPr>
          <p:cNvGraphicFramePr>
            <a:graphicFrameLocks noGrp="1"/>
          </p:cNvGraphicFramePr>
          <p:nvPr/>
        </p:nvGraphicFramePr>
        <p:xfrm>
          <a:off x="8110330" y="0"/>
          <a:ext cx="4081670" cy="1571625"/>
        </p:xfrm>
        <a:graphic>
          <a:graphicData uri="http://schemas.openxmlformats.org/drawingml/2006/table">
            <a:tbl>
              <a:tblPr firstRow="1" firstCol="1" bandRow="1">
                <a:tableStyleId>{5C22544A-7EE6-4342-B048-85BDC9FD1C3A}</a:tableStyleId>
              </a:tblPr>
              <a:tblGrid>
                <a:gridCol w="2040835">
                  <a:extLst>
                    <a:ext uri="{9D8B030D-6E8A-4147-A177-3AD203B41FA5}">
                      <a16:colId xmlns:a16="http://schemas.microsoft.com/office/drawing/2014/main" val="1795400176"/>
                    </a:ext>
                  </a:extLst>
                </a:gridCol>
                <a:gridCol w="2040835">
                  <a:extLst>
                    <a:ext uri="{9D8B030D-6E8A-4147-A177-3AD203B41FA5}">
                      <a16:colId xmlns:a16="http://schemas.microsoft.com/office/drawing/2014/main" val="21805305"/>
                    </a:ext>
                  </a:extLst>
                </a:gridCol>
              </a:tblGrid>
              <a:tr h="190500">
                <a:tc>
                  <a:txBody>
                    <a:bodyPr/>
                    <a:lstStyle/>
                    <a:p>
                      <a:pPr marL="0" marR="0" algn="ctr">
                        <a:lnSpc>
                          <a:spcPct val="107000"/>
                        </a:lnSpc>
                        <a:spcBef>
                          <a:spcPts val="0"/>
                        </a:spcBef>
                        <a:spcAft>
                          <a:spcPts val="0"/>
                        </a:spcAft>
                      </a:pPr>
                      <a:r>
                        <a:rPr lang="en-US" sz="1200">
                          <a:effectLst/>
                        </a:rPr>
                        <a:t>Statistical Parameter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a:effectLst/>
                        </a:rPr>
                        <a:t>Selection Threshold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6737584"/>
                  </a:ext>
                </a:extLst>
              </a:tr>
              <a:tr h="238125">
                <a:tc>
                  <a:txBody>
                    <a:bodyPr/>
                    <a:lstStyle/>
                    <a:p>
                      <a:pPr marL="0" marR="0" algn="ctr">
                        <a:lnSpc>
                          <a:spcPct val="107000"/>
                        </a:lnSpc>
                        <a:spcBef>
                          <a:spcPts val="0"/>
                        </a:spcBef>
                        <a:spcAft>
                          <a:spcPts val="0"/>
                        </a:spcAft>
                      </a:pPr>
                      <a:r>
                        <a:rPr lang="en-US" sz="1200">
                          <a:effectLst/>
                        </a:rPr>
                        <a:t>R</a:t>
                      </a:r>
                      <a:r>
                        <a:rPr lang="en-US" sz="1200" baseline="30000">
                          <a:effectLst/>
                        </a:rPr>
                        <a:t>2</a:t>
                      </a:r>
                      <a:r>
                        <a:rPr lang="en-US" sz="1200" baseline="-25000">
                          <a:effectLst/>
                        </a:rPr>
                        <a:t>adjusted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a:effectLst/>
                        </a:rPr>
                        <a:t>&gt; 0.75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5979837"/>
                  </a:ext>
                </a:extLst>
              </a:tr>
              <a:tr h="190500">
                <a:tc>
                  <a:txBody>
                    <a:bodyPr/>
                    <a:lstStyle/>
                    <a:p>
                      <a:pPr marL="0" marR="0" algn="ctr">
                        <a:lnSpc>
                          <a:spcPct val="107000"/>
                        </a:lnSpc>
                        <a:spcBef>
                          <a:spcPts val="0"/>
                        </a:spcBef>
                        <a:spcAft>
                          <a:spcPts val="0"/>
                        </a:spcAft>
                      </a:pPr>
                      <a:r>
                        <a:rPr lang="en-US" sz="1200">
                          <a:effectLst/>
                        </a:rPr>
                        <a:t>Minimum Jarque-Bera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a:effectLst/>
                        </a:rPr>
                        <a:t>p-value &gt; 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5019206"/>
                  </a:ext>
                </a:extLst>
              </a:tr>
              <a:tr h="190500">
                <a:tc>
                  <a:txBody>
                    <a:bodyPr/>
                    <a:lstStyle/>
                    <a:p>
                      <a:pPr marL="0" marR="0" algn="ctr">
                        <a:lnSpc>
                          <a:spcPct val="107000"/>
                        </a:lnSpc>
                        <a:spcBef>
                          <a:spcPts val="0"/>
                        </a:spcBef>
                        <a:spcAft>
                          <a:spcPts val="0"/>
                        </a:spcAft>
                      </a:pPr>
                      <a:r>
                        <a:rPr lang="en-US" sz="1200">
                          <a:effectLst/>
                        </a:rPr>
                        <a:t>Minimum Koenker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a:effectLst/>
                        </a:rPr>
                        <a:t>p-value &gt; 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471828"/>
                  </a:ext>
                </a:extLst>
              </a:tr>
              <a:tr h="190500">
                <a:tc>
                  <a:txBody>
                    <a:bodyPr/>
                    <a:lstStyle/>
                    <a:p>
                      <a:pPr marL="0" marR="0" algn="ctr">
                        <a:lnSpc>
                          <a:spcPct val="107000"/>
                        </a:lnSpc>
                        <a:spcBef>
                          <a:spcPts val="0"/>
                        </a:spcBef>
                        <a:spcAft>
                          <a:spcPts val="0"/>
                        </a:spcAft>
                      </a:pPr>
                      <a:r>
                        <a:rPr lang="en-US" sz="1200">
                          <a:effectLst/>
                        </a:rPr>
                        <a:t>Minimum Moran's 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a:effectLst/>
                        </a:rPr>
                        <a:t>p-value &gt; 0.05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2598531"/>
                  </a:ext>
                </a:extLst>
              </a:tr>
              <a:tr h="190500">
                <a:tc>
                  <a:txBody>
                    <a:bodyPr/>
                    <a:lstStyle/>
                    <a:p>
                      <a:pPr marL="0" marR="0" algn="ctr">
                        <a:lnSpc>
                          <a:spcPct val="107000"/>
                        </a:lnSpc>
                        <a:spcBef>
                          <a:spcPts val="0"/>
                        </a:spcBef>
                        <a:spcAft>
                          <a:spcPts val="0"/>
                        </a:spcAft>
                      </a:pPr>
                      <a:r>
                        <a:rPr lang="en-US" sz="1200">
                          <a:effectLst/>
                        </a:rPr>
                        <a:t>Minimum Getis-Ord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a:effectLst/>
                        </a:rPr>
                        <a:t>p-value &gt; 0.05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9827672"/>
                  </a:ext>
                </a:extLst>
              </a:tr>
              <a:tr h="190500">
                <a:tc>
                  <a:txBody>
                    <a:bodyPr/>
                    <a:lstStyle/>
                    <a:p>
                      <a:pPr marL="0" marR="0" algn="ctr">
                        <a:lnSpc>
                          <a:spcPct val="107000"/>
                        </a:lnSpc>
                        <a:spcBef>
                          <a:spcPts val="0"/>
                        </a:spcBef>
                        <a:spcAft>
                          <a:spcPts val="0"/>
                        </a:spcAft>
                      </a:pPr>
                      <a:r>
                        <a:rPr lang="en-US" sz="1200">
                          <a:effectLst/>
                        </a:rPr>
                        <a:t>Maximum Joint-F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a:effectLst/>
                        </a:rPr>
                        <a:t>p-value &lt; 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308459"/>
                  </a:ext>
                </a:extLst>
              </a:tr>
              <a:tr h="190500">
                <a:tc>
                  <a:txBody>
                    <a:bodyPr/>
                    <a:lstStyle/>
                    <a:p>
                      <a:pPr marL="0" marR="0" algn="ctr">
                        <a:lnSpc>
                          <a:spcPct val="107000"/>
                        </a:lnSpc>
                        <a:spcBef>
                          <a:spcPts val="0"/>
                        </a:spcBef>
                        <a:spcAft>
                          <a:spcPts val="0"/>
                        </a:spcAft>
                      </a:pPr>
                      <a:r>
                        <a:rPr lang="en-US" sz="1200">
                          <a:effectLst/>
                        </a:rPr>
                        <a:t>Maximum VIF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&lt; 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8978343"/>
                  </a:ext>
                </a:extLst>
              </a:tr>
            </a:tbl>
          </a:graphicData>
        </a:graphic>
      </p:graphicFrame>
      <p:sp>
        <p:nvSpPr>
          <p:cNvPr id="6" name="Rectangle 1">
            <a:extLst>
              <a:ext uri="{FF2B5EF4-FFF2-40B4-BE49-F238E27FC236}">
                <a16:creationId xmlns:a16="http://schemas.microsoft.com/office/drawing/2014/main" id="{04C5D58C-9961-4192-874E-C94EC5D05541}"/>
              </a:ext>
            </a:extLst>
          </p:cNvPr>
          <p:cNvSpPr>
            <a:spLocks noChangeArrowheads="1"/>
          </p:cNvSpPr>
          <p:nvPr/>
        </p:nvSpPr>
        <p:spPr bwMode="auto">
          <a:xfrm>
            <a:off x="0" y="1379577"/>
            <a:ext cx="8510337"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 insignificant </a:t>
            </a:r>
            <a:r>
              <a:rPr kumimoji="0" lang="en-GB" altLang="en-US" sz="1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Jarque-Bera</a:t>
            </a:r>
            <a:r>
              <a:rPr kumimoji="0" lang="en-GB" alt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Statistic </a:t>
            </a:r>
            <a:r>
              <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(p-value &gt; 0.01) indicated the regression residuals (e.g., observed minus predicted value) were normally distributed, and the predictions displayed no significant bias. Non-normally distributed residuals suggest not all explanatory variables were accounted for, nonlinear relationships were </a:t>
            </a:r>
            <a:r>
              <a:rPr kumimoji="0" lang="en-GB" alt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modeled</a:t>
            </a:r>
            <a:r>
              <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or outliers significantly impacted the models.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a:t>
            </a:r>
            <a:r>
              <a:rPr kumimoji="0" lang="en-GB" altLang="en-US" sz="1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Koenker</a:t>
            </a:r>
            <a:r>
              <a:rPr kumimoji="0" lang="en-GB" alt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Studentized (</a:t>
            </a:r>
            <a:r>
              <a:rPr kumimoji="0" lang="en-GB" altLang="en-US" sz="1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Bruesch</a:t>
            </a:r>
            <a:r>
              <a:rPr kumimoji="0" lang="en-GB" alt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-Pagan) (BP) Statistic (e.g., </a:t>
            </a:r>
            <a:r>
              <a:rPr kumimoji="0" lang="en-GB" altLang="en-US" sz="1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Koenker</a:t>
            </a:r>
            <a:r>
              <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was used to assess the consistency of the relationship between the independent and dependent variables in geographic and dataspace. In other words, if the relationship (e.g., slope) was similar between the variables at all sampling locations (e.g., stationary) and that relationship did not change (e.g., linear to nonlinear) with changes in the magnitude of the explanatory variable (e.g., homoscedasticity) the models were specified correctly (e.g., a key variable was not missing).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Moran’s I and </a:t>
            </a:r>
            <a:r>
              <a:rPr kumimoji="0" lang="en-GB" altLang="en-US" sz="1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Getis</a:t>
            </a:r>
            <a:r>
              <a:rPr kumimoji="0" lang="en-GB" alt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-Ord Global G (Gi</a:t>
            </a:r>
            <a:r>
              <a:rPr kumimoji="0" lang="en-GB" altLang="en-US" sz="1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alt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were used to assess spatial autocorrelation and clustering of the raw data and regression residuals. Evidence of significant spatial autocorrelation (p-value &gt; 0.05) further suggests an explanatory variable was excluded from the model. Clustering was used to identify if any sampling location or region produced consistently higher or lower values (e.g., high-low clusters) which was considered significant at p-values &gt; 0.05.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The </a:t>
            </a:r>
            <a:r>
              <a:rPr kumimoji="0" lang="en-GB" alt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Joint-F test Statistic (Joint-F) </a:t>
            </a:r>
            <a:r>
              <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provided an assessment of multiple regression model significance (p-value &lt; 0.01) compared to a model with no independent variables (e.g., intercept only model).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Finally, the </a:t>
            </a:r>
            <a:r>
              <a:rPr kumimoji="0" lang="en-GB" alt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Variance Inflation Factor (VIF) </a:t>
            </a:r>
            <a:r>
              <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was a metric describing the redundancy among explanatory variables in the multiple regression model. VIF is the reciprocal of tolerance. Although no explicit rule exists, some authors have suggested VIF &gt; 10 indicates severe collinearity, poor estimation of regression coefficients, and an inflated standard error of the regression (Marquardt 1970; </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Miles 2005</a:t>
            </a:r>
            <a:r>
              <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Again, all the statistical metrics and tools described in this paragraph were outputs from the OLS tool or </a:t>
            </a:r>
            <a:r>
              <a:rPr kumimoji="0" lang="en-GB" alt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analyzed</a:t>
            </a:r>
            <a:r>
              <a:rPr kumimoji="0" lang="en-GB"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separately in ArcMap V. 10.6.1 (ESRI 2018).</a:t>
            </a:r>
            <a:endPar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604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F7451D-4D22-448C-9B98-ECC3395ACA8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5178D6-60AB-4368-B86C-A9EBDA816413}"/>
              </a:ext>
            </a:extLst>
          </p:cNvPr>
          <p:cNvSpPr>
            <a:spLocks noGrp="1"/>
          </p:cNvSpPr>
          <p:nvPr>
            <p:ph type="title"/>
          </p:nvPr>
        </p:nvSpPr>
        <p:spPr>
          <a:xfrm>
            <a:off x="0" y="0"/>
            <a:ext cx="10789118" cy="681037"/>
          </a:xfrm>
        </p:spPr>
        <p:txBody>
          <a:bodyPr>
            <a:normAutofit fontScale="90000"/>
          </a:bodyPr>
          <a:lstStyle/>
          <a:p>
            <a:r>
              <a:rPr lang="en-US" b="1" dirty="0">
                <a:solidFill>
                  <a:schemeClr val="tx1"/>
                </a:solidFill>
                <a:latin typeface="+mj-lt"/>
              </a:rPr>
              <a:t>Why Exploratory Regression</a:t>
            </a:r>
          </a:p>
        </p:txBody>
      </p:sp>
      <p:sp>
        <p:nvSpPr>
          <p:cNvPr id="3" name="Content Placeholder 2">
            <a:extLst>
              <a:ext uri="{FF2B5EF4-FFF2-40B4-BE49-F238E27FC236}">
                <a16:creationId xmlns:a16="http://schemas.microsoft.com/office/drawing/2014/main" id="{7E31CBA0-8D9B-4722-84D3-C1BF33202E3F}"/>
              </a:ext>
            </a:extLst>
          </p:cNvPr>
          <p:cNvSpPr>
            <a:spLocks noGrp="1"/>
          </p:cNvSpPr>
          <p:nvPr>
            <p:ph idx="1"/>
          </p:nvPr>
        </p:nvSpPr>
        <p:spPr>
          <a:xfrm>
            <a:off x="73715" y="681037"/>
            <a:ext cx="11983606" cy="5499840"/>
          </a:xfrm>
        </p:spPr>
        <p:txBody>
          <a:bodyPr>
            <a:normAutofit/>
          </a:bodyPr>
          <a:lstStyle/>
          <a:p>
            <a:pPr lvl="1"/>
            <a:r>
              <a:rPr lang="en-US" sz="2000" dirty="0">
                <a:solidFill>
                  <a:schemeClr val="tx1"/>
                </a:solidFill>
                <a:latin typeface="+mn-lt"/>
              </a:rPr>
              <a:t>Exploratory regression is a data mining tool that evaluates all possible combinations of the explanatory variables and generates models that pass set “model criteria” satisfying all requirements and assumptions of Ordinary Least Squares Regression</a:t>
            </a:r>
          </a:p>
          <a:p>
            <a:pPr marL="457189" lvl="1" indent="0">
              <a:buNone/>
            </a:pPr>
            <a:endParaRPr lang="en-US" sz="2000" dirty="0">
              <a:solidFill>
                <a:schemeClr val="tx1"/>
              </a:solidFill>
              <a:latin typeface="+mn-lt"/>
            </a:endParaRPr>
          </a:p>
          <a:p>
            <a:pPr lvl="1"/>
            <a:r>
              <a:rPr lang="en-US" sz="2000" dirty="0">
                <a:solidFill>
                  <a:schemeClr val="tx1"/>
                </a:solidFill>
                <a:latin typeface="+mn-lt"/>
              </a:rPr>
              <a:t>Three Cautions</a:t>
            </a:r>
          </a:p>
          <a:p>
            <a:pPr lvl="2"/>
            <a:r>
              <a:rPr lang="en-US" sz="1600" dirty="0">
                <a:solidFill>
                  <a:schemeClr val="tx1"/>
                </a:solidFill>
                <a:latin typeface="+mn-lt"/>
              </a:rPr>
              <a:t>Overfitting – I evaluated 1 – 4 variable models; improvements were observed up to 3 var than collinearity and </a:t>
            </a:r>
            <a:r>
              <a:rPr lang="en-US" sz="1600" dirty="0" err="1">
                <a:solidFill>
                  <a:schemeClr val="tx1"/>
                </a:solidFill>
                <a:latin typeface="+mn-lt"/>
              </a:rPr>
              <a:t>reducancy</a:t>
            </a:r>
            <a:r>
              <a:rPr lang="en-US" sz="1600" dirty="0">
                <a:solidFill>
                  <a:schemeClr val="tx1"/>
                </a:solidFill>
                <a:latin typeface="+mn-lt"/>
              </a:rPr>
              <a:t> increased substantially with 4 variable models – The additional metrics included provide a more detailed view of the “fit”</a:t>
            </a:r>
          </a:p>
          <a:p>
            <a:pPr lvl="2"/>
            <a:r>
              <a:rPr lang="en-US" sz="1600" dirty="0">
                <a:solidFill>
                  <a:schemeClr val="tx1"/>
                </a:solidFill>
                <a:latin typeface="+mn-lt"/>
              </a:rPr>
              <a:t>Increased Chances of Type I Error – A 95% confidence probability indicates that approximately 1000 of the 20,000 or so models evaluated could have been false positives. However, because of all the other statistics computed and the experimental design (six replicates) I believe type I errors were minimized</a:t>
            </a:r>
          </a:p>
          <a:p>
            <a:pPr lvl="2"/>
            <a:r>
              <a:rPr lang="en-US" sz="1600" dirty="0">
                <a:solidFill>
                  <a:schemeClr val="tx1"/>
                </a:solidFill>
                <a:latin typeface="+mn-lt"/>
              </a:rPr>
              <a:t>Complex problem – Knowing all the factors that contribute to the real-world relationships was unattainable. These are complex natural relationships/problems that the literature has yet to fully describe. </a:t>
            </a:r>
          </a:p>
          <a:p>
            <a:pPr lvl="3"/>
            <a:r>
              <a:rPr lang="en-US" sz="1400" dirty="0">
                <a:solidFill>
                  <a:schemeClr val="tx1"/>
                </a:solidFill>
                <a:latin typeface="+mn-lt"/>
              </a:rPr>
              <a:t>Particularly, the lack information on some OACs (Fe) and mixed information for others (</a:t>
            </a:r>
            <a:r>
              <a:rPr lang="en-US" sz="1400" dirty="0" err="1">
                <a:solidFill>
                  <a:schemeClr val="tx1"/>
                </a:solidFill>
                <a:latin typeface="+mn-lt"/>
              </a:rPr>
              <a:t>Chla</a:t>
            </a:r>
            <a:r>
              <a:rPr lang="en-US" sz="1400" dirty="0">
                <a:solidFill>
                  <a:schemeClr val="tx1"/>
                </a:solidFill>
                <a:latin typeface="+mn-lt"/>
              </a:rPr>
              <a:t> estimated with nearly every band)</a:t>
            </a:r>
          </a:p>
        </p:txBody>
      </p:sp>
      <p:sp>
        <p:nvSpPr>
          <p:cNvPr id="5" name="TextBox 4">
            <a:extLst>
              <a:ext uri="{FF2B5EF4-FFF2-40B4-BE49-F238E27FC236}">
                <a16:creationId xmlns:a16="http://schemas.microsoft.com/office/drawing/2014/main" id="{B4178B7A-0299-4466-AE1F-FB9D431D28FA}"/>
              </a:ext>
            </a:extLst>
          </p:cNvPr>
          <p:cNvSpPr txBox="1"/>
          <p:nvPr/>
        </p:nvSpPr>
        <p:spPr>
          <a:xfrm>
            <a:off x="11753850" y="6488668"/>
            <a:ext cx="438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17</a:t>
            </a:r>
          </a:p>
        </p:txBody>
      </p:sp>
    </p:spTree>
    <p:extLst>
      <p:ext uri="{BB962C8B-B14F-4D97-AF65-F5344CB8AC3E}">
        <p14:creationId xmlns:p14="http://schemas.microsoft.com/office/powerpoint/2010/main" val="671091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F7451D-4D22-448C-9B98-ECC3395ACA8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4">
            <a:extLst>
              <a:ext uri="{FF2B5EF4-FFF2-40B4-BE49-F238E27FC236}">
                <a16:creationId xmlns:a16="http://schemas.microsoft.com/office/drawing/2014/main" id="{E807C453-6409-44C9-AF45-50F5CE2C5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2852" y="34711"/>
            <a:ext cx="6091829" cy="2803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 name="Picture 4">
            <a:extLst>
              <a:ext uri="{FF2B5EF4-FFF2-40B4-BE49-F238E27FC236}">
                <a16:creationId xmlns:a16="http://schemas.microsoft.com/office/drawing/2014/main" id="{C08A3F81-B881-4C05-8D87-EEAC596AA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092637" y="34711"/>
            <a:ext cx="6099364" cy="280322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CE53494-BF82-4423-862E-A47442E01005}"/>
              </a:ext>
            </a:extLst>
          </p:cNvPr>
          <p:cNvSpPr txBox="1"/>
          <p:nvPr/>
        </p:nvSpPr>
        <p:spPr>
          <a:xfrm>
            <a:off x="11850806" y="6488668"/>
            <a:ext cx="3411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grpSp>
        <p:nvGrpSpPr>
          <p:cNvPr id="31" name="Group 30">
            <a:extLst>
              <a:ext uri="{FF2B5EF4-FFF2-40B4-BE49-F238E27FC236}">
                <a16:creationId xmlns:a16="http://schemas.microsoft.com/office/drawing/2014/main" id="{957D3814-792F-8BE6-E0CB-D241A93EF2B3}"/>
              </a:ext>
            </a:extLst>
          </p:cNvPr>
          <p:cNvGrpSpPr/>
          <p:nvPr/>
        </p:nvGrpSpPr>
        <p:grpSpPr>
          <a:xfrm>
            <a:off x="1314337" y="3570370"/>
            <a:ext cx="9563327" cy="3287629"/>
            <a:chOff x="751711" y="3364718"/>
            <a:chExt cx="9859411" cy="3493282"/>
          </a:xfrm>
        </p:grpSpPr>
        <p:pic>
          <p:nvPicPr>
            <p:cNvPr id="32" name="Picture 31" descr="Map&#10;&#10;Description automatically generated">
              <a:extLst>
                <a:ext uri="{FF2B5EF4-FFF2-40B4-BE49-F238E27FC236}">
                  <a16:creationId xmlns:a16="http://schemas.microsoft.com/office/drawing/2014/main" id="{CB9C0039-16DC-7142-6FB2-D0F7590F2C67}"/>
                </a:ext>
              </a:extLst>
            </p:cNvPr>
            <p:cNvPicPr>
              <a:picLocks noChangeAspect="1"/>
            </p:cNvPicPr>
            <p:nvPr/>
          </p:nvPicPr>
          <p:blipFill rotWithShape="1">
            <a:blip r:embed="rId5">
              <a:extLst>
                <a:ext uri="{28A0092B-C50C-407E-A947-70E740481C1C}">
                  <a14:useLocalDpi xmlns:a14="http://schemas.microsoft.com/office/drawing/2010/main" val="0"/>
                </a:ext>
              </a:extLst>
            </a:blip>
            <a:srcRect t="24686" r="50000" b="37727"/>
            <a:stretch/>
          </p:blipFill>
          <p:spPr>
            <a:xfrm>
              <a:off x="751711" y="3367991"/>
              <a:ext cx="3580774" cy="3483464"/>
            </a:xfrm>
            <a:prstGeom prst="rect">
              <a:avLst/>
            </a:prstGeom>
          </p:spPr>
        </p:pic>
        <p:pic>
          <p:nvPicPr>
            <p:cNvPr id="33" name="Picture 32" descr="Map&#10;&#10;Description automatically generated">
              <a:extLst>
                <a:ext uri="{FF2B5EF4-FFF2-40B4-BE49-F238E27FC236}">
                  <a16:creationId xmlns:a16="http://schemas.microsoft.com/office/drawing/2014/main" id="{BFD52D5B-62C0-D1CD-7C23-A16C3ABD7444}"/>
                </a:ext>
              </a:extLst>
            </p:cNvPr>
            <p:cNvPicPr>
              <a:picLocks noChangeAspect="1"/>
            </p:cNvPicPr>
            <p:nvPr/>
          </p:nvPicPr>
          <p:blipFill rotWithShape="1">
            <a:blip r:embed="rId5">
              <a:extLst>
                <a:ext uri="{28A0092B-C50C-407E-A947-70E740481C1C}">
                  <a14:useLocalDpi xmlns:a14="http://schemas.microsoft.com/office/drawing/2010/main" val="0"/>
                </a:ext>
              </a:extLst>
            </a:blip>
            <a:srcRect t="62414" r="50000"/>
            <a:stretch/>
          </p:blipFill>
          <p:spPr>
            <a:xfrm>
              <a:off x="4330931" y="3367991"/>
              <a:ext cx="3587500" cy="3490009"/>
            </a:xfrm>
            <a:prstGeom prst="rect">
              <a:avLst/>
            </a:prstGeom>
          </p:spPr>
        </p:pic>
        <p:pic>
          <p:nvPicPr>
            <p:cNvPr id="37" name="Picture 36" descr="Map&#10;&#10;Description automatically generated">
              <a:extLst>
                <a:ext uri="{FF2B5EF4-FFF2-40B4-BE49-F238E27FC236}">
                  <a16:creationId xmlns:a16="http://schemas.microsoft.com/office/drawing/2014/main" id="{EAC4EB58-F2E9-D2E3-C6AC-3B85727D63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8431" y="3364718"/>
              <a:ext cx="2692691" cy="3490009"/>
            </a:xfrm>
            <a:prstGeom prst="rect">
              <a:avLst/>
            </a:prstGeom>
          </p:spPr>
        </p:pic>
      </p:grpSp>
      <p:sp>
        <p:nvSpPr>
          <p:cNvPr id="34" name="TextBox 33">
            <a:extLst>
              <a:ext uri="{FF2B5EF4-FFF2-40B4-BE49-F238E27FC236}">
                <a16:creationId xmlns:a16="http://schemas.microsoft.com/office/drawing/2014/main" id="{FCFC8D2B-5BDB-AD1F-8AFE-E2377B5804EC}"/>
              </a:ext>
            </a:extLst>
          </p:cNvPr>
          <p:cNvSpPr txBox="1"/>
          <p:nvPr/>
        </p:nvSpPr>
        <p:spPr>
          <a:xfrm>
            <a:off x="1585349" y="2918298"/>
            <a:ext cx="2986833" cy="369332"/>
          </a:xfrm>
          <a:prstGeom prst="rect">
            <a:avLst/>
          </a:prstGeom>
          <a:noFill/>
        </p:spPr>
        <p:txBody>
          <a:bodyPr wrap="square" rtlCol="0">
            <a:spAutoFit/>
          </a:bodyPr>
          <a:lstStyle/>
          <a:p>
            <a:r>
              <a:rPr lang="en-US" dirty="0"/>
              <a:t>Background and Introduction</a:t>
            </a:r>
          </a:p>
        </p:txBody>
      </p:sp>
      <p:sp>
        <p:nvSpPr>
          <p:cNvPr id="40" name="TextBox 39">
            <a:extLst>
              <a:ext uri="{FF2B5EF4-FFF2-40B4-BE49-F238E27FC236}">
                <a16:creationId xmlns:a16="http://schemas.microsoft.com/office/drawing/2014/main" id="{80F6C521-A86F-913A-11E3-E392783113E5}"/>
              </a:ext>
            </a:extLst>
          </p:cNvPr>
          <p:cNvSpPr txBox="1"/>
          <p:nvPr/>
        </p:nvSpPr>
        <p:spPr>
          <a:xfrm>
            <a:off x="8945001" y="2918298"/>
            <a:ext cx="1532947" cy="369332"/>
          </a:xfrm>
          <a:prstGeom prst="rect">
            <a:avLst/>
          </a:prstGeom>
          <a:noFill/>
        </p:spPr>
        <p:txBody>
          <a:bodyPr wrap="square" rtlCol="0">
            <a:spAutoFit/>
          </a:bodyPr>
          <a:lstStyle/>
          <a:p>
            <a:pPr algn="ctr"/>
            <a:r>
              <a:rPr lang="en-US" dirty="0"/>
              <a:t>Methodology</a:t>
            </a:r>
          </a:p>
        </p:txBody>
      </p:sp>
      <p:sp>
        <p:nvSpPr>
          <p:cNvPr id="41" name="TextBox 40">
            <a:extLst>
              <a:ext uri="{FF2B5EF4-FFF2-40B4-BE49-F238E27FC236}">
                <a16:creationId xmlns:a16="http://schemas.microsoft.com/office/drawing/2014/main" id="{1EE3232A-A4D4-14F4-EA4B-782D031E5858}"/>
              </a:ext>
            </a:extLst>
          </p:cNvPr>
          <p:cNvSpPr txBox="1"/>
          <p:nvPr/>
        </p:nvSpPr>
        <p:spPr>
          <a:xfrm>
            <a:off x="5303092" y="3244334"/>
            <a:ext cx="2445723" cy="369332"/>
          </a:xfrm>
          <a:prstGeom prst="rect">
            <a:avLst/>
          </a:prstGeom>
          <a:noFill/>
        </p:spPr>
        <p:txBody>
          <a:bodyPr wrap="square" rtlCol="0">
            <a:spAutoFit/>
          </a:bodyPr>
          <a:lstStyle/>
          <a:p>
            <a:pPr algn="ctr"/>
            <a:r>
              <a:rPr lang="en-US" dirty="0"/>
              <a:t>Results and Conclusions</a:t>
            </a:r>
          </a:p>
        </p:txBody>
      </p:sp>
    </p:spTree>
    <p:extLst>
      <p:ext uri="{BB962C8B-B14F-4D97-AF65-F5344CB8AC3E}">
        <p14:creationId xmlns:p14="http://schemas.microsoft.com/office/powerpoint/2010/main" val="23518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8B5B4DD-84F1-BC6D-8CD5-F59F52A7782C}"/>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Content Placeholder 2">
            <a:extLst>
              <a:ext uri="{FF2B5EF4-FFF2-40B4-BE49-F238E27FC236}">
                <a16:creationId xmlns:a16="http://schemas.microsoft.com/office/drawing/2014/main" id="{C4B78100-9589-40B0-9257-E974CB6B9B17}"/>
              </a:ext>
            </a:extLst>
          </p:cNvPr>
          <p:cNvSpPr>
            <a:spLocks noGrp="1"/>
          </p:cNvSpPr>
          <p:nvPr>
            <p:ph idx="1"/>
          </p:nvPr>
        </p:nvSpPr>
        <p:spPr>
          <a:xfrm>
            <a:off x="0" y="717230"/>
            <a:ext cx="5857875" cy="5021610"/>
          </a:xfrm>
        </p:spPr>
        <p:txBody>
          <a:bodyPr>
            <a:normAutofit fontScale="92500" lnSpcReduction="10000"/>
          </a:bodyPr>
          <a:lstStyle/>
          <a:p>
            <a:r>
              <a:rPr lang="en-US" dirty="0">
                <a:solidFill>
                  <a:schemeClr val="tx1"/>
                </a:solidFill>
                <a:latin typeface="+mn-lt"/>
              </a:rPr>
              <a:t>Continued wide-spread degradation of the natural environment</a:t>
            </a:r>
          </a:p>
          <a:p>
            <a:endParaRPr lang="en-US" dirty="0">
              <a:solidFill>
                <a:schemeClr val="tx1"/>
              </a:solidFill>
              <a:latin typeface="+mn-lt"/>
            </a:endParaRPr>
          </a:p>
          <a:p>
            <a:r>
              <a:rPr lang="en-US" dirty="0">
                <a:solidFill>
                  <a:schemeClr val="tx1"/>
                </a:solidFill>
                <a:latin typeface="+mn-lt"/>
              </a:rPr>
              <a:t>New observation and analysis tools</a:t>
            </a:r>
          </a:p>
          <a:p>
            <a:pPr lvl="1"/>
            <a:r>
              <a:rPr lang="en-US" dirty="0">
                <a:solidFill>
                  <a:schemeClr val="tx1"/>
                </a:solidFill>
                <a:latin typeface="+mn-lt"/>
              </a:rPr>
              <a:t>Assess natural disaster damage and recovery (true color)</a:t>
            </a:r>
          </a:p>
          <a:p>
            <a:pPr lvl="1"/>
            <a:endParaRPr lang="en-US" sz="3200" dirty="0">
              <a:solidFill>
                <a:schemeClr val="tx1"/>
              </a:solidFill>
              <a:latin typeface="+mn-lt"/>
            </a:endParaRPr>
          </a:p>
          <a:p>
            <a:pPr lvl="1"/>
            <a:r>
              <a:rPr lang="en-US" dirty="0">
                <a:solidFill>
                  <a:schemeClr val="tx1"/>
                </a:solidFill>
                <a:latin typeface="+mn-lt"/>
              </a:rPr>
              <a:t>Evaluate wetland health (NDVI), extent, type, and biodiversity (LiDAR and spectral)</a:t>
            </a:r>
          </a:p>
          <a:p>
            <a:pPr lvl="1"/>
            <a:endParaRPr lang="en-US" sz="3200" dirty="0">
              <a:solidFill>
                <a:schemeClr val="tx1"/>
              </a:solidFill>
              <a:latin typeface="+mn-lt"/>
            </a:endParaRPr>
          </a:p>
          <a:p>
            <a:pPr lvl="1"/>
            <a:r>
              <a:rPr lang="en-US" dirty="0">
                <a:solidFill>
                  <a:schemeClr val="tx1"/>
                </a:solidFill>
                <a:latin typeface="+mn-lt"/>
              </a:rPr>
              <a:t>Estimate surface water quality to advance traditional in-situ monitoring efforts (multi and hyperspectral)</a:t>
            </a:r>
          </a:p>
        </p:txBody>
      </p:sp>
      <p:sp>
        <p:nvSpPr>
          <p:cNvPr id="2" name="Title 1">
            <a:extLst>
              <a:ext uri="{FF2B5EF4-FFF2-40B4-BE49-F238E27FC236}">
                <a16:creationId xmlns:a16="http://schemas.microsoft.com/office/drawing/2014/main" id="{826A2A7B-7E0A-4E17-ADFB-B6EE10F481FB}"/>
              </a:ext>
            </a:extLst>
          </p:cNvPr>
          <p:cNvSpPr>
            <a:spLocks noGrp="1"/>
          </p:cNvSpPr>
          <p:nvPr>
            <p:ph type="title"/>
          </p:nvPr>
        </p:nvSpPr>
        <p:spPr>
          <a:xfrm>
            <a:off x="0" y="0"/>
            <a:ext cx="10515600" cy="729801"/>
          </a:xfrm>
        </p:spPr>
        <p:txBody>
          <a:bodyPr>
            <a:normAutofit/>
          </a:bodyPr>
          <a:lstStyle/>
          <a:p>
            <a:r>
              <a:rPr lang="en-US" b="1" dirty="0">
                <a:solidFill>
                  <a:schemeClr val="tx1"/>
                </a:solidFill>
                <a:latin typeface="+mj-lt"/>
              </a:rPr>
              <a:t>Environmental Remote Sensing</a:t>
            </a:r>
          </a:p>
        </p:txBody>
      </p:sp>
      <p:sp>
        <p:nvSpPr>
          <p:cNvPr id="29" name="TextBox 28">
            <a:extLst>
              <a:ext uri="{FF2B5EF4-FFF2-40B4-BE49-F238E27FC236}">
                <a16:creationId xmlns:a16="http://schemas.microsoft.com/office/drawing/2014/main" id="{4ACF7A0C-509F-42E9-B409-486D2079E40A}"/>
              </a:ext>
            </a:extLst>
          </p:cNvPr>
          <p:cNvSpPr txBox="1"/>
          <p:nvPr/>
        </p:nvSpPr>
        <p:spPr>
          <a:xfrm>
            <a:off x="11850806" y="6488668"/>
            <a:ext cx="3411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0" name="Picture 29" descr="A close up of text on a white background&#10;&#10;Description automatically generated">
            <a:extLst>
              <a:ext uri="{FF2B5EF4-FFF2-40B4-BE49-F238E27FC236}">
                <a16:creationId xmlns:a16="http://schemas.microsoft.com/office/drawing/2014/main" id="{DA60ED3B-6DD8-451A-847B-1E0D6D61C524}"/>
              </a:ext>
            </a:extLst>
          </p:cNvPr>
          <p:cNvPicPr>
            <a:picLocks noChangeAspect="1"/>
          </p:cNvPicPr>
          <p:nvPr/>
        </p:nvPicPr>
        <p:blipFill rotWithShape="1">
          <a:blip r:embed="rId3">
            <a:extLst>
              <a:ext uri="{28A0092B-C50C-407E-A947-70E740481C1C}">
                <a14:useLocalDpi xmlns:a14="http://schemas.microsoft.com/office/drawing/2010/main" val="0"/>
              </a:ext>
            </a:extLst>
          </a:blip>
          <a:srcRect l="22445" t="11683" r="25492" b="7937"/>
          <a:stretch/>
        </p:blipFill>
        <p:spPr>
          <a:xfrm>
            <a:off x="26127" y="5714669"/>
            <a:ext cx="724619" cy="1111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4">
            <a:extLst>
              <a:ext uri="{FF2B5EF4-FFF2-40B4-BE49-F238E27FC236}">
                <a16:creationId xmlns:a16="http://schemas.microsoft.com/office/drawing/2014/main" id="{B4233F22-C447-4166-B1ED-19B5B9D6F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686438" y="47140"/>
            <a:ext cx="1463030" cy="670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6626" name="Picture 2" descr="How Drones are being used in Disaster Management? - Geoawesomeness">
            <a:extLst>
              <a:ext uri="{FF2B5EF4-FFF2-40B4-BE49-F238E27FC236}">
                <a16:creationId xmlns:a16="http://schemas.microsoft.com/office/drawing/2014/main" id="{BBF585F0-3E68-4DBB-B87E-976950BDE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8592" y="846105"/>
            <a:ext cx="3076417" cy="2101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EC0291-60F4-41F8-91C4-79B9C33113A4}"/>
              </a:ext>
            </a:extLst>
          </p:cNvPr>
          <p:cNvPicPr>
            <a:picLocks noChangeAspect="1"/>
          </p:cNvPicPr>
          <p:nvPr/>
        </p:nvPicPr>
        <p:blipFill>
          <a:blip r:embed="rId6"/>
          <a:stretch>
            <a:fillRect/>
          </a:stretch>
        </p:blipFill>
        <p:spPr>
          <a:xfrm>
            <a:off x="8731866" y="846105"/>
            <a:ext cx="3322500" cy="2102733"/>
          </a:xfrm>
          <a:prstGeom prst="rect">
            <a:avLst/>
          </a:prstGeom>
        </p:spPr>
      </p:pic>
      <p:grpSp>
        <p:nvGrpSpPr>
          <p:cNvPr id="31" name="Group 30">
            <a:extLst>
              <a:ext uri="{FF2B5EF4-FFF2-40B4-BE49-F238E27FC236}">
                <a16:creationId xmlns:a16="http://schemas.microsoft.com/office/drawing/2014/main" id="{6D7B8C2E-1354-4397-AA18-072A061F6375}"/>
              </a:ext>
            </a:extLst>
          </p:cNvPr>
          <p:cNvGrpSpPr/>
          <p:nvPr/>
        </p:nvGrpSpPr>
        <p:grpSpPr>
          <a:xfrm>
            <a:off x="5658592" y="2922766"/>
            <a:ext cx="6406407" cy="3029932"/>
            <a:chOff x="5658592" y="2922766"/>
            <a:chExt cx="6406407" cy="3029932"/>
          </a:xfrm>
        </p:grpSpPr>
        <p:pic>
          <p:nvPicPr>
            <p:cNvPr id="36" name="Picture 35">
              <a:extLst>
                <a:ext uri="{FF2B5EF4-FFF2-40B4-BE49-F238E27FC236}">
                  <a16:creationId xmlns:a16="http://schemas.microsoft.com/office/drawing/2014/main" id="{AC59FE7B-8FE2-49D0-AE82-AD2607882A23}"/>
                </a:ext>
              </a:extLst>
            </p:cNvPr>
            <p:cNvPicPr>
              <a:picLocks noChangeAspect="1"/>
            </p:cNvPicPr>
            <p:nvPr/>
          </p:nvPicPr>
          <p:blipFill>
            <a:blip r:embed="rId7"/>
            <a:stretch>
              <a:fillRect/>
            </a:stretch>
          </p:blipFill>
          <p:spPr>
            <a:xfrm>
              <a:off x="7835219" y="2922766"/>
              <a:ext cx="2145910" cy="3027889"/>
            </a:xfrm>
            <a:prstGeom prst="rect">
              <a:avLst/>
            </a:prstGeom>
          </p:spPr>
        </p:pic>
        <p:pic>
          <p:nvPicPr>
            <p:cNvPr id="37" name="Picture 36">
              <a:extLst>
                <a:ext uri="{FF2B5EF4-FFF2-40B4-BE49-F238E27FC236}">
                  <a16:creationId xmlns:a16="http://schemas.microsoft.com/office/drawing/2014/main" id="{2E960051-A923-44ED-BD68-8E60FC90F9FF}"/>
                </a:ext>
              </a:extLst>
            </p:cNvPr>
            <p:cNvPicPr>
              <a:picLocks noChangeAspect="1"/>
            </p:cNvPicPr>
            <p:nvPr/>
          </p:nvPicPr>
          <p:blipFill>
            <a:blip r:embed="rId8"/>
            <a:stretch>
              <a:fillRect/>
            </a:stretch>
          </p:blipFill>
          <p:spPr>
            <a:xfrm>
              <a:off x="5658592" y="2924809"/>
              <a:ext cx="2176626" cy="3027889"/>
            </a:xfrm>
            <a:prstGeom prst="rect">
              <a:avLst/>
            </a:prstGeom>
          </p:spPr>
        </p:pic>
        <p:pic>
          <p:nvPicPr>
            <p:cNvPr id="38" name="Picture 37">
              <a:extLst>
                <a:ext uri="{FF2B5EF4-FFF2-40B4-BE49-F238E27FC236}">
                  <a16:creationId xmlns:a16="http://schemas.microsoft.com/office/drawing/2014/main" id="{CD9067F2-C9DA-4340-BB59-8BAE381763AE}"/>
                </a:ext>
              </a:extLst>
            </p:cNvPr>
            <p:cNvPicPr>
              <a:picLocks noChangeAspect="1"/>
            </p:cNvPicPr>
            <p:nvPr/>
          </p:nvPicPr>
          <p:blipFill>
            <a:blip r:embed="rId9"/>
            <a:stretch>
              <a:fillRect/>
            </a:stretch>
          </p:blipFill>
          <p:spPr>
            <a:xfrm>
              <a:off x="9981128" y="2924242"/>
              <a:ext cx="2083871" cy="3026413"/>
            </a:xfrm>
            <a:prstGeom prst="rect">
              <a:avLst/>
            </a:prstGeom>
          </p:spPr>
        </p:pic>
      </p:grpSp>
      <p:pic>
        <p:nvPicPr>
          <p:cNvPr id="34" name="Picture 2" descr="Hyperspectral and Multispectral Imaging | Edmund Optics">
            <a:extLst>
              <a:ext uri="{FF2B5EF4-FFF2-40B4-BE49-F238E27FC236}">
                <a16:creationId xmlns:a16="http://schemas.microsoft.com/office/drawing/2014/main" id="{CA3BF852-C4DB-4C66-B5A5-571D6BE831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8591" y="841842"/>
            <a:ext cx="6406408" cy="515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19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5C94DA19-C4CE-EE18-98AF-2603AB6DEE15}"/>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close up of text on a white background&#10;&#10;Description automatically generated">
            <a:extLst>
              <a:ext uri="{FF2B5EF4-FFF2-40B4-BE49-F238E27FC236}">
                <a16:creationId xmlns:a16="http://schemas.microsoft.com/office/drawing/2014/main" id="{53B83176-F66F-4E8A-91B6-3EFEA63DAE8F}"/>
              </a:ext>
            </a:extLst>
          </p:cNvPr>
          <p:cNvPicPr>
            <a:picLocks noChangeAspect="1"/>
          </p:cNvPicPr>
          <p:nvPr/>
        </p:nvPicPr>
        <p:blipFill rotWithShape="1">
          <a:blip r:embed="rId3">
            <a:extLst>
              <a:ext uri="{28A0092B-C50C-407E-A947-70E740481C1C}">
                <a14:useLocalDpi xmlns:a14="http://schemas.microsoft.com/office/drawing/2010/main" val="0"/>
              </a:ext>
            </a:extLst>
          </a:blip>
          <a:srcRect l="22445" t="11683" r="25492" b="7937"/>
          <a:stretch/>
        </p:blipFill>
        <p:spPr>
          <a:xfrm>
            <a:off x="26127" y="5714669"/>
            <a:ext cx="724619" cy="1111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Content Placeholder 2">
            <a:extLst>
              <a:ext uri="{FF2B5EF4-FFF2-40B4-BE49-F238E27FC236}">
                <a16:creationId xmlns:a16="http://schemas.microsoft.com/office/drawing/2014/main" id="{4F327BCB-94B5-4CA6-A951-750DE54E731B}"/>
              </a:ext>
            </a:extLst>
          </p:cNvPr>
          <p:cNvSpPr txBox="1">
            <a:spLocks/>
          </p:cNvSpPr>
          <p:nvPr/>
        </p:nvSpPr>
        <p:spPr>
          <a:xfrm>
            <a:off x="251340" y="1177622"/>
            <a:ext cx="7222884" cy="650799"/>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Think photic zone… or Secchi disk depth (SDD)</a:t>
            </a:r>
          </a:p>
        </p:txBody>
      </p:sp>
      <p:sp>
        <p:nvSpPr>
          <p:cNvPr id="36" name="TextBox 35">
            <a:extLst>
              <a:ext uri="{FF2B5EF4-FFF2-40B4-BE49-F238E27FC236}">
                <a16:creationId xmlns:a16="http://schemas.microsoft.com/office/drawing/2014/main" id="{A8DE245A-1169-4631-9290-AE478C3B042C}"/>
              </a:ext>
            </a:extLst>
          </p:cNvPr>
          <p:cNvSpPr txBox="1"/>
          <p:nvPr/>
        </p:nvSpPr>
        <p:spPr>
          <a:xfrm>
            <a:off x="11850806" y="6488668"/>
            <a:ext cx="3411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37" name="Title 1">
            <a:extLst>
              <a:ext uri="{FF2B5EF4-FFF2-40B4-BE49-F238E27FC236}">
                <a16:creationId xmlns:a16="http://schemas.microsoft.com/office/drawing/2014/main" id="{B8F1B6E8-2E97-4E09-95FF-41DB6EB15377}"/>
              </a:ext>
            </a:extLst>
          </p:cNvPr>
          <p:cNvSpPr>
            <a:spLocks noGrp="1"/>
          </p:cNvSpPr>
          <p:nvPr>
            <p:ph type="title"/>
          </p:nvPr>
        </p:nvSpPr>
        <p:spPr>
          <a:xfrm>
            <a:off x="4633" y="-1"/>
            <a:ext cx="10883107" cy="713425"/>
          </a:xfrm>
        </p:spPr>
        <p:txBody>
          <a:bodyPr>
            <a:normAutofit/>
          </a:bodyPr>
          <a:lstStyle/>
          <a:p>
            <a:r>
              <a:rPr lang="en-US" b="1" dirty="0">
                <a:solidFill>
                  <a:schemeClr val="tx1"/>
                </a:solidFill>
                <a:latin typeface="+mj-lt"/>
              </a:rPr>
              <a:t>Optical Depth Impacting sUAS Spectra</a:t>
            </a:r>
          </a:p>
        </p:txBody>
      </p:sp>
      <p:grpSp>
        <p:nvGrpSpPr>
          <p:cNvPr id="21" name="Group 20">
            <a:extLst>
              <a:ext uri="{FF2B5EF4-FFF2-40B4-BE49-F238E27FC236}">
                <a16:creationId xmlns:a16="http://schemas.microsoft.com/office/drawing/2014/main" id="{17CC6932-27E0-45CD-97D7-87EEB4230893}"/>
              </a:ext>
            </a:extLst>
          </p:cNvPr>
          <p:cNvGrpSpPr/>
          <p:nvPr/>
        </p:nvGrpSpPr>
        <p:grpSpPr>
          <a:xfrm>
            <a:off x="750746" y="1810317"/>
            <a:ext cx="4832290" cy="3778756"/>
            <a:chOff x="750746" y="1810317"/>
            <a:chExt cx="4832290" cy="3778756"/>
          </a:xfrm>
        </p:grpSpPr>
        <p:grpSp>
          <p:nvGrpSpPr>
            <p:cNvPr id="38" name="Group 37">
              <a:extLst>
                <a:ext uri="{FF2B5EF4-FFF2-40B4-BE49-F238E27FC236}">
                  <a16:creationId xmlns:a16="http://schemas.microsoft.com/office/drawing/2014/main" id="{24476565-B1D2-4FC4-B6A1-0C0F6C9343DF}"/>
                </a:ext>
              </a:extLst>
            </p:cNvPr>
            <p:cNvGrpSpPr/>
            <p:nvPr/>
          </p:nvGrpSpPr>
          <p:grpSpPr>
            <a:xfrm>
              <a:off x="750746" y="1810317"/>
              <a:ext cx="4832290" cy="3382182"/>
              <a:chOff x="6950406" y="1810317"/>
              <a:chExt cx="4832290" cy="3382182"/>
            </a:xfrm>
          </p:grpSpPr>
          <p:grpSp>
            <p:nvGrpSpPr>
              <p:cNvPr id="39" name="Group 38">
                <a:extLst>
                  <a:ext uri="{FF2B5EF4-FFF2-40B4-BE49-F238E27FC236}">
                    <a16:creationId xmlns:a16="http://schemas.microsoft.com/office/drawing/2014/main" id="{9E64F1F6-00F0-4D88-97D3-B0CCC308D7ED}"/>
                  </a:ext>
                </a:extLst>
              </p:cNvPr>
              <p:cNvGrpSpPr/>
              <p:nvPr/>
            </p:nvGrpSpPr>
            <p:grpSpPr>
              <a:xfrm>
                <a:off x="6950406" y="1810317"/>
                <a:ext cx="4832290" cy="3382182"/>
                <a:chOff x="6950406" y="1810317"/>
                <a:chExt cx="4832290" cy="3382182"/>
              </a:xfrm>
            </p:grpSpPr>
            <p:sp>
              <p:nvSpPr>
                <p:cNvPr id="43" name="Cube 42">
                  <a:extLst>
                    <a:ext uri="{FF2B5EF4-FFF2-40B4-BE49-F238E27FC236}">
                      <a16:creationId xmlns:a16="http://schemas.microsoft.com/office/drawing/2014/main" id="{71BBBC33-4CA9-473D-8E8C-594789311310}"/>
                    </a:ext>
                  </a:extLst>
                </p:cNvPr>
                <p:cNvSpPr/>
                <p:nvPr/>
              </p:nvSpPr>
              <p:spPr>
                <a:xfrm>
                  <a:off x="7255564" y="2385390"/>
                  <a:ext cx="4527132" cy="237545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004A0DD-3377-411E-BB08-96138EC72ED2}"/>
                    </a:ext>
                  </a:extLst>
                </p:cNvPr>
                <p:cNvSpPr txBox="1"/>
                <p:nvPr/>
              </p:nvSpPr>
              <p:spPr>
                <a:xfrm>
                  <a:off x="6950406" y="2671768"/>
                  <a:ext cx="2713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45" name="TextBox 44">
                  <a:extLst>
                    <a:ext uri="{FF2B5EF4-FFF2-40B4-BE49-F238E27FC236}">
                      <a16:creationId xmlns:a16="http://schemas.microsoft.com/office/drawing/2014/main" id="{7583F7A2-41EA-4729-8687-4404153F3A5D}"/>
                    </a:ext>
                  </a:extLst>
                </p:cNvPr>
                <p:cNvSpPr txBox="1"/>
                <p:nvPr/>
              </p:nvSpPr>
              <p:spPr>
                <a:xfrm>
                  <a:off x="6950406" y="4391511"/>
                  <a:ext cx="2713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t>
                  </a:r>
                </a:p>
              </p:txBody>
            </p:sp>
            <p:cxnSp>
              <p:nvCxnSpPr>
                <p:cNvPr id="46" name="Straight Connector 45">
                  <a:extLst>
                    <a:ext uri="{FF2B5EF4-FFF2-40B4-BE49-F238E27FC236}">
                      <a16:creationId xmlns:a16="http://schemas.microsoft.com/office/drawing/2014/main" id="{9827C015-6662-4D3A-9C60-A1837A5E6F7C}"/>
                    </a:ext>
                  </a:extLst>
                </p:cNvPr>
                <p:cNvCxnSpPr>
                  <a:cxnSpLocks/>
                </p:cNvCxnSpPr>
                <p:nvPr/>
              </p:nvCxnSpPr>
              <p:spPr>
                <a:xfrm>
                  <a:off x="7255564" y="3532120"/>
                  <a:ext cx="3933269"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1FF67FC-BE10-449C-A483-E07F2988E8DE}"/>
                    </a:ext>
                  </a:extLst>
                </p:cNvPr>
                <p:cNvCxnSpPr>
                  <a:cxnSpLocks/>
                </p:cNvCxnSpPr>
                <p:nvPr/>
              </p:nvCxnSpPr>
              <p:spPr>
                <a:xfrm flipV="1">
                  <a:off x="11188833" y="2938257"/>
                  <a:ext cx="593863" cy="59386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7953337-58D4-45F3-992A-E25EB7CDFD03}"/>
                    </a:ext>
                  </a:extLst>
                </p:cNvPr>
                <p:cNvCxnSpPr/>
                <p:nvPr/>
              </p:nvCxnSpPr>
              <p:spPr>
                <a:xfrm>
                  <a:off x="7255563" y="3932998"/>
                  <a:ext cx="3933269"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9EE312B-C46B-4B6F-BFF3-01843D1C66D9}"/>
                    </a:ext>
                  </a:extLst>
                </p:cNvPr>
                <p:cNvCxnSpPr>
                  <a:cxnSpLocks/>
                </p:cNvCxnSpPr>
                <p:nvPr/>
              </p:nvCxnSpPr>
              <p:spPr>
                <a:xfrm flipV="1">
                  <a:off x="11188832" y="3349489"/>
                  <a:ext cx="593864" cy="58350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E2A5351-785E-4F30-846C-4FCDE4821A87}"/>
                    </a:ext>
                  </a:extLst>
                </p:cNvPr>
                <p:cNvSpPr txBox="1"/>
                <p:nvPr/>
              </p:nvSpPr>
              <p:spPr>
                <a:xfrm>
                  <a:off x="7265499" y="3563666"/>
                  <a:ext cx="4174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t>
                  </a:r>
                </a:p>
              </p:txBody>
            </p:sp>
            <p:sp>
              <p:nvSpPr>
                <p:cNvPr id="51" name="TextBox 50">
                  <a:extLst>
                    <a:ext uri="{FF2B5EF4-FFF2-40B4-BE49-F238E27FC236}">
                      <a16:creationId xmlns:a16="http://schemas.microsoft.com/office/drawing/2014/main" id="{CB581366-6792-4388-8F7B-7505DC8BB916}"/>
                    </a:ext>
                  </a:extLst>
                </p:cNvPr>
                <p:cNvSpPr txBox="1"/>
                <p:nvPr/>
              </p:nvSpPr>
              <p:spPr>
                <a:xfrm>
                  <a:off x="8940152" y="3508027"/>
                  <a:ext cx="7604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ɸ</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a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λ</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2" name="TextBox 51">
                  <a:extLst>
                    <a:ext uri="{FF2B5EF4-FFF2-40B4-BE49-F238E27FC236}">
                      <a16:creationId xmlns:a16="http://schemas.microsoft.com/office/drawing/2014/main" id="{DCEAFA86-8A50-4B7D-9A29-530EDEDA2850}"/>
                    </a:ext>
                  </a:extLst>
                </p:cNvPr>
                <p:cNvSpPr txBox="1"/>
                <p:nvPr/>
              </p:nvSpPr>
              <p:spPr>
                <a:xfrm>
                  <a:off x="9293191" y="4792389"/>
                  <a:ext cx="7604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ɸ</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λ</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3" name="TextBox 52">
                  <a:extLst>
                    <a:ext uri="{FF2B5EF4-FFF2-40B4-BE49-F238E27FC236}">
                      <a16:creationId xmlns:a16="http://schemas.microsoft.com/office/drawing/2014/main" id="{4F0284F4-81BA-4EEB-B325-DAB8090E611E}"/>
                    </a:ext>
                  </a:extLst>
                </p:cNvPr>
                <p:cNvSpPr txBox="1"/>
                <p:nvPr/>
              </p:nvSpPr>
              <p:spPr>
                <a:xfrm>
                  <a:off x="9293190" y="1859967"/>
                  <a:ext cx="7604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ɸ</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i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λ</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54" name="Straight Arrow Connector 53">
                  <a:extLst>
                    <a:ext uri="{FF2B5EF4-FFF2-40B4-BE49-F238E27FC236}">
                      <a16:creationId xmlns:a16="http://schemas.microsoft.com/office/drawing/2014/main" id="{A9C17FBF-BB95-4B1A-BDD5-4D2025D54F72}"/>
                    </a:ext>
                  </a:extLst>
                </p:cNvPr>
                <p:cNvCxnSpPr/>
                <p:nvPr/>
              </p:nvCxnSpPr>
              <p:spPr>
                <a:xfrm flipH="1">
                  <a:off x="9222196" y="1810317"/>
                  <a:ext cx="1" cy="5665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A92BE66-E32F-4DB7-A09B-DD5864A626F5}"/>
                    </a:ext>
                  </a:extLst>
                </p:cNvPr>
                <p:cNvCxnSpPr>
                  <a:cxnSpLocks/>
                </p:cNvCxnSpPr>
                <p:nvPr/>
              </p:nvCxnSpPr>
              <p:spPr>
                <a:xfrm flipV="1">
                  <a:off x="9222196" y="2160951"/>
                  <a:ext cx="1412674" cy="607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EA47915-E155-4F29-B025-437C6AA75FAC}"/>
                    </a:ext>
                  </a:extLst>
                </p:cNvPr>
                <p:cNvSpPr txBox="1"/>
                <p:nvPr/>
              </p:nvSpPr>
              <p:spPr>
                <a:xfrm>
                  <a:off x="10545271" y="1972850"/>
                  <a:ext cx="7604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ɸ</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λ</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cxnSp>
            <p:nvCxnSpPr>
              <p:cNvPr id="40" name="Straight Arrow Connector 39">
                <a:extLst>
                  <a:ext uri="{FF2B5EF4-FFF2-40B4-BE49-F238E27FC236}">
                    <a16:creationId xmlns:a16="http://schemas.microsoft.com/office/drawing/2014/main" id="{F86AB89F-AC42-436A-8494-9750C4D6A6D3}"/>
                  </a:ext>
                </a:extLst>
              </p:cNvPr>
              <p:cNvCxnSpPr>
                <a:cxnSpLocks/>
              </p:cNvCxnSpPr>
              <p:nvPr/>
            </p:nvCxnSpPr>
            <p:spPr>
              <a:xfrm flipV="1">
                <a:off x="8251457" y="1972850"/>
                <a:ext cx="0" cy="24186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2C38C73-21D5-47B4-8A94-3A44185DA3EF}"/>
                  </a:ext>
                </a:extLst>
              </p:cNvPr>
              <p:cNvSpPr txBox="1"/>
              <p:nvPr/>
            </p:nvSpPr>
            <p:spPr>
              <a:xfrm>
                <a:off x="8310215" y="4012106"/>
                <a:ext cx="7604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ɸ</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r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λ</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 name="TextBox 1">
              <a:extLst>
                <a:ext uri="{FF2B5EF4-FFF2-40B4-BE49-F238E27FC236}">
                  <a16:creationId xmlns:a16="http://schemas.microsoft.com/office/drawing/2014/main" id="{8C6E62BC-5CAB-47CE-B2EB-D7C90F1C4F22}"/>
                </a:ext>
              </a:extLst>
            </p:cNvPr>
            <p:cNvSpPr txBox="1"/>
            <p:nvPr/>
          </p:nvSpPr>
          <p:spPr>
            <a:xfrm>
              <a:off x="1575804" y="5219741"/>
              <a:ext cx="30898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Optically Deep Waters (ODWs)</a:t>
              </a:r>
            </a:p>
          </p:txBody>
        </p:sp>
      </p:grpSp>
      <p:grpSp>
        <p:nvGrpSpPr>
          <p:cNvPr id="24" name="Group 23">
            <a:extLst>
              <a:ext uri="{FF2B5EF4-FFF2-40B4-BE49-F238E27FC236}">
                <a16:creationId xmlns:a16="http://schemas.microsoft.com/office/drawing/2014/main" id="{6B3D504B-5B34-4A4F-B16D-7120EB5B7A89}"/>
              </a:ext>
            </a:extLst>
          </p:cNvPr>
          <p:cNvGrpSpPr/>
          <p:nvPr/>
        </p:nvGrpSpPr>
        <p:grpSpPr>
          <a:xfrm>
            <a:off x="750746" y="1811214"/>
            <a:ext cx="5014069" cy="3784450"/>
            <a:chOff x="750746" y="1811214"/>
            <a:chExt cx="5014069" cy="3784450"/>
          </a:xfrm>
        </p:grpSpPr>
        <p:sp>
          <p:nvSpPr>
            <p:cNvPr id="3" name="TextBox 2">
              <a:extLst>
                <a:ext uri="{FF2B5EF4-FFF2-40B4-BE49-F238E27FC236}">
                  <a16:creationId xmlns:a16="http://schemas.microsoft.com/office/drawing/2014/main" id="{E84EF2B3-E0D9-44F1-9141-0A946A53AB49}"/>
                </a:ext>
              </a:extLst>
            </p:cNvPr>
            <p:cNvSpPr txBox="1"/>
            <p:nvPr/>
          </p:nvSpPr>
          <p:spPr>
            <a:xfrm>
              <a:off x="1405406" y="5226332"/>
              <a:ext cx="34306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Optically Shallow Waters (OSWs)</a:t>
              </a:r>
            </a:p>
          </p:txBody>
        </p:sp>
        <p:grpSp>
          <p:nvGrpSpPr>
            <p:cNvPr id="15" name="Group 14">
              <a:extLst>
                <a:ext uri="{FF2B5EF4-FFF2-40B4-BE49-F238E27FC236}">
                  <a16:creationId xmlns:a16="http://schemas.microsoft.com/office/drawing/2014/main" id="{7D20397A-5448-417B-A87C-94506C23F40A}"/>
                </a:ext>
              </a:extLst>
            </p:cNvPr>
            <p:cNvGrpSpPr/>
            <p:nvPr/>
          </p:nvGrpSpPr>
          <p:grpSpPr>
            <a:xfrm>
              <a:off x="750746" y="1811214"/>
              <a:ext cx="5014069" cy="2981857"/>
              <a:chOff x="-4307193" y="2041191"/>
              <a:chExt cx="5014069" cy="2981857"/>
            </a:xfrm>
          </p:grpSpPr>
          <p:grpSp>
            <p:nvGrpSpPr>
              <p:cNvPr id="41" name="Group 40">
                <a:extLst>
                  <a:ext uri="{FF2B5EF4-FFF2-40B4-BE49-F238E27FC236}">
                    <a16:creationId xmlns:a16="http://schemas.microsoft.com/office/drawing/2014/main" id="{54BF1D2D-9E96-4961-A56C-645D03C8B205}"/>
                  </a:ext>
                </a:extLst>
              </p:cNvPr>
              <p:cNvGrpSpPr/>
              <p:nvPr/>
            </p:nvGrpSpPr>
            <p:grpSpPr>
              <a:xfrm>
                <a:off x="-4307193" y="2041191"/>
                <a:ext cx="5014069" cy="2981857"/>
                <a:chOff x="6950406" y="1810317"/>
                <a:chExt cx="5014069" cy="2981857"/>
              </a:xfrm>
            </p:grpSpPr>
            <p:sp>
              <p:nvSpPr>
                <p:cNvPr id="7" name="Cube 6">
                  <a:extLst>
                    <a:ext uri="{FF2B5EF4-FFF2-40B4-BE49-F238E27FC236}">
                      <a16:creationId xmlns:a16="http://schemas.microsoft.com/office/drawing/2014/main" id="{0A4E75A9-4C90-44E5-B984-1A08A04CC5C4}"/>
                    </a:ext>
                  </a:extLst>
                </p:cNvPr>
                <p:cNvSpPr/>
                <p:nvPr/>
              </p:nvSpPr>
              <p:spPr>
                <a:xfrm>
                  <a:off x="7255564" y="2385390"/>
                  <a:ext cx="4527132" cy="237545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85ECF2-9CB4-4A9A-8010-ECDA3DF605E9}"/>
                    </a:ext>
                  </a:extLst>
                </p:cNvPr>
                <p:cNvSpPr txBox="1"/>
                <p:nvPr/>
              </p:nvSpPr>
              <p:spPr>
                <a:xfrm>
                  <a:off x="6950406" y="2671768"/>
                  <a:ext cx="2713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10" name="TextBox 9">
                  <a:extLst>
                    <a:ext uri="{FF2B5EF4-FFF2-40B4-BE49-F238E27FC236}">
                      <a16:creationId xmlns:a16="http://schemas.microsoft.com/office/drawing/2014/main" id="{070A2475-AD7A-4DE4-87D7-F91E4F48F437}"/>
                    </a:ext>
                  </a:extLst>
                </p:cNvPr>
                <p:cNvSpPr txBox="1"/>
                <p:nvPr/>
              </p:nvSpPr>
              <p:spPr>
                <a:xfrm>
                  <a:off x="6950406" y="4391511"/>
                  <a:ext cx="2713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t>
                  </a:r>
                </a:p>
              </p:txBody>
            </p:sp>
            <p:cxnSp>
              <p:nvCxnSpPr>
                <p:cNvPr id="11" name="Straight Connector 10">
                  <a:extLst>
                    <a:ext uri="{FF2B5EF4-FFF2-40B4-BE49-F238E27FC236}">
                      <a16:creationId xmlns:a16="http://schemas.microsoft.com/office/drawing/2014/main" id="{35613CFA-E52E-4F63-A55B-A391F289B293}"/>
                    </a:ext>
                  </a:extLst>
                </p:cNvPr>
                <p:cNvCxnSpPr>
                  <a:cxnSpLocks/>
                </p:cNvCxnSpPr>
                <p:nvPr/>
              </p:nvCxnSpPr>
              <p:spPr>
                <a:xfrm>
                  <a:off x="7255564" y="3532120"/>
                  <a:ext cx="3933269"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F20D26-1241-49A7-814D-46AABE3339D6}"/>
                    </a:ext>
                  </a:extLst>
                </p:cNvPr>
                <p:cNvCxnSpPr>
                  <a:cxnSpLocks/>
                </p:cNvCxnSpPr>
                <p:nvPr/>
              </p:nvCxnSpPr>
              <p:spPr>
                <a:xfrm flipV="1">
                  <a:off x="11188833" y="2938257"/>
                  <a:ext cx="593863" cy="59386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3206731-81C4-462D-A0B5-E309E143E42B}"/>
                    </a:ext>
                  </a:extLst>
                </p:cNvPr>
                <p:cNvCxnSpPr>
                  <a:cxnSpLocks/>
                </p:cNvCxnSpPr>
                <p:nvPr/>
              </p:nvCxnSpPr>
              <p:spPr>
                <a:xfrm flipV="1">
                  <a:off x="11188832" y="3349489"/>
                  <a:ext cx="593864" cy="58350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D018D87-F718-4A50-8322-76E8F5F49D40}"/>
                    </a:ext>
                  </a:extLst>
                </p:cNvPr>
                <p:cNvSpPr txBox="1"/>
                <p:nvPr/>
              </p:nvSpPr>
              <p:spPr>
                <a:xfrm>
                  <a:off x="7265499" y="3563666"/>
                  <a:ext cx="4174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t>
                  </a:r>
                </a:p>
              </p:txBody>
            </p:sp>
            <p:sp>
              <p:nvSpPr>
                <p:cNvPr id="20" name="TextBox 19">
                  <a:extLst>
                    <a:ext uri="{FF2B5EF4-FFF2-40B4-BE49-F238E27FC236}">
                      <a16:creationId xmlns:a16="http://schemas.microsoft.com/office/drawing/2014/main" id="{F48034B9-6FC2-4534-A35E-7176736748E6}"/>
                    </a:ext>
                  </a:extLst>
                </p:cNvPr>
                <p:cNvSpPr txBox="1"/>
                <p:nvPr/>
              </p:nvSpPr>
              <p:spPr>
                <a:xfrm>
                  <a:off x="8940152" y="3508027"/>
                  <a:ext cx="7604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ɸ</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a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λ</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140C06AB-F5B2-4A7E-89C2-71FE75132C05}"/>
                    </a:ext>
                  </a:extLst>
                </p:cNvPr>
                <p:cNvSpPr txBox="1"/>
                <p:nvPr/>
              </p:nvSpPr>
              <p:spPr>
                <a:xfrm>
                  <a:off x="9293190" y="1859967"/>
                  <a:ext cx="7604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ɸ</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i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λ</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29" name="Straight Arrow Connector 28">
                  <a:extLst>
                    <a:ext uri="{FF2B5EF4-FFF2-40B4-BE49-F238E27FC236}">
                      <a16:creationId xmlns:a16="http://schemas.microsoft.com/office/drawing/2014/main" id="{DE6F59EF-A549-4965-A07D-FF5F6A792E21}"/>
                    </a:ext>
                  </a:extLst>
                </p:cNvPr>
                <p:cNvCxnSpPr/>
                <p:nvPr/>
              </p:nvCxnSpPr>
              <p:spPr>
                <a:xfrm flipH="1">
                  <a:off x="9222196" y="1810317"/>
                  <a:ext cx="1" cy="5665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46187DC-5F2F-4B9F-B34B-ED0D93CBC8F7}"/>
                    </a:ext>
                  </a:extLst>
                </p:cNvPr>
                <p:cNvCxnSpPr>
                  <a:cxnSpLocks/>
                </p:cNvCxnSpPr>
                <p:nvPr/>
              </p:nvCxnSpPr>
              <p:spPr>
                <a:xfrm flipV="1">
                  <a:off x="9222196" y="2160951"/>
                  <a:ext cx="1412674" cy="607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FD1AA46-93BB-446D-B6FC-8D17E64B0AEF}"/>
                    </a:ext>
                  </a:extLst>
                </p:cNvPr>
                <p:cNvSpPr txBox="1"/>
                <p:nvPr/>
              </p:nvSpPr>
              <p:spPr>
                <a:xfrm>
                  <a:off x="10545271" y="1972850"/>
                  <a:ext cx="7604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ɸ</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λ</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22" name="Group 21">
                  <a:extLst>
                    <a:ext uri="{FF2B5EF4-FFF2-40B4-BE49-F238E27FC236}">
                      <a16:creationId xmlns:a16="http://schemas.microsoft.com/office/drawing/2014/main" id="{2008E2A4-DF90-40E5-868E-80942B29D23E}"/>
                    </a:ext>
                  </a:extLst>
                </p:cNvPr>
                <p:cNvGrpSpPr/>
                <p:nvPr/>
              </p:nvGrpSpPr>
              <p:grpSpPr>
                <a:xfrm>
                  <a:off x="7255560" y="3831869"/>
                  <a:ext cx="4708915" cy="960305"/>
                  <a:chOff x="7255560" y="3831869"/>
                  <a:chExt cx="4708915" cy="960305"/>
                </a:xfrm>
              </p:grpSpPr>
              <p:sp>
                <p:nvSpPr>
                  <p:cNvPr id="4" name="Rectangle 3">
                    <a:extLst>
                      <a:ext uri="{FF2B5EF4-FFF2-40B4-BE49-F238E27FC236}">
                        <a16:creationId xmlns:a16="http://schemas.microsoft.com/office/drawing/2014/main" id="{0AC566B0-09E6-40AD-ABB2-D6377818A4D2}"/>
                      </a:ext>
                    </a:extLst>
                  </p:cNvPr>
                  <p:cNvSpPr/>
                  <p:nvPr/>
                </p:nvSpPr>
                <p:spPr>
                  <a:xfrm>
                    <a:off x="7255560" y="4381572"/>
                    <a:ext cx="3923333" cy="377874"/>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6AAD9C03-C88E-4A49-BC48-A821DE5A8C1A}"/>
                      </a:ext>
                    </a:extLst>
                  </p:cNvPr>
                  <p:cNvSpPr/>
                  <p:nvPr/>
                </p:nvSpPr>
                <p:spPr>
                  <a:xfrm rot="13210009">
                    <a:off x="11197371" y="3975769"/>
                    <a:ext cx="356408" cy="816405"/>
                  </a:xfrm>
                  <a:prstGeom prst="parallelogram">
                    <a:avLst>
                      <a:gd name="adj" fmla="val 1974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ight Triangle 13">
                    <a:extLst>
                      <a:ext uri="{FF2B5EF4-FFF2-40B4-BE49-F238E27FC236}">
                        <a16:creationId xmlns:a16="http://schemas.microsoft.com/office/drawing/2014/main" id="{D16DFAF5-B0D9-4C7A-A539-C0CC736D09A7}"/>
                      </a:ext>
                    </a:extLst>
                  </p:cNvPr>
                  <p:cNvSpPr/>
                  <p:nvPr/>
                </p:nvSpPr>
                <p:spPr>
                  <a:xfrm rot="2606973">
                    <a:off x="11629305" y="3831869"/>
                    <a:ext cx="319845" cy="323677"/>
                  </a:xfrm>
                  <a:prstGeom prst="r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ABA87242-DD42-4C12-9D79-2BE1CA397F57}"/>
                      </a:ext>
                    </a:extLst>
                  </p:cNvPr>
                  <p:cNvSpPr/>
                  <p:nvPr/>
                </p:nvSpPr>
                <p:spPr>
                  <a:xfrm rot="16401943">
                    <a:off x="11562578" y="4063251"/>
                    <a:ext cx="507930" cy="295864"/>
                  </a:xfrm>
                  <a:prstGeom prst="triangle">
                    <a:avLst>
                      <a:gd name="adj" fmla="val 25987"/>
                    </a:avLst>
                  </a:prstGeom>
                  <a:solidFill>
                    <a:srgbClr val="FFFFC5"/>
                  </a:solidFill>
                  <a:ln>
                    <a:solidFill>
                      <a:srgbClr val="FFF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6" name="Straight Connector 15">
                  <a:extLst>
                    <a:ext uri="{FF2B5EF4-FFF2-40B4-BE49-F238E27FC236}">
                      <a16:creationId xmlns:a16="http://schemas.microsoft.com/office/drawing/2014/main" id="{FCC726DB-9C6B-40DF-B02E-5B0496D677E5}"/>
                    </a:ext>
                  </a:extLst>
                </p:cNvPr>
                <p:cNvCxnSpPr/>
                <p:nvPr/>
              </p:nvCxnSpPr>
              <p:spPr>
                <a:xfrm>
                  <a:off x="7255563" y="3932998"/>
                  <a:ext cx="3933269"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D8DC5AA-48CF-430F-9279-935E93557700}"/>
                    </a:ext>
                  </a:extLst>
                </p:cNvPr>
                <p:cNvGrpSpPr/>
                <p:nvPr/>
              </p:nvGrpSpPr>
              <p:grpSpPr>
                <a:xfrm>
                  <a:off x="8251457" y="1972850"/>
                  <a:ext cx="819197" cy="2439366"/>
                  <a:chOff x="8251457" y="1972850"/>
                  <a:chExt cx="819197" cy="2439366"/>
                </a:xfrm>
              </p:grpSpPr>
              <p:cxnSp>
                <p:nvCxnSpPr>
                  <p:cNvPr id="33" name="Straight Arrow Connector 32">
                    <a:extLst>
                      <a:ext uri="{FF2B5EF4-FFF2-40B4-BE49-F238E27FC236}">
                        <a16:creationId xmlns:a16="http://schemas.microsoft.com/office/drawing/2014/main" id="{ED5557CD-F050-428B-A615-53361424C1DC}"/>
                      </a:ext>
                    </a:extLst>
                  </p:cNvPr>
                  <p:cNvCxnSpPr>
                    <a:cxnSpLocks/>
                  </p:cNvCxnSpPr>
                  <p:nvPr/>
                </p:nvCxnSpPr>
                <p:spPr>
                  <a:xfrm flipV="1">
                    <a:off x="8251457" y="1972850"/>
                    <a:ext cx="0" cy="24186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C8A6B5F-5732-4FC1-AF4C-415F4AFF3B5D}"/>
                      </a:ext>
                    </a:extLst>
                  </p:cNvPr>
                  <p:cNvSpPr txBox="1"/>
                  <p:nvPr/>
                </p:nvSpPr>
                <p:spPr>
                  <a:xfrm>
                    <a:off x="8310215" y="4012106"/>
                    <a:ext cx="7604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ɸ</a:t>
                    </a:r>
                    <a:r>
                      <a:rPr kumimoji="0" lang="en-US" sz="2000" b="0" i="0" u="none" strike="noStrike" kern="1200" cap="none" spc="0" normalizeH="0" baseline="-25000" noProof="0" dirty="0">
                        <a:ln>
                          <a:noFill/>
                        </a:ln>
                        <a:solidFill>
                          <a:prstClr val="black"/>
                        </a:solidFill>
                        <a:effectLst/>
                        <a:uLnTx/>
                        <a:uFillTx/>
                        <a:latin typeface="Calibri" panose="020F0502020204030204"/>
                        <a:ea typeface="+mn-ea"/>
                        <a:cs typeface="+mn-cs"/>
                      </a:rPr>
                      <a:t>r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λ</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sp>
            <p:nvSpPr>
              <p:cNvPr id="6" name="TextBox 5">
                <a:extLst>
                  <a:ext uri="{FF2B5EF4-FFF2-40B4-BE49-F238E27FC236}">
                    <a16:creationId xmlns:a16="http://schemas.microsoft.com/office/drawing/2014/main" id="{88630E38-4C2C-4459-814B-6BAACC44418A}"/>
                  </a:ext>
                </a:extLst>
              </p:cNvPr>
              <p:cNvSpPr txBox="1"/>
              <p:nvPr/>
            </p:nvSpPr>
            <p:spPr>
              <a:xfrm>
                <a:off x="-2556532" y="4619483"/>
                <a:ext cx="10822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Substrate</a:t>
                </a:r>
              </a:p>
            </p:txBody>
          </p:sp>
        </p:grpSp>
      </p:grpSp>
      <p:pic>
        <p:nvPicPr>
          <p:cNvPr id="18" name="Picture 17">
            <a:extLst>
              <a:ext uri="{FF2B5EF4-FFF2-40B4-BE49-F238E27FC236}">
                <a16:creationId xmlns:a16="http://schemas.microsoft.com/office/drawing/2014/main" id="{B8BD731F-DCDF-4CA4-89FB-E1174DB3FD01}"/>
              </a:ext>
            </a:extLst>
          </p:cNvPr>
          <p:cNvPicPr>
            <a:picLocks noChangeAspect="1"/>
          </p:cNvPicPr>
          <p:nvPr/>
        </p:nvPicPr>
        <p:blipFill>
          <a:blip r:embed="rId4"/>
          <a:stretch>
            <a:fillRect/>
          </a:stretch>
        </p:blipFill>
        <p:spPr>
          <a:xfrm>
            <a:off x="6260892" y="1809053"/>
            <a:ext cx="5568529" cy="3859120"/>
          </a:xfrm>
          <a:prstGeom prst="rect">
            <a:avLst/>
          </a:prstGeom>
        </p:spPr>
      </p:pic>
      <p:grpSp>
        <p:nvGrpSpPr>
          <p:cNvPr id="61" name="Group 60">
            <a:extLst>
              <a:ext uri="{FF2B5EF4-FFF2-40B4-BE49-F238E27FC236}">
                <a16:creationId xmlns:a16="http://schemas.microsoft.com/office/drawing/2014/main" id="{92B30774-DCD1-4A0F-A174-D0C0CEE9137D}"/>
              </a:ext>
            </a:extLst>
          </p:cNvPr>
          <p:cNvGrpSpPr/>
          <p:nvPr/>
        </p:nvGrpSpPr>
        <p:grpSpPr>
          <a:xfrm>
            <a:off x="6260891" y="1797909"/>
            <a:ext cx="5577044" cy="3881407"/>
            <a:chOff x="6515445" y="2457170"/>
            <a:chExt cx="5577044" cy="3772647"/>
          </a:xfrm>
        </p:grpSpPr>
        <p:pic>
          <p:nvPicPr>
            <p:cNvPr id="26" name="Picture 25">
              <a:extLst>
                <a:ext uri="{FF2B5EF4-FFF2-40B4-BE49-F238E27FC236}">
                  <a16:creationId xmlns:a16="http://schemas.microsoft.com/office/drawing/2014/main" id="{9509F9C9-3CB3-4B70-B94A-C57171B3A0F9}"/>
                </a:ext>
              </a:extLst>
            </p:cNvPr>
            <p:cNvPicPr>
              <a:picLocks noChangeAspect="1"/>
            </p:cNvPicPr>
            <p:nvPr/>
          </p:nvPicPr>
          <p:blipFill>
            <a:blip r:embed="rId5"/>
            <a:stretch>
              <a:fillRect/>
            </a:stretch>
          </p:blipFill>
          <p:spPr>
            <a:xfrm>
              <a:off x="9283210" y="2457170"/>
              <a:ext cx="2809279" cy="3770369"/>
            </a:xfrm>
            <a:prstGeom prst="rect">
              <a:avLst/>
            </a:prstGeom>
          </p:spPr>
        </p:pic>
        <p:pic>
          <p:nvPicPr>
            <p:cNvPr id="27" name="Picture 26">
              <a:extLst>
                <a:ext uri="{FF2B5EF4-FFF2-40B4-BE49-F238E27FC236}">
                  <a16:creationId xmlns:a16="http://schemas.microsoft.com/office/drawing/2014/main" id="{8FEC5E1A-2C5E-4AB8-A318-BE8F0DD788E9}"/>
                </a:ext>
              </a:extLst>
            </p:cNvPr>
            <p:cNvPicPr>
              <a:picLocks noChangeAspect="1"/>
            </p:cNvPicPr>
            <p:nvPr/>
          </p:nvPicPr>
          <p:blipFill>
            <a:blip r:embed="rId6"/>
            <a:stretch>
              <a:fillRect/>
            </a:stretch>
          </p:blipFill>
          <p:spPr>
            <a:xfrm>
              <a:off x="6515445" y="2459448"/>
              <a:ext cx="2780013" cy="3770369"/>
            </a:xfrm>
            <a:prstGeom prst="rect">
              <a:avLst/>
            </a:prstGeom>
          </p:spPr>
        </p:pic>
      </p:grpSp>
      <p:grpSp>
        <p:nvGrpSpPr>
          <p:cNvPr id="62" name="Group 61">
            <a:extLst>
              <a:ext uri="{FF2B5EF4-FFF2-40B4-BE49-F238E27FC236}">
                <a16:creationId xmlns:a16="http://schemas.microsoft.com/office/drawing/2014/main" id="{BC37B48C-F4C4-4F1D-9423-715F882698D9}"/>
              </a:ext>
            </a:extLst>
          </p:cNvPr>
          <p:cNvGrpSpPr/>
          <p:nvPr/>
        </p:nvGrpSpPr>
        <p:grpSpPr>
          <a:xfrm>
            <a:off x="6260381" y="1797910"/>
            <a:ext cx="5569041" cy="3879061"/>
            <a:chOff x="175373" y="1633156"/>
            <a:chExt cx="5569041" cy="3879061"/>
          </a:xfrm>
        </p:grpSpPr>
        <p:pic>
          <p:nvPicPr>
            <p:cNvPr id="23" name="Picture 22">
              <a:extLst>
                <a:ext uri="{FF2B5EF4-FFF2-40B4-BE49-F238E27FC236}">
                  <a16:creationId xmlns:a16="http://schemas.microsoft.com/office/drawing/2014/main" id="{BD23E3AB-EEF6-4E92-A32B-6C27066BCA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373" y="1633156"/>
              <a:ext cx="3195786" cy="3879061"/>
            </a:xfrm>
            <a:prstGeom prst="rect">
              <a:avLst/>
            </a:prstGeom>
          </p:spPr>
        </p:pic>
        <p:pic>
          <p:nvPicPr>
            <p:cNvPr id="25" name="Picture 24" descr="A picture containing water, grass, wave, person&#10;&#10;Description automatically generated">
              <a:extLst>
                <a:ext uri="{FF2B5EF4-FFF2-40B4-BE49-F238E27FC236}">
                  <a16:creationId xmlns:a16="http://schemas.microsoft.com/office/drawing/2014/main" id="{41A88349-CDD4-4FED-BEBC-57D1C059BD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2619357" y="2387160"/>
              <a:ext cx="3875257" cy="2374857"/>
            </a:xfrm>
            <a:prstGeom prst="rect">
              <a:avLst/>
            </a:prstGeom>
          </p:spPr>
        </p:pic>
      </p:grpSp>
      <p:grpSp>
        <p:nvGrpSpPr>
          <p:cNvPr id="60" name="Group 59">
            <a:extLst>
              <a:ext uri="{FF2B5EF4-FFF2-40B4-BE49-F238E27FC236}">
                <a16:creationId xmlns:a16="http://schemas.microsoft.com/office/drawing/2014/main" id="{2D420BB2-A864-4409-BFC8-512D3ECB2BFF}"/>
              </a:ext>
            </a:extLst>
          </p:cNvPr>
          <p:cNvGrpSpPr/>
          <p:nvPr/>
        </p:nvGrpSpPr>
        <p:grpSpPr>
          <a:xfrm>
            <a:off x="6251868" y="1791406"/>
            <a:ext cx="5590661" cy="3886445"/>
            <a:chOff x="2717836" y="2301285"/>
            <a:chExt cx="5627777" cy="3770864"/>
          </a:xfrm>
        </p:grpSpPr>
        <p:pic>
          <p:nvPicPr>
            <p:cNvPr id="58" name="Picture 57">
              <a:extLst>
                <a:ext uri="{FF2B5EF4-FFF2-40B4-BE49-F238E27FC236}">
                  <a16:creationId xmlns:a16="http://schemas.microsoft.com/office/drawing/2014/main" id="{FE5C9EE5-9E6D-410C-87A0-B7F48137B3A5}"/>
                </a:ext>
              </a:extLst>
            </p:cNvPr>
            <p:cNvPicPr>
              <a:picLocks noChangeAspect="1"/>
            </p:cNvPicPr>
            <p:nvPr/>
          </p:nvPicPr>
          <p:blipFill>
            <a:blip r:embed="rId9"/>
            <a:stretch>
              <a:fillRect/>
            </a:stretch>
          </p:blipFill>
          <p:spPr>
            <a:xfrm>
              <a:off x="2717836" y="2301285"/>
              <a:ext cx="2842507" cy="3770864"/>
            </a:xfrm>
            <a:prstGeom prst="rect">
              <a:avLst/>
            </a:prstGeom>
          </p:spPr>
        </p:pic>
        <p:pic>
          <p:nvPicPr>
            <p:cNvPr id="59" name="Picture 58">
              <a:extLst>
                <a:ext uri="{FF2B5EF4-FFF2-40B4-BE49-F238E27FC236}">
                  <a16:creationId xmlns:a16="http://schemas.microsoft.com/office/drawing/2014/main" id="{0E25C8BC-5C88-49BE-AE39-81CB2E90B5BC}"/>
                </a:ext>
              </a:extLst>
            </p:cNvPr>
            <p:cNvPicPr>
              <a:picLocks noChangeAspect="1"/>
            </p:cNvPicPr>
            <p:nvPr/>
          </p:nvPicPr>
          <p:blipFill>
            <a:blip r:embed="rId10"/>
            <a:stretch>
              <a:fillRect/>
            </a:stretch>
          </p:blipFill>
          <p:spPr>
            <a:xfrm>
              <a:off x="5530289" y="2301285"/>
              <a:ext cx="2815324" cy="3770864"/>
            </a:xfrm>
            <a:prstGeom prst="rect">
              <a:avLst/>
            </a:prstGeom>
          </p:spPr>
        </p:pic>
      </p:grpSp>
      <p:pic>
        <p:nvPicPr>
          <p:cNvPr id="63" name="Picture 4">
            <a:extLst>
              <a:ext uri="{FF2B5EF4-FFF2-40B4-BE49-F238E27FC236}">
                <a16:creationId xmlns:a16="http://schemas.microsoft.com/office/drawing/2014/main" id="{EF2BECDC-7F7B-4E3E-B45B-EFB311381B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10686438" y="47140"/>
            <a:ext cx="1463030" cy="670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73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369E85-65ED-7275-D420-F66AC7182F16}"/>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53928EF-BF7C-4A88-84BF-8FCE95D5507F}"/>
              </a:ext>
            </a:extLst>
          </p:cNvPr>
          <p:cNvSpPr txBox="1"/>
          <p:nvPr/>
        </p:nvSpPr>
        <p:spPr>
          <a:xfrm>
            <a:off x="11827565" y="6488668"/>
            <a:ext cx="4652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4" name="Title 3">
            <a:extLst>
              <a:ext uri="{FF2B5EF4-FFF2-40B4-BE49-F238E27FC236}">
                <a16:creationId xmlns:a16="http://schemas.microsoft.com/office/drawing/2014/main" id="{0A893656-3CDF-426D-B68B-ACC6F56C18B8}"/>
              </a:ext>
            </a:extLst>
          </p:cNvPr>
          <p:cNvSpPr>
            <a:spLocks noGrp="1"/>
          </p:cNvSpPr>
          <p:nvPr>
            <p:ph type="title"/>
          </p:nvPr>
        </p:nvSpPr>
        <p:spPr>
          <a:xfrm>
            <a:off x="0" y="0"/>
            <a:ext cx="11525250" cy="1325563"/>
          </a:xfrm>
        </p:spPr>
        <p:txBody>
          <a:bodyPr/>
          <a:lstStyle/>
          <a:p>
            <a:r>
              <a:rPr lang="en-US" dirty="0">
                <a:solidFill>
                  <a:schemeClr val="tx1"/>
                </a:solidFill>
                <a:latin typeface="+mn-lt"/>
              </a:rPr>
              <a:t>Spectral signatures of optically active constituents</a:t>
            </a:r>
          </a:p>
        </p:txBody>
      </p:sp>
      <p:pic>
        <p:nvPicPr>
          <p:cNvPr id="4098" name="Picture 2" descr="Image result for spectral signature of different concentrations of chlorophyll">
            <a:extLst>
              <a:ext uri="{FF2B5EF4-FFF2-40B4-BE49-F238E27FC236}">
                <a16:creationId xmlns:a16="http://schemas.microsoft.com/office/drawing/2014/main" id="{3F3E3AAD-BF7D-44E9-B18E-6CE43DC8BF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1" t="3239" r="3167" b="4456"/>
          <a:stretch/>
        </p:blipFill>
        <p:spPr bwMode="auto">
          <a:xfrm>
            <a:off x="0" y="1479665"/>
            <a:ext cx="3989243" cy="4322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Image result for spectral signature of suspended solids percent reflectance">
            <a:extLst>
              <a:ext uri="{FF2B5EF4-FFF2-40B4-BE49-F238E27FC236}">
                <a16:creationId xmlns:a16="http://schemas.microsoft.com/office/drawing/2014/main" id="{BA1D1F59-8FE9-48DD-8D03-E676BBEF7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378" y="1479665"/>
            <a:ext cx="3989243" cy="4322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4" name="Picture 8" descr="Related image">
            <a:extLst>
              <a:ext uri="{FF2B5EF4-FFF2-40B4-BE49-F238E27FC236}">
                <a16:creationId xmlns:a16="http://schemas.microsoft.com/office/drawing/2014/main" id="{95F46592-D5BB-4176-A623-8331A9F3C6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2756" y="1479665"/>
            <a:ext cx="3985741" cy="4322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52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4845-4CE7-41C0-B8B1-4E281B5898EF}"/>
              </a:ext>
            </a:extLst>
          </p:cNvPr>
          <p:cNvSpPr>
            <a:spLocks noGrp="1"/>
          </p:cNvSpPr>
          <p:nvPr>
            <p:ph type="title"/>
          </p:nvPr>
        </p:nvSpPr>
        <p:spPr>
          <a:xfrm>
            <a:off x="0" y="0"/>
            <a:ext cx="12192000" cy="1382233"/>
          </a:xfrm>
        </p:spPr>
        <p:txBody>
          <a:bodyPr>
            <a:normAutofit/>
          </a:bodyPr>
          <a:lstStyle/>
          <a:p>
            <a:r>
              <a:rPr lang="en-US" b="1" dirty="0">
                <a:solidFill>
                  <a:schemeClr val="tx1"/>
                </a:solidFill>
                <a:latin typeface="+mj-lt"/>
              </a:rPr>
              <a:t>What was the motivation? Why these studies? </a:t>
            </a:r>
            <a:br>
              <a:rPr lang="en-US" b="1" dirty="0">
                <a:solidFill>
                  <a:schemeClr val="tx1"/>
                </a:solidFill>
                <a:latin typeface="+mj-lt"/>
              </a:rPr>
            </a:br>
            <a:r>
              <a:rPr lang="en-US" b="1" dirty="0">
                <a:solidFill>
                  <a:schemeClr val="tx1"/>
                </a:solidFill>
                <a:latin typeface="+mj-lt"/>
              </a:rPr>
              <a:t>What was missing from the literature?</a:t>
            </a:r>
          </a:p>
        </p:txBody>
      </p:sp>
      <p:pic>
        <p:nvPicPr>
          <p:cNvPr id="5" name="Picture 4" descr="A close up of text on a white background&#10;&#10;Description automatically generated">
            <a:extLst>
              <a:ext uri="{FF2B5EF4-FFF2-40B4-BE49-F238E27FC236}">
                <a16:creationId xmlns:a16="http://schemas.microsoft.com/office/drawing/2014/main" id="{107FE4B1-83A5-4E15-9B65-35E534958D7A}"/>
              </a:ext>
            </a:extLst>
          </p:cNvPr>
          <p:cNvPicPr>
            <a:picLocks noChangeAspect="1"/>
          </p:cNvPicPr>
          <p:nvPr/>
        </p:nvPicPr>
        <p:blipFill rotWithShape="1">
          <a:blip r:embed="rId3">
            <a:extLst>
              <a:ext uri="{28A0092B-C50C-407E-A947-70E740481C1C}">
                <a14:useLocalDpi xmlns:a14="http://schemas.microsoft.com/office/drawing/2010/main" val="0"/>
              </a:ext>
            </a:extLst>
          </a:blip>
          <a:srcRect l="22445" t="11683" r="25492" b="7937"/>
          <a:stretch/>
        </p:blipFill>
        <p:spPr>
          <a:xfrm>
            <a:off x="26127" y="5714669"/>
            <a:ext cx="724619" cy="1111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2">
            <a:extLst>
              <a:ext uri="{FF2B5EF4-FFF2-40B4-BE49-F238E27FC236}">
                <a16:creationId xmlns:a16="http://schemas.microsoft.com/office/drawing/2014/main" id="{4F04B0BC-3179-4499-A3EF-95BF1DF76763}"/>
              </a:ext>
            </a:extLst>
          </p:cNvPr>
          <p:cNvSpPr txBox="1">
            <a:spLocks/>
          </p:cNvSpPr>
          <p:nvPr/>
        </p:nvSpPr>
        <p:spPr>
          <a:xfrm>
            <a:off x="838200" y="2094614"/>
            <a:ext cx="10515600" cy="4082349"/>
          </a:xfrm>
          <a:prstGeom prst="rect">
            <a:avLst/>
          </a:prstGeom>
        </p:spPr>
        <p:txBody>
          <a:bodyPr vert="horz" lIns="91440" tIns="45720" rIns="91440" bIns="45720" rtlCol="0" anchor="ctr">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Develop an additional innovative tool to assist environmental monitoring and restoration efforts</a:t>
            </a:r>
          </a:p>
          <a:p>
            <a:pPr marL="685783" marR="0" lvl="1"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Cheaper, safer, and more efficient than traditional monitoring efforts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alpha val="50000"/>
                  </a:prstClr>
                </a:solidFill>
                <a:effectLst/>
                <a:uLnTx/>
                <a:uFillTx/>
                <a:latin typeface="Calibri" panose="020F0502020204030204"/>
                <a:ea typeface="+mn-ea"/>
                <a:cs typeface="Arial" panose="020B0604020202020204" pitchFamily="34" charset="0"/>
              </a:rPr>
              <a:t>Minimal research efforts focused on developing statistical models capable of predicting surface water quality in mine drainage systems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alpha val="50000"/>
                </a:prstClr>
              </a:solidFill>
              <a:effectLst/>
              <a:uLnTx/>
              <a:uFillTx/>
              <a:latin typeface="Calibri" panose="020F0502020204030204"/>
              <a:ea typeface="+mn-ea"/>
              <a:cs typeface="Arial" panose="020B0604020202020204"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alpha val="50000"/>
                  </a:prstClr>
                </a:solidFill>
                <a:effectLst/>
                <a:uLnTx/>
                <a:uFillTx/>
                <a:latin typeface="Calibri" panose="020F0502020204030204"/>
                <a:ea typeface="+mn-ea"/>
                <a:cs typeface="Arial" panose="020B0604020202020204" pitchFamily="34" charset="0"/>
              </a:rPr>
              <a:t>Evaluate the tradeoffs and opportunities related to sUAS data quality, mission efficiency, and operational parameters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TextBox 7">
            <a:extLst>
              <a:ext uri="{FF2B5EF4-FFF2-40B4-BE49-F238E27FC236}">
                <a16:creationId xmlns:a16="http://schemas.microsoft.com/office/drawing/2014/main" id="{A08D357F-B99F-4ACE-8809-5971B5CCF8DB}"/>
              </a:ext>
            </a:extLst>
          </p:cNvPr>
          <p:cNvSpPr txBox="1"/>
          <p:nvPr/>
        </p:nvSpPr>
        <p:spPr>
          <a:xfrm>
            <a:off x="11850806" y="6488668"/>
            <a:ext cx="3411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9" name="TextBox 8">
            <a:extLst>
              <a:ext uri="{FF2B5EF4-FFF2-40B4-BE49-F238E27FC236}">
                <a16:creationId xmlns:a16="http://schemas.microsoft.com/office/drawing/2014/main" id="{F751E261-680C-528F-48F9-856A288168B5}"/>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4">
            <a:extLst>
              <a:ext uri="{FF2B5EF4-FFF2-40B4-BE49-F238E27FC236}">
                <a16:creationId xmlns:a16="http://schemas.microsoft.com/office/drawing/2014/main" id="{17036C9D-3704-AFA2-26CD-8509FA74B5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686438" y="47140"/>
            <a:ext cx="1463030" cy="670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596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4845-4CE7-41C0-B8B1-4E281B5898EF}"/>
              </a:ext>
            </a:extLst>
          </p:cNvPr>
          <p:cNvSpPr>
            <a:spLocks noGrp="1"/>
          </p:cNvSpPr>
          <p:nvPr>
            <p:ph type="title"/>
          </p:nvPr>
        </p:nvSpPr>
        <p:spPr>
          <a:xfrm>
            <a:off x="0" y="0"/>
            <a:ext cx="12192000" cy="1382233"/>
          </a:xfrm>
        </p:spPr>
        <p:txBody>
          <a:bodyPr>
            <a:normAutofit/>
          </a:bodyPr>
          <a:lstStyle/>
          <a:p>
            <a:r>
              <a:rPr lang="en-US" b="1" dirty="0">
                <a:solidFill>
                  <a:schemeClr val="tx1"/>
                </a:solidFill>
                <a:latin typeface="+mj-lt"/>
              </a:rPr>
              <a:t>What was the motivation? Why these studies? </a:t>
            </a:r>
            <a:br>
              <a:rPr lang="en-US" b="1" dirty="0">
                <a:solidFill>
                  <a:schemeClr val="tx1"/>
                </a:solidFill>
                <a:latin typeface="+mj-lt"/>
              </a:rPr>
            </a:br>
            <a:r>
              <a:rPr lang="en-US" b="1" dirty="0">
                <a:solidFill>
                  <a:schemeClr val="tx1"/>
                </a:solidFill>
                <a:latin typeface="+mj-lt"/>
              </a:rPr>
              <a:t>What was missing from the literature?</a:t>
            </a:r>
          </a:p>
        </p:txBody>
      </p:sp>
      <p:pic>
        <p:nvPicPr>
          <p:cNvPr id="5" name="Picture 4" descr="A close up of text on a white background&#10;&#10;Description automatically generated">
            <a:extLst>
              <a:ext uri="{FF2B5EF4-FFF2-40B4-BE49-F238E27FC236}">
                <a16:creationId xmlns:a16="http://schemas.microsoft.com/office/drawing/2014/main" id="{107FE4B1-83A5-4E15-9B65-35E534958D7A}"/>
              </a:ext>
            </a:extLst>
          </p:cNvPr>
          <p:cNvPicPr>
            <a:picLocks noChangeAspect="1"/>
          </p:cNvPicPr>
          <p:nvPr/>
        </p:nvPicPr>
        <p:blipFill rotWithShape="1">
          <a:blip r:embed="rId3">
            <a:extLst>
              <a:ext uri="{28A0092B-C50C-407E-A947-70E740481C1C}">
                <a14:useLocalDpi xmlns:a14="http://schemas.microsoft.com/office/drawing/2010/main" val="0"/>
              </a:ext>
            </a:extLst>
          </a:blip>
          <a:srcRect l="22445" t="11683" r="25492" b="7937"/>
          <a:stretch/>
        </p:blipFill>
        <p:spPr>
          <a:xfrm>
            <a:off x="26127" y="5714669"/>
            <a:ext cx="724619" cy="1111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2">
            <a:extLst>
              <a:ext uri="{FF2B5EF4-FFF2-40B4-BE49-F238E27FC236}">
                <a16:creationId xmlns:a16="http://schemas.microsoft.com/office/drawing/2014/main" id="{4F04B0BC-3179-4499-A3EF-95BF1DF76763}"/>
              </a:ext>
            </a:extLst>
          </p:cNvPr>
          <p:cNvSpPr txBox="1">
            <a:spLocks/>
          </p:cNvSpPr>
          <p:nvPr/>
        </p:nvSpPr>
        <p:spPr>
          <a:xfrm>
            <a:off x="838200" y="2094614"/>
            <a:ext cx="10515600" cy="4082349"/>
          </a:xfrm>
          <a:prstGeom prst="rect">
            <a:avLst/>
          </a:prstGeom>
        </p:spPr>
        <p:txBody>
          <a:bodyPr vert="horz" lIns="91440" tIns="45720" rIns="91440" bIns="45720" rtlCol="0" anchor="ctr">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alpha val="50000"/>
                  </a:prstClr>
                </a:solidFill>
                <a:effectLst/>
                <a:uLnTx/>
                <a:uFillTx/>
                <a:latin typeface="Calibri" panose="020F0502020204030204"/>
                <a:ea typeface="+mn-ea"/>
                <a:cs typeface="Arial" panose="020B0604020202020204" pitchFamily="34" charset="0"/>
              </a:rPr>
              <a:t>Develop an additional innovative tool to assist environmental monitoring and restoration efforts</a:t>
            </a:r>
          </a:p>
          <a:p>
            <a:pPr marL="685783" marR="0" lvl="1"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alpha val="50000"/>
                  </a:prstClr>
                </a:solidFill>
                <a:effectLst/>
                <a:uLnTx/>
                <a:uFillTx/>
                <a:latin typeface="Calibri" panose="020F0502020204030204"/>
                <a:ea typeface="+mn-ea"/>
                <a:cs typeface="Arial" panose="020B0604020202020204" pitchFamily="34" charset="0"/>
              </a:rPr>
              <a:t>Cheaper, safer, and more efficient than traditional monitoring efforts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Minimal research efforts focused on developing statistical models capable of predicting surface water quality in mine drainage systems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alpha val="50000"/>
                  </a:prstClr>
                </a:solidFill>
                <a:effectLst/>
                <a:uLnTx/>
                <a:uFillTx/>
                <a:latin typeface="Calibri" panose="020F0502020204030204"/>
                <a:ea typeface="+mn-ea"/>
                <a:cs typeface="Arial" panose="020B0604020202020204" pitchFamily="34" charset="0"/>
              </a:rPr>
              <a:t>Evaluate the tradeoffs and opportunities related to sUAS data quality, mission efficiency, and operational parameters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TextBox 7">
            <a:extLst>
              <a:ext uri="{FF2B5EF4-FFF2-40B4-BE49-F238E27FC236}">
                <a16:creationId xmlns:a16="http://schemas.microsoft.com/office/drawing/2014/main" id="{A08D357F-B99F-4ACE-8809-5971B5CCF8DB}"/>
              </a:ext>
            </a:extLst>
          </p:cNvPr>
          <p:cNvSpPr txBox="1"/>
          <p:nvPr/>
        </p:nvSpPr>
        <p:spPr>
          <a:xfrm>
            <a:off x="11850806" y="6488668"/>
            <a:ext cx="3411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9" name="TextBox 8">
            <a:extLst>
              <a:ext uri="{FF2B5EF4-FFF2-40B4-BE49-F238E27FC236}">
                <a16:creationId xmlns:a16="http://schemas.microsoft.com/office/drawing/2014/main" id="{A1B6A879-9350-F90F-6023-3DEA67454C9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4">
            <a:extLst>
              <a:ext uri="{FF2B5EF4-FFF2-40B4-BE49-F238E27FC236}">
                <a16:creationId xmlns:a16="http://schemas.microsoft.com/office/drawing/2014/main" id="{5F507786-0E25-C0BF-C39F-BF0FEDB06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686438" y="47140"/>
            <a:ext cx="1463030" cy="670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692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4845-4CE7-41C0-B8B1-4E281B5898EF}"/>
              </a:ext>
            </a:extLst>
          </p:cNvPr>
          <p:cNvSpPr>
            <a:spLocks noGrp="1"/>
          </p:cNvSpPr>
          <p:nvPr>
            <p:ph type="title"/>
          </p:nvPr>
        </p:nvSpPr>
        <p:spPr>
          <a:xfrm>
            <a:off x="0" y="0"/>
            <a:ext cx="12192000" cy="1382233"/>
          </a:xfrm>
        </p:spPr>
        <p:txBody>
          <a:bodyPr>
            <a:normAutofit/>
          </a:bodyPr>
          <a:lstStyle/>
          <a:p>
            <a:r>
              <a:rPr lang="en-US" b="1" dirty="0">
                <a:solidFill>
                  <a:schemeClr val="tx1"/>
                </a:solidFill>
                <a:latin typeface="+mj-lt"/>
              </a:rPr>
              <a:t>What was the motivation? Why these studies? </a:t>
            </a:r>
            <a:br>
              <a:rPr lang="en-US" b="1" dirty="0">
                <a:solidFill>
                  <a:schemeClr val="tx1"/>
                </a:solidFill>
                <a:latin typeface="+mj-lt"/>
              </a:rPr>
            </a:br>
            <a:r>
              <a:rPr lang="en-US" b="1" dirty="0">
                <a:solidFill>
                  <a:schemeClr val="tx1"/>
                </a:solidFill>
                <a:latin typeface="+mj-lt"/>
              </a:rPr>
              <a:t>What was missing from the literature?</a:t>
            </a:r>
          </a:p>
        </p:txBody>
      </p:sp>
      <p:pic>
        <p:nvPicPr>
          <p:cNvPr id="5" name="Picture 4" descr="A close up of text on a white background&#10;&#10;Description automatically generated">
            <a:extLst>
              <a:ext uri="{FF2B5EF4-FFF2-40B4-BE49-F238E27FC236}">
                <a16:creationId xmlns:a16="http://schemas.microsoft.com/office/drawing/2014/main" id="{107FE4B1-83A5-4E15-9B65-35E534958D7A}"/>
              </a:ext>
            </a:extLst>
          </p:cNvPr>
          <p:cNvPicPr>
            <a:picLocks noChangeAspect="1"/>
          </p:cNvPicPr>
          <p:nvPr/>
        </p:nvPicPr>
        <p:blipFill rotWithShape="1">
          <a:blip r:embed="rId3">
            <a:extLst>
              <a:ext uri="{28A0092B-C50C-407E-A947-70E740481C1C}">
                <a14:useLocalDpi xmlns:a14="http://schemas.microsoft.com/office/drawing/2010/main" val="0"/>
              </a:ext>
            </a:extLst>
          </a:blip>
          <a:srcRect l="22445" t="11683" r="25492" b="7937"/>
          <a:stretch/>
        </p:blipFill>
        <p:spPr>
          <a:xfrm>
            <a:off x="26127" y="5714669"/>
            <a:ext cx="724619" cy="1111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2">
            <a:extLst>
              <a:ext uri="{FF2B5EF4-FFF2-40B4-BE49-F238E27FC236}">
                <a16:creationId xmlns:a16="http://schemas.microsoft.com/office/drawing/2014/main" id="{4F04B0BC-3179-4499-A3EF-95BF1DF76763}"/>
              </a:ext>
            </a:extLst>
          </p:cNvPr>
          <p:cNvSpPr txBox="1">
            <a:spLocks/>
          </p:cNvSpPr>
          <p:nvPr/>
        </p:nvSpPr>
        <p:spPr>
          <a:xfrm>
            <a:off x="838200" y="2094614"/>
            <a:ext cx="10515600" cy="4082349"/>
          </a:xfrm>
          <a:prstGeom prst="rect">
            <a:avLst/>
          </a:prstGeom>
        </p:spPr>
        <p:txBody>
          <a:bodyPr vert="horz" lIns="91440" tIns="45720" rIns="91440" bIns="45720" rtlCol="0" anchor="ctr">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alpha val="50000"/>
                  </a:prstClr>
                </a:solidFill>
                <a:effectLst/>
                <a:uLnTx/>
                <a:uFillTx/>
                <a:latin typeface="Calibri" panose="020F0502020204030204"/>
                <a:ea typeface="+mn-ea"/>
                <a:cs typeface="Arial" panose="020B0604020202020204" pitchFamily="34" charset="0"/>
              </a:rPr>
              <a:t>Develop an additional innovative tool to assist environmental monitoring and restoration efforts</a:t>
            </a:r>
          </a:p>
          <a:p>
            <a:pPr marL="685783" marR="0" lvl="1"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alpha val="50000"/>
                  </a:prstClr>
                </a:solidFill>
                <a:effectLst/>
                <a:uLnTx/>
                <a:uFillTx/>
                <a:latin typeface="Calibri" panose="020F0502020204030204"/>
                <a:ea typeface="+mn-ea"/>
                <a:cs typeface="Arial" panose="020B0604020202020204" pitchFamily="34" charset="0"/>
              </a:rPr>
              <a:t>Cheaper, safer, and more efficient than traditional monitoring efforts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alpha val="50000"/>
                </a:prstClr>
              </a:solidFill>
              <a:effectLst/>
              <a:uLnTx/>
              <a:uFillTx/>
              <a:latin typeface="Calibri" panose="020F0502020204030204"/>
              <a:ea typeface="+mn-ea"/>
              <a:cs typeface="Arial" panose="020B0604020202020204"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alpha val="50000"/>
                  </a:prstClr>
                </a:solidFill>
                <a:effectLst/>
                <a:uLnTx/>
                <a:uFillTx/>
                <a:latin typeface="Calibri" panose="020F0502020204030204"/>
                <a:ea typeface="+mn-ea"/>
                <a:cs typeface="Arial" panose="020B0604020202020204" pitchFamily="34" charset="0"/>
              </a:rPr>
              <a:t>Minimal research efforts focused on developing statistical models capable of predicting surface water quality in mine drainage systems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Evaluate the tradeoffs and opportunities related to sUAS data quality, mission efficiency, and operational parameters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TextBox 7">
            <a:extLst>
              <a:ext uri="{FF2B5EF4-FFF2-40B4-BE49-F238E27FC236}">
                <a16:creationId xmlns:a16="http://schemas.microsoft.com/office/drawing/2014/main" id="{A08D357F-B99F-4ACE-8809-5971B5CCF8DB}"/>
              </a:ext>
            </a:extLst>
          </p:cNvPr>
          <p:cNvSpPr txBox="1"/>
          <p:nvPr/>
        </p:nvSpPr>
        <p:spPr>
          <a:xfrm>
            <a:off x="11850806" y="6488668"/>
            <a:ext cx="3411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9" name="TextBox 8">
            <a:extLst>
              <a:ext uri="{FF2B5EF4-FFF2-40B4-BE49-F238E27FC236}">
                <a16:creationId xmlns:a16="http://schemas.microsoft.com/office/drawing/2014/main" id="{01106614-0888-A6B2-CE2D-D4DFEF52F634}"/>
              </a:ext>
            </a:extLst>
          </p:cNvPr>
          <p:cNvSpPr txBox="1"/>
          <p:nvPr/>
        </p:nvSpPr>
        <p:spPr>
          <a:xfrm>
            <a:off x="3717235" y="5695122"/>
            <a:ext cx="4393095" cy="1139042"/>
          </a:xfrm>
          <a:prstGeom prst="rect">
            <a:avLst/>
          </a:prstGeom>
          <a:solidFill>
            <a:srgbClr val="FFFFC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4">
            <a:extLst>
              <a:ext uri="{FF2B5EF4-FFF2-40B4-BE49-F238E27FC236}">
                <a16:creationId xmlns:a16="http://schemas.microsoft.com/office/drawing/2014/main" id="{B52502CB-4226-9D41-0973-45629561C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686438" y="47140"/>
            <a:ext cx="1463030" cy="670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ED841099-49B5-E033-A543-66B6A8E888E1}"/>
              </a:ext>
            </a:extLst>
          </p:cNvPr>
          <p:cNvSpPr txBox="1">
            <a:spLocks/>
          </p:cNvSpPr>
          <p:nvPr/>
        </p:nvSpPr>
        <p:spPr>
          <a:xfrm>
            <a:off x="838200" y="2094614"/>
            <a:ext cx="10515600" cy="3146685"/>
          </a:xfrm>
          <a:prstGeom prst="rect">
            <a:avLst/>
          </a:prstGeom>
        </p:spPr>
        <p:txBody>
          <a:bodyPr vert="horz" lIns="91440" tIns="45720" rIns="91440" bIns="45720" rtlCol="0" anchor="ct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Present the opportunities (and limitations) of scaled-down traditional remote sensing technologies, in terms of, size, cost, and complexity (sUAS) for real-world monitoring applications to address the remote sensing limitations associated with shallow inland waters whose optical properties are unique and ever-changing.</a:t>
            </a:r>
          </a:p>
        </p:txBody>
      </p:sp>
    </p:spTree>
    <p:extLst>
      <p:ext uri="{BB962C8B-B14F-4D97-AF65-F5344CB8AC3E}">
        <p14:creationId xmlns:p14="http://schemas.microsoft.com/office/powerpoint/2010/main" val="42449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6906D97-EAFC-7547-B3D9-1D299263364D}" vid="{981300C0-2744-AD44-8210-10A7977D4D3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21B6FC8A111342A51C36C656B1BCDD" ma:contentTypeVersion="11" ma:contentTypeDescription="Create a new document." ma:contentTypeScope="" ma:versionID="52cdfede185627c79070ecf023f362b8">
  <xsd:schema xmlns:xsd="http://www.w3.org/2001/XMLSchema" xmlns:xs="http://www.w3.org/2001/XMLSchema" xmlns:p="http://schemas.microsoft.com/office/2006/metadata/properties" xmlns:ns2="9f1ef8d1-6b0f-4eac-a4a7-eff803e41834" xmlns:ns3="d75d2494-7e6d-418e-bae6-1e3d51c71dbc" targetNamespace="http://schemas.microsoft.com/office/2006/metadata/properties" ma:root="true" ma:fieldsID="345aac82b334e63dff27f706545c8759" ns2:_="" ns3:_="">
    <xsd:import namespace="9f1ef8d1-6b0f-4eac-a4a7-eff803e41834"/>
    <xsd:import namespace="d75d2494-7e6d-418e-bae6-1e3d51c71db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1ef8d1-6b0f-4eac-a4a7-eff803e418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2e37e33-7a0d-4f04-973d-f8d1bf088c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5d2494-7e6d-418e-bae6-1e3d51c71db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b0fd5c-5766-48d0-b2c9-57539e4bfc91}" ma:internalName="TaxCatchAll" ma:showField="CatchAllData" ma:web="d75d2494-7e6d-418e-bae6-1e3d51c71d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A8FBA0-620D-457E-9E69-A3A0992BC73D}"/>
</file>

<file path=customXml/itemProps2.xml><?xml version="1.0" encoding="utf-8"?>
<ds:datastoreItem xmlns:ds="http://schemas.openxmlformats.org/officeDocument/2006/customXml" ds:itemID="{C3FA586D-7EE2-4556-833E-379D35E403B3}"/>
</file>

<file path=docProps/app.xml><?xml version="1.0" encoding="utf-8"?>
<Properties xmlns="http://schemas.openxmlformats.org/officeDocument/2006/extended-properties" xmlns:vt="http://schemas.openxmlformats.org/officeDocument/2006/docPropsVTypes">
  <TotalTime>2361</TotalTime>
  <Words>4717</Words>
  <Application>Microsoft Office PowerPoint</Application>
  <PresentationFormat>Widescreen</PresentationFormat>
  <Paragraphs>991</Paragraphs>
  <Slides>25</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Calibri Light</vt:lpstr>
      <vt:lpstr>Garamond</vt:lpstr>
      <vt:lpstr>Office Theme</vt:lpstr>
      <vt:lpstr>1_Office Theme</vt:lpstr>
      <vt:lpstr>Using sUAS for the Development and Validation of Surface Water Quality Models in Optically Deep Mine Water</vt:lpstr>
      <vt:lpstr>Acknowledgements</vt:lpstr>
      <vt:lpstr>PowerPoint Presentation</vt:lpstr>
      <vt:lpstr>Environmental Remote Sensing</vt:lpstr>
      <vt:lpstr>Optical Depth Impacting sUAS Spectra</vt:lpstr>
      <vt:lpstr>Spectral signatures of optically active constituents</vt:lpstr>
      <vt:lpstr>What was the motivation? Why these studies?  What was missing from the literature?</vt:lpstr>
      <vt:lpstr>What was the motivation? Why these studies?  What was missing from the literature?</vt:lpstr>
      <vt:lpstr>What was the motivation? Why these studies?  What was missing from the literature?</vt:lpstr>
      <vt:lpstr>PowerPoint Presentation</vt:lpstr>
      <vt:lpstr>Generalized Dissertation Methodology</vt:lpstr>
      <vt:lpstr>Identifying Sample and Pixel Locations</vt:lpstr>
      <vt:lpstr>In-situ Manipulations of Aquatic Optical Depth</vt:lpstr>
      <vt:lpstr>PowerPoint Presentation</vt:lpstr>
      <vt:lpstr>PowerPoint Presentation</vt:lpstr>
      <vt:lpstr>PowerPoint Presentation</vt:lpstr>
      <vt:lpstr>Qualitative Evaluation of Substrate Impacts</vt:lpstr>
      <vt:lpstr>Spectral Monitoring Techniques for ODWs: Model Calibration and Verification</vt:lpstr>
      <vt:lpstr>Spectral Monitoring Techniques for ODWs</vt:lpstr>
      <vt:lpstr>Exploratory and Ordinary Least Squares (OLS) Regression</vt:lpstr>
      <vt:lpstr>PowerPoint Presentation</vt:lpstr>
      <vt:lpstr>What do you conclude from your dissertation?</vt:lpstr>
      <vt:lpstr>Thank You!</vt:lpstr>
      <vt:lpstr>Spatial Stats</vt:lpstr>
      <vt:lpstr>Why Exploratory Regression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sUAS for the Development and Validation of Surface Water Quality Models in Optically Deep Mine Water</dc:title>
  <dc:creator>BHS</dc:creator>
  <cp:lastModifiedBy>Brandon Holzbauer-Schweitzer</cp:lastModifiedBy>
  <cp:revision>9</cp:revision>
  <dcterms:created xsi:type="dcterms:W3CDTF">2022-06-12T21:49:30Z</dcterms:created>
  <dcterms:modified xsi:type="dcterms:W3CDTF">2022-06-14T15:18:51Z</dcterms:modified>
</cp:coreProperties>
</file>