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000000"/>
                </a:solidFill>
                <a:latin typeface="Arial"/>
              </a:rPr>
              <a:t>Click to move the slide</a:t>
            </a:r>
          </a:p>
        </p:txBody>
      </p:sp>
      <p:sp>
        <p:nvSpPr>
          <p:cNvPr id="116"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17"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118"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119"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 </a:t>
            </a:r>
          </a:p>
        </p:txBody>
      </p:sp>
      <p:sp>
        <p:nvSpPr>
          <p:cNvPr id="120"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1497A1E5-3086-4CDC-9AB3-B485ADF60DDF}"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341313" y="665163"/>
            <a:ext cx="5915025" cy="3327400"/>
          </a:xfrm>
          <a:prstGeom prst="rect">
            <a:avLst/>
          </a:prstGeom>
        </p:spPr>
      </p:sp>
      <p:sp>
        <p:nvSpPr>
          <p:cNvPr id="228" name="PlaceHolder 2"/>
          <p:cNvSpPr>
            <a:spLocks noGrp="1"/>
          </p:cNvSpPr>
          <p:nvPr>
            <p:ph type="body"/>
          </p:nvPr>
        </p:nvSpPr>
        <p:spPr>
          <a:xfrm>
            <a:off x="661680" y="4214160"/>
            <a:ext cx="5273280" cy="3993480"/>
          </a:xfrm>
          <a:prstGeom prst="rect">
            <a:avLst/>
          </a:prstGeom>
        </p:spPr>
        <p:txBody>
          <a:bodyPr lIns="0" tIns="0" rIns="0" bIns="0">
            <a:noAutofit/>
          </a:bodyPr>
          <a:lstStyle/>
          <a:p>
            <a:pPr marL="197640" indent="-196920">
              <a:lnSpc>
                <a:spcPct val="100000"/>
              </a:lnSpc>
            </a:pPr>
            <a:r>
              <a:rPr lang="en-US" sz="1800" b="1" strike="noStrike" spc="-1">
                <a:latin typeface="Arial"/>
              </a:rPr>
              <a:t>TITLE SLIDE </a:t>
            </a:r>
            <a:r>
              <a:rPr lang="en-US" sz="1800" b="0" strike="noStrike" spc="-1">
                <a:latin typeface="Arial"/>
              </a:rPr>
              <a:t>– Replace the picture to fit overall presentation theme.</a:t>
            </a:r>
          </a:p>
        </p:txBody>
      </p:sp>
      <p:sp>
        <p:nvSpPr>
          <p:cNvPr id="229" name="CustomShape 3"/>
          <p:cNvSpPr/>
          <p:nvPr/>
        </p:nvSpPr>
        <p:spPr>
          <a:xfrm>
            <a:off x="3970440" y="8830080"/>
            <a:ext cx="3037320" cy="465480"/>
          </a:xfrm>
          <a:prstGeom prst="rect">
            <a:avLst/>
          </a:prstGeom>
          <a:noFill/>
          <a:ln>
            <a:noFill/>
          </a:ln>
        </p:spPr>
        <p:style>
          <a:lnRef idx="0">
            <a:scrgbClr r="0" g="0" b="0"/>
          </a:lnRef>
          <a:fillRef idx="0">
            <a:scrgbClr r="0" g="0" b="0"/>
          </a:fillRef>
          <a:effectRef idx="0">
            <a:scrgbClr r="0" g="0" b="0"/>
          </a:effectRef>
          <a:fontRef idx="minor"/>
        </p:style>
        <p:txBody>
          <a:bodyPr lIns="82440" tIns="41040" rIns="82440" bIns="41040" anchor="b">
            <a:noAutofit/>
          </a:bodyPr>
          <a:lstStyle/>
          <a:p>
            <a:pPr algn="r">
              <a:lnSpc>
                <a:spcPct val="100000"/>
              </a:lnSpc>
            </a:pPr>
            <a:fld id="{38F17646-7836-4C7A-9858-E1792F0D9124}" type="slidenum">
              <a:rPr lang="en-US" sz="1100" b="0" strike="noStrike" spc="-1">
                <a:solidFill>
                  <a:srgbClr val="000000"/>
                </a:solidFill>
                <a:latin typeface="+mn-lt"/>
                <a:ea typeface="+mn-ea"/>
              </a:rPr>
              <a:t>1</a:t>
            </a:fld>
            <a:endParaRPr lang="en-US" sz="11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noRot="1" noChangeAspect="1"/>
          </p:cNvSpPr>
          <p:nvPr>
            <p:ph type="sldImg"/>
          </p:nvPr>
        </p:nvSpPr>
        <p:spPr>
          <a:xfrm>
            <a:off x="717480" y="1162080"/>
            <a:ext cx="5574960" cy="3136680"/>
          </a:xfrm>
          <a:prstGeom prst="rect">
            <a:avLst/>
          </a:prstGeom>
        </p:spPr>
      </p:sp>
      <p:sp>
        <p:nvSpPr>
          <p:cNvPr id="231" name="PlaceHolder 2"/>
          <p:cNvSpPr>
            <a:spLocks noGrp="1"/>
          </p:cNvSpPr>
          <p:nvPr>
            <p:ph type="body"/>
          </p:nvPr>
        </p:nvSpPr>
        <p:spPr>
          <a:xfrm>
            <a:off x="701640" y="4473360"/>
            <a:ext cx="5605920" cy="3659760"/>
          </a:xfrm>
          <a:prstGeom prst="rect">
            <a:avLst/>
          </a:prstGeom>
        </p:spPr>
        <p:txBody>
          <a:bodyPr lIns="0" tIns="0" rIns="0" bIns="0">
            <a:noAutofit/>
          </a:bodyPr>
          <a:lstStyle/>
          <a:p>
            <a:endParaRPr lang="en-US" sz="2000" b="0" strike="noStrike" spc="-1">
              <a:latin typeface="Arial"/>
            </a:endParaRPr>
          </a:p>
        </p:txBody>
      </p:sp>
      <p:sp>
        <p:nvSpPr>
          <p:cNvPr id="232" name="CustomShape 3"/>
          <p:cNvSpPr/>
          <p:nvPr/>
        </p:nvSpPr>
        <p:spPr>
          <a:xfrm>
            <a:off x="3970440" y="8830080"/>
            <a:ext cx="3037320" cy="465480"/>
          </a:xfrm>
          <a:prstGeom prst="rect">
            <a:avLst/>
          </a:prstGeom>
          <a:noFill/>
          <a:ln>
            <a:noFill/>
          </a:ln>
        </p:spPr>
        <p:style>
          <a:lnRef idx="0">
            <a:scrgbClr r="0" g="0" b="0"/>
          </a:lnRef>
          <a:fillRef idx="0">
            <a:scrgbClr r="0" g="0" b="0"/>
          </a:fillRef>
          <a:effectRef idx="0">
            <a:scrgbClr r="0" g="0" b="0"/>
          </a:effectRef>
          <a:fontRef idx="minor"/>
        </p:style>
        <p:txBody>
          <a:bodyPr lIns="82440" tIns="41040" rIns="82440" bIns="41040" anchor="b">
            <a:noAutofit/>
          </a:bodyPr>
          <a:lstStyle/>
          <a:p>
            <a:pPr algn="r">
              <a:lnSpc>
                <a:spcPct val="100000"/>
              </a:lnSpc>
            </a:pPr>
            <a:fld id="{32F66C78-D941-49BB-A69F-7C56690F6DE7}" type="slidenum">
              <a:rPr lang="en-US" sz="1100" b="0" strike="noStrike" spc="-1">
                <a:solidFill>
                  <a:srgbClr val="000000"/>
                </a:solidFill>
                <a:latin typeface="Times New Roman"/>
                <a:ea typeface="+mn-ea"/>
              </a:rPr>
              <a:t>25</a:t>
            </a:fld>
            <a:endParaRPr lang="en-US" sz="11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noRot="1" noChangeAspect="1"/>
          </p:cNvSpPr>
          <p:nvPr>
            <p:ph type="sldImg"/>
          </p:nvPr>
        </p:nvSpPr>
        <p:spPr>
          <a:xfrm>
            <a:off x="717480" y="1162080"/>
            <a:ext cx="5574960" cy="3136680"/>
          </a:xfrm>
          <a:prstGeom prst="rect">
            <a:avLst/>
          </a:prstGeom>
        </p:spPr>
      </p:sp>
      <p:sp>
        <p:nvSpPr>
          <p:cNvPr id="234" name="PlaceHolder 2"/>
          <p:cNvSpPr>
            <a:spLocks noGrp="1"/>
          </p:cNvSpPr>
          <p:nvPr>
            <p:ph type="body"/>
          </p:nvPr>
        </p:nvSpPr>
        <p:spPr>
          <a:xfrm>
            <a:off x="701640" y="4473360"/>
            <a:ext cx="5605920" cy="3659760"/>
          </a:xfrm>
          <a:prstGeom prst="rect">
            <a:avLst/>
          </a:prstGeom>
        </p:spPr>
        <p:txBody>
          <a:bodyPr lIns="0" tIns="0" rIns="0" bIns="0">
            <a:noAutofit/>
          </a:bodyPr>
          <a:lstStyle/>
          <a:p>
            <a:pPr marL="197640" indent="-196920">
              <a:lnSpc>
                <a:spcPct val="100000"/>
              </a:lnSpc>
            </a:pPr>
            <a:r>
              <a:rPr lang="en-US" sz="1800" b="1" strike="noStrike" spc="-1">
                <a:latin typeface="Arial Narrow"/>
              </a:rPr>
              <a:t>EXIT SLIDE </a:t>
            </a:r>
            <a:r>
              <a:rPr lang="en-US" sz="1800" b="0" strike="noStrike" spc="-1">
                <a:latin typeface="Arial Narrow"/>
              </a:rPr>
              <a:t>– Replace the picture and adjust elements on the </a:t>
            </a:r>
            <a:r>
              <a:rPr lang="en-US" sz="1800" b="1" strike="noStrike" spc="-1">
                <a:latin typeface="Arial Narrow"/>
              </a:rPr>
              <a:t>Exit Slide </a:t>
            </a:r>
            <a:r>
              <a:rPr lang="en-US" sz="1800" b="0" strike="noStrike" spc="-1">
                <a:latin typeface="Arial Narrow"/>
              </a:rPr>
              <a:t>as necessary.</a:t>
            </a:r>
            <a:endParaRPr lang="en-US" sz="1800" b="0" strike="noStrike" spc="-1">
              <a:latin typeface="Arial"/>
            </a:endParaRPr>
          </a:p>
        </p:txBody>
      </p:sp>
      <p:sp>
        <p:nvSpPr>
          <p:cNvPr id="235" name="CustomShape 3"/>
          <p:cNvSpPr/>
          <p:nvPr/>
        </p:nvSpPr>
        <p:spPr>
          <a:xfrm>
            <a:off x="3970440" y="8830080"/>
            <a:ext cx="3037320" cy="465480"/>
          </a:xfrm>
          <a:prstGeom prst="rect">
            <a:avLst/>
          </a:prstGeom>
          <a:noFill/>
          <a:ln>
            <a:noFill/>
          </a:ln>
        </p:spPr>
        <p:style>
          <a:lnRef idx="0">
            <a:scrgbClr r="0" g="0" b="0"/>
          </a:lnRef>
          <a:fillRef idx="0">
            <a:scrgbClr r="0" g="0" b="0"/>
          </a:fillRef>
          <a:effectRef idx="0">
            <a:scrgbClr r="0" g="0" b="0"/>
          </a:effectRef>
          <a:fontRef idx="minor"/>
        </p:style>
        <p:txBody>
          <a:bodyPr lIns="82440" tIns="41040" rIns="82440" bIns="41040" anchor="b">
            <a:noAutofit/>
          </a:bodyPr>
          <a:lstStyle/>
          <a:p>
            <a:pPr algn="r">
              <a:lnSpc>
                <a:spcPct val="100000"/>
              </a:lnSpc>
            </a:pPr>
            <a:fld id="{1462104E-9037-4500-82DF-FC9E89FE8CC7}" type="slidenum">
              <a:rPr lang="en-US" sz="1100" b="0" strike="noStrike" spc="-1">
                <a:solidFill>
                  <a:srgbClr val="000000"/>
                </a:solidFill>
                <a:latin typeface="+mn-lt"/>
                <a:ea typeface="+mn-ea"/>
              </a:rPr>
              <a:t>30</a:t>
            </a:fld>
            <a:endParaRPr lang="en-US" sz="11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0"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9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240"/>
            <a:ext cx="10972080" cy="1145160"/>
          </a:xfrm>
          <a:prstGeom prst="rect">
            <a:avLst/>
          </a:prstGeom>
        </p:spPr>
        <p:txBody>
          <a:bodyPr lIns="0" tIns="0" rIns="0" bIns="0" anchor="ctr">
            <a:spAutoFit/>
          </a:bodyPr>
          <a:lstStyle/>
          <a:p>
            <a:r>
              <a:rPr lang="en-US" sz="44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 name="Picture 12"/>
          <p:cNvPicPr/>
          <p:nvPr/>
        </p:nvPicPr>
        <p:blipFill>
          <a:blip r:embed="rId14" cstate="email">
            <a:extLst>
              <a:ext uri="{28A0092B-C50C-407E-A947-70E740481C1C}">
                <a14:useLocalDpi xmlns:a14="http://schemas.microsoft.com/office/drawing/2010/main"/>
              </a:ext>
            </a:extLst>
          </a:blip>
          <a:stretch/>
        </p:blipFill>
        <p:spPr>
          <a:xfrm>
            <a:off x="0" y="6172200"/>
            <a:ext cx="12191040" cy="684720"/>
          </a:xfrm>
          <a:prstGeom prst="rect">
            <a:avLst/>
          </a:prstGeom>
          <a:ln>
            <a:noFill/>
          </a:ln>
        </p:spPr>
      </p:pic>
      <p:sp>
        <p:nvSpPr>
          <p:cNvPr id="39"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7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365760" y="4023360"/>
            <a:ext cx="11826000" cy="1827720"/>
          </a:xfrm>
          <a:prstGeom prst="rect">
            <a:avLst/>
          </a:prstGeom>
          <a:solidFill>
            <a:srgbClr val="FFFFFF">
              <a:alpha val="90000"/>
            </a:srgbClr>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685800">
              <a:lnSpc>
                <a:spcPct val="100000"/>
              </a:lnSpc>
            </a:pPr>
            <a:r>
              <a:rPr lang="en-US" sz="3000" b="1" strike="noStrike" spc="-1">
                <a:solidFill>
                  <a:srgbClr val="6CB33F"/>
                </a:solidFill>
                <a:latin typeface="Arial"/>
                <a:ea typeface="DejaVu Sans"/>
              </a:rPr>
              <a:t>SGC Mining and Reclamation </a:t>
            </a:r>
            <a:endParaRPr lang="en-US" sz="3000" b="0" strike="noStrike" spc="-1">
              <a:latin typeface="Arial"/>
            </a:endParaRPr>
          </a:p>
          <a:p>
            <a:pPr marL="685800">
              <a:lnSpc>
                <a:spcPct val="100000"/>
              </a:lnSpc>
            </a:pPr>
            <a:r>
              <a:rPr lang="en-US" sz="3000" b="1" strike="noStrike" spc="-1">
                <a:solidFill>
                  <a:srgbClr val="6CB33F"/>
                </a:solidFill>
                <a:latin typeface="Arial"/>
                <a:ea typeface="DejaVu Sans"/>
              </a:rPr>
              <a:t>Evaluating Animas River Water Quality </a:t>
            </a:r>
            <a:endParaRPr lang="en-US" sz="3000" b="0" strike="noStrike" spc="-1">
              <a:latin typeface="Arial"/>
            </a:endParaRPr>
          </a:p>
          <a:p>
            <a:pPr marL="685800">
              <a:lnSpc>
                <a:spcPct val="100000"/>
              </a:lnSpc>
            </a:pPr>
            <a:r>
              <a:rPr lang="en-US" sz="2000" b="1" strike="noStrike" spc="-1">
                <a:solidFill>
                  <a:srgbClr val="6CB33F"/>
                </a:solidFill>
                <a:latin typeface="Arial"/>
                <a:ea typeface="DejaVu Sans"/>
              </a:rPr>
              <a:t>2019 ASMR Conference and 36</a:t>
            </a:r>
            <a:r>
              <a:rPr lang="en-US" sz="2000" b="1" strike="noStrike" spc="-1" baseline="30000">
                <a:solidFill>
                  <a:srgbClr val="6CB33F"/>
                </a:solidFill>
                <a:latin typeface="Arial"/>
                <a:ea typeface="DejaVu Sans"/>
              </a:rPr>
              <a:t>th</a:t>
            </a:r>
            <a:r>
              <a:rPr lang="en-US" sz="2000" b="1" strike="noStrike" spc="-1">
                <a:solidFill>
                  <a:srgbClr val="6CB33F"/>
                </a:solidFill>
                <a:latin typeface="Arial"/>
                <a:ea typeface="DejaVu Sans"/>
              </a:rPr>
              <a:t> Annual Meeting</a:t>
            </a:r>
            <a:endParaRPr lang="en-US" sz="2000" b="0" strike="noStrike" spc="-1">
              <a:latin typeface="Arial"/>
            </a:endParaRPr>
          </a:p>
          <a:p>
            <a:pPr marL="685800">
              <a:lnSpc>
                <a:spcPct val="100000"/>
              </a:lnSpc>
            </a:pPr>
            <a:r>
              <a:rPr lang="en-US" sz="2000" b="1" strike="noStrike" spc="-1">
                <a:solidFill>
                  <a:srgbClr val="6CB33F"/>
                </a:solidFill>
                <a:latin typeface="Arial"/>
                <a:ea typeface="DejaVu Sans"/>
              </a:rPr>
              <a:t>June 2019 </a:t>
            </a:r>
            <a:endParaRPr lang="en-US" sz="2000" b="0" strike="noStrike" spc="-1">
              <a:latin typeface="Arial"/>
            </a:endParaRPr>
          </a:p>
          <a:p>
            <a:pPr marL="685800">
              <a:lnSpc>
                <a:spcPct val="100000"/>
              </a:lnSpc>
            </a:pPr>
            <a:endParaRPr lang="en-US" sz="2000" b="0" strike="noStrike" spc="-1">
              <a:latin typeface="Arial"/>
            </a:endParaRPr>
          </a:p>
        </p:txBody>
      </p:sp>
      <p:pic>
        <p:nvPicPr>
          <p:cNvPr id="122" name="Picture 3"/>
          <p:cNvPicPr/>
          <p:nvPr/>
        </p:nvPicPr>
        <p:blipFill>
          <a:blip r:embed="rId3" cstate="email">
            <a:extLst>
              <a:ext uri="{28A0092B-C50C-407E-A947-70E740481C1C}">
                <a14:useLocalDpi xmlns:a14="http://schemas.microsoft.com/office/drawing/2010/main"/>
              </a:ext>
            </a:extLst>
          </a:blip>
          <a:stretch/>
        </p:blipFill>
        <p:spPr>
          <a:xfrm>
            <a:off x="0" y="5949000"/>
            <a:ext cx="12191040" cy="912960"/>
          </a:xfrm>
          <a:prstGeom prst="rect">
            <a:avLst/>
          </a:prstGeom>
          <a:ln>
            <a:noFill/>
          </a:ln>
        </p:spPr>
      </p:pic>
      <p:pic>
        <p:nvPicPr>
          <p:cNvPr id="123" name="Picture 2"/>
          <p:cNvPicPr/>
          <p:nvPr/>
        </p:nvPicPr>
        <p:blipFill>
          <a:blip r:embed="rId4" cstate="email">
            <a:extLst>
              <a:ext uri="{28A0092B-C50C-407E-A947-70E740481C1C}">
                <a14:useLocalDpi xmlns:a14="http://schemas.microsoft.com/office/drawing/2010/main"/>
              </a:ext>
            </a:extLst>
          </a:blip>
          <a:stretch/>
        </p:blipFill>
        <p:spPr>
          <a:xfrm>
            <a:off x="1664640" y="152280"/>
            <a:ext cx="7894440" cy="38383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838080" y="365040"/>
            <a:ext cx="10513800" cy="87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Reclamation Approach</a:t>
            </a:r>
            <a:endParaRPr lang="en-US" sz="4400" b="0" strike="noStrike" spc="-1">
              <a:latin typeface="Arial"/>
            </a:endParaRPr>
          </a:p>
        </p:txBody>
      </p:sp>
      <p:sp>
        <p:nvSpPr>
          <p:cNvPr id="160" name="CustomShape 2"/>
          <p:cNvSpPr/>
          <p:nvPr/>
        </p:nvSpPr>
        <p:spPr>
          <a:xfrm>
            <a:off x="756000" y="1405800"/>
            <a:ext cx="10513800" cy="465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0" indent="-456120">
              <a:lnSpc>
                <a:spcPct val="100000"/>
              </a:lnSpc>
              <a:spcBef>
                <a:spcPts val="567"/>
              </a:spcBef>
              <a:spcAft>
                <a:spcPts val="567"/>
              </a:spcAft>
              <a:buClr>
                <a:srgbClr val="6CB33F"/>
              </a:buClr>
              <a:buFont typeface="Wingdings" charset="2"/>
              <a:buChar char=""/>
            </a:pPr>
            <a:r>
              <a:rPr lang="en-US" sz="2800" b="0" strike="noStrike" spc="-1">
                <a:solidFill>
                  <a:srgbClr val="000000"/>
                </a:solidFill>
                <a:latin typeface="Calibri"/>
                <a:ea typeface="DejaVu Sans"/>
              </a:rPr>
              <a:t>Reclaim and restore the surface in the Sunnyside Basin </a:t>
            </a:r>
            <a:endParaRPr lang="en-US" sz="2800" b="0" strike="noStrike" spc="-1">
              <a:latin typeface="Arial"/>
            </a:endParaRPr>
          </a:p>
          <a:p>
            <a:pPr marL="457200" indent="-456120">
              <a:lnSpc>
                <a:spcPct val="100000"/>
              </a:lnSpc>
              <a:spcBef>
                <a:spcPts val="283"/>
              </a:spcBef>
              <a:spcAft>
                <a:spcPts val="283"/>
              </a:spcAft>
              <a:buClr>
                <a:srgbClr val="6CB33F"/>
              </a:buClr>
              <a:buFont typeface="Wingdings" charset="2"/>
              <a:buChar char=""/>
            </a:pPr>
            <a:r>
              <a:rPr lang="en-US" sz="2800" b="0" strike="noStrike" spc="-1">
                <a:solidFill>
                  <a:srgbClr val="000000"/>
                </a:solidFill>
                <a:latin typeface="Calibri"/>
                <a:ea typeface="DejaVu Sans"/>
              </a:rPr>
              <a:t>Reclaim and restore the surface at the American Tunnel Portal </a:t>
            </a:r>
            <a:endParaRPr lang="en-US" sz="2800" b="0" strike="noStrike" spc="-1">
              <a:latin typeface="Arial"/>
            </a:endParaRPr>
          </a:p>
          <a:p>
            <a:pPr marL="457200" indent="-456120">
              <a:lnSpc>
                <a:spcPct val="100000"/>
              </a:lnSpc>
              <a:spcBef>
                <a:spcPts val="283"/>
              </a:spcBef>
              <a:spcAft>
                <a:spcPts val="283"/>
              </a:spcAft>
              <a:buClr>
                <a:srgbClr val="6CB33F"/>
              </a:buClr>
              <a:buFont typeface="Wingdings" charset="2"/>
              <a:buChar char=""/>
            </a:pPr>
            <a:r>
              <a:rPr lang="en-US" sz="2800" b="0" strike="noStrike" spc="-1">
                <a:solidFill>
                  <a:srgbClr val="000000"/>
                </a:solidFill>
                <a:latin typeface="Calibri"/>
                <a:ea typeface="DejaVu Sans"/>
              </a:rPr>
              <a:t>Physically and chemically stabilize the Mayflower Tailings</a:t>
            </a:r>
            <a:endParaRPr lang="en-US" sz="2800" b="0" strike="noStrike" spc="-1">
              <a:latin typeface="Arial"/>
            </a:endParaRPr>
          </a:p>
          <a:p>
            <a:pPr marL="457200" indent="-456120">
              <a:lnSpc>
                <a:spcPct val="100000"/>
              </a:lnSpc>
              <a:spcBef>
                <a:spcPts val="283"/>
              </a:spcBef>
              <a:spcAft>
                <a:spcPts val="283"/>
              </a:spcAft>
              <a:buClr>
                <a:srgbClr val="6CB33F"/>
              </a:buClr>
              <a:buFont typeface="Wingdings" charset="2"/>
              <a:buChar char=""/>
            </a:pPr>
            <a:r>
              <a:rPr lang="en-US" sz="2800" b="0" strike="noStrike" spc="-1">
                <a:solidFill>
                  <a:srgbClr val="000000"/>
                </a:solidFill>
                <a:latin typeface="Calibri"/>
                <a:ea typeface="DejaVu Sans"/>
              </a:rPr>
              <a:t>Control and minimize mine discharge by installing bulkheads</a:t>
            </a:r>
            <a:endParaRPr lang="en-US" sz="2800" b="0" strike="noStrike" spc="-1">
              <a:latin typeface="Arial"/>
            </a:endParaRPr>
          </a:p>
          <a:p>
            <a:pPr marL="457200" indent="-456120">
              <a:lnSpc>
                <a:spcPct val="100000"/>
              </a:lnSpc>
              <a:spcBef>
                <a:spcPts val="283"/>
              </a:spcBef>
              <a:spcAft>
                <a:spcPts val="283"/>
              </a:spcAft>
              <a:buClr>
                <a:srgbClr val="6CB33F"/>
              </a:buClr>
              <a:buFont typeface="Wingdings" charset="2"/>
              <a:buChar char=""/>
            </a:pPr>
            <a:r>
              <a:rPr lang="en-US" sz="2800" b="0" strike="noStrike" spc="-1">
                <a:solidFill>
                  <a:srgbClr val="000000"/>
                </a:solidFill>
                <a:latin typeface="Calibri"/>
                <a:ea typeface="DejaVu Sans"/>
              </a:rPr>
              <a:t>Remediate a series of non-SGC sites in the Upper Animas Basin</a:t>
            </a:r>
            <a:endParaRPr lang="en-US" sz="2800" b="0" strike="noStrike" spc="-1">
              <a:latin typeface="Arial"/>
            </a:endParaRPr>
          </a:p>
          <a:p>
            <a:pPr marL="457200" indent="-456120">
              <a:lnSpc>
                <a:spcPct val="100000"/>
              </a:lnSpc>
              <a:spcBef>
                <a:spcPts val="283"/>
              </a:spcBef>
              <a:spcAft>
                <a:spcPts val="283"/>
              </a:spcAft>
              <a:buClr>
                <a:srgbClr val="6CB33F"/>
              </a:buClr>
              <a:buFont typeface="Wingdings" charset="2"/>
              <a:buChar char=""/>
            </a:pPr>
            <a:r>
              <a:rPr lang="en-US" sz="2800" b="0" strike="noStrike" spc="-1">
                <a:solidFill>
                  <a:srgbClr val="000000"/>
                </a:solidFill>
                <a:latin typeface="Calibri"/>
                <a:ea typeface="DejaVu Sans"/>
              </a:rPr>
              <a:t>Compliance determined by zinc concentration at USGS Gaging Station  (A-72) below confluence of Animas River, Cement Creek, and Mineral Creek</a:t>
            </a:r>
            <a:endParaRPr lang="en-US" sz="2800" b="0" strike="noStrike" spc="-1">
              <a:latin typeface="Arial"/>
            </a:endParaRPr>
          </a:p>
          <a:p>
            <a:pPr>
              <a:lnSpc>
                <a:spcPct val="100000"/>
              </a:lnSpc>
              <a:spcBef>
                <a:spcPts val="1349"/>
              </a:spcBef>
              <a:spcAft>
                <a:spcPts val="850"/>
              </a:spcAft>
            </a:pPr>
            <a:endParaRPr lang="en-US" sz="2800" b="0" strike="noStrike" spc="-1">
              <a:latin typeface="Arial"/>
            </a:endParaRPr>
          </a:p>
        </p:txBody>
      </p:sp>
      <p:sp>
        <p:nvSpPr>
          <p:cNvPr id="161"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10</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838080" y="365040"/>
            <a:ext cx="10513800" cy="82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Key Reclamation Dates</a:t>
            </a:r>
            <a:endParaRPr lang="en-US" sz="4400" b="0" strike="noStrike" spc="-1">
              <a:latin typeface="Arial"/>
            </a:endParaRPr>
          </a:p>
        </p:txBody>
      </p:sp>
      <p:sp>
        <p:nvSpPr>
          <p:cNvPr id="163" name="CustomShape 2"/>
          <p:cNvSpPr/>
          <p:nvPr/>
        </p:nvSpPr>
        <p:spPr>
          <a:xfrm>
            <a:off x="838080" y="1614600"/>
            <a:ext cx="10513800" cy="43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920" indent="-456120">
              <a:lnSpc>
                <a:spcPct val="90000"/>
              </a:lnSpc>
              <a:spcBef>
                <a:spcPts val="1001"/>
              </a:spcBef>
              <a:buClr>
                <a:srgbClr val="6CB33F"/>
              </a:buClr>
              <a:buFont typeface="Wingdings" charset="2"/>
              <a:buChar char=""/>
            </a:pPr>
            <a:r>
              <a:rPr lang="en-US" sz="3000" b="0" strike="noStrike" spc="-1">
                <a:solidFill>
                  <a:srgbClr val="000000"/>
                </a:solidFill>
                <a:latin typeface="Calibri"/>
                <a:ea typeface="DejaVu Sans"/>
              </a:rPr>
              <a:t>November 1993: Technical Revisions to the reclamation plan, including installation of bulkheads, approved by MLRB</a:t>
            </a:r>
            <a:endParaRPr lang="en-US" sz="3000" b="0" strike="noStrike" spc="-1">
              <a:latin typeface="Arial"/>
            </a:endParaRPr>
          </a:p>
          <a:p>
            <a:pPr marL="457920" indent="-456120">
              <a:lnSpc>
                <a:spcPct val="90000"/>
              </a:lnSpc>
              <a:spcBef>
                <a:spcPts val="1001"/>
              </a:spcBef>
              <a:buClr>
                <a:srgbClr val="6CB33F"/>
              </a:buClr>
              <a:buFont typeface="Wingdings" charset="2"/>
              <a:buChar char=""/>
            </a:pPr>
            <a:r>
              <a:rPr lang="en-US" sz="3000" b="0" strike="noStrike" spc="-1">
                <a:solidFill>
                  <a:srgbClr val="000000"/>
                </a:solidFill>
                <a:latin typeface="Calibri"/>
                <a:ea typeface="DejaVu Sans"/>
              </a:rPr>
              <a:t>Fall 1994: Animas River Stakeholders Group formed and SGC becomes member</a:t>
            </a:r>
            <a:endParaRPr lang="en-US" sz="3000" b="0" strike="noStrike" spc="-1">
              <a:latin typeface="Arial"/>
            </a:endParaRPr>
          </a:p>
          <a:p>
            <a:pPr marL="457920" indent="-456120">
              <a:lnSpc>
                <a:spcPct val="90000"/>
              </a:lnSpc>
              <a:spcBef>
                <a:spcPts val="1001"/>
              </a:spcBef>
              <a:buClr>
                <a:srgbClr val="6CB33F"/>
              </a:buClr>
              <a:buFont typeface="Wingdings" charset="2"/>
              <a:buChar char=""/>
            </a:pPr>
            <a:r>
              <a:rPr lang="en-US" sz="3000" b="0" strike="noStrike" spc="-1">
                <a:solidFill>
                  <a:srgbClr val="000000"/>
                </a:solidFill>
                <a:latin typeface="Calibri"/>
                <a:ea typeface="DejaVu Sans"/>
              </a:rPr>
              <a:t>May 1996: SGC and Colorado enter into a consent agreement which was approved by BLM and endorsed by EPA</a:t>
            </a:r>
            <a:endParaRPr lang="en-US" sz="3000" b="0" strike="noStrike" spc="-1">
              <a:latin typeface="Arial"/>
            </a:endParaRPr>
          </a:p>
          <a:p>
            <a:pPr marL="457920" indent="-456120">
              <a:lnSpc>
                <a:spcPct val="90000"/>
              </a:lnSpc>
              <a:spcBef>
                <a:spcPts val="1001"/>
              </a:spcBef>
              <a:buClr>
                <a:srgbClr val="6CB33F"/>
              </a:buClr>
              <a:buFont typeface="Wingdings" charset="2"/>
              <a:buChar char=""/>
            </a:pPr>
            <a:r>
              <a:rPr lang="en-US" sz="3000" b="0" strike="noStrike" spc="-1">
                <a:solidFill>
                  <a:srgbClr val="000000"/>
                </a:solidFill>
                <a:latin typeface="Calibri"/>
                <a:ea typeface="DejaVu Sans"/>
              </a:rPr>
              <a:t>January 2003: Colorado Department of Public Health and Environment (CDPHE) Determines Terms of Consent Decree met</a:t>
            </a:r>
            <a:endParaRPr lang="en-US" sz="3000" b="0" strike="noStrike" spc="-1">
              <a:latin typeface="Arial"/>
            </a:endParaRPr>
          </a:p>
        </p:txBody>
      </p:sp>
      <p:sp>
        <p:nvSpPr>
          <p:cNvPr id="164"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11</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838080" y="1825560"/>
            <a:ext cx="10513800" cy="4349520"/>
          </a:xfrm>
          <a:prstGeom prst="rect">
            <a:avLst/>
          </a:prstGeom>
          <a:noFill/>
          <a:ln>
            <a:noFill/>
          </a:ln>
        </p:spPr>
        <p:style>
          <a:lnRef idx="0">
            <a:scrgbClr r="0" g="0" b="0"/>
          </a:lnRef>
          <a:fillRef idx="0">
            <a:scrgbClr r="0" g="0" b="0"/>
          </a:fillRef>
          <a:effectRef idx="0">
            <a:scrgbClr r="0" g="0" b="0"/>
          </a:effectRef>
          <a:fontRef idx="minor"/>
        </p:style>
      </p:sp>
      <p:sp>
        <p:nvSpPr>
          <p:cNvPr id="166" name="CustomShape 2"/>
          <p:cNvSpPr/>
          <p:nvPr/>
        </p:nvSpPr>
        <p:spPr>
          <a:xfrm>
            <a:off x="-20880" y="273600"/>
            <a:ext cx="10451160" cy="59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200" b="1" strike="noStrike" spc="-1">
                <a:solidFill>
                  <a:srgbClr val="6CB33F"/>
                </a:solidFill>
                <a:latin typeface="Arial"/>
                <a:ea typeface="DejaVu Sans"/>
              </a:rPr>
              <a:t>SGC Reclamation and Remediation Activities</a:t>
            </a:r>
            <a:endParaRPr lang="en-US" sz="3200" b="0" strike="noStrike" spc="-1">
              <a:latin typeface="Arial"/>
            </a:endParaRPr>
          </a:p>
        </p:txBody>
      </p:sp>
      <p:pic>
        <p:nvPicPr>
          <p:cNvPr id="167" name="Picture 7"/>
          <p:cNvPicPr/>
          <p:nvPr/>
        </p:nvPicPr>
        <p:blipFill>
          <a:blip r:embed="rId2" cstate="email">
            <a:extLst>
              <a:ext uri="{28A0092B-C50C-407E-A947-70E740481C1C}">
                <a14:useLocalDpi xmlns:a14="http://schemas.microsoft.com/office/drawing/2010/main"/>
              </a:ext>
            </a:extLst>
          </a:blip>
          <a:stretch/>
        </p:blipFill>
        <p:spPr>
          <a:xfrm>
            <a:off x="2766240" y="865080"/>
            <a:ext cx="6802560" cy="5203800"/>
          </a:xfrm>
          <a:prstGeom prst="rect">
            <a:avLst/>
          </a:prstGeom>
          <a:ln>
            <a:noFill/>
          </a:ln>
        </p:spPr>
      </p:pic>
      <p:sp>
        <p:nvSpPr>
          <p:cNvPr id="168"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12</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838080" y="365040"/>
            <a:ext cx="10513800" cy="85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Reclamation - Surface Facilities</a:t>
            </a:r>
            <a:endParaRPr lang="en-US" sz="4400" b="0" strike="noStrike" spc="-1">
              <a:latin typeface="Arial"/>
            </a:endParaRPr>
          </a:p>
        </p:txBody>
      </p:sp>
      <p:sp>
        <p:nvSpPr>
          <p:cNvPr id="170" name="CustomShape 2"/>
          <p:cNvSpPr/>
          <p:nvPr/>
        </p:nvSpPr>
        <p:spPr>
          <a:xfrm>
            <a:off x="838080" y="1462320"/>
            <a:ext cx="10513800" cy="43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920" indent="-456120">
              <a:lnSpc>
                <a:spcPct val="90000"/>
              </a:lnSpc>
              <a:spcBef>
                <a:spcPts val="1001"/>
              </a:spcBef>
              <a:buClr>
                <a:srgbClr val="6CB33F"/>
              </a:buClr>
              <a:buFont typeface="Wingdings" charset="2"/>
              <a:buChar char=""/>
            </a:pPr>
            <a:r>
              <a:rPr lang="en-US" sz="3000" b="0" strike="noStrike" spc="-1">
                <a:solidFill>
                  <a:srgbClr val="000000"/>
                </a:solidFill>
                <a:latin typeface="Calibri"/>
                <a:ea typeface="DejaVu Sans"/>
              </a:rPr>
              <a:t>SGC placed 240,000 cubic yards of clean fill over the Lake Emma Subsidence area, contoured and reseeded area </a:t>
            </a:r>
            <a:endParaRPr lang="en-US" sz="3000" b="0" strike="noStrike" spc="-1">
              <a:latin typeface="Arial"/>
            </a:endParaRPr>
          </a:p>
          <a:p>
            <a:pPr marL="457920" indent="-456120">
              <a:lnSpc>
                <a:spcPct val="90000"/>
              </a:lnSpc>
              <a:spcBef>
                <a:spcPts val="1001"/>
              </a:spcBef>
              <a:buClr>
                <a:srgbClr val="6CB33F"/>
              </a:buClr>
              <a:buFont typeface="Wingdings" charset="2"/>
              <a:buChar char=""/>
            </a:pPr>
            <a:r>
              <a:rPr lang="en-US" sz="3000" b="0" strike="noStrike" spc="-1">
                <a:solidFill>
                  <a:srgbClr val="000000"/>
                </a:solidFill>
                <a:latin typeface="Calibri"/>
                <a:ea typeface="DejaVu Sans"/>
              </a:rPr>
              <a:t>SGC removed 80,000 tons of historic mine waste and tails from the American Tunnel, contoured and reseeded the area </a:t>
            </a:r>
            <a:endParaRPr lang="en-US" sz="3000" b="0" strike="noStrike" spc="-1">
              <a:latin typeface="Arial"/>
            </a:endParaRPr>
          </a:p>
          <a:p>
            <a:pPr marL="457920" indent="-456120">
              <a:lnSpc>
                <a:spcPct val="90000"/>
              </a:lnSpc>
              <a:spcBef>
                <a:spcPts val="1001"/>
              </a:spcBef>
              <a:buClr>
                <a:srgbClr val="6CB33F"/>
              </a:buClr>
              <a:buFont typeface="Wingdings" charset="2"/>
              <a:buChar char=""/>
            </a:pPr>
            <a:r>
              <a:rPr lang="en-US" sz="3000" b="0" strike="noStrike" spc="-1">
                <a:solidFill>
                  <a:srgbClr val="000000"/>
                </a:solidFill>
                <a:latin typeface="Calibri"/>
                <a:ea typeface="DejaVu Sans"/>
              </a:rPr>
              <a:t>SGC contoured the 4 Mayflower tailings piles to promote physical stability, covered with subsoil, and reseeded the area</a:t>
            </a:r>
            <a:endParaRPr lang="en-US" sz="3000" b="0" strike="noStrike" spc="-1">
              <a:latin typeface="Arial"/>
            </a:endParaRPr>
          </a:p>
          <a:p>
            <a:pPr marL="457920" indent="-456120">
              <a:lnSpc>
                <a:spcPct val="90000"/>
              </a:lnSpc>
              <a:spcBef>
                <a:spcPts val="1001"/>
              </a:spcBef>
              <a:buClr>
                <a:srgbClr val="6CB33F"/>
              </a:buClr>
              <a:buFont typeface="Wingdings" charset="2"/>
              <a:buChar char=""/>
            </a:pPr>
            <a:r>
              <a:rPr lang="en-US" sz="3000" b="0" strike="noStrike" spc="-1">
                <a:solidFill>
                  <a:srgbClr val="000000"/>
                </a:solidFill>
                <a:latin typeface="Calibri"/>
                <a:ea typeface="DejaVu Sans"/>
              </a:rPr>
              <a:t>In January 1999 added projects for additional hydrologic controls of Mayflower tailings pond #4 to divert upgradient surface and groundwater around the tailings</a:t>
            </a:r>
            <a:endParaRPr lang="en-US" sz="3000" b="0" strike="noStrike" spc="-1">
              <a:latin typeface="Arial"/>
            </a:endParaRPr>
          </a:p>
          <a:p>
            <a:pPr>
              <a:lnSpc>
                <a:spcPct val="90000"/>
              </a:lnSpc>
              <a:spcBef>
                <a:spcPts val="1001"/>
              </a:spcBef>
            </a:pPr>
            <a:endParaRPr lang="en-US" sz="3000" b="0" strike="noStrike" spc="-1">
              <a:latin typeface="Arial"/>
            </a:endParaRPr>
          </a:p>
        </p:txBody>
      </p:sp>
      <p:sp>
        <p:nvSpPr>
          <p:cNvPr id="171"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13</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838080" y="287640"/>
            <a:ext cx="10513800" cy="90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Reclamation - Before &amp; After</a:t>
            </a:r>
            <a:endParaRPr lang="en-US" sz="4400" b="0" strike="noStrike" spc="-1">
              <a:latin typeface="Arial"/>
            </a:endParaRPr>
          </a:p>
        </p:txBody>
      </p:sp>
      <p:pic>
        <p:nvPicPr>
          <p:cNvPr id="173" name="Content Placeholder 3"/>
          <p:cNvPicPr/>
          <p:nvPr/>
        </p:nvPicPr>
        <p:blipFill>
          <a:blip r:embed="rId2" cstate="email">
            <a:extLst>
              <a:ext uri="{28A0092B-C50C-407E-A947-70E740481C1C}">
                <a14:useLocalDpi xmlns:a14="http://schemas.microsoft.com/office/drawing/2010/main"/>
              </a:ext>
            </a:extLst>
          </a:blip>
          <a:srcRect/>
          <a:stretch/>
        </p:blipFill>
        <p:spPr>
          <a:xfrm>
            <a:off x="477000" y="1090800"/>
            <a:ext cx="11235960" cy="5039280"/>
          </a:xfrm>
          <a:prstGeom prst="rect">
            <a:avLst/>
          </a:prstGeom>
          <a:ln>
            <a:noFill/>
          </a:ln>
        </p:spPr>
      </p:pic>
      <p:sp>
        <p:nvSpPr>
          <p:cNvPr id="174" name="CustomShape 2"/>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14</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838080" y="365040"/>
            <a:ext cx="10513800" cy="80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Reclamation - Before &amp; After</a:t>
            </a:r>
            <a:endParaRPr lang="en-US" sz="4400" b="0" strike="noStrike" spc="-1">
              <a:latin typeface="Arial"/>
            </a:endParaRPr>
          </a:p>
        </p:txBody>
      </p:sp>
      <p:pic>
        <p:nvPicPr>
          <p:cNvPr id="176" name="Picture 5"/>
          <p:cNvPicPr/>
          <p:nvPr/>
        </p:nvPicPr>
        <p:blipFill>
          <a:blip r:embed="rId2" cstate="email">
            <a:extLst>
              <a:ext uri="{28A0092B-C50C-407E-A947-70E740481C1C}">
                <a14:useLocalDpi xmlns:a14="http://schemas.microsoft.com/office/drawing/2010/main"/>
              </a:ext>
            </a:extLst>
          </a:blip>
          <a:srcRect/>
          <a:stretch/>
        </p:blipFill>
        <p:spPr>
          <a:xfrm>
            <a:off x="443880" y="1289520"/>
            <a:ext cx="11302920" cy="4736880"/>
          </a:xfrm>
          <a:prstGeom prst="rect">
            <a:avLst/>
          </a:prstGeom>
          <a:ln>
            <a:noFill/>
          </a:ln>
        </p:spPr>
      </p:pic>
      <p:sp>
        <p:nvSpPr>
          <p:cNvPr id="177" name="CustomShape 2"/>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15</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838080" y="365040"/>
            <a:ext cx="10513800" cy="79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Reclamation - Before &amp; After</a:t>
            </a:r>
            <a:endParaRPr lang="en-US" sz="4400" b="0" strike="noStrike" spc="-1">
              <a:latin typeface="Arial"/>
            </a:endParaRPr>
          </a:p>
        </p:txBody>
      </p:sp>
      <p:pic>
        <p:nvPicPr>
          <p:cNvPr id="179" name="Content Placeholder 3"/>
          <p:cNvPicPr/>
          <p:nvPr/>
        </p:nvPicPr>
        <p:blipFill>
          <a:blip r:embed="rId2" cstate="email">
            <a:extLst>
              <a:ext uri="{28A0092B-C50C-407E-A947-70E740481C1C}">
                <a14:useLocalDpi xmlns:a14="http://schemas.microsoft.com/office/drawing/2010/main"/>
              </a:ext>
            </a:extLst>
          </a:blip>
          <a:srcRect/>
          <a:stretch/>
        </p:blipFill>
        <p:spPr>
          <a:xfrm>
            <a:off x="838080" y="1045440"/>
            <a:ext cx="10548360" cy="4979160"/>
          </a:xfrm>
          <a:prstGeom prst="rect">
            <a:avLst/>
          </a:prstGeom>
          <a:ln>
            <a:noFill/>
          </a:ln>
        </p:spPr>
      </p:pic>
      <p:sp>
        <p:nvSpPr>
          <p:cNvPr id="180" name="CustomShape 2"/>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16</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838080" y="365040"/>
            <a:ext cx="10513800" cy="66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Reclamation - Before &amp; After</a:t>
            </a:r>
            <a:endParaRPr lang="en-US" sz="4400" b="0" strike="noStrike" spc="-1">
              <a:latin typeface="Arial"/>
            </a:endParaRPr>
          </a:p>
        </p:txBody>
      </p:sp>
      <p:pic>
        <p:nvPicPr>
          <p:cNvPr id="182" name="Picture 4"/>
          <p:cNvPicPr/>
          <p:nvPr/>
        </p:nvPicPr>
        <p:blipFill>
          <a:blip r:embed="rId2" cstate="email">
            <a:extLst>
              <a:ext uri="{28A0092B-C50C-407E-A947-70E740481C1C}">
                <a14:useLocalDpi xmlns:a14="http://schemas.microsoft.com/office/drawing/2010/main"/>
              </a:ext>
            </a:extLst>
          </a:blip>
          <a:srcRect/>
          <a:stretch/>
        </p:blipFill>
        <p:spPr>
          <a:xfrm>
            <a:off x="1219320" y="1113840"/>
            <a:ext cx="9751680" cy="4894200"/>
          </a:xfrm>
          <a:prstGeom prst="rect">
            <a:avLst/>
          </a:prstGeom>
          <a:ln>
            <a:noFill/>
          </a:ln>
        </p:spPr>
      </p:pic>
      <p:sp>
        <p:nvSpPr>
          <p:cNvPr id="183" name="CustomShape 2"/>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17</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838080" y="365040"/>
            <a:ext cx="10513800" cy="94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000" b="1" strike="noStrike" spc="-1">
                <a:solidFill>
                  <a:srgbClr val="6CB33F"/>
                </a:solidFill>
                <a:latin typeface="Arial"/>
                <a:ea typeface="DejaVu Sans"/>
              </a:rPr>
              <a:t>Reclamation - Sunnyside Underground</a:t>
            </a:r>
            <a:endParaRPr lang="en-US" sz="4000" b="0" strike="noStrike" spc="-1">
              <a:latin typeface="Arial"/>
            </a:endParaRPr>
          </a:p>
        </p:txBody>
      </p:sp>
      <p:sp>
        <p:nvSpPr>
          <p:cNvPr id="185" name="CustomShape 2"/>
          <p:cNvSpPr/>
          <p:nvPr/>
        </p:nvSpPr>
        <p:spPr>
          <a:xfrm>
            <a:off x="838080" y="1227600"/>
            <a:ext cx="10513800" cy="485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buClr>
                <a:srgbClr val="6CB33F"/>
              </a:buClr>
              <a:buFont typeface="Wingdings" charset="2"/>
              <a:buChar char=""/>
            </a:pPr>
            <a:r>
              <a:rPr lang="en-US" sz="2800" b="0" strike="noStrike" spc="-1">
                <a:solidFill>
                  <a:srgbClr val="000000"/>
                </a:solidFill>
                <a:latin typeface="Calibri"/>
                <a:ea typeface="Times New Roman"/>
              </a:rPr>
              <a:t>Between 1992 and 2002, SGC installed a series of nine engineered concrete bulkheads in the Sunnyside Mine, including the Terry and American Tunnels </a:t>
            </a:r>
            <a:endParaRPr lang="en-US" sz="2800" b="0" strike="noStrike" spc="-1">
              <a:latin typeface="Arial"/>
            </a:endParaRPr>
          </a:p>
          <a:p>
            <a:pPr marL="343080" indent="-342000">
              <a:lnSpc>
                <a:spcPct val="100000"/>
              </a:lnSpc>
              <a:buClr>
                <a:srgbClr val="6CB33F"/>
              </a:buClr>
              <a:buFont typeface="Wingdings" charset="2"/>
              <a:buChar char=""/>
            </a:pPr>
            <a:r>
              <a:rPr lang="en-US" sz="2800" b="0" strike="noStrike" spc="-1">
                <a:solidFill>
                  <a:srgbClr val="000000"/>
                </a:solidFill>
                <a:latin typeface="Calibri"/>
                <a:ea typeface="Times New Roman"/>
              </a:rPr>
              <a:t>The primary purpose of the concrete bulkheads is to isolate the interior workings of the Sunnyside Mine, and prevent water flow from the interior workings to the surface </a:t>
            </a:r>
            <a:endParaRPr lang="en-US" sz="2800" b="0" strike="noStrike" spc="-1">
              <a:latin typeface="Arial"/>
            </a:endParaRPr>
          </a:p>
          <a:p>
            <a:pPr marL="343800" indent="-342000">
              <a:lnSpc>
                <a:spcPct val="90000"/>
              </a:lnSpc>
              <a:spcBef>
                <a:spcPts val="1001"/>
              </a:spcBef>
              <a:buClr>
                <a:srgbClr val="6CB33F"/>
              </a:buClr>
              <a:buFont typeface="Wingdings" charset="2"/>
              <a:buChar char=""/>
            </a:pPr>
            <a:r>
              <a:rPr lang="en-US" sz="2800" b="0" strike="noStrike" spc="-1">
                <a:solidFill>
                  <a:srgbClr val="000000"/>
                </a:solidFill>
                <a:latin typeface="Calibri"/>
                <a:ea typeface="Times New Roman"/>
              </a:rPr>
              <a:t>As expected, the installation of the bulkheads caused the local water table to return toward natural levels</a:t>
            </a:r>
            <a:endParaRPr lang="en-US" sz="2800" b="0" strike="noStrike" spc="-1">
              <a:latin typeface="Arial"/>
            </a:endParaRPr>
          </a:p>
          <a:p>
            <a:pPr marL="343800" indent="-342000">
              <a:lnSpc>
                <a:spcPct val="90000"/>
              </a:lnSpc>
              <a:spcBef>
                <a:spcPts val="1001"/>
              </a:spcBef>
              <a:buClr>
                <a:srgbClr val="6CB33F"/>
              </a:buClr>
              <a:buFont typeface="Wingdings" charset="2"/>
              <a:buChar char=""/>
            </a:pPr>
            <a:r>
              <a:rPr lang="en-US" sz="2800" b="0" strike="noStrike" spc="-1">
                <a:solidFill>
                  <a:srgbClr val="000000"/>
                </a:solidFill>
                <a:latin typeface="Calibri"/>
                <a:ea typeface="Times New Roman"/>
              </a:rPr>
              <a:t>Lime slurry was injected into the flooded Sunnyside mine workings</a:t>
            </a:r>
            <a:endParaRPr lang="en-US" sz="2800" b="0" strike="noStrike" spc="-1">
              <a:latin typeface="Arial"/>
            </a:endParaRPr>
          </a:p>
          <a:p>
            <a:pPr marL="343800" indent="-342000">
              <a:lnSpc>
                <a:spcPct val="90000"/>
              </a:lnSpc>
              <a:spcBef>
                <a:spcPts val="1001"/>
              </a:spcBef>
              <a:buClr>
                <a:srgbClr val="6CB33F"/>
              </a:buClr>
              <a:buFont typeface="Wingdings" charset="2"/>
              <a:buChar char=""/>
            </a:pPr>
            <a:r>
              <a:rPr lang="en-US" sz="2800" b="0" strike="noStrike" spc="-1">
                <a:solidFill>
                  <a:srgbClr val="000000"/>
                </a:solidFill>
                <a:latin typeface="Calibri"/>
                <a:ea typeface="Times New Roman"/>
              </a:rPr>
              <a:t>The engineered bulkheads are stable, performing as intended, and have isolated the interior workings of the mine </a:t>
            </a:r>
            <a:endParaRPr lang="en-US" sz="2800" b="0" strike="noStrike" spc="-1">
              <a:latin typeface="Arial"/>
            </a:endParaRPr>
          </a:p>
        </p:txBody>
      </p:sp>
      <p:sp>
        <p:nvSpPr>
          <p:cNvPr id="186"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18</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838080" y="365040"/>
            <a:ext cx="10513800" cy="73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Reclamation - Water Treatment</a:t>
            </a:r>
            <a:endParaRPr lang="en-US" sz="4400" b="0" strike="noStrike" spc="-1">
              <a:latin typeface="Arial"/>
            </a:endParaRPr>
          </a:p>
        </p:txBody>
      </p:sp>
      <p:sp>
        <p:nvSpPr>
          <p:cNvPr id="188" name="CustomShape 2"/>
          <p:cNvSpPr/>
          <p:nvPr/>
        </p:nvSpPr>
        <p:spPr>
          <a:xfrm>
            <a:off x="732600" y="1066680"/>
            <a:ext cx="10513800" cy="50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800" indent="-342000">
              <a:lnSpc>
                <a:spcPct val="90000"/>
              </a:lnSpc>
              <a:spcBef>
                <a:spcPts val="1001"/>
              </a:spcBef>
              <a:spcAft>
                <a:spcPts val="283"/>
              </a:spcAft>
              <a:buClr>
                <a:srgbClr val="6CB33F"/>
              </a:buClr>
              <a:buFont typeface="Wingdings" charset="2"/>
              <a:buChar char=""/>
            </a:pPr>
            <a:r>
              <a:rPr lang="en-US" sz="2600" b="0" strike="noStrike" spc="-1">
                <a:solidFill>
                  <a:srgbClr val="000000"/>
                </a:solidFill>
                <a:latin typeface="Calibri"/>
                <a:ea typeface="DejaVu Sans"/>
              </a:rPr>
              <a:t>SGC operated a plant to treat the discharge from the American Tunnel and used excess capacity to treat the flow in Cement Creek. SGC removed:</a:t>
            </a:r>
            <a:endParaRPr lang="en-US" sz="2600" b="0" strike="noStrike" spc="-1">
              <a:latin typeface="Arial"/>
            </a:endParaRPr>
          </a:p>
          <a:p>
            <a:pPr marL="801000" lvl="1" indent="-342000">
              <a:lnSpc>
                <a:spcPct val="100000"/>
              </a:lnSpc>
              <a:spcBef>
                <a:spcPts val="499"/>
              </a:spcBef>
              <a:spcAft>
                <a:spcPts val="283"/>
              </a:spcAft>
              <a:buClr>
                <a:srgbClr val="6CB33F"/>
              </a:buClr>
              <a:buFont typeface="Wingdings" charset="2"/>
              <a:buChar char=""/>
            </a:pPr>
            <a:r>
              <a:rPr lang="en-US" sz="2600" b="0" strike="noStrike" spc="-1">
                <a:solidFill>
                  <a:srgbClr val="000000"/>
                </a:solidFill>
                <a:latin typeface="Calibri"/>
                <a:ea typeface="DejaVu Sans"/>
              </a:rPr>
              <a:t>Over 326,000 pounds of metal from Cement Creek between August 1996 and December 2002</a:t>
            </a:r>
            <a:endParaRPr lang="en-US" sz="2600" b="0" strike="noStrike" spc="-1">
              <a:latin typeface="Arial"/>
            </a:endParaRPr>
          </a:p>
          <a:p>
            <a:pPr marL="801000" lvl="1" indent="-342000">
              <a:lnSpc>
                <a:spcPct val="100000"/>
              </a:lnSpc>
              <a:spcBef>
                <a:spcPts val="499"/>
              </a:spcBef>
              <a:spcAft>
                <a:spcPts val="283"/>
              </a:spcAft>
              <a:buClr>
                <a:srgbClr val="6CB33F"/>
              </a:buClr>
              <a:buFont typeface="Wingdings" charset="2"/>
              <a:buChar char=""/>
            </a:pPr>
            <a:r>
              <a:rPr lang="en-US" sz="2600" b="0" strike="noStrike" spc="-1">
                <a:solidFill>
                  <a:srgbClr val="000000"/>
                </a:solidFill>
                <a:latin typeface="Calibri"/>
                <a:ea typeface="DejaVu Sans"/>
              </a:rPr>
              <a:t>Over 290,000 pounds of metals from American Tunnel discharge between August 1996 and December 2002, preventing it from entering Cement Creek</a:t>
            </a:r>
            <a:endParaRPr lang="en-US" sz="2600" b="0" strike="noStrike" spc="-1">
              <a:latin typeface="Arial"/>
            </a:endParaRPr>
          </a:p>
          <a:p>
            <a:pPr marL="801000" lvl="1" indent="-342000">
              <a:lnSpc>
                <a:spcPct val="100000"/>
              </a:lnSpc>
              <a:spcBef>
                <a:spcPts val="499"/>
              </a:spcBef>
              <a:spcAft>
                <a:spcPts val="283"/>
              </a:spcAft>
              <a:buClr>
                <a:srgbClr val="6CB33F"/>
              </a:buClr>
              <a:buFont typeface="Wingdings" charset="2"/>
              <a:buChar char=""/>
            </a:pPr>
            <a:r>
              <a:rPr lang="en-US" sz="2600" b="0" strike="noStrike" spc="-1">
                <a:solidFill>
                  <a:srgbClr val="000000"/>
                </a:solidFill>
                <a:latin typeface="Calibri"/>
                <a:ea typeface="DejaVu Sans"/>
              </a:rPr>
              <a:t>As a result of these efforts, Cement Creek below the treatment plant had less metals loading than it would have under baseline conditions</a:t>
            </a:r>
            <a:endParaRPr lang="en-US" sz="2600" b="0" strike="noStrike" spc="-1">
              <a:latin typeface="Arial"/>
            </a:endParaRPr>
          </a:p>
          <a:p>
            <a:pPr marL="343800" indent="-342000">
              <a:lnSpc>
                <a:spcPct val="90000"/>
              </a:lnSpc>
              <a:spcBef>
                <a:spcPts val="1001"/>
              </a:spcBef>
              <a:spcAft>
                <a:spcPts val="283"/>
              </a:spcAft>
              <a:buClr>
                <a:srgbClr val="6CB33F"/>
              </a:buClr>
              <a:buFont typeface="Wingdings" charset="2"/>
              <a:buChar char=""/>
            </a:pPr>
            <a:r>
              <a:rPr lang="en-US" sz="2600" b="0" strike="noStrike" spc="-1">
                <a:solidFill>
                  <a:srgbClr val="000000"/>
                </a:solidFill>
                <a:latin typeface="Calibri"/>
                <a:ea typeface="DejaVu Sans"/>
              </a:rPr>
              <a:t>SGC also operated a treatment plant at the Terry Tunnel from 1986-1996 when SGC installed bulkheads in the Tunnel, removing thousands of additional pounds of potential contaminants </a:t>
            </a:r>
            <a:endParaRPr lang="en-US" sz="2600" b="0" strike="noStrike" spc="-1">
              <a:latin typeface="Arial"/>
            </a:endParaRPr>
          </a:p>
        </p:txBody>
      </p:sp>
      <p:sp>
        <p:nvSpPr>
          <p:cNvPr id="189"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19</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838080" y="365040"/>
            <a:ext cx="10513800" cy="85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Overview</a:t>
            </a:r>
            <a:endParaRPr lang="en-US" sz="4400" b="0" strike="noStrike" spc="-1">
              <a:latin typeface="Arial"/>
            </a:endParaRPr>
          </a:p>
        </p:txBody>
      </p:sp>
      <p:sp>
        <p:nvSpPr>
          <p:cNvPr id="125" name="CustomShape 2"/>
          <p:cNvSpPr/>
          <p:nvPr/>
        </p:nvSpPr>
        <p:spPr>
          <a:xfrm>
            <a:off x="720720" y="1469160"/>
            <a:ext cx="10513800" cy="43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Metals loading adversely impacts the Animas River in the area around Silverton, San Juan County, Colorado</a:t>
            </a:r>
            <a:endParaRPr lang="en-US" sz="2800" b="0" strike="noStrike" spc="-1">
              <a:latin typeface="Arial"/>
            </a:endParaRPr>
          </a:p>
          <a:p>
            <a:pPr marL="915120" lvl="1"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as a result of natural mineralization producing acid rock drainage in the area,</a:t>
            </a:r>
            <a:endParaRPr lang="en-US" sz="2800" b="0" strike="noStrike" spc="-1">
              <a:latin typeface="Arial"/>
            </a:endParaRPr>
          </a:p>
          <a:p>
            <a:pPr marL="915120" lvl="1"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compounded by historic mining activities</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SGC, with Agency concurrence, completed a comprehensive watershed approach to Sunnyside Mine’s reclamation </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SGC’s actions resulted in reduced metals loading in the Animas River and reduced impacts on aquatic life </a:t>
            </a:r>
            <a:endParaRPr lang="en-US" sz="2800" b="0" strike="noStrike" spc="-1">
              <a:latin typeface="Arial"/>
            </a:endParaRPr>
          </a:p>
        </p:txBody>
      </p:sp>
      <p:sp>
        <p:nvSpPr>
          <p:cNvPr id="126"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2</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0" y="272880"/>
            <a:ext cx="10971720" cy="83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200" b="1" strike="noStrike" spc="-1">
                <a:solidFill>
                  <a:srgbClr val="6CB33F"/>
                </a:solidFill>
                <a:latin typeface="Arial"/>
                <a:ea typeface="DejaVu Sans"/>
              </a:rPr>
              <a:t>SGC Water Treatment System at Cement Creek</a:t>
            </a:r>
            <a:endParaRPr lang="en-US" sz="3200" b="0" strike="noStrike" spc="-1">
              <a:latin typeface="Arial"/>
            </a:endParaRPr>
          </a:p>
        </p:txBody>
      </p:sp>
      <p:sp>
        <p:nvSpPr>
          <p:cNvPr id="191" name="CustomShape 2"/>
          <p:cNvSpPr/>
          <p:nvPr/>
        </p:nvSpPr>
        <p:spPr>
          <a:xfrm>
            <a:off x="2719800" y="1113840"/>
            <a:ext cx="12191040" cy="456120"/>
          </a:xfrm>
          <a:prstGeom prst="rect">
            <a:avLst/>
          </a:prstGeom>
          <a:noFill/>
          <a:ln>
            <a:noFill/>
          </a:ln>
        </p:spPr>
        <p:style>
          <a:lnRef idx="0">
            <a:scrgbClr r="0" g="0" b="0"/>
          </a:lnRef>
          <a:fillRef idx="0">
            <a:scrgbClr r="0" g="0" b="0"/>
          </a:fillRef>
          <a:effectRef idx="0">
            <a:scrgbClr r="0" g="0" b="0"/>
          </a:effectRef>
          <a:fontRef idx="minor"/>
        </p:style>
      </p:sp>
      <p:pic>
        <p:nvPicPr>
          <p:cNvPr id="192" name="Picture 132"/>
          <p:cNvPicPr/>
          <p:nvPr/>
        </p:nvPicPr>
        <p:blipFill>
          <a:blip r:embed="rId2" cstate="email">
            <a:extLst>
              <a:ext uri="{28A0092B-C50C-407E-A947-70E740481C1C}">
                <a14:useLocalDpi xmlns:a14="http://schemas.microsoft.com/office/drawing/2010/main"/>
              </a:ext>
            </a:extLst>
          </a:blip>
          <a:stretch/>
        </p:blipFill>
        <p:spPr>
          <a:xfrm>
            <a:off x="2387520" y="965160"/>
            <a:ext cx="7390800" cy="5079240"/>
          </a:xfrm>
          <a:prstGeom prst="rect">
            <a:avLst/>
          </a:prstGeom>
          <a:ln>
            <a:noFill/>
          </a:ln>
        </p:spPr>
      </p:pic>
      <p:sp>
        <p:nvSpPr>
          <p:cNvPr id="193"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20</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838080" y="365040"/>
            <a:ext cx="10513800" cy="90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Reclamation - Other Projects</a:t>
            </a:r>
            <a:endParaRPr lang="en-US" sz="4400" b="0" strike="noStrike" spc="-1">
              <a:latin typeface="Arial"/>
            </a:endParaRPr>
          </a:p>
        </p:txBody>
      </p:sp>
      <p:sp>
        <p:nvSpPr>
          <p:cNvPr id="195" name="CustomShape 2"/>
          <p:cNvSpPr/>
          <p:nvPr/>
        </p:nvSpPr>
        <p:spPr>
          <a:xfrm>
            <a:off x="838080" y="1473840"/>
            <a:ext cx="10513800" cy="43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en-US" sz="2800" b="0" strike="noStrike" spc="-1">
                <a:solidFill>
                  <a:srgbClr val="000000"/>
                </a:solidFill>
                <a:latin typeface="Calibri"/>
                <a:ea typeface="WenQuanYi Micro Hei"/>
              </a:rPr>
              <a:t>SGC and the State of Colorado agreed on a comprehensive watershed approach in which SGC would be released from further obligations in exchange for bulkheading various sources of mine drainage and completing several other projects in the region.</a:t>
            </a:r>
            <a:endParaRPr lang="en-US" sz="2800" b="0" strike="noStrike" spc="-1">
              <a:latin typeface="Arial"/>
            </a:endParaRPr>
          </a:p>
          <a:p>
            <a:pPr marL="905400" indent="-456120">
              <a:lnSpc>
                <a:spcPct val="100000"/>
              </a:lnSpc>
              <a:spcBef>
                <a:spcPts val="499"/>
              </a:spcBef>
              <a:buClr>
                <a:srgbClr val="6CB33F"/>
              </a:buClr>
              <a:buFont typeface="Wingdings" charset="2"/>
              <a:buChar char=""/>
            </a:pPr>
            <a:r>
              <a:rPr lang="en-US" sz="2600" b="0" strike="noStrike" spc="-1">
                <a:solidFill>
                  <a:srgbClr val="000000"/>
                </a:solidFill>
                <a:latin typeface="Calibri"/>
                <a:ea typeface="WenQuanYi Micro Hei"/>
              </a:rPr>
              <a:t>Bulkheads were installed at the Mogul, Gold Prince and Koehler mines</a:t>
            </a:r>
            <a:endParaRPr lang="en-US" sz="2600" b="0" strike="noStrike" spc="-1">
              <a:latin typeface="Arial"/>
            </a:endParaRPr>
          </a:p>
          <a:p>
            <a:pPr marL="915120" lvl="1" indent="-456120">
              <a:lnSpc>
                <a:spcPct val="100000"/>
              </a:lnSpc>
              <a:spcBef>
                <a:spcPts val="499"/>
              </a:spcBef>
              <a:buClr>
                <a:srgbClr val="6CB33F"/>
              </a:buClr>
              <a:buFont typeface="Wingdings" charset="2"/>
              <a:buChar char=""/>
            </a:pPr>
            <a:r>
              <a:rPr lang="en-US" sz="2600" b="0" strike="noStrike" spc="-1">
                <a:solidFill>
                  <a:srgbClr val="000000"/>
                </a:solidFill>
                <a:latin typeface="Calibri"/>
                <a:ea typeface="WenQuanYi Micro Hei"/>
              </a:rPr>
              <a:t>Large quantities of mine waste and historic tailings were removed, relocated and stabilized</a:t>
            </a:r>
            <a:endParaRPr lang="en-US" sz="2600" b="0" strike="noStrike" spc="-1">
              <a:latin typeface="Arial"/>
            </a:endParaRPr>
          </a:p>
          <a:p>
            <a:pPr marL="915120" lvl="1" indent="-456120">
              <a:lnSpc>
                <a:spcPct val="100000"/>
              </a:lnSpc>
              <a:spcBef>
                <a:spcPts val="499"/>
              </a:spcBef>
              <a:buClr>
                <a:srgbClr val="6CB33F"/>
              </a:buClr>
              <a:buFont typeface="Wingdings" charset="2"/>
              <a:buChar char=""/>
            </a:pPr>
            <a:r>
              <a:rPr lang="en-US" sz="2600" b="0" strike="noStrike" spc="-1">
                <a:solidFill>
                  <a:srgbClr val="000000"/>
                </a:solidFill>
                <a:latin typeface="Calibri"/>
                <a:ea typeface="WenQuanYi Micro Hei"/>
              </a:rPr>
              <a:t>Sites were contoured and reseeded to improve stability and promote revegetation to minimize erosion</a:t>
            </a:r>
            <a:endParaRPr lang="en-US" sz="2600" b="0" strike="noStrike" spc="-1">
              <a:latin typeface="Arial"/>
            </a:endParaRPr>
          </a:p>
          <a:p>
            <a:pPr>
              <a:lnSpc>
                <a:spcPct val="90000"/>
              </a:lnSpc>
              <a:spcBef>
                <a:spcPts val="1001"/>
              </a:spcBef>
            </a:pPr>
            <a:endParaRPr lang="en-US" sz="2600" b="0" strike="noStrike" spc="-1">
              <a:latin typeface="Arial"/>
            </a:endParaRPr>
          </a:p>
        </p:txBody>
      </p:sp>
      <p:sp>
        <p:nvSpPr>
          <p:cNvPr id="196"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21</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838080" y="365040"/>
            <a:ext cx="10513800" cy="73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Other Projects - Before &amp; After</a:t>
            </a:r>
            <a:endParaRPr lang="en-US" sz="4400" b="0" strike="noStrike" spc="-1">
              <a:latin typeface="Arial"/>
            </a:endParaRPr>
          </a:p>
        </p:txBody>
      </p:sp>
      <p:sp>
        <p:nvSpPr>
          <p:cNvPr id="198" name="CustomShape 2"/>
          <p:cNvSpPr/>
          <p:nvPr/>
        </p:nvSpPr>
        <p:spPr>
          <a:xfrm>
            <a:off x="838080" y="1825560"/>
            <a:ext cx="10513800" cy="4349520"/>
          </a:xfrm>
          <a:prstGeom prst="rect">
            <a:avLst/>
          </a:prstGeom>
          <a:noFill/>
          <a:ln>
            <a:noFill/>
          </a:ln>
        </p:spPr>
        <p:style>
          <a:lnRef idx="0">
            <a:scrgbClr r="0" g="0" b="0"/>
          </a:lnRef>
          <a:fillRef idx="0">
            <a:scrgbClr r="0" g="0" b="0"/>
          </a:fillRef>
          <a:effectRef idx="0">
            <a:scrgbClr r="0" g="0" b="0"/>
          </a:effectRef>
          <a:fontRef idx="minor"/>
        </p:style>
      </p:sp>
      <p:pic>
        <p:nvPicPr>
          <p:cNvPr id="199" name="Picture 6"/>
          <p:cNvPicPr/>
          <p:nvPr/>
        </p:nvPicPr>
        <p:blipFill>
          <a:blip r:embed="rId2" cstate="email">
            <a:extLst>
              <a:ext uri="{28A0092B-C50C-407E-A947-70E740481C1C}">
                <a14:useLocalDpi xmlns:a14="http://schemas.microsoft.com/office/drawing/2010/main"/>
              </a:ext>
            </a:extLst>
          </a:blip>
          <a:srcRect/>
          <a:stretch/>
        </p:blipFill>
        <p:spPr>
          <a:xfrm>
            <a:off x="415080" y="1101960"/>
            <a:ext cx="11359800" cy="4950360"/>
          </a:xfrm>
          <a:prstGeom prst="rect">
            <a:avLst/>
          </a:prstGeom>
          <a:ln>
            <a:noFill/>
          </a:ln>
        </p:spPr>
      </p:pic>
      <p:sp>
        <p:nvSpPr>
          <p:cNvPr id="200"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22</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838080" y="365040"/>
            <a:ext cx="10513800" cy="92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Collaboration</a:t>
            </a:r>
            <a:endParaRPr lang="en-US" sz="4400" b="0" strike="noStrike" spc="-1">
              <a:latin typeface="Arial"/>
            </a:endParaRPr>
          </a:p>
        </p:txBody>
      </p:sp>
      <p:sp>
        <p:nvSpPr>
          <p:cNvPr id="202" name="CustomShape 2"/>
          <p:cNvSpPr/>
          <p:nvPr/>
        </p:nvSpPr>
        <p:spPr>
          <a:xfrm>
            <a:off x="748440" y="1325160"/>
            <a:ext cx="10513800" cy="43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9500" lnSpcReduction="10000"/>
          </a:bodyPr>
          <a:lstStyle/>
          <a:p>
            <a:pPr marL="45720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SGC is a member and active participant of the Animas River Stakeholders Group (ARSG)</a:t>
            </a:r>
            <a:endParaRPr lang="en-US" sz="2800" b="0" strike="noStrike" spc="-1">
              <a:latin typeface="Arial"/>
            </a:endParaRPr>
          </a:p>
          <a:p>
            <a:pPr marL="45720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ARSG, working with state and federal agencies, identified 400 sites as priority contributing sources to the upper Animas River.  </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67 of these sources accounted for 90 percent of the metals contamination from all mining sources</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ARSG’s study led CDPHE to implement 27 realistic Total Maximum Daily Load standards, based on partial remediation of the priority sites</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ARSG has completed many of the identified projects utilizing 319 grants</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SGC provided a portion of the in-kind match and a disposal site for one of the projects</a:t>
            </a:r>
            <a:endParaRPr lang="en-US" sz="2800" b="0" strike="noStrike" spc="-1">
              <a:latin typeface="Arial"/>
            </a:endParaRPr>
          </a:p>
        </p:txBody>
      </p:sp>
      <p:sp>
        <p:nvSpPr>
          <p:cNvPr id="203"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23</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838080" y="365040"/>
            <a:ext cx="10513800" cy="82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Evaluation of SGC Activities</a:t>
            </a:r>
            <a:endParaRPr lang="en-US" sz="4400" b="0" strike="noStrike" spc="-1">
              <a:latin typeface="Arial"/>
            </a:endParaRPr>
          </a:p>
        </p:txBody>
      </p:sp>
      <p:sp>
        <p:nvSpPr>
          <p:cNvPr id="205" name="CustomShape 2"/>
          <p:cNvSpPr/>
          <p:nvPr/>
        </p:nvSpPr>
        <p:spPr>
          <a:xfrm>
            <a:off x="838080" y="1253520"/>
            <a:ext cx="10513800" cy="470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CDPHE evaluated the success of SGC’s actions based on the zinc concentrations measured at sample point A-72 (USGS Gaging Station)</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A methodology based on a regression analysis of flow versus concentration was employed to account for seasonal fluctuations in concentrations in response to variation in stream flows </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SGC met the criteria at A-72 and was released from further obligations in 2003</a:t>
            </a:r>
            <a:endParaRPr lang="en-US" sz="2800" b="0" strike="noStrike" spc="-1">
              <a:latin typeface="Arial"/>
            </a:endParaRPr>
          </a:p>
          <a:p>
            <a:pPr>
              <a:lnSpc>
                <a:spcPct val="90000"/>
              </a:lnSpc>
              <a:spcBef>
                <a:spcPts val="1001"/>
              </a:spcBef>
            </a:pPr>
            <a:endParaRPr lang="en-US" sz="2800" b="0" strike="noStrike" spc="-1">
              <a:latin typeface="Arial"/>
            </a:endParaRPr>
          </a:p>
        </p:txBody>
      </p:sp>
      <p:sp>
        <p:nvSpPr>
          <p:cNvPr id="206"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24</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838080" y="365040"/>
            <a:ext cx="10513800" cy="79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200" b="1" strike="noStrike" spc="-1">
                <a:solidFill>
                  <a:srgbClr val="6CB33F"/>
                </a:solidFill>
                <a:latin typeface="Arial"/>
                <a:ea typeface="DejaVu Sans"/>
              </a:rPr>
              <a:t>Methodology for Evaluating Zinc at A-72</a:t>
            </a:r>
            <a:endParaRPr lang="en-US" sz="4200" b="0" strike="noStrike" spc="-1">
              <a:latin typeface="Arial"/>
            </a:endParaRPr>
          </a:p>
        </p:txBody>
      </p:sp>
      <p:sp>
        <p:nvSpPr>
          <p:cNvPr id="208" name="CustomShape 2"/>
          <p:cNvSpPr/>
          <p:nvPr/>
        </p:nvSpPr>
        <p:spPr>
          <a:xfrm>
            <a:off x="838440" y="1291320"/>
            <a:ext cx="10513800" cy="464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Determine Zn concentration at A-72 monthly</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Develop regression equation for flow and zinc concentration during reference period:</a:t>
            </a:r>
            <a:endParaRPr lang="en-US" sz="2800" b="0" strike="noStrike" spc="-1">
              <a:latin typeface="Arial"/>
            </a:endParaRPr>
          </a:p>
          <a:p>
            <a:pPr marL="457200" indent="-456120">
              <a:lnSpc>
                <a:spcPct val="90000"/>
              </a:lnSpc>
              <a:spcBef>
                <a:spcPts val="1001"/>
              </a:spcBef>
              <a:buClr>
                <a:srgbClr val="6CB33F"/>
              </a:buClr>
              <a:buFont typeface="Wingdings" charset="2"/>
              <a:buChar char=""/>
            </a:pPr>
            <a:r>
              <a:rPr lang="en-US" sz="2400" b="0" strike="noStrike" spc="-1">
                <a:solidFill>
                  <a:srgbClr val="51862F"/>
                </a:solidFill>
                <a:latin typeface="Arial"/>
                <a:ea typeface="DejaVu Sans"/>
              </a:rPr>
              <a:t>ln(Zn</a:t>
            </a:r>
            <a:r>
              <a:rPr lang="en-US" sz="2400" b="0" strike="noStrike" spc="-1" baseline="-25000">
                <a:solidFill>
                  <a:srgbClr val="51862F"/>
                </a:solidFill>
                <a:latin typeface="Arial"/>
                <a:ea typeface="DejaVu Sans"/>
              </a:rPr>
              <a:t>A-72</a:t>
            </a:r>
            <a:r>
              <a:rPr lang="en-US" sz="2400" b="0" strike="noStrike" spc="-1">
                <a:solidFill>
                  <a:srgbClr val="51862F"/>
                </a:solidFill>
                <a:latin typeface="Arial"/>
                <a:ea typeface="DejaVu Sans"/>
              </a:rPr>
              <a:t>) = 8.30-0.462*ln(flow)+0.697*Rise</a:t>
            </a:r>
            <a:endParaRPr lang="en-US" sz="2400" b="0" strike="noStrike" spc="-1">
              <a:latin typeface="Arial"/>
            </a:endParaRPr>
          </a:p>
          <a:p>
            <a:pPr marL="457200" indent="-456120">
              <a:lnSpc>
                <a:spcPct val="90000"/>
              </a:lnSpc>
              <a:spcBef>
                <a:spcPts val="1001"/>
              </a:spcBef>
              <a:buClr>
                <a:srgbClr val="6CB33F"/>
              </a:buClr>
              <a:buFont typeface="Wingdings" charset="2"/>
              <a:buChar char=""/>
            </a:pPr>
            <a:r>
              <a:rPr lang="en-US" sz="2400" b="0" strike="noStrike" spc="-1">
                <a:solidFill>
                  <a:srgbClr val="51862F"/>
                </a:solidFill>
                <a:latin typeface="Arial"/>
                <a:ea typeface="DejaVu Sans"/>
              </a:rPr>
              <a:t>Zn</a:t>
            </a:r>
            <a:r>
              <a:rPr lang="en-US" sz="2400" b="0" strike="noStrike" spc="-1" baseline="-25000">
                <a:solidFill>
                  <a:srgbClr val="51862F"/>
                </a:solidFill>
                <a:latin typeface="Arial"/>
                <a:ea typeface="DejaVu Sans"/>
              </a:rPr>
              <a:t>A-72</a:t>
            </a:r>
            <a:r>
              <a:rPr lang="en-US" sz="2400" b="0" strike="noStrike" spc="-1">
                <a:solidFill>
                  <a:srgbClr val="51862F"/>
                </a:solidFill>
                <a:latin typeface="Arial"/>
                <a:ea typeface="DejaVu Sans"/>
              </a:rPr>
              <a:t>=e</a:t>
            </a:r>
            <a:r>
              <a:rPr lang="en-US" sz="2400" b="0" strike="noStrike" spc="-1" baseline="30000">
                <a:solidFill>
                  <a:srgbClr val="51862F"/>
                </a:solidFill>
                <a:latin typeface="Arial"/>
                <a:ea typeface="DejaVu Sans"/>
              </a:rPr>
              <a:t>[ln(ZnA-72)]</a:t>
            </a:r>
            <a:endParaRPr lang="en-US" sz="2400" b="0" strike="noStrike" spc="-1">
              <a:latin typeface="Arial"/>
            </a:endParaRPr>
          </a:p>
          <a:p>
            <a:pPr marL="457200" indent="-456120">
              <a:lnSpc>
                <a:spcPct val="90000"/>
              </a:lnSpc>
              <a:spcBef>
                <a:spcPts val="1001"/>
              </a:spcBef>
              <a:buClr>
                <a:srgbClr val="6CB33F"/>
              </a:buClr>
              <a:buFont typeface="Wingdings" charset="2"/>
              <a:buChar char=""/>
            </a:pPr>
            <a:r>
              <a:rPr lang="en-US" sz="2400" b="0" strike="noStrike" spc="-1">
                <a:solidFill>
                  <a:srgbClr val="51862F"/>
                </a:solidFill>
                <a:latin typeface="Calibri"/>
                <a:ea typeface="DejaVu Sans"/>
              </a:rPr>
              <a:t>StdE  Rise 0 = 0.1460                  StdE Rise 1 = 0.1533</a:t>
            </a:r>
            <a:endParaRPr lang="en-US" sz="24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Arial"/>
                <a:ea typeface="DejaVu Sans"/>
              </a:rPr>
              <a:t>Compute the standardized residual</a:t>
            </a:r>
            <a:endParaRPr lang="en-US" sz="2800" b="0" strike="noStrike" spc="-1">
              <a:latin typeface="Arial"/>
            </a:endParaRPr>
          </a:p>
          <a:p>
            <a:pPr marL="457200" indent="-456120">
              <a:lnSpc>
                <a:spcPct val="90000"/>
              </a:lnSpc>
              <a:spcBef>
                <a:spcPts val="1001"/>
              </a:spcBef>
              <a:buClr>
                <a:srgbClr val="6CB33F"/>
              </a:buClr>
              <a:buFont typeface="Wingdings" charset="2"/>
              <a:buChar char=""/>
            </a:pPr>
            <a:r>
              <a:rPr lang="en-US" sz="2400" b="0" strike="noStrike" spc="-1">
                <a:solidFill>
                  <a:srgbClr val="51862F"/>
                </a:solidFill>
                <a:latin typeface="Arial"/>
                <a:ea typeface="DejaVu Sans"/>
              </a:rPr>
              <a:t>StR = (ln[Zn</a:t>
            </a:r>
            <a:r>
              <a:rPr lang="en-US" sz="2400" b="0" strike="noStrike" spc="-1" baseline="-25000">
                <a:solidFill>
                  <a:srgbClr val="51862F"/>
                </a:solidFill>
                <a:latin typeface="Arial"/>
                <a:ea typeface="DejaVu Sans"/>
              </a:rPr>
              <a:t>A-72 Actual</a:t>
            </a:r>
            <a:r>
              <a:rPr lang="en-US" sz="2400" b="0" strike="noStrike" spc="-1">
                <a:solidFill>
                  <a:srgbClr val="51862F"/>
                </a:solidFill>
                <a:latin typeface="Arial"/>
                <a:ea typeface="DejaVu Sans"/>
              </a:rPr>
              <a:t>] - ln[Zn</a:t>
            </a:r>
            <a:r>
              <a:rPr lang="en-US" sz="2400" b="0" strike="noStrike" spc="-1" baseline="-25000">
                <a:solidFill>
                  <a:srgbClr val="51862F"/>
                </a:solidFill>
                <a:latin typeface="Arial"/>
                <a:ea typeface="DejaVu Sans"/>
              </a:rPr>
              <a:t>A-72Pred</a:t>
            </a:r>
            <a:r>
              <a:rPr lang="en-US" sz="2400" b="0" strike="noStrike" spc="-1">
                <a:solidFill>
                  <a:srgbClr val="51862F"/>
                </a:solidFill>
                <a:latin typeface="Arial"/>
                <a:ea typeface="DejaVu Sans"/>
              </a:rPr>
              <a:t>])/StdE</a:t>
            </a:r>
            <a:endParaRPr lang="en-US" sz="24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Evaluate the trends in the data using a running average of the standardized residual</a:t>
            </a:r>
            <a:endParaRPr lang="en-US" sz="2800" b="0" strike="noStrike" spc="-1">
              <a:latin typeface="Arial"/>
            </a:endParaRPr>
          </a:p>
          <a:p>
            <a:pPr>
              <a:lnSpc>
                <a:spcPct val="90000"/>
              </a:lnSpc>
              <a:spcBef>
                <a:spcPts val="1001"/>
              </a:spcBef>
            </a:pPr>
            <a:endParaRPr lang="en-US" sz="2800" b="0" strike="noStrike" spc="-1">
              <a:latin typeface="Arial"/>
            </a:endParaRPr>
          </a:p>
        </p:txBody>
      </p:sp>
      <p:sp>
        <p:nvSpPr>
          <p:cNvPr id="209"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25</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838080" y="936000"/>
            <a:ext cx="10513800" cy="5239080"/>
          </a:xfrm>
          <a:prstGeom prst="rect">
            <a:avLst/>
          </a:prstGeom>
          <a:noFill/>
          <a:ln>
            <a:noFill/>
          </a:ln>
        </p:spPr>
        <p:style>
          <a:lnRef idx="0">
            <a:scrgbClr r="0" g="0" b="0"/>
          </a:lnRef>
          <a:fillRef idx="0">
            <a:scrgbClr r="0" g="0" b="0"/>
          </a:fillRef>
          <a:effectRef idx="0">
            <a:scrgbClr r="0" g="0" b="0"/>
          </a:effectRef>
          <a:fontRef idx="minor"/>
        </p:style>
      </p:sp>
      <p:sp>
        <p:nvSpPr>
          <p:cNvPr id="211" name="CustomShape 2"/>
          <p:cNvSpPr/>
          <p:nvPr/>
        </p:nvSpPr>
        <p:spPr>
          <a:xfrm>
            <a:off x="0" y="272880"/>
            <a:ext cx="10451160" cy="59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200" b="1" strike="noStrike" spc="-1">
                <a:solidFill>
                  <a:srgbClr val="6CB33F"/>
                </a:solidFill>
                <a:latin typeface="Arial"/>
                <a:ea typeface="DejaVu Sans"/>
              </a:rPr>
              <a:t>Regression Plot Reference Period</a:t>
            </a:r>
            <a:endParaRPr lang="en-US" sz="3200" b="0" strike="noStrike" spc="-1">
              <a:latin typeface="Arial"/>
            </a:endParaRPr>
          </a:p>
        </p:txBody>
      </p:sp>
      <p:pic>
        <p:nvPicPr>
          <p:cNvPr id="212" name="Picture 6"/>
          <p:cNvPicPr/>
          <p:nvPr/>
        </p:nvPicPr>
        <p:blipFill>
          <a:blip r:embed="rId2" cstate="email">
            <a:extLst>
              <a:ext uri="{28A0092B-C50C-407E-A947-70E740481C1C}">
                <a14:useLocalDpi xmlns:a14="http://schemas.microsoft.com/office/drawing/2010/main"/>
              </a:ext>
            </a:extLst>
          </a:blip>
          <a:stretch/>
        </p:blipFill>
        <p:spPr>
          <a:xfrm>
            <a:off x="1366920" y="936000"/>
            <a:ext cx="9142920" cy="5239080"/>
          </a:xfrm>
          <a:prstGeom prst="rect">
            <a:avLst/>
          </a:prstGeom>
          <a:ln>
            <a:noFill/>
          </a:ln>
        </p:spPr>
      </p:pic>
      <p:sp>
        <p:nvSpPr>
          <p:cNvPr id="213"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26</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838080" y="936000"/>
            <a:ext cx="10513800" cy="5239080"/>
          </a:xfrm>
          <a:prstGeom prst="rect">
            <a:avLst/>
          </a:prstGeom>
          <a:noFill/>
          <a:ln>
            <a:noFill/>
          </a:ln>
        </p:spPr>
        <p:style>
          <a:lnRef idx="0">
            <a:scrgbClr r="0" g="0" b="0"/>
          </a:lnRef>
          <a:fillRef idx="0">
            <a:scrgbClr r="0" g="0" b="0"/>
          </a:fillRef>
          <a:effectRef idx="0">
            <a:scrgbClr r="0" g="0" b="0"/>
          </a:effectRef>
          <a:fontRef idx="minor"/>
        </p:style>
      </p:sp>
      <p:sp>
        <p:nvSpPr>
          <p:cNvPr id="215" name="CustomShape 2"/>
          <p:cNvSpPr/>
          <p:nvPr/>
        </p:nvSpPr>
        <p:spPr>
          <a:xfrm>
            <a:off x="0" y="254160"/>
            <a:ext cx="11743560" cy="77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b="1" strike="noStrike" spc="-1">
                <a:solidFill>
                  <a:srgbClr val="6CB33F"/>
                </a:solidFill>
                <a:latin typeface="Arial"/>
                <a:ea typeface="DejaVu Sans"/>
              </a:rPr>
              <a:t>Zinc Standardized Residual  Running Average </a:t>
            </a:r>
            <a:endParaRPr lang="en-US" sz="3200" b="0" strike="noStrike" spc="-1">
              <a:latin typeface="Arial"/>
            </a:endParaRPr>
          </a:p>
        </p:txBody>
      </p:sp>
      <p:pic>
        <p:nvPicPr>
          <p:cNvPr id="216" name="Picture 149"/>
          <p:cNvPicPr/>
          <p:nvPr/>
        </p:nvPicPr>
        <p:blipFill>
          <a:blip r:embed="rId2" cstate="email">
            <a:extLst>
              <a:ext uri="{28A0092B-C50C-407E-A947-70E740481C1C}">
                <a14:useLocalDpi xmlns:a14="http://schemas.microsoft.com/office/drawing/2010/main"/>
              </a:ext>
            </a:extLst>
          </a:blip>
          <a:srcRect/>
          <a:stretch/>
        </p:blipFill>
        <p:spPr>
          <a:xfrm>
            <a:off x="2802600" y="942840"/>
            <a:ext cx="6586200" cy="4971960"/>
          </a:xfrm>
          <a:prstGeom prst="rect">
            <a:avLst/>
          </a:prstGeom>
          <a:ln>
            <a:noFill/>
          </a:ln>
        </p:spPr>
      </p:pic>
      <p:sp>
        <p:nvSpPr>
          <p:cNvPr id="217"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27</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838080" y="365040"/>
            <a:ext cx="10860480" cy="81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000" b="1" strike="noStrike" spc="-1">
                <a:solidFill>
                  <a:srgbClr val="6CB33F"/>
                </a:solidFill>
                <a:latin typeface="Arial"/>
                <a:ea typeface="DejaVu Sans"/>
              </a:rPr>
              <a:t>Ongoing Success of SGC’s Closure Method</a:t>
            </a:r>
            <a:endParaRPr lang="en-US" sz="4000" b="0" strike="noStrike" spc="-1">
              <a:latin typeface="Arial"/>
            </a:endParaRPr>
          </a:p>
        </p:txBody>
      </p:sp>
      <p:sp>
        <p:nvSpPr>
          <p:cNvPr id="219" name="CustomShape 2"/>
          <p:cNvSpPr/>
          <p:nvPr/>
        </p:nvSpPr>
        <p:spPr>
          <a:xfrm>
            <a:off x="838080" y="1184040"/>
            <a:ext cx="10513800" cy="496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6120">
              <a:lnSpc>
                <a:spcPct val="90000"/>
              </a:lnSpc>
              <a:spcBef>
                <a:spcPts val="1001"/>
              </a:spcBef>
              <a:buClr>
                <a:srgbClr val="6CB33F"/>
              </a:buClr>
              <a:buFont typeface="Wingdings" charset="2"/>
              <a:buChar char=""/>
            </a:pPr>
            <a:r>
              <a:rPr lang="en-US" sz="2500" b="0" strike="noStrike" spc="-1">
                <a:solidFill>
                  <a:srgbClr val="000000"/>
                </a:solidFill>
                <a:latin typeface="Calibri"/>
                <a:ea typeface="DejaVu Sans"/>
              </a:rPr>
              <a:t>Application of CDPHE’s methodology demonstrates the continued success of SGC’s bulkheading, remediation and reclamation activities.</a:t>
            </a:r>
            <a:endParaRPr lang="en-US" sz="2500" b="0" strike="noStrike" spc="-1">
              <a:latin typeface="Arial"/>
            </a:endParaRPr>
          </a:p>
          <a:p>
            <a:pPr marL="457920" indent="-456120">
              <a:lnSpc>
                <a:spcPct val="90000"/>
              </a:lnSpc>
              <a:spcBef>
                <a:spcPts val="1001"/>
              </a:spcBef>
              <a:buClr>
                <a:srgbClr val="6CB33F"/>
              </a:buClr>
              <a:buFont typeface="Wingdings" charset="2"/>
              <a:buChar char=""/>
            </a:pPr>
            <a:r>
              <a:rPr lang="en-US" sz="2500" b="0" strike="noStrike" spc="-1">
                <a:solidFill>
                  <a:srgbClr val="000000"/>
                </a:solidFill>
                <a:latin typeface="Calibri"/>
                <a:ea typeface="DejaVu Sans"/>
              </a:rPr>
              <a:t>The post closure plan included two independent aspects to maintain the zinc concentrations</a:t>
            </a:r>
            <a:endParaRPr lang="en-US" sz="2500" b="0" strike="noStrike" spc="-1">
              <a:latin typeface="Arial"/>
            </a:endParaRPr>
          </a:p>
          <a:p>
            <a:pPr marL="1372320" lvl="2" indent="-456120">
              <a:lnSpc>
                <a:spcPct val="90000"/>
              </a:lnSpc>
              <a:spcBef>
                <a:spcPts val="1001"/>
              </a:spcBef>
              <a:buClr>
                <a:srgbClr val="6CB33F"/>
              </a:buClr>
              <a:buFont typeface="Wingdings" charset="2"/>
              <a:buChar char=""/>
            </a:pPr>
            <a:r>
              <a:rPr lang="en-US" sz="2500" b="0" strike="noStrike" spc="-1">
                <a:solidFill>
                  <a:srgbClr val="000000"/>
                </a:solidFill>
                <a:latin typeface="Calibri"/>
                <a:ea typeface="DejaVu Sans"/>
              </a:rPr>
              <a:t>Successful completion of SGC’s bulkheading, remediation and reclamation</a:t>
            </a:r>
            <a:endParaRPr lang="en-US" sz="2500" b="0" strike="noStrike" spc="-1">
              <a:latin typeface="Arial"/>
            </a:endParaRPr>
          </a:p>
          <a:p>
            <a:pPr marL="1372320" lvl="2" indent="-456120">
              <a:lnSpc>
                <a:spcPct val="90000"/>
              </a:lnSpc>
              <a:spcBef>
                <a:spcPts val="1001"/>
              </a:spcBef>
              <a:buClr>
                <a:srgbClr val="6CB33F"/>
              </a:buClr>
              <a:buFont typeface="Wingdings" charset="2"/>
              <a:buChar char=""/>
            </a:pPr>
            <a:r>
              <a:rPr lang="en-US" sz="2500" b="0" strike="noStrike" spc="-1">
                <a:solidFill>
                  <a:srgbClr val="000000"/>
                </a:solidFill>
                <a:latin typeface="Calibri"/>
                <a:ea typeface="DejaVu Sans"/>
              </a:rPr>
              <a:t>Third party operation of the Gladstone treatment plant to treat water from various adits</a:t>
            </a:r>
            <a:endParaRPr lang="en-US" sz="2500" b="0" strike="noStrike" spc="-1">
              <a:latin typeface="Arial"/>
            </a:endParaRPr>
          </a:p>
          <a:p>
            <a:pPr marL="457920" indent="-456120">
              <a:lnSpc>
                <a:spcPct val="90000"/>
              </a:lnSpc>
              <a:spcBef>
                <a:spcPts val="1001"/>
              </a:spcBef>
              <a:buClr>
                <a:srgbClr val="6CB33F"/>
              </a:buClr>
              <a:buFont typeface="Wingdings" charset="2"/>
              <a:buChar char=""/>
            </a:pPr>
            <a:r>
              <a:rPr lang="en-US" sz="2500" b="0" strike="noStrike" spc="-1">
                <a:solidFill>
                  <a:srgbClr val="000000"/>
                </a:solidFill>
                <a:latin typeface="Calibri"/>
                <a:ea typeface="DejaVu Sans"/>
              </a:rPr>
              <a:t>When both aspects in place, zinc targets met</a:t>
            </a:r>
            <a:endParaRPr lang="en-US" sz="2500" b="0" strike="noStrike" spc="-1">
              <a:latin typeface="Arial"/>
            </a:endParaRPr>
          </a:p>
          <a:p>
            <a:pPr marL="457920" indent="-456120">
              <a:lnSpc>
                <a:spcPct val="90000"/>
              </a:lnSpc>
              <a:spcBef>
                <a:spcPts val="1001"/>
              </a:spcBef>
              <a:buClr>
                <a:srgbClr val="6CB33F"/>
              </a:buClr>
              <a:buFont typeface="Wingdings" charset="2"/>
              <a:buChar char=""/>
            </a:pPr>
            <a:r>
              <a:rPr lang="en-US" sz="2500" b="0" strike="noStrike" spc="-1">
                <a:solidFill>
                  <a:srgbClr val="000000"/>
                </a:solidFill>
                <a:latin typeface="Calibri"/>
                <a:ea typeface="DejaVu Sans"/>
              </a:rPr>
              <a:t>EPA commenced operation of the Gladstone plant at substantially less than its capacity in February 2016, and CDPHE’s zinc targets have been met since June 2017</a:t>
            </a:r>
            <a:endParaRPr lang="en-US" sz="2500" b="0" strike="noStrike" spc="-1">
              <a:latin typeface="Arial"/>
            </a:endParaRPr>
          </a:p>
          <a:p>
            <a:pPr>
              <a:lnSpc>
                <a:spcPct val="90000"/>
              </a:lnSpc>
              <a:spcBef>
                <a:spcPts val="1001"/>
              </a:spcBef>
            </a:pPr>
            <a:endParaRPr lang="en-US" sz="2500" b="0" strike="noStrike" spc="-1">
              <a:latin typeface="Arial"/>
            </a:endParaRPr>
          </a:p>
        </p:txBody>
      </p:sp>
      <p:sp>
        <p:nvSpPr>
          <p:cNvPr id="220"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28</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838080" y="365040"/>
            <a:ext cx="10513800" cy="77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400" b="1" strike="noStrike" spc="-1">
                <a:solidFill>
                  <a:srgbClr val="6CB33F"/>
                </a:solidFill>
                <a:latin typeface="Arial"/>
                <a:ea typeface="DejaVu Sans"/>
              </a:rPr>
              <a:t>Conclusions</a:t>
            </a:r>
            <a:endParaRPr lang="en-US" sz="4400" b="0" strike="noStrike" spc="-1">
              <a:latin typeface="Arial"/>
            </a:endParaRPr>
          </a:p>
        </p:txBody>
      </p:sp>
      <p:sp>
        <p:nvSpPr>
          <p:cNvPr id="222" name="CustomShape 2"/>
          <p:cNvSpPr/>
          <p:nvPr/>
        </p:nvSpPr>
        <p:spPr>
          <a:xfrm>
            <a:off x="838440" y="1415520"/>
            <a:ext cx="10513800" cy="43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The use of bulkheads to control discharges from the Sunnyside mine, and reclamation of associated surface facilities in conjunction with removing other sources of metals loading from facilities not owned by SGC have resulted in decreased loadings to the Animas River</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SGC’s brief mining and extensive reclamation activities each substantially reduced metals loading in the Animas River </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Without the actions of SGC, metal levels in the Animas River, and the resulting impacts on aquatic life and the trout fishery downstream of Silverton, would undoubtedly be more adverse</a:t>
            </a:r>
            <a:endParaRPr lang="en-US" sz="2800" b="0" strike="noStrike" spc="-1">
              <a:latin typeface="Arial"/>
            </a:endParaRPr>
          </a:p>
          <a:p>
            <a:pPr>
              <a:lnSpc>
                <a:spcPct val="90000"/>
              </a:lnSpc>
              <a:spcBef>
                <a:spcPts val="1001"/>
              </a:spcBef>
            </a:pPr>
            <a:endParaRPr lang="en-US" sz="2800" b="0" strike="noStrike" spc="-1">
              <a:latin typeface="Arial"/>
            </a:endParaRPr>
          </a:p>
        </p:txBody>
      </p:sp>
      <p:sp>
        <p:nvSpPr>
          <p:cNvPr id="223"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29</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869040" y="192240"/>
            <a:ext cx="10452960" cy="96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62000" lnSpcReduction="10000"/>
          </a:bodyPr>
          <a:lstStyle/>
          <a:p>
            <a:pPr algn="ctr">
              <a:lnSpc>
                <a:spcPct val="100000"/>
              </a:lnSpc>
            </a:pPr>
            <a:endParaRPr lang="en-US" sz="1800" b="0" strike="noStrike" spc="-1">
              <a:latin typeface="Arial"/>
            </a:endParaRPr>
          </a:p>
          <a:p>
            <a:pPr algn="ctr">
              <a:lnSpc>
                <a:spcPct val="100000"/>
              </a:lnSpc>
            </a:pPr>
            <a:r>
              <a:rPr lang="en-US" sz="4100" b="1" strike="noStrike" spc="-1">
                <a:solidFill>
                  <a:srgbClr val="6CB33F"/>
                </a:solidFill>
                <a:latin typeface="Arial"/>
                <a:ea typeface="DejaVu Sans"/>
              </a:rPr>
              <a:t>Site Location</a:t>
            </a:r>
            <a:br/>
            <a:endParaRPr lang="en-US" sz="4100" b="0" strike="noStrike" spc="-1">
              <a:latin typeface="Arial"/>
            </a:endParaRPr>
          </a:p>
        </p:txBody>
      </p:sp>
      <p:sp>
        <p:nvSpPr>
          <p:cNvPr id="128" name="CustomShape 2"/>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3</a:t>
            </a:r>
            <a:endParaRPr lang="en-US" sz="1050" b="0" strike="noStrike" spc="-1">
              <a:latin typeface="Arial"/>
            </a:endParaRPr>
          </a:p>
        </p:txBody>
      </p:sp>
      <p:pic>
        <p:nvPicPr>
          <p:cNvPr id="129" name="Picture 8"/>
          <p:cNvPicPr/>
          <p:nvPr/>
        </p:nvPicPr>
        <p:blipFill>
          <a:blip r:embed="rId2" cstate="email">
            <a:extLst>
              <a:ext uri="{28A0092B-C50C-407E-A947-70E740481C1C}">
                <a14:useLocalDpi xmlns:a14="http://schemas.microsoft.com/office/drawing/2010/main"/>
              </a:ext>
            </a:extLst>
          </a:blip>
          <a:stretch/>
        </p:blipFill>
        <p:spPr>
          <a:xfrm>
            <a:off x="4440240" y="841320"/>
            <a:ext cx="6741000" cy="5184000"/>
          </a:xfrm>
          <a:prstGeom prst="rect">
            <a:avLst/>
          </a:prstGeom>
          <a:ln>
            <a:noFill/>
          </a:ln>
        </p:spPr>
      </p:pic>
      <p:sp>
        <p:nvSpPr>
          <p:cNvPr id="130" name="CustomShape 3"/>
          <p:cNvSpPr/>
          <p:nvPr/>
        </p:nvSpPr>
        <p:spPr>
          <a:xfrm rot="16834800">
            <a:off x="5392800" y="3250800"/>
            <a:ext cx="16502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FFFFFF"/>
                </a:solidFill>
                <a:latin typeface="Arial"/>
                <a:ea typeface="DejaVu Sans"/>
              </a:rPr>
              <a:t>Cement Creek</a:t>
            </a:r>
            <a:endParaRPr lang="en-US" sz="1800" b="0" strike="noStrike" spc="-1">
              <a:latin typeface="Arial"/>
            </a:endParaRPr>
          </a:p>
        </p:txBody>
      </p:sp>
      <p:sp>
        <p:nvSpPr>
          <p:cNvPr id="131" name="CustomShape 4"/>
          <p:cNvSpPr/>
          <p:nvPr/>
        </p:nvSpPr>
        <p:spPr>
          <a:xfrm rot="19425600">
            <a:off x="8417160" y="3961800"/>
            <a:ext cx="1676880" cy="364680"/>
          </a:xfrm>
          <a:prstGeom prst="rect">
            <a:avLst/>
          </a:prstGeom>
          <a:noFill/>
          <a:ln>
            <a:noFill/>
          </a:ln>
          <a:effectLst>
            <a:glow rad="63500">
              <a:schemeClr val="accent5">
                <a:satMod val="175000"/>
                <a:alpha val="40000"/>
              </a:schemeClr>
            </a:glow>
          </a:effectLst>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FFFF"/>
                </a:solidFill>
                <a:latin typeface="Arial"/>
                <a:ea typeface="DejaVu Sans"/>
              </a:rPr>
              <a:t>Animas River</a:t>
            </a:r>
            <a:endParaRPr lang="en-US" sz="1800" b="0" strike="noStrike" spc="-1">
              <a:latin typeface="Arial"/>
            </a:endParaRPr>
          </a:p>
        </p:txBody>
      </p:sp>
      <p:sp>
        <p:nvSpPr>
          <p:cNvPr id="132" name="CustomShape 5"/>
          <p:cNvSpPr/>
          <p:nvPr/>
        </p:nvSpPr>
        <p:spPr>
          <a:xfrm rot="1710000">
            <a:off x="4908600" y="5007600"/>
            <a:ext cx="15984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FFFFFF"/>
                </a:solidFill>
                <a:latin typeface="Arial"/>
                <a:ea typeface="DejaVu Sans"/>
              </a:rPr>
              <a:t>Mineral Creek</a:t>
            </a:r>
            <a:endParaRPr lang="en-US" sz="1800" b="0" strike="noStrike" spc="-1">
              <a:latin typeface="Arial"/>
            </a:endParaRPr>
          </a:p>
        </p:txBody>
      </p:sp>
      <p:sp>
        <p:nvSpPr>
          <p:cNvPr id="133" name="CustomShape 6"/>
          <p:cNvSpPr/>
          <p:nvPr/>
        </p:nvSpPr>
        <p:spPr>
          <a:xfrm>
            <a:off x="8033400" y="1344240"/>
            <a:ext cx="585360" cy="632880"/>
          </a:xfrm>
          <a:prstGeom prst="star5">
            <a:avLst>
              <a:gd name="adj" fmla="val 19098"/>
              <a:gd name="hf" fmla="val 105146"/>
              <a:gd name="vf" fmla="val 110557"/>
            </a:avLst>
          </a:prstGeom>
          <a:solidFill>
            <a:srgbClr val="FF0000"/>
          </a:solid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34" name="CustomShape 7"/>
          <p:cNvSpPr/>
          <p:nvPr/>
        </p:nvSpPr>
        <p:spPr>
          <a:xfrm>
            <a:off x="8438760" y="1589760"/>
            <a:ext cx="18010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FFFFFF"/>
                </a:solidFill>
                <a:latin typeface="Arial"/>
                <a:ea typeface="DejaVu Sans"/>
              </a:rPr>
              <a:t>Sunnyside Mine</a:t>
            </a:r>
            <a:endParaRPr lang="en-US" sz="1800" b="0" strike="noStrike" spc="-1">
              <a:latin typeface="Arial"/>
            </a:endParaRPr>
          </a:p>
        </p:txBody>
      </p:sp>
      <p:pic>
        <p:nvPicPr>
          <p:cNvPr id="135" name="Picture 14"/>
          <p:cNvPicPr/>
          <p:nvPr/>
        </p:nvPicPr>
        <p:blipFill>
          <a:blip r:embed="rId3" cstate="email">
            <a:extLst>
              <a:ext uri="{28A0092B-C50C-407E-A947-70E740481C1C}">
                <a14:useLocalDpi xmlns:a14="http://schemas.microsoft.com/office/drawing/2010/main"/>
              </a:ext>
            </a:extLst>
          </a:blip>
          <a:stretch/>
        </p:blipFill>
        <p:spPr>
          <a:xfrm>
            <a:off x="579600" y="1110240"/>
            <a:ext cx="4367160" cy="3203640"/>
          </a:xfrm>
          <a:prstGeom prst="rect">
            <a:avLst/>
          </a:prstGeom>
          <a:ln>
            <a:noFill/>
          </a:ln>
        </p:spPr>
      </p:pic>
      <p:sp>
        <p:nvSpPr>
          <p:cNvPr id="136" name="CustomShape 8"/>
          <p:cNvSpPr/>
          <p:nvPr/>
        </p:nvSpPr>
        <p:spPr>
          <a:xfrm flipH="1">
            <a:off x="1578960" y="3133080"/>
            <a:ext cx="1942200" cy="456840"/>
          </a:xfrm>
          <a:custGeom>
            <a:avLst/>
            <a:gdLst/>
            <a:ahLst/>
            <a:cxnLst/>
            <a:rect l="l" t="t" r="r" b="b"/>
            <a:pathLst>
              <a:path w="21600" h="21600">
                <a:moveTo>
                  <a:pt x="0" y="0"/>
                </a:moveTo>
                <a:lnTo>
                  <a:pt x="21600" y="21600"/>
                </a:lnTo>
              </a:path>
            </a:pathLst>
          </a:custGeom>
          <a:noFill/>
          <a:ln w="25560">
            <a:solidFill>
              <a:srgbClr val="FF0000"/>
            </a:solidFill>
            <a:round/>
            <a:tailEnd type="triangle" w="med" len="med"/>
          </a:ln>
        </p:spPr>
        <p:style>
          <a:lnRef idx="1">
            <a:schemeClr val="accent1"/>
          </a:lnRef>
          <a:fillRef idx="0">
            <a:schemeClr val="accent1"/>
          </a:fillRef>
          <a:effectRef idx="0">
            <a:schemeClr val="accent1"/>
          </a:effectRef>
          <a:fontRef idx="minor"/>
        </p:style>
      </p:sp>
      <p:sp>
        <p:nvSpPr>
          <p:cNvPr id="137" name="CustomShape 9"/>
          <p:cNvSpPr/>
          <p:nvPr/>
        </p:nvSpPr>
        <p:spPr>
          <a:xfrm>
            <a:off x="3466080" y="2948400"/>
            <a:ext cx="1230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Arial"/>
                <a:ea typeface="DejaVu Sans"/>
              </a:rPr>
              <a:t>Silverton</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1"/>
          <p:cNvPicPr/>
          <p:nvPr/>
        </p:nvPicPr>
        <p:blipFill>
          <a:blip r:embed="rId3"/>
          <a:stretch/>
        </p:blipFill>
        <p:spPr>
          <a:xfrm>
            <a:off x="0" y="2520"/>
            <a:ext cx="12191040" cy="6851520"/>
          </a:xfrm>
          <a:prstGeom prst="rect">
            <a:avLst/>
          </a:prstGeom>
          <a:ln>
            <a:noFill/>
          </a:ln>
        </p:spPr>
      </p:pic>
      <p:sp>
        <p:nvSpPr>
          <p:cNvPr id="225" name="CustomShape 1"/>
          <p:cNvSpPr/>
          <p:nvPr/>
        </p:nvSpPr>
        <p:spPr>
          <a:xfrm>
            <a:off x="-6120" y="4800600"/>
            <a:ext cx="12197160" cy="1370520"/>
          </a:xfrm>
          <a:prstGeom prst="rect">
            <a:avLst/>
          </a:prstGeom>
          <a:solidFill>
            <a:srgbClr val="FFFFFF">
              <a:alpha val="90000"/>
            </a:srgbClr>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685800">
              <a:lnSpc>
                <a:spcPct val="100000"/>
              </a:lnSpc>
            </a:pPr>
            <a:r>
              <a:rPr lang="en-US" sz="2600" b="1" strike="noStrike" spc="-1">
                <a:solidFill>
                  <a:srgbClr val="6CB33F"/>
                </a:solidFill>
                <a:latin typeface="Arial"/>
                <a:ea typeface="DejaVu Sans"/>
              </a:rPr>
              <a:t>Steven Lange</a:t>
            </a:r>
            <a:endParaRPr lang="en-US" sz="2600" b="0" strike="noStrike" spc="-1">
              <a:latin typeface="Arial"/>
            </a:endParaRPr>
          </a:p>
          <a:p>
            <a:pPr marL="685800">
              <a:lnSpc>
                <a:spcPct val="100000"/>
              </a:lnSpc>
            </a:pPr>
            <a:endParaRPr lang="en-US" sz="2600" b="0" strike="noStrike" spc="-1">
              <a:latin typeface="Arial"/>
            </a:endParaRPr>
          </a:p>
          <a:p>
            <a:pPr marL="685800">
              <a:lnSpc>
                <a:spcPct val="100000"/>
              </a:lnSpc>
            </a:pPr>
            <a:r>
              <a:rPr lang="en-US" sz="1800" b="0" strike="noStrike" spc="-1">
                <a:solidFill>
                  <a:srgbClr val="262626"/>
                </a:solidFill>
                <a:latin typeface="Arial"/>
                <a:ea typeface="DejaVu Sans"/>
              </a:rPr>
              <a:t>slange@knightpiesold.com</a:t>
            </a:r>
            <a:endParaRPr lang="en-US" sz="1800" b="0" strike="noStrike" spc="-1">
              <a:latin typeface="Arial"/>
            </a:endParaRPr>
          </a:p>
        </p:txBody>
      </p:sp>
      <p:sp>
        <p:nvSpPr>
          <p:cNvPr id="226" name="CustomShape 2"/>
          <p:cNvSpPr/>
          <p:nvPr/>
        </p:nvSpPr>
        <p:spPr>
          <a:xfrm>
            <a:off x="-6120" y="3489840"/>
            <a:ext cx="5236920" cy="130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spAutoFit/>
          </a:bodyPr>
          <a:lstStyle/>
          <a:p>
            <a:pPr marL="685800">
              <a:lnSpc>
                <a:spcPct val="100000"/>
              </a:lnSpc>
            </a:pPr>
            <a:r>
              <a:rPr lang="en-US" sz="8000" b="1" strike="noStrike" spc="-1">
                <a:solidFill>
                  <a:srgbClr val="FFFFFF"/>
                </a:solidFill>
                <a:latin typeface="Arial Black"/>
                <a:ea typeface="DejaVu Sans"/>
              </a:rPr>
              <a:t>Q</a:t>
            </a:r>
            <a:r>
              <a:rPr lang="en-US" sz="6000" b="1" strike="noStrike" spc="-1">
                <a:solidFill>
                  <a:srgbClr val="FFFFFF"/>
                </a:solidFill>
                <a:latin typeface="Arial Black"/>
                <a:ea typeface="DejaVu Sans"/>
              </a:rPr>
              <a:t>&amp;</a:t>
            </a:r>
            <a:r>
              <a:rPr lang="en-US" sz="8000" b="1" strike="noStrike" spc="-1">
                <a:solidFill>
                  <a:srgbClr val="FFFFFF"/>
                </a:solidFill>
                <a:latin typeface="Arial Black"/>
                <a:ea typeface="DejaVu Sans"/>
              </a:rPr>
              <a:t>A</a:t>
            </a:r>
            <a:endParaRPr lang="en-US" sz="8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838080" y="365040"/>
            <a:ext cx="10513800" cy="92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The Challenge</a:t>
            </a:r>
            <a:endParaRPr lang="en-US" sz="4400" b="0" strike="noStrike" spc="-1">
              <a:latin typeface="Arial"/>
            </a:endParaRPr>
          </a:p>
        </p:txBody>
      </p:sp>
      <p:sp>
        <p:nvSpPr>
          <p:cNvPr id="139" name="CustomShape 2"/>
          <p:cNvSpPr/>
          <p:nvPr/>
        </p:nvSpPr>
        <p:spPr>
          <a:xfrm>
            <a:off x="838080" y="1661400"/>
            <a:ext cx="10513800" cy="43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720">
              <a:lnSpc>
                <a:spcPct val="90000"/>
              </a:lnSpc>
              <a:spcBef>
                <a:spcPts val="1001"/>
              </a:spcBef>
            </a:pPr>
            <a:r>
              <a:rPr lang="en-US" sz="2800" b="0" strike="noStrike" spc="-1">
                <a:solidFill>
                  <a:srgbClr val="000000"/>
                </a:solidFill>
                <a:latin typeface="Calibri"/>
                <a:ea typeface="DejaVu Sans"/>
              </a:rPr>
              <a:t>How to reclaim a mine site under current environmental regulations when:</a:t>
            </a:r>
            <a:endParaRPr lang="en-US" sz="2800" b="0" strike="noStrike" spc="-1">
              <a:latin typeface="Arial"/>
            </a:endParaRPr>
          </a:p>
          <a:p>
            <a:pPr marL="915120" lvl="1"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The mine began operation over 100 years ago under very different (or non-existent) regulatory  requirements</a:t>
            </a:r>
            <a:endParaRPr lang="en-US" sz="2800" b="0" strike="noStrike" spc="-1">
              <a:latin typeface="Arial"/>
            </a:endParaRPr>
          </a:p>
          <a:p>
            <a:pPr marL="915120" lvl="1"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The surrounding rocks are highly altered and mineralized</a:t>
            </a:r>
            <a:endParaRPr lang="en-US" sz="2800" b="0" strike="noStrike" spc="-1">
              <a:latin typeface="Arial"/>
            </a:endParaRPr>
          </a:p>
          <a:p>
            <a:pPr marL="915120" lvl="1"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Massive metals loading of surface and groundwater existed pre-mining</a:t>
            </a:r>
            <a:endParaRPr lang="en-US" sz="2800" b="0" strike="noStrike" spc="-1">
              <a:latin typeface="Arial"/>
            </a:endParaRPr>
          </a:p>
          <a:p>
            <a:pPr marL="915120" lvl="1"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Hundreds of abandoned mining facilities are present in the watershed</a:t>
            </a:r>
            <a:endParaRPr lang="en-US" sz="2800" b="0" strike="noStrike" spc="-1">
              <a:latin typeface="Arial"/>
            </a:endParaRPr>
          </a:p>
        </p:txBody>
      </p:sp>
      <p:sp>
        <p:nvSpPr>
          <p:cNvPr id="140"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4</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838080" y="365040"/>
            <a:ext cx="10513800" cy="7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Geologic Setting</a:t>
            </a:r>
            <a:endParaRPr lang="en-US" sz="4400" b="0" strike="noStrike" spc="-1">
              <a:latin typeface="Arial"/>
            </a:endParaRPr>
          </a:p>
        </p:txBody>
      </p:sp>
      <p:sp>
        <p:nvSpPr>
          <p:cNvPr id="142" name="CustomShape 2"/>
          <p:cNvSpPr/>
          <p:nvPr/>
        </p:nvSpPr>
        <p:spPr>
          <a:xfrm>
            <a:off x="838080" y="1253880"/>
            <a:ext cx="6225840" cy="43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500" lnSpcReduction="20000"/>
          </a:bodyPr>
          <a:lstStyle/>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Sunnyside Mine is approximately 8 miles north of Silverton, San Juan County, CO</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The area is naturally mineralized and has been for millions of years. It’s been naturally discharging heavy metals for thousands of years</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As a result, acid rock drainage and poor water quality were prevalent long before the advent of mining</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This natural metals loading in the Animas River has limited aquatic life, including trout populations downstream from Silverton </a:t>
            </a:r>
            <a:endParaRPr lang="en-US" sz="2800" b="0" strike="noStrike" spc="-1">
              <a:latin typeface="Arial"/>
            </a:endParaRPr>
          </a:p>
        </p:txBody>
      </p:sp>
      <p:pic>
        <p:nvPicPr>
          <p:cNvPr id="143" name="Picture 3"/>
          <p:cNvPicPr/>
          <p:nvPr/>
        </p:nvPicPr>
        <p:blipFill>
          <a:blip r:embed="rId2" cstate="email">
            <a:extLst>
              <a:ext uri="{28A0092B-C50C-407E-A947-70E740481C1C}">
                <a14:useLocalDpi xmlns:a14="http://schemas.microsoft.com/office/drawing/2010/main"/>
              </a:ext>
            </a:extLst>
          </a:blip>
          <a:stretch/>
        </p:blipFill>
        <p:spPr>
          <a:xfrm>
            <a:off x="7265520" y="1892160"/>
            <a:ext cx="4392720" cy="3303000"/>
          </a:xfrm>
          <a:prstGeom prst="rect">
            <a:avLst/>
          </a:prstGeom>
          <a:ln>
            <a:noFill/>
          </a:ln>
        </p:spPr>
      </p:pic>
      <p:sp>
        <p:nvSpPr>
          <p:cNvPr id="144"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5</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838080" y="365040"/>
            <a:ext cx="10513800" cy="79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Historic Mining</a:t>
            </a:r>
            <a:endParaRPr lang="en-US" sz="4400" b="0" strike="noStrike" spc="-1">
              <a:latin typeface="Arial"/>
            </a:endParaRPr>
          </a:p>
        </p:txBody>
      </p:sp>
      <p:sp>
        <p:nvSpPr>
          <p:cNvPr id="146" name="CustomShape 2"/>
          <p:cNvSpPr/>
          <p:nvPr/>
        </p:nvSpPr>
        <p:spPr>
          <a:xfrm>
            <a:off x="838080" y="1415160"/>
            <a:ext cx="10513800" cy="43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Serious mineral exploration began in the area in the early 1870s</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Gold, silver, lead and copper were the main metals mined</a:t>
            </a:r>
            <a:endParaRPr lang="en-US" sz="2800" b="0" strike="noStrike" spc="-1">
              <a:latin typeface="Arial"/>
            </a:endParaRPr>
          </a:p>
          <a:p>
            <a:pPr marL="457920" indent="-456120">
              <a:lnSpc>
                <a:spcPct val="100000"/>
              </a:lnSpc>
              <a:spcBef>
                <a:spcPts val="499"/>
              </a:spcBef>
              <a:buClr>
                <a:srgbClr val="6CB33F"/>
              </a:buClr>
              <a:buFont typeface="Wingdings" charset="2"/>
              <a:buChar char=""/>
            </a:pPr>
            <a:r>
              <a:rPr lang="en-US" sz="2800" b="0" strike="noStrike" spc="-1">
                <a:solidFill>
                  <a:srgbClr val="000000"/>
                </a:solidFill>
                <a:latin typeface="Calibri"/>
                <a:ea typeface="DejaVu Sans"/>
              </a:rPr>
              <a:t>The Silverton Caldera hosted 1,500 mines and over 50 mill sites, 8 smelters and 35 aerial trams which contributed to poor water quality </a:t>
            </a:r>
            <a:endParaRPr lang="en-US" sz="2800" b="0" strike="noStrike" spc="-1">
              <a:latin typeface="Arial"/>
            </a:endParaRPr>
          </a:p>
          <a:p>
            <a:pPr marL="457920" indent="-456120">
              <a:lnSpc>
                <a:spcPct val="100000"/>
              </a:lnSpc>
              <a:spcBef>
                <a:spcPts val="499"/>
              </a:spcBef>
              <a:buClr>
                <a:srgbClr val="6CB33F"/>
              </a:buClr>
              <a:buFont typeface="Wingdings" charset="2"/>
              <a:buChar char=""/>
            </a:pPr>
            <a:r>
              <a:rPr lang="en-US" sz="2800" b="0" strike="noStrike" spc="-1">
                <a:solidFill>
                  <a:srgbClr val="000000"/>
                </a:solidFill>
                <a:latin typeface="Calibri"/>
                <a:ea typeface="DejaVu Sans"/>
              </a:rPr>
              <a:t>An estimated 8.6 million short tons of mill tailings were discharged directly into surface streams between 1872-1935</a:t>
            </a:r>
            <a:endParaRPr lang="en-US" sz="2800" b="0" strike="noStrike" spc="-1">
              <a:latin typeface="Arial"/>
            </a:endParaRPr>
          </a:p>
          <a:p>
            <a:pPr marL="457920" indent="-456120">
              <a:lnSpc>
                <a:spcPct val="100000"/>
              </a:lnSpc>
              <a:spcBef>
                <a:spcPts val="499"/>
              </a:spcBef>
              <a:buClr>
                <a:srgbClr val="6CB33F"/>
              </a:buClr>
              <a:buFont typeface="Wingdings" charset="2"/>
              <a:buChar char=""/>
            </a:pPr>
            <a:r>
              <a:rPr lang="en-US" sz="2800" b="0" strike="noStrike" spc="-1">
                <a:solidFill>
                  <a:srgbClr val="000000"/>
                </a:solidFill>
                <a:latin typeface="Calibri"/>
                <a:ea typeface="DejaVu Sans"/>
              </a:rPr>
              <a:t>In the 1970s, regulations were established to monitor and limit metals discharges and to require miners to reclaim their sites</a:t>
            </a:r>
            <a:r>
              <a:rPr lang="en-US" sz="2400" b="0" strike="noStrike" spc="-1">
                <a:solidFill>
                  <a:srgbClr val="000000"/>
                </a:solidFill>
                <a:latin typeface="Calibri"/>
                <a:ea typeface="DejaVu Sans"/>
              </a:rPr>
              <a:t> </a:t>
            </a:r>
            <a:endParaRPr lang="en-US" sz="2400" b="0" strike="noStrike" spc="-1">
              <a:latin typeface="Arial"/>
            </a:endParaRPr>
          </a:p>
        </p:txBody>
      </p:sp>
      <p:sp>
        <p:nvSpPr>
          <p:cNvPr id="147"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6</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838080" y="365040"/>
            <a:ext cx="10513800" cy="86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History - Sunnyside Mine</a:t>
            </a:r>
            <a:endParaRPr lang="en-US" sz="4400" b="0" strike="noStrike" spc="-1">
              <a:latin typeface="Arial"/>
            </a:endParaRPr>
          </a:p>
        </p:txBody>
      </p:sp>
      <p:sp>
        <p:nvSpPr>
          <p:cNvPr id="149" name="CustomShape 2"/>
          <p:cNvSpPr/>
          <p:nvPr/>
        </p:nvSpPr>
        <p:spPr>
          <a:xfrm>
            <a:off x="838080" y="1380240"/>
            <a:ext cx="10513800" cy="43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6000"/>
          </a:bodyPr>
          <a:lstStyle/>
          <a:p>
            <a:pPr marL="457200" indent="-456120">
              <a:lnSpc>
                <a:spcPct val="100000"/>
              </a:lnSpc>
              <a:spcBef>
                <a:spcPts val="567"/>
              </a:spcBef>
              <a:spcAft>
                <a:spcPts val="567"/>
              </a:spcAft>
              <a:buClr>
                <a:srgbClr val="6CB33F"/>
              </a:buClr>
              <a:buSzPct val="103000"/>
              <a:buFont typeface="Wingdings" charset="2"/>
              <a:buChar char=""/>
            </a:pPr>
            <a:r>
              <a:rPr lang="en-US" sz="2800" b="0" strike="noStrike" spc="-1">
                <a:solidFill>
                  <a:srgbClr val="000000"/>
                </a:solidFill>
                <a:latin typeface="Calibri"/>
                <a:ea typeface="DejaVu Sans"/>
              </a:rPr>
              <a:t>The Sunnyside vein was discovered by George Howard and R. J. McNutt in 1873, and valid mining claims were staked in 1874 </a:t>
            </a:r>
            <a:endParaRPr lang="en-US" sz="2800" b="0" strike="noStrike" spc="-1">
              <a:latin typeface="Arial"/>
            </a:endParaRPr>
          </a:p>
          <a:p>
            <a:pPr marL="457200" indent="-456120">
              <a:lnSpc>
                <a:spcPct val="100000"/>
              </a:lnSpc>
              <a:spcBef>
                <a:spcPts val="283"/>
              </a:spcBef>
              <a:spcAft>
                <a:spcPts val="283"/>
              </a:spcAft>
              <a:buClr>
                <a:srgbClr val="6CB33F"/>
              </a:buClr>
              <a:buSzPct val="103000"/>
              <a:buFont typeface="Wingdings" charset="2"/>
              <a:buChar char=""/>
            </a:pPr>
            <a:r>
              <a:rPr lang="en-US" sz="2800" b="0" strike="noStrike" spc="-1">
                <a:solidFill>
                  <a:srgbClr val="000000"/>
                </a:solidFill>
                <a:latin typeface="Calibri"/>
                <a:ea typeface="DejaVu Sans"/>
              </a:rPr>
              <a:t>In November 1900, Judge John Terry obtained ownership of the mine </a:t>
            </a:r>
            <a:endParaRPr lang="en-US" sz="2800" b="0" strike="noStrike" spc="-1">
              <a:latin typeface="Arial"/>
            </a:endParaRPr>
          </a:p>
          <a:p>
            <a:pPr marL="457200" indent="-456120">
              <a:lnSpc>
                <a:spcPct val="100000"/>
              </a:lnSpc>
              <a:spcBef>
                <a:spcPts val="283"/>
              </a:spcBef>
              <a:spcAft>
                <a:spcPts val="283"/>
              </a:spcAft>
              <a:buClr>
                <a:srgbClr val="6CB33F"/>
              </a:buClr>
              <a:buSzPct val="103000"/>
              <a:buFont typeface="Wingdings" charset="2"/>
              <a:buChar char=""/>
            </a:pPr>
            <a:r>
              <a:rPr lang="en-US" sz="2800" b="0" strike="noStrike" spc="-1">
                <a:solidFill>
                  <a:srgbClr val="000000"/>
                </a:solidFill>
                <a:latin typeface="Calibri"/>
                <a:ea typeface="DejaVu Sans"/>
              </a:rPr>
              <a:t>The U.S. Smelting and Refining Company purchased the mine and mill from the Terry family in 1917</a:t>
            </a:r>
            <a:endParaRPr lang="en-US" sz="2800" b="0" strike="noStrike" spc="-1">
              <a:latin typeface="Arial"/>
            </a:endParaRPr>
          </a:p>
          <a:p>
            <a:pPr marL="457200" indent="-456120">
              <a:lnSpc>
                <a:spcPct val="100000"/>
              </a:lnSpc>
              <a:spcBef>
                <a:spcPts val="283"/>
              </a:spcBef>
              <a:spcAft>
                <a:spcPts val="283"/>
              </a:spcAft>
              <a:buClr>
                <a:srgbClr val="6CB33F"/>
              </a:buClr>
              <a:buSzPct val="103000"/>
              <a:buFont typeface="Wingdings" charset="2"/>
              <a:buChar char=""/>
            </a:pPr>
            <a:r>
              <a:rPr lang="en-US" sz="2800" b="0" strike="noStrike" spc="-1">
                <a:solidFill>
                  <a:srgbClr val="000000"/>
                </a:solidFill>
                <a:latin typeface="Calibri"/>
                <a:ea typeface="DejaVu Sans"/>
              </a:rPr>
              <a:t>In 1959, the Sunnyside mine was leased by Standard Metals </a:t>
            </a:r>
            <a:endParaRPr lang="en-US" sz="2800" b="0" strike="noStrike" spc="-1">
              <a:latin typeface="Arial"/>
            </a:endParaRPr>
          </a:p>
          <a:p>
            <a:pPr marL="457200" indent="-456120">
              <a:lnSpc>
                <a:spcPct val="100000"/>
              </a:lnSpc>
              <a:spcBef>
                <a:spcPts val="283"/>
              </a:spcBef>
              <a:spcAft>
                <a:spcPts val="283"/>
              </a:spcAft>
              <a:buClr>
                <a:srgbClr val="6CB33F"/>
              </a:buClr>
              <a:buSzPct val="103000"/>
              <a:buFont typeface="Wingdings" charset="2"/>
              <a:buChar char=""/>
            </a:pPr>
            <a:r>
              <a:rPr lang="en-US" sz="2800" b="0" strike="noStrike" spc="-1">
                <a:solidFill>
                  <a:srgbClr val="000000"/>
                </a:solidFill>
                <a:latin typeface="Calibri"/>
                <a:ea typeface="DejaVu Sans"/>
              </a:rPr>
              <a:t>In June 1978, Lake Emma broke into the mine and emptied more than four million tons of water and mud into the workings</a:t>
            </a:r>
            <a:endParaRPr lang="en-US" sz="2800" b="0" strike="noStrike" spc="-1">
              <a:latin typeface="Arial"/>
            </a:endParaRPr>
          </a:p>
          <a:p>
            <a:pPr marL="457200" indent="-456120">
              <a:lnSpc>
                <a:spcPct val="100000"/>
              </a:lnSpc>
              <a:spcBef>
                <a:spcPts val="283"/>
              </a:spcBef>
              <a:spcAft>
                <a:spcPts val="283"/>
              </a:spcAft>
              <a:buClr>
                <a:srgbClr val="6CB33F"/>
              </a:buClr>
              <a:buSzPct val="103000"/>
              <a:buFont typeface="Wingdings" charset="2"/>
              <a:buChar char=""/>
            </a:pPr>
            <a:r>
              <a:rPr lang="en-US" sz="2800" b="0" strike="noStrike" spc="-1">
                <a:solidFill>
                  <a:srgbClr val="000000"/>
                </a:solidFill>
                <a:latin typeface="Calibri"/>
                <a:ea typeface="DejaVu Sans"/>
              </a:rPr>
              <a:t>In 1985 Standard Metals was forced into bankruptcy and the mine was purchased by Sunnyside Gold Corporation (SGC), and put back into production</a:t>
            </a:r>
            <a:endParaRPr lang="en-US" sz="2800" b="0" strike="noStrike" spc="-1">
              <a:latin typeface="Arial"/>
            </a:endParaRPr>
          </a:p>
        </p:txBody>
      </p:sp>
      <p:sp>
        <p:nvSpPr>
          <p:cNvPr id="150"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7</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838080" y="365040"/>
            <a:ext cx="10513800" cy="84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SGC History</a:t>
            </a:r>
            <a:endParaRPr lang="en-US" sz="4400" b="0" strike="noStrike" spc="-1">
              <a:latin typeface="Arial"/>
            </a:endParaRPr>
          </a:p>
        </p:txBody>
      </p:sp>
      <p:sp>
        <p:nvSpPr>
          <p:cNvPr id="152" name="CustomShape 2"/>
          <p:cNvSpPr/>
          <p:nvPr/>
        </p:nvSpPr>
        <p:spPr>
          <a:xfrm>
            <a:off x="838080" y="1383480"/>
            <a:ext cx="6824160" cy="464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SGC was established in 1985</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SGC operated Sunnyside from 1986 until 1991</a:t>
            </a:r>
            <a:endParaRPr lang="en-US" sz="2800" b="0" strike="noStrike" spc="-1">
              <a:latin typeface="Arial"/>
            </a:endParaRPr>
          </a:p>
          <a:p>
            <a:pPr marL="791280" indent="-342000">
              <a:lnSpc>
                <a:spcPct val="100000"/>
              </a:lnSpc>
              <a:spcBef>
                <a:spcPts val="499"/>
              </a:spcBef>
              <a:buClr>
                <a:srgbClr val="6CB33F"/>
              </a:buClr>
              <a:buFont typeface="Wingdings" charset="2"/>
              <a:buChar char=""/>
            </a:pPr>
            <a:r>
              <a:rPr lang="en-US" sz="2400" b="0" strike="noStrike" spc="-1">
                <a:solidFill>
                  <a:srgbClr val="000000"/>
                </a:solidFill>
                <a:latin typeface="Calibri"/>
                <a:ea typeface="DejaVu Sans"/>
              </a:rPr>
              <a:t>Brought all discharge permits into compliance</a:t>
            </a:r>
            <a:endParaRPr lang="en-US" sz="2400" b="0" strike="noStrike" spc="-1">
              <a:latin typeface="Arial"/>
            </a:endParaRPr>
          </a:p>
          <a:p>
            <a:pPr marL="791280" indent="-342000">
              <a:lnSpc>
                <a:spcPct val="100000"/>
              </a:lnSpc>
              <a:spcBef>
                <a:spcPts val="499"/>
              </a:spcBef>
              <a:buClr>
                <a:srgbClr val="6CB33F"/>
              </a:buClr>
              <a:buFont typeface="Wingdings" charset="2"/>
              <a:buChar char=""/>
            </a:pPr>
            <a:r>
              <a:rPr lang="en-US" sz="2400" b="0" strike="noStrike" spc="-1">
                <a:solidFill>
                  <a:srgbClr val="000000"/>
                </a:solidFill>
                <a:latin typeface="Calibri"/>
                <a:ea typeface="DejaVu Sans"/>
              </a:rPr>
              <a:t>Re-designed the mining operation</a:t>
            </a:r>
            <a:endParaRPr lang="en-US" sz="2400" b="0" strike="noStrike" spc="-1">
              <a:latin typeface="Arial"/>
            </a:endParaRPr>
          </a:p>
          <a:p>
            <a:pPr marL="791280" indent="-342000">
              <a:lnSpc>
                <a:spcPct val="100000"/>
              </a:lnSpc>
              <a:spcBef>
                <a:spcPts val="499"/>
              </a:spcBef>
              <a:buClr>
                <a:srgbClr val="6CB33F"/>
              </a:buClr>
              <a:buFont typeface="Wingdings" charset="2"/>
              <a:buChar char=""/>
            </a:pPr>
            <a:r>
              <a:rPr lang="en-US" sz="2400" b="0" strike="noStrike" spc="-1">
                <a:solidFill>
                  <a:srgbClr val="000000"/>
                </a:solidFill>
                <a:latin typeface="Calibri"/>
                <a:ea typeface="DejaVu Sans"/>
              </a:rPr>
              <a:t>Completed a substantial mine-permit amendment in cooperation with the regulatory agencies</a:t>
            </a:r>
            <a:endParaRPr lang="en-US" sz="24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As a result, won the “Most Improved Site” award from the Colorado MLRD</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p:txBody>
      </p:sp>
      <p:sp>
        <p:nvSpPr>
          <p:cNvPr id="153" name="CustomShape 3"/>
          <p:cNvSpPr/>
          <p:nvPr/>
        </p:nvSpPr>
        <p:spPr>
          <a:xfrm>
            <a:off x="7822440" y="3272400"/>
            <a:ext cx="2558520" cy="27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FFFFFF"/>
                </a:solidFill>
                <a:latin typeface="Calibri"/>
                <a:ea typeface="DejaVu Sans"/>
              </a:rPr>
              <a:t>American Tunnel, 1998</a:t>
            </a:r>
            <a:endParaRPr lang="en-US" sz="1200" b="0" strike="noStrike" spc="-1">
              <a:latin typeface="Arial"/>
            </a:endParaRPr>
          </a:p>
        </p:txBody>
      </p:sp>
      <p:sp>
        <p:nvSpPr>
          <p:cNvPr id="154" name="CustomShape 4"/>
          <p:cNvSpPr/>
          <p:nvPr/>
        </p:nvSpPr>
        <p:spPr>
          <a:xfrm>
            <a:off x="8226000" y="883080"/>
            <a:ext cx="3294720" cy="475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1800" b="1" i="1" strike="noStrike" spc="-1">
                <a:solidFill>
                  <a:srgbClr val="6CB33F"/>
                </a:solidFill>
                <a:latin typeface="Calibri"/>
                <a:ea typeface="DejaVu Sans"/>
              </a:rPr>
              <a:t>“The mining operation exhibited some vast improvements over the last two years. The Division would like to commend Frank Bergstrom (SGC Environment Manager at the time) for his courteous, efficient and diligent manner with which he works with our office as well as in the field, as evidenced by the improvements noted, specifically at the Terry and American Tunnels.” </a:t>
            </a:r>
            <a:endParaRPr lang="en-US" sz="1800" b="0" strike="noStrike" spc="-1">
              <a:latin typeface="Arial"/>
            </a:endParaRPr>
          </a:p>
          <a:p>
            <a:pPr algn="ctr">
              <a:lnSpc>
                <a:spcPct val="100000"/>
              </a:lnSpc>
            </a:pPr>
            <a:endParaRPr lang="en-US" sz="1800" b="0" strike="noStrike" spc="-1">
              <a:latin typeface="Arial"/>
            </a:endParaRPr>
          </a:p>
          <a:p>
            <a:pPr>
              <a:lnSpc>
                <a:spcPct val="100000"/>
              </a:lnSpc>
            </a:pPr>
            <a:r>
              <a:rPr lang="en-US" sz="1800" b="1" i="1" strike="noStrike" spc="-1">
                <a:solidFill>
                  <a:srgbClr val="6CB33F"/>
                </a:solidFill>
                <a:latin typeface="Calibri"/>
                <a:ea typeface="DejaVu Sans"/>
              </a:rPr>
              <a:t>–Mining Land Reclamation Division, Oct. 1987 </a:t>
            </a:r>
            <a:endParaRPr lang="en-US" sz="1800" b="0" strike="noStrike" spc="-1">
              <a:latin typeface="Arial"/>
            </a:endParaRPr>
          </a:p>
          <a:p>
            <a:pPr>
              <a:lnSpc>
                <a:spcPct val="100000"/>
              </a:lnSpc>
            </a:pPr>
            <a:endParaRPr lang="en-US" sz="1800" b="0" strike="noStrike" spc="-1">
              <a:latin typeface="Arial"/>
            </a:endParaRPr>
          </a:p>
        </p:txBody>
      </p:sp>
      <p:sp>
        <p:nvSpPr>
          <p:cNvPr id="155" name="CustomShape 5"/>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8</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838080" y="365040"/>
            <a:ext cx="10513800" cy="73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6CB33F"/>
                </a:solidFill>
                <a:latin typeface="Arial"/>
                <a:ea typeface="DejaVu Sans"/>
              </a:rPr>
              <a:t>SGC’s 5 Years of Mining </a:t>
            </a:r>
            <a:endParaRPr lang="en-US" sz="4400" b="0" strike="noStrike" spc="-1">
              <a:latin typeface="Arial"/>
            </a:endParaRPr>
          </a:p>
        </p:txBody>
      </p:sp>
      <p:sp>
        <p:nvSpPr>
          <p:cNvPr id="157" name="CustomShape 2"/>
          <p:cNvSpPr/>
          <p:nvPr/>
        </p:nvSpPr>
        <p:spPr>
          <a:xfrm>
            <a:off x="953280" y="1414080"/>
            <a:ext cx="10398600" cy="43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pPr>
            <a:endParaRPr lang="en-US" sz="1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All of SGC’s mining activities used modern techniques and were under the modern era of environmental regulation</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SGC’s activities were regulated by the Federal and State governments, and all activities were permitted</a:t>
            </a:r>
            <a:endParaRPr lang="en-US" sz="2800" b="0" strike="noStrike" spc="-1">
              <a:latin typeface="Arial"/>
            </a:endParaRPr>
          </a:p>
          <a:p>
            <a:pPr marL="457920" indent="-456120">
              <a:lnSpc>
                <a:spcPct val="90000"/>
              </a:lnSpc>
              <a:spcBef>
                <a:spcPts val="1001"/>
              </a:spcBef>
              <a:buClr>
                <a:srgbClr val="6CB33F"/>
              </a:buClr>
              <a:buFont typeface="Wingdings" charset="2"/>
              <a:buChar char=""/>
            </a:pPr>
            <a:r>
              <a:rPr lang="en-US" sz="2800" b="0" strike="noStrike" spc="-1">
                <a:solidFill>
                  <a:srgbClr val="000000"/>
                </a:solidFill>
                <a:latin typeface="Calibri"/>
                <a:ea typeface="DejaVu Sans"/>
              </a:rPr>
              <a:t>SGC treated a significant amount of water, and as a result, substantially reduced metals loading in the Animas River </a:t>
            </a:r>
            <a:endParaRPr lang="en-US" sz="2800" b="0" strike="noStrike" spc="-1">
              <a:latin typeface="Arial"/>
            </a:endParaRPr>
          </a:p>
        </p:txBody>
      </p:sp>
      <p:sp>
        <p:nvSpPr>
          <p:cNvPr id="158" name="CustomShape 3"/>
          <p:cNvSpPr/>
          <p:nvPr/>
        </p:nvSpPr>
        <p:spPr>
          <a:xfrm>
            <a:off x="11500200" y="6418440"/>
            <a:ext cx="43056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050" b="0" strike="noStrike" spc="-1">
                <a:solidFill>
                  <a:srgbClr val="000000"/>
                </a:solidFill>
                <a:latin typeface="Arial"/>
                <a:ea typeface="DejaVu Sans"/>
              </a:rPr>
              <a:t>9</a:t>
            </a:r>
            <a:endParaRPr lang="en-US" sz="105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4458</TotalTime>
  <Words>1733</Words>
  <Application>Microsoft Office PowerPoint</Application>
  <PresentationFormat>Widescreen</PresentationFormat>
  <Paragraphs>168</Paragraphs>
  <Slides>30</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Arial</vt:lpstr>
      <vt:lpstr>Arial Black</vt:lpstr>
      <vt:lpstr>Arial Narrow</vt:lpstr>
      <vt:lpstr>Calibri</vt:lpstr>
      <vt:lpstr>DejaVu Sans</vt:lpstr>
      <vt:lpstr>Symbol</vt:lpstr>
      <vt:lpstr>Times New Roman</vt:lpstr>
      <vt:lpstr>WenQuanYi Micro Hei</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Kinross Gold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Reclamation of Sunnyside Mine</dc:title>
  <dc:subject/>
  <dc:creator>Samantha Sheffield</dc:creator>
  <dc:description/>
  <cp:lastModifiedBy>Kevin Wolter</cp:lastModifiedBy>
  <cp:revision>291</cp:revision>
  <cp:lastPrinted>2019-02-23T16:02:20Z</cp:lastPrinted>
  <dcterms:created xsi:type="dcterms:W3CDTF">2018-03-29T15:11:51Z</dcterms:created>
  <dcterms:modified xsi:type="dcterms:W3CDTF">2019-06-17T18:34:15Z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Kinross Gold Corporation</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30</vt:i4>
  </property>
</Properties>
</file>