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3" r:id="rId3"/>
    <p:sldId id="269" r:id="rId4"/>
    <p:sldId id="275" r:id="rId5"/>
    <p:sldId id="264" r:id="rId6"/>
    <p:sldId id="274" r:id="rId7"/>
    <p:sldId id="276" r:id="rId8"/>
    <p:sldId id="277" r:id="rId9"/>
    <p:sldId id="258" r:id="rId10"/>
    <p:sldId id="270" r:id="rId11"/>
    <p:sldId id="271" r:id="rId12"/>
    <p:sldId id="272" r:id="rId13"/>
    <p:sldId id="263" r:id="rId14"/>
    <p:sldId id="278" r:id="rId15"/>
    <p:sldId id="279" r:id="rId16"/>
    <p:sldId id="280" r:id="rId17"/>
    <p:sldId id="281" r:id="rId18"/>
    <p:sldId id="266" r:id="rId19"/>
    <p:sldId id="267" r:id="rId20"/>
    <p:sldId id="268" r:id="rId21"/>
    <p:sldId id="260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1A pH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'1A  1B'!$A$4:$A$22</c:f>
              <c:numCache>
                <c:formatCode>General</c:formatCode>
                <c:ptCount val="1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</c:numCache>
            </c:numRef>
          </c:xVal>
          <c:yVal>
            <c:numRef>
              <c:f>'1A  1B'!$E$4:$E$22</c:f>
              <c:numCache>
                <c:formatCode>0.00</c:formatCode>
                <c:ptCount val="19"/>
                <c:pt idx="0">
                  <c:v>3.16</c:v>
                </c:pt>
                <c:pt idx="1">
                  <c:v>3.3</c:v>
                </c:pt>
                <c:pt idx="2">
                  <c:v>3.4</c:v>
                </c:pt>
                <c:pt idx="3">
                  <c:v>3.46</c:v>
                </c:pt>
                <c:pt idx="4">
                  <c:v>3.55</c:v>
                </c:pt>
                <c:pt idx="5">
                  <c:v>3.67</c:v>
                </c:pt>
                <c:pt idx="6">
                  <c:v>3.88</c:v>
                </c:pt>
                <c:pt idx="7">
                  <c:v>3.99</c:v>
                </c:pt>
                <c:pt idx="8">
                  <c:v>4.16</c:v>
                </c:pt>
                <c:pt idx="9">
                  <c:v>4.43</c:v>
                </c:pt>
                <c:pt idx="10">
                  <c:v>4.63</c:v>
                </c:pt>
                <c:pt idx="11">
                  <c:v>4.8600000000000003</c:v>
                </c:pt>
                <c:pt idx="12">
                  <c:v>5.04</c:v>
                </c:pt>
                <c:pt idx="13">
                  <c:v>5.24</c:v>
                </c:pt>
                <c:pt idx="14">
                  <c:v>5.43</c:v>
                </c:pt>
                <c:pt idx="15">
                  <c:v>5.63</c:v>
                </c:pt>
                <c:pt idx="16">
                  <c:v>5.72</c:v>
                </c:pt>
                <c:pt idx="17">
                  <c:v>5.82</c:v>
                </c:pt>
                <c:pt idx="18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8CF-4790-BE3B-484217755247}"/>
            </c:ext>
          </c:extLst>
        </c:ser>
        <c:ser>
          <c:idx val="2"/>
          <c:order val="1"/>
          <c:tx>
            <c:v>1B pH</c:v>
          </c:tx>
          <c:spPr>
            <a:ln w="25400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circle"/>
            <c:size val="7"/>
            <c:spPr>
              <a:noFill/>
              <a:ln w="9525">
                <a:solidFill>
                  <a:schemeClr val="accent1"/>
                </a:solidFill>
                <a:prstDash val="solid"/>
              </a:ln>
              <a:effectLst/>
            </c:spPr>
          </c:marker>
          <c:xVal>
            <c:numRef>
              <c:f>'1A  1B'!$A$4:$A$41</c:f>
              <c:numCache>
                <c:formatCode>General</c:formatCode>
                <c:ptCount val="38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  <c:pt idx="19">
                  <c:v>36</c:v>
                </c:pt>
                <c:pt idx="20">
                  <c:v>36.25</c:v>
                </c:pt>
                <c:pt idx="21">
                  <c:v>36.5</c:v>
                </c:pt>
                <c:pt idx="22">
                  <c:v>36.75</c:v>
                </c:pt>
                <c:pt idx="23">
                  <c:v>37</c:v>
                </c:pt>
                <c:pt idx="24">
                  <c:v>37.25</c:v>
                </c:pt>
                <c:pt idx="25">
                  <c:v>37.5</c:v>
                </c:pt>
                <c:pt idx="26">
                  <c:v>37.75</c:v>
                </c:pt>
                <c:pt idx="27">
                  <c:v>38</c:v>
                </c:pt>
                <c:pt idx="28">
                  <c:v>39</c:v>
                </c:pt>
                <c:pt idx="29">
                  <c:v>40</c:v>
                </c:pt>
                <c:pt idx="30">
                  <c:v>41</c:v>
                </c:pt>
                <c:pt idx="31">
                  <c:v>42</c:v>
                </c:pt>
                <c:pt idx="32">
                  <c:v>43</c:v>
                </c:pt>
                <c:pt idx="33">
                  <c:v>44</c:v>
                </c:pt>
                <c:pt idx="34">
                  <c:v>45</c:v>
                </c:pt>
                <c:pt idx="35">
                  <c:v>46</c:v>
                </c:pt>
                <c:pt idx="36">
                  <c:v>47</c:v>
                </c:pt>
                <c:pt idx="37">
                  <c:v>48</c:v>
                </c:pt>
              </c:numCache>
            </c:numRef>
          </c:xVal>
          <c:yVal>
            <c:numRef>
              <c:f>'1A  1B'!$H$4:$H$41</c:f>
              <c:numCache>
                <c:formatCode>General</c:formatCode>
                <c:ptCount val="38"/>
                <c:pt idx="0" formatCode="0.00">
                  <c:v>3.2</c:v>
                </c:pt>
                <c:pt idx="18" formatCode="0.00">
                  <c:v>5.96</c:v>
                </c:pt>
                <c:pt idx="19" formatCode="0.00">
                  <c:v>6.55</c:v>
                </c:pt>
                <c:pt idx="20" formatCode="0.00">
                  <c:v>6.71</c:v>
                </c:pt>
                <c:pt idx="21" formatCode="0.00">
                  <c:v>6.73</c:v>
                </c:pt>
                <c:pt idx="22" formatCode="0.00">
                  <c:v>6.74</c:v>
                </c:pt>
                <c:pt idx="23" formatCode="0.00">
                  <c:v>6.78</c:v>
                </c:pt>
                <c:pt idx="24" formatCode="0.00">
                  <c:v>6.81</c:v>
                </c:pt>
                <c:pt idx="25" formatCode="0.00">
                  <c:v>6.82</c:v>
                </c:pt>
                <c:pt idx="26" formatCode="0.00">
                  <c:v>6.83</c:v>
                </c:pt>
                <c:pt idx="27" formatCode="0.00">
                  <c:v>6.86</c:v>
                </c:pt>
                <c:pt idx="28" formatCode="0.00">
                  <c:v>6.9</c:v>
                </c:pt>
                <c:pt idx="29" formatCode="0.00">
                  <c:v>6.94</c:v>
                </c:pt>
                <c:pt idx="30" formatCode="0.00">
                  <c:v>6.93</c:v>
                </c:pt>
                <c:pt idx="31" formatCode="0.00">
                  <c:v>7</c:v>
                </c:pt>
                <c:pt idx="32" formatCode="0.00">
                  <c:v>7.04</c:v>
                </c:pt>
                <c:pt idx="33" formatCode="0.00">
                  <c:v>7.05</c:v>
                </c:pt>
                <c:pt idx="34" formatCode="0.00">
                  <c:v>7.07</c:v>
                </c:pt>
                <c:pt idx="35" formatCode="0.00">
                  <c:v>7.09</c:v>
                </c:pt>
                <c:pt idx="36" formatCode="0.00">
                  <c:v>7.09</c:v>
                </c:pt>
                <c:pt idx="37" formatCode="0.00">
                  <c:v>7.11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8CF-4790-BE3B-484217755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168456"/>
        <c:axId val="361317608"/>
      </c:scatterChart>
      <c:scatterChart>
        <c:scatterStyle val="lineMarker"/>
        <c:varyColors val="0"/>
        <c:ser>
          <c:idx val="1"/>
          <c:order val="2"/>
          <c:tx>
            <c:v>1A Alkalinity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'1A  1B'!$A$4:$A$22</c:f>
              <c:numCache>
                <c:formatCode>General</c:formatCode>
                <c:ptCount val="1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</c:numCache>
            </c:numRef>
          </c:xVal>
          <c:yVal>
            <c:numRef>
              <c:f>'1A  1B'!$D$4:$D$22</c:f>
              <c:numCache>
                <c:formatCode>0.00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2.33</c:v>
                </c:pt>
                <c:pt idx="8">
                  <c:v>2.8</c:v>
                </c:pt>
                <c:pt idx="9">
                  <c:v>4.67</c:v>
                </c:pt>
                <c:pt idx="10">
                  <c:v>9.6</c:v>
                </c:pt>
                <c:pt idx="11">
                  <c:v>10.53</c:v>
                </c:pt>
                <c:pt idx="12">
                  <c:v>12.27</c:v>
                </c:pt>
                <c:pt idx="13">
                  <c:v>14.67</c:v>
                </c:pt>
                <c:pt idx="14">
                  <c:v>30.67</c:v>
                </c:pt>
                <c:pt idx="15">
                  <c:v>40.33</c:v>
                </c:pt>
                <c:pt idx="16">
                  <c:v>48.67</c:v>
                </c:pt>
                <c:pt idx="17">
                  <c:v>58</c:v>
                </c:pt>
                <c:pt idx="18">
                  <c:v>63.67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8CF-4790-BE3B-484217755247}"/>
            </c:ext>
          </c:extLst>
        </c:ser>
        <c:ser>
          <c:idx val="3"/>
          <c:order val="3"/>
          <c:tx>
            <c:v>1B Alkalinity</c:v>
          </c:tx>
          <c:spPr>
            <a:ln w="254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triangle"/>
            <c:size val="7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'1A  1B'!$A$4:$A$41</c:f>
              <c:numCache>
                <c:formatCode>General</c:formatCode>
                <c:ptCount val="38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  <c:pt idx="19">
                  <c:v>36</c:v>
                </c:pt>
                <c:pt idx="20">
                  <c:v>36.25</c:v>
                </c:pt>
                <c:pt idx="21">
                  <c:v>36.5</c:v>
                </c:pt>
                <c:pt idx="22">
                  <c:v>36.75</c:v>
                </c:pt>
                <c:pt idx="23">
                  <c:v>37</c:v>
                </c:pt>
                <c:pt idx="24">
                  <c:v>37.25</c:v>
                </c:pt>
                <c:pt idx="25">
                  <c:v>37.5</c:v>
                </c:pt>
                <c:pt idx="26">
                  <c:v>37.75</c:v>
                </c:pt>
                <c:pt idx="27">
                  <c:v>38</c:v>
                </c:pt>
                <c:pt idx="28">
                  <c:v>39</c:v>
                </c:pt>
                <c:pt idx="29">
                  <c:v>40</c:v>
                </c:pt>
                <c:pt idx="30">
                  <c:v>41</c:v>
                </c:pt>
                <c:pt idx="31">
                  <c:v>42</c:v>
                </c:pt>
                <c:pt idx="32">
                  <c:v>43</c:v>
                </c:pt>
                <c:pt idx="33">
                  <c:v>44</c:v>
                </c:pt>
                <c:pt idx="34">
                  <c:v>45</c:v>
                </c:pt>
                <c:pt idx="35">
                  <c:v>46</c:v>
                </c:pt>
                <c:pt idx="36">
                  <c:v>47</c:v>
                </c:pt>
                <c:pt idx="37">
                  <c:v>48</c:v>
                </c:pt>
              </c:numCache>
            </c:numRef>
          </c:xVal>
          <c:yVal>
            <c:numRef>
              <c:f>'1A  1B'!$G$4:$G$41</c:f>
              <c:numCache>
                <c:formatCode>General</c:formatCode>
                <c:ptCount val="38"/>
                <c:pt idx="0" formatCode="0.00">
                  <c:v>0</c:v>
                </c:pt>
                <c:pt idx="18" formatCode="0.00">
                  <c:v>56</c:v>
                </c:pt>
                <c:pt idx="19" formatCode="0.00">
                  <c:v>110</c:v>
                </c:pt>
                <c:pt idx="20" formatCode="0.00">
                  <c:v>113.33</c:v>
                </c:pt>
                <c:pt idx="21" formatCode="0.00">
                  <c:v>113</c:v>
                </c:pt>
                <c:pt idx="22" formatCode="0.00">
                  <c:v>112</c:v>
                </c:pt>
                <c:pt idx="23" formatCode="0.00">
                  <c:v>114.33</c:v>
                </c:pt>
                <c:pt idx="24" formatCode="0.00">
                  <c:v>116</c:v>
                </c:pt>
                <c:pt idx="25" formatCode="0.00">
                  <c:v>115.33</c:v>
                </c:pt>
                <c:pt idx="26" formatCode="0.00">
                  <c:v>117.33</c:v>
                </c:pt>
                <c:pt idx="27" formatCode="0.00">
                  <c:v>118.33</c:v>
                </c:pt>
                <c:pt idx="28" formatCode="0.00">
                  <c:v>119.33</c:v>
                </c:pt>
                <c:pt idx="29" formatCode="0.00">
                  <c:v>119.33</c:v>
                </c:pt>
                <c:pt idx="30" formatCode="0.00">
                  <c:v>120</c:v>
                </c:pt>
                <c:pt idx="31" formatCode="0.00">
                  <c:v>119.33</c:v>
                </c:pt>
                <c:pt idx="32" formatCode="0.00">
                  <c:v>120</c:v>
                </c:pt>
                <c:pt idx="33" formatCode="0.00">
                  <c:v>120</c:v>
                </c:pt>
                <c:pt idx="34" formatCode="0.00">
                  <c:v>122.33</c:v>
                </c:pt>
                <c:pt idx="35" formatCode="0.00">
                  <c:v>122</c:v>
                </c:pt>
                <c:pt idx="36" formatCode="0.00">
                  <c:v>116</c:v>
                </c:pt>
                <c:pt idx="37" formatCode="0.00">
                  <c:v>114.67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8CF-4790-BE3B-484217755247}"/>
            </c:ext>
          </c:extLst>
        </c:ser>
        <c:ser>
          <c:idx val="4"/>
          <c:order val="4"/>
          <c:tx>
            <c:v>1A Acidity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9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'1A  1B'!$A$4:$A$22</c:f>
              <c:numCache>
                <c:formatCode>General</c:formatCode>
                <c:ptCount val="1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</c:numCache>
            </c:numRef>
          </c:xVal>
          <c:yVal>
            <c:numRef>
              <c:f>'1A  1B'!$C$4:$C$22</c:f>
              <c:numCache>
                <c:formatCode>General</c:formatCode>
                <c:ptCount val="19"/>
                <c:pt idx="0" formatCode="0.00">
                  <c:v>109.33</c:v>
                </c:pt>
                <c:pt idx="18" formatCode="0.00">
                  <c:v>-61.5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8CF-4790-BE3B-484217755247}"/>
            </c:ext>
          </c:extLst>
        </c:ser>
        <c:ser>
          <c:idx val="5"/>
          <c:order val="5"/>
          <c:tx>
            <c:v>1B Acidity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9"/>
            <c:spPr>
              <a:noFill/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'1A  1B'!$A$4:$A$41</c:f>
              <c:numCache>
                <c:formatCode>General</c:formatCode>
                <c:ptCount val="38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  <c:pt idx="19">
                  <c:v>36</c:v>
                </c:pt>
                <c:pt idx="20">
                  <c:v>36.25</c:v>
                </c:pt>
                <c:pt idx="21">
                  <c:v>36.5</c:v>
                </c:pt>
                <c:pt idx="22">
                  <c:v>36.75</c:v>
                </c:pt>
                <c:pt idx="23">
                  <c:v>37</c:v>
                </c:pt>
                <c:pt idx="24">
                  <c:v>37.25</c:v>
                </c:pt>
                <c:pt idx="25">
                  <c:v>37.5</c:v>
                </c:pt>
                <c:pt idx="26">
                  <c:v>37.75</c:v>
                </c:pt>
                <c:pt idx="27">
                  <c:v>38</c:v>
                </c:pt>
                <c:pt idx="28">
                  <c:v>39</c:v>
                </c:pt>
                <c:pt idx="29">
                  <c:v>40</c:v>
                </c:pt>
                <c:pt idx="30">
                  <c:v>41</c:v>
                </c:pt>
                <c:pt idx="31">
                  <c:v>42</c:v>
                </c:pt>
                <c:pt idx="32">
                  <c:v>43</c:v>
                </c:pt>
                <c:pt idx="33">
                  <c:v>44</c:v>
                </c:pt>
                <c:pt idx="34">
                  <c:v>45</c:v>
                </c:pt>
                <c:pt idx="35">
                  <c:v>46</c:v>
                </c:pt>
                <c:pt idx="36">
                  <c:v>47</c:v>
                </c:pt>
                <c:pt idx="37">
                  <c:v>48</c:v>
                </c:pt>
              </c:numCache>
            </c:numRef>
          </c:xVal>
          <c:yVal>
            <c:numRef>
              <c:f>'1A  1B'!$F$4:$F$41</c:f>
              <c:numCache>
                <c:formatCode>General</c:formatCode>
                <c:ptCount val="38"/>
                <c:pt idx="0" formatCode="0.00">
                  <c:v>109.5</c:v>
                </c:pt>
                <c:pt idx="18" formatCode="0.00">
                  <c:v>-71</c:v>
                </c:pt>
                <c:pt idx="19" formatCode="0.00">
                  <c:v>-118</c:v>
                </c:pt>
                <c:pt idx="37" formatCode="0.00">
                  <c:v>-124.17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8CF-4790-BE3B-484217755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494616"/>
        <c:axId val="356026280"/>
      </c:scatterChart>
      <c:valAx>
        <c:axId val="359168456"/>
        <c:scaling>
          <c:orientation val="minMax"/>
          <c:max val="48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(hours)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317608"/>
        <c:crosses val="autoZero"/>
        <c:crossBetween val="midCat"/>
        <c:majorUnit val="8"/>
      </c:valAx>
      <c:valAx>
        <c:axId val="361317608"/>
        <c:scaling>
          <c:orientation val="minMax"/>
          <c:max val="8"/>
          <c:min val="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168456"/>
        <c:crosses val="autoZero"/>
        <c:crossBetween val="midCat"/>
        <c:majorUnit val="1"/>
      </c:valAx>
      <c:valAx>
        <c:axId val="3560262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Alkalinity/Acidity</a:t>
                </a:r>
                <a:r>
                  <a:rPr lang="en-US" sz="1600" baseline="0"/>
                  <a:t> </a:t>
                </a:r>
                <a:r>
                  <a:rPr lang="en-US" sz="1600"/>
                  <a:t>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94616"/>
        <c:crosses val="max"/>
        <c:crossBetween val="midCat"/>
        <c:majorUnit val="40"/>
      </c:valAx>
      <c:valAx>
        <c:axId val="359494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0262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562159568763598"/>
          <c:y val="0.30459299632432268"/>
          <c:w val="0.24224345948691897"/>
          <c:h val="0.3074078361689006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2A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'2A 2B 3A 3B 4A 4B'!$A$3:$A$7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28</c:v>
                </c:pt>
                <c:pt idx="3">
                  <c:v>32</c:v>
                </c:pt>
                <c:pt idx="4">
                  <c:v>56</c:v>
                </c:pt>
              </c:numCache>
            </c:numRef>
          </c:xVal>
          <c:yVal>
            <c:numRef>
              <c:f>'2A 2B 3A 3B 4A 4B'!$E$3:$E$7</c:f>
              <c:numCache>
                <c:formatCode>0.00</c:formatCode>
                <c:ptCount val="5"/>
                <c:pt idx="0">
                  <c:v>4.59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1F-48A1-B5DB-E0EB2EA7CFF1}"/>
            </c:ext>
          </c:extLst>
        </c:ser>
        <c:ser>
          <c:idx val="1"/>
          <c:order val="1"/>
          <c:tx>
            <c:v>2B</c:v>
          </c:tx>
          <c:spPr>
            <a:ln w="254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'2A 2B 3A 3B 4A 4B'!$H$3:$H$7</c:f>
              <c:numCache>
                <c:formatCode>0</c:formatCode>
                <c:ptCount val="5"/>
                <c:pt idx="0">
                  <c:v>0</c:v>
                </c:pt>
                <c:pt idx="1">
                  <c:v>8</c:v>
                </c:pt>
                <c:pt idx="2">
                  <c:v>32</c:v>
                </c:pt>
                <c:pt idx="3">
                  <c:v>40</c:v>
                </c:pt>
                <c:pt idx="4">
                  <c:v>64</c:v>
                </c:pt>
              </c:numCache>
            </c:numRef>
          </c:xVal>
          <c:yVal>
            <c:numRef>
              <c:f>'2A 2B 3A 3B 4A 4B'!$L$3:$L$7</c:f>
              <c:numCache>
                <c:formatCode>0.00</c:formatCode>
                <c:ptCount val="5"/>
                <c:pt idx="0">
                  <c:v>6.88</c:v>
                </c:pt>
                <c:pt idx="1">
                  <c:v>0.52</c:v>
                </c:pt>
                <c:pt idx="2">
                  <c:v>0.32</c:v>
                </c:pt>
                <c:pt idx="3">
                  <c:v>0.1</c:v>
                </c:pt>
                <c:pt idx="4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91F-48A1-B5DB-E0EB2EA7CFF1}"/>
            </c:ext>
          </c:extLst>
        </c:ser>
        <c:ser>
          <c:idx val="2"/>
          <c:order val="2"/>
          <c:tx>
            <c:v>3A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'2A 2B 3A 3B 4A 4B'!$O$3:$O$7</c:f>
              <c:numCache>
                <c:formatCode>0</c:formatCode>
                <c:ptCount val="5"/>
                <c:pt idx="0">
                  <c:v>0</c:v>
                </c:pt>
                <c:pt idx="1">
                  <c:v>8</c:v>
                </c:pt>
                <c:pt idx="2">
                  <c:v>32</c:v>
                </c:pt>
                <c:pt idx="3">
                  <c:v>40</c:v>
                </c:pt>
                <c:pt idx="4">
                  <c:v>64</c:v>
                </c:pt>
              </c:numCache>
            </c:numRef>
          </c:xVal>
          <c:yVal>
            <c:numRef>
              <c:f>'2A 2B 3A 3B 4A 4B'!$S$3:$S$7</c:f>
              <c:numCache>
                <c:formatCode>0.00</c:formatCode>
                <c:ptCount val="5"/>
                <c:pt idx="0">
                  <c:v>4.18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91F-48A1-B5DB-E0EB2EA7CFF1}"/>
            </c:ext>
          </c:extLst>
        </c:ser>
        <c:ser>
          <c:idx val="3"/>
          <c:order val="3"/>
          <c:tx>
            <c:v>3B</c:v>
          </c:tx>
          <c:spPr>
            <a:ln w="254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'2A 2B 3A 3B 4A 4B'!$V$3:$V$7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40</c:v>
                </c:pt>
                <c:pt idx="3">
                  <c:v>56</c:v>
                </c:pt>
                <c:pt idx="4">
                  <c:v>80</c:v>
                </c:pt>
              </c:numCache>
            </c:numRef>
          </c:xVal>
          <c:yVal>
            <c:numRef>
              <c:f>'2A 2B 3A 3B 4A 4B'!$Z$3:$Z$7</c:f>
              <c:numCache>
                <c:formatCode>0.00</c:formatCode>
                <c:ptCount val="5"/>
                <c:pt idx="0">
                  <c:v>6.73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91F-48A1-B5DB-E0EB2EA7CFF1}"/>
            </c:ext>
          </c:extLst>
        </c:ser>
        <c:ser>
          <c:idx val="4"/>
          <c:order val="4"/>
          <c:tx>
            <c:v>4A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'2A 2B 3A 3B 4A 4B'!$AC$3:$AC$7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36</c:v>
                </c:pt>
                <c:pt idx="3">
                  <c:v>48</c:v>
                </c:pt>
                <c:pt idx="4">
                  <c:v>72</c:v>
                </c:pt>
              </c:numCache>
            </c:numRef>
          </c:xVal>
          <c:yVal>
            <c:numRef>
              <c:f>'2A 2B 3A 3B 4A 4B'!$AG$3:$AG$7</c:f>
              <c:numCache>
                <c:formatCode>0.00</c:formatCode>
                <c:ptCount val="5"/>
                <c:pt idx="0">
                  <c:v>4.47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91F-48A1-B5DB-E0EB2EA7CFF1}"/>
            </c:ext>
          </c:extLst>
        </c:ser>
        <c:ser>
          <c:idx val="5"/>
          <c:order val="5"/>
          <c:tx>
            <c:v>4B</c:v>
          </c:tx>
          <c:spPr>
            <a:ln w="254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'2A 2B 3A 3B 4A 4B'!$AJ$3:$AJ$7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</c:numCache>
            </c:numRef>
          </c:xVal>
          <c:yVal>
            <c:numRef>
              <c:f>'2A 2B 3A 3B 4A 4B'!$AN$3:$AN$7</c:f>
              <c:numCache>
                <c:formatCode>0.00</c:formatCode>
                <c:ptCount val="5"/>
                <c:pt idx="0">
                  <c:v>4.99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91F-48A1-B5DB-E0EB2EA7C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701456"/>
        <c:axId val="332707032"/>
      </c:scatterChart>
      <c:valAx>
        <c:axId val="332701456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(hours)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07032"/>
        <c:crosses val="autoZero"/>
        <c:crossBetween val="midCat"/>
      </c:valAx>
      <c:valAx>
        <c:axId val="3327070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Fe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01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828920713216705"/>
          <c:y val="0.37335171357774471"/>
          <c:w val="0.10359148103800894"/>
          <c:h val="0.2411625223270765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2A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'2A 2B 3A 3B 4A 4B'!$A$3:$A$7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28</c:v>
                </c:pt>
                <c:pt idx="3">
                  <c:v>32</c:v>
                </c:pt>
                <c:pt idx="4">
                  <c:v>56</c:v>
                </c:pt>
              </c:numCache>
            </c:numRef>
          </c:xVal>
          <c:yVal>
            <c:numRef>
              <c:f>'2A 2B 3A 3B 4A 4B'!$F$3:$F$7</c:f>
              <c:numCache>
                <c:formatCode>0.00</c:formatCode>
                <c:ptCount val="5"/>
                <c:pt idx="0">
                  <c:v>10.43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70-45A5-9D45-D8570AA51FAF}"/>
            </c:ext>
          </c:extLst>
        </c:ser>
        <c:ser>
          <c:idx val="1"/>
          <c:order val="1"/>
          <c:tx>
            <c:v>2B</c:v>
          </c:tx>
          <c:spPr>
            <a:ln w="254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'2A 2B 3A 3B 4A 4B'!$H$3:$H$7</c:f>
              <c:numCache>
                <c:formatCode>0</c:formatCode>
                <c:ptCount val="5"/>
                <c:pt idx="0">
                  <c:v>0</c:v>
                </c:pt>
                <c:pt idx="1">
                  <c:v>8</c:v>
                </c:pt>
                <c:pt idx="2">
                  <c:v>32</c:v>
                </c:pt>
                <c:pt idx="3">
                  <c:v>40</c:v>
                </c:pt>
                <c:pt idx="4">
                  <c:v>64</c:v>
                </c:pt>
              </c:numCache>
            </c:numRef>
          </c:xVal>
          <c:yVal>
            <c:numRef>
              <c:f>'2A 2B 3A 3B 4A 4B'!$M$3:$M$7</c:f>
              <c:numCache>
                <c:formatCode>0.00</c:formatCode>
                <c:ptCount val="5"/>
                <c:pt idx="0">
                  <c:v>7.14</c:v>
                </c:pt>
                <c:pt idx="1">
                  <c:v>0.34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70-45A5-9D45-D8570AA51FAF}"/>
            </c:ext>
          </c:extLst>
        </c:ser>
        <c:ser>
          <c:idx val="2"/>
          <c:order val="2"/>
          <c:tx>
            <c:v>3A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'2A 2B 3A 3B 4A 4B'!$O$3:$O$7</c:f>
              <c:numCache>
                <c:formatCode>0</c:formatCode>
                <c:ptCount val="5"/>
                <c:pt idx="0">
                  <c:v>0</c:v>
                </c:pt>
                <c:pt idx="1">
                  <c:v>8</c:v>
                </c:pt>
                <c:pt idx="2">
                  <c:v>32</c:v>
                </c:pt>
                <c:pt idx="3">
                  <c:v>40</c:v>
                </c:pt>
                <c:pt idx="4">
                  <c:v>64</c:v>
                </c:pt>
              </c:numCache>
            </c:numRef>
          </c:xVal>
          <c:yVal>
            <c:numRef>
              <c:f>'2A 2B 3A 3B 4A 4B'!$T$3:$T$7</c:f>
              <c:numCache>
                <c:formatCode>0.00</c:formatCode>
                <c:ptCount val="5"/>
                <c:pt idx="0">
                  <c:v>11.98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C70-45A5-9D45-D8570AA51FAF}"/>
            </c:ext>
          </c:extLst>
        </c:ser>
        <c:ser>
          <c:idx val="3"/>
          <c:order val="3"/>
          <c:tx>
            <c:v>3B</c:v>
          </c:tx>
          <c:spPr>
            <a:ln w="254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'2A 2B 3A 3B 4A 4B'!$V$3:$V$7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40</c:v>
                </c:pt>
                <c:pt idx="3">
                  <c:v>56</c:v>
                </c:pt>
                <c:pt idx="4">
                  <c:v>80</c:v>
                </c:pt>
              </c:numCache>
            </c:numRef>
          </c:xVal>
          <c:yVal>
            <c:numRef>
              <c:f>'2A 2B 3A 3B 4A 4B'!$AA$3:$AA$7</c:f>
              <c:numCache>
                <c:formatCode>0.00</c:formatCode>
                <c:ptCount val="5"/>
                <c:pt idx="0">
                  <c:v>10.38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C70-45A5-9D45-D8570AA51FAF}"/>
            </c:ext>
          </c:extLst>
        </c:ser>
        <c:ser>
          <c:idx val="4"/>
          <c:order val="4"/>
          <c:tx>
            <c:v>4A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'2A 2B 3A 3B 4A 4B'!$AC$3:$AC$7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36</c:v>
                </c:pt>
                <c:pt idx="3">
                  <c:v>48</c:v>
                </c:pt>
                <c:pt idx="4">
                  <c:v>72</c:v>
                </c:pt>
              </c:numCache>
            </c:numRef>
          </c:xVal>
          <c:yVal>
            <c:numRef>
              <c:f>'2A 2B 3A 3B 4A 4B'!$AH$3:$AH$7</c:f>
              <c:numCache>
                <c:formatCode>0.00</c:formatCode>
                <c:ptCount val="5"/>
                <c:pt idx="0">
                  <c:v>12.17</c:v>
                </c:pt>
                <c:pt idx="1">
                  <c:v>0.16</c:v>
                </c:pt>
                <c:pt idx="2">
                  <c:v>0.1</c:v>
                </c:pt>
                <c:pt idx="3">
                  <c:v>0.11</c:v>
                </c:pt>
                <c:pt idx="4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C70-45A5-9D45-D8570AA51FAF}"/>
            </c:ext>
          </c:extLst>
        </c:ser>
        <c:ser>
          <c:idx val="5"/>
          <c:order val="5"/>
          <c:tx>
            <c:v>4B</c:v>
          </c:tx>
          <c:spPr>
            <a:ln w="254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'2A 2B 3A 3B 4A 4B'!$AJ$3:$AJ$7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</c:numCache>
            </c:numRef>
          </c:xVal>
          <c:yVal>
            <c:numRef>
              <c:f>'2A 2B 3A 3B 4A 4B'!$AO$3:$AO$7</c:f>
              <c:numCache>
                <c:formatCode>0.00</c:formatCode>
                <c:ptCount val="5"/>
                <c:pt idx="0">
                  <c:v>12.83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C70-45A5-9D45-D8570AA51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701456"/>
        <c:axId val="332707032"/>
      </c:scatterChart>
      <c:valAx>
        <c:axId val="33270145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(hours)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07032"/>
        <c:crosses val="autoZero"/>
        <c:crossBetween val="midCat"/>
      </c:valAx>
      <c:valAx>
        <c:axId val="3327070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01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621327144673457"/>
          <c:y val="0.35821608561661267"/>
          <c:w val="0.11740292337328363"/>
          <c:h val="0.2519737268863561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2A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'2A 2B 3A 3B 4A 4B'!$A$3:$A$7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28</c:v>
                </c:pt>
                <c:pt idx="3">
                  <c:v>32</c:v>
                </c:pt>
                <c:pt idx="4">
                  <c:v>56</c:v>
                </c:pt>
              </c:numCache>
            </c:numRef>
          </c:xVal>
          <c:yVal>
            <c:numRef>
              <c:f>'2A 2B 3A 3B 4A 4B'!$G$3:$G$7</c:f>
              <c:numCache>
                <c:formatCode>0.00</c:formatCode>
                <c:ptCount val="5"/>
                <c:pt idx="0">
                  <c:v>1.34</c:v>
                </c:pt>
                <c:pt idx="1">
                  <c:v>1.0900000000000001</c:v>
                </c:pt>
                <c:pt idx="2">
                  <c:v>1.1000000000000001</c:v>
                </c:pt>
                <c:pt idx="3">
                  <c:v>0.85</c:v>
                </c:pt>
                <c:pt idx="4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3E2-4A15-BF09-B057674701A3}"/>
            </c:ext>
          </c:extLst>
        </c:ser>
        <c:ser>
          <c:idx val="1"/>
          <c:order val="1"/>
          <c:tx>
            <c:v>2B</c:v>
          </c:tx>
          <c:spPr>
            <a:ln w="254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'2A 2B 3A 3B 4A 4B'!$H$3:$H$7</c:f>
              <c:numCache>
                <c:formatCode>0</c:formatCode>
                <c:ptCount val="5"/>
                <c:pt idx="0">
                  <c:v>0</c:v>
                </c:pt>
                <c:pt idx="1">
                  <c:v>8</c:v>
                </c:pt>
                <c:pt idx="2">
                  <c:v>32</c:v>
                </c:pt>
                <c:pt idx="3">
                  <c:v>40</c:v>
                </c:pt>
                <c:pt idx="4">
                  <c:v>64</c:v>
                </c:pt>
              </c:numCache>
            </c:numRef>
          </c:xVal>
          <c:yVal>
            <c:numRef>
              <c:f>'2A 2B 3A 3B 4A 4B'!$N$3:$N$7</c:f>
              <c:numCache>
                <c:formatCode>0.00</c:formatCode>
                <c:ptCount val="5"/>
                <c:pt idx="0">
                  <c:v>1.17</c:v>
                </c:pt>
                <c:pt idx="1">
                  <c:v>1.29</c:v>
                </c:pt>
                <c:pt idx="2">
                  <c:v>1.36</c:v>
                </c:pt>
                <c:pt idx="3">
                  <c:v>1.29</c:v>
                </c:pt>
                <c:pt idx="4">
                  <c:v>1.33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3E2-4A15-BF09-B057674701A3}"/>
            </c:ext>
          </c:extLst>
        </c:ser>
        <c:ser>
          <c:idx val="2"/>
          <c:order val="2"/>
          <c:tx>
            <c:v>3A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'2A 2B 3A 3B 4A 4B'!$O$3:$O$7</c:f>
              <c:numCache>
                <c:formatCode>0</c:formatCode>
                <c:ptCount val="5"/>
                <c:pt idx="0">
                  <c:v>0</c:v>
                </c:pt>
                <c:pt idx="1">
                  <c:v>8</c:v>
                </c:pt>
                <c:pt idx="2">
                  <c:v>32</c:v>
                </c:pt>
                <c:pt idx="3">
                  <c:v>40</c:v>
                </c:pt>
                <c:pt idx="4">
                  <c:v>64</c:v>
                </c:pt>
              </c:numCache>
            </c:numRef>
          </c:xVal>
          <c:yVal>
            <c:numRef>
              <c:f>'2A 2B 3A 3B 4A 4B'!$U$3:$U$7</c:f>
              <c:numCache>
                <c:formatCode>0.00</c:formatCode>
                <c:ptCount val="5"/>
                <c:pt idx="0">
                  <c:v>1.3</c:v>
                </c:pt>
                <c:pt idx="1">
                  <c:v>1.23</c:v>
                </c:pt>
                <c:pt idx="2">
                  <c:v>1.24</c:v>
                </c:pt>
                <c:pt idx="3">
                  <c:v>1.07</c:v>
                </c:pt>
                <c:pt idx="4">
                  <c:v>1.06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3E2-4A15-BF09-B057674701A3}"/>
            </c:ext>
          </c:extLst>
        </c:ser>
        <c:ser>
          <c:idx val="3"/>
          <c:order val="3"/>
          <c:tx>
            <c:v>3B</c:v>
          </c:tx>
          <c:spPr>
            <a:ln w="254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'2A 2B 3A 3B 4A 4B'!$V$3:$V$7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40</c:v>
                </c:pt>
                <c:pt idx="3">
                  <c:v>56</c:v>
                </c:pt>
                <c:pt idx="4">
                  <c:v>80</c:v>
                </c:pt>
              </c:numCache>
            </c:numRef>
          </c:xVal>
          <c:yVal>
            <c:numRef>
              <c:f>'2A 2B 3A 3B 4A 4B'!$AB$3:$AB$7</c:f>
              <c:numCache>
                <c:formatCode>0.00</c:formatCode>
                <c:ptCount val="5"/>
                <c:pt idx="0">
                  <c:v>1.42</c:v>
                </c:pt>
                <c:pt idx="1">
                  <c:v>1.44</c:v>
                </c:pt>
                <c:pt idx="2">
                  <c:v>1.43</c:v>
                </c:pt>
                <c:pt idx="3">
                  <c:v>1.24</c:v>
                </c:pt>
                <c:pt idx="4">
                  <c:v>1.26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3E2-4A15-BF09-B057674701A3}"/>
            </c:ext>
          </c:extLst>
        </c:ser>
        <c:ser>
          <c:idx val="4"/>
          <c:order val="4"/>
          <c:tx>
            <c:v>4A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'2A 2B 3A 3B 4A 4B'!$AC$3:$AC$7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36</c:v>
                </c:pt>
                <c:pt idx="3">
                  <c:v>48</c:v>
                </c:pt>
                <c:pt idx="4">
                  <c:v>72</c:v>
                </c:pt>
              </c:numCache>
            </c:numRef>
          </c:xVal>
          <c:yVal>
            <c:numRef>
              <c:f>'2A 2B 3A 3B 4A 4B'!$AI$3:$AI$7</c:f>
              <c:numCache>
                <c:formatCode>0.00</c:formatCode>
                <c:ptCount val="5"/>
                <c:pt idx="0">
                  <c:v>1.35</c:v>
                </c:pt>
                <c:pt idx="1">
                  <c:v>1.28</c:v>
                </c:pt>
                <c:pt idx="2">
                  <c:v>1.26</c:v>
                </c:pt>
                <c:pt idx="3">
                  <c:v>1.02</c:v>
                </c:pt>
                <c:pt idx="4">
                  <c:v>1.02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3E2-4A15-BF09-B057674701A3}"/>
            </c:ext>
          </c:extLst>
        </c:ser>
        <c:ser>
          <c:idx val="5"/>
          <c:order val="5"/>
          <c:tx>
            <c:v>4B</c:v>
          </c:tx>
          <c:spPr>
            <a:ln w="254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'2A 2B 3A 3B 4A 4B'!$AJ$3:$AJ$7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</c:numCache>
            </c:numRef>
          </c:xVal>
          <c:yVal>
            <c:numRef>
              <c:f>'2A 2B 3A 3B 4A 4B'!$AP$3:$AP$7</c:f>
              <c:numCache>
                <c:formatCode>0.00</c:formatCode>
                <c:ptCount val="5"/>
                <c:pt idx="0">
                  <c:v>1.44</c:v>
                </c:pt>
                <c:pt idx="1">
                  <c:v>1.41</c:v>
                </c:pt>
                <c:pt idx="2">
                  <c:v>1.41</c:v>
                </c:pt>
                <c:pt idx="3">
                  <c:v>1.08</c:v>
                </c:pt>
                <c:pt idx="4">
                  <c:v>1.04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3E2-4A15-BF09-B05767470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701456"/>
        <c:axId val="332707032"/>
      </c:scatterChart>
      <c:valAx>
        <c:axId val="33270145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(hours)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07032"/>
        <c:crosses val="autoZero"/>
        <c:crossBetween val="midCat"/>
      </c:valAx>
      <c:valAx>
        <c:axId val="33270703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Mn</a:t>
                </a:r>
                <a:r>
                  <a:rPr lang="en-US" sz="1600" baseline="0"/>
                  <a:t> </a:t>
                </a:r>
                <a:r>
                  <a:rPr lang="en-US" sz="1600"/>
                  <a:t>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01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111023938743109"/>
          <c:y val="0.58165018055134687"/>
          <c:w val="0.14317692024590306"/>
          <c:h val="0.2411625223270765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pH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2A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'2A 2B 3A 3B 4A 4B'!$A$3:$A$7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28</c:v>
                </c:pt>
                <c:pt idx="3">
                  <c:v>32</c:v>
                </c:pt>
                <c:pt idx="4">
                  <c:v>56</c:v>
                </c:pt>
              </c:numCache>
            </c:numRef>
          </c:xVal>
          <c:yVal>
            <c:numRef>
              <c:f>'2A 2B 3A 3B 4A 4B'!$D$3:$D$7</c:f>
              <c:numCache>
                <c:formatCode>0.00</c:formatCode>
                <c:ptCount val="5"/>
                <c:pt idx="0">
                  <c:v>3</c:v>
                </c:pt>
                <c:pt idx="1">
                  <c:v>5.37</c:v>
                </c:pt>
                <c:pt idx="2">
                  <c:v>5.85</c:v>
                </c:pt>
                <c:pt idx="3">
                  <c:v>6.27</c:v>
                </c:pt>
                <c:pt idx="4">
                  <c:v>6.63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DB-4B28-A1B5-6F4709CE3604}"/>
            </c:ext>
          </c:extLst>
        </c:ser>
        <c:ser>
          <c:idx val="1"/>
          <c:order val="1"/>
          <c:tx>
            <c:v>2B</c:v>
          </c:tx>
          <c:spPr>
            <a:ln w="254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'2A 2B 3A 3B 4A 4B'!$E$3:$E$7</c:f>
              <c:numCache>
                <c:formatCode>0</c:formatCode>
                <c:ptCount val="5"/>
                <c:pt idx="0">
                  <c:v>0</c:v>
                </c:pt>
                <c:pt idx="1">
                  <c:v>8</c:v>
                </c:pt>
                <c:pt idx="2">
                  <c:v>32</c:v>
                </c:pt>
                <c:pt idx="3">
                  <c:v>40</c:v>
                </c:pt>
                <c:pt idx="4">
                  <c:v>64</c:v>
                </c:pt>
              </c:numCache>
            </c:numRef>
          </c:xVal>
          <c:yVal>
            <c:numRef>
              <c:f>'2A 2B 3A 3B 4A 4B'!$H$3:$H$7</c:f>
              <c:numCache>
                <c:formatCode>0.00</c:formatCode>
                <c:ptCount val="5"/>
                <c:pt idx="0">
                  <c:v>3.05</c:v>
                </c:pt>
                <c:pt idx="1">
                  <c:v>5.58</c:v>
                </c:pt>
                <c:pt idx="2">
                  <c:v>5.99</c:v>
                </c:pt>
                <c:pt idx="3">
                  <c:v>6.52</c:v>
                </c:pt>
                <c:pt idx="4">
                  <c:v>6.94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ADB-4B28-A1B5-6F4709CE3604}"/>
            </c:ext>
          </c:extLst>
        </c:ser>
        <c:ser>
          <c:idx val="2"/>
          <c:order val="2"/>
          <c:tx>
            <c:v>3A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'2A 2B 3A 3B 4A 4B'!$I$3:$I$7</c:f>
              <c:numCache>
                <c:formatCode>0</c:formatCode>
                <c:ptCount val="5"/>
                <c:pt idx="0">
                  <c:v>0</c:v>
                </c:pt>
                <c:pt idx="1">
                  <c:v>8</c:v>
                </c:pt>
                <c:pt idx="2">
                  <c:v>32</c:v>
                </c:pt>
                <c:pt idx="3">
                  <c:v>40</c:v>
                </c:pt>
                <c:pt idx="4">
                  <c:v>64</c:v>
                </c:pt>
              </c:numCache>
            </c:numRef>
          </c:xVal>
          <c:yVal>
            <c:numRef>
              <c:f>'2A 2B 3A 3B 4A 4B'!$L$3:$L$7</c:f>
              <c:numCache>
                <c:formatCode>0.00</c:formatCode>
                <c:ptCount val="5"/>
                <c:pt idx="0">
                  <c:v>2.95</c:v>
                </c:pt>
                <c:pt idx="1">
                  <c:v>6.29</c:v>
                </c:pt>
                <c:pt idx="2">
                  <c:v>6.74</c:v>
                </c:pt>
                <c:pt idx="3">
                  <c:v>6.95</c:v>
                </c:pt>
                <c:pt idx="4">
                  <c:v>7.29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ADB-4B28-A1B5-6F4709CE3604}"/>
            </c:ext>
          </c:extLst>
        </c:ser>
        <c:ser>
          <c:idx val="3"/>
          <c:order val="3"/>
          <c:tx>
            <c:v>3B</c:v>
          </c:tx>
          <c:spPr>
            <a:ln w="254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'2A 2B 3A 3B 4A 4B'!$M$3:$M$7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40</c:v>
                </c:pt>
                <c:pt idx="3">
                  <c:v>56</c:v>
                </c:pt>
                <c:pt idx="4">
                  <c:v>80</c:v>
                </c:pt>
              </c:numCache>
            </c:numRef>
          </c:xVal>
          <c:yVal>
            <c:numRef>
              <c:f>'2A 2B 3A 3B 4A 4B'!$P$3:$P$7</c:f>
              <c:numCache>
                <c:formatCode>0.00</c:formatCode>
                <c:ptCount val="5"/>
                <c:pt idx="0">
                  <c:v>3.14</c:v>
                </c:pt>
                <c:pt idx="1">
                  <c:v>6</c:v>
                </c:pt>
                <c:pt idx="2">
                  <c:v>6.47</c:v>
                </c:pt>
                <c:pt idx="3">
                  <c:v>6.94</c:v>
                </c:pt>
                <c:pt idx="4">
                  <c:v>7.31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ADB-4B28-A1B5-6F4709CE3604}"/>
            </c:ext>
          </c:extLst>
        </c:ser>
        <c:ser>
          <c:idx val="4"/>
          <c:order val="4"/>
          <c:tx>
            <c:v>4A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'2A 2B 3A 3B 4A 4B'!$Q$3:$Q$7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36</c:v>
                </c:pt>
                <c:pt idx="3">
                  <c:v>48</c:v>
                </c:pt>
                <c:pt idx="4">
                  <c:v>72</c:v>
                </c:pt>
              </c:numCache>
            </c:numRef>
          </c:xVal>
          <c:yVal>
            <c:numRef>
              <c:f>'2A 2B 3A 3B 4A 4B'!$T$3:$T$7</c:f>
              <c:numCache>
                <c:formatCode>0.00</c:formatCode>
                <c:ptCount val="5"/>
                <c:pt idx="0">
                  <c:v>3.16</c:v>
                </c:pt>
                <c:pt idx="1">
                  <c:v>5.96</c:v>
                </c:pt>
                <c:pt idx="2">
                  <c:v>6.33</c:v>
                </c:pt>
                <c:pt idx="3">
                  <c:v>6.69</c:v>
                </c:pt>
                <c:pt idx="4">
                  <c:v>7.03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ADB-4B28-A1B5-6F4709CE3604}"/>
            </c:ext>
          </c:extLst>
        </c:ser>
        <c:ser>
          <c:idx val="5"/>
          <c:order val="5"/>
          <c:tx>
            <c:v>4B</c:v>
          </c:tx>
          <c:spPr>
            <a:ln w="254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'2A 2B 3A 3B 4A 4B'!$U$3:$U$7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</c:numCache>
            </c:numRef>
          </c:xVal>
          <c:yVal>
            <c:numRef>
              <c:f>'2A 2B 3A 3B 4A 4B'!$X$3:$X$7</c:f>
              <c:numCache>
                <c:formatCode>0.00</c:formatCode>
                <c:ptCount val="5"/>
                <c:pt idx="0">
                  <c:v>3.13</c:v>
                </c:pt>
                <c:pt idx="1">
                  <c:v>6.09</c:v>
                </c:pt>
                <c:pt idx="2">
                  <c:v>6.43</c:v>
                </c:pt>
                <c:pt idx="3">
                  <c:v>6.89</c:v>
                </c:pt>
                <c:pt idx="4">
                  <c:v>7.18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ADB-4B28-A1B5-6F4709CE3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937976"/>
        <c:axId val="327943880"/>
      </c:scatterChart>
      <c:valAx>
        <c:axId val="32793797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(hours)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943880"/>
        <c:crosses val="autoZero"/>
        <c:crossBetween val="midCat"/>
      </c:valAx>
      <c:valAx>
        <c:axId val="327943880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9379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425025478292306"/>
          <c:y val="0.60996259353805005"/>
          <c:w val="8.9096560765323102E-2"/>
          <c:h val="0.2512740983937562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Acidity (mg/L)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2A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'2A 2B 3A 3B 4A 4B'!$A$3:$A$7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28</c:v>
                </c:pt>
                <c:pt idx="3">
                  <c:v>32</c:v>
                </c:pt>
                <c:pt idx="4">
                  <c:v>56</c:v>
                </c:pt>
              </c:numCache>
            </c:numRef>
          </c:xVal>
          <c:yVal>
            <c:numRef>
              <c:f>'2A 2B 3A 3B 4A 4B'!$B$3:$B$7</c:f>
              <c:numCache>
                <c:formatCode>0.00</c:formatCode>
                <c:ptCount val="5"/>
                <c:pt idx="0">
                  <c:v>111</c:v>
                </c:pt>
                <c:pt idx="1">
                  <c:v>-21</c:v>
                </c:pt>
                <c:pt idx="2">
                  <c:v>-29</c:v>
                </c:pt>
                <c:pt idx="3">
                  <c:v>-61.5</c:v>
                </c:pt>
                <c:pt idx="4">
                  <c:v>-61.33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CB-436B-A834-D194F226D6EA}"/>
            </c:ext>
          </c:extLst>
        </c:ser>
        <c:ser>
          <c:idx val="1"/>
          <c:order val="1"/>
          <c:tx>
            <c:v>2B</c:v>
          </c:tx>
          <c:spPr>
            <a:ln w="254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'2A 2B 3A 3B 4A 4B'!$E$3:$E$7</c:f>
              <c:numCache>
                <c:formatCode>0</c:formatCode>
                <c:ptCount val="5"/>
                <c:pt idx="0">
                  <c:v>0</c:v>
                </c:pt>
                <c:pt idx="1">
                  <c:v>8</c:v>
                </c:pt>
                <c:pt idx="2">
                  <c:v>32</c:v>
                </c:pt>
                <c:pt idx="3">
                  <c:v>40</c:v>
                </c:pt>
                <c:pt idx="4">
                  <c:v>64</c:v>
                </c:pt>
              </c:numCache>
            </c:numRef>
          </c:xVal>
          <c:yVal>
            <c:numRef>
              <c:f>'2A 2B 3A 3B 4A 4B'!$F$3:$F$7</c:f>
              <c:numCache>
                <c:formatCode>0.00</c:formatCode>
                <c:ptCount val="5"/>
                <c:pt idx="0">
                  <c:v>112.33</c:v>
                </c:pt>
                <c:pt idx="1">
                  <c:v>-52.17</c:v>
                </c:pt>
                <c:pt idx="2">
                  <c:v>-42.83</c:v>
                </c:pt>
                <c:pt idx="3">
                  <c:v>-72.67</c:v>
                </c:pt>
                <c:pt idx="4">
                  <c:v>-64.5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ACB-436B-A834-D194F226D6EA}"/>
            </c:ext>
          </c:extLst>
        </c:ser>
        <c:ser>
          <c:idx val="2"/>
          <c:order val="2"/>
          <c:tx>
            <c:v>3A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'2A 2B 3A 3B 4A 4B'!$I$3:$I$7</c:f>
              <c:numCache>
                <c:formatCode>0</c:formatCode>
                <c:ptCount val="5"/>
                <c:pt idx="0">
                  <c:v>0</c:v>
                </c:pt>
                <c:pt idx="1">
                  <c:v>8</c:v>
                </c:pt>
                <c:pt idx="2">
                  <c:v>32</c:v>
                </c:pt>
                <c:pt idx="3">
                  <c:v>40</c:v>
                </c:pt>
                <c:pt idx="4">
                  <c:v>64</c:v>
                </c:pt>
              </c:numCache>
            </c:numRef>
          </c:xVal>
          <c:yVal>
            <c:numRef>
              <c:f>'2A 2B 3A 3B 4A 4B'!$J$3:$J$7</c:f>
              <c:numCache>
                <c:formatCode>0.00</c:formatCode>
                <c:ptCount val="5"/>
                <c:pt idx="0">
                  <c:v>110</c:v>
                </c:pt>
                <c:pt idx="1">
                  <c:v>-49.47</c:v>
                </c:pt>
                <c:pt idx="2">
                  <c:v>-49.25</c:v>
                </c:pt>
                <c:pt idx="3">
                  <c:v>-46.25</c:v>
                </c:pt>
                <c:pt idx="4">
                  <c:v>-32.83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ACB-436B-A834-D194F226D6EA}"/>
            </c:ext>
          </c:extLst>
        </c:ser>
        <c:ser>
          <c:idx val="3"/>
          <c:order val="3"/>
          <c:tx>
            <c:v>3B</c:v>
          </c:tx>
          <c:spPr>
            <a:ln w="254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</a:ln>
              <a:effectLst/>
            </c:spPr>
          </c:marker>
          <c:xVal>
            <c:numRef>
              <c:f>'2A 2B 3A 3B 4A 4B'!$M$3:$M$7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40</c:v>
                </c:pt>
                <c:pt idx="3">
                  <c:v>56</c:v>
                </c:pt>
                <c:pt idx="4">
                  <c:v>80</c:v>
                </c:pt>
              </c:numCache>
            </c:numRef>
          </c:xVal>
          <c:yVal>
            <c:numRef>
              <c:f>'2A 2B 3A 3B 4A 4B'!$N$3:$N$7</c:f>
              <c:numCache>
                <c:formatCode>0.00</c:formatCode>
                <c:ptCount val="5"/>
                <c:pt idx="0">
                  <c:v>115.33</c:v>
                </c:pt>
                <c:pt idx="1">
                  <c:v>-72.83</c:v>
                </c:pt>
                <c:pt idx="2">
                  <c:v>-109.67</c:v>
                </c:pt>
                <c:pt idx="3">
                  <c:v>-134.33000000000001</c:v>
                </c:pt>
                <c:pt idx="4">
                  <c:v>-113.83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ACB-436B-A834-D194F226D6EA}"/>
            </c:ext>
          </c:extLst>
        </c:ser>
        <c:ser>
          <c:idx val="4"/>
          <c:order val="4"/>
          <c:tx>
            <c:v>4A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'2A 2B 3A 3B 4A 4B'!$Q$3:$Q$7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36</c:v>
                </c:pt>
                <c:pt idx="3">
                  <c:v>48</c:v>
                </c:pt>
                <c:pt idx="4">
                  <c:v>72</c:v>
                </c:pt>
              </c:numCache>
            </c:numRef>
          </c:xVal>
          <c:yVal>
            <c:numRef>
              <c:f>'2A 2B 3A 3B 4A 4B'!$R$3:$R$7</c:f>
              <c:numCache>
                <c:formatCode>0.00</c:formatCode>
                <c:ptCount val="5"/>
                <c:pt idx="0">
                  <c:v>116.17</c:v>
                </c:pt>
                <c:pt idx="1">
                  <c:v>-121.83</c:v>
                </c:pt>
                <c:pt idx="2">
                  <c:v>-107</c:v>
                </c:pt>
                <c:pt idx="3">
                  <c:v>-138</c:v>
                </c:pt>
                <c:pt idx="4">
                  <c:v>-117.33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ACB-436B-A834-D194F226D6EA}"/>
            </c:ext>
          </c:extLst>
        </c:ser>
        <c:ser>
          <c:idx val="5"/>
          <c:order val="5"/>
          <c:tx>
            <c:v>4B</c:v>
          </c:tx>
          <c:spPr>
            <a:ln w="254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'2A 2B 3A 3B 4A 4B'!$U$3:$U$7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</c:numCache>
            </c:numRef>
          </c:xVal>
          <c:yVal>
            <c:numRef>
              <c:f>'2A 2B 3A 3B 4A 4B'!$V$3:$V$7</c:f>
              <c:numCache>
                <c:formatCode>0.00</c:formatCode>
                <c:ptCount val="5"/>
                <c:pt idx="0">
                  <c:v>117.5</c:v>
                </c:pt>
                <c:pt idx="1">
                  <c:v>-90.67</c:v>
                </c:pt>
                <c:pt idx="2">
                  <c:v>-86.5</c:v>
                </c:pt>
                <c:pt idx="3">
                  <c:v>-120.67</c:v>
                </c:pt>
                <c:pt idx="4">
                  <c:v>-87.5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ACB-436B-A834-D194F226D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386704"/>
        <c:axId val="345387032"/>
      </c:scatterChart>
      <c:valAx>
        <c:axId val="34538670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(hours)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387032"/>
        <c:crosses val="autoZero"/>
        <c:crossBetween val="midCat"/>
      </c:valAx>
      <c:valAx>
        <c:axId val="345387032"/>
        <c:scaling>
          <c:orientation val="minMax"/>
          <c:max val="120"/>
          <c:min val="-1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3867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7993594293231936"/>
          <c:y val="0.17381767411138754"/>
          <c:w val="8.1860702660594045E-2"/>
          <c:h val="0.2449509265887218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Alkalinity (mg/L)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2A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'2A 2B 3A 3B 4A 4B'!$A$3:$A$7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28</c:v>
                </c:pt>
                <c:pt idx="3">
                  <c:v>32</c:v>
                </c:pt>
                <c:pt idx="4">
                  <c:v>56</c:v>
                </c:pt>
              </c:numCache>
            </c:numRef>
          </c:xVal>
          <c:yVal>
            <c:numRef>
              <c:f>'2A 2B 3A 3B 4A 4B'!$C$3:$C$7</c:f>
              <c:numCache>
                <c:formatCode>0.00</c:formatCode>
                <c:ptCount val="5"/>
                <c:pt idx="0">
                  <c:v>0</c:v>
                </c:pt>
                <c:pt idx="1">
                  <c:v>37</c:v>
                </c:pt>
                <c:pt idx="2">
                  <c:v>44.33</c:v>
                </c:pt>
                <c:pt idx="3">
                  <c:v>75.67</c:v>
                </c:pt>
                <c:pt idx="4">
                  <c:v>81.67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3F9-4EA9-9066-8324D873210B}"/>
            </c:ext>
          </c:extLst>
        </c:ser>
        <c:ser>
          <c:idx val="1"/>
          <c:order val="1"/>
          <c:tx>
            <c:v>2B</c:v>
          </c:tx>
          <c:spPr>
            <a:ln w="254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'2A 2B 3A 3B 4A 4B'!$E$3:$E$7</c:f>
              <c:numCache>
                <c:formatCode>0</c:formatCode>
                <c:ptCount val="5"/>
                <c:pt idx="0">
                  <c:v>0</c:v>
                </c:pt>
                <c:pt idx="1">
                  <c:v>8</c:v>
                </c:pt>
                <c:pt idx="2">
                  <c:v>32</c:v>
                </c:pt>
                <c:pt idx="3">
                  <c:v>40</c:v>
                </c:pt>
                <c:pt idx="4">
                  <c:v>64</c:v>
                </c:pt>
              </c:numCache>
            </c:numRef>
          </c:xVal>
          <c:yVal>
            <c:numRef>
              <c:f>'2A 2B 3A 3B 4A 4B'!$G$3:$G$7</c:f>
              <c:numCache>
                <c:formatCode>0.00</c:formatCode>
                <c:ptCount val="5"/>
                <c:pt idx="0">
                  <c:v>0</c:v>
                </c:pt>
                <c:pt idx="1">
                  <c:v>42.67</c:v>
                </c:pt>
                <c:pt idx="2">
                  <c:v>49.33</c:v>
                </c:pt>
                <c:pt idx="3">
                  <c:v>66.67</c:v>
                </c:pt>
                <c:pt idx="4">
                  <c:v>69.67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3F9-4EA9-9066-8324D873210B}"/>
            </c:ext>
          </c:extLst>
        </c:ser>
        <c:ser>
          <c:idx val="2"/>
          <c:order val="2"/>
          <c:tx>
            <c:v>3A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'2A 2B 3A 3B 4A 4B'!$I$3:$I$7</c:f>
              <c:numCache>
                <c:formatCode>0</c:formatCode>
                <c:ptCount val="5"/>
                <c:pt idx="0">
                  <c:v>0</c:v>
                </c:pt>
                <c:pt idx="1">
                  <c:v>8</c:v>
                </c:pt>
                <c:pt idx="2">
                  <c:v>32</c:v>
                </c:pt>
                <c:pt idx="3">
                  <c:v>40</c:v>
                </c:pt>
                <c:pt idx="4">
                  <c:v>64</c:v>
                </c:pt>
              </c:numCache>
            </c:numRef>
          </c:xVal>
          <c:yVal>
            <c:numRef>
              <c:f>'2A 2B 3A 3B 4A 4B'!$K$3:$K$7</c:f>
              <c:numCache>
                <c:formatCode>0.00</c:formatCode>
                <c:ptCount val="5"/>
                <c:pt idx="0">
                  <c:v>0</c:v>
                </c:pt>
                <c:pt idx="1">
                  <c:v>79.83</c:v>
                </c:pt>
                <c:pt idx="2">
                  <c:v>87.67</c:v>
                </c:pt>
                <c:pt idx="3">
                  <c:v>93.67</c:v>
                </c:pt>
                <c:pt idx="4">
                  <c:v>80.5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3F9-4EA9-9066-8324D873210B}"/>
            </c:ext>
          </c:extLst>
        </c:ser>
        <c:ser>
          <c:idx val="3"/>
          <c:order val="3"/>
          <c:tx>
            <c:v>3B</c:v>
          </c:tx>
          <c:spPr>
            <a:ln w="254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'2A 2B 3A 3B 4A 4B'!$M$3:$M$7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40</c:v>
                </c:pt>
                <c:pt idx="3">
                  <c:v>56</c:v>
                </c:pt>
                <c:pt idx="4">
                  <c:v>80</c:v>
                </c:pt>
              </c:numCache>
            </c:numRef>
          </c:xVal>
          <c:yVal>
            <c:numRef>
              <c:f>'2A 2B 3A 3B 4A 4B'!$O$3:$O$7</c:f>
              <c:numCache>
                <c:formatCode>0.00</c:formatCode>
                <c:ptCount val="5"/>
                <c:pt idx="0">
                  <c:v>0</c:v>
                </c:pt>
                <c:pt idx="1">
                  <c:v>57.67</c:v>
                </c:pt>
                <c:pt idx="2">
                  <c:v>83.33</c:v>
                </c:pt>
                <c:pt idx="3">
                  <c:v>88.67</c:v>
                </c:pt>
                <c:pt idx="4">
                  <c:v>87.33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3F9-4EA9-9066-8324D873210B}"/>
            </c:ext>
          </c:extLst>
        </c:ser>
        <c:ser>
          <c:idx val="4"/>
          <c:order val="4"/>
          <c:tx>
            <c:v>4A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'2A 2B 3A 3B 4A 4B'!$Q$3:$Q$7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36</c:v>
                </c:pt>
                <c:pt idx="3">
                  <c:v>48</c:v>
                </c:pt>
                <c:pt idx="4">
                  <c:v>72</c:v>
                </c:pt>
              </c:numCache>
            </c:numRef>
          </c:xVal>
          <c:yVal>
            <c:numRef>
              <c:f>'2A 2B 3A 3B 4A 4B'!$S$3:$S$7</c:f>
              <c:numCache>
                <c:formatCode>0.00</c:formatCode>
                <c:ptCount val="5"/>
                <c:pt idx="0">
                  <c:v>0</c:v>
                </c:pt>
                <c:pt idx="1">
                  <c:v>112.33</c:v>
                </c:pt>
                <c:pt idx="2">
                  <c:v>112.67</c:v>
                </c:pt>
                <c:pt idx="3">
                  <c:v>126.67</c:v>
                </c:pt>
                <c:pt idx="4">
                  <c:v>119.33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3F9-4EA9-9066-8324D873210B}"/>
            </c:ext>
          </c:extLst>
        </c:ser>
        <c:ser>
          <c:idx val="5"/>
          <c:order val="5"/>
          <c:tx>
            <c:v>4B</c:v>
          </c:tx>
          <c:spPr>
            <a:ln w="254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'2A 2B 3A 3B 4A 4B'!$U$3:$U$7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</c:numCache>
            </c:numRef>
          </c:xVal>
          <c:yVal>
            <c:numRef>
              <c:f>'2A 2B 3A 3B 4A 4B'!$W$3:$W$7</c:f>
              <c:numCache>
                <c:formatCode>0.00</c:formatCode>
                <c:ptCount val="5"/>
                <c:pt idx="0">
                  <c:v>0</c:v>
                </c:pt>
                <c:pt idx="1">
                  <c:v>92.67</c:v>
                </c:pt>
                <c:pt idx="2">
                  <c:v>95.67</c:v>
                </c:pt>
                <c:pt idx="3">
                  <c:v>100.67</c:v>
                </c:pt>
                <c:pt idx="4">
                  <c:v>106.33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3F9-4EA9-9066-8324D8732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392280"/>
        <c:axId val="345387360"/>
      </c:scatterChart>
      <c:valAx>
        <c:axId val="34539228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(hours)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387360"/>
        <c:crosses val="autoZero"/>
        <c:crossBetween val="midCat"/>
      </c:valAx>
      <c:valAx>
        <c:axId val="345387360"/>
        <c:scaling>
          <c:orientation val="minMax"/>
          <c:max val="14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3922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9692673740187903"/>
          <c:y val="0.55042403561810682"/>
          <c:w val="0.16215816681733253"/>
          <c:h val="0.2778057742782151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3" y="865727"/>
            <a:ext cx="2947482" cy="460118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C05B-518A-4D2B-B0E9-A2AA62C57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298448"/>
            <a:ext cx="9101797" cy="3255264"/>
          </a:xfrm>
        </p:spPr>
        <p:txBody>
          <a:bodyPr anchor="t">
            <a:normAutofit/>
          </a:bodyPr>
          <a:lstStyle/>
          <a:p>
            <a:r>
              <a:rPr lang="en-US" sz="4800" dirty="0"/>
              <a:t>Laboratory Testing to Optimize Retention Time in Auto-Flushing Limestone Beds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815B6-46A7-4337-8D52-0EF1F22F3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853130"/>
            <a:ext cx="9101796" cy="119597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Julie LaBar, Buck Neely, Cliff Denholm, Tim </a:t>
            </a:r>
            <a:r>
              <a:rPr lang="en-US" sz="2800" dirty="0" err="1"/>
              <a:t>Danehy</a:t>
            </a:r>
            <a:r>
              <a:rPr lang="en-US" sz="2800" dirty="0"/>
              <a:t>, and Bill Strosnider</a:t>
            </a:r>
          </a:p>
          <a:p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Presented at the 36</a:t>
            </a:r>
            <a:r>
              <a:rPr lang="en-US" sz="1900" baseline="30000" dirty="0"/>
              <a:t>th</a:t>
            </a:r>
            <a:r>
              <a:rPr lang="en-US" sz="1900" dirty="0"/>
              <a:t> Annual Meeting of the American Society of Mining and Reclamation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June 3-7, 2019 in Big Sky, MT</a:t>
            </a:r>
          </a:p>
          <a:p>
            <a:endParaRPr lang="en-US" dirty="0"/>
          </a:p>
        </p:txBody>
      </p:sp>
      <p:pic>
        <p:nvPicPr>
          <p:cNvPr id="1026" name="Picture 2" descr="BioMost, Inc.">
            <a:extLst>
              <a:ext uri="{FF2B5EF4-FFF2-40B4-BE49-F238E27FC236}">
                <a16:creationId xmlns:a16="http://schemas.microsoft.com/office/drawing/2014/main" id="{D3B76CE8-02CB-4184-ACC3-1984D6566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5990" y="3820490"/>
            <a:ext cx="28575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entenary university logo">
            <a:extLst>
              <a:ext uri="{FF2B5EF4-FFF2-40B4-BE49-F238E27FC236}">
                <a16:creationId xmlns:a16="http://schemas.microsoft.com/office/drawing/2014/main" id="{841BFBC7-6364-4BC3-A04F-26A77B98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1600" y="4234656"/>
            <a:ext cx="29260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55F378-2732-4C52-BE05-E84DE883AC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5381" y="811080"/>
            <a:ext cx="1382725" cy="1373255"/>
          </a:xfrm>
          <a:prstGeom prst="ellipse">
            <a:avLst/>
          </a:prstGeom>
        </p:spPr>
      </p:pic>
      <p:pic>
        <p:nvPicPr>
          <p:cNvPr id="7" name="Picture 2" descr="C:\My Files\Teaching\SFU\Env. Eng. Major Documents\ENGR and ENVE Logos and Signs\Professional Logos from Image Signs\Center for Watershed Research &amp; Service\Color\CWRS copy.jpg">
            <a:extLst>
              <a:ext uri="{FF2B5EF4-FFF2-40B4-BE49-F238E27FC236}">
                <a16:creationId xmlns:a16="http://schemas.microsoft.com/office/drawing/2014/main" id="{D6CEA496-5389-419C-8BFE-B2BB5396F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5"/>
          <a:stretch/>
        </p:blipFill>
        <p:spPr bwMode="auto">
          <a:xfrm>
            <a:off x="10724640" y="1639755"/>
            <a:ext cx="1416841" cy="1371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3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90D9CD-1029-4AF7-9ED2-2A8F62425D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0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182988-87F1-463A-922C-FAFEE9EB0C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2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ECF7AF-BFC8-4909-8E44-5FA8B1749C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18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E7404B-0FEB-4AA9-9F0E-6B98144706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699" y="1883476"/>
            <a:ext cx="5833962" cy="450985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918CEB-36A2-432F-AA03-5FF3C61C1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366388"/>
              </p:ext>
            </p:extLst>
          </p:nvPr>
        </p:nvGraphicFramePr>
        <p:xfrm>
          <a:off x="70033" y="83760"/>
          <a:ext cx="7223760" cy="2966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97232">
                  <a:extLst>
                    <a:ext uri="{9D8B030D-6E8A-4147-A177-3AD203B41FA5}">
                      <a16:colId xmlns:a16="http://schemas.microsoft.com/office/drawing/2014/main" val="2667529785"/>
                    </a:ext>
                  </a:extLst>
                </a:gridCol>
                <a:gridCol w="2800963">
                  <a:extLst>
                    <a:ext uri="{9D8B030D-6E8A-4147-A177-3AD203B41FA5}">
                      <a16:colId xmlns:a16="http://schemas.microsoft.com/office/drawing/2014/main" val="2028999221"/>
                    </a:ext>
                  </a:extLst>
                </a:gridCol>
                <a:gridCol w="2725565">
                  <a:extLst>
                    <a:ext uri="{9D8B030D-6E8A-4147-A177-3AD203B41FA5}">
                      <a16:colId xmlns:a16="http://schemas.microsoft.com/office/drawing/2014/main" val="7862412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 influent water quality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281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3.03 ± 0.37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13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Acidity (mg/L)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113 ± 3.3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40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 (mg/L)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5.50 ± 1.2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637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Dissolved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08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(mg/L)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5.56 ± 1.09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5.29 ± 1.01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251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 (mg/L)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10.90 ± 1.94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10.68 ± 1.76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895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Mn (mg/L)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1.39 ± 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1.34 ± 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119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14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B5346-FF3F-43ED-97FF-73A29578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Testing – Results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53DD9FB-5EDA-4548-ABEC-1832B0B69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779836"/>
              </p:ext>
            </p:extLst>
          </p:nvPr>
        </p:nvGraphicFramePr>
        <p:xfrm>
          <a:off x="3416099" y="697414"/>
          <a:ext cx="8503920" cy="6279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1C9350-3B5C-4D4A-8D37-CA2A32AEF887}"/>
              </a:ext>
            </a:extLst>
          </p:cNvPr>
          <p:cNvSpPr txBox="1"/>
          <p:nvPr/>
        </p:nvSpPr>
        <p:spPr>
          <a:xfrm>
            <a:off x="4767309" y="1083076"/>
            <a:ext cx="1935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1A final metals</a:t>
            </a:r>
          </a:p>
          <a:p>
            <a:r>
              <a:rPr lang="en-US" dirty="0"/>
              <a:t>Fe: &lt;0.1 mg/L</a:t>
            </a:r>
          </a:p>
          <a:p>
            <a:r>
              <a:rPr lang="en-US" dirty="0"/>
              <a:t>Al: 0.19 mg/L</a:t>
            </a:r>
          </a:p>
          <a:p>
            <a:r>
              <a:rPr lang="en-US" dirty="0"/>
              <a:t>Mn: 1.30 mg/L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3D56C-A20A-46D7-9F9F-02DBB35B8D26}"/>
              </a:ext>
            </a:extLst>
          </p:cNvPr>
          <p:cNvSpPr txBox="1"/>
          <p:nvPr/>
        </p:nvSpPr>
        <p:spPr>
          <a:xfrm>
            <a:off x="6597589" y="4493581"/>
            <a:ext cx="1935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1B final metals</a:t>
            </a:r>
          </a:p>
          <a:p>
            <a:r>
              <a:rPr lang="en-US" dirty="0"/>
              <a:t>Fe: &lt;0.1 mg/L</a:t>
            </a:r>
          </a:p>
          <a:p>
            <a:r>
              <a:rPr lang="en-US" dirty="0"/>
              <a:t>Al: 0.11 mg/L</a:t>
            </a:r>
          </a:p>
          <a:p>
            <a:r>
              <a:rPr lang="en-US" dirty="0"/>
              <a:t>Mn: 1.18 mg/L</a:t>
            </a:r>
          </a:p>
        </p:txBody>
      </p:sp>
    </p:spTree>
    <p:extLst>
      <p:ext uri="{BB962C8B-B14F-4D97-AF65-F5344CB8AC3E}">
        <p14:creationId xmlns:p14="http://schemas.microsoft.com/office/powerpoint/2010/main" val="344472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C2BDD-97FF-4FC9-8A5D-B01949CA2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Testing -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FE8975-A95F-480A-8C56-2229899CE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087426"/>
              </p:ext>
            </p:extLst>
          </p:nvPr>
        </p:nvGraphicFramePr>
        <p:xfrm>
          <a:off x="3568823" y="639194"/>
          <a:ext cx="8087553" cy="555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827FF4D-BA67-4249-A095-C0782A3815FF}"/>
              </a:ext>
            </a:extLst>
          </p:cNvPr>
          <p:cNvSpPr txBox="1"/>
          <p:nvPr/>
        </p:nvSpPr>
        <p:spPr>
          <a:xfrm>
            <a:off x="5939161" y="661388"/>
            <a:ext cx="324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treatments removed Fe to &lt;0.10 mg/L within first contact period (except for 2B)</a:t>
            </a:r>
          </a:p>
        </p:txBody>
      </p:sp>
    </p:spTree>
    <p:extLst>
      <p:ext uri="{BB962C8B-B14F-4D97-AF65-F5344CB8AC3E}">
        <p14:creationId xmlns:p14="http://schemas.microsoft.com/office/powerpoint/2010/main" val="219657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EBE9F-1B3C-48AE-A6E3-5EA38016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Testing - Results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3FE8975-A95F-480A-8C56-2229899CE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097987"/>
              </p:ext>
            </p:extLst>
          </p:nvPr>
        </p:nvGraphicFramePr>
        <p:xfrm>
          <a:off x="3454209" y="558908"/>
          <a:ext cx="8275782" cy="5873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864679-5205-4E11-9E4A-45A9A2B79C43}"/>
              </a:ext>
            </a:extLst>
          </p:cNvPr>
          <p:cNvSpPr txBox="1"/>
          <p:nvPr/>
        </p:nvSpPr>
        <p:spPr>
          <a:xfrm>
            <a:off x="5939161" y="661388"/>
            <a:ext cx="324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treatments removed Al to &lt;0.10 mg/L within first contact period (except for 2B)</a:t>
            </a:r>
          </a:p>
        </p:txBody>
      </p:sp>
    </p:spTree>
    <p:extLst>
      <p:ext uri="{BB962C8B-B14F-4D97-AF65-F5344CB8AC3E}">
        <p14:creationId xmlns:p14="http://schemas.microsoft.com/office/powerpoint/2010/main" val="21562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075A-DF13-477C-9F9D-1E5911C7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Testing -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FE8975-A95F-480A-8C56-2229899CE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729536"/>
              </p:ext>
            </p:extLst>
          </p:nvPr>
        </p:nvGraphicFramePr>
        <p:xfrm>
          <a:off x="3476625" y="742951"/>
          <a:ext cx="8269288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9466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346225A-B09F-4F09-8B55-12F6A6463C5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4221924"/>
              </p:ext>
            </p:extLst>
          </p:nvPr>
        </p:nvGraphicFramePr>
        <p:xfrm>
          <a:off x="3472349" y="506023"/>
          <a:ext cx="8473182" cy="61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568A8DE-3631-4167-88C7-7AA3019D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Testing - Results</a:t>
            </a:r>
          </a:p>
        </p:txBody>
      </p:sp>
    </p:spTree>
    <p:extLst>
      <p:ext uri="{BB962C8B-B14F-4D97-AF65-F5344CB8AC3E}">
        <p14:creationId xmlns:p14="http://schemas.microsoft.com/office/powerpoint/2010/main" val="1965657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3C28D05-794F-416A-BE36-402A7F429D4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47472325"/>
              </p:ext>
            </p:extLst>
          </p:nvPr>
        </p:nvGraphicFramePr>
        <p:xfrm>
          <a:off x="3426937" y="333066"/>
          <a:ext cx="8270023" cy="5995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30637C2-5832-4C77-B59B-C1D61810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Testing - Results</a:t>
            </a:r>
          </a:p>
        </p:txBody>
      </p:sp>
    </p:spTree>
    <p:extLst>
      <p:ext uri="{BB962C8B-B14F-4D97-AF65-F5344CB8AC3E}">
        <p14:creationId xmlns:p14="http://schemas.microsoft.com/office/powerpoint/2010/main" val="355044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6BDE-11B5-4227-B869-80B7276C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FAB1F-5CD1-4BD8-A001-4D765EDEC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Background</a:t>
            </a:r>
          </a:p>
          <a:p>
            <a:r>
              <a:rPr lang="en-US" dirty="0"/>
              <a:t>Proposed Changes</a:t>
            </a:r>
          </a:p>
          <a:p>
            <a:r>
              <a:rPr lang="en-US" dirty="0"/>
              <a:t>Bucket Testing</a:t>
            </a:r>
          </a:p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248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0CE8B51-26E6-4B3D-82E8-E8B9977F6D1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61763323"/>
              </p:ext>
            </p:extLst>
          </p:nvPr>
        </p:nvGraphicFramePr>
        <p:xfrm>
          <a:off x="3593582" y="612560"/>
          <a:ext cx="8104026" cy="587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C39A4E1-A78B-4C4E-88C7-127D906C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Testing - Results</a:t>
            </a:r>
          </a:p>
        </p:txBody>
      </p:sp>
    </p:spTree>
    <p:extLst>
      <p:ext uri="{BB962C8B-B14F-4D97-AF65-F5344CB8AC3E}">
        <p14:creationId xmlns:p14="http://schemas.microsoft.com/office/powerpoint/2010/main" val="1019525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C5DD-0C95-4965-944B-3E53F4C3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17C2-BB59-4737-AA88-98D90D815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water gradually vs. all at once:</a:t>
            </a:r>
          </a:p>
          <a:p>
            <a:pPr lvl="1"/>
            <a:r>
              <a:rPr lang="en-US" dirty="0"/>
              <a:t>Does can significantly impact pH, alkalinity, or acidity</a:t>
            </a:r>
          </a:p>
          <a:p>
            <a:pPr lvl="1"/>
            <a:r>
              <a:rPr lang="en-US" dirty="0"/>
              <a:t>Can impact metals removal in first stage (still efficient for Fe and Al removal, overall)</a:t>
            </a:r>
          </a:p>
          <a:p>
            <a:r>
              <a:rPr lang="en-US" dirty="0"/>
              <a:t>When first stage is of shorter duration, adding water all at once provides better treatment</a:t>
            </a:r>
          </a:p>
        </p:txBody>
      </p:sp>
    </p:spTree>
    <p:extLst>
      <p:ext uri="{BB962C8B-B14F-4D97-AF65-F5344CB8AC3E}">
        <p14:creationId xmlns:p14="http://schemas.microsoft.com/office/powerpoint/2010/main" val="3752492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000364-AB19-4574-BF4B-0366F9287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B043-20A4-4C70-A397-BC6D40616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9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9463-EF12-4891-8AF7-6594D666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1CFF2-2882-4FE6-BC99-3D2482154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766" y="864108"/>
            <a:ext cx="5505551" cy="5993892"/>
          </a:xfrm>
        </p:spPr>
        <p:txBody>
          <a:bodyPr/>
          <a:lstStyle/>
          <a:p>
            <a:r>
              <a:rPr lang="en-US" dirty="0"/>
              <a:t>Puritan discharge</a:t>
            </a:r>
          </a:p>
          <a:p>
            <a:pPr lvl="1"/>
            <a:r>
              <a:rPr lang="en-US" dirty="0"/>
              <a:t>Portage, PA</a:t>
            </a:r>
          </a:p>
          <a:p>
            <a:r>
              <a:rPr lang="en-US" dirty="0"/>
              <a:t>Partially flooded underground mine</a:t>
            </a:r>
          </a:p>
          <a:p>
            <a:r>
              <a:rPr lang="en-US" dirty="0"/>
              <a:t>Discharges to Trout Run</a:t>
            </a:r>
          </a:p>
          <a:p>
            <a:r>
              <a:rPr lang="en-US" dirty="0"/>
              <a:t>Water quality (1997-2010)</a:t>
            </a:r>
          </a:p>
          <a:p>
            <a:pPr lvl="1"/>
            <a:r>
              <a:rPr lang="en-US" dirty="0"/>
              <a:t>pH 3.0</a:t>
            </a:r>
          </a:p>
          <a:p>
            <a:pPr lvl="1"/>
            <a:r>
              <a:rPr lang="en-US" dirty="0"/>
              <a:t>26 mg/L Fe</a:t>
            </a:r>
          </a:p>
          <a:p>
            <a:pPr lvl="1"/>
            <a:r>
              <a:rPr lang="en-US" dirty="0"/>
              <a:t>21 mg/L Al</a:t>
            </a:r>
          </a:p>
          <a:p>
            <a:pPr lvl="1"/>
            <a:r>
              <a:rPr lang="en-US" dirty="0"/>
              <a:t>4 mg/L Mn</a:t>
            </a:r>
          </a:p>
          <a:p>
            <a:pPr lvl="1"/>
            <a:r>
              <a:rPr lang="en-US" dirty="0"/>
              <a:t>300 mg/L acidity</a:t>
            </a:r>
          </a:p>
        </p:txBody>
      </p:sp>
      <p:pic>
        <p:nvPicPr>
          <p:cNvPr id="2052" name="Picture 4" descr="Image result for cambria county pa">
            <a:extLst>
              <a:ext uri="{FF2B5EF4-FFF2-40B4-BE49-F238E27FC236}">
                <a16:creationId xmlns:a16="http://schemas.microsoft.com/office/drawing/2014/main" id="{A4CE149C-DC83-48E3-A549-F797399E0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0049" y="906532"/>
            <a:ext cx="2703443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9/9e/Map_of_Cambria_County_Pennsylvania_With_Municipal_and_Township_Labels.png/300px-Map_of_Cambria_County_Pennsylvania_With_Municipal_and_Township_Labels.png">
            <a:extLst>
              <a:ext uri="{FF2B5EF4-FFF2-40B4-BE49-F238E27FC236}">
                <a16:creationId xmlns:a16="http://schemas.microsoft.com/office/drawing/2014/main" id="{FF8C7EF5-0690-4322-8C84-F7E3961EA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3021" y="2980036"/>
            <a:ext cx="2857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715BF24-0401-429C-95F7-30928F30BB20}"/>
              </a:ext>
            </a:extLst>
          </p:cNvPr>
          <p:cNvSpPr/>
          <p:nvPr/>
        </p:nvSpPr>
        <p:spPr>
          <a:xfrm>
            <a:off x="10321770" y="4456591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2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1B12C-9F05-4537-9AF8-620C81A6BC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5178" y="739818"/>
            <a:ext cx="8101072" cy="53035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089A08-4947-4C66-81B8-4854DA67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F54140-B50B-4C11-BF82-2DC7372D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3043" y="864108"/>
            <a:ext cx="7315200" cy="51206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Treatment system constructed in 2012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3500-ton limestone bed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4 over and 5 under baffles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1B12C-9F05-4537-9AF8-620C81A6BC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5178" y="739818"/>
            <a:ext cx="8101072" cy="53035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089A08-4947-4C66-81B8-4854DA67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F54140-B50B-4C11-BF82-2DC7372D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75328"/>
            <a:ext cx="7315200" cy="51015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Flows as high as 1600 </a:t>
            </a:r>
            <a:r>
              <a:rPr lang="en-US" dirty="0" err="1">
                <a:solidFill>
                  <a:schemeClr val="bg1"/>
                </a:solidFill>
              </a:rPr>
              <a:t>gpm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Designed to treat 100 </a:t>
            </a:r>
            <a:r>
              <a:rPr lang="en-US" dirty="0" err="1">
                <a:solidFill>
                  <a:schemeClr val="bg1"/>
                </a:solidFill>
              </a:rPr>
              <a:t>gpm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Moderately effective treatment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pH 6.4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1.5 mg/L Fe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3.6 mg/L Al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1.0 mg/L Mn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-46 mg/L acidity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&gt;80 mg/L alkalinity</a:t>
            </a:r>
          </a:p>
        </p:txBody>
      </p:sp>
    </p:spTree>
    <p:extLst>
      <p:ext uri="{BB962C8B-B14F-4D97-AF65-F5344CB8AC3E}">
        <p14:creationId xmlns:p14="http://schemas.microsoft.com/office/powerpoint/2010/main" val="90518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1B12C-9F05-4537-9AF8-620C81A6BC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5178" y="739818"/>
            <a:ext cx="8101072" cy="53035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089A08-4947-4C66-81B8-4854DA67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F54140-B50B-4C11-BF82-2DC7372D2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Problems encountered quickly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First two cells clogged within months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LS must be stirred/replaced frequently</a:t>
            </a:r>
          </a:p>
          <a:p>
            <a:r>
              <a:rPr lang="en-US" dirty="0">
                <a:solidFill>
                  <a:schemeClr val="bg1"/>
                </a:solidFill>
              </a:rPr>
              <a:t>20-50% of flow is lost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System unlined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Constructed in coal refuse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1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56DC-581F-4EF5-98C7-15335676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C905B-B525-4042-8E2A-B83AEF05B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037" y="864108"/>
            <a:ext cx="8239876" cy="5120640"/>
          </a:xfrm>
        </p:spPr>
        <p:txBody>
          <a:bodyPr/>
          <a:lstStyle/>
          <a:p>
            <a:r>
              <a:rPr lang="en-US" dirty="0"/>
              <a:t>System needs more than maintenance</a:t>
            </a:r>
          </a:p>
          <a:p>
            <a:r>
              <a:rPr lang="en-US" dirty="0"/>
              <a:t>Growing Greener application in 2015</a:t>
            </a:r>
          </a:p>
          <a:p>
            <a:pPr lvl="1"/>
            <a:r>
              <a:rPr lang="en-US" dirty="0"/>
              <a:t>SFU and SRI</a:t>
            </a:r>
          </a:p>
          <a:p>
            <a:pPr lvl="1"/>
            <a:r>
              <a:rPr lang="en-US" dirty="0"/>
              <a:t>$540K</a:t>
            </a:r>
          </a:p>
          <a:p>
            <a:pPr lvl="1"/>
            <a:r>
              <a:rPr lang="en-US" dirty="0"/>
              <a:t>Proposed to construct new system that would:</a:t>
            </a:r>
          </a:p>
          <a:p>
            <a:pPr lvl="2"/>
            <a:r>
              <a:rPr lang="en-US" dirty="0"/>
              <a:t>Treat all of the water</a:t>
            </a:r>
          </a:p>
          <a:p>
            <a:pPr lvl="2"/>
            <a:r>
              <a:rPr lang="en-US" dirty="0"/>
              <a:t>Eliminate leaking</a:t>
            </a:r>
          </a:p>
          <a:p>
            <a:pPr lvl="2"/>
            <a:r>
              <a:rPr lang="en-US" dirty="0"/>
              <a:t>Reuse existing LS </a:t>
            </a:r>
          </a:p>
          <a:p>
            <a:pPr lvl="1"/>
            <a:r>
              <a:rPr lang="en-US" dirty="0"/>
              <a:t>Awarded in 2016</a:t>
            </a:r>
          </a:p>
        </p:txBody>
      </p:sp>
    </p:spTree>
    <p:extLst>
      <p:ext uri="{BB962C8B-B14F-4D97-AF65-F5344CB8AC3E}">
        <p14:creationId xmlns:p14="http://schemas.microsoft.com/office/powerpoint/2010/main" val="303437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B423-E9B9-4449-AE3A-160FB698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D44F8-8064-4466-AB7D-3B2094F707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427" y="288769"/>
            <a:ext cx="8148031" cy="62179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37DB3-AD5C-4D0A-900B-5C4E2426D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981" y="766453"/>
            <a:ext cx="7315200" cy="51206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7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2C5AB-8B79-4C1B-9682-DDE63841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C2A42-5EEF-4F56-8AAD-F0AF06621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886" y="864108"/>
            <a:ext cx="8319781" cy="5120640"/>
          </a:xfrm>
        </p:spPr>
        <p:txBody>
          <a:bodyPr/>
          <a:lstStyle/>
          <a:p>
            <a:r>
              <a:rPr lang="en-US" dirty="0"/>
              <a:t>Need to optimize retention time in AFVFP and settling ponds</a:t>
            </a:r>
          </a:p>
          <a:p>
            <a:r>
              <a:rPr lang="en-US" dirty="0"/>
              <a:t>Collected LS from existing system to perform tests</a:t>
            </a:r>
          </a:p>
          <a:p>
            <a:pPr lvl="1"/>
            <a:r>
              <a:rPr lang="en-US" dirty="0"/>
              <a:t>Used water from site</a:t>
            </a:r>
          </a:p>
          <a:p>
            <a:r>
              <a:rPr lang="en-US" dirty="0"/>
              <a:t>Examined:</a:t>
            </a:r>
          </a:p>
          <a:p>
            <a:pPr lvl="1"/>
            <a:r>
              <a:rPr lang="en-US" dirty="0"/>
              <a:t>Contact time with LS</a:t>
            </a:r>
          </a:p>
          <a:p>
            <a:pPr lvl="1"/>
            <a:r>
              <a:rPr lang="en-US" dirty="0"/>
              <a:t>Whether to fill AFVFP all at once or gradually</a:t>
            </a:r>
          </a:p>
          <a:p>
            <a:pPr lvl="1"/>
            <a:r>
              <a:rPr lang="en-US" dirty="0"/>
              <a:t>Settling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941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441</TotalTime>
  <Words>568</Words>
  <Application>Microsoft Office PowerPoint</Application>
  <PresentationFormat>Widescreen</PresentationFormat>
  <Paragraphs>121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Wingdings 2</vt:lpstr>
      <vt:lpstr>Frame</vt:lpstr>
      <vt:lpstr>Laboratory Testing to Optimize Retention Time in Auto-Flushing Limestone Beds</vt:lpstr>
      <vt:lpstr>Outline</vt:lpstr>
      <vt:lpstr>Site Background</vt:lpstr>
      <vt:lpstr>Site Background</vt:lpstr>
      <vt:lpstr>Site Background</vt:lpstr>
      <vt:lpstr>Site Background</vt:lpstr>
      <vt:lpstr>Proposed Changes</vt:lpstr>
      <vt:lpstr>Proposed Changes</vt:lpstr>
      <vt:lpstr>Bucket Testing</vt:lpstr>
      <vt:lpstr>PowerPoint Presentation</vt:lpstr>
      <vt:lpstr>PowerPoint Presentation</vt:lpstr>
      <vt:lpstr>PowerPoint Presentation</vt:lpstr>
      <vt:lpstr>PowerPoint Presentation</vt:lpstr>
      <vt:lpstr>Bucket Testing – Results</vt:lpstr>
      <vt:lpstr>Bucket Testing - Results</vt:lpstr>
      <vt:lpstr>Bucket Testing - Results</vt:lpstr>
      <vt:lpstr>Bucket Testing - Results</vt:lpstr>
      <vt:lpstr>Bucket Testing - Results</vt:lpstr>
      <vt:lpstr>Bucket Testing - Results</vt:lpstr>
      <vt:lpstr>Bucket Testing - Results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Julie LaBar</dc:creator>
  <cp:lastModifiedBy>Kevin Wolter</cp:lastModifiedBy>
  <cp:revision>39</cp:revision>
  <dcterms:created xsi:type="dcterms:W3CDTF">2019-05-31T19:18:23Z</dcterms:created>
  <dcterms:modified xsi:type="dcterms:W3CDTF">2019-06-17T18:34:03Z</dcterms:modified>
</cp:coreProperties>
</file>