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45"/>
  </p:notesMasterIdLst>
  <p:handoutMasterIdLst>
    <p:handoutMasterId r:id="rId46"/>
  </p:handoutMasterIdLst>
  <p:sldIdLst>
    <p:sldId id="256" r:id="rId7"/>
    <p:sldId id="260" r:id="rId8"/>
    <p:sldId id="300" r:id="rId9"/>
    <p:sldId id="261" r:id="rId10"/>
    <p:sldId id="272" r:id="rId11"/>
    <p:sldId id="263" r:id="rId12"/>
    <p:sldId id="273" r:id="rId13"/>
    <p:sldId id="299" r:id="rId14"/>
    <p:sldId id="264" r:id="rId15"/>
    <p:sldId id="276" r:id="rId16"/>
    <p:sldId id="265" r:id="rId17"/>
    <p:sldId id="278" r:id="rId18"/>
    <p:sldId id="267" r:id="rId19"/>
    <p:sldId id="279" r:id="rId20"/>
    <p:sldId id="268" r:id="rId21"/>
    <p:sldId id="284" r:id="rId22"/>
    <p:sldId id="281" r:id="rId23"/>
    <p:sldId id="515" r:id="rId24"/>
    <p:sldId id="514" r:id="rId25"/>
    <p:sldId id="524" r:id="rId26"/>
    <p:sldId id="295" r:id="rId27"/>
    <p:sldId id="286" r:id="rId28"/>
    <p:sldId id="282" r:id="rId29"/>
    <p:sldId id="301" r:id="rId30"/>
    <p:sldId id="302" r:id="rId31"/>
    <p:sldId id="287" r:id="rId32"/>
    <p:sldId id="288" r:id="rId33"/>
    <p:sldId id="269" r:id="rId34"/>
    <p:sldId id="289" r:id="rId35"/>
    <p:sldId id="290" r:id="rId36"/>
    <p:sldId id="303" r:id="rId37"/>
    <p:sldId id="291" r:id="rId38"/>
    <p:sldId id="292" r:id="rId39"/>
    <p:sldId id="294" r:id="rId40"/>
    <p:sldId id="293" r:id="rId41"/>
    <p:sldId id="296" r:id="rId42"/>
    <p:sldId id="298" r:id="rId43"/>
    <p:sldId id="27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A28"/>
    <a:srgbClr val="03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743" autoAdjust="0"/>
  </p:normalViewPr>
  <p:slideViewPr>
    <p:cSldViewPr snapToGrid="0" snapToObjects="1">
      <p:cViewPr varScale="1">
        <p:scale>
          <a:sx n="105" d="100"/>
          <a:sy n="105" d="100"/>
        </p:scale>
        <p:origin x="21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018EE-A087-492C-8F84-CC5D7BCD767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3CE58-D702-41B4-8D0F-52EC2D35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2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0CAC-8D0E-470A-A3DC-FD699F1528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FFBCB-A572-41CF-8918-85282EC80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2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FFBCB-A572-41CF-8918-85282EC80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26C-4A9C-4736-AC82-F400C242B89B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C25E-4CA8-44C8-8450-CC0644300A56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4701-AAFA-4341-9703-F4ED82B7A65F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BD26-D31C-4111-B5A0-B57F7505FA8E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211B-9CB9-4E5E-BD11-D8D752A7ED33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D0BC-74A5-415C-8541-FF49995F5DF1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F1AF-FC0B-4321-9DFE-4F8CB342F3B1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4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9A3A-ABA3-4B18-848C-9D900D5B50E3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206B-4E6F-4D78-9867-D11EDFEE3106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8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A5AB-A259-429E-B68E-65F49D90D98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634-7BF0-4811-A92F-D554FBC6952F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ECB-DDEB-443F-A99E-A0C459C8ABD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E53B-E28C-4C29-9B58-200902B24F6D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1A3-D268-43D1-B07F-396C360FD15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1A6-8BB3-4321-928A-29D7255A9D3E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0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992C-E661-4C88-9D88-32C7E345FA47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2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03D9-EF09-456D-9AF0-8809253D87D3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04AF-5D14-4BA9-BDB7-48C21B0316D5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5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845F-5BBC-48F8-9847-FBA09C16C146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0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36-5C1E-4AE7-8C16-8E449EA599AC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9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B9C1-56D4-412F-89C1-6D04B15FEB0A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7DD9-1863-4563-A6D5-846A9FBC508B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EB6-0392-477D-88BF-757292AFAD0B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6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F933-9C98-4C1A-B921-A4F5FDEB1F31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6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639-9CD1-402E-8EB6-E40DD4A058CE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DF83-C063-419A-A6D5-79854A4CC3A3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6B7-D61B-4C2C-97E9-EBEED1488700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D280-3AFD-40ED-AAF1-5AD09CC669E0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377B-3844-4236-9871-71FF9451E6EE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ECD4-ED14-486F-A967-5A44DB75A2A5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1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441-DFC3-4AEE-8CEB-98E4311D8D46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0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0176-D9DB-4C01-A731-AB914D716B9F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9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407A-1268-446C-9DDE-51A01AEFF131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2BF-0156-4690-889B-78F706838997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6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ED46-0B50-49BD-BEA3-251D0CDCB97D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1491-0359-43DF-BB5C-B27E8AD75462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3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83E1-26CD-412F-ADA1-642190B27ADA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fld id="{89B503EE-8757-E64D-8927-298EF916A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A5C0-64F6-4A3D-ACAD-04E39CDE7415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fld id="{89B503EE-8757-E64D-8927-298EF916A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46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6864-CB5D-4873-8CE8-E56BADCE956F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462F-3C59-41D3-A973-1C47DA9DCBEF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0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FFED-13C1-4D8C-AB7A-A68F1AA007D1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4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39F-4278-47EB-983A-17EEF47005F0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7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3502-6B52-4F13-B2E2-566F0F858294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9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3C5-FCD1-4F5D-90BF-EB1A6A1848E5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7E11-C6FB-4CB5-AABC-2F8C6B7B72A3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D712-5AB4-4C4F-BCDF-E05C28427502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06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3C88-D049-4A1E-98A7-747D98638280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9C0-24E9-4ACE-AD12-2AC9F467FFF1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D9E-26C4-4367-9913-94B8E94B4CC3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523F-5025-4225-B73E-2F7008C9CE76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CC7-BB67-4BF4-B433-A6A52A49E1B2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0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895E-E29B-4A99-84C2-49FD1FB0DD4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7E4E-8067-AD4F-B178-1331CF3F17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20CD-13A9-4DC5-AF5A-E2E518A84AFF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80" r:id="rId5"/>
    <p:sldLayoutId id="214748368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EEAF-F8E0-42A1-B5CD-C802A88F7983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16FB-EBE2-481A-BCAB-55273E1BE1AB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0845-AF64-439D-8F08-7319EEB257BD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B819-7E42-4AFB-99D7-2DA1C4E11B1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5" name="TextBox 4"/>
          <p:cNvSpPr txBox="1"/>
          <p:nvPr/>
        </p:nvSpPr>
        <p:spPr>
          <a:xfrm>
            <a:off x="1066800" y="304800"/>
            <a:ext cx="731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Finite element water balance modeling in a coal refuse pile cap and cover reclamation</a:t>
            </a:r>
          </a:p>
          <a:p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Iuri Lira Santos, MSCE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Leslie Hopkinson, PhD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John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Quaranta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PhD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Levi Cyphers, MSCE</a:t>
            </a:r>
          </a:p>
          <a:p>
            <a:endParaRPr lang="en-US" sz="3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 charset="0"/>
                <a:cs typeface="Arial" charset="0"/>
              </a:rPr>
              <a:t>ASMR 2019 – Big Sky, MT</a:t>
            </a:r>
            <a:endParaRPr lang="en-US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E96F5-CB43-4251-AFF8-B34EC9A83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149" y="6147798"/>
            <a:ext cx="2269701" cy="422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9D59CE-FEC2-438D-9D01-BA48820F69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805" y="6035322"/>
            <a:ext cx="1223595" cy="562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F639B-D3AD-4131-9A98-22C2DE70ED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681" y="5929745"/>
            <a:ext cx="656216" cy="6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60" y="136525"/>
            <a:ext cx="7886700" cy="7393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Soil Water Characteristic Curve (SWCC)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FFB32-7E69-4D62-A244-CB4E9319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63" y="798324"/>
            <a:ext cx="3868737" cy="480146"/>
          </a:xfrm>
        </p:spPr>
        <p:txBody>
          <a:bodyPr/>
          <a:lstStyle/>
          <a:p>
            <a:pPr algn="ctr"/>
            <a:r>
              <a:rPr lang="en-US" dirty="0"/>
              <a:t>SWCC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21" y="1278470"/>
            <a:ext cx="5011117" cy="29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F68152-FAAD-465D-902B-C7B64458A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5862" y="942279"/>
            <a:ext cx="3887788" cy="3684588"/>
          </a:xfrm>
        </p:spPr>
        <p:txBody>
          <a:bodyPr>
            <a:normAutofit/>
          </a:bodyPr>
          <a:lstStyle/>
          <a:p>
            <a:r>
              <a:rPr lang="en-US" dirty="0"/>
              <a:t>Soil suction to water content drives permeability</a:t>
            </a:r>
          </a:p>
          <a:p>
            <a:r>
              <a:rPr lang="en-US" dirty="0"/>
              <a:t>SWCC reflects the soil texture and granulometry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8102" y="4388542"/>
            <a:ext cx="2677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Fredlund</a:t>
            </a:r>
            <a:r>
              <a:rPr lang="en-US" sz="1400" dirty="0"/>
              <a:t>, Xing and Huang (1994) </a:t>
            </a:r>
          </a:p>
        </p:txBody>
      </p:sp>
    </p:spTree>
    <p:extLst>
      <p:ext uri="{BB962C8B-B14F-4D97-AF65-F5344CB8AC3E}">
        <p14:creationId xmlns:p14="http://schemas.microsoft.com/office/powerpoint/2010/main" val="179890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050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Project Description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11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42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68489" y="88762"/>
            <a:ext cx="3360575" cy="2684814"/>
            <a:chOff x="5548514" y="2094816"/>
            <a:chExt cx="3624415" cy="2895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514" y="2094816"/>
              <a:ext cx="3624415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134594" y="4229595"/>
              <a:ext cx="114300" cy="11380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381000" y="392923"/>
            <a:ext cx="8229600" cy="8229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u="none" kern="1200" cap="none" baseline="0">
                <a:solidFill>
                  <a:srgbClr val="2540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Royal Scot Demonstration Site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80160"/>
            <a:ext cx="8229600" cy="43126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Located in Greenbrier County, WV</a:t>
            </a:r>
          </a:p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Coarse coal refuse disposal site</a:t>
            </a:r>
          </a:p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Abandoned in 2001</a:t>
            </a:r>
          </a:p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Ridge-top refuse disposal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930" y="2859840"/>
            <a:ext cx="4831182" cy="266548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C:\Leslie\Projects\OMSR2015-GLD demonstration\Photo\Royal Scot\DSCN06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58" y="2882308"/>
            <a:ext cx="3524014" cy="2643011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endCxn id="7" idx="7"/>
          </p:cNvCxnSpPr>
          <p:nvPr/>
        </p:nvCxnSpPr>
        <p:spPr>
          <a:xfrm flipH="1">
            <a:off x="7229570" y="1841362"/>
            <a:ext cx="695230" cy="242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98832" y="1868054"/>
            <a:ext cx="990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Royal Scot Location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2951" y="2650465"/>
            <a:ext cx="1663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Adapted from Stevens, 2016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510" y="5270995"/>
            <a:ext cx="966844" cy="226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424" y="5463093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Author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4930" y="5504578"/>
            <a:ext cx="357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Google earth</a:t>
            </a:r>
          </a:p>
        </p:txBody>
      </p:sp>
    </p:spTree>
    <p:extLst>
      <p:ext uri="{BB962C8B-B14F-4D97-AF65-F5344CB8AC3E}">
        <p14:creationId xmlns:p14="http://schemas.microsoft.com/office/powerpoint/2010/main" val="279891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0469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Project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5466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pile consists of pyritic coarse coal refuse shale producing acid mine drainage (AMD) to watershed,</a:t>
            </a:r>
          </a:p>
          <a:p>
            <a:r>
              <a:rPr lang="en-US" dirty="0"/>
              <a:t> The site was abandoned in 1999 and is constantly being treated with conventional settlement ponds for pH stabilization and metal removal (caustic soda). </a:t>
            </a:r>
          </a:p>
          <a:p>
            <a:r>
              <a:rPr lang="en-US" dirty="0"/>
              <a:t>Treatment cost averages on $220,000/ year </a:t>
            </a:r>
          </a:p>
          <a:p>
            <a:r>
              <a:rPr lang="en-US" dirty="0"/>
              <a:t>Highest cost AMD site for WV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13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43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35" y="113824"/>
            <a:ext cx="3838575" cy="985837"/>
          </a:xfrm>
        </p:spPr>
        <p:txBody>
          <a:bodyPr/>
          <a:lstStyle/>
          <a:p>
            <a:r>
              <a:rPr lang="en-US" dirty="0">
                <a:latin typeface="+mn-lt"/>
              </a:rPr>
              <a:t>Site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pic>
        <p:nvPicPr>
          <p:cNvPr id="3074" name="Picture 2" descr="C:\Users\Jeff Stevens\Documents\Google Drive\WVU\2017.2 Fall - MSCE\Masters\1. Writting\Pictures\IMG_5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73" y="1227929"/>
            <a:ext cx="3050977" cy="40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ff Stevens\Documents\Google Drive\WVU\2017.2 Fall - MSCE\Masters\1. Writting\Pictures\IMG_5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284" y="82261"/>
            <a:ext cx="4736281" cy="35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ff Stevens\Documents\Google Drive\WVU\2017.2 Fall - MSCE\Masters\1. Writting\Pictures\IMG_58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561" y="3653263"/>
            <a:ext cx="3686175" cy="27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650" y="5389007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50485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Materials and Methods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825625"/>
            <a:ext cx="8160787" cy="2432339"/>
          </a:xfrm>
        </p:spPr>
        <p:txBody>
          <a:bodyPr>
            <a:normAutofit/>
          </a:bodyPr>
          <a:lstStyle/>
          <a:p>
            <a:r>
              <a:rPr lang="en-US" sz="2400" dirty="0"/>
              <a:t>Reclamation utilized Geomorphic Landform Design principles</a:t>
            </a:r>
          </a:p>
          <a:p>
            <a:r>
              <a:rPr lang="en-US" sz="2400" dirty="0"/>
              <a:t>Geotechnical material laboratory testing</a:t>
            </a:r>
          </a:p>
          <a:p>
            <a:r>
              <a:rPr lang="en-US" sz="2400" dirty="0"/>
              <a:t>Slope stability analysis and design</a:t>
            </a:r>
          </a:p>
          <a:p>
            <a:r>
              <a:rPr lang="en-US" sz="2400" dirty="0"/>
              <a:t>3D Seepage analysis and cap/cover system design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08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16</a:t>
            </a:fld>
            <a:endParaRPr lang="en-US" dirty="0">
              <a:latin typeface="+mn-lt"/>
            </a:endParaRPr>
          </a:p>
        </p:txBody>
      </p:sp>
      <p:pic>
        <p:nvPicPr>
          <p:cNvPr id="1026" name="Picture 2" descr="C:\Users\Jeff Stevens\Documents\Google Drive\WVU\2017.2 Fall - MSCE\Masters\1. Writting\Pictures\2016-10-17 Plot Package_Page_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8375" y="0"/>
            <a:ext cx="6905625" cy="54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368300"/>
            <a:ext cx="2524125" cy="4549775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Proposed reclamation plan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36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17</a:t>
            </a:fld>
            <a:endParaRPr lang="en-US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790" y="0"/>
            <a:ext cx="4324350" cy="14732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Soil Properties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9" name="Picture 3" descr="C:\Users\user\Documents\Levi\Greenbrier County CCR\MGro Growth Study\Progress Pictures\Sort\IMG_25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5158" y="1538119"/>
            <a:ext cx="3177367" cy="3289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650" y="905232"/>
            <a:ext cx="53475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Coarse coal refuse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Sand-like material with gravel</a:t>
            </a:r>
          </a:p>
          <a:p>
            <a:pPr marL="457200" lvl="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Short paper fiber composition-</a:t>
            </a:r>
          </a:p>
          <a:p>
            <a:pPr marL="914400" lvl="1" indent="-457200"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Primary (~85%): Solids from primary clarification (wood fiber, lime, mineral additives)</a:t>
            </a:r>
          </a:p>
          <a:p>
            <a:pPr marL="914400" lvl="1" indent="-457200"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Secondary (~15%): Microbial biomass from biological wastewater</a:t>
            </a:r>
          </a:p>
          <a:p>
            <a:pPr marL="285750" lvl="1" indent="-28575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Has been tested as an amendment for soil</a:t>
            </a:r>
          </a:p>
          <a:p>
            <a:pPr marL="285750" lvl="1" indent="-28575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Benefits to refuse: adds organic matter and nutrients, lowers pH </a:t>
            </a:r>
          </a:p>
        </p:txBody>
      </p:sp>
    </p:spTree>
    <p:extLst>
      <p:ext uri="{BB962C8B-B14F-4D97-AF65-F5344CB8AC3E}">
        <p14:creationId xmlns:p14="http://schemas.microsoft.com/office/powerpoint/2010/main" val="399582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91440"/>
            <a:ext cx="8229600" cy="60828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Background: Use of Paper Mill Residuals in reclamation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1224"/>
            <a:ext cx="8229600" cy="2639819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Compacted to form hydraulic barrier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 New England MSW landfills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Soil Amendment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Has been successfully applied at WV sites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Short paper fiber produced by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WestRock’s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Covington paper mill (marketed as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MGro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™)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favorable characteristics for plant growth, acid-neutralization potential and suitable strength (internal angle of friction of approximately 30°)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Visual examination shows clumped masses of fibrous material with wood chips and clay-like material. The material swells noticeably when wet. </a:t>
            </a:r>
          </a:p>
          <a:p>
            <a:pPr lvl="1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291044"/>
            <a:ext cx="3333541" cy="2500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9872" y="5989182"/>
            <a:ext cx="3568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Martinka</a:t>
            </a:r>
            <a:r>
              <a:rPr lang="en-US" dirty="0"/>
              <a:t> Mine site: Marion County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" y="3352800"/>
            <a:ext cx="2608505" cy="25145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8015" y="5989182"/>
            <a:ext cx="2433615" cy="36933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dk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Typical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MGro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™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8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1973"/>
            <a:ext cx="6172200" cy="4532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Layer Design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657850"/>
            <a:ext cx="6858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D193639-E800-43F7-AB32-855016A6E311}" type="slidenum">
              <a:rPr lang="en-US" sz="1350">
                <a:latin typeface="+mj-lt"/>
              </a:rPr>
              <a:pPr algn="ctr"/>
              <a:t>19</a:t>
            </a:fld>
            <a:endParaRPr lang="en-US" sz="135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645212"/>
            <a:ext cx="5638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Layer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of shale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 in fixed volumetric ratio.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results from the 60% shale :40% SPF blend have been favorable.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60/40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Geotechnical properties defined in laboratory testing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thickness = 1 feet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Impermeable Layer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for seepage infiltration control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Compacted coarse coal refuse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thickness ranges = 1 - 2 ft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Refuse pile material (Cut / Fill)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the acid mine drainage 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self weight ranges 12.5 to 14.1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varies 3 m to 45 m.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0" y="2003810"/>
            <a:ext cx="3622145" cy="3654039"/>
            <a:chOff x="3657600" y="1447800"/>
            <a:chExt cx="1752600" cy="2057400"/>
          </a:xfrm>
        </p:grpSpPr>
        <p:sp>
          <p:nvSpPr>
            <p:cNvPr id="8" name="Rectangle 7"/>
            <p:cNvSpPr/>
            <p:nvPr/>
          </p:nvSpPr>
          <p:spPr>
            <a:xfrm>
              <a:off x="3657600" y="1447800"/>
              <a:ext cx="1752600" cy="457200"/>
            </a:xfrm>
            <a:prstGeom prst="rect">
              <a:avLst/>
            </a:prstGeom>
            <a:pattFill prst="ltUpDiag">
              <a:fgClr>
                <a:schemeClr val="accent3">
                  <a:lumMod val="75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noFill/>
                </a:rPr>
                <a:t>Growth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1905000"/>
              <a:ext cx="1752600" cy="457200"/>
            </a:xfrm>
            <a:prstGeom prst="rect">
              <a:avLst/>
            </a:prstGeom>
            <a:pattFill prst="weave">
              <a:fgClr>
                <a:schemeClr val="tx1">
                  <a:lumMod val="75000"/>
                  <a:lumOff val="25000"/>
                </a:schemeClr>
              </a:fgClr>
              <a:bgClr>
                <a:schemeClr val="tx1">
                  <a:lumMod val="65000"/>
                  <a:lumOff val="35000"/>
                </a:schemeClr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2362200"/>
              <a:ext cx="1752600" cy="1143000"/>
            </a:xfrm>
            <a:prstGeom prst="rect">
              <a:avLst/>
            </a:prstGeom>
            <a:pattFill prst="pct60">
              <a:fgClr>
                <a:schemeClr val="tx1">
                  <a:lumMod val="50000"/>
                  <a:lumOff val="50000"/>
                </a:schemeClr>
              </a:fgClr>
              <a:bgClr>
                <a:schemeClr val="bg1">
                  <a:lumMod val="85000"/>
                </a:schemeClr>
              </a:bgClr>
            </a:patt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4169" y="1538771"/>
              <a:ext cx="848781" cy="225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Growth Layer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6082" y="2030638"/>
              <a:ext cx="1377664" cy="225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Low permeability Layer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42947" y="2667000"/>
              <a:ext cx="1397084" cy="4119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Site Coarse Coal Refuse </a:t>
              </a:r>
            </a:p>
            <a:p>
              <a:pPr algn="ctr"/>
              <a:r>
                <a:rPr lang="en-US" sz="2000" b="1" dirty="0"/>
                <a:t>(CCR)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6755" y="1494629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 Layer Final Cover System</a:t>
            </a:r>
          </a:p>
        </p:txBody>
      </p:sp>
    </p:spTree>
    <p:extLst>
      <p:ext uri="{BB962C8B-B14F-4D97-AF65-F5344CB8AC3E}">
        <p14:creationId xmlns:p14="http://schemas.microsoft.com/office/powerpoint/2010/main" val="400060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6883" y="445061"/>
            <a:ext cx="6858000" cy="88005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4873" y="1587120"/>
            <a:ext cx="8451272" cy="3381119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Research supported by  U.S. Department of Interior, Office of Surface Mining, Reclamation, and Enforcement (OSMRE) under Cooperative Agreement Number S15AC20020</a:t>
            </a:r>
          </a:p>
          <a:p>
            <a:pPr algn="l"/>
            <a:r>
              <a:rPr lang="en-US" sz="2800" dirty="0">
                <a:cs typeface="Arial" panose="020B0604020202020204" pitchFamily="34" charset="0"/>
              </a:rPr>
              <a:t>Collaborators include: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West Virginia Water Research Institute: Paul Ziemkiewicz, Ph. D., Director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West Virginia Department of Environmental Protection: Mike Sheehan</a:t>
            </a:r>
          </a:p>
          <a:p>
            <a:pPr algn="l"/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8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565"/>
            <a:ext cx="8229600" cy="60495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Final ASTM- USCS Grain Size Distribution &amp; Classification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11" b="4492"/>
          <a:stretch/>
        </p:blipFill>
        <p:spPr bwMode="auto">
          <a:xfrm>
            <a:off x="1295399" y="1637660"/>
            <a:ext cx="7331567" cy="46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863334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Shale GSD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33800" y="3232666"/>
            <a:ext cx="998783" cy="583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4724400"/>
            <a:ext cx="152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MGro™ </a:t>
            </a:r>
            <a:r>
              <a:rPr lang="en-US" dirty="0"/>
              <a:t>GSD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43200" y="4086884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4410" y="612078"/>
            <a:ext cx="755354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CCR Shale:		SP - Poorly Graded Sand with Gravel (&gt;15% gravel) </a:t>
            </a:r>
          </a:p>
          <a:p>
            <a:r>
              <a:rPr lang="en-US" sz="1600" b="1" dirty="0" err="1"/>
              <a:t>MGro</a:t>
            </a:r>
            <a:r>
              <a:rPr lang="en-US" sz="1600" b="1" dirty="0"/>
              <a:t>: 			SP - Poorly Graded Sand with Gravel (&gt;15% gravel)</a:t>
            </a:r>
          </a:p>
          <a:p>
            <a:r>
              <a:rPr lang="en-US" sz="1600" b="1" dirty="0"/>
              <a:t>60% CCR + 40% </a:t>
            </a:r>
            <a:r>
              <a:rPr lang="en-US" sz="1600" b="1" dirty="0" err="1"/>
              <a:t>Mgro</a:t>
            </a:r>
            <a:r>
              <a:rPr lang="en-US" sz="1600" b="1" dirty="0"/>
              <a:t>:   	SW -Well Graded Sand with Gravel</a:t>
            </a:r>
          </a:p>
          <a:p>
            <a:r>
              <a:rPr lang="en-US" sz="1600" b="1" dirty="0"/>
              <a:t>80% CCR + 20 % </a:t>
            </a:r>
            <a:r>
              <a:rPr lang="en-US" sz="1600" b="1" dirty="0" err="1"/>
              <a:t>Mgro</a:t>
            </a:r>
            <a:r>
              <a:rPr lang="en-US" sz="1600" b="1" dirty="0"/>
              <a:t>:  	SW – Well Graded Sand with Gravel</a:t>
            </a:r>
          </a:p>
        </p:txBody>
      </p:sp>
    </p:spTree>
    <p:extLst>
      <p:ext uri="{BB962C8B-B14F-4D97-AF65-F5344CB8AC3E}">
        <p14:creationId xmlns:p14="http://schemas.microsoft.com/office/powerpoint/2010/main" val="130034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21</a:t>
            </a:fld>
            <a:endParaRPr lang="en-US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75051"/>
              </p:ext>
            </p:extLst>
          </p:nvPr>
        </p:nvGraphicFramePr>
        <p:xfrm>
          <a:off x="317242" y="3429000"/>
          <a:ext cx="8064760" cy="2062626"/>
        </p:xfrm>
        <a:graphic>
          <a:graphicData uri="http://schemas.openxmlformats.org/drawingml/2006/table">
            <a:tbl>
              <a:tblPr firstRow="1" firstCol="1" bandRow="1"/>
              <a:tblGrid>
                <a:gridCol w="305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Compaction Energy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Optimum dry unit weight (</a:t>
                      </a:r>
                      <a:r>
                        <a:rPr lang="en-US" sz="18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/m</a:t>
                      </a:r>
                      <a:r>
                        <a:rPr lang="en-US" sz="1800" b="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Optimum moisture content (%)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67.85 kJ/m</a:t>
                      </a:r>
                      <a:r>
                        <a:rPr lang="en-US" sz="18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(11% Proctor)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14.6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17.5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203.58 kJ/m</a:t>
                      </a:r>
                      <a:r>
                        <a:rPr lang="en-US" sz="18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 (34% Proctor)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17.0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592.5 kJ/m</a:t>
                      </a:r>
                      <a:r>
                        <a:rPr lang="en-US" sz="18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(Standard Proctor)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15.9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14.3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24186"/>
              </p:ext>
            </p:extLst>
          </p:nvPr>
        </p:nvGraphicFramePr>
        <p:xfrm>
          <a:off x="503853" y="863600"/>
          <a:ext cx="7339667" cy="2381504"/>
        </p:xfrm>
        <a:graphic>
          <a:graphicData uri="http://schemas.openxmlformats.org/drawingml/2006/table">
            <a:tbl>
              <a:tblPr firstRow="1" bandRow="1"/>
              <a:tblGrid>
                <a:gridCol w="290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4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Material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Saturated Hydraulic Conductivity (cm/s)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Porosity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Specific Gravity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x 10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Low permeability 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x 10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Growth layer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790" y="0"/>
            <a:ext cx="4324350" cy="1473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Materials Properties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078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22</a:t>
            </a:fld>
            <a:endParaRPr lang="en-US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9"/>
          <a:stretch/>
        </p:blipFill>
        <p:spPr bwMode="auto">
          <a:xfrm>
            <a:off x="1089892" y="806848"/>
            <a:ext cx="7010400" cy="5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4850" y="3176"/>
            <a:ext cx="7886700" cy="73573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Calculated SWCC</a:t>
            </a:r>
          </a:p>
        </p:txBody>
      </p:sp>
    </p:spTree>
    <p:extLst>
      <p:ext uri="{BB962C8B-B14F-4D97-AF65-F5344CB8AC3E}">
        <p14:creationId xmlns:p14="http://schemas.microsoft.com/office/powerpoint/2010/main" val="94320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046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FEM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9079"/>
            <a:ext cx="7886700" cy="4351338"/>
          </a:xfrm>
        </p:spPr>
        <p:txBody>
          <a:bodyPr/>
          <a:lstStyle/>
          <a:p>
            <a:r>
              <a:rPr lang="en-US" dirty="0"/>
              <a:t>Unsaturated soil mechanics</a:t>
            </a:r>
          </a:p>
          <a:p>
            <a:r>
              <a:rPr lang="en-US" dirty="0"/>
              <a:t>3D</a:t>
            </a:r>
          </a:p>
          <a:p>
            <a:r>
              <a:rPr lang="en-US" dirty="0"/>
              <a:t>Comparison between bare refuse to cap and cover</a:t>
            </a:r>
          </a:p>
          <a:p>
            <a:r>
              <a:rPr lang="en-US" dirty="0"/>
              <a:t>Transient analysis</a:t>
            </a:r>
          </a:p>
          <a:p>
            <a:r>
              <a:rPr lang="en-US" dirty="0"/>
              <a:t>Two topographical aspects evaluated: </a:t>
            </a:r>
          </a:p>
          <a:p>
            <a:pPr marL="0" indent="0">
              <a:buNone/>
            </a:pPr>
            <a:r>
              <a:rPr lang="en-US" dirty="0"/>
              <a:t>             Steep ( &gt; 1V : 4H )</a:t>
            </a:r>
          </a:p>
          <a:p>
            <a:pPr marL="0" indent="0">
              <a:buNone/>
            </a:pPr>
            <a:r>
              <a:rPr lang="en-US" dirty="0"/>
              <a:t>             Flat    ( &lt; 1V : 4H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774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9545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Simulation Input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0168"/>
            <a:ext cx="7886700" cy="4351338"/>
          </a:xfrm>
        </p:spPr>
        <p:txBody>
          <a:bodyPr/>
          <a:lstStyle/>
          <a:p>
            <a:r>
              <a:rPr lang="en-US" dirty="0"/>
              <a:t>Precipitation</a:t>
            </a:r>
          </a:p>
          <a:p>
            <a:pPr lvl="1"/>
            <a:r>
              <a:rPr lang="en-US" dirty="0"/>
              <a:t>1-yr., 5-yr., 25-yr., 100-yr. 24 hour rainstorms</a:t>
            </a:r>
          </a:p>
          <a:p>
            <a:pPr lvl="1"/>
            <a:r>
              <a:rPr lang="en-US" dirty="0"/>
              <a:t>59 mm, 82 mm, 112 mm, and 139 mm respectively.</a:t>
            </a:r>
          </a:p>
          <a:p>
            <a:pPr lvl="1"/>
            <a:r>
              <a:rPr lang="en-US" dirty="0"/>
              <a:t>Precipitation applied at day 1 of modeling.</a:t>
            </a:r>
          </a:p>
          <a:p>
            <a:r>
              <a:rPr lang="en-US" dirty="0"/>
              <a:t>Environmental </a:t>
            </a:r>
          </a:p>
          <a:p>
            <a:pPr lvl="1"/>
            <a:r>
              <a:rPr lang="en-US" dirty="0"/>
              <a:t>Evapotranspiration estimated by modified Wilson-</a:t>
            </a:r>
            <a:r>
              <a:rPr lang="en-US" dirty="0" err="1"/>
              <a:t>Pennman</a:t>
            </a:r>
            <a:r>
              <a:rPr lang="en-US" dirty="0"/>
              <a:t> (Wilson et al., 1994)</a:t>
            </a:r>
          </a:p>
          <a:p>
            <a:pPr lvl="1"/>
            <a:r>
              <a:rPr lang="en-US" dirty="0"/>
              <a:t>Temperature 20</a:t>
            </a:r>
            <a:r>
              <a:rPr lang="en-US" baseline="30000" dirty="0"/>
              <a:t>o</a:t>
            </a:r>
            <a:r>
              <a:rPr lang="en-US" dirty="0"/>
              <a:t>C, 70% humidity, 20 </a:t>
            </a:r>
            <a:r>
              <a:rPr lang="en-US" dirty="0" err="1"/>
              <a:t>Mj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/day, wind speed 1 m/s. 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40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25</a:t>
            </a:fld>
            <a:endParaRPr lang="en-US" dirty="0">
              <a:latin typeface="+mn-lt"/>
            </a:endParaRPr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95975" cy="575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7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26</a:t>
            </a:fld>
            <a:endParaRPr lang="en-US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04" y="914400"/>
            <a:ext cx="8084149" cy="485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Steep slope model – relative coordinates</a:t>
            </a:r>
          </a:p>
        </p:txBody>
      </p:sp>
    </p:spTree>
    <p:extLst>
      <p:ext uri="{BB962C8B-B14F-4D97-AF65-F5344CB8AC3E}">
        <p14:creationId xmlns:p14="http://schemas.microsoft.com/office/powerpoint/2010/main" val="170967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Flat slope model – relative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27</a:t>
            </a:fld>
            <a:endParaRPr lang="en-US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7" y="1690688"/>
            <a:ext cx="9088753" cy="411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0899" y="1528763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(160,140,15.44)</a:t>
            </a:r>
          </a:p>
        </p:txBody>
      </p:sp>
    </p:spTree>
    <p:extLst>
      <p:ext uri="{BB962C8B-B14F-4D97-AF65-F5344CB8AC3E}">
        <p14:creationId xmlns:p14="http://schemas.microsoft.com/office/powerpoint/2010/main" val="44504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065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Results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28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68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29</a:t>
            </a:fld>
            <a:endParaRPr lang="en-US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Seepage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0444C-2A05-4F07-A33A-A0D957A4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461974"/>
            <a:ext cx="8784074" cy="40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6883" y="445061"/>
            <a:ext cx="6858000" cy="88005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Presentation Layout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1587121"/>
            <a:ext cx="6858000" cy="417440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Introduction and background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Acid Mine Drainage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Cap and covers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Unsaturated soil mechanics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Project description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Site description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Project rationale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Materials and methods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Cost comparison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Conclusions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7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30</a:t>
            </a:fld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1810"/>
            <a:ext cx="162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25-year storm</a:t>
            </a:r>
          </a:p>
          <a:p>
            <a:pPr marL="342900" indent="-342900">
              <a:buAutoNum type="alphaUcParenR"/>
            </a:pPr>
            <a:r>
              <a:rPr lang="en-US" dirty="0"/>
              <a:t>day 0 </a:t>
            </a:r>
          </a:p>
          <a:p>
            <a:pPr marL="342900" indent="-342900">
              <a:buAutoNum type="alphaUcParenR"/>
            </a:pPr>
            <a:r>
              <a:rPr lang="en-US" dirty="0"/>
              <a:t>day 2 </a:t>
            </a:r>
          </a:p>
          <a:p>
            <a:pPr marL="342900" indent="-342900">
              <a:buAutoNum type="alphaUcParenR"/>
            </a:pPr>
            <a:r>
              <a:rPr lang="en-US" dirty="0"/>
              <a:t>day 10</a:t>
            </a:r>
          </a:p>
          <a:p>
            <a:pPr marL="342900" indent="-342900">
              <a:buAutoNum type="alphaUcParenR"/>
            </a:pPr>
            <a:r>
              <a:rPr lang="en-US" dirty="0"/>
              <a:t>day 15 </a:t>
            </a:r>
          </a:p>
          <a:p>
            <a:pPr marL="342900" indent="-342900">
              <a:buAutoNum type="alphaUcParenR"/>
            </a:pPr>
            <a:r>
              <a:rPr lang="en-US" dirty="0"/>
              <a:t>day 45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77787"/>
            <a:ext cx="5565775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A5E3C4-086B-48F3-AB61-A07F9A6F6879}"/>
              </a:ext>
            </a:extLst>
          </p:cNvPr>
          <p:cNvSpPr/>
          <p:nvPr/>
        </p:nvSpPr>
        <p:spPr>
          <a:xfrm>
            <a:off x="7042150" y="522943"/>
            <a:ext cx="205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a) Initial volumetric water (dry)</a:t>
            </a:r>
          </a:p>
          <a:p>
            <a:r>
              <a:rPr lang="en-US" dirty="0"/>
              <a:t>b) Day after precipitation; 60%-70% saturation</a:t>
            </a:r>
          </a:p>
          <a:p>
            <a:r>
              <a:rPr lang="en-US" dirty="0"/>
              <a:t>c) Saturation reduction by evapotranspiration and seepage</a:t>
            </a:r>
          </a:p>
          <a:p>
            <a:r>
              <a:rPr lang="en-US" dirty="0"/>
              <a:t>d) Desaturation progress</a:t>
            </a:r>
          </a:p>
          <a:p>
            <a:r>
              <a:rPr lang="en-US" dirty="0"/>
              <a:t>e) Almost dry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31</a:t>
            </a:fld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04010"/>
            <a:ext cx="165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25-year storm</a:t>
            </a:r>
          </a:p>
          <a:p>
            <a:pPr marL="342900" indent="-342900">
              <a:buAutoNum type="alphaUcParenR"/>
            </a:pPr>
            <a:r>
              <a:rPr lang="en-US" dirty="0"/>
              <a:t>day 0 </a:t>
            </a:r>
          </a:p>
          <a:p>
            <a:pPr marL="342900" indent="-342900">
              <a:buAutoNum type="alphaUcParenR"/>
            </a:pPr>
            <a:r>
              <a:rPr lang="en-US" dirty="0"/>
              <a:t>day 2 </a:t>
            </a:r>
          </a:p>
          <a:p>
            <a:pPr marL="342900" indent="-342900">
              <a:buAutoNum type="alphaUcParenR"/>
            </a:pPr>
            <a:r>
              <a:rPr lang="en-US" dirty="0"/>
              <a:t>day 10</a:t>
            </a:r>
          </a:p>
          <a:p>
            <a:pPr marL="342900" indent="-342900">
              <a:buAutoNum type="alphaUcParenR"/>
            </a:pPr>
            <a:r>
              <a:rPr lang="en-US" dirty="0"/>
              <a:t>day 15 </a:t>
            </a:r>
          </a:p>
          <a:p>
            <a:pPr marL="342900" indent="-342900">
              <a:buAutoNum type="alphaUcParenR"/>
            </a:pPr>
            <a:r>
              <a:rPr lang="en-US" dirty="0"/>
              <a:t>day 45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77813"/>
            <a:ext cx="5605463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EB3C78-5992-4DBB-B8E5-ABFF9C9CC705}"/>
              </a:ext>
            </a:extLst>
          </p:cNvPr>
          <p:cNvSpPr/>
          <p:nvPr/>
        </p:nvSpPr>
        <p:spPr>
          <a:xfrm>
            <a:off x="7042150" y="522943"/>
            <a:ext cx="205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a) Initial volumetric water (dry)</a:t>
            </a:r>
          </a:p>
          <a:p>
            <a:r>
              <a:rPr lang="en-US" dirty="0"/>
              <a:t>b) Day after precipitation; 70%-80% saturation</a:t>
            </a:r>
          </a:p>
          <a:p>
            <a:r>
              <a:rPr lang="en-US" dirty="0"/>
              <a:t>c) Saturation reduction by evapotranspiration and seepage</a:t>
            </a:r>
          </a:p>
          <a:p>
            <a:r>
              <a:rPr lang="en-US" dirty="0"/>
              <a:t>d) Desaturation progress</a:t>
            </a:r>
          </a:p>
          <a:p>
            <a:r>
              <a:rPr lang="en-US" dirty="0"/>
              <a:t>e) Almost dry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21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32</a:t>
            </a:fld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4204" y="148680"/>
            <a:ext cx="6026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Steep slope water balance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0225" y="1241274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With cover</a:t>
            </a:r>
          </a:p>
        </p:txBody>
      </p:sp>
      <p:pic>
        <p:nvPicPr>
          <p:cNvPr id="5121" name="Picture 8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75" y="1656509"/>
            <a:ext cx="4030785" cy="3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168" y="1719497"/>
            <a:ext cx="5113257" cy="31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432D86-73A0-46B8-A3A7-1C053F7F4FD9}"/>
              </a:ext>
            </a:extLst>
          </p:cNvPr>
          <p:cNvSpPr txBox="1"/>
          <p:nvPr/>
        </p:nvSpPr>
        <p:spPr>
          <a:xfrm>
            <a:off x="1378305" y="1226103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Without cover</a:t>
            </a:r>
          </a:p>
        </p:txBody>
      </p:sp>
    </p:spTree>
    <p:extLst>
      <p:ext uri="{BB962C8B-B14F-4D97-AF65-F5344CB8AC3E}">
        <p14:creationId xmlns:p14="http://schemas.microsoft.com/office/powerpoint/2010/main" val="2169547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33</a:t>
            </a:fld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4204" y="148680"/>
            <a:ext cx="5650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Flat slope water balance</a:t>
            </a:r>
            <a:endParaRPr lang="en-US" dirty="0"/>
          </a:p>
        </p:txBody>
      </p:sp>
      <p:pic>
        <p:nvPicPr>
          <p:cNvPr id="6145" name="Picture 9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98" y="1451955"/>
            <a:ext cx="3989807" cy="32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027" y="1451956"/>
            <a:ext cx="5217974" cy="32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CD772-9B99-409C-9BAA-387B970104CE}"/>
              </a:ext>
            </a:extLst>
          </p:cNvPr>
          <p:cNvSpPr txBox="1"/>
          <p:nvPr/>
        </p:nvSpPr>
        <p:spPr>
          <a:xfrm>
            <a:off x="5610225" y="1241274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With cover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6005E-3F27-4B02-BEEE-0A52465237F6}"/>
              </a:ext>
            </a:extLst>
          </p:cNvPr>
          <p:cNvSpPr txBox="1"/>
          <p:nvPr/>
        </p:nvSpPr>
        <p:spPr>
          <a:xfrm>
            <a:off x="1378305" y="1226103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Without cover</a:t>
            </a:r>
          </a:p>
        </p:txBody>
      </p:sp>
    </p:spTree>
    <p:extLst>
      <p:ext uri="{BB962C8B-B14F-4D97-AF65-F5344CB8AC3E}">
        <p14:creationId xmlns:p14="http://schemas.microsoft.com/office/powerpoint/2010/main" val="156130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675" y="196116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Slope stability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37" y="830998"/>
            <a:ext cx="3090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Regrade to maximum 2H:1V slopes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Establish hydraulic barrier with compacted coal refuse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Develop growth layer composed of paper fiber and coal refuse manufactured topsoil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Factor of Safety of 2.3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6213D4C-CF3C-4E69-85BC-9F97CA9ED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32" y="830998"/>
            <a:ext cx="3655218" cy="2436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9FB49F-EBB3-4722-836B-D83E6A5D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3181622"/>
            <a:ext cx="6096546" cy="29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8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922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Pilot Test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35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322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0E9E0C-1468-43F2-9A76-BD59F1D3668C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3" t="9194" r="25692"/>
          <a:stretch/>
        </p:blipFill>
        <p:spPr bwMode="auto">
          <a:xfrm>
            <a:off x="123242" y="19877"/>
            <a:ext cx="3934408" cy="348449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3425" y="19877"/>
            <a:ext cx="46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Test Plot Construction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545975"/>
            <a:ext cx="3420208" cy="227498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A7BD7-47E3-436F-88E6-36C9309D366B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8912" y="2908303"/>
            <a:ext cx="4590288" cy="33336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B5B90B-2D15-49A3-8337-DB752D40D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09417"/>
              </p:ext>
            </p:extLst>
          </p:nvPr>
        </p:nvGraphicFramePr>
        <p:xfrm>
          <a:off x="247815" y="3504373"/>
          <a:ext cx="2895600" cy="2224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Variety of Seed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Application Rate (lb/acre)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Orchardgrass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15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Birdsfoot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Trefoil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15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 Clover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10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Annual Ryegrass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15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Bicolor Lespedeza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1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Winter Wheat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20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b="1" smtClean="0">
                <a:solidFill>
                  <a:schemeClr val="tx1"/>
                </a:solidFill>
              </a:rPr>
              <a:t>36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6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1F477-D4FB-4D2D-9A88-DAE9A843B8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573631"/>
            <a:ext cx="7638288" cy="5728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9329" y="158211"/>
            <a:ext cx="50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Test Plot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158210"/>
            <a:ext cx="2819400" cy="4275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Reseeded May 9</a:t>
            </a:r>
            <a:r>
              <a:rPr lang="en-US" sz="2000" baseline="30000" dirty="0"/>
              <a:t>th</a:t>
            </a:r>
            <a:r>
              <a:rPr lang="en-US" sz="2000" dirty="0"/>
              <a:t> w/straw,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Paper fiber provided necessary nutrients and pH balance for grass to germinate,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Slope aspect  (north facing) provided a large advantage,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70% ground cover was met for NPDES permit.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B49D2-BBB6-4135-8090-318118435565}"/>
              </a:ext>
            </a:extLst>
          </p:cNvPr>
          <p:cNvSpPr txBox="1"/>
          <p:nvPr/>
        </p:nvSpPr>
        <p:spPr>
          <a:xfrm>
            <a:off x="3539139" y="6208876"/>
            <a:ext cx="20291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September 11,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b="1" smtClean="0">
                <a:solidFill>
                  <a:schemeClr val="tx1"/>
                </a:solidFill>
              </a:rPr>
              <a:t>37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17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137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Implementation of cap and cover reduced water seepage into refuse for the different tested storms,</a:t>
            </a:r>
          </a:p>
          <a:p>
            <a:r>
              <a:rPr lang="en-US" dirty="0"/>
              <a:t>Different responses of the models for the simulated precipitations, with maximum volumetric water difference varying from 50% to 88%,</a:t>
            </a:r>
          </a:p>
          <a:p>
            <a:r>
              <a:rPr lang="en-US" dirty="0"/>
              <a:t>Slope stability analysis demonstrated safe slopes with </a:t>
            </a:r>
            <a:r>
              <a:rPr lang="en-US" dirty="0" err="1"/>
              <a:t>FoS</a:t>
            </a:r>
            <a:r>
              <a:rPr lang="en-US" dirty="0"/>
              <a:t> of 2.3,</a:t>
            </a:r>
          </a:p>
          <a:p>
            <a:r>
              <a:rPr lang="en-US" dirty="0"/>
              <a:t>Growth layer retains water, a benefit for vegetation,</a:t>
            </a:r>
          </a:p>
          <a:p>
            <a:r>
              <a:rPr lang="en-US" dirty="0"/>
              <a:t>Short paper fiber blend material utilization shows potential in surface mine reclamation.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38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16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Acid Mine Drainage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t>4</a:t>
            </a:fld>
            <a:endParaRPr lang="en-US">
              <a:latin typeface="+mn-lt"/>
            </a:endParaRPr>
          </a:p>
        </p:txBody>
      </p:sp>
      <p:pic>
        <p:nvPicPr>
          <p:cNvPr id="1026" name="Picture 2" descr="C:\Users\Jeff Stevens\Documents\Google Drive\WVU\2017.2 Fall\Masters\Writting\Pictures\IMG_5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405" y="1275368"/>
            <a:ext cx="3985513" cy="29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439" y="1357047"/>
            <a:ext cx="44546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Acid Mine Drainage (AMD) is formed when sulfide minerals in the Coarse Coal Refuse (CCR) are exposed to oxidizing conditions (water and oxygen), forming highly acidic solution.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439" y="3664338"/>
            <a:ext cx="8755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dirty="0"/>
              <a:t>2FeS</a:t>
            </a:r>
            <a:r>
              <a:rPr lang="pt-BR" baseline="-25000" dirty="0"/>
              <a:t>2</a:t>
            </a:r>
            <a:r>
              <a:rPr lang="pt-BR" dirty="0"/>
              <a:t> + 7O</a:t>
            </a:r>
            <a:r>
              <a:rPr lang="pt-BR" baseline="-25000" dirty="0"/>
              <a:t>2</a:t>
            </a:r>
            <a:r>
              <a:rPr lang="pt-BR" dirty="0"/>
              <a:t> + 2H</a:t>
            </a:r>
            <a:r>
              <a:rPr lang="pt-BR" baseline="-25000" dirty="0"/>
              <a:t>2</a:t>
            </a:r>
            <a:r>
              <a:rPr lang="pt-BR" dirty="0"/>
              <a:t>O→2FeSO</a:t>
            </a:r>
            <a:r>
              <a:rPr lang="pt-BR" baseline="-25000" dirty="0"/>
              <a:t>4</a:t>
            </a:r>
            <a:r>
              <a:rPr lang="pt-BR" dirty="0"/>
              <a:t> + 2H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	</a:t>
            </a:r>
          </a:p>
          <a:p>
            <a:pPr marL="342900" indent="-342900">
              <a:buAutoNum type="arabicPeriod"/>
            </a:pPr>
            <a:r>
              <a:rPr lang="pt-BR" dirty="0"/>
              <a:t>2Fe</a:t>
            </a:r>
            <a:r>
              <a:rPr lang="pt-BR" baseline="-25000" dirty="0"/>
              <a:t>2</a:t>
            </a:r>
            <a:r>
              <a:rPr lang="pt-BR" baseline="30000" dirty="0"/>
              <a:t>+</a:t>
            </a:r>
            <a:r>
              <a:rPr lang="pt-BR" dirty="0"/>
              <a:t> + 1/2 O</a:t>
            </a:r>
            <a:r>
              <a:rPr lang="pt-BR" baseline="-25000" dirty="0"/>
              <a:t>2</a:t>
            </a:r>
            <a:r>
              <a:rPr lang="pt-BR" dirty="0"/>
              <a:t> + 2H</a:t>
            </a:r>
            <a:r>
              <a:rPr lang="pt-BR" baseline="30000" dirty="0"/>
              <a:t>+</a:t>
            </a:r>
            <a:r>
              <a:rPr lang="pt-BR" dirty="0"/>
              <a:t> →2Fe</a:t>
            </a:r>
            <a:r>
              <a:rPr lang="pt-BR" baseline="-25000" dirty="0"/>
              <a:t>3</a:t>
            </a:r>
            <a:r>
              <a:rPr lang="pt-BR" baseline="30000" dirty="0"/>
              <a:t>+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		</a:t>
            </a:r>
          </a:p>
          <a:p>
            <a:pPr marL="342900" indent="-342900">
              <a:buAutoNum type="arabicPeriod"/>
            </a:pPr>
            <a:r>
              <a:rPr lang="pt-BR" dirty="0"/>
              <a:t>Fe</a:t>
            </a:r>
            <a:r>
              <a:rPr lang="pt-BR" baseline="-25000" dirty="0"/>
              <a:t>3</a:t>
            </a:r>
            <a:r>
              <a:rPr lang="pt-BR" baseline="30000" dirty="0"/>
              <a:t>+</a:t>
            </a:r>
            <a:r>
              <a:rPr lang="pt-BR" dirty="0"/>
              <a:t> + 3H</a:t>
            </a:r>
            <a:r>
              <a:rPr lang="pt-BR" baseline="-25000" dirty="0"/>
              <a:t>2</a:t>
            </a:r>
            <a:r>
              <a:rPr lang="pt-BR" dirty="0"/>
              <a:t>O →Fe(OH)</a:t>
            </a:r>
            <a:r>
              <a:rPr lang="pt-BR" baseline="-25000" dirty="0"/>
              <a:t>3</a:t>
            </a:r>
            <a:r>
              <a:rPr lang="pt-BR" dirty="0"/>
              <a:t> + 3H</a:t>
            </a:r>
            <a:r>
              <a:rPr lang="pt-BR" baseline="30000" dirty="0"/>
              <a:t>+</a:t>
            </a:r>
            <a:r>
              <a:rPr lang="pt-BR" dirty="0"/>
              <a:t>		</a:t>
            </a:r>
          </a:p>
          <a:p>
            <a:pPr marL="342900" indent="-342900">
              <a:buAutoNum type="arabicPeriod"/>
            </a:pPr>
            <a:r>
              <a:rPr lang="pt-BR" dirty="0"/>
              <a:t>FeS</a:t>
            </a:r>
            <a:r>
              <a:rPr lang="pt-BR" baseline="-25000" dirty="0"/>
              <a:t>2</a:t>
            </a:r>
            <a:r>
              <a:rPr lang="pt-BR" dirty="0"/>
              <a:t> (s) + 15/4 O</a:t>
            </a:r>
            <a:r>
              <a:rPr lang="pt-BR" baseline="-25000" dirty="0"/>
              <a:t>2</a:t>
            </a:r>
            <a:r>
              <a:rPr lang="pt-BR" dirty="0"/>
              <a:t> + 7/2 H</a:t>
            </a:r>
            <a:r>
              <a:rPr lang="pt-BR" baseline="-25000" dirty="0"/>
              <a:t>2</a:t>
            </a:r>
            <a:r>
              <a:rPr lang="pt-BR" dirty="0"/>
              <a:t>O↔4H</a:t>
            </a:r>
            <a:r>
              <a:rPr lang="pt-BR" baseline="30000" dirty="0"/>
              <a:t>+</a:t>
            </a:r>
            <a:r>
              <a:rPr lang="pt-BR" dirty="0"/>
              <a:t> + 2SO</a:t>
            </a:r>
            <a:r>
              <a:rPr lang="pt-BR" baseline="-25000" dirty="0"/>
              <a:t>4</a:t>
            </a:r>
            <a:r>
              <a:rPr lang="pt-BR" baseline="30000" dirty="0"/>
              <a:t>2-</a:t>
            </a:r>
            <a:r>
              <a:rPr lang="pt-BR" dirty="0"/>
              <a:t> +Fe(OH)</a:t>
            </a:r>
            <a:r>
              <a:rPr lang="pt-BR" baseline="-25000" dirty="0"/>
              <a:t>3</a:t>
            </a:r>
            <a:r>
              <a:rPr lang="pt-BR" dirty="0"/>
              <a:t> (s)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9900" y="4402011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348097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13"/>
            <a:ext cx="7886700" cy="838291"/>
          </a:xfrm>
        </p:spPr>
        <p:txBody>
          <a:bodyPr/>
          <a:lstStyle/>
          <a:p>
            <a:r>
              <a:rPr lang="en-US" dirty="0">
                <a:latin typeface="+mn-lt"/>
              </a:rPr>
              <a:t>AMD treatment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81" y="684734"/>
            <a:ext cx="7886700" cy="4351338"/>
          </a:xfrm>
        </p:spPr>
        <p:txBody>
          <a:bodyPr/>
          <a:lstStyle/>
          <a:p>
            <a:r>
              <a:rPr lang="en-US" dirty="0"/>
              <a:t>Passive (low acidity and flow)</a:t>
            </a:r>
          </a:p>
          <a:p>
            <a:pPr lvl="1"/>
            <a:r>
              <a:rPr lang="en-US" dirty="0"/>
              <a:t>Wetlands: aerobic and anaerobic</a:t>
            </a:r>
          </a:p>
          <a:p>
            <a:pPr lvl="1"/>
            <a:r>
              <a:rPr lang="en-US" dirty="0"/>
              <a:t>Limestone drains, beds, channels, 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Active</a:t>
            </a:r>
          </a:p>
          <a:p>
            <a:pPr lvl="1"/>
            <a:r>
              <a:rPr lang="en-US" dirty="0"/>
              <a:t>Treatment ponds,</a:t>
            </a:r>
          </a:p>
          <a:p>
            <a:pPr lvl="1"/>
            <a:r>
              <a:rPr lang="en-US" dirty="0"/>
              <a:t>Clarifiers,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  <p:pic>
        <p:nvPicPr>
          <p:cNvPr id="2050" name="Picture 2" descr="C:\Users\Jeff Stevens\Documents\Google Drive\WVU\2017.2 Fall\Masters\Writting\Pictures\IMG_58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11" y="3921760"/>
            <a:ext cx="2487991" cy="18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ff Stevens\Documents\Google Drive\WVU\2017.2 Fall\Masters\Writting\Pictures\IMG_58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2"/>
          <a:stretch/>
        </p:blipFill>
        <p:spPr bwMode="auto">
          <a:xfrm>
            <a:off x="2739709" y="3429000"/>
            <a:ext cx="3379136" cy="20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582" y="2664205"/>
            <a:ext cx="2736898" cy="312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749" y="49604"/>
            <a:ext cx="1930174" cy="257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0949" y="5481733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313127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Cap and Cover Systems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1551"/>
            <a:ext cx="7886700" cy="4351338"/>
          </a:xfrm>
        </p:spPr>
        <p:txBody>
          <a:bodyPr/>
          <a:lstStyle/>
          <a:p>
            <a:r>
              <a:rPr lang="en-US" dirty="0"/>
              <a:t>Minimize infiltration of precipitation into the subsurface and minimize gas venting to surface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vegetative surface to produce an ecological and resistive layer to erosion and freeze / thaw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1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71" y="0"/>
            <a:ext cx="5550882" cy="57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7175" y="498475"/>
            <a:ext cx="3131871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Examples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175" y="1352550"/>
            <a:ext cx="31318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permeability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Seepage occurs on topsoil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in conventional (less hazardous waste) landfills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permeability layers over impermeable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Function as a protection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Surface texture has to be carefully selected</a:t>
            </a:r>
          </a:p>
        </p:txBody>
      </p:sp>
    </p:spTree>
    <p:extLst>
      <p:ext uri="{BB962C8B-B14F-4D97-AF65-F5344CB8AC3E}">
        <p14:creationId xmlns:p14="http://schemas.microsoft.com/office/powerpoint/2010/main" val="16781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2213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Unsaturated Soil Mechanics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8</a:t>
            </a:fld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7891" y="585535"/>
            <a:ext cx="5948217" cy="56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8351" y="5520034"/>
            <a:ext cx="339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Fredlund</a:t>
            </a:r>
            <a:r>
              <a:rPr lang="en-US" sz="1200" dirty="0"/>
              <a:t>, </a:t>
            </a:r>
            <a:r>
              <a:rPr lang="en-US" sz="1200" dirty="0" err="1"/>
              <a:t>Rahardjo</a:t>
            </a:r>
            <a:r>
              <a:rPr lang="en-US" sz="1200" dirty="0"/>
              <a:t> and </a:t>
            </a:r>
            <a:r>
              <a:rPr lang="en-US" sz="1200" dirty="0" err="1"/>
              <a:t>Fredlund</a:t>
            </a:r>
            <a:r>
              <a:rPr lang="en-US" sz="1200" dirty="0"/>
              <a:t> (2012) </a:t>
            </a:r>
          </a:p>
        </p:txBody>
      </p:sp>
    </p:spTree>
    <p:extLst>
      <p:ext uri="{BB962C8B-B14F-4D97-AF65-F5344CB8AC3E}">
        <p14:creationId xmlns:p14="http://schemas.microsoft.com/office/powerpoint/2010/main" val="226076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589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Unsaturated Soil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6934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Considers that the soil mass is conceived as a multi-stage system, composed of soil, water, air and a contractile skin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958" y="2011680"/>
            <a:ext cx="5946893" cy="247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E84454-F12B-450C-AEF2-838B9569473C}"/>
              </a:ext>
            </a:extLst>
          </p:cNvPr>
          <p:cNvSpPr txBox="1">
            <a:spLocks/>
          </p:cNvSpPr>
          <p:nvPr/>
        </p:nvSpPr>
        <p:spPr>
          <a:xfrm>
            <a:off x="496570" y="4486109"/>
            <a:ext cx="7886700" cy="146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Interaction of the air influences the water flow through a soil, affects soil strength parameters, stress-strain and deformation behavior,</a:t>
            </a:r>
          </a:p>
          <a:p>
            <a:r>
              <a:rPr lang="en-US" sz="2000" dirty="0"/>
              <a:t>Soil-Water Characteristic Curve indicates soil-water interaction which correlates the water content and the soil suction</a:t>
            </a:r>
          </a:p>
        </p:txBody>
      </p:sp>
    </p:spTree>
    <p:extLst>
      <p:ext uri="{BB962C8B-B14F-4D97-AF65-F5344CB8AC3E}">
        <p14:creationId xmlns:p14="http://schemas.microsoft.com/office/powerpoint/2010/main" val="417482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1343</Words>
  <Application>Microsoft Office PowerPoint</Application>
  <PresentationFormat>On-screen Show (4:3)</PresentationFormat>
  <Paragraphs>288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Times New Roman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Acknowledgements</vt:lpstr>
      <vt:lpstr>Presentation Layout</vt:lpstr>
      <vt:lpstr>Acid Mine Drainage  </vt:lpstr>
      <vt:lpstr>AMD treatment </vt:lpstr>
      <vt:lpstr>Cap and Cover Systems </vt:lpstr>
      <vt:lpstr>Examples </vt:lpstr>
      <vt:lpstr>Unsaturated Soil Mechanics</vt:lpstr>
      <vt:lpstr>Unsaturated Soil Mechanics</vt:lpstr>
      <vt:lpstr>Soil Water Characteristic Curve (SWCC)</vt:lpstr>
      <vt:lpstr>Project Description </vt:lpstr>
      <vt:lpstr>PowerPoint Presentation</vt:lpstr>
      <vt:lpstr>Project Drivers</vt:lpstr>
      <vt:lpstr>Site Conditions</vt:lpstr>
      <vt:lpstr>Materials and Methods </vt:lpstr>
      <vt:lpstr>Proposed reclamation plan </vt:lpstr>
      <vt:lpstr>Soil Properties </vt:lpstr>
      <vt:lpstr>Background: Use of Paper Mill Residuals in reclamation</vt:lpstr>
      <vt:lpstr>2 Layer Design</vt:lpstr>
      <vt:lpstr>Final ASTM- USCS Grain Size Distribution &amp; Classification</vt:lpstr>
      <vt:lpstr>Materials Properties </vt:lpstr>
      <vt:lpstr>Calculated SWCC</vt:lpstr>
      <vt:lpstr>FEM Analysis </vt:lpstr>
      <vt:lpstr>Simulation Input Variables</vt:lpstr>
      <vt:lpstr>PowerPoint Presentation</vt:lpstr>
      <vt:lpstr>Steep slope model – relative coordinates</vt:lpstr>
      <vt:lpstr>Flat slope model – relative coordinates</vt:lpstr>
      <vt:lpstr>Results </vt:lpstr>
      <vt:lpstr>Seepage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Test  </vt:lpstr>
      <vt:lpstr>PowerPoint Presentation</vt:lpstr>
      <vt:lpstr>PowerPoint Presentation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Caudill</dc:creator>
  <cp:lastModifiedBy>Kevin Wolter</cp:lastModifiedBy>
  <cp:revision>85</cp:revision>
  <dcterms:created xsi:type="dcterms:W3CDTF">2017-11-01T18:52:30Z</dcterms:created>
  <dcterms:modified xsi:type="dcterms:W3CDTF">2019-06-17T18:33:00Z</dcterms:modified>
</cp:coreProperties>
</file>