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7"/>
    <p:sldMasterId id="2147483697" r:id="rId18"/>
  </p:sldMasterIdLst>
  <p:notesMasterIdLst>
    <p:notesMasterId r:id="rId33"/>
  </p:notesMasterIdLst>
  <p:handoutMasterIdLst>
    <p:handoutMasterId r:id="rId34"/>
  </p:handoutMasterIdLst>
  <p:sldIdLst>
    <p:sldId id="383" r:id="rId19"/>
    <p:sldId id="457" r:id="rId20"/>
    <p:sldId id="458" r:id="rId21"/>
    <p:sldId id="451" r:id="rId22"/>
    <p:sldId id="392" r:id="rId23"/>
    <p:sldId id="400" r:id="rId24"/>
    <p:sldId id="452" r:id="rId25"/>
    <p:sldId id="434" r:id="rId26"/>
    <p:sldId id="453" r:id="rId27"/>
    <p:sldId id="454" r:id="rId28"/>
    <p:sldId id="459" r:id="rId29"/>
    <p:sldId id="455" r:id="rId30"/>
    <p:sldId id="456" r:id="rId31"/>
    <p:sldId id="450" r:id="rId32"/>
  </p:sldIdLst>
  <p:sldSz cx="12192000" cy="6858000"/>
  <p:notesSz cx="7026275" cy="9312275"/>
  <p:embeddedFontLst>
    <p:embeddedFont>
      <p:font typeface="Aktiv Grotesk" panose="020B0604020202020204" charset="0"/>
      <p:regular r:id="rId35"/>
    </p:embeddedFont>
    <p:embeddedFont>
      <p:font typeface="Bebas Neue Bold" panose="020B0604020202020204" charset="0"/>
      <p:bold r:id="rId36"/>
    </p:embeddedFont>
    <p:embeddedFont>
      <p:font typeface="Bebas Neue Book" panose="020B0604020202020204" charset="0"/>
      <p:regular r:id="rId37"/>
    </p:embeddedFont>
    <p:embeddedFont>
      <p:font typeface="Bebas Neue Regular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y M. Pomarleau" initials="LMP" lastIdx="1" clrIdx="0">
    <p:extLst>
      <p:ext uri="{19B8F6BF-5375-455C-9EA6-DF929625EA0E}">
        <p15:presenceInfo xmlns:p15="http://schemas.microsoft.com/office/powerpoint/2012/main" userId="S-1-5-21-3747099933-3378875089-3634833875-2229" providerId="AD"/>
      </p:ext>
    </p:extLst>
  </p:cmAuthor>
  <p:cmAuthor id="2" name="Seth Cude" initials="SC" lastIdx="30" clrIdx="1">
    <p:extLst>
      <p:ext uri="{19B8F6BF-5375-455C-9EA6-DF929625EA0E}">
        <p15:presenceInfo xmlns:p15="http://schemas.microsoft.com/office/powerpoint/2012/main" userId="S-1-5-21-3747099933-3378875089-3634833875-24225" providerId="AD"/>
      </p:ext>
    </p:extLst>
  </p:cmAuthor>
  <p:cmAuthor id="3" name="Peter Christensen" initials="PC" lastIdx="18" clrIdx="2">
    <p:extLst>
      <p:ext uri="{19B8F6BF-5375-455C-9EA6-DF929625EA0E}">
        <p15:presenceInfo xmlns:p15="http://schemas.microsoft.com/office/powerpoint/2012/main" userId="S-1-5-21-3747099933-3378875089-3634833875-24296" providerId="AD"/>
      </p:ext>
    </p:extLst>
  </p:cmAuthor>
  <p:cmAuthor id="4" name="John Morgan" initials="JM" lastIdx="9" clrIdx="3">
    <p:extLst>
      <p:ext uri="{19B8F6BF-5375-455C-9EA6-DF929625EA0E}">
        <p15:presenceInfo xmlns:p15="http://schemas.microsoft.com/office/powerpoint/2012/main" userId="S-1-5-21-3747099933-3378875089-3634833875-15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F57"/>
    <a:srgbClr val="041ABC"/>
    <a:srgbClr val="D8D8C9"/>
    <a:srgbClr val="7374FE"/>
    <a:srgbClr val="FFFFFF"/>
    <a:srgbClr val="EF3E32"/>
    <a:srgbClr val="003366"/>
    <a:srgbClr val="2C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438" y="78"/>
      </p:cViewPr>
      <p:guideLst>
        <p:guide orient="horz" pos="29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slide" Target="slides/slide8.xml"/><Relationship Id="rId39" Type="http://schemas.openxmlformats.org/officeDocument/2006/relationships/font" Target="fonts/font5.fntdata"/><Relationship Id="rId21" Type="http://schemas.openxmlformats.org/officeDocument/2006/relationships/slide" Target="slides/slide3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font" Target="fonts/font2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font" Target="fonts/font1.fntdata"/><Relationship Id="rId43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1B8EA3CE-EC2B-44E5-8B4E-6D12348246AE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C27BE7FD-325F-4A72-8806-5DDFFEC1E7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81" tIns="46691" rIns="93381" bIns="466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81" tIns="46691" rIns="93381" bIns="46691" rtlCol="0"/>
          <a:lstStyle>
            <a:lvl1pPr algn="r">
              <a:defRPr sz="1200"/>
            </a:lvl1pPr>
          </a:lstStyle>
          <a:p>
            <a:fld id="{C05E36DD-E35F-488D-9C00-49C007B80ACC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81" tIns="46691" rIns="93381" bIns="466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81" tIns="46691" rIns="93381" bIns="466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81" tIns="46691" rIns="93381" bIns="466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81" tIns="46691" rIns="93381" bIns="46691" rtlCol="0" anchor="b"/>
          <a:lstStyle>
            <a:lvl1pPr algn="r">
              <a:defRPr sz="1200"/>
            </a:lvl1pPr>
          </a:lstStyle>
          <a:p>
            <a:fld id="{BAD40456-40E5-41FC-BF15-AED290B2B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6011" y="3834538"/>
            <a:ext cx="6383989" cy="2161804"/>
          </a:xfrm>
        </p:spPr>
        <p:txBody>
          <a:bodyPr lIns="0" tIns="0" rIns="0" bIns="0" anchor="b">
            <a:normAutofit/>
          </a:bodyPr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Know-how is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00" y="6077751"/>
            <a:ext cx="1828800" cy="274320"/>
          </a:xfrm>
        </p:spPr>
        <p:txBody>
          <a:bodyPr lIns="0" tIns="0" rIns="0" bIns="0" anchor="t" anchorCtr="0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pPr algn="r"/>
            <a:fld id="{F4CC28C4-347B-1048-917E-60A86E73D954}" type="datetime4">
              <a:rPr lang="en-US">
                <a:solidFill>
                  <a:srgbClr val="FFFFFF"/>
                </a:solidFill>
              </a:rPr>
              <a:pPr algn="r"/>
              <a:t>June 17,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036" y="6506349"/>
            <a:ext cx="2438400" cy="351652"/>
          </a:xfrm>
        </p:spPr>
        <p:txBody>
          <a:bodyPr lIns="0" tIns="0" rIns="0" bIns="0" anchor="t" anchorCtr="0"/>
          <a:lstStyle>
            <a:lvl1pPr algn="l">
              <a:defRPr b="0" i="0" kern="800" spc="60">
                <a:solidFill>
                  <a:srgbClr val="FFFFFF"/>
                </a:solidFill>
                <a:latin typeface="Bebas Neue Book"/>
                <a:cs typeface="Bebas Neue Book"/>
              </a:defRPr>
            </a:lvl1pPr>
          </a:lstStyle>
          <a:p>
            <a:r>
              <a:rPr lang="en-US" dirty="0"/>
              <a:t>RESPEC.COM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31193"/>
            <a:ext cx="3391388" cy="635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4534388" y="1828800"/>
            <a:ext cx="3824060" cy="2881142"/>
          </a:xfrm>
          <a:prstGeom prst="line">
            <a:avLst/>
          </a:prstGeom>
          <a:ln w="25400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-304800" y="5656780"/>
            <a:ext cx="4450081" cy="1198775"/>
          </a:xfrm>
          <a:prstGeom prst="line">
            <a:avLst/>
          </a:prstGeom>
          <a:ln w="28575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984064" y="5570092"/>
            <a:ext cx="1299286" cy="978916"/>
          </a:xfrm>
          <a:prstGeom prst="line">
            <a:avLst/>
          </a:prstGeom>
          <a:ln w="28575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722134" y="-14467"/>
            <a:ext cx="1094906" cy="824929"/>
          </a:xfrm>
          <a:prstGeom prst="line">
            <a:avLst/>
          </a:prstGeom>
          <a:ln w="25400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314" y="292402"/>
            <a:ext cx="1365820" cy="15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6011" y="3834538"/>
            <a:ext cx="6383989" cy="2161804"/>
          </a:xfrm>
        </p:spPr>
        <p:txBody>
          <a:bodyPr lIns="0" tIns="0" rIns="0" bIns="0" anchor="b">
            <a:normAutofit/>
          </a:bodyPr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Know-how is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00" y="6077751"/>
            <a:ext cx="1828800" cy="274320"/>
          </a:xfrm>
        </p:spPr>
        <p:txBody>
          <a:bodyPr lIns="0" tIns="0" rIns="0" bIns="0" anchor="t" anchorCtr="0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pPr algn="r"/>
            <a:fld id="{F4CC28C4-347B-1048-917E-60A86E73D954}" type="datetime4">
              <a:rPr lang="en-US">
                <a:solidFill>
                  <a:srgbClr val="FFFFFF"/>
                </a:solidFill>
              </a:rPr>
              <a:pPr algn="r"/>
              <a:t>June 17,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16684"/>
            <a:ext cx="2438400" cy="351652"/>
          </a:xfrm>
        </p:spPr>
        <p:txBody>
          <a:bodyPr lIns="0" tIns="0" rIns="0" bIns="0" anchor="t" anchorCtr="0"/>
          <a:lstStyle>
            <a:lvl1pPr algn="l">
              <a:defRPr b="0" i="0" kern="800" spc="60">
                <a:solidFill>
                  <a:srgbClr val="FFFFFF"/>
                </a:solidFill>
                <a:latin typeface="Bebas Neue Book"/>
                <a:cs typeface="Bebas Neue Book"/>
              </a:defRPr>
            </a:lvl1pPr>
          </a:lstStyle>
          <a:p>
            <a:r>
              <a:rPr lang="en-US" dirty="0"/>
              <a:t>RESPEC.COM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784384" y="2059847"/>
            <a:ext cx="3888264" cy="2929513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-749447" y="5669561"/>
            <a:ext cx="4450081" cy="1198775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093668" y="5801138"/>
            <a:ext cx="1503882" cy="1133062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036334" y="402488"/>
            <a:ext cx="848153" cy="63902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514" y="523447"/>
            <a:ext cx="1365820" cy="159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75" y="402488"/>
            <a:ext cx="3250984" cy="60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1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237"/>
            <a:ext cx="94487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5625"/>
            <a:ext cx="9448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419" y="6504486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8688" y="-37306"/>
            <a:ext cx="422312" cy="365125"/>
          </a:xfrm>
        </p:spPr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73141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6200000" flipH="1">
            <a:off x="-645284" y="2794793"/>
            <a:ext cx="2914120" cy="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73133" y="671724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38668" y="2108201"/>
            <a:ext cx="678433" cy="1349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" y="3843868"/>
            <a:ext cx="1444977" cy="29633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8" y="392575"/>
            <a:ext cx="772962" cy="9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237"/>
            <a:ext cx="94487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5625"/>
            <a:ext cx="9448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7BB51-DB6C-B641-B1D2-B1193F216260}" type="datetime4">
              <a:rPr lang="en-US" smtClean="0">
                <a:solidFill>
                  <a:srgbClr val="8E838B"/>
                </a:solidFill>
              </a:rPr>
              <a:pPr/>
              <a:t>June 17, 2019</a:t>
            </a:fld>
            <a:r>
              <a:rPr lang="en-US" dirty="0">
                <a:solidFill>
                  <a:srgbClr val="8E838B"/>
                </a:solidFill>
              </a:rPr>
              <a:t> – Stakeholder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73141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6200000" flipH="1">
            <a:off x="-645284" y="2794793"/>
            <a:ext cx="2914120" cy="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73133" y="671724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38668" y="2108201"/>
            <a:ext cx="678433" cy="1349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" y="3843868"/>
            <a:ext cx="1444977" cy="29633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8" y="392575"/>
            <a:ext cx="772962" cy="9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64" y="-1219200"/>
            <a:ext cx="5077336" cy="9508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709738"/>
            <a:ext cx="4946650" cy="27382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4589463"/>
            <a:ext cx="4946650" cy="1625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356350"/>
            <a:ext cx="1752600" cy="365125"/>
          </a:xfrm>
        </p:spPr>
        <p:txBody>
          <a:bodyPr/>
          <a:lstStyle/>
          <a:p>
            <a:pPr algn="l"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74917" y="6442076"/>
            <a:ext cx="0" cy="42087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S PPT Title 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731" y="3834538"/>
            <a:ext cx="6383989" cy="2161804"/>
          </a:xfrm>
        </p:spPr>
        <p:txBody>
          <a:bodyPr lIns="0" tIns="0" rIns="0" bIns="0" anchor="b">
            <a:normAutofit/>
          </a:bodyPr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5920" y="6077751"/>
            <a:ext cx="18288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pPr algn="r"/>
            <a:fld id="{F4CC28C4-347B-1048-917E-60A86E73D954}" type="datetime4">
              <a:rPr lang="en-US">
                <a:solidFill>
                  <a:srgbClr val="FFFFFF"/>
                </a:solidFill>
              </a:rPr>
              <a:pPr algn="r"/>
              <a:t>June 17,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036" y="6506349"/>
            <a:ext cx="2438400" cy="351652"/>
          </a:xfrm>
        </p:spPr>
        <p:txBody>
          <a:bodyPr lIns="0" tIns="0" rIns="0" bIns="0" anchor="t" anchorCtr="0"/>
          <a:lstStyle>
            <a:lvl1pPr algn="l">
              <a:defRPr b="0" i="0" kern="800" spc="60">
                <a:solidFill>
                  <a:srgbClr val="FFFFFF"/>
                </a:solidFill>
                <a:latin typeface="Bebas Neue Book"/>
                <a:cs typeface="Bebas Neue Book"/>
              </a:defRPr>
            </a:lvl1pPr>
          </a:lstStyle>
          <a:p>
            <a:r>
              <a:rPr lang="en-US" dirty="0"/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28673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6011" y="3834538"/>
            <a:ext cx="6383989" cy="2161804"/>
          </a:xfrm>
        </p:spPr>
        <p:txBody>
          <a:bodyPr lIns="0" tIns="0" rIns="0" bIns="0" anchor="b">
            <a:normAutofit/>
          </a:bodyPr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Know-how is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00" y="6077751"/>
            <a:ext cx="18288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pPr algn="r"/>
            <a:fld id="{F4CC28C4-347B-1048-917E-60A86E73D954}" type="datetime4">
              <a:rPr lang="en-US">
                <a:solidFill>
                  <a:srgbClr val="FFFFFF"/>
                </a:solidFill>
              </a:rPr>
              <a:pPr algn="r"/>
              <a:t>June 17,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036" y="6506349"/>
            <a:ext cx="2438400" cy="351652"/>
          </a:xfrm>
        </p:spPr>
        <p:txBody>
          <a:bodyPr lIns="0" tIns="0" rIns="0" bIns="0" anchor="t" anchorCtr="0"/>
          <a:lstStyle>
            <a:lvl1pPr algn="l">
              <a:defRPr b="0" i="0" kern="800" spc="60">
                <a:solidFill>
                  <a:srgbClr val="FFFFFF"/>
                </a:solidFill>
                <a:latin typeface="Bebas Neue Book"/>
                <a:cs typeface="Bebas Neue Book"/>
              </a:defRPr>
            </a:lvl1pPr>
          </a:lstStyle>
          <a:p>
            <a:r>
              <a:rPr lang="en-US" dirty="0"/>
              <a:t>RESPEC.COM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31193"/>
            <a:ext cx="3391388" cy="635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4534388" y="1828800"/>
            <a:ext cx="3824060" cy="2881142"/>
          </a:xfrm>
          <a:prstGeom prst="line">
            <a:avLst/>
          </a:prstGeom>
          <a:ln w="25400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-304800" y="5656780"/>
            <a:ext cx="4450081" cy="1198775"/>
          </a:xfrm>
          <a:prstGeom prst="line">
            <a:avLst/>
          </a:prstGeom>
          <a:ln w="28575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984064" y="5570092"/>
            <a:ext cx="1299286" cy="978916"/>
          </a:xfrm>
          <a:prstGeom prst="line">
            <a:avLst/>
          </a:prstGeom>
          <a:ln w="28575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722134" y="-14467"/>
            <a:ext cx="1094906" cy="824929"/>
          </a:xfrm>
          <a:prstGeom prst="line">
            <a:avLst/>
          </a:prstGeom>
          <a:ln w="25400">
            <a:solidFill>
              <a:schemeClr val="tx1">
                <a:alpha val="6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314" y="292402"/>
            <a:ext cx="1365820" cy="15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6011" y="3834538"/>
            <a:ext cx="6383989" cy="2161804"/>
          </a:xfrm>
        </p:spPr>
        <p:txBody>
          <a:bodyPr lIns="0" tIns="0" rIns="0" bIns="0" anchor="b">
            <a:normAutofit/>
          </a:bodyPr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Know-how is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00" y="6077751"/>
            <a:ext cx="18288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pPr algn="r"/>
            <a:fld id="{F4CC28C4-347B-1048-917E-60A86E73D954}" type="datetime4">
              <a:rPr lang="en-US">
                <a:solidFill>
                  <a:srgbClr val="FFFFFF"/>
                </a:solidFill>
              </a:rPr>
              <a:pPr algn="r"/>
              <a:t>June 17,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16684"/>
            <a:ext cx="2438400" cy="351652"/>
          </a:xfrm>
        </p:spPr>
        <p:txBody>
          <a:bodyPr lIns="0" tIns="0" rIns="0" bIns="0" anchor="t" anchorCtr="0"/>
          <a:lstStyle>
            <a:lvl1pPr algn="l">
              <a:defRPr b="0" i="0" kern="800" spc="60">
                <a:solidFill>
                  <a:srgbClr val="FFFFFF"/>
                </a:solidFill>
                <a:latin typeface="Bebas Neue Book"/>
                <a:cs typeface="Bebas Neue Book"/>
              </a:defRPr>
            </a:lvl1pPr>
          </a:lstStyle>
          <a:p>
            <a:r>
              <a:rPr lang="en-US" dirty="0"/>
              <a:t>RESPEC.COM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784384" y="2059847"/>
            <a:ext cx="3888264" cy="2929513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-749447" y="5669561"/>
            <a:ext cx="4450081" cy="1198775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093668" y="5801138"/>
            <a:ext cx="1503882" cy="1133062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036334" y="402488"/>
            <a:ext cx="848153" cy="63902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514" y="523447"/>
            <a:ext cx="1365820" cy="159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75" y="402488"/>
            <a:ext cx="3250984" cy="60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4312"/>
            <a:ext cx="33941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-914400"/>
            <a:ext cx="4784562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73150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98713"/>
            <a:ext cx="5486400" cy="377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-3629" y="0"/>
            <a:ext cx="12573000" cy="1143000"/>
          </a:xfrm>
          <a:solidFill>
            <a:schemeClr val="accent2">
              <a:lumMod val="50000"/>
            </a:schemeClr>
          </a:solidFill>
        </p:spPr>
        <p:txBody>
          <a:bodyPr lIns="274320"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905000" y="2895600"/>
            <a:ext cx="12192000" cy="13255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 love technology. We use it to help clients </a:t>
            </a:r>
            <a:r>
              <a:rPr lang="en-US" dirty="0" err="1"/>
              <a:t>transorm</a:t>
            </a:r>
            <a:r>
              <a:rPr lang="en-US" dirty="0"/>
              <a:t> their organizations and improve their operational efficiencies.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63"/>
            <a:ext cx="5181600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20963"/>
            <a:ext cx="5181600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-3629" y="0"/>
            <a:ext cx="12573000" cy="1143000"/>
          </a:xfrm>
          <a:solidFill>
            <a:schemeClr val="accent2">
              <a:lumMod val="50000"/>
            </a:schemeClr>
          </a:solidFill>
        </p:spPr>
        <p:txBody>
          <a:bodyPr lIns="274320"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40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714" r:id="rId4"/>
    <p:sldLayoutId id="2147483716" r:id="rId5"/>
    <p:sldLayoutId id="2147483715" r:id="rId6"/>
    <p:sldLayoutId id="2147483687" r:id="rId7"/>
    <p:sldLayoutId id="2147483718" r:id="rId8"/>
    <p:sldLayoutId id="214748371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2" r:id="rId17"/>
    <p:sldLayoutId id="2147483696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>
            <a:lumMod val="75000"/>
          </a:schemeClr>
        </a:buClr>
        <a:buSzPct val="109000"/>
        <a:buFont typeface="Bebas Neue Bold" panose="020B0606020202050201" pitchFamily="34" charset="0"/>
        <a:buChar char="›"/>
        <a:defRPr sz="2800" b="1" kern="1200" baseline="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Bebas Neue Bold" panose="020B0606020202050201" pitchFamily="34" charset="0"/>
        <a:buChar char="⁄"/>
        <a:defRPr sz="24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6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3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>
            <a:lumMod val="75000"/>
          </a:schemeClr>
        </a:buClr>
        <a:buSzPct val="109000"/>
        <a:buFont typeface="Bebas Neue Bold" panose="020B0606020202050201" pitchFamily="34" charset="0"/>
        <a:buChar char="›"/>
        <a:defRPr sz="2800" b="1" kern="1200" baseline="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Bebas Neue Bold" panose="020B0606020202050201" pitchFamily="34" charset="0"/>
        <a:buChar char="⁄"/>
        <a:defRPr sz="24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Bebas Neue 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qj_TCnIv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3xc53G331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MWCDatafiles\@MWC Projects\Hilltop\Hilltop Stone LLC\Butler Quarry\@Mine Planning\@2015 Mine Plan\2015-03-17 Site Photos\IMG_0340.JPG">
            <a:extLst>
              <a:ext uri="{FF2B5EF4-FFF2-40B4-BE49-F238E27FC236}">
                <a16:creationId xmlns:a16="http://schemas.microsoft.com/office/drawing/2014/main" id="{8F0C3C59-B24A-4258-BF7B-EE427B1BB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591" y="-1"/>
            <a:ext cx="123208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Cast Blasting as a Cost Saving Reclamation Tool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June,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29306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C63F-2F90-4193-ACC9-82E805BD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E8FC-ABF5-41BE-8349-06E5DFEC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79C2-3780-4ABC-9FBE-828DDC8B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10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1766D9-759D-49DE-8E94-010B67EF589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0" y="214584"/>
            <a:ext cx="7020872" cy="55766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F68E2-D7B5-4031-9E7B-44206513C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5826" y="1295400"/>
            <a:ext cx="4267200" cy="309495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Increasing highwall height increases cast to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Shape of pit has strong influence on cast to final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Final highwall reclamation can achieve higher cast to final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879F1-6BE7-4F2D-BE72-1BAF884C663C}"/>
              </a:ext>
            </a:extLst>
          </p:cNvPr>
          <p:cNvSpPr txBox="1"/>
          <p:nvPr/>
        </p:nvSpPr>
        <p:spPr>
          <a:xfrm>
            <a:off x="5361419" y="5410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Chiappetta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1990</a:t>
            </a:r>
          </a:p>
        </p:txBody>
      </p:sp>
    </p:spTree>
    <p:extLst>
      <p:ext uri="{BB962C8B-B14F-4D97-AF65-F5344CB8AC3E}">
        <p14:creationId xmlns:p14="http://schemas.microsoft.com/office/powerpoint/2010/main" val="14337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C63F-2F90-4193-ACC9-82E805BD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E8FC-ABF5-41BE-8349-06E5DFEC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79C2-3780-4ABC-9FBE-828DDC8B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11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0" name="Picture 9" descr="H:\MWCDatafiles\TWorsey\Cast Blast Range Diagram-Layout1.jpg">
            <a:extLst>
              <a:ext uri="{FF2B5EF4-FFF2-40B4-BE49-F238E27FC236}">
                <a16:creationId xmlns:a16="http://schemas.microsoft.com/office/drawing/2014/main" id="{AE31F1BF-9CA2-46FC-ABCF-601CE3EAB0F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588" y="990601"/>
            <a:ext cx="7414554" cy="4750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879F1-6BE7-4F2D-BE72-1BAF884C663C}"/>
              </a:ext>
            </a:extLst>
          </p:cNvPr>
          <p:cNvSpPr txBox="1"/>
          <p:nvPr/>
        </p:nvSpPr>
        <p:spPr>
          <a:xfrm>
            <a:off x="10521928" y="542998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Worsey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2016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F10AC7-6306-49C9-9771-DBA92BD9593B}"/>
              </a:ext>
            </a:extLst>
          </p:cNvPr>
          <p:cNvSpPr txBox="1">
            <a:spLocks/>
          </p:cNvSpPr>
          <p:nvPr/>
        </p:nvSpPr>
        <p:spPr>
          <a:xfrm>
            <a:off x="522623" y="1897874"/>
            <a:ext cx="3917365" cy="46233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This image shows an example of a post-blast cast blast profile.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74% of the material would be cast to final (based on results from production blasting)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26% of material would need dozer pushed into the pit to clear for a subsequent blast (or if no subsequent blasts, it could be left in that location.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There were a few assumptions used to create this example; detailed field-collected data by the authors has not yet occurred.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43F57"/>
              </a:solidFill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40E059-427A-492C-AE14-0E33C0C8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76"/>
            <a:ext cx="30480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3181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A790-CDE2-4A59-8887-36781CDD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10515600" cy="904875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2B21-4783-4E10-BAFC-3B924A40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740B-E24D-4804-87F3-0EAA7D13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C7382-A4E2-4735-B124-CDBBF52A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12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D0B891-24A7-49BD-A1E8-38AA40E29D9C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8722626" cy="309495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When fill requirements are more than one blast into the bench some material has to be excavated to free the face and optimize the cast of the next blast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Cast-to-final percentages reduce as more cast blasts are used (2 to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Mass balancing method has scenarios in which it could favor cast-to-final percentages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54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A790-CDE2-4A59-8887-36781CDD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10515600" cy="90487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2B21-4783-4E10-BAFC-3B924A40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740B-E24D-4804-87F3-0EAA7D13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C7382-A4E2-4735-B124-CDBBF52A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13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D0B891-24A7-49BD-A1E8-38AA40E29D9C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8722626" cy="35001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Cast blasting is a viable option for reclaiming highwalls to natural 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Cast-to-final percentages of 60 to 100 percent are very achievable when cast blasting for reclamation in surface coal 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Expensive modeling is not required to figure out cast-to-final percentages for permits using reclamation blasting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Using cast blasting can save money on the cost to reclaim highwalls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143000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759" y="6356350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9" y="140466"/>
            <a:ext cx="1304741" cy="2486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06EB5-6937-4021-84E6-94853A94CE15}"/>
              </a:ext>
            </a:extLst>
          </p:cNvPr>
          <p:cNvSpPr txBox="1"/>
          <p:nvPr/>
        </p:nvSpPr>
        <p:spPr>
          <a:xfrm>
            <a:off x="1981200" y="2057400"/>
            <a:ext cx="9014670" cy="297004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Arial" panose="020B0604020202020204" pitchFamily="34" charset="0"/>
              <a:buChar char="•"/>
              <a:defRPr b="1" baseline="0">
                <a:solidFill>
                  <a:srgbClr val="343F57"/>
                </a:solidFill>
              </a:defRPr>
            </a:lvl1pPr>
            <a:lvl2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343F57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Chiappetta, F., Srihari, H., &amp; Worsey, P. </a:t>
            </a:r>
            <a:r>
              <a:rPr lang="en-US" i="1" dirty="0"/>
              <a:t>Design of Overburden Casting by Blasting – Recent Developments.</a:t>
            </a:r>
            <a:r>
              <a:rPr lang="en-US" dirty="0"/>
              <a:t> India: Journal of Mines, Metals and Fuels, Vol. 38, No. 9, pp 194-208, 1990. Print.</a:t>
            </a:r>
          </a:p>
          <a:p>
            <a:r>
              <a:rPr lang="en-US" dirty="0"/>
              <a:t>Favreau, R., Mahan, D., &amp; Favreau, P., </a:t>
            </a:r>
            <a:r>
              <a:rPr lang="en-US" i="1" dirty="0"/>
              <a:t>Comparison of Field and Simulated Cast Blasts.</a:t>
            </a:r>
            <a:r>
              <a:rPr lang="en-US" dirty="0"/>
              <a:t> Cleveland, OH: International Society of Explosives Engineer, 2014.  Online Paper Database.</a:t>
            </a:r>
          </a:p>
          <a:p>
            <a:r>
              <a:rPr lang="en-US" dirty="0" err="1"/>
              <a:t>Loope</a:t>
            </a:r>
            <a:r>
              <a:rPr lang="en-US" dirty="0"/>
              <a:t>, J., </a:t>
            </a:r>
            <a:r>
              <a:rPr lang="en-US" dirty="0" err="1"/>
              <a:t>Petrunyak</a:t>
            </a:r>
            <a:r>
              <a:rPr lang="en-US" dirty="0"/>
              <a:t>, J. &amp; </a:t>
            </a:r>
            <a:r>
              <a:rPr lang="en-US" dirty="0" err="1"/>
              <a:t>Postupack</a:t>
            </a:r>
            <a:r>
              <a:rPr lang="en-US" dirty="0"/>
              <a:t>, C., </a:t>
            </a:r>
            <a:r>
              <a:rPr lang="en-US" i="1" dirty="0"/>
              <a:t>The Use of Explosives To Backfill and Reclaim Former </a:t>
            </a:r>
            <a:r>
              <a:rPr lang="en-US" i="1" dirty="0" err="1"/>
              <a:t>Quary</a:t>
            </a:r>
            <a:r>
              <a:rPr lang="en-US" i="1" dirty="0"/>
              <a:t> Sites. </a:t>
            </a:r>
            <a:r>
              <a:rPr lang="en-US" dirty="0"/>
              <a:t>Cleveland, OH: International Society of Explosives Engineer, 1994. Online Paper Database.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143000"/>
            <a:ext cx="10515600" cy="2852737"/>
          </a:xfrm>
        </p:spPr>
        <p:txBody>
          <a:bodyPr/>
          <a:lstStyle/>
          <a:p>
            <a:r>
              <a:rPr lang="en-US" dirty="0"/>
              <a:t>What is cast blasting?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759" y="6356350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9" y="140466"/>
            <a:ext cx="1304741" cy="248687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CDF413-8AAB-4C8E-94DC-8A5C06AA36BA}"/>
              </a:ext>
            </a:extLst>
          </p:cNvPr>
          <p:cNvSpPr txBox="1">
            <a:spLocks/>
          </p:cNvSpPr>
          <p:nvPr/>
        </p:nvSpPr>
        <p:spPr>
          <a:xfrm>
            <a:off x="1905000" y="1825625"/>
            <a:ext cx="9448799" cy="43513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343F57"/>
                </a:solidFill>
                <a:latin typeface="+mn-lt"/>
              </a:rPr>
              <a:t>Cast blasting is commonly used in surface coal mines for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Use drilling and blasting methods to move as much material to a final location as safely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The amount of material that is blasted into it’s final placement location is typically referred to as cast-to-final.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343F57"/>
                </a:solidFill>
                <a:latin typeface="+mn-lt"/>
              </a:rPr>
              <a:t>Cast blasting is not commonly used in surface coal mines for reclamation purposes.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Reclamation design has a different profile geometry for material’s final resting location.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Cast blasting can be used, but with a slightly different take.</a:t>
            </a:r>
            <a:endParaRPr lang="en-US" sz="1400" dirty="0">
              <a:solidFill>
                <a:srgbClr val="343F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9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143000"/>
            <a:ext cx="10515600" cy="2852737"/>
          </a:xfrm>
        </p:spPr>
        <p:txBody>
          <a:bodyPr/>
          <a:lstStyle/>
          <a:p>
            <a:r>
              <a:rPr lang="en-US" dirty="0"/>
              <a:t>What is cast blasting?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759" y="6356350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9" y="140466"/>
            <a:ext cx="1304741" cy="24868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98F2F9-8CC4-45AF-850E-4FCF20345463}"/>
              </a:ext>
            </a:extLst>
          </p:cNvPr>
          <p:cNvSpPr txBox="1">
            <a:spLocks/>
          </p:cNvSpPr>
          <p:nvPr/>
        </p:nvSpPr>
        <p:spPr>
          <a:xfrm>
            <a:off x="1905000" y="1825625"/>
            <a:ext cx="9448799" cy="43513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343F57"/>
                </a:solidFill>
                <a:latin typeface="+mn-lt"/>
                <a:hlinkClick r:id="rId3"/>
              </a:rPr>
              <a:t>https://www.youtube.com/watch?v=myqj_TCnIvA</a:t>
            </a:r>
            <a:endParaRPr lang="en-US" sz="1800">
              <a:solidFill>
                <a:srgbClr val="343F5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Regular blasting (not a cast blast) on upper bench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Closer to a cast blast on lower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343F57"/>
                </a:solidFill>
                <a:latin typeface="+mn-lt"/>
                <a:hlinkClick r:id="rId4"/>
              </a:rPr>
              <a:t>https://www.youtube.com/watch?v=I3xc53G331Q</a:t>
            </a:r>
            <a:endParaRPr lang="en-US" sz="1800">
              <a:solidFill>
                <a:srgbClr val="343F5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First 1 minute of videos are cast blasts in coal mines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43F57"/>
                </a:solidFill>
                <a:latin typeface="+mn-lt"/>
              </a:rPr>
              <a:t>Notice controlled throw of material compared to first 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343F57"/>
                </a:solidFill>
                <a:latin typeface="+mn-lt"/>
              </a:rPr>
              <a:t>These videos show that cast blasting can move a large amount of material a distance that means we have to move much less material with shovels and trucks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43F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5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143000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Background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759" y="6356350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9" y="140466"/>
            <a:ext cx="1304741" cy="24868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2057400" y="1743992"/>
            <a:ext cx="8991600" cy="3638945"/>
          </a:xfr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43F57"/>
                </a:solidFill>
                <a:latin typeface="+mn-lt"/>
              </a:rPr>
              <a:t>Using drilling and blasting methods to move material to a final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43F57"/>
                </a:solidFill>
                <a:latin typeface="+mn-lt"/>
              </a:rPr>
              <a:t>Cast blasting is common in surface coal mines for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43F57"/>
                </a:solidFill>
                <a:latin typeface="+mn-lt"/>
              </a:rPr>
              <a:t>Shots are loaded into a hole and blasted in sequence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43F57"/>
                </a:solidFill>
                <a:latin typeface="+mn-lt"/>
              </a:rPr>
              <a:t>Move materials (</a:t>
            </a:r>
            <a:r>
              <a:rPr lang="en-US" sz="1400" dirty="0" err="1">
                <a:solidFill>
                  <a:srgbClr val="343F57"/>
                </a:solidFill>
                <a:latin typeface="+mn-lt"/>
              </a:rPr>
              <a:t>interburden</a:t>
            </a:r>
            <a:r>
              <a:rPr lang="en-US" sz="1400" dirty="0">
                <a:solidFill>
                  <a:srgbClr val="343F57"/>
                </a:solidFill>
                <a:latin typeface="+mn-lt"/>
              </a:rPr>
              <a:t> / overburden) off of the coal seam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43F57"/>
                </a:solidFill>
                <a:latin typeface="+mn-lt"/>
              </a:rPr>
              <a:t>Blasting for reclamation rarely considered</a:t>
            </a:r>
            <a:endParaRPr lang="en-US" sz="1400" dirty="0">
              <a:solidFill>
                <a:srgbClr val="343F5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43F57"/>
                </a:solidFill>
                <a:latin typeface="+mn-lt"/>
              </a:rPr>
              <a:t>Most available blasting tools not designed for reclamation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43F57"/>
                </a:solidFill>
                <a:latin typeface="+mn-lt"/>
              </a:rPr>
              <a:t>Change to pay up front bonding instead of self bonding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43F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9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040" y="428537"/>
            <a:ext cx="8457919" cy="85279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343F57"/>
                </a:solidFill>
              </a:rPr>
              <a:t>production vs reclamation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3145836"/>
            <a:ext cx="4267200" cy="248016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343F57"/>
                </a:solidFill>
                <a:latin typeface="+mn-lt"/>
              </a:rPr>
              <a:t>Reclamation casting blasts material below the grade line (final topography). </a:t>
            </a:r>
            <a:endParaRPr lang="en-US" sz="14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343F57"/>
                </a:solidFill>
                <a:latin typeface="+mn-lt"/>
              </a:rPr>
              <a:t>Mechanical excavation not required when 100% cast to final achieved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43F57"/>
                </a:solidFill>
                <a:latin typeface="+mn-lt"/>
              </a:rPr>
              <a:t>Must drill below grade line to achieve</a:t>
            </a:r>
            <a:endParaRPr lang="en-US" sz="1400" b="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43F57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759" y="6356350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9" y="140466"/>
            <a:ext cx="1304741" cy="2486877"/>
          </a:xfrm>
          <a:prstGeom prst="rect">
            <a:avLst/>
          </a:prstGeom>
        </p:spPr>
      </p:pic>
      <p:pic>
        <p:nvPicPr>
          <p:cNvPr id="8" name="Picture 7" descr="H:\MWCDatafiles\TWorsey\Figure2 Layout2 (1).jpg">
            <a:extLst>
              <a:ext uri="{FF2B5EF4-FFF2-40B4-BE49-F238E27FC236}">
                <a16:creationId xmlns:a16="http://schemas.microsoft.com/office/drawing/2014/main" id="{8D034332-1EAC-462C-9CB5-8FBBAE3A999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480" y="1774825"/>
            <a:ext cx="6583821" cy="50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E56E3-2106-4AC5-AD33-9BF11FFA1880}"/>
              </a:ext>
            </a:extLst>
          </p:cNvPr>
          <p:cNvSpPr txBox="1"/>
          <p:nvPr/>
        </p:nvSpPr>
        <p:spPr>
          <a:xfrm>
            <a:off x="9220200" y="63563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*Favre et al. 2014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13AB5-8AD3-49E9-A25A-42CF9FB1A291}"/>
              </a:ext>
            </a:extLst>
          </p:cNvPr>
          <p:cNvSpPr/>
          <p:nvPr/>
        </p:nvSpPr>
        <p:spPr>
          <a:xfrm>
            <a:off x="6385246" y="1352006"/>
            <a:ext cx="445070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43F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Cast-to-final Below the Grade Line</a:t>
            </a:r>
          </a:p>
        </p:txBody>
      </p:sp>
    </p:spTree>
    <p:extLst>
      <p:ext uri="{BB962C8B-B14F-4D97-AF65-F5344CB8AC3E}">
        <p14:creationId xmlns:p14="http://schemas.microsoft.com/office/powerpoint/2010/main" val="6207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759" y="6356350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9" y="140466"/>
            <a:ext cx="1304741" cy="248687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05600" y="3200400"/>
            <a:ext cx="3948788" cy="158812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Arial" panose="020B0604020202020204" pitchFamily="34" charset="0"/>
              <a:buChar char="•"/>
              <a:defRPr b="1" baseline="0">
                <a:solidFill>
                  <a:srgbClr val="343F57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5400" dirty="0"/>
              <a:t>To Save Money!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91759A-58E7-42AA-B06A-7223121B426B}"/>
              </a:ext>
            </a:extLst>
          </p:cNvPr>
          <p:cNvSpPr txBox="1">
            <a:spLocks/>
          </p:cNvSpPr>
          <p:nvPr/>
        </p:nvSpPr>
        <p:spPr>
          <a:xfrm>
            <a:off x="2438400" y="1427013"/>
            <a:ext cx="10515600" cy="1200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Why Cast Blast?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DE49A4-7BE9-43A0-9C54-8ED1C7F63B5E}"/>
              </a:ext>
            </a:extLst>
          </p:cNvPr>
          <p:cNvSpPr txBox="1">
            <a:spLocks/>
          </p:cNvSpPr>
          <p:nvPr/>
        </p:nvSpPr>
        <p:spPr>
          <a:xfrm>
            <a:off x="2286000" y="4648200"/>
            <a:ext cx="2971799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Arial" panose="020B0604020202020204" pitchFamily="34" charset="0"/>
              <a:buChar char="•"/>
              <a:defRPr b="1" baseline="0">
                <a:solidFill>
                  <a:srgbClr val="343F57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000" b="0" dirty="0"/>
              <a:t>Lower permit bonding requirements by reducing mechanical excavation and hauling</a:t>
            </a:r>
          </a:p>
        </p:txBody>
      </p:sp>
    </p:spTree>
    <p:extLst>
      <p:ext uri="{BB962C8B-B14F-4D97-AF65-F5344CB8AC3E}">
        <p14:creationId xmlns:p14="http://schemas.microsoft.com/office/powerpoint/2010/main" val="669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3DB8BE-F5E6-4FBE-847D-DAFEB41C156D}"/>
              </a:ext>
            </a:extLst>
          </p:cNvPr>
          <p:cNvSpPr/>
          <p:nvPr/>
        </p:nvSpPr>
        <p:spPr>
          <a:xfrm>
            <a:off x="1143000" y="1295400"/>
            <a:ext cx="10287000" cy="34289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B9601-E47D-4071-B655-E9306C6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29CF2-9F73-4A0B-8080-0C6839A5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6806-DF2F-4ADD-8469-4E79589D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7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A1EFD-7910-4125-923B-34B09F125F4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794705"/>
            <a:ext cx="3922522" cy="2486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18C96-32B6-43F2-B355-244E3A991BF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778" y="1794705"/>
            <a:ext cx="4220882" cy="248687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A28116-04D6-4937-9BEF-092C4EBD8593}"/>
              </a:ext>
            </a:extLst>
          </p:cNvPr>
          <p:cNvSpPr txBox="1">
            <a:spLocks/>
          </p:cNvSpPr>
          <p:nvPr/>
        </p:nvSpPr>
        <p:spPr>
          <a:xfrm>
            <a:off x="1293823" y="3849468"/>
            <a:ext cx="3922522" cy="64633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Arial" panose="020B0604020202020204" pitchFamily="34" charset="0"/>
              <a:buChar char="•"/>
              <a:defRPr b="1" baseline="0">
                <a:solidFill>
                  <a:srgbClr val="343F57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000" b="0" dirty="0"/>
              <a:t>Backfill Required: 70 yds / linear ft of highwall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6BF4-E28A-4477-9054-7D4DD1A8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399" y="1497417"/>
            <a:ext cx="3922523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Reclamation  by  Blasting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6D78D5-6F15-4599-8DFC-F455ABBEBDE7}"/>
              </a:ext>
            </a:extLst>
          </p:cNvPr>
          <p:cNvSpPr txBox="1">
            <a:spLocks/>
          </p:cNvSpPr>
          <p:nvPr/>
        </p:nvSpPr>
        <p:spPr>
          <a:xfrm>
            <a:off x="7141777" y="1471739"/>
            <a:ext cx="4212023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</a:rPr>
              <a:t>Backhaul and fill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005F6D-E0A1-4EAE-9BD4-135352B991E4}"/>
              </a:ext>
            </a:extLst>
          </p:cNvPr>
          <p:cNvSpPr txBox="1">
            <a:spLocks/>
          </p:cNvSpPr>
          <p:nvPr/>
        </p:nvSpPr>
        <p:spPr>
          <a:xfrm>
            <a:off x="7141778" y="3849469"/>
            <a:ext cx="4219304" cy="64633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Arial" panose="020B0604020202020204" pitchFamily="34" charset="0"/>
              <a:buChar char="•"/>
              <a:defRPr b="1" baseline="0">
                <a:solidFill>
                  <a:srgbClr val="343F57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000" b="0" dirty="0"/>
              <a:t>Backfill Required: 268 yds / linear ft of highwall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3FD7E-6334-4754-AF38-3D63BE77DCC3}"/>
              </a:ext>
            </a:extLst>
          </p:cNvPr>
          <p:cNvSpPr txBox="1"/>
          <p:nvPr/>
        </p:nvSpPr>
        <p:spPr>
          <a:xfrm>
            <a:off x="10054856" y="419975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*Loop et al. 1994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8928B8-F041-4796-9AC5-E85ECE217B1C}"/>
              </a:ext>
            </a:extLst>
          </p:cNvPr>
          <p:cNvSpPr/>
          <p:nvPr/>
        </p:nvSpPr>
        <p:spPr>
          <a:xfrm>
            <a:off x="3193057" y="800269"/>
            <a:ext cx="618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43F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Reclamation by Blasting Compared to Backfilling</a:t>
            </a:r>
            <a:endParaRPr lang="en-US" sz="2400" dirty="0">
              <a:solidFill>
                <a:srgbClr val="343F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5FE0-91FA-42E6-B292-6F231113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4B28-575F-44EA-AE89-5A22080C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E4F0-9560-421B-82A4-693FD99F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8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75BAE8-9DF8-4F67-9CBF-4EA02ECC6856}"/>
              </a:ext>
            </a:extLst>
          </p:cNvPr>
          <p:cNvSpPr txBox="1">
            <a:spLocks/>
          </p:cNvSpPr>
          <p:nvPr/>
        </p:nvSpPr>
        <p:spPr>
          <a:xfrm>
            <a:off x="1905280" y="685800"/>
            <a:ext cx="8457919" cy="1103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>
                <a:solidFill>
                  <a:srgbClr val="343F57"/>
                </a:solidFill>
              </a:rPr>
              <a:t>No simple task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35ADBE-A6DD-4F45-AD50-99191864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553" y="2362200"/>
            <a:ext cx="4267200" cy="260840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Contractors usually control: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43F57"/>
                </a:solidFill>
                <a:latin typeface="+mn-lt"/>
              </a:rPr>
              <a:t>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Burden to spacing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Burden velocities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43F57"/>
                </a:solidFill>
                <a:latin typeface="+mn-lt"/>
              </a:rPr>
              <a:t>Inclination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Detonator accuracy</a:t>
            </a:r>
            <a:endParaRPr lang="en-US" sz="1050" b="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2BA30F-3F94-42BE-B248-0C966DC7E080}"/>
              </a:ext>
            </a:extLst>
          </p:cNvPr>
          <p:cNvSpPr txBox="1">
            <a:spLocks/>
          </p:cNvSpPr>
          <p:nvPr/>
        </p:nvSpPr>
        <p:spPr>
          <a:xfrm>
            <a:off x="6160820" y="2362200"/>
            <a:ext cx="4267200" cy="1751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400" b="1" kern="1200" baseline="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Engineers can control: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Powder Factor (explosive energy(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F57"/>
                </a:solidFill>
                <a:latin typeface="+mn-lt"/>
              </a:rPr>
              <a:t>Highwall height to pit width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962DF0-6DE0-4016-B013-8A85A331A753}"/>
              </a:ext>
            </a:extLst>
          </p:cNvPr>
          <p:cNvSpPr/>
          <p:nvPr/>
        </p:nvSpPr>
        <p:spPr>
          <a:xfrm>
            <a:off x="3000153" y="49706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“Predicting cast-to-final percentage is difficult for a reclamation cast blasting site with no prior records in such application.” – Worsey et al. 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26C4A-529A-4F13-B0CC-BE60B2AC377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63796"/>
            <a:ext cx="7252054" cy="5392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75BD8-F6EE-4613-8E6E-B575C3F5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June 17, 2019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6A90B-8E68-46EB-A2FB-054BB924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D05A-CE53-4D5B-A349-93F78F78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9</a:t>
            </a:fld>
            <a:endParaRPr lang="en-US" dirty="0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2543C-879E-4E97-B67E-271DE65D2E4B}"/>
              </a:ext>
            </a:extLst>
          </p:cNvPr>
          <p:cNvSpPr txBox="1"/>
          <p:nvPr/>
        </p:nvSpPr>
        <p:spPr>
          <a:xfrm>
            <a:off x="5525770" y="606871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Chiappetta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1990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EA3D95-A878-4C6F-B537-0C50687B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5826" y="1295400"/>
            <a:ext cx="4267200" cy="364894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Powder Factor doesn’t have a significant influence above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Highwall to pit ratios continue to have strong influence at high powder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43F57"/>
                </a:solidFill>
                <a:latin typeface="+mn-lt"/>
              </a:rPr>
              <a:t>Matching this ratio is most important when matching a blast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43F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3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SPEC 2017">
  <a:themeElements>
    <a:clrScheme name="RESPEC 2017">
      <a:dk1>
        <a:srgbClr val="000000"/>
      </a:dk1>
      <a:lt1>
        <a:srgbClr val="FFFFFF"/>
      </a:lt1>
      <a:dk2>
        <a:srgbClr val="5E6266"/>
      </a:dk2>
      <a:lt2>
        <a:srgbClr val="E5E5C5"/>
      </a:lt2>
      <a:accent1>
        <a:srgbClr val="EF3E32"/>
      </a:accent1>
      <a:accent2>
        <a:srgbClr val="808080"/>
      </a:accent2>
      <a:accent3>
        <a:srgbClr val="473A46"/>
      </a:accent3>
      <a:accent4>
        <a:srgbClr val="F1BF5B"/>
      </a:accent4>
      <a:accent5>
        <a:srgbClr val="D8D8C9"/>
      </a:accent5>
      <a:accent6>
        <a:srgbClr val="3C012D"/>
      </a:accent6>
      <a:hlink>
        <a:srgbClr val="F13240"/>
      </a:hlink>
      <a:folHlink>
        <a:srgbClr val="433635"/>
      </a:folHlink>
    </a:clrScheme>
    <a:fontScheme name="2017 Fonts">
      <a:majorFont>
        <a:latin typeface="Bebas Neue Bold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pec2" id="{A2C2F8A8-5F7C-E547-BD35-1DF3116A480C}" vid="{6188DE25-1F65-B84E-A524-38D11C378206}"/>
    </a:ext>
  </a:extLst>
</a:theme>
</file>

<file path=ppt/theme/theme2.xml><?xml version="1.0" encoding="utf-8"?>
<a:theme xmlns:a="http://schemas.openxmlformats.org/drawingml/2006/main" name="1_RESPEC 2017">
  <a:themeElements>
    <a:clrScheme name="RESPEC 2017">
      <a:dk1>
        <a:srgbClr val="000000"/>
      </a:dk1>
      <a:lt1>
        <a:srgbClr val="FFFFFF"/>
      </a:lt1>
      <a:dk2>
        <a:srgbClr val="5E6266"/>
      </a:dk2>
      <a:lt2>
        <a:srgbClr val="E5E5C5"/>
      </a:lt2>
      <a:accent1>
        <a:srgbClr val="EF3E32"/>
      </a:accent1>
      <a:accent2>
        <a:srgbClr val="808080"/>
      </a:accent2>
      <a:accent3>
        <a:srgbClr val="473A46"/>
      </a:accent3>
      <a:accent4>
        <a:srgbClr val="F1BF5B"/>
      </a:accent4>
      <a:accent5>
        <a:srgbClr val="D8D8C9"/>
      </a:accent5>
      <a:accent6>
        <a:srgbClr val="3C012D"/>
      </a:accent6>
      <a:hlink>
        <a:srgbClr val="F13240"/>
      </a:hlink>
      <a:folHlink>
        <a:srgbClr val="433635"/>
      </a:folHlink>
    </a:clrScheme>
    <a:fontScheme name="2017 Fonts">
      <a:majorFont>
        <a:latin typeface="Bebas Neue Bold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pec2" id="{A2C2F8A8-5F7C-E547-BD35-1DF3116A480C}" vid="{6188DE25-1F65-B84E-A524-38D11C3782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8D09A94-84DE-4C60-8106-EDFC73A940F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FCA7975-081E-4BE3-AA59-7972CADD1EB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CFB9789-4A1C-4582-A199-5FA7DC94B52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079FE0B-230A-4FB7-8DCF-15129318155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8104DC5-680F-47EA-B578-6280BE1C561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5382BCB-8EA6-483B-9018-366D6AB5BB0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F424977-A75F-40C6-AF23-E1793FC6C94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E11DF7E-CBB6-489D-8423-9E999507F71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C58CF0E-F88F-4693-AA1E-9BB4CFD8948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DA806E3-0EE0-475A-8FC9-6651ECB95B8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922C657-8118-4B04-84A5-7534C420753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97DFAE6-A8AB-465A-B7F1-B85572764B8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7D04B5D-A93F-47BB-9A4F-6DD3C11D536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96FAABD-6DC2-45A2-A5AB-2834F44C6AB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FC07E53-E26E-4A15-A3A2-B732DBB36A2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098CAF2-B38F-41A5-B8DC-AF41066A6CD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RESPEC 2017</Template>
  <TotalTime>23631</TotalTime>
  <Words>899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Bebas Neue Bold</vt:lpstr>
      <vt:lpstr>Bebas Neue Book</vt:lpstr>
      <vt:lpstr>Calibri</vt:lpstr>
      <vt:lpstr>Bebas Neue Regular</vt:lpstr>
      <vt:lpstr>Aktiv Grotesk</vt:lpstr>
      <vt:lpstr>Times New Roman</vt:lpstr>
      <vt:lpstr>RESPEC 2017</vt:lpstr>
      <vt:lpstr>1_RESPEC 2017</vt:lpstr>
      <vt:lpstr>Cast Blasting as a Cost Saving Reclamation Tool</vt:lpstr>
      <vt:lpstr>What is cast blasting?</vt:lpstr>
      <vt:lpstr>What is cast blasting?</vt:lpstr>
      <vt:lpstr>Background</vt:lpstr>
      <vt:lpstr>production vs reclamation casting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Limitations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Tree</dc:title>
  <dc:creator>Lacy M. Pomarleau</dc:creator>
  <cp:lastModifiedBy>Kevin Wolter</cp:lastModifiedBy>
  <cp:revision>769</cp:revision>
  <cp:lastPrinted>2017-02-20T23:07:23Z</cp:lastPrinted>
  <dcterms:created xsi:type="dcterms:W3CDTF">2015-07-01T18:28:10Z</dcterms:created>
  <dcterms:modified xsi:type="dcterms:W3CDTF">2019-06-17T18:32:41Z</dcterms:modified>
</cp:coreProperties>
</file>