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handoutMasterIdLst>
    <p:handoutMasterId r:id="rId66"/>
  </p:handoutMasterIdLst>
  <p:sldIdLst>
    <p:sldId id="256" r:id="rId2"/>
    <p:sldId id="420" r:id="rId3"/>
    <p:sldId id="342" r:id="rId4"/>
    <p:sldId id="366" r:id="rId5"/>
    <p:sldId id="367" r:id="rId6"/>
    <p:sldId id="274" r:id="rId7"/>
    <p:sldId id="404" r:id="rId8"/>
    <p:sldId id="314" r:id="rId9"/>
    <p:sldId id="400" r:id="rId10"/>
    <p:sldId id="331" r:id="rId11"/>
    <p:sldId id="322" r:id="rId12"/>
    <p:sldId id="329" r:id="rId13"/>
    <p:sldId id="380" r:id="rId14"/>
    <p:sldId id="374" r:id="rId15"/>
    <p:sldId id="442" r:id="rId16"/>
    <p:sldId id="382" r:id="rId17"/>
    <p:sldId id="441" r:id="rId18"/>
    <p:sldId id="413" r:id="rId19"/>
    <p:sldId id="439" r:id="rId20"/>
    <p:sldId id="315" r:id="rId21"/>
    <p:sldId id="424" r:id="rId22"/>
    <p:sldId id="317" r:id="rId23"/>
    <p:sldId id="320" r:id="rId24"/>
    <p:sldId id="425" r:id="rId25"/>
    <p:sldId id="266" r:id="rId26"/>
    <p:sldId id="269" r:id="rId27"/>
    <p:sldId id="271" r:id="rId28"/>
    <p:sldId id="260" r:id="rId29"/>
    <p:sldId id="262" r:id="rId30"/>
    <p:sldId id="278" r:id="rId31"/>
    <p:sldId id="277" r:id="rId32"/>
    <p:sldId id="294" r:id="rId33"/>
    <p:sldId id="422" r:id="rId34"/>
    <p:sldId id="423" r:id="rId35"/>
    <p:sldId id="426" r:id="rId36"/>
    <p:sldId id="427" r:id="rId37"/>
    <p:sldId id="428" r:id="rId38"/>
    <p:sldId id="429" r:id="rId39"/>
    <p:sldId id="390" r:id="rId40"/>
    <p:sldId id="293" r:id="rId41"/>
    <p:sldId id="297" r:id="rId42"/>
    <p:sldId id="302" r:id="rId43"/>
    <p:sldId id="440" r:id="rId44"/>
    <p:sldId id="298" r:id="rId45"/>
    <p:sldId id="307" r:id="rId46"/>
    <p:sldId id="392" r:id="rId47"/>
    <p:sldId id="393" r:id="rId48"/>
    <p:sldId id="394" r:id="rId49"/>
    <p:sldId id="395" r:id="rId50"/>
    <p:sldId id="396" r:id="rId51"/>
    <p:sldId id="430" r:id="rId52"/>
    <p:sldId id="438" r:id="rId53"/>
    <p:sldId id="432" r:id="rId54"/>
    <p:sldId id="443" r:id="rId55"/>
    <p:sldId id="434" r:id="rId56"/>
    <p:sldId id="435" r:id="rId57"/>
    <p:sldId id="436" r:id="rId58"/>
    <p:sldId id="437" r:id="rId59"/>
    <p:sldId id="405" r:id="rId60"/>
    <p:sldId id="283" r:id="rId61"/>
    <p:sldId id="386" r:id="rId62"/>
    <p:sldId id="313" r:id="rId63"/>
    <p:sldId id="418"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obeson" initial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3F1D"/>
    <a:srgbClr val="794E28"/>
    <a:srgbClr val="208944"/>
    <a:srgbClr val="7A4F29"/>
    <a:srgbClr val="00924E"/>
    <a:srgbClr val="87B55B"/>
    <a:srgbClr val="3C2415"/>
    <a:srgbClr val="C84B1E"/>
    <a:srgbClr val="ED7D30"/>
    <a:srgbClr val="E7E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7961" autoAdjust="0"/>
  </p:normalViewPr>
  <p:slideViewPr>
    <p:cSldViewPr snapToGrid="0" snapToObjects="1">
      <p:cViewPr varScale="1">
        <p:scale>
          <a:sx n="97" d="100"/>
          <a:sy n="97" d="100"/>
        </p:scale>
        <p:origin x="1806"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67" d="100"/>
          <a:sy n="67" d="100"/>
        </p:scale>
        <p:origin x="2583"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B360-3C41-A753-DDAAAD74D2ED}"/>
              </c:ext>
            </c:extLst>
          </c:dPt>
          <c:dPt>
            <c:idx val="1"/>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2-B360-3C41-A753-DDAAAD74D2ED}"/>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B360-3C41-A753-DDAAAD74D2ED}"/>
              </c:ext>
            </c:extLst>
          </c:dPt>
          <c:dPt>
            <c:idx val="3"/>
            <c:bubble3D val="0"/>
            <c:spPr>
              <a:solidFill>
                <a:srgbClr val="794E28"/>
              </a:solidFill>
              <a:ln w="19050">
                <a:solidFill>
                  <a:schemeClr val="lt1"/>
                </a:solidFill>
              </a:ln>
              <a:effectLst/>
            </c:spPr>
            <c:extLst>
              <c:ext xmlns:c16="http://schemas.microsoft.com/office/drawing/2014/chart" uri="{C3380CC4-5D6E-409C-BE32-E72D297353CC}">
                <c16:uniqueId val="{00000004-B360-3C41-A753-DDAAAD74D2ED}"/>
              </c:ext>
            </c:extLst>
          </c:dPt>
          <c:dPt>
            <c:idx val="4"/>
            <c:bubble3D val="0"/>
            <c:spPr>
              <a:solidFill>
                <a:srgbClr val="9DCC4F"/>
              </a:solidFill>
              <a:ln w="19050">
                <a:solidFill>
                  <a:schemeClr val="lt1"/>
                </a:solidFill>
              </a:ln>
              <a:effectLst/>
            </c:spPr>
            <c:extLst>
              <c:ext xmlns:c16="http://schemas.microsoft.com/office/drawing/2014/chart" uri="{C3380CC4-5D6E-409C-BE32-E72D297353CC}">
                <c16:uniqueId val="{00000005-B360-3C41-A753-DDAAAD74D2ED}"/>
              </c:ext>
            </c:extLst>
          </c:dPt>
          <c:dLbls>
            <c:dLbl>
              <c:idx val="0"/>
              <c:layout>
                <c:manualLayout>
                  <c:x val="-0.16679032781118719"/>
                  <c:y val="0.14060383527368153"/>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60-3C41-A753-DDAAAD74D2ED}"/>
                </c:ext>
              </c:extLst>
            </c:dLbl>
            <c:dLbl>
              <c:idx val="1"/>
              <c:layout>
                <c:manualLayout>
                  <c:x val="-0.15916224504131837"/>
                  <c:y val="-0.13018002044022051"/>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60-3C41-A753-DDAAAD74D2ED}"/>
                </c:ext>
              </c:extLst>
            </c:dLbl>
            <c:dLbl>
              <c:idx val="2"/>
              <c:layout>
                <c:manualLayout>
                  <c:x val="0.23415920808980503"/>
                  <c:y val="-1.4194907617877171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60-3C41-A753-DDAAAD74D2ED}"/>
                </c:ext>
              </c:extLst>
            </c:dLbl>
            <c:dLbl>
              <c:idx val="3"/>
              <c:layout>
                <c:manualLayout>
                  <c:x val="-0.12161348216332359"/>
                  <c:y val="2.2887698545116728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60-3C41-A753-DDAAAD74D2ED}"/>
                </c:ext>
              </c:extLst>
            </c:dLbl>
            <c:dLbl>
              <c:idx val="4"/>
              <c:layout>
                <c:manualLayout>
                  <c:x val="9.1209847539752378E-2"/>
                  <c:y val="-4.8670513644835813E-4"/>
                </c:manualLayout>
              </c:layout>
              <c:tx>
                <c:rich>
                  <a:bodyPr/>
                  <a:lstStyle/>
                  <a:p>
                    <a:r>
                      <a:rPr lang="en-US" dirty="0"/>
                      <a:t>Biological</a:t>
                    </a:r>
                    <a:r>
                      <a:rPr lang="en-US" baseline="0" dirty="0"/>
                      <a:t> Activity</a:t>
                    </a:r>
                    <a:endParaRPr lang="en-US" dirty="0"/>
                  </a:p>
                </c:rich>
              </c:tx>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60-3C41-A753-DDAAAD74D2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Water</c:v>
                </c:pt>
                <c:pt idx="1">
                  <c:v>Air</c:v>
                </c:pt>
                <c:pt idx="2">
                  <c:v>Mineral Matter</c:v>
                </c:pt>
                <c:pt idx="3">
                  <c:v>Organic Matter</c:v>
                </c:pt>
                <c:pt idx="4">
                  <c:v>Biota</c:v>
                </c:pt>
              </c:strCache>
            </c:strRef>
          </c:cat>
          <c:val>
            <c:numRef>
              <c:f>Sheet1!$B$2:$B$6</c:f>
              <c:numCache>
                <c:formatCode>General</c:formatCode>
                <c:ptCount val="5"/>
                <c:pt idx="0">
                  <c:v>0.2</c:v>
                </c:pt>
                <c:pt idx="1">
                  <c:v>0.23</c:v>
                </c:pt>
                <c:pt idx="2">
                  <c:v>0.4</c:v>
                </c:pt>
                <c:pt idx="3">
                  <c:v>0.05</c:v>
                </c:pt>
                <c:pt idx="4">
                  <c:v>0.02</c:v>
                </c:pt>
              </c:numCache>
            </c:numRef>
          </c:val>
          <c:extLst>
            <c:ext xmlns:c16="http://schemas.microsoft.com/office/drawing/2014/chart" uri="{C3380CC4-5D6E-409C-BE32-E72D297353CC}">
              <c16:uniqueId val="{00000000-B360-3C41-A753-DDAAAD74D2ED}"/>
            </c:ext>
          </c:extLst>
        </c:ser>
        <c:dLbls>
          <c:showLegendKey val="0"/>
          <c:showVal val="0"/>
          <c:showCatName val="0"/>
          <c:showSerName val="0"/>
          <c:showPercent val="0"/>
          <c:showBubbleSize val="0"/>
          <c:showLeaderLines val="1"/>
        </c:dLbls>
        <c:firstSliceAng val="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Untreated / Disturbed Fungi Level</c:v>
                </c:pt>
              </c:strCache>
            </c:strRef>
          </c:tx>
          <c:spPr>
            <a:gradFill>
              <a:gsLst>
                <a:gs pos="0">
                  <a:schemeClr val="accent4">
                    <a:alpha val="85000"/>
                  </a:schemeClr>
                </a:gs>
                <a:gs pos="98000">
                  <a:schemeClr val="accent4">
                    <a:lumMod val="60000"/>
                    <a:lumOff val="40000"/>
                    <a:alpha val="85000"/>
                  </a:schemeClr>
                </a:gs>
              </a:gsLst>
              <a:lin ang="5400000" scaled="1"/>
            </a:gra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Fungi Level</c:v>
                </c:pt>
              </c:strCache>
            </c:strRef>
          </c:cat>
          <c:val>
            <c:numRef>
              <c:f>Sheet1!$B$2</c:f>
              <c:numCache>
                <c:formatCode>0.00E+00</c:formatCode>
                <c:ptCount val="1"/>
                <c:pt idx="0">
                  <c:v>11000000</c:v>
                </c:pt>
              </c:numCache>
            </c:numRef>
          </c:val>
          <c:extLst>
            <c:ext xmlns:c16="http://schemas.microsoft.com/office/drawing/2014/chart" uri="{C3380CC4-5D6E-409C-BE32-E72D297353CC}">
              <c16:uniqueId val="{00000000-43BC-F54C-8A1A-9D87E961BCEA}"/>
            </c:ext>
          </c:extLst>
        </c:ser>
        <c:ser>
          <c:idx val="1"/>
          <c:order val="1"/>
          <c:tx>
            <c:strRef>
              <c:f>Sheet1!$C$1</c:f>
              <c:strCache>
                <c:ptCount val="1"/>
                <c:pt idx="0">
                  <c:v>ProGanics-Treated Fungi Level (18 mo.)</c:v>
                </c:pt>
              </c:strCache>
            </c:strRef>
          </c:tx>
          <c:spPr>
            <a:gradFill>
              <a:gsLst>
                <a:gs pos="0">
                  <a:srgbClr val="7A4F29">
                    <a:alpha val="85000"/>
                  </a:srgbClr>
                </a:gs>
                <a:gs pos="98000">
                  <a:srgbClr val="7A4F29">
                    <a:lumMod val="25000"/>
                  </a:srgbClr>
                </a:gs>
              </a:gsLst>
              <a:lin ang="5400000" scaled="1"/>
            </a:gradFill>
            <a:ln w="9525" cap="flat" cmpd="sng" algn="ctr">
              <a:solidFill>
                <a:srgbClr val="3C2415"/>
              </a:solidFill>
              <a:round/>
            </a:ln>
            <a:effectLst/>
            <a:sp3d contourW="9525">
              <a:contourClr>
                <a:srgbClr val="3C2415"/>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Fungi Level</c:v>
                </c:pt>
              </c:strCache>
            </c:strRef>
          </c:cat>
          <c:val>
            <c:numRef>
              <c:f>Sheet1!$C$2</c:f>
              <c:numCache>
                <c:formatCode>0.00E+00</c:formatCode>
                <c:ptCount val="1"/>
                <c:pt idx="0">
                  <c:v>16000000</c:v>
                </c:pt>
              </c:numCache>
            </c:numRef>
          </c:val>
          <c:extLst>
            <c:ext xmlns:c16="http://schemas.microsoft.com/office/drawing/2014/chart" uri="{C3380CC4-5D6E-409C-BE32-E72D297353CC}">
              <c16:uniqueId val="{00000001-43BC-F54C-8A1A-9D87E961BCEA}"/>
            </c:ext>
          </c:extLst>
        </c:ser>
        <c:dLbls>
          <c:showLegendKey val="0"/>
          <c:showVal val="0"/>
          <c:showCatName val="0"/>
          <c:showSerName val="0"/>
          <c:showPercent val="0"/>
          <c:showBubbleSize val="0"/>
        </c:dLbls>
        <c:gapWidth val="65"/>
        <c:shape val="box"/>
        <c:axId val="452076328"/>
        <c:axId val="452076720"/>
        <c:axId val="0"/>
      </c:bar3DChart>
      <c:catAx>
        <c:axId val="4520763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52076720"/>
        <c:crosses val="autoZero"/>
        <c:auto val="1"/>
        <c:lblAlgn val="ctr"/>
        <c:lblOffset val="100"/>
        <c:noMultiLvlLbl val="0"/>
      </c:catAx>
      <c:valAx>
        <c:axId val="452076720"/>
        <c:scaling>
          <c:orientation val="minMax"/>
          <c:max val="18000000"/>
          <c:min val="0"/>
        </c:scaling>
        <c:delete val="0"/>
        <c:axPos val="l"/>
        <c:majorGridlines>
          <c:spPr>
            <a:ln w="9525" cap="flat" cmpd="sng" algn="ctr">
              <a:solidFill>
                <a:schemeClr val="dk1">
                  <a:lumMod val="15000"/>
                  <a:lumOff val="85000"/>
                </a:schemeClr>
              </a:solidFill>
              <a:round/>
            </a:ln>
            <a:effectLst/>
          </c:spPr>
        </c:majorGridlines>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76328"/>
        <c:crosses val="autoZero"/>
        <c:crossBetween val="between"/>
        <c:majorUnit val="2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Background OM</c:v>
                </c:pt>
              </c:strCache>
            </c:strRef>
          </c:tx>
          <c:spPr>
            <a:gradFill>
              <a:gsLst>
                <a:gs pos="0">
                  <a:srgbClr val="87B55B">
                    <a:alpha val="85000"/>
                    <a:lumMod val="95000"/>
                    <a:lumOff val="5000"/>
                  </a:srgbClr>
                </a:gs>
                <a:gs pos="99000">
                  <a:srgbClr val="208944">
                    <a:alpha val="85000"/>
                    <a:lumMod val="90000"/>
                  </a:srgbClr>
                </a:gs>
              </a:gsLst>
              <a:lin ang="5400000" scaled="1"/>
            </a:gradFill>
            <a:ln w="9525" cap="flat" cmpd="sng" algn="ctr">
              <a:solidFill>
                <a:schemeClr val="accent6">
                  <a:lumMod val="75000"/>
                </a:schemeClr>
              </a:solidFill>
              <a:round/>
            </a:ln>
            <a:effectLst/>
            <a:sp3d contourW="9525">
              <a:contourClr>
                <a:schemeClr val="accent6">
                  <a:lumMod val="75000"/>
                </a:schemeClr>
              </a:contourClr>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Organic Matter (OM)%</c:v>
                </c:pt>
              </c:strCache>
            </c:strRef>
          </c:cat>
          <c:val>
            <c:numRef>
              <c:f>Sheet1!$B$2</c:f>
              <c:numCache>
                <c:formatCode>General</c:formatCode>
                <c:ptCount val="1"/>
                <c:pt idx="0">
                  <c:v>3.2000000000000001E-2</c:v>
                </c:pt>
              </c:numCache>
            </c:numRef>
          </c:val>
          <c:extLst>
            <c:ext xmlns:c16="http://schemas.microsoft.com/office/drawing/2014/chart" uri="{C3380CC4-5D6E-409C-BE32-E72D297353CC}">
              <c16:uniqueId val="{00000000-A022-F64B-81C3-733272C5DDCB}"/>
            </c:ext>
          </c:extLst>
        </c:ser>
        <c:ser>
          <c:idx val="1"/>
          <c:order val="1"/>
          <c:tx>
            <c:strRef>
              <c:f>Sheet1!$C$1</c:f>
              <c:strCache>
                <c:ptCount val="1"/>
                <c:pt idx="0">
                  <c:v>Untreated/Disturbed OM</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Organic Matter (OM)%</c:v>
                </c:pt>
              </c:strCache>
            </c:strRef>
          </c:cat>
          <c:val>
            <c:numRef>
              <c:f>Sheet1!$C$2</c:f>
              <c:numCache>
                <c:formatCode>General</c:formatCode>
                <c:ptCount val="1"/>
                <c:pt idx="0">
                  <c:v>1.0999999999999999E-2</c:v>
                </c:pt>
              </c:numCache>
            </c:numRef>
          </c:val>
          <c:extLst>
            <c:ext xmlns:c16="http://schemas.microsoft.com/office/drawing/2014/chart" uri="{C3380CC4-5D6E-409C-BE32-E72D297353CC}">
              <c16:uniqueId val="{00000001-A022-F64B-81C3-733272C5DDCB}"/>
            </c:ext>
          </c:extLst>
        </c:ser>
        <c:ser>
          <c:idx val="2"/>
          <c:order val="2"/>
          <c:tx>
            <c:strRef>
              <c:f>Sheet1!$D$1</c:f>
              <c:strCache>
                <c:ptCount val="1"/>
                <c:pt idx="0">
                  <c:v>BST-Treated OM (11 mo.)</c:v>
                </c:pt>
              </c:strCache>
            </c:strRef>
          </c:tx>
          <c:spPr>
            <a:gradFill>
              <a:gsLst>
                <a:gs pos="0">
                  <a:srgbClr val="7A4F29">
                    <a:alpha val="85000"/>
                  </a:srgbClr>
                </a:gs>
                <a:gs pos="100000">
                  <a:srgbClr val="7A4F29">
                    <a:alpha val="85000"/>
                    <a:lumMod val="25000"/>
                  </a:srgbClr>
                </a:gs>
              </a:gsLst>
              <a:lin ang="5400000" scaled="1"/>
            </a:gradFill>
            <a:ln w="9525" cap="flat" cmpd="sng" algn="ctr">
              <a:solidFill>
                <a:srgbClr val="3C2415"/>
              </a:solidFill>
              <a:round/>
            </a:ln>
            <a:effectLst/>
            <a:sp3d contourW="9525">
              <a:contourClr>
                <a:srgbClr val="3C2415"/>
              </a:contourClr>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Organic Matter (OM)%</c:v>
                </c:pt>
              </c:strCache>
            </c:strRef>
          </c:cat>
          <c:val>
            <c:numRef>
              <c:f>Sheet1!$D$2</c:f>
              <c:numCache>
                <c:formatCode>General</c:formatCode>
                <c:ptCount val="1"/>
                <c:pt idx="0">
                  <c:v>2.1999999999999999E-2</c:v>
                </c:pt>
              </c:numCache>
            </c:numRef>
          </c:val>
          <c:extLst>
            <c:ext xmlns:c16="http://schemas.microsoft.com/office/drawing/2014/chart" uri="{C3380CC4-5D6E-409C-BE32-E72D297353CC}">
              <c16:uniqueId val="{00000002-A022-F64B-81C3-733272C5DDCB}"/>
            </c:ext>
          </c:extLst>
        </c:ser>
        <c:dLbls>
          <c:showLegendKey val="0"/>
          <c:showVal val="0"/>
          <c:showCatName val="0"/>
          <c:showSerName val="0"/>
          <c:showPercent val="0"/>
          <c:showBubbleSize val="0"/>
        </c:dLbls>
        <c:gapWidth val="65"/>
        <c:shape val="box"/>
        <c:axId val="452080640"/>
        <c:axId val="452077112"/>
        <c:axId val="0"/>
      </c:bar3DChart>
      <c:catAx>
        <c:axId val="452080640"/>
        <c:scaling>
          <c:orientation val="minMax"/>
        </c:scaling>
        <c:delete val="1"/>
        <c:axPos val="b"/>
        <c:numFmt formatCode="General" sourceLinked="1"/>
        <c:majorTickMark val="none"/>
        <c:minorTickMark val="none"/>
        <c:tickLblPos val="nextTo"/>
        <c:crossAx val="452077112"/>
        <c:crosses val="autoZero"/>
        <c:auto val="1"/>
        <c:lblAlgn val="ctr"/>
        <c:lblOffset val="100"/>
        <c:noMultiLvlLbl val="0"/>
      </c:catAx>
      <c:valAx>
        <c:axId val="45207711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mn-lt"/>
                    <a:ea typeface="+mn-ea"/>
                    <a:cs typeface="+mn-cs"/>
                  </a:defRPr>
                </a:pPr>
                <a:r>
                  <a:rPr lang="en-US" sz="1200" b="1" i="0" baseline="0" dirty="0">
                    <a:effectLst/>
                  </a:rPr>
                  <a:t>Organic Matter (OM) %</a:t>
                </a:r>
                <a:endParaRPr lang="en-US" sz="1200" dirty="0">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80640"/>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Background Reference</c:v>
                </c:pt>
              </c:strCache>
            </c:strRef>
          </c:tx>
          <c:spPr>
            <a:gradFill>
              <a:gsLst>
                <a:gs pos="0">
                  <a:srgbClr val="87B55B">
                    <a:alpha val="85000"/>
                    <a:lumMod val="95000"/>
                    <a:lumOff val="5000"/>
                  </a:srgbClr>
                </a:gs>
                <a:gs pos="100000">
                  <a:srgbClr val="208944">
                    <a:alpha val="85000"/>
                    <a:lumMod val="90000"/>
                  </a:srgbClr>
                </a:gs>
              </a:gsLst>
              <a:lin ang="5400000" scaled="1"/>
            </a:gradFill>
            <a:ln w="9525" cap="flat" cmpd="sng" algn="ctr">
              <a:solidFill>
                <a:schemeClr val="accent6">
                  <a:lumMod val="75000"/>
                </a:schemeClr>
              </a:solidFill>
              <a:round/>
            </a:ln>
            <a:effectLst/>
            <a:sp3d contourW="9525">
              <a:contourClr>
                <a:schemeClr val="accent6">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Soil Respiration (SR)</c:v>
                </c:pt>
              </c:strCache>
            </c:strRef>
          </c:cat>
          <c:val>
            <c:numRef>
              <c:f>Sheet1!$B$2</c:f>
              <c:numCache>
                <c:formatCode>General</c:formatCode>
                <c:ptCount val="1"/>
                <c:pt idx="0">
                  <c:v>924</c:v>
                </c:pt>
              </c:numCache>
            </c:numRef>
          </c:val>
          <c:extLst>
            <c:ext xmlns:c16="http://schemas.microsoft.com/office/drawing/2014/chart" uri="{C3380CC4-5D6E-409C-BE32-E72D297353CC}">
              <c16:uniqueId val="{00000000-43BC-F54C-8A1A-9D87E961BCEA}"/>
            </c:ext>
          </c:extLst>
        </c:ser>
        <c:ser>
          <c:idx val="1"/>
          <c:order val="1"/>
          <c:tx>
            <c:strRef>
              <c:f>Sheet1!$C$1</c:f>
              <c:strCache>
                <c:ptCount val="1"/>
                <c:pt idx="0">
                  <c:v>Untreated / Disturbed SR</c:v>
                </c:pt>
              </c:strCache>
            </c:strRef>
          </c:tx>
          <c:spPr>
            <a:gradFill>
              <a:gsLst>
                <a:gs pos="0">
                  <a:schemeClr val="accent4">
                    <a:alpha val="85000"/>
                  </a:schemeClr>
                </a:gs>
                <a:gs pos="100000">
                  <a:schemeClr val="accent4">
                    <a:lumMod val="60000"/>
                    <a:lumOff val="40000"/>
                    <a:alpha val="85000"/>
                  </a:schemeClr>
                </a:gs>
              </a:gsLst>
              <a:lin ang="5400000" scaled="1"/>
            </a:gra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Soil Respiration (SR)</c:v>
                </c:pt>
              </c:strCache>
            </c:strRef>
          </c:cat>
          <c:val>
            <c:numRef>
              <c:f>Sheet1!$C$2</c:f>
              <c:numCache>
                <c:formatCode>General</c:formatCode>
                <c:ptCount val="1"/>
                <c:pt idx="0">
                  <c:v>280</c:v>
                </c:pt>
              </c:numCache>
            </c:numRef>
          </c:val>
          <c:extLst>
            <c:ext xmlns:c16="http://schemas.microsoft.com/office/drawing/2014/chart" uri="{C3380CC4-5D6E-409C-BE32-E72D297353CC}">
              <c16:uniqueId val="{00000001-43BC-F54C-8A1A-9D87E961BCEA}"/>
            </c:ext>
          </c:extLst>
        </c:ser>
        <c:ser>
          <c:idx val="2"/>
          <c:order val="2"/>
          <c:tx>
            <c:strRef>
              <c:f>Sheet1!$D$1</c:f>
              <c:strCache>
                <c:ptCount val="1"/>
                <c:pt idx="0">
                  <c:v>BST-Treated SR (11 mo.)</c:v>
                </c:pt>
              </c:strCache>
            </c:strRef>
          </c:tx>
          <c:spPr>
            <a:gradFill>
              <a:gsLst>
                <a:gs pos="0">
                  <a:srgbClr val="7A4F29">
                    <a:alpha val="85000"/>
                  </a:srgbClr>
                </a:gs>
                <a:gs pos="99000">
                  <a:srgbClr val="7A4F29">
                    <a:alpha val="85000"/>
                    <a:lumMod val="25000"/>
                  </a:srgbClr>
                </a:gs>
              </a:gsLst>
              <a:lin ang="5400000" scaled="1"/>
            </a:gradFill>
            <a:ln w="9525" cap="flat" cmpd="sng" algn="ctr">
              <a:solidFill>
                <a:srgbClr val="3C2415"/>
              </a:solidFill>
              <a:round/>
            </a:ln>
            <a:effectLst/>
            <a:sp3d contourW="9525">
              <a:contourClr>
                <a:srgbClr val="3C2415"/>
              </a:contourClr>
            </a:sp3d>
          </c:spPr>
          <c:invertIfNegative val="0"/>
          <c:dLbls>
            <c:dLbl>
              <c:idx val="0"/>
              <c:layout>
                <c:manualLayout>
                  <c:x val="-7.1523627858622006E-3"/>
                  <c:y val="-2.76164327560249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90-4B25-9685-35AE671F648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Soil Respiration (SR)</c:v>
                </c:pt>
              </c:strCache>
            </c:strRef>
          </c:cat>
          <c:val>
            <c:numRef>
              <c:f>Sheet1!$D$2</c:f>
              <c:numCache>
                <c:formatCode>General</c:formatCode>
                <c:ptCount val="1"/>
                <c:pt idx="0">
                  <c:v>920</c:v>
                </c:pt>
              </c:numCache>
            </c:numRef>
          </c:val>
          <c:extLst>
            <c:ext xmlns:c16="http://schemas.microsoft.com/office/drawing/2014/chart" uri="{C3380CC4-5D6E-409C-BE32-E72D297353CC}">
              <c16:uniqueId val="{00000002-43BC-F54C-8A1A-9D87E961BCEA}"/>
            </c:ext>
          </c:extLst>
        </c:ser>
        <c:dLbls>
          <c:showLegendKey val="0"/>
          <c:showVal val="0"/>
          <c:showCatName val="0"/>
          <c:showSerName val="0"/>
          <c:showPercent val="0"/>
          <c:showBubbleSize val="0"/>
        </c:dLbls>
        <c:gapWidth val="65"/>
        <c:shape val="box"/>
        <c:axId val="452077504"/>
        <c:axId val="452081424"/>
        <c:axId val="0"/>
      </c:bar3DChart>
      <c:catAx>
        <c:axId val="4520775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52081424"/>
        <c:crosses val="autoZero"/>
        <c:auto val="1"/>
        <c:lblAlgn val="ctr"/>
        <c:lblOffset val="100"/>
        <c:noMultiLvlLbl val="0"/>
      </c:catAx>
      <c:valAx>
        <c:axId val="452081424"/>
        <c:scaling>
          <c:orientation val="minMax"/>
          <c:max val="1200"/>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77504"/>
        <c:crosses val="autoZero"/>
        <c:crossBetween val="between"/>
        <c:maj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187816541331362"/>
          <c:y val="0.15109287411772157"/>
          <c:w val="0.86812183458668635"/>
          <c:h val="0.76707033954349713"/>
        </c:manualLayout>
      </c:layout>
      <c:bar3DChart>
        <c:barDir val="col"/>
        <c:grouping val="clustered"/>
        <c:varyColors val="0"/>
        <c:ser>
          <c:idx val="0"/>
          <c:order val="0"/>
          <c:tx>
            <c:strRef>
              <c:f>Sheet1!$B$1</c:f>
              <c:strCache>
                <c:ptCount val="1"/>
                <c:pt idx="0">
                  <c:v>Background Reference</c:v>
                </c:pt>
              </c:strCache>
            </c:strRef>
          </c:tx>
          <c:spPr>
            <a:gradFill>
              <a:gsLst>
                <a:gs pos="0">
                  <a:srgbClr val="00B050"/>
                </a:gs>
                <a:gs pos="0">
                  <a:srgbClr val="00B050"/>
                </a:gs>
                <a:gs pos="83000">
                  <a:srgbClr val="00B050">
                    <a:alpha val="68000"/>
                  </a:srgbClr>
                </a:gs>
                <a:gs pos="98000">
                  <a:srgbClr val="208944"/>
                </a:gs>
              </a:gsLst>
              <a:lin ang="5400000" scaled="1"/>
            </a:gra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Bacteria Level</c:v>
                </c:pt>
              </c:strCache>
            </c:strRef>
          </c:cat>
          <c:val>
            <c:numRef>
              <c:f>Sheet1!$B$2</c:f>
              <c:numCache>
                <c:formatCode>0.00E+00</c:formatCode>
                <c:ptCount val="1"/>
                <c:pt idx="0">
                  <c:v>990000000</c:v>
                </c:pt>
              </c:numCache>
            </c:numRef>
          </c:val>
          <c:extLst>
            <c:ext xmlns:c16="http://schemas.microsoft.com/office/drawing/2014/chart" uri="{C3380CC4-5D6E-409C-BE32-E72D297353CC}">
              <c16:uniqueId val="{00000000-43BC-F54C-8A1A-9D87E961BCEA}"/>
            </c:ext>
          </c:extLst>
        </c:ser>
        <c:ser>
          <c:idx val="1"/>
          <c:order val="1"/>
          <c:tx>
            <c:strRef>
              <c:f>Sheet1!$C$1</c:f>
              <c:strCache>
                <c:ptCount val="1"/>
                <c:pt idx="0">
                  <c:v>Untreated / Disturbed Bacteria Level</c:v>
                </c:pt>
              </c:strCache>
            </c:strRef>
          </c:tx>
          <c:spPr>
            <a:gradFill>
              <a:gsLst>
                <a:gs pos="0">
                  <a:srgbClr val="FFFF00">
                    <a:alpha val="53000"/>
                  </a:srgbClr>
                </a:gs>
                <a:gs pos="98000">
                  <a:srgbClr val="FFFF00"/>
                </a:gs>
              </a:gsLst>
              <a:lin ang="5400000" scaled="1"/>
            </a:gradFill>
            <a:ln w="9525" cap="flat" cmpd="sng" algn="ctr">
              <a:solidFill>
                <a:srgbClr val="3C2415"/>
              </a:solidFill>
              <a:round/>
            </a:ln>
            <a:effectLst/>
            <a:sp3d contourW="9525">
              <a:contourClr>
                <a:srgbClr val="3C2415"/>
              </a:contourClr>
            </a:sp3d>
          </c:spPr>
          <c:invertIfNegative val="0"/>
          <c:dLbls>
            <c:dLbl>
              <c:idx val="0"/>
              <c:layout>
                <c:manualLayout>
                  <c:x val="0"/>
                  <c:y val="-1.213123899113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A5-4B56-9985-AE52D1695C7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Bacteria Level</c:v>
                </c:pt>
              </c:strCache>
            </c:strRef>
          </c:cat>
          <c:val>
            <c:numRef>
              <c:f>Sheet1!$C$2</c:f>
              <c:numCache>
                <c:formatCode>0.00E+00</c:formatCode>
                <c:ptCount val="1"/>
                <c:pt idx="0">
                  <c:v>200000000</c:v>
                </c:pt>
              </c:numCache>
            </c:numRef>
          </c:val>
          <c:extLst>
            <c:ext xmlns:c16="http://schemas.microsoft.com/office/drawing/2014/chart" uri="{C3380CC4-5D6E-409C-BE32-E72D297353CC}">
              <c16:uniqueId val="{00000001-43BC-F54C-8A1A-9D87E961BCEA}"/>
            </c:ext>
          </c:extLst>
        </c:ser>
        <c:ser>
          <c:idx val="2"/>
          <c:order val="2"/>
          <c:tx>
            <c:strRef>
              <c:f>Sheet1!$D$1</c:f>
              <c:strCache>
                <c:ptCount val="1"/>
                <c:pt idx="0">
                  <c:v>BST-Treated Bacteria Level (11 mo.)</c:v>
                </c:pt>
              </c:strCache>
            </c:strRef>
          </c:tx>
          <c:spPr>
            <a:solidFill>
              <a:srgbClr val="794E28">
                <a:alpha val="85000"/>
              </a:srgb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Bacteria Level</c:v>
                </c:pt>
              </c:strCache>
            </c:strRef>
          </c:cat>
          <c:val>
            <c:numRef>
              <c:f>Sheet1!$D$2</c:f>
              <c:numCache>
                <c:formatCode>0.00E+00</c:formatCode>
                <c:ptCount val="1"/>
                <c:pt idx="0">
                  <c:v>480000000</c:v>
                </c:pt>
              </c:numCache>
            </c:numRef>
          </c:val>
          <c:extLst>
            <c:ext xmlns:c16="http://schemas.microsoft.com/office/drawing/2014/chart" uri="{C3380CC4-5D6E-409C-BE32-E72D297353CC}">
              <c16:uniqueId val="{00000000-B335-4D32-A0C6-C7CB9732EF94}"/>
            </c:ext>
          </c:extLst>
        </c:ser>
        <c:dLbls>
          <c:showLegendKey val="0"/>
          <c:showVal val="0"/>
          <c:showCatName val="0"/>
          <c:showSerName val="0"/>
          <c:showPercent val="0"/>
          <c:showBubbleSize val="0"/>
        </c:dLbls>
        <c:gapWidth val="65"/>
        <c:shape val="box"/>
        <c:axId val="452077896"/>
        <c:axId val="452082600"/>
        <c:axId val="0"/>
      </c:bar3DChart>
      <c:catAx>
        <c:axId val="452077896"/>
        <c:scaling>
          <c:orientation val="minMax"/>
        </c:scaling>
        <c:delete val="1"/>
        <c:axPos val="b"/>
        <c:numFmt formatCode="General" sourceLinked="1"/>
        <c:majorTickMark val="none"/>
        <c:minorTickMark val="none"/>
        <c:tickLblPos val="nextTo"/>
        <c:crossAx val="452082600"/>
        <c:crosses val="autoZero"/>
        <c:auto val="1"/>
        <c:lblAlgn val="ctr"/>
        <c:lblOffset val="100"/>
        <c:noMultiLvlLbl val="0"/>
      </c:catAx>
      <c:valAx>
        <c:axId val="452082600"/>
        <c:scaling>
          <c:orientation val="minMax"/>
          <c:max val="1000000000"/>
          <c:min val="0"/>
        </c:scaling>
        <c:delete val="0"/>
        <c:axPos val="l"/>
        <c:majorGridlines>
          <c:spPr>
            <a:ln w="9525" cap="flat" cmpd="sng" algn="ctr">
              <a:solidFill>
                <a:schemeClr val="dk1">
                  <a:lumMod val="15000"/>
                  <a:lumOff val="85000"/>
                </a:schemeClr>
              </a:solidFill>
              <a:round/>
            </a:ln>
            <a:effectLst/>
          </c:spPr>
        </c:majorGridlines>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77896"/>
        <c:crosses val="autoZero"/>
        <c:crossBetween val="between"/>
        <c:majorUnit val="100000000"/>
      </c:valAx>
      <c:spPr>
        <a:noFill/>
        <a:ln>
          <a:noFill/>
        </a:ln>
        <a:effectLst/>
      </c:spPr>
    </c:plotArea>
    <c:legend>
      <c:legendPos val="b"/>
      <c:layout>
        <c:manualLayout>
          <c:xMode val="edge"/>
          <c:yMode val="edge"/>
          <c:x val="6.0728487860976101E-2"/>
          <c:y val="0.92935726403307339"/>
          <c:w val="0.89999997184109137"/>
          <c:h val="7.064261753768515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Background Reference</c:v>
                </c:pt>
              </c:strCache>
            </c:strRef>
          </c:tx>
          <c:spPr>
            <a:gradFill>
              <a:gsLst>
                <a:gs pos="0">
                  <a:srgbClr val="00B050"/>
                </a:gs>
                <a:gs pos="98000">
                  <a:srgbClr val="00B050">
                    <a:alpha val="51000"/>
                  </a:srgbClr>
                </a:gs>
              </a:gsLst>
              <a:lin ang="5400000" scaled="1"/>
            </a:gradFill>
            <a:ln w="9525" cap="flat" cmpd="sng" algn="ctr">
              <a:solidFill>
                <a:schemeClr val="accent4">
                  <a:lumMod val="75000"/>
                </a:schemeClr>
              </a:solidFill>
              <a:round/>
            </a:ln>
            <a:effectLst/>
            <a:sp3d contourW="9525">
              <a:contourClr>
                <a:schemeClr val="accent4">
                  <a:lumMod val="75000"/>
                </a:schemeClr>
              </a:contourClr>
            </a:sp3d>
          </c:spPr>
          <c:invertIfNegative val="0"/>
          <c:dLbls>
            <c:dLbl>
              <c:idx val="0"/>
              <c:layout>
                <c:manualLayout>
                  <c:x val="0"/>
                  <c:y val="-3.79725950395341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46E-4BD8-A198-E902F50918C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Fungi Level</c:v>
                </c:pt>
              </c:strCache>
            </c:strRef>
          </c:cat>
          <c:val>
            <c:numRef>
              <c:f>Sheet1!$B$2</c:f>
              <c:numCache>
                <c:formatCode>0.00E+00</c:formatCode>
                <c:ptCount val="1"/>
                <c:pt idx="0">
                  <c:v>44000000</c:v>
                </c:pt>
              </c:numCache>
            </c:numRef>
          </c:val>
          <c:extLst>
            <c:ext xmlns:c16="http://schemas.microsoft.com/office/drawing/2014/chart" uri="{C3380CC4-5D6E-409C-BE32-E72D297353CC}">
              <c16:uniqueId val="{00000000-43BC-F54C-8A1A-9D87E961BCEA}"/>
            </c:ext>
          </c:extLst>
        </c:ser>
        <c:ser>
          <c:idx val="1"/>
          <c:order val="1"/>
          <c:tx>
            <c:strRef>
              <c:f>Sheet1!$C$1</c:f>
              <c:strCache>
                <c:ptCount val="1"/>
                <c:pt idx="0">
                  <c:v>Untreated / Disturbed Fungi Level</c:v>
                </c:pt>
              </c:strCache>
            </c:strRef>
          </c:tx>
          <c:spPr>
            <a:gradFill>
              <a:gsLst>
                <a:gs pos="0">
                  <a:srgbClr val="FFFF00">
                    <a:alpha val="45000"/>
                  </a:srgbClr>
                </a:gs>
                <a:gs pos="98000">
                  <a:srgbClr val="FFFF00"/>
                </a:gs>
              </a:gsLst>
              <a:lin ang="5400000" scaled="1"/>
            </a:gradFill>
            <a:ln w="9525" cap="flat" cmpd="sng" algn="ctr">
              <a:solidFill>
                <a:srgbClr val="3C2415"/>
              </a:solidFill>
              <a:round/>
            </a:ln>
            <a:effectLst/>
            <a:sp3d contourW="9525">
              <a:contourClr>
                <a:srgbClr val="3C2415"/>
              </a:contourClr>
            </a:sp3d>
          </c:spPr>
          <c:invertIfNegative val="0"/>
          <c:dLbls>
            <c:dLbl>
              <c:idx val="0"/>
              <c:layout>
                <c:manualLayout>
                  <c:x val="0"/>
                  <c:y val="-5.86849196065528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46E-4BD8-A198-E902F50918C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Fungi Level</c:v>
                </c:pt>
              </c:strCache>
            </c:strRef>
          </c:cat>
          <c:val>
            <c:numRef>
              <c:f>Sheet1!$C$2</c:f>
              <c:numCache>
                <c:formatCode>0.00E+00</c:formatCode>
                <c:ptCount val="1"/>
                <c:pt idx="0">
                  <c:v>15000000</c:v>
                </c:pt>
              </c:numCache>
            </c:numRef>
          </c:val>
          <c:extLst>
            <c:ext xmlns:c16="http://schemas.microsoft.com/office/drawing/2014/chart" uri="{C3380CC4-5D6E-409C-BE32-E72D297353CC}">
              <c16:uniqueId val="{00000001-43BC-F54C-8A1A-9D87E961BCEA}"/>
            </c:ext>
          </c:extLst>
        </c:ser>
        <c:ser>
          <c:idx val="2"/>
          <c:order val="2"/>
          <c:tx>
            <c:strRef>
              <c:f>Sheet1!$D$1</c:f>
              <c:strCache>
                <c:ptCount val="1"/>
                <c:pt idx="0">
                  <c:v>BST-Treated Fungi Level (11 mo.)</c:v>
                </c:pt>
              </c:strCache>
            </c:strRef>
          </c:tx>
          <c:spPr>
            <a:solidFill>
              <a:srgbClr val="7A3F1D">
                <a:alpha val="85000"/>
              </a:srgb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Fungi Level</c:v>
                </c:pt>
              </c:strCache>
            </c:strRef>
          </c:cat>
          <c:val>
            <c:numRef>
              <c:f>Sheet1!$D$2</c:f>
              <c:numCache>
                <c:formatCode>0.00E+00</c:formatCode>
                <c:ptCount val="1"/>
                <c:pt idx="0">
                  <c:v>270000000</c:v>
                </c:pt>
              </c:numCache>
            </c:numRef>
          </c:val>
          <c:extLst>
            <c:ext xmlns:c16="http://schemas.microsoft.com/office/drawing/2014/chart" uri="{C3380CC4-5D6E-409C-BE32-E72D297353CC}">
              <c16:uniqueId val="{00000000-FBA7-4231-8FD8-E04A852E771D}"/>
            </c:ext>
          </c:extLst>
        </c:ser>
        <c:dLbls>
          <c:showLegendKey val="0"/>
          <c:showVal val="0"/>
          <c:showCatName val="0"/>
          <c:showSerName val="0"/>
          <c:showPercent val="0"/>
          <c:showBubbleSize val="0"/>
        </c:dLbls>
        <c:gapWidth val="65"/>
        <c:shape val="box"/>
        <c:axId val="452076328"/>
        <c:axId val="452076720"/>
        <c:axId val="0"/>
      </c:bar3DChart>
      <c:catAx>
        <c:axId val="4520763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52076720"/>
        <c:crosses val="autoZero"/>
        <c:auto val="1"/>
        <c:lblAlgn val="ctr"/>
        <c:lblOffset val="100"/>
        <c:noMultiLvlLbl val="0"/>
      </c:catAx>
      <c:valAx>
        <c:axId val="452076720"/>
        <c:scaling>
          <c:orientation val="minMax"/>
          <c:max val="300000000"/>
          <c:min val="0"/>
        </c:scaling>
        <c:delete val="0"/>
        <c:axPos val="l"/>
        <c:majorGridlines>
          <c:spPr>
            <a:ln w="9525" cap="flat" cmpd="sng" algn="ctr">
              <a:solidFill>
                <a:schemeClr val="dk1">
                  <a:lumMod val="15000"/>
                  <a:lumOff val="85000"/>
                </a:schemeClr>
              </a:solidFill>
              <a:round/>
            </a:ln>
            <a:effectLst/>
          </c:spPr>
        </c:majorGridlines>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76328"/>
        <c:crosses val="autoZero"/>
        <c:crossBetween val="between"/>
        <c:majorUnit val="100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dLbls>
          <c:showLegendKey val="0"/>
          <c:showVal val="0"/>
          <c:showCatName val="0"/>
          <c:showSerName val="0"/>
          <c:showPercent val="0"/>
          <c:showBubbleSize val="0"/>
          <c:showLeaderLines val="0"/>
        </c:dLbls>
        <c:firstSliceAng val="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Background OM</c:v>
                </c:pt>
              </c:strCache>
            </c:strRef>
          </c:tx>
          <c:spPr>
            <a:gradFill>
              <a:gsLst>
                <a:gs pos="0">
                  <a:srgbClr val="87B55B">
                    <a:alpha val="85000"/>
                    <a:lumMod val="95000"/>
                    <a:lumOff val="5000"/>
                  </a:srgbClr>
                </a:gs>
                <a:gs pos="99000">
                  <a:srgbClr val="208944">
                    <a:alpha val="85000"/>
                    <a:lumMod val="90000"/>
                  </a:srgbClr>
                </a:gs>
              </a:gsLst>
              <a:lin ang="5400000" scaled="1"/>
            </a:gradFill>
            <a:ln w="9525" cap="flat" cmpd="sng" algn="ctr">
              <a:solidFill>
                <a:schemeClr val="accent6">
                  <a:lumMod val="75000"/>
                </a:schemeClr>
              </a:solidFill>
              <a:round/>
            </a:ln>
            <a:effectLst/>
            <a:sp3d contourW="9525">
              <a:contourClr>
                <a:schemeClr val="accent6">
                  <a:lumMod val="75000"/>
                </a:schemeClr>
              </a:contourClr>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Organic Matter (OM)%</c:v>
                </c:pt>
              </c:strCache>
            </c:strRef>
          </c:cat>
          <c:val>
            <c:numRef>
              <c:f>Sheet1!$B$2</c:f>
              <c:numCache>
                <c:formatCode>General</c:formatCode>
                <c:ptCount val="1"/>
                <c:pt idx="0">
                  <c:v>3.6999999999999998E-2</c:v>
                </c:pt>
              </c:numCache>
            </c:numRef>
          </c:val>
          <c:extLst>
            <c:ext xmlns:c16="http://schemas.microsoft.com/office/drawing/2014/chart" uri="{C3380CC4-5D6E-409C-BE32-E72D297353CC}">
              <c16:uniqueId val="{00000000-A022-F64B-81C3-733272C5DDCB}"/>
            </c:ext>
          </c:extLst>
        </c:ser>
        <c:ser>
          <c:idx val="1"/>
          <c:order val="1"/>
          <c:tx>
            <c:strRef>
              <c:f>Sheet1!$C$1</c:f>
              <c:strCache>
                <c:ptCount val="1"/>
                <c:pt idx="0">
                  <c:v>Untreated/Disturbed OM</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Organic Matter (OM)%</c:v>
                </c:pt>
              </c:strCache>
            </c:strRef>
          </c:cat>
          <c:val>
            <c:numRef>
              <c:f>Sheet1!$C$2</c:f>
              <c:numCache>
                <c:formatCode>General</c:formatCode>
                <c:ptCount val="1"/>
                <c:pt idx="0">
                  <c:v>1.6E-2</c:v>
                </c:pt>
              </c:numCache>
            </c:numRef>
          </c:val>
          <c:extLst>
            <c:ext xmlns:c16="http://schemas.microsoft.com/office/drawing/2014/chart" uri="{C3380CC4-5D6E-409C-BE32-E72D297353CC}">
              <c16:uniqueId val="{00000001-A022-F64B-81C3-733272C5DDCB}"/>
            </c:ext>
          </c:extLst>
        </c:ser>
        <c:ser>
          <c:idx val="2"/>
          <c:order val="2"/>
          <c:tx>
            <c:strRef>
              <c:f>Sheet1!$D$1</c:f>
              <c:strCache>
                <c:ptCount val="1"/>
                <c:pt idx="0">
                  <c:v>BST-Treated OM (35 mo.)</c:v>
                </c:pt>
              </c:strCache>
            </c:strRef>
          </c:tx>
          <c:spPr>
            <a:gradFill>
              <a:gsLst>
                <a:gs pos="0">
                  <a:srgbClr val="7A4F29">
                    <a:alpha val="85000"/>
                  </a:srgbClr>
                </a:gs>
                <a:gs pos="100000">
                  <a:srgbClr val="7A4F29">
                    <a:alpha val="85000"/>
                    <a:lumMod val="25000"/>
                  </a:srgbClr>
                </a:gs>
              </a:gsLst>
              <a:lin ang="5400000" scaled="1"/>
            </a:gradFill>
            <a:ln w="9525" cap="flat" cmpd="sng" algn="ctr">
              <a:solidFill>
                <a:srgbClr val="3C2415"/>
              </a:solidFill>
              <a:round/>
            </a:ln>
            <a:effectLst/>
            <a:sp3d contourW="9525">
              <a:contourClr>
                <a:srgbClr val="3C2415"/>
              </a:contourClr>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Organic Matter (OM)%</c:v>
                </c:pt>
              </c:strCache>
            </c:strRef>
          </c:cat>
          <c:val>
            <c:numRef>
              <c:f>Sheet1!$D$2</c:f>
              <c:numCache>
                <c:formatCode>General</c:formatCode>
                <c:ptCount val="1"/>
                <c:pt idx="0">
                  <c:v>4.9000000000000002E-2</c:v>
                </c:pt>
              </c:numCache>
            </c:numRef>
          </c:val>
          <c:extLst>
            <c:ext xmlns:c16="http://schemas.microsoft.com/office/drawing/2014/chart" uri="{C3380CC4-5D6E-409C-BE32-E72D297353CC}">
              <c16:uniqueId val="{00000002-A022-F64B-81C3-733272C5DDCB}"/>
            </c:ext>
          </c:extLst>
        </c:ser>
        <c:dLbls>
          <c:showLegendKey val="0"/>
          <c:showVal val="0"/>
          <c:showCatName val="0"/>
          <c:showSerName val="0"/>
          <c:showPercent val="0"/>
          <c:showBubbleSize val="0"/>
        </c:dLbls>
        <c:gapWidth val="65"/>
        <c:shape val="box"/>
        <c:axId val="452080640"/>
        <c:axId val="452077112"/>
        <c:axId val="0"/>
      </c:bar3DChart>
      <c:catAx>
        <c:axId val="452080640"/>
        <c:scaling>
          <c:orientation val="minMax"/>
        </c:scaling>
        <c:delete val="1"/>
        <c:axPos val="b"/>
        <c:numFmt formatCode="General" sourceLinked="1"/>
        <c:majorTickMark val="none"/>
        <c:minorTickMark val="none"/>
        <c:tickLblPos val="nextTo"/>
        <c:crossAx val="452077112"/>
        <c:crosses val="autoZero"/>
        <c:auto val="1"/>
        <c:lblAlgn val="ctr"/>
        <c:lblOffset val="100"/>
        <c:noMultiLvlLbl val="0"/>
      </c:catAx>
      <c:valAx>
        <c:axId val="45207711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mn-lt"/>
                    <a:ea typeface="+mn-ea"/>
                    <a:cs typeface="+mn-cs"/>
                  </a:defRPr>
                </a:pPr>
                <a:r>
                  <a:rPr lang="en-US" sz="1200" b="1" i="0" baseline="0" dirty="0">
                    <a:effectLst/>
                  </a:rPr>
                  <a:t>Organic Matter (OM) %</a:t>
                </a:r>
                <a:endParaRPr lang="en-US" sz="1200" dirty="0">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80640"/>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Background Reference</c:v>
                </c:pt>
              </c:strCache>
            </c:strRef>
          </c:tx>
          <c:spPr>
            <a:gradFill>
              <a:gsLst>
                <a:gs pos="0">
                  <a:srgbClr val="87B55B">
                    <a:alpha val="85000"/>
                    <a:lumMod val="95000"/>
                    <a:lumOff val="5000"/>
                  </a:srgbClr>
                </a:gs>
                <a:gs pos="100000">
                  <a:srgbClr val="208944">
                    <a:alpha val="85000"/>
                    <a:lumMod val="90000"/>
                  </a:srgbClr>
                </a:gs>
              </a:gsLst>
              <a:lin ang="5400000" scaled="1"/>
            </a:gradFill>
            <a:ln w="9525" cap="flat" cmpd="sng" algn="ctr">
              <a:solidFill>
                <a:schemeClr val="accent6">
                  <a:lumMod val="75000"/>
                </a:schemeClr>
              </a:solidFill>
              <a:round/>
            </a:ln>
            <a:effectLst/>
            <a:sp3d contourW="9525">
              <a:contourClr>
                <a:schemeClr val="accent6">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Soil Respiration (SR)</c:v>
                </c:pt>
              </c:strCache>
            </c:strRef>
          </c:cat>
          <c:val>
            <c:numRef>
              <c:f>Sheet1!$B$2</c:f>
              <c:numCache>
                <c:formatCode>General</c:formatCode>
                <c:ptCount val="1"/>
                <c:pt idx="0">
                  <c:v>602</c:v>
                </c:pt>
              </c:numCache>
            </c:numRef>
          </c:val>
          <c:extLst>
            <c:ext xmlns:c16="http://schemas.microsoft.com/office/drawing/2014/chart" uri="{C3380CC4-5D6E-409C-BE32-E72D297353CC}">
              <c16:uniqueId val="{00000000-43BC-F54C-8A1A-9D87E961BCEA}"/>
            </c:ext>
          </c:extLst>
        </c:ser>
        <c:ser>
          <c:idx val="1"/>
          <c:order val="1"/>
          <c:tx>
            <c:strRef>
              <c:f>Sheet1!$C$1</c:f>
              <c:strCache>
                <c:ptCount val="1"/>
                <c:pt idx="0">
                  <c:v>Untreated / Disturbed SR</c:v>
                </c:pt>
              </c:strCache>
            </c:strRef>
          </c:tx>
          <c:spPr>
            <a:gradFill>
              <a:gsLst>
                <a:gs pos="0">
                  <a:schemeClr val="accent4">
                    <a:alpha val="85000"/>
                  </a:schemeClr>
                </a:gs>
                <a:gs pos="100000">
                  <a:schemeClr val="accent4">
                    <a:lumMod val="60000"/>
                    <a:lumOff val="40000"/>
                    <a:alpha val="85000"/>
                  </a:schemeClr>
                </a:gs>
              </a:gsLst>
              <a:lin ang="5400000" scaled="1"/>
            </a:gra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Soil Respiration (SR)</c:v>
                </c:pt>
              </c:strCache>
            </c:strRef>
          </c:cat>
          <c:val>
            <c:numRef>
              <c:f>Sheet1!$C$2</c:f>
              <c:numCache>
                <c:formatCode>General</c:formatCode>
                <c:ptCount val="1"/>
                <c:pt idx="0">
                  <c:v>238</c:v>
                </c:pt>
              </c:numCache>
            </c:numRef>
          </c:val>
          <c:extLst>
            <c:ext xmlns:c16="http://schemas.microsoft.com/office/drawing/2014/chart" uri="{C3380CC4-5D6E-409C-BE32-E72D297353CC}">
              <c16:uniqueId val="{00000001-43BC-F54C-8A1A-9D87E961BCEA}"/>
            </c:ext>
          </c:extLst>
        </c:ser>
        <c:ser>
          <c:idx val="2"/>
          <c:order val="2"/>
          <c:tx>
            <c:strRef>
              <c:f>Sheet1!$D$1</c:f>
              <c:strCache>
                <c:ptCount val="1"/>
                <c:pt idx="0">
                  <c:v>BST-Treated SR (35 mo.)</c:v>
                </c:pt>
              </c:strCache>
            </c:strRef>
          </c:tx>
          <c:spPr>
            <a:gradFill>
              <a:gsLst>
                <a:gs pos="0">
                  <a:srgbClr val="7A4F29">
                    <a:alpha val="85000"/>
                  </a:srgbClr>
                </a:gs>
                <a:gs pos="99000">
                  <a:srgbClr val="7A4F29">
                    <a:alpha val="85000"/>
                    <a:lumMod val="25000"/>
                  </a:srgbClr>
                </a:gs>
              </a:gsLst>
              <a:lin ang="5400000" scaled="1"/>
            </a:gradFill>
            <a:ln w="9525" cap="flat" cmpd="sng" algn="ctr">
              <a:solidFill>
                <a:srgbClr val="3C2415"/>
              </a:solidFill>
              <a:round/>
            </a:ln>
            <a:effectLst/>
            <a:sp3d contourW="9525">
              <a:contourClr>
                <a:srgbClr val="3C2415"/>
              </a:contourClr>
            </a:sp3d>
          </c:spPr>
          <c:invertIfNegative val="0"/>
          <c:dLbls>
            <c:dLbl>
              <c:idx val="0"/>
              <c:layout>
                <c:manualLayout>
                  <c:x val="-7.1523627858622006E-3"/>
                  <c:y val="-2.76164327560249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90-4B25-9685-35AE671F648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Soil Respiration (SR)</c:v>
                </c:pt>
              </c:strCache>
            </c:strRef>
          </c:cat>
          <c:val>
            <c:numRef>
              <c:f>Sheet1!$D$2</c:f>
              <c:numCache>
                <c:formatCode>General</c:formatCode>
                <c:ptCount val="1"/>
                <c:pt idx="0">
                  <c:v>966</c:v>
                </c:pt>
              </c:numCache>
            </c:numRef>
          </c:val>
          <c:extLst>
            <c:ext xmlns:c16="http://schemas.microsoft.com/office/drawing/2014/chart" uri="{C3380CC4-5D6E-409C-BE32-E72D297353CC}">
              <c16:uniqueId val="{00000002-43BC-F54C-8A1A-9D87E961BCEA}"/>
            </c:ext>
          </c:extLst>
        </c:ser>
        <c:dLbls>
          <c:showLegendKey val="0"/>
          <c:showVal val="0"/>
          <c:showCatName val="0"/>
          <c:showSerName val="0"/>
          <c:showPercent val="0"/>
          <c:showBubbleSize val="0"/>
        </c:dLbls>
        <c:gapWidth val="65"/>
        <c:shape val="box"/>
        <c:axId val="452077504"/>
        <c:axId val="452081424"/>
        <c:axId val="0"/>
      </c:bar3DChart>
      <c:catAx>
        <c:axId val="4520775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52081424"/>
        <c:crosses val="autoZero"/>
        <c:auto val="1"/>
        <c:lblAlgn val="ctr"/>
        <c:lblOffset val="100"/>
        <c:noMultiLvlLbl val="0"/>
      </c:catAx>
      <c:valAx>
        <c:axId val="452081424"/>
        <c:scaling>
          <c:orientation val="minMax"/>
          <c:max val="1200"/>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77504"/>
        <c:crosses val="autoZero"/>
        <c:crossBetween val="between"/>
        <c:maj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187816541331362"/>
          <c:y val="0.15109287411772157"/>
          <c:w val="0.86812183458668635"/>
          <c:h val="0.76707033954349713"/>
        </c:manualLayout>
      </c:layout>
      <c:bar3DChart>
        <c:barDir val="col"/>
        <c:grouping val="clustered"/>
        <c:varyColors val="0"/>
        <c:ser>
          <c:idx val="0"/>
          <c:order val="0"/>
          <c:tx>
            <c:strRef>
              <c:f>Sheet1!$B$1</c:f>
              <c:strCache>
                <c:ptCount val="1"/>
                <c:pt idx="0">
                  <c:v>Background Reference</c:v>
                </c:pt>
              </c:strCache>
            </c:strRef>
          </c:tx>
          <c:spPr>
            <a:gradFill>
              <a:gsLst>
                <a:gs pos="0">
                  <a:srgbClr val="00B050"/>
                </a:gs>
                <a:gs pos="0">
                  <a:srgbClr val="00B050"/>
                </a:gs>
                <a:gs pos="83000">
                  <a:srgbClr val="00B050">
                    <a:alpha val="68000"/>
                  </a:srgbClr>
                </a:gs>
                <a:gs pos="98000">
                  <a:srgbClr val="208944"/>
                </a:gs>
              </a:gsLst>
              <a:lin ang="5400000" scaled="1"/>
            </a:gra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Bacteria Level</c:v>
                </c:pt>
              </c:strCache>
            </c:strRef>
          </c:cat>
          <c:val>
            <c:numRef>
              <c:f>Sheet1!$B$2</c:f>
              <c:numCache>
                <c:formatCode>0.00E+00</c:formatCode>
                <c:ptCount val="1"/>
                <c:pt idx="0">
                  <c:v>2200000000</c:v>
                </c:pt>
              </c:numCache>
            </c:numRef>
          </c:val>
          <c:extLst>
            <c:ext xmlns:c16="http://schemas.microsoft.com/office/drawing/2014/chart" uri="{C3380CC4-5D6E-409C-BE32-E72D297353CC}">
              <c16:uniqueId val="{00000000-43BC-F54C-8A1A-9D87E961BCEA}"/>
            </c:ext>
          </c:extLst>
        </c:ser>
        <c:ser>
          <c:idx val="1"/>
          <c:order val="1"/>
          <c:tx>
            <c:strRef>
              <c:f>Sheet1!$C$1</c:f>
              <c:strCache>
                <c:ptCount val="1"/>
                <c:pt idx="0">
                  <c:v>Untreated / Disturbed Bacteria Level</c:v>
                </c:pt>
              </c:strCache>
            </c:strRef>
          </c:tx>
          <c:spPr>
            <a:gradFill>
              <a:gsLst>
                <a:gs pos="0">
                  <a:srgbClr val="FFFF00">
                    <a:alpha val="53000"/>
                  </a:srgbClr>
                </a:gs>
                <a:gs pos="98000">
                  <a:srgbClr val="FFFF00"/>
                </a:gs>
              </a:gsLst>
              <a:lin ang="5400000" scaled="1"/>
            </a:gradFill>
            <a:ln w="9525" cap="flat" cmpd="sng" algn="ctr">
              <a:solidFill>
                <a:srgbClr val="3C2415"/>
              </a:solidFill>
              <a:round/>
            </a:ln>
            <a:effectLst/>
            <a:sp3d contourW="9525">
              <a:contourClr>
                <a:srgbClr val="3C2415"/>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Bacteria Level</c:v>
                </c:pt>
              </c:strCache>
            </c:strRef>
          </c:cat>
          <c:val>
            <c:numRef>
              <c:f>Sheet1!$C$2</c:f>
              <c:numCache>
                <c:formatCode>0.00E+00</c:formatCode>
                <c:ptCount val="1"/>
                <c:pt idx="0">
                  <c:v>680000000</c:v>
                </c:pt>
              </c:numCache>
            </c:numRef>
          </c:val>
          <c:extLst>
            <c:ext xmlns:c16="http://schemas.microsoft.com/office/drawing/2014/chart" uri="{C3380CC4-5D6E-409C-BE32-E72D297353CC}">
              <c16:uniqueId val="{00000001-43BC-F54C-8A1A-9D87E961BCEA}"/>
            </c:ext>
          </c:extLst>
        </c:ser>
        <c:ser>
          <c:idx val="2"/>
          <c:order val="2"/>
          <c:tx>
            <c:strRef>
              <c:f>Sheet1!$D$1</c:f>
              <c:strCache>
                <c:ptCount val="1"/>
                <c:pt idx="0">
                  <c:v>BST-Treated Bacteria Level (35 mo.)</c:v>
                </c:pt>
              </c:strCache>
            </c:strRef>
          </c:tx>
          <c:spPr>
            <a:solidFill>
              <a:srgbClr val="794E28">
                <a:alpha val="85000"/>
              </a:srgb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Bacteria Level</c:v>
                </c:pt>
              </c:strCache>
            </c:strRef>
          </c:cat>
          <c:val>
            <c:numRef>
              <c:f>Sheet1!$D$2</c:f>
              <c:numCache>
                <c:formatCode>0.00E+00</c:formatCode>
                <c:ptCount val="1"/>
                <c:pt idx="0">
                  <c:v>2100000000</c:v>
                </c:pt>
              </c:numCache>
            </c:numRef>
          </c:val>
          <c:extLst>
            <c:ext xmlns:c16="http://schemas.microsoft.com/office/drawing/2014/chart" uri="{C3380CC4-5D6E-409C-BE32-E72D297353CC}">
              <c16:uniqueId val="{00000000-B335-4D32-A0C6-C7CB9732EF94}"/>
            </c:ext>
          </c:extLst>
        </c:ser>
        <c:dLbls>
          <c:showLegendKey val="0"/>
          <c:showVal val="0"/>
          <c:showCatName val="0"/>
          <c:showSerName val="0"/>
          <c:showPercent val="0"/>
          <c:showBubbleSize val="0"/>
        </c:dLbls>
        <c:gapWidth val="65"/>
        <c:shape val="box"/>
        <c:axId val="452077896"/>
        <c:axId val="452082600"/>
        <c:axId val="0"/>
      </c:bar3DChart>
      <c:catAx>
        <c:axId val="452077896"/>
        <c:scaling>
          <c:orientation val="minMax"/>
        </c:scaling>
        <c:delete val="1"/>
        <c:axPos val="b"/>
        <c:numFmt formatCode="General" sourceLinked="1"/>
        <c:majorTickMark val="none"/>
        <c:minorTickMark val="none"/>
        <c:tickLblPos val="nextTo"/>
        <c:crossAx val="452082600"/>
        <c:crosses val="autoZero"/>
        <c:auto val="1"/>
        <c:lblAlgn val="ctr"/>
        <c:lblOffset val="100"/>
        <c:noMultiLvlLbl val="0"/>
      </c:catAx>
      <c:valAx>
        <c:axId val="452082600"/>
        <c:scaling>
          <c:orientation val="minMax"/>
          <c:max val="3000000000"/>
          <c:min val="0"/>
        </c:scaling>
        <c:delete val="0"/>
        <c:axPos val="l"/>
        <c:majorGridlines>
          <c:spPr>
            <a:ln w="9525" cap="flat" cmpd="sng" algn="ctr">
              <a:solidFill>
                <a:schemeClr val="dk1">
                  <a:lumMod val="15000"/>
                  <a:lumOff val="85000"/>
                </a:schemeClr>
              </a:solidFill>
              <a:round/>
            </a:ln>
            <a:effectLst/>
          </c:spPr>
        </c:majorGridlines>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77896"/>
        <c:crosses val="autoZero"/>
        <c:crossBetween val="between"/>
        <c:majorUnit val="1000000000"/>
      </c:valAx>
      <c:spPr>
        <a:noFill/>
        <a:ln>
          <a:noFill/>
        </a:ln>
        <a:effectLst/>
      </c:spPr>
    </c:plotArea>
    <c:legend>
      <c:legendPos val="b"/>
      <c:layout>
        <c:manualLayout>
          <c:xMode val="edge"/>
          <c:yMode val="edge"/>
          <c:x val="6.0728487860976101E-2"/>
          <c:y val="0.92935726403307339"/>
          <c:w val="0.89999997184109137"/>
          <c:h val="7.064261753768515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Background Reference</c:v>
                </c:pt>
              </c:strCache>
            </c:strRef>
          </c:tx>
          <c:spPr>
            <a:gradFill>
              <a:gsLst>
                <a:gs pos="0">
                  <a:srgbClr val="00B050"/>
                </a:gs>
                <a:gs pos="98000">
                  <a:srgbClr val="00B050">
                    <a:alpha val="51000"/>
                  </a:srgbClr>
                </a:gs>
              </a:gsLst>
              <a:lin ang="5400000" scaled="1"/>
            </a:gra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Fungi Level</c:v>
                </c:pt>
              </c:strCache>
            </c:strRef>
          </c:cat>
          <c:val>
            <c:numRef>
              <c:f>Sheet1!$B$2</c:f>
              <c:numCache>
                <c:formatCode>0.00E+00</c:formatCode>
                <c:ptCount val="1"/>
                <c:pt idx="0">
                  <c:v>2300000</c:v>
                </c:pt>
              </c:numCache>
            </c:numRef>
          </c:val>
          <c:extLst>
            <c:ext xmlns:c16="http://schemas.microsoft.com/office/drawing/2014/chart" uri="{C3380CC4-5D6E-409C-BE32-E72D297353CC}">
              <c16:uniqueId val="{00000000-43BC-F54C-8A1A-9D87E961BCEA}"/>
            </c:ext>
          </c:extLst>
        </c:ser>
        <c:ser>
          <c:idx val="1"/>
          <c:order val="1"/>
          <c:tx>
            <c:strRef>
              <c:f>Sheet1!$C$1</c:f>
              <c:strCache>
                <c:ptCount val="1"/>
                <c:pt idx="0">
                  <c:v>Untreated / Disturbed Fungi Level</c:v>
                </c:pt>
              </c:strCache>
            </c:strRef>
          </c:tx>
          <c:spPr>
            <a:gradFill>
              <a:gsLst>
                <a:gs pos="0">
                  <a:srgbClr val="FFFF00">
                    <a:alpha val="45000"/>
                  </a:srgbClr>
                </a:gs>
                <a:gs pos="98000">
                  <a:srgbClr val="FFFF00"/>
                </a:gs>
              </a:gsLst>
              <a:lin ang="5400000" scaled="1"/>
            </a:gradFill>
            <a:ln w="9525" cap="flat" cmpd="sng" algn="ctr">
              <a:solidFill>
                <a:srgbClr val="3C2415"/>
              </a:solidFill>
              <a:round/>
            </a:ln>
            <a:effectLst/>
            <a:sp3d contourW="9525">
              <a:contourClr>
                <a:srgbClr val="3C2415"/>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Fungi Level</c:v>
                </c:pt>
              </c:strCache>
            </c:strRef>
          </c:cat>
          <c:val>
            <c:numRef>
              <c:f>Sheet1!$C$2</c:f>
              <c:numCache>
                <c:formatCode>0.00E+00</c:formatCode>
                <c:ptCount val="1"/>
                <c:pt idx="0">
                  <c:v>8300000</c:v>
                </c:pt>
              </c:numCache>
            </c:numRef>
          </c:val>
          <c:extLst>
            <c:ext xmlns:c16="http://schemas.microsoft.com/office/drawing/2014/chart" uri="{C3380CC4-5D6E-409C-BE32-E72D297353CC}">
              <c16:uniqueId val="{00000001-43BC-F54C-8A1A-9D87E961BCEA}"/>
            </c:ext>
          </c:extLst>
        </c:ser>
        <c:ser>
          <c:idx val="2"/>
          <c:order val="2"/>
          <c:tx>
            <c:strRef>
              <c:f>Sheet1!$D$1</c:f>
              <c:strCache>
                <c:ptCount val="1"/>
                <c:pt idx="0">
                  <c:v>BST-Treated Fungi Level (35 mo.)</c:v>
                </c:pt>
              </c:strCache>
            </c:strRef>
          </c:tx>
          <c:spPr>
            <a:solidFill>
              <a:srgbClr val="7A3F1D">
                <a:alpha val="85000"/>
              </a:srgb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Fungi Level</c:v>
                </c:pt>
              </c:strCache>
            </c:strRef>
          </c:cat>
          <c:val>
            <c:numRef>
              <c:f>Sheet1!$D$2</c:f>
              <c:numCache>
                <c:formatCode>0.00E+00</c:formatCode>
                <c:ptCount val="1"/>
                <c:pt idx="0">
                  <c:v>72000000</c:v>
                </c:pt>
              </c:numCache>
            </c:numRef>
          </c:val>
          <c:extLst>
            <c:ext xmlns:c16="http://schemas.microsoft.com/office/drawing/2014/chart" uri="{C3380CC4-5D6E-409C-BE32-E72D297353CC}">
              <c16:uniqueId val="{00000000-FBA7-4231-8FD8-E04A852E771D}"/>
            </c:ext>
          </c:extLst>
        </c:ser>
        <c:dLbls>
          <c:showLegendKey val="0"/>
          <c:showVal val="0"/>
          <c:showCatName val="0"/>
          <c:showSerName val="0"/>
          <c:showPercent val="0"/>
          <c:showBubbleSize val="0"/>
        </c:dLbls>
        <c:gapWidth val="65"/>
        <c:shape val="box"/>
        <c:axId val="452076328"/>
        <c:axId val="452076720"/>
        <c:axId val="0"/>
      </c:bar3DChart>
      <c:catAx>
        <c:axId val="4520763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52076720"/>
        <c:crosses val="autoZero"/>
        <c:auto val="1"/>
        <c:lblAlgn val="ctr"/>
        <c:lblOffset val="100"/>
        <c:noMultiLvlLbl val="0"/>
      </c:catAx>
      <c:valAx>
        <c:axId val="452076720"/>
        <c:scaling>
          <c:orientation val="minMax"/>
          <c:max val="75000000"/>
          <c:min val="0"/>
        </c:scaling>
        <c:delete val="0"/>
        <c:axPos val="l"/>
        <c:majorGridlines>
          <c:spPr>
            <a:ln w="9525" cap="flat" cmpd="sng" algn="ctr">
              <a:solidFill>
                <a:schemeClr val="dk1">
                  <a:lumMod val="15000"/>
                  <a:lumOff val="85000"/>
                </a:schemeClr>
              </a:solidFill>
              <a:round/>
            </a:ln>
            <a:effectLst/>
          </c:spPr>
        </c:majorGridlines>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76328"/>
        <c:crosses val="autoZero"/>
        <c:crossBetween val="between"/>
        <c:majorUnit val="10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Background OM</c:v>
                </c:pt>
              </c:strCache>
            </c:strRef>
          </c:tx>
          <c:spPr>
            <a:gradFill>
              <a:gsLst>
                <a:gs pos="0">
                  <a:srgbClr val="87B55B">
                    <a:alpha val="85000"/>
                    <a:lumMod val="95000"/>
                    <a:lumOff val="5000"/>
                  </a:srgbClr>
                </a:gs>
                <a:gs pos="99000">
                  <a:srgbClr val="208944">
                    <a:alpha val="85000"/>
                    <a:lumMod val="90000"/>
                  </a:srgbClr>
                </a:gs>
              </a:gsLst>
              <a:lin ang="5400000" scaled="1"/>
            </a:gradFill>
            <a:ln w="9525" cap="flat" cmpd="sng" algn="ctr">
              <a:solidFill>
                <a:schemeClr val="accent6">
                  <a:lumMod val="75000"/>
                </a:schemeClr>
              </a:solidFill>
              <a:round/>
            </a:ln>
            <a:effectLst/>
            <a:sp3d contourW="9525">
              <a:contourClr>
                <a:schemeClr val="accent6">
                  <a:lumMod val="75000"/>
                </a:schemeClr>
              </a:contourClr>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Organic Matter (OM)%</c:v>
                </c:pt>
              </c:strCache>
            </c:strRef>
          </c:cat>
          <c:val>
            <c:numRef>
              <c:f>Sheet1!$B$2</c:f>
              <c:numCache>
                <c:formatCode>General</c:formatCode>
                <c:ptCount val="1"/>
                <c:pt idx="0">
                  <c:v>1.4999999999999999E-2</c:v>
                </c:pt>
              </c:numCache>
            </c:numRef>
          </c:val>
          <c:extLst>
            <c:ext xmlns:c16="http://schemas.microsoft.com/office/drawing/2014/chart" uri="{C3380CC4-5D6E-409C-BE32-E72D297353CC}">
              <c16:uniqueId val="{00000000-A022-F64B-81C3-733272C5DDCB}"/>
            </c:ext>
          </c:extLst>
        </c:ser>
        <c:ser>
          <c:idx val="1"/>
          <c:order val="1"/>
          <c:tx>
            <c:strRef>
              <c:f>Sheet1!$C$1</c:f>
              <c:strCache>
                <c:ptCount val="1"/>
                <c:pt idx="0">
                  <c:v>Untreated/Disturbed OM</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Organic Matter (OM)%</c:v>
                </c:pt>
              </c:strCache>
            </c:strRef>
          </c:cat>
          <c:val>
            <c:numRef>
              <c:f>Sheet1!$C$2</c:f>
              <c:numCache>
                <c:formatCode>General</c:formatCode>
                <c:ptCount val="1"/>
                <c:pt idx="0">
                  <c:v>6.0000000000000001E-3</c:v>
                </c:pt>
              </c:numCache>
            </c:numRef>
          </c:val>
          <c:extLst>
            <c:ext xmlns:c16="http://schemas.microsoft.com/office/drawing/2014/chart" uri="{C3380CC4-5D6E-409C-BE32-E72D297353CC}">
              <c16:uniqueId val="{00000001-A022-F64B-81C3-733272C5DDCB}"/>
            </c:ext>
          </c:extLst>
        </c:ser>
        <c:ser>
          <c:idx val="2"/>
          <c:order val="2"/>
          <c:tx>
            <c:strRef>
              <c:f>Sheet1!$D$1</c:f>
              <c:strCache>
                <c:ptCount val="1"/>
                <c:pt idx="0">
                  <c:v>ProGanics-Treated OM (18 mo.)</c:v>
                </c:pt>
              </c:strCache>
            </c:strRef>
          </c:tx>
          <c:spPr>
            <a:gradFill>
              <a:gsLst>
                <a:gs pos="0">
                  <a:srgbClr val="7A4F29">
                    <a:alpha val="85000"/>
                  </a:srgbClr>
                </a:gs>
                <a:gs pos="100000">
                  <a:srgbClr val="7A4F29">
                    <a:alpha val="85000"/>
                    <a:lumMod val="25000"/>
                  </a:srgbClr>
                </a:gs>
              </a:gsLst>
              <a:lin ang="5400000" scaled="1"/>
            </a:gradFill>
            <a:ln w="9525" cap="flat" cmpd="sng" algn="ctr">
              <a:solidFill>
                <a:srgbClr val="3C2415"/>
              </a:solidFill>
              <a:round/>
            </a:ln>
            <a:effectLst/>
            <a:sp3d contourW="9525">
              <a:contourClr>
                <a:srgbClr val="3C2415"/>
              </a:contourClr>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Organic Matter (OM)%</c:v>
                </c:pt>
              </c:strCache>
            </c:strRef>
          </c:cat>
          <c:val>
            <c:numRef>
              <c:f>Sheet1!$D$2</c:f>
              <c:numCache>
                <c:formatCode>General</c:formatCode>
                <c:ptCount val="1"/>
                <c:pt idx="0">
                  <c:v>0.02</c:v>
                </c:pt>
              </c:numCache>
            </c:numRef>
          </c:val>
          <c:extLst>
            <c:ext xmlns:c16="http://schemas.microsoft.com/office/drawing/2014/chart" uri="{C3380CC4-5D6E-409C-BE32-E72D297353CC}">
              <c16:uniqueId val="{00000002-A022-F64B-81C3-733272C5DDCB}"/>
            </c:ext>
          </c:extLst>
        </c:ser>
        <c:dLbls>
          <c:showLegendKey val="0"/>
          <c:showVal val="0"/>
          <c:showCatName val="0"/>
          <c:showSerName val="0"/>
          <c:showPercent val="0"/>
          <c:showBubbleSize val="0"/>
        </c:dLbls>
        <c:gapWidth val="65"/>
        <c:shape val="box"/>
        <c:axId val="452080640"/>
        <c:axId val="452077112"/>
        <c:axId val="0"/>
      </c:bar3DChart>
      <c:catAx>
        <c:axId val="452080640"/>
        <c:scaling>
          <c:orientation val="minMax"/>
        </c:scaling>
        <c:delete val="1"/>
        <c:axPos val="b"/>
        <c:numFmt formatCode="General" sourceLinked="1"/>
        <c:majorTickMark val="none"/>
        <c:minorTickMark val="none"/>
        <c:tickLblPos val="nextTo"/>
        <c:crossAx val="452077112"/>
        <c:crosses val="autoZero"/>
        <c:auto val="1"/>
        <c:lblAlgn val="ctr"/>
        <c:lblOffset val="100"/>
        <c:noMultiLvlLbl val="0"/>
      </c:catAx>
      <c:valAx>
        <c:axId val="45207711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mn-lt"/>
                    <a:ea typeface="+mn-ea"/>
                    <a:cs typeface="+mn-cs"/>
                  </a:defRPr>
                </a:pPr>
                <a:r>
                  <a:rPr lang="en-US" sz="1200" b="1" i="0" baseline="0" dirty="0">
                    <a:effectLst/>
                  </a:rPr>
                  <a:t>Organic Matter (OM) %</a:t>
                </a:r>
                <a:endParaRPr lang="en-US" sz="1200" dirty="0">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80640"/>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Ideal USDA-NRCS SR</c:v>
                </c:pt>
              </c:strCache>
            </c:strRef>
          </c:tx>
          <c:spPr>
            <a:gradFill>
              <a:gsLst>
                <a:gs pos="0">
                  <a:srgbClr val="87B55B">
                    <a:alpha val="85000"/>
                    <a:lumMod val="95000"/>
                    <a:lumOff val="5000"/>
                  </a:srgbClr>
                </a:gs>
                <a:gs pos="100000">
                  <a:srgbClr val="208944">
                    <a:alpha val="85000"/>
                    <a:lumMod val="90000"/>
                  </a:srgbClr>
                </a:gs>
              </a:gsLst>
              <a:lin ang="5400000" scaled="1"/>
            </a:gradFill>
            <a:ln w="9525" cap="flat" cmpd="sng" algn="ctr">
              <a:solidFill>
                <a:schemeClr val="accent6">
                  <a:lumMod val="75000"/>
                </a:schemeClr>
              </a:solidFill>
              <a:round/>
            </a:ln>
            <a:effectLst/>
            <a:sp3d contourW="9525">
              <a:contourClr>
                <a:schemeClr val="accent6">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Soil Respiration (SR)</c:v>
                </c:pt>
              </c:strCache>
            </c:strRef>
          </c:cat>
          <c:val>
            <c:numRef>
              <c:f>Sheet1!$B$2</c:f>
              <c:numCache>
                <c:formatCode>General</c:formatCode>
                <c:ptCount val="1"/>
                <c:pt idx="0">
                  <c:v>1000</c:v>
                </c:pt>
              </c:numCache>
            </c:numRef>
          </c:val>
          <c:extLst>
            <c:ext xmlns:c16="http://schemas.microsoft.com/office/drawing/2014/chart" uri="{C3380CC4-5D6E-409C-BE32-E72D297353CC}">
              <c16:uniqueId val="{00000000-43BC-F54C-8A1A-9D87E961BCEA}"/>
            </c:ext>
          </c:extLst>
        </c:ser>
        <c:ser>
          <c:idx val="1"/>
          <c:order val="1"/>
          <c:tx>
            <c:strRef>
              <c:f>Sheet1!$C$1</c:f>
              <c:strCache>
                <c:ptCount val="1"/>
                <c:pt idx="0">
                  <c:v>Untreated / Disturbed SR</c:v>
                </c:pt>
              </c:strCache>
            </c:strRef>
          </c:tx>
          <c:spPr>
            <a:gradFill>
              <a:gsLst>
                <a:gs pos="0">
                  <a:schemeClr val="accent4">
                    <a:alpha val="85000"/>
                  </a:schemeClr>
                </a:gs>
                <a:gs pos="100000">
                  <a:schemeClr val="accent4">
                    <a:lumMod val="60000"/>
                    <a:lumOff val="40000"/>
                    <a:alpha val="85000"/>
                  </a:schemeClr>
                </a:gs>
              </a:gsLst>
              <a:lin ang="5400000" scaled="1"/>
            </a:gra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Soil Respiration (SR)</c:v>
                </c:pt>
              </c:strCache>
            </c:strRef>
          </c:cat>
          <c:val>
            <c:numRef>
              <c:f>Sheet1!$C$2</c:f>
              <c:numCache>
                <c:formatCode>General</c:formatCode>
                <c:ptCount val="1"/>
                <c:pt idx="0">
                  <c:v>122</c:v>
                </c:pt>
              </c:numCache>
            </c:numRef>
          </c:val>
          <c:extLst>
            <c:ext xmlns:c16="http://schemas.microsoft.com/office/drawing/2014/chart" uri="{C3380CC4-5D6E-409C-BE32-E72D297353CC}">
              <c16:uniqueId val="{00000001-43BC-F54C-8A1A-9D87E961BCEA}"/>
            </c:ext>
          </c:extLst>
        </c:ser>
        <c:ser>
          <c:idx val="2"/>
          <c:order val="2"/>
          <c:tx>
            <c:strRef>
              <c:f>Sheet1!$D$1</c:f>
              <c:strCache>
                <c:ptCount val="1"/>
                <c:pt idx="0">
                  <c:v>ProGanics-Treated SR (18 mo.)</c:v>
                </c:pt>
              </c:strCache>
            </c:strRef>
          </c:tx>
          <c:spPr>
            <a:gradFill>
              <a:gsLst>
                <a:gs pos="0">
                  <a:srgbClr val="7A4F29">
                    <a:alpha val="85000"/>
                  </a:srgbClr>
                </a:gs>
                <a:gs pos="99000">
                  <a:srgbClr val="7A4F29">
                    <a:alpha val="85000"/>
                    <a:lumMod val="25000"/>
                  </a:srgbClr>
                </a:gs>
              </a:gsLst>
              <a:lin ang="5400000" scaled="1"/>
            </a:gradFill>
            <a:ln w="9525" cap="flat" cmpd="sng" algn="ctr">
              <a:solidFill>
                <a:srgbClr val="3C2415"/>
              </a:solidFill>
              <a:round/>
            </a:ln>
            <a:effectLst/>
            <a:sp3d contourW="9525">
              <a:contourClr>
                <a:srgbClr val="3C2415"/>
              </a:contourClr>
            </a:sp3d>
          </c:spPr>
          <c:invertIfNegative val="0"/>
          <c:dLbls>
            <c:dLbl>
              <c:idx val="0"/>
              <c:layout>
                <c:manualLayout>
                  <c:x val="-7.1523627858622006E-3"/>
                  <c:y val="-2.76164327560249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90-4B25-9685-35AE671F648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Soil Respiration (SR)</c:v>
                </c:pt>
              </c:strCache>
            </c:strRef>
          </c:cat>
          <c:val>
            <c:numRef>
              <c:f>Sheet1!$D$2</c:f>
              <c:numCache>
                <c:formatCode>General</c:formatCode>
                <c:ptCount val="1"/>
                <c:pt idx="0">
                  <c:v>330</c:v>
                </c:pt>
              </c:numCache>
            </c:numRef>
          </c:val>
          <c:extLst>
            <c:ext xmlns:c16="http://schemas.microsoft.com/office/drawing/2014/chart" uri="{C3380CC4-5D6E-409C-BE32-E72D297353CC}">
              <c16:uniqueId val="{00000002-43BC-F54C-8A1A-9D87E961BCEA}"/>
            </c:ext>
          </c:extLst>
        </c:ser>
        <c:dLbls>
          <c:showLegendKey val="0"/>
          <c:showVal val="0"/>
          <c:showCatName val="0"/>
          <c:showSerName val="0"/>
          <c:showPercent val="0"/>
          <c:showBubbleSize val="0"/>
        </c:dLbls>
        <c:gapWidth val="65"/>
        <c:shape val="box"/>
        <c:axId val="452077504"/>
        <c:axId val="452081424"/>
        <c:axId val="0"/>
      </c:bar3DChart>
      <c:catAx>
        <c:axId val="4520775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52081424"/>
        <c:crosses val="autoZero"/>
        <c:auto val="1"/>
        <c:lblAlgn val="ctr"/>
        <c:lblOffset val="100"/>
        <c:noMultiLvlLbl val="0"/>
      </c:catAx>
      <c:valAx>
        <c:axId val="452081424"/>
        <c:scaling>
          <c:orientation val="minMax"/>
          <c:max val="1200"/>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77504"/>
        <c:crosses val="autoZero"/>
        <c:crossBetween val="between"/>
        <c:maj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bg1">
            <a:alpha val="1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Untreated / Disturbed Bacteria Level</c:v>
                </c:pt>
              </c:strCache>
            </c:strRef>
          </c:tx>
          <c:spPr>
            <a:gradFill>
              <a:gsLst>
                <a:gs pos="0">
                  <a:schemeClr val="accent4">
                    <a:alpha val="85000"/>
                  </a:schemeClr>
                </a:gs>
                <a:gs pos="98000">
                  <a:schemeClr val="accent4">
                    <a:lumMod val="60000"/>
                    <a:lumOff val="40000"/>
                    <a:alpha val="85000"/>
                  </a:schemeClr>
                </a:gs>
              </a:gsLst>
              <a:lin ang="5400000" scaled="1"/>
            </a:gra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Bacteria Level</c:v>
                </c:pt>
              </c:strCache>
            </c:strRef>
          </c:cat>
          <c:val>
            <c:numRef>
              <c:f>Sheet1!$B$2</c:f>
              <c:numCache>
                <c:formatCode>0.00E+00</c:formatCode>
                <c:ptCount val="1"/>
                <c:pt idx="0">
                  <c:v>6700000000</c:v>
                </c:pt>
              </c:numCache>
            </c:numRef>
          </c:val>
          <c:extLst>
            <c:ext xmlns:c16="http://schemas.microsoft.com/office/drawing/2014/chart" uri="{C3380CC4-5D6E-409C-BE32-E72D297353CC}">
              <c16:uniqueId val="{00000000-43BC-F54C-8A1A-9D87E961BCEA}"/>
            </c:ext>
          </c:extLst>
        </c:ser>
        <c:ser>
          <c:idx val="1"/>
          <c:order val="1"/>
          <c:tx>
            <c:strRef>
              <c:f>Sheet1!$C$1</c:f>
              <c:strCache>
                <c:ptCount val="1"/>
                <c:pt idx="0">
                  <c:v>ProGanics-Treated Bacteria Level (18 mo.)</c:v>
                </c:pt>
              </c:strCache>
            </c:strRef>
          </c:tx>
          <c:spPr>
            <a:gradFill>
              <a:gsLst>
                <a:gs pos="0">
                  <a:srgbClr val="7A4F29">
                    <a:alpha val="85000"/>
                  </a:srgbClr>
                </a:gs>
                <a:gs pos="98000">
                  <a:srgbClr val="7A4F29">
                    <a:alpha val="85000"/>
                    <a:lumMod val="25000"/>
                  </a:srgbClr>
                </a:gs>
              </a:gsLst>
              <a:lin ang="5400000" scaled="1"/>
            </a:gradFill>
            <a:ln w="9525" cap="flat" cmpd="sng" algn="ctr">
              <a:solidFill>
                <a:srgbClr val="3C2415"/>
              </a:solidFill>
              <a:round/>
            </a:ln>
            <a:effectLst/>
            <a:sp3d contourW="9525">
              <a:contourClr>
                <a:srgbClr val="3C2415"/>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Bacteria Level</c:v>
                </c:pt>
              </c:strCache>
            </c:strRef>
          </c:cat>
          <c:val>
            <c:numRef>
              <c:f>Sheet1!$C$2</c:f>
              <c:numCache>
                <c:formatCode>0.00E+00</c:formatCode>
                <c:ptCount val="1"/>
                <c:pt idx="0">
                  <c:v>23000000000</c:v>
                </c:pt>
              </c:numCache>
            </c:numRef>
          </c:val>
          <c:extLst>
            <c:ext xmlns:c16="http://schemas.microsoft.com/office/drawing/2014/chart" uri="{C3380CC4-5D6E-409C-BE32-E72D297353CC}">
              <c16:uniqueId val="{00000001-43BC-F54C-8A1A-9D87E961BCEA}"/>
            </c:ext>
          </c:extLst>
        </c:ser>
        <c:dLbls>
          <c:showLegendKey val="0"/>
          <c:showVal val="0"/>
          <c:showCatName val="0"/>
          <c:showSerName val="0"/>
          <c:showPercent val="0"/>
          <c:showBubbleSize val="0"/>
        </c:dLbls>
        <c:gapWidth val="65"/>
        <c:shape val="box"/>
        <c:axId val="452077896"/>
        <c:axId val="452082600"/>
        <c:axId val="0"/>
      </c:bar3DChart>
      <c:catAx>
        <c:axId val="4520778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52082600"/>
        <c:crosses val="autoZero"/>
        <c:auto val="1"/>
        <c:lblAlgn val="ctr"/>
        <c:lblOffset val="100"/>
        <c:noMultiLvlLbl val="0"/>
      </c:catAx>
      <c:valAx>
        <c:axId val="452082600"/>
        <c:scaling>
          <c:orientation val="minMax"/>
          <c:max val="25000000000"/>
          <c:min val="0"/>
        </c:scaling>
        <c:delete val="0"/>
        <c:axPos val="l"/>
        <c:majorGridlines>
          <c:spPr>
            <a:ln w="9525" cap="flat" cmpd="sng" algn="ctr">
              <a:solidFill>
                <a:schemeClr val="dk1">
                  <a:lumMod val="15000"/>
                  <a:lumOff val="85000"/>
                </a:schemeClr>
              </a:solidFill>
              <a:round/>
            </a:ln>
            <a:effectLst/>
          </c:spPr>
        </c:majorGridlines>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52077896"/>
        <c:crosses val="autoZero"/>
        <c:crossBetween val="between"/>
        <c:majorUnit val="5000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9814D12-75C2-4E4B-8498-F2C1EC4106AB}" type="datetimeFigureOut">
              <a:rPr lang="en-US" smtClean="0"/>
              <a:t>6/17/2019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4892FE6-DB0B-674E-B897-3D45CD90E147}" type="slidenum">
              <a:rPr lang="en-US" smtClean="0"/>
              <a:t>‹#›</a:t>
            </a:fld>
            <a:endParaRPr lang="en-US"/>
          </a:p>
        </p:txBody>
      </p:sp>
    </p:spTree>
    <p:extLst>
      <p:ext uri="{BB962C8B-B14F-4D97-AF65-F5344CB8AC3E}">
        <p14:creationId xmlns:p14="http://schemas.microsoft.com/office/powerpoint/2010/main" val="1007609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0BEA106-63AA-664B-83DB-486071C2308D}" type="datetimeFigureOut">
              <a:rPr lang="en-US" smtClean="0"/>
              <a:t>6/17/2019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6F6D030-2C0E-404C-BB80-476D72089D4B}" type="slidenum">
              <a:rPr lang="en-US" smtClean="0"/>
              <a:t>‹#›</a:t>
            </a:fld>
            <a:endParaRPr lang="en-US"/>
          </a:p>
        </p:txBody>
      </p:sp>
    </p:spTree>
    <p:extLst>
      <p:ext uri="{BB962C8B-B14F-4D97-AF65-F5344CB8AC3E}">
        <p14:creationId xmlns:p14="http://schemas.microsoft.com/office/powerpoint/2010/main" val="1614383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joining. Hopefully everyone isn’t in a food coma after lunch.</a:t>
            </a:r>
          </a:p>
          <a:p>
            <a:r>
              <a:rPr lang="en-US" dirty="0"/>
              <a:t>Independent rep for a variety of manufacturers.</a:t>
            </a:r>
          </a:p>
          <a:p>
            <a:r>
              <a:rPr lang="en-US" dirty="0"/>
              <a:t>Marc was the co-author. He couldn’t be here, so I am presenting on his behalf.</a:t>
            </a:r>
          </a:p>
        </p:txBody>
      </p:sp>
      <p:sp>
        <p:nvSpPr>
          <p:cNvPr id="4" name="Slide Number Placeholder 3"/>
          <p:cNvSpPr>
            <a:spLocks noGrp="1"/>
          </p:cNvSpPr>
          <p:nvPr>
            <p:ph type="sldNum" sz="quarter" idx="5"/>
          </p:nvPr>
        </p:nvSpPr>
        <p:spPr/>
        <p:txBody>
          <a:bodyPr/>
          <a:lstStyle/>
          <a:p>
            <a:fld id="{A6F6D030-2C0E-404C-BB80-476D72089D4B}" type="slidenum">
              <a:rPr lang="en-US" smtClean="0"/>
              <a:t>1</a:t>
            </a:fld>
            <a:endParaRPr lang="en-US"/>
          </a:p>
        </p:txBody>
      </p:sp>
    </p:spTree>
    <p:extLst>
      <p:ext uri="{BB962C8B-B14F-4D97-AF65-F5344CB8AC3E}">
        <p14:creationId xmlns:p14="http://schemas.microsoft.com/office/powerpoint/2010/main" val="19421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parameter that has been tracked for a long time is Organic Matter</a:t>
            </a:r>
          </a:p>
          <a:p>
            <a:r>
              <a:rPr lang="en-US" dirty="0"/>
              <a:t>Closer to 2 in the arid west. Closer to 5 east of the Mississippi</a:t>
            </a:r>
          </a:p>
          <a:p>
            <a:r>
              <a:rPr lang="en-US" dirty="0"/>
              <a:t>Preventing runoff – reducing flooding potential – less water to treat in an ET cap</a:t>
            </a:r>
          </a:p>
        </p:txBody>
      </p:sp>
      <p:sp>
        <p:nvSpPr>
          <p:cNvPr id="4" name="Slide Number Placeholder 3"/>
          <p:cNvSpPr>
            <a:spLocks noGrp="1"/>
          </p:cNvSpPr>
          <p:nvPr>
            <p:ph type="sldNum" sz="quarter" idx="5"/>
          </p:nvPr>
        </p:nvSpPr>
        <p:spPr/>
        <p:txBody>
          <a:bodyPr/>
          <a:lstStyle/>
          <a:p>
            <a:fld id="{A6F6D030-2C0E-404C-BB80-476D72089D4B}" type="slidenum">
              <a:rPr lang="en-US" smtClean="0"/>
              <a:t>10</a:t>
            </a:fld>
            <a:endParaRPr lang="en-US"/>
          </a:p>
        </p:txBody>
      </p:sp>
    </p:spTree>
    <p:extLst>
      <p:ext uri="{BB962C8B-B14F-4D97-AF65-F5344CB8AC3E}">
        <p14:creationId xmlns:p14="http://schemas.microsoft.com/office/powerpoint/2010/main" val="3067364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a:t>A parameter that we’ve be tracking with our recent projects is Soil Respiration.</a:t>
            </a:r>
          </a:p>
          <a:p>
            <a:pPr marL="174708" indent="-174708">
              <a:buFont typeface="Arial" pitchFamily="34" charset="0"/>
              <a:buChar char="•"/>
            </a:pPr>
            <a:endParaRPr lang="en-US" dirty="0"/>
          </a:p>
          <a:p>
            <a:pPr marL="174708" indent="-174708">
              <a:buFont typeface="Arial" pitchFamily="34" charset="0"/>
              <a:buChar char="•"/>
            </a:pPr>
            <a:endParaRPr lang="en-US" dirty="0"/>
          </a:p>
          <a:p>
            <a:pPr marL="174708" indent="-174708">
              <a:buFont typeface="Arial" pitchFamily="34" charset="0"/>
              <a:buChar char="•"/>
            </a:pPr>
            <a:r>
              <a:rPr lang="en-US" dirty="0"/>
              <a:t>Respiration</a:t>
            </a:r>
            <a:r>
              <a:rPr lang="en-US" baseline="0" dirty="0"/>
              <a:t> is the production of CO2 as a result of biological activity in the soil by microbes, live roots and </a:t>
            </a:r>
            <a:r>
              <a:rPr lang="en-US" baseline="0" dirty="0" err="1"/>
              <a:t>macroorganisms</a:t>
            </a:r>
            <a:r>
              <a:rPr lang="en-US" baseline="0" dirty="0"/>
              <a:t> (earthworms)</a:t>
            </a:r>
          </a:p>
          <a:p>
            <a:pPr marL="174708" indent="-174708">
              <a:buFont typeface="Arial" pitchFamily="34" charset="0"/>
              <a:buChar char="•"/>
            </a:pPr>
            <a:r>
              <a:rPr lang="en-US" baseline="0" dirty="0"/>
              <a:t>CO2 is colorless and odorless</a:t>
            </a:r>
          </a:p>
          <a:p>
            <a:pPr marL="174708" indent="-174708">
              <a:buFont typeface="Arial" pitchFamily="34" charset="0"/>
              <a:buChar char="•"/>
            </a:pPr>
            <a:r>
              <a:rPr lang="en-US" baseline="0" dirty="0"/>
              <a:t>Amount emitted annually by soil is greater than ALL human activities</a:t>
            </a:r>
          </a:p>
          <a:p>
            <a:pPr marL="174708" indent="-174708">
              <a:buFont typeface="Arial" pitchFamily="34" charset="0"/>
              <a:buChar char="•"/>
            </a:pPr>
            <a:r>
              <a:rPr lang="en-US" baseline="0" dirty="0"/>
              <a:t>Respiration is impacted by soil moisture and temperature </a:t>
            </a:r>
          </a:p>
          <a:p>
            <a:pPr marL="349415" indent="-349415">
              <a:lnSpc>
                <a:spcPct val="115000"/>
              </a:lnSpc>
              <a:buFont typeface="Symbol"/>
              <a:buChar char=""/>
            </a:pPr>
            <a:r>
              <a:rPr lang="en-US" dirty="0">
                <a:solidFill>
                  <a:srgbClr val="231F20"/>
                </a:solidFill>
                <a:ea typeface="Calibri"/>
                <a:cs typeface="Calibri"/>
              </a:rPr>
              <a:t>Inherent soil respiration rates depend on amount and quality of SOM, temperature, moisture, salinity, pH, and aeration. </a:t>
            </a:r>
            <a:endParaRPr lang="en-US" sz="1100" dirty="0">
              <a:ea typeface="Calibri"/>
              <a:cs typeface="Times New Roman"/>
            </a:endParaRPr>
          </a:p>
          <a:p>
            <a:pPr marL="349415" indent="-349415">
              <a:lnSpc>
                <a:spcPct val="115000"/>
              </a:lnSpc>
              <a:buFont typeface="Symbol"/>
              <a:buChar char=""/>
            </a:pPr>
            <a:r>
              <a:rPr lang="en-US" dirty="0">
                <a:solidFill>
                  <a:srgbClr val="231F20"/>
                </a:solidFill>
                <a:ea typeface="Calibri"/>
                <a:cs typeface="Calibri"/>
              </a:rPr>
              <a:t>Biological activity of soil organisms varies seasonally, as well as daily. </a:t>
            </a:r>
            <a:endParaRPr lang="en-US" sz="1100" dirty="0">
              <a:ea typeface="Calibri"/>
              <a:cs typeface="Times New Roman"/>
            </a:endParaRPr>
          </a:p>
          <a:p>
            <a:pPr marL="349415" indent="-349415">
              <a:lnSpc>
                <a:spcPct val="115000"/>
              </a:lnSpc>
              <a:buFont typeface="Symbol"/>
              <a:buChar char=""/>
            </a:pPr>
            <a:r>
              <a:rPr lang="en-US" dirty="0">
                <a:solidFill>
                  <a:srgbClr val="231F20"/>
                </a:solidFill>
                <a:ea typeface="Calibri"/>
                <a:cs typeface="Calibri"/>
              </a:rPr>
              <a:t>Microbial respiration more than doubles for every 10°C (18°F) soil temperatures rise up to a maximum of 35 to 40°C (95 to 104°F)</a:t>
            </a:r>
            <a:endParaRPr lang="en-US" sz="1100" dirty="0">
              <a:ea typeface="Calibri"/>
              <a:cs typeface="Times New Roman"/>
            </a:endParaRPr>
          </a:p>
          <a:p>
            <a:pPr marL="349415" indent="-349415">
              <a:lnSpc>
                <a:spcPct val="115000"/>
              </a:lnSpc>
              <a:buFont typeface="Symbol"/>
              <a:buChar char=""/>
            </a:pPr>
            <a:r>
              <a:rPr lang="en-US" dirty="0">
                <a:solidFill>
                  <a:srgbClr val="231F20"/>
                </a:solidFill>
                <a:ea typeface="Calibri"/>
                <a:cs typeface="Calibri"/>
              </a:rPr>
              <a:t>Beyond which soil temperature is too high, limiting plant growth, microbial activity and soil respiration</a:t>
            </a:r>
            <a:endParaRPr lang="en-US" baseline="0" dirty="0"/>
          </a:p>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476F32F1-DCA1-4AE4-92CF-91355C639AED}" type="slidenum">
              <a:rPr lang="en-US" smtClean="0"/>
              <a:t>11</a:t>
            </a:fld>
            <a:endParaRPr lang="en-US"/>
          </a:p>
        </p:txBody>
      </p:sp>
    </p:spTree>
    <p:extLst>
      <p:ext uri="{BB962C8B-B14F-4D97-AF65-F5344CB8AC3E}">
        <p14:creationId xmlns:p14="http://schemas.microsoft.com/office/powerpoint/2010/main" val="250828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forward… many abandoned mines no longer have topsoil</a:t>
            </a:r>
          </a:p>
        </p:txBody>
      </p:sp>
      <p:sp>
        <p:nvSpPr>
          <p:cNvPr id="4" name="Slide Number Placeholder 3"/>
          <p:cNvSpPr>
            <a:spLocks noGrp="1"/>
          </p:cNvSpPr>
          <p:nvPr>
            <p:ph type="sldNum" sz="quarter" idx="5"/>
          </p:nvPr>
        </p:nvSpPr>
        <p:spPr/>
        <p:txBody>
          <a:bodyPr/>
          <a:lstStyle/>
          <a:p>
            <a:fld id="{A6F6D030-2C0E-404C-BB80-476D72089D4B}" type="slidenum">
              <a:rPr lang="en-US" smtClean="0"/>
              <a:t>13</a:t>
            </a:fld>
            <a:endParaRPr lang="en-US"/>
          </a:p>
        </p:txBody>
      </p:sp>
    </p:spTree>
    <p:extLst>
      <p:ext uri="{BB962C8B-B14F-4D97-AF65-F5344CB8AC3E}">
        <p14:creationId xmlns:p14="http://schemas.microsoft.com/office/powerpoint/2010/main" val="374844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Brent Hardy mentioned in his presentation, topsoil brought in cheat grass, so they just created more problems</a:t>
            </a:r>
          </a:p>
        </p:txBody>
      </p:sp>
      <p:sp>
        <p:nvSpPr>
          <p:cNvPr id="4" name="Slide Number Placeholder 3"/>
          <p:cNvSpPr>
            <a:spLocks noGrp="1"/>
          </p:cNvSpPr>
          <p:nvPr>
            <p:ph type="sldNum" sz="quarter" idx="5"/>
          </p:nvPr>
        </p:nvSpPr>
        <p:spPr/>
        <p:txBody>
          <a:bodyPr/>
          <a:lstStyle/>
          <a:p>
            <a:fld id="{A6F6D030-2C0E-404C-BB80-476D72089D4B}" type="slidenum">
              <a:rPr lang="en-US" smtClean="0"/>
              <a:t>14</a:t>
            </a:fld>
            <a:endParaRPr lang="en-US"/>
          </a:p>
        </p:txBody>
      </p:sp>
    </p:spTree>
    <p:extLst>
      <p:ext uri="{BB962C8B-B14F-4D97-AF65-F5344CB8AC3E}">
        <p14:creationId xmlns:p14="http://schemas.microsoft.com/office/powerpoint/2010/main" val="411453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segue into the technology I’d like to focus on</a:t>
            </a:r>
          </a:p>
          <a:p>
            <a:r>
              <a:rPr lang="en-US" dirty="0"/>
              <a:t>The question we want to ask is “why import topsoil, when you can build a topsoil in place.”</a:t>
            </a:r>
          </a:p>
        </p:txBody>
      </p:sp>
      <p:sp>
        <p:nvSpPr>
          <p:cNvPr id="4" name="Slide Number Placeholder 3"/>
          <p:cNvSpPr>
            <a:spLocks noGrp="1"/>
          </p:cNvSpPr>
          <p:nvPr>
            <p:ph type="sldNum" sz="quarter" idx="5"/>
          </p:nvPr>
        </p:nvSpPr>
        <p:spPr/>
        <p:txBody>
          <a:bodyPr/>
          <a:lstStyle/>
          <a:p>
            <a:fld id="{A6F6D030-2C0E-404C-BB80-476D72089D4B}" type="slidenum">
              <a:rPr lang="en-US" smtClean="0"/>
              <a:t>15</a:t>
            </a:fld>
            <a:endParaRPr lang="en-US"/>
          </a:p>
        </p:txBody>
      </p:sp>
    </p:spTree>
    <p:extLst>
      <p:ext uri="{BB962C8B-B14F-4D97-AF65-F5344CB8AC3E}">
        <p14:creationId xmlns:p14="http://schemas.microsoft.com/office/powerpoint/2010/main" val="3880600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Improves soil chemistry, structure and texture</a:t>
            </a:r>
          </a:p>
          <a:p>
            <a:pPr marL="228600" indent="-228600">
              <a:buAutoNum type="arabicPeriod"/>
            </a:pPr>
            <a:r>
              <a:rPr lang="en-US" dirty="0"/>
              <a:t>Provide rapid growth establishment</a:t>
            </a:r>
          </a:p>
          <a:p>
            <a:pPr marL="228600" indent="-228600">
              <a:buAutoNum type="arabicPeriod"/>
            </a:pPr>
            <a:r>
              <a:rPr lang="en-US" dirty="0"/>
              <a:t>Essentially jump starts the nutrient cycling process</a:t>
            </a:r>
          </a:p>
        </p:txBody>
      </p:sp>
      <p:sp>
        <p:nvSpPr>
          <p:cNvPr id="4" name="Slide Number Placeholder 3"/>
          <p:cNvSpPr>
            <a:spLocks noGrp="1"/>
          </p:cNvSpPr>
          <p:nvPr>
            <p:ph type="sldNum" sz="quarter" idx="5"/>
          </p:nvPr>
        </p:nvSpPr>
        <p:spPr/>
        <p:txBody>
          <a:bodyPr/>
          <a:lstStyle/>
          <a:p>
            <a:fld id="{A6F6D030-2C0E-404C-BB80-476D72089D4B}" type="slidenum">
              <a:rPr lang="en-US" smtClean="0"/>
              <a:t>16</a:t>
            </a:fld>
            <a:endParaRPr lang="en-US"/>
          </a:p>
        </p:txBody>
      </p:sp>
    </p:spTree>
    <p:extLst>
      <p:ext uri="{BB962C8B-B14F-4D97-AF65-F5344CB8AC3E}">
        <p14:creationId xmlns:p14="http://schemas.microsoft.com/office/powerpoint/2010/main" val="3130114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Coral reefs or condominiums</a:t>
            </a:r>
          </a:p>
          <a:p>
            <a:r>
              <a:rPr lang="en-US" dirty="0"/>
              <a:t>Tackifiers to shoot on steep slopes and increase the bond (or tensile strength) of the product</a:t>
            </a:r>
          </a:p>
        </p:txBody>
      </p:sp>
      <p:sp>
        <p:nvSpPr>
          <p:cNvPr id="4" name="Slide Number Placeholder 3"/>
          <p:cNvSpPr>
            <a:spLocks noGrp="1"/>
          </p:cNvSpPr>
          <p:nvPr>
            <p:ph type="sldNum" sz="quarter" idx="10"/>
          </p:nvPr>
        </p:nvSpPr>
        <p:spPr/>
        <p:txBody>
          <a:bodyPr/>
          <a:lstStyle/>
          <a:p>
            <a:fld id="{6D411FC0-3CCA-41AB-81A7-7A4D6C79F4F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56541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Features and benefits comparison</a:t>
            </a:r>
          </a:p>
        </p:txBody>
      </p:sp>
      <p:sp>
        <p:nvSpPr>
          <p:cNvPr id="4" name="Slide Number Placeholder 3"/>
          <p:cNvSpPr>
            <a:spLocks noGrp="1"/>
          </p:cNvSpPr>
          <p:nvPr>
            <p:ph type="sldNum" sz="quarter" idx="5"/>
          </p:nvPr>
        </p:nvSpPr>
        <p:spPr/>
        <p:txBody>
          <a:bodyPr/>
          <a:lstStyle/>
          <a:p>
            <a:fld id="{A6F6D030-2C0E-404C-BB80-476D72089D4B}" type="slidenum">
              <a:rPr lang="en-US" smtClean="0"/>
              <a:t>18</a:t>
            </a:fld>
            <a:endParaRPr lang="en-US"/>
          </a:p>
        </p:txBody>
      </p:sp>
    </p:spTree>
    <p:extLst>
      <p:ext uri="{BB962C8B-B14F-4D97-AF65-F5344CB8AC3E}">
        <p14:creationId xmlns:p14="http://schemas.microsoft.com/office/powerpoint/2010/main" val="2537446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 site in SE Idaho from last fall. Added lime tilled into </a:t>
            </a:r>
            <a:r>
              <a:rPr lang="en-US" dirty="0" err="1"/>
              <a:t>gypstack</a:t>
            </a:r>
            <a:r>
              <a:rPr lang="en-US" dirty="0"/>
              <a:t> waste and direct seeding – rather than a separation layer.</a:t>
            </a:r>
          </a:p>
          <a:p>
            <a:r>
              <a:rPr lang="en-US" dirty="0"/>
              <a:t>This could be a great case study if we get grow in this summer – we are a couple weeks removed from the site being covered in snow.</a:t>
            </a:r>
          </a:p>
        </p:txBody>
      </p:sp>
      <p:sp>
        <p:nvSpPr>
          <p:cNvPr id="4" name="Slide Number Placeholder 3"/>
          <p:cNvSpPr>
            <a:spLocks noGrp="1"/>
          </p:cNvSpPr>
          <p:nvPr>
            <p:ph type="sldNum" sz="quarter" idx="5"/>
          </p:nvPr>
        </p:nvSpPr>
        <p:spPr/>
        <p:txBody>
          <a:bodyPr/>
          <a:lstStyle/>
          <a:p>
            <a:fld id="{A6F6D030-2C0E-404C-BB80-476D72089D4B}" type="slidenum">
              <a:rPr lang="en-US" smtClean="0"/>
              <a:t>19</a:t>
            </a:fld>
            <a:endParaRPr lang="en-US"/>
          </a:p>
        </p:txBody>
      </p:sp>
    </p:spTree>
    <p:extLst>
      <p:ext uri="{BB962C8B-B14F-4D97-AF65-F5344CB8AC3E}">
        <p14:creationId xmlns:p14="http://schemas.microsoft.com/office/powerpoint/2010/main" val="2575241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fun stuff!!</a:t>
            </a:r>
          </a:p>
          <a:p>
            <a:r>
              <a:rPr lang="en-US" dirty="0"/>
              <a:t>2 projects in the west (1 arid and 1 high elevation) / 1 in the east</a:t>
            </a:r>
          </a:p>
        </p:txBody>
      </p:sp>
      <p:sp>
        <p:nvSpPr>
          <p:cNvPr id="4" name="Slide Number Placeholder 3"/>
          <p:cNvSpPr>
            <a:spLocks noGrp="1"/>
          </p:cNvSpPr>
          <p:nvPr>
            <p:ph type="sldNum" sz="quarter" idx="5"/>
          </p:nvPr>
        </p:nvSpPr>
        <p:spPr/>
        <p:txBody>
          <a:bodyPr/>
          <a:lstStyle/>
          <a:p>
            <a:fld id="{A6F6D030-2C0E-404C-BB80-476D72089D4B}" type="slidenum">
              <a:rPr lang="en-US" smtClean="0"/>
              <a:t>20</a:t>
            </a:fld>
            <a:endParaRPr lang="en-US"/>
          </a:p>
        </p:txBody>
      </p:sp>
    </p:spTree>
    <p:extLst>
      <p:ext uri="{BB962C8B-B14F-4D97-AF65-F5344CB8AC3E}">
        <p14:creationId xmlns:p14="http://schemas.microsoft.com/office/powerpoint/2010/main" val="343296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tLang="en-US" dirty="0"/>
              <a:t>Marc presented the 5F’s at St. Louis last year.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Times" charset="0"/>
                <a:ea typeface="Arial"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fld id="{5CE26D46-B41E-964B-B0CB-6ABAD007B82E}" type="slidenum">
              <a:rPr lang="en-US" altLang="x-none" sz="1200"/>
              <a:pPr/>
              <a:t>2</a:t>
            </a:fld>
            <a:endParaRPr lang="en-US" altLang="x-none" sz="1200"/>
          </a:p>
        </p:txBody>
      </p:sp>
    </p:spTree>
    <p:extLst>
      <p:ext uri="{BB962C8B-B14F-4D97-AF65-F5344CB8AC3E}">
        <p14:creationId xmlns:p14="http://schemas.microsoft.com/office/powerpoint/2010/main" val="1629945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much the middle of nowhere Colorado</a:t>
            </a:r>
          </a:p>
        </p:txBody>
      </p:sp>
      <p:sp>
        <p:nvSpPr>
          <p:cNvPr id="4" name="Slide Number Placeholder 3"/>
          <p:cNvSpPr>
            <a:spLocks noGrp="1"/>
          </p:cNvSpPr>
          <p:nvPr>
            <p:ph type="sldNum" sz="quarter" idx="5"/>
          </p:nvPr>
        </p:nvSpPr>
        <p:spPr/>
        <p:txBody>
          <a:bodyPr/>
          <a:lstStyle/>
          <a:p>
            <a:fld id="{A6F6D030-2C0E-404C-BB80-476D72089D4B}" type="slidenum">
              <a:rPr lang="en-US" smtClean="0"/>
              <a:t>22</a:t>
            </a:fld>
            <a:endParaRPr lang="en-US"/>
          </a:p>
        </p:txBody>
      </p:sp>
    </p:spTree>
    <p:extLst>
      <p:ext uri="{BB962C8B-B14F-4D97-AF65-F5344CB8AC3E}">
        <p14:creationId xmlns:p14="http://schemas.microsoft.com/office/powerpoint/2010/main" val="3165824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Aerial photo pre-reclamation</a:t>
            </a:r>
          </a:p>
        </p:txBody>
      </p:sp>
      <p:sp>
        <p:nvSpPr>
          <p:cNvPr id="4" name="Slide Number Placeholder 3"/>
          <p:cNvSpPr>
            <a:spLocks noGrp="1"/>
          </p:cNvSpPr>
          <p:nvPr>
            <p:ph type="sldNum" sz="quarter" idx="5"/>
          </p:nvPr>
        </p:nvSpPr>
        <p:spPr/>
        <p:txBody>
          <a:bodyPr/>
          <a:lstStyle/>
          <a:p>
            <a:fld id="{A6F6D030-2C0E-404C-BB80-476D72089D4B}" type="slidenum">
              <a:rPr lang="en-US" smtClean="0"/>
              <a:t>23</a:t>
            </a:fld>
            <a:endParaRPr lang="en-US"/>
          </a:p>
        </p:txBody>
      </p:sp>
    </p:spTree>
    <p:extLst>
      <p:ext uri="{BB962C8B-B14F-4D97-AF65-F5344CB8AC3E}">
        <p14:creationId xmlns:p14="http://schemas.microsoft.com/office/powerpoint/2010/main" val="1808555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 was high, OM was low</a:t>
            </a:r>
          </a:p>
        </p:txBody>
      </p:sp>
      <p:sp>
        <p:nvSpPr>
          <p:cNvPr id="4" name="Slide Number Placeholder 3"/>
          <p:cNvSpPr>
            <a:spLocks noGrp="1"/>
          </p:cNvSpPr>
          <p:nvPr>
            <p:ph type="sldNum" sz="quarter" idx="5"/>
          </p:nvPr>
        </p:nvSpPr>
        <p:spPr/>
        <p:txBody>
          <a:bodyPr/>
          <a:lstStyle/>
          <a:p>
            <a:fld id="{A6F6D030-2C0E-404C-BB80-476D72089D4B}" type="slidenum">
              <a:rPr lang="en-US" smtClean="0"/>
              <a:t>24</a:t>
            </a:fld>
            <a:endParaRPr lang="en-US"/>
          </a:p>
        </p:txBody>
      </p:sp>
    </p:spTree>
    <p:extLst>
      <p:ext uri="{BB962C8B-B14F-4D97-AF65-F5344CB8AC3E}">
        <p14:creationId xmlns:p14="http://schemas.microsoft.com/office/powerpoint/2010/main" val="3550528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grasses</a:t>
            </a:r>
          </a:p>
        </p:txBody>
      </p:sp>
      <p:sp>
        <p:nvSpPr>
          <p:cNvPr id="4" name="Slide Number Placeholder 3"/>
          <p:cNvSpPr>
            <a:spLocks noGrp="1"/>
          </p:cNvSpPr>
          <p:nvPr>
            <p:ph type="sldNum" sz="quarter" idx="5"/>
          </p:nvPr>
        </p:nvSpPr>
        <p:spPr/>
        <p:txBody>
          <a:bodyPr/>
          <a:lstStyle/>
          <a:p>
            <a:fld id="{A6F6D030-2C0E-404C-BB80-476D72089D4B}" type="slidenum">
              <a:rPr lang="en-US" smtClean="0"/>
              <a:t>25</a:t>
            </a:fld>
            <a:endParaRPr lang="en-US"/>
          </a:p>
        </p:txBody>
      </p:sp>
    </p:spTree>
    <p:extLst>
      <p:ext uri="{BB962C8B-B14F-4D97-AF65-F5344CB8AC3E}">
        <p14:creationId xmlns:p14="http://schemas.microsoft.com/office/powerpoint/2010/main" val="1660252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shrub species</a:t>
            </a:r>
          </a:p>
        </p:txBody>
      </p:sp>
      <p:sp>
        <p:nvSpPr>
          <p:cNvPr id="4" name="Slide Number Placeholder 3"/>
          <p:cNvSpPr>
            <a:spLocks noGrp="1"/>
          </p:cNvSpPr>
          <p:nvPr>
            <p:ph type="sldNum" sz="quarter" idx="5"/>
          </p:nvPr>
        </p:nvSpPr>
        <p:spPr/>
        <p:txBody>
          <a:bodyPr/>
          <a:lstStyle/>
          <a:p>
            <a:fld id="{A6F6D030-2C0E-404C-BB80-476D72089D4B}" type="slidenum">
              <a:rPr lang="en-US" smtClean="0"/>
              <a:t>26</a:t>
            </a:fld>
            <a:endParaRPr lang="en-US"/>
          </a:p>
        </p:txBody>
      </p:sp>
    </p:spTree>
    <p:extLst>
      <p:ext uri="{BB962C8B-B14F-4D97-AF65-F5344CB8AC3E}">
        <p14:creationId xmlns:p14="http://schemas.microsoft.com/office/powerpoint/2010/main" val="2342495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1,000 </a:t>
            </a:r>
            <a:r>
              <a:rPr lang="en-US" dirty="0" err="1"/>
              <a:t>lb</a:t>
            </a:r>
            <a:r>
              <a:rPr lang="en-US" dirty="0"/>
              <a:t>/ acre to lower the pH and assist with germination</a:t>
            </a:r>
          </a:p>
        </p:txBody>
      </p:sp>
      <p:sp>
        <p:nvSpPr>
          <p:cNvPr id="4" name="Slide Number Placeholder 3"/>
          <p:cNvSpPr>
            <a:spLocks noGrp="1"/>
          </p:cNvSpPr>
          <p:nvPr>
            <p:ph type="sldNum" sz="quarter" idx="5"/>
          </p:nvPr>
        </p:nvSpPr>
        <p:spPr/>
        <p:txBody>
          <a:bodyPr/>
          <a:lstStyle/>
          <a:p>
            <a:fld id="{A6F6D030-2C0E-404C-BB80-476D72089D4B}" type="slidenum">
              <a:rPr lang="en-US" smtClean="0"/>
              <a:t>28</a:t>
            </a:fld>
            <a:endParaRPr lang="en-US"/>
          </a:p>
        </p:txBody>
      </p:sp>
    </p:spTree>
    <p:extLst>
      <p:ext uri="{BB962C8B-B14F-4D97-AF65-F5344CB8AC3E}">
        <p14:creationId xmlns:p14="http://schemas.microsoft.com/office/powerpoint/2010/main" val="3336326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Biotic soil technology material</a:t>
            </a:r>
          </a:p>
          <a:p>
            <a:r>
              <a:rPr lang="en-US" dirty="0"/>
              <a:t>Bonded fiber matrix as erosion control material</a:t>
            </a:r>
          </a:p>
        </p:txBody>
      </p:sp>
      <p:sp>
        <p:nvSpPr>
          <p:cNvPr id="4" name="Slide Number Placeholder 3"/>
          <p:cNvSpPr>
            <a:spLocks noGrp="1"/>
          </p:cNvSpPr>
          <p:nvPr>
            <p:ph type="sldNum" sz="quarter" idx="5"/>
          </p:nvPr>
        </p:nvSpPr>
        <p:spPr/>
        <p:txBody>
          <a:bodyPr/>
          <a:lstStyle/>
          <a:p>
            <a:fld id="{A6F6D030-2C0E-404C-BB80-476D72089D4B}" type="slidenum">
              <a:rPr lang="en-US" smtClean="0"/>
              <a:t>29</a:t>
            </a:fld>
            <a:endParaRPr lang="en-US"/>
          </a:p>
        </p:txBody>
      </p:sp>
    </p:spTree>
    <p:extLst>
      <p:ext uri="{BB962C8B-B14F-4D97-AF65-F5344CB8AC3E}">
        <p14:creationId xmlns:p14="http://schemas.microsoft.com/office/powerpoint/2010/main" val="1103544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some “rough and loose practices”</a:t>
            </a:r>
          </a:p>
          <a:p>
            <a:r>
              <a:rPr lang="en-US" dirty="0"/>
              <a:t>Also, trying to keep the 4-wheelers off the old road</a:t>
            </a:r>
          </a:p>
        </p:txBody>
      </p:sp>
      <p:sp>
        <p:nvSpPr>
          <p:cNvPr id="4" name="Slide Number Placeholder 3"/>
          <p:cNvSpPr>
            <a:spLocks noGrp="1"/>
          </p:cNvSpPr>
          <p:nvPr>
            <p:ph type="sldNum" sz="quarter" idx="5"/>
          </p:nvPr>
        </p:nvSpPr>
        <p:spPr/>
        <p:txBody>
          <a:bodyPr/>
          <a:lstStyle/>
          <a:p>
            <a:fld id="{A6F6D030-2C0E-404C-BB80-476D72089D4B}" type="slidenum">
              <a:rPr lang="en-US" smtClean="0"/>
              <a:t>30</a:t>
            </a:fld>
            <a:endParaRPr lang="en-US"/>
          </a:p>
        </p:txBody>
      </p:sp>
    </p:spTree>
    <p:extLst>
      <p:ext uri="{BB962C8B-B14F-4D97-AF65-F5344CB8AC3E}">
        <p14:creationId xmlns:p14="http://schemas.microsoft.com/office/powerpoint/2010/main" val="2438939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to fill in nicely despite some drought years.</a:t>
            </a:r>
          </a:p>
        </p:txBody>
      </p:sp>
      <p:sp>
        <p:nvSpPr>
          <p:cNvPr id="4" name="Slide Number Placeholder 3"/>
          <p:cNvSpPr>
            <a:spLocks noGrp="1"/>
          </p:cNvSpPr>
          <p:nvPr>
            <p:ph type="sldNum" sz="quarter" idx="5"/>
          </p:nvPr>
        </p:nvSpPr>
        <p:spPr/>
        <p:txBody>
          <a:bodyPr/>
          <a:lstStyle/>
          <a:p>
            <a:fld id="{A6F6D030-2C0E-404C-BB80-476D72089D4B}" type="slidenum">
              <a:rPr lang="en-US" smtClean="0"/>
              <a:t>34</a:t>
            </a:fld>
            <a:endParaRPr lang="en-US"/>
          </a:p>
        </p:txBody>
      </p:sp>
    </p:spTree>
    <p:extLst>
      <p:ext uri="{BB962C8B-B14F-4D97-AF65-F5344CB8AC3E}">
        <p14:creationId xmlns:p14="http://schemas.microsoft.com/office/powerpoint/2010/main" val="2760576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the data!</a:t>
            </a:r>
          </a:p>
          <a:p>
            <a:r>
              <a:rPr lang="en-US" dirty="0"/>
              <a:t>OM actually higher than the background and TRIPLE the untreated soil</a:t>
            </a:r>
          </a:p>
        </p:txBody>
      </p:sp>
      <p:sp>
        <p:nvSpPr>
          <p:cNvPr id="4" name="Slide Number Placeholder 3"/>
          <p:cNvSpPr>
            <a:spLocks noGrp="1"/>
          </p:cNvSpPr>
          <p:nvPr>
            <p:ph type="sldNum" sz="quarter" idx="5"/>
          </p:nvPr>
        </p:nvSpPr>
        <p:spPr/>
        <p:txBody>
          <a:bodyPr/>
          <a:lstStyle/>
          <a:p>
            <a:fld id="{A6F6D030-2C0E-404C-BB80-476D72089D4B}" type="slidenum">
              <a:rPr lang="en-US" smtClean="0"/>
              <a:t>35</a:t>
            </a:fld>
            <a:endParaRPr lang="en-US"/>
          </a:p>
        </p:txBody>
      </p:sp>
    </p:spTree>
    <p:extLst>
      <p:ext uri="{BB962C8B-B14F-4D97-AF65-F5344CB8AC3E}">
        <p14:creationId xmlns:p14="http://schemas.microsoft.com/office/powerpoint/2010/main" val="55998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Test your soils. Free. No excuse not to do this. Cation exchange capacity, sodium absorption ratio in addition to pH, macro and micro nutrients		</a:t>
            </a:r>
          </a:p>
          <a:p>
            <a:pPr marL="228600" indent="-228600">
              <a:buAutoNum type="arabicPeriod"/>
            </a:pPr>
            <a:r>
              <a:rPr lang="en-US" dirty="0"/>
              <a:t>Especially in mountainous regions like Big Sky – elevation and aspect matter. If you have mine site with ARD spoils and a geosynthetic, avoid woody species, ET cover – plants with deep roots to promote transpiration</a:t>
            </a:r>
          </a:p>
          <a:p>
            <a:pPr marL="228600" indent="-228600">
              <a:buAutoNum type="arabicPeriod"/>
            </a:pPr>
            <a:r>
              <a:rPr lang="en-US" dirty="0"/>
              <a:t>Protect the slope while you wait for grow in . Many western species take time to establish. Some products last up to 24 months..</a:t>
            </a:r>
          </a:p>
          <a:p>
            <a:endParaRPr lang="en-US" dirty="0"/>
          </a:p>
        </p:txBody>
      </p:sp>
      <p:sp>
        <p:nvSpPr>
          <p:cNvPr id="4" name="Slide Number Placeholder 3"/>
          <p:cNvSpPr>
            <a:spLocks noGrp="1"/>
          </p:cNvSpPr>
          <p:nvPr>
            <p:ph type="sldNum" sz="quarter" idx="5"/>
          </p:nvPr>
        </p:nvSpPr>
        <p:spPr/>
        <p:txBody>
          <a:bodyPr/>
          <a:lstStyle/>
          <a:p>
            <a:fld id="{A6F6D030-2C0E-404C-BB80-476D72089D4B}" type="slidenum">
              <a:rPr lang="en-US" smtClean="0"/>
              <a:t>3</a:t>
            </a:fld>
            <a:endParaRPr lang="en-US"/>
          </a:p>
        </p:txBody>
      </p:sp>
    </p:spTree>
    <p:extLst>
      <p:ext uri="{BB962C8B-B14F-4D97-AF65-F5344CB8AC3E}">
        <p14:creationId xmlns:p14="http://schemas.microsoft.com/office/powerpoint/2010/main" val="2668753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much at the target of 1,000 mg CO2/kg/week!!!</a:t>
            </a:r>
          </a:p>
        </p:txBody>
      </p:sp>
      <p:sp>
        <p:nvSpPr>
          <p:cNvPr id="4" name="Slide Number Placeholder 3"/>
          <p:cNvSpPr>
            <a:spLocks noGrp="1"/>
          </p:cNvSpPr>
          <p:nvPr>
            <p:ph type="sldNum" sz="quarter" idx="5"/>
          </p:nvPr>
        </p:nvSpPr>
        <p:spPr/>
        <p:txBody>
          <a:bodyPr/>
          <a:lstStyle/>
          <a:p>
            <a:fld id="{A6F6D030-2C0E-404C-BB80-476D72089D4B}" type="slidenum">
              <a:rPr lang="en-US" smtClean="0"/>
              <a:t>36</a:t>
            </a:fld>
            <a:endParaRPr lang="en-US"/>
          </a:p>
        </p:txBody>
      </p:sp>
    </p:spTree>
    <p:extLst>
      <p:ext uri="{BB962C8B-B14F-4D97-AF65-F5344CB8AC3E}">
        <p14:creationId xmlns:p14="http://schemas.microsoft.com/office/powerpoint/2010/main" val="2093846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fungi levels are much greater than both</a:t>
            </a:r>
          </a:p>
        </p:txBody>
      </p:sp>
      <p:sp>
        <p:nvSpPr>
          <p:cNvPr id="4" name="Slide Number Placeholder 3"/>
          <p:cNvSpPr>
            <a:spLocks noGrp="1"/>
          </p:cNvSpPr>
          <p:nvPr>
            <p:ph type="sldNum" sz="quarter" idx="5"/>
          </p:nvPr>
        </p:nvSpPr>
        <p:spPr/>
        <p:txBody>
          <a:bodyPr/>
          <a:lstStyle/>
          <a:p>
            <a:fld id="{A6F6D030-2C0E-404C-BB80-476D72089D4B}" type="slidenum">
              <a:rPr lang="en-US" smtClean="0"/>
              <a:t>38</a:t>
            </a:fld>
            <a:endParaRPr lang="en-US"/>
          </a:p>
        </p:txBody>
      </p:sp>
    </p:spTree>
    <p:extLst>
      <p:ext uri="{BB962C8B-B14F-4D97-AF65-F5344CB8AC3E}">
        <p14:creationId xmlns:p14="http://schemas.microsoft.com/office/powerpoint/2010/main" val="148341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get bond release in order to open up additional clay mines</a:t>
            </a:r>
          </a:p>
        </p:txBody>
      </p:sp>
      <p:sp>
        <p:nvSpPr>
          <p:cNvPr id="4" name="Slide Number Placeholder 3"/>
          <p:cNvSpPr>
            <a:spLocks noGrp="1"/>
          </p:cNvSpPr>
          <p:nvPr>
            <p:ph type="sldNum" sz="quarter" idx="5"/>
          </p:nvPr>
        </p:nvSpPr>
        <p:spPr/>
        <p:txBody>
          <a:bodyPr/>
          <a:lstStyle/>
          <a:p>
            <a:fld id="{A6F6D030-2C0E-404C-BB80-476D72089D4B}" type="slidenum">
              <a:rPr lang="en-US" smtClean="0"/>
              <a:t>40</a:t>
            </a:fld>
            <a:endParaRPr lang="en-US"/>
          </a:p>
        </p:txBody>
      </p:sp>
    </p:spTree>
    <p:extLst>
      <p:ext uri="{BB962C8B-B14F-4D97-AF65-F5344CB8AC3E}">
        <p14:creationId xmlns:p14="http://schemas.microsoft.com/office/powerpoint/2010/main" val="263148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one, the pH was low. Right on a lake so there was sediment going into the lake after every rain event.</a:t>
            </a:r>
          </a:p>
        </p:txBody>
      </p:sp>
      <p:sp>
        <p:nvSpPr>
          <p:cNvPr id="4" name="Slide Number Placeholder 3"/>
          <p:cNvSpPr>
            <a:spLocks noGrp="1"/>
          </p:cNvSpPr>
          <p:nvPr>
            <p:ph type="sldNum" sz="quarter" idx="5"/>
          </p:nvPr>
        </p:nvSpPr>
        <p:spPr/>
        <p:txBody>
          <a:bodyPr/>
          <a:lstStyle/>
          <a:p>
            <a:fld id="{A6F6D030-2C0E-404C-BB80-476D72089D4B}" type="slidenum">
              <a:rPr lang="en-US" smtClean="0"/>
              <a:t>41</a:t>
            </a:fld>
            <a:endParaRPr lang="en-US"/>
          </a:p>
        </p:txBody>
      </p:sp>
    </p:spTree>
    <p:extLst>
      <p:ext uri="{BB962C8B-B14F-4D97-AF65-F5344CB8AC3E}">
        <p14:creationId xmlns:p14="http://schemas.microsoft.com/office/powerpoint/2010/main" val="2442152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6D030-2C0E-404C-BB80-476D72089D4B}" type="slidenum">
              <a:rPr lang="en-US" smtClean="0"/>
              <a:t>42</a:t>
            </a:fld>
            <a:endParaRPr lang="en-US"/>
          </a:p>
        </p:txBody>
      </p:sp>
    </p:spTree>
    <p:extLst>
      <p:ext uri="{BB962C8B-B14F-4D97-AF65-F5344CB8AC3E}">
        <p14:creationId xmlns:p14="http://schemas.microsoft.com/office/powerpoint/2010/main" val="3662643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Of course, Mother Nature threw a curve ball at us.</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CACFC4B-0D6C-45CD-869C-B7389289280F}" type="slidenum">
              <a:rPr lang="en-US" altLang="en-US" smtClean="0">
                <a:solidFill>
                  <a:prstClr val="black"/>
                </a:solidFill>
                <a:latin typeface="Times" pitchFamily="18" charset="0"/>
              </a:rPr>
              <a:pPr>
                <a:spcBef>
                  <a:spcPct val="0"/>
                </a:spcBef>
              </a:pPr>
              <a:t>43</a:t>
            </a:fld>
            <a:endParaRPr lang="en-US" altLang="en-US">
              <a:solidFill>
                <a:prstClr val="black"/>
              </a:solidFill>
              <a:latin typeface="Times" pitchFamily="18" charset="0"/>
            </a:endParaRPr>
          </a:p>
        </p:txBody>
      </p:sp>
    </p:spTree>
    <p:extLst>
      <p:ext uri="{BB962C8B-B14F-4D97-AF65-F5344CB8AC3E}">
        <p14:creationId xmlns:p14="http://schemas.microsoft.com/office/powerpoint/2010/main" val="3564423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Profile rep, Melanie </a:t>
            </a:r>
            <a:r>
              <a:rPr lang="en-US" dirty="0" err="1"/>
              <a:t>Furhman</a:t>
            </a:r>
            <a:r>
              <a:rPr lang="en-US" dirty="0"/>
              <a:t> drove to the site the next day expecting the worst, but all parties were happy that the site held up well with No soil loss into the lake.</a:t>
            </a:r>
          </a:p>
          <a:p>
            <a:endParaRPr lang="en-US" dirty="0"/>
          </a:p>
        </p:txBody>
      </p:sp>
      <p:sp>
        <p:nvSpPr>
          <p:cNvPr id="4" name="Slide Number Placeholder 3"/>
          <p:cNvSpPr>
            <a:spLocks noGrp="1"/>
          </p:cNvSpPr>
          <p:nvPr>
            <p:ph type="sldNum" sz="quarter" idx="5"/>
          </p:nvPr>
        </p:nvSpPr>
        <p:spPr/>
        <p:txBody>
          <a:bodyPr/>
          <a:lstStyle/>
          <a:p>
            <a:fld id="{A6F6D030-2C0E-404C-BB80-476D72089D4B}" type="slidenum">
              <a:rPr lang="en-US" smtClean="0"/>
              <a:t>44</a:t>
            </a:fld>
            <a:endParaRPr lang="en-US"/>
          </a:p>
        </p:txBody>
      </p:sp>
    </p:spTree>
    <p:extLst>
      <p:ext uri="{BB962C8B-B14F-4D97-AF65-F5344CB8AC3E}">
        <p14:creationId xmlns:p14="http://schemas.microsoft.com/office/powerpoint/2010/main" val="462034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Six months from application to bond release!</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49CEE470-D092-4959-ACEF-BE97D5CAC3E1}" type="slidenum">
              <a:rPr lang="en-US" altLang="en-US" smtClean="0">
                <a:latin typeface="Times" pitchFamily="18" charset="0"/>
              </a:rPr>
              <a:pPr>
                <a:spcBef>
                  <a:spcPct val="0"/>
                </a:spcBef>
              </a:pPr>
              <a:t>45</a:t>
            </a:fld>
            <a:endParaRPr lang="en-US" altLang="en-US">
              <a:latin typeface="Times" pitchFamily="18" charset="0"/>
            </a:endParaRPr>
          </a:p>
        </p:txBody>
      </p:sp>
    </p:spTree>
    <p:extLst>
      <p:ext uri="{BB962C8B-B14F-4D97-AF65-F5344CB8AC3E}">
        <p14:creationId xmlns:p14="http://schemas.microsoft.com/office/powerpoint/2010/main" val="2281326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On trajectory to reach the Climax Community</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7066" indent="-291179">
              <a:spcBef>
                <a:spcPct val="30000"/>
              </a:spcBef>
              <a:defRPr sz="1200">
                <a:solidFill>
                  <a:schemeClr val="tx1"/>
                </a:solidFill>
                <a:latin typeface="Calibri" pitchFamily="34" charset="0"/>
              </a:defRPr>
            </a:lvl2pPr>
            <a:lvl3pPr marL="1164717" indent="-232943">
              <a:spcBef>
                <a:spcPct val="30000"/>
              </a:spcBef>
              <a:defRPr sz="1200">
                <a:solidFill>
                  <a:schemeClr val="tx1"/>
                </a:solidFill>
                <a:latin typeface="Calibri" pitchFamily="34" charset="0"/>
              </a:defRPr>
            </a:lvl3pPr>
            <a:lvl4pPr marL="1630604" indent="-232943">
              <a:spcBef>
                <a:spcPct val="30000"/>
              </a:spcBef>
              <a:defRPr sz="1200">
                <a:solidFill>
                  <a:schemeClr val="tx1"/>
                </a:solidFill>
                <a:latin typeface="Calibri" pitchFamily="34" charset="0"/>
              </a:defRPr>
            </a:lvl4pPr>
            <a:lvl5pPr marL="2096491" indent="-232943">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49CEE470-D092-4959-ACEF-BE97D5CAC3E1}" type="slidenum">
              <a:rPr lang="en-US" altLang="en-US" smtClean="0">
                <a:latin typeface="Times" pitchFamily="18" charset="0"/>
              </a:rPr>
              <a:pPr>
                <a:spcBef>
                  <a:spcPct val="0"/>
                </a:spcBef>
              </a:pPr>
              <a:t>46</a:t>
            </a:fld>
            <a:endParaRPr lang="en-US" altLang="en-US">
              <a:latin typeface="Times" pitchFamily="18" charset="0"/>
            </a:endParaRPr>
          </a:p>
        </p:txBody>
      </p:sp>
    </p:spTree>
    <p:extLst>
      <p:ext uri="{BB962C8B-B14F-4D97-AF65-F5344CB8AC3E}">
        <p14:creationId xmlns:p14="http://schemas.microsoft.com/office/powerpoint/2010/main" val="3859576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Organic Matter more than tripled</a:t>
            </a:r>
          </a:p>
        </p:txBody>
      </p:sp>
      <p:sp>
        <p:nvSpPr>
          <p:cNvPr id="4" name="Slide Number Placeholder 3"/>
          <p:cNvSpPr>
            <a:spLocks noGrp="1"/>
          </p:cNvSpPr>
          <p:nvPr>
            <p:ph type="sldNum" sz="quarter" idx="5"/>
          </p:nvPr>
        </p:nvSpPr>
        <p:spPr/>
        <p:txBody>
          <a:bodyPr/>
          <a:lstStyle/>
          <a:p>
            <a:fld id="{A6F6D030-2C0E-404C-BB80-476D72089D4B}" type="slidenum">
              <a:rPr lang="en-US" smtClean="0"/>
              <a:t>47</a:t>
            </a:fld>
            <a:endParaRPr lang="en-US"/>
          </a:p>
        </p:txBody>
      </p:sp>
    </p:spTree>
    <p:extLst>
      <p:ext uri="{BB962C8B-B14F-4D97-AF65-F5344CB8AC3E}">
        <p14:creationId xmlns:p14="http://schemas.microsoft.com/office/powerpoint/2010/main" val="386004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goals, but a main one we can all agree on is………….</a:t>
            </a:r>
          </a:p>
        </p:txBody>
      </p:sp>
      <p:sp>
        <p:nvSpPr>
          <p:cNvPr id="4" name="Slide Number Placeholder 3"/>
          <p:cNvSpPr>
            <a:spLocks noGrp="1"/>
          </p:cNvSpPr>
          <p:nvPr>
            <p:ph type="sldNum" sz="quarter" idx="10"/>
          </p:nvPr>
        </p:nvSpPr>
        <p:spPr/>
        <p:txBody>
          <a:bodyPr/>
          <a:lstStyle/>
          <a:p>
            <a:fld id="{A6F6D030-2C0E-404C-BB80-476D72089D4B}" type="slidenum">
              <a:rPr lang="en-US" smtClean="0"/>
              <a:t>4</a:t>
            </a:fld>
            <a:endParaRPr lang="en-US"/>
          </a:p>
        </p:txBody>
      </p:sp>
    </p:spTree>
    <p:extLst>
      <p:ext uri="{BB962C8B-B14F-4D97-AF65-F5344CB8AC3E}">
        <p14:creationId xmlns:p14="http://schemas.microsoft.com/office/powerpoint/2010/main" val="3882741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still have a way to go to get to the Ideal USDA ideal value of 1,000 mg CO2/kg/week, we are almost triple the untreated value.</a:t>
            </a:r>
          </a:p>
        </p:txBody>
      </p:sp>
      <p:sp>
        <p:nvSpPr>
          <p:cNvPr id="4" name="Slide Number Placeholder 3"/>
          <p:cNvSpPr>
            <a:spLocks noGrp="1"/>
          </p:cNvSpPr>
          <p:nvPr>
            <p:ph type="sldNum" sz="quarter" idx="5"/>
          </p:nvPr>
        </p:nvSpPr>
        <p:spPr/>
        <p:txBody>
          <a:bodyPr/>
          <a:lstStyle/>
          <a:p>
            <a:fld id="{A6F6D030-2C0E-404C-BB80-476D72089D4B}" type="slidenum">
              <a:rPr lang="en-US" smtClean="0"/>
              <a:t>48</a:t>
            </a:fld>
            <a:endParaRPr lang="en-US"/>
          </a:p>
        </p:txBody>
      </p:sp>
    </p:spTree>
    <p:extLst>
      <p:ext uri="{BB962C8B-B14F-4D97-AF65-F5344CB8AC3E}">
        <p14:creationId xmlns:p14="http://schemas.microsoft.com/office/powerpoint/2010/main" val="13795899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safely say that we’ve taken the proper steps to build the soil to support sustainable vegetation at this site.</a:t>
            </a:r>
          </a:p>
        </p:txBody>
      </p:sp>
      <p:sp>
        <p:nvSpPr>
          <p:cNvPr id="4" name="Slide Number Placeholder 3"/>
          <p:cNvSpPr>
            <a:spLocks noGrp="1"/>
          </p:cNvSpPr>
          <p:nvPr>
            <p:ph type="sldNum" sz="quarter" idx="5"/>
          </p:nvPr>
        </p:nvSpPr>
        <p:spPr/>
        <p:txBody>
          <a:bodyPr/>
          <a:lstStyle/>
          <a:p>
            <a:fld id="{A6F6D030-2C0E-404C-BB80-476D72089D4B}" type="slidenum">
              <a:rPr lang="en-US" smtClean="0"/>
              <a:t>50</a:t>
            </a:fld>
            <a:endParaRPr lang="en-US"/>
          </a:p>
        </p:txBody>
      </p:sp>
    </p:spTree>
    <p:extLst>
      <p:ext uri="{BB962C8B-B14F-4D97-AF65-F5344CB8AC3E}">
        <p14:creationId xmlns:p14="http://schemas.microsoft.com/office/powerpoint/2010/main" val="2041019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 low as would be expected in a denuded and disturbed site</a:t>
            </a:r>
          </a:p>
        </p:txBody>
      </p:sp>
      <p:sp>
        <p:nvSpPr>
          <p:cNvPr id="4" name="Slide Number Placeholder 3"/>
          <p:cNvSpPr>
            <a:spLocks noGrp="1"/>
          </p:cNvSpPr>
          <p:nvPr>
            <p:ph type="sldNum" sz="quarter" idx="5"/>
          </p:nvPr>
        </p:nvSpPr>
        <p:spPr/>
        <p:txBody>
          <a:bodyPr/>
          <a:lstStyle/>
          <a:p>
            <a:fld id="{A6F6D030-2C0E-404C-BB80-476D72089D4B}" type="slidenum">
              <a:rPr lang="en-US" smtClean="0"/>
              <a:t>52</a:t>
            </a:fld>
            <a:endParaRPr lang="en-US"/>
          </a:p>
        </p:txBody>
      </p:sp>
    </p:spTree>
    <p:extLst>
      <p:ext uri="{BB962C8B-B14F-4D97-AF65-F5344CB8AC3E}">
        <p14:creationId xmlns:p14="http://schemas.microsoft.com/office/powerpoint/2010/main" val="4033983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discouraged that in the fall, we didn’t have much growth, but a partner who has been involved in many of these high altitude told me the expression – sleeps, then creeps. Flexible Growth Media – holding strong. Really good job of adding pockets for moisture retention.</a:t>
            </a:r>
          </a:p>
        </p:txBody>
      </p:sp>
      <p:sp>
        <p:nvSpPr>
          <p:cNvPr id="4" name="Slide Number Placeholder 3"/>
          <p:cNvSpPr>
            <a:spLocks noGrp="1"/>
          </p:cNvSpPr>
          <p:nvPr>
            <p:ph type="sldNum" sz="quarter" idx="5"/>
          </p:nvPr>
        </p:nvSpPr>
        <p:spPr/>
        <p:txBody>
          <a:bodyPr/>
          <a:lstStyle/>
          <a:p>
            <a:fld id="{A6F6D030-2C0E-404C-BB80-476D72089D4B}" type="slidenum">
              <a:rPr lang="en-US" smtClean="0"/>
              <a:t>53</a:t>
            </a:fld>
            <a:endParaRPr lang="en-US"/>
          </a:p>
        </p:txBody>
      </p:sp>
    </p:spTree>
    <p:extLst>
      <p:ext uri="{BB962C8B-B14F-4D97-AF65-F5344CB8AC3E}">
        <p14:creationId xmlns:p14="http://schemas.microsoft.com/office/powerpoint/2010/main" val="3587873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I took during a late April ski trip.</a:t>
            </a:r>
          </a:p>
          <a:p>
            <a:r>
              <a:rPr lang="en-US" dirty="0"/>
              <a:t>Flexible Growth Media hydraulically applied erosion control material used to protect the slope </a:t>
            </a:r>
          </a:p>
        </p:txBody>
      </p:sp>
      <p:sp>
        <p:nvSpPr>
          <p:cNvPr id="4" name="Slide Number Placeholder 3"/>
          <p:cNvSpPr>
            <a:spLocks noGrp="1"/>
          </p:cNvSpPr>
          <p:nvPr>
            <p:ph type="sldNum" sz="quarter" idx="5"/>
          </p:nvPr>
        </p:nvSpPr>
        <p:spPr/>
        <p:txBody>
          <a:bodyPr/>
          <a:lstStyle/>
          <a:p>
            <a:fld id="{A6F6D030-2C0E-404C-BB80-476D72089D4B}" type="slidenum">
              <a:rPr lang="en-US" smtClean="0"/>
              <a:t>54</a:t>
            </a:fld>
            <a:endParaRPr lang="en-US"/>
          </a:p>
        </p:txBody>
      </p:sp>
    </p:spTree>
    <p:extLst>
      <p:ext uri="{BB962C8B-B14F-4D97-AF65-F5344CB8AC3E}">
        <p14:creationId xmlns:p14="http://schemas.microsoft.com/office/powerpoint/2010/main" val="3513022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sampled the background OM up above the site in the trees. Maybe not indicative as there was a lot of litter on the forest floor.</a:t>
            </a:r>
          </a:p>
          <a:p>
            <a:r>
              <a:rPr lang="en-US" dirty="0"/>
              <a:t>Regardless, EXCITED that we are addressing the soil – the FOUNDATION of success.</a:t>
            </a:r>
          </a:p>
        </p:txBody>
      </p:sp>
      <p:sp>
        <p:nvSpPr>
          <p:cNvPr id="4" name="Slide Number Placeholder 3"/>
          <p:cNvSpPr>
            <a:spLocks noGrp="1"/>
          </p:cNvSpPr>
          <p:nvPr>
            <p:ph type="sldNum" sz="quarter" idx="5"/>
          </p:nvPr>
        </p:nvSpPr>
        <p:spPr/>
        <p:txBody>
          <a:bodyPr/>
          <a:lstStyle/>
          <a:p>
            <a:fld id="{A6F6D030-2C0E-404C-BB80-476D72089D4B}" type="slidenum">
              <a:rPr lang="en-US" smtClean="0"/>
              <a:t>55</a:t>
            </a:fld>
            <a:endParaRPr lang="en-US"/>
          </a:p>
        </p:txBody>
      </p:sp>
    </p:spTree>
    <p:extLst>
      <p:ext uri="{BB962C8B-B14F-4D97-AF65-F5344CB8AC3E}">
        <p14:creationId xmlns:p14="http://schemas.microsoft.com/office/powerpoint/2010/main" val="109086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at the “Ideal” value of 1,000 mg CO2/kg/week</a:t>
            </a:r>
          </a:p>
        </p:txBody>
      </p:sp>
      <p:sp>
        <p:nvSpPr>
          <p:cNvPr id="4" name="Slide Number Placeholder 3"/>
          <p:cNvSpPr>
            <a:spLocks noGrp="1"/>
          </p:cNvSpPr>
          <p:nvPr>
            <p:ph type="sldNum" sz="quarter" idx="5"/>
          </p:nvPr>
        </p:nvSpPr>
        <p:spPr/>
        <p:txBody>
          <a:bodyPr/>
          <a:lstStyle/>
          <a:p>
            <a:fld id="{A6F6D030-2C0E-404C-BB80-476D72089D4B}" type="slidenum">
              <a:rPr lang="en-US" smtClean="0"/>
              <a:t>56</a:t>
            </a:fld>
            <a:endParaRPr lang="en-US"/>
          </a:p>
        </p:txBody>
      </p:sp>
    </p:spTree>
    <p:extLst>
      <p:ext uri="{BB962C8B-B14F-4D97-AF65-F5344CB8AC3E}">
        <p14:creationId xmlns:p14="http://schemas.microsoft.com/office/powerpoint/2010/main" val="560117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feel like we’ve laid the foundation for success. The site might not be snow free until July 4</a:t>
            </a:r>
            <a:r>
              <a:rPr lang="en-US" baseline="30000" dirty="0"/>
              <a:t>th</a:t>
            </a:r>
            <a:r>
              <a:rPr lang="en-US" dirty="0"/>
              <a:t> or even later however. This really speaks to how challenging </a:t>
            </a:r>
            <a:r>
              <a:rPr lang="en-US"/>
              <a:t>reclamation is at </a:t>
            </a:r>
            <a:r>
              <a:rPr lang="en-US" dirty="0"/>
              <a:t>10,000’.</a:t>
            </a:r>
          </a:p>
        </p:txBody>
      </p:sp>
      <p:sp>
        <p:nvSpPr>
          <p:cNvPr id="4" name="Slide Number Placeholder 3"/>
          <p:cNvSpPr>
            <a:spLocks noGrp="1"/>
          </p:cNvSpPr>
          <p:nvPr>
            <p:ph type="sldNum" sz="quarter" idx="5"/>
          </p:nvPr>
        </p:nvSpPr>
        <p:spPr/>
        <p:txBody>
          <a:bodyPr/>
          <a:lstStyle/>
          <a:p>
            <a:fld id="{A6F6D030-2C0E-404C-BB80-476D72089D4B}" type="slidenum">
              <a:rPr lang="en-US" smtClean="0"/>
              <a:t>58</a:t>
            </a:fld>
            <a:endParaRPr lang="en-US"/>
          </a:p>
        </p:txBody>
      </p:sp>
    </p:spTree>
    <p:extLst>
      <p:ext uri="{BB962C8B-B14F-4D97-AF65-F5344CB8AC3E}">
        <p14:creationId xmlns:p14="http://schemas.microsoft.com/office/powerpoint/2010/main" val="2762266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online calculators you can use with your own topsoil costs</a:t>
            </a:r>
          </a:p>
        </p:txBody>
      </p:sp>
      <p:sp>
        <p:nvSpPr>
          <p:cNvPr id="4" name="Slide Number Placeholder 3"/>
          <p:cNvSpPr>
            <a:spLocks noGrp="1"/>
          </p:cNvSpPr>
          <p:nvPr>
            <p:ph type="sldNum" sz="quarter" idx="5"/>
          </p:nvPr>
        </p:nvSpPr>
        <p:spPr/>
        <p:txBody>
          <a:bodyPr/>
          <a:lstStyle/>
          <a:p>
            <a:fld id="{A6F6D030-2C0E-404C-BB80-476D72089D4B}" type="slidenum">
              <a:rPr lang="en-US" smtClean="0"/>
              <a:t>59</a:t>
            </a:fld>
            <a:endParaRPr lang="en-US"/>
          </a:p>
        </p:txBody>
      </p:sp>
    </p:spTree>
    <p:extLst>
      <p:ext uri="{BB962C8B-B14F-4D97-AF65-F5344CB8AC3E}">
        <p14:creationId xmlns:p14="http://schemas.microsoft.com/office/powerpoint/2010/main" val="1329428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per CY. Cost to transport. Cost to place.</a:t>
            </a:r>
          </a:p>
        </p:txBody>
      </p:sp>
      <p:sp>
        <p:nvSpPr>
          <p:cNvPr id="4" name="Slide Number Placeholder 3"/>
          <p:cNvSpPr>
            <a:spLocks noGrp="1"/>
          </p:cNvSpPr>
          <p:nvPr>
            <p:ph type="sldNum" sz="quarter" idx="5"/>
          </p:nvPr>
        </p:nvSpPr>
        <p:spPr/>
        <p:txBody>
          <a:bodyPr/>
          <a:lstStyle/>
          <a:p>
            <a:fld id="{A6F6D030-2C0E-404C-BB80-476D72089D4B}" type="slidenum">
              <a:rPr lang="en-US" smtClean="0"/>
              <a:t>60</a:t>
            </a:fld>
            <a:endParaRPr lang="en-US"/>
          </a:p>
        </p:txBody>
      </p:sp>
    </p:spTree>
    <p:extLst>
      <p:ext uri="{BB962C8B-B14F-4D97-AF65-F5344CB8AC3E}">
        <p14:creationId xmlns:p14="http://schemas.microsoft.com/office/powerpoint/2010/main" val="261986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conditions so we are on the trajectory to reach the ultimate Climax Community. In this photo, over time, the trees in the background will move into the grassed areas and we will ultimately reach the Climax Community over time.</a:t>
            </a:r>
          </a:p>
        </p:txBody>
      </p:sp>
      <p:sp>
        <p:nvSpPr>
          <p:cNvPr id="4" name="Slide Number Placeholder 3"/>
          <p:cNvSpPr>
            <a:spLocks noGrp="1"/>
          </p:cNvSpPr>
          <p:nvPr>
            <p:ph type="sldNum" sz="quarter" idx="10"/>
          </p:nvPr>
        </p:nvSpPr>
        <p:spPr/>
        <p:txBody>
          <a:bodyPr/>
          <a:lstStyle/>
          <a:p>
            <a:fld id="{8DF3A07D-8B98-4E39-9BA6-E7E99622F72C}" type="slidenum">
              <a:rPr lang="en-US" smtClean="0"/>
              <a:t>5</a:t>
            </a:fld>
            <a:endParaRPr lang="en-US"/>
          </a:p>
        </p:txBody>
      </p:sp>
    </p:spTree>
    <p:extLst>
      <p:ext uri="{BB962C8B-B14F-4D97-AF65-F5344CB8AC3E}">
        <p14:creationId xmlns:p14="http://schemas.microsoft.com/office/powerpoint/2010/main" val="30928829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of bags. Freight per pallet. Costs to install.</a:t>
            </a:r>
          </a:p>
        </p:txBody>
      </p:sp>
      <p:sp>
        <p:nvSpPr>
          <p:cNvPr id="4" name="Slide Number Placeholder 3"/>
          <p:cNvSpPr>
            <a:spLocks noGrp="1"/>
          </p:cNvSpPr>
          <p:nvPr>
            <p:ph type="sldNum" sz="quarter" idx="5"/>
          </p:nvPr>
        </p:nvSpPr>
        <p:spPr/>
        <p:txBody>
          <a:bodyPr/>
          <a:lstStyle/>
          <a:p>
            <a:fld id="{A6F6D030-2C0E-404C-BB80-476D72089D4B}" type="slidenum">
              <a:rPr lang="en-US" smtClean="0"/>
              <a:t>61</a:t>
            </a:fld>
            <a:endParaRPr lang="en-US"/>
          </a:p>
        </p:txBody>
      </p:sp>
    </p:spTree>
    <p:extLst>
      <p:ext uri="{BB962C8B-B14F-4D97-AF65-F5344CB8AC3E}">
        <p14:creationId xmlns:p14="http://schemas.microsoft.com/office/powerpoint/2010/main" val="26454494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Biotic soil technologies</a:t>
            </a:r>
          </a:p>
        </p:txBody>
      </p:sp>
      <p:sp>
        <p:nvSpPr>
          <p:cNvPr id="4" name="Slide Number Placeholder 3"/>
          <p:cNvSpPr>
            <a:spLocks noGrp="1"/>
          </p:cNvSpPr>
          <p:nvPr>
            <p:ph type="sldNum" sz="quarter" idx="5"/>
          </p:nvPr>
        </p:nvSpPr>
        <p:spPr/>
        <p:txBody>
          <a:bodyPr/>
          <a:lstStyle/>
          <a:p>
            <a:fld id="{A6F6D030-2C0E-404C-BB80-476D72089D4B}" type="slidenum">
              <a:rPr lang="en-US" smtClean="0"/>
              <a:t>62</a:t>
            </a:fld>
            <a:endParaRPr lang="en-US"/>
          </a:p>
        </p:txBody>
      </p:sp>
    </p:spTree>
    <p:extLst>
      <p:ext uri="{BB962C8B-B14F-4D97-AF65-F5344CB8AC3E}">
        <p14:creationId xmlns:p14="http://schemas.microsoft.com/office/powerpoint/2010/main" val="70165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Microbes convert the organic matter into mineralized nutrients that can then be taken up by plants</a:t>
            </a:r>
          </a:p>
        </p:txBody>
      </p:sp>
      <p:sp>
        <p:nvSpPr>
          <p:cNvPr id="4" name="Slide Number Placeholder 3"/>
          <p:cNvSpPr>
            <a:spLocks noGrp="1"/>
          </p:cNvSpPr>
          <p:nvPr>
            <p:ph type="sldNum" sz="quarter" idx="5"/>
          </p:nvPr>
        </p:nvSpPr>
        <p:spPr/>
        <p:txBody>
          <a:bodyPr/>
          <a:lstStyle/>
          <a:p>
            <a:fld id="{A6F6D030-2C0E-404C-BB80-476D72089D4B}" type="slidenum">
              <a:rPr lang="en-US" smtClean="0"/>
              <a:t>6</a:t>
            </a:fld>
            <a:endParaRPr lang="en-US"/>
          </a:p>
        </p:txBody>
      </p:sp>
    </p:spTree>
    <p:extLst>
      <p:ext uri="{BB962C8B-B14F-4D97-AF65-F5344CB8AC3E}">
        <p14:creationId xmlns:p14="http://schemas.microsoft.com/office/powerpoint/2010/main" val="217286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all starts with healthy soil. Leading to sustainable vegetation and ultimately….</a:t>
            </a:r>
          </a:p>
        </p:txBody>
      </p:sp>
      <p:sp>
        <p:nvSpPr>
          <p:cNvPr id="4" name="Slide Number Placeholder 3"/>
          <p:cNvSpPr>
            <a:spLocks noGrp="1"/>
          </p:cNvSpPr>
          <p:nvPr>
            <p:ph type="sldNum" sz="quarter" idx="5"/>
          </p:nvPr>
        </p:nvSpPr>
        <p:spPr/>
        <p:txBody>
          <a:bodyPr/>
          <a:lstStyle/>
          <a:p>
            <a:fld id="{A6F6D030-2C0E-404C-BB80-476D72089D4B}" type="slidenum">
              <a:rPr lang="en-US" smtClean="0"/>
              <a:t>7</a:t>
            </a:fld>
            <a:endParaRPr lang="en-US"/>
          </a:p>
        </p:txBody>
      </p:sp>
    </p:spTree>
    <p:extLst>
      <p:ext uri="{BB962C8B-B14F-4D97-AF65-F5344CB8AC3E}">
        <p14:creationId xmlns:p14="http://schemas.microsoft.com/office/powerpoint/2010/main" val="4072787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living things that make their home in the soil</a:t>
            </a:r>
          </a:p>
          <a:p>
            <a:r>
              <a:rPr lang="en-US" dirty="0"/>
              <a:t>Good soil structure with void spaces for water and air components</a:t>
            </a:r>
          </a:p>
        </p:txBody>
      </p:sp>
      <p:sp>
        <p:nvSpPr>
          <p:cNvPr id="4" name="Slide Number Placeholder 3"/>
          <p:cNvSpPr>
            <a:spLocks noGrp="1"/>
          </p:cNvSpPr>
          <p:nvPr>
            <p:ph type="sldNum" sz="quarter" idx="10"/>
          </p:nvPr>
        </p:nvSpPr>
        <p:spPr/>
        <p:txBody>
          <a:bodyPr/>
          <a:lstStyle/>
          <a:p>
            <a:fld id="{A6F6D030-2C0E-404C-BB80-476D72089D4B}" type="slidenum">
              <a:rPr lang="en-US" smtClean="0"/>
              <a:t>8</a:t>
            </a:fld>
            <a:endParaRPr lang="en-US"/>
          </a:p>
        </p:txBody>
      </p:sp>
    </p:spTree>
    <p:extLst>
      <p:ext uri="{BB962C8B-B14F-4D97-AF65-F5344CB8AC3E}">
        <p14:creationId xmlns:p14="http://schemas.microsoft.com/office/powerpoint/2010/main" val="319776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all good engineers, if we want to track something, we measure it. </a:t>
            </a:r>
          </a:p>
          <a:p>
            <a:r>
              <a:rPr lang="en-US" dirty="0"/>
              <a:t>Tracking and measuring OM and Soil respiration are the key</a:t>
            </a:r>
          </a:p>
        </p:txBody>
      </p:sp>
      <p:sp>
        <p:nvSpPr>
          <p:cNvPr id="4" name="Slide Number Placeholder 3"/>
          <p:cNvSpPr>
            <a:spLocks noGrp="1"/>
          </p:cNvSpPr>
          <p:nvPr>
            <p:ph type="sldNum" sz="quarter" idx="10"/>
          </p:nvPr>
        </p:nvSpPr>
        <p:spPr/>
        <p:txBody>
          <a:bodyPr/>
          <a:lstStyle/>
          <a:p>
            <a:fld id="{A6F6D030-2C0E-404C-BB80-476D72089D4B}" type="slidenum">
              <a:rPr lang="en-US" smtClean="0"/>
              <a:t>9</a:t>
            </a:fld>
            <a:endParaRPr lang="en-US"/>
          </a:p>
        </p:txBody>
      </p:sp>
    </p:spTree>
    <p:extLst>
      <p:ext uri="{BB962C8B-B14F-4D97-AF65-F5344CB8AC3E}">
        <p14:creationId xmlns:p14="http://schemas.microsoft.com/office/powerpoint/2010/main" val="3716551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9DCC4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650838"/>
            <a:ext cx="7772400" cy="1192281"/>
          </a:xfrm>
        </p:spPr>
        <p:txBody>
          <a:bodyPr anchor="b">
            <a:noAutofit/>
          </a:bodyPr>
          <a:lstStyle>
            <a:lvl1pPr algn="ctr">
              <a:defRPr sz="4400">
                <a:latin typeface="+mj-lt"/>
              </a:defRPr>
            </a:lvl1pPr>
          </a:lstStyle>
          <a:p>
            <a:r>
              <a:rPr lang="en-US" dirty="0"/>
              <a:t>Click to edit Master title style</a:t>
            </a:r>
          </a:p>
        </p:txBody>
      </p:sp>
      <p:sp>
        <p:nvSpPr>
          <p:cNvPr id="3" name="Subtitle 2"/>
          <p:cNvSpPr>
            <a:spLocks noGrp="1"/>
          </p:cNvSpPr>
          <p:nvPr>
            <p:ph type="subTitle" idx="1" hasCustomPrompt="1"/>
          </p:nvPr>
        </p:nvSpPr>
        <p:spPr>
          <a:xfrm>
            <a:off x="1143000" y="3315139"/>
            <a:ext cx="6858000" cy="593314"/>
          </a:xfrm>
        </p:spPr>
        <p:txBody>
          <a:bodyPr anchor="t"/>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endParaRPr lang="en-US" dirty="0"/>
          </a:p>
        </p:txBody>
      </p:sp>
      <p:sp>
        <p:nvSpPr>
          <p:cNvPr id="8" name="Text Placeholder 7"/>
          <p:cNvSpPr>
            <a:spLocks noGrp="1"/>
          </p:cNvSpPr>
          <p:nvPr>
            <p:ph type="body" sz="quarter" idx="10" hasCustomPrompt="1"/>
          </p:nvPr>
        </p:nvSpPr>
        <p:spPr>
          <a:xfrm>
            <a:off x="1143000" y="4029889"/>
            <a:ext cx="6858000" cy="501650"/>
          </a:xfrm>
        </p:spPr>
        <p:txBody>
          <a:bodyPr/>
          <a:lstStyle>
            <a:lvl1pPr marL="0" indent="0" algn="ctr">
              <a:buNone/>
              <a:defRPr sz="2000" baseline="0"/>
            </a:lvl1pPr>
            <a:lvl2pPr marL="457200" indent="0" algn="ctr">
              <a:buNone/>
              <a:defRPr sz="1800"/>
            </a:lvl2pPr>
            <a:lvl3pPr marL="914400" indent="0" algn="ctr">
              <a:buNone/>
              <a:defRPr sz="1600"/>
            </a:lvl3pPr>
            <a:lvl4pPr marL="1371600" indent="0" algn="ctr">
              <a:buNone/>
              <a:defRPr sz="1400"/>
            </a:lvl4pPr>
            <a:lvl5pPr marL="1828800" indent="0" algn="ctr">
              <a:buNone/>
              <a:defRPr sz="1400"/>
            </a:lvl5pPr>
          </a:lstStyle>
          <a:p>
            <a:pPr lvl="0"/>
            <a:r>
              <a:rPr lang="en-US" dirty="0"/>
              <a:t>Presenter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Content Placeholder 2"/>
          <p:cNvSpPr>
            <a:spLocks noGrp="1"/>
          </p:cNvSpPr>
          <p:nvPr>
            <p:ph sz="half" idx="1"/>
          </p:nvPr>
        </p:nvSpPr>
        <p:spPr>
          <a:xfrm>
            <a:off x="628650" y="1307592"/>
            <a:ext cx="4639265" cy="4351338"/>
          </a:xfrm>
        </p:spPr>
        <p:txBody>
          <a:bodyPr/>
          <a:lstStyle>
            <a:lvl1pPr marL="342900" indent="-342900">
              <a:buFont typeface="Arial" panose="020B0604020202020204" pitchFamily="34" charset="0"/>
              <a:buChar char="•"/>
              <a:defRPr/>
            </a:lvl1pPr>
            <a:lvl2pPr marL="693738" indent="-238125">
              <a:tabLst/>
              <a:defRPr/>
            </a:lvl2pPr>
            <a:lvl3pPr marL="1150938" indent="-238125">
              <a:tabLst/>
              <a:defRPr/>
            </a:lvl3pPr>
            <a:lvl4pPr marL="1606550" indent="-238125">
              <a:tabLst/>
              <a:defRPr/>
            </a:lvl4pPr>
            <a:lvl5pPr marL="2063750" indent="-23812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CF342211-10D9-4345-8663-D5620D75E1BD}" type="slidenum">
              <a:rPr lang="en-US" smtClean="0"/>
              <a:pPr/>
              <a:t>‹#›</a:t>
            </a:fld>
            <a:endParaRPr lang="en-US"/>
          </a:p>
        </p:txBody>
      </p:sp>
      <p:sp>
        <p:nvSpPr>
          <p:cNvPr id="6" name="Picture Placeholder 5"/>
          <p:cNvSpPr>
            <a:spLocks noGrp="1"/>
          </p:cNvSpPr>
          <p:nvPr>
            <p:ph type="pic" sz="quarter" idx="11" hasCustomPrompt="1"/>
          </p:nvPr>
        </p:nvSpPr>
        <p:spPr>
          <a:xfrm>
            <a:off x="5478308" y="1307592"/>
            <a:ext cx="3037042" cy="2411412"/>
          </a:xfrm>
        </p:spPr>
        <p:txBody>
          <a:bodyPr anchor="ctr"/>
          <a:lstStyle>
            <a:lvl1pPr marL="0" indent="0" algn="ctr">
              <a:buNone/>
              <a:defRPr sz="1400"/>
            </a:lvl1pPr>
          </a:lstStyle>
          <a:p>
            <a:r>
              <a:rPr lang="en-US" dirty="0"/>
              <a:t>Photo Area</a:t>
            </a:r>
          </a:p>
        </p:txBody>
      </p:sp>
      <p:sp>
        <p:nvSpPr>
          <p:cNvPr id="8" name="Text Placeholder 7"/>
          <p:cNvSpPr>
            <a:spLocks noGrp="1"/>
          </p:cNvSpPr>
          <p:nvPr>
            <p:ph type="body" sz="quarter" idx="12" hasCustomPrompt="1"/>
          </p:nvPr>
        </p:nvSpPr>
        <p:spPr>
          <a:xfrm>
            <a:off x="5478463" y="3806687"/>
            <a:ext cx="3036887" cy="412936"/>
          </a:xfrm>
        </p:spPr>
        <p:txBody>
          <a:bodyPr/>
          <a:lstStyle>
            <a:lvl1pPr marL="0" indent="0">
              <a:buNone/>
              <a:defRPr sz="1600" i="0"/>
            </a:lvl1pPr>
          </a:lstStyle>
          <a:p>
            <a:pPr lvl="0"/>
            <a:r>
              <a:rPr lang="en-US" dirty="0"/>
              <a:t>Photo caption (optional)</a:t>
            </a:r>
          </a:p>
        </p:txBody>
      </p:sp>
    </p:spTree>
    <p:extLst>
      <p:ext uri="{BB962C8B-B14F-4D97-AF65-F5344CB8AC3E}">
        <p14:creationId xmlns:p14="http://schemas.microsoft.com/office/powerpoint/2010/main" val="2729158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hoto Empahsi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433290A-2EBE-9A4A-AD0C-973432FD8981}"/>
              </a:ext>
            </a:extLst>
          </p:cNvPr>
          <p:cNvSpPr>
            <a:spLocks noGrp="1"/>
          </p:cNvSpPr>
          <p:nvPr>
            <p:ph sz="quarter" idx="13"/>
          </p:nvPr>
        </p:nvSpPr>
        <p:spPr>
          <a:xfrm>
            <a:off x="5478463" y="1308100"/>
            <a:ext cx="3036887" cy="43508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nchor="ctr"/>
          <a:lstStyle/>
          <a:p>
            <a:r>
              <a:rPr lang="en-US" dirty="0"/>
              <a:t>Click to edit Master title style</a:t>
            </a:r>
          </a:p>
        </p:txBody>
      </p:sp>
      <p:sp>
        <p:nvSpPr>
          <p:cNvPr id="3" name="Content Placeholder 2"/>
          <p:cNvSpPr>
            <a:spLocks noGrp="1"/>
          </p:cNvSpPr>
          <p:nvPr>
            <p:ph sz="half" idx="1"/>
          </p:nvPr>
        </p:nvSpPr>
        <p:spPr>
          <a:xfrm>
            <a:off x="628650" y="1307592"/>
            <a:ext cx="463926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CF342211-10D9-4345-8663-D5620D75E1BD}" type="slidenum">
              <a:rPr lang="en-US" smtClean="0"/>
              <a:pPr/>
              <a:t>‹#›</a:t>
            </a:fld>
            <a:endParaRPr lang="en-US"/>
          </a:p>
        </p:txBody>
      </p:sp>
    </p:spTree>
    <p:extLst>
      <p:ext uri="{BB962C8B-B14F-4D97-AF65-F5344CB8AC3E}">
        <p14:creationId xmlns:p14="http://schemas.microsoft.com/office/powerpoint/2010/main" val="2255334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CF342211-10D9-4345-8663-D5620D75E1BD}" type="slidenum">
              <a:rPr lang="en-US" smtClean="0"/>
              <a:pPr/>
              <a:t>‹#›</a:t>
            </a:fld>
            <a:endParaRPr lang="en-US"/>
          </a:p>
        </p:txBody>
      </p:sp>
      <p:sp>
        <p:nvSpPr>
          <p:cNvPr id="5" name="Picture Placeholder 4"/>
          <p:cNvSpPr>
            <a:spLocks noGrp="1"/>
          </p:cNvSpPr>
          <p:nvPr>
            <p:ph type="pic" sz="quarter" idx="11"/>
          </p:nvPr>
        </p:nvSpPr>
        <p:spPr>
          <a:xfrm>
            <a:off x="628650" y="1307592"/>
            <a:ext cx="3830062" cy="3083191"/>
          </a:xfrm>
        </p:spPr>
        <p:txBody>
          <a:bodyPr anchor="ctr"/>
          <a:lstStyle>
            <a:lvl1pPr marL="0" indent="0" algn="ctr">
              <a:buNone/>
              <a:defRPr sz="1400"/>
            </a:lvl1pPr>
          </a:lstStyle>
          <a:p>
            <a:endParaRPr lang="en-US"/>
          </a:p>
        </p:txBody>
      </p:sp>
      <p:sp>
        <p:nvSpPr>
          <p:cNvPr id="6" name="Picture Placeholder 4"/>
          <p:cNvSpPr>
            <a:spLocks noGrp="1"/>
          </p:cNvSpPr>
          <p:nvPr>
            <p:ph type="pic" sz="quarter" idx="12"/>
          </p:nvPr>
        </p:nvSpPr>
        <p:spPr>
          <a:xfrm>
            <a:off x="4685288" y="1307592"/>
            <a:ext cx="3830062" cy="3083191"/>
          </a:xfrm>
        </p:spPr>
        <p:txBody>
          <a:bodyPr anchor="ctr"/>
          <a:lstStyle>
            <a:lvl1pPr marL="0" indent="0" algn="ctr">
              <a:buNone/>
              <a:defRPr sz="1400"/>
            </a:lvl1pPr>
          </a:lstStyle>
          <a:p>
            <a:endParaRPr lang="en-US"/>
          </a:p>
        </p:txBody>
      </p:sp>
      <p:sp>
        <p:nvSpPr>
          <p:cNvPr id="8" name="Text Placeholder 7"/>
          <p:cNvSpPr>
            <a:spLocks noGrp="1"/>
          </p:cNvSpPr>
          <p:nvPr>
            <p:ph type="body" sz="quarter" idx="13" hasCustomPrompt="1"/>
          </p:nvPr>
        </p:nvSpPr>
        <p:spPr>
          <a:xfrm>
            <a:off x="628650" y="4888296"/>
            <a:ext cx="3830638" cy="493712"/>
          </a:xfrm>
        </p:spPr>
        <p:txBody>
          <a:bodyPr/>
          <a:lstStyle>
            <a:lvl1pPr marL="0" indent="0" algn="ctr">
              <a:buNone/>
              <a:defRPr sz="1600" i="0"/>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Photo caption (optional)</a:t>
            </a:r>
          </a:p>
        </p:txBody>
      </p:sp>
      <p:sp>
        <p:nvSpPr>
          <p:cNvPr id="10" name="Text Placeholder 9"/>
          <p:cNvSpPr>
            <a:spLocks noGrp="1"/>
          </p:cNvSpPr>
          <p:nvPr>
            <p:ph type="body" sz="quarter" idx="14" hasCustomPrompt="1"/>
          </p:nvPr>
        </p:nvSpPr>
        <p:spPr>
          <a:xfrm>
            <a:off x="4684713" y="4888296"/>
            <a:ext cx="3830637" cy="493712"/>
          </a:xfrm>
        </p:spPr>
        <p:txBody>
          <a:bodyPr/>
          <a:lstStyle>
            <a:lvl1pPr marL="0" indent="0" algn="ctr">
              <a:buNone/>
              <a:defRPr sz="1600" i="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a:t>Photo caption (optional)</a:t>
            </a:r>
          </a:p>
        </p:txBody>
      </p:sp>
    </p:spTree>
    <p:extLst>
      <p:ext uri="{BB962C8B-B14F-4D97-AF65-F5344CB8AC3E}">
        <p14:creationId xmlns:p14="http://schemas.microsoft.com/office/powerpoint/2010/main" val="393620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age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8000"/>
          </a:xfrm>
        </p:spPr>
        <p:txBody>
          <a:bodyPr anchor="ctr"/>
          <a:lstStyle>
            <a:lvl1pPr marL="0" indent="0" algn="ctr">
              <a:buNone/>
              <a:defRPr/>
            </a:lvl1pPr>
          </a:lstStyle>
          <a:p>
            <a:endParaRPr lang="en-US"/>
          </a:p>
        </p:txBody>
      </p:sp>
      <p:sp>
        <p:nvSpPr>
          <p:cNvPr id="8" name="Text Placeholder 7"/>
          <p:cNvSpPr>
            <a:spLocks noGrp="1"/>
          </p:cNvSpPr>
          <p:nvPr>
            <p:ph type="body" sz="quarter" idx="11" hasCustomPrompt="1"/>
          </p:nvPr>
        </p:nvSpPr>
        <p:spPr>
          <a:xfrm>
            <a:off x="396874" y="6018844"/>
            <a:ext cx="8204959" cy="663547"/>
          </a:xfrm>
          <a:noFill/>
        </p:spPr>
        <p:txBody>
          <a:bodyPr anchor="ctr"/>
          <a:lstStyle>
            <a:lvl1pPr marL="0" indent="0">
              <a:buNone/>
              <a:defRPr sz="1600" i="0"/>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area (optional)</a:t>
            </a:r>
          </a:p>
        </p:txBody>
      </p:sp>
    </p:spTree>
    <p:extLst>
      <p:ext uri="{BB962C8B-B14F-4D97-AF65-F5344CB8AC3E}">
        <p14:creationId xmlns:p14="http://schemas.microsoft.com/office/powerpoint/2010/main" val="556073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Slide Number Placeholder 2"/>
          <p:cNvSpPr>
            <a:spLocks noGrp="1"/>
          </p:cNvSpPr>
          <p:nvPr>
            <p:ph type="sldNum" sz="quarter" idx="10"/>
          </p:nvPr>
        </p:nvSpPr>
        <p:spPr/>
        <p:txBody>
          <a:bodyPr/>
          <a:lstStyle/>
          <a:p>
            <a:fld id="{CF342211-10D9-4345-8663-D5620D75E1BD}" type="slidenum">
              <a:rPr lang="en-US" smtClean="0"/>
              <a:pPr/>
              <a:t>‹#›</a:t>
            </a:fld>
            <a:endParaRPr lang="en-US"/>
          </a:p>
        </p:txBody>
      </p:sp>
      <p:sp>
        <p:nvSpPr>
          <p:cNvPr id="5" name="Picture Placeholder 4"/>
          <p:cNvSpPr>
            <a:spLocks noGrp="1"/>
          </p:cNvSpPr>
          <p:nvPr>
            <p:ph type="pic" sz="quarter" idx="11"/>
          </p:nvPr>
        </p:nvSpPr>
        <p:spPr>
          <a:xfrm>
            <a:off x="1023730" y="1307592"/>
            <a:ext cx="7096540" cy="3851640"/>
          </a:xfrm>
        </p:spPr>
        <p:txBody>
          <a:bodyPr anchor="ctr"/>
          <a:lstStyle>
            <a:lvl1pPr marL="0" indent="0" algn="ctr">
              <a:buNone/>
              <a:defRPr sz="1400"/>
            </a:lvl1pPr>
          </a:lstStyle>
          <a:p>
            <a:endParaRPr lang="en-US"/>
          </a:p>
        </p:txBody>
      </p:sp>
      <p:sp>
        <p:nvSpPr>
          <p:cNvPr id="7" name="Text Placeholder 6"/>
          <p:cNvSpPr>
            <a:spLocks noGrp="1"/>
          </p:cNvSpPr>
          <p:nvPr>
            <p:ph type="body" sz="quarter" idx="12" hasCustomPrompt="1"/>
          </p:nvPr>
        </p:nvSpPr>
        <p:spPr>
          <a:xfrm>
            <a:off x="1023730" y="5219143"/>
            <a:ext cx="7096540" cy="664821"/>
          </a:xfrm>
        </p:spPr>
        <p:txBody>
          <a:bodyPr/>
          <a:lstStyle>
            <a:lvl1pPr marL="0" indent="0">
              <a:buNone/>
              <a:defRPr sz="2200" i="0"/>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Photo caption (optional)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Slide Number Placeholder 2"/>
          <p:cNvSpPr>
            <a:spLocks noGrp="1"/>
          </p:cNvSpPr>
          <p:nvPr>
            <p:ph type="sldNum" sz="quarter" idx="10"/>
          </p:nvPr>
        </p:nvSpPr>
        <p:spPr/>
        <p:txBody>
          <a:bodyPr/>
          <a:lstStyle/>
          <a:p>
            <a:fld id="{CF342211-10D9-4345-8663-D5620D75E1B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E5130-2C2D-4ECF-BF40-4586E357F130}" type="slidenum">
              <a:rPr lang="en-US" smtClean="0"/>
              <a:t>‹#›</a:t>
            </a:fld>
            <a:endParaRPr lang="en-US"/>
          </a:p>
        </p:txBody>
      </p:sp>
    </p:spTree>
    <p:extLst>
      <p:ext uri="{BB962C8B-B14F-4D97-AF65-F5344CB8AC3E}">
        <p14:creationId xmlns:p14="http://schemas.microsoft.com/office/powerpoint/2010/main" val="3756061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Slide Number Placeholder 2"/>
          <p:cNvSpPr>
            <a:spLocks noGrp="1"/>
          </p:cNvSpPr>
          <p:nvPr>
            <p:ph type="sldNum" sz="quarter" idx="10"/>
          </p:nvPr>
        </p:nvSpPr>
        <p:spPr>
          <a:xfrm>
            <a:off x="5543550" y="6356353"/>
            <a:ext cx="2057400" cy="365125"/>
          </a:xfrm>
          <a:prstGeom prst="rect">
            <a:avLst/>
          </a:prstGeom>
        </p:spPr>
        <p:txBody>
          <a:bodyPr/>
          <a:lstStyle/>
          <a:p>
            <a:fld id="{CF342211-10D9-4345-8663-D5620D75E1BD}" type="slidenum">
              <a:rPr lang="en-US" smtClean="0"/>
              <a:pPr/>
              <a:t>‹#›</a:t>
            </a:fld>
            <a:endParaRPr lang="en-US"/>
          </a:p>
        </p:txBody>
      </p:sp>
    </p:spTree>
    <p:extLst>
      <p:ext uri="{BB962C8B-B14F-4D97-AF65-F5344CB8AC3E}">
        <p14:creationId xmlns:p14="http://schemas.microsoft.com/office/powerpoint/2010/main" val="3267323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Slide Number Placeholder 2"/>
          <p:cNvSpPr>
            <a:spLocks noGrp="1"/>
          </p:cNvSpPr>
          <p:nvPr>
            <p:ph type="sldNum" sz="quarter" idx="10"/>
          </p:nvPr>
        </p:nvSpPr>
        <p:spPr>
          <a:xfrm>
            <a:off x="6457950" y="6356353"/>
            <a:ext cx="2057400" cy="365125"/>
          </a:xfrm>
          <a:prstGeom prst="rect">
            <a:avLst/>
          </a:prstGeom>
        </p:spPr>
        <p:txBody>
          <a:bodyPr/>
          <a:lstStyle/>
          <a:p>
            <a:fld id="{CF342211-10D9-4345-8663-D5620D75E1BD}" type="slidenum">
              <a:rPr lang="en-US" smtClean="0"/>
              <a:pPr/>
              <a:t>‹#›</a:t>
            </a:fld>
            <a:endParaRPr lang="en-US"/>
          </a:p>
        </p:txBody>
      </p:sp>
    </p:spTree>
    <p:extLst>
      <p:ext uri="{BB962C8B-B14F-4D97-AF65-F5344CB8AC3E}">
        <p14:creationId xmlns:p14="http://schemas.microsoft.com/office/powerpoint/2010/main" val="3128358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Slide Number Placeholder 2"/>
          <p:cNvSpPr>
            <a:spLocks noGrp="1"/>
          </p:cNvSpPr>
          <p:nvPr>
            <p:ph type="sldNum" sz="quarter" idx="10"/>
          </p:nvPr>
        </p:nvSpPr>
        <p:spPr>
          <a:xfrm>
            <a:off x="6457950" y="6356353"/>
            <a:ext cx="2057400" cy="365125"/>
          </a:xfrm>
          <a:prstGeom prst="rect">
            <a:avLst/>
          </a:prstGeom>
        </p:spPr>
        <p:txBody>
          <a:bodyPr/>
          <a:lstStyle/>
          <a:p>
            <a:fld id="{CF342211-10D9-4345-8663-D5620D75E1BD}" type="slidenum">
              <a:rPr lang="en-US" smtClean="0"/>
              <a:pPr/>
              <a:t>‹#›</a:t>
            </a:fld>
            <a:endParaRPr lang="en-US"/>
          </a:p>
        </p:txBody>
      </p:sp>
    </p:spTree>
    <p:extLst>
      <p:ext uri="{BB962C8B-B14F-4D97-AF65-F5344CB8AC3E}">
        <p14:creationId xmlns:p14="http://schemas.microsoft.com/office/powerpoint/2010/main" val="310189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hoto">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9DCC4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094443"/>
            <a:ext cx="7772400" cy="1192281"/>
          </a:xfrm>
        </p:spPr>
        <p:txBody>
          <a:bodyPr anchor="b">
            <a:noAutofit/>
          </a:bodyPr>
          <a:lstStyle>
            <a:lvl1pPr algn="ctr">
              <a:defRPr sz="4400">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43000" y="4758744"/>
            <a:ext cx="6858000" cy="593314"/>
          </a:xfrm>
        </p:spPr>
        <p:txBody>
          <a:bodyPr anchor="t"/>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2887" y="5975144"/>
            <a:ext cx="1133060" cy="572401"/>
          </a:xfrm>
          <a:prstGeom prst="rect">
            <a:avLst/>
          </a:prstGeom>
        </p:spPr>
      </p:pic>
      <p:cxnSp>
        <p:nvCxnSpPr>
          <p:cNvPr id="5" name="Straight Connector 4"/>
          <p:cNvCxnSpPr/>
          <p:nvPr userDrawn="1"/>
        </p:nvCxnSpPr>
        <p:spPr>
          <a:xfrm>
            <a:off x="685800" y="4510486"/>
            <a:ext cx="7772400" cy="0"/>
          </a:xfrm>
          <a:prstGeom prst="line">
            <a:avLst/>
          </a:prstGeom>
          <a:ln>
            <a:solidFill>
              <a:srgbClr val="007935"/>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0" hasCustomPrompt="1"/>
          </p:nvPr>
        </p:nvSpPr>
        <p:spPr>
          <a:xfrm>
            <a:off x="1143000" y="5473494"/>
            <a:ext cx="6858000" cy="501650"/>
          </a:xfrm>
        </p:spPr>
        <p:txBody>
          <a:bodyPr/>
          <a:lstStyle>
            <a:lvl1pPr marL="0" indent="0" algn="ctr">
              <a:buNone/>
              <a:defRPr sz="2000" baseline="0"/>
            </a:lvl1pPr>
            <a:lvl2pPr marL="457200" indent="0" algn="ctr">
              <a:buNone/>
              <a:defRPr sz="1800"/>
            </a:lvl2pPr>
            <a:lvl3pPr marL="914400" indent="0" algn="ctr">
              <a:buNone/>
              <a:defRPr sz="1600"/>
            </a:lvl3pPr>
            <a:lvl4pPr marL="1371600" indent="0" algn="ctr">
              <a:buNone/>
              <a:defRPr sz="1400"/>
            </a:lvl4pPr>
            <a:lvl5pPr marL="1828800" indent="0" algn="ctr">
              <a:buNone/>
              <a:defRPr sz="1400"/>
            </a:lvl5pPr>
          </a:lstStyle>
          <a:p>
            <a:pPr lvl="0"/>
            <a:r>
              <a:rPr lang="en-US" dirty="0"/>
              <a:t>Presenter Title</a:t>
            </a:r>
          </a:p>
        </p:txBody>
      </p:sp>
      <p:sp>
        <p:nvSpPr>
          <p:cNvPr id="7" name="Picture Placeholder 6"/>
          <p:cNvSpPr>
            <a:spLocks noGrp="1"/>
          </p:cNvSpPr>
          <p:nvPr>
            <p:ph type="pic" sz="quarter" idx="11" hasCustomPrompt="1"/>
          </p:nvPr>
        </p:nvSpPr>
        <p:spPr>
          <a:xfrm>
            <a:off x="1529396" y="299405"/>
            <a:ext cx="6085210" cy="2694729"/>
          </a:xfrm>
        </p:spPr>
        <p:txBody>
          <a:bodyPr anchor="ctr"/>
          <a:lstStyle>
            <a:lvl1pPr marL="0" indent="0" algn="ctr">
              <a:buNone/>
              <a:defRPr sz="1600"/>
            </a:lvl1pPr>
          </a:lstStyle>
          <a:p>
            <a:r>
              <a:rPr lang="en-US" sz="1600" dirty="0"/>
              <a:t>Photo Area</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0777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ED600-A1D6-4779-ABF2-20E214989E2E}" type="datetimeFigureOut">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1AD2EA-EDE4-4467-AF2D-A65068EA7873}" type="slidenum">
              <a:rPr lang="en-US" smtClean="0"/>
              <a:t>‹#›</a:t>
            </a:fld>
            <a:endParaRPr lang="en-US"/>
          </a:p>
        </p:txBody>
      </p:sp>
    </p:spTree>
    <p:extLst>
      <p:ext uri="{BB962C8B-B14F-4D97-AF65-F5344CB8AC3E}">
        <p14:creationId xmlns:p14="http://schemas.microsoft.com/office/powerpoint/2010/main" val="3781621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9DCC4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904597"/>
            <a:ext cx="7772400" cy="1503935"/>
          </a:xfrm>
        </p:spPr>
        <p:txBody>
          <a:bodyPr anchor="b">
            <a:noAutofit/>
          </a:bodyPr>
          <a:lstStyle>
            <a:lvl1pPr algn="ctr">
              <a:defRPr sz="4400">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329608" y="4357148"/>
            <a:ext cx="3740543" cy="501650"/>
          </a:xfrm>
        </p:spPr>
        <p:txBody>
          <a:bodyPr anchor="t"/>
          <a:lstStyle>
            <a:lvl1pPr marL="0" indent="0" algn="l">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 </a:t>
            </a:r>
            <a:r>
              <a:rPr lang="en-US" b="0" dirty="0" err="1"/>
              <a:t>emailtogohere.com</a:t>
            </a:r>
            <a:endParaRPr lang="en-US" dirty="0"/>
          </a:p>
        </p:txBody>
      </p:sp>
      <p:cxnSp>
        <p:nvCxnSpPr>
          <p:cNvPr id="5" name="Straight Connector 4"/>
          <p:cNvCxnSpPr/>
          <p:nvPr userDrawn="1"/>
        </p:nvCxnSpPr>
        <p:spPr>
          <a:xfrm>
            <a:off x="685800" y="3632779"/>
            <a:ext cx="7772400" cy="0"/>
          </a:xfrm>
          <a:prstGeom prst="line">
            <a:avLst/>
          </a:prstGeom>
          <a:ln>
            <a:solidFill>
              <a:srgbClr val="007935"/>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0" hasCustomPrompt="1"/>
          </p:nvPr>
        </p:nvSpPr>
        <p:spPr>
          <a:xfrm>
            <a:off x="3329608" y="4857269"/>
            <a:ext cx="3036977" cy="501650"/>
          </a:xfrm>
        </p:spPr>
        <p:txBody>
          <a:bodyPr/>
          <a:lstStyle>
            <a:lvl1pPr marL="0" indent="0" algn="l">
              <a:buNone/>
              <a:defRPr sz="1800" b="1" baseline="0"/>
            </a:lvl1pPr>
            <a:lvl2pPr marL="457200" indent="0" algn="ctr">
              <a:buNone/>
              <a:defRPr sz="1800"/>
            </a:lvl2pPr>
            <a:lvl3pPr marL="914400" indent="0" algn="ctr">
              <a:buNone/>
              <a:defRPr sz="1600"/>
            </a:lvl3pPr>
            <a:lvl4pPr marL="1371600" indent="0" algn="ctr">
              <a:buNone/>
              <a:defRPr sz="1400"/>
            </a:lvl4pPr>
            <a:lvl5pPr marL="1828800" indent="0" algn="ctr">
              <a:buNone/>
              <a:defRPr sz="1400"/>
            </a:lvl5pPr>
          </a:lstStyle>
          <a:p>
            <a:pPr lvl="0"/>
            <a:r>
              <a:rPr lang="en-US" dirty="0"/>
              <a:t>Phone: </a:t>
            </a:r>
            <a:r>
              <a:rPr lang="en-US" b="0" dirty="0"/>
              <a:t>123-45-7890</a:t>
            </a:r>
            <a:endParaRPr lang="en-US" dirty="0"/>
          </a:p>
        </p:txBody>
      </p:sp>
      <p:pic>
        <p:nvPicPr>
          <p:cNvPr id="12" name="Picture 11">
            <a:extLst>
              <a:ext uri="{FF2B5EF4-FFF2-40B4-BE49-F238E27FC236}">
                <a16:creationId xmlns:a16="http://schemas.microsoft.com/office/drawing/2014/main" id="{1C4297BC-E3D5-4042-BD6C-4BF5EC0C93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2887" y="5975144"/>
            <a:ext cx="1133060" cy="572401"/>
          </a:xfrm>
          <a:prstGeom prst="rect">
            <a:avLst/>
          </a:prstGeom>
        </p:spPr>
      </p:pic>
      <p:sp>
        <p:nvSpPr>
          <p:cNvPr id="13" name="Picture Placeholder 12">
            <a:extLst>
              <a:ext uri="{FF2B5EF4-FFF2-40B4-BE49-F238E27FC236}">
                <a16:creationId xmlns:a16="http://schemas.microsoft.com/office/drawing/2014/main" id="{76BC359A-D055-8C4D-8462-D5F2AF6A7C7D}"/>
              </a:ext>
            </a:extLst>
          </p:cNvPr>
          <p:cNvSpPr>
            <a:spLocks noGrp="1"/>
          </p:cNvSpPr>
          <p:nvPr>
            <p:ph type="pic" sz="quarter" idx="11" hasCustomPrompt="1"/>
          </p:nvPr>
        </p:nvSpPr>
        <p:spPr>
          <a:xfrm>
            <a:off x="685799" y="3856541"/>
            <a:ext cx="2385391" cy="2289867"/>
          </a:xfrm>
        </p:spPr>
        <p:txBody>
          <a:bodyPr/>
          <a:lstStyle/>
          <a:p>
            <a:r>
              <a:rPr lang="en-US" dirty="0"/>
              <a:t>Presenter Picture Here</a:t>
            </a:r>
          </a:p>
        </p:txBody>
      </p:sp>
      <p:sp>
        <p:nvSpPr>
          <p:cNvPr id="15" name="Text Placeholder 14">
            <a:extLst>
              <a:ext uri="{FF2B5EF4-FFF2-40B4-BE49-F238E27FC236}">
                <a16:creationId xmlns:a16="http://schemas.microsoft.com/office/drawing/2014/main" id="{0A2DB3D0-C18C-A942-BA7C-6E3D71FFA463}"/>
              </a:ext>
            </a:extLst>
          </p:cNvPr>
          <p:cNvSpPr>
            <a:spLocks noGrp="1"/>
          </p:cNvSpPr>
          <p:nvPr>
            <p:ph type="body" sz="quarter" idx="12" hasCustomPrompt="1"/>
          </p:nvPr>
        </p:nvSpPr>
        <p:spPr>
          <a:xfrm>
            <a:off x="3328988" y="3857027"/>
            <a:ext cx="4552742" cy="502920"/>
          </a:xfrm>
        </p:spPr>
        <p:txBody>
          <a:bodyPr/>
          <a:lstStyle>
            <a:lvl1pPr marL="0" indent="0">
              <a:buNone/>
              <a:defRPr sz="1800" b="1"/>
            </a:lvl1pPr>
            <a:lvl2pPr>
              <a:defRPr b="1"/>
            </a:lvl2pPr>
            <a:lvl3pPr>
              <a:defRPr b="1"/>
            </a:lvl3pPr>
            <a:lvl4pPr>
              <a:defRPr b="1"/>
            </a:lvl4pPr>
            <a:lvl5pPr>
              <a:defRPr b="1"/>
            </a:lvl5pPr>
          </a:lstStyle>
          <a:p>
            <a:pPr lvl="0"/>
            <a:r>
              <a:rPr lang="en-US" dirty="0"/>
              <a:t>Presenter: </a:t>
            </a:r>
            <a:r>
              <a:rPr lang="en-US" b="0" dirty="0"/>
              <a:t>Name Here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o First Bulle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704088"/>
          </a:xfrm>
        </p:spPr>
        <p:txBody>
          <a:bodyPr anchor="ctr"/>
          <a:lstStyle/>
          <a:p>
            <a:r>
              <a:rPr lang="en-US"/>
              <a:t>Click to edit Master title style</a:t>
            </a:r>
            <a:endParaRPr lang="en-US" dirty="0"/>
          </a:p>
        </p:txBody>
      </p:sp>
      <p:sp>
        <p:nvSpPr>
          <p:cNvPr id="3" name="Content Placeholder 2"/>
          <p:cNvSpPr>
            <a:spLocks noGrp="1"/>
          </p:cNvSpPr>
          <p:nvPr>
            <p:ph idx="1"/>
          </p:nvPr>
        </p:nvSpPr>
        <p:spPr>
          <a:xfrm>
            <a:off x="628650" y="1307592"/>
            <a:ext cx="7886700" cy="4453128"/>
          </a:xfrm>
        </p:spPr>
        <p:txBody>
          <a:bodyPr/>
          <a:lstStyle>
            <a:lvl1pPr marL="0" indent="0">
              <a:lnSpc>
                <a:spcPct val="100000"/>
              </a:lnSpc>
              <a:spcBef>
                <a:spcPts val="1200"/>
              </a:spcBef>
              <a:buNone/>
              <a:defRPr>
                <a:solidFill>
                  <a:schemeClr val="tx1"/>
                </a:solidFill>
              </a:defRPr>
            </a:lvl1pPr>
            <a:lvl2pPr marL="465138" indent="-238125">
              <a:tabLst/>
              <a:defRPr>
                <a:solidFill>
                  <a:schemeClr val="tx1"/>
                </a:solidFill>
              </a:defRPr>
            </a:lvl2pPr>
            <a:lvl3pPr marL="922338" indent="-238125">
              <a:tabLst/>
              <a:defRPr>
                <a:solidFill>
                  <a:schemeClr val="tx1"/>
                </a:solidFill>
              </a:defRPr>
            </a:lvl3pPr>
            <a:lvl4pPr marL="1377950" indent="-238125">
              <a:tabLst/>
              <a:defRPr>
                <a:solidFill>
                  <a:schemeClr val="tx1"/>
                </a:solidFill>
              </a:defRPr>
            </a:lvl4pPr>
            <a:lvl5pPr marL="1835150" indent="-238125">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CF342211-10D9-4345-8663-D5620D75E1B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704088"/>
          </a:xfrm>
        </p:spPr>
        <p:txBody>
          <a:bodyPr anchor="ctr"/>
          <a:lstStyle/>
          <a:p>
            <a:r>
              <a:rPr lang="en-US"/>
              <a:t>Click to edit Master title style</a:t>
            </a:r>
            <a:endParaRPr lang="en-US" dirty="0"/>
          </a:p>
        </p:txBody>
      </p:sp>
      <p:sp>
        <p:nvSpPr>
          <p:cNvPr id="3" name="Content Placeholder 2"/>
          <p:cNvSpPr>
            <a:spLocks noGrp="1"/>
          </p:cNvSpPr>
          <p:nvPr>
            <p:ph idx="1"/>
          </p:nvPr>
        </p:nvSpPr>
        <p:spPr>
          <a:xfrm>
            <a:off x="628650" y="1307592"/>
            <a:ext cx="7886700" cy="4453128"/>
          </a:xfrm>
        </p:spPr>
        <p:txBody>
          <a:bodyPr/>
          <a:lstStyle>
            <a:lvl1pPr marL="342900" indent="-342900">
              <a:lnSpc>
                <a:spcPct val="100000"/>
              </a:lnSpc>
              <a:spcBef>
                <a:spcPts val="1200"/>
              </a:spcBef>
              <a:buFont typeface="Arial" panose="020B0604020202020204" pitchFamily="34" charset="0"/>
              <a:buChar char="•"/>
              <a:defRPr>
                <a:solidFill>
                  <a:schemeClr val="tx1"/>
                </a:solidFill>
              </a:defRPr>
            </a:lvl1pPr>
            <a:lvl2pPr marL="693738" indent="-238125">
              <a:tabLst/>
              <a:defRPr>
                <a:solidFill>
                  <a:schemeClr val="tx1"/>
                </a:solidFill>
              </a:defRPr>
            </a:lvl2pPr>
            <a:lvl3pPr marL="1150938" indent="-238125">
              <a:tabLst/>
              <a:defRPr>
                <a:solidFill>
                  <a:schemeClr val="tx1"/>
                </a:solidFill>
              </a:defRPr>
            </a:lvl3pPr>
            <a:lvl4pPr marL="1606550" indent="-238125">
              <a:tabLst/>
              <a:defRPr>
                <a:solidFill>
                  <a:schemeClr val="tx1"/>
                </a:solidFill>
              </a:defRPr>
            </a:lvl4pPr>
            <a:lvl5pPr marL="2063750" indent="-238125">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CF342211-10D9-4345-8663-D5620D75E1BD}" type="slidenum">
              <a:rPr lang="en-US" smtClean="0"/>
              <a:pPr/>
              <a:t>‹#›</a:t>
            </a:fld>
            <a:endParaRPr lang="en-US"/>
          </a:p>
        </p:txBody>
      </p:sp>
    </p:spTree>
    <p:extLst>
      <p:ext uri="{BB962C8B-B14F-4D97-AF65-F5344CB8AC3E}">
        <p14:creationId xmlns:p14="http://schemas.microsoft.com/office/powerpoint/2010/main" val="689604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Bold Firs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704088"/>
          </a:xfrm>
        </p:spPr>
        <p:txBody>
          <a:bodyPr anchor="ctr"/>
          <a:lstStyle/>
          <a:p>
            <a:r>
              <a:rPr lang="en-US"/>
              <a:t>Click to edit Master title style</a:t>
            </a:r>
            <a:endParaRPr lang="en-US" dirty="0"/>
          </a:p>
        </p:txBody>
      </p:sp>
      <p:sp>
        <p:nvSpPr>
          <p:cNvPr id="3" name="Content Placeholder 2"/>
          <p:cNvSpPr>
            <a:spLocks noGrp="1"/>
          </p:cNvSpPr>
          <p:nvPr>
            <p:ph idx="1"/>
          </p:nvPr>
        </p:nvSpPr>
        <p:spPr>
          <a:xfrm>
            <a:off x="628650" y="1307592"/>
            <a:ext cx="7886700" cy="4453128"/>
          </a:xfrm>
        </p:spPr>
        <p:txBody>
          <a:bodyPr/>
          <a:lstStyle>
            <a:lvl1pPr marL="0" indent="0">
              <a:lnSpc>
                <a:spcPct val="100000"/>
              </a:lnSpc>
              <a:spcBef>
                <a:spcPts val="1200"/>
              </a:spcBef>
              <a:buNone/>
              <a:defRPr b="1"/>
            </a:lvl1pPr>
            <a:lvl2pPr marL="465138" indent="-238125">
              <a:tabLst/>
              <a:defRPr/>
            </a:lvl2pPr>
            <a:lvl3pPr marL="922338" indent="-238125">
              <a:tabLst/>
              <a:defRPr/>
            </a:lvl3pPr>
            <a:lvl4pPr marL="1377950" indent="-238125">
              <a:tabLst/>
              <a:defRPr/>
            </a:lvl4pPr>
            <a:lvl5pPr marL="1835150" indent="-23812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CF342211-10D9-4345-8663-D5620D75E1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23889" y="6042025"/>
            <a:ext cx="7703998" cy="279400"/>
          </a:xfrm>
          <a:prstGeom prst="rect">
            <a:avLst/>
          </a:prstGeom>
        </p:spPr>
      </p:pic>
      <p:sp>
        <p:nvSpPr>
          <p:cNvPr id="2" name="Title 1"/>
          <p:cNvSpPr>
            <a:spLocks noGrp="1"/>
          </p:cNvSpPr>
          <p:nvPr>
            <p:ph type="title"/>
          </p:nvPr>
        </p:nvSpPr>
        <p:spPr>
          <a:xfrm>
            <a:off x="623888" y="2253488"/>
            <a:ext cx="7886700" cy="1164153"/>
          </a:xfrm>
        </p:spPr>
        <p:txBody>
          <a:bodyPr anchor="t">
            <a:normAutofit/>
          </a:bodyPr>
          <a:lstStyle>
            <a:lvl1pPr algn="ctr">
              <a:defRPr sz="4000">
                <a:latin typeface="+mj-lt"/>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623888" y="3417641"/>
            <a:ext cx="7886700" cy="630236"/>
          </a:xfrm>
        </p:spPr>
        <p:txBody>
          <a:bodyPr/>
          <a:lstStyle>
            <a:lvl1pPr marL="0" indent="0" algn="ctr">
              <a:buNone/>
              <a:defRPr sz="2400" b="1"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6" name="Oval 15"/>
          <p:cNvSpPr/>
          <p:nvPr userDrawn="1"/>
        </p:nvSpPr>
        <p:spPr>
          <a:xfrm>
            <a:off x="7684053" y="5983289"/>
            <a:ext cx="1141894" cy="463548"/>
          </a:xfrm>
          <a:prstGeom prst="ellipse">
            <a:avLst/>
          </a:prstGeom>
          <a:noFill/>
          <a:ln w="304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92887" y="5975144"/>
            <a:ext cx="1133060" cy="572401"/>
          </a:xfrm>
          <a:prstGeom prst="rect">
            <a:avLst/>
          </a:prstGeom>
        </p:spPr>
      </p:pic>
      <p:sp>
        <p:nvSpPr>
          <p:cNvPr id="4" name="Slide Number Placeholder 3"/>
          <p:cNvSpPr>
            <a:spLocks noGrp="1"/>
          </p:cNvSpPr>
          <p:nvPr>
            <p:ph type="sldNum" sz="quarter" idx="10"/>
          </p:nvPr>
        </p:nvSpPr>
        <p:spPr/>
        <p:txBody>
          <a:bodyPr/>
          <a:lstStyle/>
          <a:p>
            <a:fld id="{CF342211-10D9-4345-8663-D5620D75E1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ase Study Hero">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23889" y="6042025"/>
            <a:ext cx="7703998" cy="279400"/>
          </a:xfrm>
          <a:prstGeom prst="rect">
            <a:avLst/>
          </a:prstGeom>
        </p:spPr>
      </p:pic>
      <p:sp>
        <p:nvSpPr>
          <p:cNvPr id="2" name="Title 1"/>
          <p:cNvSpPr>
            <a:spLocks noGrp="1"/>
          </p:cNvSpPr>
          <p:nvPr>
            <p:ph type="title"/>
          </p:nvPr>
        </p:nvSpPr>
        <p:spPr>
          <a:xfrm>
            <a:off x="623888" y="4348225"/>
            <a:ext cx="7886700" cy="1415163"/>
          </a:xfrm>
        </p:spPr>
        <p:txBody>
          <a:bodyPr anchor="b">
            <a:normAutofit/>
          </a:bodyPr>
          <a:lstStyle>
            <a:lvl1pPr algn="ctr">
              <a:defRPr sz="4000">
                <a:latin typeface="+mj-lt"/>
              </a:defRPr>
            </a:lvl1pPr>
          </a:lstStyle>
          <a:p>
            <a:r>
              <a:rPr lang="en-US" dirty="0"/>
              <a:t>Click to edit Master title style</a:t>
            </a:r>
          </a:p>
        </p:txBody>
      </p:sp>
      <p:sp>
        <p:nvSpPr>
          <p:cNvPr id="16" name="Oval 15"/>
          <p:cNvSpPr/>
          <p:nvPr userDrawn="1"/>
        </p:nvSpPr>
        <p:spPr>
          <a:xfrm>
            <a:off x="7684053" y="5983289"/>
            <a:ext cx="1141894" cy="463548"/>
          </a:xfrm>
          <a:prstGeom prst="ellipse">
            <a:avLst/>
          </a:prstGeom>
          <a:noFill/>
          <a:ln w="304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92887" y="5975144"/>
            <a:ext cx="1133060" cy="572401"/>
          </a:xfrm>
          <a:prstGeom prst="rect">
            <a:avLst/>
          </a:prstGeom>
        </p:spPr>
      </p:pic>
      <p:sp>
        <p:nvSpPr>
          <p:cNvPr id="4" name="Slide Number Placeholder 3"/>
          <p:cNvSpPr>
            <a:spLocks noGrp="1"/>
          </p:cNvSpPr>
          <p:nvPr>
            <p:ph type="sldNum" sz="quarter" idx="10"/>
          </p:nvPr>
        </p:nvSpPr>
        <p:spPr/>
        <p:txBody>
          <a:bodyPr/>
          <a:lstStyle/>
          <a:p>
            <a:fld id="{CF342211-10D9-4345-8663-D5620D75E1BD}" type="slidenum">
              <a:rPr lang="en-US" smtClean="0"/>
              <a:pPr/>
              <a:t>‹#›</a:t>
            </a:fld>
            <a:endParaRPr lang="en-US"/>
          </a:p>
        </p:txBody>
      </p:sp>
      <p:sp>
        <p:nvSpPr>
          <p:cNvPr id="6" name="Picture Placeholder 5">
            <a:extLst>
              <a:ext uri="{FF2B5EF4-FFF2-40B4-BE49-F238E27FC236}">
                <a16:creationId xmlns:a16="http://schemas.microsoft.com/office/drawing/2014/main" id="{D5EC7F66-9E5B-6548-A8C0-FDDA0CF2EC4D}"/>
              </a:ext>
            </a:extLst>
          </p:cNvPr>
          <p:cNvSpPr>
            <a:spLocks noGrp="1"/>
          </p:cNvSpPr>
          <p:nvPr>
            <p:ph type="pic" sz="quarter" idx="11"/>
          </p:nvPr>
        </p:nvSpPr>
        <p:spPr>
          <a:xfrm>
            <a:off x="623888" y="417513"/>
            <a:ext cx="7886700" cy="3930712"/>
          </a:xfrm>
        </p:spPr>
        <p:txBody>
          <a:bodyPr/>
          <a:lstStyle/>
          <a:p>
            <a:endParaRPr lang="en-US"/>
          </a:p>
        </p:txBody>
      </p:sp>
    </p:spTree>
    <p:extLst>
      <p:ext uri="{BB962C8B-B14F-4D97-AF65-F5344CB8AC3E}">
        <p14:creationId xmlns:p14="http://schemas.microsoft.com/office/powerpoint/2010/main" val="349965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No Bullet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Content Placeholder 2"/>
          <p:cNvSpPr>
            <a:spLocks noGrp="1"/>
          </p:cNvSpPr>
          <p:nvPr>
            <p:ph sz="half" idx="1"/>
          </p:nvPr>
        </p:nvSpPr>
        <p:spPr>
          <a:xfrm>
            <a:off x="628650" y="1307592"/>
            <a:ext cx="4639265" cy="4351338"/>
          </a:xfrm>
        </p:spPr>
        <p:txBody>
          <a:bodyPr/>
          <a:lstStyle>
            <a:lvl1pPr marL="0" indent="0">
              <a:buNone/>
              <a:defRPr/>
            </a:lvl1pPr>
            <a:lvl2pPr marL="465138" indent="-238125">
              <a:tabLst/>
              <a:defRPr/>
            </a:lvl2pPr>
            <a:lvl3pPr marL="922338" indent="-238125">
              <a:tabLst/>
              <a:defRPr/>
            </a:lvl3pPr>
            <a:lvl4pPr marL="1377950" indent="-238125">
              <a:tabLst/>
              <a:defRPr/>
            </a:lvl4pPr>
            <a:lvl5pPr marL="1835150" indent="-23812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CF342211-10D9-4345-8663-D5620D75E1BD}" type="slidenum">
              <a:rPr lang="en-US" smtClean="0"/>
              <a:pPr/>
              <a:t>‹#›</a:t>
            </a:fld>
            <a:endParaRPr lang="en-US"/>
          </a:p>
        </p:txBody>
      </p:sp>
      <p:sp>
        <p:nvSpPr>
          <p:cNvPr id="6" name="Picture Placeholder 5"/>
          <p:cNvSpPr>
            <a:spLocks noGrp="1"/>
          </p:cNvSpPr>
          <p:nvPr>
            <p:ph type="pic" sz="quarter" idx="11" hasCustomPrompt="1"/>
          </p:nvPr>
        </p:nvSpPr>
        <p:spPr>
          <a:xfrm>
            <a:off x="5478308" y="1307592"/>
            <a:ext cx="3037042" cy="2411412"/>
          </a:xfrm>
        </p:spPr>
        <p:txBody>
          <a:bodyPr anchor="ctr"/>
          <a:lstStyle>
            <a:lvl1pPr marL="0" indent="0" algn="ctr">
              <a:buNone/>
              <a:defRPr sz="1400"/>
            </a:lvl1pPr>
          </a:lstStyle>
          <a:p>
            <a:r>
              <a:rPr lang="en-US" dirty="0"/>
              <a:t>Photo Area</a:t>
            </a:r>
          </a:p>
        </p:txBody>
      </p:sp>
      <p:sp>
        <p:nvSpPr>
          <p:cNvPr id="8" name="Text Placeholder 7"/>
          <p:cNvSpPr>
            <a:spLocks noGrp="1"/>
          </p:cNvSpPr>
          <p:nvPr>
            <p:ph type="body" sz="quarter" idx="12" hasCustomPrompt="1"/>
          </p:nvPr>
        </p:nvSpPr>
        <p:spPr>
          <a:xfrm>
            <a:off x="5478463" y="3960860"/>
            <a:ext cx="3036887" cy="258763"/>
          </a:xfrm>
        </p:spPr>
        <p:txBody>
          <a:bodyPr/>
          <a:lstStyle>
            <a:lvl1pPr marL="0" indent="0">
              <a:buNone/>
              <a:defRPr sz="1600" i="0"/>
            </a:lvl1pPr>
          </a:lstStyle>
          <a:p>
            <a:pPr lvl="0"/>
            <a:r>
              <a:rPr lang="en-US" dirty="0"/>
              <a:t>Photo caption (optional)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3" cstate="email">
            <a:extLst>
              <a:ext uri="{28A0092B-C50C-407E-A947-70E740481C1C}">
                <a14:useLocalDpi xmlns:a14="http://schemas.microsoft.com/office/drawing/2010/main"/>
              </a:ext>
            </a:extLst>
          </a:blip>
          <a:srcRect/>
          <a:stretch/>
        </p:blipFill>
        <p:spPr>
          <a:xfrm>
            <a:off x="628650" y="6042025"/>
            <a:ext cx="7891271" cy="279400"/>
          </a:xfrm>
          <a:prstGeom prst="rect">
            <a:avLst/>
          </a:prstGeom>
        </p:spPr>
      </p:pic>
      <p:sp>
        <p:nvSpPr>
          <p:cNvPr id="2" name="Title Placeholder 1"/>
          <p:cNvSpPr>
            <a:spLocks noGrp="1"/>
          </p:cNvSpPr>
          <p:nvPr>
            <p:ph type="title"/>
          </p:nvPr>
        </p:nvSpPr>
        <p:spPr>
          <a:xfrm>
            <a:off x="628650" y="365126"/>
            <a:ext cx="7886700" cy="70061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11965"/>
            <a:ext cx="7891272" cy="444875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628650" y="1083626"/>
            <a:ext cx="7886700" cy="0"/>
          </a:xfrm>
          <a:prstGeom prst="line">
            <a:avLst/>
          </a:prstGeom>
          <a:ln>
            <a:solidFill>
              <a:srgbClr val="007935"/>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a:xfrm>
            <a:off x="628650" y="6168056"/>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342211-10D9-4345-8663-D5620D75E1BD}" type="slidenum">
              <a:rPr lang="en-US" smtClean="0"/>
              <a:pPr/>
              <a:t>‹#›</a:t>
            </a:fld>
            <a:endParaRPr lang="en-US"/>
          </a:p>
        </p:txBody>
      </p:sp>
    </p:spTree>
    <p:extLst>
      <p:ext uri="{BB962C8B-B14F-4D97-AF65-F5344CB8AC3E}">
        <p14:creationId xmlns:p14="http://schemas.microsoft.com/office/powerpoint/2010/main" val="2056122948"/>
      </p:ext>
    </p:extLst>
  </p:cSld>
  <p:clrMap bg1="lt1" tx1="dk1" bg2="lt2" tx2="dk2" accent1="accent1" accent2="accent2" accent3="accent3" accent4="accent4" accent5="accent5" accent6="accent6" hlink="hlink" folHlink="folHlink"/>
  <p:sldLayoutIdLst>
    <p:sldLayoutId id="2147483661" r:id="rId1"/>
    <p:sldLayoutId id="2147483688" r:id="rId2"/>
    <p:sldLayoutId id="2147483687" r:id="rId3"/>
    <p:sldLayoutId id="2147483662" r:id="rId4"/>
    <p:sldLayoutId id="2147483704" r:id="rId5"/>
    <p:sldLayoutId id="2147483686" r:id="rId6"/>
    <p:sldLayoutId id="2147483663" r:id="rId7"/>
    <p:sldLayoutId id="2147483699" r:id="rId8"/>
    <p:sldLayoutId id="2147483664" r:id="rId9"/>
    <p:sldLayoutId id="2147483705" r:id="rId10"/>
    <p:sldLayoutId id="2147483700" r:id="rId11"/>
    <p:sldLayoutId id="2147483689" r:id="rId12"/>
    <p:sldLayoutId id="2147483690" r:id="rId13"/>
    <p:sldLayoutId id="2147483691" r:id="rId14"/>
    <p:sldLayoutId id="2147483666" r:id="rId15"/>
    <p:sldLayoutId id="2147483696" r:id="rId16"/>
    <p:sldLayoutId id="2147483697" r:id="rId17"/>
    <p:sldLayoutId id="2147483701" r:id="rId18"/>
    <p:sldLayoutId id="2147483702" r:id="rId19"/>
    <p:sldLayoutId id="2147483703" r:id="rId20"/>
    <p:sldLayoutId id="2147483707" r:id="rId21"/>
  </p:sldLayoutIdLst>
  <p:hf hdr="0" ftr="0" dt="0"/>
  <p:txStyles>
    <p:titleStyle>
      <a:lvl1pPr algn="l" defTabSz="914400" rtl="0" eaLnBrk="1" latinLnBrk="0" hangingPunct="1">
        <a:lnSpc>
          <a:spcPct val="90000"/>
        </a:lnSpc>
        <a:spcBef>
          <a:spcPct val="0"/>
        </a:spcBef>
        <a:buNone/>
        <a:defRPr sz="28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SzPct val="80000"/>
        <a:buFont typeface="Arial" panose="020B0604020202020204" pitchFamily="34" charset="0"/>
        <a:buChar char="•"/>
        <a:defRPr sz="2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SzPct val="80000"/>
        <a:buFont typeface=".AppleSystemUIFont" charset="-12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SzPct val="80000"/>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SzPct val="80000"/>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SzPct val="80000"/>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hyperlink" Target="http://www.profileevs.com/products/engineered-soil-media/proganics-cost-savings-calculato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mailto:andy.jung@westerngeosystems.com" TargetMode="External"/><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0924" y="1028700"/>
            <a:ext cx="8282152" cy="3974223"/>
          </a:xfrm>
        </p:spPr>
        <p:txBody>
          <a:bodyPr/>
          <a:lstStyle/>
          <a:p>
            <a:r>
              <a:rPr lang="en-US" sz="4400" dirty="0"/>
              <a:t>Innovative Methods for Cost Effective Rehabilitation of Challenging Mining and Energy Sites</a:t>
            </a:r>
          </a:p>
          <a:p>
            <a:endParaRPr lang="en-US" sz="2000" dirty="0"/>
          </a:p>
          <a:p>
            <a:r>
              <a:rPr lang="en-US" sz="2000" dirty="0"/>
              <a:t>Andy Jung, President of Western GeoSystems</a:t>
            </a:r>
          </a:p>
          <a:p>
            <a:r>
              <a:rPr lang="en-US" sz="2000" dirty="0"/>
              <a:t>Marc Theisen, CPESC, CPSWQ, CESSWI, Vice President of Profile Products</a:t>
            </a:r>
          </a:p>
          <a:p>
            <a:endParaRPr lang="en-US" sz="2000" dirty="0"/>
          </a:p>
          <a:p>
            <a:r>
              <a:rPr lang="en-US" sz="2000" dirty="0"/>
              <a:t>Presented at ASMR Conference, Big Sky, MT</a:t>
            </a:r>
          </a:p>
          <a:p>
            <a:r>
              <a:rPr lang="en-US" sz="2000" dirty="0"/>
              <a:t>June 6, 2019</a:t>
            </a:r>
          </a:p>
        </p:txBody>
      </p:sp>
    </p:spTree>
    <p:extLst>
      <p:ext uri="{BB962C8B-B14F-4D97-AF65-F5344CB8AC3E}">
        <p14:creationId xmlns:p14="http://schemas.microsoft.com/office/powerpoint/2010/main" val="629149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128902841.png">
            <a:extLst>
              <a:ext uri="{FF2B5EF4-FFF2-40B4-BE49-F238E27FC236}">
                <a16:creationId xmlns:a16="http://schemas.microsoft.com/office/drawing/2014/main" id="{02758492-C0FB-D542-91A7-70B2A7EAAF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3773" y="1568901"/>
            <a:ext cx="2850227" cy="1965255"/>
          </a:xfrm>
          <a:prstGeom prst="rect">
            <a:avLst/>
          </a:prstGeom>
        </p:spPr>
      </p:pic>
      <p:sp>
        <p:nvSpPr>
          <p:cNvPr id="2" name="Title 1"/>
          <p:cNvSpPr>
            <a:spLocks noGrp="1"/>
          </p:cNvSpPr>
          <p:nvPr>
            <p:ph type="title"/>
          </p:nvPr>
        </p:nvSpPr>
        <p:spPr/>
        <p:txBody>
          <a:bodyPr/>
          <a:lstStyle/>
          <a:p>
            <a:r>
              <a:rPr lang="en-US" dirty="0"/>
              <a:t>Organic Matter</a:t>
            </a:r>
          </a:p>
        </p:txBody>
      </p:sp>
      <p:sp>
        <p:nvSpPr>
          <p:cNvPr id="3" name="Content Placeholder 2"/>
          <p:cNvSpPr>
            <a:spLocks noGrp="1"/>
          </p:cNvSpPr>
          <p:nvPr>
            <p:ph idx="1"/>
          </p:nvPr>
        </p:nvSpPr>
        <p:spPr>
          <a:xfrm>
            <a:off x="454267" y="1404674"/>
            <a:ext cx="7264619" cy="4453128"/>
          </a:xfrm>
        </p:spPr>
        <p:txBody>
          <a:bodyPr/>
          <a:lstStyle/>
          <a:p>
            <a:r>
              <a:rPr lang="en-US" dirty="0"/>
              <a:t>Organic Matter (OM) is the foundation for all biological life in the soil</a:t>
            </a:r>
          </a:p>
          <a:p>
            <a:r>
              <a:rPr lang="en-US" dirty="0"/>
              <a:t>Target will vary based on region</a:t>
            </a:r>
          </a:p>
          <a:p>
            <a:r>
              <a:rPr lang="en-US" dirty="0"/>
              <a:t>Typical would be 2-5%</a:t>
            </a:r>
          </a:p>
          <a:p>
            <a:r>
              <a:rPr lang="en-US" dirty="0">
                <a:solidFill>
                  <a:srgbClr val="003300"/>
                </a:solidFill>
              </a:rPr>
              <a:t>Improves soil structure to better accommodate drainage and increases water retention</a:t>
            </a:r>
          </a:p>
          <a:p>
            <a:r>
              <a:rPr lang="en-US" dirty="0">
                <a:solidFill>
                  <a:srgbClr val="003300"/>
                </a:solidFill>
              </a:rPr>
              <a:t>For every 1% increase in organic matter, water-holding capacity increases by 16,500 to 27,000 gallons per acre – depending on soil type </a:t>
            </a:r>
            <a:r>
              <a:rPr lang="en-US" sz="1100" dirty="0">
                <a:solidFill>
                  <a:srgbClr val="003300"/>
                </a:solidFill>
              </a:rPr>
              <a:t>(USDA NRCS 2013)</a:t>
            </a:r>
          </a:p>
          <a:p>
            <a:endParaRPr lang="en-US" dirty="0"/>
          </a:p>
        </p:txBody>
      </p:sp>
      <p:sp>
        <p:nvSpPr>
          <p:cNvPr id="4" name="Slide Number Placeholder 3">
            <a:extLst>
              <a:ext uri="{FF2B5EF4-FFF2-40B4-BE49-F238E27FC236}">
                <a16:creationId xmlns:a16="http://schemas.microsoft.com/office/drawing/2014/main" id="{CBAEBB0E-3568-5549-BD45-AC450C97CE8C}"/>
              </a:ext>
            </a:extLst>
          </p:cNvPr>
          <p:cNvSpPr>
            <a:spLocks noGrp="1"/>
          </p:cNvSpPr>
          <p:nvPr>
            <p:ph type="sldNum" sz="quarter" idx="10"/>
          </p:nvPr>
        </p:nvSpPr>
        <p:spPr/>
        <p:txBody>
          <a:bodyPr/>
          <a:lstStyle/>
          <a:p>
            <a:fld id="{CF342211-10D9-4345-8663-D5620D75E1BD}" type="slidenum">
              <a:rPr lang="en-US" smtClean="0"/>
              <a:pPr/>
              <a:t>10</a:t>
            </a:fld>
            <a:endParaRPr lang="en-US"/>
          </a:p>
        </p:txBody>
      </p:sp>
    </p:spTree>
    <p:extLst>
      <p:ext uri="{BB962C8B-B14F-4D97-AF65-F5344CB8AC3E}">
        <p14:creationId xmlns:p14="http://schemas.microsoft.com/office/powerpoint/2010/main" val="2684491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Activity: Soil CO</a:t>
            </a:r>
            <a:r>
              <a:rPr lang="en-US" baseline="-25000" dirty="0"/>
              <a:t>2</a:t>
            </a:r>
            <a:r>
              <a:rPr lang="en-US" dirty="0"/>
              <a:t> Respiration</a:t>
            </a:r>
          </a:p>
        </p:txBody>
      </p:sp>
      <p:sp>
        <p:nvSpPr>
          <p:cNvPr id="3" name="Content Placeholder 2"/>
          <p:cNvSpPr>
            <a:spLocks noGrp="1"/>
          </p:cNvSpPr>
          <p:nvPr>
            <p:ph idx="1"/>
          </p:nvPr>
        </p:nvSpPr>
        <p:spPr/>
        <p:txBody>
          <a:bodyPr/>
          <a:lstStyle/>
          <a:p>
            <a:r>
              <a:rPr lang="en-US" dirty="0"/>
              <a:t>Measures soil respiration</a:t>
            </a:r>
          </a:p>
          <a:p>
            <a:pPr lvl="1"/>
            <a:r>
              <a:rPr lang="en-US" dirty="0"/>
              <a:t>Rate of CO</a:t>
            </a:r>
            <a:r>
              <a:rPr lang="en-US" baseline="-25000" dirty="0"/>
              <a:t>2</a:t>
            </a:r>
            <a:r>
              <a:rPr lang="en-US" dirty="0"/>
              <a:t> released from decomposition of Organic Matter by soil microbes</a:t>
            </a:r>
          </a:p>
          <a:p>
            <a:pPr lvl="1"/>
            <a:r>
              <a:rPr lang="en-US" dirty="0"/>
              <a:t>Indicates the level of microbial activity</a:t>
            </a:r>
          </a:p>
          <a:p>
            <a:pPr lvl="1"/>
            <a:r>
              <a:rPr lang="en-US" dirty="0"/>
              <a:t>Correlates to the nutrients contained in Organic Matter in forms available to plants</a:t>
            </a:r>
          </a:p>
        </p:txBody>
      </p:sp>
      <p:pic>
        <p:nvPicPr>
          <p:cNvPr id="9" name="Picture Placeholder 8">
            <a:extLst>
              <a:ext uri="{FF2B5EF4-FFF2-40B4-BE49-F238E27FC236}">
                <a16:creationId xmlns:a16="http://schemas.microsoft.com/office/drawing/2014/main" id="{7637C022-5C97-5847-A3D8-75BD62E6E751}"/>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l="-1648" r="-1399"/>
          <a:stretch/>
        </p:blipFill>
        <p:spPr>
          <a:xfrm>
            <a:off x="3887877" y="2934915"/>
            <a:ext cx="4989512" cy="3328988"/>
          </a:xfrm>
        </p:spPr>
      </p:pic>
      <p:sp>
        <p:nvSpPr>
          <p:cNvPr id="4" name="Slide Number Placeholder 3">
            <a:extLst>
              <a:ext uri="{FF2B5EF4-FFF2-40B4-BE49-F238E27FC236}">
                <a16:creationId xmlns:a16="http://schemas.microsoft.com/office/drawing/2014/main" id="{07689ED8-EAC3-5040-B563-ADDDEEA59CFB}"/>
              </a:ext>
            </a:extLst>
          </p:cNvPr>
          <p:cNvSpPr>
            <a:spLocks noGrp="1"/>
          </p:cNvSpPr>
          <p:nvPr>
            <p:ph type="sldNum" sz="quarter" idx="10"/>
          </p:nvPr>
        </p:nvSpPr>
        <p:spPr/>
        <p:txBody>
          <a:bodyPr/>
          <a:lstStyle/>
          <a:p>
            <a:fld id="{CF342211-10D9-4345-8663-D5620D75E1BD}" type="slidenum">
              <a:rPr lang="en-US" smtClean="0"/>
              <a:pPr/>
              <a:t>11</a:t>
            </a:fld>
            <a:endParaRPr lang="en-US"/>
          </a:p>
        </p:txBody>
      </p:sp>
    </p:spTree>
    <p:extLst>
      <p:ext uri="{BB962C8B-B14F-4D97-AF65-F5344CB8AC3E}">
        <p14:creationId xmlns:p14="http://schemas.microsoft.com/office/powerpoint/2010/main" val="1582838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Soil Respiration Activity</a:t>
            </a:r>
            <a:endParaRPr lang="en-US" dirty="0"/>
          </a:p>
        </p:txBody>
      </p:sp>
      <p:sp>
        <p:nvSpPr>
          <p:cNvPr id="8" name="Content Placeholder 7">
            <a:extLst>
              <a:ext uri="{FF2B5EF4-FFF2-40B4-BE49-F238E27FC236}">
                <a16:creationId xmlns:a16="http://schemas.microsoft.com/office/drawing/2014/main" id="{53CA13DD-ED52-B949-B244-24831FEB03BD}"/>
              </a:ext>
            </a:extLst>
          </p:cNvPr>
          <p:cNvSpPr>
            <a:spLocks noGrp="1"/>
          </p:cNvSpPr>
          <p:nvPr>
            <p:ph idx="1"/>
          </p:nvPr>
        </p:nvSpPr>
        <p:spPr/>
        <p:txBody>
          <a:bodyPr/>
          <a:lstStyle/>
          <a:p>
            <a:r>
              <a:rPr lang="en-US" dirty="0"/>
              <a:t>The target Soil Respiration value is 1,000 mg CO</a:t>
            </a:r>
            <a:r>
              <a:rPr lang="en-US" baseline="-25000" dirty="0"/>
              <a:t>2</a:t>
            </a:r>
            <a:r>
              <a:rPr lang="en-US" dirty="0"/>
              <a:t> / kg soil / week</a:t>
            </a:r>
          </a:p>
          <a:p>
            <a:endParaRPr lang="en-US" dirty="0"/>
          </a:p>
        </p:txBody>
      </p:sp>
      <p:graphicFrame>
        <p:nvGraphicFramePr>
          <p:cNvPr id="11" name="Content Placeholder 3">
            <a:extLst>
              <a:ext uri="{FF2B5EF4-FFF2-40B4-BE49-F238E27FC236}">
                <a16:creationId xmlns:a16="http://schemas.microsoft.com/office/drawing/2014/main" id="{8AC6AA90-17AA-354D-99EE-C689B40AFC12}"/>
              </a:ext>
            </a:extLst>
          </p:cNvPr>
          <p:cNvGraphicFramePr>
            <a:graphicFrameLocks/>
          </p:cNvGraphicFramePr>
          <p:nvPr>
            <p:extLst>
              <p:ext uri="{D42A27DB-BD31-4B8C-83A1-F6EECF244321}">
                <p14:modId xmlns:p14="http://schemas.microsoft.com/office/powerpoint/2010/main" val="3815655975"/>
              </p:ext>
            </p:extLst>
          </p:nvPr>
        </p:nvGraphicFramePr>
        <p:xfrm>
          <a:off x="628650" y="2152396"/>
          <a:ext cx="8229600" cy="1381760"/>
        </p:xfrm>
        <a:graphic>
          <a:graphicData uri="http://schemas.openxmlformats.org/drawingml/2006/table">
            <a:tbl>
              <a:tblPr firstRow="1" bandRow="1">
                <a:tableStyleId>{1FECB4D8-DB02-4DC6-A0A2-4F2EBAE1DC90}</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pPr algn="ctr"/>
                      <a:r>
                        <a:rPr lang="en-US" dirty="0"/>
                        <a:t>Deficient Soil Activity</a:t>
                      </a:r>
                    </a:p>
                  </a:txBody>
                  <a:tcPr>
                    <a:lnR w="6350" cap="flat" cmpd="sng" algn="ctr">
                      <a:solidFill>
                        <a:schemeClr val="tx1"/>
                      </a:solidFill>
                      <a:prstDash val="solid"/>
                      <a:round/>
                      <a:headEnd type="none" w="med" len="med"/>
                      <a:tailEnd type="none" w="med" len="med"/>
                    </a:lnR>
                    <a:solidFill>
                      <a:srgbClr val="00924E"/>
                    </a:solidFill>
                  </a:tcPr>
                </a:tc>
                <a:tc>
                  <a:txBody>
                    <a:bodyPr/>
                    <a:lstStyle/>
                    <a:p>
                      <a:pPr algn="ctr"/>
                      <a:r>
                        <a:rPr lang="en-US" dirty="0"/>
                        <a:t>Low Soil Activity</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0924E"/>
                    </a:solidFill>
                  </a:tcPr>
                </a:tc>
                <a:tc>
                  <a:txBody>
                    <a:bodyPr/>
                    <a:lstStyle/>
                    <a:p>
                      <a:pPr algn="ctr"/>
                      <a:r>
                        <a:rPr lang="en-US" dirty="0"/>
                        <a:t>Medium Soil Activity</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0924E"/>
                    </a:solidFill>
                  </a:tcPr>
                </a:tc>
                <a:tc>
                  <a:txBody>
                    <a:bodyPr/>
                    <a:lstStyle/>
                    <a:p>
                      <a:pPr algn="ctr"/>
                      <a:r>
                        <a:rPr lang="en-US" dirty="0"/>
                        <a:t>Ideal Soil Activity</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0924E"/>
                    </a:solidFill>
                  </a:tcPr>
                </a:tc>
                <a:tc>
                  <a:txBody>
                    <a:bodyPr/>
                    <a:lstStyle/>
                    <a:p>
                      <a:pPr algn="ctr"/>
                      <a:r>
                        <a:rPr lang="en-US" dirty="0"/>
                        <a:t>High Soil Activity</a:t>
                      </a:r>
                    </a:p>
                  </a:txBody>
                  <a:tcPr>
                    <a:lnL w="6350" cap="flat" cmpd="sng" algn="ctr">
                      <a:solidFill>
                        <a:schemeClr val="tx1"/>
                      </a:solidFill>
                      <a:prstDash val="solid"/>
                      <a:round/>
                      <a:headEnd type="none" w="med" len="med"/>
                      <a:tailEnd type="none" w="med" len="med"/>
                    </a:lnL>
                    <a:solidFill>
                      <a:srgbClr val="00924E"/>
                    </a:solidFill>
                  </a:tcPr>
                </a:tc>
                <a:extLst>
                  <a:ext uri="{0D108BD9-81ED-4DB2-BD59-A6C34878D82A}">
                    <a16:rowId xmlns:a16="http://schemas.microsoft.com/office/drawing/2014/main" val="10000"/>
                  </a:ext>
                </a:extLst>
              </a:tr>
              <a:tr h="370840">
                <a:tc gridSpan="5">
                  <a:txBody>
                    <a:bodyPr/>
                    <a:lstStyle/>
                    <a:p>
                      <a:pPr algn="ctr"/>
                      <a:r>
                        <a:rPr lang="en-US" dirty="0"/>
                        <a:t>mg CO</a:t>
                      </a:r>
                      <a:r>
                        <a:rPr lang="en-US" baseline="-25000" dirty="0"/>
                        <a:t>2</a:t>
                      </a:r>
                      <a:r>
                        <a:rPr lang="en-US" baseline="0" dirty="0"/>
                        <a:t> / kg soil / week</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370840">
                <a:tc>
                  <a:txBody>
                    <a:bodyPr/>
                    <a:lstStyle/>
                    <a:p>
                      <a:pPr algn="ctr"/>
                      <a:r>
                        <a:rPr lang="en-US" dirty="0"/>
                        <a:t>&lt;</a:t>
                      </a:r>
                      <a:r>
                        <a:rPr lang="en-US" baseline="0" dirty="0"/>
                        <a:t> 300</a:t>
                      </a:r>
                      <a:endParaRPr lang="en-US" dirty="0"/>
                    </a:p>
                  </a:txBody>
                  <a:tcPr>
                    <a:lnR w="6350" cap="flat" cmpd="sng" algn="ctr">
                      <a:solidFill>
                        <a:schemeClr val="tx1"/>
                      </a:solidFill>
                      <a:prstDash val="solid"/>
                      <a:round/>
                      <a:headEnd type="none" w="med" len="med"/>
                      <a:tailEnd type="none" w="med" len="med"/>
                    </a:lnR>
                  </a:tcPr>
                </a:tc>
                <a:tc>
                  <a:txBody>
                    <a:bodyPr/>
                    <a:lstStyle/>
                    <a:p>
                      <a:pPr algn="ctr"/>
                      <a:r>
                        <a:rPr lang="en-US" dirty="0"/>
                        <a:t>300 – 500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a:r>
                        <a:rPr lang="en-US" dirty="0"/>
                        <a:t>500 – 1000</a:t>
                      </a:r>
                      <a:endParaRPr lang="en-US" b="1" dirty="0">
                        <a:solidFill>
                          <a:srgbClr val="007935"/>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a:r>
                        <a:rPr lang="en-US" dirty="0"/>
                        <a:t>1000 – 2000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a:r>
                        <a:rPr lang="en-US" dirty="0"/>
                        <a:t>&gt; 2000</a:t>
                      </a:r>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57943FF5-3E53-42FB-8EE4-FE60F5E5BEC3}"/>
              </a:ext>
            </a:extLst>
          </p:cNvPr>
          <p:cNvSpPr txBox="1"/>
          <p:nvPr/>
        </p:nvSpPr>
        <p:spPr>
          <a:xfrm>
            <a:off x="628650" y="5200650"/>
            <a:ext cx="7886700" cy="369332"/>
          </a:xfrm>
          <a:prstGeom prst="rect">
            <a:avLst/>
          </a:prstGeom>
          <a:noFill/>
        </p:spPr>
        <p:txBody>
          <a:bodyPr wrap="square" rtlCol="0">
            <a:spAutoFit/>
          </a:bodyPr>
          <a:lstStyle/>
          <a:p>
            <a:r>
              <a:rPr lang="en-US" dirty="0"/>
              <a:t>Reference:  USDA-NRCS, Soil Respiration – Soil Quality Kit – Guide for Educators</a:t>
            </a:r>
          </a:p>
        </p:txBody>
      </p:sp>
      <p:sp>
        <p:nvSpPr>
          <p:cNvPr id="4" name="Slide Number Placeholder 3">
            <a:extLst>
              <a:ext uri="{FF2B5EF4-FFF2-40B4-BE49-F238E27FC236}">
                <a16:creationId xmlns:a16="http://schemas.microsoft.com/office/drawing/2014/main" id="{E9FD6A65-4D56-6C48-9928-E4769B34BE87}"/>
              </a:ext>
            </a:extLst>
          </p:cNvPr>
          <p:cNvSpPr>
            <a:spLocks noGrp="1"/>
          </p:cNvSpPr>
          <p:nvPr>
            <p:ph type="sldNum" sz="quarter" idx="10"/>
          </p:nvPr>
        </p:nvSpPr>
        <p:spPr/>
        <p:txBody>
          <a:bodyPr/>
          <a:lstStyle/>
          <a:p>
            <a:fld id="{CF342211-10D9-4345-8663-D5620D75E1BD}" type="slidenum">
              <a:rPr lang="en-US" smtClean="0"/>
              <a:pPr/>
              <a:t>12</a:t>
            </a:fld>
            <a:endParaRPr lang="en-US"/>
          </a:p>
        </p:txBody>
      </p:sp>
    </p:spTree>
    <p:extLst>
      <p:ext uri="{BB962C8B-B14F-4D97-AF65-F5344CB8AC3E}">
        <p14:creationId xmlns:p14="http://schemas.microsoft.com/office/powerpoint/2010/main" val="68102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2070-A2DB-9D4D-BE42-87A54F26A3EE}"/>
              </a:ext>
            </a:extLst>
          </p:cNvPr>
          <p:cNvSpPr>
            <a:spLocks noGrp="1"/>
          </p:cNvSpPr>
          <p:nvPr>
            <p:ph type="title"/>
          </p:nvPr>
        </p:nvSpPr>
        <p:spPr/>
        <p:txBody>
          <a:bodyPr/>
          <a:lstStyle/>
          <a:p>
            <a:r>
              <a:rPr lang="en-US" dirty="0"/>
              <a:t>No Quality Topsoil — What Then?</a:t>
            </a:r>
          </a:p>
        </p:txBody>
      </p:sp>
      <p:sp>
        <p:nvSpPr>
          <p:cNvPr id="3" name="Content Placeholder 2">
            <a:extLst>
              <a:ext uri="{FF2B5EF4-FFF2-40B4-BE49-F238E27FC236}">
                <a16:creationId xmlns:a16="http://schemas.microsoft.com/office/drawing/2014/main" id="{EDB5D94C-8C3B-434F-BCD9-1B5BDF426CDE}"/>
              </a:ext>
            </a:extLst>
          </p:cNvPr>
          <p:cNvSpPr>
            <a:spLocks noGrp="1"/>
          </p:cNvSpPr>
          <p:nvPr>
            <p:ph idx="1"/>
          </p:nvPr>
        </p:nvSpPr>
        <p:spPr>
          <a:xfrm>
            <a:off x="628650" y="1307592"/>
            <a:ext cx="3915922" cy="4453128"/>
          </a:xfrm>
        </p:spPr>
        <p:txBody>
          <a:bodyPr/>
          <a:lstStyle/>
          <a:p>
            <a:pPr marL="342900" indent="-342900">
              <a:buFont typeface="Arial" panose="020B0604020202020204" pitchFamily="34" charset="0"/>
              <a:buChar char="•"/>
            </a:pPr>
            <a:r>
              <a:rPr lang="en-US" b="0" dirty="0"/>
              <a:t>Next best alternative?</a:t>
            </a:r>
          </a:p>
          <a:p>
            <a:pPr marL="342900" indent="-342900">
              <a:buFont typeface="Arial" panose="020B0604020202020204" pitchFamily="34" charset="0"/>
              <a:buChar char="•"/>
            </a:pPr>
            <a:endParaRPr lang="en-US" b="0" dirty="0"/>
          </a:p>
          <a:p>
            <a:pPr lvl="1"/>
            <a:r>
              <a:rPr lang="en-US" dirty="0"/>
              <a:t>Use subsoil and hope for the best?</a:t>
            </a:r>
            <a:br>
              <a:rPr lang="en-US" dirty="0"/>
            </a:br>
            <a:r>
              <a:rPr lang="en-US" dirty="0"/>
              <a:t>(One of the primary causes of project failures)</a:t>
            </a:r>
          </a:p>
          <a:p>
            <a:pPr lvl="1"/>
            <a:endParaRPr lang="en-US" dirty="0"/>
          </a:p>
          <a:p>
            <a:pPr lvl="1"/>
            <a:r>
              <a:rPr lang="en-US" dirty="0"/>
              <a:t>Haul in and spread topsoil or compost?</a:t>
            </a:r>
            <a:br>
              <a:rPr lang="en-US" dirty="0"/>
            </a:br>
            <a:r>
              <a:rPr lang="en-US" dirty="0"/>
              <a:t>(Common but often expensive)</a:t>
            </a:r>
          </a:p>
        </p:txBody>
      </p:sp>
      <p:sp>
        <p:nvSpPr>
          <p:cNvPr id="4" name="Slide Number Placeholder 3">
            <a:extLst>
              <a:ext uri="{FF2B5EF4-FFF2-40B4-BE49-F238E27FC236}">
                <a16:creationId xmlns:a16="http://schemas.microsoft.com/office/drawing/2014/main" id="{E31B6EB0-18DF-AE40-8C18-F4898BAA4581}"/>
              </a:ext>
            </a:extLst>
          </p:cNvPr>
          <p:cNvSpPr>
            <a:spLocks noGrp="1"/>
          </p:cNvSpPr>
          <p:nvPr>
            <p:ph type="sldNum" sz="quarter" idx="10"/>
          </p:nvPr>
        </p:nvSpPr>
        <p:spPr/>
        <p:txBody>
          <a:bodyPr/>
          <a:lstStyle/>
          <a:p>
            <a:fld id="{CF342211-10D9-4345-8663-D5620D75E1BD}" type="slidenum">
              <a:rPr lang="en-US" smtClean="0"/>
              <a:pPr/>
              <a:t>13</a:t>
            </a:fld>
            <a:endParaRPr lang="en-US"/>
          </a:p>
        </p:txBody>
      </p:sp>
      <p:graphicFrame>
        <p:nvGraphicFramePr>
          <p:cNvPr id="7" name="Chart 6">
            <a:extLst>
              <a:ext uri="{FF2B5EF4-FFF2-40B4-BE49-F238E27FC236}">
                <a16:creationId xmlns:a16="http://schemas.microsoft.com/office/drawing/2014/main" id="{41EB2FA8-1F34-2146-84A5-59C3FB8A3143}"/>
              </a:ext>
            </a:extLst>
          </p:cNvPr>
          <p:cNvGraphicFramePr/>
          <p:nvPr>
            <p:extLst>
              <p:ext uri="{D42A27DB-BD31-4B8C-83A1-F6EECF244321}">
                <p14:modId xmlns:p14="http://schemas.microsoft.com/office/powerpoint/2010/main" val="1677141607"/>
              </p:ext>
            </p:extLst>
          </p:nvPr>
        </p:nvGraphicFramePr>
        <p:xfrm>
          <a:off x="4582757" y="1307592"/>
          <a:ext cx="4733365" cy="4300345"/>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Placeholder 9">
            <a:extLst>
              <a:ext uri="{FF2B5EF4-FFF2-40B4-BE49-F238E27FC236}">
                <a16:creationId xmlns:a16="http://schemas.microsoft.com/office/drawing/2014/main" id="{CE2D740F-D88D-4430-8393-A6646D1D0BA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44572" y="1250063"/>
            <a:ext cx="4159445" cy="3445762"/>
          </a:xfrm>
          <a:prstGeom prst="rect">
            <a:avLst/>
          </a:prstGeom>
        </p:spPr>
      </p:pic>
    </p:spTree>
    <p:extLst>
      <p:ext uri="{BB962C8B-B14F-4D97-AF65-F5344CB8AC3E}">
        <p14:creationId xmlns:p14="http://schemas.microsoft.com/office/powerpoint/2010/main" val="2659157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C4D0D-8348-7C41-9179-196DE7318E8B}"/>
              </a:ext>
            </a:extLst>
          </p:cNvPr>
          <p:cNvSpPr>
            <a:spLocks noGrp="1"/>
          </p:cNvSpPr>
          <p:nvPr>
            <p:ph type="title"/>
          </p:nvPr>
        </p:nvSpPr>
        <p:spPr/>
        <p:txBody>
          <a:bodyPr/>
          <a:lstStyle/>
          <a:p>
            <a:r>
              <a:rPr lang="en-US" dirty="0"/>
              <a:t>Topsoil and Compost </a:t>
            </a:r>
          </a:p>
        </p:txBody>
      </p:sp>
      <p:sp>
        <p:nvSpPr>
          <p:cNvPr id="3" name="Content Placeholder 2"/>
          <p:cNvSpPr>
            <a:spLocks noGrp="1"/>
          </p:cNvSpPr>
          <p:nvPr>
            <p:ph sz="half" idx="1"/>
          </p:nvPr>
        </p:nvSpPr>
        <p:spPr>
          <a:xfrm>
            <a:off x="238991" y="1184564"/>
            <a:ext cx="8442614" cy="4983492"/>
          </a:xfrm>
        </p:spPr>
        <p:txBody>
          <a:bodyPr/>
          <a:lstStyle/>
          <a:p>
            <a:r>
              <a:rPr lang="en-US" dirty="0"/>
              <a:t>Many specifications for topsoil and </a:t>
            </a:r>
            <a:br>
              <a:rPr lang="en-US" dirty="0"/>
            </a:br>
            <a:r>
              <a:rPr lang="en-US" dirty="0"/>
              <a:t>compost do not call for specific </a:t>
            </a:r>
            <a:br>
              <a:rPr lang="en-US" dirty="0"/>
            </a:br>
            <a:r>
              <a:rPr lang="en-US" dirty="0"/>
              <a:t>agronomic requirements.</a:t>
            </a:r>
          </a:p>
          <a:p>
            <a:r>
              <a:rPr lang="en-US" dirty="0"/>
              <a:t>Neither topsoil or compost can </a:t>
            </a:r>
            <a:br>
              <a:rPr lang="en-US" dirty="0"/>
            </a:br>
            <a:r>
              <a:rPr lang="en-US" dirty="0"/>
              <a:t>be effectively placed on steep </a:t>
            </a:r>
            <a:br>
              <a:rPr lang="en-US" dirty="0"/>
            </a:br>
            <a:r>
              <a:rPr lang="en-US" dirty="0"/>
              <a:t>slopes and both can actually increase erosion potential.</a:t>
            </a:r>
          </a:p>
          <a:p>
            <a:r>
              <a:rPr lang="en-US" dirty="0"/>
              <a:t>Trucking in materials adds time and cost to projects and has a negative environmental impact. </a:t>
            </a:r>
          </a:p>
          <a:p>
            <a:r>
              <a:rPr lang="en-US" dirty="0"/>
              <a:t>Potential safety issues due to truck traffic.</a:t>
            </a:r>
          </a:p>
          <a:p>
            <a:r>
              <a:rPr lang="en-US" u="sng" dirty="0"/>
              <a:t>Quality</a:t>
            </a:r>
            <a:r>
              <a:rPr lang="en-US" dirty="0"/>
              <a:t> topsoil can be hard to find and can be expensive when you find it</a:t>
            </a:r>
          </a:p>
          <a:p>
            <a:r>
              <a:rPr lang="en-US" dirty="0"/>
              <a:t>Compost may contain harmful bacteria or pathogens</a:t>
            </a:r>
          </a:p>
          <a:p>
            <a:r>
              <a:rPr lang="en-US" dirty="0"/>
              <a:t>So what do you do?</a:t>
            </a:r>
          </a:p>
          <a:p>
            <a:endParaRPr lang="en-US" dirty="0"/>
          </a:p>
          <a:p>
            <a:endParaRPr lang="en-US" dirty="0"/>
          </a:p>
        </p:txBody>
      </p:sp>
      <p:pic>
        <p:nvPicPr>
          <p:cNvPr id="13" name="Picture Placeholder 12" descr="http://www.commercialmotor.com/Media/Default/BlogPost/big-lorry-blog/MineDumpConvoy.jpg">
            <a:extLst>
              <a:ext uri="{FF2B5EF4-FFF2-40B4-BE49-F238E27FC236}">
                <a16:creationId xmlns:a16="http://schemas.microsoft.com/office/drawing/2014/main" id="{D1DE204D-333F-BF46-B9CC-8AF134154687}"/>
              </a:ext>
            </a:extLst>
          </p:cNvPr>
          <p:cNvPicPr>
            <a:picLocks noGrp="1" noChangeAspect="1" noChangeArrowheads="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bwMode="auto">
          <a:xfrm>
            <a:off x="5738081" y="101886"/>
            <a:ext cx="3037042" cy="2411412"/>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AE7C4DE9-466E-8740-A406-FF83B1CCCFD2}"/>
              </a:ext>
            </a:extLst>
          </p:cNvPr>
          <p:cNvSpPr>
            <a:spLocks noGrp="1"/>
          </p:cNvSpPr>
          <p:nvPr>
            <p:ph type="sldNum" sz="quarter" idx="10"/>
          </p:nvPr>
        </p:nvSpPr>
        <p:spPr/>
        <p:txBody>
          <a:bodyPr/>
          <a:lstStyle/>
          <a:p>
            <a:fld id="{CF342211-10D9-4345-8663-D5620D75E1BD}" type="slidenum">
              <a:rPr lang="en-US" smtClean="0"/>
              <a:pPr/>
              <a:t>14</a:t>
            </a:fld>
            <a:endParaRPr lang="en-US"/>
          </a:p>
        </p:txBody>
      </p:sp>
    </p:spTree>
    <p:extLst>
      <p:ext uri="{BB962C8B-B14F-4D97-AF65-F5344CB8AC3E}">
        <p14:creationId xmlns:p14="http://schemas.microsoft.com/office/powerpoint/2010/main" val="346757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Biotic Soil Technologies (BST)</a:t>
            </a:r>
          </a:p>
        </p:txBody>
      </p:sp>
      <p:sp>
        <p:nvSpPr>
          <p:cNvPr id="3" name="Content Placeholder 2"/>
          <p:cNvSpPr>
            <a:spLocks noGrp="1"/>
          </p:cNvSpPr>
          <p:nvPr>
            <p:ph idx="1"/>
          </p:nvPr>
        </p:nvSpPr>
        <p:spPr>
          <a:xfrm>
            <a:off x="427383" y="1600201"/>
            <a:ext cx="8259417" cy="4343400"/>
          </a:xfrm>
        </p:spPr>
        <p:txBody>
          <a:bodyPr>
            <a:normAutofit/>
          </a:bodyPr>
          <a:lstStyle/>
          <a:p>
            <a:r>
              <a:rPr lang="en-US" b="1" dirty="0"/>
              <a:t>Manufactured growth media</a:t>
            </a:r>
            <a:r>
              <a:rPr lang="en-US" dirty="0"/>
              <a:t> or </a:t>
            </a:r>
            <a:r>
              <a:rPr lang="en-US" b="1" dirty="0"/>
              <a:t>“engineered soils”</a:t>
            </a:r>
            <a:r>
              <a:rPr lang="en-US" dirty="0"/>
              <a:t> containing recycled biodegradable fibers, biostimulants, biological inoculants and other amendments </a:t>
            </a:r>
          </a:p>
          <a:p>
            <a:r>
              <a:rPr lang="en-US" dirty="0"/>
              <a:t>Designed to promote </a:t>
            </a:r>
            <a:r>
              <a:rPr lang="en-US" b="1" dirty="0"/>
              <a:t>regeneration of denuded soils</a:t>
            </a:r>
            <a:r>
              <a:rPr lang="en-US" dirty="0"/>
              <a:t> and accelerate </a:t>
            </a:r>
            <a:r>
              <a:rPr lang="en-US" b="1" dirty="0"/>
              <a:t>sustainable vegetative establishment</a:t>
            </a:r>
          </a:p>
          <a:p>
            <a:r>
              <a:rPr lang="en-US" dirty="0"/>
              <a:t>Why import topsoil when you can build a topsoil in place?</a:t>
            </a:r>
          </a:p>
        </p:txBody>
      </p:sp>
    </p:spTree>
    <p:extLst>
      <p:ext uri="{BB962C8B-B14F-4D97-AF65-F5344CB8AC3E}">
        <p14:creationId xmlns:p14="http://schemas.microsoft.com/office/powerpoint/2010/main" val="95777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EF13E-58F4-724E-B70E-B873EB0614F2}"/>
              </a:ext>
            </a:extLst>
          </p:cNvPr>
          <p:cNvSpPr>
            <a:spLocks noGrp="1"/>
          </p:cNvSpPr>
          <p:nvPr>
            <p:ph type="title"/>
          </p:nvPr>
        </p:nvSpPr>
        <p:spPr/>
        <p:txBody>
          <a:bodyPr/>
          <a:lstStyle/>
          <a:p>
            <a:r>
              <a:rPr lang="en-US" dirty="0"/>
              <a:t>How Does BST Build Healthy Soils?</a:t>
            </a:r>
          </a:p>
        </p:txBody>
      </p:sp>
      <p:sp>
        <p:nvSpPr>
          <p:cNvPr id="3" name="Content Placeholder 2">
            <a:extLst>
              <a:ext uri="{FF2B5EF4-FFF2-40B4-BE49-F238E27FC236}">
                <a16:creationId xmlns:a16="http://schemas.microsoft.com/office/drawing/2014/main" id="{D00A89F6-5A2C-CD49-A392-4EB7F6D918BE}"/>
              </a:ext>
            </a:extLst>
          </p:cNvPr>
          <p:cNvSpPr>
            <a:spLocks noGrp="1"/>
          </p:cNvSpPr>
          <p:nvPr>
            <p:ph idx="1"/>
          </p:nvPr>
        </p:nvSpPr>
        <p:spPr/>
        <p:txBody>
          <a:bodyPr/>
          <a:lstStyle/>
          <a:p>
            <a:r>
              <a:rPr lang="en-US" dirty="0"/>
              <a:t>BST’s improves soil chemistry — which later improves soil structure / texture — with increased organic matter and biological activity </a:t>
            </a:r>
          </a:p>
          <a:p>
            <a:r>
              <a:rPr lang="en-US" dirty="0"/>
              <a:t>Helps O &amp; A horizons to regenerate </a:t>
            </a:r>
            <a:br>
              <a:rPr lang="en-US" dirty="0"/>
            </a:br>
            <a:r>
              <a:rPr lang="en-US" dirty="0"/>
              <a:t>faster by creating a “revegetation platform”</a:t>
            </a:r>
          </a:p>
          <a:p>
            <a:r>
              <a:rPr lang="en-US" dirty="0"/>
              <a:t>While the soil chemistry is improving, </a:t>
            </a:r>
            <a:br>
              <a:rPr lang="en-US" dirty="0"/>
            </a:br>
            <a:r>
              <a:rPr lang="en-US" dirty="0"/>
              <a:t>the media provides a more ideal </a:t>
            </a:r>
            <a:br>
              <a:rPr lang="en-US" dirty="0"/>
            </a:br>
            <a:r>
              <a:rPr lang="en-US" dirty="0"/>
              <a:t>growing environment</a:t>
            </a:r>
          </a:p>
          <a:p>
            <a:r>
              <a:rPr lang="en-US" dirty="0"/>
              <a:t>Provides rapid growth establishment </a:t>
            </a:r>
            <a:br>
              <a:rPr lang="en-US" dirty="0"/>
            </a:br>
            <a:r>
              <a:rPr lang="en-US" dirty="0"/>
              <a:t>and sustains long-term vegetation</a:t>
            </a:r>
          </a:p>
          <a:p>
            <a:r>
              <a:rPr lang="en-US" dirty="0"/>
              <a:t>Jump starts the nutrient cycling process</a:t>
            </a:r>
          </a:p>
        </p:txBody>
      </p:sp>
      <p:sp>
        <p:nvSpPr>
          <p:cNvPr id="4" name="Slide Number Placeholder 3">
            <a:extLst>
              <a:ext uri="{FF2B5EF4-FFF2-40B4-BE49-F238E27FC236}">
                <a16:creationId xmlns:a16="http://schemas.microsoft.com/office/drawing/2014/main" id="{93462E90-E0D5-7744-8FCD-21514927CEBA}"/>
              </a:ext>
            </a:extLst>
          </p:cNvPr>
          <p:cNvSpPr>
            <a:spLocks noGrp="1"/>
          </p:cNvSpPr>
          <p:nvPr>
            <p:ph type="sldNum" sz="quarter" idx="10"/>
          </p:nvPr>
        </p:nvSpPr>
        <p:spPr/>
        <p:txBody>
          <a:bodyPr/>
          <a:lstStyle/>
          <a:p>
            <a:fld id="{CF342211-10D9-4345-8663-D5620D75E1BD}" type="slidenum">
              <a:rPr lang="en-US" smtClean="0"/>
              <a:pPr/>
              <a:t>16</a:t>
            </a:fld>
            <a:endParaRPr lang="en-US"/>
          </a:p>
        </p:txBody>
      </p:sp>
      <p:pic>
        <p:nvPicPr>
          <p:cNvPr id="6" name="Picture 2" descr="http://www.wayneswcd.org/Ag%20Services/Soil_profile_horizons.jpg">
            <a:extLst>
              <a:ext uri="{FF2B5EF4-FFF2-40B4-BE49-F238E27FC236}">
                <a16:creationId xmlns:a16="http://schemas.microsoft.com/office/drawing/2014/main" id="{19DD238A-DB4B-C74D-8942-BBDD31471BA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55608" y="2537277"/>
            <a:ext cx="2559741" cy="3076713"/>
          </a:xfrm>
          <a:prstGeom prst="rect">
            <a:avLst/>
          </a:prstGeom>
          <a:noFill/>
          <a:ln w="63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804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76200"/>
            <a:ext cx="8458200" cy="914400"/>
          </a:xfrm>
        </p:spPr>
        <p:txBody>
          <a:bodyPr>
            <a:normAutofit/>
          </a:bodyPr>
          <a:lstStyle/>
          <a:p>
            <a:r>
              <a:rPr lang="en-US" dirty="0"/>
              <a:t>Some Common BST Components</a:t>
            </a:r>
          </a:p>
        </p:txBody>
      </p:sp>
      <p:sp>
        <p:nvSpPr>
          <p:cNvPr id="3" name="Content Placeholder 2"/>
          <p:cNvSpPr>
            <a:spLocks noGrp="1"/>
          </p:cNvSpPr>
          <p:nvPr>
            <p:ph idx="1"/>
          </p:nvPr>
        </p:nvSpPr>
        <p:spPr>
          <a:xfrm>
            <a:off x="145292" y="1066800"/>
            <a:ext cx="8853416" cy="5181600"/>
          </a:xfrm>
        </p:spPr>
        <p:txBody>
          <a:bodyPr>
            <a:normAutofit fontScale="92500" lnSpcReduction="10000"/>
          </a:bodyPr>
          <a:lstStyle/>
          <a:p>
            <a:r>
              <a:rPr lang="en-US" sz="2000" b="1" dirty="0">
                <a:solidFill>
                  <a:srgbClr val="7A5946"/>
                </a:solidFill>
              </a:rPr>
              <a:t>Bark and Wood Fibers</a:t>
            </a:r>
            <a:r>
              <a:rPr lang="en-US" sz="2000" b="1" dirty="0"/>
              <a:t> </a:t>
            </a:r>
            <a:r>
              <a:rPr lang="en-US" sz="2000" dirty="0"/>
              <a:t>– </a:t>
            </a:r>
            <a:r>
              <a:rPr lang="en-US" sz="2000" b="1" dirty="0"/>
              <a:t>phyto-sanitized</a:t>
            </a:r>
            <a:r>
              <a:rPr lang="en-US" sz="2000" dirty="0"/>
              <a:t> to provide </a:t>
            </a:r>
            <a:r>
              <a:rPr lang="en-US" sz="2000" b="1" dirty="0"/>
              <a:t>organic matter</a:t>
            </a:r>
            <a:r>
              <a:rPr lang="en-US" sz="2000" dirty="0"/>
              <a:t>, erosion resistance and high moisture retention </a:t>
            </a:r>
            <a:r>
              <a:rPr lang="en-US" sz="2000" b="1" dirty="0"/>
              <a:t>without weed seeds and pathogens</a:t>
            </a:r>
          </a:p>
          <a:p>
            <a:pPr lvl="0"/>
            <a:r>
              <a:rPr lang="en-US" sz="2000" b="1" dirty="0">
                <a:solidFill>
                  <a:srgbClr val="7A5946"/>
                </a:solidFill>
              </a:rPr>
              <a:t>Soil Building Components:</a:t>
            </a:r>
          </a:p>
          <a:p>
            <a:pPr lvl="1">
              <a:buFont typeface="Courier New" panose="02070309020205020404" pitchFamily="49" charset="0"/>
              <a:buChar char="o"/>
            </a:pPr>
            <a:r>
              <a:rPr lang="en-US" sz="2000" b="1" dirty="0">
                <a:solidFill>
                  <a:srgbClr val="7A5946"/>
                </a:solidFill>
              </a:rPr>
              <a:t>Porous Ceramics and Biochar</a:t>
            </a:r>
            <a:r>
              <a:rPr lang="en-US" sz="2000" dirty="0">
                <a:solidFill>
                  <a:srgbClr val="7A5946"/>
                </a:solidFill>
              </a:rPr>
              <a:t> </a:t>
            </a:r>
            <a:r>
              <a:rPr lang="en-US" sz="2000" dirty="0"/>
              <a:t>– stable, porous particles that demonstrate a high CEC, ability to hold water/nutrients &amp; act as habitat (“coral reef”) for beneficial bacteria and fungi</a:t>
            </a:r>
            <a:endParaRPr lang="en-US" sz="2000" b="1" dirty="0">
              <a:solidFill>
                <a:srgbClr val="7A5946"/>
              </a:solidFill>
            </a:endParaRPr>
          </a:p>
          <a:p>
            <a:pPr lvl="1">
              <a:buFont typeface="Courier New" panose="02070309020205020404" pitchFamily="49" charset="0"/>
              <a:buChar char="o"/>
            </a:pPr>
            <a:r>
              <a:rPr lang="en-US" sz="2100" b="1" dirty="0">
                <a:solidFill>
                  <a:srgbClr val="7A5946"/>
                </a:solidFill>
              </a:rPr>
              <a:t>Beneficial</a:t>
            </a:r>
            <a:r>
              <a:rPr lang="en-US" sz="2000" b="1" dirty="0">
                <a:solidFill>
                  <a:schemeClr val="accent2">
                    <a:lumMod val="50000"/>
                  </a:schemeClr>
                </a:solidFill>
              </a:rPr>
              <a:t> Bacteria </a:t>
            </a:r>
            <a:r>
              <a:rPr lang="en-US" sz="2000" b="1" dirty="0">
                <a:solidFill>
                  <a:srgbClr val="996633"/>
                </a:solidFill>
              </a:rPr>
              <a:t>– </a:t>
            </a:r>
            <a:r>
              <a:rPr lang="en-US" sz="2000" dirty="0">
                <a:solidFill>
                  <a:schemeClr val="tx1"/>
                </a:solidFill>
              </a:rPr>
              <a:t>colonize “fresh” substrates and essential for soil processes, Nitrogen fixation, aggregation of soil particles, and maintenance of soil nutrients</a:t>
            </a:r>
            <a:endParaRPr lang="en-US" sz="2000" b="1" dirty="0">
              <a:solidFill>
                <a:srgbClr val="996633"/>
              </a:solidFill>
            </a:endParaRPr>
          </a:p>
          <a:p>
            <a:pPr lvl="1">
              <a:buFont typeface="Courier New" panose="02070309020205020404" pitchFamily="49" charset="0"/>
              <a:buChar char="o"/>
            </a:pPr>
            <a:r>
              <a:rPr lang="en-US" sz="2000" b="1" dirty="0">
                <a:solidFill>
                  <a:srgbClr val="7A5946"/>
                </a:solidFill>
              </a:rPr>
              <a:t>Endomycorrhizae</a:t>
            </a:r>
            <a:r>
              <a:rPr lang="en-US" sz="2000" dirty="0">
                <a:solidFill>
                  <a:srgbClr val="7A5946"/>
                </a:solidFill>
              </a:rPr>
              <a:t> </a:t>
            </a:r>
            <a:r>
              <a:rPr lang="en-US" sz="2000" dirty="0">
                <a:solidFill>
                  <a:schemeClr val="tx1"/>
                </a:solidFill>
              </a:rPr>
              <a:t>– </a:t>
            </a:r>
            <a:r>
              <a:rPr lang="en-US" sz="2000" dirty="0"/>
              <a:t>symbiotic association of a </a:t>
            </a:r>
            <a:r>
              <a:rPr lang="en-US" sz="2000" b="1" dirty="0"/>
              <a:t>fungus</a:t>
            </a:r>
            <a:r>
              <a:rPr lang="en-US" sz="2000" dirty="0"/>
              <a:t> and plant roots to facilitate nutrient and water uptake that improves drought, disease and salinity resistance</a:t>
            </a:r>
          </a:p>
          <a:p>
            <a:pPr lvl="1">
              <a:buFont typeface="Courier New" panose="02070309020205020404" pitchFamily="49" charset="0"/>
              <a:buChar char="o"/>
            </a:pPr>
            <a:r>
              <a:rPr lang="en-US" sz="2000" b="1" dirty="0">
                <a:solidFill>
                  <a:srgbClr val="7A5946"/>
                </a:solidFill>
              </a:rPr>
              <a:t>Humic Acid – </a:t>
            </a:r>
            <a:r>
              <a:rPr lang="en-US" sz="2000" dirty="0"/>
              <a:t>principal component of humic substances, which are the major organic constituents of soil (humus), peat and coal produced by biodegradation of dead organic matter</a:t>
            </a:r>
          </a:p>
          <a:p>
            <a:pPr lvl="1">
              <a:buFont typeface="Courier New" panose="02070309020205020404" pitchFamily="49" charset="0"/>
              <a:buChar char="o"/>
            </a:pPr>
            <a:r>
              <a:rPr lang="en-US" sz="2000" b="1" dirty="0">
                <a:solidFill>
                  <a:srgbClr val="7A5946"/>
                </a:solidFill>
              </a:rPr>
              <a:t>Seaweed Extract (</a:t>
            </a:r>
            <a:r>
              <a:rPr lang="en-US" sz="2000" b="1" dirty="0" err="1">
                <a:solidFill>
                  <a:srgbClr val="7A5946"/>
                </a:solidFill>
              </a:rPr>
              <a:t>cytokinins</a:t>
            </a:r>
            <a:r>
              <a:rPr lang="en-US" sz="2000" b="1" dirty="0">
                <a:solidFill>
                  <a:srgbClr val="7A5946"/>
                </a:solidFill>
              </a:rPr>
              <a:t>) – </a:t>
            </a:r>
            <a:r>
              <a:rPr lang="en-US" sz="2000" dirty="0"/>
              <a:t>plant growth substances (phyto-hormones) that promote cell division or cytokinesis in plant roots and shoots</a:t>
            </a:r>
            <a:endParaRPr lang="en-US" sz="2000" b="1" dirty="0">
              <a:solidFill>
                <a:srgbClr val="7A5946"/>
              </a:solidFill>
            </a:endParaRPr>
          </a:p>
          <a:p>
            <a:r>
              <a:rPr lang="en-US" sz="2000" b="1" dirty="0">
                <a:solidFill>
                  <a:srgbClr val="7A5946"/>
                </a:solidFill>
              </a:rPr>
              <a:t>Cross-linked Polysaccharide Biopolymers/Flocculants</a:t>
            </a:r>
            <a:r>
              <a:rPr lang="en-US" sz="2000" dirty="0">
                <a:solidFill>
                  <a:srgbClr val="7A5946"/>
                </a:solidFill>
              </a:rPr>
              <a:t> </a:t>
            </a:r>
            <a:r>
              <a:rPr lang="en-US" sz="2400" dirty="0">
                <a:solidFill>
                  <a:schemeClr val="tx1"/>
                </a:solidFill>
              </a:rPr>
              <a:t>– </a:t>
            </a:r>
            <a:r>
              <a:rPr lang="en-US" sz="2000" dirty="0">
                <a:solidFill>
                  <a:schemeClr val="tx1"/>
                </a:solidFill>
              </a:rPr>
              <a:t>increase water-holding capacity, viscosity, bond strength and </a:t>
            </a:r>
            <a:r>
              <a:rPr lang="en-US" sz="2000" b="1" dirty="0">
                <a:solidFill>
                  <a:schemeClr val="tx1"/>
                </a:solidFill>
              </a:rPr>
              <a:t>“shoot-ability” </a:t>
            </a:r>
            <a:r>
              <a:rPr lang="en-US" sz="2000" dirty="0">
                <a:solidFill>
                  <a:schemeClr val="tx1"/>
                </a:solidFill>
              </a:rPr>
              <a:t>of the media matrix</a:t>
            </a:r>
            <a:endParaRPr lang="en-US" sz="1800" dirty="0">
              <a:solidFill>
                <a:schemeClr val="tx1"/>
              </a:solidFill>
            </a:endParaRPr>
          </a:p>
        </p:txBody>
      </p:sp>
    </p:spTree>
    <p:extLst>
      <p:ext uri="{BB962C8B-B14F-4D97-AF65-F5344CB8AC3E}">
        <p14:creationId xmlns:p14="http://schemas.microsoft.com/office/powerpoint/2010/main" val="2598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Compare:  BST vs. Topsoil vs. Compost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21453135"/>
              </p:ext>
            </p:extLst>
          </p:nvPr>
        </p:nvGraphicFramePr>
        <p:xfrm>
          <a:off x="628650" y="1308100"/>
          <a:ext cx="7543799" cy="4079240"/>
        </p:xfrm>
        <a:graphic>
          <a:graphicData uri="http://schemas.openxmlformats.org/drawingml/2006/table">
            <a:tbl>
              <a:tblPr firstRow="1" bandRow="1">
                <a:tableStyleId>{1FECB4D8-DB02-4DC6-A0A2-4F2EBAE1DC90}</a:tableStyleId>
              </a:tblPr>
              <a:tblGrid>
                <a:gridCol w="3505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33499">
                  <a:extLst>
                    <a:ext uri="{9D8B030D-6E8A-4147-A177-3AD203B41FA5}">
                      <a16:colId xmlns:a16="http://schemas.microsoft.com/office/drawing/2014/main" val="20002"/>
                    </a:ext>
                  </a:extLst>
                </a:gridCol>
                <a:gridCol w="1257300">
                  <a:extLst>
                    <a:ext uri="{9D8B030D-6E8A-4147-A177-3AD203B41FA5}">
                      <a16:colId xmlns:a16="http://schemas.microsoft.com/office/drawing/2014/main" val="20003"/>
                    </a:ext>
                  </a:extLst>
                </a:gridCol>
              </a:tblGrid>
              <a:tr h="370840">
                <a:tc>
                  <a:txBody>
                    <a:bodyPr/>
                    <a:lstStyle/>
                    <a:p>
                      <a:pPr algn="ctr"/>
                      <a:r>
                        <a:rPr lang="en-US" dirty="0"/>
                        <a:t>Considerations</a:t>
                      </a:r>
                    </a:p>
                  </a:txBody>
                  <a:tcPr>
                    <a:solidFill>
                      <a:srgbClr val="00924E"/>
                    </a:solidFill>
                  </a:tcPr>
                </a:tc>
                <a:tc>
                  <a:txBody>
                    <a:bodyPr/>
                    <a:lstStyle/>
                    <a:p>
                      <a:pPr algn="ctr"/>
                      <a:r>
                        <a:rPr lang="en-US" dirty="0"/>
                        <a:t>BST</a:t>
                      </a:r>
                    </a:p>
                  </a:txBody>
                  <a:tcPr>
                    <a:solidFill>
                      <a:srgbClr val="00924E"/>
                    </a:solidFill>
                  </a:tcPr>
                </a:tc>
                <a:tc>
                  <a:txBody>
                    <a:bodyPr/>
                    <a:lstStyle/>
                    <a:p>
                      <a:pPr algn="ctr"/>
                      <a:r>
                        <a:rPr lang="en-US" dirty="0"/>
                        <a:t>Topsoil</a:t>
                      </a:r>
                    </a:p>
                  </a:txBody>
                  <a:tcPr>
                    <a:solidFill>
                      <a:srgbClr val="00924E"/>
                    </a:solidFill>
                  </a:tcPr>
                </a:tc>
                <a:tc>
                  <a:txBody>
                    <a:bodyPr/>
                    <a:lstStyle/>
                    <a:p>
                      <a:pPr algn="ctr"/>
                      <a:r>
                        <a:rPr lang="en-US" dirty="0"/>
                        <a:t>Compost</a:t>
                      </a:r>
                    </a:p>
                  </a:txBody>
                  <a:tcPr>
                    <a:solidFill>
                      <a:srgbClr val="00924E"/>
                    </a:solidFill>
                  </a:tcPr>
                </a:tc>
                <a:extLst>
                  <a:ext uri="{0D108BD9-81ED-4DB2-BD59-A6C34878D82A}">
                    <a16:rowId xmlns:a16="http://schemas.microsoft.com/office/drawing/2014/main" val="10000"/>
                  </a:ext>
                </a:extLst>
              </a:tr>
              <a:tr h="370840">
                <a:tc>
                  <a:txBody>
                    <a:bodyPr/>
                    <a:lstStyle/>
                    <a:p>
                      <a:r>
                        <a:rPr lang="en-US" dirty="0"/>
                        <a:t>Consistent</a:t>
                      </a:r>
                      <a:r>
                        <a:rPr lang="en-US" baseline="0" dirty="0"/>
                        <a:t> Product</a:t>
                      </a:r>
                    </a:p>
                  </a:txBody>
                  <a:tcPr/>
                </a:tc>
                <a:tc>
                  <a:txBody>
                    <a:bodyPr/>
                    <a:lstStyle/>
                    <a:p>
                      <a:pPr algn="ctr"/>
                      <a:r>
                        <a:rPr lang="en-US" sz="1800" dirty="0">
                          <a:solidFill>
                            <a:srgbClr val="00924E"/>
                          </a:solidFill>
                          <a:sym typeface="Wingdings" panose="05000000000000000000" pitchFamily="2" charset="2"/>
                        </a:rPr>
                        <a:t></a:t>
                      </a:r>
                      <a:endParaRPr lang="en-US" sz="1800" dirty="0">
                        <a:solidFill>
                          <a:srgbClr val="00924E"/>
                        </a:solidFill>
                        <a:latin typeface="+mj-lt"/>
                        <a:ea typeface="+mj-ea"/>
                        <a:cs typeface="+mj-cs"/>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extLst>
                  <a:ext uri="{0D108BD9-81ED-4DB2-BD59-A6C34878D82A}">
                    <a16:rowId xmlns:a16="http://schemas.microsoft.com/office/drawing/2014/main" val="10001"/>
                  </a:ext>
                </a:extLst>
              </a:tr>
              <a:tr h="370840">
                <a:tc>
                  <a:txBody>
                    <a:bodyPr/>
                    <a:lstStyle/>
                    <a:p>
                      <a:r>
                        <a:rPr lang="en-US" dirty="0"/>
                        <a:t>Decreased Hauling Costs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924E"/>
                          </a:solidFill>
                          <a:sym typeface="Wingdings" panose="05000000000000000000" pitchFamily="2" charset="2"/>
                        </a:rPr>
                        <a:t></a:t>
                      </a:r>
                      <a:endParaRPr lang="en-US" sz="1800" kern="1200" dirty="0">
                        <a:solidFill>
                          <a:srgbClr val="00924E"/>
                        </a:solidFill>
                        <a:latin typeface="+mn-lt"/>
                        <a:ea typeface="+mn-ea"/>
                        <a:cs typeface="+mn-cs"/>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extLst>
                  <a:ext uri="{0D108BD9-81ED-4DB2-BD59-A6C34878D82A}">
                    <a16:rowId xmlns:a16="http://schemas.microsoft.com/office/drawing/2014/main" val="10002"/>
                  </a:ext>
                </a:extLst>
              </a:tr>
              <a:tr h="370840">
                <a:tc>
                  <a:txBody>
                    <a:bodyPr/>
                    <a:lstStyle/>
                    <a:p>
                      <a:r>
                        <a:rPr lang="en-US" dirty="0"/>
                        <a:t>Readily Available / Easy Delivery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924E"/>
                          </a:solidFill>
                          <a:sym typeface="Wingdings" panose="05000000000000000000" pitchFamily="2" charset="2"/>
                        </a:rPr>
                        <a:t></a:t>
                      </a:r>
                      <a:endParaRPr lang="en-US" sz="1800" kern="1200" dirty="0">
                        <a:solidFill>
                          <a:srgbClr val="00924E"/>
                        </a:solidFill>
                        <a:latin typeface="+mn-lt"/>
                        <a:ea typeface="+mn-ea"/>
                        <a:cs typeface="+mn-cs"/>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extLst>
                  <a:ext uri="{0D108BD9-81ED-4DB2-BD59-A6C34878D82A}">
                    <a16:rowId xmlns:a16="http://schemas.microsoft.com/office/drawing/2014/main" val="10003"/>
                  </a:ext>
                </a:extLst>
              </a:tr>
              <a:tr h="370840">
                <a:tc>
                  <a:txBody>
                    <a:bodyPr/>
                    <a:lstStyle/>
                    <a:p>
                      <a:r>
                        <a:rPr lang="en-US" dirty="0"/>
                        <a:t>Easy On-Site</a:t>
                      </a:r>
                      <a:r>
                        <a:rPr lang="en-US" baseline="0" dirty="0"/>
                        <a:t> Storage</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924E"/>
                          </a:solidFill>
                          <a:sym typeface="Wingdings" panose="05000000000000000000" pitchFamily="2" charset="2"/>
                        </a:rPr>
                        <a:t></a:t>
                      </a:r>
                      <a:endParaRPr lang="en-US" sz="1800" kern="1200" dirty="0">
                        <a:solidFill>
                          <a:srgbClr val="00924E"/>
                        </a:solidFill>
                        <a:latin typeface="+mn-lt"/>
                        <a:ea typeface="+mn-ea"/>
                        <a:cs typeface="+mn-cs"/>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extLst>
                  <a:ext uri="{0D108BD9-81ED-4DB2-BD59-A6C34878D82A}">
                    <a16:rowId xmlns:a16="http://schemas.microsoft.com/office/drawing/2014/main" val="10004"/>
                  </a:ext>
                </a:extLst>
              </a:tr>
              <a:tr h="370840">
                <a:tc>
                  <a:txBody>
                    <a:bodyPr/>
                    <a:lstStyle/>
                    <a:p>
                      <a:r>
                        <a:rPr lang="en-US" dirty="0"/>
                        <a:t>Fast,</a:t>
                      </a:r>
                      <a:r>
                        <a:rPr lang="en-US" baseline="0" dirty="0"/>
                        <a:t> Uniform Application</a:t>
                      </a:r>
                      <a:endParaRPr lang="en-US" dirty="0"/>
                    </a:p>
                  </a:txBody>
                  <a:tcPr/>
                </a:tc>
                <a:tc>
                  <a:txBody>
                    <a:bodyPr/>
                    <a:lstStyle/>
                    <a:p>
                      <a:pPr algn="ctr"/>
                      <a:r>
                        <a:rPr lang="en-US" sz="1800" dirty="0">
                          <a:solidFill>
                            <a:srgbClr val="00924E"/>
                          </a:solidFill>
                          <a:sym typeface="Wingdings" panose="05000000000000000000" pitchFamily="2" charset="2"/>
                        </a:rPr>
                        <a:t></a:t>
                      </a:r>
                      <a:endParaRPr lang="en-US" sz="1800" dirty="0">
                        <a:solidFill>
                          <a:srgbClr val="00924E"/>
                        </a:solidFill>
                        <a:latin typeface="+mj-lt"/>
                        <a:ea typeface="+mj-ea"/>
                        <a:cs typeface="+mj-cs"/>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extLst>
                  <a:ext uri="{0D108BD9-81ED-4DB2-BD59-A6C34878D82A}">
                    <a16:rowId xmlns:a16="http://schemas.microsoft.com/office/drawing/2014/main" val="10005"/>
                  </a:ext>
                </a:extLst>
              </a:tr>
              <a:tr h="370840">
                <a:tc>
                  <a:txBody>
                    <a:bodyPr/>
                    <a:lstStyle/>
                    <a:p>
                      <a:r>
                        <a:rPr lang="en-US" dirty="0"/>
                        <a:t>No</a:t>
                      </a:r>
                      <a:r>
                        <a:rPr lang="en-US" baseline="0" dirty="0"/>
                        <a:t> Substrate Mixing Required</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924E"/>
                          </a:solidFill>
                          <a:sym typeface="Wingdings" panose="05000000000000000000" pitchFamily="2" charset="2"/>
                        </a:rPr>
                        <a:t></a:t>
                      </a:r>
                      <a:endParaRPr lang="en-US" sz="1800" kern="1200" dirty="0">
                        <a:solidFill>
                          <a:srgbClr val="00924E"/>
                        </a:solidFill>
                        <a:latin typeface="+mn-lt"/>
                        <a:ea typeface="+mn-ea"/>
                        <a:cs typeface="+mn-cs"/>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extLst>
                  <a:ext uri="{0D108BD9-81ED-4DB2-BD59-A6C34878D82A}">
                    <a16:rowId xmlns:a16="http://schemas.microsoft.com/office/drawing/2014/main" val="10006"/>
                  </a:ext>
                </a:extLst>
              </a:tr>
              <a:tr h="370840">
                <a:tc>
                  <a:txBody>
                    <a:bodyPr/>
                    <a:lstStyle/>
                    <a:p>
                      <a:r>
                        <a:rPr lang="en-US" dirty="0"/>
                        <a:t>Steep Slope</a:t>
                      </a:r>
                      <a:r>
                        <a:rPr lang="en-US" baseline="0" dirty="0"/>
                        <a:t> Applications</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924E"/>
                          </a:solidFill>
                          <a:sym typeface="Wingdings" panose="05000000000000000000" pitchFamily="2" charset="2"/>
                        </a:rPr>
                        <a:t></a:t>
                      </a:r>
                      <a:endParaRPr lang="en-US" sz="1800" kern="1200" dirty="0">
                        <a:solidFill>
                          <a:srgbClr val="00924E"/>
                        </a:solidFill>
                        <a:latin typeface="+mn-lt"/>
                        <a:ea typeface="+mn-ea"/>
                        <a:cs typeface="+mn-cs"/>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extLst>
                  <a:ext uri="{0D108BD9-81ED-4DB2-BD59-A6C34878D82A}">
                    <a16:rowId xmlns:a16="http://schemas.microsoft.com/office/drawing/2014/main" val="10007"/>
                  </a:ext>
                </a:extLst>
              </a:tr>
              <a:tr h="370840">
                <a:tc>
                  <a:txBody>
                    <a:bodyPr/>
                    <a:lstStyle/>
                    <a:p>
                      <a:r>
                        <a:rPr lang="en-US" dirty="0"/>
                        <a:t>Introducing Concentrated OM</a:t>
                      </a:r>
                    </a:p>
                  </a:txBody>
                  <a:tcPr/>
                </a:tc>
                <a:tc>
                  <a:txBody>
                    <a:bodyPr/>
                    <a:lstStyle/>
                    <a:p>
                      <a:pPr algn="ctr"/>
                      <a:r>
                        <a:rPr lang="en-US" sz="1800" kern="1200" dirty="0">
                          <a:solidFill>
                            <a:srgbClr val="00924E"/>
                          </a:solidFill>
                          <a:sym typeface="Wingdings" panose="05000000000000000000" pitchFamily="2" charset="2"/>
                        </a:rPr>
                        <a:t></a:t>
                      </a:r>
                      <a:endParaRPr lang="en-US" dirty="0">
                        <a:solidFill>
                          <a:srgbClr val="00924E"/>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sym typeface="Wingdings" panose="05000000000000000000" pitchFamily="2" charset="2"/>
                        </a:rPr>
                        <a:t></a:t>
                      </a:r>
                      <a:endParaRPr lang="en-US" dirty="0">
                        <a:solidFill>
                          <a:srgbClr val="FF0000"/>
                        </a:solidFill>
                      </a:endParaRPr>
                    </a:p>
                  </a:txBody>
                  <a:tcPr/>
                </a:tc>
                <a:tc>
                  <a:txBody>
                    <a:bodyPr/>
                    <a:lstStyle/>
                    <a:p>
                      <a:pPr algn="ctr"/>
                      <a:r>
                        <a:rPr lang="en-US" sz="1800" kern="1200" dirty="0">
                          <a:solidFill>
                            <a:srgbClr val="00924E"/>
                          </a:solidFill>
                          <a:sym typeface="Wingdings" panose="05000000000000000000" pitchFamily="2" charset="2"/>
                        </a:rPr>
                        <a:t></a:t>
                      </a:r>
                      <a:endParaRPr lang="en-US" dirty="0">
                        <a:solidFill>
                          <a:srgbClr val="00924E"/>
                        </a:solidFill>
                      </a:endParaRPr>
                    </a:p>
                  </a:txBody>
                  <a:tcPr/>
                </a:tc>
                <a:extLst>
                  <a:ext uri="{0D108BD9-81ED-4DB2-BD59-A6C34878D82A}">
                    <a16:rowId xmlns:a16="http://schemas.microsoft.com/office/drawing/2014/main" val="10008"/>
                  </a:ext>
                </a:extLst>
              </a:tr>
              <a:tr h="370840">
                <a:tc>
                  <a:txBody>
                    <a:bodyPr/>
                    <a:lstStyle/>
                    <a:p>
                      <a:r>
                        <a:rPr lang="en-US" dirty="0"/>
                        <a:t>Readily</a:t>
                      </a:r>
                      <a:r>
                        <a:rPr lang="en-US" baseline="0" dirty="0"/>
                        <a:t> Renewable</a:t>
                      </a:r>
                      <a:endParaRPr lang="en-US" dirty="0"/>
                    </a:p>
                  </a:txBody>
                  <a:tcPr/>
                </a:tc>
                <a:tc>
                  <a:txBody>
                    <a:bodyPr/>
                    <a:lstStyle/>
                    <a:p>
                      <a:pPr algn="ctr"/>
                      <a:r>
                        <a:rPr lang="en-US" sz="1800" kern="1200" dirty="0">
                          <a:solidFill>
                            <a:srgbClr val="00924E"/>
                          </a:solidFill>
                          <a:sym typeface="Wingdings" panose="05000000000000000000" pitchFamily="2" charset="2"/>
                        </a:rPr>
                        <a:t></a:t>
                      </a:r>
                      <a:endParaRPr lang="en-US" dirty="0">
                        <a:solidFill>
                          <a:srgbClr val="00924E"/>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sym typeface="Wingdings" panose="05000000000000000000" pitchFamily="2" charset="2"/>
                        </a:rPr>
                        <a:t></a:t>
                      </a:r>
                      <a:endParaRPr lang="en-US" dirty="0">
                        <a:solidFill>
                          <a:srgbClr val="FF0000"/>
                        </a:solidFill>
                      </a:endParaRPr>
                    </a:p>
                  </a:txBody>
                  <a:tcPr/>
                </a:tc>
                <a:tc>
                  <a:txBody>
                    <a:bodyPr/>
                    <a:lstStyle/>
                    <a:p>
                      <a:pPr algn="ctr"/>
                      <a:r>
                        <a:rPr lang="en-US" sz="1800" kern="1200" dirty="0">
                          <a:solidFill>
                            <a:srgbClr val="00924E"/>
                          </a:solidFill>
                          <a:sym typeface="Wingdings" panose="05000000000000000000" pitchFamily="2" charset="2"/>
                        </a:rPr>
                        <a:t></a:t>
                      </a:r>
                      <a:endParaRPr lang="en-US" dirty="0">
                        <a:solidFill>
                          <a:srgbClr val="00924E"/>
                        </a:solidFill>
                      </a:endParaRPr>
                    </a:p>
                  </a:txBody>
                  <a:tcPr/>
                </a:tc>
                <a:extLst>
                  <a:ext uri="{0D108BD9-81ED-4DB2-BD59-A6C34878D82A}">
                    <a16:rowId xmlns:a16="http://schemas.microsoft.com/office/drawing/2014/main" val="10009"/>
                  </a:ext>
                </a:extLst>
              </a:tr>
              <a:tr h="370840">
                <a:tc>
                  <a:txBody>
                    <a:bodyPr/>
                    <a:lstStyle/>
                    <a:p>
                      <a:r>
                        <a:rPr lang="en-US" dirty="0"/>
                        <a:t>Application on Toxic Substrates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sym typeface="Wingdings" panose="05000000000000000000" pitchFamily="2" charset="2"/>
                        </a:rPr>
                        <a:t></a:t>
                      </a:r>
                      <a:endParaRPr lang="en-US" sz="1800" kern="1200" dirty="0">
                        <a:solidFill>
                          <a:srgbClr val="FF0000"/>
                        </a:solidFill>
                        <a:latin typeface="+mn-lt"/>
                        <a:ea typeface="+mn-ea"/>
                        <a:cs typeface="+mn-cs"/>
                      </a:endParaRPr>
                    </a:p>
                  </a:txBody>
                  <a:tcPr/>
                </a:tc>
                <a:tc>
                  <a:txBody>
                    <a:bodyPr/>
                    <a:lstStyle/>
                    <a:p>
                      <a:pPr algn="ctr"/>
                      <a:r>
                        <a:rPr lang="en-US" sz="1800" kern="1200" dirty="0">
                          <a:solidFill>
                            <a:srgbClr val="00924E"/>
                          </a:solidFill>
                          <a:sym typeface="Wingdings" panose="05000000000000000000" pitchFamily="2" charset="2"/>
                        </a:rPr>
                        <a:t></a:t>
                      </a:r>
                      <a:endParaRPr lang="en-US" dirty="0">
                        <a:solidFill>
                          <a:srgbClr val="00924E"/>
                        </a:solidFill>
                      </a:endParaRPr>
                    </a:p>
                  </a:txBody>
                  <a:tcPr/>
                </a:tc>
                <a:tc>
                  <a:txBody>
                    <a:bodyPr/>
                    <a:lstStyle/>
                    <a:p>
                      <a:pPr algn="ctr"/>
                      <a:r>
                        <a:rPr lang="en-US" dirty="0">
                          <a:solidFill>
                            <a:srgbClr val="FF0000"/>
                          </a:solidFill>
                          <a:sym typeface="Wingdings" panose="05000000000000000000" pitchFamily="2" charset="2"/>
                        </a:rPr>
                        <a:t></a:t>
                      </a:r>
                      <a:endParaRPr lang="en-US" dirty="0">
                        <a:solidFill>
                          <a:srgbClr val="FF0000"/>
                        </a:solidFill>
                      </a:endParaRPr>
                    </a:p>
                  </a:txBody>
                  <a:tcPr/>
                </a:tc>
                <a:extLst>
                  <a:ext uri="{0D108BD9-81ED-4DB2-BD59-A6C34878D82A}">
                    <a16:rowId xmlns:a16="http://schemas.microsoft.com/office/drawing/2014/main" val="10010"/>
                  </a:ext>
                </a:extLst>
              </a:tr>
            </a:tbl>
          </a:graphicData>
        </a:graphic>
      </p:graphicFrame>
      <p:sp>
        <p:nvSpPr>
          <p:cNvPr id="3" name="Slide Number Placeholder 2">
            <a:extLst>
              <a:ext uri="{FF2B5EF4-FFF2-40B4-BE49-F238E27FC236}">
                <a16:creationId xmlns:a16="http://schemas.microsoft.com/office/drawing/2014/main" id="{AAAD2BF7-E5B3-A84C-BE9A-4812034FA37E}"/>
              </a:ext>
            </a:extLst>
          </p:cNvPr>
          <p:cNvSpPr>
            <a:spLocks noGrp="1"/>
          </p:cNvSpPr>
          <p:nvPr>
            <p:ph type="sldNum" sz="quarter" idx="10"/>
          </p:nvPr>
        </p:nvSpPr>
        <p:spPr/>
        <p:txBody>
          <a:bodyPr/>
          <a:lstStyle/>
          <a:p>
            <a:fld id="{CF342211-10D9-4345-8663-D5620D75E1BD}" type="slidenum">
              <a:rPr lang="en-US" smtClean="0"/>
              <a:pPr/>
              <a:t>18</a:t>
            </a:fld>
            <a:endParaRPr lang="en-US"/>
          </a:p>
        </p:txBody>
      </p:sp>
    </p:spTree>
    <p:extLst>
      <p:ext uri="{BB962C8B-B14F-4D97-AF65-F5344CB8AC3E}">
        <p14:creationId xmlns:p14="http://schemas.microsoft.com/office/powerpoint/2010/main" val="2893232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42E0-162D-B849-8006-2F411DD91327}"/>
              </a:ext>
            </a:extLst>
          </p:cNvPr>
          <p:cNvSpPr>
            <a:spLocks noGrp="1"/>
          </p:cNvSpPr>
          <p:nvPr>
            <p:ph type="title"/>
          </p:nvPr>
        </p:nvSpPr>
        <p:spPr/>
        <p:txBody>
          <a:bodyPr/>
          <a:lstStyle/>
          <a:p>
            <a:r>
              <a:rPr lang="en-US" dirty="0"/>
              <a:t>Biotic Soil Technologies (BST)</a:t>
            </a:r>
          </a:p>
        </p:txBody>
      </p:sp>
      <p:sp>
        <p:nvSpPr>
          <p:cNvPr id="4" name="Slide Number Placeholder 3">
            <a:extLst>
              <a:ext uri="{FF2B5EF4-FFF2-40B4-BE49-F238E27FC236}">
                <a16:creationId xmlns:a16="http://schemas.microsoft.com/office/drawing/2014/main" id="{5ECBDEBA-9FE8-0648-80F7-0EAB278286E4}"/>
              </a:ext>
            </a:extLst>
          </p:cNvPr>
          <p:cNvSpPr>
            <a:spLocks noGrp="1"/>
          </p:cNvSpPr>
          <p:nvPr>
            <p:ph type="sldNum" sz="quarter" idx="10"/>
          </p:nvPr>
        </p:nvSpPr>
        <p:spPr/>
        <p:txBody>
          <a:bodyPr/>
          <a:lstStyle/>
          <a:p>
            <a:fld id="{CF342211-10D9-4345-8663-D5620D75E1BD}" type="slidenum">
              <a:rPr lang="en-US" smtClean="0"/>
              <a:pPr/>
              <a:t>19</a:t>
            </a:fld>
            <a:endParaRPr lang="en-US"/>
          </a:p>
        </p:txBody>
      </p:sp>
      <p:pic>
        <p:nvPicPr>
          <p:cNvPr id="6" name="IMG_4356">
            <a:hlinkClick r:id="" action="ppaction://media"/>
            <a:extLst>
              <a:ext uri="{FF2B5EF4-FFF2-40B4-BE49-F238E27FC236}">
                <a16:creationId xmlns:a16="http://schemas.microsoft.com/office/drawing/2014/main" id="{5E92B549-8CA6-49B2-9757-95E38784F4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8650" y="1316038"/>
            <a:ext cx="7886700" cy="4437062"/>
          </a:xfrm>
        </p:spPr>
      </p:pic>
    </p:spTree>
    <p:extLst>
      <p:ext uri="{BB962C8B-B14F-4D97-AF65-F5344CB8AC3E}">
        <p14:creationId xmlns:p14="http://schemas.microsoft.com/office/powerpoint/2010/main" val="291852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normAutofit/>
          </a:bodyPr>
          <a:lstStyle/>
          <a:p>
            <a:r>
              <a:rPr lang="en-US" altLang="en-US" sz="3600" dirty="0"/>
              <a:t>Overview</a:t>
            </a:r>
          </a:p>
        </p:txBody>
      </p:sp>
      <p:sp>
        <p:nvSpPr>
          <p:cNvPr id="7171" name="Content Placeholder 4"/>
          <p:cNvSpPr>
            <a:spLocks noGrp="1"/>
          </p:cNvSpPr>
          <p:nvPr>
            <p:ph idx="1"/>
          </p:nvPr>
        </p:nvSpPr>
        <p:spPr/>
        <p:txBody>
          <a:bodyPr>
            <a:normAutofit/>
          </a:bodyPr>
          <a:lstStyle/>
          <a:p>
            <a:r>
              <a:rPr lang="en-US" altLang="en-US" sz="3600" dirty="0"/>
              <a:t>Quick Glance at “The 5 Fundamentals”</a:t>
            </a:r>
          </a:p>
          <a:p>
            <a:r>
              <a:rPr lang="en-US" altLang="en-US" sz="3600" dirty="0"/>
              <a:t>Overview of Soil Health</a:t>
            </a:r>
          </a:p>
          <a:p>
            <a:r>
              <a:rPr lang="en-US" altLang="en-US" sz="3600" dirty="0"/>
              <a:t>Summary of Biotic Soil Technologies</a:t>
            </a:r>
          </a:p>
          <a:p>
            <a:r>
              <a:rPr lang="en-US" altLang="en-US" sz="3600" dirty="0"/>
              <a:t>Three Project Examples</a:t>
            </a:r>
          </a:p>
          <a:p>
            <a:r>
              <a:rPr lang="en-US" altLang="en-US" sz="3600" dirty="0"/>
              <a:t>Cost Example</a:t>
            </a:r>
          </a:p>
          <a:p>
            <a:r>
              <a:rPr lang="en-US" altLang="en-US" sz="3600" dirty="0"/>
              <a:t>Q &amp; A</a:t>
            </a:r>
          </a:p>
        </p:txBody>
      </p:sp>
      <p:sp>
        <p:nvSpPr>
          <p:cNvPr id="2" name="Slide Number Placeholder 1"/>
          <p:cNvSpPr>
            <a:spLocks noGrp="1"/>
          </p:cNvSpPr>
          <p:nvPr>
            <p:ph type="sldNum" sz="quarter" idx="10"/>
          </p:nvPr>
        </p:nvSpPr>
        <p:spPr/>
        <p:txBody>
          <a:bodyPr/>
          <a:lstStyle/>
          <a:p>
            <a:fld id="{CF342211-10D9-4345-8663-D5620D75E1BD}" type="slidenum">
              <a:rPr lang="en-US" smtClean="0"/>
              <a:pPr/>
              <a:t>2</a:t>
            </a:fld>
            <a:endParaRPr lang="en-US"/>
          </a:p>
        </p:txBody>
      </p:sp>
    </p:spTree>
    <p:extLst>
      <p:ext uri="{BB962C8B-B14F-4D97-AF65-F5344CB8AC3E}">
        <p14:creationId xmlns:p14="http://schemas.microsoft.com/office/powerpoint/2010/main" val="623884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150" y="115057"/>
            <a:ext cx="7886700" cy="1246739"/>
          </a:xfrm>
        </p:spPr>
        <p:txBody>
          <a:bodyPr>
            <a:normAutofit/>
          </a:bodyPr>
          <a:lstStyle/>
          <a:p>
            <a:r>
              <a:rPr lang="en-US" sz="4000" dirty="0"/>
              <a:t>Case Studies</a:t>
            </a:r>
          </a:p>
        </p:txBody>
      </p:sp>
      <p:sp>
        <p:nvSpPr>
          <p:cNvPr id="3" name="Content Placeholder 2"/>
          <p:cNvSpPr>
            <a:spLocks noGrp="1"/>
          </p:cNvSpPr>
          <p:nvPr>
            <p:ph idx="1"/>
          </p:nvPr>
        </p:nvSpPr>
        <p:spPr>
          <a:xfrm>
            <a:off x="628650" y="1689521"/>
            <a:ext cx="7886700" cy="3981230"/>
          </a:xfrm>
        </p:spPr>
        <p:txBody>
          <a:bodyPr/>
          <a:lstStyle/>
          <a:p>
            <a:r>
              <a:rPr lang="en-US" sz="2400" dirty="0"/>
              <a:t>Look at three case studies where we not only achieved success, but also tracked pre and post levels of organic matter, soil respiration, bacteria and fungi counts.</a:t>
            </a:r>
          </a:p>
          <a:p>
            <a:endParaRPr lang="en-US" sz="2400" dirty="0"/>
          </a:p>
          <a:p>
            <a:pPr lvl="1"/>
            <a:r>
              <a:rPr lang="en-US" sz="2400" dirty="0"/>
              <a:t>Oil &amp; Gas Pad in Western Colorado</a:t>
            </a:r>
          </a:p>
          <a:p>
            <a:pPr lvl="1"/>
            <a:r>
              <a:rPr lang="en-US" sz="2400" dirty="0"/>
              <a:t>Mine Reclamation in SE USA</a:t>
            </a:r>
          </a:p>
          <a:p>
            <a:pPr lvl="1"/>
            <a:r>
              <a:rPr lang="en-US" sz="2400" dirty="0"/>
              <a:t>High Elevation Mine Site in SW Colorado</a:t>
            </a:r>
          </a:p>
        </p:txBody>
      </p:sp>
      <p:sp>
        <p:nvSpPr>
          <p:cNvPr id="4" name="Slide Number Placeholder 3">
            <a:extLst>
              <a:ext uri="{FF2B5EF4-FFF2-40B4-BE49-F238E27FC236}">
                <a16:creationId xmlns:a16="http://schemas.microsoft.com/office/drawing/2014/main" id="{17112D15-04B7-2D4E-B974-BA9401F468CA}"/>
              </a:ext>
            </a:extLst>
          </p:cNvPr>
          <p:cNvSpPr>
            <a:spLocks noGrp="1"/>
          </p:cNvSpPr>
          <p:nvPr>
            <p:ph type="sldNum" sz="quarter" idx="10"/>
          </p:nvPr>
        </p:nvSpPr>
        <p:spPr/>
        <p:txBody>
          <a:bodyPr/>
          <a:lstStyle/>
          <a:p>
            <a:fld id="{CF342211-10D9-4345-8663-D5620D75E1BD}" type="slidenum">
              <a:rPr lang="en-US" smtClean="0"/>
              <a:pPr/>
              <a:t>20</a:t>
            </a:fld>
            <a:endParaRPr lang="en-US"/>
          </a:p>
        </p:txBody>
      </p:sp>
    </p:spTree>
    <p:extLst>
      <p:ext uri="{BB962C8B-B14F-4D97-AF65-F5344CB8AC3E}">
        <p14:creationId xmlns:p14="http://schemas.microsoft.com/office/powerpoint/2010/main" val="3650378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4_11200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4572000" cy="6858000"/>
          </a:xfrm>
          <a:prstGeom prst="rect">
            <a:avLst/>
          </a:prstGeom>
          <a:noFill/>
          <a:ln>
            <a:noFill/>
          </a:ln>
        </p:spPr>
      </p:pic>
      <p:pic>
        <p:nvPicPr>
          <p:cNvPr id="3" name="Picture 2">
            <a:extLst>
              <a:ext uri="{FF2B5EF4-FFF2-40B4-BE49-F238E27FC236}">
                <a16:creationId xmlns:a16="http://schemas.microsoft.com/office/drawing/2014/main" id="{945E30DC-6FB4-4196-B6DB-FD5038F0B5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429000" y="1143000"/>
            <a:ext cx="6858000" cy="4572000"/>
          </a:xfrm>
          <a:prstGeom prst="rect">
            <a:avLst/>
          </a:prstGeom>
        </p:spPr>
      </p:pic>
      <p:sp>
        <p:nvSpPr>
          <p:cNvPr id="6" name="TextBox 5">
            <a:extLst>
              <a:ext uri="{FF2B5EF4-FFF2-40B4-BE49-F238E27FC236}">
                <a16:creationId xmlns:a16="http://schemas.microsoft.com/office/drawing/2014/main" id="{DD97AF46-335C-4A7F-AE47-C097401DBC7E}"/>
              </a:ext>
            </a:extLst>
          </p:cNvPr>
          <p:cNvSpPr txBox="1"/>
          <p:nvPr/>
        </p:nvSpPr>
        <p:spPr>
          <a:xfrm>
            <a:off x="800100" y="5555343"/>
            <a:ext cx="7574973" cy="1323439"/>
          </a:xfrm>
          <a:prstGeom prst="rect">
            <a:avLst/>
          </a:prstGeom>
          <a:solidFill>
            <a:schemeClr val="bg1"/>
          </a:solidFill>
        </p:spPr>
        <p:txBody>
          <a:bodyPr wrap="square" rtlCol="0">
            <a:spAutoFit/>
          </a:bodyPr>
          <a:lstStyle/>
          <a:p>
            <a:pPr algn="ctr"/>
            <a:r>
              <a:rPr lang="en-US" sz="4000" dirty="0">
                <a:solidFill>
                  <a:schemeClr val="accent1">
                    <a:lumMod val="75000"/>
                  </a:schemeClr>
                </a:solidFill>
              </a:rPr>
              <a:t>Oil &amp; Gas Pad Site and Road Access – Western Colorado</a:t>
            </a:r>
          </a:p>
        </p:txBody>
      </p:sp>
    </p:spTree>
    <p:extLst>
      <p:ext uri="{BB962C8B-B14F-4D97-AF65-F5344CB8AC3E}">
        <p14:creationId xmlns:p14="http://schemas.microsoft.com/office/powerpoint/2010/main" val="1069213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General Project Location</a:t>
            </a: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97280"/>
            <a:ext cx="9131532" cy="539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Point Star 4"/>
          <p:cNvSpPr/>
          <p:nvPr/>
        </p:nvSpPr>
        <p:spPr>
          <a:xfrm>
            <a:off x="289214" y="4267200"/>
            <a:ext cx="228600" cy="22860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884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524000"/>
          </a:xfrm>
        </p:spPr>
        <p:txBody>
          <a:bodyPr>
            <a:noAutofit/>
          </a:bodyPr>
          <a:lstStyle/>
          <a:p>
            <a:pPr algn="l"/>
            <a:r>
              <a:rPr lang="en-US" sz="2800" dirty="0"/>
              <a:t> Site Pad and Road</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650" y="1156633"/>
            <a:ext cx="7886700" cy="5283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2698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Pad &amp; Road Site Soil Test Problems</a:t>
            </a:r>
          </a:p>
        </p:txBody>
      </p:sp>
      <p:sp>
        <p:nvSpPr>
          <p:cNvPr id="2" name="Slide Number Placeholder 1"/>
          <p:cNvSpPr>
            <a:spLocks noGrp="1"/>
          </p:cNvSpPr>
          <p:nvPr>
            <p:ph type="sldNum" sz="quarter" idx="10"/>
          </p:nvPr>
        </p:nvSpPr>
        <p:spPr/>
        <p:txBody>
          <a:bodyPr/>
          <a:lstStyle/>
          <a:p>
            <a:fld id="{CF342211-10D9-4345-8663-D5620D75E1BD}" type="slidenum">
              <a:rPr lang="en-US" smtClean="0"/>
              <a:pPr/>
              <a:t>24</a:t>
            </a:fld>
            <a:endParaRPr lang="en-US" dirty="0"/>
          </a:p>
        </p:txBody>
      </p:sp>
      <p:graphicFrame>
        <p:nvGraphicFramePr>
          <p:cNvPr id="15" name="Content Placeholder 14">
            <a:extLst>
              <a:ext uri="{FF2B5EF4-FFF2-40B4-BE49-F238E27FC236}">
                <a16:creationId xmlns:a16="http://schemas.microsoft.com/office/drawing/2014/main" id="{99A9A994-DAF7-1A40-8BA1-4313A86BE17F}"/>
              </a:ext>
            </a:extLst>
          </p:cNvPr>
          <p:cNvGraphicFramePr>
            <a:graphicFrameLocks noGrp="1"/>
          </p:cNvGraphicFramePr>
          <p:nvPr>
            <p:ph idx="1"/>
            <p:extLst>
              <p:ext uri="{D42A27DB-BD31-4B8C-83A1-F6EECF244321}">
                <p14:modId xmlns:p14="http://schemas.microsoft.com/office/powerpoint/2010/main" val="2260385921"/>
              </p:ext>
            </p:extLst>
          </p:nvPr>
        </p:nvGraphicFramePr>
        <p:xfrm>
          <a:off x="628650" y="1308100"/>
          <a:ext cx="7886700" cy="1112520"/>
        </p:xfrm>
        <a:graphic>
          <a:graphicData uri="http://schemas.openxmlformats.org/drawingml/2006/table">
            <a:tbl>
              <a:tblPr firstRow="1" bandRow="1">
                <a:tableStyleId>{1FECB4D8-DB02-4DC6-A0A2-4F2EBAE1DC90}</a:tableStyleId>
              </a:tblPr>
              <a:tblGrid>
                <a:gridCol w="2628900">
                  <a:extLst>
                    <a:ext uri="{9D8B030D-6E8A-4147-A177-3AD203B41FA5}">
                      <a16:colId xmlns:a16="http://schemas.microsoft.com/office/drawing/2014/main" val="2042613529"/>
                    </a:ext>
                  </a:extLst>
                </a:gridCol>
                <a:gridCol w="2628900">
                  <a:extLst>
                    <a:ext uri="{9D8B030D-6E8A-4147-A177-3AD203B41FA5}">
                      <a16:colId xmlns:a16="http://schemas.microsoft.com/office/drawing/2014/main" val="620451368"/>
                    </a:ext>
                  </a:extLst>
                </a:gridCol>
                <a:gridCol w="2628900">
                  <a:extLst>
                    <a:ext uri="{9D8B030D-6E8A-4147-A177-3AD203B41FA5}">
                      <a16:colId xmlns:a16="http://schemas.microsoft.com/office/drawing/2014/main" val="1377357078"/>
                    </a:ext>
                  </a:extLst>
                </a:gridCol>
              </a:tblGrid>
              <a:tr h="370840">
                <a:tc>
                  <a:txBody>
                    <a:bodyPr/>
                    <a:lstStyle/>
                    <a:p>
                      <a:endParaRPr lang="en-US" dirty="0"/>
                    </a:p>
                  </a:txBody>
                  <a:tcPr>
                    <a:lnL w="12700" cmpd="sng">
                      <a:noFill/>
                    </a:lnL>
                    <a:lnT w="12700" cmpd="sng">
                      <a:noFill/>
                    </a:lnT>
                    <a:lnB w="12700" cmpd="sng">
                      <a:noFill/>
                    </a:lnB>
                    <a:solidFill>
                      <a:srgbClr val="007935"/>
                    </a:solidFill>
                  </a:tcPr>
                </a:tc>
                <a:tc>
                  <a:txBody>
                    <a:bodyPr/>
                    <a:lstStyle/>
                    <a:p>
                      <a:pPr algn="ctr"/>
                      <a:r>
                        <a:rPr lang="en-US" dirty="0"/>
                        <a:t>pH</a:t>
                      </a:r>
                    </a:p>
                  </a:txBody>
                  <a:tcPr>
                    <a:lnT w="12700" cmpd="sng">
                      <a:noFill/>
                    </a:lnT>
                    <a:lnB w="12700" cmpd="sng">
                      <a:noFill/>
                    </a:lnB>
                    <a:solidFill>
                      <a:srgbClr val="007935"/>
                    </a:solidFill>
                  </a:tcPr>
                </a:tc>
                <a:tc>
                  <a:txBody>
                    <a:bodyPr/>
                    <a:lstStyle/>
                    <a:p>
                      <a:pPr algn="ctr"/>
                      <a:r>
                        <a:rPr lang="en-US" dirty="0"/>
                        <a:t>Organic Matter (OM)</a:t>
                      </a:r>
                    </a:p>
                  </a:txBody>
                  <a:tcPr>
                    <a:lnR w="12700" cmpd="sng">
                      <a:noFill/>
                    </a:lnR>
                    <a:lnT w="12700" cmpd="sng">
                      <a:noFill/>
                    </a:lnT>
                    <a:lnB w="12700" cmpd="sng">
                      <a:noFill/>
                    </a:lnB>
                    <a:solidFill>
                      <a:srgbClr val="007935"/>
                    </a:solidFill>
                  </a:tcPr>
                </a:tc>
                <a:extLst>
                  <a:ext uri="{0D108BD9-81ED-4DB2-BD59-A6C34878D82A}">
                    <a16:rowId xmlns:a16="http://schemas.microsoft.com/office/drawing/2014/main" val="4121495148"/>
                  </a:ext>
                </a:extLst>
              </a:tr>
              <a:tr h="370840">
                <a:tc>
                  <a:txBody>
                    <a:bodyPr/>
                    <a:lstStyle/>
                    <a:p>
                      <a:r>
                        <a:rPr lang="en-US" dirty="0"/>
                        <a:t>Optimal Range</a:t>
                      </a:r>
                    </a:p>
                  </a:txBody>
                  <a:tcPr>
                    <a:lnL w="12700" cmpd="sng">
                      <a:noFill/>
                    </a:lnL>
                    <a:lnT w="12700" cmpd="sng">
                      <a:noFill/>
                    </a:lnT>
                    <a:lnB w="12700" cmpd="sng">
                      <a:noFill/>
                    </a:lnB>
                  </a:tcPr>
                </a:tc>
                <a:tc>
                  <a:txBody>
                    <a:bodyPr/>
                    <a:lstStyle/>
                    <a:p>
                      <a:pPr algn="ctr"/>
                      <a:r>
                        <a:rPr lang="en-US" dirty="0"/>
                        <a:t>6.3 – 7.4</a:t>
                      </a:r>
                    </a:p>
                  </a:txBody>
                  <a:tcPr>
                    <a:lnT w="12700" cmpd="sng">
                      <a:noFill/>
                    </a:lnT>
                    <a:lnB w="12700" cmpd="sng">
                      <a:noFill/>
                    </a:lnB>
                  </a:tcPr>
                </a:tc>
                <a:tc>
                  <a:txBody>
                    <a:bodyPr/>
                    <a:lstStyle/>
                    <a:p>
                      <a:pPr algn="ctr"/>
                      <a:r>
                        <a:rPr lang="en-US" dirty="0"/>
                        <a:t>3% – 5%</a:t>
                      </a:r>
                    </a:p>
                  </a:txBody>
                  <a:tcPr>
                    <a:lnR w="12700" cmpd="sng">
                      <a:noFill/>
                    </a:lnR>
                    <a:lnT w="12700" cmpd="sng">
                      <a:noFill/>
                    </a:lnT>
                    <a:lnB w="12700" cmpd="sng">
                      <a:noFill/>
                    </a:lnB>
                  </a:tcPr>
                </a:tc>
                <a:extLst>
                  <a:ext uri="{0D108BD9-81ED-4DB2-BD59-A6C34878D82A}">
                    <a16:rowId xmlns:a16="http://schemas.microsoft.com/office/drawing/2014/main" val="2477778894"/>
                  </a:ext>
                </a:extLst>
              </a:tr>
              <a:tr h="370840">
                <a:tc>
                  <a:txBody>
                    <a:bodyPr/>
                    <a:lstStyle/>
                    <a:p>
                      <a:r>
                        <a:rPr lang="en-US" dirty="0"/>
                        <a:t>Site Values</a:t>
                      </a:r>
                    </a:p>
                  </a:txBody>
                  <a:tcPr>
                    <a:lnL w="12700" cmpd="sng">
                      <a:noFill/>
                    </a:lnL>
                    <a:lnT w="12700" cmpd="sng">
                      <a:noFill/>
                    </a:lnT>
                    <a:lnB w="12700" cmpd="sng">
                      <a:noFill/>
                    </a:lnB>
                  </a:tcPr>
                </a:tc>
                <a:tc>
                  <a:txBody>
                    <a:bodyPr/>
                    <a:lstStyle/>
                    <a:p>
                      <a:pPr algn="ctr"/>
                      <a:r>
                        <a:rPr lang="en-US" dirty="0"/>
                        <a:t>8.4</a:t>
                      </a:r>
                    </a:p>
                  </a:txBody>
                  <a:tcPr>
                    <a:lnT w="12700" cmpd="sng">
                      <a:noFill/>
                    </a:lnT>
                    <a:lnB w="12700" cmpd="sng">
                      <a:noFill/>
                    </a:lnB>
                  </a:tcPr>
                </a:tc>
                <a:tc>
                  <a:txBody>
                    <a:bodyPr/>
                    <a:lstStyle/>
                    <a:p>
                      <a:pPr algn="ctr"/>
                      <a:r>
                        <a:rPr lang="en-US" dirty="0"/>
                        <a:t>1.6%</a:t>
                      </a:r>
                    </a:p>
                  </a:txBody>
                  <a:tcPr>
                    <a:lnR w="12700" cmpd="sng">
                      <a:noFill/>
                    </a:lnR>
                    <a:lnT w="12700" cmpd="sng">
                      <a:noFill/>
                    </a:lnT>
                    <a:lnB w="12700" cmpd="sng">
                      <a:noFill/>
                    </a:lnB>
                  </a:tcPr>
                </a:tc>
                <a:extLst>
                  <a:ext uri="{0D108BD9-81ED-4DB2-BD59-A6C34878D82A}">
                    <a16:rowId xmlns:a16="http://schemas.microsoft.com/office/drawing/2014/main" val="1901000156"/>
                  </a:ext>
                </a:extLst>
              </a:tr>
            </a:tbl>
          </a:graphicData>
        </a:graphic>
      </p:graphicFrame>
      <p:pic>
        <p:nvPicPr>
          <p:cNvPr id="8" name="Picture 7" descr="20150924_095422">
            <a:extLst>
              <a:ext uri="{FF2B5EF4-FFF2-40B4-BE49-F238E27FC236}">
                <a16:creationId xmlns:a16="http://schemas.microsoft.com/office/drawing/2014/main" id="{F93C568C-5A42-46DE-816C-67B63E70B27E}"/>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192482" y="2910006"/>
            <a:ext cx="5029199" cy="2796855"/>
          </a:xfrm>
          <a:prstGeom prst="rect">
            <a:avLst/>
          </a:prstGeom>
          <a:noFill/>
          <a:ln>
            <a:noFill/>
          </a:ln>
        </p:spPr>
      </p:pic>
    </p:spTree>
    <p:extLst>
      <p:ext uri="{BB962C8B-B14F-4D97-AF65-F5344CB8AC3E}">
        <p14:creationId xmlns:p14="http://schemas.microsoft.com/office/powerpoint/2010/main" val="851654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4_085931"/>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0" y="1562100"/>
            <a:ext cx="9144000" cy="5143500"/>
          </a:xfrm>
          <a:prstGeom prst="rect">
            <a:avLst/>
          </a:prstGeom>
          <a:noFill/>
          <a:ln>
            <a:noFill/>
          </a:ln>
        </p:spPr>
      </p:pic>
      <p:sp>
        <p:nvSpPr>
          <p:cNvPr id="3" name="TextBox 2"/>
          <p:cNvSpPr txBox="1"/>
          <p:nvPr/>
        </p:nvSpPr>
        <p:spPr>
          <a:xfrm>
            <a:off x="457200" y="435114"/>
            <a:ext cx="8229600" cy="707886"/>
          </a:xfrm>
          <a:prstGeom prst="rect">
            <a:avLst/>
          </a:prstGeom>
          <a:noFill/>
        </p:spPr>
        <p:txBody>
          <a:bodyPr wrap="square" rtlCol="0">
            <a:spAutoFit/>
          </a:bodyPr>
          <a:lstStyle/>
          <a:p>
            <a:r>
              <a:rPr lang="en-US" sz="4000" dirty="0"/>
              <a:t>Custom Grass Seed Mix:  33.2 </a:t>
            </a:r>
            <a:r>
              <a:rPr lang="en-US" sz="4000" dirty="0" err="1"/>
              <a:t>lb</a:t>
            </a:r>
            <a:r>
              <a:rPr lang="en-US" sz="4000" dirty="0"/>
              <a:t>/acre</a:t>
            </a:r>
          </a:p>
        </p:txBody>
      </p:sp>
    </p:spTree>
    <p:extLst>
      <p:ext uri="{BB962C8B-B14F-4D97-AF65-F5344CB8AC3E}">
        <p14:creationId xmlns:p14="http://schemas.microsoft.com/office/powerpoint/2010/main" val="611039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4_090010"/>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0" y="1485900"/>
            <a:ext cx="9144000" cy="5143500"/>
          </a:xfrm>
          <a:prstGeom prst="rect">
            <a:avLst/>
          </a:prstGeom>
          <a:noFill/>
          <a:ln>
            <a:noFill/>
          </a:ln>
        </p:spPr>
      </p:pic>
      <p:sp>
        <p:nvSpPr>
          <p:cNvPr id="3" name="TextBox 2"/>
          <p:cNvSpPr txBox="1"/>
          <p:nvPr/>
        </p:nvSpPr>
        <p:spPr>
          <a:xfrm>
            <a:off x="457200" y="435114"/>
            <a:ext cx="8229600" cy="707886"/>
          </a:xfrm>
          <a:prstGeom prst="rect">
            <a:avLst/>
          </a:prstGeom>
          <a:noFill/>
        </p:spPr>
        <p:txBody>
          <a:bodyPr wrap="square" rtlCol="0">
            <a:spAutoFit/>
          </a:bodyPr>
          <a:lstStyle/>
          <a:p>
            <a:r>
              <a:rPr lang="en-US" sz="4000" dirty="0"/>
              <a:t>Saltbush:  4-Wing</a:t>
            </a:r>
          </a:p>
        </p:txBody>
      </p:sp>
    </p:spTree>
    <p:extLst>
      <p:ext uri="{BB962C8B-B14F-4D97-AF65-F5344CB8AC3E}">
        <p14:creationId xmlns:p14="http://schemas.microsoft.com/office/powerpoint/2010/main" val="3969681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4_09160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562100"/>
            <a:ext cx="9144000" cy="5143500"/>
          </a:xfrm>
          <a:prstGeom prst="rect">
            <a:avLst/>
          </a:prstGeom>
          <a:noFill/>
          <a:ln>
            <a:noFill/>
          </a:ln>
        </p:spPr>
      </p:pic>
      <p:sp>
        <p:nvSpPr>
          <p:cNvPr id="3" name="TextBox 2"/>
          <p:cNvSpPr txBox="1"/>
          <p:nvPr/>
        </p:nvSpPr>
        <p:spPr>
          <a:xfrm>
            <a:off x="457200" y="435114"/>
            <a:ext cx="8229600" cy="707886"/>
          </a:xfrm>
          <a:prstGeom prst="rect">
            <a:avLst/>
          </a:prstGeom>
          <a:noFill/>
        </p:spPr>
        <p:txBody>
          <a:bodyPr wrap="square" rtlCol="0">
            <a:spAutoFit/>
          </a:bodyPr>
          <a:lstStyle/>
          <a:p>
            <a:r>
              <a:rPr lang="en-US" sz="4000" dirty="0"/>
              <a:t>Fertilizer:  2,000 </a:t>
            </a:r>
            <a:r>
              <a:rPr lang="en-US" sz="4000" dirty="0" err="1"/>
              <a:t>lb</a:t>
            </a:r>
            <a:r>
              <a:rPr lang="en-US" sz="4000" dirty="0"/>
              <a:t>/acre</a:t>
            </a:r>
          </a:p>
        </p:txBody>
      </p:sp>
    </p:spTree>
    <p:extLst>
      <p:ext uri="{BB962C8B-B14F-4D97-AF65-F5344CB8AC3E}">
        <p14:creationId xmlns:p14="http://schemas.microsoft.com/office/powerpoint/2010/main" val="2250104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4_084538"/>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5057775" y="0"/>
            <a:ext cx="3857625" cy="6858000"/>
          </a:xfrm>
          <a:prstGeom prst="rect">
            <a:avLst/>
          </a:prstGeom>
          <a:noFill/>
          <a:ln>
            <a:noFill/>
          </a:ln>
        </p:spPr>
      </p:pic>
      <p:sp>
        <p:nvSpPr>
          <p:cNvPr id="3" name="TextBox 2"/>
          <p:cNvSpPr txBox="1"/>
          <p:nvPr/>
        </p:nvSpPr>
        <p:spPr>
          <a:xfrm>
            <a:off x="457200" y="435114"/>
            <a:ext cx="4343400" cy="1938992"/>
          </a:xfrm>
          <a:prstGeom prst="rect">
            <a:avLst/>
          </a:prstGeom>
          <a:noFill/>
        </p:spPr>
        <p:txBody>
          <a:bodyPr wrap="square" rtlCol="0">
            <a:spAutoFit/>
          </a:bodyPr>
          <a:lstStyle/>
          <a:p>
            <a:r>
              <a:rPr lang="en-US" sz="4000" dirty="0"/>
              <a:t>pH Modifier - Sulfur:  1,000 </a:t>
            </a:r>
            <a:r>
              <a:rPr lang="en-US" sz="4000" dirty="0" err="1"/>
              <a:t>lb</a:t>
            </a:r>
            <a:r>
              <a:rPr lang="en-US" sz="4000" dirty="0"/>
              <a:t>/acre for this site</a:t>
            </a:r>
          </a:p>
        </p:txBody>
      </p:sp>
    </p:spTree>
    <p:extLst>
      <p:ext uri="{BB962C8B-B14F-4D97-AF65-F5344CB8AC3E}">
        <p14:creationId xmlns:p14="http://schemas.microsoft.com/office/powerpoint/2010/main" val="1383272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4_084611"/>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579340" y="1697996"/>
            <a:ext cx="2828925" cy="5029200"/>
          </a:xfrm>
          <a:prstGeom prst="rect">
            <a:avLst/>
          </a:prstGeom>
          <a:noFill/>
          <a:ln>
            <a:noFill/>
          </a:ln>
        </p:spPr>
      </p:pic>
      <p:sp>
        <p:nvSpPr>
          <p:cNvPr id="3" name="TextBox 2"/>
          <p:cNvSpPr txBox="1"/>
          <p:nvPr/>
        </p:nvSpPr>
        <p:spPr>
          <a:xfrm>
            <a:off x="22190" y="362446"/>
            <a:ext cx="3887714" cy="707886"/>
          </a:xfrm>
          <a:prstGeom prst="rect">
            <a:avLst/>
          </a:prstGeom>
          <a:noFill/>
        </p:spPr>
        <p:txBody>
          <a:bodyPr wrap="square" rtlCol="0">
            <a:spAutoFit/>
          </a:bodyPr>
          <a:lstStyle/>
          <a:p>
            <a:r>
              <a:rPr lang="en-US" sz="4000" dirty="0"/>
              <a:t>BST: 4,000 </a:t>
            </a:r>
            <a:r>
              <a:rPr lang="en-US" sz="4000" dirty="0" err="1"/>
              <a:t>lb</a:t>
            </a:r>
            <a:r>
              <a:rPr lang="en-US" sz="4000" dirty="0"/>
              <a:t>/acre</a:t>
            </a:r>
          </a:p>
        </p:txBody>
      </p:sp>
      <p:sp>
        <p:nvSpPr>
          <p:cNvPr id="4" name="TextBox 3">
            <a:extLst>
              <a:ext uri="{FF2B5EF4-FFF2-40B4-BE49-F238E27FC236}">
                <a16:creationId xmlns:a16="http://schemas.microsoft.com/office/drawing/2014/main" id="{7FD0E2A3-2DEF-41D6-8847-E02B7125B555}"/>
              </a:ext>
            </a:extLst>
          </p:cNvPr>
          <p:cNvSpPr txBox="1"/>
          <p:nvPr/>
        </p:nvSpPr>
        <p:spPr>
          <a:xfrm>
            <a:off x="3946361" y="366987"/>
            <a:ext cx="5396529" cy="707886"/>
          </a:xfrm>
          <a:prstGeom prst="rect">
            <a:avLst/>
          </a:prstGeom>
          <a:noFill/>
        </p:spPr>
        <p:txBody>
          <a:bodyPr wrap="square" rtlCol="0">
            <a:spAutoFit/>
          </a:bodyPr>
          <a:lstStyle/>
          <a:p>
            <a:r>
              <a:rPr lang="en-US" sz="4000" dirty="0"/>
              <a:t>BFM: 2,500 </a:t>
            </a:r>
            <a:r>
              <a:rPr lang="en-US" sz="4000" dirty="0" err="1"/>
              <a:t>lb</a:t>
            </a:r>
            <a:r>
              <a:rPr lang="en-US" sz="4000" dirty="0"/>
              <a:t>/acre</a:t>
            </a:r>
          </a:p>
        </p:txBody>
      </p:sp>
      <p:pic>
        <p:nvPicPr>
          <p:cNvPr id="5" name="Picture 4" descr="20150924_084604">
            <a:extLst>
              <a:ext uri="{FF2B5EF4-FFF2-40B4-BE49-F238E27FC236}">
                <a16:creationId xmlns:a16="http://schemas.microsoft.com/office/drawing/2014/main" id="{EB1CB5CA-FE6C-42E2-A167-155BB32B03D2}"/>
              </a:ext>
            </a:extLst>
          </p:cNvPr>
          <p:cNvPicPr>
            <a:picLocks noGrp="1" noChangeAspect="1"/>
          </p:cNvPicPr>
          <p:nvPr isPhoto="1"/>
        </p:nvPicPr>
        <p:blipFill>
          <a:blip r:embed="rId4" cstate="email">
            <a:lum/>
            <a:extLst>
              <a:ext uri="{28A0092B-C50C-407E-A947-70E740481C1C}">
                <a14:useLocalDpi xmlns:a14="http://schemas.microsoft.com/office/drawing/2010/main"/>
              </a:ext>
            </a:extLst>
          </a:blip>
          <a:stretch>
            <a:fillRect/>
          </a:stretch>
        </p:blipFill>
        <p:spPr>
          <a:xfrm>
            <a:off x="4827317" y="1697996"/>
            <a:ext cx="2828925" cy="5029200"/>
          </a:xfrm>
          <a:prstGeom prst="rect">
            <a:avLst/>
          </a:prstGeom>
          <a:noFill/>
          <a:ln>
            <a:noFill/>
          </a:ln>
        </p:spPr>
      </p:pic>
    </p:spTree>
    <p:extLst>
      <p:ext uri="{BB962C8B-B14F-4D97-AF65-F5344CB8AC3E}">
        <p14:creationId xmlns:p14="http://schemas.microsoft.com/office/powerpoint/2010/main" val="2262704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3"/>
          <p:cNvSpPr>
            <a:spLocks noGrp="1"/>
          </p:cNvSpPr>
          <p:nvPr>
            <p:ph type="title"/>
          </p:nvPr>
        </p:nvSpPr>
        <p:spPr/>
        <p:txBody>
          <a:bodyPr/>
          <a:lstStyle/>
          <a:p>
            <a:r>
              <a:rPr lang="en-US" altLang="en-US" dirty="0"/>
              <a:t>The Five Fundamentals</a:t>
            </a:r>
          </a:p>
        </p:txBody>
      </p:sp>
      <p:sp>
        <p:nvSpPr>
          <p:cNvPr id="3" name="Content Placeholder 2"/>
          <p:cNvSpPr>
            <a:spLocks noGrp="1"/>
          </p:cNvSpPr>
          <p:nvPr>
            <p:ph idx="1"/>
          </p:nvPr>
        </p:nvSpPr>
        <p:spPr>
          <a:xfrm>
            <a:off x="628651" y="1600200"/>
            <a:ext cx="7886700" cy="4160520"/>
          </a:xfrm>
        </p:spPr>
        <p:txBody>
          <a:bodyPr/>
          <a:lstStyle/>
          <a:p>
            <a:pPr marL="635000" lvl="1" indent="0">
              <a:buSzPct val="100000"/>
              <a:buNone/>
              <a:defRPr/>
            </a:pPr>
            <a:r>
              <a:rPr lang="en-US" sz="2000" b="1" dirty="0">
                <a:solidFill>
                  <a:srgbClr val="277723"/>
                </a:solidFill>
                <a:latin typeface="+mn-lt"/>
              </a:rPr>
              <a:t>Understand Your Substrate: </a:t>
            </a:r>
            <a:r>
              <a:rPr lang="en-US" dirty="0"/>
              <a:t>T</a:t>
            </a:r>
            <a:r>
              <a:rPr lang="en-US" sz="2000" dirty="0"/>
              <a:t>est the soil or substrate for agronomics</a:t>
            </a:r>
            <a:br>
              <a:rPr lang="en-US" sz="2000" dirty="0"/>
            </a:br>
            <a:endParaRPr lang="en-US" sz="2000" dirty="0"/>
          </a:p>
          <a:p>
            <a:pPr marL="635000" lvl="1" indent="0">
              <a:buSzPct val="100000"/>
              <a:buNone/>
              <a:defRPr/>
            </a:pPr>
            <a:r>
              <a:rPr lang="en-US" sz="2000" b="1" dirty="0">
                <a:solidFill>
                  <a:srgbClr val="277723"/>
                </a:solidFill>
                <a:latin typeface="+mn-lt"/>
              </a:rPr>
              <a:t>Plant Species Selection:</a:t>
            </a:r>
            <a:r>
              <a:rPr lang="en-US" sz="2000" b="1" dirty="0">
                <a:latin typeface="+mn-lt"/>
              </a:rPr>
              <a:t> </a:t>
            </a:r>
            <a:r>
              <a:rPr lang="en-US" dirty="0"/>
              <a:t>P</a:t>
            </a:r>
            <a:r>
              <a:rPr lang="en-US" sz="2000" dirty="0"/>
              <a:t>ick plant materials compatible </a:t>
            </a:r>
            <a:br>
              <a:rPr lang="en-US" sz="2000" dirty="0"/>
            </a:br>
            <a:r>
              <a:rPr lang="en-US" sz="2000" dirty="0"/>
              <a:t>with project goals</a:t>
            </a:r>
          </a:p>
          <a:p>
            <a:pPr marL="635000" lvl="1" indent="0">
              <a:buSzPct val="100000"/>
              <a:buNone/>
              <a:defRPr/>
            </a:pPr>
            <a:r>
              <a:rPr lang="en-US" sz="2000" b="1" dirty="0">
                <a:solidFill>
                  <a:srgbClr val="277723"/>
                </a:solidFill>
                <a:latin typeface="+mn-lt"/>
              </a:rPr>
              <a:t>Erosion Control Materials:</a:t>
            </a:r>
            <a:r>
              <a:rPr lang="en-US" sz="2000" b="1" dirty="0"/>
              <a:t> </a:t>
            </a:r>
            <a:r>
              <a:rPr lang="en-US" sz="2000" dirty="0"/>
              <a:t>Select the most effective control measures for your site</a:t>
            </a:r>
          </a:p>
          <a:p>
            <a:pPr marL="635000" lvl="1" indent="0">
              <a:buSzPct val="100000"/>
              <a:buNone/>
              <a:defRPr/>
            </a:pPr>
            <a:r>
              <a:rPr lang="en-US" sz="2000" b="1" dirty="0">
                <a:solidFill>
                  <a:srgbClr val="277723"/>
                </a:solidFill>
                <a:latin typeface="+mn-lt"/>
              </a:rPr>
              <a:t>Proper Installation:</a:t>
            </a:r>
            <a:r>
              <a:rPr lang="en-US" sz="2000" b="1" dirty="0"/>
              <a:t> </a:t>
            </a:r>
            <a:r>
              <a:rPr lang="en-US" sz="2000" dirty="0"/>
              <a:t>Ensure guidelines and specifications </a:t>
            </a:r>
            <a:br>
              <a:rPr lang="en-US" sz="2000" dirty="0"/>
            </a:br>
            <a:r>
              <a:rPr lang="en-US" sz="2000" dirty="0"/>
              <a:t>are followed</a:t>
            </a:r>
          </a:p>
          <a:p>
            <a:pPr marL="635000" lvl="1" indent="0">
              <a:buSzPct val="100000"/>
              <a:buNone/>
              <a:defRPr/>
            </a:pPr>
            <a:r>
              <a:rPr lang="en-US" sz="2000" b="1" dirty="0">
                <a:solidFill>
                  <a:srgbClr val="277723"/>
                </a:solidFill>
                <a:latin typeface="+mn-lt"/>
              </a:rPr>
              <a:t>Inspection and Maintenance:</a:t>
            </a:r>
            <a:r>
              <a:rPr lang="en-US" sz="2000" b="1" dirty="0"/>
              <a:t> </a:t>
            </a:r>
            <a:r>
              <a:rPr lang="en-US" sz="2000" dirty="0"/>
              <a:t>Coordinate plan to </a:t>
            </a:r>
            <a:br>
              <a:rPr lang="en-US" sz="2000" dirty="0"/>
            </a:br>
            <a:r>
              <a:rPr lang="en-US" sz="2000" dirty="0"/>
              <a:t>ensure success</a:t>
            </a:r>
          </a:p>
          <a:p>
            <a:pPr marL="0" indent="0">
              <a:buFont typeface="Times" pitchFamily="18" charset="0"/>
              <a:buNone/>
              <a:defRPr/>
            </a:pPr>
            <a:r>
              <a:rPr lang="en-US" sz="2000" i="1" dirty="0"/>
              <a:t>Fundamentals must be integrated into a process that entails </a:t>
            </a:r>
            <a:br>
              <a:rPr lang="en-US" sz="2000" i="1" dirty="0"/>
            </a:br>
            <a:r>
              <a:rPr lang="en-US" sz="2000" i="1" dirty="0"/>
              <a:t>proper planning and execution</a:t>
            </a:r>
          </a:p>
          <a:p>
            <a:pPr lvl="1">
              <a:buFont typeface="Times" pitchFamily="18" charset="0"/>
              <a:buChar char="•"/>
              <a:defRPr/>
            </a:pPr>
            <a:endParaRPr lang="en-US" sz="2000" dirty="0"/>
          </a:p>
        </p:txBody>
      </p:sp>
      <p:sp>
        <p:nvSpPr>
          <p:cNvPr id="2" name="Slide Number Placeholder 1"/>
          <p:cNvSpPr>
            <a:spLocks noGrp="1"/>
          </p:cNvSpPr>
          <p:nvPr>
            <p:ph type="sldNum" sz="quarter" idx="10"/>
          </p:nvPr>
        </p:nvSpPr>
        <p:spPr/>
        <p:txBody>
          <a:bodyPr/>
          <a:lstStyle/>
          <a:p>
            <a:fld id="{CF342211-10D9-4345-8663-D5620D75E1BD}" type="slidenum">
              <a:rPr lang="en-US" smtClean="0"/>
              <a:pPr/>
              <a:t>3</a:t>
            </a:fld>
            <a:endParaRPr lang="en-US"/>
          </a:p>
        </p:txBody>
      </p:sp>
      <p:grpSp>
        <p:nvGrpSpPr>
          <p:cNvPr id="4" name="Group 3"/>
          <p:cNvGrpSpPr/>
          <p:nvPr/>
        </p:nvGrpSpPr>
        <p:grpSpPr>
          <a:xfrm>
            <a:off x="823387" y="1600202"/>
            <a:ext cx="425625" cy="2992480"/>
            <a:chOff x="973666" y="1600200"/>
            <a:chExt cx="425625" cy="299247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8921" y="1600200"/>
              <a:ext cx="420370" cy="42037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666" y="2243227"/>
              <a:ext cx="420370" cy="42037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3666" y="2886254"/>
              <a:ext cx="420370" cy="42037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3666" y="3529281"/>
              <a:ext cx="420370" cy="420370"/>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3666" y="4172309"/>
              <a:ext cx="420370" cy="420370"/>
            </a:xfrm>
            <a:prstGeom prst="rect">
              <a:avLst/>
            </a:prstGeom>
          </p:spPr>
        </p:pic>
      </p:grpSp>
    </p:spTree>
    <p:extLst>
      <p:ext uri="{BB962C8B-B14F-4D97-AF65-F5344CB8AC3E}">
        <p14:creationId xmlns:p14="http://schemas.microsoft.com/office/powerpoint/2010/main" val="954410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4_095422"/>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0" y="1676400"/>
            <a:ext cx="9144000" cy="5143500"/>
          </a:xfrm>
          <a:prstGeom prst="rect">
            <a:avLst/>
          </a:prstGeom>
          <a:noFill/>
          <a:ln>
            <a:noFill/>
          </a:ln>
        </p:spPr>
      </p:pic>
      <p:sp>
        <p:nvSpPr>
          <p:cNvPr id="3" name="TextBox 2"/>
          <p:cNvSpPr txBox="1"/>
          <p:nvPr/>
        </p:nvSpPr>
        <p:spPr>
          <a:xfrm>
            <a:off x="76200" y="76200"/>
            <a:ext cx="8991600" cy="1077218"/>
          </a:xfrm>
          <a:prstGeom prst="rect">
            <a:avLst/>
          </a:prstGeom>
          <a:noFill/>
        </p:spPr>
        <p:txBody>
          <a:bodyPr wrap="square" rtlCol="0">
            <a:spAutoFit/>
          </a:bodyPr>
          <a:lstStyle/>
          <a:p>
            <a:r>
              <a:rPr lang="en-US" sz="3200" dirty="0"/>
              <a:t>Road is prepared – Ripped with tractor, fairly rocky with log placement for more natural look</a:t>
            </a:r>
          </a:p>
        </p:txBody>
      </p:sp>
    </p:spTree>
    <p:extLst>
      <p:ext uri="{BB962C8B-B14F-4D97-AF65-F5344CB8AC3E}">
        <p14:creationId xmlns:p14="http://schemas.microsoft.com/office/powerpoint/2010/main" val="2161567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4_09540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485900"/>
            <a:ext cx="9144000" cy="5143500"/>
          </a:xfrm>
          <a:prstGeom prst="rect">
            <a:avLst/>
          </a:prstGeom>
          <a:noFill/>
          <a:ln>
            <a:noFill/>
          </a:ln>
        </p:spPr>
      </p:pic>
      <p:sp>
        <p:nvSpPr>
          <p:cNvPr id="3" name="TextBox 2"/>
          <p:cNvSpPr txBox="1"/>
          <p:nvPr/>
        </p:nvSpPr>
        <p:spPr>
          <a:xfrm>
            <a:off x="457200" y="435114"/>
            <a:ext cx="8229600" cy="707886"/>
          </a:xfrm>
          <a:prstGeom prst="rect">
            <a:avLst/>
          </a:prstGeom>
          <a:noFill/>
        </p:spPr>
        <p:txBody>
          <a:bodyPr wrap="square" rtlCol="0">
            <a:spAutoFit/>
          </a:bodyPr>
          <a:lstStyle/>
          <a:p>
            <a:r>
              <a:rPr lang="en-US" sz="4000" dirty="0"/>
              <a:t>Applying Saltbush by hand</a:t>
            </a:r>
          </a:p>
        </p:txBody>
      </p:sp>
    </p:spTree>
    <p:extLst>
      <p:ext uri="{BB962C8B-B14F-4D97-AF65-F5344CB8AC3E}">
        <p14:creationId xmlns:p14="http://schemas.microsoft.com/office/powerpoint/2010/main" val="1500610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4_10264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857250"/>
            <a:ext cx="9144000" cy="5143500"/>
          </a:xfrm>
          <a:prstGeom prst="rect">
            <a:avLst/>
          </a:prstGeom>
          <a:noFill/>
          <a:ln>
            <a:noFill/>
          </a:ln>
        </p:spPr>
      </p:pic>
    </p:spTree>
    <p:extLst>
      <p:ext uri="{BB962C8B-B14F-4D97-AF65-F5344CB8AC3E}">
        <p14:creationId xmlns:p14="http://schemas.microsoft.com/office/powerpoint/2010/main" val="4198291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4_11204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857250"/>
            <a:ext cx="9144000" cy="5143500"/>
          </a:xfrm>
          <a:prstGeom prst="rect">
            <a:avLst/>
          </a:prstGeom>
          <a:noFill/>
          <a:ln>
            <a:noFill/>
          </a:ln>
        </p:spPr>
      </p:pic>
    </p:spTree>
    <p:extLst>
      <p:ext uri="{BB962C8B-B14F-4D97-AF65-F5344CB8AC3E}">
        <p14:creationId xmlns:p14="http://schemas.microsoft.com/office/powerpoint/2010/main" val="3998218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4_112004"/>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0" y="0"/>
            <a:ext cx="4572000" cy="6858000"/>
          </a:xfrm>
          <a:prstGeom prst="rect">
            <a:avLst/>
          </a:prstGeom>
          <a:noFill/>
          <a:ln>
            <a:noFill/>
          </a:ln>
        </p:spPr>
      </p:pic>
      <p:pic>
        <p:nvPicPr>
          <p:cNvPr id="3" name="Picture 2">
            <a:extLst>
              <a:ext uri="{FF2B5EF4-FFF2-40B4-BE49-F238E27FC236}">
                <a16:creationId xmlns:a16="http://schemas.microsoft.com/office/drawing/2014/main" id="{945E30DC-6FB4-4196-B6DB-FD5038F0B5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429000" y="1143000"/>
            <a:ext cx="6858000" cy="4572000"/>
          </a:xfrm>
          <a:prstGeom prst="rect">
            <a:avLst/>
          </a:prstGeom>
        </p:spPr>
      </p:pic>
      <p:sp>
        <p:nvSpPr>
          <p:cNvPr id="4" name="TextBox 3">
            <a:extLst>
              <a:ext uri="{FF2B5EF4-FFF2-40B4-BE49-F238E27FC236}">
                <a16:creationId xmlns:a16="http://schemas.microsoft.com/office/drawing/2014/main" id="{01BD9679-483B-4289-9781-A2A3B6493DDF}"/>
              </a:ext>
            </a:extLst>
          </p:cNvPr>
          <p:cNvSpPr txBox="1"/>
          <p:nvPr/>
        </p:nvSpPr>
        <p:spPr>
          <a:xfrm>
            <a:off x="533400" y="228600"/>
            <a:ext cx="3581400" cy="369332"/>
          </a:xfrm>
          <a:prstGeom prst="rect">
            <a:avLst/>
          </a:prstGeom>
          <a:noFill/>
        </p:spPr>
        <p:txBody>
          <a:bodyPr wrap="square" rtlCol="0">
            <a:spAutoFit/>
          </a:bodyPr>
          <a:lstStyle/>
          <a:p>
            <a:r>
              <a:rPr lang="en-US" b="1" dirty="0"/>
              <a:t>9/24/15 - Installation</a:t>
            </a:r>
          </a:p>
        </p:txBody>
      </p:sp>
      <p:sp>
        <p:nvSpPr>
          <p:cNvPr id="5" name="TextBox 4">
            <a:extLst>
              <a:ext uri="{FF2B5EF4-FFF2-40B4-BE49-F238E27FC236}">
                <a16:creationId xmlns:a16="http://schemas.microsoft.com/office/drawing/2014/main" id="{90250B92-6F2D-4E40-89AC-9632F89175F7}"/>
              </a:ext>
            </a:extLst>
          </p:cNvPr>
          <p:cNvSpPr txBox="1"/>
          <p:nvPr/>
        </p:nvSpPr>
        <p:spPr>
          <a:xfrm>
            <a:off x="5486400" y="196334"/>
            <a:ext cx="3581400" cy="369332"/>
          </a:xfrm>
          <a:prstGeom prst="rect">
            <a:avLst/>
          </a:prstGeom>
          <a:noFill/>
        </p:spPr>
        <p:txBody>
          <a:bodyPr wrap="square" rtlCol="0">
            <a:spAutoFit/>
          </a:bodyPr>
          <a:lstStyle/>
          <a:p>
            <a:r>
              <a:rPr lang="en-US" b="1"/>
              <a:t>5/21/18 </a:t>
            </a:r>
            <a:r>
              <a:rPr lang="en-US" b="1" dirty="0"/>
              <a:t>– 32 Months Later</a:t>
            </a:r>
          </a:p>
        </p:txBody>
      </p:sp>
    </p:spTree>
    <p:extLst>
      <p:ext uri="{BB962C8B-B14F-4D97-AF65-F5344CB8AC3E}">
        <p14:creationId xmlns:p14="http://schemas.microsoft.com/office/powerpoint/2010/main" val="2943122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809B810-E563-F345-BCBC-F919D2E021BB}"/>
              </a:ext>
            </a:extLst>
          </p:cNvPr>
          <p:cNvGraphicFramePr>
            <a:graphicFrameLocks noGrp="1"/>
          </p:cNvGraphicFramePr>
          <p:nvPr>
            <p:ph idx="1"/>
            <p:extLst>
              <p:ext uri="{D42A27DB-BD31-4B8C-83A1-F6EECF244321}">
                <p14:modId xmlns:p14="http://schemas.microsoft.com/office/powerpoint/2010/main" val="864975680"/>
              </p:ext>
            </p:extLst>
          </p:nvPr>
        </p:nvGraphicFramePr>
        <p:xfrm>
          <a:off x="628650" y="1308100"/>
          <a:ext cx="7886700" cy="445293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Organic Matter Change</a:t>
            </a:r>
          </a:p>
        </p:txBody>
      </p:sp>
      <p:sp>
        <p:nvSpPr>
          <p:cNvPr id="2" name="Slide Number Placeholder 1">
            <a:extLst>
              <a:ext uri="{FF2B5EF4-FFF2-40B4-BE49-F238E27FC236}">
                <a16:creationId xmlns:a16="http://schemas.microsoft.com/office/drawing/2014/main" id="{B36C5757-44C9-E946-8E12-923F5C3524B9}"/>
              </a:ext>
            </a:extLst>
          </p:cNvPr>
          <p:cNvSpPr>
            <a:spLocks noGrp="1"/>
          </p:cNvSpPr>
          <p:nvPr>
            <p:ph type="sldNum" sz="quarter" idx="10"/>
          </p:nvPr>
        </p:nvSpPr>
        <p:spPr/>
        <p:txBody>
          <a:bodyPr/>
          <a:lstStyle/>
          <a:p>
            <a:fld id="{CF342211-10D9-4345-8663-D5620D75E1BD}" type="slidenum">
              <a:rPr lang="en-US" smtClean="0"/>
              <a:pPr/>
              <a:t>35</a:t>
            </a:fld>
            <a:endParaRPr lang="en-US"/>
          </a:p>
        </p:txBody>
      </p:sp>
    </p:spTree>
    <p:extLst>
      <p:ext uri="{BB962C8B-B14F-4D97-AF65-F5344CB8AC3E}">
        <p14:creationId xmlns:p14="http://schemas.microsoft.com/office/powerpoint/2010/main" val="2831651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Soil Respiration</a:t>
            </a:r>
          </a:p>
        </p:txBody>
      </p:sp>
      <p:sp>
        <p:nvSpPr>
          <p:cNvPr id="2" name="Content Placeholder 1">
            <a:extLst>
              <a:ext uri="{FF2B5EF4-FFF2-40B4-BE49-F238E27FC236}">
                <a16:creationId xmlns:a16="http://schemas.microsoft.com/office/drawing/2014/main" id="{7BC9CF61-266A-F94A-B7CC-F4485FDE6D63}"/>
              </a:ext>
            </a:extLst>
          </p:cNvPr>
          <p:cNvSpPr>
            <a:spLocks noGrp="1"/>
          </p:cNvSpPr>
          <p:nvPr>
            <p:ph idx="1"/>
          </p:nvPr>
        </p:nvSpPr>
        <p:spPr/>
        <p:txBody>
          <a:bodyPr/>
          <a:lstStyle/>
          <a:p>
            <a:r>
              <a:rPr lang="en-US" sz="2000" dirty="0"/>
              <a:t>Soil is on the right track for improved biological activity – Soil Health </a:t>
            </a:r>
            <a:br>
              <a:rPr lang="en-US" sz="2000" dirty="0"/>
            </a:br>
            <a:r>
              <a:rPr lang="en-US" sz="2000" dirty="0"/>
              <a:t>is at or above ideal for region</a:t>
            </a:r>
          </a:p>
          <a:p>
            <a:r>
              <a:rPr lang="en-US" sz="2000" dirty="0"/>
              <a:t>Significant increase in Soil Respiration (406% increase)</a:t>
            </a:r>
          </a:p>
        </p:txBody>
      </p:sp>
      <p:sp>
        <p:nvSpPr>
          <p:cNvPr id="5" name="Slide Number Placeholder 4">
            <a:extLst>
              <a:ext uri="{FF2B5EF4-FFF2-40B4-BE49-F238E27FC236}">
                <a16:creationId xmlns:a16="http://schemas.microsoft.com/office/drawing/2014/main" id="{A4B6B67C-BAE5-894F-A912-0348FA465BC6}"/>
              </a:ext>
            </a:extLst>
          </p:cNvPr>
          <p:cNvSpPr>
            <a:spLocks noGrp="1"/>
          </p:cNvSpPr>
          <p:nvPr>
            <p:ph type="sldNum" sz="quarter" idx="10"/>
          </p:nvPr>
        </p:nvSpPr>
        <p:spPr/>
        <p:txBody>
          <a:bodyPr/>
          <a:lstStyle/>
          <a:p>
            <a:fld id="{CF342211-10D9-4345-8663-D5620D75E1BD}" type="slidenum">
              <a:rPr lang="en-US" smtClean="0"/>
              <a:pPr/>
              <a:t>36</a:t>
            </a:fld>
            <a:endParaRPr lang="en-US"/>
          </a:p>
        </p:txBody>
      </p:sp>
      <p:graphicFrame>
        <p:nvGraphicFramePr>
          <p:cNvPr id="6" name="Content Placeholder 4">
            <a:extLst>
              <a:ext uri="{FF2B5EF4-FFF2-40B4-BE49-F238E27FC236}">
                <a16:creationId xmlns:a16="http://schemas.microsoft.com/office/drawing/2014/main" id="{43688FBF-6800-424F-B6F9-62EB5D06850C}"/>
              </a:ext>
            </a:extLst>
          </p:cNvPr>
          <p:cNvGraphicFramePr>
            <a:graphicFrameLocks/>
          </p:cNvGraphicFramePr>
          <p:nvPr>
            <p:extLst>
              <p:ext uri="{D42A27DB-BD31-4B8C-83A1-F6EECF244321}">
                <p14:modId xmlns:p14="http://schemas.microsoft.com/office/powerpoint/2010/main" val="1850675338"/>
              </p:ext>
            </p:extLst>
          </p:nvPr>
        </p:nvGraphicFramePr>
        <p:xfrm>
          <a:off x="1020726" y="2426027"/>
          <a:ext cx="7102548" cy="367896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3CBF2DD9-5B7B-44E1-A88B-429EAB30624C}"/>
              </a:ext>
            </a:extLst>
          </p:cNvPr>
          <p:cNvSpPr/>
          <p:nvPr/>
        </p:nvSpPr>
        <p:spPr>
          <a:xfrm rot="16200000">
            <a:off x="-47320" y="3821839"/>
            <a:ext cx="1816523" cy="307777"/>
          </a:xfrm>
          <a:prstGeom prst="rect">
            <a:avLst/>
          </a:prstGeom>
        </p:spPr>
        <p:txBody>
          <a:bodyPr wrap="none">
            <a:spAutoFit/>
          </a:bodyPr>
          <a:lstStyle/>
          <a:p>
            <a:pPr algn="ctr"/>
            <a:r>
              <a:rPr lang="en-US" sz="1400" dirty="0"/>
              <a:t>(mg CO</a:t>
            </a:r>
            <a:r>
              <a:rPr lang="en-US" sz="1400" baseline="-25000" dirty="0"/>
              <a:t>2</a:t>
            </a:r>
            <a:r>
              <a:rPr lang="en-US" sz="1400" dirty="0"/>
              <a:t>/kg soil/week)</a:t>
            </a:r>
          </a:p>
        </p:txBody>
      </p:sp>
    </p:spTree>
    <p:extLst>
      <p:ext uri="{BB962C8B-B14F-4D97-AF65-F5344CB8AC3E}">
        <p14:creationId xmlns:p14="http://schemas.microsoft.com/office/powerpoint/2010/main" val="1475197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Soil Bacteria Level</a:t>
            </a:r>
          </a:p>
        </p:txBody>
      </p:sp>
      <p:sp>
        <p:nvSpPr>
          <p:cNvPr id="7" name="Content Placeholder 6">
            <a:extLst>
              <a:ext uri="{FF2B5EF4-FFF2-40B4-BE49-F238E27FC236}">
                <a16:creationId xmlns:a16="http://schemas.microsoft.com/office/drawing/2014/main" id="{694BE10F-F631-7249-AFB1-6C7542CDE9B5}"/>
              </a:ext>
            </a:extLst>
          </p:cNvPr>
          <p:cNvSpPr>
            <a:spLocks noGrp="1"/>
          </p:cNvSpPr>
          <p:nvPr>
            <p:ph idx="1"/>
          </p:nvPr>
        </p:nvSpPr>
        <p:spPr>
          <a:xfrm>
            <a:off x="628650" y="1307592"/>
            <a:ext cx="7886700" cy="678863"/>
          </a:xfrm>
        </p:spPr>
        <p:txBody>
          <a:bodyPr/>
          <a:lstStyle/>
          <a:p>
            <a:r>
              <a:rPr lang="en-US" dirty="0"/>
              <a:t>Significant increase in beneficial Bacteria (304% increase)</a:t>
            </a:r>
          </a:p>
        </p:txBody>
      </p:sp>
      <p:sp>
        <p:nvSpPr>
          <p:cNvPr id="5" name="Slide Number Placeholder 4">
            <a:extLst>
              <a:ext uri="{FF2B5EF4-FFF2-40B4-BE49-F238E27FC236}">
                <a16:creationId xmlns:a16="http://schemas.microsoft.com/office/drawing/2014/main" id="{F8E92A7B-FB5E-6642-AD6B-9908ADA1D6D8}"/>
              </a:ext>
            </a:extLst>
          </p:cNvPr>
          <p:cNvSpPr>
            <a:spLocks noGrp="1"/>
          </p:cNvSpPr>
          <p:nvPr>
            <p:ph type="sldNum" sz="quarter" idx="10"/>
          </p:nvPr>
        </p:nvSpPr>
        <p:spPr/>
        <p:txBody>
          <a:bodyPr/>
          <a:lstStyle/>
          <a:p>
            <a:fld id="{CF342211-10D9-4345-8663-D5620D75E1BD}" type="slidenum">
              <a:rPr lang="en-US" smtClean="0"/>
              <a:pPr/>
              <a:t>37</a:t>
            </a:fld>
            <a:endParaRPr lang="en-US"/>
          </a:p>
        </p:txBody>
      </p:sp>
      <p:graphicFrame>
        <p:nvGraphicFramePr>
          <p:cNvPr id="6" name="Content Placeholder 4">
            <a:extLst>
              <a:ext uri="{FF2B5EF4-FFF2-40B4-BE49-F238E27FC236}">
                <a16:creationId xmlns:a16="http://schemas.microsoft.com/office/drawing/2014/main" id="{43688FBF-6800-424F-B6F9-62EB5D06850C}"/>
              </a:ext>
            </a:extLst>
          </p:cNvPr>
          <p:cNvGraphicFramePr>
            <a:graphicFrameLocks/>
          </p:cNvGraphicFramePr>
          <p:nvPr>
            <p:extLst>
              <p:ext uri="{D42A27DB-BD31-4B8C-83A1-F6EECF244321}">
                <p14:modId xmlns:p14="http://schemas.microsoft.com/office/powerpoint/2010/main" val="2153367556"/>
              </p:ext>
            </p:extLst>
          </p:nvPr>
        </p:nvGraphicFramePr>
        <p:xfrm>
          <a:off x="1020726" y="1828801"/>
          <a:ext cx="7102548" cy="4187536"/>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508E2618-DBB5-440F-8CBE-E0BDC92474C7}"/>
              </a:ext>
            </a:extLst>
          </p:cNvPr>
          <p:cNvSpPr/>
          <p:nvPr/>
        </p:nvSpPr>
        <p:spPr>
          <a:xfrm rot="16200000">
            <a:off x="283612" y="3456086"/>
            <a:ext cx="1052019" cy="307777"/>
          </a:xfrm>
          <a:prstGeom prst="rect">
            <a:avLst/>
          </a:prstGeom>
        </p:spPr>
        <p:txBody>
          <a:bodyPr wrap="none">
            <a:spAutoFit/>
          </a:bodyPr>
          <a:lstStyle/>
          <a:p>
            <a:r>
              <a:rPr lang="en-US" sz="1400" dirty="0"/>
              <a:t>(cells/g soil)</a:t>
            </a:r>
          </a:p>
        </p:txBody>
      </p:sp>
    </p:spTree>
    <p:extLst>
      <p:ext uri="{BB962C8B-B14F-4D97-AF65-F5344CB8AC3E}">
        <p14:creationId xmlns:p14="http://schemas.microsoft.com/office/powerpoint/2010/main" val="4192064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Soil Fungi Level</a:t>
            </a:r>
          </a:p>
        </p:txBody>
      </p:sp>
      <p:sp>
        <p:nvSpPr>
          <p:cNvPr id="7" name="Content Placeholder 6">
            <a:extLst>
              <a:ext uri="{FF2B5EF4-FFF2-40B4-BE49-F238E27FC236}">
                <a16:creationId xmlns:a16="http://schemas.microsoft.com/office/drawing/2014/main" id="{F0BE4FA9-6434-C940-B1CA-5ACA7921413E}"/>
              </a:ext>
            </a:extLst>
          </p:cNvPr>
          <p:cNvSpPr>
            <a:spLocks noGrp="1"/>
          </p:cNvSpPr>
          <p:nvPr>
            <p:ph idx="1"/>
          </p:nvPr>
        </p:nvSpPr>
        <p:spPr>
          <a:xfrm>
            <a:off x="628650" y="1307592"/>
            <a:ext cx="7886700" cy="774159"/>
          </a:xfrm>
        </p:spPr>
        <p:txBody>
          <a:bodyPr/>
          <a:lstStyle/>
          <a:p>
            <a:r>
              <a:rPr lang="en-US" dirty="0"/>
              <a:t>Significant increase in Fungi (867% increase)</a:t>
            </a:r>
          </a:p>
        </p:txBody>
      </p:sp>
      <p:sp>
        <p:nvSpPr>
          <p:cNvPr id="4" name="Slide Number Placeholder 3">
            <a:extLst>
              <a:ext uri="{FF2B5EF4-FFF2-40B4-BE49-F238E27FC236}">
                <a16:creationId xmlns:a16="http://schemas.microsoft.com/office/drawing/2014/main" id="{7D73626F-FF0C-3845-837C-99470C7AFFE0}"/>
              </a:ext>
            </a:extLst>
          </p:cNvPr>
          <p:cNvSpPr>
            <a:spLocks noGrp="1"/>
          </p:cNvSpPr>
          <p:nvPr>
            <p:ph type="sldNum" sz="quarter" idx="10"/>
          </p:nvPr>
        </p:nvSpPr>
        <p:spPr/>
        <p:txBody>
          <a:bodyPr/>
          <a:lstStyle/>
          <a:p>
            <a:fld id="{CF342211-10D9-4345-8663-D5620D75E1BD}" type="slidenum">
              <a:rPr lang="en-US" smtClean="0"/>
              <a:pPr/>
              <a:t>38</a:t>
            </a:fld>
            <a:endParaRPr lang="en-US"/>
          </a:p>
        </p:txBody>
      </p:sp>
      <p:graphicFrame>
        <p:nvGraphicFramePr>
          <p:cNvPr id="6" name="Content Placeholder 4">
            <a:extLst>
              <a:ext uri="{FF2B5EF4-FFF2-40B4-BE49-F238E27FC236}">
                <a16:creationId xmlns:a16="http://schemas.microsoft.com/office/drawing/2014/main" id="{43688FBF-6800-424F-B6F9-62EB5D06850C}"/>
              </a:ext>
            </a:extLst>
          </p:cNvPr>
          <p:cNvGraphicFramePr>
            <a:graphicFrameLocks/>
          </p:cNvGraphicFramePr>
          <p:nvPr>
            <p:extLst>
              <p:ext uri="{D42A27DB-BD31-4B8C-83A1-F6EECF244321}">
                <p14:modId xmlns:p14="http://schemas.microsoft.com/office/powerpoint/2010/main" val="2950636528"/>
              </p:ext>
            </p:extLst>
          </p:nvPr>
        </p:nvGraphicFramePr>
        <p:xfrm>
          <a:off x="1020726" y="2081751"/>
          <a:ext cx="7102548" cy="3678969"/>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0E068B86-01B5-4B83-814F-A1DF2282DE9F}"/>
              </a:ext>
            </a:extLst>
          </p:cNvPr>
          <p:cNvSpPr/>
          <p:nvPr/>
        </p:nvSpPr>
        <p:spPr>
          <a:xfrm rot="16200000">
            <a:off x="325407" y="3465611"/>
            <a:ext cx="1052019" cy="307777"/>
          </a:xfrm>
          <a:prstGeom prst="rect">
            <a:avLst/>
          </a:prstGeom>
        </p:spPr>
        <p:txBody>
          <a:bodyPr wrap="none">
            <a:spAutoFit/>
          </a:bodyPr>
          <a:lstStyle/>
          <a:p>
            <a:r>
              <a:rPr lang="en-US" sz="1400" dirty="0"/>
              <a:t>(cells/g soil)</a:t>
            </a:r>
          </a:p>
        </p:txBody>
      </p:sp>
    </p:spTree>
    <p:extLst>
      <p:ext uri="{BB962C8B-B14F-4D97-AF65-F5344CB8AC3E}">
        <p14:creationId xmlns:p14="http://schemas.microsoft.com/office/powerpoint/2010/main" val="3657178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2D40-E8D1-A54C-9997-66C24747FD18}"/>
              </a:ext>
            </a:extLst>
          </p:cNvPr>
          <p:cNvSpPr>
            <a:spLocks noGrp="1"/>
          </p:cNvSpPr>
          <p:nvPr>
            <p:ph type="title"/>
          </p:nvPr>
        </p:nvSpPr>
        <p:spPr>
          <a:xfrm>
            <a:off x="623888" y="4549775"/>
            <a:ext cx="7886700" cy="858013"/>
          </a:xfrm>
        </p:spPr>
        <p:txBody>
          <a:bodyPr/>
          <a:lstStyle/>
          <a:p>
            <a:r>
              <a:rPr lang="en-US" dirty="0"/>
              <a:t>Mine Reclamation – SE USA</a:t>
            </a:r>
          </a:p>
        </p:txBody>
      </p:sp>
      <p:sp>
        <p:nvSpPr>
          <p:cNvPr id="3" name="Slide Number Placeholder 2">
            <a:extLst>
              <a:ext uri="{FF2B5EF4-FFF2-40B4-BE49-F238E27FC236}">
                <a16:creationId xmlns:a16="http://schemas.microsoft.com/office/drawing/2014/main" id="{8682923A-E01D-D14F-8A76-1D9C88E59BF2}"/>
              </a:ext>
            </a:extLst>
          </p:cNvPr>
          <p:cNvSpPr>
            <a:spLocks noGrp="1"/>
          </p:cNvSpPr>
          <p:nvPr>
            <p:ph type="sldNum" sz="quarter" idx="10"/>
          </p:nvPr>
        </p:nvSpPr>
        <p:spPr/>
        <p:txBody>
          <a:bodyPr/>
          <a:lstStyle/>
          <a:p>
            <a:fld id="{CF342211-10D9-4345-8663-D5620D75E1BD}" type="slidenum">
              <a:rPr lang="en-US" smtClean="0"/>
              <a:pPr/>
              <a:t>39</a:t>
            </a:fld>
            <a:endParaRPr lang="en-US"/>
          </a:p>
        </p:txBody>
      </p:sp>
      <p:pic>
        <p:nvPicPr>
          <p:cNvPr id="6" name="Picture Placeholder 5">
            <a:extLst>
              <a:ext uri="{FF2B5EF4-FFF2-40B4-BE49-F238E27FC236}">
                <a16:creationId xmlns:a16="http://schemas.microsoft.com/office/drawing/2014/main" id="{BDB1962B-CBCB-6040-B22A-AF46BD0A103E}"/>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tretch>
            <a:fillRect/>
          </a:stretch>
        </p:blipFill>
        <p:spPr>
          <a:xfrm>
            <a:off x="623888" y="526208"/>
            <a:ext cx="7886700" cy="3713321"/>
          </a:xfrm>
        </p:spPr>
      </p:pic>
    </p:spTree>
    <p:extLst>
      <p:ext uri="{BB962C8B-B14F-4D97-AF65-F5344CB8AC3E}">
        <p14:creationId xmlns:p14="http://schemas.microsoft.com/office/powerpoint/2010/main" val="3057810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r>
              <a:rPr lang="en-US" altLang="en-US" dirty="0">
                <a:latin typeface="+mn-lt"/>
              </a:rPr>
              <a:t>What is our ultimate site restoration goal?</a:t>
            </a:r>
          </a:p>
        </p:txBody>
      </p:sp>
      <p:sp>
        <p:nvSpPr>
          <p:cNvPr id="3" name="Slide Number Placeholder 2">
            <a:extLst>
              <a:ext uri="{FF2B5EF4-FFF2-40B4-BE49-F238E27FC236}">
                <a16:creationId xmlns:a16="http://schemas.microsoft.com/office/drawing/2014/main" id="{BF4228F5-5F3E-AF43-98B1-8FB046D9C52B}"/>
              </a:ext>
            </a:extLst>
          </p:cNvPr>
          <p:cNvSpPr>
            <a:spLocks noGrp="1"/>
          </p:cNvSpPr>
          <p:nvPr>
            <p:ph type="sldNum" sz="quarter" idx="10"/>
          </p:nvPr>
        </p:nvSpPr>
        <p:spPr/>
        <p:txBody>
          <a:bodyPr/>
          <a:lstStyle/>
          <a:p>
            <a:fld id="{CF342211-10D9-4345-8663-D5620D75E1BD}" type="slidenum">
              <a:rPr lang="en-US" smtClean="0"/>
              <a:pPr/>
              <a:t>4</a:t>
            </a:fld>
            <a:endParaRPr lang="en-US"/>
          </a:p>
        </p:txBody>
      </p:sp>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23623" y="1209451"/>
            <a:ext cx="7891727" cy="44390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895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Mine Location</a:t>
            </a:r>
          </a:p>
        </p:txBody>
      </p:sp>
      <p:pic>
        <p:nvPicPr>
          <p:cNvPr id="9" name="Content Placeholder 8"/>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68263" y="1600200"/>
            <a:ext cx="4016473" cy="4525963"/>
          </a:xfrm>
          <a:prstGeom prst="rect">
            <a:avLst/>
          </a:prstGeom>
          <a:solidFill>
            <a:schemeClr val="accent1"/>
          </a:solidFill>
          <a:ln>
            <a:solidFill>
              <a:schemeClr val="accent1"/>
            </a:solidFill>
          </a:ln>
        </p:spPr>
      </p:pic>
      <p:sp>
        <p:nvSpPr>
          <p:cNvPr id="2" name="Content Placeholder 1"/>
          <p:cNvSpPr>
            <a:spLocks noGrp="1"/>
          </p:cNvSpPr>
          <p:nvPr>
            <p:ph sz="half" idx="2"/>
          </p:nvPr>
        </p:nvSpPr>
        <p:spPr>
          <a:xfrm>
            <a:off x="4703394" y="1600202"/>
            <a:ext cx="4321334" cy="4525963"/>
          </a:xfrm>
        </p:spPr>
        <p:txBody>
          <a:bodyPr/>
          <a:lstStyle/>
          <a:p>
            <a:r>
              <a:rPr lang="en-US" dirty="0"/>
              <a:t>“Failure is Not an Option”</a:t>
            </a:r>
          </a:p>
          <a:p>
            <a:r>
              <a:rPr lang="en-US" dirty="0"/>
              <a:t>Must gain bond release</a:t>
            </a:r>
          </a:p>
          <a:p>
            <a:r>
              <a:rPr lang="en-US" dirty="0"/>
              <a:t>Open up additional mining sites</a:t>
            </a:r>
          </a:p>
          <a:p>
            <a:r>
              <a:rPr lang="en-US" dirty="0"/>
              <a:t>Must be done in 2016</a:t>
            </a:r>
          </a:p>
          <a:p>
            <a:r>
              <a:rPr lang="en-US" dirty="0"/>
              <a:t>Consultants embraced “Five Fundamentals”</a:t>
            </a:r>
          </a:p>
          <a:p>
            <a:endParaRPr lang="en-US" dirty="0"/>
          </a:p>
        </p:txBody>
      </p:sp>
      <p:sp>
        <p:nvSpPr>
          <p:cNvPr id="11" name="Up Arrow 10"/>
          <p:cNvSpPr/>
          <p:nvPr/>
        </p:nvSpPr>
        <p:spPr>
          <a:xfrm rot="-2400000">
            <a:off x="1586103" y="5642076"/>
            <a:ext cx="45719" cy="53162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727046" y="6023546"/>
            <a:ext cx="583878" cy="400110"/>
          </a:xfrm>
          <a:prstGeom prst="rect">
            <a:avLst/>
          </a:prstGeom>
          <a:noFill/>
        </p:spPr>
        <p:txBody>
          <a:bodyPr wrap="square" rtlCol="0">
            <a:spAutoFit/>
          </a:bodyPr>
          <a:lstStyle/>
          <a:p>
            <a:r>
              <a:rPr lang="en-US" sz="2000" b="1" dirty="0">
                <a:solidFill>
                  <a:prstClr val="black"/>
                </a:solidFill>
              </a:rPr>
              <a:t>Site</a:t>
            </a:r>
          </a:p>
        </p:txBody>
      </p:sp>
    </p:spTree>
    <p:extLst>
      <p:ext uri="{BB962C8B-B14F-4D97-AF65-F5344CB8AC3E}">
        <p14:creationId xmlns:p14="http://schemas.microsoft.com/office/powerpoint/2010/main" val="2881960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Mine Site Soil Test Problems</a:t>
            </a:r>
            <a:endParaRPr lang="en-US" dirty="0"/>
          </a:p>
        </p:txBody>
      </p:sp>
      <p:sp>
        <p:nvSpPr>
          <p:cNvPr id="2" name="Slide Number Placeholder 1"/>
          <p:cNvSpPr>
            <a:spLocks noGrp="1"/>
          </p:cNvSpPr>
          <p:nvPr>
            <p:ph type="sldNum" sz="quarter" idx="10"/>
          </p:nvPr>
        </p:nvSpPr>
        <p:spPr/>
        <p:txBody>
          <a:bodyPr/>
          <a:lstStyle/>
          <a:p>
            <a:fld id="{CF342211-10D9-4345-8663-D5620D75E1BD}" type="slidenum">
              <a:rPr lang="en-US" smtClean="0"/>
              <a:pPr/>
              <a:t>41</a:t>
            </a:fld>
            <a:endParaRPr lang="en-US" dirty="0"/>
          </a:p>
        </p:txBody>
      </p:sp>
      <p:graphicFrame>
        <p:nvGraphicFramePr>
          <p:cNvPr id="15" name="Content Placeholder 14">
            <a:extLst>
              <a:ext uri="{FF2B5EF4-FFF2-40B4-BE49-F238E27FC236}">
                <a16:creationId xmlns:a16="http://schemas.microsoft.com/office/drawing/2014/main" id="{99A9A994-DAF7-1A40-8BA1-4313A86BE17F}"/>
              </a:ext>
            </a:extLst>
          </p:cNvPr>
          <p:cNvGraphicFramePr>
            <a:graphicFrameLocks noGrp="1"/>
          </p:cNvGraphicFramePr>
          <p:nvPr>
            <p:ph idx="1"/>
            <p:extLst>
              <p:ext uri="{D42A27DB-BD31-4B8C-83A1-F6EECF244321}">
                <p14:modId xmlns:p14="http://schemas.microsoft.com/office/powerpoint/2010/main" val="1640527317"/>
              </p:ext>
            </p:extLst>
          </p:nvPr>
        </p:nvGraphicFramePr>
        <p:xfrm>
          <a:off x="628650" y="1308100"/>
          <a:ext cx="7886700" cy="1112520"/>
        </p:xfrm>
        <a:graphic>
          <a:graphicData uri="http://schemas.openxmlformats.org/drawingml/2006/table">
            <a:tbl>
              <a:tblPr firstRow="1" bandRow="1">
                <a:tableStyleId>{1FECB4D8-DB02-4DC6-A0A2-4F2EBAE1DC90}</a:tableStyleId>
              </a:tblPr>
              <a:tblGrid>
                <a:gridCol w="2628900">
                  <a:extLst>
                    <a:ext uri="{9D8B030D-6E8A-4147-A177-3AD203B41FA5}">
                      <a16:colId xmlns:a16="http://schemas.microsoft.com/office/drawing/2014/main" val="2042613529"/>
                    </a:ext>
                  </a:extLst>
                </a:gridCol>
                <a:gridCol w="2628900">
                  <a:extLst>
                    <a:ext uri="{9D8B030D-6E8A-4147-A177-3AD203B41FA5}">
                      <a16:colId xmlns:a16="http://schemas.microsoft.com/office/drawing/2014/main" val="620451368"/>
                    </a:ext>
                  </a:extLst>
                </a:gridCol>
                <a:gridCol w="2628900">
                  <a:extLst>
                    <a:ext uri="{9D8B030D-6E8A-4147-A177-3AD203B41FA5}">
                      <a16:colId xmlns:a16="http://schemas.microsoft.com/office/drawing/2014/main" val="1377357078"/>
                    </a:ext>
                  </a:extLst>
                </a:gridCol>
              </a:tblGrid>
              <a:tr h="370840">
                <a:tc>
                  <a:txBody>
                    <a:bodyPr/>
                    <a:lstStyle/>
                    <a:p>
                      <a:endParaRPr lang="en-US" dirty="0"/>
                    </a:p>
                  </a:txBody>
                  <a:tcPr>
                    <a:lnL w="12700" cmpd="sng">
                      <a:noFill/>
                    </a:lnL>
                    <a:lnT w="12700" cmpd="sng">
                      <a:noFill/>
                    </a:lnT>
                    <a:lnB w="12700" cmpd="sng">
                      <a:noFill/>
                    </a:lnB>
                    <a:solidFill>
                      <a:srgbClr val="007935"/>
                    </a:solidFill>
                  </a:tcPr>
                </a:tc>
                <a:tc>
                  <a:txBody>
                    <a:bodyPr/>
                    <a:lstStyle/>
                    <a:p>
                      <a:pPr algn="ctr"/>
                      <a:r>
                        <a:rPr lang="en-US" dirty="0"/>
                        <a:t>pH</a:t>
                      </a:r>
                    </a:p>
                  </a:txBody>
                  <a:tcPr>
                    <a:lnT w="12700" cmpd="sng">
                      <a:noFill/>
                    </a:lnT>
                    <a:lnB w="12700" cmpd="sng">
                      <a:noFill/>
                    </a:lnB>
                    <a:solidFill>
                      <a:srgbClr val="007935"/>
                    </a:solidFill>
                  </a:tcPr>
                </a:tc>
                <a:tc>
                  <a:txBody>
                    <a:bodyPr/>
                    <a:lstStyle/>
                    <a:p>
                      <a:pPr algn="ctr"/>
                      <a:r>
                        <a:rPr lang="en-US" dirty="0"/>
                        <a:t>Organic Matter (OM)</a:t>
                      </a:r>
                    </a:p>
                  </a:txBody>
                  <a:tcPr>
                    <a:lnR w="12700" cmpd="sng">
                      <a:noFill/>
                    </a:lnR>
                    <a:lnT w="12700" cmpd="sng">
                      <a:noFill/>
                    </a:lnT>
                    <a:lnB w="12700" cmpd="sng">
                      <a:noFill/>
                    </a:lnB>
                    <a:solidFill>
                      <a:srgbClr val="007935"/>
                    </a:solidFill>
                  </a:tcPr>
                </a:tc>
                <a:extLst>
                  <a:ext uri="{0D108BD9-81ED-4DB2-BD59-A6C34878D82A}">
                    <a16:rowId xmlns:a16="http://schemas.microsoft.com/office/drawing/2014/main" val="4121495148"/>
                  </a:ext>
                </a:extLst>
              </a:tr>
              <a:tr h="370840">
                <a:tc>
                  <a:txBody>
                    <a:bodyPr/>
                    <a:lstStyle/>
                    <a:p>
                      <a:r>
                        <a:rPr lang="en-US" dirty="0"/>
                        <a:t>Optimal Range</a:t>
                      </a:r>
                    </a:p>
                  </a:txBody>
                  <a:tcPr>
                    <a:lnL w="12700" cmpd="sng">
                      <a:noFill/>
                    </a:lnL>
                    <a:lnT w="12700" cmpd="sng">
                      <a:noFill/>
                    </a:lnT>
                    <a:lnB w="12700" cmpd="sng">
                      <a:noFill/>
                    </a:lnB>
                  </a:tcPr>
                </a:tc>
                <a:tc>
                  <a:txBody>
                    <a:bodyPr/>
                    <a:lstStyle/>
                    <a:p>
                      <a:pPr algn="ctr"/>
                      <a:r>
                        <a:rPr lang="en-US" dirty="0"/>
                        <a:t>6.3 – 7.4</a:t>
                      </a:r>
                    </a:p>
                  </a:txBody>
                  <a:tcPr>
                    <a:lnT w="12700" cmpd="sng">
                      <a:noFill/>
                    </a:lnT>
                    <a:lnB w="12700" cmpd="sng">
                      <a:noFill/>
                    </a:lnB>
                  </a:tcPr>
                </a:tc>
                <a:tc>
                  <a:txBody>
                    <a:bodyPr/>
                    <a:lstStyle/>
                    <a:p>
                      <a:pPr algn="ctr"/>
                      <a:r>
                        <a:rPr lang="en-US" dirty="0"/>
                        <a:t>3% – 5%</a:t>
                      </a:r>
                    </a:p>
                  </a:txBody>
                  <a:tcPr>
                    <a:lnR w="12700" cmpd="sng">
                      <a:noFill/>
                    </a:lnR>
                    <a:lnT w="12700" cmpd="sng">
                      <a:noFill/>
                    </a:lnT>
                    <a:lnB w="12700" cmpd="sng">
                      <a:noFill/>
                    </a:lnB>
                  </a:tcPr>
                </a:tc>
                <a:extLst>
                  <a:ext uri="{0D108BD9-81ED-4DB2-BD59-A6C34878D82A}">
                    <a16:rowId xmlns:a16="http://schemas.microsoft.com/office/drawing/2014/main" val="2477778894"/>
                  </a:ext>
                </a:extLst>
              </a:tr>
              <a:tr h="370840">
                <a:tc>
                  <a:txBody>
                    <a:bodyPr/>
                    <a:lstStyle/>
                    <a:p>
                      <a:r>
                        <a:rPr lang="en-US" dirty="0"/>
                        <a:t>Site Values</a:t>
                      </a:r>
                    </a:p>
                  </a:txBody>
                  <a:tcPr>
                    <a:lnL w="12700" cmpd="sng">
                      <a:noFill/>
                    </a:lnL>
                    <a:lnT w="12700" cmpd="sng">
                      <a:noFill/>
                    </a:lnT>
                    <a:lnB w="12700" cmpd="sng">
                      <a:noFill/>
                    </a:lnB>
                  </a:tcPr>
                </a:tc>
                <a:tc>
                  <a:txBody>
                    <a:bodyPr/>
                    <a:lstStyle/>
                    <a:p>
                      <a:pPr algn="ctr"/>
                      <a:r>
                        <a:rPr lang="en-US" dirty="0"/>
                        <a:t>5.0</a:t>
                      </a:r>
                    </a:p>
                  </a:txBody>
                  <a:tcPr>
                    <a:lnT w="12700" cmpd="sng">
                      <a:noFill/>
                    </a:lnT>
                    <a:lnB w="12700" cmpd="sng">
                      <a:noFill/>
                    </a:lnB>
                  </a:tcPr>
                </a:tc>
                <a:tc>
                  <a:txBody>
                    <a:bodyPr/>
                    <a:lstStyle/>
                    <a:p>
                      <a:pPr algn="ctr"/>
                      <a:r>
                        <a:rPr lang="en-US" dirty="0"/>
                        <a:t>0.6%</a:t>
                      </a:r>
                    </a:p>
                  </a:txBody>
                  <a:tcPr>
                    <a:lnR w="12700" cmpd="sng">
                      <a:noFill/>
                    </a:lnR>
                    <a:lnT w="12700" cmpd="sng">
                      <a:noFill/>
                    </a:lnT>
                    <a:lnB w="12700" cmpd="sng">
                      <a:noFill/>
                    </a:lnB>
                  </a:tcPr>
                </a:tc>
                <a:extLst>
                  <a:ext uri="{0D108BD9-81ED-4DB2-BD59-A6C34878D82A}">
                    <a16:rowId xmlns:a16="http://schemas.microsoft.com/office/drawing/2014/main" val="1901000156"/>
                  </a:ext>
                </a:extLst>
              </a:tr>
            </a:tbl>
          </a:graphicData>
        </a:graphic>
      </p:graphicFrame>
      <p:pic>
        <p:nvPicPr>
          <p:cNvPr id="16" name="Picture 2">
            <a:extLst>
              <a:ext uri="{FF2B5EF4-FFF2-40B4-BE49-F238E27FC236}">
                <a16:creationId xmlns:a16="http://schemas.microsoft.com/office/drawing/2014/main" id="{CA39CD35-15DD-0844-A2E0-25CA3177D6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485559" y="2782715"/>
            <a:ext cx="4029791" cy="3023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a:extLst>
              <a:ext uri="{FF2B5EF4-FFF2-40B4-BE49-F238E27FC236}">
                <a16:creationId xmlns:a16="http://schemas.microsoft.com/office/drawing/2014/main" id="{731C8002-AA88-E74D-A178-47997833D5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8649" y="2782715"/>
            <a:ext cx="3710291" cy="3023245"/>
          </a:xfrm>
          <a:prstGeom prst="rect">
            <a:avLst/>
          </a:prstGeom>
        </p:spPr>
      </p:pic>
    </p:spTree>
    <p:extLst>
      <p:ext uri="{BB962C8B-B14F-4D97-AF65-F5344CB8AC3E}">
        <p14:creationId xmlns:p14="http://schemas.microsoft.com/office/powerpoint/2010/main" val="3060374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0">
            <a:extLst>
              <a:ext uri="{FF2B5EF4-FFF2-40B4-BE49-F238E27FC236}">
                <a16:creationId xmlns:a16="http://schemas.microsoft.com/office/drawing/2014/main" id="{FD58C32E-B8CD-0A4B-BBA0-D3A8C14F93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650" y="3573516"/>
            <a:ext cx="4405805" cy="2257541"/>
          </a:xfrm>
          <a:prstGeom prst="rect">
            <a:avLst/>
          </a:prstGeom>
        </p:spPr>
      </p:pic>
      <p:sp>
        <p:nvSpPr>
          <p:cNvPr id="7" name="Text Placeholder 6">
            <a:extLst>
              <a:ext uri="{FF2B5EF4-FFF2-40B4-BE49-F238E27FC236}">
                <a16:creationId xmlns:a16="http://schemas.microsoft.com/office/drawing/2014/main" id="{BE3CB261-B65B-4D46-960A-76602AF73A72}"/>
              </a:ext>
            </a:extLst>
          </p:cNvPr>
          <p:cNvSpPr>
            <a:spLocks noGrp="1"/>
          </p:cNvSpPr>
          <p:nvPr>
            <p:ph sz="quarter" idx="13"/>
          </p:nvPr>
        </p:nvSpPr>
        <p:spPr>
          <a:xfrm>
            <a:off x="5223641" y="1308100"/>
            <a:ext cx="3291709" cy="4350830"/>
          </a:xfrm>
        </p:spPr>
        <p:txBody>
          <a:bodyPr/>
          <a:lstStyle/>
          <a:p>
            <a:r>
              <a:rPr lang="en-US" dirty="0"/>
              <a:t>5,000 </a:t>
            </a:r>
            <a:r>
              <a:rPr lang="en-US" dirty="0" err="1"/>
              <a:t>lbs</a:t>
            </a:r>
            <a:r>
              <a:rPr lang="en-US" dirty="0"/>
              <a:t>/acre of BST</a:t>
            </a:r>
            <a:r>
              <a:rPr lang="en-US" baseline="30000" dirty="0"/>
              <a:t>™</a:t>
            </a:r>
            <a:r>
              <a:rPr lang="en-US" dirty="0"/>
              <a:t> applied</a:t>
            </a:r>
          </a:p>
          <a:p>
            <a:r>
              <a:rPr lang="en-US" dirty="0"/>
              <a:t>3,500 </a:t>
            </a:r>
            <a:r>
              <a:rPr lang="en-US" dirty="0" err="1"/>
              <a:t>lbs</a:t>
            </a:r>
            <a:r>
              <a:rPr lang="en-US" dirty="0"/>
              <a:t>/acre of HP-FGM</a:t>
            </a:r>
          </a:p>
          <a:p>
            <a:r>
              <a:rPr lang="en-US" dirty="0"/>
              <a:t>Lime to raise the pH</a:t>
            </a:r>
          </a:p>
          <a:p>
            <a:r>
              <a:rPr lang="en-US" dirty="0" err="1"/>
              <a:t>BioStimulants</a:t>
            </a:r>
            <a:r>
              <a:rPr lang="en-US" dirty="0"/>
              <a:t> applied to promote germination</a:t>
            </a:r>
          </a:p>
        </p:txBody>
      </p:sp>
      <p:sp>
        <p:nvSpPr>
          <p:cNvPr id="4" name="Title 3">
            <a:extLst>
              <a:ext uri="{FF2B5EF4-FFF2-40B4-BE49-F238E27FC236}">
                <a16:creationId xmlns:a16="http://schemas.microsoft.com/office/drawing/2014/main" id="{5BCC8E85-DEE5-BA41-956B-015EA7973A06}"/>
              </a:ext>
            </a:extLst>
          </p:cNvPr>
          <p:cNvSpPr>
            <a:spLocks noGrp="1"/>
          </p:cNvSpPr>
          <p:nvPr>
            <p:ph type="title"/>
          </p:nvPr>
        </p:nvSpPr>
        <p:spPr/>
        <p:txBody>
          <a:bodyPr/>
          <a:lstStyle/>
          <a:p>
            <a:r>
              <a:rPr lang="en-US" dirty="0"/>
              <a:t>Installation – April, 2016</a:t>
            </a:r>
            <a:endParaRPr lang="en-US" sz="2200" dirty="0"/>
          </a:p>
        </p:txBody>
      </p:sp>
      <p:pic>
        <p:nvPicPr>
          <p:cNvPr id="8" name="Picture Placeholder 7">
            <a:extLst>
              <a:ext uri="{FF2B5EF4-FFF2-40B4-BE49-F238E27FC236}">
                <a16:creationId xmlns:a16="http://schemas.microsoft.com/office/drawing/2014/main" id="{10C1B930-AA52-2C42-B74D-7D408D6141AA}"/>
              </a:ext>
            </a:extLst>
          </p:cNvPr>
          <p:cNvPicPr>
            <a:picLocks noGrp="1" noChangeAspect="1"/>
          </p:cNvPicPr>
          <p:nvPr>
            <p:ph sz="half" idx="1"/>
          </p:nvPr>
        </p:nvPicPr>
        <p:blipFill rotWithShape="1">
          <a:blip r:embed="rId4" cstate="email">
            <a:extLst>
              <a:ext uri="{28A0092B-C50C-407E-A947-70E740481C1C}">
                <a14:useLocalDpi xmlns:a14="http://schemas.microsoft.com/office/drawing/2010/main"/>
              </a:ext>
            </a:extLst>
          </a:blip>
          <a:srcRect/>
          <a:stretch/>
        </p:blipFill>
        <p:spPr>
          <a:xfrm>
            <a:off x="628650" y="1308100"/>
            <a:ext cx="4405805" cy="2128783"/>
          </a:xfrm>
          <a:prstGeom prst="rect">
            <a:avLst/>
          </a:prstGeom>
        </p:spPr>
      </p:pic>
      <p:sp>
        <p:nvSpPr>
          <p:cNvPr id="2" name="Slide Number Placeholder 1">
            <a:extLst>
              <a:ext uri="{FF2B5EF4-FFF2-40B4-BE49-F238E27FC236}">
                <a16:creationId xmlns:a16="http://schemas.microsoft.com/office/drawing/2014/main" id="{77C5CD6D-F5A8-F244-84A7-E39C3CA9D5D3}"/>
              </a:ext>
            </a:extLst>
          </p:cNvPr>
          <p:cNvSpPr>
            <a:spLocks noGrp="1"/>
          </p:cNvSpPr>
          <p:nvPr>
            <p:ph type="sldNum" sz="quarter" idx="10"/>
          </p:nvPr>
        </p:nvSpPr>
        <p:spPr/>
        <p:txBody>
          <a:bodyPr/>
          <a:lstStyle/>
          <a:p>
            <a:fld id="{CF342211-10D9-4345-8663-D5620D75E1BD}" type="slidenum">
              <a:rPr lang="en-US" smtClean="0"/>
              <a:pPr/>
              <a:t>42</a:t>
            </a:fld>
            <a:endParaRPr lang="en-US"/>
          </a:p>
        </p:txBody>
      </p:sp>
    </p:spTree>
    <p:extLst>
      <p:ext uri="{BB962C8B-B14F-4D97-AF65-F5344CB8AC3E}">
        <p14:creationId xmlns:p14="http://schemas.microsoft.com/office/powerpoint/2010/main" val="2299970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 y="1402255"/>
            <a:ext cx="4514923" cy="255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14924" y="3955055"/>
            <a:ext cx="4629076" cy="2525278"/>
          </a:xfrm>
          <a:prstGeom prst="rect">
            <a:avLst/>
          </a:prstGeom>
          <a:ln>
            <a:solidFill>
              <a:schemeClr val="tx1"/>
            </a:solidFill>
          </a:ln>
        </p:spPr>
      </p:pic>
      <p:sp>
        <p:nvSpPr>
          <p:cNvPr id="3" name="Title 2"/>
          <p:cNvSpPr>
            <a:spLocks noGrp="1"/>
          </p:cNvSpPr>
          <p:nvPr>
            <p:ph type="title"/>
          </p:nvPr>
        </p:nvSpPr>
        <p:spPr>
          <a:xfrm>
            <a:off x="457200" y="168990"/>
            <a:ext cx="8229600" cy="1009775"/>
          </a:xfrm>
        </p:spPr>
        <p:txBody>
          <a:bodyPr>
            <a:normAutofit/>
          </a:bodyPr>
          <a:lstStyle/>
          <a:p>
            <a:r>
              <a:rPr lang="en-US" dirty="0">
                <a:solidFill>
                  <a:srgbClr val="12400C"/>
                </a:solidFill>
              </a:rPr>
              <a:t>April 25, 2016</a:t>
            </a:r>
            <a:endParaRPr lang="en-US" dirty="0"/>
          </a:p>
        </p:txBody>
      </p:sp>
      <p:sp>
        <p:nvSpPr>
          <p:cNvPr id="4" name="TextBox 3"/>
          <p:cNvSpPr txBox="1"/>
          <p:nvPr/>
        </p:nvSpPr>
        <p:spPr>
          <a:xfrm>
            <a:off x="1" y="4248198"/>
            <a:ext cx="4389226" cy="1569660"/>
          </a:xfrm>
          <a:prstGeom prst="rect">
            <a:avLst/>
          </a:prstGeom>
          <a:noFill/>
        </p:spPr>
        <p:txBody>
          <a:bodyPr wrap="square" rtlCol="0">
            <a:spAutoFit/>
          </a:bodyPr>
          <a:lstStyle/>
          <a:p>
            <a:pPr marL="214313" indent="-214313">
              <a:buFont typeface="Arial" pitchFamily="34" charset="0"/>
              <a:buChar char="•"/>
              <a:defRPr/>
            </a:pPr>
            <a:r>
              <a:rPr lang="en-US" altLang="en-US" sz="2400" dirty="0">
                <a:solidFill>
                  <a:prstClr val="black"/>
                </a:solidFill>
              </a:rPr>
              <a:t>6 weeks later, Tropical Storm Colin dumped 150 mm (6 in) of rain on June 5-6 </a:t>
            </a:r>
          </a:p>
          <a:p>
            <a:endParaRPr lang="en-US" sz="2400" b="1" dirty="0">
              <a:solidFill>
                <a:prstClr val="black"/>
              </a:solidFill>
            </a:endParaRPr>
          </a:p>
        </p:txBody>
      </p:sp>
      <p:sp>
        <p:nvSpPr>
          <p:cNvPr id="5" name="TextBox 4"/>
          <p:cNvSpPr txBox="1"/>
          <p:nvPr/>
        </p:nvSpPr>
        <p:spPr>
          <a:xfrm>
            <a:off x="4772875" y="1402255"/>
            <a:ext cx="3559191" cy="2308324"/>
          </a:xfrm>
          <a:prstGeom prst="rect">
            <a:avLst/>
          </a:prstGeom>
          <a:noFill/>
        </p:spPr>
        <p:txBody>
          <a:bodyPr wrap="square" rtlCol="0">
            <a:spAutoFit/>
          </a:bodyPr>
          <a:lstStyle/>
          <a:p>
            <a:r>
              <a:rPr lang="en-US" sz="2400" dirty="0">
                <a:solidFill>
                  <a:prstClr val="black"/>
                </a:solidFill>
              </a:rPr>
              <a:t>Drone shot of applications over 2 hectare (5 ac) site</a:t>
            </a:r>
          </a:p>
          <a:p>
            <a:r>
              <a:rPr lang="en-US" sz="2400" dirty="0">
                <a:solidFill>
                  <a:prstClr val="black"/>
                </a:solidFill>
              </a:rPr>
              <a:t>Seed mix included:</a:t>
            </a:r>
          </a:p>
          <a:p>
            <a:pPr marL="342900" indent="-342900">
              <a:buFont typeface="Arial" panose="020B0604020202020204" pitchFamily="34" charset="0"/>
              <a:buChar char="•"/>
            </a:pPr>
            <a:r>
              <a:rPr lang="en-US" sz="2400" dirty="0">
                <a:solidFill>
                  <a:prstClr val="black"/>
                </a:solidFill>
              </a:rPr>
              <a:t>Bermuda grass</a:t>
            </a:r>
          </a:p>
          <a:p>
            <a:pPr marL="342900" indent="-342900">
              <a:buFont typeface="Arial" panose="020B0604020202020204" pitchFamily="34" charset="0"/>
              <a:buChar char="•"/>
            </a:pPr>
            <a:r>
              <a:rPr lang="en-US" sz="2400" dirty="0">
                <a:solidFill>
                  <a:prstClr val="black"/>
                </a:solidFill>
              </a:rPr>
              <a:t>Bahia grass</a:t>
            </a:r>
          </a:p>
          <a:p>
            <a:pPr marL="342900" indent="-342900">
              <a:buFont typeface="Arial" panose="020B0604020202020204" pitchFamily="34" charset="0"/>
              <a:buChar char="•"/>
            </a:pPr>
            <a:r>
              <a:rPr lang="en-US" sz="2400" dirty="0">
                <a:solidFill>
                  <a:prstClr val="black"/>
                </a:solidFill>
              </a:rPr>
              <a:t>Millet – nurse crop</a:t>
            </a:r>
          </a:p>
        </p:txBody>
      </p:sp>
    </p:spTree>
    <p:extLst>
      <p:ext uri="{BB962C8B-B14F-4D97-AF65-F5344CB8AC3E}">
        <p14:creationId xmlns:p14="http://schemas.microsoft.com/office/powerpoint/2010/main" val="3356979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Day After Tropical Storm Colin</a:t>
            </a:r>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04009" y="1248972"/>
            <a:ext cx="6962254" cy="4122127"/>
          </a:xfrm>
          <a:prstGeom prst="rect">
            <a:avLst/>
          </a:prstGeom>
          <a:ln>
            <a:solidFill>
              <a:schemeClr val="accent1"/>
            </a:solidFill>
          </a:ln>
        </p:spPr>
      </p:pic>
      <p:sp>
        <p:nvSpPr>
          <p:cNvPr id="2" name="Rectangle 1">
            <a:extLst>
              <a:ext uri="{FF2B5EF4-FFF2-40B4-BE49-F238E27FC236}">
                <a16:creationId xmlns:a16="http://schemas.microsoft.com/office/drawing/2014/main" id="{DE6BF964-C54F-4DA5-AE25-3C36A54B2255}"/>
              </a:ext>
            </a:extLst>
          </p:cNvPr>
          <p:cNvSpPr/>
          <p:nvPr/>
        </p:nvSpPr>
        <p:spPr>
          <a:xfrm flipH="1">
            <a:off x="1078792" y="5530539"/>
            <a:ext cx="6835914" cy="430887"/>
          </a:xfrm>
          <a:prstGeom prst="rect">
            <a:avLst/>
          </a:prstGeom>
        </p:spPr>
        <p:txBody>
          <a:bodyPr wrap="square">
            <a:spAutoFit/>
          </a:bodyPr>
          <a:lstStyle/>
          <a:p>
            <a:pPr>
              <a:defRPr/>
            </a:pPr>
            <a:r>
              <a:rPr lang="en-US" altLang="en-US" sz="2200" dirty="0">
                <a:solidFill>
                  <a:prstClr val="black"/>
                </a:solidFill>
                <a:latin typeface="+mj-lt"/>
              </a:rPr>
              <a:t>No soil loss into lake seen during inspection the next day</a:t>
            </a:r>
          </a:p>
        </p:txBody>
      </p:sp>
    </p:spTree>
    <p:extLst>
      <p:ext uri="{BB962C8B-B14F-4D97-AF65-F5344CB8AC3E}">
        <p14:creationId xmlns:p14="http://schemas.microsoft.com/office/powerpoint/2010/main" val="3250139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808B1E-365F-F747-BB85-2C5E56E4CBB3}"/>
              </a:ext>
            </a:extLst>
          </p:cNvPr>
          <p:cNvSpPr>
            <a:spLocks noGrp="1"/>
          </p:cNvSpPr>
          <p:nvPr>
            <p:ph type="title"/>
          </p:nvPr>
        </p:nvSpPr>
        <p:spPr/>
        <p:txBody>
          <a:bodyPr/>
          <a:lstStyle/>
          <a:p>
            <a:r>
              <a:rPr lang="en-US" dirty="0"/>
              <a:t>Timeline — August</a:t>
            </a:r>
          </a:p>
        </p:txBody>
      </p:sp>
      <p:pic>
        <p:nvPicPr>
          <p:cNvPr id="12" name="Picture 3">
            <a:extLst>
              <a:ext uri="{FF2B5EF4-FFF2-40B4-BE49-F238E27FC236}">
                <a16:creationId xmlns:a16="http://schemas.microsoft.com/office/drawing/2014/main" id="{0186CE6B-97B2-CF4A-A62C-D41C3847499A}"/>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13135B83-2B04-9949-BB2D-AA1A2136A32F}"/>
              </a:ext>
            </a:extLst>
          </p:cNvPr>
          <p:cNvSpPr>
            <a:spLocks noGrp="1"/>
          </p:cNvSpPr>
          <p:nvPr>
            <p:ph type="body" sz="quarter" idx="12"/>
          </p:nvPr>
        </p:nvSpPr>
        <p:spPr/>
        <p:txBody>
          <a:bodyPr/>
          <a:lstStyle/>
          <a:p>
            <a:r>
              <a:rPr lang="en-US" dirty="0"/>
              <a:t>Site inspection mid-August 2016. Completed reclamation release on September 1, 2016. Six months!</a:t>
            </a:r>
          </a:p>
        </p:txBody>
      </p:sp>
      <p:sp>
        <p:nvSpPr>
          <p:cNvPr id="2" name="Slide Number Placeholder 1">
            <a:extLst>
              <a:ext uri="{FF2B5EF4-FFF2-40B4-BE49-F238E27FC236}">
                <a16:creationId xmlns:a16="http://schemas.microsoft.com/office/drawing/2014/main" id="{1175CDBE-ABB8-1344-99F8-D9C0633B24E2}"/>
              </a:ext>
            </a:extLst>
          </p:cNvPr>
          <p:cNvSpPr>
            <a:spLocks noGrp="1"/>
          </p:cNvSpPr>
          <p:nvPr>
            <p:ph type="sldNum" sz="quarter" idx="10"/>
          </p:nvPr>
        </p:nvSpPr>
        <p:spPr/>
        <p:txBody>
          <a:bodyPr/>
          <a:lstStyle/>
          <a:p>
            <a:fld id="{CF342211-10D9-4345-8663-D5620D75E1BD}" type="slidenum">
              <a:rPr lang="en-US" smtClean="0"/>
              <a:pPr/>
              <a:t>45</a:t>
            </a:fld>
            <a:endParaRPr lang="en-US"/>
          </a:p>
        </p:txBody>
      </p:sp>
    </p:spTree>
    <p:extLst>
      <p:ext uri="{BB962C8B-B14F-4D97-AF65-F5344CB8AC3E}">
        <p14:creationId xmlns:p14="http://schemas.microsoft.com/office/powerpoint/2010/main" val="2203841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135B83-2B04-9949-BB2D-AA1A2136A32F}"/>
              </a:ext>
            </a:extLst>
          </p:cNvPr>
          <p:cNvSpPr>
            <a:spLocks noGrp="1"/>
          </p:cNvSpPr>
          <p:nvPr>
            <p:ph type="body" sz="quarter" idx="12"/>
          </p:nvPr>
        </p:nvSpPr>
        <p:spPr>
          <a:xfrm>
            <a:off x="826190" y="5219143"/>
            <a:ext cx="7491620" cy="664821"/>
          </a:xfrm>
        </p:spPr>
        <p:txBody>
          <a:bodyPr/>
          <a:lstStyle/>
          <a:p>
            <a:r>
              <a:rPr lang="en-US" dirty="0"/>
              <a:t>Follow-up inspection: sustainable vegetation/climax community.</a:t>
            </a:r>
          </a:p>
        </p:txBody>
      </p:sp>
      <p:sp>
        <p:nvSpPr>
          <p:cNvPr id="7" name="Title 6">
            <a:extLst>
              <a:ext uri="{FF2B5EF4-FFF2-40B4-BE49-F238E27FC236}">
                <a16:creationId xmlns:a16="http://schemas.microsoft.com/office/drawing/2014/main" id="{F2808B1E-365F-F747-BB85-2C5E56E4CBB3}"/>
              </a:ext>
            </a:extLst>
          </p:cNvPr>
          <p:cNvSpPr>
            <a:spLocks noGrp="1"/>
          </p:cNvSpPr>
          <p:nvPr>
            <p:ph type="title"/>
          </p:nvPr>
        </p:nvSpPr>
        <p:spPr/>
        <p:txBody>
          <a:bodyPr/>
          <a:lstStyle/>
          <a:p>
            <a:r>
              <a:rPr lang="en-US" dirty="0"/>
              <a:t>Timeline — 18 Months after Installation</a:t>
            </a:r>
          </a:p>
        </p:txBody>
      </p:sp>
      <p:pic>
        <p:nvPicPr>
          <p:cNvPr id="8" name="Picture 2">
            <a:extLst>
              <a:ext uri="{FF2B5EF4-FFF2-40B4-BE49-F238E27FC236}">
                <a16:creationId xmlns:a16="http://schemas.microsoft.com/office/drawing/2014/main" id="{F4E0489A-BACA-FF47-BE40-5E0CE8287363}"/>
              </a:ext>
            </a:extLst>
          </p:cNvPr>
          <p:cNvPicPr>
            <a:picLocks noGrp="1" noChangeAspect="1" noChangeArrowheads="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3773F360-4095-4348-8EB5-0AD43B9A4446}"/>
              </a:ext>
            </a:extLst>
          </p:cNvPr>
          <p:cNvSpPr>
            <a:spLocks noGrp="1"/>
          </p:cNvSpPr>
          <p:nvPr>
            <p:ph type="sldNum" sz="quarter" idx="10"/>
          </p:nvPr>
        </p:nvSpPr>
        <p:spPr/>
        <p:txBody>
          <a:bodyPr/>
          <a:lstStyle/>
          <a:p>
            <a:fld id="{CF342211-10D9-4345-8663-D5620D75E1BD}" type="slidenum">
              <a:rPr lang="en-US" smtClean="0"/>
              <a:pPr/>
              <a:t>46</a:t>
            </a:fld>
            <a:endParaRPr lang="en-US"/>
          </a:p>
        </p:txBody>
      </p:sp>
    </p:spTree>
    <p:extLst>
      <p:ext uri="{BB962C8B-B14F-4D97-AF65-F5344CB8AC3E}">
        <p14:creationId xmlns:p14="http://schemas.microsoft.com/office/powerpoint/2010/main" val="3408988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809B810-E563-F345-BCBC-F919D2E021BB}"/>
              </a:ext>
            </a:extLst>
          </p:cNvPr>
          <p:cNvGraphicFramePr>
            <a:graphicFrameLocks noGrp="1"/>
          </p:cNvGraphicFramePr>
          <p:nvPr>
            <p:ph idx="1"/>
            <p:extLst>
              <p:ext uri="{D42A27DB-BD31-4B8C-83A1-F6EECF244321}">
                <p14:modId xmlns:p14="http://schemas.microsoft.com/office/powerpoint/2010/main" val="139687675"/>
              </p:ext>
            </p:extLst>
          </p:nvPr>
        </p:nvGraphicFramePr>
        <p:xfrm>
          <a:off x="628650" y="1308100"/>
          <a:ext cx="7886700" cy="445293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Organic Matter Change</a:t>
            </a:r>
          </a:p>
        </p:txBody>
      </p:sp>
      <p:sp>
        <p:nvSpPr>
          <p:cNvPr id="2" name="Slide Number Placeholder 1">
            <a:extLst>
              <a:ext uri="{FF2B5EF4-FFF2-40B4-BE49-F238E27FC236}">
                <a16:creationId xmlns:a16="http://schemas.microsoft.com/office/drawing/2014/main" id="{B36C5757-44C9-E946-8E12-923F5C3524B9}"/>
              </a:ext>
            </a:extLst>
          </p:cNvPr>
          <p:cNvSpPr>
            <a:spLocks noGrp="1"/>
          </p:cNvSpPr>
          <p:nvPr>
            <p:ph type="sldNum" sz="quarter" idx="10"/>
          </p:nvPr>
        </p:nvSpPr>
        <p:spPr/>
        <p:txBody>
          <a:bodyPr/>
          <a:lstStyle/>
          <a:p>
            <a:fld id="{CF342211-10D9-4345-8663-D5620D75E1BD}" type="slidenum">
              <a:rPr lang="en-US" smtClean="0"/>
              <a:pPr/>
              <a:t>47</a:t>
            </a:fld>
            <a:endParaRPr lang="en-US"/>
          </a:p>
        </p:txBody>
      </p:sp>
    </p:spTree>
    <p:extLst>
      <p:ext uri="{BB962C8B-B14F-4D97-AF65-F5344CB8AC3E}">
        <p14:creationId xmlns:p14="http://schemas.microsoft.com/office/powerpoint/2010/main" val="886764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Soil Respiration</a:t>
            </a:r>
          </a:p>
        </p:txBody>
      </p:sp>
      <p:sp>
        <p:nvSpPr>
          <p:cNvPr id="2" name="Content Placeholder 1">
            <a:extLst>
              <a:ext uri="{FF2B5EF4-FFF2-40B4-BE49-F238E27FC236}">
                <a16:creationId xmlns:a16="http://schemas.microsoft.com/office/drawing/2014/main" id="{7BC9CF61-266A-F94A-B7CC-F4485FDE6D63}"/>
              </a:ext>
            </a:extLst>
          </p:cNvPr>
          <p:cNvSpPr>
            <a:spLocks noGrp="1"/>
          </p:cNvSpPr>
          <p:nvPr>
            <p:ph idx="1"/>
          </p:nvPr>
        </p:nvSpPr>
        <p:spPr/>
        <p:txBody>
          <a:bodyPr/>
          <a:lstStyle/>
          <a:p>
            <a:r>
              <a:rPr lang="en-US" sz="2000" dirty="0"/>
              <a:t>Soil is on the right track for improved biological activity – Soil Health </a:t>
            </a:r>
            <a:br>
              <a:rPr lang="en-US" sz="2000" dirty="0"/>
            </a:br>
            <a:r>
              <a:rPr lang="en-US" sz="2000" dirty="0"/>
              <a:t>is improving</a:t>
            </a:r>
          </a:p>
          <a:p>
            <a:r>
              <a:rPr lang="en-US" sz="2000" dirty="0"/>
              <a:t>Significant increase in Soil Respiration (271% increase)</a:t>
            </a:r>
          </a:p>
        </p:txBody>
      </p:sp>
      <p:sp>
        <p:nvSpPr>
          <p:cNvPr id="5" name="Slide Number Placeholder 4">
            <a:extLst>
              <a:ext uri="{FF2B5EF4-FFF2-40B4-BE49-F238E27FC236}">
                <a16:creationId xmlns:a16="http://schemas.microsoft.com/office/drawing/2014/main" id="{A4B6B67C-BAE5-894F-A912-0348FA465BC6}"/>
              </a:ext>
            </a:extLst>
          </p:cNvPr>
          <p:cNvSpPr>
            <a:spLocks noGrp="1"/>
          </p:cNvSpPr>
          <p:nvPr>
            <p:ph type="sldNum" sz="quarter" idx="10"/>
          </p:nvPr>
        </p:nvSpPr>
        <p:spPr/>
        <p:txBody>
          <a:bodyPr/>
          <a:lstStyle/>
          <a:p>
            <a:fld id="{CF342211-10D9-4345-8663-D5620D75E1BD}" type="slidenum">
              <a:rPr lang="en-US" smtClean="0"/>
              <a:pPr/>
              <a:t>48</a:t>
            </a:fld>
            <a:endParaRPr lang="en-US"/>
          </a:p>
        </p:txBody>
      </p:sp>
      <p:graphicFrame>
        <p:nvGraphicFramePr>
          <p:cNvPr id="6" name="Content Placeholder 4">
            <a:extLst>
              <a:ext uri="{FF2B5EF4-FFF2-40B4-BE49-F238E27FC236}">
                <a16:creationId xmlns:a16="http://schemas.microsoft.com/office/drawing/2014/main" id="{43688FBF-6800-424F-B6F9-62EB5D06850C}"/>
              </a:ext>
            </a:extLst>
          </p:cNvPr>
          <p:cNvGraphicFramePr>
            <a:graphicFrameLocks/>
          </p:cNvGraphicFramePr>
          <p:nvPr>
            <p:extLst>
              <p:ext uri="{D42A27DB-BD31-4B8C-83A1-F6EECF244321}">
                <p14:modId xmlns:p14="http://schemas.microsoft.com/office/powerpoint/2010/main" val="3606308847"/>
              </p:ext>
            </p:extLst>
          </p:nvPr>
        </p:nvGraphicFramePr>
        <p:xfrm>
          <a:off x="1020726" y="2426027"/>
          <a:ext cx="7102548" cy="367896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3CBF2DD9-5B7B-44E1-A88B-429EAB30624C}"/>
              </a:ext>
            </a:extLst>
          </p:cNvPr>
          <p:cNvSpPr/>
          <p:nvPr/>
        </p:nvSpPr>
        <p:spPr>
          <a:xfrm rot="16200000">
            <a:off x="-47320" y="3821839"/>
            <a:ext cx="1816523" cy="307777"/>
          </a:xfrm>
          <a:prstGeom prst="rect">
            <a:avLst/>
          </a:prstGeom>
        </p:spPr>
        <p:txBody>
          <a:bodyPr wrap="none">
            <a:spAutoFit/>
          </a:bodyPr>
          <a:lstStyle/>
          <a:p>
            <a:pPr algn="ctr"/>
            <a:r>
              <a:rPr lang="en-US" sz="1400" dirty="0"/>
              <a:t>(mg CO</a:t>
            </a:r>
            <a:r>
              <a:rPr lang="en-US" sz="1400" baseline="-25000" dirty="0"/>
              <a:t>2</a:t>
            </a:r>
            <a:r>
              <a:rPr lang="en-US" sz="1400" dirty="0"/>
              <a:t>/kg soil/week)</a:t>
            </a:r>
          </a:p>
        </p:txBody>
      </p:sp>
    </p:spTree>
    <p:extLst>
      <p:ext uri="{BB962C8B-B14F-4D97-AF65-F5344CB8AC3E}">
        <p14:creationId xmlns:p14="http://schemas.microsoft.com/office/powerpoint/2010/main" val="3551207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Soil Bacteria Level</a:t>
            </a:r>
          </a:p>
        </p:txBody>
      </p:sp>
      <p:sp>
        <p:nvSpPr>
          <p:cNvPr id="7" name="Content Placeholder 6">
            <a:extLst>
              <a:ext uri="{FF2B5EF4-FFF2-40B4-BE49-F238E27FC236}">
                <a16:creationId xmlns:a16="http://schemas.microsoft.com/office/drawing/2014/main" id="{694BE10F-F631-7249-AFB1-6C7542CDE9B5}"/>
              </a:ext>
            </a:extLst>
          </p:cNvPr>
          <p:cNvSpPr>
            <a:spLocks noGrp="1"/>
          </p:cNvSpPr>
          <p:nvPr>
            <p:ph idx="1"/>
          </p:nvPr>
        </p:nvSpPr>
        <p:spPr>
          <a:xfrm>
            <a:off x="628650" y="1307592"/>
            <a:ext cx="7886700" cy="678863"/>
          </a:xfrm>
        </p:spPr>
        <p:txBody>
          <a:bodyPr/>
          <a:lstStyle/>
          <a:p>
            <a:r>
              <a:rPr lang="en-US" dirty="0"/>
              <a:t>Significant increase in beneficial Bacteria (345% increase)</a:t>
            </a:r>
          </a:p>
        </p:txBody>
      </p:sp>
      <p:sp>
        <p:nvSpPr>
          <p:cNvPr id="5" name="Slide Number Placeholder 4">
            <a:extLst>
              <a:ext uri="{FF2B5EF4-FFF2-40B4-BE49-F238E27FC236}">
                <a16:creationId xmlns:a16="http://schemas.microsoft.com/office/drawing/2014/main" id="{F8E92A7B-FB5E-6642-AD6B-9908ADA1D6D8}"/>
              </a:ext>
            </a:extLst>
          </p:cNvPr>
          <p:cNvSpPr>
            <a:spLocks noGrp="1"/>
          </p:cNvSpPr>
          <p:nvPr>
            <p:ph type="sldNum" sz="quarter" idx="10"/>
          </p:nvPr>
        </p:nvSpPr>
        <p:spPr/>
        <p:txBody>
          <a:bodyPr/>
          <a:lstStyle/>
          <a:p>
            <a:fld id="{CF342211-10D9-4345-8663-D5620D75E1BD}" type="slidenum">
              <a:rPr lang="en-US" smtClean="0"/>
              <a:pPr/>
              <a:t>49</a:t>
            </a:fld>
            <a:endParaRPr lang="en-US"/>
          </a:p>
        </p:txBody>
      </p:sp>
      <p:graphicFrame>
        <p:nvGraphicFramePr>
          <p:cNvPr id="6" name="Content Placeholder 4">
            <a:extLst>
              <a:ext uri="{FF2B5EF4-FFF2-40B4-BE49-F238E27FC236}">
                <a16:creationId xmlns:a16="http://schemas.microsoft.com/office/drawing/2014/main" id="{43688FBF-6800-424F-B6F9-62EB5D06850C}"/>
              </a:ext>
            </a:extLst>
          </p:cNvPr>
          <p:cNvGraphicFramePr>
            <a:graphicFrameLocks/>
          </p:cNvGraphicFramePr>
          <p:nvPr>
            <p:extLst>
              <p:ext uri="{D42A27DB-BD31-4B8C-83A1-F6EECF244321}">
                <p14:modId xmlns:p14="http://schemas.microsoft.com/office/powerpoint/2010/main" val="4077390526"/>
              </p:ext>
            </p:extLst>
          </p:nvPr>
        </p:nvGraphicFramePr>
        <p:xfrm>
          <a:off x="1020726" y="2081751"/>
          <a:ext cx="7102548" cy="3678969"/>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508E2618-DBB5-440F-8CBE-E0BDC92474C7}"/>
              </a:ext>
            </a:extLst>
          </p:cNvPr>
          <p:cNvSpPr/>
          <p:nvPr/>
        </p:nvSpPr>
        <p:spPr>
          <a:xfrm rot="16200000">
            <a:off x="283612" y="3456086"/>
            <a:ext cx="1052019" cy="307777"/>
          </a:xfrm>
          <a:prstGeom prst="rect">
            <a:avLst/>
          </a:prstGeom>
        </p:spPr>
        <p:txBody>
          <a:bodyPr wrap="none">
            <a:spAutoFit/>
          </a:bodyPr>
          <a:lstStyle/>
          <a:p>
            <a:r>
              <a:rPr lang="en-US" sz="1400" dirty="0"/>
              <a:t>(cells/g soil)</a:t>
            </a:r>
          </a:p>
        </p:txBody>
      </p:sp>
    </p:spTree>
    <p:extLst>
      <p:ext uri="{BB962C8B-B14F-4D97-AF65-F5344CB8AC3E}">
        <p14:creationId xmlns:p14="http://schemas.microsoft.com/office/powerpoint/2010/main" val="3785902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email">
            <a:alphaModFix/>
            <a:extLst>
              <a:ext uri="{28A0092B-C50C-407E-A947-70E740481C1C}">
                <a14:useLocalDpi xmlns:a14="http://schemas.microsoft.com/office/drawing/2010/main"/>
              </a:ext>
            </a:extLst>
          </a:blip>
          <a:srcRect/>
          <a:stretch/>
        </p:blipFill>
        <p:spPr bwMode="auto">
          <a:xfrm>
            <a:off x="628650" y="1176552"/>
            <a:ext cx="7886700" cy="45048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492E20C-ADE1-2B47-8F5E-27BAFFC0A4C4}"/>
              </a:ext>
            </a:extLst>
          </p:cNvPr>
          <p:cNvSpPr>
            <a:spLocks noGrp="1"/>
          </p:cNvSpPr>
          <p:nvPr>
            <p:ph type="title"/>
          </p:nvPr>
        </p:nvSpPr>
        <p:spPr/>
        <p:txBody>
          <a:bodyPr/>
          <a:lstStyle/>
          <a:p>
            <a:r>
              <a:rPr lang="en-US" dirty="0"/>
              <a:t>Sustainable Vegetation</a:t>
            </a:r>
          </a:p>
        </p:txBody>
      </p:sp>
      <p:sp>
        <p:nvSpPr>
          <p:cNvPr id="2" name="Slide Number Placeholder 1">
            <a:extLst>
              <a:ext uri="{FF2B5EF4-FFF2-40B4-BE49-F238E27FC236}">
                <a16:creationId xmlns:a16="http://schemas.microsoft.com/office/drawing/2014/main" id="{75F85C78-E1DD-1448-8385-F48BEB6048A7}"/>
              </a:ext>
            </a:extLst>
          </p:cNvPr>
          <p:cNvSpPr>
            <a:spLocks noGrp="1"/>
          </p:cNvSpPr>
          <p:nvPr>
            <p:ph type="sldNum" sz="quarter" idx="10"/>
          </p:nvPr>
        </p:nvSpPr>
        <p:spPr/>
        <p:txBody>
          <a:bodyPr/>
          <a:lstStyle/>
          <a:p>
            <a:fld id="{CF342211-10D9-4345-8663-D5620D75E1BD}" type="slidenum">
              <a:rPr lang="en-US" smtClean="0"/>
              <a:pPr/>
              <a:t>5</a:t>
            </a:fld>
            <a:endParaRPr lang="en-US"/>
          </a:p>
        </p:txBody>
      </p:sp>
      <p:sp>
        <p:nvSpPr>
          <p:cNvPr id="8" name="TextBox 7">
            <a:extLst>
              <a:ext uri="{FF2B5EF4-FFF2-40B4-BE49-F238E27FC236}">
                <a16:creationId xmlns:a16="http://schemas.microsoft.com/office/drawing/2014/main" id="{A294E19B-5396-4AF8-9C8F-3A8FDB678F10}"/>
              </a:ext>
            </a:extLst>
          </p:cNvPr>
          <p:cNvSpPr txBox="1">
            <a:spLocks noChangeArrowheads="1"/>
          </p:cNvSpPr>
          <p:nvPr/>
        </p:nvSpPr>
        <p:spPr bwMode="auto">
          <a:xfrm>
            <a:off x="2070894" y="1949038"/>
            <a:ext cx="5002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algn="ctr" eaLnBrk="1" hangingPunct="1">
              <a:defRPr/>
            </a:pPr>
            <a:r>
              <a:rPr lang="en-US" altLang="en-US" b="1" dirty="0">
                <a:solidFill>
                  <a:srgbClr val="FFFF00"/>
                </a:solidFill>
                <a:latin typeface="+mn-lt"/>
                <a:cs typeface="Times New Roman" pitchFamily="18" charset="0"/>
              </a:rPr>
              <a:t>Climax Community</a:t>
            </a:r>
          </a:p>
        </p:txBody>
      </p:sp>
    </p:spTree>
    <p:extLst>
      <p:ext uri="{BB962C8B-B14F-4D97-AF65-F5344CB8AC3E}">
        <p14:creationId xmlns:p14="http://schemas.microsoft.com/office/powerpoint/2010/main" val="154036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Soil Fungi Level</a:t>
            </a:r>
          </a:p>
        </p:txBody>
      </p:sp>
      <p:sp>
        <p:nvSpPr>
          <p:cNvPr id="7" name="Content Placeholder 6">
            <a:extLst>
              <a:ext uri="{FF2B5EF4-FFF2-40B4-BE49-F238E27FC236}">
                <a16:creationId xmlns:a16="http://schemas.microsoft.com/office/drawing/2014/main" id="{F0BE4FA9-6434-C940-B1CA-5ACA7921413E}"/>
              </a:ext>
            </a:extLst>
          </p:cNvPr>
          <p:cNvSpPr>
            <a:spLocks noGrp="1"/>
          </p:cNvSpPr>
          <p:nvPr>
            <p:ph idx="1"/>
          </p:nvPr>
        </p:nvSpPr>
        <p:spPr>
          <a:xfrm>
            <a:off x="628650" y="1307592"/>
            <a:ext cx="7886700" cy="774159"/>
          </a:xfrm>
        </p:spPr>
        <p:txBody>
          <a:bodyPr/>
          <a:lstStyle/>
          <a:p>
            <a:r>
              <a:rPr lang="en-US" dirty="0"/>
              <a:t>Significant increase in Fungi (142% increase)</a:t>
            </a:r>
          </a:p>
        </p:txBody>
      </p:sp>
      <p:sp>
        <p:nvSpPr>
          <p:cNvPr id="4" name="Slide Number Placeholder 3">
            <a:extLst>
              <a:ext uri="{FF2B5EF4-FFF2-40B4-BE49-F238E27FC236}">
                <a16:creationId xmlns:a16="http://schemas.microsoft.com/office/drawing/2014/main" id="{7D73626F-FF0C-3845-837C-99470C7AFFE0}"/>
              </a:ext>
            </a:extLst>
          </p:cNvPr>
          <p:cNvSpPr>
            <a:spLocks noGrp="1"/>
          </p:cNvSpPr>
          <p:nvPr>
            <p:ph type="sldNum" sz="quarter" idx="10"/>
          </p:nvPr>
        </p:nvSpPr>
        <p:spPr/>
        <p:txBody>
          <a:bodyPr/>
          <a:lstStyle/>
          <a:p>
            <a:fld id="{CF342211-10D9-4345-8663-D5620D75E1BD}" type="slidenum">
              <a:rPr lang="en-US" smtClean="0"/>
              <a:pPr/>
              <a:t>50</a:t>
            </a:fld>
            <a:endParaRPr lang="en-US"/>
          </a:p>
        </p:txBody>
      </p:sp>
      <p:graphicFrame>
        <p:nvGraphicFramePr>
          <p:cNvPr id="6" name="Content Placeholder 4">
            <a:extLst>
              <a:ext uri="{FF2B5EF4-FFF2-40B4-BE49-F238E27FC236}">
                <a16:creationId xmlns:a16="http://schemas.microsoft.com/office/drawing/2014/main" id="{43688FBF-6800-424F-B6F9-62EB5D06850C}"/>
              </a:ext>
            </a:extLst>
          </p:cNvPr>
          <p:cNvGraphicFramePr>
            <a:graphicFrameLocks/>
          </p:cNvGraphicFramePr>
          <p:nvPr>
            <p:extLst>
              <p:ext uri="{D42A27DB-BD31-4B8C-83A1-F6EECF244321}">
                <p14:modId xmlns:p14="http://schemas.microsoft.com/office/powerpoint/2010/main" val="3106003412"/>
              </p:ext>
            </p:extLst>
          </p:nvPr>
        </p:nvGraphicFramePr>
        <p:xfrm>
          <a:off x="1020726" y="2081751"/>
          <a:ext cx="7102548" cy="3678969"/>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0E068B86-01B5-4B83-814F-A1DF2282DE9F}"/>
              </a:ext>
            </a:extLst>
          </p:cNvPr>
          <p:cNvSpPr/>
          <p:nvPr/>
        </p:nvSpPr>
        <p:spPr>
          <a:xfrm rot="16200000">
            <a:off x="325407" y="3465611"/>
            <a:ext cx="1052019" cy="307777"/>
          </a:xfrm>
          <a:prstGeom prst="rect">
            <a:avLst/>
          </a:prstGeom>
        </p:spPr>
        <p:txBody>
          <a:bodyPr wrap="none">
            <a:spAutoFit/>
          </a:bodyPr>
          <a:lstStyle/>
          <a:p>
            <a:r>
              <a:rPr lang="en-US" sz="1400" dirty="0"/>
              <a:t>(cells/g soil)</a:t>
            </a:r>
          </a:p>
        </p:txBody>
      </p:sp>
    </p:spTree>
    <p:extLst>
      <p:ext uri="{BB962C8B-B14F-4D97-AF65-F5344CB8AC3E}">
        <p14:creationId xmlns:p14="http://schemas.microsoft.com/office/powerpoint/2010/main" val="3669356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2D40-E8D1-A54C-9997-66C24747FD18}"/>
              </a:ext>
            </a:extLst>
          </p:cNvPr>
          <p:cNvSpPr>
            <a:spLocks noGrp="1"/>
          </p:cNvSpPr>
          <p:nvPr>
            <p:ph type="title"/>
          </p:nvPr>
        </p:nvSpPr>
        <p:spPr>
          <a:xfrm>
            <a:off x="623888" y="4549775"/>
            <a:ext cx="7886700" cy="858013"/>
          </a:xfrm>
        </p:spPr>
        <p:txBody>
          <a:bodyPr/>
          <a:lstStyle/>
          <a:p>
            <a:r>
              <a:rPr lang="en-US" dirty="0"/>
              <a:t>Mine Site – Ouray, CO</a:t>
            </a:r>
          </a:p>
        </p:txBody>
      </p:sp>
      <p:sp>
        <p:nvSpPr>
          <p:cNvPr id="3" name="Slide Number Placeholder 2">
            <a:extLst>
              <a:ext uri="{FF2B5EF4-FFF2-40B4-BE49-F238E27FC236}">
                <a16:creationId xmlns:a16="http://schemas.microsoft.com/office/drawing/2014/main" id="{8682923A-E01D-D14F-8A76-1D9C88E59BF2}"/>
              </a:ext>
            </a:extLst>
          </p:cNvPr>
          <p:cNvSpPr>
            <a:spLocks noGrp="1"/>
          </p:cNvSpPr>
          <p:nvPr>
            <p:ph type="sldNum" sz="quarter" idx="10"/>
          </p:nvPr>
        </p:nvSpPr>
        <p:spPr/>
        <p:txBody>
          <a:bodyPr/>
          <a:lstStyle/>
          <a:p>
            <a:fld id="{CF342211-10D9-4345-8663-D5620D75E1BD}" type="slidenum">
              <a:rPr lang="en-US" smtClean="0"/>
              <a:pPr/>
              <a:t>51</a:t>
            </a:fld>
            <a:endParaRPr lang="en-US"/>
          </a:p>
        </p:txBody>
      </p:sp>
      <p:pic>
        <p:nvPicPr>
          <p:cNvPr id="8" name="Picture Placeholder 7">
            <a:extLst>
              <a:ext uri="{FF2B5EF4-FFF2-40B4-BE49-F238E27FC236}">
                <a16:creationId xmlns:a16="http://schemas.microsoft.com/office/drawing/2014/main" id="{B30FAC06-ED0C-4877-BD5F-70EA3634B391}"/>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76925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Mine Site Soil Test Results</a:t>
            </a:r>
          </a:p>
        </p:txBody>
      </p:sp>
      <p:sp>
        <p:nvSpPr>
          <p:cNvPr id="2" name="Slide Number Placeholder 1"/>
          <p:cNvSpPr>
            <a:spLocks noGrp="1"/>
          </p:cNvSpPr>
          <p:nvPr>
            <p:ph type="sldNum" sz="quarter" idx="10"/>
          </p:nvPr>
        </p:nvSpPr>
        <p:spPr/>
        <p:txBody>
          <a:bodyPr/>
          <a:lstStyle/>
          <a:p>
            <a:fld id="{CF342211-10D9-4345-8663-D5620D75E1BD}" type="slidenum">
              <a:rPr lang="en-US" smtClean="0"/>
              <a:pPr/>
              <a:t>52</a:t>
            </a:fld>
            <a:endParaRPr lang="en-US" dirty="0"/>
          </a:p>
        </p:txBody>
      </p:sp>
      <p:graphicFrame>
        <p:nvGraphicFramePr>
          <p:cNvPr id="15" name="Content Placeholder 14">
            <a:extLst>
              <a:ext uri="{FF2B5EF4-FFF2-40B4-BE49-F238E27FC236}">
                <a16:creationId xmlns:a16="http://schemas.microsoft.com/office/drawing/2014/main" id="{99A9A994-DAF7-1A40-8BA1-4313A86BE17F}"/>
              </a:ext>
            </a:extLst>
          </p:cNvPr>
          <p:cNvGraphicFramePr>
            <a:graphicFrameLocks noGrp="1"/>
          </p:cNvGraphicFramePr>
          <p:nvPr>
            <p:ph idx="1"/>
            <p:extLst>
              <p:ext uri="{D42A27DB-BD31-4B8C-83A1-F6EECF244321}">
                <p14:modId xmlns:p14="http://schemas.microsoft.com/office/powerpoint/2010/main" val="1460060267"/>
              </p:ext>
            </p:extLst>
          </p:nvPr>
        </p:nvGraphicFramePr>
        <p:xfrm>
          <a:off x="628650" y="1308100"/>
          <a:ext cx="7886700" cy="1112520"/>
        </p:xfrm>
        <a:graphic>
          <a:graphicData uri="http://schemas.openxmlformats.org/drawingml/2006/table">
            <a:tbl>
              <a:tblPr firstRow="1" bandRow="1">
                <a:tableStyleId>{1FECB4D8-DB02-4DC6-A0A2-4F2EBAE1DC90}</a:tableStyleId>
              </a:tblPr>
              <a:tblGrid>
                <a:gridCol w="2628900">
                  <a:extLst>
                    <a:ext uri="{9D8B030D-6E8A-4147-A177-3AD203B41FA5}">
                      <a16:colId xmlns:a16="http://schemas.microsoft.com/office/drawing/2014/main" val="2042613529"/>
                    </a:ext>
                  </a:extLst>
                </a:gridCol>
                <a:gridCol w="2628900">
                  <a:extLst>
                    <a:ext uri="{9D8B030D-6E8A-4147-A177-3AD203B41FA5}">
                      <a16:colId xmlns:a16="http://schemas.microsoft.com/office/drawing/2014/main" val="620451368"/>
                    </a:ext>
                  </a:extLst>
                </a:gridCol>
                <a:gridCol w="2628900">
                  <a:extLst>
                    <a:ext uri="{9D8B030D-6E8A-4147-A177-3AD203B41FA5}">
                      <a16:colId xmlns:a16="http://schemas.microsoft.com/office/drawing/2014/main" val="1377357078"/>
                    </a:ext>
                  </a:extLst>
                </a:gridCol>
              </a:tblGrid>
              <a:tr h="370840">
                <a:tc>
                  <a:txBody>
                    <a:bodyPr/>
                    <a:lstStyle/>
                    <a:p>
                      <a:endParaRPr lang="en-US" dirty="0"/>
                    </a:p>
                  </a:txBody>
                  <a:tcPr>
                    <a:lnL w="12700" cmpd="sng">
                      <a:noFill/>
                    </a:lnL>
                    <a:lnT w="12700" cmpd="sng">
                      <a:noFill/>
                    </a:lnT>
                    <a:lnB w="12700" cmpd="sng">
                      <a:noFill/>
                    </a:lnB>
                    <a:solidFill>
                      <a:srgbClr val="007935"/>
                    </a:solidFill>
                  </a:tcPr>
                </a:tc>
                <a:tc>
                  <a:txBody>
                    <a:bodyPr/>
                    <a:lstStyle/>
                    <a:p>
                      <a:pPr algn="ctr"/>
                      <a:r>
                        <a:rPr lang="en-US" dirty="0"/>
                        <a:t>pH</a:t>
                      </a:r>
                    </a:p>
                  </a:txBody>
                  <a:tcPr>
                    <a:lnT w="12700" cmpd="sng">
                      <a:noFill/>
                    </a:lnT>
                    <a:lnB w="12700" cmpd="sng">
                      <a:noFill/>
                    </a:lnB>
                    <a:solidFill>
                      <a:srgbClr val="007935"/>
                    </a:solidFill>
                  </a:tcPr>
                </a:tc>
                <a:tc>
                  <a:txBody>
                    <a:bodyPr/>
                    <a:lstStyle/>
                    <a:p>
                      <a:pPr algn="ctr"/>
                      <a:r>
                        <a:rPr lang="en-US" dirty="0"/>
                        <a:t>Organic Matter (OM)</a:t>
                      </a:r>
                    </a:p>
                  </a:txBody>
                  <a:tcPr>
                    <a:lnR w="12700" cmpd="sng">
                      <a:noFill/>
                    </a:lnR>
                    <a:lnT w="12700" cmpd="sng">
                      <a:noFill/>
                    </a:lnT>
                    <a:lnB w="12700" cmpd="sng">
                      <a:noFill/>
                    </a:lnB>
                    <a:solidFill>
                      <a:srgbClr val="007935"/>
                    </a:solidFill>
                  </a:tcPr>
                </a:tc>
                <a:extLst>
                  <a:ext uri="{0D108BD9-81ED-4DB2-BD59-A6C34878D82A}">
                    <a16:rowId xmlns:a16="http://schemas.microsoft.com/office/drawing/2014/main" val="4121495148"/>
                  </a:ext>
                </a:extLst>
              </a:tr>
              <a:tr h="370840">
                <a:tc>
                  <a:txBody>
                    <a:bodyPr/>
                    <a:lstStyle/>
                    <a:p>
                      <a:r>
                        <a:rPr lang="en-US" dirty="0"/>
                        <a:t>Optimal Range</a:t>
                      </a:r>
                    </a:p>
                  </a:txBody>
                  <a:tcPr>
                    <a:lnL w="12700" cmpd="sng">
                      <a:noFill/>
                    </a:lnL>
                    <a:lnT w="12700" cmpd="sng">
                      <a:noFill/>
                    </a:lnT>
                    <a:lnB w="12700" cmpd="sng">
                      <a:noFill/>
                    </a:lnB>
                  </a:tcPr>
                </a:tc>
                <a:tc>
                  <a:txBody>
                    <a:bodyPr/>
                    <a:lstStyle/>
                    <a:p>
                      <a:pPr algn="ctr"/>
                      <a:r>
                        <a:rPr lang="en-US" dirty="0"/>
                        <a:t>6.3 – 7.4</a:t>
                      </a:r>
                    </a:p>
                  </a:txBody>
                  <a:tcPr>
                    <a:lnT w="12700" cmpd="sng">
                      <a:noFill/>
                    </a:lnT>
                    <a:lnB w="12700" cmpd="sng">
                      <a:noFill/>
                    </a:lnB>
                  </a:tcPr>
                </a:tc>
                <a:tc>
                  <a:txBody>
                    <a:bodyPr/>
                    <a:lstStyle/>
                    <a:p>
                      <a:pPr algn="ctr"/>
                      <a:r>
                        <a:rPr lang="en-US" dirty="0"/>
                        <a:t>3% – 5%</a:t>
                      </a:r>
                    </a:p>
                  </a:txBody>
                  <a:tcPr>
                    <a:lnR w="12700" cmpd="sng">
                      <a:noFill/>
                    </a:lnR>
                    <a:lnT w="12700" cmpd="sng">
                      <a:noFill/>
                    </a:lnT>
                    <a:lnB w="12700" cmpd="sng">
                      <a:noFill/>
                    </a:lnB>
                  </a:tcPr>
                </a:tc>
                <a:extLst>
                  <a:ext uri="{0D108BD9-81ED-4DB2-BD59-A6C34878D82A}">
                    <a16:rowId xmlns:a16="http://schemas.microsoft.com/office/drawing/2014/main" val="2477778894"/>
                  </a:ext>
                </a:extLst>
              </a:tr>
              <a:tr h="370840">
                <a:tc>
                  <a:txBody>
                    <a:bodyPr/>
                    <a:lstStyle/>
                    <a:p>
                      <a:r>
                        <a:rPr lang="en-US" dirty="0"/>
                        <a:t>Site Values</a:t>
                      </a:r>
                    </a:p>
                  </a:txBody>
                  <a:tcPr>
                    <a:lnL w="12700" cmpd="sng">
                      <a:noFill/>
                    </a:lnL>
                    <a:lnT w="12700" cmpd="sng">
                      <a:noFill/>
                    </a:lnT>
                    <a:lnB w="12700" cmpd="sng">
                      <a:noFill/>
                    </a:lnB>
                  </a:tcPr>
                </a:tc>
                <a:tc>
                  <a:txBody>
                    <a:bodyPr/>
                    <a:lstStyle/>
                    <a:p>
                      <a:pPr algn="ctr"/>
                      <a:r>
                        <a:rPr lang="en-US" dirty="0"/>
                        <a:t>7.3</a:t>
                      </a:r>
                    </a:p>
                  </a:txBody>
                  <a:tcPr>
                    <a:lnT w="12700" cmpd="sng">
                      <a:noFill/>
                    </a:lnT>
                    <a:lnB w="12700" cmpd="sng">
                      <a:noFill/>
                    </a:lnB>
                  </a:tcPr>
                </a:tc>
                <a:tc>
                  <a:txBody>
                    <a:bodyPr/>
                    <a:lstStyle/>
                    <a:p>
                      <a:pPr algn="ctr"/>
                      <a:r>
                        <a:rPr lang="en-US" dirty="0"/>
                        <a:t>1.1%</a:t>
                      </a:r>
                    </a:p>
                  </a:txBody>
                  <a:tcPr>
                    <a:lnR w="12700" cmpd="sng">
                      <a:noFill/>
                    </a:lnR>
                    <a:lnT w="12700" cmpd="sng">
                      <a:noFill/>
                    </a:lnT>
                    <a:lnB w="12700" cmpd="sng">
                      <a:noFill/>
                    </a:lnB>
                  </a:tcPr>
                </a:tc>
                <a:extLst>
                  <a:ext uri="{0D108BD9-81ED-4DB2-BD59-A6C34878D82A}">
                    <a16:rowId xmlns:a16="http://schemas.microsoft.com/office/drawing/2014/main" val="1901000156"/>
                  </a:ext>
                </a:extLst>
              </a:tr>
            </a:tbl>
          </a:graphicData>
        </a:graphic>
      </p:graphicFrame>
      <p:pic>
        <p:nvPicPr>
          <p:cNvPr id="8" name="Content Placeholder 5">
            <a:extLst>
              <a:ext uri="{FF2B5EF4-FFF2-40B4-BE49-F238E27FC236}">
                <a16:creationId xmlns:a16="http://schemas.microsoft.com/office/drawing/2014/main" id="{04A18169-011B-42D9-92A0-85018EE32A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1894" y="2898088"/>
            <a:ext cx="7703456" cy="2702202"/>
          </a:xfrm>
          <a:prstGeom prst="rect">
            <a:avLst/>
          </a:prstGeom>
        </p:spPr>
      </p:pic>
    </p:spTree>
    <p:extLst>
      <p:ext uri="{BB962C8B-B14F-4D97-AF65-F5344CB8AC3E}">
        <p14:creationId xmlns:p14="http://schemas.microsoft.com/office/powerpoint/2010/main" val="3792954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DDD65-B029-4684-B8DE-8E1D896B0189}"/>
              </a:ext>
            </a:extLst>
          </p:cNvPr>
          <p:cNvSpPr>
            <a:spLocks noGrp="1"/>
          </p:cNvSpPr>
          <p:nvPr>
            <p:ph type="title"/>
          </p:nvPr>
        </p:nvSpPr>
        <p:spPr/>
        <p:txBody>
          <a:bodyPr/>
          <a:lstStyle/>
          <a:p>
            <a:r>
              <a:rPr lang="en-US" dirty="0"/>
              <a:t>Initial Growth/Germination</a:t>
            </a:r>
          </a:p>
        </p:txBody>
      </p:sp>
      <p:pic>
        <p:nvPicPr>
          <p:cNvPr id="6" name="Content Placeholder 5">
            <a:extLst>
              <a:ext uri="{FF2B5EF4-FFF2-40B4-BE49-F238E27FC236}">
                <a16:creationId xmlns:a16="http://schemas.microsoft.com/office/drawing/2014/main" id="{2028C16A-394D-4D39-BDE0-217CB716DFB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22495" y="1204295"/>
            <a:ext cx="5574723" cy="4181043"/>
          </a:xfrm>
        </p:spPr>
      </p:pic>
      <p:sp>
        <p:nvSpPr>
          <p:cNvPr id="4" name="Slide Number Placeholder 3">
            <a:extLst>
              <a:ext uri="{FF2B5EF4-FFF2-40B4-BE49-F238E27FC236}">
                <a16:creationId xmlns:a16="http://schemas.microsoft.com/office/drawing/2014/main" id="{6B612339-886C-4DA2-857F-53FC1CAE724E}"/>
              </a:ext>
            </a:extLst>
          </p:cNvPr>
          <p:cNvSpPr>
            <a:spLocks noGrp="1"/>
          </p:cNvSpPr>
          <p:nvPr>
            <p:ph type="sldNum" sz="quarter" idx="10"/>
          </p:nvPr>
        </p:nvSpPr>
        <p:spPr/>
        <p:txBody>
          <a:bodyPr/>
          <a:lstStyle/>
          <a:p>
            <a:fld id="{CF342211-10D9-4345-8663-D5620D75E1BD}" type="slidenum">
              <a:rPr lang="en-US" smtClean="0"/>
              <a:pPr/>
              <a:t>53</a:t>
            </a:fld>
            <a:endParaRPr lang="en-US"/>
          </a:p>
        </p:txBody>
      </p:sp>
      <p:sp>
        <p:nvSpPr>
          <p:cNvPr id="5" name="Content Placeholder 2">
            <a:extLst>
              <a:ext uri="{FF2B5EF4-FFF2-40B4-BE49-F238E27FC236}">
                <a16:creationId xmlns:a16="http://schemas.microsoft.com/office/drawing/2014/main" id="{A5312C4E-C973-46B9-BF0F-4D21EFF1C02A}"/>
              </a:ext>
            </a:extLst>
          </p:cNvPr>
          <p:cNvSpPr txBox="1">
            <a:spLocks/>
          </p:cNvSpPr>
          <p:nvPr/>
        </p:nvSpPr>
        <p:spPr>
          <a:xfrm>
            <a:off x="175614" y="1204295"/>
            <a:ext cx="2858532" cy="4556425"/>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200"/>
              </a:spcBef>
              <a:buSzPct val="80000"/>
              <a:buFont typeface="Arial" panose="020B0604020202020204" pitchFamily="34" charset="0"/>
              <a:buChar char="•"/>
              <a:defRPr sz="2200" kern="1200">
                <a:solidFill>
                  <a:schemeClr val="tx1"/>
                </a:solidFill>
                <a:latin typeface="+mj-lt"/>
                <a:ea typeface="+mn-ea"/>
                <a:cs typeface="+mn-cs"/>
              </a:defRPr>
            </a:lvl1pPr>
            <a:lvl2pPr marL="693738" indent="-238125" algn="l" defTabSz="914400" rtl="0" eaLnBrk="1" latinLnBrk="0" hangingPunct="1">
              <a:lnSpc>
                <a:spcPct val="90000"/>
              </a:lnSpc>
              <a:spcBef>
                <a:spcPts val="500"/>
              </a:spcBef>
              <a:buSzPct val="80000"/>
              <a:buFont typeface=".AppleSystemUIFont" charset="-120"/>
              <a:buChar char="–"/>
              <a:tabLst/>
              <a:defRPr sz="2000" kern="1200">
                <a:solidFill>
                  <a:schemeClr val="tx1"/>
                </a:solidFill>
                <a:latin typeface="+mj-lt"/>
                <a:ea typeface="+mn-ea"/>
                <a:cs typeface="+mn-cs"/>
              </a:defRPr>
            </a:lvl2pPr>
            <a:lvl3pPr marL="1150938" indent="-238125" algn="l" defTabSz="914400" rtl="0" eaLnBrk="1" latinLnBrk="0" hangingPunct="1">
              <a:lnSpc>
                <a:spcPct val="90000"/>
              </a:lnSpc>
              <a:spcBef>
                <a:spcPts val="500"/>
              </a:spcBef>
              <a:buSzPct val="80000"/>
              <a:buFont typeface="Arial" panose="020B0604020202020204" pitchFamily="34" charset="0"/>
              <a:buChar char="•"/>
              <a:tabLst/>
              <a:defRPr sz="1800" kern="1200">
                <a:solidFill>
                  <a:schemeClr val="tx1"/>
                </a:solidFill>
                <a:latin typeface="+mj-lt"/>
                <a:ea typeface="+mn-ea"/>
                <a:cs typeface="+mn-cs"/>
              </a:defRPr>
            </a:lvl3pPr>
            <a:lvl4pPr marL="1606550" indent="-238125" algn="l" defTabSz="914400" rtl="0" eaLnBrk="1" latinLnBrk="0" hangingPunct="1">
              <a:lnSpc>
                <a:spcPct val="90000"/>
              </a:lnSpc>
              <a:spcBef>
                <a:spcPts val="500"/>
              </a:spcBef>
              <a:buSzPct val="80000"/>
              <a:buFont typeface="Arial" panose="020B0604020202020204" pitchFamily="34" charset="0"/>
              <a:buChar char="•"/>
              <a:tabLst/>
              <a:defRPr sz="1600" kern="1200">
                <a:solidFill>
                  <a:schemeClr val="tx1"/>
                </a:solidFill>
                <a:latin typeface="+mj-lt"/>
                <a:ea typeface="+mn-ea"/>
                <a:cs typeface="+mn-cs"/>
              </a:defRPr>
            </a:lvl4pPr>
            <a:lvl5pPr marL="2063750" indent="-238125" algn="l" defTabSz="914400" rtl="0" eaLnBrk="1" latinLnBrk="0" hangingPunct="1">
              <a:lnSpc>
                <a:spcPct val="90000"/>
              </a:lnSpc>
              <a:spcBef>
                <a:spcPts val="500"/>
              </a:spcBef>
              <a:buSzPct val="80000"/>
              <a:buFont typeface="Arial" panose="020B0604020202020204" pitchFamily="34" charset="0"/>
              <a:buChar char="•"/>
              <a:tabLst/>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Promising Start at almost 10,000’</a:t>
            </a:r>
          </a:p>
          <a:p>
            <a:r>
              <a:rPr lang="en-US" dirty="0"/>
              <a:t>Short growing season and very dry summer last year</a:t>
            </a:r>
          </a:p>
          <a:p>
            <a:r>
              <a:rPr lang="en-US" dirty="0"/>
              <a:t>South facing slope</a:t>
            </a:r>
          </a:p>
          <a:p>
            <a:r>
              <a:rPr lang="en-US" dirty="0"/>
              <a:t>Will continue to track over time</a:t>
            </a:r>
          </a:p>
          <a:p>
            <a:r>
              <a:rPr lang="en-US" dirty="0"/>
              <a:t>“Sleeps Year 1, then Creeps Year 2, then Leaps Year 3”</a:t>
            </a:r>
          </a:p>
          <a:p>
            <a:r>
              <a:rPr lang="en-US" dirty="0"/>
              <a:t>FGM holding strong</a:t>
            </a:r>
          </a:p>
        </p:txBody>
      </p:sp>
    </p:spTree>
    <p:extLst>
      <p:ext uri="{BB962C8B-B14F-4D97-AF65-F5344CB8AC3E}">
        <p14:creationId xmlns:p14="http://schemas.microsoft.com/office/powerpoint/2010/main" val="3631856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DDD65-B029-4684-B8DE-8E1D896B0189}"/>
              </a:ext>
            </a:extLst>
          </p:cNvPr>
          <p:cNvSpPr>
            <a:spLocks noGrp="1"/>
          </p:cNvSpPr>
          <p:nvPr>
            <p:ph type="title"/>
          </p:nvPr>
        </p:nvSpPr>
        <p:spPr/>
        <p:txBody>
          <a:bodyPr>
            <a:normAutofit/>
          </a:bodyPr>
          <a:lstStyle/>
          <a:p>
            <a:r>
              <a:rPr lang="en-US" dirty="0"/>
              <a:t>Year 2 Snowpack is Looking Good Though!</a:t>
            </a:r>
          </a:p>
        </p:txBody>
      </p:sp>
      <p:sp>
        <p:nvSpPr>
          <p:cNvPr id="4" name="Slide Number Placeholder 3">
            <a:extLst>
              <a:ext uri="{FF2B5EF4-FFF2-40B4-BE49-F238E27FC236}">
                <a16:creationId xmlns:a16="http://schemas.microsoft.com/office/drawing/2014/main" id="{6B612339-886C-4DA2-857F-53FC1CAE724E}"/>
              </a:ext>
            </a:extLst>
          </p:cNvPr>
          <p:cNvSpPr>
            <a:spLocks noGrp="1"/>
          </p:cNvSpPr>
          <p:nvPr>
            <p:ph type="sldNum" sz="quarter" idx="10"/>
          </p:nvPr>
        </p:nvSpPr>
        <p:spPr/>
        <p:txBody>
          <a:bodyPr/>
          <a:lstStyle/>
          <a:p>
            <a:fld id="{CF342211-10D9-4345-8663-D5620D75E1BD}" type="slidenum">
              <a:rPr lang="en-US" smtClean="0"/>
              <a:pPr/>
              <a:t>54</a:t>
            </a:fld>
            <a:endParaRPr lang="en-US"/>
          </a:p>
        </p:txBody>
      </p:sp>
      <p:sp>
        <p:nvSpPr>
          <p:cNvPr id="5" name="Content Placeholder 2">
            <a:extLst>
              <a:ext uri="{FF2B5EF4-FFF2-40B4-BE49-F238E27FC236}">
                <a16:creationId xmlns:a16="http://schemas.microsoft.com/office/drawing/2014/main" id="{A5312C4E-C973-46B9-BF0F-4D21EFF1C02A}"/>
              </a:ext>
            </a:extLst>
          </p:cNvPr>
          <p:cNvSpPr txBox="1">
            <a:spLocks/>
          </p:cNvSpPr>
          <p:nvPr/>
        </p:nvSpPr>
        <p:spPr>
          <a:xfrm>
            <a:off x="175614" y="1204295"/>
            <a:ext cx="2858532" cy="4556425"/>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200"/>
              </a:spcBef>
              <a:buSzPct val="80000"/>
              <a:buFont typeface="Arial" panose="020B0604020202020204" pitchFamily="34" charset="0"/>
              <a:buChar char="•"/>
              <a:defRPr sz="2200" kern="1200">
                <a:solidFill>
                  <a:schemeClr val="tx1"/>
                </a:solidFill>
                <a:latin typeface="+mj-lt"/>
                <a:ea typeface="+mn-ea"/>
                <a:cs typeface="+mn-cs"/>
              </a:defRPr>
            </a:lvl1pPr>
            <a:lvl2pPr marL="693738" indent="-238125" algn="l" defTabSz="914400" rtl="0" eaLnBrk="1" latinLnBrk="0" hangingPunct="1">
              <a:lnSpc>
                <a:spcPct val="90000"/>
              </a:lnSpc>
              <a:spcBef>
                <a:spcPts val="500"/>
              </a:spcBef>
              <a:buSzPct val="80000"/>
              <a:buFont typeface=".AppleSystemUIFont" charset="-120"/>
              <a:buChar char="–"/>
              <a:tabLst/>
              <a:defRPr sz="2000" kern="1200">
                <a:solidFill>
                  <a:schemeClr val="tx1"/>
                </a:solidFill>
                <a:latin typeface="+mj-lt"/>
                <a:ea typeface="+mn-ea"/>
                <a:cs typeface="+mn-cs"/>
              </a:defRPr>
            </a:lvl2pPr>
            <a:lvl3pPr marL="1150938" indent="-238125" algn="l" defTabSz="914400" rtl="0" eaLnBrk="1" latinLnBrk="0" hangingPunct="1">
              <a:lnSpc>
                <a:spcPct val="90000"/>
              </a:lnSpc>
              <a:spcBef>
                <a:spcPts val="500"/>
              </a:spcBef>
              <a:buSzPct val="80000"/>
              <a:buFont typeface="Arial" panose="020B0604020202020204" pitchFamily="34" charset="0"/>
              <a:buChar char="•"/>
              <a:tabLst/>
              <a:defRPr sz="1800" kern="1200">
                <a:solidFill>
                  <a:schemeClr val="tx1"/>
                </a:solidFill>
                <a:latin typeface="+mj-lt"/>
                <a:ea typeface="+mn-ea"/>
                <a:cs typeface="+mn-cs"/>
              </a:defRPr>
            </a:lvl3pPr>
            <a:lvl4pPr marL="1606550" indent="-238125" algn="l" defTabSz="914400" rtl="0" eaLnBrk="1" latinLnBrk="0" hangingPunct="1">
              <a:lnSpc>
                <a:spcPct val="90000"/>
              </a:lnSpc>
              <a:spcBef>
                <a:spcPts val="500"/>
              </a:spcBef>
              <a:buSzPct val="80000"/>
              <a:buFont typeface="Arial" panose="020B0604020202020204" pitchFamily="34" charset="0"/>
              <a:buChar char="•"/>
              <a:tabLst/>
              <a:defRPr sz="1600" kern="1200">
                <a:solidFill>
                  <a:schemeClr val="tx1"/>
                </a:solidFill>
                <a:latin typeface="+mj-lt"/>
                <a:ea typeface="+mn-ea"/>
                <a:cs typeface="+mn-cs"/>
              </a:defRPr>
            </a:lvl4pPr>
            <a:lvl5pPr marL="2063750" indent="-238125" algn="l" defTabSz="914400" rtl="0" eaLnBrk="1" latinLnBrk="0" hangingPunct="1">
              <a:lnSpc>
                <a:spcPct val="90000"/>
              </a:lnSpc>
              <a:spcBef>
                <a:spcPts val="500"/>
              </a:spcBef>
              <a:buSzPct val="80000"/>
              <a:buFont typeface="Arial" panose="020B0604020202020204" pitchFamily="34" charset="0"/>
              <a:buChar char="•"/>
              <a:tabLst/>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Snowpack at 300% (and higher in some places)</a:t>
            </a:r>
          </a:p>
          <a:p>
            <a:r>
              <a:rPr lang="en-US" dirty="0"/>
              <a:t>Photo from late April in Silverton, just south of Ouray, CO</a:t>
            </a:r>
          </a:p>
          <a:p>
            <a:r>
              <a:rPr lang="en-US" dirty="0"/>
              <a:t>Will be a challenge for the FGM</a:t>
            </a:r>
          </a:p>
          <a:p>
            <a:r>
              <a:rPr lang="en-US" dirty="0"/>
              <a:t>Will see if the site “Leaps”</a:t>
            </a:r>
          </a:p>
        </p:txBody>
      </p:sp>
      <p:pic>
        <p:nvPicPr>
          <p:cNvPr id="9" name="Content Placeholder 8" descr="A car parked on the side of a snow covered mountain&#10;&#10;Description automatically generated">
            <a:extLst>
              <a:ext uri="{FF2B5EF4-FFF2-40B4-BE49-F238E27FC236}">
                <a16:creationId xmlns:a16="http://schemas.microsoft.com/office/drawing/2014/main" id="{49FD1702-5D86-4ED6-883A-D0E87F09B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04894" y="1628964"/>
            <a:ext cx="5509006" cy="4131755"/>
          </a:xfrm>
        </p:spPr>
      </p:pic>
    </p:spTree>
    <p:extLst>
      <p:ext uri="{BB962C8B-B14F-4D97-AF65-F5344CB8AC3E}">
        <p14:creationId xmlns:p14="http://schemas.microsoft.com/office/powerpoint/2010/main" val="1752228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809B810-E563-F345-BCBC-F919D2E021BB}"/>
              </a:ext>
            </a:extLst>
          </p:cNvPr>
          <p:cNvGraphicFramePr>
            <a:graphicFrameLocks noGrp="1"/>
          </p:cNvGraphicFramePr>
          <p:nvPr>
            <p:ph idx="1"/>
            <p:extLst>
              <p:ext uri="{D42A27DB-BD31-4B8C-83A1-F6EECF244321}">
                <p14:modId xmlns:p14="http://schemas.microsoft.com/office/powerpoint/2010/main" val="3467179149"/>
              </p:ext>
            </p:extLst>
          </p:nvPr>
        </p:nvGraphicFramePr>
        <p:xfrm>
          <a:off x="628650" y="1308100"/>
          <a:ext cx="7886700" cy="445293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Organic Matter Change</a:t>
            </a:r>
          </a:p>
        </p:txBody>
      </p:sp>
      <p:sp>
        <p:nvSpPr>
          <p:cNvPr id="2" name="Slide Number Placeholder 1">
            <a:extLst>
              <a:ext uri="{FF2B5EF4-FFF2-40B4-BE49-F238E27FC236}">
                <a16:creationId xmlns:a16="http://schemas.microsoft.com/office/drawing/2014/main" id="{B36C5757-44C9-E946-8E12-923F5C3524B9}"/>
              </a:ext>
            </a:extLst>
          </p:cNvPr>
          <p:cNvSpPr>
            <a:spLocks noGrp="1"/>
          </p:cNvSpPr>
          <p:nvPr>
            <p:ph type="sldNum" sz="quarter" idx="10"/>
          </p:nvPr>
        </p:nvSpPr>
        <p:spPr/>
        <p:txBody>
          <a:bodyPr/>
          <a:lstStyle/>
          <a:p>
            <a:fld id="{CF342211-10D9-4345-8663-D5620D75E1BD}" type="slidenum">
              <a:rPr lang="en-US" smtClean="0"/>
              <a:pPr/>
              <a:t>55</a:t>
            </a:fld>
            <a:endParaRPr lang="en-US"/>
          </a:p>
        </p:txBody>
      </p:sp>
    </p:spTree>
    <p:extLst>
      <p:ext uri="{BB962C8B-B14F-4D97-AF65-F5344CB8AC3E}">
        <p14:creationId xmlns:p14="http://schemas.microsoft.com/office/powerpoint/2010/main" val="1995033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Soil Respiration</a:t>
            </a:r>
          </a:p>
        </p:txBody>
      </p:sp>
      <p:sp>
        <p:nvSpPr>
          <p:cNvPr id="2" name="Content Placeholder 1">
            <a:extLst>
              <a:ext uri="{FF2B5EF4-FFF2-40B4-BE49-F238E27FC236}">
                <a16:creationId xmlns:a16="http://schemas.microsoft.com/office/drawing/2014/main" id="{7BC9CF61-266A-F94A-B7CC-F4485FDE6D63}"/>
              </a:ext>
            </a:extLst>
          </p:cNvPr>
          <p:cNvSpPr>
            <a:spLocks noGrp="1"/>
          </p:cNvSpPr>
          <p:nvPr>
            <p:ph idx="1"/>
          </p:nvPr>
        </p:nvSpPr>
        <p:spPr/>
        <p:txBody>
          <a:bodyPr/>
          <a:lstStyle/>
          <a:p>
            <a:r>
              <a:rPr lang="en-US" sz="2000" dirty="0"/>
              <a:t>Soil is on the right track for improved biological activity – Soil Health </a:t>
            </a:r>
            <a:br>
              <a:rPr lang="en-US" sz="2000" dirty="0"/>
            </a:br>
            <a:r>
              <a:rPr lang="en-US" sz="2000" dirty="0"/>
              <a:t>is at ideal for region</a:t>
            </a:r>
          </a:p>
          <a:p>
            <a:r>
              <a:rPr lang="en-US" sz="2000" dirty="0"/>
              <a:t>Significant increase in Soil Respiration (329% increase)</a:t>
            </a:r>
          </a:p>
        </p:txBody>
      </p:sp>
      <p:sp>
        <p:nvSpPr>
          <p:cNvPr id="5" name="Slide Number Placeholder 4">
            <a:extLst>
              <a:ext uri="{FF2B5EF4-FFF2-40B4-BE49-F238E27FC236}">
                <a16:creationId xmlns:a16="http://schemas.microsoft.com/office/drawing/2014/main" id="{A4B6B67C-BAE5-894F-A912-0348FA465BC6}"/>
              </a:ext>
            </a:extLst>
          </p:cNvPr>
          <p:cNvSpPr>
            <a:spLocks noGrp="1"/>
          </p:cNvSpPr>
          <p:nvPr>
            <p:ph type="sldNum" sz="quarter" idx="10"/>
          </p:nvPr>
        </p:nvSpPr>
        <p:spPr/>
        <p:txBody>
          <a:bodyPr/>
          <a:lstStyle/>
          <a:p>
            <a:fld id="{CF342211-10D9-4345-8663-D5620D75E1BD}" type="slidenum">
              <a:rPr lang="en-US" smtClean="0"/>
              <a:pPr/>
              <a:t>56</a:t>
            </a:fld>
            <a:endParaRPr lang="en-US"/>
          </a:p>
        </p:txBody>
      </p:sp>
      <p:graphicFrame>
        <p:nvGraphicFramePr>
          <p:cNvPr id="6" name="Content Placeholder 4">
            <a:extLst>
              <a:ext uri="{FF2B5EF4-FFF2-40B4-BE49-F238E27FC236}">
                <a16:creationId xmlns:a16="http://schemas.microsoft.com/office/drawing/2014/main" id="{43688FBF-6800-424F-B6F9-62EB5D06850C}"/>
              </a:ext>
            </a:extLst>
          </p:cNvPr>
          <p:cNvGraphicFramePr>
            <a:graphicFrameLocks/>
          </p:cNvGraphicFramePr>
          <p:nvPr>
            <p:extLst>
              <p:ext uri="{D42A27DB-BD31-4B8C-83A1-F6EECF244321}">
                <p14:modId xmlns:p14="http://schemas.microsoft.com/office/powerpoint/2010/main" val="2840883918"/>
              </p:ext>
            </p:extLst>
          </p:nvPr>
        </p:nvGraphicFramePr>
        <p:xfrm>
          <a:off x="1020726" y="2426027"/>
          <a:ext cx="7102548" cy="367896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3CBF2DD9-5B7B-44E1-A88B-429EAB30624C}"/>
              </a:ext>
            </a:extLst>
          </p:cNvPr>
          <p:cNvSpPr/>
          <p:nvPr/>
        </p:nvSpPr>
        <p:spPr>
          <a:xfrm rot="16200000">
            <a:off x="-47320" y="3821839"/>
            <a:ext cx="1816523" cy="307777"/>
          </a:xfrm>
          <a:prstGeom prst="rect">
            <a:avLst/>
          </a:prstGeom>
        </p:spPr>
        <p:txBody>
          <a:bodyPr wrap="none">
            <a:spAutoFit/>
          </a:bodyPr>
          <a:lstStyle/>
          <a:p>
            <a:pPr algn="ctr"/>
            <a:r>
              <a:rPr lang="en-US" sz="1400" dirty="0"/>
              <a:t>(mg CO</a:t>
            </a:r>
            <a:r>
              <a:rPr lang="en-US" sz="1400" baseline="-25000" dirty="0"/>
              <a:t>2</a:t>
            </a:r>
            <a:r>
              <a:rPr lang="en-US" sz="1400" dirty="0"/>
              <a:t>/kg soil/week)</a:t>
            </a:r>
          </a:p>
        </p:txBody>
      </p:sp>
    </p:spTree>
    <p:extLst>
      <p:ext uri="{BB962C8B-B14F-4D97-AF65-F5344CB8AC3E}">
        <p14:creationId xmlns:p14="http://schemas.microsoft.com/office/powerpoint/2010/main" val="85775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Soil Bacteria Level</a:t>
            </a:r>
            <a:endParaRPr lang="en-US" dirty="0">
              <a:solidFill>
                <a:srgbClr val="C00000"/>
              </a:solidFill>
            </a:endParaRPr>
          </a:p>
        </p:txBody>
      </p:sp>
      <p:sp>
        <p:nvSpPr>
          <p:cNvPr id="7" name="Content Placeholder 6">
            <a:extLst>
              <a:ext uri="{FF2B5EF4-FFF2-40B4-BE49-F238E27FC236}">
                <a16:creationId xmlns:a16="http://schemas.microsoft.com/office/drawing/2014/main" id="{694BE10F-F631-7249-AFB1-6C7542CDE9B5}"/>
              </a:ext>
            </a:extLst>
          </p:cNvPr>
          <p:cNvSpPr>
            <a:spLocks noGrp="1"/>
          </p:cNvSpPr>
          <p:nvPr>
            <p:ph idx="1"/>
          </p:nvPr>
        </p:nvSpPr>
        <p:spPr>
          <a:xfrm>
            <a:off x="628650" y="1307592"/>
            <a:ext cx="7886700" cy="678863"/>
          </a:xfrm>
        </p:spPr>
        <p:txBody>
          <a:bodyPr/>
          <a:lstStyle/>
          <a:p>
            <a:r>
              <a:rPr lang="en-US" dirty="0"/>
              <a:t>Significant increase in beneficial Bacteria (240% increase)</a:t>
            </a:r>
          </a:p>
        </p:txBody>
      </p:sp>
      <p:sp>
        <p:nvSpPr>
          <p:cNvPr id="5" name="Slide Number Placeholder 4">
            <a:extLst>
              <a:ext uri="{FF2B5EF4-FFF2-40B4-BE49-F238E27FC236}">
                <a16:creationId xmlns:a16="http://schemas.microsoft.com/office/drawing/2014/main" id="{F8E92A7B-FB5E-6642-AD6B-9908ADA1D6D8}"/>
              </a:ext>
            </a:extLst>
          </p:cNvPr>
          <p:cNvSpPr>
            <a:spLocks noGrp="1"/>
          </p:cNvSpPr>
          <p:nvPr>
            <p:ph type="sldNum" sz="quarter" idx="10"/>
          </p:nvPr>
        </p:nvSpPr>
        <p:spPr/>
        <p:txBody>
          <a:bodyPr/>
          <a:lstStyle/>
          <a:p>
            <a:fld id="{CF342211-10D9-4345-8663-D5620D75E1BD}" type="slidenum">
              <a:rPr lang="en-US" smtClean="0"/>
              <a:pPr/>
              <a:t>57</a:t>
            </a:fld>
            <a:endParaRPr lang="en-US"/>
          </a:p>
        </p:txBody>
      </p:sp>
      <p:graphicFrame>
        <p:nvGraphicFramePr>
          <p:cNvPr id="6" name="Content Placeholder 4">
            <a:extLst>
              <a:ext uri="{FF2B5EF4-FFF2-40B4-BE49-F238E27FC236}">
                <a16:creationId xmlns:a16="http://schemas.microsoft.com/office/drawing/2014/main" id="{43688FBF-6800-424F-B6F9-62EB5D06850C}"/>
              </a:ext>
            </a:extLst>
          </p:cNvPr>
          <p:cNvGraphicFramePr>
            <a:graphicFrameLocks/>
          </p:cNvGraphicFramePr>
          <p:nvPr>
            <p:extLst>
              <p:ext uri="{D42A27DB-BD31-4B8C-83A1-F6EECF244321}">
                <p14:modId xmlns:p14="http://schemas.microsoft.com/office/powerpoint/2010/main" val="3933452964"/>
              </p:ext>
            </p:extLst>
          </p:nvPr>
        </p:nvGraphicFramePr>
        <p:xfrm>
          <a:off x="1020726" y="1828801"/>
          <a:ext cx="7102548" cy="4187536"/>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508E2618-DBB5-440F-8CBE-E0BDC92474C7}"/>
              </a:ext>
            </a:extLst>
          </p:cNvPr>
          <p:cNvSpPr/>
          <p:nvPr/>
        </p:nvSpPr>
        <p:spPr>
          <a:xfrm rot="16200000">
            <a:off x="283612" y="3456086"/>
            <a:ext cx="1052019" cy="307777"/>
          </a:xfrm>
          <a:prstGeom prst="rect">
            <a:avLst/>
          </a:prstGeom>
        </p:spPr>
        <p:txBody>
          <a:bodyPr wrap="none">
            <a:spAutoFit/>
          </a:bodyPr>
          <a:lstStyle/>
          <a:p>
            <a:r>
              <a:rPr lang="en-US" sz="1400" dirty="0"/>
              <a:t>(cells/g soil)</a:t>
            </a:r>
          </a:p>
        </p:txBody>
      </p:sp>
    </p:spTree>
    <p:extLst>
      <p:ext uri="{BB962C8B-B14F-4D97-AF65-F5344CB8AC3E}">
        <p14:creationId xmlns:p14="http://schemas.microsoft.com/office/powerpoint/2010/main" val="1480347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0223D-B085-3B42-8DB3-495220FBB470}"/>
              </a:ext>
            </a:extLst>
          </p:cNvPr>
          <p:cNvSpPr>
            <a:spLocks noGrp="1"/>
          </p:cNvSpPr>
          <p:nvPr>
            <p:ph type="title"/>
          </p:nvPr>
        </p:nvSpPr>
        <p:spPr/>
        <p:txBody>
          <a:bodyPr/>
          <a:lstStyle/>
          <a:p>
            <a:r>
              <a:rPr lang="en-US" dirty="0"/>
              <a:t>Soil Fungi Level</a:t>
            </a:r>
          </a:p>
        </p:txBody>
      </p:sp>
      <p:sp>
        <p:nvSpPr>
          <p:cNvPr id="7" name="Content Placeholder 6">
            <a:extLst>
              <a:ext uri="{FF2B5EF4-FFF2-40B4-BE49-F238E27FC236}">
                <a16:creationId xmlns:a16="http://schemas.microsoft.com/office/drawing/2014/main" id="{F0BE4FA9-6434-C940-B1CA-5ACA7921413E}"/>
              </a:ext>
            </a:extLst>
          </p:cNvPr>
          <p:cNvSpPr>
            <a:spLocks noGrp="1"/>
          </p:cNvSpPr>
          <p:nvPr>
            <p:ph idx="1"/>
          </p:nvPr>
        </p:nvSpPr>
        <p:spPr>
          <a:xfrm>
            <a:off x="628650" y="1307592"/>
            <a:ext cx="7886700" cy="774159"/>
          </a:xfrm>
        </p:spPr>
        <p:txBody>
          <a:bodyPr/>
          <a:lstStyle/>
          <a:p>
            <a:r>
              <a:rPr lang="en-US" dirty="0"/>
              <a:t>Significant increase in Fungi (1800% increase)</a:t>
            </a:r>
          </a:p>
        </p:txBody>
      </p:sp>
      <p:sp>
        <p:nvSpPr>
          <p:cNvPr id="4" name="Slide Number Placeholder 3">
            <a:extLst>
              <a:ext uri="{FF2B5EF4-FFF2-40B4-BE49-F238E27FC236}">
                <a16:creationId xmlns:a16="http://schemas.microsoft.com/office/drawing/2014/main" id="{7D73626F-FF0C-3845-837C-99470C7AFFE0}"/>
              </a:ext>
            </a:extLst>
          </p:cNvPr>
          <p:cNvSpPr>
            <a:spLocks noGrp="1"/>
          </p:cNvSpPr>
          <p:nvPr>
            <p:ph type="sldNum" sz="quarter" idx="10"/>
          </p:nvPr>
        </p:nvSpPr>
        <p:spPr/>
        <p:txBody>
          <a:bodyPr/>
          <a:lstStyle/>
          <a:p>
            <a:fld id="{CF342211-10D9-4345-8663-D5620D75E1BD}" type="slidenum">
              <a:rPr lang="en-US" smtClean="0"/>
              <a:pPr/>
              <a:t>58</a:t>
            </a:fld>
            <a:endParaRPr lang="en-US"/>
          </a:p>
        </p:txBody>
      </p:sp>
      <p:graphicFrame>
        <p:nvGraphicFramePr>
          <p:cNvPr id="6" name="Content Placeholder 4">
            <a:extLst>
              <a:ext uri="{FF2B5EF4-FFF2-40B4-BE49-F238E27FC236}">
                <a16:creationId xmlns:a16="http://schemas.microsoft.com/office/drawing/2014/main" id="{43688FBF-6800-424F-B6F9-62EB5D06850C}"/>
              </a:ext>
            </a:extLst>
          </p:cNvPr>
          <p:cNvGraphicFramePr>
            <a:graphicFrameLocks/>
          </p:cNvGraphicFramePr>
          <p:nvPr>
            <p:extLst>
              <p:ext uri="{D42A27DB-BD31-4B8C-83A1-F6EECF244321}">
                <p14:modId xmlns:p14="http://schemas.microsoft.com/office/powerpoint/2010/main" val="298314301"/>
              </p:ext>
            </p:extLst>
          </p:nvPr>
        </p:nvGraphicFramePr>
        <p:xfrm>
          <a:off x="1020726" y="2081751"/>
          <a:ext cx="7102548" cy="3678969"/>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0E068B86-01B5-4B83-814F-A1DF2282DE9F}"/>
              </a:ext>
            </a:extLst>
          </p:cNvPr>
          <p:cNvSpPr/>
          <p:nvPr/>
        </p:nvSpPr>
        <p:spPr>
          <a:xfrm rot="16200000">
            <a:off x="325407" y="3465611"/>
            <a:ext cx="1052019" cy="307777"/>
          </a:xfrm>
          <a:prstGeom prst="rect">
            <a:avLst/>
          </a:prstGeom>
        </p:spPr>
        <p:txBody>
          <a:bodyPr wrap="none">
            <a:spAutoFit/>
          </a:bodyPr>
          <a:lstStyle/>
          <a:p>
            <a:r>
              <a:rPr lang="en-US" sz="1400" dirty="0"/>
              <a:t>(cells/g soil)</a:t>
            </a:r>
          </a:p>
        </p:txBody>
      </p:sp>
    </p:spTree>
    <p:extLst>
      <p:ext uri="{BB962C8B-B14F-4D97-AF65-F5344CB8AC3E}">
        <p14:creationId xmlns:p14="http://schemas.microsoft.com/office/powerpoint/2010/main" val="3996105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BDEDB-9292-554A-8EB3-26B01EC48F40}"/>
              </a:ext>
            </a:extLst>
          </p:cNvPr>
          <p:cNvSpPr>
            <a:spLocks noGrp="1"/>
          </p:cNvSpPr>
          <p:nvPr>
            <p:ph type="title"/>
          </p:nvPr>
        </p:nvSpPr>
        <p:spPr/>
        <p:txBody>
          <a:bodyPr/>
          <a:lstStyle/>
          <a:p>
            <a:r>
              <a:rPr lang="en-US" dirty="0"/>
              <a:t>What’s the Cost of BST?</a:t>
            </a:r>
          </a:p>
        </p:txBody>
      </p:sp>
      <p:sp>
        <p:nvSpPr>
          <p:cNvPr id="3" name="Content Placeholder 2">
            <a:extLst>
              <a:ext uri="{FF2B5EF4-FFF2-40B4-BE49-F238E27FC236}">
                <a16:creationId xmlns:a16="http://schemas.microsoft.com/office/drawing/2014/main" id="{941D82ED-A539-174B-81E5-A25111A196BE}"/>
              </a:ext>
            </a:extLst>
          </p:cNvPr>
          <p:cNvSpPr>
            <a:spLocks noGrp="1"/>
          </p:cNvSpPr>
          <p:nvPr>
            <p:ph idx="1"/>
          </p:nvPr>
        </p:nvSpPr>
        <p:spPr/>
        <p:txBody>
          <a:bodyPr/>
          <a:lstStyle/>
          <a:p>
            <a:pPr lvl="0"/>
            <a:r>
              <a:rPr lang="en-US" dirty="0"/>
              <a:t>Cost of obtaining, hauling and placing topsoil can be significant</a:t>
            </a:r>
          </a:p>
          <a:p>
            <a:pPr lvl="0"/>
            <a:r>
              <a:rPr lang="en-US" dirty="0"/>
              <a:t>Compare the cost of BSTs to topsoil or compost for any project site</a:t>
            </a:r>
          </a:p>
        </p:txBody>
      </p:sp>
      <p:sp>
        <p:nvSpPr>
          <p:cNvPr id="4" name="Slide Number Placeholder 3">
            <a:extLst>
              <a:ext uri="{FF2B5EF4-FFF2-40B4-BE49-F238E27FC236}">
                <a16:creationId xmlns:a16="http://schemas.microsoft.com/office/drawing/2014/main" id="{23E38B28-AC95-C941-A636-7A18A35E8148}"/>
              </a:ext>
            </a:extLst>
          </p:cNvPr>
          <p:cNvSpPr>
            <a:spLocks noGrp="1"/>
          </p:cNvSpPr>
          <p:nvPr>
            <p:ph type="sldNum" sz="quarter" idx="10"/>
          </p:nvPr>
        </p:nvSpPr>
        <p:spPr/>
        <p:txBody>
          <a:bodyPr/>
          <a:lstStyle/>
          <a:p>
            <a:fld id="{CF342211-10D9-4345-8663-D5620D75E1BD}" type="slidenum">
              <a:rPr lang="en-US" smtClean="0"/>
              <a:pPr/>
              <a:t>59</a:t>
            </a:fld>
            <a:endParaRPr lang="en-US"/>
          </a:p>
        </p:txBody>
      </p:sp>
      <p:pic>
        <p:nvPicPr>
          <p:cNvPr id="10" name="Picture 9">
            <a:extLst>
              <a:ext uri="{FF2B5EF4-FFF2-40B4-BE49-F238E27FC236}">
                <a16:creationId xmlns:a16="http://schemas.microsoft.com/office/drawing/2014/main" id="{4116F454-721E-F14A-95EF-37E36F5F91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9792" y="2034801"/>
            <a:ext cx="5384800" cy="4133255"/>
          </a:xfrm>
          <a:prstGeom prst="rect">
            <a:avLst/>
          </a:prstGeom>
        </p:spPr>
      </p:pic>
      <p:grpSp>
        <p:nvGrpSpPr>
          <p:cNvPr id="8" name="Group 7">
            <a:extLst>
              <a:ext uri="{FF2B5EF4-FFF2-40B4-BE49-F238E27FC236}">
                <a16:creationId xmlns:a16="http://schemas.microsoft.com/office/drawing/2014/main" id="{C10A5DD3-913D-AD49-955F-78356F56D37E}"/>
              </a:ext>
            </a:extLst>
          </p:cNvPr>
          <p:cNvGrpSpPr/>
          <p:nvPr/>
        </p:nvGrpSpPr>
        <p:grpSpPr>
          <a:xfrm>
            <a:off x="628650" y="3657106"/>
            <a:ext cx="2763117" cy="815482"/>
            <a:chOff x="536675" y="3657106"/>
            <a:chExt cx="2763117" cy="815482"/>
          </a:xfrm>
        </p:grpSpPr>
        <p:sp>
          <p:nvSpPr>
            <p:cNvPr id="5" name="TextBox 4">
              <a:hlinkClick r:id="rId4"/>
              <a:extLst>
                <a:ext uri="{FF2B5EF4-FFF2-40B4-BE49-F238E27FC236}">
                  <a16:creationId xmlns:a16="http://schemas.microsoft.com/office/drawing/2014/main" id="{01FE27CB-4541-914D-BC64-8C600BE39014}"/>
                </a:ext>
              </a:extLst>
            </p:cNvPr>
            <p:cNvSpPr txBox="1"/>
            <p:nvPr/>
          </p:nvSpPr>
          <p:spPr>
            <a:xfrm>
              <a:off x="1408386" y="3741683"/>
              <a:ext cx="1891406" cy="651641"/>
            </a:xfrm>
            <a:prstGeom prst="rect">
              <a:avLst/>
            </a:prstGeom>
            <a:noFill/>
          </p:spPr>
          <p:txBody>
            <a:bodyPr wrap="square" rtlCol="0">
              <a:spAutoFit/>
            </a:bodyPr>
            <a:lstStyle/>
            <a:p>
              <a:r>
                <a:rPr lang="en-US" b="1" dirty="0"/>
                <a:t>Online BST Calculator</a:t>
              </a:r>
            </a:p>
          </p:txBody>
        </p:sp>
        <p:pic>
          <p:nvPicPr>
            <p:cNvPr id="7" name="Picture 6">
              <a:hlinkClick r:id="rId4"/>
              <a:extLst>
                <a:ext uri="{FF2B5EF4-FFF2-40B4-BE49-F238E27FC236}">
                  <a16:creationId xmlns:a16="http://schemas.microsoft.com/office/drawing/2014/main" id="{A390DC01-B0D7-1D4B-BE9B-472FBFC9B3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6675" y="3657106"/>
              <a:ext cx="785648" cy="815482"/>
            </a:xfrm>
            <a:prstGeom prst="rect">
              <a:avLst/>
            </a:prstGeom>
          </p:spPr>
        </p:pic>
      </p:grpSp>
    </p:spTree>
    <p:extLst>
      <p:ext uri="{BB962C8B-B14F-4D97-AF65-F5344CB8AC3E}">
        <p14:creationId xmlns:p14="http://schemas.microsoft.com/office/powerpoint/2010/main" val="882659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soil microbes">
            <a:extLst>
              <a:ext uri="{FF2B5EF4-FFF2-40B4-BE49-F238E27FC236}">
                <a16:creationId xmlns:a16="http://schemas.microsoft.com/office/drawing/2014/main" id="{38795DFD-6864-46A5-B79F-8B618300E7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1218" y="2243120"/>
            <a:ext cx="6771381" cy="3517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1E28572F-A6BD-4DA5-85D2-190DBECDEEE7}"/>
              </a:ext>
            </a:extLst>
          </p:cNvPr>
          <p:cNvSpPr>
            <a:spLocks noGrp="1"/>
          </p:cNvSpPr>
          <p:nvPr>
            <p:ph type="title"/>
          </p:nvPr>
        </p:nvSpPr>
        <p:spPr/>
        <p:txBody>
          <a:bodyPr/>
          <a:lstStyle/>
          <a:p>
            <a:r>
              <a:rPr lang="en-US" dirty="0"/>
              <a:t>Sustainability Comes From Nutrient Cycling</a:t>
            </a:r>
          </a:p>
        </p:txBody>
      </p:sp>
      <p:sp>
        <p:nvSpPr>
          <p:cNvPr id="4" name="Content Placeholder 3">
            <a:extLst>
              <a:ext uri="{FF2B5EF4-FFF2-40B4-BE49-F238E27FC236}">
                <a16:creationId xmlns:a16="http://schemas.microsoft.com/office/drawing/2014/main" id="{9290A3DB-5D63-784A-BD8F-A2ED104A486D}"/>
              </a:ext>
            </a:extLst>
          </p:cNvPr>
          <p:cNvSpPr>
            <a:spLocks noGrp="1"/>
          </p:cNvSpPr>
          <p:nvPr>
            <p:ph idx="1"/>
          </p:nvPr>
        </p:nvSpPr>
        <p:spPr>
          <a:xfrm>
            <a:off x="628650" y="1307592"/>
            <a:ext cx="7886700" cy="847029"/>
          </a:xfrm>
        </p:spPr>
        <p:txBody>
          <a:bodyPr/>
          <a:lstStyle/>
          <a:p>
            <a:r>
              <a:rPr lang="en-US" altLang="en-US" dirty="0"/>
              <a:t>Requires a </a:t>
            </a:r>
            <a:r>
              <a:rPr lang="en-US" altLang="en-US" b="1" u="sng" dirty="0"/>
              <a:t>healthy soil </a:t>
            </a:r>
            <a:r>
              <a:rPr lang="en-US" altLang="en-US" dirty="0"/>
              <a:t>as the infrastructure to support and </a:t>
            </a:r>
            <a:br>
              <a:rPr lang="en-US" altLang="en-US" dirty="0"/>
            </a:br>
            <a:r>
              <a:rPr lang="en-US" altLang="en-US" dirty="0"/>
              <a:t>nurture vegetation</a:t>
            </a:r>
            <a:endParaRPr lang="en-US" dirty="0"/>
          </a:p>
        </p:txBody>
      </p:sp>
      <p:sp>
        <p:nvSpPr>
          <p:cNvPr id="8" name="Slide Number Placeholder 7">
            <a:extLst>
              <a:ext uri="{FF2B5EF4-FFF2-40B4-BE49-F238E27FC236}">
                <a16:creationId xmlns:a16="http://schemas.microsoft.com/office/drawing/2014/main" id="{6353D461-7375-9D48-A5D0-F1ED9C4E580A}"/>
              </a:ext>
            </a:extLst>
          </p:cNvPr>
          <p:cNvSpPr>
            <a:spLocks noGrp="1"/>
          </p:cNvSpPr>
          <p:nvPr>
            <p:ph type="sldNum" sz="quarter" idx="10"/>
          </p:nvPr>
        </p:nvSpPr>
        <p:spPr/>
        <p:txBody>
          <a:bodyPr/>
          <a:lstStyle/>
          <a:p>
            <a:fld id="{CF342211-10D9-4345-8663-D5620D75E1BD}" type="slidenum">
              <a:rPr lang="en-US" smtClean="0"/>
              <a:pPr/>
              <a:t>6</a:t>
            </a:fld>
            <a:endParaRPr lang="en-US"/>
          </a:p>
        </p:txBody>
      </p:sp>
      <p:grpSp>
        <p:nvGrpSpPr>
          <p:cNvPr id="14" name="Group 13">
            <a:extLst>
              <a:ext uri="{FF2B5EF4-FFF2-40B4-BE49-F238E27FC236}">
                <a16:creationId xmlns:a16="http://schemas.microsoft.com/office/drawing/2014/main" id="{86940169-BEBE-694C-AA3C-9A1463F17EB0}"/>
              </a:ext>
            </a:extLst>
          </p:cNvPr>
          <p:cNvGrpSpPr/>
          <p:nvPr/>
        </p:nvGrpSpPr>
        <p:grpSpPr>
          <a:xfrm>
            <a:off x="3708097" y="3051721"/>
            <a:ext cx="1635981" cy="307777"/>
            <a:chOff x="3708097" y="3051721"/>
            <a:chExt cx="1635981" cy="307777"/>
          </a:xfrm>
        </p:grpSpPr>
        <p:sp>
          <p:nvSpPr>
            <p:cNvPr id="9" name="TextBox 8">
              <a:extLst>
                <a:ext uri="{FF2B5EF4-FFF2-40B4-BE49-F238E27FC236}">
                  <a16:creationId xmlns:a16="http://schemas.microsoft.com/office/drawing/2014/main" id="{529E3969-33B6-4F4C-9732-D0AE44F2702D}"/>
                </a:ext>
              </a:extLst>
            </p:cNvPr>
            <p:cNvSpPr txBox="1"/>
            <p:nvPr/>
          </p:nvSpPr>
          <p:spPr>
            <a:xfrm>
              <a:off x="3708399" y="3051721"/>
              <a:ext cx="1605281" cy="307777"/>
            </a:xfrm>
            <a:prstGeom prst="rect">
              <a:avLst/>
            </a:prstGeom>
            <a:solidFill>
              <a:srgbClr val="E7E7E9"/>
            </a:solidFill>
          </p:spPr>
          <p:txBody>
            <a:bodyPr wrap="square" rtlCol="0">
              <a:spAutoFit/>
            </a:bodyPr>
            <a:lstStyle/>
            <a:p>
              <a:pPr algn="ctr"/>
              <a:r>
                <a:rPr lang="en-US" sz="1400" b="1" dirty="0">
                  <a:solidFill>
                    <a:srgbClr val="FF0000"/>
                  </a:solidFill>
                </a:rPr>
                <a:t>Nutrient Cycling</a:t>
              </a:r>
            </a:p>
          </p:txBody>
        </p:sp>
        <p:sp>
          <p:nvSpPr>
            <p:cNvPr id="13" name="Triangle 12">
              <a:extLst>
                <a:ext uri="{FF2B5EF4-FFF2-40B4-BE49-F238E27FC236}">
                  <a16:creationId xmlns:a16="http://schemas.microsoft.com/office/drawing/2014/main" id="{A0E9165C-D10F-CF4B-B8C0-3599EB9C54E5}"/>
                </a:ext>
              </a:extLst>
            </p:cNvPr>
            <p:cNvSpPr/>
            <p:nvPr/>
          </p:nvSpPr>
          <p:spPr>
            <a:xfrm rot="5400000">
              <a:off x="3689408" y="3170920"/>
              <a:ext cx="155155" cy="11777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AF8ABCD7-035D-1149-9DB5-D4C79825C7D1}"/>
                </a:ext>
              </a:extLst>
            </p:cNvPr>
            <p:cNvSpPr/>
            <p:nvPr/>
          </p:nvSpPr>
          <p:spPr>
            <a:xfrm rot="5400000">
              <a:off x="5208138" y="3158746"/>
              <a:ext cx="155155" cy="11672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602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81343444"/>
              </p:ext>
            </p:extLst>
          </p:nvPr>
        </p:nvGraphicFramePr>
        <p:xfrm>
          <a:off x="1139838" y="1347912"/>
          <a:ext cx="6898039" cy="4227851"/>
        </p:xfrm>
        <a:graphic>
          <a:graphicData uri="http://schemas.openxmlformats.org/drawingml/2006/table">
            <a:tbl>
              <a:tblPr/>
              <a:tblGrid>
                <a:gridCol w="1494697">
                  <a:extLst>
                    <a:ext uri="{9D8B030D-6E8A-4147-A177-3AD203B41FA5}">
                      <a16:colId xmlns:a16="http://schemas.microsoft.com/office/drawing/2014/main" val="20000"/>
                    </a:ext>
                  </a:extLst>
                </a:gridCol>
                <a:gridCol w="1537749">
                  <a:extLst>
                    <a:ext uri="{9D8B030D-6E8A-4147-A177-3AD203B41FA5}">
                      <a16:colId xmlns:a16="http://schemas.microsoft.com/office/drawing/2014/main" val="20001"/>
                    </a:ext>
                  </a:extLst>
                </a:gridCol>
                <a:gridCol w="1314302">
                  <a:extLst>
                    <a:ext uri="{9D8B030D-6E8A-4147-A177-3AD203B41FA5}">
                      <a16:colId xmlns:a16="http://schemas.microsoft.com/office/drawing/2014/main" val="20002"/>
                    </a:ext>
                  </a:extLst>
                </a:gridCol>
                <a:gridCol w="1314302">
                  <a:extLst>
                    <a:ext uri="{9D8B030D-6E8A-4147-A177-3AD203B41FA5}">
                      <a16:colId xmlns:a16="http://schemas.microsoft.com/office/drawing/2014/main" val="20003"/>
                    </a:ext>
                  </a:extLst>
                </a:gridCol>
                <a:gridCol w="1236989">
                  <a:extLst>
                    <a:ext uri="{9D8B030D-6E8A-4147-A177-3AD203B41FA5}">
                      <a16:colId xmlns:a16="http://schemas.microsoft.com/office/drawing/2014/main" val="20004"/>
                    </a:ext>
                  </a:extLst>
                </a:gridCol>
              </a:tblGrid>
              <a:tr h="192024">
                <a:tc rowSpan="2" gridSpan="2">
                  <a:txBody>
                    <a:bodyPr/>
                    <a:lstStyle/>
                    <a:p>
                      <a:pPr algn="l" fontAlgn="ctr"/>
                      <a:r>
                        <a:rPr lang="en-US" sz="1800" b="1" i="0" u="none" strike="noStrike" dirty="0">
                          <a:solidFill>
                            <a:schemeClr val="tx1"/>
                          </a:solidFill>
                          <a:effectLst/>
                          <a:latin typeface="+mn-lt"/>
                        </a:rPr>
                        <a:t>Site Example</a:t>
                      </a:r>
                    </a:p>
                  </a:txBody>
                  <a:tcPr marL="96207" marR="4767" marT="4767" marB="0" anchor="ctr">
                    <a:lnL>
                      <a:noFill/>
                    </a:lnL>
                    <a:lnR>
                      <a:noFill/>
                    </a:lnR>
                    <a:lnT>
                      <a:noFill/>
                    </a:lnT>
                    <a:lnB w="12700" cap="flat" cmpd="sng" algn="ctr">
                      <a:noFill/>
                      <a:prstDash val="solid"/>
                      <a:round/>
                      <a:headEnd type="none" w="med" len="med"/>
                      <a:tailEnd type="none" w="med" len="med"/>
                    </a:lnB>
                    <a:noFill/>
                  </a:tcPr>
                </a:tc>
                <a:tc rowSpan="2" hMerge="1">
                  <a:txBody>
                    <a:bodyPr/>
                    <a:lstStyle/>
                    <a:p>
                      <a:pPr algn="l" fontAlgn="ctr"/>
                      <a:endParaRPr lang="en-US" sz="800" b="0" i="0" u="none" strike="noStrike" dirty="0">
                        <a:solidFill>
                          <a:srgbClr val="000000"/>
                        </a:solidFill>
                        <a:effectLst/>
                        <a:latin typeface="Arial" panose="020B0604020202020204" pitchFamily="34" charset="0"/>
                      </a:endParaRPr>
                    </a:p>
                  </a:txBody>
                  <a:tcPr marL="4767" marR="4767" marT="4767" marB="0" anchor="ctr">
                    <a:lnL>
                      <a:noFill/>
                    </a:lnL>
                    <a:lnR>
                      <a:noFill/>
                    </a:lnR>
                    <a:lnT>
                      <a:noFill/>
                    </a:lnT>
                    <a:lnB>
                      <a:noFill/>
                    </a:lnB>
                  </a:tcPr>
                </a:tc>
                <a:tc>
                  <a:txBody>
                    <a:bodyPr/>
                    <a:lstStyle/>
                    <a:p>
                      <a:pPr algn="ctr" fontAlgn="ctr"/>
                      <a:r>
                        <a:rPr lang="en-US" sz="1050" b="1" i="0" u="none" strike="noStrike" dirty="0">
                          <a:solidFill>
                            <a:schemeClr val="tx1"/>
                          </a:solidFill>
                          <a:effectLst/>
                          <a:latin typeface="+mn-lt"/>
                        </a:rPr>
                        <a:t>Select Units</a:t>
                      </a:r>
                    </a:p>
                  </a:txBody>
                  <a:tcPr marL="0" marR="0"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noFill/>
                  </a:tcPr>
                </a:tc>
                <a:tc>
                  <a:txBody>
                    <a:bodyPr/>
                    <a:lstStyle/>
                    <a:p>
                      <a:pPr algn="ctr" fontAlgn="ctr"/>
                      <a:r>
                        <a:rPr lang="en-US" sz="1050" b="1" i="0" u="none" strike="noStrike" dirty="0">
                          <a:solidFill>
                            <a:schemeClr val="tx1"/>
                          </a:solidFill>
                          <a:effectLst/>
                          <a:latin typeface="+mn-lt"/>
                        </a:rPr>
                        <a:t>Acres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1" i="0" u="none" strike="noStrike" dirty="0">
                          <a:solidFill>
                            <a:schemeClr val="tx1"/>
                          </a:solidFill>
                          <a:effectLst/>
                          <a:latin typeface="+mn-lt"/>
                        </a:rPr>
                        <a:t>Square Feet</a:t>
                      </a:r>
                    </a:p>
                  </a:txBody>
                  <a:tcPr marL="0" marR="0" marT="0" marB="0" anchor="ctr">
                    <a:lnL w="12700" cap="flat" cmpd="sng" algn="ctr">
                      <a:no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0000"/>
                  </a:ext>
                </a:extLst>
              </a:tr>
              <a:tr h="214832">
                <a:tc gridSpan="2" vMerge="1">
                  <a:txBody>
                    <a:bodyPr/>
                    <a:lstStyle/>
                    <a:p>
                      <a:pPr algn="ctr" fontAlgn="ctr"/>
                      <a:endParaRPr lang="en-US" sz="1800" b="1" i="0" u="none" strike="noStrike" dirty="0">
                        <a:solidFill>
                          <a:srgbClr val="000000"/>
                        </a:solidFill>
                        <a:effectLst/>
                        <a:latin typeface="Arial" panose="020B0604020202020204" pitchFamily="34" charset="0"/>
                      </a:endParaRPr>
                    </a:p>
                  </a:txBody>
                  <a:tcPr marL="68643" marR="68643" marT="34322" marB="34322" anchor="ctr">
                    <a:lnL>
                      <a:noFill/>
                    </a:lnL>
                    <a:lnR>
                      <a:noFill/>
                    </a:lnR>
                    <a:lnT>
                      <a:noFill/>
                    </a:lnT>
                    <a:lnB>
                      <a:noFill/>
                    </a:lnB>
                  </a:tcPr>
                </a:tc>
                <a:tc hMerge="1" vMerge="1">
                  <a:txBody>
                    <a:bodyPr/>
                    <a:lstStyle/>
                    <a:p>
                      <a:endParaRPr lang="en-US"/>
                    </a:p>
                  </a:txBody>
                  <a:tcPr/>
                </a:tc>
                <a:tc>
                  <a:txBody>
                    <a:bodyPr/>
                    <a:lstStyle/>
                    <a:p>
                      <a:pPr algn="ctr" fontAlgn="ctr"/>
                      <a:r>
                        <a:rPr lang="en-US" sz="1000" b="1" i="0" u="none" strike="noStrike" dirty="0">
                          <a:solidFill>
                            <a:schemeClr val="tx1"/>
                          </a:solidFill>
                          <a:effectLst/>
                          <a:latin typeface="+mn-lt"/>
                        </a:rPr>
                        <a:t>U.S.</a:t>
                      </a:r>
                    </a:p>
                  </a:txBody>
                  <a:tcPr marL="0" marR="0" marT="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mn-lt"/>
                        </a:rPr>
                        <a:t>2.7</a:t>
                      </a:r>
                    </a:p>
                  </a:txBody>
                  <a:tcPr marL="0" marR="0" marT="0" marB="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i="0" u="none" strike="noStrike" dirty="0">
                          <a:solidFill>
                            <a:schemeClr val="tx1"/>
                          </a:solidFill>
                          <a:effectLst/>
                          <a:latin typeface="+mn-lt"/>
                        </a:rPr>
                        <a:t>117,61</a:t>
                      </a:r>
                    </a:p>
                  </a:txBody>
                  <a:tcPr marL="0" marR="0" marT="0" marB="9144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27457">
                <a:tc gridSpan="5">
                  <a:txBody>
                    <a:bodyPr/>
                    <a:lstStyle/>
                    <a:p>
                      <a:pPr algn="ctr" fontAlgn="ctr"/>
                      <a:r>
                        <a:rPr lang="en-US" sz="1500" b="1" i="0" u="none" strike="noStrike" dirty="0">
                          <a:solidFill>
                            <a:schemeClr val="bg1"/>
                          </a:solidFill>
                          <a:effectLst/>
                          <a:latin typeface="+mn-lt"/>
                        </a:rPr>
                        <a:t>Traditional Volume-Based Topsoil and/or Compost</a:t>
                      </a:r>
                    </a:p>
                  </a:txBody>
                  <a:tcPr marL="68643" marR="68643" marT="34322" marB="34322" anchor="ctr">
                    <a:lnL>
                      <a:noFill/>
                    </a:lnL>
                    <a:lnR>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793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10668">
                <a:tc gridSpan="5">
                  <a:txBody>
                    <a:bodyPr/>
                    <a:lstStyle/>
                    <a:p>
                      <a:pPr algn="ctr" fontAlgn="ctr"/>
                      <a:r>
                        <a:rPr lang="en-US" sz="1400" b="1" i="0" u="none" strike="noStrike" dirty="0">
                          <a:solidFill>
                            <a:schemeClr val="tx1"/>
                          </a:solidFill>
                          <a:effectLst/>
                          <a:latin typeface="+mn-lt"/>
                        </a:rPr>
                        <a:t>MATERIAL COST</a:t>
                      </a:r>
                    </a:p>
                  </a:txBody>
                  <a:tcPr marL="68643" marR="68643" marT="34322" marB="34322"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91782">
                <a:tc>
                  <a:txBody>
                    <a:bodyPr/>
                    <a:lstStyle/>
                    <a:p>
                      <a:pPr algn="l" fontAlgn="ctr"/>
                      <a:r>
                        <a:rPr lang="en-US" sz="1050" b="1" i="0" u="none" strike="noStrike" dirty="0">
                          <a:solidFill>
                            <a:schemeClr val="tx1"/>
                          </a:solidFill>
                          <a:effectLst/>
                          <a:latin typeface="+mn-lt"/>
                        </a:rPr>
                        <a:t>Material</a:t>
                      </a:r>
                    </a:p>
                  </a:txBody>
                  <a:tcPr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mn-lt"/>
                        </a:rPr>
                        <a:t>Depth in Inches</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a:solidFill>
                            <a:schemeClr val="tx1"/>
                          </a:solidFill>
                          <a:effectLst/>
                          <a:latin typeface="+mn-lt"/>
                        </a:rPr>
                        <a:t>Cubic Yards Needed</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mn-lt"/>
                        </a:rPr>
                        <a:t>Cost Per Cubic Yard</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mn-lt"/>
                        </a:rPr>
                        <a:t>Total Cost</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185596">
                <a:tc>
                  <a:txBody>
                    <a:bodyPr/>
                    <a:lstStyle/>
                    <a:p>
                      <a:pPr algn="l" fontAlgn="ctr"/>
                      <a:r>
                        <a:rPr lang="en-US" sz="1000" b="1" i="0" u="none" strike="noStrike" dirty="0">
                          <a:solidFill>
                            <a:schemeClr val="tx1"/>
                          </a:solidFill>
                          <a:effectLst/>
                          <a:latin typeface="+mn-lt"/>
                        </a:rPr>
                        <a:t>Topsoil</a:t>
                      </a:r>
                    </a:p>
                  </a:txBody>
                  <a:tcPr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ctr" fontAlgn="ctr"/>
                      <a:r>
                        <a:rPr lang="en-US" sz="1000" b="1" i="0" u="none" strike="noStrike" dirty="0">
                          <a:solidFill>
                            <a:schemeClr val="tx1"/>
                          </a:solidFill>
                          <a:effectLst/>
                          <a:latin typeface="+mn-lt"/>
                        </a:rPr>
                        <a:t>4</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ctr" fontAlgn="ctr"/>
                      <a:r>
                        <a:rPr lang="en-US" sz="1000" b="1" i="0" u="none" strike="noStrike">
                          <a:solidFill>
                            <a:schemeClr val="tx1"/>
                          </a:solidFill>
                          <a:effectLst/>
                          <a:latin typeface="+mn-lt"/>
                        </a:rPr>
                        <a:t>1,452</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ctr" fontAlgn="ctr"/>
                      <a:r>
                        <a:rPr lang="en-US" sz="1000" b="1" i="0" u="none" strike="noStrike" dirty="0">
                          <a:solidFill>
                            <a:schemeClr val="tx1"/>
                          </a:solidFill>
                          <a:effectLst/>
                          <a:latin typeface="+mn-lt"/>
                        </a:rPr>
                        <a:t>$16.00</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r" fontAlgn="ctr"/>
                      <a:r>
                        <a:rPr lang="en-US" sz="1000" b="1" i="0" u="none" strike="noStrike" dirty="0">
                          <a:solidFill>
                            <a:schemeClr val="tx1"/>
                          </a:solidFill>
                          <a:effectLst/>
                          <a:latin typeface="+mn-lt"/>
                        </a:rPr>
                        <a:t>$23,232.00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extLst>
                  <a:ext uri="{0D108BD9-81ED-4DB2-BD59-A6C34878D82A}">
                    <a16:rowId xmlns:a16="http://schemas.microsoft.com/office/drawing/2014/main" val="10007"/>
                  </a:ext>
                </a:extLst>
              </a:tr>
              <a:tr h="185596">
                <a:tc>
                  <a:txBody>
                    <a:bodyPr/>
                    <a:lstStyle/>
                    <a:p>
                      <a:pPr algn="l" fontAlgn="ctr"/>
                      <a:r>
                        <a:rPr lang="en-US" sz="1000" b="1" i="0" u="none" strike="noStrike">
                          <a:solidFill>
                            <a:schemeClr val="tx1"/>
                          </a:solidFill>
                          <a:effectLst/>
                          <a:latin typeface="+mn-lt"/>
                        </a:rPr>
                        <a:t>Compost/Other</a:t>
                      </a:r>
                    </a:p>
                  </a:txBody>
                  <a:tcPr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mn-lt"/>
                        </a:rPr>
                        <a:t>0</a:t>
                      </a:r>
                    </a:p>
                  </a:txBody>
                  <a:tcPr marL="4767"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a:solidFill>
                            <a:schemeClr val="tx1"/>
                          </a:solidFill>
                          <a:effectLst/>
                          <a:latin typeface="+mn-lt"/>
                        </a:rPr>
                        <a:t>0</a:t>
                      </a:r>
                    </a:p>
                  </a:txBody>
                  <a:tcPr marL="4767"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mn-lt"/>
                        </a:rPr>
                        <a:t>$20.00</a:t>
                      </a:r>
                    </a:p>
                  </a:txBody>
                  <a:tcPr marL="4767"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1" i="0" u="none" strike="noStrike" dirty="0">
                          <a:solidFill>
                            <a:schemeClr val="tx1"/>
                          </a:solidFill>
                          <a:effectLst/>
                          <a:latin typeface="+mn-lt"/>
                        </a:rPr>
                        <a:t>$0.00</a:t>
                      </a:r>
                    </a:p>
                  </a:txBody>
                  <a:tcPr marL="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8"/>
                  </a:ext>
                </a:extLst>
              </a:tr>
              <a:tr h="222714">
                <a:tc>
                  <a:txBody>
                    <a:bodyPr/>
                    <a:lstStyle/>
                    <a:p>
                      <a:pPr algn="l" fontAlgn="ctr"/>
                      <a:r>
                        <a:rPr lang="en-US" sz="1200" b="1" i="0" u="none" strike="noStrike" dirty="0">
                          <a:solidFill>
                            <a:schemeClr val="tx1"/>
                          </a:solidFill>
                          <a:effectLst/>
                          <a:latin typeface="+mn-lt"/>
                        </a:rPr>
                        <a:t>Total Material </a:t>
                      </a:r>
                    </a:p>
                  </a:txBody>
                  <a:tcPr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200" b="1" i="0" u="none" strike="noStrike">
                          <a:solidFill>
                            <a:schemeClr val="tx1"/>
                          </a:solidFill>
                          <a:effectLst/>
                          <a:latin typeface="+mn-lt"/>
                        </a:rPr>
                        <a:t>4</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200" b="1" i="0" u="none" strike="noStrike" dirty="0">
                          <a:solidFill>
                            <a:schemeClr val="tx1"/>
                          </a:solidFill>
                          <a:effectLst/>
                          <a:latin typeface="+mn-lt"/>
                        </a:rPr>
                        <a:t>1452</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200" b="1" i="0" u="none" strike="noStrike">
                          <a:solidFill>
                            <a:schemeClr val="tx1"/>
                          </a:solidFill>
                          <a:effectLst/>
                          <a:latin typeface="+mn-lt"/>
                        </a:rPr>
                        <a:t> </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r" fontAlgn="ctr"/>
                      <a:r>
                        <a:rPr lang="en-US" sz="1200" b="1" i="0" u="none" strike="noStrike" dirty="0">
                          <a:solidFill>
                            <a:schemeClr val="tx1"/>
                          </a:solidFill>
                          <a:effectLst/>
                          <a:latin typeface="+mn-lt"/>
                        </a:rPr>
                        <a:t>$23,232.00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310668">
                <a:tc gridSpan="5">
                  <a:txBody>
                    <a:bodyPr/>
                    <a:lstStyle/>
                    <a:p>
                      <a:pPr algn="ctr" fontAlgn="ctr"/>
                      <a:r>
                        <a:rPr lang="en-US" sz="1400" b="1" i="0" u="none" strike="noStrike" dirty="0">
                          <a:solidFill>
                            <a:schemeClr val="tx1"/>
                          </a:solidFill>
                          <a:effectLst/>
                          <a:latin typeface="+mn-lt"/>
                        </a:rPr>
                        <a:t>TRANSPORTATION &amp; INSTALLATION COST</a:t>
                      </a:r>
                    </a:p>
                  </a:txBody>
                  <a:tcPr marT="34322" marB="34322"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191782">
                <a:tc>
                  <a:txBody>
                    <a:bodyPr/>
                    <a:lstStyle/>
                    <a:p>
                      <a:pPr algn="ctr" fontAlgn="ctr"/>
                      <a:r>
                        <a:rPr lang="en-US" sz="1050" b="1" i="0" u="none" strike="noStrike">
                          <a:solidFill>
                            <a:schemeClr val="tx1"/>
                          </a:solidFill>
                          <a:effectLst/>
                          <a:latin typeface="+mn-lt"/>
                        </a:rPr>
                        <a:t> </a:t>
                      </a:r>
                    </a:p>
                  </a:txBody>
                  <a:tcPr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mn-lt"/>
                        </a:rPr>
                        <a:t>Cubic Yards</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a:solidFill>
                            <a:schemeClr val="tx1"/>
                          </a:solidFill>
                          <a:effectLst/>
                          <a:latin typeface="+mn-lt"/>
                        </a:rPr>
                        <a:t> </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a:solidFill>
                            <a:schemeClr val="tx1"/>
                          </a:solidFill>
                          <a:effectLst/>
                          <a:latin typeface="+mn-lt"/>
                        </a:rPr>
                        <a:t> </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mn-lt"/>
                        </a:rPr>
                        <a:t>Total Truckloads</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12"/>
                  </a:ext>
                </a:extLst>
              </a:tr>
              <a:tr h="185596">
                <a:tc>
                  <a:txBody>
                    <a:bodyPr/>
                    <a:lstStyle/>
                    <a:p>
                      <a:pPr algn="l" fontAlgn="ctr"/>
                      <a:r>
                        <a:rPr lang="en-US" sz="1000" b="1" i="0" u="none" strike="noStrike" dirty="0">
                          <a:solidFill>
                            <a:schemeClr val="tx1"/>
                          </a:solidFill>
                          <a:effectLst/>
                          <a:latin typeface="+mn-lt"/>
                        </a:rPr>
                        <a:t>Truck Size</a:t>
                      </a:r>
                    </a:p>
                  </a:txBody>
                  <a:tcPr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mn-lt"/>
                        </a:rPr>
                        <a:t>22</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fontAlgn="ctr"/>
                      <a:r>
                        <a:rPr lang="en-US" sz="1000" b="0" i="0" u="none" strike="noStrike">
                          <a:solidFill>
                            <a:schemeClr val="tx1"/>
                          </a:solidFill>
                          <a:effectLst/>
                          <a:latin typeface="+mn-lt"/>
                        </a:rPr>
                        <a:t> </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fontAlgn="ctr"/>
                      <a:r>
                        <a:rPr lang="en-US" sz="1000" b="0" i="0" u="none" strike="noStrike">
                          <a:solidFill>
                            <a:schemeClr val="tx1"/>
                          </a:solidFill>
                          <a:effectLst/>
                          <a:latin typeface="+mn-lt"/>
                        </a:rPr>
                        <a:t> </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1" i="0" u="none" strike="noStrike" dirty="0">
                          <a:solidFill>
                            <a:schemeClr val="tx1"/>
                          </a:solidFill>
                          <a:effectLst/>
                          <a:latin typeface="+mn-lt"/>
                        </a:rPr>
                        <a:t>66.0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13"/>
                  </a:ext>
                </a:extLst>
              </a:tr>
              <a:tr h="191782">
                <a:tc>
                  <a:txBody>
                    <a:bodyPr/>
                    <a:lstStyle/>
                    <a:p>
                      <a:pPr algn="l" fontAlgn="ctr"/>
                      <a:r>
                        <a:rPr lang="en-US" sz="1050" b="1" i="0" u="none" strike="noStrike" dirty="0">
                          <a:solidFill>
                            <a:schemeClr val="tx1"/>
                          </a:solidFill>
                          <a:effectLst/>
                          <a:latin typeface="+mn-lt"/>
                        </a:rPr>
                        <a:t>Material Hauling</a:t>
                      </a:r>
                    </a:p>
                  </a:txBody>
                  <a:tcPr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a:solidFill>
                            <a:schemeClr val="tx1"/>
                          </a:solidFill>
                          <a:effectLst/>
                          <a:latin typeface="+mn-lt"/>
                        </a:rPr>
                        <a:t>Number of Truckloads</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a:solidFill>
                            <a:schemeClr val="tx1"/>
                          </a:solidFill>
                          <a:effectLst/>
                          <a:latin typeface="+mn-lt"/>
                        </a:rPr>
                        <a:t>Miles to Job Site</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mn-lt"/>
                        </a:rPr>
                        <a:t>Cost Per Mile</a:t>
                      </a:r>
                      <a:r>
                        <a:rPr lang="en-US" sz="1050" b="1" i="0" u="none" strike="noStrike" baseline="30000" dirty="0">
                          <a:solidFill>
                            <a:schemeClr val="tx1"/>
                          </a:solidFill>
                          <a:effectLst/>
                          <a:latin typeface="+mn-lt"/>
                        </a:rPr>
                        <a:t>1</a:t>
                      </a:r>
                      <a:endParaRPr lang="en-US" sz="1050" b="1" i="0" u="none" strike="noStrike" dirty="0">
                        <a:solidFill>
                          <a:schemeClr val="tx1"/>
                        </a:solidFill>
                        <a:effectLst/>
                        <a:latin typeface="+mn-lt"/>
                      </a:endParaRP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mn-lt"/>
                        </a:rPr>
                        <a:t>Total Cost </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14"/>
                  </a:ext>
                </a:extLst>
              </a:tr>
              <a:tr h="185596">
                <a:tc>
                  <a:txBody>
                    <a:bodyPr/>
                    <a:lstStyle/>
                    <a:p>
                      <a:pPr algn="l" fontAlgn="ctr"/>
                      <a:r>
                        <a:rPr lang="en-US" sz="1000" b="1" i="0" u="none" strike="noStrike" dirty="0">
                          <a:solidFill>
                            <a:schemeClr val="tx1"/>
                          </a:solidFill>
                          <a:effectLst/>
                          <a:latin typeface="+mn-lt"/>
                        </a:rPr>
                        <a:t>Topsoil</a:t>
                      </a:r>
                    </a:p>
                  </a:txBody>
                  <a:tcPr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ctr" fontAlgn="ctr"/>
                      <a:r>
                        <a:rPr lang="en-US" sz="1000" b="1" i="0" u="none" strike="noStrike">
                          <a:solidFill>
                            <a:schemeClr val="tx1"/>
                          </a:solidFill>
                          <a:effectLst/>
                          <a:latin typeface="+mn-lt"/>
                        </a:rPr>
                        <a:t>66.0</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ctr" fontAlgn="ctr"/>
                      <a:r>
                        <a:rPr lang="en-US" sz="1000" b="1" i="0" u="none" strike="noStrike">
                          <a:solidFill>
                            <a:schemeClr val="tx1"/>
                          </a:solidFill>
                          <a:effectLst/>
                          <a:latin typeface="+mn-lt"/>
                        </a:rPr>
                        <a:t>10.0</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ctr" fontAlgn="ctr"/>
                      <a:r>
                        <a:rPr lang="en-US" sz="1000" b="1" i="0" u="none" strike="noStrike" dirty="0">
                          <a:solidFill>
                            <a:schemeClr val="tx1"/>
                          </a:solidFill>
                          <a:effectLst/>
                          <a:latin typeface="+mn-lt"/>
                        </a:rPr>
                        <a:t>$4.00</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r" fontAlgn="ctr"/>
                      <a:r>
                        <a:rPr lang="en-US" sz="1000" b="1" i="0" u="none" strike="noStrike" dirty="0">
                          <a:solidFill>
                            <a:schemeClr val="tx1"/>
                          </a:solidFill>
                          <a:effectLst/>
                          <a:latin typeface="+mn-lt"/>
                        </a:rPr>
                        <a:t>$5,280.00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extLst>
                  <a:ext uri="{0D108BD9-81ED-4DB2-BD59-A6C34878D82A}">
                    <a16:rowId xmlns:a16="http://schemas.microsoft.com/office/drawing/2014/main" val="10015"/>
                  </a:ext>
                </a:extLst>
              </a:tr>
              <a:tr h="185596">
                <a:tc>
                  <a:txBody>
                    <a:bodyPr/>
                    <a:lstStyle/>
                    <a:p>
                      <a:pPr algn="l" fontAlgn="ctr"/>
                      <a:r>
                        <a:rPr lang="en-US" sz="1000" b="1" i="0" u="none" strike="noStrike" dirty="0">
                          <a:solidFill>
                            <a:schemeClr val="tx1"/>
                          </a:solidFill>
                          <a:effectLst/>
                          <a:latin typeface="+mn-lt"/>
                        </a:rPr>
                        <a:t>Compost/Other</a:t>
                      </a:r>
                    </a:p>
                  </a:txBody>
                  <a:tcPr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mn-lt"/>
                        </a:rPr>
                        <a:t>0.0</a:t>
                      </a:r>
                    </a:p>
                  </a:txBody>
                  <a:tcPr marL="4767"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a:solidFill>
                            <a:schemeClr val="tx1"/>
                          </a:solidFill>
                          <a:effectLst/>
                          <a:latin typeface="+mn-lt"/>
                        </a:rPr>
                        <a:t>0.0</a:t>
                      </a:r>
                    </a:p>
                  </a:txBody>
                  <a:tcPr marL="4767"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mn-lt"/>
                        </a:rPr>
                        <a:t>$0.00</a:t>
                      </a:r>
                    </a:p>
                  </a:txBody>
                  <a:tcPr marL="4767"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1" i="0" u="none" strike="noStrike" dirty="0">
                          <a:solidFill>
                            <a:schemeClr val="tx1"/>
                          </a:solidFill>
                          <a:effectLst/>
                          <a:latin typeface="+mn-lt"/>
                        </a:rPr>
                        <a:t>$0.00</a:t>
                      </a:r>
                    </a:p>
                  </a:txBody>
                  <a:tcPr marL="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16"/>
                  </a:ext>
                </a:extLst>
              </a:tr>
              <a:tr h="191782">
                <a:tc>
                  <a:txBody>
                    <a:bodyPr/>
                    <a:lstStyle/>
                    <a:p>
                      <a:pPr algn="l" fontAlgn="ctr"/>
                      <a:r>
                        <a:rPr lang="en-US" sz="1050" b="1" i="0" u="none" strike="noStrike" dirty="0">
                          <a:solidFill>
                            <a:schemeClr val="tx1"/>
                          </a:solidFill>
                          <a:effectLst/>
                          <a:latin typeface="+mn-lt"/>
                        </a:rPr>
                        <a:t>Installation</a:t>
                      </a:r>
                    </a:p>
                  </a:txBody>
                  <a:tcPr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a:solidFill>
                            <a:schemeClr val="tx1"/>
                          </a:solidFill>
                          <a:effectLst/>
                          <a:latin typeface="+mn-lt"/>
                        </a:rPr>
                        <a:t>Cubic Yards Material</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a:solidFill>
                            <a:schemeClr val="tx1"/>
                          </a:solidFill>
                          <a:effectLst/>
                          <a:latin typeface="+mn-lt"/>
                        </a:rPr>
                        <a:t>Cost Per Cubic Yard</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a:solidFill>
                            <a:schemeClr val="tx1"/>
                          </a:solidFill>
                          <a:effectLst/>
                          <a:latin typeface="+mn-lt"/>
                        </a:rPr>
                        <a:t> </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mn-lt"/>
                        </a:rPr>
                        <a:t> </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17"/>
                  </a:ext>
                </a:extLst>
              </a:tr>
              <a:tr h="185596">
                <a:tc>
                  <a:txBody>
                    <a:bodyPr/>
                    <a:lstStyle/>
                    <a:p>
                      <a:pPr algn="l" fontAlgn="ctr"/>
                      <a:r>
                        <a:rPr lang="en-US" sz="1000" b="1" i="0" u="none" strike="noStrike" dirty="0">
                          <a:solidFill>
                            <a:schemeClr val="tx1"/>
                          </a:solidFill>
                          <a:effectLst/>
                          <a:latin typeface="+mn-lt"/>
                        </a:rPr>
                        <a:t>Topsoil</a:t>
                      </a:r>
                    </a:p>
                  </a:txBody>
                  <a:tcPr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ctr" fontAlgn="ctr"/>
                      <a:r>
                        <a:rPr lang="en-US" sz="1000" b="1" i="0" u="none" strike="noStrike">
                          <a:solidFill>
                            <a:schemeClr val="tx1"/>
                          </a:solidFill>
                          <a:effectLst/>
                          <a:latin typeface="+mn-lt"/>
                        </a:rPr>
                        <a:t>1,452</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ctr" fontAlgn="ctr"/>
                      <a:r>
                        <a:rPr lang="en-US" sz="1000" b="1" i="0" u="none" strike="noStrike" dirty="0">
                          <a:solidFill>
                            <a:schemeClr val="tx1"/>
                          </a:solidFill>
                          <a:effectLst/>
                          <a:latin typeface="+mn-lt"/>
                        </a:rPr>
                        <a:t>$8.00</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ctr" fontAlgn="ctr"/>
                      <a:r>
                        <a:rPr lang="en-US" sz="1000" b="1" i="0" u="none" strike="noStrike" dirty="0">
                          <a:solidFill>
                            <a:schemeClr val="tx1"/>
                          </a:solidFill>
                          <a:effectLst/>
                          <a:latin typeface="+mn-lt"/>
                        </a:rPr>
                        <a:t> </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r" fontAlgn="ctr"/>
                      <a:r>
                        <a:rPr lang="en-US" sz="1000" b="1" i="0" u="none" strike="noStrike" dirty="0">
                          <a:solidFill>
                            <a:schemeClr val="tx1"/>
                          </a:solidFill>
                          <a:effectLst/>
                          <a:latin typeface="+mn-lt"/>
                        </a:rPr>
                        <a:t>$11,616.00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a:noFill/>
                    </a:lnB>
                    <a:noFill/>
                  </a:tcPr>
                </a:tc>
                <a:extLst>
                  <a:ext uri="{0D108BD9-81ED-4DB2-BD59-A6C34878D82A}">
                    <a16:rowId xmlns:a16="http://schemas.microsoft.com/office/drawing/2014/main" val="10018"/>
                  </a:ext>
                </a:extLst>
              </a:tr>
              <a:tr h="185596">
                <a:tc>
                  <a:txBody>
                    <a:bodyPr/>
                    <a:lstStyle/>
                    <a:p>
                      <a:pPr algn="l" fontAlgn="ctr"/>
                      <a:r>
                        <a:rPr lang="en-US" sz="1000" b="1" i="0" u="none" strike="noStrike" dirty="0">
                          <a:solidFill>
                            <a:schemeClr val="tx1"/>
                          </a:solidFill>
                          <a:effectLst/>
                          <a:latin typeface="+mn-lt"/>
                        </a:rPr>
                        <a:t>Compost/Other</a:t>
                      </a:r>
                    </a:p>
                  </a:txBody>
                  <a:tcPr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a:solidFill>
                            <a:schemeClr val="tx1"/>
                          </a:solidFill>
                          <a:effectLst/>
                          <a:latin typeface="+mn-lt"/>
                        </a:rPr>
                        <a:t>0</a:t>
                      </a:r>
                    </a:p>
                  </a:txBody>
                  <a:tcPr marL="4767"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mn-lt"/>
                        </a:rPr>
                        <a:t>$8.00</a:t>
                      </a:r>
                    </a:p>
                  </a:txBody>
                  <a:tcPr marL="4767"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a:solidFill>
                            <a:schemeClr val="tx1"/>
                          </a:solidFill>
                          <a:effectLst/>
                          <a:latin typeface="+mn-lt"/>
                        </a:rPr>
                        <a:t> </a:t>
                      </a:r>
                    </a:p>
                  </a:txBody>
                  <a:tcPr marL="4767" marR="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1" i="0" u="none" strike="noStrike" dirty="0">
                          <a:solidFill>
                            <a:schemeClr val="tx1"/>
                          </a:solidFill>
                          <a:effectLst/>
                          <a:latin typeface="+mn-lt"/>
                        </a:rPr>
                        <a:t>$0.00</a:t>
                      </a:r>
                    </a:p>
                  </a:txBody>
                  <a:tcPr marL="4767" marT="4767" marB="0" anchor="ctr">
                    <a:lnL>
                      <a:noFill/>
                    </a:lnL>
                    <a:lnR>
                      <a:noFill/>
                    </a:lnR>
                    <a:lnT>
                      <a:noFill/>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19"/>
                  </a:ext>
                </a:extLst>
              </a:tr>
              <a:tr h="277090">
                <a:tc gridSpan="4">
                  <a:txBody>
                    <a:bodyPr/>
                    <a:lstStyle/>
                    <a:p>
                      <a:pPr algn="l" fontAlgn="ctr"/>
                      <a:r>
                        <a:rPr lang="en-US" sz="1200" b="1" i="0" u="none" strike="noStrike" dirty="0">
                          <a:solidFill>
                            <a:schemeClr val="tx1"/>
                          </a:solidFill>
                          <a:effectLst/>
                          <a:latin typeface="+mn-lt"/>
                        </a:rPr>
                        <a:t>Total Transportation &amp; Installation Cost</a:t>
                      </a:r>
                    </a:p>
                  </a:txBody>
                  <a:tcPr marL="68643" marR="68643" marT="34322" marB="34322"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200" b="1" i="0" u="none" strike="noStrike" dirty="0">
                          <a:solidFill>
                            <a:schemeClr val="tx1"/>
                          </a:solidFill>
                          <a:effectLst/>
                          <a:latin typeface="+mn-lt"/>
                        </a:rPr>
                        <a:t>$16,896.00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20"/>
                  </a:ext>
                </a:extLst>
              </a:tr>
              <a:tr h="277090">
                <a:tc gridSpan="3">
                  <a:txBody>
                    <a:bodyPr/>
                    <a:lstStyle/>
                    <a:p>
                      <a:pPr algn="l" fontAlgn="ctr"/>
                      <a:r>
                        <a:rPr lang="en-US" sz="1200" b="1" i="0" u="none" strike="noStrike" dirty="0">
                          <a:solidFill>
                            <a:schemeClr val="tx1"/>
                          </a:solidFill>
                          <a:effectLst/>
                          <a:latin typeface="+mn-lt"/>
                        </a:rPr>
                        <a:t>Total Cost</a:t>
                      </a:r>
                    </a:p>
                  </a:txBody>
                  <a:tcPr marL="68643" marR="68643" marT="34322" marB="34322"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a:txBody>
                    <a:bodyPr/>
                    <a:lstStyle/>
                    <a:p>
                      <a:pPr algn="r" fontAlgn="ctr"/>
                      <a:r>
                        <a:rPr lang="en-US" sz="1200" b="1" i="0" u="none" strike="noStrike" dirty="0">
                          <a:solidFill>
                            <a:schemeClr val="tx1"/>
                          </a:solidFill>
                          <a:effectLst/>
                          <a:latin typeface="+mn-lt"/>
                        </a:rPr>
                        <a:t> </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r" fontAlgn="ctr"/>
                      <a:r>
                        <a:rPr lang="en-US" sz="1200" b="1" i="0" u="none" strike="noStrike" dirty="0">
                          <a:solidFill>
                            <a:schemeClr val="tx1"/>
                          </a:solidFill>
                          <a:effectLst/>
                          <a:latin typeface="+mn-lt"/>
                        </a:rPr>
                        <a:t>$40,128.00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21"/>
                  </a:ext>
                </a:extLst>
              </a:tr>
            </a:tbl>
          </a:graphicData>
        </a:graphic>
      </p:graphicFrame>
      <p:sp>
        <p:nvSpPr>
          <p:cNvPr id="2" name="Title 1"/>
          <p:cNvSpPr>
            <a:spLocks noGrp="1"/>
          </p:cNvSpPr>
          <p:nvPr>
            <p:ph type="title"/>
          </p:nvPr>
        </p:nvSpPr>
        <p:spPr/>
        <p:txBody>
          <a:bodyPr/>
          <a:lstStyle/>
          <a:p>
            <a:r>
              <a:rPr lang="en-US" dirty="0"/>
              <a:t>BST Calculator</a:t>
            </a:r>
          </a:p>
        </p:txBody>
      </p:sp>
      <p:sp>
        <p:nvSpPr>
          <p:cNvPr id="8" name="Oval 7"/>
          <p:cNvSpPr/>
          <p:nvPr/>
        </p:nvSpPr>
        <p:spPr>
          <a:xfrm>
            <a:off x="3114561" y="4062235"/>
            <a:ext cx="568780" cy="2173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9" name="Oval 8"/>
          <p:cNvSpPr/>
          <p:nvPr/>
        </p:nvSpPr>
        <p:spPr>
          <a:xfrm>
            <a:off x="7025029" y="5257095"/>
            <a:ext cx="1080918" cy="365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12" name="TextBox 11">
            <a:extLst>
              <a:ext uri="{FF2B5EF4-FFF2-40B4-BE49-F238E27FC236}">
                <a16:creationId xmlns:a16="http://schemas.microsoft.com/office/drawing/2014/main" id="{A71C6627-7B57-A44F-8106-5CE748F9A3B6}"/>
              </a:ext>
            </a:extLst>
          </p:cNvPr>
          <p:cNvSpPr txBox="1"/>
          <p:nvPr/>
        </p:nvSpPr>
        <p:spPr>
          <a:xfrm>
            <a:off x="1139838" y="5662400"/>
            <a:ext cx="6396379" cy="369332"/>
          </a:xfrm>
          <a:prstGeom prst="rect">
            <a:avLst/>
          </a:prstGeom>
          <a:noFill/>
        </p:spPr>
        <p:txBody>
          <a:bodyPr wrap="square" rtlCol="0">
            <a:spAutoFit/>
          </a:bodyPr>
          <a:lstStyle/>
          <a:p>
            <a:pPr marL="115888" indent="-115888">
              <a:buFont typeface="+mj-lt"/>
              <a:buAutoNum type="arabicPeriod"/>
            </a:pPr>
            <a:r>
              <a:rPr lang="en-US" sz="900" b="1" dirty="0"/>
              <a:t>Cost Per Mile </a:t>
            </a:r>
            <a:r>
              <a:rPr lang="en-US" sz="900" dirty="0"/>
              <a:t>based on a round trip from topsoil borrow pit or compost/other location to job site. Enter zeros in mileage and cost per mile if you have a delivered Cost. If you have a flat rate hauling cost per truckload, make sure you add it to your material cost.</a:t>
            </a:r>
          </a:p>
        </p:txBody>
      </p:sp>
      <p:sp>
        <p:nvSpPr>
          <p:cNvPr id="3" name="Slide Number Placeholder 2">
            <a:extLst>
              <a:ext uri="{FF2B5EF4-FFF2-40B4-BE49-F238E27FC236}">
                <a16:creationId xmlns:a16="http://schemas.microsoft.com/office/drawing/2014/main" id="{280CC073-8C2C-B745-BA5F-6EBDD360A5EE}"/>
              </a:ext>
            </a:extLst>
          </p:cNvPr>
          <p:cNvSpPr>
            <a:spLocks noGrp="1"/>
          </p:cNvSpPr>
          <p:nvPr>
            <p:ph type="sldNum" sz="quarter" idx="10"/>
          </p:nvPr>
        </p:nvSpPr>
        <p:spPr/>
        <p:txBody>
          <a:bodyPr/>
          <a:lstStyle/>
          <a:p>
            <a:fld id="{CF342211-10D9-4345-8663-D5620D75E1BD}" type="slidenum">
              <a:rPr lang="en-US" smtClean="0"/>
              <a:pPr/>
              <a:t>60</a:t>
            </a:fld>
            <a:endParaRPr lang="en-US"/>
          </a:p>
        </p:txBody>
      </p:sp>
    </p:spTree>
    <p:extLst>
      <p:ext uri="{BB962C8B-B14F-4D97-AF65-F5344CB8AC3E}">
        <p14:creationId xmlns:p14="http://schemas.microsoft.com/office/powerpoint/2010/main" val="3380701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857921085"/>
              </p:ext>
            </p:extLst>
          </p:nvPr>
        </p:nvGraphicFramePr>
        <p:xfrm>
          <a:off x="1139838" y="1347912"/>
          <a:ext cx="6880756" cy="3334293"/>
        </p:xfrm>
        <a:graphic>
          <a:graphicData uri="http://schemas.openxmlformats.org/drawingml/2006/table">
            <a:tbl>
              <a:tblPr/>
              <a:tblGrid>
                <a:gridCol w="1494697">
                  <a:extLst>
                    <a:ext uri="{9D8B030D-6E8A-4147-A177-3AD203B41FA5}">
                      <a16:colId xmlns:a16="http://schemas.microsoft.com/office/drawing/2014/main" val="20000"/>
                    </a:ext>
                  </a:extLst>
                </a:gridCol>
                <a:gridCol w="1520466">
                  <a:extLst>
                    <a:ext uri="{9D8B030D-6E8A-4147-A177-3AD203B41FA5}">
                      <a16:colId xmlns:a16="http://schemas.microsoft.com/office/drawing/2014/main" val="20001"/>
                    </a:ext>
                  </a:extLst>
                </a:gridCol>
                <a:gridCol w="1314302">
                  <a:extLst>
                    <a:ext uri="{9D8B030D-6E8A-4147-A177-3AD203B41FA5}">
                      <a16:colId xmlns:a16="http://schemas.microsoft.com/office/drawing/2014/main" val="20002"/>
                    </a:ext>
                  </a:extLst>
                </a:gridCol>
                <a:gridCol w="1314302">
                  <a:extLst>
                    <a:ext uri="{9D8B030D-6E8A-4147-A177-3AD203B41FA5}">
                      <a16:colId xmlns:a16="http://schemas.microsoft.com/office/drawing/2014/main" val="20003"/>
                    </a:ext>
                  </a:extLst>
                </a:gridCol>
                <a:gridCol w="1236989">
                  <a:extLst>
                    <a:ext uri="{9D8B030D-6E8A-4147-A177-3AD203B41FA5}">
                      <a16:colId xmlns:a16="http://schemas.microsoft.com/office/drawing/2014/main" val="20004"/>
                    </a:ext>
                  </a:extLst>
                </a:gridCol>
              </a:tblGrid>
              <a:tr h="193809">
                <a:tc rowSpan="2" gridSpan="2">
                  <a:txBody>
                    <a:bodyPr/>
                    <a:lstStyle/>
                    <a:p>
                      <a:pPr algn="l" fontAlgn="ctr"/>
                      <a:r>
                        <a:rPr lang="en-US" sz="1800" b="1" i="0" u="none" strike="noStrike" dirty="0">
                          <a:solidFill>
                            <a:schemeClr val="tx1"/>
                          </a:solidFill>
                          <a:effectLst/>
                          <a:latin typeface="+mn-lt"/>
                        </a:rPr>
                        <a:t>Site Example</a:t>
                      </a:r>
                    </a:p>
                  </a:txBody>
                  <a:tcPr marL="96207" marR="4767" marT="4767" marB="0" anchor="ctr">
                    <a:lnL>
                      <a:noFill/>
                    </a:lnL>
                    <a:lnR>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rowSpan="2" hMerge="1">
                  <a:txBody>
                    <a:bodyPr/>
                    <a:lstStyle/>
                    <a:p>
                      <a:pPr algn="l" fontAlgn="ctr"/>
                      <a:endParaRPr lang="en-US" sz="800" b="0" i="0" u="none" strike="noStrike" dirty="0">
                        <a:solidFill>
                          <a:srgbClr val="000000"/>
                        </a:solidFill>
                        <a:effectLst/>
                        <a:latin typeface="Arial" panose="020B0604020202020204" pitchFamily="34" charset="0"/>
                      </a:endParaRP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94E28"/>
                    </a:solidFill>
                  </a:tcPr>
                </a:tc>
                <a:tc>
                  <a:txBody>
                    <a:bodyPr/>
                    <a:lstStyle/>
                    <a:p>
                      <a:pPr algn="ctr" fontAlgn="ctr"/>
                      <a:r>
                        <a:rPr lang="en-US" sz="1050" b="1" i="0" u="none" strike="noStrike" dirty="0">
                          <a:solidFill>
                            <a:schemeClr val="tx1"/>
                          </a:solidFill>
                          <a:effectLst/>
                          <a:latin typeface="+mn-lt"/>
                        </a:rPr>
                        <a:t>Select Units</a:t>
                      </a:r>
                    </a:p>
                  </a:txBody>
                  <a:tcPr marL="0" marR="0" marT="0" marB="0" anchor="ctr">
                    <a:lnL>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ctr"/>
                      <a:r>
                        <a:rPr lang="en-US" sz="1050" b="1" i="0" u="none" strike="noStrike" dirty="0">
                          <a:solidFill>
                            <a:schemeClr val="tx1"/>
                          </a:solidFill>
                          <a:effectLst/>
                          <a:latin typeface="+mn-lt"/>
                        </a:rPr>
                        <a:t>Acres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1" i="0" u="none" strike="noStrike" dirty="0">
                          <a:solidFill>
                            <a:schemeClr val="tx1"/>
                          </a:solidFill>
                          <a:effectLst/>
                          <a:latin typeface="+mn-lt"/>
                        </a:rPr>
                        <a:t>Square Feet</a:t>
                      </a:r>
                    </a:p>
                  </a:txBody>
                  <a:tcPr marL="0" marR="0" marT="0" marB="0" anchor="ctr">
                    <a:lnL w="12700" cap="flat" cmpd="sng" algn="ctr">
                      <a:solidFill>
                        <a:schemeClr val="bg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85410684"/>
                  </a:ext>
                </a:extLst>
              </a:tr>
              <a:tr h="0">
                <a:tc gridSpan="2" vMerge="1">
                  <a:txBody>
                    <a:bodyPr/>
                    <a:lstStyle/>
                    <a:p>
                      <a:pPr algn="ctr" fontAlgn="ctr"/>
                      <a:endParaRPr lang="en-US" sz="1800" b="1" i="0" u="none" strike="noStrike" dirty="0">
                        <a:solidFill>
                          <a:srgbClr val="000000"/>
                        </a:solidFill>
                        <a:effectLst/>
                        <a:latin typeface="Arial" panose="020B0604020202020204" pitchFamily="34" charset="0"/>
                      </a:endParaRPr>
                    </a:p>
                  </a:txBody>
                  <a:tcPr marL="68643" marR="68643" marT="34322" marB="34322"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94E28"/>
                    </a:solidFill>
                  </a:tcPr>
                </a:tc>
                <a:tc hMerge="1" vMerge="1">
                  <a:txBody>
                    <a:bodyPr/>
                    <a:lstStyle/>
                    <a:p>
                      <a:endParaRPr lang="en-US"/>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94E28"/>
                    </a:solidFill>
                  </a:tcPr>
                </a:tc>
                <a:tc>
                  <a:txBody>
                    <a:bodyPr/>
                    <a:lstStyle/>
                    <a:p>
                      <a:pPr algn="ctr" fontAlgn="ctr"/>
                      <a:r>
                        <a:rPr lang="en-US" sz="1000" b="1" i="0" u="none" strike="noStrike" dirty="0">
                          <a:solidFill>
                            <a:schemeClr val="tx1"/>
                          </a:solidFill>
                          <a:effectLst/>
                          <a:latin typeface="+mn-lt"/>
                        </a:rPr>
                        <a:t>U.S.</a:t>
                      </a:r>
                    </a:p>
                  </a:txBody>
                  <a:tcPr marL="0" marR="0" marT="0" marB="9144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mn-lt"/>
                        </a:rPr>
                        <a:t>2.7</a:t>
                      </a:r>
                    </a:p>
                  </a:txBody>
                  <a:tcPr marL="0" marR="0" marT="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i="0" u="none" strike="noStrike" dirty="0">
                          <a:solidFill>
                            <a:schemeClr val="tx1"/>
                          </a:solidFill>
                          <a:effectLst/>
                          <a:latin typeface="+mn-lt"/>
                        </a:rPr>
                        <a:t>117,61</a:t>
                      </a:r>
                    </a:p>
                  </a:txBody>
                  <a:tcPr marL="0" marR="0" marT="0" marB="9144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675681844"/>
                  </a:ext>
                </a:extLst>
              </a:tr>
              <a:tr h="256048">
                <a:tc gridSpan="5">
                  <a:txBody>
                    <a:bodyPr/>
                    <a:lstStyle/>
                    <a:p>
                      <a:pPr algn="ctr" fontAlgn="ctr"/>
                      <a:r>
                        <a:rPr lang="en-US" sz="1500" b="1" i="0" u="none" strike="noStrike" dirty="0">
                          <a:solidFill>
                            <a:schemeClr val="bg1"/>
                          </a:solidFill>
                          <a:effectLst/>
                          <a:latin typeface="+mn-lt"/>
                        </a:rPr>
                        <a:t>BST</a:t>
                      </a:r>
                      <a:endParaRPr lang="en-US" sz="1500" b="1" i="0" u="none" strike="noStrike" baseline="30000" dirty="0">
                        <a:solidFill>
                          <a:schemeClr val="bg1"/>
                        </a:solidFill>
                        <a:effectLst/>
                        <a:latin typeface="+mn-lt"/>
                      </a:endParaRPr>
                    </a:p>
                  </a:txBody>
                  <a:tcPr marL="68643" marR="68643" marT="34322" marB="34322"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7935"/>
                    </a:solidFill>
                  </a:tcPr>
                </a:tc>
                <a:tc hMerge="1">
                  <a:txBody>
                    <a:bodyPr/>
                    <a:lstStyle/>
                    <a:p>
                      <a:endParaRPr lang="en-US"/>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94E28"/>
                    </a:solidFill>
                  </a:tcPr>
                </a:tc>
                <a:tc hMerge="1">
                  <a:txBody>
                    <a:bodyPr/>
                    <a:lstStyle/>
                    <a:p>
                      <a:endParaRPr lang="en-US"/>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94E28"/>
                    </a:solidFill>
                  </a:tcPr>
                </a:tc>
                <a:tc hMerge="1">
                  <a:txBody>
                    <a:bodyPr/>
                    <a:lstStyle/>
                    <a:p>
                      <a:endParaRPr lang="en-US"/>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94E28"/>
                    </a:solidFill>
                  </a:tcPr>
                </a:tc>
                <a:tc hMerge="1">
                  <a:txBody>
                    <a:bodyPr/>
                    <a:lstStyle/>
                    <a:p>
                      <a:endParaRPr lang="en-US" dirty="0"/>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94E28"/>
                    </a:solidFill>
                  </a:tcPr>
                </a:tc>
                <a:extLst>
                  <a:ext uri="{0D108BD9-81ED-4DB2-BD59-A6C34878D82A}">
                    <a16:rowId xmlns:a16="http://schemas.microsoft.com/office/drawing/2014/main" val="249492378"/>
                  </a:ext>
                </a:extLst>
              </a:tr>
              <a:tr h="429309">
                <a:tc>
                  <a:txBody>
                    <a:bodyPr/>
                    <a:lstStyle/>
                    <a:p>
                      <a:pPr algn="l" fontAlgn="ctr"/>
                      <a:r>
                        <a:rPr lang="en-US" sz="1050" b="1" i="0" u="none" strike="noStrike" dirty="0">
                          <a:solidFill>
                            <a:schemeClr val="tx1"/>
                          </a:solidFill>
                          <a:effectLst/>
                          <a:latin typeface="Arial" panose="020B0604020202020204" pitchFamily="34" charset="0"/>
                        </a:rPr>
                        <a:t>Material</a:t>
                      </a:r>
                    </a:p>
                  </a:txBody>
                  <a:tcPr marL="9620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Arial" panose="020B0604020202020204" pitchFamily="34" charset="0"/>
                        </a:rPr>
                        <a:t>Application Rate (</a:t>
                      </a:r>
                      <a:r>
                        <a:rPr lang="en-US" sz="1050" b="1" i="0" u="none" strike="noStrike" dirty="0" err="1">
                          <a:solidFill>
                            <a:schemeClr val="tx1"/>
                          </a:solidFill>
                          <a:effectLst/>
                          <a:latin typeface="Arial" panose="020B0604020202020204" pitchFamily="34" charset="0"/>
                        </a:rPr>
                        <a:t>lb</a:t>
                      </a:r>
                      <a:r>
                        <a:rPr lang="en-US" sz="1050" b="1" i="0" u="none" strike="noStrike" dirty="0">
                          <a:solidFill>
                            <a:schemeClr val="tx1"/>
                          </a:solidFill>
                          <a:effectLst/>
                          <a:latin typeface="Arial" panose="020B0604020202020204" pitchFamily="34" charset="0"/>
                        </a:rPr>
                        <a:t>/ac)</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Arial" panose="020B0604020202020204" pitchFamily="34" charset="0"/>
                        </a:rPr>
                        <a:t># Bags Needed</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Arial" panose="020B0604020202020204" pitchFamily="34" charset="0"/>
                        </a:rPr>
                        <a:t>Cost Per Bag</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Arial" panose="020B0604020202020204" pitchFamily="34" charset="0"/>
                        </a:rPr>
                        <a:t>Total Cost</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235000">
                <a:tc>
                  <a:txBody>
                    <a:bodyPr/>
                    <a:lstStyle/>
                    <a:p>
                      <a:pPr algn="l" fontAlgn="ctr"/>
                      <a:r>
                        <a:rPr lang="en-US" sz="1000" b="1" i="0" u="none" strike="noStrike" dirty="0">
                          <a:solidFill>
                            <a:schemeClr val="tx1"/>
                          </a:solidFill>
                          <a:effectLst/>
                          <a:latin typeface="Arial" panose="020B0604020202020204" pitchFamily="34" charset="0"/>
                        </a:rPr>
                        <a:t>BST</a:t>
                      </a:r>
                    </a:p>
                  </a:txBody>
                  <a:tcPr marL="9620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Arial" panose="020B0604020202020204" pitchFamily="34" charset="0"/>
                        </a:rPr>
                        <a:t>5,000</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Arial" panose="020B0604020202020204" pitchFamily="34" charset="0"/>
                        </a:rPr>
                        <a:t>270</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Arial" panose="020B0604020202020204" pitchFamily="34" charset="0"/>
                        </a:rPr>
                        <a:t>$75.00</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1" i="0" u="none" strike="noStrike" dirty="0">
                          <a:solidFill>
                            <a:schemeClr val="tx1"/>
                          </a:solidFill>
                          <a:effectLst/>
                          <a:latin typeface="Arial" panose="020B0604020202020204" pitchFamily="34" charset="0"/>
                        </a:rPr>
                        <a:t>$20,250.00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242833">
                <a:tc>
                  <a:txBody>
                    <a:bodyPr/>
                    <a:lstStyle/>
                    <a:p>
                      <a:pPr algn="l" fontAlgn="ctr"/>
                      <a:r>
                        <a:rPr lang="en-US" sz="1050" b="1" i="0" u="none" strike="noStrike" dirty="0">
                          <a:solidFill>
                            <a:schemeClr val="tx1"/>
                          </a:solidFill>
                          <a:effectLst/>
                          <a:latin typeface="Arial" panose="020B0604020202020204" pitchFamily="34" charset="0"/>
                        </a:rPr>
                        <a:t>Transportation </a:t>
                      </a:r>
                    </a:p>
                  </a:txBody>
                  <a:tcPr marL="9620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endParaRPr lang="en-US" sz="1050" b="1" i="0" u="none" strike="noStrike" dirty="0">
                        <a:solidFill>
                          <a:schemeClr val="tx1"/>
                        </a:solidFill>
                        <a:effectLst/>
                        <a:latin typeface="Arial" panose="020B0604020202020204" pitchFamily="34" charset="0"/>
                      </a:endParaRP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Arial" panose="020B0604020202020204" pitchFamily="34" charset="0"/>
                        </a:rPr>
                        <a:t>Number of Pallets</a:t>
                      </a:r>
                      <a:r>
                        <a:rPr lang="en-US" sz="1050" b="1" i="0" u="none" strike="noStrike" baseline="30000" dirty="0">
                          <a:solidFill>
                            <a:schemeClr val="tx1"/>
                          </a:solidFill>
                          <a:effectLst/>
                          <a:latin typeface="Arial" panose="020B0604020202020204" pitchFamily="34" charset="0"/>
                        </a:rPr>
                        <a:t>2</a:t>
                      </a:r>
                      <a:endParaRPr lang="en-US" sz="1050" b="1" i="0" u="none" strike="noStrike" dirty="0">
                        <a:solidFill>
                          <a:schemeClr val="tx1"/>
                        </a:solidFill>
                        <a:effectLst/>
                        <a:latin typeface="Arial" panose="020B0604020202020204" pitchFamily="34" charset="0"/>
                      </a:endParaRP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Arial" panose="020B0604020202020204" pitchFamily="34" charset="0"/>
                        </a:rPr>
                        <a:t>Cost per Pallet</a:t>
                      </a:r>
                      <a:r>
                        <a:rPr lang="en-US" sz="1050" b="1" i="0" u="none" strike="noStrike" baseline="30000" dirty="0">
                          <a:solidFill>
                            <a:schemeClr val="tx1"/>
                          </a:solidFill>
                          <a:effectLst/>
                          <a:latin typeface="Arial" panose="020B0604020202020204" pitchFamily="34" charset="0"/>
                        </a:rPr>
                        <a:t>3</a:t>
                      </a:r>
                      <a:endParaRPr lang="en-US" sz="1050" b="1" i="0" u="none" strike="noStrike" dirty="0">
                        <a:solidFill>
                          <a:schemeClr val="tx1"/>
                        </a:solidFill>
                        <a:effectLst/>
                        <a:latin typeface="Arial" panose="020B0604020202020204" pitchFamily="34" charset="0"/>
                      </a:endParaRP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endParaRPr lang="en-US" sz="1050" b="1" i="0" u="none" strike="noStrike" dirty="0">
                        <a:solidFill>
                          <a:schemeClr val="tx1"/>
                        </a:solidFill>
                        <a:effectLst/>
                        <a:latin typeface="Arial" panose="020B0604020202020204" pitchFamily="34" charset="0"/>
                      </a:endParaRP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12"/>
                  </a:ext>
                </a:extLst>
              </a:tr>
              <a:tr h="235000">
                <a:tc>
                  <a:txBody>
                    <a:bodyPr/>
                    <a:lstStyle/>
                    <a:p>
                      <a:pPr algn="l" fontAlgn="ctr"/>
                      <a:r>
                        <a:rPr lang="en-US" sz="1000" b="1" i="0" u="none" strike="noStrike" dirty="0">
                          <a:solidFill>
                            <a:schemeClr val="tx1"/>
                          </a:solidFill>
                          <a:effectLst/>
                          <a:latin typeface="Arial" panose="020B0604020202020204" pitchFamily="34" charset="0"/>
                        </a:rPr>
                        <a:t>BST</a:t>
                      </a:r>
                    </a:p>
                  </a:txBody>
                  <a:tcPr marL="9620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endParaRPr lang="en-US" sz="1000" b="1" i="0" u="none" strike="noStrike" dirty="0">
                        <a:solidFill>
                          <a:schemeClr val="tx1"/>
                        </a:solidFill>
                        <a:effectLst/>
                        <a:latin typeface="Arial" panose="020B0604020202020204" pitchFamily="34" charset="0"/>
                      </a:endParaRP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Arial" panose="020B0604020202020204" pitchFamily="34" charset="0"/>
                        </a:rPr>
                        <a:t>7</a:t>
                      </a:r>
                      <a:endParaRPr lang="en-US" sz="1000" b="0" i="0" u="none" strike="noStrike" dirty="0">
                        <a:solidFill>
                          <a:schemeClr val="tx1"/>
                        </a:solidFill>
                        <a:effectLst/>
                        <a:latin typeface="Calibri" panose="020F0502020204030204" pitchFamily="34" charset="0"/>
                      </a:endParaRP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chemeClr val="tx1"/>
                          </a:solidFill>
                          <a:effectLst/>
                          <a:latin typeface="Calibri" panose="020F0502020204030204" pitchFamily="34" charset="0"/>
                        </a:rPr>
                        <a:t> </a:t>
                      </a:r>
                      <a:r>
                        <a:rPr lang="en-US" sz="1000" b="1" i="0" u="none" strike="noStrike" dirty="0">
                          <a:solidFill>
                            <a:schemeClr val="tx1"/>
                          </a:solidFill>
                          <a:effectLst/>
                          <a:latin typeface="Arial" panose="020B0604020202020204" pitchFamily="34" charset="0"/>
                        </a:rPr>
                        <a:t>$50.00</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1" i="0" u="none" strike="noStrike" dirty="0">
                          <a:solidFill>
                            <a:schemeClr val="tx1"/>
                          </a:solidFill>
                          <a:effectLst/>
                          <a:latin typeface="Arial" panose="020B0604020202020204" pitchFamily="34" charset="0"/>
                        </a:rPr>
                        <a:t>$350.00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13"/>
                  </a:ext>
                </a:extLst>
              </a:tr>
              <a:tr h="242833">
                <a:tc>
                  <a:txBody>
                    <a:bodyPr/>
                    <a:lstStyle/>
                    <a:p>
                      <a:pPr algn="l" fontAlgn="ctr"/>
                      <a:r>
                        <a:rPr lang="en-US" sz="1050" b="1" i="0" u="none" strike="noStrike" dirty="0">
                          <a:solidFill>
                            <a:schemeClr val="tx1"/>
                          </a:solidFill>
                          <a:effectLst/>
                          <a:latin typeface="Arial" panose="020B0604020202020204" pitchFamily="34" charset="0"/>
                        </a:rPr>
                        <a:t>Installation</a:t>
                      </a:r>
                      <a:r>
                        <a:rPr lang="en-US" sz="1050" b="1" i="0" u="none" strike="noStrike" baseline="30000" dirty="0">
                          <a:solidFill>
                            <a:schemeClr val="tx1"/>
                          </a:solidFill>
                          <a:effectLst/>
                          <a:latin typeface="Arial" panose="020B0604020202020204" pitchFamily="34" charset="0"/>
                        </a:rPr>
                        <a:t>4</a:t>
                      </a:r>
                      <a:endParaRPr lang="en-US" sz="1050" b="1" i="0" u="none" strike="noStrike" dirty="0">
                        <a:solidFill>
                          <a:schemeClr val="tx1"/>
                        </a:solidFill>
                        <a:effectLst/>
                        <a:latin typeface="Arial" panose="020B0604020202020204" pitchFamily="34" charset="0"/>
                      </a:endParaRPr>
                    </a:p>
                  </a:txBody>
                  <a:tcPr marL="9620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Arial" panose="020B0604020202020204" pitchFamily="34" charset="0"/>
                        </a:rPr>
                        <a:t>Acres</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r>
                        <a:rPr lang="en-US" sz="1050" b="1" i="0" u="none" strike="noStrike" dirty="0">
                          <a:solidFill>
                            <a:schemeClr val="tx1"/>
                          </a:solidFill>
                          <a:effectLst/>
                          <a:latin typeface="Arial" panose="020B0604020202020204" pitchFamily="34" charset="0"/>
                        </a:rPr>
                        <a:t>Cost per Acre</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endParaRPr lang="en-US" sz="1050" b="1" i="0" u="none" strike="noStrike" dirty="0">
                        <a:solidFill>
                          <a:schemeClr val="tx1"/>
                        </a:solidFill>
                        <a:effectLst/>
                        <a:latin typeface="Arial" panose="020B0604020202020204" pitchFamily="34" charset="0"/>
                      </a:endParaRP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fontAlgn="ctr"/>
                      <a:endParaRPr lang="en-US" sz="1050" b="1" i="0" u="none" strike="noStrike" dirty="0">
                        <a:solidFill>
                          <a:schemeClr val="tx1"/>
                        </a:solidFill>
                        <a:effectLst/>
                        <a:latin typeface="Arial" panose="020B0604020202020204" pitchFamily="34" charset="0"/>
                      </a:endParaRP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14"/>
                  </a:ext>
                </a:extLst>
              </a:tr>
              <a:tr h="235000">
                <a:tc>
                  <a:txBody>
                    <a:bodyPr/>
                    <a:lstStyle/>
                    <a:p>
                      <a:pPr algn="l" fontAlgn="ctr"/>
                      <a:r>
                        <a:rPr lang="en-US" sz="1000" b="1" i="0" u="none" strike="noStrike" dirty="0">
                          <a:solidFill>
                            <a:schemeClr val="tx1"/>
                          </a:solidFill>
                          <a:effectLst/>
                          <a:latin typeface="Arial" panose="020B0604020202020204" pitchFamily="34" charset="0"/>
                        </a:rPr>
                        <a:t>BST</a:t>
                      </a:r>
                    </a:p>
                  </a:txBody>
                  <a:tcPr marL="9620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Arial" panose="020B0604020202020204" pitchFamily="34" charset="0"/>
                        </a:rPr>
                        <a:t>2.7</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000" b="1" i="0" u="none" strike="noStrike" dirty="0">
                          <a:solidFill>
                            <a:schemeClr val="tx1"/>
                          </a:solidFill>
                          <a:effectLst/>
                          <a:latin typeface="Arial" panose="020B0604020202020204" pitchFamily="34" charset="0"/>
                        </a:rPr>
                        <a:t>$3,000.00</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endParaRPr lang="en-US" sz="1000" b="1" i="0" u="none" strike="noStrike" dirty="0">
                        <a:solidFill>
                          <a:schemeClr val="tx1"/>
                        </a:solidFill>
                        <a:effectLst/>
                        <a:latin typeface="Arial" panose="020B0604020202020204" pitchFamily="34" charset="0"/>
                      </a:endParaRP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1" i="0" u="none" strike="noStrike" dirty="0">
                          <a:solidFill>
                            <a:schemeClr val="tx1"/>
                          </a:solidFill>
                          <a:effectLst/>
                          <a:latin typeface="Arial" panose="020B0604020202020204" pitchFamily="34" charset="0"/>
                        </a:rPr>
                        <a:t>$8,100.00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15"/>
                  </a:ext>
                </a:extLst>
              </a:tr>
              <a:tr h="413022">
                <a:tc gridSpan="4">
                  <a:txBody>
                    <a:bodyPr/>
                    <a:lstStyle/>
                    <a:p>
                      <a:pPr algn="l" fontAlgn="ctr"/>
                      <a:r>
                        <a:rPr lang="en-US" sz="1600" b="1" i="0" u="none" strike="noStrike" dirty="0">
                          <a:solidFill>
                            <a:schemeClr val="tx1"/>
                          </a:solidFill>
                          <a:effectLst/>
                          <a:latin typeface="Arial" panose="020B0604020202020204" pitchFamily="34" charset="0"/>
                        </a:rPr>
                        <a:t>Total BST Cost</a:t>
                      </a:r>
                    </a:p>
                  </a:txBody>
                  <a:tcPr marL="68643" marR="68643" marT="34322" marB="34322"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600" b="1" i="0" u="none" strike="noStrike" dirty="0">
                          <a:solidFill>
                            <a:schemeClr val="tx1"/>
                          </a:solidFill>
                          <a:effectLst/>
                          <a:latin typeface="Arial" panose="020B0604020202020204" pitchFamily="34" charset="0"/>
                        </a:rPr>
                        <a:t>$28,700.00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20"/>
                  </a:ext>
                </a:extLst>
              </a:tr>
              <a:tr h="566403">
                <a:tc gridSpan="3">
                  <a:txBody>
                    <a:bodyPr/>
                    <a:lstStyle/>
                    <a:p>
                      <a:pPr algn="r" fontAlgn="ctr"/>
                      <a:r>
                        <a:rPr lang="en-US" sz="1600" b="1" i="0" u="none" strike="noStrike" dirty="0">
                          <a:solidFill>
                            <a:schemeClr val="tx1"/>
                          </a:solidFill>
                          <a:effectLst/>
                          <a:latin typeface="Arial" panose="020B0604020202020204" pitchFamily="34" charset="0"/>
                        </a:rPr>
                        <a:t>BST Cost Savings</a:t>
                      </a:r>
                    </a:p>
                  </a:txBody>
                  <a:tcPr marL="68643" marR="68643" marT="34322" marB="34322" anchor="ctr">
                    <a:lnL>
                      <a:noFill/>
                    </a:lnL>
                    <a:lnR>
                      <a:noFill/>
                    </a:lnR>
                    <a:lnT w="12700" cap="flat" cmpd="sng" algn="ctr">
                      <a:solidFill>
                        <a:schemeClr val="tx1">
                          <a:lumMod val="50000"/>
                          <a:lumOff val="50000"/>
                        </a:schemeClr>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ctr" fontAlgn="ctr"/>
                      <a:r>
                        <a:rPr lang="en-US" sz="1600" b="1" i="0" u="none" strike="noStrike" dirty="0">
                          <a:solidFill>
                            <a:schemeClr val="tx1"/>
                          </a:solidFill>
                          <a:effectLst/>
                          <a:latin typeface="Arial" panose="020B0604020202020204" pitchFamily="34" charset="0"/>
                        </a:rPr>
                        <a:t>28.5%</a:t>
                      </a:r>
                    </a:p>
                  </a:txBody>
                  <a:tcPr marL="4767" marR="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ctr"/>
                      <a:r>
                        <a:rPr lang="en-US" sz="1600" b="1" i="0" u="none" strike="noStrike" dirty="0">
                          <a:solidFill>
                            <a:schemeClr val="tx1"/>
                          </a:solidFill>
                          <a:effectLst/>
                          <a:latin typeface="Arial" panose="020B0604020202020204" pitchFamily="34" charset="0"/>
                        </a:rPr>
                        <a:t>$11,428.00</a:t>
                      </a:r>
                    </a:p>
                  </a:txBody>
                  <a:tcPr marL="4767" marT="4767" marB="0" anchor="ctr">
                    <a:lnL>
                      <a:noFill/>
                    </a:lnL>
                    <a:lnR>
                      <a:noFill/>
                    </a:lnR>
                    <a:lnT w="12700" cap="flat" cmpd="sng" algn="ctr">
                      <a:solidFill>
                        <a:schemeClr val="tx1">
                          <a:lumMod val="50000"/>
                          <a:lumOff val="50000"/>
                        </a:schemeClr>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0021"/>
                  </a:ext>
                </a:extLst>
              </a:tr>
            </a:tbl>
          </a:graphicData>
        </a:graphic>
      </p:graphicFrame>
      <p:sp>
        <p:nvSpPr>
          <p:cNvPr id="2" name="Title 1"/>
          <p:cNvSpPr>
            <a:spLocks noGrp="1"/>
          </p:cNvSpPr>
          <p:nvPr>
            <p:ph type="title"/>
          </p:nvPr>
        </p:nvSpPr>
        <p:spPr/>
        <p:txBody>
          <a:bodyPr/>
          <a:lstStyle/>
          <a:p>
            <a:r>
              <a:rPr lang="en-US" dirty="0"/>
              <a:t>BST Calculator</a:t>
            </a:r>
          </a:p>
        </p:txBody>
      </p:sp>
      <p:sp>
        <p:nvSpPr>
          <p:cNvPr id="5" name="Oval 4"/>
          <p:cNvSpPr/>
          <p:nvPr/>
        </p:nvSpPr>
        <p:spPr>
          <a:xfrm>
            <a:off x="6671650" y="4216084"/>
            <a:ext cx="1524000" cy="381000"/>
          </a:xfrm>
          <a:prstGeom prst="ellipse">
            <a:avLst/>
          </a:prstGeom>
          <a:noFill/>
          <a:ln w="38100">
            <a:solidFill>
              <a:srgbClr val="007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13" name="TextBox 12">
            <a:extLst>
              <a:ext uri="{FF2B5EF4-FFF2-40B4-BE49-F238E27FC236}">
                <a16:creationId xmlns:a16="http://schemas.microsoft.com/office/drawing/2014/main" id="{670CD092-34F0-374D-89FE-DEBBCB5F31DB}"/>
              </a:ext>
            </a:extLst>
          </p:cNvPr>
          <p:cNvSpPr txBox="1"/>
          <p:nvPr/>
        </p:nvSpPr>
        <p:spPr>
          <a:xfrm>
            <a:off x="1139838" y="4937534"/>
            <a:ext cx="6981120" cy="1015663"/>
          </a:xfrm>
          <a:prstGeom prst="rect">
            <a:avLst/>
          </a:prstGeom>
          <a:noFill/>
        </p:spPr>
        <p:txBody>
          <a:bodyPr wrap="square" rtlCol="0">
            <a:spAutoFit/>
          </a:bodyPr>
          <a:lstStyle/>
          <a:p>
            <a:pPr marL="115888" indent="-115888">
              <a:spcBef>
                <a:spcPts val="600"/>
              </a:spcBef>
              <a:buFont typeface="+mj-lt"/>
              <a:buAutoNum type="arabicPeriod" startAt="2"/>
            </a:pPr>
            <a:r>
              <a:rPr lang="en-US" sz="900" b="1" dirty="0"/>
              <a:t>Number of Pallets</a:t>
            </a:r>
            <a:r>
              <a:rPr lang="en-US" sz="900" dirty="0"/>
              <a:t>: Forty, 50lb bags of BST per pallet = 2,000 </a:t>
            </a:r>
            <a:r>
              <a:rPr lang="en-US" sz="900" dirty="0" err="1"/>
              <a:t>lb</a:t>
            </a:r>
            <a:r>
              <a:rPr lang="en-US" sz="900" dirty="0"/>
              <a:t>/pallet</a:t>
            </a:r>
          </a:p>
          <a:p>
            <a:pPr marL="115888" indent="-115888">
              <a:spcBef>
                <a:spcPts val="600"/>
              </a:spcBef>
              <a:buFont typeface="+mj-lt"/>
              <a:buAutoNum type="arabicPeriod" startAt="2"/>
            </a:pPr>
            <a:r>
              <a:rPr lang="en-US" sz="900" b="1" dirty="0"/>
              <a:t>Cost per Pallet</a:t>
            </a:r>
            <a:r>
              <a:rPr lang="en-US" sz="900" dirty="0"/>
              <a:t>: Based on </a:t>
            </a:r>
            <a:r>
              <a:rPr lang="en-US" sz="900" dirty="0" err="1"/>
              <a:t>LTl</a:t>
            </a:r>
            <a:r>
              <a:rPr lang="en-US" sz="900" dirty="0"/>
              <a:t> freight rates per 2,000 </a:t>
            </a:r>
            <a:r>
              <a:rPr lang="en-US" sz="900" dirty="0" err="1"/>
              <a:t>lb</a:t>
            </a:r>
            <a:r>
              <a:rPr lang="en-US" sz="900" dirty="0"/>
              <a:t> pallet or full truckload pricing for 22 pallets = 880 bags. If you have a delivered BST cost, enter zero in your freight cost per pallet.</a:t>
            </a:r>
          </a:p>
          <a:p>
            <a:pPr marL="115888" indent="-115888">
              <a:spcBef>
                <a:spcPts val="600"/>
              </a:spcBef>
              <a:buFont typeface="+mj-lt"/>
              <a:buAutoNum type="arabicPeriod" startAt="2"/>
            </a:pPr>
            <a:r>
              <a:rPr lang="en-US" sz="900" b="1" dirty="0"/>
              <a:t>Installation: </a:t>
            </a:r>
            <a:r>
              <a:rPr lang="en-US" sz="900" dirty="0"/>
              <a:t>BST is hydraulically applied with complementary soil amendments and seed in one convenient and time-saving application.</a:t>
            </a:r>
            <a:endParaRPr lang="en-US" sz="900" b="1" dirty="0"/>
          </a:p>
          <a:p>
            <a:pPr>
              <a:spcBef>
                <a:spcPts val="600"/>
              </a:spcBef>
            </a:pPr>
            <a:endParaRPr lang="en-US" sz="900" dirty="0"/>
          </a:p>
        </p:txBody>
      </p:sp>
      <p:sp>
        <p:nvSpPr>
          <p:cNvPr id="3" name="Slide Number Placeholder 2">
            <a:extLst>
              <a:ext uri="{FF2B5EF4-FFF2-40B4-BE49-F238E27FC236}">
                <a16:creationId xmlns:a16="http://schemas.microsoft.com/office/drawing/2014/main" id="{89CDDB2B-5EDB-4C45-80C0-5BCCCA508F2C}"/>
              </a:ext>
            </a:extLst>
          </p:cNvPr>
          <p:cNvSpPr>
            <a:spLocks noGrp="1"/>
          </p:cNvSpPr>
          <p:nvPr>
            <p:ph type="sldNum" sz="quarter" idx="10"/>
          </p:nvPr>
        </p:nvSpPr>
        <p:spPr/>
        <p:txBody>
          <a:bodyPr/>
          <a:lstStyle/>
          <a:p>
            <a:fld id="{CF342211-10D9-4345-8663-D5620D75E1BD}" type="slidenum">
              <a:rPr lang="en-US" smtClean="0"/>
              <a:pPr/>
              <a:t>61</a:t>
            </a:fld>
            <a:endParaRPr lang="en-US"/>
          </a:p>
        </p:txBody>
      </p:sp>
    </p:spTree>
    <p:extLst>
      <p:ext uri="{BB962C8B-B14F-4D97-AF65-F5344CB8AC3E}">
        <p14:creationId xmlns:p14="http://schemas.microsoft.com/office/powerpoint/2010/main" val="24929630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 &amp; Conclusion</a:t>
            </a:r>
            <a:endParaRPr lang="en-US" dirty="0"/>
          </a:p>
        </p:txBody>
      </p:sp>
      <p:sp>
        <p:nvSpPr>
          <p:cNvPr id="3" name="Content Placeholder 2"/>
          <p:cNvSpPr>
            <a:spLocks noGrp="1"/>
          </p:cNvSpPr>
          <p:nvPr>
            <p:ph idx="1"/>
          </p:nvPr>
        </p:nvSpPr>
        <p:spPr>
          <a:xfrm>
            <a:off x="628650" y="1238170"/>
            <a:ext cx="7886700" cy="4522550"/>
          </a:xfrm>
        </p:spPr>
        <p:txBody>
          <a:bodyPr/>
          <a:lstStyle/>
          <a:p>
            <a:r>
              <a:rPr lang="en-US" dirty="0"/>
              <a:t>Confirmed with multiple project sites that utilizing the “5 Fundamentals” in conjunction with BST’s can rebuild soil health and allow for sustainable vegetation AND save money versus conventional techniques</a:t>
            </a:r>
          </a:p>
          <a:p>
            <a:endParaRPr lang="en-US" dirty="0"/>
          </a:p>
        </p:txBody>
      </p:sp>
      <p:sp>
        <p:nvSpPr>
          <p:cNvPr id="4" name="Slide Number Placeholder 3">
            <a:extLst>
              <a:ext uri="{FF2B5EF4-FFF2-40B4-BE49-F238E27FC236}">
                <a16:creationId xmlns:a16="http://schemas.microsoft.com/office/drawing/2014/main" id="{94AD8CA4-6730-8D46-B2B7-DB9E283B1174}"/>
              </a:ext>
            </a:extLst>
          </p:cNvPr>
          <p:cNvSpPr>
            <a:spLocks noGrp="1"/>
          </p:cNvSpPr>
          <p:nvPr>
            <p:ph type="sldNum" sz="quarter" idx="10"/>
          </p:nvPr>
        </p:nvSpPr>
        <p:spPr/>
        <p:txBody>
          <a:bodyPr/>
          <a:lstStyle/>
          <a:p>
            <a:fld id="{CF342211-10D9-4345-8663-D5620D75E1BD}" type="slidenum">
              <a:rPr lang="en-US" smtClean="0"/>
              <a:pPr/>
              <a:t>62</a:t>
            </a:fld>
            <a:endParaRPr lang="en-US"/>
          </a:p>
        </p:txBody>
      </p:sp>
      <p:pic>
        <p:nvPicPr>
          <p:cNvPr id="5" name="Picture Placeholder 5">
            <a:extLst>
              <a:ext uri="{FF2B5EF4-FFF2-40B4-BE49-F238E27FC236}">
                <a16:creationId xmlns:a16="http://schemas.microsoft.com/office/drawing/2014/main" id="{C334C162-B1E3-4483-91B3-47551C3105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2800459"/>
            <a:ext cx="7886700" cy="3550159"/>
          </a:xfrm>
          <a:prstGeom prst="rect">
            <a:avLst/>
          </a:prstGeom>
        </p:spPr>
      </p:pic>
    </p:spTree>
    <p:extLst>
      <p:ext uri="{BB962C8B-B14F-4D97-AF65-F5344CB8AC3E}">
        <p14:creationId xmlns:p14="http://schemas.microsoft.com/office/powerpoint/2010/main" val="4174865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BF1D-9BD6-4169-8984-E41A1730E57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25B6D283-4EFA-4A24-A564-F64DF281CB43}"/>
              </a:ext>
            </a:extLst>
          </p:cNvPr>
          <p:cNvSpPr>
            <a:spLocks noGrp="1"/>
          </p:cNvSpPr>
          <p:nvPr>
            <p:ph idx="1"/>
          </p:nvPr>
        </p:nvSpPr>
        <p:spPr>
          <a:xfrm>
            <a:off x="628650" y="1483204"/>
            <a:ext cx="7886700" cy="4881261"/>
          </a:xfrm>
        </p:spPr>
        <p:txBody>
          <a:bodyPr/>
          <a:lstStyle/>
          <a:p>
            <a:pPr marL="0" indent="0">
              <a:buNone/>
            </a:pPr>
            <a:endParaRPr lang="en-US" sz="2400" b="1" dirty="0"/>
          </a:p>
          <a:p>
            <a:pPr marL="0" indent="0">
              <a:buNone/>
            </a:pPr>
            <a:r>
              <a:rPr lang="en-US" sz="2400" b="1" dirty="0"/>
              <a:t>Presenter: </a:t>
            </a:r>
            <a:r>
              <a:rPr lang="en-US" sz="2400" dirty="0"/>
              <a:t>Andy Jung</a:t>
            </a:r>
          </a:p>
          <a:p>
            <a:pPr marL="0" indent="0">
              <a:buNone/>
            </a:pPr>
            <a:r>
              <a:rPr lang="en-US" sz="2400" b="1" dirty="0"/>
              <a:t>Email: </a:t>
            </a:r>
            <a:r>
              <a:rPr lang="en-US" sz="2400" dirty="0">
                <a:hlinkClick r:id="rId2"/>
              </a:rPr>
              <a:t>andy.jung@westerngeosystems.com</a:t>
            </a:r>
            <a:endParaRPr lang="en-US" sz="2400" dirty="0"/>
          </a:p>
          <a:p>
            <a:pPr marL="0" indent="0">
              <a:buNone/>
            </a:pPr>
            <a:r>
              <a:rPr lang="en-US" sz="2400" b="1" dirty="0"/>
              <a:t>Phone: </a:t>
            </a:r>
            <a:r>
              <a:rPr lang="en-US" sz="2400" dirty="0"/>
              <a:t>303-518-2939</a:t>
            </a:r>
          </a:p>
          <a:p>
            <a:endParaRPr lang="en-US" dirty="0"/>
          </a:p>
        </p:txBody>
      </p:sp>
      <p:sp>
        <p:nvSpPr>
          <p:cNvPr id="4" name="Slide Number Placeholder 3">
            <a:extLst>
              <a:ext uri="{FF2B5EF4-FFF2-40B4-BE49-F238E27FC236}">
                <a16:creationId xmlns:a16="http://schemas.microsoft.com/office/drawing/2014/main" id="{D7319E73-2793-4D36-A59B-6ECE28CD959F}"/>
              </a:ext>
            </a:extLst>
          </p:cNvPr>
          <p:cNvSpPr>
            <a:spLocks noGrp="1"/>
          </p:cNvSpPr>
          <p:nvPr>
            <p:ph type="sldNum" sz="quarter" idx="10"/>
          </p:nvPr>
        </p:nvSpPr>
        <p:spPr/>
        <p:txBody>
          <a:bodyPr/>
          <a:lstStyle/>
          <a:p>
            <a:fld id="{CF342211-10D9-4345-8663-D5620D75E1BD}" type="slidenum">
              <a:rPr lang="en-US" smtClean="0"/>
              <a:pPr/>
              <a:t>63</a:t>
            </a:fld>
            <a:endParaRPr lang="en-US"/>
          </a:p>
        </p:txBody>
      </p:sp>
      <p:pic>
        <p:nvPicPr>
          <p:cNvPr id="6" name="Picture 5" descr="A picture containing text, map&#10;&#10;Description automatically generated">
            <a:extLst>
              <a:ext uri="{FF2B5EF4-FFF2-40B4-BE49-F238E27FC236}">
                <a16:creationId xmlns:a16="http://schemas.microsoft.com/office/drawing/2014/main" id="{8478A991-A2A7-4D89-9E63-4E52260C12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480" y="4559253"/>
            <a:ext cx="1941570" cy="1194812"/>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5E70A495-A003-4A18-BDB3-079E1A31F1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8028" y="4790003"/>
            <a:ext cx="2018837" cy="1019475"/>
          </a:xfrm>
          <a:prstGeom prst="rect">
            <a:avLst/>
          </a:prstGeom>
        </p:spPr>
      </p:pic>
    </p:spTree>
    <p:extLst>
      <p:ext uri="{BB962C8B-B14F-4D97-AF65-F5344CB8AC3E}">
        <p14:creationId xmlns:p14="http://schemas.microsoft.com/office/powerpoint/2010/main" val="298565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2496-57F0-45E5-BEBA-46AB92A08BCC}"/>
              </a:ext>
            </a:extLst>
          </p:cNvPr>
          <p:cNvSpPr>
            <a:spLocks noGrp="1"/>
          </p:cNvSpPr>
          <p:nvPr>
            <p:ph type="title"/>
          </p:nvPr>
        </p:nvSpPr>
        <p:spPr/>
        <p:txBody>
          <a:bodyPr/>
          <a:lstStyle/>
          <a:p>
            <a:r>
              <a:rPr lang="en-US" dirty="0"/>
              <a:t>Why are We Talking About Soil Health?</a:t>
            </a:r>
          </a:p>
        </p:txBody>
      </p:sp>
      <p:sp>
        <p:nvSpPr>
          <p:cNvPr id="7" name="Content Placeholder 6">
            <a:extLst>
              <a:ext uri="{FF2B5EF4-FFF2-40B4-BE49-F238E27FC236}">
                <a16:creationId xmlns:a16="http://schemas.microsoft.com/office/drawing/2014/main" id="{5CA42202-8044-5B4F-83C0-4EC5C5740044}"/>
              </a:ext>
            </a:extLst>
          </p:cNvPr>
          <p:cNvSpPr>
            <a:spLocks noGrp="1"/>
          </p:cNvSpPr>
          <p:nvPr>
            <p:ph idx="1"/>
          </p:nvPr>
        </p:nvSpPr>
        <p:spPr>
          <a:xfrm>
            <a:off x="628650" y="1307592"/>
            <a:ext cx="7886700" cy="560965"/>
          </a:xfrm>
        </p:spPr>
        <p:txBody>
          <a:bodyPr/>
          <a:lstStyle/>
          <a:p>
            <a:r>
              <a:rPr lang="en-US" dirty="0"/>
              <a:t>It is the foundation of a successful project!</a:t>
            </a:r>
          </a:p>
          <a:p>
            <a:endParaRPr lang="en-US" dirty="0"/>
          </a:p>
        </p:txBody>
      </p:sp>
      <p:sp>
        <p:nvSpPr>
          <p:cNvPr id="3" name="Slide Number Placeholder 2">
            <a:extLst>
              <a:ext uri="{FF2B5EF4-FFF2-40B4-BE49-F238E27FC236}">
                <a16:creationId xmlns:a16="http://schemas.microsoft.com/office/drawing/2014/main" id="{5ADBC679-6143-AD4A-B94D-0EEFF1846C6C}"/>
              </a:ext>
            </a:extLst>
          </p:cNvPr>
          <p:cNvSpPr>
            <a:spLocks noGrp="1"/>
          </p:cNvSpPr>
          <p:nvPr>
            <p:ph type="sldNum" sz="quarter" idx="10"/>
          </p:nvPr>
        </p:nvSpPr>
        <p:spPr/>
        <p:txBody>
          <a:bodyPr/>
          <a:lstStyle/>
          <a:p>
            <a:fld id="{CF342211-10D9-4345-8663-D5620D75E1BD}" type="slidenum">
              <a:rPr lang="en-US" smtClean="0"/>
              <a:pPr/>
              <a:t>7</a:t>
            </a:fld>
            <a:endParaRPr lang="en-US"/>
          </a:p>
        </p:txBody>
      </p:sp>
      <p:sp>
        <p:nvSpPr>
          <p:cNvPr id="17" name="TextBox 16">
            <a:extLst>
              <a:ext uri="{FF2B5EF4-FFF2-40B4-BE49-F238E27FC236}">
                <a16:creationId xmlns:a16="http://schemas.microsoft.com/office/drawing/2014/main" id="{E22193AD-1841-AF49-9E82-C0A772D3B1A7}"/>
              </a:ext>
            </a:extLst>
          </p:cNvPr>
          <p:cNvSpPr txBox="1"/>
          <p:nvPr/>
        </p:nvSpPr>
        <p:spPr>
          <a:xfrm>
            <a:off x="3404624" y="3929264"/>
            <a:ext cx="2473071" cy="1535805"/>
          </a:xfrm>
          <a:prstGeom prst="rect">
            <a:avLst/>
          </a:prstGeom>
          <a:noFill/>
        </p:spPr>
        <p:txBody>
          <a:bodyPr wrap="square" rtlCol="0">
            <a:spAutoFit/>
          </a:bodyPr>
          <a:lstStyle/>
          <a:p>
            <a:pPr lvl="0">
              <a:lnSpc>
                <a:spcPct val="90000"/>
              </a:lnSpc>
              <a:spcAft>
                <a:spcPts val="600"/>
              </a:spcAft>
            </a:pPr>
            <a:r>
              <a:rPr lang="en-US" b="1" dirty="0">
                <a:solidFill>
                  <a:schemeClr val="tx2">
                    <a:lumMod val="50000"/>
                  </a:schemeClr>
                </a:solidFill>
              </a:rPr>
              <a:t>Sustainable Vegetation</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Dense coverage</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Diverse species</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Prolific roots</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Aesthetically appealing</a:t>
            </a:r>
          </a:p>
        </p:txBody>
      </p:sp>
      <p:sp>
        <p:nvSpPr>
          <p:cNvPr id="20" name="Rounded Rectangle 19">
            <a:extLst>
              <a:ext uri="{FF2B5EF4-FFF2-40B4-BE49-F238E27FC236}">
                <a16:creationId xmlns:a16="http://schemas.microsoft.com/office/drawing/2014/main" id="{E517D551-5603-534D-B377-80FFED1DE008}"/>
              </a:ext>
            </a:extLst>
          </p:cNvPr>
          <p:cNvSpPr/>
          <p:nvPr/>
        </p:nvSpPr>
        <p:spPr>
          <a:xfrm>
            <a:off x="3337195" y="2114548"/>
            <a:ext cx="2692543" cy="1568727"/>
          </a:xfrm>
          <a:prstGeom prst="roundRect">
            <a:avLst>
              <a:gd name="adj" fmla="val 0"/>
            </a:avLst>
          </a:prstGeom>
          <a:blipFill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8" name="TextBox 17">
            <a:extLst>
              <a:ext uri="{FF2B5EF4-FFF2-40B4-BE49-F238E27FC236}">
                <a16:creationId xmlns:a16="http://schemas.microsoft.com/office/drawing/2014/main" id="{7D74F4F7-6CB5-7E46-BCE8-326170B26D62}"/>
              </a:ext>
            </a:extLst>
          </p:cNvPr>
          <p:cNvSpPr txBox="1"/>
          <p:nvPr/>
        </p:nvSpPr>
        <p:spPr>
          <a:xfrm>
            <a:off x="6142266" y="3929264"/>
            <a:ext cx="2915478" cy="1757404"/>
          </a:xfrm>
          <a:prstGeom prst="rect">
            <a:avLst/>
          </a:prstGeom>
          <a:noFill/>
        </p:spPr>
        <p:txBody>
          <a:bodyPr wrap="square" rtlCol="0">
            <a:spAutoFit/>
          </a:bodyPr>
          <a:lstStyle/>
          <a:p>
            <a:pPr lvl="0">
              <a:lnSpc>
                <a:spcPct val="90000"/>
              </a:lnSpc>
              <a:spcAft>
                <a:spcPts val="600"/>
              </a:spcAft>
            </a:pPr>
            <a:r>
              <a:rPr lang="en-US" b="1" dirty="0">
                <a:solidFill>
                  <a:schemeClr val="tx2">
                    <a:lumMod val="50000"/>
                  </a:schemeClr>
                </a:solidFill>
              </a:rPr>
              <a:t>Long-Term Erosion Control</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Minimal cost</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Low maintenance</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Habitat enrichment</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Water quality </a:t>
            </a:r>
            <a:br>
              <a:rPr lang="en-US" sz="1600" dirty="0">
                <a:solidFill>
                  <a:schemeClr val="tx2">
                    <a:lumMod val="50000"/>
                  </a:schemeClr>
                </a:solidFill>
              </a:rPr>
            </a:br>
            <a:r>
              <a:rPr lang="en-US" sz="1600" dirty="0">
                <a:solidFill>
                  <a:schemeClr val="tx2">
                    <a:lumMod val="50000"/>
                  </a:schemeClr>
                </a:solidFill>
              </a:rPr>
              <a:t>enhancement</a:t>
            </a:r>
          </a:p>
        </p:txBody>
      </p:sp>
      <p:sp>
        <p:nvSpPr>
          <p:cNvPr id="21" name="Rounded Rectangle 20">
            <a:extLst>
              <a:ext uri="{FF2B5EF4-FFF2-40B4-BE49-F238E27FC236}">
                <a16:creationId xmlns:a16="http://schemas.microsoft.com/office/drawing/2014/main" id="{92D7ABF5-E2C2-1A4E-9C32-F7B47A3BE4AC}"/>
              </a:ext>
            </a:extLst>
          </p:cNvPr>
          <p:cNvSpPr/>
          <p:nvPr/>
        </p:nvSpPr>
        <p:spPr>
          <a:xfrm>
            <a:off x="6456591" y="2114549"/>
            <a:ext cx="2286828" cy="1568727"/>
          </a:xfrm>
          <a:prstGeom prst="roundRect">
            <a:avLst>
              <a:gd name="adj" fmla="val 0"/>
            </a:avLst>
          </a:prstGeom>
          <a:blipFill rotWithShape="1">
            <a:blip r:embed="rId4" cstate="email">
              <a:extLst>
                <a:ext uri="{28A0092B-C50C-407E-A947-70E740481C1C}">
                  <a14:useLocalDpi xmlns:a14="http://schemas.microsoft.com/office/drawing/2010/main"/>
                </a:ext>
              </a:extLst>
            </a:blip>
            <a:srcRect/>
            <a:stretch>
              <a:fillRect l="663"/>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TextBox 15">
            <a:extLst>
              <a:ext uri="{FF2B5EF4-FFF2-40B4-BE49-F238E27FC236}">
                <a16:creationId xmlns:a16="http://schemas.microsoft.com/office/drawing/2014/main" id="{90C44DE8-954B-7F47-BAEF-E5E947C7590A}"/>
              </a:ext>
            </a:extLst>
          </p:cNvPr>
          <p:cNvSpPr txBox="1"/>
          <p:nvPr/>
        </p:nvSpPr>
        <p:spPr>
          <a:xfrm>
            <a:off x="628650" y="3929264"/>
            <a:ext cx="2286828" cy="1757404"/>
          </a:xfrm>
          <a:prstGeom prst="rect">
            <a:avLst/>
          </a:prstGeom>
          <a:noFill/>
        </p:spPr>
        <p:txBody>
          <a:bodyPr wrap="square" rtlCol="0">
            <a:spAutoFit/>
          </a:bodyPr>
          <a:lstStyle/>
          <a:p>
            <a:pPr lvl="0">
              <a:lnSpc>
                <a:spcPct val="90000"/>
              </a:lnSpc>
              <a:spcAft>
                <a:spcPts val="600"/>
              </a:spcAft>
            </a:pPr>
            <a:r>
              <a:rPr lang="en-US" b="1" dirty="0">
                <a:solidFill>
                  <a:schemeClr val="tx2">
                    <a:lumMod val="50000"/>
                  </a:schemeClr>
                </a:solidFill>
              </a:rPr>
              <a:t>Healthy Soil</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Alive with microbes</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Storing water</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Cycling nutrients</a:t>
            </a:r>
          </a:p>
          <a:p>
            <a:pPr marL="285750" indent="-285750">
              <a:lnSpc>
                <a:spcPct val="90000"/>
              </a:lnSpc>
              <a:spcAft>
                <a:spcPts val="600"/>
              </a:spcAft>
              <a:buFont typeface="Arial" panose="020B0604020202020204" pitchFamily="34" charset="0"/>
              <a:buChar char="•"/>
            </a:pPr>
            <a:r>
              <a:rPr lang="en-US" sz="1600" dirty="0">
                <a:solidFill>
                  <a:schemeClr val="tx2">
                    <a:lumMod val="50000"/>
                  </a:schemeClr>
                </a:solidFill>
              </a:rPr>
              <a:t>Attractive </a:t>
            </a:r>
            <a:br>
              <a:rPr lang="en-US" sz="1600" dirty="0">
                <a:solidFill>
                  <a:schemeClr val="tx2">
                    <a:lumMod val="50000"/>
                  </a:schemeClr>
                </a:solidFill>
              </a:rPr>
            </a:br>
            <a:r>
              <a:rPr lang="en-US" sz="1600" dirty="0">
                <a:solidFill>
                  <a:schemeClr val="tx2">
                    <a:lumMod val="50000"/>
                  </a:schemeClr>
                </a:solidFill>
              </a:rPr>
              <a:t>animal habitat</a:t>
            </a:r>
          </a:p>
        </p:txBody>
      </p:sp>
      <p:sp>
        <p:nvSpPr>
          <p:cNvPr id="22" name="Rounded Rectangle 21">
            <a:extLst>
              <a:ext uri="{FF2B5EF4-FFF2-40B4-BE49-F238E27FC236}">
                <a16:creationId xmlns:a16="http://schemas.microsoft.com/office/drawing/2014/main" id="{2C4DA00F-DE13-314F-A684-AE2130C7F7E1}"/>
              </a:ext>
            </a:extLst>
          </p:cNvPr>
          <p:cNvSpPr/>
          <p:nvPr/>
        </p:nvSpPr>
        <p:spPr>
          <a:xfrm>
            <a:off x="628650" y="2114547"/>
            <a:ext cx="2286828" cy="1568727"/>
          </a:xfrm>
          <a:prstGeom prst="roundRect">
            <a:avLst>
              <a:gd name="adj" fmla="val 0"/>
            </a:avLst>
          </a:prstGeom>
          <a:blipFill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 name="Arrow: Right 3">
            <a:extLst>
              <a:ext uri="{FF2B5EF4-FFF2-40B4-BE49-F238E27FC236}">
                <a16:creationId xmlns:a16="http://schemas.microsoft.com/office/drawing/2014/main" id="{58C12A16-6139-4005-9B80-2A1F42A2B8B4}"/>
              </a:ext>
            </a:extLst>
          </p:cNvPr>
          <p:cNvSpPr/>
          <p:nvPr/>
        </p:nvSpPr>
        <p:spPr>
          <a:xfrm>
            <a:off x="2915478" y="2752725"/>
            <a:ext cx="421717" cy="295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6F9FBD3-E402-4840-938A-5AAFE50482FE}"/>
              </a:ext>
            </a:extLst>
          </p:cNvPr>
          <p:cNvSpPr/>
          <p:nvPr/>
        </p:nvSpPr>
        <p:spPr>
          <a:xfrm>
            <a:off x="6029738" y="2752725"/>
            <a:ext cx="426853" cy="295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582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0B3283-09F1-B745-8106-E2E55EA819A3}"/>
              </a:ext>
            </a:extLst>
          </p:cNvPr>
          <p:cNvSpPr>
            <a:spLocks noGrp="1"/>
          </p:cNvSpPr>
          <p:nvPr>
            <p:ph type="title"/>
          </p:nvPr>
        </p:nvSpPr>
        <p:spPr/>
        <p:txBody>
          <a:bodyPr>
            <a:normAutofit/>
          </a:bodyPr>
          <a:lstStyle/>
          <a:p>
            <a:r>
              <a:rPr lang="en-US" dirty="0"/>
              <a:t>Key Elements of Healthy Soil</a:t>
            </a:r>
          </a:p>
        </p:txBody>
      </p:sp>
      <p:sp>
        <p:nvSpPr>
          <p:cNvPr id="26626" name="Content Placeholder 2"/>
          <p:cNvSpPr>
            <a:spLocks noGrp="1"/>
          </p:cNvSpPr>
          <p:nvPr>
            <p:ph idx="1"/>
          </p:nvPr>
        </p:nvSpPr>
        <p:spPr>
          <a:xfrm>
            <a:off x="628650" y="1307592"/>
            <a:ext cx="4384784" cy="4453128"/>
          </a:xfrm>
        </p:spPr>
        <p:txBody>
          <a:bodyPr/>
          <a:lstStyle/>
          <a:p>
            <a:pPr marL="228600" indent="-228600">
              <a:buFont typeface="Arial" panose="020B0604020202020204" pitchFamily="34" charset="0"/>
              <a:buChar char="•"/>
            </a:pPr>
            <a:r>
              <a:rPr lang="en-US" altLang="en-US" dirty="0"/>
              <a:t>Minerals: </a:t>
            </a:r>
            <a:r>
              <a:rPr lang="en-US" altLang="en-US" b="0" dirty="0"/>
              <a:t>Clay, sand and silt</a:t>
            </a:r>
          </a:p>
          <a:p>
            <a:pPr marL="228600" indent="-228600">
              <a:buFont typeface="Arial" panose="020B0604020202020204" pitchFamily="34" charset="0"/>
              <a:buChar char="•"/>
            </a:pPr>
            <a:r>
              <a:rPr lang="en-US" altLang="en-US" dirty="0">
                <a:solidFill>
                  <a:srgbClr val="7A3F1D"/>
                </a:solidFill>
              </a:rPr>
              <a:t>Organic Matter: </a:t>
            </a:r>
            <a:r>
              <a:rPr lang="en-US" altLang="en-US" b="0" dirty="0">
                <a:solidFill>
                  <a:srgbClr val="7A3F1D"/>
                </a:solidFill>
              </a:rPr>
              <a:t>Needed for microorganisms to break down </a:t>
            </a:r>
            <a:br>
              <a:rPr lang="en-US" altLang="en-US" b="0" dirty="0">
                <a:solidFill>
                  <a:srgbClr val="7A3F1D"/>
                </a:solidFill>
              </a:rPr>
            </a:br>
            <a:r>
              <a:rPr lang="en-US" altLang="en-US" b="0" dirty="0">
                <a:solidFill>
                  <a:srgbClr val="7A3F1D"/>
                </a:solidFill>
              </a:rPr>
              <a:t>to humus</a:t>
            </a:r>
          </a:p>
          <a:p>
            <a:pPr marL="228600" indent="-228600">
              <a:buFont typeface="Arial" panose="020B0604020202020204" pitchFamily="34" charset="0"/>
              <a:buChar char="•"/>
            </a:pPr>
            <a:r>
              <a:rPr lang="en-US" altLang="en-US" dirty="0">
                <a:solidFill>
                  <a:srgbClr val="87B55B"/>
                </a:solidFill>
              </a:rPr>
              <a:t>Biological Activity: </a:t>
            </a:r>
            <a:r>
              <a:rPr lang="en-US" altLang="en-US" b="0" dirty="0">
                <a:solidFill>
                  <a:srgbClr val="87B55B"/>
                </a:solidFill>
              </a:rPr>
              <a:t>Bacteria, fungi, protozoa, nematodes, worms, etc.</a:t>
            </a:r>
          </a:p>
          <a:p>
            <a:pPr marL="228600" indent="-228600">
              <a:buFont typeface="Arial" panose="020B0604020202020204" pitchFamily="34" charset="0"/>
              <a:buChar char="•"/>
            </a:pPr>
            <a:r>
              <a:rPr lang="en-US" altLang="en-US" dirty="0"/>
              <a:t>Water: </a:t>
            </a:r>
            <a:r>
              <a:rPr lang="en-US" altLang="en-US" b="0" dirty="0"/>
              <a:t>Carrier of nutrients, all living things require water</a:t>
            </a:r>
          </a:p>
          <a:p>
            <a:pPr marL="228600" indent="-228600">
              <a:buFont typeface="Arial" panose="020B0604020202020204" pitchFamily="34" charset="0"/>
              <a:buChar char="•"/>
            </a:pPr>
            <a:r>
              <a:rPr lang="en-US" altLang="en-US" dirty="0"/>
              <a:t>Air: </a:t>
            </a:r>
            <a:r>
              <a:rPr lang="en-US" altLang="en-US" b="0" dirty="0"/>
              <a:t>Critical for plant and </a:t>
            </a:r>
            <a:br>
              <a:rPr lang="en-US" altLang="en-US" b="0" dirty="0"/>
            </a:br>
            <a:r>
              <a:rPr lang="en-US" altLang="en-US" b="0" dirty="0"/>
              <a:t>microbiological activity</a:t>
            </a:r>
          </a:p>
        </p:txBody>
      </p:sp>
      <p:sp>
        <p:nvSpPr>
          <p:cNvPr id="2" name="Slide Number Placeholder 1">
            <a:extLst>
              <a:ext uri="{FF2B5EF4-FFF2-40B4-BE49-F238E27FC236}">
                <a16:creationId xmlns:a16="http://schemas.microsoft.com/office/drawing/2014/main" id="{BB5B5619-EF63-D645-BB96-E8BB1A7641BC}"/>
              </a:ext>
            </a:extLst>
          </p:cNvPr>
          <p:cNvSpPr>
            <a:spLocks noGrp="1"/>
          </p:cNvSpPr>
          <p:nvPr>
            <p:ph type="sldNum" sz="quarter" idx="10"/>
          </p:nvPr>
        </p:nvSpPr>
        <p:spPr/>
        <p:txBody>
          <a:bodyPr/>
          <a:lstStyle/>
          <a:p>
            <a:fld id="{CF342211-10D9-4345-8663-D5620D75E1BD}" type="slidenum">
              <a:rPr lang="en-US" smtClean="0"/>
              <a:pPr/>
              <a:t>8</a:t>
            </a:fld>
            <a:endParaRPr lang="en-US"/>
          </a:p>
        </p:txBody>
      </p:sp>
      <p:graphicFrame>
        <p:nvGraphicFramePr>
          <p:cNvPr id="9" name="Chart 8">
            <a:extLst>
              <a:ext uri="{FF2B5EF4-FFF2-40B4-BE49-F238E27FC236}">
                <a16:creationId xmlns:a16="http://schemas.microsoft.com/office/drawing/2014/main" id="{25CC16F1-0F0C-C240-A642-AFCD35E669FF}"/>
              </a:ext>
            </a:extLst>
          </p:cNvPr>
          <p:cNvGraphicFramePr/>
          <p:nvPr>
            <p:extLst>
              <p:ext uri="{D42A27DB-BD31-4B8C-83A1-F6EECF244321}">
                <p14:modId xmlns:p14="http://schemas.microsoft.com/office/powerpoint/2010/main" val="2733523300"/>
              </p:ext>
            </p:extLst>
          </p:nvPr>
        </p:nvGraphicFramePr>
        <p:xfrm>
          <a:off x="4582757" y="1307592"/>
          <a:ext cx="4733365" cy="43003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502293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7D9C-D24B-724C-AB43-7A5458DF16F6}"/>
              </a:ext>
            </a:extLst>
          </p:cNvPr>
          <p:cNvSpPr>
            <a:spLocks noGrp="1"/>
          </p:cNvSpPr>
          <p:nvPr>
            <p:ph type="title"/>
          </p:nvPr>
        </p:nvSpPr>
        <p:spPr/>
        <p:txBody>
          <a:bodyPr/>
          <a:lstStyle/>
          <a:p>
            <a:r>
              <a:rPr lang="en-US" dirty="0"/>
              <a:t>Improving Soil Health</a:t>
            </a:r>
          </a:p>
        </p:txBody>
      </p:sp>
      <p:sp>
        <p:nvSpPr>
          <p:cNvPr id="3" name="Content Placeholder 2">
            <a:extLst>
              <a:ext uri="{FF2B5EF4-FFF2-40B4-BE49-F238E27FC236}">
                <a16:creationId xmlns:a16="http://schemas.microsoft.com/office/drawing/2014/main" id="{1BA88330-2B80-1540-962E-0E884AFBA6CB}"/>
              </a:ext>
            </a:extLst>
          </p:cNvPr>
          <p:cNvSpPr>
            <a:spLocks noGrp="1"/>
          </p:cNvSpPr>
          <p:nvPr>
            <p:ph sz="half" idx="1"/>
          </p:nvPr>
        </p:nvSpPr>
        <p:spPr>
          <a:xfrm>
            <a:off x="628651" y="1307592"/>
            <a:ext cx="4300702" cy="4351338"/>
          </a:xfrm>
        </p:spPr>
        <p:txBody>
          <a:bodyPr/>
          <a:lstStyle/>
          <a:p>
            <a:r>
              <a:rPr lang="en-US" dirty="0"/>
              <a:t>Ensuring adequate Organic Matter and Biological Activity are the keys to improving Soil Health</a:t>
            </a:r>
          </a:p>
          <a:p>
            <a:r>
              <a:rPr lang="en-US" dirty="0"/>
              <a:t>How do we do this?</a:t>
            </a:r>
          </a:p>
          <a:p>
            <a:r>
              <a:rPr lang="en-US" dirty="0"/>
              <a:t>Like all good engineers and consultants, if we want to track something and improve it, we measure it.</a:t>
            </a:r>
          </a:p>
          <a:p>
            <a:r>
              <a:rPr lang="en-US" dirty="0"/>
              <a:t>Sample and measure before and after the implementation of our solutions.</a:t>
            </a:r>
          </a:p>
        </p:txBody>
      </p:sp>
      <p:sp>
        <p:nvSpPr>
          <p:cNvPr id="4" name="Slide Number Placeholder 3">
            <a:extLst>
              <a:ext uri="{FF2B5EF4-FFF2-40B4-BE49-F238E27FC236}">
                <a16:creationId xmlns:a16="http://schemas.microsoft.com/office/drawing/2014/main" id="{30003DCA-D8BA-654E-B41A-C7FD0211FE56}"/>
              </a:ext>
            </a:extLst>
          </p:cNvPr>
          <p:cNvSpPr>
            <a:spLocks noGrp="1"/>
          </p:cNvSpPr>
          <p:nvPr>
            <p:ph type="sldNum" sz="quarter" idx="10"/>
          </p:nvPr>
        </p:nvSpPr>
        <p:spPr/>
        <p:txBody>
          <a:bodyPr/>
          <a:lstStyle/>
          <a:p>
            <a:fld id="{CF342211-10D9-4345-8663-D5620D75E1BD}" type="slidenum">
              <a:rPr lang="en-US" smtClean="0"/>
              <a:pPr/>
              <a:t>9</a:t>
            </a:fld>
            <a:endParaRPr lang="en-US"/>
          </a:p>
        </p:txBody>
      </p:sp>
      <p:pic>
        <p:nvPicPr>
          <p:cNvPr id="8" name="Picture 3" descr="Mole_Hill_Tilled_Soil02">
            <a:extLst>
              <a:ext uri="{FF2B5EF4-FFF2-40B4-BE49-F238E27FC236}">
                <a16:creationId xmlns:a16="http://schemas.microsoft.com/office/drawing/2014/main" id="{3D110FBA-7C95-3F40-901E-6EDFCA59AE3B}"/>
              </a:ext>
            </a:extLst>
          </p:cNvPr>
          <p:cNvPicPr>
            <a:picLocks noGrp="1" noChangeAspect="1" noChangeArrowheads="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xfrm>
            <a:off x="5265683" y="1307592"/>
            <a:ext cx="3249667" cy="4351338"/>
          </a:xfrm>
          <a:prstGeom prst="rect">
            <a:avLst/>
          </a:prstGeom>
        </p:spPr>
      </p:pic>
    </p:spTree>
    <p:extLst>
      <p:ext uri="{BB962C8B-B14F-4D97-AF65-F5344CB8AC3E}">
        <p14:creationId xmlns:p14="http://schemas.microsoft.com/office/powerpoint/2010/main" val="20572295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3109</Words>
  <Application>Microsoft Office PowerPoint</Application>
  <PresentationFormat>On-screen Show (4:3)</PresentationFormat>
  <Paragraphs>584</Paragraphs>
  <Slides>63</Slides>
  <Notes>51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.AppleSystemUIFont</vt:lpstr>
      <vt:lpstr>Arial</vt:lpstr>
      <vt:lpstr>Calibri</vt:lpstr>
      <vt:lpstr>Calibri Light</vt:lpstr>
      <vt:lpstr>Courier New</vt:lpstr>
      <vt:lpstr>Symbol</vt:lpstr>
      <vt:lpstr>Times</vt:lpstr>
      <vt:lpstr>Times New Roman</vt:lpstr>
      <vt:lpstr>Wingdings</vt:lpstr>
      <vt:lpstr>Office Theme</vt:lpstr>
      <vt:lpstr>PowerPoint Presentation</vt:lpstr>
      <vt:lpstr>Overview</vt:lpstr>
      <vt:lpstr>The Five Fundamentals</vt:lpstr>
      <vt:lpstr>What is our ultimate site restoration goal?</vt:lpstr>
      <vt:lpstr>Sustainable Vegetation</vt:lpstr>
      <vt:lpstr>Sustainability Comes From Nutrient Cycling</vt:lpstr>
      <vt:lpstr>Why are We Talking About Soil Health?</vt:lpstr>
      <vt:lpstr>Key Elements of Healthy Soil</vt:lpstr>
      <vt:lpstr>Improving Soil Health</vt:lpstr>
      <vt:lpstr>Organic Matter</vt:lpstr>
      <vt:lpstr>Biological Activity: Soil CO2 Respiration</vt:lpstr>
      <vt:lpstr>Soil Respiration Activity</vt:lpstr>
      <vt:lpstr>No Quality Topsoil — What Then?</vt:lpstr>
      <vt:lpstr>Topsoil and Compost </vt:lpstr>
      <vt:lpstr>What are Biotic Soil Technologies (BST)</vt:lpstr>
      <vt:lpstr>How Does BST Build Healthy Soils?</vt:lpstr>
      <vt:lpstr>Some Common BST Components</vt:lpstr>
      <vt:lpstr>Compare:  BST vs. Topsoil vs. Compost</vt:lpstr>
      <vt:lpstr>Biotic Soil Technologies (BST)</vt:lpstr>
      <vt:lpstr>Case Studies</vt:lpstr>
      <vt:lpstr>PowerPoint Presentation</vt:lpstr>
      <vt:lpstr> General Project Location</vt:lpstr>
      <vt:lpstr> Site Pad and Road</vt:lpstr>
      <vt:lpstr>Pad &amp; Road Site Soil Test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Organic Matter Change</vt:lpstr>
      <vt:lpstr>Soil Respiration</vt:lpstr>
      <vt:lpstr>Soil Bacteria Level</vt:lpstr>
      <vt:lpstr>Soil Fungi Level</vt:lpstr>
      <vt:lpstr>Mine Reclamation – SE USA</vt:lpstr>
      <vt:lpstr>Mine Location</vt:lpstr>
      <vt:lpstr>Mine Site Soil Test Problems</vt:lpstr>
      <vt:lpstr>Installation – April, 2016</vt:lpstr>
      <vt:lpstr>April 25, 2016</vt:lpstr>
      <vt:lpstr>Day After Tropical Storm Colin</vt:lpstr>
      <vt:lpstr>Timeline — August</vt:lpstr>
      <vt:lpstr>Timeline — 18 Months after Installation</vt:lpstr>
      <vt:lpstr>Organic Matter Change</vt:lpstr>
      <vt:lpstr>Soil Respiration</vt:lpstr>
      <vt:lpstr>Soil Bacteria Level</vt:lpstr>
      <vt:lpstr>Soil Fungi Level</vt:lpstr>
      <vt:lpstr>Mine Site – Ouray, CO</vt:lpstr>
      <vt:lpstr>Mine Site Soil Test Results</vt:lpstr>
      <vt:lpstr>Initial Growth/Germination</vt:lpstr>
      <vt:lpstr>Year 2 Snowpack is Looking Good Though!</vt:lpstr>
      <vt:lpstr>Organic Matter Change</vt:lpstr>
      <vt:lpstr>Soil Respiration</vt:lpstr>
      <vt:lpstr>Soil Bacteria Level</vt:lpstr>
      <vt:lpstr>Soil Fungi Level</vt:lpstr>
      <vt:lpstr>What’s the Cost of BST?</vt:lpstr>
      <vt:lpstr>BST Calculator</vt:lpstr>
      <vt:lpstr>BST Calculator</vt:lpstr>
      <vt:lpstr>Summary &amp; Conclusion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Staci Nass</dc:creator>
  <cp:lastModifiedBy>Kevin Wolter</cp:lastModifiedBy>
  <cp:revision>337</cp:revision>
  <cp:lastPrinted>2018-05-07T16:00:42Z</cp:lastPrinted>
  <dcterms:created xsi:type="dcterms:W3CDTF">2017-01-06T14:07:49Z</dcterms:created>
  <dcterms:modified xsi:type="dcterms:W3CDTF">2019-06-17T18:32:25Z</dcterms:modified>
</cp:coreProperties>
</file>