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6"/>
  </p:notesMasterIdLst>
  <p:sldIdLst>
    <p:sldId id="256" r:id="rId4"/>
    <p:sldId id="526" r:id="rId5"/>
    <p:sldId id="382" r:id="rId6"/>
    <p:sldId id="381" r:id="rId7"/>
    <p:sldId id="345" r:id="rId8"/>
    <p:sldId id="555" r:id="rId9"/>
    <p:sldId id="533" r:id="rId10"/>
    <p:sldId id="535" r:id="rId11"/>
    <p:sldId id="559" r:id="rId12"/>
    <p:sldId id="540" r:id="rId13"/>
    <p:sldId id="561" r:id="rId14"/>
    <p:sldId id="560" r:id="rId15"/>
    <p:sldId id="567" r:id="rId16"/>
    <p:sldId id="564" r:id="rId17"/>
    <p:sldId id="563" r:id="rId18"/>
    <p:sldId id="562" r:id="rId19"/>
    <p:sldId id="566" r:id="rId20"/>
    <p:sldId id="565" r:id="rId21"/>
    <p:sldId id="568" r:id="rId22"/>
    <p:sldId id="537" r:id="rId23"/>
    <p:sldId id="558" r:id="rId24"/>
    <p:sldId id="3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Eshleman" initials="ME" lastIdx="3" clrIdx="0">
    <p:extLst>
      <p:ext uri="{19B8F6BF-5375-455C-9EA6-DF929625EA0E}">
        <p15:presenceInfo xmlns:p15="http://schemas.microsoft.com/office/powerpoint/2012/main" userId="Maggie Eshl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86037" autoAdjust="0"/>
  </p:normalViewPr>
  <p:slideViewPr>
    <p:cSldViewPr snapToGrid="0">
      <p:cViewPr varScale="1">
        <p:scale>
          <a:sx n="95" d="100"/>
          <a:sy n="95" d="100"/>
        </p:scale>
        <p:origin x="106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eshleman\Box\WY%20precision%20restoration%20work\Gas%20Hills\2018-2019\Average%20vs%202018-2019%20Weath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eshleman\Box\WY%20precision%20restoration%20work\Gas%20Hills\2018-2019\Average%20vs%202018-2019%20Weath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Sheet1!$D$1</c:f>
              <c:strCache>
                <c:ptCount val="1"/>
                <c:pt idx="0">
                  <c:v>Avg Precip</c:v>
                </c:pt>
              </c:strCache>
            </c:strRef>
          </c:tx>
          <c:spPr>
            <a:ln w="28575" cap="rnd">
              <a:solidFill>
                <a:schemeClr val="accent1"/>
              </a:solidFill>
              <a:round/>
            </a:ln>
            <a:effectLst/>
          </c:spPr>
          <c:marker>
            <c:symbol val="none"/>
          </c:marker>
          <c:cat>
            <c:numRef>
              <c:f>Sheet1!$A$2:$A$15</c:f>
              <c:numCache>
                <c:formatCode>mmm\-yy</c:formatCode>
                <c:ptCount val="14"/>
                <c:pt idx="0">
                  <c:v>43405</c:v>
                </c:pt>
                <c:pt idx="1">
                  <c:v>43435</c:v>
                </c:pt>
                <c:pt idx="2">
                  <c:v>43466</c:v>
                </c:pt>
                <c:pt idx="3">
                  <c:v>43497</c:v>
                </c:pt>
                <c:pt idx="4">
                  <c:v>43525</c:v>
                </c:pt>
                <c:pt idx="5">
                  <c:v>43556</c:v>
                </c:pt>
                <c:pt idx="6">
                  <c:v>43586</c:v>
                </c:pt>
                <c:pt idx="7">
                  <c:v>43617</c:v>
                </c:pt>
                <c:pt idx="8">
                  <c:v>43647</c:v>
                </c:pt>
                <c:pt idx="9">
                  <c:v>43678</c:v>
                </c:pt>
                <c:pt idx="10">
                  <c:v>43709</c:v>
                </c:pt>
                <c:pt idx="11">
                  <c:v>43739</c:v>
                </c:pt>
              </c:numCache>
            </c:numRef>
          </c:cat>
          <c:val>
            <c:numRef>
              <c:f>Sheet1!$D$2:$D$15</c:f>
              <c:numCache>
                <c:formatCode>General</c:formatCode>
                <c:ptCount val="14"/>
                <c:pt idx="0">
                  <c:v>0.42</c:v>
                </c:pt>
                <c:pt idx="1">
                  <c:v>0.28999999999999998</c:v>
                </c:pt>
                <c:pt idx="2">
                  <c:v>0.28000000000000003</c:v>
                </c:pt>
                <c:pt idx="3">
                  <c:v>0.33</c:v>
                </c:pt>
                <c:pt idx="4">
                  <c:v>0.66</c:v>
                </c:pt>
                <c:pt idx="5">
                  <c:v>0.92</c:v>
                </c:pt>
                <c:pt idx="6">
                  <c:v>1.67</c:v>
                </c:pt>
                <c:pt idx="7">
                  <c:v>1.19</c:v>
                </c:pt>
                <c:pt idx="8">
                  <c:v>0.81</c:v>
                </c:pt>
                <c:pt idx="9">
                  <c:v>0.64</c:v>
                </c:pt>
                <c:pt idx="10">
                  <c:v>0.76</c:v>
                </c:pt>
                <c:pt idx="11">
                  <c:v>0.7</c:v>
                </c:pt>
              </c:numCache>
            </c:numRef>
          </c:val>
          <c:smooth val="0"/>
          <c:extLst>
            <c:ext xmlns:c16="http://schemas.microsoft.com/office/drawing/2014/chart" uri="{C3380CC4-5D6E-409C-BE32-E72D297353CC}">
              <c16:uniqueId val="{00000000-428C-480A-A795-31138061D669}"/>
            </c:ext>
          </c:extLst>
        </c:ser>
        <c:ser>
          <c:idx val="1"/>
          <c:order val="1"/>
          <c:tx>
            <c:strRef>
              <c:f>Sheet1!$F$1</c:f>
              <c:strCache>
                <c:ptCount val="1"/>
                <c:pt idx="0">
                  <c:v>2018-2019 Precip</c:v>
                </c:pt>
              </c:strCache>
            </c:strRef>
          </c:tx>
          <c:spPr>
            <a:ln w="28575" cap="rnd">
              <a:solidFill>
                <a:schemeClr val="accent2"/>
              </a:solidFill>
              <a:round/>
            </a:ln>
            <a:effectLst/>
          </c:spPr>
          <c:marker>
            <c:symbol val="none"/>
          </c:marker>
          <c:cat>
            <c:numRef>
              <c:f>Sheet1!$A$2:$A$15</c:f>
              <c:numCache>
                <c:formatCode>mmm\-yy</c:formatCode>
                <c:ptCount val="14"/>
                <c:pt idx="0">
                  <c:v>43405</c:v>
                </c:pt>
                <c:pt idx="1">
                  <c:v>43435</c:v>
                </c:pt>
                <c:pt idx="2">
                  <c:v>43466</c:v>
                </c:pt>
                <c:pt idx="3">
                  <c:v>43497</c:v>
                </c:pt>
                <c:pt idx="4">
                  <c:v>43525</c:v>
                </c:pt>
                <c:pt idx="5">
                  <c:v>43556</c:v>
                </c:pt>
                <c:pt idx="6">
                  <c:v>43586</c:v>
                </c:pt>
                <c:pt idx="7">
                  <c:v>43617</c:v>
                </c:pt>
                <c:pt idx="8">
                  <c:v>43647</c:v>
                </c:pt>
                <c:pt idx="9">
                  <c:v>43678</c:v>
                </c:pt>
                <c:pt idx="10">
                  <c:v>43709</c:v>
                </c:pt>
                <c:pt idx="11">
                  <c:v>43739</c:v>
                </c:pt>
              </c:numCache>
            </c:numRef>
          </c:cat>
          <c:val>
            <c:numRef>
              <c:f>Sheet1!$F$2:$F$15</c:f>
              <c:numCache>
                <c:formatCode>General</c:formatCode>
                <c:ptCount val="14"/>
                <c:pt idx="0">
                  <c:v>0.13</c:v>
                </c:pt>
                <c:pt idx="1">
                  <c:v>0.14000000000000001</c:v>
                </c:pt>
                <c:pt idx="2">
                  <c:v>0.03</c:v>
                </c:pt>
                <c:pt idx="3">
                  <c:v>0.02</c:v>
                </c:pt>
                <c:pt idx="4">
                  <c:v>0.99</c:v>
                </c:pt>
                <c:pt idx="5">
                  <c:v>0.41</c:v>
                </c:pt>
                <c:pt idx="6">
                  <c:v>2.68</c:v>
                </c:pt>
              </c:numCache>
            </c:numRef>
          </c:val>
          <c:smooth val="0"/>
          <c:extLst>
            <c:ext xmlns:c16="http://schemas.microsoft.com/office/drawing/2014/chart" uri="{C3380CC4-5D6E-409C-BE32-E72D297353CC}">
              <c16:uniqueId val="{00000001-428C-480A-A795-31138061D669}"/>
            </c:ext>
          </c:extLst>
        </c:ser>
        <c:dLbls>
          <c:showLegendKey val="0"/>
          <c:showVal val="0"/>
          <c:showCatName val="0"/>
          <c:showSerName val="0"/>
          <c:showPercent val="0"/>
          <c:showBubbleSize val="0"/>
        </c:dLbls>
        <c:smooth val="0"/>
        <c:axId val="372378736"/>
        <c:axId val="372378080"/>
      </c:lineChart>
      <c:dateAx>
        <c:axId val="3723787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378080"/>
        <c:crosses val="autoZero"/>
        <c:auto val="1"/>
        <c:lblOffset val="100"/>
        <c:baseTimeUnit val="months"/>
      </c:dateAx>
      <c:valAx>
        <c:axId val="37237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Precipitation (inches)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37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Avg Temp</c:v>
                </c:pt>
              </c:strCache>
            </c:strRef>
          </c:tx>
          <c:spPr>
            <a:ln w="28575" cap="rnd">
              <a:solidFill>
                <a:schemeClr val="accent1"/>
              </a:solidFill>
              <a:round/>
            </a:ln>
            <a:effectLst/>
          </c:spPr>
          <c:marker>
            <c:symbol val="none"/>
          </c:marker>
          <c:cat>
            <c:numRef>
              <c:f>Sheet1!$A$2:$A$15</c:f>
              <c:numCache>
                <c:formatCode>mmm\-yy</c:formatCode>
                <c:ptCount val="14"/>
                <c:pt idx="0">
                  <c:v>43405</c:v>
                </c:pt>
                <c:pt idx="1">
                  <c:v>43435</c:v>
                </c:pt>
                <c:pt idx="2">
                  <c:v>43466</c:v>
                </c:pt>
                <c:pt idx="3">
                  <c:v>43497</c:v>
                </c:pt>
                <c:pt idx="4">
                  <c:v>43525</c:v>
                </c:pt>
                <c:pt idx="5">
                  <c:v>43556</c:v>
                </c:pt>
                <c:pt idx="6">
                  <c:v>43586</c:v>
                </c:pt>
                <c:pt idx="7">
                  <c:v>43617</c:v>
                </c:pt>
                <c:pt idx="8">
                  <c:v>43647</c:v>
                </c:pt>
                <c:pt idx="9">
                  <c:v>43678</c:v>
                </c:pt>
                <c:pt idx="10">
                  <c:v>43709</c:v>
                </c:pt>
                <c:pt idx="11">
                  <c:v>43739</c:v>
                </c:pt>
              </c:numCache>
            </c:numRef>
          </c:cat>
          <c:val>
            <c:numRef>
              <c:f>Sheet1!$C$2:$C$15</c:f>
              <c:numCache>
                <c:formatCode>General</c:formatCode>
                <c:ptCount val="14"/>
                <c:pt idx="0">
                  <c:v>31.4</c:v>
                </c:pt>
                <c:pt idx="1">
                  <c:v>21.6</c:v>
                </c:pt>
                <c:pt idx="2">
                  <c:v>22.3</c:v>
                </c:pt>
                <c:pt idx="3">
                  <c:v>24.4</c:v>
                </c:pt>
                <c:pt idx="4">
                  <c:v>32.6</c:v>
                </c:pt>
                <c:pt idx="5">
                  <c:v>41.2</c:v>
                </c:pt>
                <c:pt idx="6">
                  <c:v>50.6</c:v>
                </c:pt>
                <c:pt idx="7">
                  <c:v>60.3</c:v>
                </c:pt>
                <c:pt idx="8">
                  <c:v>69.400000000000006</c:v>
                </c:pt>
                <c:pt idx="9">
                  <c:v>67.900000000000006</c:v>
                </c:pt>
                <c:pt idx="10">
                  <c:v>57.1</c:v>
                </c:pt>
                <c:pt idx="11">
                  <c:v>44.8</c:v>
                </c:pt>
              </c:numCache>
            </c:numRef>
          </c:val>
          <c:smooth val="0"/>
          <c:extLst>
            <c:ext xmlns:c16="http://schemas.microsoft.com/office/drawing/2014/chart" uri="{C3380CC4-5D6E-409C-BE32-E72D297353CC}">
              <c16:uniqueId val="{00000000-AE5D-452E-A6B8-B0F060B59E5B}"/>
            </c:ext>
          </c:extLst>
        </c:ser>
        <c:ser>
          <c:idx val="1"/>
          <c:order val="1"/>
          <c:tx>
            <c:strRef>
              <c:f>Sheet1!$E$1</c:f>
              <c:strCache>
                <c:ptCount val="1"/>
                <c:pt idx="0">
                  <c:v>2018-2019 Temp</c:v>
                </c:pt>
              </c:strCache>
            </c:strRef>
          </c:tx>
          <c:spPr>
            <a:ln w="28575" cap="rnd">
              <a:solidFill>
                <a:schemeClr val="accent2"/>
              </a:solidFill>
              <a:round/>
            </a:ln>
            <a:effectLst/>
          </c:spPr>
          <c:marker>
            <c:symbol val="none"/>
          </c:marker>
          <c:cat>
            <c:numRef>
              <c:f>Sheet1!$A$2:$A$15</c:f>
              <c:numCache>
                <c:formatCode>mmm\-yy</c:formatCode>
                <c:ptCount val="14"/>
                <c:pt idx="0">
                  <c:v>43405</c:v>
                </c:pt>
                <c:pt idx="1">
                  <c:v>43435</c:v>
                </c:pt>
                <c:pt idx="2">
                  <c:v>43466</c:v>
                </c:pt>
                <c:pt idx="3">
                  <c:v>43497</c:v>
                </c:pt>
                <c:pt idx="4">
                  <c:v>43525</c:v>
                </c:pt>
                <c:pt idx="5">
                  <c:v>43556</c:v>
                </c:pt>
                <c:pt idx="6">
                  <c:v>43586</c:v>
                </c:pt>
                <c:pt idx="7">
                  <c:v>43617</c:v>
                </c:pt>
                <c:pt idx="8">
                  <c:v>43647</c:v>
                </c:pt>
                <c:pt idx="9">
                  <c:v>43678</c:v>
                </c:pt>
                <c:pt idx="10">
                  <c:v>43709</c:v>
                </c:pt>
                <c:pt idx="11">
                  <c:v>43739</c:v>
                </c:pt>
              </c:numCache>
            </c:numRef>
          </c:cat>
          <c:val>
            <c:numRef>
              <c:f>Sheet1!$E$2:$E$15</c:f>
              <c:numCache>
                <c:formatCode>General</c:formatCode>
                <c:ptCount val="14"/>
                <c:pt idx="0">
                  <c:v>28.77</c:v>
                </c:pt>
                <c:pt idx="1">
                  <c:v>22.86</c:v>
                </c:pt>
                <c:pt idx="2">
                  <c:v>19.95</c:v>
                </c:pt>
                <c:pt idx="3">
                  <c:v>17.78</c:v>
                </c:pt>
                <c:pt idx="4">
                  <c:v>26.26</c:v>
                </c:pt>
                <c:pt idx="5">
                  <c:v>40.299999999999997</c:v>
                </c:pt>
                <c:pt idx="6">
                  <c:v>42.6</c:v>
                </c:pt>
              </c:numCache>
            </c:numRef>
          </c:val>
          <c:smooth val="0"/>
          <c:extLst>
            <c:ext xmlns:c16="http://schemas.microsoft.com/office/drawing/2014/chart" uri="{C3380CC4-5D6E-409C-BE32-E72D297353CC}">
              <c16:uniqueId val="{00000001-AE5D-452E-A6B8-B0F060B59E5B}"/>
            </c:ext>
          </c:extLst>
        </c:ser>
        <c:dLbls>
          <c:showLegendKey val="0"/>
          <c:showVal val="0"/>
          <c:showCatName val="0"/>
          <c:showSerName val="0"/>
          <c:showPercent val="0"/>
          <c:showBubbleSize val="0"/>
        </c:dLbls>
        <c:smooth val="0"/>
        <c:axId val="779753592"/>
        <c:axId val="779758512"/>
      </c:lineChart>
      <c:dateAx>
        <c:axId val="7797535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758512"/>
        <c:crosses val="autoZero"/>
        <c:auto val="1"/>
        <c:lblOffset val="100"/>
        <c:baseTimeUnit val="months"/>
      </c:dateAx>
      <c:valAx>
        <c:axId val="77975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975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180D4-74C4-4521-B927-E3BD6A5C3D2A}"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C9AAC-9B7C-4071-9529-8B407F0747E7}" type="slidenum">
              <a:rPr lang="en-US" smtClean="0"/>
              <a:t>‹#›</a:t>
            </a:fld>
            <a:endParaRPr lang="en-US"/>
          </a:p>
        </p:txBody>
      </p:sp>
    </p:spTree>
    <p:extLst>
      <p:ext uri="{BB962C8B-B14F-4D97-AF65-F5344CB8AC3E}">
        <p14:creationId xmlns:p14="http://schemas.microsoft.com/office/powerpoint/2010/main" val="308252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Before I get started, I want to take the time to acknowledge that although I’m here presenting these ideas, most of them were in motion before I joined this team. Colleagues in Burns Oregon with TNC and also with the Agricultural Research Service have been working on this for a number of years. My colleague, Corinna Riginos, and I are attempting to use some of these technologies that are applicable to Wyoming, but we are not the originators of this work. </a:t>
            </a:r>
          </a:p>
        </p:txBody>
      </p:sp>
      <p:sp>
        <p:nvSpPr>
          <p:cNvPr id="4" name="Slide Number Placeholder 3"/>
          <p:cNvSpPr>
            <a:spLocks noGrp="1"/>
          </p:cNvSpPr>
          <p:nvPr>
            <p:ph type="sldNum" sz="quarter" idx="5"/>
          </p:nvPr>
        </p:nvSpPr>
        <p:spPr/>
        <p:txBody>
          <a:bodyPr/>
          <a:lstStyle/>
          <a:p>
            <a:fld id="{0BBC9AAC-9B7C-4071-9529-8B407F0747E7}" type="slidenum">
              <a:rPr lang="en-US" smtClean="0"/>
              <a:t>1</a:t>
            </a:fld>
            <a:endParaRPr lang="en-US"/>
          </a:p>
        </p:txBody>
      </p:sp>
    </p:spTree>
    <p:extLst>
      <p:ext uri="{BB962C8B-B14F-4D97-AF65-F5344CB8AC3E}">
        <p14:creationId xmlns:p14="http://schemas.microsoft.com/office/powerpoint/2010/main" val="359310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combines both the plots that were sprayed with herbicide and those not sprayed with herbicide for sagebrush only. A team in Oregon and Nevada testing the exact same seed pod recipe, but with </a:t>
            </a:r>
            <a:r>
              <a:rPr lang="en-US" dirty="0" err="1"/>
              <a:t>sandberg’s</a:t>
            </a:r>
            <a:r>
              <a:rPr lang="en-US" dirty="0"/>
              <a:t> bluegrass and squirrel tail have seen the opposite in their results this spring. They have had greater emergence from seeds in the herbicide protection pods than from the bare seed.</a:t>
            </a:r>
          </a:p>
        </p:txBody>
      </p:sp>
      <p:sp>
        <p:nvSpPr>
          <p:cNvPr id="4" name="Slide Number Placeholder 3"/>
          <p:cNvSpPr>
            <a:spLocks noGrp="1"/>
          </p:cNvSpPr>
          <p:nvPr>
            <p:ph type="sldNum" sz="quarter" idx="5"/>
          </p:nvPr>
        </p:nvSpPr>
        <p:spPr/>
        <p:txBody>
          <a:bodyPr/>
          <a:lstStyle/>
          <a:p>
            <a:fld id="{0BBC9AAC-9B7C-4071-9529-8B407F0747E7}" type="slidenum">
              <a:rPr lang="en-US" smtClean="0"/>
              <a:t>14</a:t>
            </a:fld>
            <a:endParaRPr lang="en-US"/>
          </a:p>
        </p:txBody>
      </p:sp>
    </p:spTree>
    <p:extLst>
      <p:ext uri="{BB962C8B-B14F-4D97-AF65-F5344CB8AC3E}">
        <p14:creationId xmlns:p14="http://schemas.microsoft.com/office/powerpoint/2010/main" val="92914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C9AAC-9B7C-4071-9529-8B407F0747E7}" type="slidenum">
              <a:rPr lang="en-US" smtClean="0"/>
              <a:t>15</a:t>
            </a:fld>
            <a:endParaRPr lang="en-US"/>
          </a:p>
        </p:txBody>
      </p:sp>
    </p:spTree>
    <p:extLst>
      <p:ext uri="{BB962C8B-B14F-4D97-AF65-F5344CB8AC3E}">
        <p14:creationId xmlns:p14="http://schemas.microsoft.com/office/powerpoint/2010/main" val="47809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C9AAC-9B7C-4071-9529-8B407F0747E7}" type="slidenum">
              <a:rPr lang="en-US" smtClean="0"/>
              <a:t>16</a:t>
            </a:fld>
            <a:endParaRPr lang="en-US"/>
          </a:p>
        </p:txBody>
      </p:sp>
    </p:spTree>
    <p:extLst>
      <p:ext uri="{BB962C8B-B14F-4D97-AF65-F5344CB8AC3E}">
        <p14:creationId xmlns:p14="http://schemas.microsoft.com/office/powerpoint/2010/main" val="310191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2.68 and 3.23 inches of rain in this area</a:t>
            </a:r>
          </a:p>
        </p:txBody>
      </p:sp>
      <p:sp>
        <p:nvSpPr>
          <p:cNvPr id="4" name="Slide Number Placeholder 3"/>
          <p:cNvSpPr>
            <a:spLocks noGrp="1"/>
          </p:cNvSpPr>
          <p:nvPr>
            <p:ph type="sldNum" sz="quarter" idx="5"/>
          </p:nvPr>
        </p:nvSpPr>
        <p:spPr/>
        <p:txBody>
          <a:bodyPr/>
          <a:lstStyle/>
          <a:p>
            <a:fld id="{0BBC9AAC-9B7C-4071-9529-8B407F0747E7}" type="slidenum">
              <a:rPr lang="en-US" smtClean="0"/>
              <a:t>17</a:t>
            </a:fld>
            <a:endParaRPr lang="en-US"/>
          </a:p>
        </p:txBody>
      </p:sp>
    </p:spTree>
    <p:extLst>
      <p:ext uri="{BB962C8B-B14F-4D97-AF65-F5344CB8AC3E}">
        <p14:creationId xmlns:p14="http://schemas.microsoft.com/office/powerpoint/2010/main" val="114499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C9AAC-9B7C-4071-9529-8B407F0747E7}" type="slidenum">
              <a:rPr lang="en-US" smtClean="0"/>
              <a:t>18</a:t>
            </a:fld>
            <a:endParaRPr lang="en-US"/>
          </a:p>
        </p:txBody>
      </p:sp>
    </p:spTree>
    <p:extLst>
      <p:ext uri="{BB962C8B-B14F-4D97-AF65-F5344CB8AC3E}">
        <p14:creationId xmlns:p14="http://schemas.microsoft.com/office/powerpoint/2010/main" val="74916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hope for seed pods and sagebrush is not lost yet though. We currently have a lab trial going looking at different fertilizer options that could be incorporated into pods to see if they impact sagebrush growth.</a:t>
            </a:r>
          </a:p>
          <a:p>
            <a:endParaRPr lang="en-US" dirty="0"/>
          </a:p>
          <a:p>
            <a:r>
              <a:rPr lang="en-US" dirty="0"/>
              <a:t>12 different treatments including NPK, but also micronutrients. One is an aspen mulch because we heard from a donor that they had good luck growing sagebrush with aspen mulch in particular. Another is a byproduct of penicillin production called </a:t>
            </a:r>
            <a:r>
              <a:rPr lang="en-US" dirty="0" err="1"/>
              <a:t>Biosol</a:t>
            </a:r>
            <a:r>
              <a:rPr lang="en-US" dirty="0"/>
              <a:t> that is a slow release fertilizer, which is sometimes used as a soil additive in mine reclamation.</a:t>
            </a:r>
          </a:p>
          <a:p>
            <a:endParaRPr lang="en-US" dirty="0"/>
          </a:p>
          <a:p>
            <a:r>
              <a:rPr lang="en-US" dirty="0"/>
              <a:t>We’re excited to have our own seed lab in Lander where we can test different seed pod recipes.</a:t>
            </a:r>
          </a:p>
        </p:txBody>
      </p:sp>
      <p:sp>
        <p:nvSpPr>
          <p:cNvPr id="4" name="Slide Number Placeholder 3"/>
          <p:cNvSpPr>
            <a:spLocks noGrp="1"/>
          </p:cNvSpPr>
          <p:nvPr>
            <p:ph type="sldNum" sz="quarter" idx="5"/>
          </p:nvPr>
        </p:nvSpPr>
        <p:spPr/>
        <p:txBody>
          <a:bodyPr/>
          <a:lstStyle/>
          <a:p>
            <a:fld id="{0BBC9AAC-9B7C-4071-9529-8B407F0747E7}" type="slidenum">
              <a:rPr lang="en-US" smtClean="0"/>
              <a:t>20</a:t>
            </a:fld>
            <a:endParaRPr lang="en-US"/>
          </a:p>
        </p:txBody>
      </p:sp>
    </p:spTree>
    <p:extLst>
      <p:ext uri="{BB962C8B-B14F-4D97-AF65-F5344CB8AC3E}">
        <p14:creationId xmlns:p14="http://schemas.microsoft.com/office/powerpoint/2010/main" val="9121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ultimate goal of seed technologies is to go from a germinating seed to an adult plant. Different technologies will address different barriers to establishment so it’s imperative that research goes into determining what those barriers are and how a particular species might be susceptible to them. Right now, we’re assuming that the bottleneck between germination and emergence applies broadly across the board for rangeland plants, but that hasn’t really been proven at this point. Knowing your site and species will be critical to success. Hopefully though pairing that knowledge with the appropriate technology will allow us to increase restoration success and reverse the trend of sagebrush habitat loss.</a:t>
            </a:r>
          </a:p>
        </p:txBody>
      </p:sp>
      <p:sp>
        <p:nvSpPr>
          <p:cNvPr id="4" name="Slide Number Placeholder 3"/>
          <p:cNvSpPr>
            <a:spLocks noGrp="1"/>
          </p:cNvSpPr>
          <p:nvPr>
            <p:ph type="sldNum" sz="quarter" idx="5"/>
          </p:nvPr>
        </p:nvSpPr>
        <p:spPr/>
        <p:txBody>
          <a:bodyPr/>
          <a:lstStyle/>
          <a:p>
            <a:fld id="{0BBC9AAC-9B7C-4071-9529-8B407F0747E7}" type="slidenum">
              <a:rPr lang="en-US" smtClean="0"/>
              <a:t>21</a:t>
            </a:fld>
            <a:endParaRPr lang="en-US"/>
          </a:p>
        </p:txBody>
      </p:sp>
    </p:spTree>
    <p:extLst>
      <p:ext uri="{BB962C8B-B14F-4D97-AF65-F5344CB8AC3E}">
        <p14:creationId xmlns:p14="http://schemas.microsoft.com/office/powerpoint/2010/main" val="260597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E38AA-3D1F-4FC6-9C94-8AD6949EF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18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much of our focus for restoring the sagebrush sea is on the greater sage-grouse, there are over 350 vertebrate wildlife species that depend on the sagebrush ecosystem, not to mention the plants that are endemic to this region of the country. In order to maintain these wildlife populations, we need to be able to restore this ecosystem after disturbance.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BC9AAC-9B7C-4071-9529-8B407F0747E7}" type="slidenum">
              <a:rPr lang="en-US" smtClean="0"/>
              <a:t>2</a:t>
            </a:fld>
            <a:endParaRPr lang="en-US"/>
          </a:p>
        </p:txBody>
      </p:sp>
    </p:spTree>
    <p:extLst>
      <p:ext uri="{BB962C8B-B14F-4D97-AF65-F5344CB8AC3E}">
        <p14:creationId xmlns:p14="http://schemas.microsoft.com/office/powerpoint/2010/main" val="26380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small scale historic mining may not seem like a big deal from a habitat standpoint. The open pit mining that was done in the 50’s usually isn’t to the same scale that it is done today. However when you zoom out to a large scale there is still a significant amount of habitat disturbance across the landscape. It’s a little over 12 miles from one end of this complex of mines to the other. All of this is amongst a patchwork of sage grouse core areas. The discontinuity of this landscape does have an impact on the species that live there.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C7E81-8200-48FE-94B5-229A6BC57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06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results of these disturbances, when no restoration is attempted, often is going from a intact, diverse native plant community to the introduction of invasive annual grasses which don’t provide good wildlife habitat or grazing forage.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C7E81-8200-48FE-94B5-229A6BC57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2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strategies to try to meet this goal is through innovative restoration. We are taking seed technologies that are prevalent today in agriculture and adapting them to the challenges of restoration. These include seed coatings, seed pods, delaying or speeding up germination. The ultimate goal is to be able to pair technologies with geospatial information about where they should be deployed or have the highest likelihood of success. I don’t think anyone expects that we will develop a silver bullet that works everywhere under all weather conditions. If we can develop different technologies that work against different establishment barriers then we can deploy them based on where those establishment barriers exist.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6BE7A-9357-453F-B65C-72AE8853F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98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et al – </a:t>
            </a:r>
            <a:r>
              <a:rPr lang="en-US" dirty="0" err="1"/>
              <a:t>bluebunch</a:t>
            </a:r>
            <a:r>
              <a:rPr lang="en-US" dirty="0"/>
              <a:t> wheatgrass (late seral), </a:t>
            </a:r>
            <a:r>
              <a:rPr lang="en-US" dirty="0" err="1"/>
              <a:t>squirreltail</a:t>
            </a:r>
            <a:r>
              <a:rPr lang="en-US" dirty="0"/>
              <a:t> (early seral) and desert wheatgrass (introduced). The probability that any one seed established was &lt;0.06.</a:t>
            </a:r>
          </a:p>
          <a:p>
            <a:endParaRPr lang="en-US" dirty="0"/>
          </a:p>
          <a:p>
            <a:r>
              <a:rPr lang="en-US" dirty="0"/>
              <a:t>This type of work is critical to determining what technologies will help improve restoration success. If we don’t know what is killing </a:t>
            </a:r>
            <a:r>
              <a:rPr lang="en-US" dirty="0" err="1"/>
              <a:t>germinants</a:t>
            </a:r>
            <a:r>
              <a:rPr lang="en-US" dirty="0"/>
              <a:t>, seedlings or plants, then we’re simply guessing at solutions which isn’t an effective way to address the problem. This information is lacking for other functional groups at this point. Madsen at BYU is working on doing a similar study with sagebrush, but that will only be in a limited geography and we know that sagebrush are locally adapted so there is a need for this type of work on a larger scale as well. </a:t>
            </a:r>
          </a:p>
          <a:p>
            <a:endParaRPr lang="en-US" dirty="0"/>
          </a:p>
          <a:p>
            <a:r>
              <a:rPr lang="en-US" dirty="0"/>
              <a:t>The technologies that we’re working on address the barriers to establish very early in the plants development, mainly the transition from a germinant to a seedlings and perhaps a little bit after the seedling emerges. </a:t>
            </a:r>
          </a:p>
        </p:txBody>
      </p:sp>
      <p:sp>
        <p:nvSpPr>
          <p:cNvPr id="4" name="Slide Number Placeholder 3"/>
          <p:cNvSpPr>
            <a:spLocks noGrp="1"/>
          </p:cNvSpPr>
          <p:nvPr>
            <p:ph type="sldNum" sz="quarter" idx="5"/>
          </p:nvPr>
        </p:nvSpPr>
        <p:spPr/>
        <p:txBody>
          <a:bodyPr/>
          <a:lstStyle/>
          <a:p>
            <a:fld id="{0BBC9AAC-9B7C-4071-9529-8B407F0747E7}" type="slidenum">
              <a:rPr lang="en-US" smtClean="0"/>
              <a:t>6</a:t>
            </a:fld>
            <a:endParaRPr lang="en-US"/>
          </a:p>
        </p:txBody>
      </p:sp>
    </p:spTree>
    <p:extLst>
      <p:ext uri="{BB962C8B-B14F-4D97-AF65-F5344CB8AC3E}">
        <p14:creationId xmlns:p14="http://schemas.microsoft.com/office/powerpoint/2010/main" val="368611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Invasive species change the picture</a:t>
            </a:r>
          </a:p>
        </p:txBody>
      </p:sp>
      <p:sp>
        <p:nvSpPr>
          <p:cNvPr id="4" name="Slide Number Placeholder 3"/>
          <p:cNvSpPr>
            <a:spLocks noGrp="1"/>
          </p:cNvSpPr>
          <p:nvPr>
            <p:ph type="sldNum" sz="quarter" idx="5"/>
          </p:nvPr>
        </p:nvSpPr>
        <p:spPr/>
        <p:txBody>
          <a:bodyPr/>
          <a:lstStyle/>
          <a:p>
            <a:fld id="{0BBC9AAC-9B7C-4071-9529-8B407F0747E7}" type="slidenum">
              <a:rPr lang="en-US" smtClean="0"/>
              <a:t>8</a:t>
            </a:fld>
            <a:endParaRPr lang="en-US"/>
          </a:p>
        </p:txBody>
      </p:sp>
    </p:spTree>
    <p:extLst>
      <p:ext uri="{BB962C8B-B14F-4D97-AF65-F5344CB8AC3E}">
        <p14:creationId xmlns:p14="http://schemas.microsoft.com/office/powerpoint/2010/main" val="327978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reclaimed mine sites, there has been great earth work that bring the topography back to a more natural look, but we haven’t yet brought the vegetation back to a natural community. In the picture on the right you can see that there is a good stand of native bunch grasses, but shrub cover is lacking, and there is very little sagebrush in this picture. Based on the Ecological Site Description for this area, shrub cover should be around 10-15%. Here we are trying to establish sagebrush within an existing plant community.</a:t>
            </a:r>
          </a:p>
          <a:p>
            <a:endParaRPr lang="en-US" dirty="0"/>
          </a:p>
        </p:txBody>
      </p:sp>
      <p:sp>
        <p:nvSpPr>
          <p:cNvPr id="4" name="Slide Number Placeholder 3"/>
          <p:cNvSpPr>
            <a:spLocks noGrp="1"/>
          </p:cNvSpPr>
          <p:nvPr>
            <p:ph type="sldNum" sz="quarter" idx="5"/>
          </p:nvPr>
        </p:nvSpPr>
        <p:spPr/>
        <p:txBody>
          <a:bodyPr/>
          <a:lstStyle/>
          <a:p>
            <a:fld id="{0BBC9AAC-9B7C-4071-9529-8B407F0747E7}" type="slidenum">
              <a:rPr lang="en-US" smtClean="0"/>
              <a:t>10</a:t>
            </a:fld>
            <a:endParaRPr lang="en-US"/>
          </a:p>
        </p:txBody>
      </p:sp>
    </p:spTree>
    <p:extLst>
      <p:ext uri="{BB962C8B-B14F-4D97-AF65-F5344CB8AC3E}">
        <p14:creationId xmlns:p14="http://schemas.microsoft.com/office/powerpoint/2010/main" val="12780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locate us in the world, the experiment is located in the Gas Hills in central Wyoming. We are testing herbicide protection pods at three reclaimed mine sites in the Gas Hills. George Pit, the northern most site, was reclaimed in 2000 and 2002, Andria Hunter was reclaimed in 2006 and North Rex was reclaimed in 1990.</a:t>
            </a:r>
          </a:p>
        </p:txBody>
      </p:sp>
      <p:sp>
        <p:nvSpPr>
          <p:cNvPr id="4" name="Slide Number Placeholder 3"/>
          <p:cNvSpPr>
            <a:spLocks noGrp="1"/>
          </p:cNvSpPr>
          <p:nvPr>
            <p:ph type="sldNum" sz="quarter" idx="5"/>
          </p:nvPr>
        </p:nvSpPr>
        <p:spPr/>
        <p:txBody>
          <a:bodyPr/>
          <a:lstStyle/>
          <a:p>
            <a:fld id="{0BBC9AAC-9B7C-4071-9529-8B407F0747E7}" type="slidenum">
              <a:rPr lang="en-US" smtClean="0"/>
              <a:t>11</a:t>
            </a:fld>
            <a:endParaRPr lang="en-US"/>
          </a:p>
        </p:txBody>
      </p:sp>
    </p:spTree>
    <p:extLst>
      <p:ext uri="{BB962C8B-B14F-4D97-AF65-F5344CB8AC3E}">
        <p14:creationId xmlns:p14="http://schemas.microsoft.com/office/powerpoint/2010/main" val="4036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62F4-E4DA-4C9A-9BBF-703D9C07C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CFB700-362D-4D7E-9794-AEC6CE251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3CBD8-88D5-4F11-94D2-45BA2CF620EC}"/>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9E0F44FC-00A3-43F6-A516-9C2273318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F490A-A0C8-47B5-B9EB-21DC2849A933}"/>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422974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0B12-EA3B-4127-87E3-13CC1E1E3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6461CC-4454-4AAC-AAFA-B65F443D8C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084B7-106D-42A4-A340-F0F5EA1C1CD9}"/>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0A669C1B-4057-40C1-881F-D8A44CB7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C9EC3-9218-4307-AB64-9F748C64FCF2}"/>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424206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B2DCEA-D6F5-43DB-A945-012DF10D5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55FD6F-CD8F-4CC3-8705-F4F6622B57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81F4A-8FB0-4394-BC8B-91C23F71D308}"/>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99BA49DB-1ECC-4E83-A901-206AE322E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1440A-E78C-428B-A30B-006C0B571DE8}"/>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324497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0436-BB5E-4721-BF0D-91B69A040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EF2830-02C4-43A4-86C6-42AE3B43C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817BC-F5AB-4BB8-A942-3F3BEF7D176A}"/>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EB7909-18A1-4E33-8EAB-6CA6572CB5F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02DCF7-3403-412F-8DE3-0E1783FA08BF}"/>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0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2FA1-EC40-490D-A5A7-B44561C49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39A9F-677B-466F-886B-3F2C587BB7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5D90C-C0D2-4F55-9BD6-8854B18D9BCC}"/>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A98CB1F-E7E8-49CF-9110-7DB3672D704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EB8154-0931-4786-8239-2A33C9772443}"/>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43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2547-A959-49CC-882E-719FFF3FC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E522D-CF1F-40E5-B409-82643185B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168B9E-2FAF-4117-88F8-9AA79A74A582}"/>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E0B0FF-B74A-4DDD-8492-309B4BEC83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A7972F-BBFC-42EE-9868-80B09D5F56F9}"/>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7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DA82-B929-4F6F-B0EF-6FD61F245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99A78-A0B0-4410-B48C-4E7C82B197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2B87C-3D2E-469B-A4EA-C0AE52D45A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C3600-8294-4BE7-826A-221A72FE9C82}"/>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31B5EF8-2922-479E-BE7E-8022892C44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1D6F2DC-A9FC-4CB4-8281-628FBBC62D1C}"/>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10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2AD6-5ED1-4053-95C0-ED10C63B05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98C2D-8479-4B12-9A0F-3CD30ECD7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6E3D88-5D59-4AA4-A493-31B16C27E8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4F0759-D4C7-4463-A207-47C6EB5F3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9CD137-59DA-45F9-AB96-C3E158625D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3AB60-BE20-4004-BDF5-7B1CC279216A}"/>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5C90F4-437F-4374-8559-567BB72727F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03469E8-8FB1-40BC-BEFB-CD6563DD96FE}"/>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3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6A5C-4804-40EF-8D8F-4C592E648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B3E6A5-906D-4DA3-AE73-0905C29552DF}"/>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6858EEE-BA58-4511-808F-429EA3EA4E5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1200A7-5493-4F92-9BF0-6D1A0B1BF8D2}"/>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54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03B65-2702-4A79-A6E7-D52D3FA11F60}"/>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8F4FF19-9AAA-4B07-8805-A785962570C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424F1AC-F043-4DA1-9396-3F2B5574EE97}"/>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66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FED4-81AB-44A4-B6EA-F65995FD4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FFEAA-5C98-4AB8-9B97-5E49655F5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A3009-40A6-4570-81AB-7683C3108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CA4DD-7546-4BFF-805F-6C29C7A8791F}"/>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421BFB1-F827-40F0-82FD-2D66954BAD2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E5EE13D-4DC8-48AB-B03D-5A6B393EF441}"/>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81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9FF8-B6A8-4BB3-9371-107587E02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36C7-DCA4-429F-A82E-0012FC58A1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31E04-6010-4291-A75B-9A3E0035EDA3}"/>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7DF1DBB2-9146-474E-AA2A-3909813AC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EB873-1912-4F2E-A300-A7C9DB4D52A7}"/>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3995706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7B02-C7FB-4646-AE36-E9081358E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6C824-C12F-4DA5-811E-BCCEDAB17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D8A5CD-9EF7-4228-B178-860644FF3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18EC21-542D-433D-9824-F565AECB1880}"/>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DFE731C-61D7-47B2-9FBE-0F49ACBB179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35A888-B7D6-4704-A912-977CD1C60634}"/>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711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AF67-FA20-41C8-A324-90B7C356D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18982-320F-45FA-B852-45F3A53D6A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A5DFA-305C-4442-BBDB-4F34A2880C83}"/>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F62FA1-3D63-42C1-9E4B-69ECFA28B2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EAC6B25-A0B4-4316-B5F4-61E6FCC7F8B8}"/>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05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01B63-DB88-43E7-968D-C14BF83F4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623A4-0BFF-40F7-B773-F8960A0AD1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0F5BC-D6F2-408D-BDF4-B928A91DF397}"/>
              </a:ext>
            </a:extLst>
          </p:cNvPr>
          <p:cNvSpPr>
            <a:spLocks noGrp="1"/>
          </p:cNvSpPr>
          <p:nvPr>
            <p:ph type="dt" sz="half" idx="10"/>
          </p:nvPr>
        </p:nvSpPr>
        <p:spPr/>
        <p:txBody>
          <a:body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23C865-B28A-4BAE-9868-9E24896E25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E0D9BBF-1EB5-46A8-B3FC-38EB51C4DC68}"/>
              </a:ext>
            </a:extLst>
          </p:cNvPr>
          <p:cNvSpPr>
            <a:spLocks noGrp="1"/>
          </p:cNvSpPr>
          <p:nvPr>
            <p:ph type="sldNum" sz="quarter" idx="12"/>
          </p:nvPr>
        </p:nvSpPr>
        <p:spPr/>
        <p:txBody>
          <a:body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60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77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17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93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508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123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30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5A6A-D2F1-4FE0-8D99-20E701175E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3A3F88-5231-47AE-A5D6-F419F1191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A26F68-88A2-4A19-A535-CD5DFBBF4329}"/>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B9206A99-3409-44EE-AB4C-5719D95D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24DA-DA8E-4CB2-ADE7-4B3A5CE6E2B5}"/>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321323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933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98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31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68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63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39D7-61DE-42D1-84F7-8C95AF61CB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ACB20-1F9B-4970-AAA3-D89B0D40B2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DC65-88D9-449C-BD30-AE067BDB73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FBCF9-BD19-42B8-8E42-5D6EEA5A65BB}"/>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6" name="Footer Placeholder 5">
            <a:extLst>
              <a:ext uri="{FF2B5EF4-FFF2-40B4-BE49-F238E27FC236}">
                <a16:creationId xmlns:a16="http://schemas.microsoft.com/office/drawing/2014/main" id="{3A8442AE-9BF8-42CA-9EE6-D15C0F901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54EA2-F8A7-48E9-89A3-DE523341978D}"/>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377777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8D64-5B49-4345-B184-439A601EB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C99DA-E6EE-4C75-827C-E0FE69C73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B256A6-7A3C-4A74-8152-EBC618AF7E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BA274-C00D-4B6D-AA94-2A68C2155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523F2F-7ACC-4BC6-8E78-745B85058A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96E02A-AF27-4AB4-A262-0770489E53E5}"/>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8" name="Footer Placeholder 7">
            <a:extLst>
              <a:ext uri="{FF2B5EF4-FFF2-40B4-BE49-F238E27FC236}">
                <a16:creationId xmlns:a16="http://schemas.microsoft.com/office/drawing/2014/main" id="{E39D975E-D91F-46EC-B02E-8268F6129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0D02E-E274-4B5B-B0D2-1636EAE535CB}"/>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113131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EBE4-E2CC-41EF-9FF5-26F59CBB8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3A3F8D-DEB2-443B-9B18-E18C8010ACCC}"/>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4" name="Footer Placeholder 3">
            <a:extLst>
              <a:ext uri="{FF2B5EF4-FFF2-40B4-BE49-F238E27FC236}">
                <a16:creationId xmlns:a16="http://schemas.microsoft.com/office/drawing/2014/main" id="{6BEF4238-0980-4824-A111-4A1A5218D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FB538A-61A4-40F8-8031-BB6A800ED53E}"/>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249206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5781D-0B75-43E1-9A22-4FCB3CB597B5}"/>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3" name="Footer Placeholder 2">
            <a:extLst>
              <a:ext uri="{FF2B5EF4-FFF2-40B4-BE49-F238E27FC236}">
                <a16:creationId xmlns:a16="http://schemas.microsoft.com/office/drawing/2014/main" id="{E744763B-A3C3-4506-83B5-0C69116AE9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55841-F63A-4536-AF7C-B54870193D34}"/>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366084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045F-3556-4D0D-BBDB-CDE2B4A40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7EBF9D-F083-4023-89C8-B10605712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7897B-460F-466D-9C0D-DC40BFAA1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9AB3F2-116B-44ED-9332-DC40F59F1777}"/>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6" name="Footer Placeholder 5">
            <a:extLst>
              <a:ext uri="{FF2B5EF4-FFF2-40B4-BE49-F238E27FC236}">
                <a16:creationId xmlns:a16="http://schemas.microsoft.com/office/drawing/2014/main" id="{4E9016AA-0B37-49EE-B6ED-01503A6EE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90FB4-7EC1-48A1-B146-33F0E99DBB66}"/>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101170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97C2-6C68-47FE-849B-1D9F5C1D1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BD383-8923-4510-9705-7B80A0DA3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F19BAD-1ACC-4B37-99AC-51DFFD749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515EDF-1991-49B0-B63D-CF3617AB4051}"/>
              </a:ext>
            </a:extLst>
          </p:cNvPr>
          <p:cNvSpPr>
            <a:spLocks noGrp="1"/>
          </p:cNvSpPr>
          <p:nvPr>
            <p:ph type="dt" sz="half" idx="10"/>
          </p:nvPr>
        </p:nvSpPr>
        <p:spPr/>
        <p:txBody>
          <a:bodyPr/>
          <a:lstStyle/>
          <a:p>
            <a:fld id="{554B1403-8A8F-4AEC-AE8C-6DDB6EE1583A}" type="datetimeFigureOut">
              <a:rPr lang="en-US" smtClean="0"/>
              <a:t>6/17/2019</a:t>
            </a:fld>
            <a:endParaRPr lang="en-US"/>
          </a:p>
        </p:txBody>
      </p:sp>
      <p:sp>
        <p:nvSpPr>
          <p:cNvPr id="6" name="Footer Placeholder 5">
            <a:extLst>
              <a:ext uri="{FF2B5EF4-FFF2-40B4-BE49-F238E27FC236}">
                <a16:creationId xmlns:a16="http://schemas.microsoft.com/office/drawing/2014/main" id="{4EC4D2FF-2F65-4BC5-B5BD-59EA73353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D0854-8729-4F59-B52F-B7C80C379FE9}"/>
              </a:ext>
            </a:extLst>
          </p:cNvPr>
          <p:cNvSpPr>
            <a:spLocks noGrp="1"/>
          </p:cNvSpPr>
          <p:nvPr>
            <p:ph type="sldNum" sz="quarter" idx="12"/>
          </p:nvPr>
        </p:nvSpPr>
        <p:spPr/>
        <p:txBody>
          <a:bodyPr/>
          <a:lstStyle/>
          <a:p>
            <a:fld id="{A5CA76CD-F1E8-4414-96B1-B6DA7200B2BA}" type="slidenum">
              <a:rPr lang="en-US" smtClean="0"/>
              <a:t>‹#›</a:t>
            </a:fld>
            <a:endParaRPr lang="en-US"/>
          </a:p>
        </p:txBody>
      </p:sp>
    </p:spTree>
    <p:extLst>
      <p:ext uri="{BB962C8B-B14F-4D97-AF65-F5344CB8AC3E}">
        <p14:creationId xmlns:p14="http://schemas.microsoft.com/office/powerpoint/2010/main" val="18335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121E6-F0A9-4F42-B43D-C950187C0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12B2AE-5110-4ED6-8D51-DF33D258F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3AB03-FB6D-4DA2-9C1F-64DDA4608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B1403-8A8F-4AEC-AE8C-6DDB6EE1583A}" type="datetimeFigureOut">
              <a:rPr lang="en-US" smtClean="0"/>
              <a:t>6/17/2019</a:t>
            </a:fld>
            <a:endParaRPr lang="en-US"/>
          </a:p>
        </p:txBody>
      </p:sp>
      <p:sp>
        <p:nvSpPr>
          <p:cNvPr id="5" name="Footer Placeholder 4">
            <a:extLst>
              <a:ext uri="{FF2B5EF4-FFF2-40B4-BE49-F238E27FC236}">
                <a16:creationId xmlns:a16="http://schemas.microsoft.com/office/drawing/2014/main" id="{BF370982-CA74-48BE-BA83-E0BF2D322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5D30D-2976-4B24-A698-C428C2F6F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A76CD-F1E8-4414-96B1-B6DA7200B2BA}" type="slidenum">
              <a:rPr lang="en-US" smtClean="0"/>
              <a:t>‹#›</a:t>
            </a:fld>
            <a:endParaRPr lang="en-US"/>
          </a:p>
        </p:txBody>
      </p:sp>
    </p:spTree>
    <p:extLst>
      <p:ext uri="{BB962C8B-B14F-4D97-AF65-F5344CB8AC3E}">
        <p14:creationId xmlns:p14="http://schemas.microsoft.com/office/powerpoint/2010/main" val="12066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4AF88-11BE-4D33-B48D-55E98F0AF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EB60B-788D-49EA-8A3D-1B77CF5B8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065C9-6AE0-40F5-8BF8-A91C9A428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8C84B-C52E-4867-ACE4-0886CD6E7C4D}"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2735E15-F096-4E7B-9965-B43910BDD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79240E-11E8-4C91-A34A-550AEEA74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8F585-927F-4FAA-9DF1-51F8E72A2D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541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ADFF9-BF68-414F-BB80-CF750BE1EB31}" type="datetimeFigureOut">
              <a:rPr lang="en-US" smtClean="0">
                <a:solidFill>
                  <a:prstClr val="black">
                    <a:tint val="75000"/>
                  </a:prstClr>
                </a:solidFill>
              </a:rPr>
              <a:pPr/>
              <a:t>6/17/2019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4B44-C81E-4AB3-AE26-1A9434585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899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E20791-7744-4ADD-9F5A-E1A63EC4FD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612" y="0"/>
            <a:ext cx="12188388" cy="6044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 name="Subtitle 2">
            <a:extLst>
              <a:ext uri="{FF2B5EF4-FFF2-40B4-BE49-F238E27FC236}">
                <a16:creationId xmlns:a16="http://schemas.microsoft.com/office/drawing/2014/main" id="{124F4A2B-0313-4E49-8BD9-676CBAA162B3}"/>
              </a:ext>
            </a:extLst>
          </p:cNvPr>
          <p:cNvSpPr>
            <a:spLocks noGrp="1"/>
          </p:cNvSpPr>
          <p:nvPr>
            <p:ph type="subTitle" idx="1"/>
          </p:nvPr>
        </p:nvSpPr>
        <p:spPr>
          <a:xfrm>
            <a:off x="3048000" y="996075"/>
            <a:ext cx="9144000" cy="2293390"/>
          </a:xfrm>
        </p:spPr>
        <p:txBody>
          <a:bodyPr>
            <a:normAutofit/>
          </a:bodyPr>
          <a:lstStyle/>
          <a:p>
            <a:r>
              <a:rPr lang="en-US" sz="3600" b="1" dirty="0"/>
              <a:t>Seed Enhancement Technologies for Improving Native Plant Restoration on Reclaimed Mines</a:t>
            </a:r>
          </a:p>
          <a:p>
            <a:endParaRPr lang="en-US" dirty="0"/>
          </a:p>
        </p:txBody>
      </p:sp>
      <p:pic>
        <p:nvPicPr>
          <p:cNvPr id="2" name="Picture 1">
            <a:extLst>
              <a:ext uri="{FF2B5EF4-FFF2-40B4-BE49-F238E27FC236}">
                <a16:creationId xmlns:a16="http://schemas.microsoft.com/office/drawing/2014/main" id="{B9DB3AFB-FCCA-4F73-8F96-1A311F5BE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09" y="6189605"/>
            <a:ext cx="2024048" cy="585267"/>
          </a:xfrm>
          <a:prstGeom prst="rect">
            <a:avLst/>
          </a:prstGeom>
        </p:spPr>
      </p:pic>
      <p:sp>
        <p:nvSpPr>
          <p:cNvPr id="4" name="TextBox 3">
            <a:extLst>
              <a:ext uri="{FF2B5EF4-FFF2-40B4-BE49-F238E27FC236}">
                <a16:creationId xmlns:a16="http://schemas.microsoft.com/office/drawing/2014/main" id="{66DA2C26-8703-4437-8077-90FE09E91B4B}"/>
              </a:ext>
            </a:extLst>
          </p:cNvPr>
          <p:cNvSpPr txBox="1"/>
          <p:nvPr/>
        </p:nvSpPr>
        <p:spPr>
          <a:xfrm>
            <a:off x="7159106" y="6051749"/>
            <a:ext cx="5130141" cy="830997"/>
          </a:xfrm>
          <a:prstGeom prst="rect">
            <a:avLst/>
          </a:prstGeom>
          <a:noFill/>
        </p:spPr>
        <p:txBody>
          <a:bodyPr wrap="square" rtlCol="0">
            <a:spAutoFit/>
          </a:bodyPr>
          <a:lstStyle/>
          <a:p>
            <a:r>
              <a:rPr lang="en-US" sz="2400" dirty="0"/>
              <a:t>Maggie Eshleman, Restoration Scientist</a:t>
            </a:r>
          </a:p>
          <a:p>
            <a:r>
              <a:rPr lang="en-US" sz="2400" dirty="0"/>
              <a:t>Corinna Riginos, Conservation Scientist</a:t>
            </a:r>
          </a:p>
        </p:txBody>
      </p:sp>
      <p:sp>
        <p:nvSpPr>
          <p:cNvPr id="6" name="TextBox 5">
            <a:extLst>
              <a:ext uri="{FF2B5EF4-FFF2-40B4-BE49-F238E27FC236}">
                <a16:creationId xmlns:a16="http://schemas.microsoft.com/office/drawing/2014/main" id="{F0EDF8FB-8A13-452D-8085-CE2610C834B6}"/>
              </a:ext>
            </a:extLst>
          </p:cNvPr>
          <p:cNvSpPr txBox="1"/>
          <p:nvPr/>
        </p:nvSpPr>
        <p:spPr>
          <a:xfrm>
            <a:off x="0" y="5675208"/>
            <a:ext cx="2024048" cy="369332"/>
          </a:xfrm>
          <a:prstGeom prst="rect">
            <a:avLst/>
          </a:prstGeom>
          <a:noFill/>
        </p:spPr>
        <p:txBody>
          <a:bodyPr wrap="square" rtlCol="0">
            <a:spAutoFit/>
          </a:bodyPr>
          <a:lstStyle/>
          <a:p>
            <a:r>
              <a:rPr lang="en-US" dirty="0">
                <a:solidFill>
                  <a:schemeClr val="bg1"/>
                </a:solidFill>
              </a:rPr>
              <a:t>©Owen Baughman</a:t>
            </a:r>
          </a:p>
        </p:txBody>
      </p:sp>
      <p:pic>
        <p:nvPicPr>
          <p:cNvPr id="9" name="Picture 8">
            <a:extLst>
              <a:ext uri="{FF2B5EF4-FFF2-40B4-BE49-F238E27FC236}">
                <a16:creationId xmlns:a16="http://schemas.microsoft.com/office/drawing/2014/main" id="{DF161CA4-4E71-4BB9-8E0C-6F96DCBF49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3333" y="6339029"/>
            <a:ext cx="1029333" cy="435843"/>
          </a:xfrm>
          <a:prstGeom prst="rect">
            <a:avLst/>
          </a:prstGeom>
          <a:ln w="28575">
            <a:noFill/>
          </a:ln>
        </p:spPr>
      </p:pic>
      <p:pic>
        <p:nvPicPr>
          <p:cNvPr id="10" name="Picture 9">
            <a:extLst>
              <a:ext uri="{FF2B5EF4-FFF2-40B4-BE49-F238E27FC236}">
                <a16:creationId xmlns:a16="http://schemas.microsoft.com/office/drawing/2014/main" id="{F162F3B7-CE7D-4132-9B48-74333AE968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5781" y="6012064"/>
            <a:ext cx="1118820" cy="870682"/>
          </a:xfrm>
          <a:prstGeom prst="rect">
            <a:avLst/>
          </a:prstGeom>
        </p:spPr>
      </p:pic>
    </p:spTree>
    <p:extLst>
      <p:ext uri="{BB962C8B-B14F-4D97-AF65-F5344CB8AC3E}">
        <p14:creationId xmlns:p14="http://schemas.microsoft.com/office/powerpoint/2010/main" val="64997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42508-A2DA-4A29-BAE7-CFC11B7AA7FE}"/>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CAD9F153-9328-4713-8547-907FAF79FD95}"/>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Reclaimed Uranium Mines</a:t>
            </a:r>
          </a:p>
        </p:txBody>
      </p:sp>
      <p:pic>
        <p:nvPicPr>
          <p:cNvPr id="2" name="Picture 1">
            <a:extLst>
              <a:ext uri="{FF2B5EF4-FFF2-40B4-BE49-F238E27FC236}">
                <a16:creationId xmlns:a16="http://schemas.microsoft.com/office/drawing/2014/main" id="{15B5BEAD-299A-4659-93CE-6FE25BF9A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506" y="1313836"/>
            <a:ext cx="8327931" cy="4064962"/>
          </a:xfrm>
          <a:prstGeom prst="rect">
            <a:avLst/>
          </a:prstGeom>
        </p:spPr>
      </p:pic>
      <p:pic>
        <p:nvPicPr>
          <p:cNvPr id="6" name="Picture 5">
            <a:extLst>
              <a:ext uri="{FF2B5EF4-FFF2-40B4-BE49-F238E27FC236}">
                <a16:creationId xmlns:a16="http://schemas.microsoft.com/office/drawing/2014/main" id="{F72AE8CA-2EA0-4AC1-9759-5600B3404E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83925" y="2526953"/>
            <a:ext cx="5565569" cy="4166629"/>
          </a:xfrm>
          <a:prstGeom prst="rect">
            <a:avLst/>
          </a:prstGeom>
        </p:spPr>
      </p:pic>
    </p:spTree>
    <p:extLst>
      <p:ext uri="{BB962C8B-B14F-4D97-AF65-F5344CB8AC3E}">
        <p14:creationId xmlns:p14="http://schemas.microsoft.com/office/powerpoint/2010/main" val="104778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CD5BC28-96E8-44E5-A1A1-45EBED2362F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470072" y="1243635"/>
            <a:ext cx="5375564" cy="5517383"/>
          </a:xfrm>
        </p:spPr>
      </p:pic>
      <p:pic>
        <p:nvPicPr>
          <p:cNvPr id="14" name="Picture 13">
            <a:extLst>
              <a:ext uri="{FF2B5EF4-FFF2-40B4-BE49-F238E27FC236}">
                <a16:creationId xmlns:a16="http://schemas.microsoft.com/office/drawing/2014/main" id="{7FECE441-C5A8-4915-BAF5-BC86B6C977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617" y="1583507"/>
            <a:ext cx="6712525" cy="5309638"/>
          </a:xfrm>
          <a:prstGeom prst="rect">
            <a:avLst/>
          </a:prstGeom>
        </p:spPr>
      </p:pic>
      <p:cxnSp>
        <p:nvCxnSpPr>
          <p:cNvPr id="16" name="Straight Connector 15">
            <a:extLst>
              <a:ext uri="{FF2B5EF4-FFF2-40B4-BE49-F238E27FC236}">
                <a16:creationId xmlns:a16="http://schemas.microsoft.com/office/drawing/2014/main" id="{0D758CC0-7BC5-4225-938F-5EA8476FC32C}"/>
              </a:ext>
            </a:extLst>
          </p:cNvPr>
          <p:cNvCxnSpPr>
            <a:cxnSpLocks/>
          </p:cNvCxnSpPr>
          <p:nvPr/>
        </p:nvCxnSpPr>
        <p:spPr>
          <a:xfrm flipV="1">
            <a:off x="3224645" y="1243635"/>
            <a:ext cx="3245427" cy="2758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547755-9BAE-4BC2-BC4B-B584391FCCF4}"/>
              </a:ext>
            </a:extLst>
          </p:cNvPr>
          <p:cNvCxnSpPr>
            <a:cxnSpLocks/>
          </p:cNvCxnSpPr>
          <p:nvPr/>
        </p:nvCxnSpPr>
        <p:spPr>
          <a:xfrm>
            <a:off x="3224645" y="4002326"/>
            <a:ext cx="3245427" cy="2758692"/>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B3E7BEE-5070-4559-8EC5-E38B96D6B20C}"/>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21" name="TextBox 20">
            <a:extLst>
              <a:ext uri="{FF2B5EF4-FFF2-40B4-BE49-F238E27FC236}">
                <a16:creationId xmlns:a16="http://schemas.microsoft.com/office/drawing/2014/main" id="{ED9942F9-BC85-4514-A83B-8CEF39765FB4}"/>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Gas Hills, Wyoming</a:t>
            </a:r>
          </a:p>
        </p:txBody>
      </p:sp>
    </p:spTree>
    <p:extLst>
      <p:ext uri="{BB962C8B-B14F-4D97-AF65-F5344CB8AC3E}">
        <p14:creationId xmlns:p14="http://schemas.microsoft.com/office/powerpoint/2010/main" val="2120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B4B73-D51E-4C48-ADC9-00512530C6D3}"/>
              </a:ext>
            </a:extLst>
          </p:cNvPr>
          <p:cNvSpPr>
            <a:spLocks noGrp="1"/>
          </p:cNvSpPr>
          <p:nvPr>
            <p:ph idx="1"/>
          </p:nvPr>
        </p:nvSpPr>
        <p:spPr>
          <a:xfrm>
            <a:off x="413656" y="1784061"/>
            <a:ext cx="6515954" cy="4351338"/>
          </a:xfrm>
        </p:spPr>
        <p:txBody>
          <a:bodyPr>
            <a:normAutofit/>
          </a:bodyPr>
          <a:lstStyle/>
          <a:p>
            <a:r>
              <a:rPr lang="en-US" dirty="0"/>
              <a:t>2018 Experiment tests:</a:t>
            </a:r>
          </a:p>
          <a:p>
            <a:pPr lvl="1"/>
            <a:r>
              <a:rPr lang="en-US" dirty="0"/>
              <a:t>Bare seed vs HPPs</a:t>
            </a:r>
          </a:p>
          <a:p>
            <a:pPr lvl="1"/>
            <a:r>
              <a:rPr lang="en-US" dirty="0"/>
              <a:t>Wet aspect vs dry aspect</a:t>
            </a:r>
          </a:p>
          <a:p>
            <a:pPr lvl="1"/>
            <a:r>
              <a:rPr lang="en-US" dirty="0"/>
              <a:t>Herbicide vs no herbicide</a:t>
            </a:r>
          </a:p>
          <a:p>
            <a:r>
              <a:rPr lang="en-US" dirty="0"/>
              <a:t>Species: Wyoming big sagebrush and Indian </a:t>
            </a:r>
            <a:r>
              <a:rPr lang="en-US" dirty="0" err="1"/>
              <a:t>ricegrass</a:t>
            </a:r>
            <a:endParaRPr lang="en-US" dirty="0"/>
          </a:p>
          <a:p>
            <a:r>
              <a:rPr lang="en-US" dirty="0"/>
              <a:t>5 replicates of each treatments</a:t>
            </a:r>
          </a:p>
          <a:p>
            <a:r>
              <a:rPr lang="en-US" dirty="0"/>
              <a:t>All plots raked and furrowed prior to seeding</a:t>
            </a:r>
          </a:p>
        </p:txBody>
      </p:sp>
      <p:sp>
        <p:nvSpPr>
          <p:cNvPr id="4" name="Rectangle 3">
            <a:extLst>
              <a:ext uri="{FF2B5EF4-FFF2-40B4-BE49-F238E27FC236}">
                <a16:creationId xmlns:a16="http://schemas.microsoft.com/office/drawing/2014/main" id="{9D5D2849-8C08-4668-B041-709009736378}"/>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1C2A7D50-A402-4F67-AFF9-7748942DBF15}"/>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Experimental Design</a:t>
            </a:r>
          </a:p>
        </p:txBody>
      </p:sp>
      <p:grpSp>
        <p:nvGrpSpPr>
          <p:cNvPr id="7" name="Group 6">
            <a:extLst>
              <a:ext uri="{FF2B5EF4-FFF2-40B4-BE49-F238E27FC236}">
                <a16:creationId xmlns:a16="http://schemas.microsoft.com/office/drawing/2014/main" id="{81A5A365-25EF-40AE-8A4B-B62A5B96F0D5}"/>
              </a:ext>
            </a:extLst>
          </p:cNvPr>
          <p:cNvGrpSpPr/>
          <p:nvPr/>
        </p:nvGrpSpPr>
        <p:grpSpPr>
          <a:xfrm>
            <a:off x="7855027" y="1192855"/>
            <a:ext cx="3923315" cy="5533749"/>
            <a:chOff x="8308027" y="1488110"/>
            <a:chExt cx="3470315" cy="5205472"/>
          </a:xfrm>
        </p:grpSpPr>
        <p:pic>
          <p:nvPicPr>
            <p:cNvPr id="11" name="Picture 10">
              <a:extLst>
                <a:ext uri="{FF2B5EF4-FFF2-40B4-BE49-F238E27FC236}">
                  <a16:creationId xmlns:a16="http://schemas.microsoft.com/office/drawing/2014/main" id="{DEBD2E29-2000-4389-BA23-4BCE257B88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8028" y="1488110"/>
              <a:ext cx="3470314" cy="2602736"/>
            </a:xfrm>
            <a:prstGeom prst="rect">
              <a:avLst/>
            </a:prstGeom>
          </p:spPr>
        </p:pic>
        <p:pic>
          <p:nvPicPr>
            <p:cNvPr id="6" name="Picture 5">
              <a:extLst>
                <a:ext uri="{FF2B5EF4-FFF2-40B4-BE49-F238E27FC236}">
                  <a16:creationId xmlns:a16="http://schemas.microsoft.com/office/drawing/2014/main" id="{AF2DFDB5-AAFA-472C-AB16-90BAF3797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8027" y="4090846"/>
              <a:ext cx="3470315" cy="2602736"/>
            </a:xfrm>
            <a:prstGeom prst="rect">
              <a:avLst/>
            </a:prstGeom>
          </p:spPr>
        </p:pic>
      </p:grpSp>
    </p:spTree>
    <p:extLst>
      <p:ext uri="{BB962C8B-B14F-4D97-AF65-F5344CB8AC3E}">
        <p14:creationId xmlns:p14="http://schemas.microsoft.com/office/powerpoint/2010/main" val="390535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F72B1-6849-4B88-8902-E067065732F6}"/>
              </a:ext>
            </a:extLst>
          </p:cNvPr>
          <p:cNvSpPr>
            <a:spLocks noGrp="1"/>
          </p:cNvSpPr>
          <p:nvPr>
            <p:ph idx="1"/>
          </p:nvPr>
        </p:nvSpPr>
        <p:spPr>
          <a:xfrm>
            <a:off x="838199" y="1825625"/>
            <a:ext cx="9940047" cy="4351338"/>
          </a:xfrm>
        </p:spPr>
        <p:txBody>
          <a:bodyPr/>
          <a:lstStyle/>
          <a:p>
            <a:r>
              <a:rPr lang="en-US" dirty="0"/>
              <a:t>All sagebrush seedlings were counted in early May to determine peak emergence</a:t>
            </a:r>
          </a:p>
          <a:p>
            <a:r>
              <a:rPr lang="en-US" dirty="0"/>
              <a:t>Good year for sagebrush seedlings in central Wyoming</a:t>
            </a:r>
          </a:p>
          <a:p>
            <a:r>
              <a:rPr lang="en-US" dirty="0"/>
              <a:t>Greatest emergence = 70%</a:t>
            </a:r>
          </a:p>
        </p:txBody>
      </p:sp>
      <p:sp>
        <p:nvSpPr>
          <p:cNvPr id="4" name="Rectangle 3">
            <a:extLst>
              <a:ext uri="{FF2B5EF4-FFF2-40B4-BE49-F238E27FC236}">
                <a16:creationId xmlns:a16="http://schemas.microsoft.com/office/drawing/2014/main" id="{BADD29E0-8D4D-4E8E-9482-9E0E4912FF1C}"/>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579161F0-B70A-44C0-A3AE-0D9B7A67DA8D}"/>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Peak Emergence</a:t>
            </a:r>
          </a:p>
        </p:txBody>
      </p:sp>
      <p:pic>
        <p:nvPicPr>
          <p:cNvPr id="7" name="Picture 6">
            <a:extLst>
              <a:ext uri="{FF2B5EF4-FFF2-40B4-BE49-F238E27FC236}">
                <a16:creationId xmlns:a16="http://schemas.microsoft.com/office/drawing/2014/main" id="{038FDED2-1EB5-40EA-B72E-45EE404AFD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88922"/>
            <a:ext cx="4079131" cy="3059348"/>
          </a:xfrm>
          <a:prstGeom prst="rect">
            <a:avLst/>
          </a:prstGeom>
        </p:spPr>
      </p:pic>
      <p:pic>
        <p:nvPicPr>
          <p:cNvPr id="11" name="Picture 10">
            <a:extLst>
              <a:ext uri="{FF2B5EF4-FFF2-40B4-BE49-F238E27FC236}">
                <a16:creationId xmlns:a16="http://schemas.microsoft.com/office/drawing/2014/main" id="{2A3E3FEA-2650-4A5C-B68D-E1F338748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2618" y="3788920"/>
            <a:ext cx="4079131" cy="3059348"/>
          </a:xfrm>
          <a:prstGeom prst="rect">
            <a:avLst/>
          </a:prstGeom>
        </p:spPr>
      </p:pic>
      <p:pic>
        <p:nvPicPr>
          <p:cNvPr id="13" name="Picture 12">
            <a:extLst>
              <a:ext uri="{FF2B5EF4-FFF2-40B4-BE49-F238E27FC236}">
                <a16:creationId xmlns:a16="http://schemas.microsoft.com/office/drawing/2014/main" id="{725A3EF1-3CF4-4F6B-B774-DD999491EF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8385236" y="3788920"/>
            <a:ext cx="3790545" cy="3059349"/>
          </a:xfrm>
          <a:prstGeom prst="rect">
            <a:avLst/>
          </a:prstGeom>
        </p:spPr>
      </p:pic>
    </p:spTree>
    <p:extLst>
      <p:ext uri="{BB962C8B-B14F-4D97-AF65-F5344CB8AC3E}">
        <p14:creationId xmlns:p14="http://schemas.microsoft.com/office/powerpoint/2010/main" val="160230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09B169-2382-4404-A8F6-CBE1EACA3B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691" y="1552522"/>
            <a:ext cx="4274943" cy="4386421"/>
          </a:xfrm>
          <a:prstGeom prst="rect">
            <a:avLst/>
          </a:prstGeom>
        </p:spPr>
      </p:pic>
      <p:pic>
        <p:nvPicPr>
          <p:cNvPr id="11" name="Picture 10">
            <a:extLst>
              <a:ext uri="{FF2B5EF4-FFF2-40B4-BE49-F238E27FC236}">
                <a16:creationId xmlns:a16="http://schemas.microsoft.com/office/drawing/2014/main" id="{710B09E9-E8DC-47B1-9A29-7E09724D33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9437" y="960708"/>
            <a:ext cx="4510529" cy="2738722"/>
          </a:xfrm>
          <a:prstGeom prst="rect">
            <a:avLst/>
          </a:prstGeom>
          <a:noFill/>
          <a:ln>
            <a:solidFill>
              <a:schemeClr val="tx1"/>
            </a:solidFill>
          </a:ln>
        </p:spPr>
      </p:pic>
      <p:pic>
        <p:nvPicPr>
          <p:cNvPr id="13" name="Picture 12">
            <a:extLst>
              <a:ext uri="{FF2B5EF4-FFF2-40B4-BE49-F238E27FC236}">
                <a16:creationId xmlns:a16="http://schemas.microsoft.com/office/drawing/2014/main" id="{ECC6CC89-4B00-42FF-BDEC-352E852EC6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9638"/>
            <a:ext cx="4510530" cy="2738723"/>
          </a:xfrm>
          <a:prstGeom prst="rect">
            <a:avLst/>
          </a:prstGeom>
          <a:ln>
            <a:solidFill>
              <a:schemeClr val="tx1"/>
            </a:solidFill>
          </a:ln>
        </p:spPr>
      </p:pic>
      <p:pic>
        <p:nvPicPr>
          <p:cNvPr id="9" name="Content Placeholder 8">
            <a:extLst>
              <a:ext uri="{FF2B5EF4-FFF2-40B4-BE49-F238E27FC236}">
                <a16:creationId xmlns:a16="http://schemas.microsoft.com/office/drawing/2014/main" id="{B964CF7C-B57C-4ED3-B798-93BCC266490E}"/>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7659438" y="3968313"/>
            <a:ext cx="4510528" cy="2738721"/>
          </a:xfrm>
          <a:ln>
            <a:solidFill>
              <a:schemeClr val="tx1"/>
            </a:solidFill>
          </a:ln>
        </p:spPr>
      </p:pic>
      <p:cxnSp>
        <p:nvCxnSpPr>
          <p:cNvPr id="16" name="Straight Connector 15">
            <a:extLst>
              <a:ext uri="{FF2B5EF4-FFF2-40B4-BE49-F238E27FC236}">
                <a16:creationId xmlns:a16="http://schemas.microsoft.com/office/drawing/2014/main" id="{80B4307D-7F63-4A9D-9D1B-449E48E3BD18}"/>
              </a:ext>
            </a:extLst>
          </p:cNvPr>
          <p:cNvCxnSpPr>
            <a:cxnSpLocks/>
            <a:stCxn id="13" idx="2"/>
          </p:cNvCxnSpPr>
          <p:nvPr/>
        </p:nvCxnSpPr>
        <p:spPr>
          <a:xfrm>
            <a:off x="2255265" y="4798361"/>
            <a:ext cx="1595644" cy="743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AF6FA4-1161-4CBB-BDFF-5CCFE62AFC67}"/>
              </a:ext>
            </a:extLst>
          </p:cNvPr>
          <p:cNvCxnSpPr>
            <a:cxnSpLocks/>
            <a:endCxn id="11" idx="1"/>
          </p:cNvCxnSpPr>
          <p:nvPr/>
        </p:nvCxnSpPr>
        <p:spPr>
          <a:xfrm>
            <a:off x="7006727" y="1964707"/>
            <a:ext cx="652710" cy="365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7A60F3-C1AB-4DCA-BF01-64378666937B}"/>
              </a:ext>
            </a:extLst>
          </p:cNvPr>
          <p:cNvCxnSpPr>
            <a:cxnSpLocks/>
            <a:endCxn id="9" idx="1"/>
          </p:cNvCxnSpPr>
          <p:nvPr/>
        </p:nvCxnSpPr>
        <p:spPr>
          <a:xfrm>
            <a:off x="6388905" y="4905259"/>
            <a:ext cx="1270533" cy="4324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94DDC0-60E6-42EE-8FF8-8B3FA46E948F}"/>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7" name="TextBox 6">
            <a:extLst>
              <a:ext uri="{FF2B5EF4-FFF2-40B4-BE49-F238E27FC236}">
                <a16:creationId xmlns:a16="http://schemas.microsoft.com/office/drawing/2014/main" id="{884E7BC0-572C-4619-B4D5-6997040C885A}"/>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Impact of Herbicide</a:t>
            </a:r>
          </a:p>
        </p:txBody>
      </p:sp>
      <p:pic>
        <p:nvPicPr>
          <p:cNvPr id="3" name="Picture 2">
            <a:extLst>
              <a:ext uri="{FF2B5EF4-FFF2-40B4-BE49-F238E27FC236}">
                <a16:creationId xmlns:a16="http://schemas.microsoft.com/office/drawing/2014/main" id="{20398814-595B-4537-B5FD-42783C993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723" y="1188767"/>
            <a:ext cx="8652551" cy="5570080"/>
          </a:xfrm>
          <a:prstGeom prst="rect">
            <a:avLst/>
          </a:prstGeom>
        </p:spPr>
      </p:pic>
      <p:sp>
        <p:nvSpPr>
          <p:cNvPr id="4" name="Rectangle 3">
            <a:extLst>
              <a:ext uri="{FF2B5EF4-FFF2-40B4-BE49-F238E27FC236}">
                <a16:creationId xmlns:a16="http://schemas.microsoft.com/office/drawing/2014/main" id="{CA0ADD82-1B8B-4B9B-8763-F40D1EE0E35A}"/>
              </a:ext>
            </a:extLst>
          </p:cNvPr>
          <p:cNvSpPr/>
          <p:nvPr/>
        </p:nvSpPr>
        <p:spPr>
          <a:xfrm>
            <a:off x="8317735" y="2875402"/>
            <a:ext cx="1167788" cy="176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C7D8BB-0CB1-43C7-BF05-C736B88033D2}"/>
              </a:ext>
            </a:extLst>
          </p:cNvPr>
          <p:cNvSpPr/>
          <p:nvPr/>
        </p:nvSpPr>
        <p:spPr>
          <a:xfrm>
            <a:off x="8317735" y="2157470"/>
            <a:ext cx="1167788" cy="176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CD455D-AFD3-478D-B997-83BF18524C3D}"/>
              </a:ext>
            </a:extLst>
          </p:cNvPr>
          <p:cNvSpPr/>
          <p:nvPr/>
        </p:nvSpPr>
        <p:spPr>
          <a:xfrm>
            <a:off x="5512103" y="6411816"/>
            <a:ext cx="1538691" cy="281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E1BB52-EBE9-4452-99F0-074689EEFFDE}"/>
              </a:ext>
            </a:extLst>
          </p:cNvPr>
          <p:cNvSpPr/>
          <p:nvPr/>
        </p:nvSpPr>
        <p:spPr>
          <a:xfrm rot="5400000">
            <a:off x="992997" y="3652127"/>
            <a:ext cx="1788797" cy="235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B917E8-EFDA-4C51-96A7-CE9EFD3A67B8}"/>
              </a:ext>
            </a:extLst>
          </p:cNvPr>
          <p:cNvSpPr txBox="1"/>
          <p:nvPr/>
        </p:nvSpPr>
        <p:spPr>
          <a:xfrm>
            <a:off x="2577946" y="6023472"/>
            <a:ext cx="2049137" cy="400110"/>
          </a:xfrm>
          <a:prstGeom prst="rect">
            <a:avLst/>
          </a:prstGeom>
          <a:solidFill>
            <a:schemeClr val="bg1"/>
          </a:solidFill>
        </p:spPr>
        <p:txBody>
          <a:bodyPr wrap="square" rtlCol="0">
            <a:spAutoFit/>
          </a:bodyPr>
          <a:lstStyle/>
          <a:p>
            <a:r>
              <a:rPr lang="en-US" sz="2000" dirty="0"/>
              <a:t>No Herbicide</a:t>
            </a:r>
          </a:p>
        </p:txBody>
      </p:sp>
      <p:sp>
        <p:nvSpPr>
          <p:cNvPr id="12" name="TextBox 11">
            <a:extLst>
              <a:ext uri="{FF2B5EF4-FFF2-40B4-BE49-F238E27FC236}">
                <a16:creationId xmlns:a16="http://schemas.microsoft.com/office/drawing/2014/main" id="{A2D94BB4-05BD-45F2-9B87-0BF599CD3595}"/>
              </a:ext>
            </a:extLst>
          </p:cNvPr>
          <p:cNvSpPr txBox="1"/>
          <p:nvPr/>
        </p:nvSpPr>
        <p:spPr>
          <a:xfrm>
            <a:off x="7436386" y="6020717"/>
            <a:ext cx="2049137" cy="400110"/>
          </a:xfrm>
          <a:prstGeom prst="rect">
            <a:avLst/>
          </a:prstGeom>
          <a:solidFill>
            <a:schemeClr val="bg1"/>
          </a:solidFill>
        </p:spPr>
        <p:txBody>
          <a:bodyPr wrap="square" rtlCol="0">
            <a:spAutoFit/>
          </a:bodyPr>
          <a:lstStyle/>
          <a:p>
            <a:r>
              <a:rPr lang="en-US" sz="2000" dirty="0"/>
              <a:t>Herbicide</a:t>
            </a:r>
          </a:p>
        </p:txBody>
      </p:sp>
      <p:sp>
        <p:nvSpPr>
          <p:cNvPr id="13" name="TextBox 12">
            <a:extLst>
              <a:ext uri="{FF2B5EF4-FFF2-40B4-BE49-F238E27FC236}">
                <a16:creationId xmlns:a16="http://schemas.microsoft.com/office/drawing/2014/main" id="{51226713-7D31-43A3-B790-7776A598C65F}"/>
              </a:ext>
            </a:extLst>
          </p:cNvPr>
          <p:cNvSpPr txBox="1"/>
          <p:nvPr/>
        </p:nvSpPr>
        <p:spPr>
          <a:xfrm rot="16200000">
            <a:off x="-137819" y="3398004"/>
            <a:ext cx="3547114" cy="400110"/>
          </a:xfrm>
          <a:prstGeom prst="rect">
            <a:avLst/>
          </a:prstGeom>
          <a:noFill/>
        </p:spPr>
        <p:txBody>
          <a:bodyPr wrap="square" rtlCol="0">
            <a:spAutoFit/>
          </a:bodyPr>
          <a:lstStyle/>
          <a:p>
            <a:r>
              <a:rPr lang="en-US" sz="2000" dirty="0"/>
              <a:t>Average Number of Seedlings</a:t>
            </a:r>
          </a:p>
        </p:txBody>
      </p:sp>
      <p:cxnSp>
        <p:nvCxnSpPr>
          <p:cNvPr id="15" name="Straight Connector 14">
            <a:extLst>
              <a:ext uri="{FF2B5EF4-FFF2-40B4-BE49-F238E27FC236}">
                <a16:creationId xmlns:a16="http://schemas.microsoft.com/office/drawing/2014/main" id="{D135774D-B993-45EC-A37F-F8BD5F059654}"/>
              </a:ext>
            </a:extLst>
          </p:cNvPr>
          <p:cNvCxnSpPr>
            <a:cxnSpLocks/>
          </p:cNvCxnSpPr>
          <p:nvPr/>
        </p:nvCxnSpPr>
        <p:spPr>
          <a:xfrm>
            <a:off x="3249976" y="2049137"/>
            <a:ext cx="4898484" cy="13798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F1E0C5-5FBF-4282-84FE-DE5E6B6C0740}"/>
              </a:ext>
            </a:extLst>
          </p:cNvPr>
          <p:cNvCxnSpPr/>
          <p:nvPr/>
        </p:nvCxnSpPr>
        <p:spPr>
          <a:xfrm>
            <a:off x="3249976" y="5045725"/>
            <a:ext cx="4803354" cy="6720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2A0711-C622-4102-8559-C8A74278AED2}"/>
              </a:ext>
            </a:extLst>
          </p:cNvPr>
          <p:cNvSpPr txBox="1"/>
          <p:nvPr/>
        </p:nvSpPr>
        <p:spPr>
          <a:xfrm>
            <a:off x="8817028" y="2281406"/>
            <a:ext cx="1002535" cy="646331"/>
          </a:xfrm>
          <a:prstGeom prst="rect">
            <a:avLst/>
          </a:prstGeom>
          <a:solidFill>
            <a:schemeClr val="bg1"/>
          </a:solidFill>
        </p:spPr>
        <p:txBody>
          <a:bodyPr wrap="square" rtlCol="0">
            <a:spAutoFit/>
          </a:bodyPr>
          <a:lstStyle/>
          <a:p>
            <a:r>
              <a:rPr lang="en-US" dirty="0"/>
              <a:t>Bare</a:t>
            </a:r>
          </a:p>
          <a:p>
            <a:r>
              <a:rPr lang="en-US" dirty="0"/>
              <a:t>Pod</a:t>
            </a:r>
          </a:p>
        </p:txBody>
      </p:sp>
      <p:sp>
        <p:nvSpPr>
          <p:cNvPr id="20" name="Rectangle 19">
            <a:extLst>
              <a:ext uri="{FF2B5EF4-FFF2-40B4-BE49-F238E27FC236}">
                <a16:creationId xmlns:a16="http://schemas.microsoft.com/office/drawing/2014/main" id="{73905D66-E181-4A90-8C98-B8F4B23F8C02}"/>
              </a:ext>
            </a:extLst>
          </p:cNvPr>
          <p:cNvSpPr/>
          <p:nvPr/>
        </p:nvSpPr>
        <p:spPr>
          <a:xfrm>
            <a:off x="8291681" y="2400755"/>
            <a:ext cx="565882" cy="47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AB86DEF-13D0-4597-A044-2DED5BD35D47}"/>
              </a:ext>
            </a:extLst>
          </p:cNvPr>
          <p:cNvCxnSpPr/>
          <p:nvPr/>
        </p:nvCxnSpPr>
        <p:spPr>
          <a:xfrm>
            <a:off x="8317735" y="2455840"/>
            <a:ext cx="4992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05A5CD-64B6-4BCF-874B-6CBFF7B74028}"/>
              </a:ext>
            </a:extLst>
          </p:cNvPr>
          <p:cNvCxnSpPr/>
          <p:nvPr/>
        </p:nvCxnSpPr>
        <p:spPr>
          <a:xfrm>
            <a:off x="8317735" y="2696375"/>
            <a:ext cx="499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86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94B41-AD03-4876-8B11-19F491B0C1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5319" y="1936406"/>
            <a:ext cx="5230910" cy="3923183"/>
          </a:xfrm>
          <a:prstGeom prst="rect">
            <a:avLst/>
          </a:prstGeom>
        </p:spPr>
      </p:pic>
      <p:sp>
        <p:nvSpPr>
          <p:cNvPr id="6" name="Rectangle 5">
            <a:extLst>
              <a:ext uri="{FF2B5EF4-FFF2-40B4-BE49-F238E27FC236}">
                <a16:creationId xmlns:a16="http://schemas.microsoft.com/office/drawing/2014/main" id="{043354DE-3748-4B2E-BB99-96F39E4066A3}"/>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7" name="TextBox 6">
            <a:extLst>
              <a:ext uri="{FF2B5EF4-FFF2-40B4-BE49-F238E27FC236}">
                <a16:creationId xmlns:a16="http://schemas.microsoft.com/office/drawing/2014/main" id="{A120DE00-2F18-4354-8614-9CA1C99B982B}"/>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Impact of Herbicide</a:t>
            </a:r>
          </a:p>
        </p:txBody>
      </p:sp>
      <p:grpSp>
        <p:nvGrpSpPr>
          <p:cNvPr id="10" name="Group 9">
            <a:extLst>
              <a:ext uri="{FF2B5EF4-FFF2-40B4-BE49-F238E27FC236}">
                <a16:creationId xmlns:a16="http://schemas.microsoft.com/office/drawing/2014/main" id="{55E59617-2BC3-4C68-826A-7135315448D3}"/>
              </a:ext>
            </a:extLst>
          </p:cNvPr>
          <p:cNvGrpSpPr/>
          <p:nvPr/>
        </p:nvGrpSpPr>
        <p:grpSpPr>
          <a:xfrm>
            <a:off x="721675" y="1936406"/>
            <a:ext cx="5002042" cy="3904594"/>
            <a:chOff x="306731" y="1627789"/>
            <a:chExt cx="5569052" cy="4456230"/>
          </a:xfrm>
        </p:grpSpPr>
        <p:pic>
          <p:nvPicPr>
            <p:cNvPr id="5" name="Picture 4">
              <a:extLst>
                <a:ext uri="{FF2B5EF4-FFF2-40B4-BE49-F238E27FC236}">
                  <a16:creationId xmlns:a16="http://schemas.microsoft.com/office/drawing/2014/main" id="{81AF3040-41B6-4DE7-B821-8A02E707D4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6731" y="1627789"/>
              <a:ext cx="5569052" cy="4456230"/>
            </a:xfrm>
            <a:prstGeom prst="rect">
              <a:avLst/>
            </a:prstGeom>
          </p:spPr>
        </p:pic>
        <p:cxnSp>
          <p:nvCxnSpPr>
            <p:cNvPr id="9" name="Straight Connector 8">
              <a:extLst>
                <a:ext uri="{FF2B5EF4-FFF2-40B4-BE49-F238E27FC236}">
                  <a16:creationId xmlns:a16="http://schemas.microsoft.com/office/drawing/2014/main" id="{E89660D6-3491-4067-8008-59E6C1A1F872}"/>
                </a:ext>
              </a:extLst>
            </p:cNvPr>
            <p:cNvCxnSpPr>
              <a:cxnSpLocks/>
            </p:cNvCxnSpPr>
            <p:nvPr/>
          </p:nvCxnSpPr>
          <p:spPr>
            <a:xfrm flipH="1">
              <a:off x="602727" y="1873963"/>
              <a:ext cx="875252" cy="36481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5D4FF4-9841-4B40-9E77-70F6E38352B6}"/>
                </a:ext>
              </a:extLst>
            </p:cNvPr>
            <p:cNvCxnSpPr>
              <a:cxnSpLocks/>
            </p:cNvCxnSpPr>
            <p:nvPr/>
          </p:nvCxnSpPr>
          <p:spPr>
            <a:xfrm flipH="1" flipV="1">
              <a:off x="602727" y="5522106"/>
              <a:ext cx="4800321" cy="2536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6ED458-6C4B-461D-952A-CCABFBCE3F63}"/>
                </a:ext>
              </a:extLst>
            </p:cNvPr>
            <p:cNvCxnSpPr>
              <a:cxnSpLocks/>
            </p:cNvCxnSpPr>
            <p:nvPr/>
          </p:nvCxnSpPr>
          <p:spPr>
            <a:xfrm flipH="1" flipV="1">
              <a:off x="1477979" y="1859552"/>
              <a:ext cx="3721899" cy="216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49C446-9E00-434E-9800-30A7B1D81A9C}"/>
                </a:ext>
              </a:extLst>
            </p:cNvPr>
            <p:cNvCxnSpPr>
              <a:cxnSpLocks/>
            </p:cNvCxnSpPr>
            <p:nvPr/>
          </p:nvCxnSpPr>
          <p:spPr>
            <a:xfrm>
              <a:off x="5199878" y="2076437"/>
              <a:ext cx="203170" cy="36992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2A28E36-173D-4D35-9E48-36B045179C03}"/>
              </a:ext>
            </a:extLst>
          </p:cNvPr>
          <p:cNvSpPr txBox="1"/>
          <p:nvPr/>
        </p:nvSpPr>
        <p:spPr>
          <a:xfrm>
            <a:off x="1076383" y="5980793"/>
            <a:ext cx="3891010" cy="369332"/>
          </a:xfrm>
          <a:prstGeom prst="rect">
            <a:avLst/>
          </a:prstGeom>
          <a:noFill/>
        </p:spPr>
        <p:txBody>
          <a:bodyPr wrap="square" rtlCol="0">
            <a:spAutoFit/>
          </a:bodyPr>
          <a:lstStyle/>
          <a:p>
            <a:pPr algn="ctr"/>
            <a:r>
              <a:rPr lang="en-US" dirty="0"/>
              <a:t>Herbicide</a:t>
            </a:r>
          </a:p>
        </p:txBody>
      </p:sp>
      <p:sp>
        <p:nvSpPr>
          <p:cNvPr id="8" name="TextBox 7">
            <a:extLst>
              <a:ext uri="{FF2B5EF4-FFF2-40B4-BE49-F238E27FC236}">
                <a16:creationId xmlns:a16="http://schemas.microsoft.com/office/drawing/2014/main" id="{9A3008A5-7B79-4430-B482-0FA5AE9B25FB}"/>
              </a:ext>
            </a:extLst>
          </p:cNvPr>
          <p:cNvSpPr txBox="1"/>
          <p:nvPr/>
        </p:nvSpPr>
        <p:spPr>
          <a:xfrm>
            <a:off x="7568119" y="5980793"/>
            <a:ext cx="3239310" cy="369332"/>
          </a:xfrm>
          <a:prstGeom prst="rect">
            <a:avLst/>
          </a:prstGeom>
          <a:noFill/>
        </p:spPr>
        <p:txBody>
          <a:bodyPr wrap="square" rtlCol="0">
            <a:spAutoFit/>
          </a:bodyPr>
          <a:lstStyle/>
          <a:p>
            <a:pPr algn="ctr"/>
            <a:r>
              <a:rPr lang="en-US" dirty="0"/>
              <a:t>No Herbicide</a:t>
            </a:r>
          </a:p>
        </p:txBody>
      </p:sp>
    </p:spTree>
    <p:extLst>
      <p:ext uri="{BB962C8B-B14F-4D97-AF65-F5344CB8AC3E}">
        <p14:creationId xmlns:p14="http://schemas.microsoft.com/office/powerpoint/2010/main" val="170663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94DDC0-60E6-42EE-8FF8-8B3FA46E948F}"/>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7" name="TextBox 6">
            <a:extLst>
              <a:ext uri="{FF2B5EF4-FFF2-40B4-BE49-F238E27FC236}">
                <a16:creationId xmlns:a16="http://schemas.microsoft.com/office/drawing/2014/main" id="{884E7BC0-572C-4619-B4D5-6997040C885A}"/>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Current vs Average Conditions</a:t>
            </a:r>
          </a:p>
        </p:txBody>
      </p:sp>
      <p:graphicFrame>
        <p:nvGraphicFramePr>
          <p:cNvPr id="8" name="Chart 7">
            <a:extLst>
              <a:ext uri="{FF2B5EF4-FFF2-40B4-BE49-F238E27FC236}">
                <a16:creationId xmlns:a16="http://schemas.microsoft.com/office/drawing/2014/main" id="{178CBADC-67D6-49E2-9FE3-C5E37B394129}"/>
              </a:ext>
            </a:extLst>
          </p:cNvPr>
          <p:cNvGraphicFramePr>
            <a:graphicFrameLocks/>
          </p:cNvGraphicFramePr>
          <p:nvPr>
            <p:extLst>
              <p:ext uri="{D42A27DB-BD31-4B8C-83A1-F6EECF244321}">
                <p14:modId xmlns:p14="http://schemas.microsoft.com/office/powerpoint/2010/main" val="2317690925"/>
              </p:ext>
            </p:extLst>
          </p:nvPr>
        </p:nvGraphicFramePr>
        <p:xfrm>
          <a:off x="5699050" y="1924493"/>
          <a:ext cx="6492949" cy="4327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E4CE8A8-B817-4054-B2E8-591BE418037A}"/>
              </a:ext>
            </a:extLst>
          </p:cNvPr>
          <p:cNvGraphicFramePr>
            <a:graphicFrameLocks/>
          </p:cNvGraphicFramePr>
          <p:nvPr>
            <p:extLst>
              <p:ext uri="{D42A27DB-BD31-4B8C-83A1-F6EECF244321}">
                <p14:modId xmlns:p14="http://schemas.microsoft.com/office/powerpoint/2010/main" val="3284457582"/>
              </p:ext>
            </p:extLst>
          </p:nvPr>
        </p:nvGraphicFramePr>
        <p:xfrm>
          <a:off x="0" y="1786264"/>
          <a:ext cx="5805377" cy="44550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573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94DDC0-60E6-42EE-8FF8-8B3FA46E948F}"/>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7" name="TextBox 6">
            <a:extLst>
              <a:ext uri="{FF2B5EF4-FFF2-40B4-BE49-F238E27FC236}">
                <a16:creationId xmlns:a16="http://schemas.microsoft.com/office/drawing/2014/main" id="{884E7BC0-572C-4619-B4D5-6997040C885A}"/>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Current vs Average Conditions</a:t>
            </a:r>
          </a:p>
        </p:txBody>
      </p:sp>
      <p:pic>
        <p:nvPicPr>
          <p:cNvPr id="2" name="Picture 1">
            <a:extLst>
              <a:ext uri="{FF2B5EF4-FFF2-40B4-BE49-F238E27FC236}">
                <a16:creationId xmlns:a16="http://schemas.microsoft.com/office/drawing/2014/main" id="{81AFED73-8622-4E6B-92D1-F3DD0EC515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1766169"/>
            <a:ext cx="5260931" cy="3614873"/>
          </a:xfrm>
          <a:prstGeom prst="rect">
            <a:avLst/>
          </a:prstGeom>
        </p:spPr>
      </p:pic>
      <p:sp>
        <p:nvSpPr>
          <p:cNvPr id="3" name="TextBox 2">
            <a:extLst>
              <a:ext uri="{FF2B5EF4-FFF2-40B4-BE49-F238E27FC236}">
                <a16:creationId xmlns:a16="http://schemas.microsoft.com/office/drawing/2014/main" id="{47606972-1CA3-462B-B2D8-AE9012672E9E}"/>
              </a:ext>
            </a:extLst>
          </p:cNvPr>
          <p:cNvSpPr txBox="1"/>
          <p:nvPr/>
        </p:nvSpPr>
        <p:spPr>
          <a:xfrm>
            <a:off x="25349" y="6508916"/>
            <a:ext cx="5649238" cy="369332"/>
          </a:xfrm>
          <a:prstGeom prst="rect">
            <a:avLst/>
          </a:prstGeom>
          <a:noFill/>
        </p:spPr>
        <p:txBody>
          <a:bodyPr wrap="square" rtlCol="0">
            <a:spAutoFit/>
          </a:bodyPr>
          <a:lstStyle/>
          <a:p>
            <a:r>
              <a:rPr lang="en-US" dirty="0"/>
              <a:t>Davies et al., 2018 – </a:t>
            </a:r>
            <a:r>
              <a:rPr lang="en-US" i="1" dirty="0"/>
              <a:t>Rangeland Ecology and Management</a:t>
            </a:r>
            <a:endParaRPr lang="en-US" dirty="0"/>
          </a:p>
        </p:txBody>
      </p:sp>
      <p:sp>
        <p:nvSpPr>
          <p:cNvPr id="8" name="Left Brace 7">
            <a:extLst>
              <a:ext uri="{FF2B5EF4-FFF2-40B4-BE49-F238E27FC236}">
                <a16:creationId xmlns:a16="http://schemas.microsoft.com/office/drawing/2014/main" id="{AFA25F45-DDCE-4F9A-B367-7207C5732272}"/>
              </a:ext>
            </a:extLst>
          </p:cNvPr>
          <p:cNvSpPr/>
          <p:nvPr/>
        </p:nvSpPr>
        <p:spPr>
          <a:xfrm rot="16200000">
            <a:off x="7452986" y="4705723"/>
            <a:ext cx="350729" cy="999908"/>
          </a:xfrm>
          <a:prstGeom prst="leftBrace">
            <a:avLst>
              <a:gd name="adj1" fmla="val 8333"/>
              <a:gd name="adj2" fmla="val 5125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3D0CEF0-1A63-40C6-A73E-DC61CBC7592B}"/>
              </a:ext>
            </a:extLst>
          </p:cNvPr>
          <p:cNvSpPr txBox="1"/>
          <p:nvPr/>
        </p:nvSpPr>
        <p:spPr>
          <a:xfrm>
            <a:off x="6187574" y="5585586"/>
            <a:ext cx="3256767" cy="923330"/>
          </a:xfrm>
          <a:prstGeom prst="rect">
            <a:avLst/>
          </a:prstGeom>
          <a:noFill/>
        </p:spPr>
        <p:txBody>
          <a:bodyPr wrap="square" rtlCol="0">
            <a:spAutoFit/>
          </a:bodyPr>
          <a:lstStyle/>
          <a:p>
            <a:r>
              <a:rPr lang="en-US" dirty="0"/>
              <a:t>May precipitation at these two low elevation sites was over 200% of long term average</a:t>
            </a:r>
          </a:p>
        </p:txBody>
      </p:sp>
      <p:sp>
        <p:nvSpPr>
          <p:cNvPr id="10" name="TextBox 9">
            <a:extLst>
              <a:ext uri="{FF2B5EF4-FFF2-40B4-BE49-F238E27FC236}">
                <a16:creationId xmlns:a16="http://schemas.microsoft.com/office/drawing/2014/main" id="{9D594B0A-DDDA-4BC0-AC86-B487B3505632}"/>
              </a:ext>
            </a:extLst>
          </p:cNvPr>
          <p:cNvSpPr txBox="1"/>
          <p:nvPr/>
        </p:nvSpPr>
        <p:spPr>
          <a:xfrm>
            <a:off x="413656" y="2783506"/>
            <a:ext cx="537396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Moisture may play a role in how seed pods perform in comparison to bare seeds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Less barriers to bare seed germination and emergence when there’s high spring moisture</a:t>
            </a:r>
          </a:p>
        </p:txBody>
      </p:sp>
    </p:spTree>
    <p:extLst>
      <p:ext uri="{BB962C8B-B14F-4D97-AF65-F5344CB8AC3E}">
        <p14:creationId xmlns:p14="http://schemas.microsoft.com/office/powerpoint/2010/main" val="41128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9C485-2A27-46A3-A0C7-6AC815B82288}"/>
              </a:ext>
            </a:extLst>
          </p:cNvPr>
          <p:cNvSpPr>
            <a:spLocks noGrp="1"/>
          </p:cNvSpPr>
          <p:nvPr>
            <p:ph idx="1"/>
          </p:nvPr>
        </p:nvSpPr>
        <p:spPr/>
        <p:txBody>
          <a:bodyPr/>
          <a:lstStyle/>
          <a:p>
            <a:r>
              <a:rPr lang="en-US" dirty="0"/>
              <a:t>Continue to track survival</a:t>
            </a:r>
          </a:p>
          <a:p>
            <a:pPr lvl="1"/>
            <a:r>
              <a:rPr lang="en-US" dirty="0"/>
              <a:t>Do seed pods incur some benefit later in the 1</a:t>
            </a:r>
            <a:r>
              <a:rPr lang="en-US" baseline="30000" dirty="0"/>
              <a:t>st</a:t>
            </a:r>
            <a:r>
              <a:rPr lang="en-US" dirty="0"/>
              <a:t> growing season?</a:t>
            </a:r>
          </a:p>
          <a:p>
            <a:endParaRPr lang="en-US" dirty="0"/>
          </a:p>
          <a:p>
            <a:endParaRPr lang="en-US" dirty="0"/>
          </a:p>
          <a:p>
            <a:endParaRPr lang="en-US" dirty="0"/>
          </a:p>
          <a:p>
            <a:r>
              <a:rPr lang="en-US" dirty="0"/>
              <a:t>Test new seed pod recipes</a:t>
            </a:r>
          </a:p>
          <a:p>
            <a:r>
              <a:rPr lang="en-US" dirty="0"/>
              <a:t>Multiple years</a:t>
            </a:r>
          </a:p>
          <a:p>
            <a:pPr lvl="1"/>
            <a:r>
              <a:rPr lang="en-US" dirty="0"/>
              <a:t>Does spring precipitation amount and timing make a difference?</a:t>
            </a:r>
          </a:p>
        </p:txBody>
      </p:sp>
      <p:sp>
        <p:nvSpPr>
          <p:cNvPr id="4" name="Rectangle 3">
            <a:extLst>
              <a:ext uri="{FF2B5EF4-FFF2-40B4-BE49-F238E27FC236}">
                <a16:creationId xmlns:a16="http://schemas.microsoft.com/office/drawing/2014/main" id="{D944AEAE-B5A1-40B7-AFD4-6FE2E4B1BE03}"/>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426013AC-2CAC-4D0F-8375-2AA9D5E2789E}"/>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Next Steps</a:t>
            </a:r>
          </a:p>
        </p:txBody>
      </p:sp>
      <p:grpSp>
        <p:nvGrpSpPr>
          <p:cNvPr id="10" name="Group 9">
            <a:extLst>
              <a:ext uri="{FF2B5EF4-FFF2-40B4-BE49-F238E27FC236}">
                <a16:creationId xmlns:a16="http://schemas.microsoft.com/office/drawing/2014/main" id="{894A73C0-1D4E-4E3D-A93C-D9074522A8F2}"/>
              </a:ext>
            </a:extLst>
          </p:cNvPr>
          <p:cNvGrpSpPr/>
          <p:nvPr/>
        </p:nvGrpSpPr>
        <p:grpSpPr>
          <a:xfrm>
            <a:off x="2731850" y="3039117"/>
            <a:ext cx="6728298" cy="779766"/>
            <a:chOff x="0" y="5251581"/>
            <a:chExt cx="12192000" cy="1606419"/>
          </a:xfrm>
        </p:grpSpPr>
        <p:pic>
          <p:nvPicPr>
            <p:cNvPr id="6" name="Picture 5">
              <a:extLst>
                <a:ext uri="{FF2B5EF4-FFF2-40B4-BE49-F238E27FC236}">
                  <a16:creationId xmlns:a16="http://schemas.microsoft.com/office/drawing/2014/main" id="{680A9C68-F5E1-4288-923B-03DACE275D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251581"/>
              <a:ext cx="12192000" cy="1606419"/>
            </a:xfrm>
            <a:prstGeom prst="rect">
              <a:avLst/>
            </a:prstGeom>
          </p:spPr>
        </p:pic>
        <p:sp>
          <p:nvSpPr>
            <p:cNvPr id="7" name="&quot;Not Allowed&quot; Symbol 6">
              <a:extLst>
                <a:ext uri="{FF2B5EF4-FFF2-40B4-BE49-F238E27FC236}">
                  <a16:creationId xmlns:a16="http://schemas.microsoft.com/office/drawing/2014/main" id="{FCDFDBB3-2A45-4CD1-ABE8-1F2AE5CF6CF7}"/>
                </a:ext>
              </a:extLst>
            </p:cNvPr>
            <p:cNvSpPr/>
            <p:nvPr/>
          </p:nvSpPr>
          <p:spPr>
            <a:xfrm>
              <a:off x="4970834" y="5670547"/>
              <a:ext cx="758757" cy="768485"/>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t Allowed&quot; Symbol 7">
              <a:extLst>
                <a:ext uri="{FF2B5EF4-FFF2-40B4-BE49-F238E27FC236}">
                  <a16:creationId xmlns:a16="http://schemas.microsoft.com/office/drawing/2014/main" id="{222B63EC-A9B8-4F2E-A80D-893597673FC5}"/>
                </a:ext>
              </a:extLst>
            </p:cNvPr>
            <p:cNvSpPr/>
            <p:nvPr/>
          </p:nvSpPr>
          <p:spPr>
            <a:xfrm>
              <a:off x="1795566" y="5660141"/>
              <a:ext cx="758757" cy="768485"/>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D0B6EDB-F930-4D0A-B233-67DE2FA79978}"/>
                </a:ext>
              </a:extLst>
            </p:cNvPr>
            <p:cNvSpPr txBox="1"/>
            <p:nvPr/>
          </p:nvSpPr>
          <p:spPr>
            <a:xfrm>
              <a:off x="9116059" y="5399663"/>
              <a:ext cx="671210" cy="1458337"/>
            </a:xfrm>
            <a:prstGeom prst="rect">
              <a:avLst/>
            </a:prstGeom>
            <a:noFill/>
          </p:spPr>
          <p:txBody>
            <a:bodyPr wrap="square" rtlCol="0">
              <a:spAutoFit/>
            </a:bodyPr>
            <a:lstStyle/>
            <a:p>
              <a:r>
                <a:rPr lang="en-US" sz="4000" b="1" dirty="0">
                  <a:solidFill>
                    <a:schemeClr val="accent6">
                      <a:lumMod val="50000"/>
                    </a:schemeClr>
                  </a:solidFill>
                </a:rPr>
                <a:t>?</a:t>
              </a:r>
            </a:p>
          </p:txBody>
        </p:sp>
      </p:grpSp>
    </p:spTree>
    <p:extLst>
      <p:ext uri="{BB962C8B-B14F-4D97-AF65-F5344CB8AC3E}">
        <p14:creationId xmlns:p14="http://schemas.microsoft.com/office/powerpoint/2010/main" val="124502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9209DD9-C5A8-4CF7-856D-9FF562BD0A60}"/>
              </a:ext>
            </a:extLst>
          </p:cNvPr>
          <p:cNvSpPr/>
          <p:nvPr/>
        </p:nvSpPr>
        <p:spPr bwMode="auto">
          <a:xfrm>
            <a:off x="0" y="-271030"/>
            <a:ext cx="2569779" cy="2461260"/>
          </a:xfrm>
          <a:prstGeom prst="rect">
            <a:avLst/>
          </a:prstGeom>
          <a:noFill/>
          <a:ln w="25400" cap="flat" cmpd="sng" algn="ctr">
            <a:solidFill>
              <a:srgbClr val="FFFFFF"/>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lvl="0" indent="0" algn="ctr" defTabSz="825500" eaLnBrk="1" fontAlgn="base" latinLnBrk="0" hangingPunct="0">
              <a:lnSpc>
                <a:spcPct val="100000"/>
              </a:lnSpc>
              <a:spcBef>
                <a:spcPct val="0"/>
              </a:spcBef>
              <a:spcAft>
                <a:spcPct val="0"/>
              </a:spcAft>
              <a:buClrTx/>
              <a:buSzTx/>
              <a:buFontTx/>
              <a:buNone/>
              <a:tabLst/>
              <a:defRPr/>
            </a:pPr>
            <a:endParaRPr kumimoji="0" lang="en-US" sz="5000" b="0" i="0" u="none" strike="noStrike" kern="0" cap="none" spc="0" normalizeH="0" baseline="0" noProof="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18" name="Rectangle 17">
            <a:extLst>
              <a:ext uri="{FF2B5EF4-FFF2-40B4-BE49-F238E27FC236}">
                <a16:creationId xmlns:a16="http://schemas.microsoft.com/office/drawing/2014/main" id="{77332F20-75BC-48B2-BDE5-40CE17C0587E}"/>
              </a:ext>
            </a:extLst>
          </p:cNvPr>
          <p:cNvSpPr/>
          <p:nvPr/>
        </p:nvSpPr>
        <p:spPr bwMode="auto">
          <a:xfrm>
            <a:off x="6096001" y="-270034"/>
            <a:ext cx="3026980" cy="2461260"/>
          </a:xfrm>
          <a:prstGeom prst="rect">
            <a:avLst/>
          </a:prstGeom>
          <a:noFill/>
          <a:ln w="25400" cap="flat" cmpd="sng" algn="ctr">
            <a:solidFill>
              <a:srgbClr val="FFFFFF"/>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lvl="0" indent="0" algn="ctr" defTabSz="825500" eaLnBrk="1" fontAlgn="base" latinLnBrk="0" hangingPunct="0">
              <a:lnSpc>
                <a:spcPct val="100000"/>
              </a:lnSpc>
              <a:spcBef>
                <a:spcPct val="0"/>
              </a:spcBef>
              <a:spcAft>
                <a:spcPct val="0"/>
              </a:spcAft>
              <a:buClrTx/>
              <a:buSzTx/>
              <a:buFontTx/>
              <a:buNone/>
              <a:tabLst/>
              <a:defRPr/>
            </a:pPr>
            <a:endParaRPr kumimoji="0" lang="en-US" sz="5000" b="0" i="0" u="none" strike="noStrike" kern="0" cap="none" spc="0" normalizeH="0" baseline="0" noProof="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19" name="Rectangle 18">
            <a:extLst>
              <a:ext uri="{FF2B5EF4-FFF2-40B4-BE49-F238E27FC236}">
                <a16:creationId xmlns:a16="http://schemas.microsoft.com/office/drawing/2014/main" id="{B1F9FEB2-DB2D-40FB-934D-750723D5E7A6}"/>
              </a:ext>
            </a:extLst>
          </p:cNvPr>
          <p:cNvSpPr/>
          <p:nvPr/>
        </p:nvSpPr>
        <p:spPr bwMode="auto">
          <a:xfrm>
            <a:off x="2569779" y="-271030"/>
            <a:ext cx="3526221" cy="2461260"/>
          </a:xfrm>
          <a:prstGeom prst="rect">
            <a:avLst/>
          </a:prstGeom>
          <a:noFill/>
          <a:ln w="25400" cap="flat" cmpd="sng" algn="ctr">
            <a:solidFill>
              <a:srgbClr val="FFFFFF"/>
            </a:solidFill>
            <a:prstDash val="solid"/>
            <a:miter lim="400000"/>
            <a:headEnd type="none" w="med" len="med"/>
            <a:tailEnd type="none" w="med" len="med"/>
          </a:ln>
          <a:effectLst/>
        </p:spPr>
        <p:txBody>
          <a:bodyPr vert="horz" wrap="square" lIns="50800" tIns="50800" rIns="50800" bIns="50800" numCol="1" rtlCol="0" anchor="ctr" anchorCtr="0" compatLnSpc="1">
            <a:prstTxWarp prst="textNoShape">
              <a:avLst/>
            </a:prstTxWarp>
            <a:spAutoFit/>
          </a:bodyPr>
          <a:lstStyle/>
          <a:p>
            <a:pPr marL="0" marR="0" lvl="0" indent="0" algn="ctr" defTabSz="825500" eaLnBrk="1" fontAlgn="base" latinLnBrk="0" hangingPunct="0">
              <a:lnSpc>
                <a:spcPct val="100000"/>
              </a:lnSpc>
              <a:spcBef>
                <a:spcPct val="0"/>
              </a:spcBef>
              <a:spcAft>
                <a:spcPct val="0"/>
              </a:spcAft>
              <a:buClrTx/>
              <a:buSzTx/>
              <a:buFontTx/>
              <a:buNone/>
              <a:tabLst/>
              <a:defRPr/>
            </a:pPr>
            <a:endParaRPr kumimoji="0" lang="en-US" sz="5000" b="0" i="0" u="none" strike="noStrike" kern="0" cap="none" spc="0" normalizeH="0" baseline="0" noProof="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20" name="Rectangle 4">
            <a:extLst>
              <a:ext uri="{FF2B5EF4-FFF2-40B4-BE49-F238E27FC236}">
                <a16:creationId xmlns:a16="http://schemas.microsoft.com/office/drawing/2014/main" id="{3D9CB908-23A7-4DC8-8354-2DAB5F3ACA50}"/>
              </a:ext>
            </a:extLst>
          </p:cNvPr>
          <p:cNvSpPr>
            <a:spLocks/>
          </p:cNvSpPr>
          <p:nvPr/>
        </p:nvSpPr>
        <p:spPr bwMode="auto">
          <a:xfrm>
            <a:off x="355834" y="5195641"/>
            <a:ext cx="1149806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anchor="ctr">
            <a:spAutoFit/>
          </a:bodyPr>
          <a:lstStyle/>
          <a:p>
            <a:pPr defTabSz="825500" eaLnBrk="0" fontAlgn="base" hangingPunct="0">
              <a:lnSpc>
                <a:spcPts val="2420"/>
              </a:lnSpc>
              <a:spcBef>
                <a:spcPct val="0"/>
              </a:spcBef>
              <a:spcAft>
                <a:spcPct val="0"/>
              </a:spcAft>
              <a:defRPr/>
            </a:pPr>
            <a:r>
              <a:rPr lang="en-US" altLang="en-US" sz="2200" dirty="0">
                <a:solidFill>
                  <a:srgbClr val="FFFFFF"/>
                </a:solidFill>
                <a:latin typeface="Chronicle Display Semi"/>
                <a:ea typeface="Whitney Bold"/>
                <a:cs typeface="Chronicle Display Semi"/>
                <a:sym typeface="Whitney Office Bold" charset="0"/>
              </a:rPr>
              <a:t>Umbrella species over the Sagebrush Sea</a:t>
            </a:r>
            <a:endParaRPr lang="en-US" altLang="en-US" sz="1600" dirty="0">
              <a:solidFill>
                <a:srgbClr val="FFFFFF"/>
              </a:solidFill>
              <a:latin typeface="Whitney Bold"/>
              <a:ea typeface="Whitney Bold"/>
              <a:cs typeface="Whitney Bold"/>
              <a:sym typeface="Whitney Office Bold" charset="0"/>
            </a:endParaRPr>
          </a:p>
        </p:txBody>
      </p:sp>
      <p:sp>
        <p:nvSpPr>
          <p:cNvPr id="21" name="Rectangle 5">
            <a:extLst>
              <a:ext uri="{FF2B5EF4-FFF2-40B4-BE49-F238E27FC236}">
                <a16:creationId xmlns:a16="http://schemas.microsoft.com/office/drawing/2014/main" id="{A352A380-CBC9-4FEC-976D-DC8608EAD8FD}"/>
              </a:ext>
            </a:extLst>
          </p:cNvPr>
          <p:cNvSpPr>
            <a:spLocks/>
          </p:cNvSpPr>
          <p:nvPr/>
        </p:nvSpPr>
        <p:spPr bwMode="auto">
          <a:xfrm>
            <a:off x="381361" y="4479331"/>
            <a:ext cx="2788840"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800" tIns="50800" rIns="50800" bIns="50800" anchor="ctr">
            <a:spAutoFit/>
          </a:bodyPr>
          <a:lstStyle/>
          <a:p>
            <a:pPr defTabSz="825500" fontAlgn="base" hangingPunct="0">
              <a:lnSpc>
                <a:spcPts val="5600"/>
              </a:lnSpc>
              <a:spcBef>
                <a:spcPct val="0"/>
              </a:spcBef>
              <a:spcAft>
                <a:spcPct val="0"/>
              </a:spcAft>
              <a:defRPr/>
            </a:pPr>
            <a:r>
              <a:rPr lang="en-US" sz="1600" dirty="0">
                <a:solidFill>
                  <a:srgbClr val="FFFFFF"/>
                </a:solidFill>
                <a:latin typeface="Whitney Bold"/>
                <a:cs typeface="Whitney Bold"/>
                <a:sym typeface="Whitney Office Bold" charset="0"/>
              </a:rPr>
              <a:t>THE GREATER SAGE-GROUSE</a:t>
            </a:r>
          </a:p>
        </p:txBody>
      </p:sp>
      <p:sp>
        <p:nvSpPr>
          <p:cNvPr id="22" name="Rectangle 3">
            <a:extLst>
              <a:ext uri="{FF2B5EF4-FFF2-40B4-BE49-F238E27FC236}">
                <a16:creationId xmlns:a16="http://schemas.microsoft.com/office/drawing/2014/main" id="{4A89F8CC-E4F5-4262-96B6-25494B96D0CD}"/>
              </a:ext>
            </a:extLst>
          </p:cNvPr>
          <p:cNvSpPr>
            <a:spLocks/>
          </p:cNvSpPr>
          <p:nvPr/>
        </p:nvSpPr>
        <p:spPr bwMode="auto">
          <a:xfrm>
            <a:off x="-22799" y="0"/>
            <a:ext cx="12255334"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pic>
        <p:nvPicPr>
          <p:cNvPr id="28" name="Picture 1">
            <a:extLst>
              <a:ext uri="{FF2B5EF4-FFF2-40B4-BE49-F238E27FC236}">
                <a16:creationId xmlns:a16="http://schemas.microsoft.com/office/drawing/2014/main" id="{FDEDCCEF-8BFE-4ED9-98F9-819E7613F13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99" y="4019191"/>
            <a:ext cx="3930651" cy="2493044"/>
          </a:xfrm>
          <a:prstGeom prst="rect">
            <a:avLst/>
          </a:prstGeom>
          <a:noFill/>
          <a:ln w="25400" cmpd="sng">
            <a:solidFill>
              <a:srgbClr val="FFFFFF"/>
            </a:solidFill>
            <a:miter lim="800000"/>
            <a:headEnd/>
            <a:tailEnd/>
          </a:ln>
          <a:extLst/>
        </p:spPr>
      </p:pic>
      <p:pic>
        <p:nvPicPr>
          <p:cNvPr id="29" name="Picture 4" descr="3 Mule heads joe kiesecker.jpg">
            <a:extLst>
              <a:ext uri="{FF2B5EF4-FFF2-40B4-BE49-F238E27FC236}">
                <a16:creationId xmlns:a16="http://schemas.microsoft.com/office/drawing/2014/main" id="{8ED197A7-47B9-4FB0-9C2D-D80D24F039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918934" y="4020187"/>
            <a:ext cx="4250267" cy="2492048"/>
          </a:xfrm>
          <a:prstGeom prst="rect">
            <a:avLst/>
          </a:prstGeom>
          <a:noFill/>
          <a:ln w="25400" cmpd="sng">
            <a:solidFill>
              <a:srgbClr val="FFFFFF"/>
            </a:solidFill>
            <a:miter lim="800000"/>
            <a:headEnd/>
            <a:tailEnd/>
          </a:ln>
          <a:extLst/>
        </p:spPr>
      </p:pic>
      <p:pic>
        <p:nvPicPr>
          <p:cNvPr id="30" name="Picture 5" descr="Brewers sparrow nature pics.jpg">
            <a:extLst>
              <a:ext uri="{FF2B5EF4-FFF2-40B4-BE49-F238E27FC236}">
                <a16:creationId xmlns:a16="http://schemas.microsoft.com/office/drawing/2014/main" id="{BCBCC57A-0E60-4125-AC7D-DFC744C034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3907852" y="4020187"/>
            <a:ext cx="4011083" cy="2492048"/>
          </a:xfrm>
          <a:prstGeom prst="rect">
            <a:avLst/>
          </a:prstGeom>
          <a:noFill/>
          <a:ln w="25400" cmpd="sng">
            <a:solidFill>
              <a:srgbClr val="FFFFFF"/>
            </a:solidFill>
            <a:miter lim="800000"/>
            <a:headEnd/>
            <a:tailEnd/>
          </a:ln>
          <a:extLst/>
        </p:spPr>
      </p:pic>
      <p:pic>
        <p:nvPicPr>
          <p:cNvPr id="31" name="Picture 6" descr="target photo strip">
            <a:extLst>
              <a:ext uri="{FF2B5EF4-FFF2-40B4-BE49-F238E27FC236}">
                <a16:creationId xmlns:a16="http://schemas.microsoft.com/office/drawing/2014/main" id="{30723A3F-0F9F-4988-B47D-342D16F598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799" y="1557931"/>
            <a:ext cx="12192000" cy="2461260"/>
          </a:xfrm>
          <a:prstGeom prst="rect">
            <a:avLst/>
          </a:prstGeom>
          <a:noFill/>
          <a:ln w="25400" cmpd="sng">
            <a:solidFill>
              <a:srgbClr val="FFFFFF"/>
            </a:solidFill>
            <a:miter lim="800000"/>
            <a:headEnd/>
            <a:tailEnd/>
          </a:ln>
          <a:effectLst/>
          <a:extLst/>
        </p:spPr>
      </p:pic>
      <p:sp>
        <p:nvSpPr>
          <p:cNvPr id="4" name="TextBox 3">
            <a:extLst>
              <a:ext uri="{FF2B5EF4-FFF2-40B4-BE49-F238E27FC236}">
                <a16:creationId xmlns:a16="http://schemas.microsoft.com/office/drawing/2014/main" id="{65358CD9-2DB1-4C90-AE5A-CCC3B306137F}"/>
              </a:ext>
            </a:extLst>
          </p:cNvPr>
          <p:cNvSpPr txBox="1"/>
          <p:nvPr/>
        </p:nvSpPr>
        <p:spPr>
          <a:xfrm>
            <a:off x="225631" y="142504"/>
            <a:ext cx="11628272" cy="830997"/>
          </a:xfrm>
          <a:prstGeom prst="rect">
            <a:avLst/>
          </a:prstGeom>
          <a:noFill/>
        </p:spPr>
        <p:txBody>
          <a:bodyPr wrap="square" rtlCol="0">
            <a:spAutoFit/>
          </a:bodyPr>
          <a:lstStyle/>
          <a:p>
            <a:pPr algn="ctr"/>
            <a:r>
              <a:rPr lang="en-US" sz="4800" dirty="0">
                <a:solidFill>
                  <a:schemeClr val="bg1"/>
                </a:solidFill>
              </a:rPr>
              <a:t>Why is restoration so important?</a:t>
            </a:r>
          </a:p>
        </p:txBody>
      </p:sp>
    </p:spTree>
    <p:extLst>
      <p:ext uri="{BB962C8B-B14F-4D97-AF65-F5344CB8AC3E}">
        <p14:creationId xmlns:p14="http://schemas.microsoft.com/office/powerpoint/2010/main" val="207412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7FA1E-C695-4471-B4F7-CD00BA243898}"/>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AD6E5D94-F7A5-47F7-ABE4-96EEE28070D4}"/>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Potential Formulas</a:t>
            </a:r>
          </a:p>
        </p:txBody>
      </p:sp>
      <p:sp>
        <p:nvSpPr>
          <p:cNvPr id="17" name="TextBox 16">
            <a:extLst>
              <a:ext uri="{FF2B5EF4-FFF2-40B4-BE49-F238E27FC236}">
                <a16:creationId xmlns:a16="http://schemas.microsoft.com/office/drawing/2014/main" id="{D9B9DE35-C02F-4027-9B83-E0E4CE59FCED}"/>
              </a:ext>
            </a:extLst>
          </p:cNvPr>
          <p:cNvSpPr txBox="1"/>
          <p:nvPr/>
        </p:nvSpPr>
        <p:spPr>
          <a:xfrm>
            <a:off x="349691" y="2111457"/>
            <a:ext cx="3931920" cy="3970318"/>
          </a:xfrm>
          <a:prstGeom prst="rect">
            <a:avLst/>
          </a:prstGeom>
          <a:noFill/>
        </p:spPr>
        <p:txBody>
          <a:bodyPr wrap="square" rtlCol="0">
            <a:spAutoFit/>
          </a:bodyPr>
          <a:lstStyle/>
          <a:p>
            <a:r>
              <a:rPr lang="en-US" sz="2000" dirty="0"/>
              <a:t>12 treatments:</a:t>
            </a:r>
          </a:p>
          <a:p>
            <a:endParaRPr lang="en-US" dirty="0"/>
          </a:p>
          <a:p>
            <a:pPr marL="285750" indent="-285750">
              <a:buFont typeface="Arial" panose="020B0604020202020204" pitchFamily="34" charset="0"/>
              <a:buChar char="•"/>
            </a:pPr>
            <a:r>
              <a:rPr lang="en-US" dirty="0"/>
              <a:t>Control</a:t>
            </a:r>
          </a:p>
          <a:p>
            <a:pPr marL="285750" indent="-285750">
              <a:buFont typeface="Arial" panose="020B0604020202020204" pitchFamily="34" charset="0"/>
              <a:buChar char="•"/>
            </a:pPr>
            <a:r>
              <a:rPr lang="en-US" dirty="0" err="1"/>
              <a:t>Humic</a:t>
            </a:r>
            <a:r>
              <a:rPr lang="en-US" dirty="0"/>
              <a:t> acid</a:t>
            </a:r>
          </a:p>
          <a:p>
            <a:pPr marL="285750" indent="-285750">
              <a:buFont typeface="Arial" panose="020B0604020202020204" pitchFamily="34" charset="0"/>
              <a:buChar char="•"/>
            </a:pPr>
            <a:r>
              <a:rPr lang="en-US" dirty="0"/>
              <a:t>Seaweed extract</a:t>
            </a:r>
          </a:p>
          <a:p>
            <a:pPr marL="285750" indent="-285750">
              <a:buFont typeface="Arial" panose="020B0604020202020204" pitchFamily="34" charset="0"/>
              <a:buChar char="•"/>
            </a:pPr>
            <a:r>
              <a:rPr lang="en-US" dirty="0" err="1"/>
              <a:t>Humic</a:t>
            </a:r>
            <a:r>
              <a:rPr lang="en-US" dirty="0"/>
              <a:t> acid + seaweed extract</a:t>
            </a:r>
          </a:p>
          <a:p>
            <a:pPr marL="285750" indent="-285750">
              <a:buFont typeface="Arial" panose="020B0604020202020204" pitchFamily="34" charset="0"/>
              <a:buChar char="•"/>
            </a:pPr>
            <a:r>
              <a:rPr lang="en-US" dirty="0"/>
              <a:t>10:10:10 fertilizer</a:t>
            </a:r>
          </a:p>
          <a:p>
            <a:pPr marL="285750" indent="-285750">
              <a:buFont typeface="Arial" panose="020B0604020202020204" pitchFamily="34" charset="0"/>
              <a:buChar char="•"/>
            </a:pPr>
            <a:r>
              <a:rPr lang="en-US" dirty="0"/>
              <a:t>Compost</a:t>
            </a:r>
          </a:p>
          <a:p>
            <a:pPr marL="285750" indent="-285750">
              <a:buFont typeface="Arial" panose="020B0604020202020204" pitchFamily="34" charset="0"/>
              <a:buChar char="•"/>
            </a:pPr>
            <a:r>
              <a:rPr lang="en-US" dirty="0"/>
              <a:t>Worm castings</a:t>
            </a:r>
          </a:p>
          <a:p>
            <a:pPr marL="285750" indent="-285750">
              <a:buFont typeface="Arial" panose="020B0604020202020204" pitchFamily="34" charset="0"/>
              <a:buChar char="•"/>
            </a:pPr>
            <a:r>
              <a:rPr lang="en-US" dirty="0"/>
              <a:t>Compost + worm castings</a:t>
            </a:r>
          </a:p>
          <a:p>
            <a:pPr marL="285750" indent="-285750">
              <a:buFont typeface="Arial" panose="020B0604020202020204" pitchFamily="34" charset="0"/>
              <a:buChar char="•"/>
            </a:pPr>
            <a:r>
              <a:rPr lang="en-US" dirty="0"/>
              <a:t>Aspen mulch</a:t>
            </a:r>
          </a:p>
          <a:p>
            <a:pPr marL="285750" indent="-285750">
              <a:buFont typeface="Arial" panose="020B0604020202020204" pitchFamily="34" charset="0"/>
              <a:buChar char="•"/>
            </a:pPr>
            <a:r>
              <a:rPr lang="en-US" dirty="0"/>
              <a:t>Iron Chelate</a:t>
            </a:r>
          </a:p>
          <a:p>
            <a:pPr marL="285750" indent="-285750">
              <a:buFont typeface="Arial" panose="020B0604020202020204" pitchFamily="34" charset="0"/>
              <a:buChar char="•"/>
            </a:pPr>
            <a:r>
              <a:rPr lang="en-US" dirty="0"/>
              <a:t>4:10:3 fertilizer</a:t>
            </a:r>
          </a:p>
          <a:p>
            <a:pPr marL="285750" indent="-285750">
              <a:buFont typeface="Arial" panose="020B0604020202020204" pitchFamily="34" charset="0"/>
              <a:buChar char="•"/>
            </a:pPr>
            <a:r>
              <a:rPr lang="en-US" dirty="0" err="1"/>
              <a:t>Biosol</a:t>
            </a:r>
            <a:endParaRPr lang="en-US" dirty="0"/>
          </a:p>
        </p:txBody>
      </p:sp>
      <p:pic>
        <p:nvPicPr>
          <p:cNvPr id="3" name="Picture 2">
            <a:extLst>
              <a:ext uri="{FF2B5EF4-FFF2-40B4-BE49-F238E27FC236}">
                <a16:creationId xmlns:a16="http://schemas.microsoft.com/office/drawing/2014/main" id="{6B5B31B0-1122-4782-B3A7-14AE72AD0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994072" y="3747759"/>
            <a:ext cx="4197927" cy="3148445"/>
          </a:xfrm>
          <a:prstGeom prst="rect">
            <a:avLst/>
          </a:prstGeom>
        </p:spPr>
      </p:pic>
      <p:pic>
        <p:nvPicPr>
          <p:cNvPr id="7" name="Picture 6">
            <a:extLst>
              <a:ext uri="{FF2B5EF4-FFF2-40B4-BE49-F238E27FC236}">
                <a16:creationId xmlns:a16="http://schemas.microsoft.com/office/drawing/2014/main" id="{D7F63CCC-393B-46AF-B9A3-7A742E31DD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8026200" y="1427018"/>
            <a:ext cx="4197928" cy="2870846"/>
          </a:xfrm>
          <a:prstGeom prst="rect">
            <a:avLst/>
          </a:prstGeom>
        </p:spPr>
      </p:pic>
      <p:grpSp>
        <p:nvGrpSpPr>
          <p:cNvPr id="6" name="Group 5">
            <a:extLst>
              <a:ext uri="{FF2B5EF4-FFF2-40B4-BE49-F238E27FC236}">
                <a16:creationId xmlns:a16="http://schemas.microsoft.com/office/drawing/2014/main" id="{D0D9B0E1-5A56-4181-AF1D-9411E5144FE9}"/>
              </a:ext>
            </a:extLst>
          </p:cNvPr>
          <p:cNvGrpSpPr/>
          <p:nvPr/>
        </p:nvGrpSpPr>
        <p:grpSpPr>
          <a:xfrm>
            <a:off x="3707171" y="1683634"/>
            <a:ext cx="3668824" cy="4744130"/>
            <a:chOff x="3707171" y="1683634"/>
            <a:chExt cx="3668824" cy="4744130"/>
          </a:xfrm>
        </p:grpSpPr>
        <p:pic>
          <p:nvPicPr>
            <p:cNvPr id="11" name="Picture 10">
              <a:extLst>
                <a:ext uri="{FF2B5EF4-FFF2-40B4-BE49-F238E27FC236}">
                  <a16:creationId xmlns:a16="http://schemas.microsoft.com/office/drawing/2014/main" id="{9D80FEF2-C071-4241-B5DF-572DFDB2C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11" b="-776"/>
            <a:stretch/>
          </p:blipFill>
          <p:spPr>
            <a:xfrm rot="5400000">
              <a:off x="3275681" y="2327451"/>
              <a:ext cx="4676785" cy="3523842"/>
            </a:xfrm>
            <a:prstGeom prst="rect">
              <a:avLst/>
            </a:prstGeom>
          </p:spPr>
        </p:pic>
        <p:sp>
          <p:nvSpPr>
            <p:cNvPr id="2" name="Isosceles Triangle 1">
              <a:extLst>
                <a:ext uri="{FF2B5EF4-FFF2-40B4-BE49-F238E27FC236}">
                  <a16:creationId xmlns:a16="http://schemas.microsoft.com/office/drawing/2014/main" id="{23806ED5-B7CE-47A1-92D6-6FC7359C4CE4}"/>
                </a:ext>
              </a:extLst>
            </p:cNvPr>
            <p:cNvSpPr/>
            <p:nvPr/>
          </p:nvSpPr>
          <p:spPr>
            <a:xfrm rot="11379680">
              <a:off x="3707171" y="1683634"/>
              <a:ext cx="391469" cy="61284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290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EBF37F-BBA8-4546-A41B-4930270A1327}"/>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7" name="TextBox 6">
            <a:extLst>
              <a:ext uri="{FF2B5EF4-FFF2-40B4-BE49-F238E27FC236}">
                <a16:creationId xmlns:a16="http://schemas.microsoft.com/office/drawing/2014/main" id="{385490E3-0438-40D0-A36D-54211E1AF3DB}"/>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Conclusions</a:t>
            </a:r>
          </a:p>
        </p:txBody>
      </p:sp>
      <p:pic>
        <p:nvPicPr>
          <p:cNvPr id="10" name="Picture 9">
            <a:extLst>
              <a:ext uri="{FF2B5EF4-FFF2-40B4-BE49-F238E27FC236}">
                <a16:creationId xmlns:a16="http://schemas.microsoft.com/office/drawing/2014/main" id="{293E6CC2-2725-4E59-9F02-A2F87E17EF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656" y="2357911"/>
            <a:ext cx="3233989" cy="3209998"/>
          </a:xfrm>
          <a:prstGeom prst="rect">
            <a:avLst/>
          </a:prstGeom>
        </p:spPr>
      </p:pic>
      <p:pic>
        <p:nvPicPr>
          <p:cNvPr id="11" name="Picture 10">
            <a:extLst>
              <a:ext uri="{FF2B5EF4-FFF2-40B4-BE49-F238E27FC236}">
                <a16:creationId xmlns:a16="http://schemas.microsoft.com/office/drawing/2014/main" id="{10AD6521-4EFD-4E74-86E2-5A9720E4A8A8}"/>
              </a:ext>
            </a:extLst>
          </p:cNvPr>
          <p:cNvPicPr>
            <a:picLocks noChangeAspect="1"/>
          </p:cNvPicPr>
          <p:nvPr/>
        </p:nvPicPr>
        <p:blipFill>
          <a:blip r:embed="rId4"/>
          <a:stretch>
            <a:fillRect/>
          </a:stretch>
        </p:blipFill>
        <p:spPr>
          <a:xfrm>
            <a:off x="6358370" y="1819785"/>
            <a:ext cx="5238750" cy="4286250"/>
          </a:xfrm>
          <a:prstGeom prst="rect">
            <a:avLst/>
          </a:prstGeom>
        </p:spPr>
      </p:pic>
      <p:sp>
        <p:nvSpPr>
          <p:cNvPr id="12" name="TextBox 11">
            <a:extLst>
              <a:ext uri="{FF2B5EF4-FFF2-40B4-BE49-F238E27FC236}">
                <a16:creationId xmlns:a16="http://schemas.microsoft.com/office/drawing/2014/main" id="{18D70CE9-BD91-40BD-9D0B-FD4DC002E616}"/>
              </a:ext>
            </a:extLst>
          </p:cNvPr>
          <p:cNvSpPr txBox="1"/>
          <p:nvPr/>
        </p:nvSpPr>
        <p:spPr>
          <a:xfrm>
            <a:off x="8229600" y="6106035"/>
            <a:ext cx="4102924" cy="375909"/>
          </a:xfrm>
          <a:prstGeom prst="rect">
            <a:avLst/>
          </a:prstGeom>
          <a:noFill/>
        </p:spPr>
        <p:txBody>
          <a:bodyPr wrap="square" rtlCol="0">
            <a:spAutoFit/>
          </a:bodyPr>
          <a:lstStyle/>
          <a:p>
            <a:r>
              <a:rPr lang="en-US" dirty="0"/>
              <a:t>© Southwest Colorado Wildflowers</a:t>
            </a:r>
          </a:p>
        </p:txBody>
      </p:sp>
      <p:sp>
        <p:nvSpPr>
          <p:cNvPr id="13" name="Arrow: Right 12">
            <a:extLst>
              <a:ext uri="{FF2B5EF4-FFF2-40B4-BE49-F238E27FC236}">
                <a16:creationId xmlns:a16="http://schemas.microsoft.com/office/drawing/2014/main" id="{E200BC2B-264C-4730-81B1-DB5E9BF29690}"/>
              </a:ext>
            </a:extLst>
          </p:cNvPr>
          <p:cNvSpPr/>
          <p:nvPr/>
        </p:nvSpPr>
        <p:spPr>
          <a:xfrm>
            <a:off x="3756531" y="3879273"/>
            <a:ext cx="2492952"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6581001"/>
            <a:ext cx="2133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©Jared Lloyd</a:t>
            </a:r>
          </a:p>
        </p:txBody>
      </p:sp>
      <p:sp>
        <p:nvSpPr>
          <p:cNvPr id="2" name="TextBox 1">
            <a:extLst>
              <a:ext uri="{FF2B5EF4-FFF2-40B4-BE49-F238E27FC236}">
                <a16:creationId xmlns:a16="http://schemas.microsoft.com/office/drawing/2014/main" id="{6A7DBAEB-57F9-BF46-A8CF-0A20C1ABE2CC}"/>
              </a:ext>
            </a:extLst>
          </p:cNvPr>
          <p:cNvSpPr txBox="1"/>
          <p:nvPr/>
        </p:nvSpPr>
        <p:spPr>
          <a:xfrm>
            <a:off x="388620" y="1143000"/>
            <a:ext cx="5200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Questions?</a:t>
            </a:r>
          </a:p>
        </p:txBody>
      </p:sp>
      <p:pic>
        <p:nvPicPr>
          <p:cNvPr id="5" name="Picture 4">
            <a:extLst>
              <a:ext uri="{FF2B5EF4-FFF2-40B4-BE49-F238E27FC236}">
                <a16:creationId xmlns:a16="http://schemas.microsoft.com/office/drawing/2014/main" id="{5543D609-4B48-49B7-B145-7E328FEA1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836898"/>
            <a:ext cx="12191999" cy="9313333"/>
          </a:xfrm>
          <a:prstGeom prst="rect">
            <a:avLst/>
          </a:prstGeom>
        </p:spPr>
      </p:pic>
      <p:sp>
        <p:nvSpPr>
          <p:cNvPr id="6" name="TextBox 5">
            <a:extLst>
              <a:ext uri="{FF2B5EF4-FFF2-40B4-BE49-F238E27FC236}">
                <a16:creationId xmlns:a16="http://schemas.microsoft.com/office/drawing/2014/main" id="{0F50E01C-AAA1-4E41-882E-A5B29C275739}"/>
              </a:ext>
            </a:extLst>
          </p:cNvPr>
          <p:cNvSpPr txBox="1"/>
          <p:nvPr/>
        </p:nvSpPr>
        <p:spPr>
          <a:xfrm>
            <a:off x="-1" y="6396335"/>
            <a:ext cx="3635566" cy="369332"/>
          </a:xfrm>
          <a:prstGeom prst="rect">
            <a:avLst/>
          </a:prstGeom>
          <a:noFill/>
        </p:spPr>
        <p:txBody>
          <a:bodyPr wrap="square" rtlCol="0">
            <a:spAutoFit/>
          </a:bodyPr>
          <a:lstStyle/>
          <a:p>
            <a:r>
              <a:rPr lang="en-US" dirty="0">
                <a:solidFill>
                  <a:schemeClr val="bg1"/>
                </a:solidFill>
              </a:rPr>
              <a:t>@ Scott Copeland</a:t>
            </a:r>
          </a:p>
        </p:txBody>
      </p:sp>
      <p:sp>
        <p:nvSpPr>
          <p:cNvPr id="7" name="TextBox 6">
            <a:extLst>
              <a:ext uri="{FF2B5EF4-FFF2-40B4-BE49-F238E27FC236}">
                <a16:creationId xmlns:a16="http://schemas.microsoft.com/office/drawing/2014/main" id="{2CDB4959-043D-4AB0-9F3B-C7E7232FD5A1}"/>
              </a:ext>
            </a:extLst>
          </p:cNvPr>
          <p:cNvSpPr txBox="1"/>
          <p:nvPr/>
        </p:nvSpPr>
        <p:spPr>
          <a:xfrm>
            <a:off x="286438" y="418686"/>
            <a:ext cx="4671151" cy="769441"/>
          </a:xfrm>
          <a:prstGeom prst="rect">
            <a:avLst/>
          </a:prstGeom>
          <a:noFill/>
        </p:spPr>
        <p:txBody>
          <a:bodyPr wrap="square" rtlCol="0">
            <a:spAutoFit/>
          </a:bodyPr>
          <a:lstStyle/>
          <a:p>
            <a:r>
              <a:rPr lang="en-US" sz="4400" b="1" dirty="0">
                <a:solidFill>
                  <a:schemeClr val="bg1">
                    <a:lumMod val="50000"/>
                  </a:schemeClr>
                </a:solidFill>
              </a:rPr>
              <a:t>Questions?</a:t>
            </a:r>
          </a:p>
        </p:txBody>
      </p:sp>
    </p:spTree>
    <p:extLst>
      <p:ext uri="{BB962C8B-B14F-4D97-AF65-F5344CB8AC3E}">
        <p14:creationId xmlns:p14="http://schemas.microsoft.com/office/powerpoint/2010/main" val="152149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708CAE26-BB9F-A740-940A-BFBB7F650BCE}"/>
              </a:ext>
            </a:extLst>
          </p:cNvPr>
          <p:cNvSpPr>
            <a:spLocks/>
          </p:cNvSpPr>
          <p:nvPr/>
        </p:nvSpPr>
        <p:spPr bwMode="auto">
          <a:xfrm>
            <a:off x="1" y="0"/>
            <a:ext cx="12191999" cy="1230551"/>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2" name="TextBox 1">
            <a:extLst>
              <a:ext uri="{FF2B5EF4-FFF2-40B4-BE49-F238E27FC236}">
                <a16:creationId xmlns:a16="http://schemas.microsoft.com/office/drawing/2014/main" id="{028B36D9-8A4D-46A8-A5B8-6BE26DCDD602}"/>
              </a:ext>
            </a:extLst>
          </p:cNvPr>
          <p:cNvSpPr txBox="1"/>
          <p:nvPr/>
        </p:nvSpPr>
        <p:spPr>
          <a:xfrm>
            <a:off x="530431" y="303786"/>
            <a:ext cx="11210307" cy="830997"/>
          </a:xfrm>
          <a:prstGeom prst="rect">
            <a:avLst/>
          </a:prstGeom>
          <a:noFill/>
        </p:spPr>
        <p:txBody>
          <a:bodyPr wrap="square" rtlCol="0">
            <a:spAutoFit/>
          </a:bodyPr>
          <a:lstStyle/>
          <a:p>
            <a:pPr algn="ctr"/>
            <a:r>
              <a:rPr lang="en-US" sz="4800" dirty="0">
                <a:solidFill>
                  <a:schemeClr val="bg1"/>
                </a:solidFill>
              </a:rPr>
              <a:t>Disturbance from Historic Mining</a:t>
            </a:r>
          </a:p>
        </p:txBody>
      </p:sp>
      <p:pic>
        <p:nvPicPr>
          <p:cNvPr id="6" name="Picture 5">
            <a:extLst>
              <a:ext uri="{FF2B5EF4-FFF2-40B4-BE49-F238E27FC236}">
                <a16:creationId xmlns:a16="http://schemas.microsoft.com/office/drawing/2014/main" id="{0FD6AA95-9D47-498C-93F6-BA70F5FCE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7172" y="1430998"/>
            <a:ext cx="10164726" cy="4961524"/>
          </a:xfrm>
          <a:prstGeom prst="rect">
            <a:avLst/>
          </a:prstGeom>
        </p:spPr>
      </p:pic>
      <p:pic>
        <p:nvPicPr>
          <p:cNvPr id="3" name="Picture 2">
            <a:extLst>
              <a:ext uri="{FF2B5EF4-FFF2-40B4-BE49-F238E27FC236}">
                <a16:creationId xmlns:a16="http://schemas.microsoft.com/office/drawing/2014/main" id="{F8F57682-1982-4D54-9D6B-0E33628C6C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2335" y="1430998"/>
            <a:ext cx="10309563" cy="4961524"/>
          </a:xfrm>
          <a:prstGeom prst="rect">
            <a:avLst/>
          </a:prstGeom>
        </p:spPr>
      </p:pic>
    </p:spTree>
    <p:extLst>
      <p:ext uri="{BB962C8B-B14F-4D97-AF65-F5344CB8AC3E}">
        <p14:creationId xmlns:p14="http://schemas.microsoft.com/office/powerpoint/2010/main" val="204288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D7B6C-79F5-FE47-9993-181EFC139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0207"/>
            <a:ext cx="8730753" cy="5867793"/>
          </a:xfrm>
          <a:prstGeom prst="rect">
            <a:avLst/>
          </a:prstGeom>
        </p:spPr>
      </p:pic>
      <p:sp>
        <p:nvSpPr>
          <p:cNvPr id="10" name="Rectangle 3">
            <a:extLst>
              <a:ext uri="{FF2B5EF4-FFF2-40B4-BE49-F238E27FC236}">
                <a16:creationId xmlns:a16="http://schemas.microsoft.com/office/drawing/2014/main" id="{87AC4F9A-91BD-F84C-ABD9-117714AB580F}"/>
              </a:ext>
            </a:extLst>
          </p:cNvPr>
          <p:cNvSpPr>
            <a:spLocks/>
          </p:cNvSpPr>
          <p:nvPr/>
        </p:nvSpPr>
        <p:spPr bwMode="auto">
          <a:xfrm>
            <a:off x="1" y="0"/>
            <a:ext cx="12255334"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2" name="TextBox 1">
            <a:extLst>
              <a:ext uri="{FF2B5EF4-FFF2-40B4-BE49-F238E27FC236}">
                <a16:creationId xmlns:a16="http://schemas.microsoft.com/office/drawing/2014/main" id="{07AEAFEB-9A44-4481-87EB-C53B06D4D8D4}"/>
              </a:ext>
            </a:extLst>
          </p:cNvPr>
          <p:cNvSpPr txBox="1"/>
          <p:nvPr/>
        </p:nvSpPr>
        <p:spPr>
          <a:xfrm>
            <a:off x="356260" y="159210"/>
            <a:ext cx="11542816" cy="830997"/>
          </a:xfrm>
          <a:prstGeom prst="rect">
            <a:avLst/>
          </a:prstGeom>
          <a:noFill/>
        </p:spPr>
        <p:txBody>
          <a:bodyPr wrap="square" rtlCol="0">
            <a:spAutoFit/>
          </a:bodyPr>
          <a:lstStyle/>
          <a:p>
            <a:pPr algn="ctr"/>
            <a:r>
              <a:rPr lang="en-US" sz="4800" dirty="0">
                <a:solidFill>
                  <a:schemeClr val="bg1"/>
                </a:solidFill>
              </a:rPr>
              <a:t>Results of Disturbance</a:t>
            </a:r>
          </a:p>
        </p:txBody>
      </p:sp>
      <p:pic>
        <p:nvPicPr>
          <p:cNvPr id="8" name="Picture 2" descr="Cheatgrass is an annual invasive plant that crowds out native plants in sagebrush range.">
            <a:extLst>
              <a:ext uri="{FF2B5EF4-FFF2-40B4-BE49-F238E27FC236}">
                <a16:creationId xmlns:a16="http://schemas.microsoft.com/office/drawing/2014/main" id="{782A173C-A41A-4A1A-B075-99299A1E5E3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54994" y="1149417"/>
            <a:ext cx="6529081" cy="570858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A43F5C88-8414-4BE8-BAC2-222D11A039F7}"/>
              </a:ext>
            </a:extLst>
          </p:cNvPr>
          <p:cNvSpPr/>
          <p:nvPr/>
        </p:nvSpPr>
        <p:spPr>
          <a:xfrm>
            <a:off x="3309617" y="3716284"/>
            <a:ext cx="4690753" cy="4156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669D9BB-218F-4F8E-A0B8-86F870164E57}"/>
              </a:ext>
            </a:extLst>
          </p:cNvPr>
          <p:cNvSpPr/>
          <p:nvPr/>
        </p:nvSpPr>
        <p:spPr>
          <a:xfrm rot="10800000">
            <a:off x="3309617" y="2464636"/>
            <a:ext cx="4690753" cy="4156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7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FD13-E5C9-43FE-A315-D8EFFF6100A0}"/>
              </a:ext>
            </a:extLst>
          </p:cNvPr>
          <p:cNvSpPr>
            <a:spLocks noGrp="1"/>
          </p:cNvSpPr>
          <p:nvPr>
            <p:ph type="title"/>
          </p:nvPr>
        </p:nvSpPr>
        <p:spPr>
          <a:xfrm>
            <a:off x="1963706" y="-7721"/>
            <a:ext cx="8264586" cy="1188720"/>
          </a:xfrm>
        </p:spPr>
        <p:txBody>
          <a:bodyPr>
            <a:normAutofit fontScale="90000"/>
          </a:bodyPr>
          <a:lstStyle/>
          <a:p>
            <a:r>
              <a:rPr lang="en-US" b="1" dirty="0">
                <a:solidFill>
                  <a:schemeClr val="bg1"/>
                </a:solidFill>
              </a:rPr>
              <a:t>The Innovative Restoration Approach</a:t>
            </a:r>
          </a:p>
        </p:txBody>
      </p:sp>
      <p:pic>
        <p:nvPicPr>
          <p:cNvPr id="2050" name="Picture 2" descr="C:\Users\gfuller\Documents\TNC sage grouse team\TNC sagebrush sea planning team\Final Lever Strategies\Restoration Lever team\NCS Presentation_2018\NCS photos\native se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9928" y="1409339"/>
            <a:ext cx="2283436" cy="17125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fuller\Documents\TNC sage grouse team\TNC sagebrush sea planning team\Final Lever Strategies\Restoration Lever team\NCS Presentation_2018\NCS photos\sage seedlings in pillo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9476" y="4426705"/>
            <a:ext cx="2926834" cy="21187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606665" y="762142"/>
            <a:ext cx="1712576" cy="3006975"/>
          </a:xfrm>
          <a:prstGeom prst="rect">
            <a:avLst/>
          </a:prstGeom>
        </p:spPr>
      </p:pic>
      <p:pic>
        <p:nvPicPr>
          <p:cNvPr id="2055" name="Picture 7" descr="C:\Users\gfuller\Documents\Precision Restoration Collins\Prec Resto Presentations\photos\2014-03-10 ARTRdepthstud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94767" y="4426705"/>
            <a:ext cx="2774367" cy="211874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27475" y="3137157"/>
            <a:ext cx="10868750" cy="1218310"/>
            <a:chOff x="427475" y="3121917"/>
            <a:chExt cx="10868750" cy="1218310"/>
          </a:xfrm>
        </p:grpSpPr>
        <p:pic>
          <p:nvPicPr>
            <p:cNvPr id="2057"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72851" y="3121918"/>
              <a:ext cx="5723374" cy="121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7475" y="3121917"/>
              <a:ext cx="5145376" cy="121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Picture 2" descr="seeds of success logo">
            <a:extLst>
              <a:ext uri="{FF2B5EF4-FFF2-40B4-BE49-F238E27FC236}">
                <a16:creationId xmlns:a16="http://schemas.microsoft.com/office/drawing/2014/main" id="{EC56B964-1624-4E64-8091-0B25E06305A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4592" y="1299657"/>
            <a:ext cx="2143125" cy="18383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39A5CFE-C4EF-4CBD-858B-78672B723107}"/>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17" name="TextBox 16">
            <a:extLst>
              <a:ext uri="{FF2B5EF4-FFF2-40B4-BE49-F238E27FC236}">
                <a16:creationId xmlns:a16="http://schemas.microsoft.com/office/drawing/2014/main" id="{CC4FF784-8ACE-4829-BC48-10283ABD44CD}"/>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Innovative Restoration</a:t>
            </a:r>
          </a:p>
        </p:txBody>
      </p:sp>
      <p:pic>
        <p:nvPicPr>
          <p:cNvPr id="19" name="Picture 11" descr="C:\Users\gfuller\Documents\Precision Restoration Collins\Prec Resto Presentations\photos\DSC_0067.JPG">
            <a:extLst>
              <a:ext uri="{FF2B5EF4-FFF2-40B4-BE49-F238E27FC236}">
                <a16:creationId xmlns:a16="http://schemas.microsoft.com/office/drawing/2014/main" id="{51061B6F-3EF2-4569-B1D4-B58AC8FA355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3904"/>
          <a:stretch/>
        </p:blipFill>
        <p:spPr bwMode="auto">
          <a:xfrm>
            <a:off x="9182542" y="1290661"/>
            <a:ext cx="1890508" cy="18108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0BD31DD-5607-4FA5-884C-64346E6E5660}"/>
              </a:ext>
            </a:extLst>
          </p:cNvPr>
          <p:cNvPicPr/>
          <p:nvPr/>
        </p:nvPicPr>
        <p:blipFill rotWithShape="1">
          <a:blip r:embed="rId11" cstate="email">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a:ext>
            </a:extLst>
          </a:blip>
          <a:srcRect/>
          <a:stretch/>
        </p:blipFill>
        <p:spPr bwMode="auto">
          <a:xfrm rot="10800000">
            <a:off x="382773" y="4426703"/>
            <a:ext cx="4805917" cy="2118745"/>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5118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512F2-2BC1-4AE4-B9E8-93C2D2B11E31}"/>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9ABF4051-5880-49BB-BFB8-0646D4F0A7F4}"/>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Barriers to Establishment</a:t>
            </a:r>
          </a:p>
        </p:txBody>
      </p:sp>
      <p:grpSp>
        <p:nvGrpSpPr>
          <p:cNvPr id="21" name="Group 20">
            <a:extLst>
              <a:ext uri="{FF2B5EF4-FFF2-40B4-BE49-F238E27FC236}">
                <a16:creationId xmlns:a16="http://schemas.microsoft.com/office/drawing/2014/main" id="{15B38CAB-D9D8-40FC-9E5E-138225B95A36}"/>
              </a:ext>
            </a:extLst>
          </p:cNvPr>
          <p:cNvGrpSpPr/>
          <p:nvPr/>
        </p:nvGrpSpPr>
        <p:grpSpPr>
          <a:xfrm>
            <a:off x="0" y="4805121"/>
            <a:ext cx="12401079" cy="1635127"/>
            <a:chOff x="0" y="4805121"/>
            <a:chExt cx="12401079" cy="1635127"/>
          </a:xfrm>
        </p:grpSpPr>
        <p:pic>
          <p:nvPicPr>
            <p:cNvPr id="7" name="Picture 6" descr="IMG_2167.jpg">
              <a:extLst>
                <a:ext uri="{FF2B5EF4-FFF2-40B4-BE49-F238E27FC236}">
                  <a16:creationId xmlns:a16="http://schemas.microsoft.com/office/drawing/2014/main" id="{DBF71029-1CA8-41C3-AA9A-A59C84893F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05123"/>
              <a:ext cx="12207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G_2190.jpg">
              <a:extLst>
                <a:ext uri="{FF2B5EF4-FFF2-40B4-BE49-F238E27FC236}">
                  <a16:creationId xmlns:a16="http://schemas.microsoft.com/office/drawing/2014/main" id="{F75AE0BA-3CE4-4E33-AF41-8B4520CA40E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3371" y="4805122"/>
              <a:ext cx="122078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G_2222.jpg">
              <a:extLst>
                <a:ext uri="{FF2B5EF4-FFF2-40B4-BE49-F238E27FC236}">
                  <a16:creationId xmlns:a16="http://schemas.microsoft.com/office/drawing/2014/main" id="{F69D633D-A8EF-4DAC-BC91-F8CFE41DB1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42676" y="4805121"/>
              <a:ext cx="21891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E02A19C-778F-49DF-BD27-5DE839A502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627359" y="4805122"/>
              <a:ext cx="1773720" cy="1635124"/>
            </a:xfrm>
            <a:prstGeom prst="rect">
              <a:avLst/>
            </a:prstGeom>
          </p:spPr>
        </p:pic>
        <p:grpSp>
          <p:nvGrpSpPr>
            <p:cNvPr id="12" name="Group 11">
              <a:extLst>
                <a:ext uri="{FF2B5EF4-FFF2-40B4-BE49-F238E27FC236}">
                  <a16:creationId xmlns:a16="http://schemas.microsoft.com/office/drawing/2014/main" id="{448AE30C-08F8-4D4A-97AC-D3FFF8413C28}"/>
                </a:ext>
              </a:extLst>
            </p:cNvPr>
            <p:cNvGrpSpPr>
              <a:grpSpLocks/>
            </p:cNvGrpSpPr>
            <p:nvPr/>
          </p:nvGrpSpPr>
          <p:grpSpPr bwMode="auto">
            <a:xfrm>
              <a:off x="1355199" y="5211522"/>
              <a:ext cx="1704975" cy="822325"/>
              <a:chOff x="2205557" y="4829020"/>
              <a:chExt cx="1705021" cy="822960"/>
            </a:xfrm>
          </p:grpSpPr>
          <p:sp>
            <p:nvSpPr>
              <p:cNvPr id="16" name="Manual Operation 5">
                <a:extLst>
                  <a:ext uri="{FF2B5EF4-FFF2-40B4-BE49-F238E27FC236}">
                    <a16:creationId xmlns:a16="http://schemas.microsoft.com/office/drawing/2014/main" id="{211D217D-C962-48EB-A15E-320633BD9567}"/>
                  </a:ext>
                </a:extLst>
              </p:cNvPr>
              <p:cNvSpPr/>
              <p:nvPr/>
            </p:nvSpPr>
            <p:spPr>
              <a:xfrm rot="16200000">
                <a:off x="2655981" y="4829020"/>
                <a:ext cx="822960" cy="822960"/>
              </a:xfrm>
              <a:prstGeom prst="flowChartManualOperation">
                <a:avLst/>
              </a:prstGeom>
              <a:noFill/>
              <a:ln/>
            </p:spPr>
            <p:style>
              <a:lnRef idx="1">
                <a:schemeClr val="accent1"/>
              </a:lnRef>
              <a:fillRef idx="3">
                <a:schemeClr val="accent1"/>
              </a:fillRef>
              <a:effectRef idx="2">
                <a:schemeClr val="accent1"/>
              </a:effectRef>
              <a:fontRef idx="minor">
                <a:schemeClr val="lt1"/>
              </a:fontRef>
            </p:style>
            <p:txBody>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a:p>
            </p:txBody>
          </p:sp>
          <p:cxnSp>
            <p:nvCxnSpPr>
              <p:cNvPr id="17" name="Straight Arrow Connector 16">
                <a:extLst>
                  <a:ext uri="{FF2B5EF4-FFF2-40B4-BE49-F238E27FC236}">
                    <a16:creationId xmlns:a16="http://schemas.microsoft.com/office/drawing/2014/main" id="{B5B15244-A854-4FEF-8ECC-0E951CAFECFE}"/>
                  </a:ext>
                </a:extLst>
              </p:cNvPr>
              <p:cNvCxnSpPr/>
              <p:nvPr/>
            </p:nvCxnSpPr>
            <p:spPr>
              <a:xfrm>
                <a:off x="2205557" y="5240501"/>
                <a:ext cx="17050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5EB7EF8-D4BE-4F49-8560-AF0653C30E69}"/>
                </a:ext>
              </a:extLst>
            </p:cNvPr>
            <p:cNvGrpSpPr>
              <a:grpSpLocks/>
            </p:cNvGrpSpPr>
            <p:nvPr/>
          </p:nvGrpSpPr>
          <p:grpSpPr bwMode="auto">
            <a:xfrm>
              <a:off x="4587356" y="5211523"/>
              <a:ext cx="1704975" cy="822325"/>
              <a:chOff x="2205557" y="4829020"/>
              <a:chExt cx="1705021" cy="822960"/>
            </a:xfrm>
          </p:grpSpPr>
          <p:sp>
            <p:nvSpPr>
              <p:cNvPr id="14" name="Manual Operation 13">
                <a:extLst>
                  <a:ext uri="{FF2B5EF4-FFF2-40B4-BE49-F238E27FC236}">
                    <a16:creationId xmlns:a16="http://schemas.microsoft.com/office/drawing/2014/main" id="{350EEBE0-C592-49E2-92C5-28440334DB05}"/>
                  </a:ext>
                </a:extLst>
              </p:cNvPr>
              <p:cNvSpPr/>
              <p:nvPr/>
            </p:nvSpPr>
            <p:spPr>
              <a:xfrm rot="16200000">
                <a:off x="2655981" y="4829020"/>
                <a:ext cx="822960" cy="822960"/>
              </a:xfrm>
              <a:prstGeom prst="flowChartManualOperation">
                <a:avLst/>
              </a:prstGeom>
              <a:noFill/>
              <a:ln/>
            </p:spPr>
            <p:style>
              <a:lnRef idx="1">
                <a:schemeClr val="accent1"/>
              </a:lnRef>
              <a:fillRef idx="3">
                <a:schemeClr val="accent1"/>
              </a:fillRef>
              <a:effectRef idx="2">
                <a:schemeClr val="accent1"/>
              </a:effectRef>
              <a:fontRef idx="minor">
                <a:schemeClr val="lt1"/>
              </a:fontRef>
            </p:style>
            <p:txBody>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a:p>
            </p:txBody>
          </p:sp>
          <p:cxnSp>
            <p:nvCxnSpPr>
              <p:cNvPr id="15" name="Straight Arrow Connector 14">
                <a:extLst>
                  <a:ext uri="{FF2B5EF4-FFF2-40B4-BE49-F238E27FC236}">
                    <a16:creationId xmlns:a16="http://schemas.microsoft.com/office/drawing/2014/main" id="{C57FBF14-28F9-4373-9FC7-E4522FDA9882}"/>
                  </a:ext>
                </a:extLst>
              </p:cNvPr>
              <p:cNvCxnSpPr/>
              <p:nvPr/>
            </p:nvCxnSpPr>
            <p:spPr>
              <a:xfrm>
                <a:off x="2205557" y="5240501"/>
                <a:ext cx="17050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F3C43639-C492-419C-B5AD-DBA10DE9E1AD}"/>
                </a:ext>
              </a:extLst>
            </p:cNvPr>
            <p:cNvGrpSpPr>
              <a:grpSpLocks/>
            </p:cNvGrpSpPr>
            <p:nvPr/>
          </p:nvGrpSpPr>
          <p:grpSpPr bwMode="auto">
            <a:xfrm>
              <a:off x="8782183" y="5211520"/>
              <a:ext cx="1704975" cy="822325"/>
              <a:chOff x="2205557" y="4829020"/>
              <a:chExt cx="1705021" cy="822960"/>
            </a:xfrm>
          </p:grpSpPr>
          <p:sp>
            <p:nvSpPr>
              <p:cNvPr id="19" name="Manual Operation 13">
                <a:extLst>
                  <a:ext uri="{FF2B5EF4-FFF2-40B4-BE49-F238E27FC236}">
                    <a16:creationId xmlns:a16="http://schemas.microsoft.com/office/drawing/2014/main" id="{4940E193-2522-4077-AA08-FED5EE7D33EB}"/>
                  </a:ext>
                </a:extLst>
              </p:cNvPr>
              <p:cNvSpPr/>
              <p:nvPr/>
            </p:nvSpPr>
            <p:spPr>
              <a:xfrm rot="16200000">
                <a:off x="2655981" y="4829020"/>
                <a:ext cx="822960" cy="822960"/>
              </a:xfrm>
              <a:prstGeom prst="flowChartManualOperation">
                <a:avLst/>
              </a:prstGeom>
              <a:noFill/>
              <a:ln/>
            </p:spPr>
            <p:style>
              <a:lnRef idx="1">
                <a:schemeClr val="accent1"/>
              </a:lnRef>
              <a:fillRef idx="3">
                <a:schemeClr val="accent1"/>
              </a:fillRef>
              <a:effectRef idx="2">
                <a:schemeClr val="accent1"/>
              </a:effectRef>
              <a:fontRef idx="minor">
                <a:schemeClr val="lt1"/>
              </a:fontRef>
            </p:style>
            <p:txBody>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endParaRPr lang="en-US"/>
              </a:p>
            </p:txBody>
          </p:sp>
          <p:cxnSp>
            <p:nvCxnSpPr>
              <p:cNvPr id="20" name="Straight Arrow Connector 19">
                <a:extLst>
                  <a:ext uri="{FF2B5EF4-FFF2-40B4-BE49-F238E27FC236}">
                    <a16:creationId xmlns:a16="http://schemas.microsoft.com/office/drawing/2014/main" id="{B5C62DCA-6468-4E78-8CF9-4B9132F0602E}"/>
                  </a:ext>
                </a:extLst>
              </p:cNvPr>
              <p:cNvCxnSpPr/>
              <p:nvPr/>
            </p:nvCxnSpPr>
            <p:spPr>
              <a:xfrm>
                <a:off x="2205557" y="5240501"/>
                <a:ext cx="17050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cxnSp>
        <p:nvCxnSpPr>
          <p:cNvPr id="23" name="Straight Arrow Connector 22">
            <a:extLst>
              <a:ext uri="{FF2B5EF4-FFF2-40B4-BE49-F238E27FC236}">
                <a16:creationId xmlns:a16="http://schemas.microsoft.com/office/drawing/2014/main" id="{A229DB78-5B45-40B3-B033-802292AFB61E}"/>
              </a:ext>
            </a:extLst>
          </p:cNvPr>
          <p:cNvCxnSpPr>
            <a:cxnSpLocks/>
          </p:cNvCxnSpPr>
          <p:nvPr/>
        </p:nvCxnSpPr>
        <p:spPr>
          <a:xfrm>
            <a:off x="5450994" y="3702205"/>
            <a:ext cx="0" cy="1349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9C074FF-C36B-4B89-B786-270E7D7FA83A}"/>
              </a:ext>
            </a:extLst>
          </p:cNvPr>
          <p:cNvSpPr txBox="1"/>
          <p:nvPr/>
        </p:nvSpPr>
        <p:spPr>
          <a:xfrm>
            <a:off x="3738732" y="2861020"/>
            <a:ext cx="3402221" cy="861774"/>
          </a:xfrm>
          <a:prstGeom prst="rect">
            <a:avLst/>
          </a:prstGeom>
          <a:noFill/>
        </p:spPr>
        <p:txBody>
          <a:bodyPr wrap="square" rtlCol="0">
            <a:spAutoFit/>
          </a:bodyPr>
          <a:lstStyle/>
          <a:p>
            <a:pPr algn="ctr"/>
            <a:r>
              <a:rPr lang="en-US" dirty="0"/>
              <a:t>Bottleneck identified in popular restoration grass species </a:t>
            </a:r>
          </a:p>
          <a:p>
            <a:pPr algn="ctr"/>
            <a:r>
              <a:rPr lang="en-US" sz="1400" dirty="0"/>
              <a:t>(James et al, 2011)</a:t>
            </a:r>
            <a:endParaRPr lang="en-US" dirty="0"/>
          </a:p>
        </p:txBody>
      </p:sp>
      <p:sp>
        <p:nvSpPr>
          <p:cNvPr id="26" name="Rectangle: Rounded Corners 25">
            <a:extLst>
              <a:ext uri="{FF2B5EF4-FFF2-40B4-BE49-F238E27FC236}">
                <a16:creationId xmlns:a16="http://schemas.microsoft.com/office/drawing/2014/main" id="{112F987D-2A7A-4170-B955-EDE5449F1DF7}"/>
              </a:ext>
            </a:extLst>
          </p:cNvPr>
          <p:cNvSpPr/>
          <p:nvPr/>
        </p:nvSpPr>
        <p:spPr>
          <a:xfrm>
            <a:off x="1009891" y="1560580"/>
            <a:ext cx="1756759" cy="8578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A51AC8-2B2C-4773-A84C-27EE204CC4C8}"/>
              </a:ext>
            </a:extLst>
          </p:cNvPr>
          <p:cNvSpPr txBox="1"/>
          <p:nvPr/>
        </p:nvSpPr>
        <p:spPr>
          <a:xfrm>
            <a:off x="1117374" y="1820204"/>
            <a:ext cx="1541791" cy="338554"/>
          </a:xfrm>
          <a:prstGeom prst="rect">
            <a:avLst/>
          </a:prstGeom>
          <a:noFill/>
        </p:spPr>
        <p:txBody>
          <a:bodyPr wrap="square" rtlCol="0">
            <a:spAutoFit/>
          </a:bodyPr>
          <a:lstStyle/>
          <a:p>
            <a:r>
              <a:rPr lang="en-US" sz="1600" dirty="0"/>
              <a:t>Invasive Species</a:t>
            </a:r>
          </a:p>
        </p:txBody>
      </p:sp>
      <p:sp>
        <p:nvSpPr>
          <p:cNvPr id="28" name="Rectangle: Rounded Corners 27">
            <a:extLst>
              <a:ext uri="{FF2B5EF4-FFF2-40B4-BE49-F238E27FC236}">
                <a16:creationId xmlns:a16="http://schemas.microsoft.com/office/drawing/2014/main" id="{229990A8-04BB-4399-BF7B-DF15CAAB837D}"/>
              </a:ext>
            </a:extLst>
          </p:cNvPr>
          <p:cNvSpPr/>
          <p:nvPr/>
        </p:nvSpPr>
        <p:spPr>
          <a:xfrm>
            <a:off x="3113755" y="1560580"/>
            <a:ext cx="1756759" cy="8578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8FD44A5-4788-4C7A-A684-17D3B4EDD428}"/>
              </a:ext>
            </a:extLst>
          </p:cNvPr>
          <p:cNvSpPr txBox="1"/>
          <p:nvPr/>
        </p:nvSpPr>
        <p:spPr>
          <a:xfrm>
            <a:off x="3221238" y="1697093"/>
            <a:ext cx="1541791" cy="584775"/>
          </a:xfrm>
          <a:prstGeom prst="rect">
            <a:avLst/>
          </a:prstGeom>
          <a:noFill/>
        </p:spPr>
        <p:txBody>
          <a:bodyPr wrap="square" rtlCol="0">
            <a:spAutoFit/>
          </a:bodyPr>
          <a:lstStyle/>
          <a:p>
            <a:pPr algn="ctr"/>
            <a:r>
              <a:rPr lang="en-US" sz="1600" dirty="0"/>
              <a:t>Lack of Moisture</a:t>
            </a:r>
          </a:p>
        </p:txBody>
      </p:sp>
      <p:sp>
        <p:nvSpPr>
          <p:cNvPr id="30" name="Rectangle: Rounded Corners 29">
            <a:extLst>
              <a:ext uri="{FF2B5EF4-FFF2-40B4-BE49-F238E27FC236}">
                <a16:creationId xmlns:a16="http://schemas.microsoft.com/office/drawing/2014/main" id="{FDE545A6-0D37-40B9-9039-EDBCA6C14522}"/>
              </a:ext>
            </a:extLst>
          </p:cNvPr>
          <p:cNvSpPr/>
          <p:nvPr/>
        </p:nvSpPr>
        <p:spPr>
          <a:xfrm>
            <a:off x="5217619" y="1563734"/>
            <a:ext cx="1756759" cy="8578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1D98E-A5A0-45F5-87B3-A72A20C06D3F}"/>
              </a:ext>
            </a:extLst>
          </p:cNvPr>
          <p:cNvSpPr txBox="1"/>
          <p:nvPr/>
        </p:nvSpPr>
        <p:spPr>
          <a:xfrm>
            <a:off x="5325102" y="1823358"/>
            <a:ext cx="1541791" cy="338554"/>
          </a:xfrm>
          <a:prstGeom prst="rect">
            <a:avLst/>
          </a:prstGeom>
          <a:noFill/>
        </p:spPr>
        <p:txBody>
          <a:bodyPr wrap="square" rtlCol="0">
            <a:spAutoFit/>
          </a:bodyPr>
          <a:lstStyle/>
          <a:p>
            <a:pPr algn="ctr"/>
            <a:r>
              <a:rPr lang="en-US" sz="1600" dirty="0"/>
              <a:t>Pathogens</a:t>
            </a:r>
          </a:p>
        </p:txBody>
      </p:sp>
      <p:sp>
        <p:nvSpPr>
          <p:cNvPr id="32" name="Rectangle: Rounded Corners 31">
            <a:extLst>
              <a:ext uri="{FF2B5EF4-FFF2-40B4-BE49-F238E27FC236}">
                <a16:creationId xmlns:a16="http://schemas.microsoft.com/office/drawing/2014/main" id="{15EECFCA-22E1-4271-B9A0-E84A78D8738F}"/>
              </a:ext>
            </a:extLst>
          </p:cNvPr>
          <p:cNvSpPr/>
          <p:nvPr/>
        </p:nvSpPr>
        <p:spPr>
          <a:xfrm>
            <a:off x="7321483" y="1560580"/>
            <a:ext cx="1756759" cy="8578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8DA0950-E9BF-41CF-81F8-A5C78F45F5FA}"/>
              </a:ext>
            </a:extLst>
          </p:cNvPr>
          <p:cNvSpPr txBox="1"/>
          <p:nvPr/>
        </p:nvSpPr>
        <p:spPr>
          <a:xfrm>
            <a:off x="7428966" y="1820204"/>
            <a:ext cx="1541791" cy="338554"/>
          </a:xfrm>
          <a:prstGeom prst="rect">
            <a:avLst/>
          </a:prstGeom>
          <a:noFill/>
        </p:spPr>
        <p:txBody>
          <a:bodyPr wrap="square" rtlCol="0">
            <a:spAutoFit/>
          </a:bodyPr>
          <a:lstStyle/>
          <a:p>
            <a:pPr algn="ctr"/>
            <a:r>
              <a:rPr lang="en-US" sz="1600" dirty="0"/>
              <a:t>Competition</a:t>
            </a:r>
          </a:p>
        </p:txBody>
      </p:sp>
      <p:sp>
        <p:nvSpPr>
          <p:cNvPr id="34" name="Rectangle: Rounded Corners 33">
            <a:extLst>
              <a:ext uri="{FF2B5EF4-FFF2-40B4-BE49-F238E27FC236}">
                <a16:creationId xmlns:a16="http://schemas.microsoft.com/office/drawing/2014/main" id="{90CAB5BA-A9F6-46CD-B9BD-E1499CC68017}"/>
              </a:ext>
            </a:extLst>
          </p:cNvPr>
          <p:cNvSpPr/>
          <p:nvPr/>
        </p:nvSpPr>
        <p:spPr>
          <a:xfrm>
            <a:off x="9425347" y="1560580"/>
            <a:ext cx="1756759" cy="8578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994F870-F6FD-4A74-A9FE-5CB91423372B}"/>
              </a:ext>
            </a:extLst>
          </p:cNvPr>
          <p:cNvSpPr txBox="1"/>
          <p:nvPr/>
        </p:nvSpPr>
        <p:spPr>
          <a:xfrm>
            <a:off x="9532830" y="1820204"/>
            <a:ext cx="1541791" cy="338554"/>
          </a:xfrm>
          <a:prstGeom prst="rect">
            <a:avLst/>
          </a:prstGeom>
          <a:noFill/>
        </p:spPr>
        <p:txBody>
          <a:bodyPr wrap="square" rtlCol="0">
            <a:spAutoFit/>
          </a:bodyPr>
          <a:lstStyle/>
          <a:p>
            <a:pPr algn="ctr"/>
            <a:r>
              <a:rPr lang="en-US" sz="1600" dirty="0"/>
              <a:t>Weather</a:t>
            </a:r>
          </a:p>
        </p:txBody>
      </p:sp>
    </p:spTree>
    <p:extLst>
      <p:ext uri="{BB962C8B-B14F-4D97-AF65-F5344CB8AC3E}">
        <p14:creationId xmlns:p14="http://schemas.microsoft.com/office/powerpoint/2010/main" val="41218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A4290-8A0C-4619-BF49-418DA02D2150}"/>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2C7C37DA-BE72-432C-8CE2-65606F2A587A}"/>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Competition</a:t>
            </a:r>
          </a:p>
        </p:txBody>
      </p:sp>
      <p:pic>
        <p:nvPicPr>
          <p:cNvPr id="6" name="Picture 5">
            <a:extLst>
              <a:ext uri="{FF2B5EF4-FFF2-40B4-BE49-F238E27FC236}">
                <a16:creationId xmlns:a16="http://schemas.microsoft.com/office/drawing/2014/main" id="{D07F2391-DD3E-4CE5-A381-3F17627B4A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6261" y="1449968"/>
            <a:ext cx="8185739" cy="5172364"/>
          </a:xfrm>
          <a:prstGeom prst="rect">
            <a:avLst/>
          </a:prstGeom>
        </p:spPr>
      </p:pic>
      <p:sp>
        <p:nvSpPr>
          <p:cNvPr id="7" name="TextBox 6">
            <a:extLst>
              <a:ext uri="{FF2B5EF4-FFF2-40B4-BE49-F238E27FC236}">
                <a16:creationId xmlns:a16="http://schemas.microsoft.com/office/drawing/2014/main" id="{065CF22C-8D6B-4D7F-8BDB-754FFE87EABE}"/>
              </a:ext>
            </a:extLst>
          </p:cNvPr>
          <p:cNvSpPr txBox="1"/>
          <p:nvPr/>
        </p:nvSpPr>
        <p:spPr>
          <a:xfrm>
            <a:off x="619813" y="3066654"/>
            <a:ext cx="3386448"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a:t>Light</a:t>
            </a:r>
          </a:p>
          <a:p>
            <a:pPr marL="571500" indent="-571500">
              <a:buFont typeface="Arial" panose="020B0604020202020204" pitchFamily="34" charset="0"/>
              <a:buChar char="•"/>
            </a:pPr>
            <a:r>
              <a:rPr lang="en-US" sz="4000" dirty="0"/>
              <a:t>Nutrients</a:t>
            </a:r>
          </a:p>
          <a:p>
            <a:pPr marL="571500" indent="-571500">
              <a:buFont typeface="Arial" panose="020B0604020202020204" pitchFamily="34" charset="0"/>
              <a:buChar char="•"/>
            </a:pPr>
            <a:r>
              <a:rPr lang="en-US" sz="4000" dirty="0"/>
              <a:t>Water</a:t>
            </a:r>
          </a:p>
        </p:txBody>
      </p:sp>
    </p:spTree>
    <p:extLst>
      <p:ext uri="{BB962C8B-B14F-4D97-AF65-F5344CB8AC3E}">
        <p14:creationId xmlns:p14="http://schemas.microsoft.com/office/powerpoint/2010/main" val="244347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A4290-8A0C-4619-BF49-418DA02D2150}"/>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5" name="TextBox 4">
            <a:extLst>
              <a:ext uri="{FF2B5EF4-FFF2-40B4-BE49-F238E27FC236}">
                <a16:creationId xmlns:a16="http://schemas.microsoft.com/office/drawing/2014/main" id="{2C7C37DA-BE72-432C-8CE2-65606F2A587A}"/>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Competition</a:t>
            </a:r>
          </a:p>
        </p:txBody>
      </p:sp>
      <p:sp>
        <p:nvSpPr>
          <p:cNvPr id="9" name="Rectangle 8">
            <a:extLst>
              <a:ext uri="{FF2B5EF4-FFF2-40B4-BE49-F238E27FC236}">
                <a16:creationId xmlns:a16="http://schemas.microsoft.com/office/drawing/2014/main" id="{D6243E60-8C4B-4141-84AA-7AE294288BB2}"/>
              </a:ext>
            </a:extLst>
          </p:cNvPr>
          <p:cNvSpPr/>
          <p:nvPr/>
        </p:nvSpPr>
        <p:spPr>
          <a:xfrm>
            <a:off x="2213640" y="5899045"/>
            <a:ext cx="7357270"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Herbicide Protection Pod</a:t>
            </a:r>
          </a:p>
        </p:txBody>
      </p:sp>
      <p:pic>
        <p:nvPicPr>
          <p:cNvPr id="12" name="Picture 11">
            <a:extLst>
              <a:ext uri="{FF2B5EF4-FFF2-40B4-BE49-F238E27FC236}">
                <a16:creationId xmlns:a16="http://schemas.microsoft.com/office/drawing/2014/main" id="{0562B21A-026E-4748-9E4C-A760557B62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35416" y="1149418"/>
            <a:ext cx="6456583" cy="4657613"/>
          </a:xfrm>
          <a:prstGeom prst="rect">
            <a:avLst/>
          </a:prstGeom>
        </p:spPr>
      </p:pic>
      <p:sp>
        <p:nvSpPr>
          <p:cNvPr id="13" name="TextBox 12">
            <a:extLst>
              <a:ext uri="{FF2B5EF4-FFF2-40B4-BE49-F238E27FC236}">
                <a16:creationId xmlns:a16="http://schemas.microsoft.com/office/drawing/2014/main" id="{8D5543AF-A6F7-46C5-ABF8-15F689AA4C18}"/>
              </a:ext>
            </a:extLst>
          </p:cNvPr>
          <p:cNvSpPr txBox="1"/>
          <p:nvPr/>
        </p:nvSpPr>
        <p:spPr>
          <a:xfrm>
            <a:off x="10723412" y="5462274"/>
            <a:ext cx="1769424" cy="307777"/>
          </a:xfrm>
          <a:prstGeom prst="rect">
            <a:avLst/>
          </a:prstGeom>
          <a:noFill/>
        </p:spPr>
        <p:txBody>
          <a:bodyPr wrap="square" rtlCol="0">
            <a:spAutoFit/>
          </a:bodyPr>
          <a:lstStyle/>
          <a:p>
            <a:r>
              <a:rPr lang="en-US" sz="1400" dirty="0"/>
              <a:t>© David </a:t>
            </a:r>
            <a:r>
              <a:rPr lang="en-US" sz="1400" dirty="0" err="1"/>
              <a:t>Bohnert</a:t>
            </a:r>
            <a:endParaRPr lang="en-US" sz="1400" dirty="0"/>
          </a:p>
        </p:txBody>
      </p:sp>
      <p:sp>
        <p:nvSpPr>
          <p:cNvPr id="15" name="TextBox 14">
            <a:extLst>
              <a:ext uri="{FF2B5EF4-FFF2-40B4-BE49-F238E27FC236}">
                <a16:creationId xmlns:a16="http://schemas.microsoft.com/office/drawing/2014/main" id="{49736D32-9056-4B49-9BD5-A99AABBDBE96}"/>
              </a:ext>
            </a:extLst>
          </p:cNvPr>
          <p:cNvSpPr txBox="1"/>
          <p:nvPr/>
        </p:nvSpPr>
        <p:spPr>
          <a:xfrm>
            <a:off x="0" y="5462274"/>
            <a:ext cx="2731325" cy="307777"/>
          </a:xfrm>
          <a:prstGeom prst="rect">
            <a:avLst/>
          </a:prstGeom>
          <a:noFill/>
        </p:spPr>
        <p:txBody>
          <a:bodyPr wrap="square" rtlCol="0">
            <a:spAutoFit/>
          </a:bodyPr>
          <a:lstStyle/>
          <a:p>
            <a:r>
              <a:rPr lang="en-US" sz="1400" dirty="0">
                <a:solidFill>
                  <a:schemeClr val="bg1"/>
                </a:solidFill>
              </a:rPr>
              <a:t>Credit: Mike </a:t>
            </a:r>
            <a:r>
              <a:rPr lang="en-US" sz="1400" dirty="0" err="1">
                <a:solidFill>
                  <a:schemeClr val="bg1"/>
                </a:solidFill>
              </a:rPr>
              <a:t>Pellant</a:t>
            </a:r>
            <a:endParaRPr lang="en-US" sz="1400" dirty="0">
              <a:solidFill>
                <a:schemeClr val="bg1"/>
              </a:solidFill>
            </a:endParaRPr>
          </a:p>
        </p:txBody>
      </p:sp>
      <p:pic>
        <p:nvPicPr>
          <p:cNvPr id="1026" name="Picture 2" descr="Cheatgrass is an annual invasive plant that crowds out native plants in sagebrush range.">
            <a:extLst>
              <a:ext uri="{FF2B5EF4-FFF2-40B4-BE49-F238E27FC236}">
                <a16:creationId xmlns:a16="http://schemas.microsoft.com/office/drawing/2014/main" id="{6236D0E3-E7EC-4F7A-BABD-13A99242F16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1147959"/>
            <a:ext cx="6096000" cy="46357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D94A1E0-6BC4-4E1A-8064-E0017A8527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2707" y="-34393"/>
            <a:ext cx="3285418" cy="5841424"/>
          </a:xfrm>
          <a:prstGeom prst="rect">
            <a:avLst/>
          </a:prstGeom>
        </p:spPr>
      </p:pic>
    </p:spTree>
    <p:extLst>
      <p:ext uri="{BB962C8B-B14F-4D97-AF65-F5344CB8AC3E}">
        <p14:creationId xmlns:p14="http://schemas.microsoft.com/office/powerpoint/2010/main" val="5365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D33F43-50F6-41BA-B0CA-56543182E6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5588" y="1445693"/>
            <a:ext cx="8060823" cy="5162356"/>
          </a:xfrm>
          <a:prstGeom prst="rect">
            <a:avLst/>
          </a:prstGeom>
        </p:spPr>
      </p:pic>
      <p:sp>
        <p:nvSpPr>
          <p:cNvPr id="9" name="Rectangle 8">
            <a:extLst>
              <a:ext uri="{FF2B5EF4-FFF2-40B4-BE49-F238E27FC236}">
                <a16:creationId xmlns:a16="http://schemas.microsoft.com/office/drawing/2014/main" id="{FB1C9DD0-8FF2-483B-85C6-ADB1A55BA08F}"/>
              </a:ext>
            </a:extLst>
          </p:cNvPr>
          <p:cNvSpPr>
            <a:spLocks/>
          </p:cNvSpPr>
          <p:nvPr/>
        </p:nvSpPr>
        <p:spPr bwMode="auto">
          <a:xfrm>
            <a:off x="0" y="0"/>
            <a:ext cx="12191999" cy="1149418"/>
          </a:xfrm>
          <a:prstGeom prst="rect">
            <a:avLst/>
          </a:prstGeom>
          <a:solidFill>
            <a:srgbClr val="009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Helvetica Light" charset="0"/>
            </a:endParaRPr>
          </a:p>
        </p:txBody>
      </p:sp>
      <p:sp>
        <p:nvSpPr>
          <p:cNvPr id="10" name="TextBox 9">
            <a:extLst>
              <a:ext uri="{FF2B5EF4-FFF2-40B4-BE49-F238E27FC236}">
                <a16:creationId xmlns:a16="http://schemas.microsoft.com/office/drawing/2014/main" id="{FCC592DD-33DB-4A56-A79E-4CE19854D041}"/>
              </a:ext>
            </a:extLst>
          </p:cNvPr>
          <p:cNvSpPr txBox="1"/>
          <p:nvPr/>
        </p:nvSpPr>
        <p:spPr>
          <a:xfrm>
            <a:off x="413656" y="164418"/>
            <a:ext cx="11364686" cy="830997"/>
          </a:xfrm>
          <a:prstGeom prst="rect">
            <a:avLst/>
          </a:prstGeom>
          <a:noFill/>
        </p:spPr>
        <p:txBody>
          <a:bodyPr wrap="square" rtlCol="0">
            <a:spAutoFit/>
          </a:bodyPr>
          <a:lstStyle/>
          <a:p>
            <a:pPr algn="ctr"/>
            <a:r>
              <a:rPr lang="en-US" sz="4800" dirty="0">
                <a:solidFill>
                  <a:schemeClr val="bg1"/>
                </a:solidFill>
              </a:rPr>
              <a:t>Herbicide Protection Pod</a:t>
            </a:r>
          </a:p>
        </p:txBody>
      </p:sp>
    </p:spTree>
    <p:extLst>
      <p:ext uri="{BB962C8B-B14F-4D97-AF65-F5344CB8AC3E}">
        <p14:creationId xmlns:p14="http://schemas.microsoft.com/office/powerpoint/2010/main" val="404563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23424</TotalTime>
  <Words>1440</Words>
  <Application>Microsoft Office PowerPoint</Application>
  <PresentationFormat>Widescreen</PresentationFormat>
  <Paragraphs>130</Paragraphs>
  <Slides>22</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Century Gothic</vt:lpstr>
      <vt:lpstr>Chronicle Display Semi</vt:lpstr>
      <vt:lpstr>Helvetica Light</vt:lpstr>
      <vt:lpstr>Whitney Bold</vt:lpstr>
      <vt:lpstr>Whitney Office Bold</vt:lpstr>
      <vt:lpstr>Office Theme</vt:lpstr>
      <vt:lpstr>2_Office Theme</vt:lpstr>
      <vt:lpstr>3_Office Theme</vt:lpstr>
      <vt:lpstr>PowerPoint Presentation</vt:lpstr>
      <vt:lpstr>PowerPoint Presentation</vt:lpstr>
      <vt:lpstr>PowerPoint Presentation</vt:lpstr>
      <vt:lpstr>PowerPoint Presentation</vt:lpstr>
      <vt:lpstr>The Innovative Restoration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Eshleman</dc:creator>
  <cp:lastModifiedBy>Kevin Wolter</cp:lastModifiedBy>
  <cp:revision>136</cp:revision>
  <dcterms:created xsi:type="dcterms:W3CDTF">2019-02-26T17:19:52Z</dcterms:created>
  <dcterms:modified xsi:type="dcterms:W3CDTF">2019-06-17T18:32:07Z</dcterms:modified>
</cp:coreProperties>
</file>