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98" r:id="rId4"/>
    <p:sldId id="297" r:id="rId5"/>
    <p:sldId id="280" r:id="rId6"/>
    <p:sldId id="257" r:id="rId7"/>
    <p:sldId id="281" r:id="rId8"/>
    <p:sldId id="258" r:id="rId9"/>
    <p:sldId id="265" r:id="rId10"/>
    <p:sldId id="286" r:id="rId11"/>
    <p:sldId id="260" r:id="rId12"/>
    <p:sldId id="279" r:id="rId13"/>
    <p:sldId id="289" r:id="rId14"/>
    <p:sldId id="268" r:id="rId15"/>
    <p:sldId id="282" r:id="rId16"/>
    <p:sldId id="287" r:id="rId17"/>
    <p:sldId id="283" r:id="rId18"/>
    <p:sldId id="284" r:id="rId19"/>
    <p:sldId id="285" r:id="rId20"/>
    <p:sldId id="288" r:id="rId21"/>
    <p:sldId id="26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596" autoAdjust="0"/>
  </p:normalViewPr>
  <p:slideViewPr>
    <p:cSldViewPr snapToGrid="0">
      <p:cViewPr varScale="1">
        <p:scale>
          <a:sx n="90" d="100"/>
          <a:sy n="90"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white\Desktop\201711_DCA_Vegetation_Data_FORJANMEETING1-jhw.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uwy-my.sharepoint.com/personal/ajacobs7_uwyo_edu/Documents/EAB_Soil%20Moisture/2016/EAB_VWC.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jwhite\Desktop\DCART_MonitoringData_Analyses\tblPla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E087-4784-A7D0-D43067B07C3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E087-4784-A7D0-D43067B07C3A}"/>
              </c:ext>
            </c:extLst>
          </c:dPt>
          <c:cat>
            <c:strRef>
              <c:f>'Flat Top'!$A$6:$A$7</c:f>
              <c:strCache>
                <c:ptCount val="2"/>
                <c:pt idx="0">
                  <c:v>UT Seedlings</c:v>
                </c:pt>
                <c:pt idx="1">
                  <c:v>WY Seedlings</c:v>
                </c:pt>
              </c:strCache>
            </c:strRef>
          </c:cat>
          <c:val>
            <c:numRef>
              <c:f>'Flat Top'!$C$6:$C$7</c:f>
              <c:numCache>
                <c:formatCode>0.0%</c:formatCode>
                <c:ptCount val="2"/>
                <c:pt idx="0" formatCode="0.00%">
                  <c:v>1.0416666666666701E-2</c:v>
                </c:pt>
                <c:pt idx="1">
                  <c:v>0.22007014187788901</c:v>
                </c:pt>
              </c:numCache>
            </c:numRef>
          </c:val>
          <c:extLst>
            <c:ext xmlns:c16="http://schemas.microsoft.com/office/drawing/2014/chart" uri="{C3380CC4-5D6E-409C-BE32-E72D297353CC}">
              <c16:uniqueId val="{00000002-E087-4784-A7D0-D43067B07C3A}"/>
            </c:ext>
          </c:extLst>
        </c:ser>
        <c:dLbls>
          <c:showLegendKey val="0"/>
          <c:showVal val="0"/>
          <c:showCatName val="0"/>
          <c:showSerName val="0"/>
          <c:showPercent val="0"/>
          <c:showBubbleSize val="0"/>
        </c:dLbls>
        <c:gapWidth val="219"/>
        <c:overlap val="-27"/>
        <c:axId val="357358328"/>
        <c:axId val="357357544"/>
      </c:barChart>
      <c:catAx>
        <c:axId val="35735832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Seed Source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57357544"/>
        <c:crosses val="autoZero"/>
        <c:auto val="1"/>
        <c:lblAlgn val="ctr"/>
        <c:lblOffset val="100"/>
        <c:noMultiLvlLbl val="0"/>
      </c:catAx>
      <c:valAx>
        <c:axId val="357357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Seedhead Production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7358328"/>
        <c:crosses val="autoZero"/>
        <c:crossBetween val="between"/>
      </c:valAx>
      <c:spPr>
        <a:noFill/>
        <a:ln>
          <a:noFill/>
        </a:ln>
        <a:effectLst/>
      </c:spPr>
    </c:plotArea>
    <c:plotVisOnly val="1"/>
    <c:dispBlanksAs val="gap"/>
    <c:showDLblsOverMax val="0"/>
  </c:chart>
  <c:spPr>
    <a:noFill/>
    <a:ln w="38100">
      <a:solidFill>
        <a:schemeClr val="tx1">
          <a:lumMod val="50000"/>
          <a:lumOff val="50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Sheet5!$C$20</c:f>
              <c:strCache>
                <c:ptCount val="1"/>
                <c:pt idx="0">
                  <c:v>2017 Seedhead Production</c:v>
                </c:pt>
              </c:strCache>
            </c:strRef>
          </c:tx>
          <c:spPr>
            <a:solidFill>
              <a:schemeClr val="accent1"/>
            </a:solidFill>
            <a:ln>
              <a:noFill/>
            </a:ln>
            <a:effectLst/>
          </c:spPr>
          <c:invertIfNegative val="0"/>
          <c:cat>
            <c:strRef>
              <c:f>Sheet5!$B$21:$B$25</c:f>
              <c:strCache>
                <c:ptCount val="5"/>
                <c:pt idx="0">
                  <c:v>EA 1-m</c:v>
                </c:pt>
                <c:pt idx="1">
                  <c:v>EA0.25-m</c:v>
                </c:pt>
                <c:pt idx="2">
                  <c:v>EA No Mulch</c:v>
                </c:pt>
                <c:pt idx="3">
                  <c:v>Flat Top</c:v>
                </c:pt>
                <c:pt idx="4">
                  <c:v>WC S-19</c:v>
                </c:pt>
              </c:strCache>
            </c:strRef>
          </c:cat>
          <c:val>
            <c:numRef>
              <c:f>Sheet5!$C$21:$C$25</c:f>
              <c:numCache>
                <c:formatCode>General</c:formatCode>
                <c:ptCount val="5"/>
                <c:pt idx="0">
                  <c:v>65.599999999999994</c:v>
                </c:pt>
                <c:pt idx="1">
                  <c:v>10.8</c:v>
                </c:pt>
                <c:pt idx="2">
                  <c:v>12.1</c:v>
                </c:pt>
                <c:pt idx="3">
                  <c:v>13.8</c:v>
                </c:pt>
                <c:pt idx="4">
                  <c:v>21.9</c:v>
                </c:pt>
              </c:numCache>
            </c:numRef>
          </c:val>
          <c:extLst>
            <c:ext xmlns:c16="http://schemas.microsoft.com/office/drawing/2014/chart" uri="{C3380CC4-5D6E-409C-BE32-E72D297353CC}">
              <c16:uniqueId val="{00000000-6577-4253-A6D2-A5AB6DA0F43A}"/>
            </c:ext>
          </c:extLst>
        </c:ser>
        <c:ser>
          <c:idx val="1"/>
          <c:order val="1"/>
          <c:tx>
            <c:strRef>
              <c:f>Sheet5!$D$20</c:f>
              <c:strCache>
                <c:ptCount val="1"/>
                <c:pt idx="0">
                  <c:v>2018 Seedhead Production</c:v>
                </c:pt>
              </c:strCache>
            </c:strRef>
          </c:tx>
          <c:spPr>
            <a:solidFill>
              <a:schemeClr val="accent2"/>
            </a:solidFill>
            <a:ln>
              <a:noFill/>
            </a:ln>
            <a:effectLst/>
          </c:spPr>
          <c:invertIfNegative val="0"/>
          <c:cat>
            <c:strRef>
              <c:f>Sheet5!$B$21:$B$25</c:f>
              <c:strCache>
                <c:ptCount val="5"/>
                <c:pt idx="0">
                  <c:v>EA 1-m</c:v>
                </c:pt>
                <c:pt idx="1">
                  <c:v>EA0.25-m</c:v>
                </c:pt>
                <c:pt idx="2">
                  <c:v>EA No Mulch</c:v>
                </c:pt>
                <c:pt idx="3">
                  <c:v>Flat Top</c:v>
                </c:pt>
                <c:pt idx="4">
                  <c:v>WC S-19</c:v>
                </c:pt>
              </c:strCache>
            </c:strRef>
          </c:cat>
          <c:val>
            <c:numRef>
              <c:f>Sheet5!$D$21:$D$25</c:f>
              <c:numCache>
                <c:formatCode>General</c:formatCode>
                <c:ptCount val="5"/>
                <c:pt idx="0">
                  <c:v>8.3000000000000007</c:v>
                </c:pt>
                <c:pt idx="1">
                  <c:v>0</c:v>
                </c:pt>
                <c:pt idx="2">
                  <c:v>0</c:v>
                </c:pt>
                <c:pt idx="3">
                  <c:v>2.8</c:v>
                </c:pt>
                <c:pt idx="4">
                  <c:v>0</c:v>
                </c:pt>
              </c:numCache>
            </c:numRef>
          </c:val>
          <c:extLst>
            <c:ext xmlns:c16="http://schemas.microsoft.com/office/drawing/2014/chart" uri="{C3380CC4-5D6E-409C-BE32-E72D297353CC}">
              <c16:uniqueId val="{00000001-6577-4253-A6D2-A5AB6DA0F43A}"/>
            </c:ext>
          </c:extLst>
        </c:ser>
        <c:dLbls>
          <c:showLegendKey val="0"/>
          <c:showVal val="0"/>
          <c:showCatName val="0"/>
          <c:showSerName val="0"/>
          <c:showPercent val="0"/>
          <c:showBubbleSize val="0"/>
        </c:dLbls>
        <c:gapWidth val="219"/>
        <c:overlap val="-27"/>
        <c:axId val="1791183168"/>
        <c:axId val="1791184808"/>
      </c:barChart>
      <c:catAx>
        <c:axId val="1791183168"/>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Restoration Sites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91184808"/>
        <c:crosses val="autoZero"/>
        <c:auto val="1"/>
        <c:lblAlgn val="ctr"/>
        <c:lblOffset val="100"/>
        <c:noMultiLvlLbl val="0"/>
      </c:catAx>
      <c:valAx>
        <c:axId val="1791184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Reproduction</a:t>
                </a:r>
                <a:r>
                  <a:rPr lang="en-US" sz="1200" b="1" baseline="0"/>
                  <a:t> (%)</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9118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Sheet5!$N$7</c:f>
              <c:strCache>
                <c:ptCount val="1"/>
                <c:pt idx="0">
                  <c:v>2017 Count</c:v>
                </c:pt>
              </c:strCache>
            </c:strRef>
          </c:tx>
          <c:spPr>
            <a:solidFill>
              <a:schemeClr val="accent1"/>
            </a:solidFill>
            <a:ln>
              <a:noFill/>
            </a:ln>
            <a:effectLst/>
          </c:spPr>
          <c:invertIfNegative val="0"/>
          <c:cat>
            <c:strRef>
              <c:f>Sheet5!$M$8:$M$12</c:f>
              <c:strCache>
                <c:ptCount val="5"/>
                <c:pt idx="0">
                  <c:v>EA 1-m</c:v>
                </c:pt>
                <c:pt idx="1">
                  <c:v>EA0.25-m</c:v>
                </c:pt>
                <c:pt idx="2">
                  <c:v>EA No Mulch</c:v>
                </c:pt>
                <c:pt idx="3">
                  <c:v>Flat Top</c:v>
                </c:pt>
                <c:pt idx="4">
                  <c:v>WC S-19</c:v>
                </c:pt>
              </c:strCache>
            </c:strRef>
          </c:cat>
          <c:val>
            <c:numRef>
              <c:f>Sheet5!$N$8:$N$12</c:f>
              <c:numCache>
                <c:formatCode>General</c:formatCode>
                <c:ptCount val="5"/>
                <c:pt idx="0">
                  <c:v>40</c:v>
                </c:pt>
                <c:pt idx="1">
                  <c:v>34</c:v>
                </c:pt>
                <c:pt idx="2">
                  <c:v>15</c:v>
                </c:pt>
                <c:pt idx="3">
                  <c:v>114</c:v>
                </c:pt>
                <c:pt idx="4">
                  <c:v>117</c:v>
                </c:pt>
              </c:numCache>
            </c:numRef>
          </c:val>
          <c:extLst>
            <c:ext xmlns:c16="http://schemas.microsoft.com/office/drawing/2014/chart" uri="{C3380CC4-5D6E-409C-BE32-E72D297353CC}">
              <c16:uniqueId val="{00000000-8CC6-4102-83CF-91EF62D51E8B}"/>
            </c:ext>
          </c:extLst>
        </c:ser>
        <c:ser>
          <c:idx val="1"/>
          <c:order val="1"/>
          <c:tx>
            <c:strRef>
              <c:f>Sheet5!$O$7</c:f>
              <c:strCache>
                <c:ptCount val="1"/>
                <c:pt idx="0">
                  <c:v>2018 Count</c:v>
                </c:pt>
              </c:strCache>
            </c:strRef>
          </c:tx>
          <c:spPr>
            <a:solidFill>
              <a:schemeClr val="accent2"/>
            </a:solidFill>
            <a:ln>
              <a:noFill/>
            </a:ln>
            <a:effectLst/>
          </c:spPr>
          <c:invertIfNegative val="0"/>
          <c:cat>
            <c:strRef>
              <c:f>Sheet5!$M$8:$M$12</c:f>
              <c:strCache>
                <c:ptCount val="5"/>
                <c:pt idx="0">
                  <c:v>EA 1-m</c:v>
                </c:pt>
                <c:pt idx="1">
                  <c:v>EA0.25-m</c:v>
                </c:pt>
                <c:pt idx="2">
                  <c:v>EA No Mulch</c:v>
                </c:pt>
                <c:pt idx="3">
                  <c:v>Flat Top</c:v>
                </c:pt>
                <c:pt idx="4">
                  <c:v>WC S-19</c:v>
                </c:pt>
              </c:strCache>
            </c:strRef>
          </c:cat>
          <c:val>
            <c:numRef>
              <c:f>Sheet5!$O$8:$O$12</c:f>
              <c:numCache>
                <c:formatCode>General</c:formatCode>
                <c:ptCount val="5"/>
                <c:pt idx="0">
                  <c:v>26</c:v>
                </c:pt>
                <c:pt idx="1">
                  <c:v>27</c:v>
                </c:pt>
                <c:pt idx="2">
                  <c:v>8</c:v>
                </c:pt>
                <c:pt idx="3">
                  <c:v>105</c:v>
                </c:pt>
                <c:pt idx="4">
                  <c:v>111</c:v>
                </c:pt>
              </c:numCache>
            </c:numRef>
          </c:val>
          <c:extLst>
            <c:ext xmlns:c16="http://schemas.microsoft.com/office/drawing/2014/chart" uri="{C3380CC4-5D6E-409C-BE32-E72D297353CC}">
              <c16:uniqueId val="{00000001-8CC6-4102-83CF-91EF62D51E8B}"/>
            </c:ext>
          </c:extLst>
        </c:ser>
        <c:dLbls>
          <c:showLegendKey val="0"/>
          <c:showVal val="0"/>
          <c:showCatName val="0"/>
          <c:showSerName val="0"/>
          <c:showPercent val="0"/>
          <c:showBubbleSize val="0"/>
        </c:dLbls>
        <c:gapWidth val="219"/>
        <c:overlap val="-27"/>
        <c:axId val="672358928"/>
        <c:axId val="696159032"/>
      </c:barChart>
      <c:catAx>
        <c:axId val="672358928"/>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Restoration Sites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96159032"/>
        <c:crosses val="autoZero"/>
        <c:auto val="1"/>
        <c:lblAlgn val="ctr"/>
        <c:lblOffset val="100"/>
        <c:noMultiLvlLbl val="0"/>
      </c:catAx>
      <c:valAx>
        <c:axId val="696159032"/>
        <c:scaling>
          <c:orientation val="minMax"/>
        </c:scaling>
        <c:delete val="0"/>
        <c:axPos val="l"/>
        <c:majorGridlines>
          <c:spPr>
            <a:ln w="9525" cap="flat" cmpd="sng" algn="ctr">
              <a:solidFill>
                <a:schemeClr val="accent3">
                  <a:lumMod val="60000"/>
                  <a:lumOff val="40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Count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7235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F856-40C7-B97C-94319F7AC225}"/>
              </c:ext>
            </c:extLst>
          </c:dPt>
          <c:errBars>
            <c:errBarType val="plus"/>
            <c:errValType val="cust"/>
            <c:noEndCap val="0"/>
            <c:plus>
              <c:numRef>
                <c:f>Sheet3!$D$4:$D$5</c:f>
                <c:numCache>
                  <c:formatCode>General</c:formatCode>
                  <c:ptCount val="2"/>
                  <c:pt idx="0">
                    <c:v>60.274413124843463</c:v>
                  </c:pt>
                  <c:pt idx="1">
                    <c:v>82.164670096720911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Sheet3!$B$4:$B$5</c:f>
              <c:strCache>
                <c:ptCount val="2"/>
                <c:pt idx="0">
                  <c:v>ID/UT Seedlings</c:v>
                </c:pt>
                <c:pt idx="1">
                  <c:v>WY Seedlings</c:v>
                </c:pt>
              </c:strCache>
            </c:strRef>
          </c:cat>
          <c:val>
            <c:numRef>
              <c:f>Sheet3!$C$4:$C$5</c:f>
              <c:numCache>
                <c:formatCode>General</c:formatCode>
                <c:ptCount val="2"/>
                <c:pt idx="0">
                  <c:v>726.28200000000015</c:v>
                </c:pt>
                <c:pt idx="1">
                  <c:v>2425.3556250000001</c:v>
                </c:pt>
              </c:numCache>
            </c:numRef>
          </c:val>
          <c:extLst>
            <c:ext xmlns:c16="http://schemas.microsoft.com/office/drawing/2014/chart" uri="{C3380CC4-5D6E-409C-BE32-E72D297353CC}">
              <c16:uniqueId val="{00000002-F856-40C7-B97C-94319F7AC225}"/>
            </c:ext>
          </c:extLst>
        </c:ser>
        <c:dLbls>
          <c:showLegendKey val="0"/>
          <c:showVal val="0"/>
          <c:showCatName val="0"/>
          <c:showSerName val="0"/>
          <c:showPercent val="0"/>
          <c:showBubbleSize val="0"/>
        </c:dLbls>
        <c:gapWidth val="219"/>
        <c:overlap val="-27"/>
        <c:axId val="670669136"/>
        <c:axId val="670669464"/>
      </c:barChart>
      <c:catAx>
        <c:axId val="67066913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Seed Source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70669464"/>
        <c:crosses val="autoZero"/>
        <c:auto val="1"/>
        <c:lblAlgn val="ctr"/>
        <c:lblOffset val="100"/>
        <c:noMultiLvlLbl val="0"/>
      </c:catAx>
      <c:valAx>
        <c:axId val="670669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Plant Volume (cm3)</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7066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bg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B2FE-4C8A-8EE6-35DABF661E6D}"/>
              </c:ext>
            </c:extLst>
          </c:dPt>
          <c:cat>
            <c:strRef>
              <c:f>Sheet3!$B$18:$B$19</c:f>
              <c:strCache>
                <c:ptCount val="2"/>
                <c:pt idx="0">
                  <c:v>ID/UT Seedlings</c:v>
                </c:pt>
                <c:pt idx="1">
                  <c:v>WY Seedlings</c:v>
                </c:pt>
              </c:strCache>
            </c:strRef>
          </c:cat>
          <c:val>
            <c:numRef>
              <c:f>Sheet3!$C$18:$C$19</c:f>
              <c:numCache>
                <c:formatCode>0%</c:formatCode>
                <c:ptCount val="2"/>
                <c:pt idx="0">
                  <c:v>0.83</c:v>
                </c:pt>
                <c:pt idx="1">
                  <c:v>0.98</c:v>
                </c:pt>
              </c:numCache>
            </c:numRef>
          </c:val>
          <c:extLst>
            <c:ext xmlns:c16="http://schemas.microsoft.com/office/drawing/2014/chart" uri="{C3380CC4-5D6E-409C-BE32-E72D297353CC}">
              <c16:uniqueId val="{00000002-B2FE-4C8A-8EE6-35DABF661E6D}"/>
            </c:ext>
          </c:extLst>
        </c:ser>
        <c:dLbls>
          <c:showLegendKey val="0"/>
          <c:showVal val="0"/>
          <c:showCatName val="0"/>
          <c:showSerName val="0"/>
          <c:showPercent val="0"/>
          <c:showBubbleSize val="0"/>
        </c:dLbls>
        <c:gapWidth val="219"/>
        <c:overlap val="-27"/>
        <c:axId val="1799366304"/>
        <c:axId val="1799337768"/>
      </c:barChart>
      <c:catAx>
        <c:axId val="17993663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Seed Source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99337768"/>
        <c:crosses val="autoZero"/>
        <c:auto val="1"/>
        <c:lblAlgn val="ctr"/>
        <c:lblOffset val="100"/>
        <c:noMultiLvlLbl val="0"/>
      </c:catAx>
      <c:valAx>
        <c:axId val="1799337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Survival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9936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accent3">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Sheet4!$B$4</c:f>
              <c:strCache>
                <c:ptCount val="1"/>
                <c:pt idx="0">
                  <c:v>Fabric Roll</c:v>
                </c:pt>
              </c:strCache>
            </c:strRef>
          </c:tx>
          <c:spPr>
            <a:solidFill>
              <a:schemeClr val="accent1"/>
            </a:solidFill>
            <a:ln>
              <a:noFill/>
            </a:ln>
            <a:effectLst/>
          </c:spPr>
          <c:invertIfNegative val="0"/>
          <c:val>
            <c:numRef>
              <c:f>Sheet4!$C$4:$D$4</c:f>
              <c:numCache>
                <c:formatCode>General</c:formatCode>
                <c:ptCount val="2"/>
                <c:pt idx="0">
                  <c:v>7.2</c:v>
                </c:pt>
                <c:pt idx="1">
                  <c:v>23.5</c:v>
                </c:pt>
              </c:numCache>
            </c:numRef>
          </c:val>
          <c:extLst>
            <c:ext xmlns:c16="http://schemas.microsoft.com/office/drawing/2014/chart" uri="{C3380CC4-5D6E-409C-BE32-E72D297353CC}">
              <c16:uniqueId val="{00000000-7225-4B1B-8464-C48A3FCF60E6}"/>
            </c:ext>
          </c:extLst>
        </c:ser>
        <c:ser>
          <c:idx val="1"/>
          <c:order val="1"/>
          <c:tx>
            <c:strRef>
              <c:f>Sheet4!$B$5</c:f>
              <c:strCache>
                <c:ptCount val="1"/>
                <c:pt idx="0">
                  <c:v>No Fabric</c:v>
                </c:pt>
              </c:strCache>
            </c:strRef>
          </c:tx>
          <c:spPr>
            <a:solidFill>
              <a:schemeClr val="accent2"/>
            </a:solidFill>
            <a:ln>
              <a:noFill/>
            </a:ln>
            <a:effectLst/>
          </c:spPr>
          <c:invertIfNegative val="0"/>
          <c:val>
            <c:numRef>
              <c:f>Sheet4!$C$5:$D$5</c:f>
              <c:numCache>
                <c:formatCode>General</c:formatCode>
                <c:ptCount val="2"/>
                <c:pt idx="0">
                  <c:v>1.5</c:v>
                </c:pt>
                <c:pt idx="1">
                  <c:v>1.2</c:v>
                </c:pt>
              </c:numCache>
            </c:numRef>
          </c:val>
          <c:extLst>
            <c:ext xmlns:c16="http://schemas.microsoft.com/office/drawing/2014/chart" uri="{C3380CC4-5D6E-409C-BE32-E72D297353CC}">
              <c16:uniqueId val="{00000001-7225-4B1B-8464-C48A3FCF60E6}"/>
            </c:ext>
          </c:extLst>
        </c:ser>
        <c:dLbls>
          <c:showLegendKey val="0"/>
          <c:showVal val="0"/>
          <c:showCatName val="0"/>
          <c:showSerName val="0"/>
          <c:showPercent val="0"/>
          <c:showBubbleSize val="0"/>
        </c:dLbls>
        <c:gapWidth val="219"/>
        <c:overlap val="-27"/>
        <c:axId val="772686744"/>
        <c:axId val="772691664"/>
      </c:barChart>
      <c:catAx>
        <c:axId val="772686744"/>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solidFill>
                      <a:schemeClr val="bg1">
                        <a:lumMod val="50000"/>
                      </a:schemeClr>
                    </a:solidFill>
                  </a:rPr>
                  <a:t>2017</a:t>
                </a:r>
              </a:p>
            </c:rich>
          </c:tx>
          <c:layout>
            <c:manualLayout>
              <c:xMode val="edge"/>
              <c:yMode val="edge"/>
              <c:x val="0.29972790901137358"/>
              <c:y val="0.800554826480023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crossAx val="772691664"/>
        <c:crossesAt val="0"/>
        <c:auto val="0"/>
        <c:lblAlgn val="ctr"/>
        <c:lblOffset val="100"/>
        <c:noMultiLvlLbl val="0"/>
      </c:catAx>
      <c:valAx>
        <c:axId val="77269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Cover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72686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Sheet4!$I$4</c:f>
              <c:strCache>
                <c:ptCount val="1"/>
                <c:pt idx="0">
                  <c:v>Fabric Roll</c:v>
                </c:pt>
              </c:strCache>
            </c:strRef>
          </c:tx>
          <c:spPr>
            <a:solidFill>
              <a:schemeClr val="accent1"/>
            </a:solidFill>
            <a:ln>
              <a:noFill/>
            </a:ln>
            <a:effectLst/>
          </c:spPr>
          <c:invertIfNegative val="0"/>
          <c:val>
            <c:numRef>
              <c:f>Sheet4!$J$4:$K$4</c:f>
              <c:numCache>
                <c:formatCode>General</c:formatCode>
                <c:ptCount val="2"/>
                <c:pt idx="0">
                  <c:v>7.2</c:v>
                </c:pt>
                <c:pt idx="1">
                  <c:v>95.3</c:v>
                </c:pt>
              </c:numCache>
            </c:numRef>
          </c:val>
          <c:extLst>
            <c:ext xmlns:c16="http://schemas.microsoft.com/office/drawing/2014/chart" uri="{C3380CC4-5D6E-409C-BE32-E72D297353CC}">
              <c16:uniqueId val="{00000000-DAFF-4169-B7A0-AE954DEAA49F}"/>
            </c:ext>
          </c:extLst>
        </c:ser>
        <c:ser>
          <c:idx val="1"/>
          <c:order val="1"/>
          <c:tx>
            <c:strRef>
              <c:f>Sheet4!$I$5</c:f>
              <c:strCache>
                <c:ptCount val="1"/>
                <c:pt idx="0">
                  <c:v>No Fabric</c:v>
                </c:pt>
              </c:strCache>
            </c:strRef>
          </c:tx>
          <c:spPr>
            <a:solidFill>
              <a:schemeClr val="accent2"/>
            </a:solidFill>
            <a:ln>
              <a:noFill/>
            </a:ln>
            <a:effectLst/>
          </c:spPr>
          <c:invertIfNegative val="0"/>
          <c:val>
            <c:numRef>
              <c:f>Sheet4!$J$5:$K$5</c:f>
              <c:numCache>
                <c:formatCode>General</c:formatCode>
                <c:ptCount val="2"/>
                <c:pt idx="0">
                  <c:v>13</c:v>
                </c:pt>
                <c:pt idx="1">
                  <c:v>32.299999999999997</c:v>
                </c:pt>
              </c:numCache>
            </c:numRef>
          </c:val>
          <c:extLst>
            <c:ext xmlns:c16="http://schemas.microsoft.com/office/drawing/2014/chart" uri="{C3380CC4-5D6E-409C-BE32-E72D297353CC}">
              <c16:uniqueId val="{00000001-DAFF-4169-B7A0-AE954DEAA49F}"/>
            </c:ext>
          </c:extLst>
        </c:ser>
        <c:dLbls>
          <c:showLegendKey val="0"/>
          <c:showVal val="0"/>
          <c:showCatName val="0"/>
          <c:showSerName val="0"/>
          <c:showPercent val="0"/>
          <c:showBubbleSize val="0"/>
        </c:dLbls>
        <c:gapWidth val="219"/>
        <c:overlap val="-27"/>
        <c:axId val="1786479536"/>
        <c:axId val="1786483144"/>
      </c:barChart>
      <c:catAx>
        <c:axId val="1786479536"/>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2017</a:t>
                </a:r>
              </a:p>
            </c:rich>
          </c:tx>
          <c:layout>
            <c:manualLayout>
              <c:xMode val="edge"/>
              <c:yMode val="edge"/>
              <c:x val="0.29217235345581805"/>
              <c:y val="0.7912955672207641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786483144"/>
        <c:crosses val="autoZero"/>
        <c:auto val="1"/>
        <c:lblAlgn val="ctr"/>
        <c:lblOffset val="100"/>
        <c:noMultiLvlLbl val="0"/>
      </c:catAx>
      <c:valAx>
        <c:axId val="17864831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Seedhead Production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8647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Sheet4!$Q$4</c:f>
              <c:strCache>
                <c:ptCount val="1"/>
                <c:pt idx="0">
                  <c:v>Fabric Roll</c:v>
                </c:pt>
              </c:strCache>
            </c:strRef>
          </c:tx>
          <c:spPr>
            <a:solidFill>
              <a:schemeClr val="accent1"/>
            </a:solidFill>
            <a:ln>
              <a:noFill/>
            </a:ln>
            <a:effectLst/>
          </c:spPr>
          <c:invertIfNegative val="0"/>
          <c:val>
            <c:numRef>
              <c:f>Sheet4!$R$4:$S$4</c:f>
              <c:numCache>
                <c:formatCode>General</c:formatCode>
                <c:ptCount val="2"/>
                <c:pt idx="0">
                  <c:v>117</c:v>
                </c:pt>
                <c:pt idx="1">
                  <c:v>109</c:v>
                </c:pt>
              </c:numCache>
            </c:numRef>
          </c:val>
          <c:extLst>
            <c:ext xmlns:c16="http://schemas.microsoft.com/office/drawing/2014/chart" uri="{C3380CC4-5D6E-409C-BE32-E72D297353CC}">
              <c16:uniqueId val="{00000000-C2E6-4B34-8A75-486FFBAD8276}"/>
            </c:ext>
          </c:extLst>
        </c:ser>
        <c:ser>
          <c:idx val="1"/>
          <c:order val="1"/>
          <c:tx>
            <c:strRef>
              <c:f>Sheet4!$Q$5</c:f>
              <c:strCache>
                <c:ptCount val="1"/>
                <c:pt idx="0">
                  <c:v>No Fabric</c:v>
                </c:pt>
              </c:strCache>
            </c:strRef>
          </c:tx>
          <c:spPr>
            <a:solidFill>
              <a:schemeClr val="accent2"/>
            </a:solidFill>
            <a:ln>
              <a:noFill/>
            </a:ln>
            <a:effectLst/>
          </c:spPr>
          <c:invertIfNegative val="0"/>
          <c:val>
            <c:numRef>
              <c:f>Sheet4!$R$5:$S$5</c:f>
              <c:numCache>
                <c:formatCode>General</c:formatCode>
                <c:ptCount val="2"/>
                <c:pt idx="0">
                  <c:v>97</c:v>
                </c:pt>
                <c:pt idx="1">
                  <c:v>95</c:v>
                </c:pt>
              </c:numCache>
            </c:numRef>
          </c:val>
          <c:extLst>
            <c:ext xmlns:c16="http://schemas.microsoft.com/office/drawing/2014/chart" uri="{C3380CC4-5D6E-409C-BE32-E72D297353CC}">
              <c16:uniqueId val="{00000001-C2E6-4B34-8A75-486FFBAD8276}"/>
            </c:ext>
          </c:extLst>
        </c:ser>
        <c:dLbls>
          <c:showLegendKey val="0"/>
          <c:showVal val="0"/>
          <c:showCatName val="0"/>
          <c:showSerName val="0"/>
          <c:showPercent val="0"/>
          <c:showBubbleSize val="0"/>
        </c:dLbls>
        <c:gapWidth val="219"/>
        <c:overlap val="-27"/>
        <c:axId val="671344512"/>
        <c:axId val="671344840"/>
      </c:barChart>
      <c:catAx>
        <c:axId val="67134451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t>2017</a:t>
                </a:r>
              </a:p>
            </c:rich>
          </c:tx>
          <c:layout>
            <c:manualLayout>
              <c:xMode val="edge"/>
              <c:yMode val="edge"/>
              <c:x val="0.31729746281714788"/>
              <c:y val="0.795925196850393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671344840"/>
        <c:crosses val="autoZero"/>
        <c:auto val="1"/>
        <c:lblAlgn val="ctr"/>
        <c:lblOffset val="100"/>
        <c:noMultiLvlLbl val="0"/>
      </c:catAx>
      <c:valAx>
        <c:axId val="671344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Survival (count)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7134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1900" b="1" dirty="0"/>
              <a:t>Volumetric Water Content at 5cm</a:t>
            </a:r>
          </a:p>
        </c:rich>
      </c:tx>
      <c:layout>
        <c:manualLayout>
          <c:xMode val="edge"/>
          <c:yMode val="edge"/>
          <c:x val="1.2594369177900825E-2"/>
          <c:y val="1.1172008167001877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933211780108315E-2"/>
          <c:y val="0.15674327458303633"/>
          <c:w val="0.86693729948037235"/>
          <c:h val="0.69029932478259304"/>
        </c:manualLayout>
      </c:layout>
      <c:scatterChart>
        <c:scatterStyle val="smoothMarker"/>
        <c:varyColors val="0"/>
        <c:ser>
          <c:idx val="0"/>
          <c:order val="0"/>
          <c:tx>
            <c:strRef>
              <c:f>Sheet13!$B$1</c:f>
              <c:strCache>
                <c:ptCount val="1"/>
                <c:pt idx="0">
                  <c:v>NM_5cm</c:v>
                </c:pt>
              </c:strCache>
            </c:strRef>
          </c:tx>
          <c:spPr>
            <a:ln w="38100" cap="rnd">
              <a:solidFill>
                <a:srgbClr val="FF0000"/>
              </a:solidFill>
              <a:prstDash val="sysDot"/>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Sheet13!$B$2:$B$59</c:f>
              <c:numCache>
                <c:formatCode>0.00</c:formatCode>
                <c:ptCount val="58"/>
                <c:pt idx="0">
                  <c:v>0.1981</c:v>
                </c:pt>
                <c:pt idx="1">
                  <c:v>0.19869999999999999</c:v>
                </c:pt>
                <c:pt idx="2">
                  <c:v>0.18939999999999999</c:v>
                </c:pt>
                <c:pt idx="3">
                  <c:v>0.17949999999999999</c:v>
                </c:pt>
                <c:pt idx="4">
                  <c:v>0.1696</c:v>
                </c:pt>
                <c:pt idx="5">
                  <c:v>0.15939999999999999</c:v>
                </c:pt>
                <c:pt idx="6">
                  <c:v>0.14559999999999998</c:v>
                </c:pt>
                <c:pt idx="7">
                  <c:v>0.14559999999999998</c:v>
                </c:pt>
                <c:pt idx="8">
                  <c:v>0.13899999999999998</c:v>
                </c:pt>
                <c:pt idx="9">
                  <c:v>0.13119999999999998</c:v>
                </c:pt>
                <c:pt idx="10">
                  <c:v>0.1318</c:v>
                </c:pt>
                <c:pt idx="11">
                  <c:v>0.12459999999999999</c:v>
                </c:pt>
                <c:pt idx="12">
                  <c:v>0.11979999999999999</c:v>
                </c:pt>
                <c:pt idx="13">
                  <c:v>0.11559999999999998</c:v>
                </c:pt>
                <c:pt idx="14">
                  <c:v>0.10569999999999999</c:v>
                </c:pt>
                <c:pt idx="15">
                  <c:v>0.1027</c:v>
                </c:pt>
                <c:pt idx="16">
                  <c:v>0.10059999999999999</c:v>
                </c:pt>
                <c:pt idx="17">
                  <c:v>9.6999999999999989E-2</c:v>
                </c:pt>
                <c:pt idx="18">
                  <c:v>9.0699999999999989E-2</c:v>
                </c:pt>
                <c:pt idx="19">
                  <c:v>8.4999999999999992E-2</c:v>
                </c:pt>
                <c:pt idx="20">
                  <c:v>7.9899999999999999E-2</c:v>
                </c:pt>
                <c:pt idx="21">
                  <c:v>7.4799999999999991E-2</c:v>
                </c:pt>
                <c:pt idx="22">
                  <c:v>7.0899999999999991E-2</c:v>
                </c:pt>
                <c:pt idx="23">
                  <c:v>6.7599999999999993E-2</c:v>
                </c:pt>
                <c:pt idx="24">
                  <c:v>6.5799999999999997E-2</c:v>
                </c:pt>
                <c:pt idx="25">
                  <c:v>6.7000000000000004E-2</c:v>
                </c:pt>
                <c:pt idx="26">
                  <c:v>6.9400000000000003E-2</c:v>
                </c:pt>
                <c:pt idx="27">
                  <c:v>6.7599999999999993E-2</c:v>
                </c:pt>
                <c:pt idx="28">
                  <c:v>6.4000000000000001E-2</c:v>
                </c:pt>
                <c:pt idx="29">
                  <c:v>7.2399999999999992E-2</c:v>
                </c:pt>
                <c:pt idx="30">
                  <c:v>8.4099999999999994E-2</c:v>
                </c:pt>
                <c:pt idx="31">
                  <c:v>8.5599999999999996E-2</c:v>
                </c:pt>
                <c:pt idx="32">
                  <c:v>3.3100000000000018E-2</c:v>
                </c:pt>
                <c:pt idx="33">
                  <c:v>-2.9000000000000137E-3</c:v>
                </c:pt>
                <c:pt idx="34">
                  <c:v>-4.4899999999999995E-2</c:v>
                </c:pt>
                <c:pt idx="35">
                  <c:v>-7.1900000000000019E-2</c:v>
                </c:pt>
                <c:pt idx="36">
                  <c:v>-9.1399999999999981E-2</c:v>
                </c:pt>
                <c:pt idx="37">
                  <c:v>-0.12140000000000001</c:v>
                </c:pt>
                <c:pt idx="38">
                  <c:v>-0.13190000000000002</c:v>
                </c:pt>
                <c:pt idx="39">
                  <c:v>-0.14090000000000003</c:v>
                </c:pt>
                <c:pt idx="40">
                  <c:v>-0.14990000000000003</c:v>
                </c:pt>
                <c:pt idx="41">
                  <c:v>-0.15439999999999998</c:v>
                </c:pt>
                <c:pt idx="42">
                  <c:v>-0.15889999999999999</c:v>
                </c:pt>
                <c:pt idx="43">
                  <c:v>-0.15589999999999998</c:v>
                </c:pt>
                <c:pt idx="44">
                  <c:v>-0.15889999999999999</c:v>
                </c:pt>
                <c:pt idx="45">
                  <c:v>-0.1694</c:v>
                </c:pt>
                <c:pt idx="46">
                  <c:v>-0.15589999999999998</c:v>
                </c:pt>
                <c:pt idx="47">
                  <c:v>-0.13640000000000002</c:v>
                </c:pt>
                <c:pt idx="48">
                  <c:v>-0.13340000000000002</c:v>
                </c:pt>
                <c:pt idx="49">
                  <c:v>-0.14690000000000003</c:v>
                </c:pt>
                <c:pt idx="50">
                  <c:v>-0.16189999999999999</c:v>
                </c:pt>
                <c:pt idx="51">
                  <c:v>-0.16189999999999999</c:v>
                </c:pt>
                <c:pt idx="52">
                  <c:v>-0.1694</c:v>
                </c:pt>
                <c:pt idx="53">
                  <c:v>-0.1724</c:v>
                </c:pt>
                <c:pt idx="54">
                  <c:v>-0.1724</c:v>
                </c:pt>
                <c:pt idx="55">
                  <c:v>-0.1784</c:v>
                </c:pt>
                <c:pt idx="56">
                  <c:v>-0.18890000000000001</c:v>
                </c:pt>
                <c:pt idx="57">
                  <c:v>-0.19040000000000001</c:v>
                </c:pt>
              </c:numCache>
            </c:numRef>
          </c:yVal>
          <c:smooth val="1"/>
          <c:extLst>
            <c:ext xmlns:c16="http://schemas.microsoft.com/office/drawing/2014/chart" uri="{C3380CC4-5D6E-409C-BE32-E72D297353CC}">
              <c16:uniqueId val="{00000000-124C-4A1A-9909-6FE861DE14CF}"/>
            </c:ext>
          </c:extLst>
        </c:ser>
        <c:ser>
          <c:idx val="2"/>
          <c:order val="2"/>
          <c:tx>
            <c:strRef>
              <c:f>Sheet13!$D$1</c:f>
              <c:strCache>
                <c:ptCount val="1"/>
                <c:pt idx="0">
                  <c:v>.25FM_5cm</c:v>
                </c:pt>
              </c:strCache>
            </c:strRef>
          </c:tx>
          <c:spPr>
            <a:ln w="38100" cap="rnd">
              <a:solidFill>
                <a:schemeClr val="accent1">
                  <a:lumMod val="75000"/>
                </a:schemeClr>
              </a:solidFill>
              <a:prstDash val="lgDashDotDot"/>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Sheet13!$D$2:$D$59</c:f>
              <c:numCache>
                <c:formatCode>0.00</c:formatCode>
                <c:ptCount val="58"/>
                <c:pt idx="0">
                  <c:v>0.29530000000000001</c:v>
                </c:pt>
                <c:pt idx="1">
                  <c:v>0.30279999999999996</c:v>
                </c:pt>
                <c:pt idx="2">
                  <c:v>0.2923</c:v>
                </c:pt>
                <c:pt idx="3">
                  <c:v>0.27680000000000005</c:v>
                </c:pt>
                <c:pt idx="4">
                  <c:v>0.26080000000000003</c:v>
                </c:pt>
                <c:pt idx="5">
                  <c:v>0.24429999999999999</c:v>
                </c:pt>
                <c:pt idx="6">
                  <c:v>0.21780000000000002</c:v>
                </c:pt>
                <c:pt idx="7">
                  <c:v>0.22630000000000003</c:v>
                </c:pt>
                <c:pt idx="8">
                  <c:v>0.21930000000000002</c:v>
                </c:pt>
                <c:pt idx="9">
                  <c:v>0.21180000000000002</c:v>
                </c:pt>
                <c:pt idx="10">
                  <c:v>0.21480000000000002</c:v>
                </c:pt>
                <c:pt idx="11">
                  <c:v>0.20130000000000001</c:v>
                </c:pt>
                <c:pt idx="12">
                  <c:v>0.1888</c:v>
                </c:pt>
                <c:pt idx="13">
                  <c:v>0.17729999999999999</c:v>
                </c:pt>
                <c:pt idx="14">
                  <c:v>0.15880000000000002</c:v>
                </c:pt>
                <c:pt idx="15">
                  <c:v>0.14880000000000002</c:v>
                </c:pt>
                <c:pt idx="16">
                  <c:v>0.14030000000000001</c:v>
                </c:pt>
                <c:pt idx="17">
                  <c:v>0.1338</c:v>
                </c:pt>
                <c:pt idx="18">
                  <c:v>0.12279999999999999</c:v>
                </c:pt>
                <c:pt idx="19">
                  <c:v>0.11330000000000001</c:v>
                </c:pt>
                <c:pt idx="20">
                  <c:v>0.10780000000000001</c:v>
                </c:pt>
                <c:pt idx="21">
                  <c:v>0.1013</c:v>
                </c:pt>
                <c:pt idx="22">
                  <c:v>9.4799999999999995E-2</c:v>
                </c:pt>
                <c:pt idx="23">
                  <c:v>8.6300000000000016E-2</c:v>
                </c:pt>
                <c:pt idx="24">
                  <c:v>7.9300000000000009E-2</c:v>
                </c:pt>
                <c:pt idx="25">
                  <c:v>7.5300000000000006E-2</c:v>
                </c:pt>
                <c:pt idx="26">
                  <c:v>7.3300000000000004E-2</c:v>
                </c:pt>
                <c:pt idx="27">
                  <c:v>7.0800000000000002E-2</c:v>
                </c:pt>
                <c:pt idx="28">
                  <c:v>7.4800000000000005E-2</c:v>
                </c:pt>
                <c:pt idx="29">
                  <c:v>0.15480000000000002</c:v>
                </c:pt>
                <c:pt idx="30">
                  <c:v>0.14530000000000001</c:v>
                </c:pt>
                <c:pt idx="31">
                  <c:v>0.12429999999999999</c:v>
                </c:pt>
                <c:pt idx="32">
                  <c:v>0.11230000000000001</c:v>
                </c:pt>
                <c:pt idx="33">
                  <c:v>0.1023</c:v>
                </c:pt>
                <c:pt idx="34">
                  <c:v>9.0300000000000019E-2</c:v>
                </c:pt>
                <c:pt idx="35">
                  <c:v>8.030000000000001E-2</c:v>
                </c:pt>
                <c:pt idx="36">
                  <c:v>7.6300000000000007E-2</c:v>
                </c:pt>
                <c:pt idx="37">
                  <c:v>6.4799999999999996E-2</c:v>
                </c:pt>
                <c:pt idx="38">
                  <c:v>5.4300000000000015E-2</c:v>
                </c:pt>
                <c:pt idx="39">
                  <c:v>4.6300000000000008E-2</c:v>
                </c:pt>
                <c:pt idx="40">
                  <c:v>4.0800000000000003E-2</c:v>
                </c:pt>
                <c:pt idx="41">
                  <c:v>3.5799999999999998E-2</c:v>
                </c:pt>
                <c:pt idx="42">
                  <c:v>3.1799999999999995E-2</c:v>
                </c:pt>
                <c:pt idx="43">
                  <c:v>3.0299999999999994E-2</c:v>
                </c:pt>
                <c:pt idx="44">
                  <c:v>2.9799999999999993E-2</c:v>
                </c:pt>
                <c:pt idx="45">
                  <c:v>2.5300000000000017E-2</c:v>
                </c:pt>
                <c:pt idx="46">
                  <c:v>3.1299999999999994E-2</c:v>
                </c:pt>
                <c:pt idx="47">
                  <c:v>4.1800000000000004E-2</c:v>
                </c:pt>
                <c:pt idx="48">
                  <c:v>4.5800000000000007E-2</c:v>
                </c:pt>
                <c:pt idx="49">
                  <c:v>4.4300000000000006E-2</c:v>
                </c:pt>
                <c:pt idx="50">
                  <c:v>3.8300000000000001E-2</c:v>
                </c:pt>
                <c:pt idx="51">
                  <c:v>3.3299999999999996E-2</c:v>
                </c:pt>
                <c:pt idx="52">
                  <c:v>3.0299999999999994E-2</c:v>
                </c:pt>
                <c:pt idx="53">
                  <c:v>2.7799999999999991E-2</c:v>
                </c:pt>
                <c:pt idx="54">
                  <c:v>2.6300000000000018E-2</c:v>
                </c:pt>
                <c:pt idx="55">
                  <c:v>2.3800000000000016E-2</c:v>
                </c:pt>
                <c:pt idx="56">
                  <c:v>1.8300000000000011E-2</c:v>
                </c:pt>
                <c:pt idx="57">
                  <c:v>1.8300000000000011E-2</c:v>
                </c:pt>
              </c:numCache>
            </c:numRef>
          </c:yVal>
          <c:smooth val="1"/>
          <c:extLst>
            <c:ext xmlns:c16="http://schemas.microsoft.com/office/drawing/2014/chart" uri="{C3380CC4-5D6E-409C-BE32-E72D297353CC}">
              <c16:uniqueId val="{00000001-124C-4A1A-9909-6FE861DE14CF}"/>
            </c:ext>
          </c:extLst>
        </c:ser>
        <c:ser>
          <c:idx val="4"/>
          <c:order val="4"/>
          <c:tx>
            <c:strRef>
              <c:f>Sheet13!$F$1</c:f>
              <c:strCache>
                <c:ptCount val="1"/>
                <c:pt idx="0">
                  <c:v>1FM_5cm</c:v>
                </c:pt>
              </c:strCache>
            </c:strRef>
          </c:tx>
          <c:spPr>
            <a:ln w="38100" cap="rnd">
              <a:solidFill>
                <a:schemeClr val="tx1"/>
              </a:solidFill>
              <a:prstDash val="dash"/>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Sheet13!$F$2:$F$59</c:f>
              <c:numCache>
                <c:formatCode>0.00</c:formatCode>
                <c:ptCount val="58"/>
                <c:pt idx="0">
                  <c:v>0.23080000000000001</c:v>
                </c:pt>
                <c:pt idx="1">
                  <c:v>0.23169999999999996</c:v>
                </c:pt>
                <c:pt idx="2">
                  <c:v>0.23380000000000001</c:v>
                </c:pt>
                <c:pt idx="3">
                  <c:v>0.23169999999999996</c:v>
                </c:pt>
                <c:pt idx="4">
                  <c:v>0.22989999999999999</c:v>
                </c:pt>
                <c:pt idx="5">
                  <c:v>0.22719999999999996</c:v>
                </c:pt>
                <c:pt idx="6">
                  <c:v>0.22449999999999998</c:v>
                </c:pt>
                <c:pt idx="7">
                  <c:v>0.2233</c:v>
                </c:pt>
                <c:pt idx="8">
                  <c:v>0.22239999999999999</c:v>
                </c:pt>
                <c:pt idx="9">
                  <c:v>0.21999999999999997</c:v>
                </c:pt>
                <c:pt idx="10">
                  <c:v>0.2218</c:v>
                </c:pt>
                <c:pt idx="11">
                  <c:v>0.21759999999999996</c:v>
                </c:pt>
                <c:pt idx="12">
                  <c:v>0.21489999999999998</c:v>
                </c:pt>
                <c:pt idx="13">
                  <c:v>0.21189999999999998</c:v>
                </c:pt>
                <c:pt idx="14">
                  <c:v>0.20319999999999999</c:v>
                </c:pt>
                <c:pt idx="15">
                  <c:v>0.20079999999999998</c:v>
                </c:pt>
                <c:pt idx="16">
                  <c:v>0.19600000000000001</c:v>
                </c:pt>
                <c:pt idx="17">
                  <c:v>0.19209999999999999</c:v>
                </c:pt>
                <c:pt idx="18">
                  <c:v>0.18519999999999998</c:v>
                </c:pt>
                <c:pt idx="19">
                  <c:v>0.17949999999999999</c:v>
                </c:pt>
                <c:pt idx="20">
                  <c:v>0.1744</c:v>
                </c:pt>
                <c:pt idx="21">
                  <c:v>0.16959999999999997</c:v>
                </c:pt>
                <c:pt idx="22">
                  <c:v>0.16419999999999998</c:v>
                </c:pt>
                <c:pt idx="23">
                  <c:v>0.15970000000000001</c:v>
                </c:pt>
                <c:pt idx="24">
                  <c:v>0.15699999999999997</c:v>
                </c:pt>
                <c:pt idx="25">
                  <c:v>0.15309999999999999</c:v>
                </c:pt>
                <c:pt idx="26">
                  <c:v>0.14979999999999999</c:v>
                </c:pt>
                <c:pt idx="27">
                  <c:v>0.14710000000000001</c:v>
                </c:pt>
                <c:pt idx="28">
                  <c:v>0.14199999999999999</c:v>
                </c:pt>
                <c:pt idx="29">
                  <c:v>0.14560000000000001</c:v>
                </c:pt>
                <c:pt idx="30">
                  <c:v>0.14739999999999998</c:v>
                </c:pt>
                <c:pt idx="31">
                  <c:v>0.14979999999999999</c:v>
                </c:pt>
                <c:pt idx="32">
                  <c:v>0.1492</c:v>
                </c:pt>
                <c:pt idx="33">
                  <c:v>0.14710000000000001</c:v>
                </c:pt>
                <c:pt idx="34">
                  <c:v>0.1447</c:v>
                </c:pt>
                <c:pt idx="35">
                  <c:v>0.14079999999999998</c:v>
                </c:pt>
                <c:pt idx="36">
                  <c:v>0.13899999999999998</c:v>
                </c:pt>
                <c:pt idx="37">
                  <c:v>0.13450000000000001</c:v>
                </c:pt>
                <c:pt idx="38">
                  <c:v>0.12939999999999999</c:v>
                </c:pt>
                <c:pt idx="39">
                  <c:v>0.12759999999999999</c:v>
                </c:pt>
                <c:pt idx="40">
                  <c:v>0.1258</c:v>
                </c:pt>
                <c:pt idx="41">
                  <c:v>0.12429999999999999</c:v>
                </c:pt>
                <c:pt idx="42">
                  <c:v>0.12279999999999999</c:v>
                </c:pt>
                <c:pt idx="43">
                  <c:v>0.12219999999999999</c:v>
                </c:pt>
                <c:pt idx="44">
                  <c:v>0.12279999999999999</c:v>
                </c:pt>
                <c:pt idx="45">
                  <c:v>0.1195</c:v>
                </c:pt>
                <c:pt idx="46">
                  <c:v>0.12159999999999999</c:v>
                </c:pt>
                <c:pt idx="47">
                  <c:v>0.1255</c:v>
                </c:pt>
                <c:pt idx="48">
                  <c:v>0.12669999999999998</c:v>
                </c:pt>
                <c:pt idx="49">
                  <c:v>0.12519999999999998</c:v>
                </c:pt>
                <c:pt idx="50">
                  <c:v>0.12279999999999999</c:v>
                </c:pt>
                <c:pt idx="51">
                  <c:v>0.1225</c:v>
                </c:pt>
                <c:pt idx="52">
                  <c:v>0.12189999999999999</c:v>
                </c:pt>
                <c:pt idx="53">
                  <c:v>0.12129999999999999</c:v>
                </c:pt>
                <c:pt idx="54">
                  <c:v>0.121</c:v>
                </c:pt>
                <c:pt idx="55">
                  <c:v>0.11979999999999999</c:v>
                </c:pt>
                <c:pt idx="56">
                  <c:v>0.11829999999999999</c:v>
                </c:pt>
                <c:pt idx="57">
                  <c:v>0.11739999999999999</c:v>
                </c:pt>
              </c:numCache>
            </c:numRef>
          </c:yVal>
          <c:smooth val="1"/>
          <c:extLst>
            <c:ext xmlns:c16="http://schemas.microsoft.com/office/drawing/2014/chart" uri="{C3380CC4-5D6E-409C-BE32-E72D297353CC}">
              <c16:uniqueId val="{00000002-124C-4A1A-9909-6FE861DE14CF}"/>
            </c:ext>
          </c:extLst>
        </c:ser>
        <c:ser>
          <c:idx val="6"/>
          <c:order val="6"/>
          <c:tx>
            <c:strRef>
              <c:f>Sheet13!$H$1</c:f>
              <c:strCache>
                <c:ptCount val="1"/>
                <c:pt idx="0">
                  <c:v>1Scalp_5cm</c:v>
                </c:pt>
              </c:strCache>
            </c:strRef>
          </c:tx>
          <c:spPr>
            <a:ln w="38100" cap="rnd">
              <a:solidFill>
                <a:schemeClr val="accent6">
                  <a:lumMod val="50000"/>
                </a:schemeClr>
              </a:solidFill>
              <a:prstDash val="solid"/>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Sheet13!$H$2:$H$59</c:f>
              <c:numCache>
                <c:formatCode>0.00</c:formatCode>
                <c:ptCount val="58"/>
                <c:pt idx="0">
                  <c:v>0.22989999999999999</c:v>
                </c:pt>
                <c:pt idx="1">
                  <c:v>0.25690000000000002</c:v>
                </c:pt>
                <c:pt idx="2">
                  <c:v>0.24159999999999993</c:v>
                </c:pt>
                <c:pt idx="3">
                  <c:v>0.22449999999999992</c:v>
                </c:pt>
                <c:pt idx="4">
                  <c:v>0.20739999999999992</c:v>
                </c:pt>
                <c:pt idx="5">
                  <c:v>0.1885</c:v>
                </c:pt>
                <c:pt idx="6">
                  <c:v>0.16510000000000002</c:v>
                </c:pt>
                <c:pt idx="7">
                  <c:v>0.1633</c:v>
                </c:pt>
                <c:pt idx="8">
                  <c:v>0.15159999999999996</c:v>
                </c:pt>
                <c:pt idx="9">
                  <c:v>0.13539999999999996</c:v>
                </c:pt>
                <c:pt idx="10">
                  <c:v>0.14079999999999993</c:v>
                </c:pt>
                <c:pt idx="11">
                  <c:v>0.12639999999999996</c:v>
                </c:pt>
                <c:pt idx="12">
                  <c:v>0.11379999999999996</c:v>
                </c:pt>
                <c:pt idx="13">
                  <c:v>0.10299999999999998</c:v>
                </c:pt>
                <c:pt idx="14">
                  <c:v>8.049999999999996E-2</c:v>
                </c:pt>
                <c:pt idx="15">
                  <c:v>7.2399999999999964E-2</c:v>
                </c:pt>
                <c:pt idx="16">
                  <c:v>5.9799999999999964E-2</c:v>
                </c:pt>
                <c:pt idx="17">
                  <c:v>5.259999999999998E-2</c:v>
                </c:pt>
                <c:pt idx="18">
                  <c:v>4.0899999999999992E-2</c:v>
                </c:pt>
                <c:pt idx="19">
                  <c:v>2.9200000000000004E-2</c:v>
                </c:pt>
                <c:pt idx="20">
                  <c:v>2.1099999999999952E-2</c:v>
                </c:pt>
                <c:pt idx="21">
                  <c:v>1.3899999999999968E-2</c:v>
                </c:pt>
                <c:pt idx="22">
                  <c:v>6.6999999999999837E-3</c:v>
                </c:pt>
                <c:pt idx="23">
                  <c:v>1.2999999999999678E-3</c:v>
                </c:pt>
                <c:pt idx="24">
                  <c:v>-4.1000000000000481E-3</c:v>
                </c:pt>
                <c:pt idx="25">
                  <c:v>5.0000000000000001E-3</c:v>
                </c:pt>
                <c:pt idx="26">
                  <c:v>-4.1000000000000481E-3</c:v>
                </c:pt>
                <c:pt idx="27">
                  <c:v>6.80000000000003E-3</c:v>
                </c:pt>
                <c:pt idx="28">
                  <c:v>7.8699999999999992E-2</c:v>
                </c:pt>
                <c:pt idx="29">
                  <c:v>0.15879999999999994</c:v>
                </c:pt>
                <c:pt idx="30">
                  <c:v>0.121</c:v>
                </c:pt>
                <c:pt idx="31">
                  <c:v>8.4099999999999953E-2</c:v>
                </c:pt>
                <c:pt idx="32">
                  <c:v>8.4099999999999953E-2</c:v>
                </c:pt>
                <c:pt idx="33">
                  <c:v>5.0799999999999956E-2</c:v>
                </c:pt>
                <c:pt idx="34">
                  <c:v>3.1899999999999984E-2</c:v>
                </c:pt>
                <c:pt idx="35">
                  <c:v>1.3899999999999968E-2</c:v>
                </c:pt>
                <c:pt idx="36">
                  <c:v>3.9999999999995595E-4</c:v>
                </c:pt>
                <c:pt idx="37">
                  <c:v>-5.9000000000000163E-3</c:v>
                </c:pt>
                <c:pt idx="38">
                  <c:v>-1.9400000000000028E-2</c:v>
                </c:pt>
                <c:pt idx="39">
                  <c:v>-3.0200000000000005E-2</c:v>
                </c:pt>
                <c:pt idx="40">
                  <c:v>-3.8300000000000001E-2</c:v>
                </c:pt>
                <c:pt idx="41">
                  <c:v>-4.6399999999999997E-2</c:v>
                </c:pt>
                <c:pt idx="42">
                  <c:v>-5.3600000000000037E-2</c:v>
                </c:pt>
                <c:pt idx="43">
                  <c:v>-5.8100000000000041E-2</c:v>
                </c:pt>
                <c:pt idx="44">
                  <c:v>-5.9900000000000009E-2</c:v>
                </c:pt>
                <c:pt idx="45">
                  <c:v>-6.4400000000000013E-2</c:v>
                </c:pt>
                <c:pt idx="46">
                  <c:v>-7.3400000000000021E-2</c:v>
                </c:pt>
                <c:pt idx="47">
                  <c:v>-6.5300000000000025E-2</c:v>
                </c:pt>
                <c:pt idx="48">
                  <c:v>-5.6300000000000017E-2</c:v>
                </c:pt>
                <c:pt idx="49">
                  <c:v>-4.7300000000000009E-2</c:v>
                </c:pt>
                <c:pt idx="50">
                  <c:v>-4.7300000000000009E-2</c:v>
                </c:pt>
                <c:pt idx="51">
                  <c:v>-5.7200000000000029E-2</c:v>
                </c:pt>
                <c:pt idx="52">
                  <c:v>-6.4400000000000013E-2</c:v>
                </c:pt>
                <c:pt idx="53">
                  <c:v>-6.8900000000000017E-2</c:v>
                </c:pt>
                <c:pt idx="54">
                  <c:v>-7.3400000000000021E-2</c:v>
                </c:pt>
                <c:pt idx="55">
                  <c:v>-7.6100000000000001E-2</c:v>
                </c:pt>
                <c:pt idx="56">
                  <c:v>-8.2400000000000029E-2</c:v>
                </c:pt>
                <c:pt idx="57">
                  <c:v>-9.1400000000000037E-2</c:v>
                </c:pt>
              </c:numCache>
            </c:numRef>
          </c:yVal>
          <c:smooth val="1"/>
          <c:extLst>
            <c:ext xmlns:c16="http://schemas.microsoft.com/office/drawing/2014/chart" uri="{C3380CC4-5D6E-409C-BE32-E72D297353CC}">
              <c16:uniqueId val="{00000003-124C-4A1A-9909-6FE861DE14CF}"/>
            </c:ext>
          </c:extLst>
        </c:ser>
        <c:dLbls>
          <c:showLegendKey val="0"/>
          <c:showVal val="0"/>
          <c:showCatName val="0"/>
          <c:showSerName val="0"/>
          <c:showPercent val="0"/>
          <c:showBubbleSize val="0"/>
        </c:dLbls>
        <c:axId val="570153752"/>
        <c:axId val="570157032"/>
        <c:extLst>
          <c:ext xmlns:c15="http://schemas.microsoft.com/office/drawing/2012/chart" uri="{02D57815-91ED-43cb-92C2-25804820EDAC}">
            <c15:filteredScatterSeries>
              <c15:ser>
                <c:idx val="1"/>
                <c:order val="1"/>
                <c:tx>
                  <c:strRef>
                    <c:extLst>
                      <c:ext uri="{02D57815-91ED-43cb-92C2-25804820EDAC}">
                        <c15:formulaRef>
                          <c15:sqref>Sheet13!$C$1</c15:sqref>
                        </c15:formulaRef>
                      </c:ext>
                    </c:extLst>
                    <c:strCache>
                      <c:ptCount val="1"/>
                      <c:pt idx="0">
                        <c:v>NM_10cm</c:v>
                      </c:pt>
                    </c:strCache>
                  </c:strRef>
                </c:tx>
                <c:spPr>
                  <a:ln w="19050" cap="rnd">
                    <a:solidFill>
                      <a:schemeClr val="accent2"/>
                    </a:solidFill>
                    <a:round/>
                  </a:ln>
                  <a:effectLst/>
                </c:spPr>
                <c:marker>
                  <c:symbol val="none"/>
                </c:marker>
                <c:xVal>
                  <c:numRef>
                    <c:extLst>
                      <c:ex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c:ext uri="{02D57815-91ED-43cb-92C2-25804820EDAC}">
                        <c15:formulaRef>
                          <c15:sqref>Sheet13!$C$2:$C$59</c15:sqref>
                        </c15:formulaRef>
                      </c:ext>
                    </c:extLst>
                    <c:numCache>
                      <c:formatCode>0.00</c:formatCode>
                      <c:ptCount val="58"/>
                      <c:pt idx="0">
                        <c:v>0.20919999999999994</c:v>
                      </c:pt>
                      <c:pt idx="1">
                        <c:v>0.21879999999999994</c:v>
                      </c:pt>
                      <c:pt idx="2">
                        <c:v>0.21519999999999995</c:v>
                      </c:pt>
                      <c:pt idx="3">
                        <c:v>0.21459999999999996</c:v>
                      </c:pt>
                      <c:pt idx="4">
                        <c:v>0.21159999999999995</c:v>
                      </c:pt>
                      <c:pt idx="5">
                        <c:v>0.20799999999999996</c:v>
                      </c:pt>
                      <c:pt idx="6">
                        <c:v>0.20469999999999994</c:v>
                      </c:pt>
                      <c:pt idx="7">
                        <c:v>0.19869999999999999</c:v>
                      </c:pt>
                      <c:pt idx="8">
                        <c:v>0.19809999999999994</c:v>
                      </c:pt>
                      <c:pt idx="9">
                        <c:v>0.19539999999999996</c:v>
                      </c:pt>
                      <c:pt idx="10">
                        <c:v>0.19299999999999995</c:v>
                      </c:pt>
                      <c:pt idx="11">
                        <c:v>0.19059999999999999</c:v>
                      </c:pt>
                      <c:pt idx="12">
                        <c:v>0.18879999999999997</c:v>
                      </c:pt>
                      <c:pt idx="13">
                        <c:v>0.18639999999999995</c:v>
                      </c:pt>
                      <c:pt idx="14">
                        <c:v>0.18099999999999999</c:v>
                      </c:pt>
                      <c:pt idx="15">
                        <c:v>0.17529999999999996</c:v>
                      </c:pt>
                      <c:pt idx="16">
                        <c:v>0.17230000000000001</c:v>
                      </c:pt>
                      <c:pt idx="17">
                        <c:v>0.17019999999999996</c:v>
                      </c:pt>
                      <c:pt idx="18">
                        <c:v>0.1633</c:v>
                      </c:pt>
                      <c:pt idx="19">
                        <c:v>0.15399999999999997</c:v>
                      </c:pt>
                      <c:pt idx="20">
                        <c:v>0.1462</c:v>
                      </c:pt>
                      <c:pt idx="21">
                        <c:v>0.13869999999999999</c:v>
                      </c:pt>
                      <c:pt idx="22">
                        <c:v>0.13119999999999998</c:v>
                      </c:pt>
                      <c:pt idx="23">
                        <c:v>0.1255</c:v>
                      </c:pt>
                      <c:pt idx="24">
                        <c:v>0.11889999999999999</c:v>
                      </c:pt>
                      <c:pt idx="25">
                        <c:v>0.11409999999999999</c:v>
                      </c:pt>
                      <c:pt idx="26">
                        <c:v>0.11109999999999999</c:v>
                      </c:pt>
                      <c:pt idx="27">
                        <c:v>0.10839999999999998</c:v>
                      </c:pt>
                      <c:pt idx="28">
                        <c:v>0.10149999999999999</c:v>
                      </c:pt>
                      <c:pt idx="29">
                        <c:v>9.8799999999999985E-2</c:v>
                      </c:pt>
                      <c:pt idx="30">
                        <c:v>0.10209999999999998</c:v>
                      </c:pt>
                      <c:pt idx="31">
                        <c:v>0.1042</c:v>
                      </c:pt>
                      <c:pt idx="32">
                        <c:v>0.1152</c:v>
                      </c:pt>
                      <c:pt idx="33">
                        <c:v>0.1071</c:v>
                      </c:pt>
                      <c:pt idx="34">
                        <c:v>9.4500000000000001E-2</c:v>
                      </c:pt>
                      <c:pt idx="35">
                        <c:v>8.7300000000000016E-2</c:v>
                      </c:pt>
                      <c:pt idx="36">
                        <c:v>8.4599999999999981E-2</c:v>
                      </c:pt>
                      <c:pt idx="37">
                        <c:v>7.1100000000000024E-2</c:v>
                      </c:pt>
                      <c:pt idx="38">
                        <c:v>6.660000000000002E-2</c:v>
                      </c:pt>
                      <c:pt idx="39">
                        <c:v>6.0299999999999992E-2</c:v>
                      </c:pt>
                      <c:pt idx="40">
                        <c:v>4.9500000000000016E-2</c:v>
                      </c:pt>
                      <c:pt idx="43">
                        <c:v>3.6900000000000016E-2</c:v>
                      </c:pt>
                      <c:pt idx="44">
                        <c:v>2.6999999999999996E-2</c:v>
                      </c:pt>
                      <c:pt idx="45">
                        <c:v>1.7100000000000004E-2</c:v>
                      </c:pt>
                      <c:pt idx="46">
                        <c:v>1.7999999999999988E-2</c:v>
                      </c:pt>
                      <c:pt idx="47">
                        <c:v>2.1600000000000008E-2</c:v>
                      </c:pt>
                      <c:pt idx="48">
                        <c:v>2.6099999999999984E-2</c:v>
                      </c:pt>
                      <c:pt idx="49">
                        <c:v>2.7900000000000008E-2</c:v>
                      </c:pt>
                      <c:pt idx="50">
                        <c:v>2.3400000000000004E-2</c:v>
                      </c:pt>
                      <c:pt idx="51">
                        <c:v>1.89E-2</c:v>
                      </c:pt>
                      <c:pt idx="52">
                        <c:v>1.4399999999999996E-2</c:v>
                      </c:pt>
                      <c:pt idx="53">
                        <c:v>1.3500000000000012E-2</c:v>
                      </c:pt>
                      <c:pt idx="54">
                        <c:v>1.0800000000000004E-2</c:v>
                      </c:pt>
                      <c:pt idx="55">
                        <c:v>5.3999999999999881E-3</c:v>
                      </c:pt>
                    </c:numCache>
                  </c:numRef>
                </c:yVal>
                <c:smooth val="1"/>
                <c:extLst>
                  <c:ext xmlns:c16="http://schemas.microsoft.com/office/drawing/2014/chart" uri="{C3380CC4-5D6E-409C-BE32-E72D297353CC}">
                    <c16:uniqueId val="{00000004-124C-4A1A-9909-6FE861DE14CF}"/>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Sheet13!$E$1</c15:sqref>
                        </c15:formulaRef>
                      </c:ext>
                    </c:extLst>
                    <c:strCache>
                      <c:ptCount val="1"/>
                      <c:pt idx="0">
                        <c:v>.25FM_10cm</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Sheet13!$E$2:$E$59</c15:sqref>
                        </c15:formulaRef>
                      </c:ext>
                    </c:extLst>
                    <c:numCache>
                      <c:formatCode>0.00</c:formatCode>
                      <c:ptCount val="58"/>
                      <c:pt idx="0">
                        <c:v>0.22489999999999999</c:v>
                      </c:pt>
                      <c:pt idx="1">
                        <c:v>0.25290000000000001</c:v>
                      </c:pt>
                      <c:pt idx="2">
                        <c:v>0.24650000000000005</c:v>
                      </c:pt>
                      <c:pt idx="3">
                        <c:v>0.24250000000000005</c:v>
                      </c:pt>
                      <c:pt idx="4">
                        <c:v>0.23770000000000002</c:v>
                      </c:pt>
                      <c:pt idx="5">
                        <c:v>0.22970000000000002</c:v>
                      </c:pt>
                      <c:pt idx="6">
                        <c:v>0.20489999999999997</c:v>
                      </c:pt>
                      <c:pt idx="7">
                        <c:v>0.19930000000000003</c:v>
                      </c:pt>
                      <c:pt idx="8">
                        <c:v>0.20489999999999997</c:v>
                      </c:pt>
                      <c:pt idx="9">
                        <c:v>0.20730000000000004</c:v>
                      </c:pt>
                      <c:pt idx="10">
                        <c:v>0.19930000000000003</c:v>
                      </c:pt>
                      <c:pt idx="11">
                        <c:v>0.19930000000000003</c:v>
                      </c:pt>
                      <c:pt idx="12">
                        <c:v>0.19689999999999996</c:v>
                      </c:pt>
                      <c:pt idx="13">
                        <c:v>0.19369999999999998</c:v>
                      </c:pt>
                      <c:pt idx="14">
                        <c:v>0.19530000000000003</c:v>
                      </c:pt>
                      <c:pt idx="15">
                        <c:v>0.18089999999999995</c:v>
                      </c:pt>
                      <c:pt idx="16">
                        <c:v>0.17290000000000005</c:v>
                      </c:pt>
                      <c:pt idx="17">
                        <c:v>0.17690000000000006</c:v>
                      </c:pt>
                      <c:pt idx="18">
                        <c:v>0.17449999999999999</c:v>
                      </c:pt>
                      <c:pt idx="19">
                        <c:v>0.16569999999999996</c:v>
                      </c:pt>
                      <c:pt idx="20">
                        <c:v>0.16249999999999998</c:v>
                      </c:pt>
                      <c:pt idx="21">
                        <c:v>0.15610000000000002</c:v>
                      </c:pt>
                      <c:pt idx="22">
                        <c:v>0.15049999999999997</c:v>
                      </c:pt>
                      <c:pt idx="23">
                        <c:v>0.14570000000000005</c:v>
                      </c:pt>
                      <c:pt idx="24">
                        <c:v>0.13849999999999996</c:v>
                      </c:pt>
                      <c:pt idx="25">
                        <c:v>0.12890000000000001</c:v>
                      </c:pt>
                      <c:pt idx="26">
                        <c:v>0.12650000000000006</c:v>
                      </c:pt>
                      <c:pt idx="27">
                        <c:v>0.11609999999999998</c:v>
                      </c:pt>
                      <c:pt idx="28">
                        <c:v>0.1169</c:v>
                      </c:pt>
                      <c:pt idx="29">
                        <c:v>0.13770000000000004</c:v>
                      </c:pt>
                      <c:pt idx="30">
                        <c:v>0.13770000000000004</c:v>
                      </c:pt>
                      <c:pt idx="31">
                        <c:v>0.13449999999999995</c:v>
                      </c:pt>
                      <c:pt idx="32">
                        <c:v>0.12570000000000003</c:v>
                      </c:pt>
                      <c:pt idx="33">
                        <c:v>0.12009999999999998</c:v>
                      </c:pt>
                      <c:pt idx="34">
                        <c:v>0.11209999999999998</c:v>
                      </c:pt>
                      <c:pt idx="35">
                        <c:v>0.10009999999999997</c:v>
                      </c:pt>
                      <c:pt idx="36">
                        <c:v>9.1300000000000048E-2</c:v>
                      </c:pt>
                      <c:pt idx="37">
                        <c:v>7.6899999999999968E-2</c:v>
                      </c:pt>
                      <c:pt idx="38">
                        <c:v>6.5699999999999981E-2</c:v>
                      </c:pt>
                      <c:pt idx="39">
                        <c:v>5.369999999999997E-2</c:v>
                      </c:pt>
                      <c:pt idx="40">
                        <c:v>3.6100000000000021E-2</c:v>
                      </c:pt>
                      <c:pt idx="41">
                        <c:v>1.6100000000000003E-2</c:v>
                      </c:pt>
                      <c:pt idx="42">
                        <c:v>7.2999999999999732E-3</c:v>
                      </c:pt>
                      <c:pt idx="43">
                        <c:v>9.000000000000119E-4</c:v>
                      </c:pt>
                      <c:pt idx="44">
                        <c:v>-1.4299999999999979E-2</c:v>
                      </c:pt>
                      <c:pt idx="45">
                        <c:v>-2.9499999999999971E-2</c:v>
                      </c:pt>
                      <c:pt idx="46">
                        <c:v>-3.8300000000000001E-2</c:v>
                      </c:pt>
                      <c:pt idx="47">
                        <c:v>-4.4699999999999962E-2</c:v>
                      </c:pt>
                      <c:pt idx="48">
                        <c:v>-4.9499999999999988E-2</c:v>
                      </c:pt>
                      <c:pt idx="49">
                        <c:v>-5.3499999999999992E-2</c:v>
                      </c:pt>
                      <c:pt idx="50">
                        <c:v>-5.9099999999999986E-2</c:v>
                      </c:pt>
                      <c:pt idx="51">
                        <c:v>-6.4700000000000035E-2</c:v>
                      </c:pt>
                      <c:pt idx="52">
                        <c:v>-7.0300000000000029E-2</c:v>
                      </c:pt>
                      <c:pt idx="53">
                        <c:v>-7.2699999999999987E-2</c:v>
                      </c:pt>
                      <c:pt idx="54">
                        <c:v>-7.350000000000001E-2</c:v>
                      </c:pt>
                      <c:pt idx="55">
                        <c:v>-7.9100000000000004E-2</c:v>
                      </c:pt>
                      <c:pt idx="56">
                        <c:v>-8.550000000000002E-2</c:v>
                      </c:pt>
                      <c:pt idx="57">
                        <c:v>-9.5899999999999985E-2</c:v>
                      </c:pt>
                    </c:numCache>
                  </c:numRef>
                </c:yVal>
                <c:smooth val="1"/>
                <c:extLst xmlns:c15="http://schemas.microsoft.com/office/drawing/2012/chart">
                  <c:ext xmlns:c16="http://schemas.microsoft.com/office/drawing/2014/chart" uri="{C3380CC4-5D6E-409C-BE32-E72D297353CC}">
                    <c16:uniqueId val="{00000005-124C-4A1A-9909-6FE861DE14C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Sheet13!$G$1</c15:sqref>
                        </c15:formulaRef>
                      </c:ext>
                    </c:extLst>
                    <c:strCache>
                      <c:ptCount val="1"/>
                      <c:pt idx="0">
                        <c:v>1FM_10cm</c:v>
                      </c:pt>
                    </c:strCache>
                  </c:strRef>
                </c:tx>
                <c:spPr>
                  <a:ln w="1905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Sheet13!$G$2:$G$59</c15:sqref>
                        </c15:formulaRef>
                      </c:ext>
                    </c:extLst>
                    <c:numCache>
                      <c:formatCode>0.00</c:formatCode>
                      <c:ptCount val="58"/>
                      <c:pt idx="0">
                        <c:v>0.33110000000000006</c:v>
                      </c:pt>
                      <c:pt idx="1">
                        <c:v>0.33350000000000002</c:v>
                      </c:pt>
                      <c:pt idx="2">
                        <c:v>0.32710000000000006</c:v>
                      </c:pt>
                      <c:pt idx="3">
                        <c:v>0.31670000000000004</c:v>
                      </c:pt>
                      <c:pt idx="4">
                        <c:v>0.30870000000000003</c:v>
                      </c:pt>
                      <c:pt idx="5">
                        <c:v>0.29910000000000003</c:v>
                      </c:pt>
                      <c:pt idx="6">
                        <c:v>0.28790000000000004</c:v>
                      </c:pt>
                      <c:pt idx="7">
                        <c:v>0.28470000000000001</c:v>
                      </c:pt>
                      <c:pt idx="8">
                        <c:v>0.27910000000000001</c:v>
                      </c:pt>
                      <c:pt idx="9">
                        <c:v>0.27430000000000004</c:v>
                      </c:pt>
                      <c:pt idx="10">
                        <c:v>0.27750000000000002</c:v>
                      </c:pt>
                      <c:pt idx="11">
                        <c:v>0.26870000000000005</c:v>
                      </c:pt>
                      <c:pt idx="12">
                        <c:v>0.26230000000000003</c:v>
                      </c:pt>
                      <c:pt idx="13">
                        <c:v>0.25590000000000002</c:v>
                      </c:pt>
                      <c:pt idx="14">
                        <c:v>0.24310000000000004</c:v>
                      </c:pt>
                      <c:pt idx="15">
                        <c:v>0.23670000000000002</c:v>
                      </c:pt>
                      <c:pt idx="16">
                        <c:v>0.2263</c:v>
                      </c:pt>
                      <c:pt idx="17">
                        <c:v>0.22310000000000002</c:v>
                      </c:pt>
                      <c:pt idx="18">
                        <c:v>0.21350000000000002</c:v>
                      </c:pt>
                      <c:pt idx="19">
                        <c:v>0.20390000000000003</c:v>
                      </c:pt>
                      <c:pt idx="20">
                        <c:v>0.1951</c:v>
                      </c:pt>
                      <c:pt idx="21">
                        <c:v>0.18790000000000001</c:v>
                      </c:pt>
                      <c:pt idx="22">
                        <c:v>0.18070000000000003</c:v>
                      </c:pt>
                      <c:pt idx="23">
                        <c:v>0.17510000000000003</c:v>
                      </c:pt>
                      <c:pt idx="24">
                        <c:v>0.17110000000000003</c:v>
                      </c:pt>
                      <c:pt idx="25">
                        <c:v>0.16390000000000005</c:v>
                      </c:pt>
                      <c:pt idx="26">
                        <c:v>0.15910000000000002</c:v>
                      </c:pt>
                      <c:pt idx="27">
                        <c:v>0.15670000000000001</c:v>
                      </c:pt>
                      <c:pt idx="28">
                        <c:v>0.15110000000000001</c:v>
                      </c:pt>
                      <c:pt idx="29">
                        <c:v>0.16789999999999999</c:v>
                      </c:pt>
                      <c:pt idx="30">
                        <c:v>0.16950000000000004</c:v>
                      </c:pt>
                      <c:pt idx="31">
                        <c:v>0.16789999999999999</c:v>
                      </c:pt>
                      <c:pt idx="32">
                        <c:v>0.1623</c:v>
                      </c:pt>
                      <c:pt idx="33">
                        <c:v>0.15910000000000002</c:v>
                      </c:pt>
                      <c:pt idx="34">
                        <c:v>0.1527</c:v>
                      </c:pt>
                      <c:pt idx="35">
                        <c:v>0.14790000000000003</c:v>
                      </c:pt>
                      <c:pt idx="36">
                        <c:v>0.14550000000000002</c:v>
                      </c:pt>
                      <c:pt idx="37">
                        <c:v>0.14150000000000001</c:v>
                      </c:pt>
                      <c:pt idx="38">
                        <c:v>0.13830000000000003</c:v>
                      </c:pt>
                      <c:pt idx="39">
                        <c:v>0.13670000000000004</c:v>
                      </c:pt>
                      <c:pt idx="40">
                        <c:v>0.13350000000000001</c:v>
                      </c:pt>
                      <c:pt idx="41">
                        <c:v>0.1295</c:v>
                      </c:pt>
                      <c:pt idx="42">
                        <c:v>0.12870000000000004</c:v>
                      </c:pt>
                      <c:pt idx="43">
                        <c:v>0.1295</c:v>
                      </c:pt>
                      <c:pt idx="44">
                        <c:v>0.12710000000000005</c:v>
                      </c:pt>
                      <c:pt idx="45">
                        <c:v>0.12070000000000003</c:v>
                      </c:pt>
                      <c:pt idx="46">
                        <c:v>0.11749999999999999</c:v>
                      </c:pt>
                      <c:pt idx="47">
                        <c:v>0.11910000000000004</c:v>
                      </c:pt>
                      <c:pt idx="48">
                        <c:v>0.1215</c:v>
                      </c:pt>
                      <c:pt idx="49">
                        <c:v>0.12070000000000003</c:v>
                      </c:pt>
                      <c:pt idx="50">
                        <c:v>0.11830000000000002</c:v>
                      </c:pt>
                      <c:pt idx="51">
                        <c:v>0.1159</c:v>
                      </c:pt>
                      <c:pt idx="52">
                        <c:v>0.11510000000000004</c:v>
                      </c:pt>
                      <c:pt idx="53">
                        <c:v>0.11430000000000001</c:v>
                      </c:pt>
                      <c:pt idx="54">
                        <c:v>0.11430000000000001</c:v>
                      </c:pt>
                      <c:pt idx="55">
                        <c:v>0.11030000000000001</c:v>
                      </c:pt>
                      <c:pt idx="56">
                        <c:v>0.10470000000000002</c:v>
                      </c:pt>
                      <c:pt idx="57">
                        <c:v>9.7500000000000031E-2</c:v>
                      </c:pt>
                    </c:numCache>
                  </c:numRef>
                </c:yVal>
                <c:smooth val="1"/>
                <c:extLst xmlns:c15="http://schemas.microsoft.com/office/drawing/2012/chart">
                  <c:ext xmlns:c16="http://schemas.microsoft.com/office/drawing/2014/chart" uri="{C3380CC4-5D6E-409C-BE32-E72D297353CC}">
                    <c16:uniqueId val="{00000006-124C-4A1A-9909-6FE861DE14C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Sheet13!$I$1</c15:sqref>
                        </c15:formulaRef>
                      </c:ext>
                    </c:extLst>
                    <c:strCache>
                      <c:ptCount val="1"/>
                      <c:pt idx="0">
                        <c:v>1Scalp_10cm</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Sheet13!$I$2:$I$59</c15:sqref>
                        </c15:formulaRef>
                      </c:ext>
                    </c:extLst>
                    <c:numCache>
                      <c:formatCode>0.00</c:formatCode>
                      <c:ptCount val="58"/>
                      <c:pt idx="0">
                        <c:v>0.28059999999999991</c:v>
                      </c:pt>
                      <c:pt idx="1">
                        <c:v>0.34599999999999992</c:v>
                      </c:pt>
                      <c:pt idx="2">
                        <c:v>0.3471999999999999</c:v>
                      </c:pt>
                      <c:pt idx="3">
                        <c:v>0.35079999999999995</c:v>
                      </c:pt>
                      <c:pt idx="4">
                        <c:v>0.34539999999999998</c:v>
                      </c:pt>
                      <c:pt idx="5">
                        <c:v>0.32979999999999993</c:v>
                      </c:pt>
                      <c:pt idx="6">
                        <c:v>0.31359999999999993</c:v>
                      </c:pt>
                      <c:pt idx="7">
                        <c:v>0.27819999999999995</c:v>
                      </c:pt>
                      <c:pt idx="8">
                        <c:v>0.27759999999999996</c:v>
                      </c:pt>
                      <c:pt idx="9">
                        <c:v>0.26799999999999996</c:v>
                      </c:pt>
                      <c:pt idx="10">
                        <c:v>0.25599999999999995</c:v>
                      </c:pt>
                      <c:pt idx="11">
                        <c:v>0.24939999999999996</c:v>
                      </c:pt>
                      <c:pt idx="12">
                        <c:v>0.23979999999999996</c:v>
                      </c:pt>
                      <c:pt idx="13">
                        <c:v>0.22899999999999993</c:v>
                      </c:pt>
                      <c:pt idx="14">
                        <c:v>0.20679999999999993</c:v>
                      </c:pt>
                      <c:pt idx="15">
                        <c:v>0.19359999999999994</c:v>
                      </c:pt>
                      <c:pt idx="16">
                        <c:v>0.18039999999999995</c:v>
                      </c:pt>
                      <c:pt idx="17">
                        <c:v>0.17679999999999996</c:v>
                      </c:pt>
                      <c:pt idx="18">
                        <c:v>0.16779999999999995</c:v>
                      </c:pt>
                      <c:pt idx="19">
                        <c:v>0.15699999999999997</c:v>
                      </c:pt>
                      <c:pt idx="20">
                        <c:v>0.14979999999999993</c:v>
                      </c:pt>
                      <c:pt idx="21">
                        <c:v>0.14379999999999998</c:v>
                      </c:pt>
                      <c:pt idx="22">
                        <c:v>0.13839999999999997</c:v>
                      </c:pt>
                      <c:pt idx="23">
                        <c:v>0.13659999999999994</c:v>
                      </c:pt>
                      <c:pt idx="24">
                        <c:v>0.13299999999999995</c:v>
                      </c:pt>
                      <c:pt idx="25">
                        <c:v>0.13059999999999994</c:v>
                      </c:pt>
                      <c:pt idx="26">
                        <c:v>0.12999999999999995</c:v>
                      </c:pt>
                      <c:pt idx="27">
                        <c:v>0.12699999999999995</c:v>
                      </c:pt>
                      <c:pt idx="28">
                        <c:v>0.15279999999999994</c:v>
                      </c:pt>
                      <c:pt idx="29">
                        <c:v>0.15519999999999995</c:v>
                      </c:pt>
                      <c:pt idx="30">
                        <c:v>0.15699999999999997</c:v>
                      </c:pt>
                      <c:pt idx="31">
                        <c:v>0.15519999999999995</c:v>
                      </c:pt>
                      <c:pt idx="32">
                        <c:v>0.15519999999999995</c:v>
                      </c:pt>
                      <c:pt idx="33">
                        <c:v>0.14919999999999994</c:v>
                      </c:pt>
                      <c:pt idx="34">
                        <c:v>0.14859999999999995</c:v>
                      </c:pt>
                      <c:pt idx="35">
                        <c:v>0.14199999999999996</c:v>
                      </c:pt>
                      <c:pt idx="36">
                        <c:v>0.13659999999999994</c:v>
                      </c:pt>
                      <c:pt idx="37">
                        <c:v>0.13719999999999993</c:v>
                      </c:pt>
                      <c:pt idx="38">
                        <c:v>0.13299999999999995</c:v>
                      </c:pt>
                      <c:pt idx="39">
                        <c:v>0.12999999999999995</c:v>
                      </c:pt>
                      <c:pt idx="40">
                        <c:v>0.12819999999999998</c:v>
                      </c:pt>
                      <c:pt idx="41">
                        <c:v>0.12279999999999996</c:v>
                      </c:pt>
                      <c:pt idx="42">
                        <c:v>0.11919999999999997</c:v>
                      </c:pt>
                      <c:pt idx="43">
                        <c:v>0.11979999999999996</c:v>
                      </c:pt>
                      <c:pt idx="44">
                        <c:v>0.12099999999999994</c:v>
                      </c:pt>
                      <c:pt idx="45">
                        <c:v>0.11439999999999995</c:v>
                      </c:pt>
                      <c:pt idx="46">
                        <c:v>0.10779999999999995</c:v>
                      </c:pt>
                      <c:pt idx="47">
                        <c:v>0.10779999999999995</c:v>
                      </c:pt>
                      <c:pt idx="48">
                        <c:v>0.10599999999999998</c:v>
                      </c:pt>
                      <c:pt idx="49">
                        <c:v>0.11079999999999995</c:v>
                      </c:pt>
                      <c:pt idx="50">
                        <c:v>0.11379999999999996</c:v>
                      </c:pt>
                      <c:pt idx="51">
                        <c:v>0.11499999999999994</c:v>
                      </c:pt>
                      <c:pt idx="52">
                        <c:v>0.11139999999999994</c:v>
                      </c:pt>
                      <c:pt idx="53">
                        <c:v>0.10959999999999998</c:v>
                      </c:pt>
                      <c:pt idx="54">
                        <c:v>0.11019999999999996</c:v>
                      </c:pt>
                      <c:pt idx="55">
                        <c:v>0.11139999999999994</c:v>
                      </c:pt>
                      <c:pt idx="56">
                        <c:v>0.10779999999999995</c:v>
                      </c:pt>
                      <c:pt idx="57">
                        <c:v>0.10119999999999996</c:v>
                      </c:pt>
                    </c:numCache>
                  </c:numRef>
                </c:yVal>
                <c:smooth val="1"/>
                <c:extLst xmlns:c15="http://schemas.microsoft.com/office/drawing/2012/chart">
                  <c:ext xmlns:c16="http://schemas.microsoft.com/office/drawing/2014/chart" uri="{C3380CC4-5D6E-409C-BE32-E72D297353CC}">
                    <c16:uniqueId val="{00000007-124C-4A1A-9909-6FE861DE14CF}"/>
                  </c:ext>
                </c:extLst>
              </c15:ser>
            </c15:filteredScatterSeries>
          </c:ext>
        </c:extLst>
      </c:scatterChart>
      <c:valAx>
        <c:axId val="570153752"/>
        <c:scaling>
          <c:orientation val="minMax"/>
          <c:max val="42565"/>
          <c:min val="42505"/>
        </c:scaling>
        <c:delete val="0"/>
        <c:axPos val="b"/>
        <c:majorGridlines>
          <c:spPr>
            <a:ln w="9525" cap="flat" cmpd="sng" algn="ctr">
              <a:solidFill>
                <a:schemeClr val="tx1">
                  <a:lumMod val="15000"/>
                  <a:lumOff val="85000"/>
                </a:schemeClr>
              </a:solidFill>
              <a:round/>
            </a:ln>
            <a:effectLst/>
          </c:spPr>
        </c:majorGridlines>
        <c:numFmt formatCode="m/d/yy;@"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157032"/>
        <c:crosses val="autoZero"/>
        <c:crossBetween val="midCat"/>
      </c:valAx>
      <c:valAx>
        <c:axId val="570157032"/>
        <c:scaling>
          <c:orientation val="minMax"/>
          <c:max val="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153752"/>
        <c:crossesAt val="42500"/>
        <c:crossBetween val="midCat"/>
      </c:valAx>
      <c:spPr>
        <a:noFill/>
        <a:ln>
          <a:noFill/>
        </a:ln>
        <a:effectLst/>
      </c:spPr>
    </c:plotArea>
    <c:plotVisOnly val="1"/>
    <c:dispBlanksAs val="gap"/>
    <c:showDLblsOverMax val="0"/>
  </c:chart>
  <c:spPr>
    <a:noFill/>
    <a:ln>
      <a:solidFill>
        <a:schemeClr val="bg2">
          <a:lumMod val="25000"/>
        </a:schemeClr>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US" sz="1900" b="1" dirty="0"/>
              <a:t>Volumetric Water Content at 10 cm</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1"/>
          <c:tx>
            <c:strRef>
              <c:f>Sheet13!$C$1</c:f>
              <c:strCache>
                <c:ptCount val="1"/>
                <c:pt idx="0">
                  <c:v>NM_10cm</c:v>
                </c:pt>
              </c:strCache>
            </c:strRef>
          </c:tx>
          <c:spPr>
            <a:ln w="38100" cap="rnd">
              <a:solidFill>
                <a:srgbClr val="FF0000"/>
              </a:solidFill>
              <a:prstDash val="sysDot"/>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Sheet13!$C$2:$C$59</c:f>
              <c:numCache>
                <c:formatCode>0.00</c:formatCode>
                <c:ptCount val="58"/>
                <c:pt idx="0">
                  <c:v>0.20919999999999994</c:v>
                </c:pt>
                <c:pt idx="1">
                  <c:v>0.21879999999999994</c:v>
                </c:pt>
                <c:pt idx="2">
                  <c:v>0.21519999999999995</c:v>
                </c:pt>
                <c:pt idx="3">
                  <c:v>0.21459999999999996</c:v>
                </c:pt>
                <c:pt idx="4">
                  <c:v>0.21159999999999995</c:v>
                </c:pt>
                <c:pt idx="5">
                  <c:v>0.20799999999999996</c:v>
                </c:pt>
                <c:pt idx="6">
                  <c:v>0.20469999999999994</c:v>
                </c:pt>
                <c:pt idx="7">
                  <c:v>0.19869999999999999</c:v>
                </c:pt>
                <c:pt idx="8">
                  <c:v>0.19809999999999994</c:v>
                </c:pt>
                <c:pt idx="9">
                  <c:v>0.19539999999999996</c:v>
                </c:pt>
                <c:pt idx="10">
                  <c:v>0.19299999999999995</c:v>
                </c:pt>
                <c:pt idx="11">
                  <c:v>0.19059999999999999</c:v>
                </c:pt>
                <c:pt idx="12">
                  <c:v>0.18879999999999997</c:v>
                </c:pt>
                <c:pt idx="13">
                  <c:v>0.18639999999999995</c:v>
                </c:pt>
                <c:pt idx="14">
                  <c:v>0.18099999999999999</c:v>
                </c:pt>
                <c:pt idx="15">
                  <c:v>0.17529999999999996</c:v>
                </c:pt>
                <c:pt idx="16">
                  <c:v>0.17230000000000001</c:v>
                </c:pt>
                <c:pt idx="17">
                  <c:v>0.17019999999999996</c:v>
                </c:pt>
                <c:pt idx="18">
                  <c:v>0.1633</c:v>
                </c:pt>
                <c:pt idx="19">
                  <c:v>0.15399999999999997</c:v>
                </c:pt>
                <c:pt idx="20">
                  <c:v>0.1462</c:v>
                </c:pt>
                <c:pt idx="21">
                  <c:v>0.13869999999999999</c:v>
                </c:pt>
                <c:pt idx="22">
                  <c:v>0.13119999999999998</c:v>
                </c:pt>
                <c:pt idx="23">
                  <c:v>0.1255</c:v>
                </c:pt>
                <c:pt idx="24">
                  <c:v>0.11889999999999999</c:v>
                </c:pt>
                <c:pt idx="25">
                  <c:v>0.11409999999999999</c:v>
                </c:pt>
                <c:pt idx="26">
                  <c:v>0.11109999999999999</c:v>
                </c:pt>
                <c:pt idx="27">
                  <c:v>0.10839999999999998</c:v>
                </c:pt>
                <c:pt idx="28">
                  <c:v>0.10149999999999999</c:v>
                </c:pt>
                <c:pt idx="29">
                  <c:v>9.8799999999999985E-2</c:v>
                </c:pt>
                <c:pt idx="30">
                  <c:v>0.10209999999999998</c:v>
                </c:pt>
                <c:pt idx="31">
                  <c:v>0.1042</c:v>
                </c:pt>
                <c:pt idx="32">
                  <c:v>0.1152</c:v>
                </c:pt>
                <c:pt idx="33">
                  <c:v>0.1071</c:v>
                </c:pt>
                <c:pt idx="34">
                  <c:v>9.4500000000000001E-2</c:v>
                </c:pt>
                <c:pt idx="35">
                  <c:v>8.7300000000000016E-2</c:v>
                </c:pt>
                <c:pt idx="36">
                  <c:v>8.4599999999999981E-2</c:v>
                </c:pt>
                <c:pt idx="37">
                  <c:v>7.1100000000000024E-2</c:v>
                </c:pt>
                <c:pt idx="38">
                  <c:v>6.660000000000002E-2</c:v>
                </c:pt>
                <c:pt idx="39">
                  <c:v>6.0299999999999992E-2</c:v>
                </c:pt>
                <c:pt idx="40">
                  <c:v>4.9500000000000016E-2</c:v>
                </c:pt>
                <c:pt idx="43">
                  <c:v>3.6900000000000016E-2</c:v>
                </c:pt>
                <c:pt idx="44">
                  <c:v>2.6999999999999996E-2</c:v>
                </c:pt>
                <c:pt idx="45">
                  <c:v>1.7100000000000004E-2</c:v>
                </c:pt>
                <c:pt idx="46">
                  <c:v>1.7999999999999988E-2</c:v>
                </c:pt>
                <c:pt idx="47">
                  <c:v>2.1600000000000008E-2</c:v>
                </c:pt>
                <c:pt idx="48">
                  <c:v>2.6099999999999984E-2</c:v>
                </c:pt>
                <c:pt idx="49">
                  <c:v>2.7900000000000008E-2</c:v>
                </c:pt>
                <c:pt idx="50">
                  <c:v>2.3400000000000004E-2</c:v>
                </c:pt>
                <c:pt idx="51">
                  <c:v>1.89E-2</c:v>
                </c:pt>
                <c:pt idx="52">
                  <c:v>1.4399999999999996E-2</c:v>
                </c:pt>
                <c:pt idx="53">
                  <c:v>1.3500000000000012E-2</c:v>
                </c:pt>
                <c:pt idx="54">
                  <c:v>1.0800000000000004E-2</c:v>
                </c:pt>
                <c:pt idx="55">
                  <c:v>5.3999999999999881E-3</c:v>
                </c:pt>
              </c:numCache>
            </c:numRef>
          </c:yVal>
          <c:smooth val="1"/>
          <c:extLst xmlns:c15="http://schemas.microsoft.com/office/drawing/2012/chart">
            <c:ext xmlns:c16="http://schemas.microsoft.com/office/drawing/2014/chart" uri="{C3380CC4-5D6E-409C-BE32-E72D297353CC}">
              <c16:uniqueId val="{00000000-7294-4C64-9C42-B779ED1F87E3}"/>
            </c:ext>
          </c:extLst>
        </c:ser>
        <c:ser>
          <c:idx val="3"/>
          <c:order val="3"/>
          <c:tx>
            <c:strRef>
              <c:f>Sheet13!$E$1</c:f>
              <c:strCache>
                <c:ptCount val="1"/>
                <c:pt idx="0">
                  <c:v>.25FM_10cm</c:v>
                </c:pt>
              </c:strCache>
            </c:strRef>
          </c:tx>
          <c:spPr>
            <a:ln w="38100" cap="rnd">
              <a:solidFill>
                <a:srgbClr val="5B9BD5">
                  <a:lumMod val="75000"/>
                </a:srgbClr>
              </a:solidFill>
              <a:prstDash val="lgDashDotDot"/>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Sheet13!$E$2:$E$59</c:f>
              <c:numCache>
                <c:formatCode>0.00</c:formatCode>
                <c:ptCount val="58"/>
                <c:pt idx="0">
                  <c:v>0.22489999999999999</c:v>
                </c:pt>
                <c:pt idx="1">
                  <c:v>0.25290000000000001</c:v>
                </c:pt>
                <c:pt idx="2">
                  <c:v>0.24650000000000005</c:v>
                </c:pt>
                <c:pt idx="3">
                  <c:v>0.24250000000000005</c:v>
                </c:pt>
                <c:pt idx="4">
                  <c:v>0.23770000000000002</c:v>
                </c:pt>
                <c:pt idx="5">
                  <c:v>0.22970000000000002</c:v>
                </c:pt>
                <c:pt idx="6">
                  <c:v>0.20489999999999997</c:v>
                </c:pt>
                <c:pt idx="7">
                  <c:v>0.19930000000000003</c:v>
                </c:pt>
                <c:pt idx="8">
                  <c:v>0.20489999999999997</c:v>
                </c:pt>
                <c:pt idx="9">
                  <c:v>0.20730000000000004</c:v>
                </c:pt>
                <c:pt idx="10">
                  <c:v>0.19930000000000003</c:v>
                </c:pt>
                <c:pt idx="11">
                  <c:v>0.19930000000000003</c:v>
                </c:pt>
                <c:pt idx="12">
                  <c:v>0.19689999999999996</c:v>
                </c:pt>
                <c:pt idx="13">
                  <c:v>0.19369999999999998</c:v>
                </c:pt>
                <c:pt idx="14">
                  <c:v>0.19530000000000003</c:v>
                </c:pt>
                <c:pt idx="15">
                  <c:v>0.18089999999999995</c:v>
                </c:pt>
                <c:pt idx="16">
                  <c:v>0.17290000000000005</c:v>
                </c:pt>
                <c:pt idx="17">
                  <c:v>0.17690000000000006</c:v>
                </c:pt>
                <c:pt idx="18">
                  <c:v>0.17449999999999999</c:v>
                </c:pt>
                <c:pt idx="19">
                  <c:v>0.16569999999999996</c:v>
                </c:pt>
                <c:pt idx="20">
                  <c:v>0.16249999999999998</c:v>
                </c:pt>
                <c:pt idx="21">
                  <c:v>0.15610000000000002</c:v>
                </c:pt>
                <c:pt idx="22">
                  <c:v>0.15049999999999997</c:v>
                </c:pt>
                <c:pt idx="23">
                  <c:v>0.14570000000000005</c:v>
                </c:pt>
                <c:pt idx="24">
                  <c:v>0.13849999999999996</c:v>
                </c:pt>
                <c:pt idx="25">
                  <c:v>0.12890000000000001</c:v>
                </c:pt>
                <c:pt idx="26">
                  <c:v>0.12650000000000006</c:v>
                </c:pt>
                <c:pt idx="27">
                  <c:v>0.11609999999999998</c:v>
                </c:pt>
                <c:pt idx="28">
                  <c:v>0.1169</c:v>
                </c:pt>
                <c:pt idx="29">
                  <c:v>0.13770000000000004</c:v>
                </c:pt>
                <c:pt idx="30">
                  <c:v>0.13770000000000004</c:v>
                </c:pt>
                <c:pt idx="31">
                  <c:v>0.13449999999999995</c:v>
                </c:pt>
                <c:pt idx="32">
                  <c:v>0.12570000000000003</c:v>
                </c:pt>
                <c:pt idx="33">
                  <c:v>0.12009999999999998</c:v>
                </c:pt>
                <c:pt idx="34">
                  <c:v>0.11209999999999998</c:v>
                </c:pt>
                <c:pt idx="35">
                  <c:v>0.10009999999999997</c:v>
                </c:pt>
                <c:pt idx="36">
                  <c:v>9.1300000000000048E-2</c:v>
                </c:pt>
                <c:pt idx="37">
                  <c:v>7.6899999999999968E-2</c:v>
                </c:pt>
                <c:pt idx="38">
                  <c:v>6.5699999999999981E-2</c:v>
                </c:pt>
                <c:pt idx="39">
                  <c:v>5.369999999999997E-2</c:v>
                </c:pt>
                <c:pt idx="40">
                  <c:v>3.6100000000000021E-2</c:v>
                </c:pt>
                <c:pt idx="41">
                  <c:v>1.6100000000000003E-2</c:v>
                </c:pt>
                <c:pt idx="42">
                  <c:v>7.2999999999999732E-3</c:v>
                </c:pt>
                <c:pt idx="43">
                  <c:v>9.000000000000119E-4</c:v>
                </c:pt>
                <c:pt idx="44">
                  <c:v>-1.4299999999999979E-2</c:v>
                </c:pt>
                <c:pt idx="45">
                  <c:v>-2.9499999999999971E-2</c:v>
                </c:pt>
                <c:pt idx="46">
                  <c:v>-3.8300000000000001E-2</c:v>
                </c:pt>
                <c:pt idx="47">
                  <c:v>-4.4699999999999962E-2</c:v>
                </c:pt>
                <c:pt idx="48">
                  <c:v>-4.9499999999999988E-2</c:v>
                </c:pt>
                <c:pt idx="49">
                  <c:v>-5.3499999999999992E-2</c:v>
                </c:pt>
                <c:pt idx="50">
                  <c:v>-5.9099999999999986E-2</c:v>
                </c:pt>
                <c:pt idx="51">
                  <c:v>-6.4700000000000035E-2</c:v>
                </c:pt>
                <c:pt idx="52">
                  <c:v>-7.0300000000000029E-2</c:v>
                </c:pt>
                <c:pt idx="53">
                  <c:v>-7.2699999999999987E-2</c:v>
                </c:pt>
                <c:pt idx="54">
                  <c:v>-7.350000000000001E-2</c:v>
                </c:pt>
                <c:pt idx="55">
                  <c:v>-7.9100000000000004E-2</c:v>
                </c:pt>
                <c:pt idx="56">
                  <c:v>-8.550000000000002E-2</c:v>
                </c:pt>
                <c:pt idx="57">
                  <c:v>-9.5899999999999985E-2</c:v>
                </c:pt>
              </c:numCache>
            </c:numRef>
          </c:yVal>
          <c:smooth val="1"/>
          <c:extLst xmlns:c15="http://schemas.microsoft.com/office/drawing/2012/chart">
            <c:ext xmlns:c16="http://schemas.microsoft.com/office/drawing/2014/chart" uri="{C3380CC4-5D6E-409C-BE32-E72D297353CC}">
              <c16:uniqueId val="{00000001-7294-4C64-9C42-B779ED1F87E3}"/>
            </c:ext>
          </c:extLst>
        </c:ser>
        <c:ser>
          <c:idx val="5"/>
          <c:order val="5"/>
          <c:tx>
            <c:strRef>
              <c:f>Sheet13!$G$1</c:f>
              <c:strCache>
                <c:ptCount val="1"/>
                <c:pt idx="0">
                  <c:v>1FM_10cm</c:v>
                </c:pt>
              </c:strCache>
            </c:strRef>
          </c:tx>
          <c:spPr>
            <a:ln w="38100" cap="rnd">
              <a:solidFill>
                <a:sysClr val="windowText" lastClr="000000"/>
              </a:solidFill>
              <a:prstDash val="dash"/>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Sheet13!$G$2:$G$59</c:f>
              <c:numCache>
                <c:formatCode>0.00</c:formatCode>
                <c:ptCount val="58"/>
                <c:pt idx="0">
                  <c:v>0.33110000000000006</c:v>
                </c:pt>
                <c:pt idx="1">
                  <c:v>0.33350000000000002</c:v>
                </c:pt>
                <c:pt idx="2">
                  <c:v>0.32710000000000006</c:v>
                </c:pt>
                <c:pt idx="3">
                  <c:v>0.31670000000000004</c:v>
                </c:pt>
                <c:pt idx="4">
                  <c:v>0.30870000000000003</c:v>
                </c:pt>
                <c:pt idx="5">
                  <c:v>0.29910000000000003</c:v>
                </c:pt>
                <c:pt idx="6">
                  <c:v>0.28790000000000004</c:v>
                </c:pt>
                <c:pt idx="7">
                  <c:v>0.28470000000000001</c:v>
                </c:pt>
                <c:pt idx="8">
                  <c:v>0.27910000000000001</c:v>
                </c:pt>
                <c:pt idx="9">
                  <c:v>0.27430000000000004</c:v>
                </c:pt>
                <c:pt idx="10">
                  <c:v>0.27750000000000002</c:v>
                </c:pt>
                <c:pt idx="11">
                  <c:v>0.26870000000000005</c:v>
                </c:pt>
                <c:pt idx="12">
                  <c:v>0.26230000000000003</c:v>
                </c:pt>
                <c:pt idx="13">
                  <c:v>0.25590000000000002</c:v>
                </c:pt>
                <c:pt idx="14">
                  <c:v>0.24310000000000004</c:v>
                </c:pt>
                <c:pt idx="15">
                  <c:v>0.23670000000000002</c:v>
                </c:pt>
                <c:pt idx="16">
                  <c:v>0.2263</c:v>
                </c:pt>
                <c:pt idx="17">
                  <c:v>0.22310000000000002</c:v>
                </c:pt>
                <c:pt idx="18">
                  <c:v>0.21350000000000002</c:v>
                </c:pt>
                <c:pt idx="19">
                  <c:v>0.20390000000000003</c:v>
                </c:pt>
                <c:pt idx="20">
                  <c:v>0.1951</c:v>
                </c:pt>
                <c:pt idx="21">
                  <c:v>0.18790000000000001</c:v>
                </c:pt>
                <c:pt idx="22">
                  <c:v>0.18070000000000003</c:v>
                </c:pt>
                <c:pt idx="23">
                  <c:v>0.17510000000000003</c:v>
                </c:pt>
                <c:pt idx="24">
                  <c:v>0.17110000000000003</c:v>
                </c:pt>
                <c:pt idx="25">
                  <c:v>0.16390000000000005</c:v>
                </c:pt>
                <c:pt idx="26">
                  <c:v>0.15910000000000002</c:v>
                </c:pt>
                <c:pt idx="27">
                  <c:v>0.15670000000000001</c:v>
                </c:pt>
                <c:pt idx="28">
                  <c:v>0.15110000000000001</c:v>
                </c:pt>
                <c:pt idx="29">
                  <c:v>0.16789999999999999</c:v>
                </c:pt>
                <c:pt idx="30">
                  <c:v>0.16950000000000004</c:v>
                </c:pt>
                <c:pt idx="31">
                  <c:v>0.16789999999999999</c:v>
                </c:pt>
                <c:pt idx="32">
                  <c:v>0.1623</c:v>
                </c:pt>
                <c:pt idx="33">
                  <c:v>0.15910000000000002</c:v>
                </c:pt>
                <c:pt idx="34">
                  <c:v>0.1527</c:v>
                </c:pt>
                <c:pt idx="35">
                  <c:v>0.14790000000000003</c:v>
                </c:pt>
                <c:pt idx="36">
                  <c:v>0.14550000000000002</c:v>
                </c:pt>
                <c:pt idx="37">
                  <c:v>0.14150000000000001</c:v>
                </c:pt>
                <c:pt idx="38">
                  <c:v>0.13830000000000003</c:v>
                </c:pt>
                <c:pt idx="39">
                  <c:v>0.13670000000000004</c:v>
                </c:pt>
                <c:pt idx="40">
                  <c:v>0.13350000000000001</c:v>
                </c:pt>
                <c:pt idx="41">
                  <c:v>0.1295</c:v>
                </c:pt>
                <c:pt idx="42">
                  <c:v>0.12870000000000004</c:v>
                </c:pt>
                <c:pt idx="43">
                  <c:v>0.1295</c:v>
                </c:pt>
                <c:pt idx="44">
                  <c:v>0.12710000000000005</c:v>
                </c:pt>
                <c:pt idx="45">
                  <c:v>0.12070000000000003</c:v>
                </c:pt>
                <c:pt idx="46">
                  <c:v>0.11749999999999999</c:v>
                </c:pt>
                <c:pt idx="47">
                  <c:v>0.11910000000000004</c:v>
                </c:pt>
                <c:pt idx="48">
                  <c:v>0.1215</c:v>
                </c:pt>
                <c:pt idx="49">
                  <c:v>0.12070000000000003</c:v>
                </c:pt>
                <c:pt idx="50">
                  <c:v>0.11830000000000002</c:v>
                </c:pt>
                <c:pt idx="51">
                  <c:v>0.1159</c:v>
                </c:pt>
                <c:pt idx="52">
                  <c:v>0.11510000000000004</c:v>
                </c:pt>
                <c:pt idx="53">
                  <c:v>0.11430000000000001</c:v>
                </c:pt>
                <c:pt idx="54">
                  <c:v>0.11430000000000001</c:v>
                </c:pt>
                <c:pt idx="55">
                  <c:v>0.11030000000000001</c:v>
                </c:pt>
                <c:pt idx="56">
                  <c:v>0.10470000000000002</c:v>
                </c:pt>
                <c:pt idx="57">
                  <c:v>9.7500000000000031E-2</c:v>
                </c:pt>
              </c:numCache>
            </c:numRef>
          </c:yVal>
          <c:smooth val="1"/>
          <c:extLst xmlns:c15="http://schemas.microsoft.com/office/drawing/2012/chart">
            <c:ext xmlns:c16="http://schemas.microsoft.com/office/drawing/2014/chart" uri="{C3380CC4-5D6E-409C-BE32-E72D297353CC}">
              <c16:uniqueId val="{00000002-7294-4C64-9C42-B779ED1F87E3}"/>
            </c:ext>
          </c:extLst>
        </c:ser>
        <c:ser>
          <c:idx val="7"/>
          <c:order val="7"/>
          <c:tx>
            <c:strRef>
              <c:f>Sheet13!$I$1</c:f>
              <c:strCache>
                <c:ptCount val="1"/>
                <c:pt idx="0">
                  <c:v>1Scalp_10cm</c:v>
                </c:pt>
              </c:strCache>
            </c:strRef>
          </c:tx>
          <c:spPr>
            <a:ln w="38100" cap="rnd">
              <a:solidFill>
                <a:srgbClr val="70AD47">
                  <a:lumMod val="50000"/>
                </a:srgbClr>
              </a:solidFill>
              <a:prstDash val="solid"/>
              <a:round/>
            </a:ln>
            <a:effectLst/>
          </c:spPr>
          <c:marker>
            <c:symbol val="none"/>
          </c:marker>
          <c:xVal>
            <c:numRef>
              <c:f>Sheet13!$A$2:$A$59</c:f>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f>Sheet13!$I$2:$I$59</c:f>
              <c:numCache>
                <c:formatCode>0.00</c:formatCode>
                <c:ptCount val="58"/>
                <c:pt idx="0">
                  <c:v>0.28059999999999991</c:v>
                </c:pt>
                <c:pt idx="1">
                  <c:v>0.34599999999999992</c:v>
                </c:pt>
                <c:pt idx="2">
                  <c:v>0.3471999999999999</c:v>
                </c:pt>
                <c:pt idx="3">
                  <c:v>0.35079999999999995</c:v>
                </c:pt>
                <c:pt idx="4">
                  <c:v>0.34539999999999998</c:v>
                </c:pt>
                <c:pt idx="5">
                  <c:v>0.32979999999999993</c:v>
                </c:pt>
                <c:pt idx="6">
                  <c:v>0.31359999999999993</c:v>
                </c:pt>
                <c:pt idx="7">
                  <c:v>0.27819999999999995</c:v>
                </c:pt>
                <c:pt idx="8">
                  <c:v>0.27759999999999996</c:v>
                </c:pt>
                <c:pt idx="9">
                  <c:v>0.26799999999999996</c:v>
                </c:pt>
                <c:pt idx="10">
                  <c:v>0.25599999999999995</c:v>
                </c:pt>
                <c:pt idx="11">
                  <c:v>0.24939999999999996</c:v>
                </c:pt>
                <c:pt idx="12">
                  <c:v>0.23979999999999996</c:v>
                </c:pt>
                <c:pt idx="13">
                  <c:v>0.22899999999999993</c:v>
                </c:pt>
                <c:pt idx="14">
                  <c:v>0.20679999999999993</c:v>
                </c:pt>
                <c:pt idx="15">
                  <c:v>0.19359999999999994</c:v>
                </c:pt>
                <c:pt idx="16">
                  <c:v>0.18039999999999995</c:v>
                </c:pt>
                <c:pt idx="17">
                  <c:v>0.17679999999999996</c:v>
                </c:pt>
                <c:pt idx="18">
                  <c:v>0.16779999999999995</c:v>
                </c:pt>
                <c:pt idx="19">
                  <c:v>0.15699999999999997</c:v>
                </c:pt>
                <c:pt idx="20">
                  <c:v>0.14979999999999993</c:v>
                </c:pt>
                <c:pt idx="21">
                  <c:v>0.14379999999999998</c:v>
                </c:pt>
                <c:pt idx="22">
                  <c:v>0.13839999999999997</c:v>
                </c:pt>
                <c:pt idx="23">
                  <c:v>0.13659999999999994</c:v>
                </c:pt>
                <c:pt idx="24">
                  <c:v>0.13299999999999995</c:v>
                </c:pt>
                <c:pt idx="25">
                  <c:v>0.13059999999999994</c:v>
                </c:pt>
                <c:pt idx="26">
                  <c:v>0.12999999999999995</c:v>
                </c:pt>
                <c:pt idx="27">
                  <c:v>0.12699999999999995</c:v>
                </c:pt>
                <c:pt idx="28">
                  <c:v>0.15279999999999994</c:v>
                </c:pt>
                <c:pt idx="29">
                  <c:v>0.15519999999999995</c:v>
                </c:pt>
                <c:pt idx="30">
                  <c:v>0.15699999999999997</c:v>
                </c:pt>
                <c:pt idx="31">
                  <c:v>0.15519999999999995</c:v>
                </c:pt>
                <c:pt idx="32">
                  <c:v>0.15519999999999995</c:v>
                </c:pt>
                <c:pt idx="33">
                  <c:v>0.14919999999999994</c:v>
                </c:pt>
                <c:pt idx="34">
                  <c:v>0.14859999999999995</c:v>
                </c:pt>
                <c:pt idx="35">
                  <c:v>0.14199999999999996</c:v>
                </c:pt>
                <c:pt idx="36">
                  <c:v>0.13659999999999994</c:v>
                </c:pt>
                <c:pt idx="37">
                  <c:v>0.13719999999999993</c:v>
                </c:pt>
                <c:pt idx="38">
                  <c:v>0.13299999999999995</c:v>
                </c:pt>
                <c:pt idx="39">
                  <c:v>0.12999999999999995</c:v>
                </c:pt>
                <c:pt idx="40">
                  <c:v>0.12819999999999998</c:v>
                </c:pt>
                <c:pt idx="41">
                  <c:v>0.12279999999999996</c:v>
                </c:pt>
                <c:pt idx="42">
                  <c:v>0.11919999999999997</c:v>
                </c:pt>
                <c:pt idx="43">
                  <c:v>0.11979999999999996</c:v>
                </c:pt>
                <c:pt idx="44">
                  <c:v>0.12099999999999994</c:v>
                </c:pt>
                <c:pt idx="45">
                  <c:v>0.11439999999999995</c:v>
                </c:pt>
                <c:pt idx="46">
                  <c:v>0.10779999999999995</c:v>
                </c:pt>
                <c:pt idx="47">
                  <c:v>0.10779999999999995</c:v>
                </c:pt>
                <c:pt idx="48">
                  <c:v>0.10599999999999998</c:v>
                </c:pt>
                <c:pt idx="49">
                  <c:v>0.11079999999999995</c:v>
                </c:pt>
                <c:pt idx="50">
                  <c:v>0.11379999999999996</c:v>
                </c:pt>
                <c:pt idx="51">
                  <c:v>0.11499999999999994</c:v>
                </c:pt>
                <c:pt idx="52">
                  <c:v>0.11139999999999994</c:v>
                </c:pt>
                <c:pt idx="53">
                  <c:v>0.10959999999999998</c:v>
                </c:pt>
                <c:pt idx="54">
                  <c:v>0.11019999999999996</c:v>
                </c:pt>
                <c:pt idx="55">
                  <c:v>0.11139999999999994</c:v>
                </c:pt>
                <c:pt idx="56">
                  <c:v>0.10779999999999995</c:v>
                </c:pt>
                <c:pt idx="57">
                  <c:v>0.10119999999999996</c:v>
                </c:pt>
              </c:numCache>
            </c:numRef>
          </c:yVal>
          <c:smooth val="1"/>
          <c:extLst xmlns:c15="http://schemas.microsoft.com/office/drawing/2012/chart">
            <c:ext xmlns:c16="http://schemas.microsoft.com/office/drawing/2014/chart" uri="{C3380CC4-5D6E-409C-BE32-E72D297353CC}">
              <c16:uniqueId val="{00000003-7294-4C64-9C42-B779ED1F87E3}"/>
            </c:ext>
          </c:extLst>
        </c:ser>
        <c:dLbls>
          <c:showLegendKey val="0"/>
          <c:showVal val="0"/>
          <c:showCatName val="0"/>
          <c:showSerName val="0"/>
          <c:showPercent val="0"/>
          <c:showBubbleSize val="0"/>
        </c:dLbls>
        <c:axId val="570153752"/>
        <c:axId val="570157032"/>
        <c:extLst>
          <c:ext xmlns:c15="http://schemas.microsoft.com/office/drawing/2012/chart" uri="{02D57815-91ED-43cb-92C2-25804820EDAC}">
            <c15:filteredScatterSeries>
              <c15:ser>
                <c:idx val="0"/>
                <c:order val="0"/>
                <c:tx>
                  <c:strRef>
                    <c:extLst>
                      <c:ext uri="{02D57815-91ED-43cb-92C2-25804820EDAC}">
                        <c15:formulaRef>
                          <c15:sqref>Sheet13!$B$1</c15:sqref>
                        </c15:formulaRef>
                      </c:ext>
                    </c:extLst>
                    <c:strCache>
                      <c:ptCount val="1"/>
                      <c:pt idx="0">
                        <c:v>NM_5cm</c:v>
                      </c:pt>
                    </c:strCache>
                  </c:strRef>
                </c:tx>
                <c:spPr>
                  <a:ln w="19050" cap="rnd">
                    <a:solidFill>
                      <a:schemeClr val="tx1"/>
                    </a:solidFill>
                    <a:prstDash val="sysDot"/>
                    <a:round/>
                  </a:ln>
                  <a:effectLst/>
                </c:spPr>
                <c:marker>
                  <c:symbol val="none"/>
                </c:marker>
                <c:xVal>
                  <c:numRef>
                    <c:extLst>
                      <c:ex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c:ext uri="{02D57815-91ED-43cb-92C2-25804820EDAC}">
                        <c15:formulaRef>
                          <c15:sqref>Sheet13!$B$2:$B$59</c15:sqref>
                        </c15:formulaRef>
                      </c:ext>
                    </c:extLst>
                    <c:numCache>
                      <c:formatCode>0.00</c:formatCode>
                      <c:ptCount val="58"/>
                      <c:pt idx="0">
                        <c:v>0.1981</c:v>
                      </c:pt>
                      <c:pt idx="1">
                        <c:v>0.19869999999999999</c:v>
                      </c:pt>
                      <c:pt idx="2">
                        <c:v>0.18939999999999999</c:v>
                      </c:pt>
                      <c:pt idx="3">
                        <c:v>0.17949999999999999</c:v>
                      </c:pt>
                      <c:pt idx="4">
                        <c:v>0.1696</c:v>
                      </c:pt>
                      <c:pt idx="5">
                        <c:v>0.15939999999999999</c:v>
                      </c:pt>
                      <c:pt idx="6">
                        <c:v>0.14559999999999998</c:v>
                      </c:pt>
                      <c:pt idx="7">
                        <c:v>0.14559999999999998</c:v>
                      </c:pt>
                      <c:pt idx="8">
                        <c:v>0.13899999999999998</c:v>
                      </c:pt>
                      <c:pt idx="9">
                        <c:v>0.13119999999999998</c:v>
                      </c:pt>
                      <c:pt idx="10">
                        <c:v>0.1318</c:v>
                      </c:pt>
                      <c:pt idx="11">
                        <c:v>0.12459999999999999</c:v>
                      </c:pt>
                      <c:pt idx="12">
                        <c:v>0.11979999999999999</c:v>
                      </c:pt>
                      <c:pt idx="13">
                        <c:v>0.11559999999999998</c:v>
                      </c:pt>
                      <c:pt idx="14">
                        <c:v>0.10569999999999999</c:v>
                      </c:pt>
                      <c:pt idx="15">
                        <c:v>0.1027</c:v>
                      </c:pt>
                      <c:pt idx="16">
                        <c:v>0.10059999999999999</c:v>
                      </c:pt>
                      <c:pt idx="17">
                        <c:v>9.6999999999999989E-2</c:v>
                      </c:pt>
                      <c:pt idx="18">
                        <c:v>9.0699999999999989E-2</c:v>
                      </c:pt>
                      <c:pt idx="19">
                        <c:v>8.4999999999999992E-2</c:v>
                      </c:pt>
                      <c:pt idx="20">
                        <c:v>7.9899999999999999E-2</c:v>
                      </c:pt>
                      <c:pt idx="21">
                        <c:v>7.4799999999999991E-2</c:v>
                      </c:pt>
                      <c:pt idx="22">
                        <c:v>7.0899999999999991E-2</c:v>
                      </c:pt>
                      <c:pt idx="23">
                        <c:v>6.7599999999999993E-2</c:v>
                      </c:pt>
                      <c:pt idx="24">
                        <c:v>6.5799999999999997E-2</c:v>
                      </c:pt>
                      <c:pt idx="25">
                        <c:v>6.7000000000000004E-2</c:v>
                      </c:pt>
                      <c:pt idx="26">
                        <c:v>6.9400000000000003E-2</c:v>
                      </c:pt>
                      <c:pt idx="27">
                        <c:v>6.7599999999999993E-2</c:v>
                      </c:pt>
                      <c:pt idx="28">
                        <c:v>6.4000000000000001E-2</c:v>
                      </c:pt>
                      <c:pt idx="29">
                        <c:v>7.2399999999999992E-2</c:v>
                      </c:pt>
                      <c:pt idx="30">
                        <c:v>8.4099999999999994E-2</c:v>
                      </c:pt>
                      <c:pt idx="31">
                        <c:v>8.5599999999999996E-2</c:v>
                      </c:pt>
                      <c:pt idx="32">
                        <c:v>3.3100000000000018E-2</c:v>
                      </c:pt>
                      <c:pt idx="33">
                        <c:v>-2.9000000000000137E-3</c:v>
                      </c:pt>
                      <c:pt idx="34">
                        <c:v>-4.4899999999999995E-2</c:v>
                      </c:pt>
                      <c:pt idx="35">
                        <c:v>-7.1900000000000019E-2</c:v>
                      </c:pt>
                      <c:pt idx="36">
                        <c:v>-9.1399999999999981E-2</c:v>
                      </c:pt>
                      <c:pt idx="37">
                        <c:v>-0.12140000000000001</c:v>
                      </c:pt>
                      <c:pt idx="38">
                        <c:v>-0.13190000000000002</c:v>
                      </c:pt>
                      <c:pt idx="39">
                        <c:v>-0.14090000000000003</c:v>
                      </c:pt>
                      <c:pt idx="40">
                        <c:v>-0.14990000000000003</c:v>
                      </c:pt>
                      <c:pt idx="41">
                        <c:v>-0.15439999999999998</c:v>
                      </c:pt>
                      <c:pt idx="42">
                        <c:v>-0.15889999999999999</c:v>
                      </c:pt>
                      <c:pt idx="43">
                        <c:v>-0.15589999999999998</c:v>
                      </c:pt>
                      <c:pt idx="44">
                        <c:v>-0.15889999999999999</c:v>
                      </c:pt>
                      <c:pt idx="45">
                        <c:v>-0.1694</c:v>
                      </c:pt>
                      <c:pt idx="46">
                        <c:v>-0.15589999999999998</c:v>
                      </c:pt>
                      <c:pt idx="47">
                        <c:v>-0.13640000000000002</c:v>
                      </c:pt>
                      <c:pt idx="48">
                        <c:v>-0.13340000000000002</c:v>
                      </c:pt>
                      <c:pt idx="49">
                        <c:v>-0.14690000000000003</c:v>
                      </c:pt>
                      <c:pt idx="50">
                        <c:v>-0.16189999999999999</c:v>
                      </c:pt>
                      <c:pt idx="51">
                        <c:v>-0.16189999999999999</c:v>
                      </c:pt>
                      <c:pt idx="52">
                        <c:v>-0.1694</c:v>
                      </c:pt>
                      <c:pt idx="53">
                        <c:v>-0.1724</c:v>
                      </c:pt>
                      <c:pt idx="54">
                        <c:v>-0.1724</c:v>
                      </c:pt>
                      <c:pt idx="55">
                        <c:v>-0.1784</c:v>
                      </c:pt>
                      <c:pt idx="56">
                        <c:v>-0.18890000000000001</c:v>
                      </c:pt>
                      <c:pt idx="57">
                        <c:v>-0.19040000000000001</c:v>
                      </c:pt>
                    </c:numCache>
                  </c:numRef>
                </c:yVal>
                <c:smooth val="1"/>
                <c:extLst>
                  <c:ext xmlns:c16="http://schemas.microsoft.com/office/drawing/2014/chart" uri="{C3380CC4-5D6E-409C-BE32-E72D297353CC}">
                    <c16:uniqueId val="{00000004-7294-4C64-9C42-B779ED1F87E3}"/>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Sheet13!$D$1</c15:sqref>
                        </c15:formulaRef>
                      </c:ext>
                    </c:extLst>
                    <c:strCache>
                      <c:ptCount val="1"/>
                      <c:pt idx="0">
                        <c:v>.25FM_5cm</c:v>
                      </c:pt>
                    </c:strCache>
                  </c:strRef>
                </c:tx>
                <c:spPr>
                  <a:ln w="19050" cap="rnd">
                    <a:solidFill>
                      <a:schemeClr val="tx1"/>
                    </a:solidFill>
                    <a:prstDash val="lgDashDot"/>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Sheet13!$D$2:$D$59</c15:sqref>
                        </c15:formulaRef>
                      </c:ext>
                    </c:extLst>
                    <c:numCache>
                      <c:formatCode>0.00</c:formatCode>
                      <c:ptCount val="58"/>
                      <c:pt idx="0">
                        <c:v>0.29530000000000001</c:v>
                      </c:pt>
                      <c:pt idx="1">
                        <c:v>0.30279999999999996</c:v>
                      </c:pt>
                      <c:pt idx="2">
                        <c:v>0.2923</c:v>
                      </c:pt>
                      <c:pt idx="3">
                        <c:v>0.27680000000000005</c:v>
                      </c:pt>
                      <c:pt idx="4">
                        <c:v>0.26080000000000003</c:v>
                      </c:pt>
                      <c:pt idx="5">
                        <c:v>0.24429999999999999</c:v>
                      </c:pt>
                      <c:pt idx="6">
                        <c:v>0.21780000000000002</c:v>
                      </c:pt>
                      <c:pt idx="7">
                        <c:v>0.22630000000000003</c:v>
                      </c:pt>
                      <c:pt idx="8">
                        <c:v>0.21930000000000002</c:v>
                      </c:pt>
                      <c:pt idx="9">
                        <c:v>0.21180000000000002</c:v>
                      </c:pt>
                      <c:pt idx="10">
                        <c:v>0.21480000000000002</c:v>
                      </c:pt>
                      <c:pt idx="11">
                        <c:v>0.20130000000000001</c:v>
                      </c:pt>
                      <c:pt idx="12">
                        <c:v>0.1888</c:v>
                      </c:pt>
                      <c:pt idx="13">
                        <c:v>0.17729999999999999</c:v>
                      </c:pt>
                      <c:pt idx="14">
                        <c:v>0.15880000000000002</c:v>
                      </c:pt>
                      <c:pt idx="15">
                        <c:v>0.14880000000000002</c:v>
                      </c:pt>
                      <c:pt idx="16">
                        <c:v>0.14030000000000001</c:v>
                      </c:pt>
                      <c:pt idx="17">
                        <c:v>0.1338</c:v>
                      </c:pt>
                      <c:pt idx="18">
                        <c:v>0.12279999999999999</c:v>
                      </c:pt>
                      <c:pt idx="19">
                        <c:v>0.11330000000000001</c:v>
                      </c:pt>
                      <c:pt idx="20">
                        <c:v>0.10780000000000001</c:v>
                      </c:pt>
                      <c:pt idx="21">
                        <c:v>0.1013</c:v>
                      </c:pt>
                      <c:pt idx="22">
                        <c:v>9.4799999999999995E-2</c:v>
                      </c:pt>
                      <c:pt idx="23">
                        <c:v>8.6300000000000016E-2</c:v>
                      </c:pt>
                      <c:pt idx="24">
                        <c:v>7.9300000000000009E-2</c:v>
                      </c:pt>
                      <c:pt idx="25">
                        <c:v>7.5300000000000006E-2</c:v>
                      </c:pt>
                      <c:pt idx="26">
                        <c:v>7.3300000000000004E-2</c:v>
                      </c:pt>
                      <c:pt idx="27">
                        <c:v>7.0800000000000002E-2</c:v>
                      </c:pt>
                      <c:pt idx="28">
                        <c:v>7.4800000000000005E-2</c:v>
                      </c:pt>
                      <c:pt idx="29">
                        <c:v>0.15480000000000002</c:v>
                      </c:pt>
                      <c:pt idx="30">
                        <c:v>0.14530000000000001</c:v>
                      </c:pt>
                      <c:pt idx="31">
                        <c:v>0.12429999999999999</c:v>
                      </c:pt>
                      <c:pt idx="32">
                        <c:v>0.11230000000000001</c:v>
                      </c:pt>
                      <c:pt idx="33">
                        <c:v>0.1023</c:v>
                      </c:pt>
                      <c:pt idx="34">
                        <c:v>9.0300000000000019E-2</c:v>
                      </c:pt>
                      <c:pt idx="35">
                        <c:v>8.030000000000001E-2</c:v>
                      </c:pt>
                      <c:pt idx="36">
                        <c:v>7.6300000000000007E-2</c:v>
                      </c:pt>
                      <c:pt idx="37">
                        <c:v>6.4799999999999996E-2</c:v>
                      </c:pt>
                      <c:pt idx="38">
                        <c:v>5.4300000000000015E-2</c:v>
                      </c:pt>
                      <c:pt idx="39">
                        <c:v>4.6300000000000008E-2</c:v>
                      </c:pt>
                      <c:pt idx="40">
                        <c:v>4.0800000000000003E-2</c:v>
                      </c:pt>
                      <c:pt idx="41">
                        <c:v>3.5799999999999998E-2</c:v>
                      </c:pt>
                      <c:pt idx="42">
                        <c:v>3.1799999999999995E-2</c:v>
                      </c:pt>
                      <c:pt idx="43">
                        <c:v>3.0299999999999994E-2</c:v>
                      </c:pt>
                      <c:pt idx="44">
                        <c:v>2.9799999999999993E-2</c:v>
                      </c:pt>
                      <c:pt idx="45">
                        <c:v>2.5300000000000017E-2</c:v>
                      </c:pt>
                      <c:pt idx="46">
                        <c:v>3.1299999999999994E-2</c:v>
                      </c:pt>
                      <c:pt idx="47">
                        <c:v>4.1800000000000004E-2</c:v>
                      </c:pt>
                      <c:pt idx="48">
                        <c:v>4.5800000000000007E-2</c:v>
                      </c:pt>
                      <c:pt idx="49">
                        <c:v>4.4300000000000006E-2</c:v>
                      </c:pt>
                      <c:pt idx="50">
                        <c:v>3.8300000000000001E-2</c:v>
                      </c:pt>
                      <c:pt idx="51">
                        <c:v>3.3299999999999996E-2</c:v>
                      </c:pt>
                      <c:pt idx="52">
                        <c:v>3.0299999999999994E-2</c:v>
                      </c:pt>
                      <c:pt idx="53">
                        <c:v>2.7799999999999991E-2</c:v>
                      </c:pt>
                      <c:pt idx="54">
                        <c:v>2.6300000000000018E-2</c:v>
                      </c:pt>
                      <c:pt idx="55">
                        <c:v>2.3800000000000016E-2</c:v>
                      </c:pt>
                      <c:pt idx="56">
                        <c:v>1.8300000000000011E-2</c:v>
                      </c:pt>
                      <c:pt idx="57">
                        <c:v>1.8300000000000011E-2</c:v>
                      </c:pt>
                    </c:numCache>
                  </c:numRef>
                </c:yVal>
                <c:smooth val="1"/>
                <c:extLst xmlns:c15="http://schemas.microsoft.com/office/drawing/2012/chart">
                  <c:ext xmlns:c16="http://schemas.microsoft.com/office/drawing/2014/chart" uri="{C3380CC4-5D6E-409C-BE32-E72D297353CC}">
                    <c16:uniqueId val="{00000005-7294-4C64-9C42-B779ED1F87E3}"/>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Sheet13!$F$1</c15:sqref>
                        </c15:formulaRef>
                      </c:ext>
                    </c:extLst>
                    <c:strCache>
                      <c:ptCount val="1"/>
                      <c:pt idx="0">
                        <c:v>1FM_5cm</c:v>
                      </c:pt>
                    </c:strCache>
                  </c:strRef>
                </c:tx>
                <c:spPr>
                  <a:ln w="19050" cap="rnd">
                    <a:solidFill>
                      <a:schemeClr val="tx1"/>
                    </a:solidFill>
                    <a:prstDash val="dash"/>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Sheet13!$F$2:$F$59</c15:sqref>
                        </c15:formulaRef>
                      </c:ext>
                    </c:extLst>
                    <c:numCache>
                      <c:formatCode>0.00</c:formatCode>
                      <c:ptCount val="58"/>
                      <c:pt idx="0">
                        <c:v>0.23080000000000001</c:v>
                      </c:pt>
                      <c:pt idx="1">
                        <c:v>0.23169999999999996</c:v>
                      </c:pt>
                      <c:pt idx="2">
                        <c:v>0.23380000000000001</c:v>
                      </c:pt>
                      <c:pt idx="3">
                        <c:v>0.23169999999999996</c:v>
                      </c:pt>
                      <c:pt idx="4">
                        <c:v>0.22989999999999999</c:v>
                      </c:pt>
                      <c:pt idx="5">
                        <c:v>0.22719999999999996</c:v>
                      </c:pt>
                      <c:pt idx="6">
                        <c:v>0.22449999999999998</c:v>
                      </c:pt>
                      <c:pt idx="7">
                        <c:v>0.2233</c:v>
                      </c:pt>
                      <c:pt idx="8">
                        <c:v>0.22239999999999999</c:v>
                      </c:pt>
                      <c:pt idx="9">
                        <c:v>0.21999999999999997</c:v>
                      </c:pt>
                      <c:pt idx="10">
                        <c:v>0.2218</c:v>
                      </c:pt>
                      <c:pt idx="11">
                        <c:v>0.21759999999999996</c:v>
                      </c:pt>
                      <c:pt idx="12">
                        <c:v>0.21489999999999998</c:v>
                      </c:pt>
                      <c:pt idx="13">
                        <c:v>0.21189999999999998</c:v>
                      </c:pt>
                      <c:pt idx="14">
                        <c:v>0.20319999999999999</c:v>
                      </c:pt>
                      <c:pt idx="15">
                        <c:v>0.20079999999999998</c:v>
                      </c:pt>
                      <c:pt idx="16">
                        <c:v>0.19600000000000001</c:v>
                      </c:pt>
                      <c:pt idx="17">
                        <c:v>0.19209999999999999</c:v>
                      </c:pt>
                      <c:pt idx="18">
                        <c:v>0.18519999999999998</c:v>
                      </c:pt>
                      <c:pt idx="19">
                        <c:v>0.17949999999999999</c:v>
                      </c:pt>
                      <c:pt idx="20">
                        <c:v>0.1744</c:v>
                      </c:pt>
                      <c:pt idx="21">
                        <c:v>0.16959999999999997</c:v>
                      </c:pt>
                      <c:pt idx="22">
                        <c:v>0.16419999999999998</c:v>
                      </c:pt>
                      <c:pt idx="23">
                        <c:v>0.15970000000000001</c:v>
                      </c:pt>
                      <c:pt idx="24">
                        <c:v>0.15699999999999997</c:v>
                      </c:pt>
                      <c:pt idx="25">
                        <c:v>0.15309999999999999</c:v>
                      </c:pt>
                      <c:pt idx="26">
                        <c:v>0.14979999999999999</c:v>
                      </c:pt>
                      <c:pt idx="27">
                        <c:v>0.14710000000000001</c:v>
                      </c:pt>
                      <c:pt idx="28">
                        <c:v>0.14199999999999999</c:v>
                      </c:pt>
                      <c:pt idx="29">
                        <c:v>0.14560000000000001</c:v>
                      </c:pt>
                      <c:pt idx="30">
                        <c:v>0.14739999999999998</c:v>
                      </c:pt>
                      <c:pt idx="31">
                        <c:v>0.14979999999999999</c:v>
                      </c:pt>
                      <c:pt idx="32">
                        <c:v>0.1492</c:v>
                      </c:pt>
                      <c:pt idx="33">
                        <c:v>0.14710000000000001</c:v>
                      </c:pt>
                      <c:pt idx="34">
                        <c:v>0.1447</c:v>
                      </c:pt>
                      <c:pt idx="35">
                        <c:v>0.14079999999999998</c:v>
                      </c:pt>
                      <c:pt idx="36">
                        <c:v>0.13899999999999998</c:v>
                      </c:pt>
                      <c:pt idx="37">
                        <c:v>0.13450000000000001</c:v>
                      </c:pt>
                      <c:pt idx="38">
                        <c:v>0.12939999999999999</c:v>
                      </c:pt>
                      <c:pt idx="39">
                        <c:v>0.12759999999999999</c:v>
                      </c:pt>
                      <c:pt idx="40">
                        <c:v>0.1258</c:v>
                      </c:pt>
                      <c:pt idx="41">
                        <c:v>0.12429999999999999</c:v>
                      </c:pt>
                      <c:pt idx="42">
                        <c:v>0.12279999999999999</c:v>
                      </c:pt>
                      <c:pt idx="43">
                        <c:v>0.12219999999999999</c:v>
                      </c:pt>
                      <c:pt idx="44">
                        <c:v>0.12279999999999999</c:v>
                      </c:pt>
                      <c:pt idx="45">
                        <c:v>0.1195</c:v>
                      </c:pt>
                      <c:pt idx="46">
                        <c:v>0.12159999999999999</c:v>
                      </c:pt>
                      <c:pt idx="47">
                        <c:v>0.1255</c:v>
                      </c:pt>
                      <c:pt idx="48">
                        <c:v>0.12669999999999998</c:v>
                      </c:pt>
                      <c:pt idx="49">
                        <c:v>0.12519999999999998</c:v>
                      </c:pt>
                      <c:pt idx="50">
                        <c:v>0.12279999999999999</c:v>
                      </c:pt>
                      <c:pt idx="51">
                        <c:v>0.1225</c:v>
                      </c:pt>
                      <c:pt idx="52">
                        <c:v>0.12189999999999999</c:v>
                      </c:pt>
                      <c:pt idx="53">
                        <c:v>0.12129999999999999</c:v>
                      </c:pt>
                      <c:pt idx="54">
                        <c:v>0.121</c:v>
                      </c:pt>
                      <c:pt idx="55">
                        <c:v>0.11979999999999999</c:v>
                      </c:pt>
                      <c:pt idx="56">
                        <c:v>0.11829999999999999</c:v>
                      </c:pt>
                      <c:pt idx="57">
                        <c:v>0.11739999999999999</c:v>
                      </c:pt>
                    </c:numCache>
                  </c:numRef>
                </c:yVal>
                <c:smooth val="1"/>
                <c:extLst xmlns:c15="http://schemas.microsoft.com/office/drawing/2012/chart">
                  <c:ext xmlns:c16="http://schemas.microsoft.com/office/drawing/2014/chart" uri="{C3380CC4-5D6E-409C-BE32-E72D297353CC}">
                    <c16:uniqueId val="{00000006-7294-4C64-9C42-B779ED1F87E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Sheet13!$H$1</c15:sqref>
                        </c15:formulaRef>
                      </c:ext>
                    </c:extLst>
                    <c:strCache>
                      <c:ptCount val="1"/>
                      <c:pt idx="0">
                        <c:v>1Scalp_5cm</c:v>
                      </c:pt>
                    </c:strCache>
                  </c:strRef>
                </c:tx>
                <c:spPr>
                  <a:ln w="19050" cap="rnd">
                    <a:solidFill>
                      <a:schemeClr val="tx1"/>
                    </a:solidFill>
                    <a:prstDash val="dashDot"/>
                    <a:round/>
                  </a:ln>
                  <a:effectLst/>
                </c:spPr>
                <c:marker>
                  <c:symbol val="none"/>
                </c:marker>
                <c:xVal>
                  <c:numRef>
                    <c:extLst xmlns:c15="http://schemas.microsoft.com/office/drawing/2012/chart">
                      <c:ext xmlns:c15="http://schemas.microsoft.com/office/drawing/2012/chart" uri="{02D57815-91ED-43cb-92C2-25804820EDAC}">
                        <c15:formulaRef>
                          <c15:sqref>Sheet13!$A$2:$A$59</c15:sqref>
                        </c15:formulaRef>
                      </c:ext>
                    </c:extLst>
                    <c:numCache>
                      <c:formatCode>m/d/yyyy</c:formatCode>
                      <c:ptCount val="58"/>
                      <c:pt idx="0">
                        <c:v>42506.5</c:v>
                      </c:pt>
                      <c:pt idx="1">
                        <c:v>42507.5</c:v>
                      </c:pt>
                      <c:pt idx="2">
                        <c:v>42508.5</c:v>
                      </c:pt>
                      <c:pt idx="3">
                        <c:v>42509.5</c:v>
                      </c:pt>
                      <c:pt idx="4">
                        <c:v>42510.5</c:v>
                      </c:pt>
                      <c:pt idx="5">
                        <c:v>42511.5</c:v>
                      </c:pt>
                      <c:pt idx="6">
                        <c:v>42512.5</c:v>
                      </c:pt>
                      <c:pt idx="7">
                        <c:v>42513.5</c:v>
                      </c:pt>
                      <c:pt idx="8">
                        <c:v>42514.5</c:v>
                      </c:pt>
                      <c:pt idx="9">
                        <c:v>42515.5</c:v>
                      </c:pt>
                      <c:pt idx="10">
                        <c:v>42516.5</c:v>
                      </c:pt>
                      <c:pt idx="11">
                        <c:v>42517.5</c:v>
                      </c:pt>
                      <c:pt idx="12">
                        <c:v>42518.5</c:v>
                      </c:pt>
                      <c:pt idx="13">
                        <c:v>42519.5</c:v>
                      </c:pt>
                      <c:pt idx="14">
                        <c:v>42520.5</c:v>
                      </c:pt>
                      <c:pt idx="15">
                        <c:v>42521.5</c:v>
                      </c:pt>
                      <c:pt idx="16">
                        <c:v>42522.5</c:v>
                      </c:pt>
                      <c:pt idx="17">
                        <c:v>42523.5</c:v>
                      </c:pt>
                      <c:pt idx="18">
                        <c:v>42524.5</c:v>
                      </c:pt>
                      <c:pt idx="19">
                        <c:v>42525.5</c:v>
                      </c:pt>
                      <c:pt idx="20">
                        <c:v>42526.5</c:v>
                      </c:pt>
                      <c:pt idx="21">
                        <c:v>42527.5</c:v>
                      </c:pt>
                      <c:pt idx="22">
                        <c:v>42528.5</c:v>
                      </c:pt>
                      <c:pt idx="23">
                        <c:v>42529.5</c:v>
                      </c:pt>
                      <c:pt idx="24">
                        <c:v>42530.5</c:v>
                      </c:pt>
                      <c:pt idx="25">
                        <c:v>42531.5</c:v>
                      </c:pt>
                      <c:pt idx="26">
                        <c:v>42532.5</c:v>
                      </c:pt>
                      <c:pt idx="27">
                        <c:v>42533.5</c:v>
                      </c:pt>
                      <c:pt idx="28">
                        <c:v>42534.5</c:v>
                      </c:pt>
                      <c:pt idx="29">
                        <c:v>42535.5</c:v>
                      </c:pt>
                      <c:pt idx="30">
                        <c:v>42536.5</c:v>
                      </c:pt>
                      <c:pt idx="31">
                        <c:v>42537.5</c:v>
                      </c:pt>
                      <c:pt idx="32">
                        <c:v>42538</c:v>
                      </c:pt>
                      <c:pt idx="33">
                        <c:v>42539</c:v>
                      </c:pt>
                      <c:pt idx="34">
                        <c:v>42540</c:v>
                      </c:pt>
                      <c:pt idx="35">
                        <c:v>42541</c:v>
                      </c:pt>
                      <c:pt idx="36">
                        <c:v>42542</c:v>
                      </c:pt>
                      <c:pt idx="37">
                        <c:v>42543</c:v>
                      </c:pt>
                      <c:pt idx="38">
                        <c:v>42544</c:v>
                      </c:pt>
                      <c:pt idx="39">
                        <c:v>42545</c:v>
                      </c:pt>
                      <c:pt idx="40">
                        <c:v>42546</c:v>
                      </c:pt>
                      <c:pt idx="41">
                        <c:v>42547</c:v>
                      </c:pt>
                      <c:pt idx="42">
                        <c:v>42548</c:v>
                      </c:pt>
                      <c:pt idx="43">
                        <c:v>42549</c:v>
                      </c:pt>
                      <c:pt idx="44">
                        <c:v>42550</c:v>
                      </c:pt>
                      <c:pt idx="45">
                        <c:v>42551</c:v>
                      </c:pt>
                      <c:pt idx="46">
                        <c:v>42552</c:v>
                      </c:pt>
                      <c:pt idx="47">
                        <c:v>42553</c:v>
                      </c:pt>
                      <c:pt idx="48">
                        <c:v>42554</c:v>
                      </c:pt>
                      <c:pt idx="49">
                        <c:v>42555</c:v>
                      </c:pt>
                      <c:pt idx="50">
                        <c:v>42556</c:v>
                      </c:pt>
                      <c:pt idx="51">
                        <c:v>42557</c:v>
                      </c:pt>
                      <c:pt idx="52">
                        <c:v>42558</c:v>
                      </c:pt>
                      <c:pt idx="53">
                        <c:v>42559</c:v>
                      </c:pt>
                      <c:pt idx="54">
                        <c:v>42560</c:v>
                      </c:pt>
                      <c:pt idx="55">
                        <c:v>42561</c:v>
                      </c:pt>
                      <c:pt idx="56">
                        <c:v>42562</c:v>
                      </c:pt>
                      <c:pt idx="57">
                        <c:v>42563</c:v>
                      </c:pt>
                    </c:numCache>
                  </c:numRef>
                </c:xVal>
                <c:yVal>
                  <c:numRef>
                    <c:extLst xmlns:c15="http://schemas.microsoft.com/office/drawing/2012/chart">
                      <c:ext xmlns:c15="http://schemas.microsoft.com/office/drawing/2012/chart" uri="{02D57815-91ED-43cb-92C2-25804820EDAC}">
                        <c15:formulaRef>
                          <c15:sqref>Sheet13!$H$2:$H$59</c15:sqref>
                        </c15:formulaRef>
                      </c:ext>
                    </c:extLst>
                    <c:numCache>
                      <c:formatCode>0.00</c:formatCode>
                      <c:ptCount val="58"/>
                      <c:pt idx="0">
                        <c:v>0.22989999999999999</c:v>
                      </c:pt>
                      <c:pt idx="1">
                        <c:v>0.25690000000000002</c:v>
                      </c:pt>
                      <c:pt idx="2">
                        <c:v>0.24159999999999993</c:v>
                      </c:pt>
                      <c:pt idx="3">
                        <c:v>0.22449999999999992</c:v>
                      </c:pt>
                      <c:pt idx="4">
                        <c:v>0.20739999999999992</c:v>
                      </c:pt>
                      <c:pt idx="5">
                        <c:v>0.1885</c:v>
                      </c:pt>
                      <c:pt idx="6">
                        <c:v>0.16510000000000002</c:v>
                      </c:pt>
                      <c:pt idx="7">
                        <c:v>0.1633</c:v>
                      </c:pt>
                      <c:pt idx="8">
                        <c:v>0.15159999999999996</c:v>
                      </c:pt>
                      <c:pt idx="9">
                        <c:v>0.13539999999999996</c:v>
                      </c:pt>
                      <c:pt idx="10">
                        <c:v>0.14079999999999993</c:v>
                      </c:pt>
                      <c:pt idx="11">
                        <c:v>0.12639999999999996</c:v>
                      </c:pt>
                      <c:pt idx="12">
                        <c:v>0.11379999999999996</c:v>
                      </c:pt>
                      <c:pt idx="13">
                        <c:v>0.10299999999999998</c:v>
                      </c:pt>
                      <c:pt idx="14">
                        <c:v>8.049999999999996E-2</c:v>
                      </c:pt>
                      <c:pt idx="15">
                        <c:v>7.2399999999999964E-2</c:v>
                      </c:pt>
                      <c:pt idx="16">
                        <c:v>5.9799999999999964E-2</c:v>
                      </c:pt>
                      <c:pt idx="17">
                        <c:v>5.259999999999998E-2</c:v>
                      </c:pt>
                      <c:pt idx="18">
                        <c:v>4.0899999999999992E-2</c:v>
                      </c:pt>
                      <c:pt idx="19">
                        <c:v>2.9200000000000004E-2</c:v>
                      </c:pt>
                      <c:pt idx="20">
                        <c:v>2.1099999999999952E-2</c:v>
                      </c:pt>
                      <c:pt idx="21">
                        <c:v>1.3899999999999968E-2</c:v>
                      </c:pt>
                      <c:pt idx="22">
                        <c:v>6.6999999999999837E-3</c:v>
                      </c:pt>
                      <c:pt idx="23">
                        <c:v>1.2999999999999678E-3</c:v>
                      </c:pt>
                      <c:pt idx="24">
                        <c:v>-4.1000000000000481E-3</c:v>
                      </c:pt>
                      <c:pt idx="25">
                        <c:v>5.0000000000000001E-3</c:v>
                      </c:pt>
                      <c:pt idx="26">
                        <c:v>-4.1000000000000481E-3</c:v>
                      </c:pt>
                      <c:pt idx="27">
                        <c:v>6.80000000000003E-3</c:v>
                      </c:pt>
                      <c:pt idx="28">
                        <c:v>7.8699999999999992E-2</c:v>
                      </c:pt>
                      <c:pt idx="29">
                        <c:v>0.15879999999999994</c:v>
                      </c:pt>
                      <c:pt idx="30">
                        <c:v>0.121</c:v>
                      </c:pt>
                      <c:pt idx="31">
                        <c:v>8.4099999999999953E-2</c:v>
                      </c:pt>
                      <c:pt idx="32">
                        <c:v>8.4099999999999953E-2</c:v>
                      </c:pt>
                      <c:pt idx="33">
                        <c:v>5.0799999999999956E-2</c:v>
                      </c:pt>
                      <c:pt idx="34">
                        <c:v>3.1899999999999984E-2</c:v>
                      </c:pt>
                      <c:pt idx="35">
                        <c:v>1.3899999999999968E-2</c:v>
                      </c:pt>
                      <c:pt idx="36">
                        <c:v>3.9999999999995595E-4</c:v>
                      </c:pt>
                      <c:pt idx="37">
                        <c:v>-5.9000000000000163E-3</c:v>
                      </c:pt>
                      <c:pt idx="38">
                        <c:v>-1.9400000000000028E-2</c:v>
                      </c:pt>
                      <c:pt idx="39">
                        <c:v>-3.0200000000000005E-2</c:v>
                      </c:pt>
                      <c:pt idx="40">
                        <c:v>-3.8300000000000001E-2</c:v>
                      </c:pt>
                      <c:pt idx="41">
                        <c:v>-4.6399999999999997E-2</c:v>
                      </c:pt>
                      <c:pt idx="42">
                        <c:v>-5.3600000000000037E-2</c:v>
                      </c:pt>
                      <c:pt idx="43">
                        <c:v>-5.8100000000000041E-2</c:v>
                      </c:pt>
                      <c:pt idx="44">
                        <c:v>-5.9900000000000009E-2</c:v>
                      </c:pt>
                      <c:pt idx="45">
                        <c:v>-6.4400000000000013E-2</c:v>
                      </c:pt>
                      <c:pt idx="46">
                        <c:v>-7.3400000000000021E-2</c:v>
                      </c:pt>
                      <c:pt idx="47">
                        <c:v>-6.5300000000000025E-2</c:v>
                      </c:pt>
                      <c:pt idx="48">
                        <c:v>-5.6300000000000017E-2</c:v>
                      </c:pt>
                      <c:pt idx="49">
                        <c:v>-4.7300000000000009E-2</c:v>
                      </c:pt>
                      <c:pt idx="50">
                        <c:v>-4.7300000000000009E-2</c:v>
                      </c:pt>
                      <c:pt idx="51">
                        <c:v>-5.7200000000000029E-2</c:v>
                      </c:pt>
                      <c:pt idx="52">
                        <c:v>-6.4400000000000013E-2</c:v>
                      </c:pt>
                      <c:pt idx="53">
                        <c:v>-6.8900000000000017E-2</c:v>
                      </c:pt>
                      <c:pt idx="54">
                        <c:v>-7.3400000000000021E-2</c:v>
                      </c:pt>
                      <c:pt idx="55">
                        <c:v>-7.6100000000000001E-2</c:v>
                      </c:pt>
                      <c:pt idx="56">
                        <c:v>-8.2400000000000029E-2</c:v>
                      </c:pt>
                      <c:pt idx="57">
                        <c:v>-9.1400000000000037E-2</c:v>
                      </c:pt>
                    </c:numCache>
                  </c:numRef>
                </c:yVal>
                <c:smooth val="1"/>
                <c:extLst xmlns:c15="http://schemas.microsoft.com/office/drawing/2012/chart">
                  <c:ext xmlns:c16="http://schemas.microsoft.com/office/drawing/2014/chart" uri="{C3380CC4-5D6E-409C-BE32-E72D297353CC}">
                    <c16:uniqueId val="{00000007-7294-4C64-9C42-B779ED1F87E3}"/>
                  </c:ext>
                </c:extLst>
              </c15:ser>
            </c15:filteredScatterSeries>
          </c:ext>
        </c:extLst>
      </c:scatterChart>
      <c:valAx>
        <c:axId val="570153752"/>
        <c:scaling>
          <c:orientation val="minMax"/>
          <c:max val="42565"/>
          <c:min val="42505"/>
        </c:scaling>
        <c:delete val="0"/>
        <c:axPos val="b"/>
        <c:majorGridlines>
          <c:spPr>
            <a:ln w="9525" cap="flat" cmpd="sng" algn="ctr">
              <a:solidFill>
                <a:schemeClr val="tx1">
                  <a:lumMod val="15000"/>
                  <a:lumOff val="85000"/>
                </a:schemeClr>
              </a:solidFill>
              <a:round/>
            </a:ln>
            <a:effectLst/>
          </c:spPr>
        </c:majorGridlines>
        <c:numFmt formatCode="m/d/yy;@"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157032"/>
        <c:crosses val="autoZero"/>
        <c:crossBetween val="midCat"/>
      </c:valAx>
      <c:valAx>
        <c:axId val="5701570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153752"/>
        <c:crossesAt val="42500"/>
        <c:crossBetween val="midCat"/>
      </c:valAx>
      <c:spPr>
        <a:noFill/>
        <a:ln>
          <a:noFill/>
        </a:ln>
        <a:effectLst/>
      </c:spPr>
    </c:plotArea>
    <c:plotVisOnly val="1"/>
    <c:dispBlanksAs val="gap"/>
    <c:showDLblsOverMax val="0"/>
  </c:chart>
  <c:spPr>
    <a:noFill/>
    <a:ln>
      <a:solidFill>
        <a:srgbClr val="E7E6E6">
          <a:lumMod val="25000"/>
        </a:srgbClr>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Sheet5!$C$4</c:f>
              <c:strCache>
                <c:ptCount val="1"/>
                <c:pt idx="0">
                  <c:v>2017 Cover</c:v>
                </c:pt>
              </c:strCache>
            </c:strRef>
          </c:tx>
          <c:spPr>
            <a:solidFill>
              <a:schemeClr val="accent1"/>
            </a:solidFill>
            <a:ln>
              <a:noFill/>
            </a:ln>
            <a:effectLst/>
          </c:spPr>
          <c:invertIfNegative val="0"/>
          <c:cat>
            <c:strRef>
              <c:f>Sheet5!$B$5:$B$9</c:f>
              <c:strCache>
                <c:ptCount val="5"/>
                <c:pt idx="0">
                  <c:v>EA 1-m</c:v>
                </c:pt>
                <c:pt idx="1">
                  <c:v>EA0.25-m</c:v>
                </c:pt>
                <c:pt idx="2">
                  <c:v>EA No Mulch</c:v>
                </c:pt>
                <c:pt idx="3">
                  <c:v>Flat Top 0.25-m</c:v>
                </c:pt>
                <c:pt idx="4">
                  <c:v>WC S-19 0.25-m</c:v>
                </c:pt>
              </c:strCache>
            </c:strRef>
          </c:cat>
          <c:val>
            <c:numRef>
              <c:f>Sheet5!$C$5:$C$9</c:f>
              <c:numCache>
                <c:formatCode>General</c:formatCode>
                <c:ptCount val="5"/>
                <c:pt idx="0">
                  <c:v>5</c:v>
                </c:pt>
                <c:pt idx="1">
                  <c:v>0.6</c:v>
                </c:pt>
                <c:pt idx="2">
                  <c:v>0.2</c:v>
                </c:pt>
                <c:pt idx="3">
                  <c:v>1.8</c:v>
                </c:pt>
                <c:pt idx="4">
                  <c:v>2.5</c:v>
                </c:pt>
              </c:numCache>
            </c:numRef>
          </c:val>
          <c:extLst>
            <c:ext xmlns:c16="http://schemas.microsoft.com/office/drawing/2014/chart" uri="{C3380CC4-5D6E-409C-BE32-E72D297353CC}">
              <c16:uniqueId val="{00000000-E34E-4D80-8E04-C3EF5BAC2929}"/>
            </c:ext>
          </c:extLst>
        </c:ser>
        <c:ser>
          <c:idx val="1"/>
          <c:order val="1"/>
          <c:tx>
            <c:strRef>
              <c:f>Sheet5!$D$4</c:f>
              <c:strCache>
                <c:ptCount val="1"/>
                <c:pt idx="0">
                  <c:v>2018 Cover</c:v>
                </c:pt>
              </c:strCache>
            </c:strRef>
          </c:tx>
          <c:spPr>
            <a:solidFill>
              <a:schemeClr val="accent2"/>
            </a:solidFill>
            <a:ln>
              <a:noFill/>
            </a:ln>
            <a:effectLst/>
          </c:spPr>
          <c:invertIfNegative val="0"/>
          <c:cat>
            <c:strRef>
              <c:f>Sheet5!$B$5:$B$9</c:f>
              <c:strCache>
                <c:ptCount val="5"/>
                <c:pt idx="0">
                  <c:v>EA 1-m</c:v>
                </c:pt>
                <c:pt idx="1">
                  <c:v>EA0.25-m</c:v>
                </c:pt>
                <c:pt idx="2">
                  <c:v>EA No Mulch</c:v>
                </c:pt>
                <c:pt idx="3">
                  <c:v>Flat Top 0.25-m</c:v>
                </c:pt>
                <c:pt idx="4">
                  <c:v>WC S-19 0.25-m</c:v>
                </c:pt>
              </c:strCache>
            </c:strRef>
          </c:cat>
          <c:val>
            <c:numRef>
              <c:f>Sheet5!$D$5:$D$9</c:f>
              <c:numCache>
                <c:formatCode>General</c:formatCode>
                <c:ptCount val="5"/>
                <c:pt idx="0">
                  <c:v>2.5</c:v>
                </c:pt>
                <c:pt idx="1">
                  <c:v>0.4</c:v>
                </c:pt>
                <c:pt idx="2">
                  <c:v>0.2</c:v>
                </c:pt>
                <c:pt idx="3">
                  <c:v>1.7</c:v>
                </c:pt>
                <c:pt idx="4">
                  <c:v>1.7</c:v>
                </c:pt>
              </c:numCache>
            </c:numRef>
          </c:val>
          <c:extLst>
            <c:ext xmlns:c16="http://schemas.microsoft.com/office/drawing/2014/chart" uri="{C3380CC4-5D6E-409C-BE32-E72D297353CC}">
              <c16:uniqueId val="{00000001-E34E-4D80-8E04-C3EF5BAC2929}"/>
            </c:ext>
          </c:extLst>
        </c:ser>
        <c:dLbls>
          <c:showLegendKey val="0"/>
          <c:showVal val="0"/>
          <c:showCatName val="0"/>
          <c:showSerName val="0"/>
          <c:showPercent val="0"/>
          <c:showBubbleSize val="0"/>
        </c:dLbls>
        <c:gapWidth val="219"/>
        <c:overlap val="-27"/>
        <c:axId val="1791189728"/>
        <c:axId val="1791185792"/>
      </c:barChart>
      <c:catAx>
        <c:axId val="1791189728"/>
        <c:scaling>
          <c:orientation val="minMax"/>
        </c:scaling>
        <c:delete val="1"/>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Restoration Sites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91185792"/>
        <c:crosses val="autoZero"/>
        <c:auto val="1"/>
        <c:lblAlgn val="ctr"/>
        <c:lblOffset val="100"/>
        <c:noMultiLvlLbl val="0"/>
      </c:catAx>
      <c:valAx>
        <c:axId val="179118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Cover</a:t>
                </a:r>
                <a:r>
                  <a:rPr lang="en-US" sz="1200" b="1" baseline="0"/>
                  <a:t> (%)</a:t>
                </a:r>
                <a:endParaRPr lang="en-US"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9118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0.4561</cdr:x>
      <cdr:y>0.23788</cdr:y>
    </cdr:from>
    <cdr:to>
      <cdr:x>0.72059</cdr:x>
      <cdr:y>0.37614</cdr:y>
    </cdr:to>
    <cdr:sp macro="" textlink="">
      <cdr:nvSpPr>
        <cdr:cNvPr id="2" name="TextBox 1">
          <a:extLst xmlns:a="http://schemas.openxmlformats.org/drawingml/2006/main">
            <a:ext uri="{FF2B5EF4-FFF2-40B4-BE49-F238E27FC236}">
              <a16:creationId xmlns:a16="http://schemas.microsoft.com/office/drawing/2014/main" id="{C6C23D92-8EEE-4B15-BADE-5A515EE49451}"/>
            </a:ext>
          </a:extLst>
        </cdr:cNvPr>
        <cdr:cNvSpPr txBox="1"/>
      </cdr:nvSpPr>
      <cdr:spPr>
        <a:xfrm xmlns:a="http://schemas.openxmlformats.org/drawingml/2006/main">
          <a:off x="2587087" y="811261"/>
          <a:ext cx="1500187" cy="471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1-m fabric mulch</a:t>
          </a:r>
        </a:p>
      </cdr:txBody>
    </cdr:sp>
  </cdr:relSizeAnchor>
  <cdr:relSizeAnchor xmlns:cdr="http://schemas.openxmlformats.org/drawingml/2006/chartDrawing">
    <cdr:from>
      <cdr:x>0.38558</cdr:x>
      <cdr:y>0.38452</cdr:y>
    </cdr:from>
    <cdr:to>
      <cdr:x>0.48381</cdr:x>
      <cdr:y>0.5898</cdr:y>
    </cdr:to>
    <cdr:cxnSp macro="">
      <cdr:nvCxnSpPr>
        <cdr:cNvPr id="4" name="Straight Arrow Connector 3">
          <a:extLst xmlns:a="http://schemas.openxmlformats.org/drawingml/2006/main">
            <a:ext uri="{FF2B5EF4-FFF2-40B4-BE49-F238E27FC236}">
              <a16:creationId xmlns:a16="http://schemas.microsoft.com/office/drawing/2014/main" id="{495D32ED-33EE-4550-B31D-827AC8E03CB6}"/>
            </a:ext>
          </a:extLst>
        </cdr:cNvPr>
        <cdr:cNvCxnSpPr/>
      </cdr:nvCxnSpPr>
      <cdr:spPr>
        <a:xfrm xmlns:a="http://schemas.openxmlformats.org/drawingml/2006/main" flipH="1">
          <a:off x="2187038" y="1311324"/>
          <a:ext cx="557212" cy="700087"/>
        </a:xfrm>
        <a:prstGeom xmlns:a="http://schemas.openxmlformats.org/drawingml/2006/main" prst="straightConnector1">
          <a:avLst/>
        </a:prstGeom>
        <a:ln xmlns:a="http://schemas.openxmlformats.org/drawingml/2006/main" w="28575">
          <a:solidFill>
            <a:schemeClr val="accent1">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0.48648</cdr:x>
      <cdr:y>0.32914</cdr:y>
    </cdr:from>
    <cdr:to>
      <cdr:x>0.80642</cdr:x>
      <cdr:y>0.4674</cdr:y>
    </cdr:to>
    <cdr:sp macro="" textlink="">
      <cdr:nvSpPr>
        <cdr:cNvPr id="5" name="TextBox 1">
          <a:extLst xmlns:a="http://schemas.openxmlformats.org/drawingml/2006/main">
            <a:ext uri="{FF2B5EF4-FFF2-40B4-BE49-F238E27FC236}">
              <a16:creationId xmlns:a16="http://schemas.microsoft.com/office/drawing/2014/main" id="{D793C38A-0EA5-4F38-B4F6-B5C01D4EA849}"/>
            </a:ext>
          </a:extLst>
        </cdr:cNvPr>
        <cdr:cNvSpPr txBox="1"/>
      </cdr:nvSpPr>
      <cdr:spPr>
        <a:xfrm xmlns:a="http://schemas.openxmlformats.org/drawingml/2006/main">
          <a:off x="2759409" y="1122476"/>
          <a:ext cx="1814691" cy="471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70C0"/>
              </a:solidFill>
            </a:rPr>
            <a:t>0.25-m fabric mulch</a:t>
          </a:r>
        </a:p>
      </cdr:txBody>
    </cdr:sp>
  </cdr:relSizeAnchor>
  <cdr:relSizeAnchor xmlns:cdr="http://schemas.openxmlformats.org/drawingml/2006/chartDrawing">
    <cdr:from>
      <cdr:x>0.68007</cdr:x>
      <cdr:y>0.3908</cdr:y>
    </cdr:from>
    <cdr:to>
      <cdr:x>1</cdr:x>
      <cdr:y>0.52906</cdr:y>
    </cdr:to>
    <cdr:sp macro="" textlink="">
      <cdr:nvSpPr>
        <cdr:cNvPr id="6" name="TextBox 1">
          <a:extLst xmlns:a="http://schemas.openxmlformats.org/drawingml/2006/main">
            <a:ext uri="{FF2B5EF4-FFF2-40B4-BE49-F238E27FC236}">
              <a16:creationId xmlns:a16="http://schemas.microsoft.com/office/drawing/2014/main" id="{9F0879E8-DBF6-4053-99A9-F499E596C8D0}"/>
            </a:ext>
          </a:extLst>
        </cdr:cNvPr>
        <cdr:cNvSpPr txBox="1"/>
      </cdr:nvSpPr>
      <cdr:spPr>
        <a:xfrm xmlns:a="http://schemas.openxmlformats.org/drawingml/2006/main">
          <a:off x="3857447" y="1332756"/>
          <a:ext cx="1814691" cy="4714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lumMod val="50000"/>
                </a:schemeClr>
              </a:solidFill>
            </a:rPr>
            <a:t>1-m scalp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65DCD-08AF-4746-A385-C9526D42288A}"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FA0B6-BD92-4384-9248-DF23DECCA1DE}" type="slidenum">
              <a:rPr lang="en-US" smtClean="0"/>
              <a:t>‹#›</a:t>
            </a:fld>
            <a:endParaRPr lang="en-US"/>
          </a:p>
        </p:txBody>
      </p:sp>
    </p:spTree>
    <p:extLst>
      <p:ext uri="{BB962C8B-B14F-4D97-AF65-F5344CB8AC3E}">
        <p14:creationId xmlns:p14="http://schemas.microsoft.com/office/powerpoint/2010/main" val="147342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self and role in supporting the DCA RT</a:t>
            </a:r>
            <a:endParaRPr lang="en-US" dirty="0"/>
          </a:p>
        </p:txBody>
      </p:sp>
      <p:sp>
        <p:nvSpPr>
          <p:cNvPr id="4" name="Slide Number Placeholder 3"/>
          <p:cNvSpPr>
            <a:spLocks noGrp="1"/>
          </p:cNvSpPr>
          <p:nvPr>
            <p:ph type="sldNum" sz="quarter" idx="10"/>
          </p:nvPr>
        </p:nvSpPr>
        <p:spPr/>
        <p:txBody>
          <a:bodyPr/>
          <a:lstStyle/>
          <a:p>
            <a:fld id="{B94FA0B6-BD92-4384-9248-DF23DECCA1DE}" type="slidenum">
              <a:rPr lang="en-US" smtClean="0"/>
              <a:t>1</a:t>
            </a:fld>
            <a:endParaRPr lang="en-US"/>
          </a:p>
        </p:txBody>
      </p:sp>
    </p:spTree>
    <p:extLst>
      <p:ext uri="{BB962C8B-B14F-4D97-AF65-F5344CB8AC3E}">
        <p14:creationId xmlns:p14="http://schemas.microsoft.com/office/powerpoint/2010/main" val="118335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Explicit</a:t>
            </a:r>
            <a:r>
              <a:rPr lang="en-US" sz="1200" baseline="0" dirty="0"/>
              <a:t> component of WY EO’s has been recognition of valid and existing rights</a:t>
            </a:r>
          </a:p>
          <a:p>
            <a:pPr marL="342900" indent="-342900">
              <a:buFont typeface="Arial" panose="020B0604020202020204" pitchFamily="34" charset="0"/>
              <a:buChar char="•"/>
            </a:pPr>
            <a:r>
              <a:rPr lang="en-US" sz="1200" dirty="0"/>
              <a:t>Chesapeake valid and existing rights – lease agreements pre-2008</a:t>
            </a:r>
          </a:p>
          <a:p>
            <a:pPr marL="342900" indent="-342900">
              <a:buFont typeface="Arial" panose="020B0604020202020204" pitchFamily="34" charset="0"/>
              <a:buChar char="•"/>
            </a:pPr>
            <a:r>
              <a:rPr lang="en-US" sz="1200" dirty="0"/>
              <a:t>The</a:t>
            </a:r>
            <a:r>
              <a:rPr lang="en-US" sz="1200" baseline="0" dirty="0"/>
              <a:t> Plan covered a 3-year time period and is currently being rewritten so as to be extended for another 3 years.</a:t>
            </a:r>
            <a:endParaRPr lang="en-US" sz="1200" dirty="0"/>
          </a:p>
          <a:p>
            <a:pPr marL="171450" lvl="0" indent="-171450">
              <a:buFont typeface="Arial" panose="020B0604020202020204" pitchFamily="34" charset="0"/>
              <a:buChar char="•"/>
            </a:pPr>
            <a:r>
              <a:rPr lang="en-US" dirty="0"/>
              <a:t>Small number of birds and </a:t>
            </a:r>
            <a:r>
              <a:rPr lang="en-US" dirty="0" err="1"/>
              <a:t>leks</a:t>
            </a:r>
            <a:r>
              <a:rPr lang="en-US" dirty="0"/>
              <a:t> – only 4 occupied </a:t>
            </a:r>
            <a:r>
              <a:rPr lang="en-US" dirty="0" err="1"/>
              <a:t>leks</a:t>
            </a:r>
            <a:r>
              <a:rPr lang="en-US" dirty="0"/>
              <a:t> prior to the EO</a:t>
            </a:r>
            <a:r>
              <a:rPr lang="en-US" baseline="0" dirty="0"/>
              <a:t> implementation; 15 year average </a:t>
            </a:r>
            <a:r>
              <a:rPr lang="en-US" baseline="0" dirty="0" err="1"/>
              <a:t>lek</a:t>
            </a:r>
            <a:r>
              <a:rPr lang="en-US" baseline="0" dirty="0"/>
              <a:t> attendance = 12 males/</a:t>
            </a:r>
            <a:r>
              <a:rPr lang="en-US" baseline="0" dirty="0" err="1"/>
              <a:t>lek</a:t>
            </a:r>
            <a:r>
              <a:rPr lang="en-US" baseline="0" dirty="0"/>
              <a:t> (high and low of 29 and 2 birds, respectively)</a:t>
            </a:r>
            <a:endParaRPr lang="en-US" dirty="0"/>
          </a:p>
          <a:p>
            <a:pPr marL="171450" indent="-171450">
              <a:buFont typeface="Arial" panose="020B0604020202020204" pitchFamily="34" charset="0"/>
              <a:buChar char="•"/>
            </a:pPr>
            <a:r>
              <a:rPr lang="en-US" dirty="0"/>
              <a:t>High level of disturbance prior to the EO – some</a:t>
            </a:r>
            <a:r>
              <a:rPr lang="en-US" baseline="0" dirty="0"/>
              <a:t> sagebrush clearing (as was typical in NE WY), and considerable acreage burned in wildfires and not suitable habitat</a:t>
            </a:r>
          </a:p>
          <a:p>
            <a:pPr marL="171450" indent="-171450">
              <a:buFont typeface="Arial" panose="020B0604020202020204" pitchFamily="34" charset="0"/>
              <a:buChar char="•"/>
            </a:pPr>
            <a:r>
              <a:rPr lang="en-US" baseline="0" dirty="0"/>
              <a:t>2015 </a:t>
            </a:r>
            <a:r>
              <a:rPr lang="en-US" baseline="0" dirty="0" err="1"/>
              <a:t>lek</a:t>
            </a:r>
            <a:r>
              <a:rPr lang="en-US" baseline="0" dirty="0"/>
              <a:t> data – 6 occupied </a:t>
            </a:r>
            <a:r>
              <a:rPr lang="en-US" baseline="0" dirty="0" err="1"/>
              <a:t>leks</a:t>
            </a:r>
            <a:r>
              <a:rPr lang="en-US" baseline="0" dirty="0"/>
              <a:t> and 59 males observed; 2014 </a:t>
            </a:r>
            <a:r>
              <a:rPr lang="en-US" baseline="0" dirty="0" err="1"/>
              <a:t>lek</a:t>
            </a:r>
            <a:r>
              <a:rPr lang="en-US" baseline="0" dirty="0"/>
              <a:t> data – 31 males; 2007 peak – 76 males</a:t>
            </a:r>
          </a:p>
          <a:p>
            <a:pPr marL="171450" indent="-171450">
              <a:buFont typeface="Arial" panose="020B0604020202020204" pitchFamily="34" charset="0"/>
              <a:buChar char="•"/>
            </a:pPr>
            <a:r>
              <a:rPr lang="en-US" baseline="0" dirty="0"/>
              <a:t>CHK is primary leaseholder; predominantly private land</a:t>
            </a:r>
            <a:endParaRPr lang="en-US" dirty="0"/>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10</a:t>
            </a:fld>
            <a:endParaRPr lang="en-US"/>
          </a:p>
        </p:txBody>
      </p:sp>
    </p:spTree>
    <p:extLst>
      <p:ext uri="{BB962C8B-B14F-4D97-AF65-F5344CB8AC3E}">
        <p14:creationId xmlns:p14="http://schemas.microsoft.com/office/powerpoint/2010/main" val="247989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Team’s goal:  making inroads into sagebrush restoration approaches, techniques that are cost-efficient/effective and bring about results as quickly as its practicable</a:t>
            </a:r>
          </a:p>
          <a:p>
            <a:r>
              <a:rPr lang="en-US" baseline="0" dirty="0"/>
              <a:t>-because wildfire can result in habitat loss in hours and days, whereas recovery can take centuries, decades (if at all)</a:t>
            </a:r>
          </a:p>
        </p:txBody>
      </p:sp>
      <p:sp>
        <p:nvSpPr>
          <p:cNvPr id="4" name="Slide Number Placeholder 3"/>
          <p:cNvSpPr>
            <a:spLocks noGrp="1"/>
          </p:cNvSpPr>
          <p:nvPr>
            <p:ph type="sldNum" sz="quarter" idx="10"/>
          </p:nvPr>
        </p:nvSpPr>
        <p:spPr/>
        <p:txBody>
          <a:bodyPr/>
          <a:lstStyle/>
          <a:p>
            <a:fld id="{B94FA0B6-BD92-4384-9248-DF23DECCA1DE}" type="slidenum">
              <a:rPr lang="en-US" smtClean="0"/>
              <a:t>11</a:t>
            </a:fld>
            <a:endParaRPr lang="en-US"/>
          </a:p>
        </p:txBody>
      </p:sp>
    </p:spTree>
    <p:extLst>
      <p:ext uri="{BB962C8B-B14F-4D97-AF65-F5344CB8AC3E}">
        <p14:creationId xmlns:p14="http://schemas.microsoft.com/office/powerpoint/2010/main" val="326560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showing seedling recruitment within 1 meter of ‘mother plants’</a:t>
            </a:r>
          </a:p>
        </p:txBody>
      </p:sp>
      <p:sp>
        <p:nvSpPr>
          <p:cNvPr id="4" name="Slide Number Placeholder 3"/>
          <p:cNvSpPr>
            <a:spLocks noGrp="1"/>
          </p:cNvSpPr>
          <p:nvPr>
            <p:ph type="sldNum" sz="quarter" idx="5"/>
          </p:nvPr>
        </p:nvSpPr>
        <p:spPr/>
        <p:txBody>
          <a:bodyPr/>
          <a:lstStyle/>
          <a:p>
            <a:fld id="{D706D267-E522-4A71-AA53-A47CED34A7B4}" type="slidenum">
              <a:rPr lang="en-US" smtClean="0"/>
              <a:t>12</a:t>
            </a:fld>
            <a:endParaRPr lang="en-US"/>
          </a:p>
        </p:txBody>
      </p:sp>
    </p:spTree>
    <p:extLst>
      <p:ext uri="{BB962C8B-B14F-4D97-AF65-F5344CB8AC3E}">
        <p14:creationId xmlns:p14="http://schemas.microsoft.com/office/powerpoint/2010/main" val="409748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Team’s goal:  making inroads into sagebrush restoration approaches, techniques that are cost-efficient/effective and bring about results as quickly as its practicable</a:t>
            </a:r>
          </a:p>
          <a:p>
            <a:r>
              <a:rPr lang="en-US" baseline="0" dirty="0"/>
              <a:t>-because wildfire can result in habitat loss in hours and days, whereas recovery can take centuries, decades (if at all)</a:t>
            </a:r>
          </a:p>
        </p:txBody>
      </p:sp>
      <p:sp>
        <p:nvSpPr>
          <p:cNvPr id="4" name="Slide Number Placeholder 3"/>
          <p:cNvSpPr>
            <a:spLocks noGrp="1"/>
          </p:cNvSpPr>
          <p:nvPr>
            <p:ph type="sldNum" sz="quarter" idx="10"/>
          </p:nvPr>
        </p:nvSpPr>
        <p:spPr/>
        <p:txBody>
          <a:bodyPr/>
          <a:lstStyle/>
          <a:p>
            <a:fld id="{B94FA0B6-BD92-4384-9248-DF23DECCA1DE}" type="slidenum">
              <a:rPr lang="en-US" smtClean="0"/>
              <a:t>13</a:t>
            </a:fld>
            <a:endParaRPr lang="en-US"/>
          </a:p>
        </p:txBody>
      </p:sp>
    </p:spTree>
    <p:extLst>
      <p:ext uri="{BB962C8B-B14F-4D97-AF65-F5344CB8AC3E}">
        <p14:creationId xmlns:p14="http://schemas.microsoft.com/office/powerpoint/2010/main" val="253399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14</a:t>
            </a:fld>
            <a:endParaRPr lang="en-US"/>
          </a:p>
        </p:txBody>
      </p:sp>
    </p:spTree>
    <p:extLst>
      <p:ext uri="{BB962C8B-B14F-4D97-AF65-F5344CB8AC3E}">
        <p14:creationId xmlns:p14="http://schemas.microsoft.com/office/powerpoint/2010/main" val="134534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15</a:t>
            </a:fld>
            <a:endParaRPr lang="en-US"/>
          </a:p>
        </p:txBody>
      </p:sp>
    </p:spTree>
    <p:extLst>
      <p:ext uri="{BB962C8B-B14F-4D97-AF65-F5344CB8AC3E}">
        <p14:creationId xmlns:p14="http://schemas.microsoft.com/office/powerpoint/2010/main" val="36593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16</a:t>
            </a:fld>
            <a:endParaRPr lang="en-US"/>
          </a:p>
        </p:txBody>
      </p:sp>
    </p:spTree>
    <p:extLst>
      <p:ext uri="{BB962C8B-B14F-4D97-AF65-F5344CB8AC3E}">
        <p14:creationId xmlns:p14="http://schemas.microsoft.com/office/powerpoint/2010/main" val="69519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17</a:t>
            </a:fld>
            <a:endParaRPr lang="en-US"/>
          </a:p>
        </p:txBody>
      </p:sp>
    </p:spTree>
    <p:extLst>
      <p:ext uri="{BB962C8B-B14F-4D97-AF65-F5344CB8AC3E}">
        <p14:creationId xmlns:p14="http://schemas.microsoft.com/office/powerpoint/2010/main" val="38032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18</a:t>
            </a:fld>
            <a:endParaRPr lang="en-US"/>
          </a:p>
        </p:txBody>
      </p:sp>
    </p:spTree>
    <p:extLst>
      <p:ext uri="{BB962C8B-B14F-4D97-AF65-F5344CB8AC3E}">
        <p14:creationId xmlns:p14="http://schemas.microsoft.com/office/powerpoint/2010/main" val="96798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19</a:t>
            </a:fld>
            <a:endParaRPr lang="en-US"/>
          </a:p>
        </p:txBody>
      </p:sp>
    </p:spTree>
    <p:extLst>
      <p:ext uri="{BB962C8B-B14F-4D97-AF65-F5344CB8AC3E}">
        <p14:creationId xmlns:p14="http://schemas.microsoft.com/office/powerpoint/2010/main" val="146741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-Multi-stakeholder driven conservation</a:t>
            </a:r>
          </a:p>
          <a:p>
            <a:r>
              <a:rPr lang="en-US" baseline="0" dirty="0"/>
              <a:t>-Groups that have contributed to the Team’s efforts</a:t>
            </a:r>
          </a:p>
          <a:p>
            <a:r>
              <a:rPr lang="en-US" baseline="0" dirty="0"/>
              <a:t>-Chesapeake and WGFD agreed upon a formula for establishing the amount of money to be set aside in an escrow account within the Wyoming Community Foundation.  The amount was based upon Chesapeake’s existing and anticipated development within the DCA over the duration of the Plan.</a:t>
            </a:r>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2</a:t>
            </a:fld>
            <a:endParaRPr lang="en-US"/>
          </a:p>
        </p:txBody>
      </p:sp>
    </p:spTree>
    <p:extLst>
      <p:ext uri="{BB962C8B-B14F-4D97-AF65-F5344CB8AC3E}">
        <p14:creationId xmlns:p14="http://schemas.microsoft.com/office/powerpoint/2010/main" val="3739876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20</a:t>
            </a:fld>
            <a:endParaRPr lang="en-US"/>
          </a:p>
        </p:txBody>
      </p:sp>
    </p:spTree>
    <p:extLst>
      <p:ext uri="{BB962C8B-B14F-4D97-AF65-F5344CB8AC3E}">
        <p14:creationId xmlns:p14="http://schemas.microsoft.com/office/powerpoint/2010/main" val="95167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21</a:t>
            </a:fld>
            <a:endParaRPr lang="en-US"/>
          </a:p>
        </p:txBody>
      </p:sp>
    </p:spTree>
    <p:extLst>
      <p:ext uri="{BB962C8B-B14F-4D97-AF65-F5344CB8AC3E}">
        <p14:creationId xmlns:p14="http://schemas.microsoft.com/office/powerpoint/2010/main" val="3559298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22</a:t>
            </a:fld>
            <a:endParaRPr lang="en-US"/>
          </a:p>
        </p:txBody>
      </p:sp>
    </p:spTree>
    <p:extLst>
      <p:ext uri="{BB962C8B-B14F-4D97-AF65-F5344CB8AC3E}">
        <p14:creationId xmlns:p14="http://schemas.microsoft.com/office/powerpoint/2010/main" val="247413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-Multi-stakeholder driven conservation</a:t>
            </a:r>
          </a:p>
          <a:p>
            <a:r>
              <a:rPr lang="en-US" baseline="0" dirty="0"/>
              <a:t>-Groups that have contributed to the Team’s efforts</a:t>
            </a:r>
          </a:p>
          <a:p>
            <a:r>
              <a:rPr lang="en-US" baseline="0" dirty="0"/>
              <a:t>-Chesapeake and WGFD agreed upon a formula for establishing the amount of money to be set aside in an escrow account within the Wyoming Community Foundation.  The amount was based upon Chesapeake’s existing and anticipated development within the DCA over the duration of the Plan.</a:t>
            </a:r>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3</a:t>
            </a:fld>
            <a:endParaRPr lang="en-US"/>
          </a:p>
        </p:txBody>
      </p:sp>
    </p:spTree>
    <p:extLst>
      <p:ext uri="{BB962C8B-B14F-4D97-AF65-F5344CB8AC3E}">
        <p14:creationId xmlns:p14="http://schemas.microsoft.com/office/powerpoint/2010/main" val="330558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Restoration Plan was drafted by the RT as a guidance document for project prioritization and selection.  It specifies that each project will have a work plan, landowner agreement, focus on at least one of five objectives pertaining to sage-grouse habitat enhancement and/or conservation, and have a monitoring plan that guarantees data collection for five years post-implementation.  In addition, the Restoration Plan highlights Key Success Indicators that are directly tied to Restoration Project Objectives and help to quantify project results.</a:t>
            </a:r>
          </a:p>
        </p:txBody>
      </p:sp>
      <p:sp>
        <p:nvSpPr>
          <p:cNvPr id="4" name="Slide Number Placeholder 3"/>
          <p:cNvSpPr>
            <a:spLocks noGrp="1"/>
          </p:cNvSpPr>
          <p:nvPr>
            <p:ph type="sldNum" sz="quarter" idx="10"/>
          </p:nvPr>
        </p:nvSpPr>
        <p:spPr/>
        <p:txBody>
          <a:bodyPr/>
          <a:lstStyle/>
          <a:p>
            <a:fld id="{B94FA0B6-BD92-4384-9248-DF23DECCA1DE}" type="slidenum">
              <a:rPr lang="en-US" smtClean="0"/>
              <a:t>4</a:t>
            </a:fld>
            <a:endParaRPr lang="en-US"/>
          </a:p>
        </p:txBody>
      </p:sp>
    </p:spTree>
    <p:extLst>
      <p:ext uri="{BB962C8B-B14F-4D97-AF65-F5344CB8AC3E}">
        <p14:creationId xmlns:p14="http://schemas.microsoft.com/office/powerpoint/2010/main" val="141160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Small core Area – Current size</a:t>
            </a:r>
            <a:r>
              <a:rPr lang="en-US" baseline="0" dirty="0"/>
              <a:t> – 66, 686 acres</a:t>
            </a:r>
            <a:endParaRPr lang="en-US" dirty="0"/>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5</a:t>
            </a:fld>
            <a:endParaRPr lang="en-US"/>
          </a:p>
        </p:txBody>
      </p:sp>
    </p:spTree>
    <p:extLst>
      <p:ext uri="{BB962C8B-B14F-4D97-AF65-F5344CB8AC3E}">
        <p14:creationId xmlns:p14="http://schemas.microsoft.com/office/powerpoint/2010/main" val="424536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Small core Area – Current size</a:t>
            </a:r>
            <a:r>
              <a:rPr lang="en-US" baseline="0" dirty="0"/>
              <a:t> – 66, 686 acres</a:t>
            </a:r>
            <a:endParaRPr lang="en-US" dirty="0"/>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6</a:t>
            </a:fld>
            <a:endParaRPr lang="en-US"/>
          </a:p>
        </p:txBody>
      </p:sp>
    </p:spTree>
    <p:extLst>
      <p:ext uri="{BB962C8B-B14F-4D97-AF65-F5344CB8AC3E}">
        <p14:creationId xmlns:p14="http://schemas.microsoft.com/office/powerpoint/2010/main" val="19073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Important context for the motivation behind the team’s work and general habitat conservation and restoration in WY</a:t>
            </a:r>
          </a:p>
          <a:p>
            <a:pPr marL="171450" indent="-171450">
              <a:buFont typeface="Arial" panose="020B0604020202020204" pitchFamily="34" charset="0"/>
              <a:buChar char="•"/>
            </a:pPr>
            <a:r>
              <a:rPr lang="en-US" dirty="0"/>
              <a:t>Small core Area – Current size</a:t>
            </a:r>
            <a:r>
              <a:rPr lang="en-US" baseline="0" dirty="0"/>
              <a:t> – 66, 686 acres</a:t>
            </a:r>
            <a:endParaRPr lang="en-US" dirty="0"/>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7</a:t>
            </a:fld>
            <a:endParaRPr lang="en-US"/>
          </a:p>
        </p:txBody>
      </p:sp>
    </p:spTree>
    <p:extLst>
      <p:ext uri="{BB962C8B-B14F-4D97-AF65-F5344CB8AC3E}">
        <p14:creationId xmlns:p14="http://schemas.microsoft.com/office/powerpoint/2010/main" val="290607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Explicit</a:t>
            </a:r>
            <a:r>
              <a:rPr lang="en-US" sz="1200" baseline="0" dirty="0"/>
              <a:t> component of WY EO’s has been recognition of valid and existing rights</a:t>
            </a:r>
          </a:p>
          <a:p>
            <a:pPr marL="342900" indent="-342900">
              <a:buFont typeface="Arial" panose="020B0604020202020204" pitchFamily="34" charset="0"/>
              <a:buChar char="•"/>
            </a:pPr>
            <a:r>
              <a:rPr lang="en-US" sz="1200" dirty="0"/>
              <a:t>Chesapeake valid and existing rights – lease agreements pre-2008</a:t>
            </a:r>
          </a:p>
          <a:p>
            <a:pPr marL="342900" indent="-342900">
              <a:buFont typeface="Arial" panose="020B0604020202020204" pitchFamily="34" charset="0"/>
              <a:buChar char="•"/>
            </a:pPr>
            <a:r>
              <a:rPr lang="en-US" sz="1200" dirty="0"/>
              <a:t>The</a:t>
            </a:r>
            <a:r>
              <a:rPr lang="en-US" sz="1200" baseline="0" dirty="0"/>
              <a:t> Plan covered a 3-year time period and is currently being rewritten so as to be extended for another 3 years.</a:t>
            </a:r>
            <a:endParaRPr lang="en-US" sz="1200" dirty="0"/>
          </a:p>
          <a:p>
            <a:pPr marL="171450" lvl="0" indent="-171450">
              <a:buFont typeface="Arial" panose="020B0604020202020204" pitchFamily="34" charset="0"/>
              <a:buChar char="•"/>
            </a:pPr>
            <a:r>
              <a:rPr lang="en-US" dirty="0"/>
              <a:t>Small number of birds and </a:t>
            </a:r>
            <a:r>
              <a:rPr lang="en-US" dirty="0" err="1"/>
              <a:t>leks</a:t>
            </a:r>
            <a:r>
              <a:rPr lang="en-US" dirty="0"/>
              <a:t> – only 4 occupied </a:t>
            </a:r>
            <a:r>
              <a:rPr lang="en-US" dirty="0" err="1"/>
              <a:t>leks</a:t>
            </a:r>
            <a:r>
              <a:rPr lang="en-US" dirty="0"/>
              <a:t> prior to the EO</a:t>
            </a:r>
            <a:r>
              <a:rPr lang="en-US" baseline="0" dirty="0"/>
              <a:t> implementation; 15 year average </a:t>
            </a:r>
            <a:r>
              <a:rPr lang="en-US" baseline="0" dirty="0" err="1"/>
              <a:t>lek</a:t>
            </a:r>
            <a:r>
              <a:rPr lang="en-US" baseline="0" dirty="0"/>
              <a:t> attendance = 12 males/</a:t>
            </a:r>
            <a:r>
              <a:rPr lang="en-US" baseline="0" dirty="0" err="1"/>
              <a:t>lek</a:t>
            </a:r>
            <a:r>
              <a:rPr lang="en-US" baseline="0" dirty="0"/>
              <a:t> (high and low of 29 and 2 birds, respectively)</a:t>
            </a:r>
            <a:endParaRPr lang="en-US" dirty="0"/>
          </a:p>
          <a:p>
            <a:pPr marL="171450" indent="-171450">
              <a:buFont typeface="Arial" panose="020B0604020202020204" pitchFamily="34" charset="0"/>
              <a:buChar char="•"/>
            </a:pPr>
            <a:r>
              <a:rPr lang="en-US" dirty="0"/>
              <a:t>High level of disturbance prior to the EO – some</a:t>
            </a:r>
            <a:r>
              <a:rPr lang="en-US" baseline="0" dirty="0"/>
              <a:t> sagebrush clearing (as was typical in NE WY), and considerable acreage burned in wildfires and not suitable habitat</a:t>
            </a:r>
          </a:p>
          <a:p>
            <a:pPr marL="171450" indent="-171450">
              <a:buFont typeface="Arial" panose="020B0604020202020204" pitchFamily="34" charset="0"/>
              <a:buChar char="•"/>
            </a:pPr>
            <a:r>
              <a:rPr lang="en-US" baseline="0" dirty="0"/>
              <a:t>2015 </a:t>
            </a:r>
            <a:r>
              <a:rPr lang="en-US" baseline="0" dirty="0" err="1"/>
              <a:t>lek</a:t>
            </a:r>
            <a:r>
              <a:rPr lang="en-US" baseline="0" dirty="0"/>
              <a:t> data – 6 occupied </a:t>
            </a:r>
            <a:r>
              <a:rPr lang="en-US" baseline="0" dirty="0" err="1"/>
              <a:t>leks</a:t>
            </a:r>
            <a:r>
              <a:rPr lang="en-US" baseline="0" dirty="0"/>
              <a:t> and 59 males observed; 2014 </a:t>
            </a:r>
            <a:r>
              <a:rPr lang="en-US" baseline="0" dirty="0" err="1"/>
              <a:t>lek</a:t>
            </a:r>
            <a:r>
              <a:rPr lang="en-US" baseline="0" dirty="0"/>
              <a:t> data – 31 males; 2007 peak – 76 males</a:t>
            </a:r>
          </a:p>
          <a:p>
            <a:pPr marL="171450" indent="-171450">
              <a:buFont typeface="Arial" panose="020B0604020202020204" pitchFamily="34" charset="0"/>
              <a:buChar char="•"/>
            </a:pPr>
            <a:r>
              <a:rPr lang="en-US" baseline="0" dirty="0"/>
              <a:t>CHK is primary leaseholder; predominantly private land</a:t>
            </a:r>
            <a:endParaRPr lang="en-US" dirty="0"/>
          </a:p>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8</a:t>
            </a:fld>
            <a:endParaRPr lang="en-US"/>
          </a:p>
        </p:txBody>
      </p:sp>
    </p:spTree>
    <p:extLst>
      <p:ext uri="{BB962C8B-B14F-4D97-AF65-F5344CB8AC3E}">
        <p14:creationId xmlns:p14="http://schemas.microsoft.com/office/powerpoint/2010/main" val="277240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94FA0B6-BD92-4384-9248-DF23DECCA1DE}" type="slidenum">
              <a:rPr lang="en-US" smtClean="0"/>
              <a:t>9</a:t>
            </a:fld>
            <a:endParaRPr lang="en-US"/>
          </a:p>
        </p:txBody>
      </p:sp>
    </p:spTree>
    <p:extLst>
      <p:ext uri="{BB962C8B-B14F-4D97-AF65-F5344CB8AC3E}">
        <p14:creationId xmlns:p14="http://schemas.microsoft.com/office/powerpoint/2010/main" val="265543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611007" y="-52388"/>
            <a:ext cx="10969986" cy="696277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B20D90A-F178-432F-97D3-9C1DC7C02A5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73345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0D90A-F178-432F-97D3-9C1DC7C02A5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217871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0D90A-F178-432F-97D3-9C1DC7C02A5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77425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20D90A-F178-432F-97D3-9C1DC7C02A5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82327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B20D90A-F178-432F-97D3-9C1DC7C02A5A}"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78624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B20D90A-F178-432F-97D3-9C1DC7C02A5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1741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B20D90A-F178-432F-97D3-9C1DC7C02A5A}"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25965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B20D90A-F178-432F-97D3-9C1DC7C02A5A}"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33158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0D90A-F178-432F-97D3-9C1DC7C02A5A}"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66073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20D90A-F178-432F-97D3-9C1DC7C02A5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210836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0D90A-F178-432F-97D3-9C1DC7C02A5A}"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31DA2-1530-4877-96A1-0650D85C1FC7}" type="slidenum">
              <a:rPr lang="en-US" smtClean="0"/>
              <a:t>‹#›</a:t>
            </a:fld>
            <a:endParaRPr lang="en-US"/>
          </a:p>
        </p:txBody>
      </p:sp>
    </p:spTree>
    <p:extLst>
      <p:ext uri="{BB962C8B-B14F-4D97-AF65-F5344CB8AC3E}">
        <p14:creationId xmlns:p14="http://schemas.microsoft.com/office/powerpoint/2010/main" val="36207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0D90A-F178-432F-97D3-9C1DC7C02A5A}" type="datetimeFigureOut">
              <a:rPr lang="en-US" smtClean="0"/>
              <a:t>6/17/2019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31DA2-1530-4877-96A1-0650D85C1FC7}" type="slidenum">
              <a:rPr lang="en-US" smtClean="0"/>
              <a:t>‹#›</a:t>
            </a:fld>
            <a:endParaRPr lang="en-US"/>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446565" y="0"/>
            <a:ext cx="745435" cy="6858000"/>
          </a:xfrm>
          <a:prstGeom prst="rect">
            <a:avLst/>
          </a:prstGeom>
          <a:effectLst>
            <a:softEdge rad="76200"/>
          </a:effectLst>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988" y="0"/>
            <a:ext cx="743447" cy="6858000"/>
          </a:xfrm>
          <a:prstGeom prst="rect">
            <a:avLst/>
          </a:prstGeom>
          <a:effectLst>
            <a:softEdge rad="76200"/>
          </a:effectLst>
        </p:spPr>
      </p:pic>
    </p:spTree>
    <p:extLst>
      <p:ext uri="{BB962C8B-B14F-4D97-AF65-F5344CB8AC3E}">
        <p14:creationId xmlns:p14="http://schemas.microsoft.com/office/powerpoint/2010/main" val="387051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5.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mailto:jwhite@Trihydr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638" y="86276"/>
            <a:ext cx="10521259" cy="1677690"/>
          </a:xfrm>
        </p:spPr>
        <p:txBody>
          <a:bodyPr>
            <a:noAutofit/>
          </a:bodyPr>
          <a:lstStyle/>
          <a:p>
            <a:r>
              <a:rPr lang="en-US" sz="3600" b="1" dirty="0"/>
              <a:t>R</a:t>
            </a:r>
            <a:r>
              <a:rPr lang="en-US" sz="3600" b="1" dirty="0">
                <a:solidFill>
                  <a:schemeClr val="accent1">
                    <a:lumMod val="50000"/>
                  </a:schemeClr>
                </a:solidFill>
              </a:rPr>
              <a:t>estoration of Wyoming big sagebrush to intact rangelands within </a:t>
            </a:r>
            <a:r>
              <a:rPr lang="en-US" sz="3600" b="1" dirty="0"/>
              <a:t>a </a:t>
            </a:r>
            <a:r>
              <a:rPr lang="en-US" sz="3600" b="1" dirty="0">
                <a:solidFill>
                  <a:schemeClr val="accent1">
                    <a:lumMod val="50000"/>
                  </a:schemeClr>
                </a:solidFill>
              </a:rPr>
              <a:t>Greater Sage-grouse Core Population Area, Converse County, Wyoming</a:t>
            </a:r>
          </a:p>
        </p:txBody>
      </p:sp>
      <p:sp>
        <p:nvSpPr>
          <p:cNvPr id="3" name="Subtitle 2"/>
          <p:cNvSpPr>
            <a:spLocks noGrp="1"/>
          </p:cNvSpPr>
          <p:nvPr>
            <p:ph type="subTitle" idx="1"/>
          </p:nvPr>
        </p:nvSpPr>
        <p:spPr>
          <a:xfrm>
            <a:off x="1434689" y="5190823"/>
            <a:ext cx="9144000" cy="1655762"/>
          </a:xfrm>
        </p:spPr>
        <p:txBody>
          <a:bodyPr>
            <a:normAutofit fontScale="92500" lnSpcReduction="20000"/>
          </a:bodyPr>
          <a:lstStyle/>
          <a:p>
            <a:pPr>
              <a:spcBef>
                <a:spcPts val="600"/>
              </a:spcBef>
            </a:pPr>
            <a:r>
              <a:rPr lang="en-US" sz="2500" b="1" dirty="0"/>
              <a:t>American Society of Mining and Reclamation Annual Conference, </a:t>
            </a:r>
          </a:p>
          <a:p>
            <a:pPr>
              <a:spcBef>
                <a:spcPts val="600"/>
              </a:spcBef>
            </a:pPr>
            <a:r>
              <a:rPr lang="en-US" sz="2500" b="1" dirty="0"/>
              <a:t>Big Sky, Montana</a:t>
            </a:r>
          </a:p>
          <a:p>
            <a:pPr>
              <a:spcBef>
                <a:spcPts val="600"/>
              </a:spcBef>
            </a:pPr>
            <a:r>
              <a:rPr lang="en-US" sz="2500" b="1" dirty="0"/>
              <a:t>June 6, 2019</a:t>
            </a:r>
            <a:endParaRPr lang="en-US" sz="2500" dirty="0"/>
          </a:p>
          <a:p>
            <a:pPr>
              <a:spcBef>
                <a:spcPts val="600"/>
              </a:spcBef>
            </a:pPr>
            <a:r>
              <a:rPr lang="en-US" sz="2500" dirty="0"/>
              <a:t>Jana Heisler White, PhD (</a:t>
            </a:r>
            <a:r>
              <a:rPr lang="en-US" sz="2500" dirty="0" err="1"/>
              <a:t>Trihydro</a:t>
            </a:r>
            <a:r>
              <a:rPr lang="en-US" sz="2500" dirty="0"/>
              <a:t> Corporation), On behalf of the Douglas Core Area Restoration Team</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0722" y="1995236"/>
            <a:ext cx="2909552" cy="2107379"/>
          </a:xfrm>
          <a:prstGeom prst="rect">
            <a:avLst/>
          </a:prstGeom>
          <a:ln w="57150">
            <a:solidFill>
              <a:schemeClr val="accent6">
                <a:lumMod val="50000"/>
              </a:schemeClr>
            </a:solidFill>
          </a:ln>
          <a:effectLst>
            <a:outerShdw blurRad="50800" dist="38100" dir="2700000" algn="tl" rotWithShape="0">
              <a:prstClr val="black">
                <a:alpha val="40000"/>
              </a:prstClr>
            </a:outerShdw>
          </a:effectLst>
        </p:spPr>
      </p:pic>
      <p:pic>
        <p:nvPicPr>
          <p:cNvPr id="5" name="Picture 4" descr="C:\Chesapeake\York Ranch 5-33-69 B Pad\Photos\DSCN2247.JPG"/>
          <p:cNvPicPr preferRelativeResize="0"/>
          <p:nvPr/>
        </p:nvPicPr>
        <p:blipFill rotWithShape="1">
          <a:blip r:embed="rId4" cstate="email">
            <a:extLst>
              <a:ext uri="{28A0092B-C50C-407E-A947-70E740481C1C}">
                <a14:useLocalDpi xmlns:a14="http://schemas.microsoft.com/office/drawing/2010/main"/>
              </a:ext>
            </a:extLst>
          </a:blip>
          <a:srcRect/>
          <a:stretch/>
        </p:blipFill>
        <p:spPr bwMode="auto">
          <a:xfrm>
            <a:off x="3664086" y="2749756"/>
            <a:ext cx="2907792" cy="2112264"/>
          </a:xfrm>
          <a:prstGeom prst="rect">
            <a:avLst/>
          </a:prstGeom>
          <a:ln w="38100" cap="sq" cmpd="thickThin">
            <a:solidFill>
              <a:schemeClr val="accent6">
                <a:lumMod val="50000"/>
              </a:schemeClr>
            </a:solidFill>
            <a:prstDash val="solid"/>
            <a:miter lim="800000"/>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81552" y="1613926"/>
            <a:ext cx="1919529" cy="3412495"/>
          </a:xfrm>
          <a:prstGeom prst="rect">
            <a:avLst/>
          </a:prstGeom>
          <a:ln w="38100">
            <a:solidFill>
              <a:schemeClr val="accent6">
                <a:lumMod val="50000"/>
              </a:schemeClr>
            </a:solidFill>
          </a:ln>
          <a:effectLst>
            <a:outerShdw blurRad="50800" dist="38100" dir="2700000" algn="tl" rotWithShape="0">
              <a:prstClr val="black">
                <a:alpha val="40000"/>
              </a:prstClr>
            </a:outerShdw>
          </a:effectLst>
        </p:spPr>
      </p:pic>
      <p:pic>
        <p:nvPicPr>
          <p:cNvPr id="8" name="Picture 7"/>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6154951" y="2027312"/>
            <a:ext cx="2907792" cy="2112264"/>
          </a:xfrm>
          <a:prstGeom prst="rect">
            <a:avLst/>
          </a:prstGeom>
          <a:ln w="38100">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312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7900" y="1397461"/>
            <a:ext cx="3710660" cy="3517439"/>
          </a:xfrm>
        </p:spPr>
        <p:txBody>
          <a:bodyPr>
            <a:normAutofit/>
          </a:bodyPr>
          <a:lstStyle/>
          <a:p>
            <a:pPr marL="457200" indent="-457200">
              <a:buFont typeface="+mj-lt"/>
              <a:buAutoNum type="arabicPeriod"/>
            </a:pPr>
            <a:r>
              <a:rPr lang="en-US" sz="2400" dirty="0"/>
              <a:t>Initial recruitment- </a:t>
            </a:r>
            <a:r>
              <a:rPr lang="en-US" sz="2400" dirty="0" err="1"/>
              <a:t>outplanting</a:t>
            </a:r>
            <a:r>
              <a:rPr lang="en-US" sz="2400" dirty="0"/>
              <a:t>/establishing seed source “islands”</a:t>
            </a:r>
          </a:p>
          <a:p>
            <a:pPr marL="457200" indent="-457200">
              <a:buFont typeface="+mj-lt"/>
              <a:buAutoNum type="arabicPeriod"/>
            </a:pPr>
            <a:r>
              <a:rPr lang="en-US" sz="2400" dirty="0"/>
              <a:t>Resource competition – fabric mulch</a:t>
            </a:r>
          </a:p>
          <a:p>
            <a:pPr marL="457200" indent="-457200">
              <a:buFont typeface="+mj-lt"/>
              <a:buAutoNum type="arabicPeriod"/>
            </a:pPr>
            <a:r>
              <a:rPr lang="en-US" sz="2400" dirty="0"/>
              <a:t>Herbivory – fencing</a:t>
            </a:r>
          </a:p>
          <a:p>
            <a:pPr marL="457200" indent="-457200">
              <a:buFont typeface="+mj-lt"/>
              <a:buAutoNum type="arabicPeriod"/>
            </a:pPr>
            <a:r>
              <a:rPr lang="en-US" sz="2400" dirty="0"/>
              <a:t>Facilitating future recruitment – current research</a:t>
            </a:r>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9" name="Picture 8">
            <a:extLst>
              <a:ext uri="{FF2B5EF4-FFF2-40B4-BE49-F238E27FC236}">
                <a16:creationId xmlns:a16="http://schemas.microsoft.com/office/drawing/2014/main" id="{B7FA3E41-997F-42E8-9316-96E10C20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9175" y="1397461"/>
            <a:ext cx="6537724" cy="4922872"/>
          </a:xfrm>
          <a:prstGeom prst="rect">
            <a:avLst/>
          </a:prstGeom>
        </p:spPr>
      </p:pic>
      <p:pic>
        <p:nvPicPr>
          <p:cNvPr id="8" name="Picture 7" descr="M:\CtoF\ChesapeakeEnergy\ProjectDocs\DCARestoration\OutsideDocs\FromWest\FieldTour\Photos\Sagebrush State Sec Stop 2 #9.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1446" y="2498418"/>
            <a:ext cx="2821635" cy="2218999"/>
          </a:xfrm>
          <a:prstGeom prst="rect">
            <a:avLst/>
          </a:prstGeom>
          <a:noFill/>
          <a:ln w="57150">
            <a:solidFill>
              <a:schemeClr val="accent1">
                <a:lumMod val="50000"/>
              </a:schemeClr>
            </a:solidFill>
          </a:ln>
          <a:effectLst>
            <a:outerShdw blurRad="50800" dist="38100" dir="8100000" algn="tr" rotWithShape="0">
              <a:prstClr val="black">
                <a:alpha val="40000"/>
              </a:prstClr>
            </a:outerShdw>
          </a:effectLst>
        </p:spPr>
      </p:pic>
      <p:sp>
        <p:nvSpPr>
          <p:cNvPr id="2" name="Title 1"/>
          <p:cNvSpPr>
            <a:spLocks noGrp="1"/>
          </p:cNvSpPr>
          <p:nvPr>
            <p:ph type="title"/>
          </p:nvPr>
        </p:nvSpPr>
        <p:spPr>
          <a:xfrm>
            <a:off x="647900" y="698155"/>
            <a:ext cx="8761413" cy="555978"/>
          </a:xfrm>
        </p:spPr>
        <p:txBody>
          <a:bodyPr>
            <a:noAutofit/>
          </a:bodyPr>
          <a:lstStyle/>
          <a:p>
            <a:r>
              <a:rPr lang="en-US" sz="4000" b="1" dirty="0"/>
              <a:t>Sagebrush Restoration within the Douglas Core Area – Confronting the Challenges</a:t>
            </a:r>
          </a:p>
        </p:txBody>
      </p:sp>
      <p:sp>
        <p:nvSpPr>
          <p:cNvPr id="3" name="TextBox 2">
            <a:extLst>
              <a:ext uri="{FF2B5EF4-FFF2-40B4-BE49-F238E27FC236}">
                <a16:creationId xmlns:a16="http://schemas.microsoft.com/office/drawing/2014/main" id="{B7C9D697-D1A2-45F6-8A1B-54CAE2637904}"/>
              </a:ext>
            </a:extLst>
          </p:cNvPr>
          <p:cNvSpPr txBox="1"/>
          <p:nvPr/>
        </p:nvSpPr>
        <p:spPr>
          <a:xfrm>
            <a:off x="332980" y="4987377"/>
            <a:ext cx="4695626" cy="830997"/>
          </a:xfrm>
          <a:prstGeom prst="rect">
            <a:avLst/>
          </a:prstGeom>
          <a:solidFill>
            <a:schemeClr val="bg2">
              <a:lumMod val="90000"/>
            </a:schemeClr>
          </a:solidFill>
        </p:spPr>
        <p:txBody>
          <a:bodyPr wrap="square" rtlCol="0">
            <a:spAutoFit/>
          </a:bodyPr>
          <a:lstStyle/>
          <a:p>
            <a:r>
              <a:rPr lang="en-US" sz="2400" b="1" dirty="0"/>
              <a:t>Goals:  Survival, growth, persistence, reproductive maturity</a:t>
            </a:r>
          </a:p>
        </p:txBody>
      </p:sp>
    </p:spTree>
    <p:extLst>
      <p:ext uri="{BB962C8B-B14F-4D97-AF65-F5344CB8AC3E}">
        <p14:creationId xmlns:p14="http://schemas.microsoft.com/office/powerpoint/2010/main" val="18764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71" y="242167"/>
            <a:ext cx="8868657" cy="668866"/>
          </a:xfrm>
        </p:spPr>
        <p:txBody>
          <a:bodyPr>
            <a:noAutofit/>
          </a:bodyPr>
          <a:lstStyle/>
          <a:p>
            <a:r>
              <a:rPr lang="en-US" sz="4000" b="1" dirty="0"/>
              <a:t>Seed source islands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13" name="Rectangle: Rounded Corners 12">
            <a:extLst>
              <a:ext uri="{FF2B5EF4-FFF2-40B4-BE49-F238E27FC236}">
                <a16:creationId xmlns:a16="http://schemas.microsoft.com/office/drawing/2014/main" id="{80EA085C-129E-49F3-BA2D-52D09BC56E53}"/>
              </a:ext>
            </a:extLst>
          </p:cNvPr>
          <p:cNvSpPr/>
          <p:nvPr/>
        </p:nvSpPr>
        <p:spPr>
          <a:xfrm>
            <a:off x="863071" y="911033"/>
            <a:ext cx="10465858" cy="487540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34A8043-FDC1-4DD2-9A98-C0E6F5808F90}"/>
              </a:ext>
            </a:extLst>
          </p:cNvPr>
          <p:cNvSpPr/>
          <p:nvPr/>
        </p:nvSpPr>
        <p:spPr>
          <a:xfrm>
            <a:off x="1157288" y="1395408"/>
            <a:ext cx="9747333" cy="4091214"/>
          </a:xfrm>
          <a:custGeom>
            <a:avLst/>
            <a:gdLst>
              <a:gd name="connsiteX0" fmla="*/ 0 w 9747333"/>
              <a:gd name="connsiteY0" fmla="*/ 647705 h 4091214"/>
              <a:gd name="connsiteX1" fmla="*/ 842962 w 9747333"/>
              <a:gd name="connsiteY1" fmla="*/ 90492 h 4091214"/>
              <a:gd name="connsiteX2" fmla="*/ 1843087 w 9747333"/>
              <a:gd name="connsiteY2" fmla="*/ 404817 h 4091214"/>
              <a:gd name="connsiteX3" fmla="*/ 2857500 w 9747333"/>
              <a:gd name="connsiteY3" fmla="*/ 19055 h 4091214"/>
              <a:gd name="connsiteX4" fmla="*/ 3957637 w 9747333"/>
              <a:gd name="connsiteY4" fmla="*/ 776292 h 4091214"/>
              <a:gd name="connsiteX5" fmla="*/ 4500562 w 9747333"/>
              <a:gd name="connsiteY5" fmla="*/ 290517 h 4091214"/>
              <a:gd name="connsiteX6" fmla="*/ 5229225 w 9747333"/>
              <a:gd name="connsiteY6" fmla="*/ 304805 h 4091214"/>
              <a:gd name="connsiteX7" fmla="*/ 6043612 w 9747333"/>
              <a:gd name="connsiteY7" fmla="*/ 576267 h 4091214"/>
              <a:gd name="connsiteX8" fmla="*/ 6243637 w 9747333"/>
              <a:gd name="connsiteY8" fmla="*/ 219080 h 4091214"/>
              <a:gd name="connsiteX9" fmla="*/ 7072312 w 9747333"/>
              <a:gd name="connsiteY9" fmla="*/ 4767 h 4091214"/>
              <a:gd name="connsiteX10" fmla="*/ 7986712 w 9747333"/>
              <a:gd name="connsiteY10" fmla="*/ 90492 h 4091214"/>
              <a:gd name="connsiteX11" fmla="*/ 8586787 w 9747333"/>
              <a:gd name="connsiteY11" fmla="*/ 319092 h 4091214"/>
              <a:gd name="connsiteX12" fmla="*/ 9329737 w 9747333"/>
              <a:gd name="connsiteY12" fmla="*/ 233367 h 4091214"/>
              <a:gd name="connsiteX13" fmla="*/ 9401175 w 9747333"/>
              <a:gd name="connsiteY13" fmla="*/ 533405 h 4091214"/>
              <a:gd name="connsiteX14" fmla="*/ 9358312 w 9747333"/>
              <a:gd name="connsiteY14" fmla="*/ 1204917 h 4091214"/>
              <a:gd name="connsiteX15" fmla="*/ 9744075 w 9747333"/>
              <a:gd name="connsiteY15" fmla="*/ 2176467 h 4091214"/>
              <a:gd name="connsiteX16" fmla="*/ 9529762 w 9747333"/>
              <a:gd name="connsiteY16" fmla="*/ 2419355 h 4091214"/>
              <a:gd name="connsiteX17" fmla="*/ 9286875 w 9747333"/>
              <a:gd name="connsiteY17" fmla="*/ 3333755 h 4091214"/>
              <a:gd name="connsiteX18" fmla="*/ 9201150 w 9747333"/>
              <a:gd name="connsiteY18" fmla="*/ 3876680 h 4091214"/>
              <a:gd name="connsiteX19" fmla="*/ 8686800 w 9747333"/>
              <a:gd name="connsiteY19" fmla="*/ 3776667 h 4091214"/>
              <a:gd name="connsiteX20" fmla="*/ 7086600 w 9747333"/>
              <a:gd name="connsiteY20" fmla="*/ 3805242 h 4091214"/>
              <a:gd name="connsiteX21" fmla="*/ 6715125 w 9747333"/>
              <a:gd name="connsiteY21" fmla="*/ 4090992 h 4091214"/>
              <a:gd name="connsiteX22" fmla="*/ 5815012 w 9747333"/>
              <a:gd name="connsiteY22" fmla="*/ 3848105 h 4091214"/>
              <a:gd name="connsiteX23" fmla="*/ 4700587 w 9747333"/>
              <a:gd name="connsiteY23" fmla="*/ 3590930 h 4091214"/>
              <a:gd name="connsiteX24" fmla="*/ 3600450 w 9747333"/>
              <a:gd name="connsiteY24" fmla="*/ 3948117 h 4091214"/>
              <a:gd name="connsiteX25" fmla="*/ 2614612 w 9747333"/>
              <a:gd name="connsiteY25" fmla="*/ 3948117 h 4091214"/>
              <a:gd name="connsiteX26" fmla="*/ 1957387 w 9747333"/>
              <a:gd name="connsiteY26" fmla="*/ 3548067 h 4091214"/>
              <a:gd name="connsiteX27" fmla="*/ 1328737 w 9747333"/>
              <a:gd name="connsiteY27" fmla="*/ 3548067 h 4091214"/>
              <a:gd name="connsiteX28" fmla="*/ 1057275 w 9747333"/>
              <a:gd name="connsiteY28" fmla="*/ 3762380 h 4091214"/>
              <a:gd name="connsiteX29" fmla="*/ 557212 w 9747333"/>
              <a:gd name="connsiteY29" fmla="*/ 3748092 h 4091214"/>
              <a:gd name="connsiteX30" fmla="*/ 357187 w 9747333"/>
              <a:gd name="connsiteY30" fmla="*/ 2976567 h 4091214"/>
              <a:gd name="connsiteX31" fmla="*/ 614362 w 9747333"/>
              <a:gd name="connsiteY31" fmla="*/ 2433642 h 4091214"/>
              <a:gd name="connsiteX32" fmla="*/ 200025 w 9747333"/>
              <a:gd name="connsiteY32" fmla="*/ 1862142 h 4091214"/>
              <a:gd name="connsiteX33" fmla="*/ 42862 w 9747333"/>
              <a:gd name="connsiteY33" fmla="*/ 1162055 h 4091214"/>
              <a:gd name="connsiteX34" fmla="*/ 114300 w 9747333"/>
              <a:gd name="connsiteY34" fmla="*/ 676280 h 4091214"/>
              <a:gd name="connsiteX35" fmla="*/ 71437 w 9747333"/>
              <a:gd name="connsiteY35" fmla="*/ 590555 h 4091214"/>
              <a:gd name="connsiteX36" fmla="*/ 128587 w 9747333"/>
              <a:gd name="connsiteY36" fmla="*/ 604842 h 4091214"/>
              <a:gd name="connsiteX37" fmla="*/ 128587 w 9747333"/>
              <a:gd name="connsiteY37" fmla="*/ 604842 h 409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47333" h="4091214">
                <a:moveTo>
                  <a:pt x="0" y="647705"/>
                </a:moveTo>
                <a:cubicBezTo>
                  <a:pt x="267890" y="389339"/>
                  <a:pt x="535781" y="130973"/>
                  <a:pt x="842962" y="90492"/>
                </a:cubicBezTo>
                <a:cubicBezTo>
                  <a:pt x="1150143" y="50011"/>
                  <a:pt x="1507331" y="416723"/>
                  <a:pt x="1843087" y="404817"/>
                </a:cubicBezTo>
                <a:cubicBezTo>
                  <a:pt x="2178843" y="392911"/>
                  <a:pt x="2505075" y="-42857"/>
                  <a:pt x="2857500" y="19055"/>
                </a:cubicBezTo>
                <a:cubicBezTo>
                  <a:pt x="3209925" y="80967"/>
                  <a:pt x="3683793" y="731048"/>
                  <a:pt x="3957637" y="776292"/>
                </a:cubicBezTo>
                <a:cubicBezTo>
                  <a:pt x="4231481" y="821536"/>
                  <a:pt x="4288631" y="369098"/>
                  <a:pt x="4500562" y="290517"/>
                </a:cubicBezTo>
                <a:cubicBezTo>
                  <a:pt x="4712493" y="211936"/>
                  <a:pt x="4972050" y="257180"/>
                  <a:pt x="5229225" y="304805"/>
                </a:cubicBezTo>
                <a:cubicBezTo>
                  <a:pt x="5486400" y="352430"/>
                  <a:pt x="5874543" y="590554"/>
                  <a:pt x="6043612" y="576267"/>
                </a:cubicBezTo>
                <a:cubicBezTo>
                  <a:pt x="6212681" y="561980"/>
                  <a:pt x="6072187" y="314330"/>
                  <a:pt x="6243637" y="219080"/>
                </a:cubicBezTo>
                <a:cubicBezTo>
                  <a:pt x="6415087" y="123830"/>
                  <a:pt x="6781800" y="26198"/>
                  <a:pt x="7072312" y="4767"/>
                </a:cubicBezTo>
                <a:cubicBezTo>
                  <a:pt x="7362824" y="-16664"/>
                  <a:pt x="7734299" y="38104"/>
                  <a:pt x="7986712" y="90492"/>
                </a:cubicBezTo>
                <a:cubicBezTo>
                  <a:pt x="8239125" y="142880"/>
                  <a:pt x="8362950" y="295279"/>
                  <a:pt x="8586787" y="319092"/>
                </a:cubicBezTo>
                <a:cubicBezTo>
                  <a:pt x="8810625" y="342904"/>
                  <a:pt x="9194006" y="197648"/>
                  <a:pt x="9329737" y="233367"/>
                </a:cubicBezTo>
                <a:cubicBezTo>
                  <a:pt x="9465468" y="269086"/>
                  <a:pt x="9396413" y="371480"/>
                  <a:pt x="9401175" y="533405"/>
                </a:cubicBezTo>
                <a:cubicBezTo>
                  <a:pt x="9405938" y="695330"/>
                  <a:pt x="9301162" y="931073"/>
                  <a:pt x="9358312" y="1204917"/>
                </a:cubicBezTo>
                <a:cubicBezTo>
                  <a:pt x="9415462" y="1478761"/>
                  <a:pt x="9715500" y="1974061"/>
                  <a:pt x="9744075" y="2176467"/>
                </a:cubicBezTo>
                <a:cubicBezTo>
                  <a:pt x="9772650" y="2378873"/>
                  <a:pt x="9605962" y="2226474"/>
                  <a:pt x="9529762" y="2419355"/>
                </a:cubicBezTo>
                <a:cubicBezTo>
                  <a:pt x="9453562" y="2612236"/>
                  <a:pt x="9341644" y="3090868"/>
                  <a:pt x="9286875" y="3333755"/>
                </a:cubicBezTo>
                <a:cubicBezTo>
                  <a:pt x="9232106" y="3576642"/>
                  <a:pt x="9301162" y="3802861"/>
                  <a:pt x="9201150" y="3876680"/>
                </a:cubicBezTo>
                <a:cubicBezTo>
                  <a:pt x="9101138" y="3950499"/>
                  <a:pt x="9039225" y="3788573"/>
                  <a:pt x="8686800" y="3776667"/>
                </a:cubicBezTo>
                <a:cubicBezTo>
                  <a:pt x="8334375" y="3764761"/>
                  <a:pt x="7415212" y="3752855"/>
                  <a:pt x="7086600" y="3805242"/>
                </a:cubicBezTo>
                <a:cubicBezTo>
                  <a:pt x="6757988" y="3857629"/>
                  <a:pt x="6927056" y="4083848"/>
                  <a:pt x="6715125" y="4090992"/>
                </a:cubicBezTo>
                <a:cubicBezTo>
                  <a:pt x="6503194" y="4098136"/>
                  <a:pt x="6150768" y="3931449"/>
                  <a:pt x="5815012" y="3848105"/>
                </a:cubicBezTo>
                <a:cubicBezTo>
                  <a:pt x="5479256" y="3764761"/>
                  <a:pt x="5069681" y="3574261"/>
                  <a:pt x="4700587" y="3590930"/>
                </a:cubicBezTo>
                <a:cubicBezTo>
                  <a:pt x="4331493" y="3607599"/>
                  <a:pt x="3948112" y="3888586"/>
                  <a:pt x="3600450" y="3948117"/>
                </a:cubicBezTo>
                <a:cubicBezTo>
                  <a:pt x="3252788" y="4007648"/>
                  <a:pt x="2888456" y="4014792"/>
                  <a:pt x="2614612" y="3948117"/>
                </a:cubicBezTo>
                <a:cubicBezTo>
                  <a:pt x="2340768" y="3881442"/>
                  <a:pt x="2171699" y="3614742"/>
                  <a:pt x="1957387" y="3548067"/>
                </a:cubicBezTo>
                <a:cubicBezTo>
                  <a:pt x="1743075" y="3481392"/>
                  <a:pt x="1478756" y="3512348"/>
                  <a:pt x="1328737" y="3548067"/>
                </a:cubicBezTo>
                <a:cubicBezTo>
                  <a:pt x="1178718" y="3583786"/>
                  <a:pt x="1185862" y="3729043"/>
                  <a:pt x="1057275" y="3762380"/>
                </a:cubicBezTo>
                <a:cubicBezTo>
                  <a:pt x="928688" y="3795717"/>
                  <a:pt x="673893" y="3879061"/>
                  <a:pt x="557212" y="3748092"/>
                </a:cubicBezTo>
                <a:cubicBezTo>
                  <a:pt x="440531" y="3617123"/>
                  <a:pt x="347662" y="3195642"/>
                  <a:pt x="357187" y="2976567"/>
                </a:cubicBezTo>
                <a:cubicBezTo>
                  <a:pt x="366712" y="2757492"/>
                  <a:pt x="640556" y="2619380"/>
                  <a:pt x="614362" y="2433642"/>
                </a:cubicBezTo>
                <a:cubicBezTo>
                  <a:pt x="588168" y="2247905"/>
                  <a:pt x="295275" y="2074073"/>
                  <a:pt x="200025" y="1862142"/>
                </a:cubicBezTo>
                <a:cubicBezTo>
                  <a:pt x="104775" y="1650211"/>
                  <a:pt x="57150" y="1359699"/>
                  <a:pt x="42862" y="1162055"/>
                </a:cubicBezTo>
                <a:cubicBezTo>
                  <a:pt x="28575" y="964411"/>
                  <a:pt x="109538" y="771530"/>
                  <a:pt x="114300" y="676280"/>
                </a:cubicBezTo>
                <a:cubicBezTo>
                  <a:pt x="119062" y="581030"/>
                  <a:pt x="69056" y="602461"/>
                  <a:pt x="71437" y="590555"/>
                </a:cubicBezTo>
                <a:cubicBezTo>
                  <a:pt x="73818" y="578649"/>
                  <a:pt x="128587" y="604842"/>
                  <a:pt x="128587" y="604842"/>
                </a:cubicBezTo>
                <a:lnTo>
                  <a:pt x="128587" y="6048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B4D078A-63B7-477C-9BE1-1DA9214FAB36}"/>
              </a:ext>
            </a:extLst>
          </p:cNvPr>
          <p:cNvSpPr/>
          <p:nvPr/>
        </p:nvSpPr>
        <p:spPr>
          <a:xfrm>
            <a:off x="2371725" y="2371725"/>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C70D79F-32FA-443E-9E60-0B725576DEAD}"/>
              </a:ext>
            </a:extLst>
          </p:cNvPr>
          <p:cNvSpPr/>
          <p:nvPr/>
        </p:nvSpPr>
        <p:spPr>
          <a:xfrm>
            <a:off x="3738562" y="2450306"/>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088E0C1-593D-4FC7-B333-658564A9EEEE}"/>
              </a:ext>
            </a:extLst>
          </p:cNvPr>
          <p:cNvSpPr/>
          <p:nvPr/>
        </p:nvSpPr>
        <p:spPr>
          <a:xfrm>
            <a:off x="6003880" y="3577585"/>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EDB16DE-0495-4B45-9CF7-ADE7E904B322}"/>
              </a:ext>
            </a:extLst>
          </p:cNvPr>
          <p:cNvSpPr/>
          <p:nvPr/>
        </p:nvSpPr>
        <p:spPr>
          <a:xfrm>
            <a:off x="2278856" y="3741834"/>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DE8F852-7C82-49F6-9A06-B22D43E270B6}"/>
              </a:ext>
            </a:extLst>
          </p:cNvPr>
          <p:cNvSpPr/>
          <p:nvPr/>
        </p:nvSpPr>
        <p:spPr>
          <a:xfrm>
            <a:off x="4358560" y="3898997"/>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2DA251A-B1D2-4F24-8E08-202B972EEE01}"/>
              </a:ext>
            </a:extLst>
          </p:cNvPr>
          <p:cNvSpPr/>
          <p:nvPr/>
        </p:nvSpPr>
        <p:spPr>
          <a:xfrm>
            <a:off x="5626141" y="2377267"/>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B459C06-DB83-496C-B8BA-31DCC6FD13B5}"/>
              </a:ext>
            </a:extLst>
          </p:cNvPr>
          <p:cNvSpPr/>
          <p:nvPr/>
        </p:nvSpPr>
        <p:spPr>
          <a:xfrm>
            <a:off x="8153400" y="2189762"/>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6E41135-8B0B-4DE0-B385-1223F61FF9EF}"/>
              </a:ext>
            </a:extLst>
          </p:cNvPr>
          <p:cNvSpPr/>
          <p:nvPr/>
        </p:nvSpPr>
        <p:spPr>
          <a:xfrm>
            <a:off x="7302977" y="3967065"/>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9DA5009-96E2-46DC-8010-5FA3E275B768}"/>
              </a:ext>
            </a:extLst>
          </p:cNvPr>
          <p:cNvSpPr/>
          <p:nvPr/>
        </p:nvSpPr>
        <p:spPr>
          <a:xfrm>
            <a:off x="9731728" y="3112991"/>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7CF974F-4DF5-44A3-AD7B-855FBC6A20BC}"/>
              </a:ext>
            </a:extLst>
          </p:cNvPr>
          <p:cNvSpPr/>
          <p:nvPr/>
        </p:nvSpPr>
        <p:spPr>
          <a:xfrm>
            <a:off x="9103799" y="4045646"/>
            <a:ext cx="328613" cy="15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2F05437-DFF9-4CE2-B170-17CC97BC9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1975" y="1113423"/>
            <a:ext cx="555424" cy="563969"/>
          </a:xfrm>
          <a:prstGeom prst="rect">
            <a:avLst/>
          </a:prstGeom>
        </p:spPr>
      </p:pic>
      <p:pic>
        <p:nvPicPr>
          <p:cNvPr id="27" name="Picture 26">
            <a:extLst>
              <a:ext uri="{FF2B5EF4-FFF2-40B4-BE49-F238E27FC236}">
                <a16:creationId xmlns:a16="http://schemas.microsoft.com/office/drawing/2014/main" id="{126F8E56-46D7-42BA-988F-6DABDA968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0954" y="1015930"/>
            <a:ext cx="555424" cy="563969"/>
          </a:xfrm>
          <a:prstGeom prst="rect">
            <a:avLst/>
          </a:prstGeom>
        </p:spPr>
      </p:pic>
      <p:pic>
        <p:nvPicPr>
          <p:cNvPr id="28" name="Picture 27">
            <a:extLst>
              <a:ext uri="{FF2B5EF4-FFF2-40B4-BE49-F238E27FC236}">
                <a16:creationId xmlns:a16="http://schemas.microsoft.com/office/drawing/2014/main" id="{4E46BBEA-0569-4D03-89CA-A23E6BCCD4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7042" y="5090393"/>
            <a:ext cx="555424" cy="563969"/>
          </a:xfrm>
          <a:prstGeom prst="rect">
            <a:avLst/>
          </a:prstGeom>
        </p:spPr>
      </p:pic>
      <p:pic>
        <p:nvPicPr>
          <p:cNvPr id="29" name="Picture 28">
            <a:extLst>
              <a:ext uri="{FF2B5EF4-FFF2-40B4-BE49-F238E27FC236}">
                <a16:creationId xmlns:a16="http://schemas.microsoft.com/office/drawing/2014/main" id="{F4475A95-5618-40E8-889B-BB7D78D7C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1728" y="1015930"/>
            <a:ext cx="555424" cy="563969"/>
          </a:xfrm>
          <a:prstGeom prst="rect">
            <a:avLst/>
          </a:prstGeom>
        </p:spPr>
      </p:pic>
      <p:pic>
        <p:nvPicPr>
          <p:cNvPr id="30" name="Picture 29">
            <a:extLst>
              <a:ext uri="{FF2B5EF4-FFF2-40B4-BE49-F238E27FC236}">
                <a16:creationId xmlns:a16="http://schemas.microsoft.com/office/drawing/2014/main" id="{AB72E1E8-B6EA-445E-8250-C438AB5701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1112" y="1003294"/>
            <a:ext cx="555424" cy="563969"/>
          </a:xfrm>
          <a:prstGeom prst="rect">
            <a:avLst/>
          </a:prstGeom>
        </p:spPr>
      </p:pic>
      <p:pic>
        <p:nvPicPr>
          <p:cNvPr id="31" name="Picture 30">
            <a:extLst>
              <a:ext uri="{FF2B5EF4-FFF2-40B4-BE49-F238E27FC236}">
                <a16:creationId xmlns:a16="http://schemas.microsoft.com/office/drawing/2014/main" id="{AC518C37-1C0B-4D06-99FC-B23CCD4BD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328" y="3617012"/>
            <a:ext cx="555424" cy="563969"/>
          </a:xfrm>
          <a:prstGeom prst="rect">
            <a:avLst/>
          </a:prstGeom>
        </p:spPr>
      </p:pic>
      <p:pic>
        <p:nvPicPr>
          <p:cNvPr id="32" name="Picture 31">
            <a:extLst>
              <a:ext uri="{FF2B5EF4-FFF2-40B4-BE49-F238E27FC236}">
                <a16:creationId xmlns:a16="http://schemas.microsoft.com/office/drawing/2014/main" id="{AA1C549A-2A80-4D34-823B-BF36892191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7947" y="1986358"/>
            <a:ext cx="555424" cy="563969"/>
          </a:xfrm>
          <a:prstGeom prst="rect">
            <a:avLst/>
          </a:prstGeom>
        </p:spPr>
      </p:pic>
      <p:pic>
        <p:nvPicPr>
          <p:cNvPr id="34" name="Picture 33">
            <a:extLst>
              <a:ext uri="{FF2B5EF4-FFF2-40B4-BE49-F238E27FC236}">
                <a16:creationId xmlns:a16="http://schemas.microsoft.com/office/drawing/2014/main" id="{2E619104-2BD8-4E52-A08E-4CCFAB601E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6886" y="5090392"/>
            <a:ext cx="555424" cy="563969"/>
          </a:xfrm>
          <a:prstGeom prst="rect">
            <a:avLst/>
          </a:prstGeom>
        </p:spPr>
      </p:pic>
      <p:pic>
        <p:nvPicPr>
          <p:cNvPr id="35" name="Picture 34">
            <a:extLst>
              <a:ext uri="{FF2B5EF4-FFF2-40B4-BE49-F238E27FC236}">
                <a16:creationId xmlns:a16="http://schemas.microsoft.com/office/drawing/2014/main" id="{41ACAA3E-45E6-4043-B3B2-F8A4A716DB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2870" y="2145271"/>
            <a:ext cx="277712" cy="281985"/>
          </a:xfrm>
          <a:prstGeom prst="rect">
            <a:avLst/>
          </a:prstGeom>
        </p:spPr>
      </p:pic>
      <p:pic>
        <p:nvPicPr>
          <p:cNvPr id="36" name="Picture 35">
            <a:extLst>
              <a:ext uri="{FF2B5EF4-FFF2-40B4-BE49-F238E27FC236}">
                <a16:creationId xmlns:a16="http://schemas.microsoft.com/office/drawing/2014/main" id="{F414FDCE-E861-41E8-9D4C-C05EEC7573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5919" y="2209617"/>
            <a:ext cx="277712" cy="281985"/>
          </a:xfrm>
          <a:prstGeom prst="rect">
            <a:avLst/>
          </a:prstGeom>
        </p:spPr>
      </p:pic>
      <p:pic>
        <p:nvPicPr>
          <p:cNvPr id="37" name="Picture 36">
            <a:extLst>
              <a:ext uri="{FF2B5EF4-FFF2-40B4-BE49-F238E27FC236}">
                <a16:creationId xmlns:a16="http://schemas.microsoft.com/office/drawing/2014/main" id="{D11717F2-779B-4BA9-8140-EFA78D1F17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0245" y="2113891"/>
            <a:ext cx="277712" cy="281985"/>
          </a:xfrm>
          <a:prstGeom prst="rect">
            <a:avLst/>
          </a:prstGeom>
        </p:spPr>
      </p:pic>
      <p:pic>
        <p:nvPicPr>
          <p:cNvPr id="38" name="Picture 37">
            <a:extLst>
              <a:ext uri="{FF2B5EF4-FFF2-40B4-BE49-F238E27FC236}">
                <a16:creationId xmlns:a16="http://schemas.microsoft.com/office/drawing/2014/main" id="{B255BA2B-553F-4D65-BA8D-40632C0DB4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7910" y="3515175"/>
            <a:ext cx="277712" cy="281985"/>
          </a:xfrm>
          <a:prstGeom prst="rect">
            <a:avLst/>
          </a:prstGeom>
        </p:spPr>
      </p:pic>
      <p:pic>
        <p:nvPicPr>
          <p:cNvPr id="39" name="Picture 38">
            <a:extLst>
              <a:ext uri="{FF2B5EF4-FFF2-40B4-BE49-F238E27FC236}">
                <a16:creationId xmlns:a16="http://schemas.microsoft.com/office/drawing/2014/main" id="{742BE7BA-19CB-4524-BDC4-7C76865F2F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010" y="3729720"/>
            <a:ext cx="277712" cy="281985"/>
          </a:xfrm>
          <a:prstGeom prst="rect">
            <a:avLst/>
          </a:prstGeom>
        </p:spPr>
      </p:pic>
      <p:pic>
        <p:nvPicPr>
          <p:cNvPr id="40" name="Picture 39">
            <a:extLst>
              <a:ext uri="{FF2B5EF4-FFF2-40B4-BE49-F238E27FC236}">
                <a16:creationId xmlns:a16="http://schemas.microsoft.com/office/drawing/2014/main" id="{1123AA36-710C-41B7-A513-FBE55C7E4E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4781" y="3326003"/>
            <a:ext cx="277712" cy="281985"/>
          </a:xfrm>
          <a:prstGeom prst="rect">
            <a:avLst/>
          </a:prstGeom>
        </p:spPr>
      </p:pic>
      <p:pic>
        <p:nvPicPr>
          <p:cNvPr id="41" name="Picture 40">
            <a:extLst>
              <a:ext uri="{FF2B5EF4-FFF2-40B4-BE49-F238E27FC236}">
                <a16:creationId xmlns:a16="http://schemas.microsoft.com/office/drawing/2014/main" id="{B9EBC9C3-57C6-4B63-97D4-F9BADA092B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4936" y="1982037"/>
            <a:ext cx="277712" cy="281985"/>
          </a:xfrm>
          <a:prstGeom prst="rect">
            <a:avLst/>
          </a:prstGeom>
        </p:spPr>
      </p:pic>
      <p:pic>
        <p:nvPicPr>
          <p:cNvPr id="42" name="Picture 41">
            <a:extLst>
              <a:ext uri="{FF2B5EF4-FFF2-40B4-BE49-F238E27FC236}">
                <a16:creationId xmlns:a16="http://schemas.microsoft.com/office/drawing/2014/main" id="{68596CE5-B4CD-4C02-9A43-CAA6D6CA7F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6659" y="3729719"/>
            <a:ext cx="277712" cy="281985"/>
          </a:xfrm>
          <a:prstGeom prst="rect">
            <a:avLst/>
          </a:prstGeom>
        </p:spPr>
      </p:pic>
      <p:pic>
        <p:nvPicPr>
          <p:cNvPr id="43" name="Picture 42">
            <a:extLst>
              <a:ext uri="{FF2B5EF4-FFF2-40B4-BE49-F238E27FC236}">
                <a16:creationId xmlns:a16="http://schemas.microsoft.com/office/drawing/2014/main" id="{F008E32B-7EA2-4371-B7B7-D5405EE1A1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32859" y="3826072"/>
            <a:ext cx="277712" cy="281985"/>
          </a:xfrm>
          <a:prstGeom prst="rect">
            <a:avLst/>
          </a:prstGeom>
        </p:spPr>
      </p:pic>
      <p:pic>
        <p:nvPicPr>
          <p:cNvPr id="44" name="Picture 43">
            <a:extLst>
              <a:ext uri="{FF2B5EF4-FFF2-40B4-BE49-F238E27FC236}">
                <a16:creationId xmlns:a16="http://schemas.microsoft.com/office/drawing/2014/main" id="{3B270EAA-CA32-4015-9B0F-B0918C5F10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7178" y="2886471"/>
            <a:ext cx="277712" cy="281985"/>
          </a:xfrm>
          <a:prstGeom prst="rect">
            <a:avLst/>
          </a:prstGeom>
        </p:spPr>
      </p:pic>
      <p:pic>
        <p:nvPicPr>
          <p:cNvPr id="45" name="Picture 44">
            <a:extLst>
              <a:ext uri="{FF2B5EF4-FFF2-40B4-BE49-F238E27FC236}">
                <a16:creationId xmlns:a16="http://schemas.microsoft.com/office/drawing/2014/main" id="{54BDD201-5157-4EA7-B7D7-1A42644AE4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3880" y="2209617"/>
            <a:ext cx="277712" cy="281985"/>
          </a:xfrm>
          <a:prstGeom prst="rect">
            <a:avLst/>
          </a:prstGeom>
        </p:spPr>
      </p:pic>
      <p:pic>
        <p:nvPicPr>
          <p:cNvPr id="46" name="Picture 45">
            <a:extLst>
              <a:ext uri="{FF2B5EF4-FFF2-40B4-BE49-F238E27FC236}">
                <a16:creationId xmlns:a16="http://schemas.microsoft.com/office/drawing/2014/main" id="{438C2237-A1F7-4B80-91DD-0E0BBE8593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0038" y="2371725"/>
            <a:ext cx="277712" cy="281985"/>
          </a:xfrm>
          <a:prstGeom prst="rect">
            <a:avLst/>
          </a:prstGeom>
        </p:spPr>
      </p:pic>
      <p:pic>
        <p:nvPicPr>
          <p:cNvPr id="47" name="Picture 46">
            <a:extLst>
              <a:ext uri="{FF2B5EF4-FFF2-40B4-BE49-F238E27FC236}">
                <a16:creationId xmlns:a16="http://schemas.microsoft.com/office/drawing/2014/main" id="{637529F3-3099-4DA4-B03E-D10900F551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227" y="3656167"/>
            <a:ext cx="277712" cy="281985"/>
          </a:xfrm>
          <a:prstGeom prst="rect">
            <a:avLst/>
          </a:prstGeom>
        </p:spPr>
      </p:pic>
      <p:pic>
        <p:nvPicPr>
          <p:cNvPr id="48" name="Picture 47">
            <a:extLst>
              <a:ext uri="{FF2B5EF4-FFF2-40B4-BE49-F238E27FC236}">
                <a16:creationId xmlns:a16="http://schemas.microsoft.com/office/drawing/2014/main" id="{15C88EDD-58DB-4AAF-B6FB-6DC88A927F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92734" y="4127410"/>
            <a:ext cx="277712" cy="281985"/>
          </a:xfrm>
          <a:prstGeom prst="rect">
            <a:avLst/>
          </a:prstGeom>
        </p:spPr>
      </p:pic>
      <p:pic>
        <p:nvPicPr>
          <p:cNvPr id="49" name="Picture 48">
            <a:extLst>
              <a:ext uri="{FF2B5EF4-FFF2-40B4-BE49-F238E27FC236}">
                <a16:creationId xmlns:a16="http://schemas.microsoft.com/office/drawing/2014/main" id="{7AEDD8AE-D638-4F6F-956E-5478508AF1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466" y="1645647"/>
            <a:ext cx="277712" cy="281985"/>
          </a:xfrm>
          <a:prstGeom prst="rect">
            <a:avLst/>
          </a:prstGeom>
        </p:spPr>
      </p:pic>
      <p:pic>
        <p:nvPicPr>
          <p:cNvPr id="50" name="Picture 49">
            <a:extLst>
              <a:ext uri="{FF2B5EF4-FFF2-40B4-BE49-F238E27FC236}">
                <a16:creationId xmlns:a16="http://schemas.microsoft.com/office/drawing/2014/main" id="{8D06D297-E7B5-421D-BB94-7C2164698B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4598" y="4753343"/>
            <a:ext cx="277712" cy="281985"/>
          </a:xfrm>
          <a:prstGeom prst="rect">
            <a:avLst/>
          </a:prstGeom>
        </p:spPr>
      </p:pic>
      <p:pic>
        <p:nvPicPr>
          <p:cNvPr id="51" name="Picture 50">
            <a:extLst>
              <a:ext uri="{FF2B5EF4-FFF2-40B4-BE49-F238E27FC236}">
                <a16:creationId xmlns:a16="http://schemas.microsoft.com/office/drawing/2014/main" id="{6C8182FC-BFFD-4910-8A01-E5408A8478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1806" y="3617012"/>
            <a:ext cx="277712" cy="281985"/>
          </a:xfrm>
          <a:prstGeom prst="rect">
            <a:avLst/>
          </a:prstGeom>
        </p:spPr>
      </p:pic>
      <p:pic>
        <p:nvPicPr>
          <p:cNvPr id="53" name="Picture 52">
            <a:extLst>
              <a:ext uri="{FF2B5EF4-FFF2-40B4-BE49-F238E27FC236}">
                <a16:creationId xmlns:a16="http://schemas.microsoft.com/office/drawing/2014/main" id="{6ADEC601-74B3-470F-ABE4-90FF0B2C88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0591" y="1942322"/>
            <a:ext cx="270435" cy="270435"/>
          </a:xfrm>
          <a:prstGeom prst="rect">
            <a:avLst/>
          </a:prstGeom>
        </p:spPr>
      </p:pic>
      <p:pic>
        <p:nvPicPr>
          <p:cNvPr id="54" name="Picture 53">
            <a:extLst>
              <a:ext uri="{FF2B5EF4-FFF2-40B4-BE49-F238E27FC236}">
                <a16:creationId xmlns:a16="http://schemas.microsoft.com/office/drawing/2014/main" id="{CBD017F1-B0A0-4073-BCF5-781ACC32AB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72674" y="3284149"/>
            <a:ext cx="281985" cy="281985"/>
          </a:xfrm>
          <a:prstGeom prst="rect">
            <a:avLst/>
          </a:prstGeom>
        </p:spPr>
      </p:pic>
      <p:pic>
        <p:nvPicPr>
          <p:cNvPr id="55" name="Picture 54">
            <a:extLst>
              <a:ext uri="{FF2B5EF4-FFF2-40B4-BE49-F238E27FC236}">
                <a16:creationId xmlns:a16="http://schemas.microsoft.com/office/drawing/2014/main" id="{AC59ABEB-6F02-4735-B2FF-DCDD98B80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7990" y="1567263"/>
            <a:ext cx="331776" cy="331776"/>
          </a:xfrm>
          <a:prstGeom prst="rect">
            <a:avLst/>
          </a:prstGeom>
        </p:spPr>
      </p:pic>
      <p:sp>
        <p:nvSpPr>
          <p:cNvPr id="3" name="TextBox 2">
            <a:extLst>
              <a:ext uri="{FF2B5EF4-FFF2-40B4-BE49-F238E27FC236}">
                <a16:creationId xmlns:a16="http://schemas.microsoft.com/office/drawing/2014/main" id="{13EEA01A-BE66-488E-A1A8-F98CEDCAF269}"/>
              </a:ext>
            </a:extLst>
          </p:cNvPr>
          <p:cNvSpPr txBox="1"/>
          <p:nvPr/>
        </p:nvSpPr>
        <p:spPr>
          <a:xfrm>
            <a:off x="7631590" y="1113423"/>
            <a:ext cx="2023938" cy="369332"/>
          </a:xfrm>
          <a:prstGeom prst="rect">
            <a:avLst/>
          </a:prstGeom>
          <a:noFill/>
        </p:spPr>
        <p:txBody>
          <a:bodyPr wrap="square" rtlCol="0">
            <a:spAutoFit/>
          </a:bodyPr>
          <a:lstStyle/>
          <a:p>
            <a:r>
              <a:rPr lang="en-US" dirty="0"/>
              <a:t>Burn perimeter</a:t>
            </a:r>
          </a:p>
        </p:txBody>
      </p:sp>
    </p:spTree>
    <p:extLst>
      <p:ext uri="{BB962C8B-B14F-4D97-AF65-F5344CB8AC3E}">
        <p14:creationId xmlns:p14="http://schemas.microsoft.com/office/powerpoint/2010/main" val="36109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1473" y="250552"/>
            <a:ext cx="5815389" cy="327115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1474" y="3468401"/>
            <a:ext cx="5815389" cy="3271156"/>
          </a:xfrm>
          <a:prstGeom prst="rect">
            <a:avLst/>
          </a:prstGeom>
        </p:spPr>
      </p:pic>
      <p:sp>
        <p:nvSpPr>
          <p:cNvPr id="2" name="TextBox 1">
            <a:extLst>
              <a:ext uri="{FF2B5EF4-FFF2-40B4-BE49-F238E27FC236}">
                <a16:creationId xmlns:a16="http://schemas.microsoft.com/office/drawing/2014/main" id="{8AC46F87-6FBD-4111-805A-8B6E1A153B2D}"/>
              </a:ext>
            </a:extLst>
          </p:cNvPr>
          <p:cNvSpPr txBox="1"/>
          <p:nvPr/>
        </p:nvSpPr>
        <p:spPr>
          <a:xfrm>
            <a:off x="972457" y="508000"/>
            <a:ext cx="2380343" cy="4524315"/>
          </a:xfrm>
          <a:prstGeom prst="rect">
            <a:avLst/>
          </a:prstGeom>
          <a:noFill/>
        </p:spPr>
        <p:txBody>
          <a:bodyPr wrap="square" rtlCol="0">
            <a:spAutoFit/>
          </a:bodyPr>
          <a:lstStyle/>
          <a:p>
            <a:r>
              <a:rPr lang="en-US" sz="3200" b="1" dirty="0">
                <a:solidFill>
                  <a:schemeClr val="accent1">
                    <a:lumMod val="50000"/>
                  </a:schemeClr>
                </a:solidFill>
              </a:rPr>
              <a:t>Seed Source Islands</a:t>
            </a:r>
          </a:p>
          <a:p>
            <a:endParaRPr lang="en-US" sz="3200" dirty="0"/>
          </a:p>
          <a:p>
            <a:r>
              <a:rPr lang="en-US" sz="3200" dirty="0"/>
              <a:t>Seedling recruitment within 1 meter of “mother plants”</a:t>
            </a:r>
          </a:p>
        </p:txBody>
      </p:sp>
    </p:spTree>
    <p:extLst>
      <p:ext uri="{BB962C8B-B14F-4D97-AF65-F5344CB8AC3E}">
        <p14:creationId xmlns:p14="http://schemas.microsoft.com/office/powerpoint/2010/main" val="129449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7145" y="3999089"/>
            <a:ext cx="4126655" cy="2321244"/>
          </a:xfrm>
          <a:prstGeom prst="rect">
            <a:avLst/>
          </a:prstGeom>
          <a:ln w="38100">
            <a:solidFill>
              <a:schemeClr val="accent6">
                <a:lumMod val="50000"/>
              </a:schemeClr>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8585" y="2286391"/>
            <a:ext cx="1851314" cy="2468419"/>
          </a:xfrm>
          <a:prstGeom prst="rect">
            <a:avLst/>
          </a:prstGeom>
          <a:ln w="38100">
            <a:solidFill>
              <a:schemeClr val="accent6">
                <a:lumMod val="50000"/>
              </a:schemeClr>
            </a:solidFill>
          </a:ln>
        </p:spPr>
      </p:pic>
      <p:pic>
        <p:nvPicPr>
          <p:cNvPr id="5" name="Picture Placeholder 4"/>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8977171" y="1574561"/>
            <a:ext cx="2464561" cy="1946040"/>
          </a:xfrm>
          <a:ln w="38100">
            <a:solidFill>
              <a:schemeClr val="accent6">
                <a:lumMod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677334" y="127867"/>
            <a:ext cx="8868657" cy="668866"/>
          </a:xfrm>
        </p:spPr>
        <p:txBody>
          <a:bodyPr>
            <a:noAutofit/>
          </a:bodyPr>
          <a:lstStyle/>
          <a:p>
            <a:r>
              <a:rPr lang="en-US" sz="4000" b="1" dirty="0"/>
              <a:t>Research Questions</a:t>
            </a:r>
          </a:p>
        </p:txBody>
      </p:sp>
      <p:sp>
        <p:nvSpPr>
          <p:cNvPr id="4" name="Text Placeholder 3"/>
          <p:cNvSpPr>
            <a:spLocks noGrp="1"/>
          </p:cNvSpPr>
          <p:nvPr>
            <p:ph type="body" sz="half" idx="2"/>
          </p:nvPr>
        </p:nvSpPr>
        <p:spPr>
          <a:xfrm>
            <a:off x="775853" y="894462"/>
            <a:ext cx="5067564" cy="4314422"/>
          </a:xfrm>
        </p:spPr>
        <p:txBody>
          <a:bodyPr>
            <a:normAutofit/>
          </a:bodyPr>
          <a:lstStyle/>
          <a:p>
            <a:pPr marL="457200" indent="-457200">
              <a:buFont typeface="+mj-lt"/>
              <a:buAutoNum type="arabicPeriod"/>
            </a:pPr>
            <a:r>
              <a:rPr lang="en-US" sz="2800" dirty="0"/>
              <a:t>Is there a benefit to using locally collected seed?</a:t>
            </a:r>
          </a:p>
          <a:p>
            <a:pPr marL="457200" indent="-457200">
              <a:buFont typeface="+mj-lt"/>
              <a:buAutoNum type="arabicPeriod"/>
            </a:pPr>
            <a:r>
              <a:rPr lang="en-US" sz="2800" dirty="0"/>
              <a:t>Does fabric mulch enhance survival and growth?</a:t>
            </a:r>
          </a:p>
          <a:p>
            <a:pPr marL="457200" indent="-457200">
              <a:buFont typeface="+mj-lt"/>
              <a:buAutoNum type="arabicPeriod"/>
            </a:pPr>
            <a:r>
              <a:rPr lang="en-US" sz="2800" dirty="0"/>
              <a:t>What is the time frame from planting to reproductive maturity?</a:t>
            </a:r>
          </a:p>
          <a:p>
            <a:pPr marL="457200" indent="-457200">
              <a:buFont typeface="+mj-lt"/>
              <a:buAutoNum type="arabicPeriod"/>
            </a:pPr>
            <a:r>
              <a:rPr lang="en-US" sz="2800" dirty="0"/>
              <a:t>How does herbivory impact survival and growth over time?</a:t>
            </a:r>
          </a:p>
          <a:p>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89136" y="224447"/>
            <a:ext cx="2945491" cy="2209119"/>
          </a:xfrm>
          <a:prstGeom prst="rect">
            <a:avLst/>
          </a:prstGeom>
          <a:ln w="38100">
            <a:solidFill>
              <a:schemeClr val="accent6">
                <a:lumMod val="50000"/>
              </a:schemeClr>
            </a:solidFill>
          </a:ln>
        </p:spPr>
      </p:pic>
    </p:spTree>
    <p:extLst>
      <p:ext uri="{BB962C8B-B14F-4D97-AF65-F5344CB8AC3E}">
        <p14:creationId xmlns:p14="http://schemas.microsoft.com/office/powerpoint/2010/main" val="277183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14" y="610143"/>
            <a:ext cx="8174550" cy="668866"/>
          </a:xfrm>
        </p:spPr>
        <p:txBody>
          <a:bodyPr>
            <a:noAutofit/>
          </a:bodyPr>
          <a:lstStyle/>
          <a:p>
            <a:r>
              <a:rPr lang="en-US" sz="4000" b="1" dirty="0"/>
              <a:t>Is there a benefit to using locally collected seed?</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8054" y="411606"/>
            <a:ext cx="2644531" cy="3526041"/>
          </a:xfrm>
          <a:prstGeom prst="rect">
            <a:avLst/>
          </a:prstGeom>
          <a:ln w="38100">
            <a:solidFill>
              <a:schemeClr val="accent6">
                <a:lumMod val="50000"/>
              </a:schemeClr>
            </a:solidFill>
          </a:ln>
        </p:spPr>
      </p:pic>
      <p:graphicFrame>
        <p:nvGraphicFramePr>
          <p:cNvPr id="19" name="Chart 18">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337755921"/>
              </p:ext>
            </p:extLst>
          </p:nvPr>
        </p:nvGraphicFramePr>
        <p:xfrm>
          <a:off x="6390196" y="1411961"/>
          <a:ext cx="2743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490C8851-E432-45C8-966A-1117867F0082}"/>
              </a:ext>
            </a:extLst>
          </p:cNvPr>
          <p:cNvSpPr txBox="1"/>
          <p:nvPr/>
        </p:nvSpPr>
        <p:spPr>
          <a:xfrm>
            <a:off x="7131174" y="1343630"/>
            <a:ext cx="1827090" cy="830997"/>
          </a:xfrm>
          <a:prstGeom prst="rect">
            <a:avLst/>
          </a:prstGeom>
          <a:noFill/>
        </p:spPr>
        <p:txBody>
          <a:bodyPr wrap="square" rtlCol="0">
            <a:spAutoFit/>
          </a:bodyPr>
          <a:lstStyle/>
          <a:p>
            <a:r>
              <a:rPr lang="en-US" sz="2400" b="1" dirty="0"/>
              <a:t>2-years post-planting</a:t>
            </a:r>
          </a:p>
        </p:txBody>
      </p:sp>
      <p:sp>
        <p:nvSpPr>
          <p:cNvPr id="21" name="TextBox 20">
            <a:extLst>
              <a:ext uri="{FF2B5EF4-FFF2-40B4-BE49-F238E27FC236}">
                <a16:creationId xmlns:a16="http://schemas.microsoft.com/office/drawing/2014/main" id="{7322A9F6-7D2E-45BB-9AEE-CAF93EFD781B}"/>
              </a:ext>
            </a:extLst>
          </p:cNvPr>
          <p:cNvSpPr txBox="1"/>
          <p:nvPr/>
        </p:nvSpPr>
        <p:spPr>
          <a:xfrm>
            <a:off x="1326639" y="4490723"/>
            <a:ext cx="10689149" cy="954107"/>
          </a:xfrm>
          <a:prstGeom prst="rect">
            <a:avLst/>
          </a:prstGeom>
          <a:noFill/>
        </p:spPr>
        <p:txBody>
          <a:bodyPr wrap="square" rtlCol="0">
            <a:spAutoFit/>
          </a:bodyPr>
          <a:lstStyle/>
          <a:p>
            <a:r>
              <a:rPr lang="en-US" sz="2800" dirty="0"/>
              <a:t>YES.  Higher survival, higher growth rates, and a shorter time to reproductive maturity.</a:t>
            </a:r>
          </a:p>
        </p:txBody>
      </p:sp>
      <p:graphicFrame>
        <p:nvGraphicFramePr>
          <p:cNvPr id="23" name="Chart 22">
            <a:extLst>
              <a:ext uri="{FF2B5EF4-FFF2-40B4-BE49-F238E27FC236}">
                <a16:creationId xmlns:a16="http://schemas.microsoft.com/office/drawing/2014/main" id="{E1C3C2E2-AAD4-4848-86C6-0A848C8D2DDC}"/>
              </a:ext>
            </a:extLst>
          </p:cNvPr>
          <p:cNvGraphicFramePr>
            <a:graphicFrameLocks/>
          </p:cNvGraphicFramePr>
          <p:nvPr>
            <p:extLst>
              <p:ext uri="{D42A27DB-BD31-4B8C-83A1-F6EECF244321}">
                <p14:modId xmlns:p14="http://schemas.microsoft.com/office/powerpoint/2010/main" val="3923484955"/>
              </p:ext>
            </p:extLst>
          </p:nvPr>
        </p:nvGraphicFramePr>
        <p:xfrm>
          <a:off x="3482101" y="1395172"/>
          <a:ext cx="27432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51F91020-FBD4-4AD9-B196-830AF999E9F4}"/>
              </a:ext>
            </a:extLst>
          </p:cNvPr>
          <p:cNvSpPr txBox="1"/>
          <p:nvPr/>
        </p:nvSpPr>
        <p:spPr>
          <a:xfrm>
            <a:off x="4353508" y="1343630"/>
            <a:ext cx="1800225" cy="830997"/>
          </a:xfrm>
          <a:prstGeom prst="rect">
            <a:avLst/>
          </a:prstGeom>
          <a:noFill/>
        </p:spPr>
        <p:txBody>
          <a:bodyPr wrap="square" rtlCol="0">
            <a:spAutoFit/>
          </a:bodyPr>
          <a:lstStyle/>
          <a:p>
            <a:r>
              <a:rPr lang="en-US" sz="2400" b="1" dirty="0"/>
              <a:t>1-year post-planting</a:t>
            </a:r>
          </a:p>
        </p:txBody>
      </p:sp>
      <p:graphicFrame>
        <p:nvGraphicFramePr>
          <p:cNvPr id="24" name="Chart 23">
            <a:extLst>
              <a:ext uri="{FF2B5EF4-FFF2-40B4-BE49-F238E27FC236}">
                <a16:creationId xmlns:a16="http://schemas.microsoft.com/office/drawing/2014/main" id="{2626F794-13DD-4182-861A-9AF568F57A24}"/>
              </a:ext>
            </a:extLst>
          </p:cNvPr>
          <p:cNvGraphicFramePr>
            <a:graphicFrameLocks/>
          </p:cNvGraphicFramePr>
          <p:nvPr>
            <p:extLst>
              <p:ext uri="{D42A27DB-BD31-4B8C-83A1-F6EECF244321}">
                <p14:modId xmlns:p14="http://schemas.microsoft.com/office/powerpoint/2010/main" val="2179620969"/>
              </p:ext>
            </p:extLst>
          </p:nvPr>
        </p:nvGraphicFramePr>
        <p:xfrm>
          <a:off x="591442" y="1395172"/>
          <a:ext cx="27432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CA254CDC-0E67-4317-AD62-0917F1290266}"/>
              </a:ext>
            </a:extLst>
          </p:cNvPr>
          <p:cNvSpPr txBox="1"/>
          <p:nvPr/>
        </p:nvSpPr>
        <p:spPr>
          <a:xfrm>
            <a:off x="1371043" y="1319844"/>
            <a:ext cx="1800225" cy="830997"/>
          </a:xfrm>
          <a:prstGeom prst="rect">
            <a:avLst/>
          </a:prstGeom>
          <a:noFill/>
        </p:spPr>
        <p:txBody>
          <a:bodyPr wrap="square" rtlCol="0">
            <a:spAutoFit/>
          </a:bodyPr>
          <a:lstStyle/>
          <a:p>
            <a:r>
              <a:rPr lang="en-US" sz="2400" b="1" dirty="0"/>
              <a:t>1-year post-planting</a:t>
            </a:r>
          </a:p>
        </p:txBody>
      </p:sp>
      <p:sp>
        <p:nvSpPr>
          <p:cNvPr id="5" name="Rectangle 4">
            <a:extLst>
              <a:ext uri="{FF2B5EF4-FFF2-40B4-BE49-F238E27FC236}">
                <a16:creationId xmlns:a16="http://schemas.microsoft.com/office/drawing/2014/main" id="{4A22DB4F-3730-4E90-BBD4-26A734F3DEF6}"/>
              </a:ext>
            </a:extLst>
          </p:cNvPr>
          <p:cNvSpPr/>
          <p:nvPr/>
        </p:nvSpPr>
        <p:spPr>
          <a:xfrm>
            <a:off x="7131174" y="3586163"/>
            <a:ext cx="955551"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07DB51-9EF8-4FF2-8B14-D811434734DD}"/>
              </a:ext>
            </a:extLst>
          </p:cNvPr>
          <p:cNvSpPr txBox="1"/>
          <p:nvPr/>
        </p:nvSpPr>
        <p:spPr>
          <a:xfrm>
            <a:off x="7168864" y="3550226"/>
            <a:ext cx="1185863" cy="261610"/>
          </a:xfrm>
          <a:prstGeom prst="rect">
            <a:avLst/>
          </a:prstGeom>
          <a:noFill/>
        </p:spPr>
        <p:txBody>
          <a:bodyPr wrap="square" rtlCol="0">
            <a:spAutoFit/>
          </a:bodyPr>
          <a:lstStyle/>
          <a:p>
            <a:r>
              <a:rPr lang="en-US" sz="1100" b="1" dirty="0">
                <a:solidFill>
                  <a:schemeClr val="tx1">
                    <a:lumMod val="65000"/>
                    <a:lumOff val="35000"/>
                  </a:schemeClr>
                </a:solidFill>
                <a:highlight>
                  <a:srgbClr val="FFFFFF"/>
                </a:highlight>
              </a:rPr>
              <a:t>ID Seedlings</a:t>
            </a:r>
          </a:p>
        </p:txBody>
      </p:sp>
    </p:spTree>
    <p:extLst>
      <p:ext uri="{BB962C8B-B14F-4D97-AF65-F5344CB8AC3E}">
        <p14:creationId xmlns:p14="http://schemas.microsoft.com/office/powerpoint/2010/main" val="295780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03" y="155376"/>
            <a:ext cx="10389111" cy="668866"/>
          </a:xfrm>
        </p:spPr>
        <p:txBody>
          <a:bodyPr>
            <a:noAutofit/>
          </a:bodyPr>
          <a:lstStyle/>
          <a:p>
            <a:r>
              <a:rPr lang="en-US" sz="4000" b="1" dirty="0"/>
              <a:t>Does fabric mulch enhance survival and growth?</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11" name="TextBox 10">
            <a:extLst>
              <a:ext uri="{FF2B5EF4-FFF2-40B4-BE49-F238E27FC236}">
                <a16:creationId xmlns:a16="http://schemas.microsoft.com/office/drawing/2014/main" id="{827EF0A6-F681-4448-9C23-27984158BE30}"/>
              </a:ext>
            </a:extLst>
          </p:cNvPr>
          <p:cNvSpPr txBox="1"/>
          <p:nvPr/>
        </p:nvSpPr>
        <p:spPr>
          <a:xfrm>
            <a:off x="1189242" y="4637605"/>
            <a:ext cx="6644200" cy="954107"/>
          </a:xfrm>
          <a:prstGeom prst="rect">
            <a:avLst/>
          </a:prstGeom>
          <a:noFill/>
        </p:spPr>
        <p:txBody>
          <a:bodyPr wrap="square" rtlCol="0">
            <a:spAutoFit/>
          </a:bodyPr>
          <a:lstStyle/>
          <a:p>
            <a:r>
              <a:rPr lang="en-US" sz="2800" dirty="0"/>
              <a:t>YES.  Higher survival, higher growth rates, and a shorter time to reproductive maturity.</a:t>
            </a:r>
          </a:p>
        </p:txBody>
      </p:sp>
      <p:grpSp>
        <p:nvGrpSpPr>
          <p:cNvPr id="8" name="Group 7">
            <a:extLst>
              <a:ext uri="{FF2B5EF4-FFF2-40B4-BE49-F238E27FC236}">
                <a16:creationId xmlns:a16="http://schemas.microsoft.com/office/drawing/2014/main" id="{49AEF51B-B1EF-4ECE-A027-D84144A831E6}"/>
              </a:ext>
            </a:extLst>
          </p:cNvPr>
          <p:cNvGrpSpPr/>
          <p:nvPr/>
        </p:nvGrpSpPr>
        <p:grpSpPr>
          <a:xfrm>
            <a:off x="4163195" y="1525724"/>
            <a:ext cx="2902461" cy="2743200"/>
            <a:chOff x="3810000" y="2057400"/>
            <a:chExt cx="4572000" cy="2743200"/>
          </a:xfrm>
        </p:grpSpPr>
        <p:graphicFrame>
          <p:nvGraphicFramePr>
            <p:cNvPr id="13" name="Chart 12">
              <a:extLst>
                <a:ext uri="{FF2B5EF4-FFF2-40B4-BE49-F238E27FC236}">
                  <a16:creationId xmlns:a16="http://schemas.microsoft.com/office/drawing/2014/main" id="{25CCA966-56D9-43E1-B625-2607BFC00314}"/>
                </a:ext>
              </a:extLst>
            </p:cNvPr>
            <p:cNvGraphicFramePr>
              <a:graphicFrameLocks/>
            </p:cNvGraphicFramePr>
            <p:nvPr>
              <p:extLst>
                <p:ext uri="{D42A27DB-BD31-4B8C-83A1-F6EECF244321}">
                  <p14:modId xmlns:p14="http://schemas.microsoft.com/office/powerpoint/2010/main" val="3901843765"/>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2">
              <a:extLst>
                <a:ext uri="{FF2B5EF4-FFF2-40B4-BE49-F238E27FC236}">
                  <a16:creationId xmlns:a16="http://schemas.microsoft.com/office/drawing/2014/main" id="{840632F6-0273-42BF-BEA3-6DE1731F61C3}"/>
                </a:ext>
              </a:extLst>
            </p:cNvPr>
            <p:cNvSpPr txBox="1"/>
            <p:nvPr/>
          </p:nvSpPr>
          <p:spPr>
            <a:xfrm>
              <a:off x="7034213" y="4229100"/>
              <a:ext cx="965188" cy="1810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1">
                      <a:lumMod val="50000"/>
                    </a:schemeClr>
                  </a:solidFill>
                  <a:latin typeface="+mn-lt"/>
                </a:rPr>
                <a:t>2018</a:t>
              </a:r>
            </a:p>
          </p:txBody>
        </p:sp>
      </p:grpSp>
      <p:graphicFrame>
        <p:nvGraphicFramePr>
          <p:cNvPr id="15" name="Chart 14">
            <a:extLst>
              <a:ext uri="{FF2B5EF4-FFF2-40B4-BE49-F238E27FC236}">
                <a16:creationId xmlns:a16="http://schemas.microsoft.com/office/drawing/2014/main" id="{A542BC61-3973-4ED4-8D80-34D7D8D2AAE4}"/>
              </a:ext>
            </a:extLst>
          </p:cNvPr>
          <p:cNvGraphicFramePr>
            <a:graphicFrameLocks/>
          </p:cNvGraphicFramePr>
          <p:nvPr>
            <p:extLst>
              <p:ext uri="{D42A27DB-BD31-4B8C-83A1-F6EECF244321}">
                <p14:modId xmlns:p14="http://schemas.microsoft.com/office/powerpoint/2010/main" val="289520422"/>
              </p:ext>
            </p:extLst>
          </p:nvPr>
        </p:nvGraphicFramePr>
        <p:xfrm>
          <a:off x="7826478" y="1546593"/>
          <a:ext cx="2898648"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5">
            <a:extLst>
              <a:ext uri="{FF2B5EF4-FFF2-40B4-BE49-F238E27FC236}">
                <a16:creationId xmlns:a16="http://schemas.microsoft.com/office/drawing/2014/main" id="{20C924C3-9406-4300-942F-47614CE779AB}"/>
              </a:ext>
            </a:extLst>
          </p:cNvPr>
          <p:cNvSpPr txBox="1"/>
          <p:nvPr/>
        </p:nvSpPr>
        <p:spPr>
          <a:xfrm>
            <a:off x="2787058" y="3754730"/>
            <a:ext cx="536853" cy="2095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1">
                    <a:lumMod val="50000"/>
                  </a:schemeClr>
                </a:solidFill>
                <a:latin typeface="+mn-lt"/>
              </a:rPr>
              <a:t>2018</a:t>
            </a:r>
          </a:p>
        </p:txBody>
      </p:sp>
      <p:graphicFrame>
        <p:nvGraphicFramePr>
          <p:cNvPr id="17" name="Chart 16">
            <a:extLst>
              <a:ext uri="{FF2B5EF4-FFF2-40B4-BE49-F238E27FC236}">
                <a16:creationId xmlns:a16="http://schemas.microsoft.com/office/drawing/2014/main" id="{A164E4AC-EC7B-4EE4-8A8D-50CCD82FA991}"/>
              </a:ext>
            </a:extLst>
          </p:cNvPr>
          <p:cNvGraphicFramePr>
            <a:graphicFrameLocks/>
          </p:cNvGraphicFramePr>
          <p:nvPr>
            <p:extLst>
              <p:ext uri="{D42A27DB-BD31-4B8C-83A1-F6EECF244321}">
                <p14:modId xmlns:p14="http://schemas.microsoft.com/office/powerpoint/2010/main" val="2586162333"/>
              </p:ext>
            </p:extLst>
          </p:nvPr>
        </p:nvGraphicFramePr>
        <p:xfrm>
          <a:off x="802847" y="1602321"/>
          <a:ext cx="2898648"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7">
            <a:extLst>
              <a:ext uri="{FF2B5EF4-FFF2-40B4-BE49-F238E27FC236}">
                <a16:creationId xmlns:a16="http://schemas.microsoft.com/office/drawing/2014/main" id="{75B00E08-7E7E-4CCE-94D4-B71270EE3DA8}"/>
              </a:ext>
            </a:extLst>
          </p:cNvPr>
          <p:cNvSpPr txBox="1"/>
          <p:nvPr/>
        </p:nvSpPr>
        <p:spPr>
          <a:xfrm>
            <a:off x="9851360" y="3697424"/>
            <a:ext cx="714375" cy="2095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bg1">
                    <a:lumMod val="50000"/>
                  </a:schemeClr>
                </a:solidFill>
                <a:latin typeface="+mn-lt"/>
              </a:rPr>
              <a:t>2018</a:t>
            </a:r>
          </a:p>
        </p:txBody>
      </p:sp>
      <p:sp>
        <p:nvSpPr>
          <p:cNvPr id="19" name="Rectangle 18">
            <a:extLst>
              <a:ext uri="{FF2B5EF4-FFF2-40B4-BE49-F238E27FC236}">
                <a16:creationId xmlns:a16="http://schemas.microsoft.com/office/drawing/2014/main" id="{D4AA11B8-7A0F-491B-9C2A-683F58298989}"/>
              </a:ext>
            </a:extLst>
          </p:cNvPr>
          <p:cNvSpPr/>
          <p:nvPr/>
        </p:nvSpPr>
        <p:spPr>
          <a:xfrm>
            <a:off x="783714" y="1279009"/>
            <a:ext cx="3116774" cy="30786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A24D15-26CC-4FC9-9613-4DA558C288A4}"/>
              </a:ext>
            </a:extLst>
          </p:cNvPr>
          <p:cNvSpPr/>
          <p:nvPr/>
        </p:nvSpPr>
        <p:spPr>
          <a:xfrm>
            <a:off x="4104048" y="1284287"/>
            <a:ext cx="3116774" cy="30786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7012C8-226B-4FAA-B4CE-22F421BB280D}"/>
              </a:ext>
            </a:extLst>
          </p:cNvPr>
          <p:cNvSpPr/>
          <p:nvPr/>
        </p:nvSpPr>
        <p:spPr>
          <a:xfrm>
            <a:off x="7740216" y="1266288"/>
            <a:ext cx="3116774" cy="30786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ECBF9A4-A2F0-46BF-992E-67D6DB3021F1}"/>
              </a:ext>
            </a:extLst>
          </p:cNvPr>
          <p:cNvSpPr txBox="1"/>
          <p:nvPr/>
        </p:nvSpPr>
        <p:spPr>
          <a:xfrm>
            <a:off x="5001789" y="1227277"/>
            <a:ext cx="1457325" cy="523220"/>
          </a:xfrm>
          <a:prstGeom prst="rect">
            <a:avLst/>
          </a:prstGeom>
          <a:noFill/>
        </p:spPr>
        <p:txBody>
          <a:bodyPr wrap="square" rtlCol="0">
            <a:spAutoFit/>
          </a:bodyPr>
          <a:lstStyle/>
          <a:p>
            <a:r>
              <a:rPr lang="en-US" sz="2800" dirty="0"/>
              <a:t>Growth</a:t>
            </a:r>
          </a:p>
        </p:txBody>
      </p:sp>
      <p:sp>
        <p:nvSpPr>
          <p:cNvPr id="23" name="TextBox 22">
            <a:extLst>
              <a:ext uri="{FF2B5EF4-FFF2-40B4-BE49-F238E27FC236}">
                <a16:creationId xmlns:a16="http://schemas.microsoft.com/office/drawing/2014/main" id="{6FBF1A51-5744-42BE-8CAF-90E7D0B95F7F}"/>
              </a:ext>
            </a:extLst>
          </p:cNvPr>
          <p:cNvSpPr txBox="1"/>
          <p:nvPr/>
        </p:nvSpPr>
        <p:spPr>
          <a:xfrm>
            <a:off x="1801342" y="1227277"/>
            <a:ext cx="1457325" cy="523220"/>
          </a:xfrm>
          <a:prstGeom prst="rect">
            <a:avLst/>
          </a:prstGeom>
          <a:noFill/>
        </p:spPr>
        <p:txBody>
          <a:bodyPr wrap="square" rtlCol="0">
            <a:spAutoFit/>
          </a:bodyPr>
          <a:lstStyle/>
          <a:p>
            <a:r>
              <a:rPr lang="en-US" sz="2800" dirty="0"/>
              <a:t>Survival</a:t>
            </a:r>
          </a:p>
        </p:txBody>
      </p:sp>
      <p:sp>
        <p:nvSpPr>
          <p:cNvPr id="24" name="TextBox 23">
            <a:extLst>
              <a:ext uri="{FF2B5EF4-FFF2-40B4-BE49-F238E27FC236}">
                <a16:creationId xmlns:a16="http://schemas.microsoft.com/office/drawing/2014/main" id="{D3A608D7-E178-43FB-8EEF-49E208228D26}"/>
              </a:ext>
            </a:extLst>
          </p:cNvPr>
          <p:cNvSpPr txBox="1"/>
          <p:nvPr/>
        </p:nvSpPr>
        <p:spPr>
          <a:xfrm>
            <a:off x="8346758" y="1227277"/>
            <a:ext cx="2307738" cy="523220"/>
          </a:xfrm>
          <a:prstGeom prst="rect">
            <a:avLst/>
          </a:prstGeom>
          <a:noFill/>
        </p:spPr>
        <p:txBody>
          <a:bodyPr wrap="square" rtlCol="0">
            <a:spAutoFit/>
          </a:bodyPr>
          <a:lstStyle/>
          <a:p>
            <a:r>
              <a:rPr lang="en-US" sz="2800" dirty="0"/>
              <a:t>Reproduction</a:t>
            </a:r>
          </a:p>
        </p:txBody>
      </p:sp>
      <p:pic>
        <p:nvPicPr>
          <p:cNvPr id="26" name="Picture 25">
            <a:extLst>
              <a:ext uri="{FF2B5EF4-FFF2-40B4-BE49-F238E27FC236}">
                <a16:creationId xmlns:a16="http://schemas.microsoft.com/office/drawing/2014/main" id="{142DBCB3-45FF-4E83-A043-EF76118377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95652" y="4543340"/>
            <a:ext cx="2607106" cy="1955330"/>
          </a:xfrm>
          <a:prstGeom prst="rect">
            <a:avLst/>
          </a:prstGeom>
        </p:spPr>
      </p:pic>
    </p:spTree>
    <p:extLst>
      <p:ext uri="{BB962C8B-B14F-4D97-AF65-F5344CB8AC3E}">
        <p14:creationId xmlns:p14="http://schemas.microsoft.com/office/powerpoint/2010/main" val="97466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70EEC-CA55-4A5F-95F6-930571B81142}"/>
              </a:ext>
            </a:extLst>
          </p:cNvPr>
          <p:cNvSpPr/>
          <p:nvPr/>
        </p:nvSpPr>
        <p:spPr>
          <a:xfrm>
            <a:off x="314325" y="999621"/>
            <a:ext cx="11758613" cy="37684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14" y="145014"/>
            <a:ext cx="8174550" cy="668866"/>
          </a:xfrm>
        </p:spPr>
        <p:txBody>
          <a:bodyPr>
            <a:noAutofit/>
          </a:bodyPr>
          <a:lstStyle/>
          <a:p>
            <a:r>
              <a:rPr lang="en-US" sz="4000" b="1" dirty="0"/>
              <a:t>Soil water availability and dynamics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11" name="TextBox 10">
            <a:extLst>
              <a:ext uri="{FF2B5EF4-FFF2-40B4-BE49-F238E27FC236}">
                <a16:creationId xmlns:a16="http://schemas.microsoft.com/office/drawing/2014/main" id="{827EF0A6-F681-4448-9C23-27984158BE30}"/>
              </a:ext>
            </a:extLst>
          </p:cNvPr>
          <p:cNvSpPr txBox="1"/>
          <p:nvPr/>
        </p:nvSpPr>
        <p:spPr>
          <a:xfrm>
            <a:off x="656183" y="5079121"/>
            <a:ext cx="11016712" cy="523220"/>
          </a:xfrm>
          <a:prstGeom prst="rect">
            <a:avLst/>
          </a:prstGeom>
          <a:noFill/>
        </p:spPr>
        <p:txBody>
          <a:bodyPr wrap="square" rtlCol="0">
            <a:spAutoFit/>
          </a:bodyPr>
          <a:lstStyle/>
          <a:p>
            <a:r>
              <a:rPr lang="en-US" sz="2800" dirty="0"/>
              <a:t>Greater surface coverage </a:t>
            </a:r>
            <a:r>
              <a:rPr lang="en-US" sz="2800" dirty="0">
                <a:sym typeface="Wingdings" panose="05000000000000000000" pitchFamily="2" charset="2"/>
              </a:rPr>
              <a:t> greater water availability  sustained growth</a:t>
            </a:r>
            <a:endParaRPr lang="en-US" sz="2800" dirty="0"/>
          </a:p>
        </p:txBody>
      </p:sp>
      <p:graphicFrame>
        <p:nvGraphicFramePr>
          <p:cNvPr id="8" name="Chart 7">
            <a:extLst>
              <a:ext uri="{FF2B5EF4-FFF2-40B4-BE49-F238E27FC236}">
                <a16:creationId xmlns:a16="http://schemas.microsoft.com/office/drawing/2014/main" id="{9A9E9635-B92A-49FE-B3BC-AA35F8964602}"/>
              </a:ext>
            </a:extLst>
          </p:cNvPr>
          <p:cNvGraphicFramePr/>
          <p:nvPr>
            <p:extLst>
              <p:ext uri="{D42A27DB-BD31-4B8C-83A1-F6EECF244321}">
                <p14:modId xmlns:p14="http://schemas.microsoft.com/office/powerpoint/2010/main" val="1200566844"/>
              </p:ext>
            </p:extLst>
          </p:nvPr>
        </p:nvGraphicFramePr>
        <p:xfrm>
          <a:off x="456150" y="1131839"/>
          <a:ext cx="5672138" cy="34103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DA77EA5-DF49-4FBE-9B3D-D2C481B4DDCA}"/>
              </a:ext>
            </a:extLst>
          </p:cNvPr>
          <p:cNvSpPr txBox="1"/>
          <p:nvPr/>
        </p:nvSpPr>
        <p:spPr>
          <a:xfrm>
            <a:off x="5333904" y="5546832"/>
            <a:ext cx="3730086" cy="707886"/>
          </a:xfrm>
          <a:prstGeom prst="rect">
            <a:avLst/>
          </a:prstGeom>
          <a:noFill/>
        </p:spPr>
        <p:txBody>
          <a:bodyPr wrap="square" rtlCol="0">
            <a:spAutoFit/>
          </a:bodyPr>
          <a:lstStyle/>
          <a:p>
            <a:pPr marL="342900" indent="-342900">
              <a:buAutoNum type="arabicPeriod"/>
            </a:pPr>
            <a:r>
              <a:rPr lang="en-US" sz="2000" dirty="0"/>
              <a:t>Reduced evaporation</a:t>
            </a:r>
          </a:p>
          <a:p>
            <a:pPr marL="342900" indent="-342900">
              <a:buAutoNum type="arabicPeriod"/>
            </a:pPr>
            <a:r>
              <a:rPr lang="en-US" sz="2000" dirty="0"/>
              <a:t>Reduced competition</a:t>
            </a:r>
          </a:p>
        </p:txBody>
      </p:sp>
      <p:graphicFrame>
        <p:nvGraphicFramePr>
          <p:cNvPr id="12" name="Chart 11">
            <a:extLst>
              <a:ext uri="{FF2B5EF4-FFF2-40B4-BE49-F238E27FC236}">
                <a16:creationId xmlns:a16="http://schemas.microsoft.com/office/drawing/2014/main" id="{335FA35E-0C49-4D50-B027-FA394B7D238B}"/>
              </a:ext>
            </a:extLst>
          </p:cNvPr>
          <p:cNvGraphicFramePr/>
          <p:nvPr>
            <p:extLst>
              <p:ext uri="{D42A27DB-BD31-4B8C-83A1-F6EECF244321}">
                <p14:modId xmlns:p14="http://schemas.microsoft.com/office/powerpoint/2010/main" val="2472439131"/>
              </p:ext>
            </p:extLst>
          </p:nvPr>
        </p:nvGraphicFramePr>
        <p:xfrm>
          <a:off x="6229350" y="1138799"/>
          <a:ext cx="5669280" cy="3410712"/>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Arrow Connector 12">
            <a:extLst>
              <a:ext uri="{FF2B5EF4-FFF2-40B4-BE49-F238E27FC236}">
                <a16:creationId xmlns:a16="http://schemas.microsoft.com/office/drawing/2014/main" id="{4A5F2140-650C-4E04-9DD9-79AC8B59A876}"/>
              </a:ext>
            </a:extLst>
          </p:cNvPr>
          <p:cNvCxnSpPr>
            <a:cxnSpLocks/>
          </p:cNvCxnSpPr>
          <p:nvPr/>
        </p:nvCxnSpPr>
        <p:spPr>
          <a:xfrm flipH="1">
            <a:off x="2361054" y="2171700"/>
            <a:ext cx="682186" cy="528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F60435-346C-4DE3-A1B0-3ACC8B9525C2}"/>
              </a:ext>
            </a:extLst>
          </p:cNvPr>
          <p:cNvCxnSpPr>
            <a:cxnSpLocks/>
          </p:cNvCxnSpPr>
          <p:nvPr/>
        </p:nvCxnSpPr>
        <p:spPr>
          <a:xfrm flipH="1">
            <a:off x="3900488" y="2761458"/>
            <a:ext cx="585787" cy="88582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F84989-F3DE-421E-8A7D-722E50C91A9F}"/>
              </a:ext>
            </a:extLst>
          </p:cNvPr>
          <p:cNvCxnSpPr>
            <a:cxnSpLocks/>
          </p:cNvCxnSpPr>
          <p:nvPr/>
        </p:nvCxnSpPr>
        <p:spPr>
          <a:xfrm flipH="1">
            <a:off x="1222297" y="1992251"/>
            <a:ext cx="392904" cy="769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9F0879E8-DBF6-4053-99A9-F499E596C8D0}"/>
              </a:ext>
            </a:extLst>
          </p:cNvPr>
          <p:cNvSpPr txBox="1"/>
          <p:nvPr/>
        </p:nvSpPr>
        <p:spPr>
          <a:xfrm>
            <a:off x="1593057" y="1817754"/>
            <a:ext cx="1814691" cy="4714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0000"/>
                </a:solidFill>
              </a:rPr>
              <a:t>Control (no mulch)</a:t>
            </a:r>
          </a:p>
        </p:txBody>
      </p:sp>
      <p:pic>
        <p:nvPicPr>
          <p:cNvPr id="24" name="Picture 23">
            <a:extLst>
              <a:ext uri="{FF2B5EF4-FFF2-40B4-BE49-F238E27FC236}">
                <a16:creationId xmlns:a16="http://schemas.microsoft.com/office/drawing/2014/main" id="{E414CC15-287E-4FD0-A078-CE4B0F5F03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9627037" y="490197"/>
            <a:ext cx="2761458" cy="2071093"/>
          </a:xfrm>
          <a:prstGeom prst="rect">
            <a:avLst/>
          </a:prstGeom>
          <a:ln w="57150">
            <a:solidFill>
              <a:schemeClr val="accent4">
                <a:lumMod val="75000"/>
              </a:schemeClr>
            </a:solidFill>
          </a:ln>
        </p:spPr>
      </p:pic>
      <p:cxnSp>
        <p:nvCxnSpPr>
          <p:cNvPr id="26" name="Straight Arrow Connector 25">
            <a:extLst>
              <a:ext uri="{FF2B5EF4-FFF2-40B4-BE49-F238E27FC236}">
                <a16:creationId xmlns:a16="http://schemas.microsoft.com/office/drawing/2014/main" id="{6068A27A-54E1-4717-9E3D-4AD31C48C3A6}"/>
              </a:ext>
            </a:extLst>
          </p:cNvPr>
          <p:cNvCxnSpPr>
            <a:cxnSpLocks/>
          </p:cNvCxnSpPr>
          <p:nvPr/>
        </p:nvCxnSpPr>
        <p:spPr>
          <a:xfrm flipH="1">
            <a:off x="7828404" y="1992251"/>
            <a:ext cx="682186" cy="528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a16="http://schemas.microsoft.com/office/drawing/2014/main" id="{FC9FBB0D-2964-421B-A302-AF0E610EE03A}"/>
              </a:ext>
            </a:extLst>
          </p:cNvPr>
          <p:cNvSpPr txBox="1"/>
          <p:nvPr/>
        </p:nvSpPr>
        <p:spPr>
          <a:xfrm>
            <a:off x="8497921" y="1774036"/>
            <a:ext cx="1500187" cy="4714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1-m fabric mulch</a:t>
            </a:r>
          </a:p>
        </p:txBody>
      </p:sp>
      <p:cxnSp>
        <p:nvCxnSpPr>
          <p:cNvPr id="28" name="Straight Arrow Connector 27">
            <a:extLst>
              <a:ext uri="{FF2B5EF4-FFF2-40B4-BE49-F238E27FC236}">
                <a16:creationId xmlns:a16="http://schemas.microsoft.com/office/drawing/2014/main" id="{DF1E4D39-8280-43F8-89D6-E87DF1FBC869}"/>
              </a:ext>
            </a:extLst>
          </p:cNvPr>
          <p:cNvCxnSpPr/>
          <p:nvPr/>
        </p:nvCxnSpPr>
        <p:spPr>
          <a:xfrm flipH="1">
            <a:off x="8319138" y="2463739"/>
            <a:ext cx="557212" cy="70008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1">
            <a:extLst>
              <a:ext uri="{FF2B5EF4-FFF2-40B4-BE49-F238E27FC236}">
                <a16:creationId xmlns:a16="http://schemas.microsoft.com/office/drawing/2014/main" id="{5A4DA411-8CF8-4B47-A575-6A9FA6CACFFA}"/>
              </a:ext>
            </a:extLst>
          </p:cNvPr>
          <p:cNvSpPr txBox="1"/>
          <p:nvPr/>
        </p:nvSpPr>
        <p:spPr>
          <a:xfrm>
            <a:off x="8319138" y="2204944"/>
            <a:ext cx="1814691" cy="4714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70C0"/>
                </a:solidFill>
              </a:rPr>
              <a:t>0.25-m fabric mulch</a:t>
            </a:r>
          </a:p>
        </p:txBody>
      </p:sp>
      <p:cxnSp>
        <p:nvCxnSpPr>
          <p:cNvPr id="30" name="Straight Arrow Connector 29">
            <a:extLst>
              <a:ext uri="{FF2B5EF4-FFF2-40B4-BE49-F238E27FC236}">
                <a16:creationId xmlns:a16="http://schemas.microsoft.com/office/drawing/2014/main" id="{834476B7-6216-4990-9ABA-7B0A9C91932C}"/>
              </a:ext>
            </a:extLst>
          </p:cNvPr>
          <p:cNvCxnSpPr>
            <a:cxnSpLocks/>
          </p:cNvCxnSpPr>
          <p:nvPr/>
        </p:nvCxnSpPr>
        <p:spPr>
          <a:xfrm flipH="1">
            <a:off x="10401300" y="3343388"/>
            <a:ext cx="392904" cy="769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
            <a:extLst>
              <a:ext uri="{FF2B5EF4-FFF2-40B4-BE49-F238E27FC236}">
                <a16:creationId xmlns:a16="http://schemas.microsoft.com/office/drawing/2014/main" id="{7BB2D184-5A62-4945-9897-955B581E0595}"/>
              </a:ext>
            </a:extLst>
          </p:cNvPr>
          <p:cNvSpPr txBox="1"/>
          <p:nvPr/>
        </p:nvSpPr>
        <p:spPr>
          <a:xfrm>
            <a:off x="10235766" y="3066227"/>
            <a:ext cx="1814691" cy="4714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0000"/>
                </a:solidFill>
              </a:rPr>
              <a:t>Control (no mulch)</a:t>
            </a:r>
          </a:p>
        </p:txBody>
      </p:sp>
      <p:cxnSp>
        <p:nvCxnSpPr>
          <p:cNvPr id="32" name="Straight Arrow Connector 31">
            <a:extLst>
              <a:ext uri="{FF2B5EF4-FFF2-40B4-BE49-F238E27FC236}">
                <a16:creationId xmlns:a16="http://schemas.microsoft.com/office/drawing/2014/main" id="{B9844CE8-6FD9-4D0F-9DB3-E469360BEE7B}"/>
              </a:ext>
            </a:extLst>
          </p:cNvPr>
          <p:cNvCxnSpPr>
            <a:cxnSpLocks/>
          </p:cNvCxnSpPr>
          <p:nvPr/>
        </p:nvCxnSpPr>
        <p:spPr>
          <a:xfrm flipH="1">
            <a:off x="8684519" y="2906473"/>
            <a:ext cx="415578" cy="45120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6254712E-AA7D-4215-BE88-DE9F49B1BB44}"/>
              </a:ext>
            </a:extLst>
          </p:cNvPr>
          <p:cNvSpPr txBox="1"/>
          <p:nvPr/>
        </p:nvSpPr>
        <p:spPr>
          <a:xfrm>
            <a:off x="8833602" y="2653381"/>
            <a:ext cx="1105168" cy="4714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6">
                    <a:lumMod val="50000"/>
                  </a:schemeClr>
                </a:solidFill>
              </a:rPr>
              <a:t>1-m scalp</a:t>
            </a:r>
          </a:p>
        </p:txBody>
      </p:sp>
    </p:spTree>
    <p:extLst>
      <p:ext uri="{BB962C8B-B14F-4D97-AF65-F5344CB8AC3E}">
        <p14:creationId xmlns:p14="http://schemas.microsoft.com/office/powerpoint/2010/main" val="343919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730FDF-B48E-41EC-90AC-657FE1346C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1154" y="1886051"/>
            <a:ext cx="3451253" cy="2588440"/>
          </a:xfrm>
          <a:prstGeom prst="rect">
            <a:avLst/>
          </a:prstGeom>
        </p:spPr>
      </p:pic>
      <p:sp>
        <p:nvSpPr>
          <p:cNvPr id="2" name="Title 1"/>
          <p:cNvSpPr>
            <a:spLocks noGrp="1"/>
          </p:cNvSpPr>
          <p:nvPr>
            <p:ph type="title"/>
          </p:nvPr>
        </p:nvSpPr>
        <p:spPr>
          <a:xfrm>
            <a:off x="1063665" y="1002771"/>
            <a:ext cx="9119610" cy="668866"/>
          </a:xfrm>
        </p:spPr>
        <p:txBody>
          <a:bodyPr>
            <a:noAutofit/>
          </a:bodyPr>
          <a:lstStyle/>
          <a:p>
            <a:pPr algn="ctr"/>
            <a:r>
              <a:rPr lang="en-US" sz="4800" b="1" dirty="0"/>
              <a:t>What happens when the </a:t>
            </a:r>
            <a:r>
              <a:rPr lang="en-US" sz="4800" b="1" dirty="0" err="1"/>
              <a:t>exclosures</a:t>
            </a:r>
            <a:r>
              <a:rPr lang="en-US" sz="4800" b="1" dirty="0"/>
              <a:t> are removed?</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12" name="Picture 11">
            <a:extLst>
              <a:ext uri="{FF2B5EF4-FFF2-40B4-BE49-F238E27FC236}">
                <a16:creationId xmlns:a16="http://schemas.microsoft.com/office/drawing/2014/main" id="{BFFF3F34-A911-44BD-AC2F-FE4C085BD5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8560" y="2423160"/>
            <a:ext cx="5580611" cy="4185458"/>
          </a:xfrm>
          <a:prstGeom prst="rect">
            <a:avLst/>
          </a:prstGeom>
        </p:spPr>
      </p:pic>
      <p:pic>
        <p:nvPicPr>
          <p:cNvPr id="5" name="Picture 4">
            <a:extLst>
              <a:ext uri="{FF2B5EF4-FFF2-40B4-BE49-F238E27FC236}">
                <a16:creationId xmlns:a16="http://schemas.microsoft.com/office/drawing/2014/main" id="{92F01F1E-25A9-4998-9BFC-42E8EB2947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44781" y="1002772"/>
            <a:ext cx="2366169" cy="3154892"/>
          </a:xfrm>
          <a:prstGeom prst="rect">
            <a:avLst/>
          </a:prstGeom>
        </p:spPr>
      </p:pic>
    </p:spTree>
    <p:extLst>
      <p:ext uri="{BB962C8B-B14F-4D97-AF65-F5344CB8AC3E}">
        <p14:creationId xmlns:p14="http://schemas.microsoft.com/office/powerpoint/2010/main" val="311845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13" y="610143"/>
            <a:ext cx="10503411" cy="668866"/>
          </a:xfrm>
        </p:spPr>
        <p:txBody>
          <a:bodyPr>
            <a:noAutofit/>
          </a:bodyPr>
          <a:lstStyle/>
          <a:p>
            <a:r>
              <a:rPr lang="en-US" sz="4000" b="1" dirty="0"/>
              <a:t>Does herbivory impact survival, growth, and reproduction over time?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graphicFrame>
        <p:nvGraphicFramePr>
          <p:cNvPr id="11" name="Chart 10">
            <a:extLst>
              <a:ext uri="{FF2B5EF4-FFF2-40B4-BE49-F238E27FC236}">
                <a16:creationId xmlns:a16="http://schemas.microsoft.com/office/drawing/2014/main" id="{CCFC5F6A-78C0-4588-A639-CD73C1C6EF09}"/>
              </a:ext>
            </a:extLst>
          </p:cNvPr>
          <p:cNvGraphicFramePr>
            <a:graphicFrameLocks/>
          </p:cNvGraphicFramePr>
          <p:nvPr>
            <p:extLst>
              <p:ext uri="{D42A27DB-BD31-4B8C-83A1-F6EECF244321}">
                <p14:modId xmlns:p14="http://schemas.microsoft.com/office/powerpoint/2010/main" val="88830944"/>
              </p:ext>
            </p:extLst>
          </p:nvPr>
        </p:nvGraphicFramePr>
        <p:xfrm>
          <a:off x="4358560" y="1428751"/>
          <a:ext cx="2743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A850D04-4402-40FD-ABDB-F515EC176EB8}"/>
              </a:ext>
            </a:extLst>
          </p:cNvPr>
          <p:cNvGraphicFramePr>
            <a:graphicFrameLocks/>
          </p:cNvGraphicFramePr>
          <p:nvPr>
            <p:extLst>
              <p:ext uri="{D42A27DB-BD31-4B8C-83A1-F6EECF244321}">
                <p14:modId xmlns:p14="http://schemas.microsoft.com/office/powerpoint/2010/main" val="4015334912"/>
              </p:ext>
            </p:extLst>
          </p:nvPr>
        </p:nvGraphicFramePr>
        <p:xfrm>
          <a:off x="7656473" y="1428751"/>
          <a:ext cx="27432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6D1CA2AB-2632-4F0A-B55C-5AE5A577AFF5}"/>
              </a:ext>
            </a:extLst>
          </p:cNvPr>
          <p:cNvGraphicFramePr>
            <a:graphicFrameLocks/>
          </p:cNvGraphicFramePr>
          <p:nvPr>
            <p:extLst>
              <p:ext uri="{D42A27DB-BD31-4B8C-83A1-F6EECF244321}">
                <p14:modId xmlns:p14="http://schemas.microsoft.com/office/powerpoint/2010/main" val="3092487906"/>
              </p:ext>
            </p:extLst>
          </p:nvPr>
        </p:nvGraphicFramePr>
        <p:xfrm>
          <a:off x="1229597" y="1443038"/>
          <a:ext cx="27432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a:extLst>
              <a:ext uri="{FF2B5EF4-FFF2-40B4-BE49-F238E27FC236}">
                <a16:creationId xmlns:a16="http://schemas.microsoft.com/office/drawing/2014/main" id="{6DBC033F-1E71-440B-A3F1-5E45A2E6EA20}"/>
              </a:ext>
            </a:extLst>
          </p:cNvPr>
          <p:cNvSpPr/>
          <p:nvPr/>
        </p:nvSpPr>
        <p:spPr>
          <a:xfrm>
            <a:off x="1127204" y="4350267"/>
            <a:ext cx="10159920" cy="954107"/>
          </a:xfrm>
          <a:prstGeom prst="rect">
            <a:avLst/>
          </a:prstGeom>
        </p:spPr>
        <p:txBody>
          <a:bodyPr wrap="square">
            <a:spAutoFit/>
          </a:bodyPr>
          <a:lstStyle/>
          <a:p>
            <a:r>
              <a:rPr lang="en-US" sz="2800" dirty="0"/>
              <a:t>YES.  Large reduction in plant size and reproduction.  Small reduction in survival.</a:t>
            </a:r>
          </a:p>
        </p:txBody>
      </p:sp>
    </p:spTree>
    <p:extLst>
      <p:ext uri="{BB962C8B-B14F-4D97-AF65-F5344CB8AC3E}">
        <p14:creationId xmlns:p14="http://schemas.microsoft.com/office/powerpoint/2010/main" val="173643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672084-19FF-40A7-A08D-EF8C12A9B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5838" y="1112824"/>
            <a:ext cx="7475192" cy="4800600"/>
          </a:xfrm>
          <a:prstGeom prst="rect">
            <a:avLst/>
          </a:prstGeom>
          <a:ln w="57150">
            <a:solidFill>
              <a:schemeClr val="bg2">
                <a:lumMod val="50000"/>
              </a:schemeClr>
            </a:solidFill>
          </a:ln>
        </p:spPr>
      </p:pic>
      <p:sp>
        <p:nvSpPr>
          <p:cNvPr id="2" name="Title 1"/>
          <p:cNvSpPr>
            <a:spLocks noGrp="1"/>
          </p:cNvSpPr>
          <p:nvPr>
            <p:ph type="title"/>
          </p:nvPr>
        </p:nvSpPr>
        <p:spPr>
          <a:xfrm>
            <a:off x="598849" y="183221"/>
            <a:ext cx="10002477" cy="668866"/>
          </a:xfrm>
        </p:spPr>
        <p:txBody>
          <a:bodyPr>
            <a:noAutofit/>
          </a:bodyPr>
          <a:lstStyle/>
          <a:p>
            <a:r>
              <a:rPr lang="en-US" sz="4000" b="1" dirty="0"/>
              <a:t>Acting as seed source islands….what next?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12" name="Rectangle 11">
            <a:extLst>
              <a:ext uri="{FF2B5EF4-FFF2-40B4-BE49-F238E27FC236}">
                <a16:creationId xmlns:a16="http://schemas.microsoft.com/office/drawing/2014/main" id="{0F14B3F5-D2B8-40F9-93CE-76ABFBD3F03F}"/>
              </a:ext>
            </a:extLst>
          </p:cNvPr>
          <p:cNvSpPr/>
          <p:nvPr/>
        </p:nvSpPr>
        <p:spPr>
          <a:xfrm>
            <a:off x="7485532" y="3973887"/>
            <a:ext cx="3995498" cy="1939538"/>
          </a:xfrm>
          <a:prstGeom prst="rect">
            <a:avLst/>
          </a:prstGeom>
          <a:solidFill>
            <a:schemeClr val="bg1">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34789685-023B-4097-B6D1-C6AEFBF76063}"/>
              </a:ext>
            </a:extLst>
          </p:cNvPr>
          <p:cNvSpPr/>
          <p:nvPr/>
        </p:nvSpPr>
        <p:spPr>
          <a:xfrm>
            <a:off x="7980568" y="4698699"/>
            <a:ext cx="2460881" cy="1130601"/>
          </a:xfrm>
          <a:custGeom>
            <a:avLst/>
            <a:gdLst>
              <a:gd name="connsiteX0" fmla="*/ 0 w 2460881"/>
              <a:gd name="connsiteY0" fmla="*/ 1130601 h 1130601"/>
              <a:gd name="connsiteX1" fmla="*/ 885825 w 2460881"/>
              <a:gd name="connsiteY1" fmla="*/ 516238 h 1130601"/>
              <a:gd name="connsiteX2" fmla="*/ 1671637 w 2460881"/>
              <a:gd name="connsiteY2" fmla="*/ 1888 h 1130601"/>
              <a:gd name="connsiteX3" fmla="*/ 2371725 w 2460881"/>
              <a:gd name="connsiteY3" fmla="*/ 701976 h 1130601"/>
              <a:gd name="connsiteX4" fmla="*/ 2428875 w 2460881"/>
              <a:gd name="connsiteY4" fmla="*/ 744838 h 113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881" h="1130601">
                <a:moveTo>
                  <a:pt x="0" y="1130601"/>
                </a:moveTo>
                <a:lnTo>
                  <a:pt x="885825" y="516238"/>
                </a:lnTo>
                <a:cubicBezTo>
                  <a:pt x="1164431" y="328119"/>
                  <a:pt x="1423987" y="-29068"/>
                  <a:pt x="1671637" y="1888"/>
                </a:cubicBezTo>
                <a:cubicBezTo>
                  <a:pt x="1919287" y="32844"/>
                  <a:pt x="2245519" y="578151"/>
                  <a:pt x="2371725" y="701976"/>
                </a:cubicBezTo>
                <a:cubicBezTo>
                  <a:pt x="2497931" y="825801"/>
                  <a:pt x="2463403" y="785319"/>
                  <a:pt x="2428875" y="74483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B1FEF0-FE78-48C4-869F-34AB7684EEE5}"/>
              </a:ext>
            </a:extLst>
          </p:cNvPr>
          <p:cNvSpPr txBox="1"/>
          <p:nvPr/>
        </p:nvSpPr>
        <p:spPr>
          <a:xfrm>
            <a:off x="10499211" y="4210539"/>
            <a:ext cx="942975" cy="1446550"/>
          </a:xfrm>
          <a:prstGeom prst="rect">
            <a:avLst/>
          </a:prstGeom>
          <a:noFill/>
        </p:spPr>
        <p:txBody>
          <a:bodyPr wrap="square" rtlCol="0">
            <a:spAutoFit/>
          </a:bodyPr>
          <a:lstStyle/>
          <a:p>
            <a:r>
              <a:rPr lang="en-US" sz="8800" dirty="0"/>
              <a:t>?</a:t>
            </a:r>
          </a:p>
        </p:txBody>
      </p:sp>
      <p:sp>
        <p:nvSpPr>
          <p:cNvPr id="7" name="TextBox 6">
            <a:extLst>
              <a:ext uri="{FF2B5EF4-FFF2-40B4-BE49-F238E27FC236}">
                <a16:creationId xmlns:a16="http://schemas.microsoft.com/office/drawing/2014/main" id="{9F9BEA59-4B56-4CA4-848E-FB2BA3EFCFF9}"/>
              </a:ext>
            </a:extLst>
          </p:cNvPr>
          <p:cNvSpPr txBox="1"/>
          <p:nvPr/>
        </p:nvSpPr>
        <p:spPr>
          <a:xfrm>
            <a:off x="299799" y="1139613"/>
            <a:ext cx="4038360" cy="4401205"/>
          </a:xfrm>
          <a:prstGeom prst="rect">
            <a:avLst/>
          </a:prstGeom>
          <a:solidFill>
            <a:schemeClr val="accent1">
              <a:lumMod val="20000"/>
              <a:lumOff val="80000"/>
            </a:schemeClr>
          </a:solidFill>
        </p:spPr>
        <p:txBody>
          <a:bodyPr wrap="square" rtlCol="0">
            <a:spAutoFit/>
          </a:bodyPr>
          <a:lstStyle/>
          <a:p>
            <a:r>
              <a:rPr lang="en-US" sz="2800" dirty="0"/>
              <a:t>Successful restoration and reclassification of sites:</a:t>
            </a:r>
          </a:p>
          <a:p>
            <a:pPr marL="742950" lvl="1" indent="-285750">
              <a:buFont typeface="Arial" panose="020B0604020202020204" pitchFamily="34" charset="0"/>
              <a:buChar char="•"/>
            </a:pPr>
            <a:r>
              <a:rPr lang="en-US" sz="2800" dirty="0"/>
              <a:t>Cover – 5% sagebrush cover to be considered suitable habitat</a:t>
            </a:r>
          </a:p>
          <a:p>
            <a:pPr marL="742950" lvl="1" indent="-285750">
              <a:buFont typeface="Arial" panose="020B0604020202020204" pitchFamily="34" charset="0"/>
              <a:buChar char="•"/>
            </a:pPr>
            <a:r>
              <a:rPr lang="en-US" sz="2800" dirty="0"/>
              <a:t>Recruitment – critical to practical restoration of landscapes</a:t>
            </a:r>
          </a:p>
        </p:txBody>
      </p:sp>
      <p:sp>
        <p:nvSpPr>
          <p:cNvPr id="8" name="TextBox 7">
            <a:extLst>
              <a:ext uri="{FF2B5EF4-FFF2-40B4-BE49-F238E27FC236}">
                <a16:creationId xmlns:a16="http://schemas.microsoft.com/office/drawing/2014/main" id="{6B1F4B72-561E-412D-BEE8-C6CC1694E7ED}"/>
              </a:ext>
            </a:extLst>
          </p:cNvPr>
          <p:cNvSpPr txBox="1"/>
          <p:nvPr/>
        </p:nvSpPr>
        <p:spPr>
          <a:xfrm rot="19452232">
            <a:off x="7416112" y="4793302"/>
            <a:ext cx="2686507" cy="369332"/>
          </a:xfrm>
          <a:prstGeom prst="rect">
            <a:avLst/>
          </a:prstGeom>
          <a:noFill/>
        </p:spPr>
        <p:txBody>
          <a:bodyPr wrap="square" rtlCol="0">
            <a:spAutoFit/>
          </a:bodyPr>
          <a:lstStyle/>
          <a:p>
            <a:r>
              <a:rPr lang="en-US" b="1" dirty="0"/>
              <a:t>Cover, Seed source </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91091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MG004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036" y="-134039"/>
            <a:ext cx="9726091" cy="7294567"/>
          </a:xfrm>
          <a:prstGeom prst="rect">
            <a:avLst/>
          </a:prstGeom>
        </p:spPr>
      </p:pic>
      <p:sp>
        <p:nvSpPr>
          <p:cNvPr id="2" name="Title 1"/>
          <p:cNvSpPr>
            <a:spLocks noGrp="1"/>
          </p:cNvSpPr>
          <p:nvPr>
            <p:ph type="title"/>
          </p:nvPr>
        </p:nvSpPr>
        <p:spPr>
          <a:xfrm>
            <a:off x="1640453" y="640861"/>
            <a:ext cx="9105255" cy="702734"/>
          </a:xfrm>
        </p:spPr>
        <p:txBody>
          <a:bodyPr>
            <a:noAutofit/>
          </a:bodyPr>
          <a:lstStyle/>
          <a:p>
            <a:pPr algn="ctr"/>
            <a:r>
              <a:rPr lang="en-US" sz="4000" b="1" dirty="0"/>
              <a:t>The Douglas Core Area Restoration Team</a:t>
            </a:r>
            <a:br>
              <a:rPr lang="en-US" sz="4000" b="1" dirty="0"/>
            </a:br>
            <a:r>
              <a:rPr lang="en-US" sz="4000" b="1" dirty="0"/>
              <a:t>A Multi-Stakeholder Team</a:t>
            </a:r>
          </a:p>
        </p:txBody>
      </p:sp>
      <p:sp>
        <p:nvSpPr>
          <p:cNvPr id="4" name="Text Placeholder 3"/>
          <p:cNvSpPr>
            <a:spLocks noGrp="1"/>
          </p:cNvSpPr>
          <p:nvPr>
            <p:ph type="body" sz="half" idx="2"/>
          </p:nvPr>
        </p:nvSpPr>
        <p:spPr>
          <a:xfrm>
            <a:off x="1564658" y="3228622"/>
            <a:ext cx="3932237" cy="4267200"/>
          </a:xfrm>
        </p:spPr>
        <p:txBody>
          <a:bodyPr>
            <a:normAutofit/>
          </a:bodyPr>
          <a:lstStyle/>
          <a:p>
            <a:endParaRPr lang="en-US" sz="2000" dirty="0"/>
          </a:p>
          <a:p>
            <a:endParaRPr lang="en-US" dirty="0"/>
          </a:p>
        </p:txBody>
      </p:sp>
      <p:sp>
        <p:nvSpPr>
          <p:cNvPr id="5" name="TextBox 4"/>
          <p:cNvSpPr txBox="1"/>
          <p:nvPr/>
        </p:nvSpPr>
        <p:spPr>
          <a:xfrm>
            <a:off x="3550486" y="6418507"/>
            <a:ext cx="5937956" cy="400110"/>
          </a:xfrm>
          <a:prstGeom prst="rect">
            <a:avLst/>
          </a:prstGeom>
          <a:solidFill>
            <a:srgbClr val="FFFFFF">
              <a:alpha val="20000"/>
            </a:srgbClr>
          </a:solidFill>
        </p:spPr>
        <p:txBody>
          <a:bodyPr wrap="square" rtlCol="0">
            <a:spAutoFit/>
          </a:bodyPr>
          <a:lstStyle/>
          <a:p>
            <a:r>
              <a:rPr lang="en-US" sz="2000" dirty="0"/>
              <a:t>Team Funding:  Wyoming Community Foundation</a:t>
            </a:r>
          </a:p>
        </p:txBody>
      </p:sp>
      <p:sp>
        <p:nvSpPr>
          <p:cNvPr id="6" name="TextBox 5"/>
          <p:cNvSpPr txBox="1"/>
          <p:nvPr/>
        </p:nvSpPr>
        <p:spPr>
          <a:xfrm>
            <a:off x="6289920" y="3196927"/>
            <a:ext cx="4179184" cy="2554545"/>
          </a:xfrm>
          <a:prstGeom prst="rect">
            <a:avLst/>
          </a:prstGeom>
          <a:solidFill>
            <a:srgbClr val="FFFFFF">
              <a:alpha val="20000"/>
            </a:srgbClr>
          </a:solidFill>
        </p:spPr>
        <p:txBody>
          <a:bodyPr wrap="square" rtlCol="0">
            <a:spAutoFit/>
          </a:bodyPr>
          <a:lstStyle/>
          <a:p>
            <a:r>
              <a:rPr lang="en-US" sz="2000" dirty="0"/>
              <a:t>USDA-NRCS</a:t>
            </a:r>
          </a:p>
          <a:p>
            <a:r>
              <a:rPr lang="en-US" sz="2000" dirty="0"/>
              <a:t>Williams (formerly Access Midstream)</a:t>
            </a:r>
          </a:p>
          <a:p>
            <a:r>
              <a:rPr lang="en-US" sz="2000" dirty="0"/>
              <a:t>Wyoming Department of Agriculture</a:t>
            </a:r>
          </a:p>
          <a:p>
            <a:r>
              <a:rPr lang="en-US" sz="2000" dirty="0"/>
              <a:t>Wyoming Game and Fish Department</a:t>
            </a:r>
          </a:p>
          <a:p>
            <a:r>
              <a:rPr lang="en-US" sz="2000" dirty="0"/>
              <a:t>Wyoming </a:t>
            </a:r>
            <a:r>
              <a:rPr lang="en-US" sz="2000" dirty="0" err="1"/>
              <a:t>Stockgrowers</a:t>
            </a:r>
            <a:r>
              <a:rPr lang="en-US" sz="2000" dirty="0"/>
              <a:t> Land Trust</a:t>
            </a:r>
          </a:p>
          <a:p>
            <a:endParaRPr lang="en-US" sz="2000">
              <a:solidFill>
                <a:schemeClr val="tx1">
                  <a:lumMod val="50000"/>
                </a:schemeClr>
              </a:solidFill>
            </a:endParaRPr>
          </a:p>
          <a:p>
            <a:r>
              <a:rPr lang="en-US" sz="2000">
                <a:solidFill>
                  <a:schemeClr val="tx1">
                    <a:lumMod val="50000"/>
                  </a:schemeClr>
                </a:solidFill>
              </a:rPr>
              <a:t>DCA </a:t>
            </a:r>
            <a:r>
              <a:rPr lang="en-US" sz="2000" dirty="0">
                <a:solidFill>
                  <a:schemeClr val="tx1">
                    <a:lumMod val="50000"/>
                  </a:schemeClr>
                </a:solidFill>
              </a:rPr>
              <a:t>RT Technical Support: </a:t>
            </a:r>
          </a:p>
          <a:p>
            <a:r>
              <a:rPr lang="en-US" sz="2000" dirty="0">
                <a:solidFill>
                  <a:schemeClr val="tx1">
                    <a:lumMod val="50000"/>
                  </a:schemeClr>
                </a:solidFill>
              </a:rPr>
              <a:t>Trihydro Corporation and WEST Inc.</a:t>
            </a:r>
          </a:p>
        </p:txBody>
      </p:sp>
      <p:sp>
        <p:nvSpPr>
          <p:cNvPr id="7" name="TextBox 6"/>
          <p:cNvSpPr txBox="1"/>
          <p:nvPr/>
        </p:nvSpPr>
        <p:spPr>
          <a:xfrm>
            <a:off x="2021855" y="3198663"/>
            <a:ext cx="4262957" cy="2862322"/>
          </a:xfrm>
          <a:prstGeom prst="rect">
            <a:avLst/>
          </a:prstGeom>
          <a:solidFill>
            <a:srgbClr val="FFFFFF">
              <a:alpha val="20000"/>
            </a:srgbClr>
          </a:solidFill>
        </p:spPr>
        <p:txBody>
          <a:bodyPr wrap="square" rtlCol="0">
            <a:spAutoFit/>
          </a:bodyPr>
          <a:lstStyle/>
          <a:p>
            <a:r>
              <a:rPr lang="en-US" sz="2000" dirty="0"/>
              <a:t>Audubon Rockies</a:t>
            </a:r>
          </a:p>
          <a:p>
            <a:r>
              <a:rPr lang="en-US" sz="2000" dirty="0"/>
              <a:t>Bureau of Land Management</a:t>
            </a:r>
          </a:p>
          <a:p>
            <a:r>
              <a:rPr lang="en-US" sz="2000" dirty="0"/>
              <a:t>Chesapeake Energy</a:t>
            </a:r>
          </a:p>
          <a:p>
            <a:r>
              <a:rPr lang="en-US" sz="2000" dirty="0"/>
              <a:t>Converse County Conservation District</a:t>
            </a:r>
          </a:p>
          <a:p>
            <a:r>
              <a:rPr lang="en-US" sz="2000" dirty="0"/>
              <a:t>The Nature Conservancy</a:t>
            </a:r>
          </a:p>
          <a:p>
            <a:r>
              <a:rPr lang="en-US" sz="2000" dirty="0"/>
              <a:t>Thunder Basin Grasslands Prairie</a:t>
            </a:r>
          </a:p>
          <a:p>
            <a:r>
              <a:rPr lang="en-US" sz="2000" dirty="0"/>
              <a:t>     Ecosystem Association</a:t>
            </a:r>
          </a:p>
          <a:p>
            <a:r>
              <a:rPr lang="en-US" sz="2000" dirty="0"/>
              <a:t>United States Fish and Wildlife Service</a:t>
            </a:r>
          </a:p>
          <a:p>
            <a:r>
              <a:rPr lang="en-US" sz="2000" dirty="0"/>
              <a:t>University of Wyoming</a:t>
            </a:r>
          </a:p>
        </p:txBody>
      </p:sp>
    </p:spTree>
    <p:extLst>
      <p:ext uri="{BB962C8B-B14F-4D97-AF65-F5344CB8AC3E}">
        <p14:creationId xmlns:p14="http://schemas.microsoft.com/office/powerpoint/2010/main" val="728992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01" y="295818"/>
            <a:ext cx="10503411" cy="668866"/>
          </a:xfrm>
        </p:spPr>
        <p:txBody>
          <a:bodyPr>
            <a:noAutofit/>
          </a:bodyPr>
          <a:lstStyle/>
          <a:p>
            <a:r>
              <a:rPr lang="en-US" sz="4000" b="1" dirty="0"/>
              <a:t>Acting as seed source islands….what next?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3" name="TextBox 2">
            <a:extLst>
              <a:ext uri="{FF2B5EF4-FFF2-40B4-BE49-F238E27FC236}">
                <a16:creationId xmlns:a16="http://schemas.microsoft.com/office/drawing/2014/main" id="{5206F731-BEB2-42D3-8CA0-72A3D749D8E6}"/>
              </a:ext>
            </a:extLst>
          </p:cNvPr>
          <p:cNvSpPr txBox="1"/>
          <p:nvPr/>
        </p:nvSpPr>
        <p:spPr>
          <a:xfrm>
            <a:off x="683702" y="964684"/>
            <a:ext cx="5551208" cy="4678204"/>
          </a:xfrm>
          <a:prstGeom prst="rect">
            <a:avLst/>
          </a:prstGeom>
          <a:noFill/>
        </p:spPr>
        <p:txBody>
          <a:bodyPr wrap="square" rtlCol="0">
            <a:spAutoFit/>
          </a:bodyPr>
          <a:lstStyle/>
          <a:p>
            <a:r>
              <a:rPr lang="en-US" sz="2800" b="1" dirty="0"/>
              <a:t>Ongoing Research</a:t>
            </a:r>
          </a:p>
          <a:p>
            <a:r>
              <a:rPr lang="en-US" sz="2800" b="1" dirty="0"/>
              <a:t>	</a:t>
            </a:r>
            <a:r>
              <a:rPr lang="en-US" sz="2800" dirty="0"/>
              <a:t>1. Quantification of winter 	herbivory and annual 	growth increment</a:t>
            </a:r>
          </a:p>
          <a:p>
            <a:r>
              <a:rPr lang="en-US" sz="2800" dirty="0"/>
              <a:t>	2. Testing reduced seedling 	densities and “open spaces” 	for recruitment</a:t>
            </a:r>
          </a:p>
          <a:p>
            <a:r>
              <a:rPr lang="en-US" sz="2800" dirty="0"/>
              <a:t>	3. Testing soil disturbance 	and grazing as facilitators 	for recruitment</a:t>
            </a:r>
          </a:p>
          <a:p>
            <a:endParaRPr lang="en-US" dirty="0"/>
          </a:p>
        </p:txBody>
      </p:sp>
      <p:pic>
        <p:nvPicPr>
          <p:cNvPr id="7" name="Picture 6">
            <a:extLst>
              <a:ext uri="{FF2B5EF4-FFF2-40B4-BE49-F238E27FC236}">
                <a16:creationId xmlns:a16="http://schemas.microsoft.com/office/drawing/2014/main" id="{D050D77B-466D-4052-867C-67AE86A960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4910" y="3974690"/>
            <a:ext cx="4893425" cy="2752552"/>
          </a:xfrm>
          <a:prstGeom prst="rect">
            <a:avLst/>
          </a:prstGeom>
        </p:spPr>
      </p:pic>
      <p:pic>
        <p:nvPicPr>
          <p:cNvPr id="9" name="Picture 8">
            <a:extLst>
              <a:ext uri="{FF2B5EF4-FFF2-40B4-BE49-F238E27FC236}">
                <a16:creationId xmlns:a16="http://schemas.microsoft.com/office/drawing/2014/main" id="{3A10E7E4-C872-49BE-B4FA-3401A6A86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9415" y="1028032"/>
            <a:ext cx="3844413" cy="2883310"/>
          </a:xfrm>
          <a:prstGeom prst="rect">
            <a:avLst/>
          </a:prstGeom>
        </p:spPr>
      </p:pic>
    </p:spTree>
    <p:extLst>
      <p:ext uri="{BB962C8B-B14F-4D97-AF65-F5344CB8AC3E}">
        <p14:creationId xmlns:p14="http://schemas.microsoft.com/office/powerpoint/2010/main" val="374331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69" y="219178"/>
            <a:ext cx="9286346" cy="668866"/>
          </a:xfrm>
        </p:spPr>
        <p:txBody>
          <a:bodyPr>
            <a:normAutofit/>
          </a:bodyPr>
          <a:lstStyle/>
          <a:p>
            <a:r>
              <a:rPr lang="en-US" sz="4000" b="1" dirty="0"/>
              <a:t>Conclusions – Sharing what we have learned</a:t>
            </a:r>
          </a:p>
        </p:txBody>
      </p:sp>
      <p:sp>
        <p:nvSpPr>
          <p:cNvPr id="4" name="Text Placeholder 3"/>
          <p:cNvSpPr>
            <a:spLocks noGrp="1"/>
          </p:cNvSpPr>
          <p:nvPr>
            <p:ph type="body" sz="half" idx="2"/>
          </p:nvPr>
        </p:nvSpPr>
        <p:spPr>
          <a:xfrm>
            <a:off x="428979" y="1069384"/>
            <a:ext cx="5488138" cy="5236414"/>
          </a:xfrm>
        </p:spPr>
        <p:txBody>
          <a:bodyPr>
            <a:normAutofit/>
          </a:bodyPr>
          <a:lstStyle/>
          <a:p>
            <a:pPr marL="628650" lvl="1" indent="-171450">
              <a:buFont typeface="Arial" panose="020B0604020202020204" pitchFamily="34" charset="0"/>
              <a:buChar char="•"/>
            </a:pPr>
            <a:r>
              <a:rPr lang="en-US" sz="2400" dirty="0"/>
              <a:t>Evidence of use – If you build it, they will use it</a:t>
            </a:r>
          </a:p>
          <a:p>
            <a:pPr marL="628650" lvl="1" indent="-171450">
              <a:buFont typeface="Arial" panose="020B0604020202020204" pitchFamily="34" charset="0"/>
              <a:buChar char="•"/>
            </a:pPr>
            <a:r>
              <a:rPr lang="en-US" sz="2400" dirty="0"/>
              <a:t>Data supported practices for successfully re-establishing sagebrush</a:t>
            </a:r>
          </a:p>
          <a:p>
            <a:pPr marL="628650" lvl="1" indent="-171450">
              <a:buFont typeface="Arial" panose="020B0604020202020204" pitchFamily="34" charset="0"/>
              <a:buChar char="•"/>
            </a:pPr>
            <a:r>
              <a:rPr lang="en-US" sz="2400" dirty="0"/>
              <a:t>Making inroads into the longer term understanding of sagebrush restoration within fire-impacted landscapes</a:t>
            </a:r>
          </a:p>
          <a:p>
            <a:pPr marL="628650" lvl="1" indent="-171450">
              <a:buFont typeface="Arial" panose="020B0604020202020204" pitchFamily="34" charset="0"/>
              <a:buChar char="•"/>
            </a:pPr>
            <a:r>
              <a:rPr lang="en-US" sz="2400" dirty="0"/>
              <a:t>Private landowners and multi-stakeholder teams can be partners in conservation/restoration</a:t>
            </a:r>
          </a:p>
          <a:p>
            <a:pPr marL="628650" lvl="1" indent="-171450">
              <a:buFont typeface="Arial" panose="020B0604020202020204" pitchFamily="34" charset="0"/>
              <a:buChar char="•"/>
            </a:pPr>
            <a:r>
              <a:rPr lang="en-US" sz="2400" dirty="0"/>
              <a:t>Time and more research are needed to understand sagebrush recruitment and potential ways to facilitate it</a:t>
            </a:r>
          </a:p>
          <a:p>
            <a:pPr marL="628650" lvl="1" indent="-171450">
              <a:buFont typeface="Arial" panose="020B0604020202020204" pitchFamily="34" charset="0"/>
              <a:buChar char="•"/>
            </a:pPr>
            <a:endParaRPr lang="en-US" sz="2400" dirty="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69091" y="1014033"/>
            <a:ext cx="4655534" cy="3371988"/>
          </a:xfrm>
          <a:prstGeom prst="rect">
            <a:avLst/>
          </a:prstGeom>
          <a:ln w="57150">
            <a:no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58325" y="4044656"/>
            <a:ext cx="1945625" cy="2594166"/>
          </a:xfrm>
          <a:prstGeom prst="rect">
            <a:avLst/>
          </a:prstGeom>
        </p:spPr>
      </p:pic>
    </p:spTree>
    <p:extLst>
      <p:ext uri="{BB962C8B-B14F-4D97-AF65-F5344CB8AC3E}">
        <p14:creationId xmlns:p14="http://schemas.microsoft.com/office/powerpoint/2010/main" val="3240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6569" y="-588896"/>
            <a:ext cx="12585031" cy="8393522"/>
          </a:xfrm>
          <a:prstGeom prst="rect">
            <a:avLst/>
          </a:prstGeom>
        </p:spPr>
      </p:pic>
      <p:sp>
        <p:nvSpPr>
          <p:cNvPr id="7" name="TextBox 6"/>
          <p:cNvSpPr txBox="1"/>
          <p:nvPr/>
        </p:nvSpPr>
        <p:spPr>
          <a:xfrm>
            <a:off x="4018547" y="1822761"/>
            <a:ext cx="3761577" cy="923330"/>
          </a:xfrm>
          <a:prstGeom prst="rect">
            <a:avLst/>
          </a:prstGeom>
          <a:noFill/>
        </p:spPr>
        <p:txBody>
          <a:bodyPr wrap="square" rtlCol="0">
            <a:spAutoFit/>
          </a:bodyPr>
          <a:lstStyle/>
          <a:p>
            <a:pPr algn="ctr"/>
            <a:r>
              <a:rPr lang="en-US" sz="5400" dirty="0">
                <a:solidFill>
                  <a:schemeClr val="accent1">
                    <a:lumMod val="50000"/>
                  </a:schemeClr>
                </a:solidFill>
              </a:rPr>
              <a:t>Questions?</a:t>
            </a:r>
          </a:p>
        </p:txBody>
      </p:sp>
      <p:sp>
        <p:nvSpPr>
          <p:cNvPr id="9" name="TextBox 8"/>
          <p:cNvSpPr txBox="1"/>
          <p:nvPr/>
        </p:nvSpPr>
        <p:spPr>
          <a:xfrm>
            <a:off x="1873956" y="5915378"/>
            <a:ext cx="8387644" cy="369332"/>
          </a:xfrm>
          <a:prstGeom prst="rect">
            <a:avLst/>
          </a:prstGeom>
          <a:noFill/>
        </p:spPr>
        <p:txBody>
          <a:bodyPr wrap="square" rtlCol="0">
            <a:spAutoFit/>
          </a:bodyPr>
          <a:lstStyle/>
          <a:p>
            <a:r>
              <a:rPr lang="en-US" b="1" dirty="0">
                <a:solidFill>
                  <a:schemeClr val="bg1"/>
                </a:solidFill>
              </a:rPr>
              <a:t>Sagebrush seed collection for growing seedlings, Fall 2013</a:t>
            </a:r>
          </a:p>
        </p:txBody>
      </p:sp>
      <p:sp>
        <p:nvSpPr>
          <p:cNvPr id="10" name="TextBox 9"/>
          <p:cNvSpPr txBox="1"/>
          <p:nvPr/>
        </p:nvSpPr>
        <p:spPr>
          <a:xfrm>
            <a:off x="3036277" y="2746091"/>
            <a:ext cx="6626143" cy="584775"/>
          </a:xfrm>
          <a:prstGeom prst="rect">
            <a:avLst/>
          </a:prstGeom>
          <a:noFill/>
        </p:spPr>
        <p:txBody>
          <a:bodyPr wrap="square" rtlCol="0">
            <a:spAutoFit/>
          </a:bodyPr>
          <a:lstStyle/>
          <a:p>
            <a:r>
              <a:rPr lang="en-US" sz="3200" dirty="0">
                <a:solidFill>
                  <a:schemeClr val="accent1">
                    <a:lumMod val="50000"/>
                  </a:schemeClr>
                </a:solidFill>
              </a:rPr>
              <a:t>Jana White</a:t>
            </a:r>
            <a:r>
              <a:rPr lang="en-US" sz="3200" dirty="0"/>
              <a:t>, </a:t>
            </a:r>
            <a:r>
              <a:rPr lang="en-US" sz="3200" dirty="0">
                <a:hlinkClick r:id="rId4"/>
              </a:rPr>
              <a:t>jwhite@trihydro.com</a:t>
            </a:r>
            <a:endParaRPr lang="en-US" sz="3200" dirty="0"/>
          </a:p>
        </p:txBody>
      </p:sp>
    </p:spTree>
    <p:extLst>
      <p:ext uri="{BB962C8B-B14F-4D97-AF65-F5344CB8AC3E}">
        <p14:creationId xmlns:p14="http://schemas.microsoft.com/office/powerpoint/2010/main" val="288833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453" y="379604"/>
            <a:ext cx="9105255" cy="702734"/>
          </a:xfrm>
        </p:spPr>
        <p:txBody>
          <a:bodyPr>
            <a:noAutofit/>
          </a:bodyPr>
          <a:lstStyle/>
          <a:p>
            <a:pPr algn="ctr"/>
            <a:r>
              <a:rPr lang="en-US" sz="4000" b="1" dirty="0"/>
              <a:t>The Douglas Core Area Restoration Team</a:t>
            </a:r>
            <a:br>
              <a:rPr lang="en-US" sz="4000" b="1" dirty="0"/>
            </a:br>
            <a:r>
              <a:rPr lang="en-US" sz="4000" b="1" dirty="0"/>
              <a:t>Formed in 2013</a:t>
            </a:r>
          </a:p>
        </p:txBody>
      </p:sp>
      <p:sp>
        <p:nvSpPr>
          <p:cNvPr id="4" name="Text Placeholder 3"/>
          <p:cNvSpPr>
            <a:spLocks noGrp="1"/>
          </p:cNvSpPr>
          <p:nvPr>
            <p:ph type="body" sz="half" idx="2"/>
          </p:nvPr>
        </p:nvSpPr>
        <p:spPr>
          <a:xfrm>
            <a:off x="1564658" y="3228622"/>
            <a:ext cx="3932237" cy="4267200"/>
          </a:xfrm>
        </p:spPr>
        <p:txBody>
          <a:bodyPr>
            <a:normAutofit/>
          </a:bodyPr>
          <a:lstStyle/>
          <a:p>
            <a:endParaRPr lang="en-US" sz="2000" dirty="0"/>
          </a:p>
          <a:p>
            <a:endParaRPr lang="en-US" dirty="0"/>
          </a:p>
        </p:txBody>
      </p:sp>
      <p:pic>
        <p:nvPicPr>
          <p:cNvPr id="3" name="Picture 2">
            <a:extLst>
              <a:ext uri="{FF2B5EF4-FFF2-40B4-BE49-F238E27FC236}">
                <a16:creationId xmlns:a16="http://schemas.microsoft.com/office/drawing/2014/main" id="{BCEF6015-3C4C-4411-AFD2-6C8BE7E4A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224" y="1447148"/>
            <a:ext cx="11877552" cy="1361163"/>
          </a:xfrm>
          <a:prstGeom prst="rect">
            <a:avLst/>
          </a:prstGeom>
        </p:spPr>
      </p:pic>
      <p:pic>
        <p:nvPicPr>
          <p:cNvPr id="9" name="Picture 8">
            <a:extLst>
              <a:ext uri="{FF2B5EF4-FFF2-40B4-BE49-F238E27FC236}">
                <a16:creationId xmlns:a16="http://schemas.microsoft.com/office/drawing/2014/main" id="{CF696A6D-0215-433E-AA6D-447F589A5F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5206" y="4274014"/>
            <a:ext cx="2962674" cy="2222006"/>
          </a:xfrm>
          <a:prstGeom prst="rect">
            <a:avLst/>
          </a:prstGeom>
          <a:solidFill>
            <a:schemeClr val="accent6">
              <a:lumMod val="50000"/>
            </a:schemeClr>
          </a:solidFill>
          <a:ln w="38100">
            <a:solidFill>
              <a:schemeClr val="accent6">
                <a:lumMod val="50000"/>
              </a:schemeClr>
            </a:solidFill>
          </a:ln>
        </p:spPr>
      </p:pic>
      <p:pic>
        <p:nvPicPr>
          <p:cNvPr id="11" name="Picture Placeholder 4">
            <a:extLst>
              <a:ext uri="{FF2B5EF4-FFF2-40B4-BE49-F238E27FC236}">
                <a16:creationId xmlns:a16="http://schemas.microsoft.com/office/drawing/2014/main" id="{F65138C0-0B20-4F14-8DB6-62660EFB31C5}"/>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4068309" y="3815655"/>
            <a:ext cx="2464561" cy="1946040"/>
          </a:xfrm>
          <a:ln w="38100">
            <a:solidFill>
              <a:schemeClr val="accent6">
                <a:lumMod val="5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8EB270AC-774E-4297-BC37-4720879932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3425" y="3429000"/>
            <a:ext cx="2394080" cy="3192106"/>
          </a:xfrm>
          <a:prstGeom prst="rect">
            <a:avLst/>
          </a:prstGeom>
          <a:ln w="38100">
            <a:solidFill>
              <a:schemeClr val="accent6">
                <a:lumMod val="50000"/>
              </a:schemeClr>
            </a:solidFill>
          </a:ln>
        </p:spPr>
      </p:pic>
      <p:pic>
        <p:nvPicPr>
          <p:cNvPr id="12" name="Picture 11">
            <a:extLst>
              <a:ext uri="{FF2B5EF4-FFF2-40B4-BE49-F238E27FC236}">
                <a16:creationId xmlns:a16="http://schemas.microsoft.com/office/drawing/2014/main" id="{1E6691D4-377B-42CB-970E-28A6FC69AD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46042" y="4123875"/>
            <a:ext cx="1851314" cy="2468419"/>
          </a:xfrm>
          <a:prstGeom prst="rect">
            <a:avLst/>
          </a:prstGeom>
          <a:ln w="38100">
            <a:solidFill>
              <a:schemeClr val="accent6">
                <a:lumMod val="50000"/>
              </a:schemeClr>
            </a:solidFill>
          </a:ln>
        </p:spPr>
      </p:pic>
    </p:spTree>
    <p:extLst>
      <p:ext uri="{BB962C8B-B14F-4D97-AF65-F5344CB8AC3E}">
        <p14:creationId xmlns:p14="http://schemas.microsoft.com/office/powerpoint/2010/main" val="18505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21" y="252759"/>
            <a:ext cx="8868657" cy="668866"/>
          </a:xfrm>
        </p:spPr>
        <p:txBody>
          <a:bodyPr>
            <a:noAutofit/>
          </a:bodyPr>
          <a:lstStyle/>
          <a:p>
            <a:r>
              <a:rPr lang="en-US" sz="4000" b="1" dirty="0"/>
              <a:t>Collaborative Conservation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3" name="TextBox 2">
            <a:extLst>
              <a:ext uri="{FF2B5EF4-FFF2-40B4-BE49-F238E27FC236}">
                <a16:creationId xmlns:a16="http://schemas.microsoft.com/office/drawing/2014/main" id="{F377913C-027B-4BC0-BF71-B2AD3BF81B24}"/>
              </a:ext>
            </a:extLst>
          </p:cNvPr>
          <p:cNvSpPr txBox="1"/>
          <p:nvPr/>
        </p:nvSpPr>
        <p:spPr>
          <a:xfrm>
            <a:off x="6263012" y="2350015"/>
            <a:ext cx="4972833" cy="4247317"/>
          </a:xfrm>
          <a:prstGeom prst="rect">
            <a:avLst/>
          </a:prstGeom>
          <a:noFill/>
        </p:spPr>
        <p:txBody>
          <a:bodyPr wrap="square" rtlCol="0">
            <a:spAutoFit/>
          </a:bodyPr>
          <a:lstStyle/>
          <a:p>
            <a:pPr algn="ctr"/>
            <a:r>
              <a:rPr lang="en-US" b="1" dirty="0"/>
              <a:t>Restoration Plan development</a:t>
            </a:r>
          </a:p>
          <a:p>
            <a:pPr algn="ctr"/>
            <a:r>
              <a:rPr lang="en-US" b="1" dirty="0"/>
              <a:t>Sagebrush seed collection</a:t>
            </a:r>
          </a:p>
          <a:p>
            <a:pPr algn="ctr"/>
            <a:r>
              <a:rPr lang="en-US" b="1" dirty="0"/>
              <a:t>Seedling planting</a:t>
            </a:r>
          </a:p>
          <a:p>
            <a:pPr algn="ctr"/>
            <a:r>
              <a:rPr lang="en-US" b="1" dirty="0"/>
              <a:t>Cheatgrass spraying</a:t>
            </a:r>
          </a:p>
          <a:p>
            <a:pPr algn="ctr"/>
            <a:r>
              <a:rPr lang="en-US" b="1" dirty="0"/>
              <a:t>Wildfire burn management plan</a:t>
            </a:r>
          </a:p>
          <a:p>
            <a:pPr algn="ctr"/>
            <a:r>
              <a:rPr lang="en-US" b="1" dirty="0"/>
              <a:t>West Nile Virus/mosquito larvae treatment</a:t>
            </a:r>
          </a:p>
          <a:p>
            <a:pPr algn="ctr"/>
            <a:r>
              <a:rPr lang="en-US" b="1" dirty="0"/>
              <a:t>Graduate student assistantships/research support</a:t>
            </a:r>
          </a:p>
          <a:p>
            <a:pPr algn="ctr"/>
            <a:r>
              <a:rPr lang="en-US" b="1" dirty="0"/>
              <a:t>Outreach – presentations, news series, technical documents</a:t>
            </a:r>
          </a:p>
          <a:p>
            <a:pPr algn="ctr"/>
            <a:r>
              <a:rPr lang="en-US" b="1" dirty="0"/>
              <a:t>Supported water well development projects</a:t>
            </a:r>
          </a:p>
          <a:p>
            <a:pPr algn="ctr"/>
            <a:r>
              <a:rPr lang="en-US" b="1" dirty="0"/>
              <a:t>Collaborated with private landowners</a:t>
            </a:r>
          </a:p>
          <a:p>
            <a:pPr algn="ctr"/>
            <a:r>
              <a:rPr lang="en-US" b="1" dirty="0"/>
              <a:t>Secured additional project funding to support habitat enhancement</a:t>
            </a:r>
          </a:p>
          <a:p>
            <a:pPr algn="ctr"/>
            <a:r>
              <a:rPr lang="en-US" b="1" dirty="0"/>
              <a:t>Implemented restoration projects</a:t>
            </a:r>
          </a:p>
          <a:p>
            <a:pPr algn="ctr"/>
            <a:r>
              <a:rPr lang="en-US" b="1" dirty="0"/>
              <a:t>Projects monitoring</a:t>
            </a:r>
          </a:p>
        </p:txBody>
      </p:sp>
      <p:sp>
        <p:nvSpPr>
          <p:cNvPr id="9" name="TextBox 8">
            <a:extLst>
              <a:ext uri="{FF2B5EF4-FFF2-40B4-BE49-F238E27FC236}">
                <a16:creationId xmlns:a16="http://schemas.microsoft.com/office/drawing/2014/main" id="{482CC6A1-CD22-4B1F-824E-E7FEC7850E7D}"/>
              </a:ext>
            </a:extLst>
          </p:cNvPr>
          <p:cNvSpPr txBox="1"/>
          <p:nvPr/>
        </p:nvSpPr>
        <p:spPr>
          <a:xfrm>
            <a:off x="689808" y="940246"/>
            <a:ext cx="10805508" cy="1323439"/>
          </a:xfrm>
          <a:prstGeom prst="rect">
            <a:avLst/>
          </a:prstGeom>
          <a:solidFill>
            <a:schemeClr val="accent6">
              <a:lumMod val="20000"/>
              <a:lumOff val="80000"/>
            </a:schemeClr>
          </a:solidFill>
        </p:spPr>
        <p:txBody>
          <a:bodyPr wrap="square" rtlCol="0">
            <a:spAutoFit/>
          </a:bodyPr>
          <a:lstStyle/>
          <a:p>
            <a:r>
              <a:rPr lang="en-US" sz="2000" b="1" dirty="0"/>
              <a:t>Collaborative conservation efforts have the potential to </a:t>
            </a:r>
            <a:r>
              <a:rPr lang="en-US" sz="2000" b="1" u="sng" dirty="0"/>
              <a:t>scale solutions across landscapes</a:t>
            </a:r>
            <a:r>
              <a:rPr lang="en-US" sz="2000" b="1" dirty="0"/>
              <a:t>.</a:t>
            </a:r>
          </a:p>
          <a:p>
            <a:r>
              <a:rPr lang="en-US" sz="2000" b="1" dirty="0"/>
              <a:t>	-biological landscapes (sagebrush ecosystem)</a:t>
            </a:r>
          </a:p>
          <a:p>
            <a:r>
              <a:rPr lang="en-US" sz="2000" b="1" dirty="0"/>
              <a:t>	-human landscapes (diverse agencies, organizations (public and private), and communities)</a:t>
            </a:r>
          </a:p>
          <a:p>
            <a:r>
              <a:rPr lang="en-US" sz="2000" b="1" dirty="0"/>
              <a:t>Nelson and Parrish 2018 </a:t>
            </a:r>
          </a:p>
        </p:txBody>
      </p:sp>
      <p:pic>
        <p:nvPicPr>
          <p:cNvPr id="10" name="Picture 9">
            <a:extLst>
              <a:ext uri="{FF2B5EF4-FFF2-40B4-BE49-F238E27FC236}">
                <a16:creationId xmlns:a16="http://schemas.microsoft.com/office/drawing/2014/main" id="{87128521-D586-4ACE-930E-4C37237D6D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155" y="2441343"/>
            <a:ext cx="4972833" cy="3315222"/>
          </a:xfrm>
          <a:prstGeom prst="rect">
            <a:avLst/>
          </a:prstGeom>
          <a:ln w="38100">
            <a:solidFill>
              <a:schemeClr val="accent6">
                <a:lumMod val="50000"/>
              </a:schemeClr>
            </a:solidFill>
          </a:ln>
        </p:spPr>
      </p:pic>
    </p:spTree>
    <p:extLst>
      <p:ext uri="{BB962C8B-B14F-4D97-AF65-F5344CB8AC3E}">
        <p14:creationId xmlns:p14="http://schemas.microsoft.com/office/powerpoint/2010/main" val="65040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7" y="130758"/>
            <a:ext cx="6054983" cy="757735"/>
          </a:xfrm>
        </p:spPr>
        <p:txBody>
          <a:bodyPr>
            <a:noAutofit/>
          </a:bodyPr>
          <a:lstStyle/>
          <a:p>
            <a:r>
              <a:rPr lang="en-US" sz="3800" b="1" dirty="0"/>
              <a:t>The Sagebrush Ecosystem…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10" name="Picture 2" descr="Related image">
            <a:extLst>
              <a:ext uri="{FF2B5EF4-FFF2-40B4-BE49-F238E27FC236}">
                <a16:creationId xmlns:a16="http://schemas.microsoft.com/office/drawing/2014/main" id="{4786E11E-2B9B-484A-BB67-02FA6AEBBB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5008" y="133883"/>
            <a:ext cx="6429830" cy="4592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E9D55A-E842-4A5D-B4BC-44704221AFB7}"/>
              </a:ext>
            </a:extLst>
          </p:cNvPr>
          <p:cNvPicPr>
            <a:picLocks noChangeAspect="1"/>
          </p:cNvPicPr>
          <p:nvPr/>
        </p:nvPicPr>
        <p:blipFill>
          <a:blip r:embed="rId5"/>
          <a:stretch>
            <a:fillRect/>
          </a:stretch>
        </p:blipFill>
        <p:spPr>
          <a:xfrm>
            <a:off x="762871" y="1095866"/>
            <a:ext cx="6054983" cy="5628252"/>
          </a:xfrm>
          <a:prstGeom prst="rect">
            <a:avLst/>
          </a:prstGeom>
        </p:spPr>
      </p:pic>
      <p:sp>
        <p:nvSpPr>
          <p:cNvPr id="11" name="Title 1">
            <a:extLst>
              <a:ext uri="{FF2B5EF4-FFF2-40B4-BE49-F238E27FC236}">
                <a16:creationId xmlns:a16="http://schemas.microsoft.com/office/drawing/2014/main" id="{8641F77B-C8CF-42F5-9064-5796EC9F4C3D}"/>
              </a:ext>
            </a:extLst>
          </p:cNvPr>
          <p:cNvSpPr txBox="1">
            <a:spLocks/>
          </p:cNvSpPr>
          <p:nvPr/>
        </p:nvSpPr>
        <p:spPr>
          <a:xfrm>
            <a:off x="7187153" y="5784667"/>
            <a:ext cx="4314286" cy="7577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sz="3800" b="1" dirty="0"/>
              <a:t>…is one of the most imperiled ecosystems in North America.</a:t>
            </a:r>
          </a:p>
        </p:txBody>
      </p:sp>
      <p:sp>
        <p:nvSpPr>
          <p:cNvPr id="12" name="TextBox 11">
            <a:extLst>
              <a:ext uri="{FF2B5EF4-FFF2-40B4-BE49-F238E27FC236}">
                <a16:creationId xmlns:a16="http://schemas.microsoft.com/office/drawing/2014/main" id="{3A986199-C1EF-4F06-B1F1-926C3CA3CE18}"/>
              </a:ext>
            </a:extLst>
          </p:cNvPr>
          <p:cNvSpPr txBox="1"/>
          <p:nvPr/>
        </p:nvSpPr>
        <p:spPr>
          <a:xfrm>
            <a:off x="9427574" y="6488668"/>
            <a:ext cx="2240421" cy="369332"/>
          </a:xfrm>
          <a:prstGeom prst="rect">
            <a:avLst/>
          </a:prstGeom>
          <a:noFill/>
        </p:spPr>
        <p:txBody>
          <a:bodyPr wrap="square" rtlCol="0">
            <a:spAutoFit/>
          </a:bodyPr>
          <a:lstStyle/>
          <a:p>
            <a:r>
              <a:rPr lang="en-US" dirty="0"/>
              <a:t>USFWS 2014, 2016</a:t>
            </a:r>
          </a:p>
        </p:txBody>
      </p:sp>
    </p:spTree>
    <p:extLst>
      <p:ext uri="{BB962C8B-B14F-4D97-AF65-F5344CB8AC3E}">
        <p14:creationId xmlns:p14="http://schemas.microsoft.com/office/powerpoint/2010/main" val="275097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42" y="156560"/>
            <a:ext cx="5055730" cy="757735"/>
          </a:xfrm>
        </p:spPr>
        <p:txBody>
          <a:bodyPr>
            <a:noAutofit/>
          </a:bodyPr>
          <a:lstStyle/>
          <a:p>
            <a:r>
              <a:rPr lang="en-US" sz="3800" b="1" dirty="0"/>
              <a:t>Sagebrush ecosystem</a:t>
            </a:r>
          </a:p>
        </p:txBody>
      </p:sp>
      <p:sp>
        <p:nvSpPr>
          <p:cNvPr id="4" name="Text Placeholder 3"/>
          <p:cNvSpPr>
            <a:spLocks noGrp="1"/>
          </p:cNvSpPr>
          <p:nvPr>
            <p:ph type="body" sz="half" idx="2"/>
          </p:nvPr>
        </p:nvSpPr>
        <p:spPr>
          <a:xfrm>
            <a:off x="1063665" y="1065536"/>
            <a:ext cx="3932237" cy="4726927"/>
          </a:xfrm>
        </p:spPr>
        <p:txBody>
          <a:bodyPr>
            <a:noAutofit/>
          </a:bodyPr>
          <a:lstStyle/>
          <a:p>
            <a:pPr marL="342900" indent="-342900">
              <a:buFont typeface="Arial" panose="020B0604020202020204" pitchFamily="34" charset="0"/>
              <a:buChar char="•"/>
            </a:pPr>
            <a:r>
              <a:rPr lang="en-US" sz="2800" dirty="0"/>
              <a:t>Pattern/frequency of wildfires have changed</a:t>
            </a:r>
          </a:p>
          <a:p>
            <a:pPr marL="342900" indent="-342900">
              <a:buFont typeface="Arial" panose="020B0604020202020204" pitchFamily="34" charset="0"/>
              <a:buChar char="•"/>
            </a:pPr>
            <a:r>
              <a:rPr lang="en-US" sz="2800" dirty="0"/>
              <a:t>Post-wildfire recovery differs across the ecosystem</a:t>
            </a:r>
          </a:p>
          <a:p>
            <a:pPr marL="342900" indent="-342900">
              <a:buFont typeface="Arial" panose="020B0604020202020204" pitchFamily="34" charset="0"/>
              <a:buChar char="•"/>
            </a:pPr>
            <a:r>
              <a:rPr lang="en-US" sz="2800" dirty="0"/>
              <a:t>In northeast Wyoming, perennial herbaceous species rapidly return</a:t>
            </a:r>
          </a:p>
          <a:p>
            <a:pPr marL="342900" indent="-342900">
              <a:buFont typeface="Arial" panose="020B0604020202020204" pitchFamily="34" charset="0"/>
              <a:buChar char="•"/>
            </a:pPr>
            <a:r>
              <a:rPr lang="en-US" sz="2800" dirty="0"/>
              <a:t>Recovery can take decades or centuries</a:t>
            </a:r>
          </a:p>
          <a:p>
            <a:endParaRPr lang="en-US" sz="2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7" name="Picture 2" descr="Image result for range of the sagebrush ecosystem">
            <a:extLst>
              <a:ext uri="{FF2B5EF4-FFF2-40B4-BE49-F238E27FC236}">
                <a16:creationId xmlns:a16="http://schemas.microsoft.com/office/drawing/2014/main" id="{D2CB77B3-CEA5-4D6B-BAB1-1A76F6D3CB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1408" y="28360"/>
            <a:ext cx="613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247491" y="3158066"/>
            <a:ext cx="575733" cy="54186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E7A45B-17BC-46EB-B0B7-CF7CE5C7832A}"/>
              </a:ext>
            </a:extLst>
          </p:cNvPr>
          <p:cNvSpPr txBox="1"/>
          <p:nvPr/>
        </p:nvSpPr>
        <p:spPr>
          <a:xfrm>
            <a:off x="9285206" y="5833724"/>
            <a:ext cx="1217791" cy="369332"/>
          </a:xfrm>
          <a:prstGeom prst="rect">
            <a:avLst/>
          </a:prstGeom>
          <a:noFill/>
        </p:spPr>
        <p:txBody>
          <a:bodyPr wrap="square" rtlCol="0">
            <a:spAutoFit/>
          </a:bodyPr>
          <a:lstStyle/>
          <a:p>
            <a:r>
              <a:rPr lang="en-US" dirty="0"/>
              <a:t>USGS 2014</a:t>
            </a:r>
          </a:p>
        </p:txBody>
      </p:sp>
    </p:spTree>
    <p:extLst>
      <p:ext uri="{BB962C8B-B14F-4D97-AF65-F5344CB8AC3E}">
        <p14:creationId xmlns:p14="http://schemas.microsoft.com/office/powerpoint/2010/main" val="160749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95" y="214555"/>
            <a:ext cx="10734089" cy="757735"/>
          </a:xfrm>
        </p:spPr>
        <p:txBody>
          <a:bodyPr>
            <a:noAutofit/>
          </a:bodyPr>
          <a:lstStyle/>
          <a:p>
            <a:r>
              <a:rPr lang="en-US" sz="3800" b="1" dirty="0"/>
              <a:t>Greater Sage-Grouse Conservation in Wyoming</a:t>
            </a:r>
          </a:p>
        </p:txBody>
      </p:sp>
      <p:sp>
        <p:nvSpPr>
          <p:cNvPr id="4" name="Text Placeholder 3"/>
          <p:cNvSpPr>
            <a:spLocks noGrp="1"/>
          </p:cNvSpPr>
          <p:nvPr>
            <p:ph type="body" sz="half" idx="2"/>
          </p:nvPr>
        </p:nvSpPr>
        <p:spPr>
          <a:xfrm>
            <a:off x="744995" y="1108185"/>
            <a:ext cx="3932237" cy="4726927"/>
          </a:xfrm>
        </p:spPr>
        <p:txBody>
          <a:bodyPr>
            <a:noAutofit/>
          </a:bodyPr>
          <a:lstStyle/>
          <a:p>
            <a:pPr marL="342900" indent="-342900">
              <a:buFont typeface="Arial" panose="020B0604020202020204" pitchFamily="34" charset="0"/>
              <a:buChar char="•"/>
            </a:pPr>
            <a:r>
              <a:rPr lang="en-US" sz="2200" dirty="0"/>
              <a:t>Wyoming has led the way in establishing policy to guide sage-grouse conservation</a:t>
            </a:r>
          </a:p>
          <a:p>
            <a:pPr marL="342900" indent="-342900">
              <a:buFont typeface="Arial" panose="020B0604020202020204" pitchFamily="34" charset="0"/>
              <a:buChar char="•"/>
            </a:pPr>
            <a:r>
              <a:rPr lang="en-US" sz="2200" dirty="0"/>
              <a:t>Key component:  balancing species conservation with development</a:t>
            </a:r>
          </a:p>
          <a:p>
            <a:pPr marL="342900" indent="-342900">
              <a:buFont typeface="Arial" panose="020B0604020202020204" pitchFamily="34" charset="0"/>
              <a:buChar char="•"/>
            </a:pPr>
            <a:r>
              <a:rPr lang="en-US" sz="2200" dirty="0"/>
              <a:t>The Douglas Core Area (DCA) is a success story of a partnership between numerous stakeholders </a:t>
            </a:r>
          </a:p>
          <a:p>
            <a:pPr marL="342900" indent="-342900">
              <a:buFont typeface="Arial" panose="020B0604020202020204" pitchFamily="34" charset="0"/>
              <a:buChar char="•"/>
            </a:pPr>
            <a:r>
              <a:rPr lang="en-US" sz="2200" dirty="0"/>
              <a:t>The DCA Restoration Team (RT) has been integral to conservation within this core area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232" y="1108186"/>
            <a:ext cx="6801852" cy="5212147"/>
          </a:xfrm>
          <a:prstGeom prst="rect">
            <a:avLst/>
          </a:prstGeom>
        </p:spPr>
      </p:pic>
      <p:sp>
        <p:nvSpPr>
          <p:cNvPr id="6" name="Rectangle 5"/>
          <p:cNvSpPr/>
          <p:nvPr/>
        </p:nvSpPr>
        <p:spPr>
          <a:xfrm>
            <a:off x="9561690" y="3500069"/>
            <a:ext cx="575733" cy="541868"/>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sp>
        <p:nvSpPr>
          <p:cNvPr id="7" name="TextBox 6">
            <a:extLst>
              <a:ext uri="{FF2B5EF4-FFF2-40B4-BE49-F238E27FC236}">
                <a16:creationId xmlns:a16="http://schemas.microsoft.com/office/drawing/2014/main" id="{407CE43B-9903-4207-80BE-6F7EF1CDAA6F}"/>
              </a:ext>
            </a:extLst>
          </p:cNvPr>
          <p:cNvSpPr txBox="1"/>
          <p:nvPr/>
        </p:nvSpPr>
        <p:spPr>
          <a:xfrm>
            <a:off x="10093196" y="6320333"/>
            <a:ext cx="1385888" cy="369332"/>
          </a:xfrm>
          <a:prstGeom prst="rect">
            <a:avLst/>
          </a:prstGeom>
          <a:noFill/>
        </p:spPr>
        <p:txBody>
          <a:bodyPr wrap="square" rtlCol="0">
            <a:spAutoFit/>
          </a:bodyPr>
          <a:lstStyle/>
          <a:p>
            <a:r>
              <a:rPr lang="en-US" dirty="0"/>
              <a:t>WGFD 2015</a:t>
            </a:r>
          </a:p>
        </p:txBody>
      </p:sp>
    </p:spTree>
    <p:extLst>
      <p:ext uri="{BB962C8B-B14F-4D97-AF65-F5344CB8AC3E}">
        <p14:creationId xmlns:p14="http://schemas.microsoft.com/office/powerpoint/2010/main" val="206577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7900" y="1374675"/>
            <a:ext cx="3710660" cy="4834432"/>
          </a:xfrm>
        </p:spPr>
        <p:txBody>
          <a:bodyPr>
            <a:normAutofit/>
          </a:bodyPr>
          <a:lstStyle/>
          <a:p>
            <a:pPr marL="457200" indent="-457200">
              <a:buFont typeface="+mj-lt"/>
              <a:buAutoNum type="arabicPeriod"/>
            </a:pPr>
            <a:r>
              <a:rPr lang="en-US" sz="2200" dirty="0"/>
              <a:t>Eastern portion of sagebrush ecosystem – grass/shrub competition</a:t>
            </a:r>
          </a:p>
          <a:p>
            <a:pPr marL="457200" indent="-457200">
              <a:buFont typeface="+mj-lt"/>
              <a:buAutoNum type="arabicPeriod"/>
            </a:pPr>
            <a:r>
              <a:rPr lang="en-US" sz="2200" dirty="0"/>
              <a:t>Post-fire plant community is grass-dominated</a:t>
            </a:r>
          </a:p>
          <a:p>
            <a:pPr marL="457200" indent="-457200">
              <a:buFont typeface="+mj-lt"/>
              <a:buAutoNum type="arabicPeriod"/>
            </a:pPr>
            <a:r>
              <a:rPr lang="en-US" sz="2200" dirty="0"/>
              <a:t>Sagebrush seed is short-lived and dispersed short distances</a:t>
            </a:r>
          </a:p>
          <a:p>
            <a:pPr marL="457200" indent="-457200">
              <a:buFont typeface="+mj-lt"/>
              <a:buAutoNum type="arabicPeriod"/>
            </a:pPr>
            <a:r>
              <a:rPr lang="en-US" sz="2200" dirty="0"/>
              <a:t>Re-establishment from burn perimeter inward takes time</a:t>
            </a:r>
          </a:p>
          <a:p>
            <a:pPr marL="457200" indent="-457200">
              <a:buFont typeface="+mj-lt"/>
              <a:buAutoNum type="arabicPeriod"/>
            </a:pPr>
            <a:r>
              <a:rPr lang="en-US" sz="2200" dirty="0"/>
              <a:t>High herbivory – small and large mammals</a:t>
            </a:r>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9" name="Picture 8">
            <a:extLst>
              <a:ext uri="{FF2B5EF4-FFF2-40B4-BE49-F238E27FC236}">
                <a16:creationId xmlns:a16="http://schemas.microsoft.com/office/drawing/2014/main" id="{B7FA3E41-997F-42E8-9316-96E10C20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2553" y="1234173"/>
            <a:ext cx="6781547" cy="5086160"/>
          </a:xfrm>
          <a:prstGeom prst="rect">
            <a:avLst/>
          </a:prstGeom>
        </p:spPr>
      </p:pic>
      <p:pic>
        <p:nvPicPr>
          <p:cNvPr id="8" name="Picture 7" descr="M:\CtoF\ChesapeakeEnergy\ProjectDocs\DCARestoration\OutsideDocs\FromWest\FieldTour\Photos\Sagebrush State Sec Stop 2 #9.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1434" y="2464297"/>
            <a:ext cx="2821635" cy="2218999"/>
          </a:xfrm>
          <a:prstGeom prst="rect">
            <a:avLst/>
          </a:prstGeom>
          <a:noFill/>
          <a:ln w="57150">
            <a:solidFill>
              <a:schemeClr val="accent1">
                <a:lumMod val="50000"/>
              </a:schemeClr>
            </a:solidFill>
          </a:ln>
          <a:effectLst>
            <a:outerShdw blurRad="50800" dist="38100" dir="8100000" algn="tr" rotWithShape="0">
              <a:prstClr val="black">
                <a:alpha val="40000"/>
              </a:prstClr>
            </a:outerShdw>
          </a:effectLst>
        </p:spPr>
      </p:pic>
      <p:sp>
        <p:nvSpPr>
          <p:cNvPr id="2" name="Title 1"/>
          <p:cNvSpPr>
            <a:spLocks noGrp="1"/>
          </p:cNvSpPr>
          <p:nvPr>
            <p:ph type="title"/>
          </p:nvPr>
        </p:nvSpPr>
        <p:spPr>
          <a:xfrm>
            <a:off x="647900" y="707471"/>
            <a:ext cx="11010700" cy="555978"/>
          </a:xfrm>
        </p:spPr>
        <p:txBody>
          <a:bodyPr>
            <a:noAutofit/>
          </a:bodyPr>
          <a:lstStyle/>
          <a:p>
            <a:r>
              <a:rPr lang="en-US" sz="4000" b="1" dirty="0"/>
              <a:t>Sagebrush Restoration within Northeastern Wyoming – The Challenges</a:t>
            </a:r>
          </a:p>
        </p:txBody>
      </p:sp>
    </p:spTree>
    <p:extLst>
      <p:ext uri="{BB962C8B-B14F-4D97-AF65-F5344CB8AC3E}">
        <p14:creationId xmlns:p14="http://schemas.microsoft.com/office/powerpoint/2010/main" val="407497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21" y="609602"/>
            <a:ext cx="7730745" cy="668866"/>
          </a:xfrm>
        </p:spPr>
        <p:txBody>
          <a:bodyPr>
            <a:noAutofit/>
          </a:bodyPr>
          <a:lstStyle/>
          <a:p>
            <a:r>
              <a:rPr lang="en-US" sz="4000" b="1" dirty="0"/>
              <a:t>Habitat Enhancement &amp; Restoration – Story with Data</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665" y="5913424"/>
            <a:ext cx="3294895" cy="81381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1910" y="1334659"/>
            <a:ext cx="6783859" cy="4522573"/>
          </a:xfrm>
          <a:prstGeom prst="rect">
            <a:avLst/>
          </a:prstGeom>
          <a:ln w="38100">
            <a:solidFill>
              <a:schemeClr val="bg2">
                <a:lumMod val="50000"/>
              </a:schemeClr>
            </a:solidFill>
          </a:ln>
        </p:spPr>
      </p:pic>
      <p:sp>
        <p:nvSpPr>
          <p:cNvPr id="11" name="Text Placeholder 3"/>
          <p:cNvSpPr>
            <a:spLocks noGrp="1"/>
          </p:cNvSpPr>
          <p:nvPr>
            <p:ph type="body" sz="half" idx="2"/>
          </p:nvPr>
        </p:nvSpPr>
        <p:spPr>
          <a:xfrm>
            <a:off x="1063665" y="1443038"/>
            <a:ext cx="3399847" cy="3071811"/>
          </a:xfrm>
          <a:solidFill>
            <a:schemeClr val="accent6">
              <a:lumMod val="20000"/>
              <a:lumOff val="80000"/>
            </a:schemeClr>
          </a:solidFill>
          <a:ln w="38100">
            <a:solidFill>
              <a:schemeClr val="accent6">
                <a:lumMod val="50000"/>
              </a:schemeClr>
            </a:solidFill>
          </a:ln>
        </p:spPr>
        <p:txBody>
          <a:bodyPr>
            <a:normAutofit/>
          </a:bodyPr>
          <a:lstStyle/>
          <a:p>
            <a:pPr marL="214313" indent="-214313">
              <a:buFont typeface="Arial" panose="020B0604020202020204" pitchFamily="34" charset="0"/>
              <a:buChar char="•"/>
            </a:pPr>
            <a:r>
              <a:rPr lang="en-US" sz="2000" dirty="0"/>
              <a:t>Six project sites (2014-2018)</a:t>
            </a:r>
          </a:p>
          <a:p>
            <a:pPr marL="214313" indent="-214313">
              <a:buFont typeface="Arial" panose="020B0604020202020204" pitchFamily="34" charset="0"/>
              <a:buChar char="•"/>
            </a:pPr>
            <a:r>
              <a:rPr lang="en-US" sz="2000" dirty="0"/>
              <a:t>Approximately 100,000  sagebrush seedlings planted</a:t>
            </a:r>
          </a:p>
          <a:p>
            <a:pPr marL="214313" indent="-214313">
              <a:buFont typeface="Arial" panose="020B0604020202020204" pitchFamily="34" charset="0"/>
              <a:buChar char="•"/>
            </a:pPr>
            <a:r>
              <a:rPr lang="en-US" sz="2000" dirty="0"/>
              <a:t>992 acres in discrete project areas including a recent (2016) burn</a:t>
            </a:r>
          </a:p>
          <a:p>
            <a:pPr marL="214313" indent="-214313">
              <a:buFont typeface="Arial" panose="020B0604020202020204" pitchFamily="34" charset="0"/>
              <a:buChar char="•"/>
            </a:pPr>
            <a:r>
              <a:rPr lang="en-US" sz="2000" dirty="0"/>
              <a:t>5,280 acres in North Burn; projects complementing WGFD planting efforts</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9361" y="2261552"/>
            <a:ext cx="2687899" cy="1621032"/>
          </a:xfrm>
          <a:prstGeom prst="rect">
            <a:avLst/>
          </a:prstGeom>
          <a:ln w="38100">
            <a:solidFill>
              <a:schemeClr val="accent6">
                <a:lumMod val="50000"/>
              </a:schemeClr>
            </a:solidFill>
          </a:ln>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6667" y="323047"/>
            <a:ext cx="2770593" cy="1558528"/>
          </a:xfrm>
          <a:prstGeom prst="rect">
            <a:avLst/>
          </a:prstGeom>
          <a:ln w="38100">
            <a:solidFill>
              <a:schemeClr val="accent6">
                <a:lumMod val="50000"/>
              </a:schemeClr>
            </a:solidFill>
          </a:ln>
        </p:spPr>
      </p:pic>
      <p:pic>
        <p:nvPicPr>
          <p:cNvPr id="14" name="Picture 13"/>
          <p:cNvPicPr preferRelativeResize="0">
            <a:picLocks/>
          </p:cNvPicPr>
          <p:nvPr/>
        </p:nvPicPr>
        <p:blipFill>
          <a:blip r:embed="rId7" cstate="email">
            <a:extLst>
              <a:ext uri="{28A0092B-C50C-407E-A947-70E740481C1C}">
                <a14:useLocalDpi xmlns:a14="http://schemas.microsoft.com/office/drawing/2010/main"/>
              </a:ext>
            </a:extLst>
          </a:blip>
          <a:stretch>
            <a:fillRect/>
          </a:stretch>
        </p:blipFill>
        <p:spPr>
          <a:xfrm>
            <a:off x="8619361" y="4362772"/>
            <a:ext cx="2755184" cy="1799660"/>
          </a:xfrm>
          <a:prstGeom prst="rect">
            <a:avLst/>
          </a:prstGeom>
          <a:ln w="38100">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8207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10952</TotalTime>
  <Words>1541</Words>
  <Application>Microsoft Office PowerPoint</Application>
  <PresentationFormat>Widescreen</PresentationFormat>
  <Paragraphs>207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Restoration of Wyoming big sagebrush to intact rangelands within a Greater Sage-grouse Core Population Area, Converse County, Wyoming</vt:lpstr>
      <vt:lpstr>The Douglas Core Area Restoration Team A Multi-Stakeholder Team</vt:lpstr>
      <vt:lpstr>The Douglas Core Area Restoration Team Formed in 2013</vt:lpstr>
      <vt:lpstr>Collaborative Conservation</vt:lpstr>
      <vt:lpstr>The Sagebrush Ecosystem…</vt:lpstr>
      <vt:lpstr>Sagebrush ecosystem</vt:lpstr>
      <vt:lpstr>Greater Sage-Grouse Conservation in Wyoming</vt:lpstr>
      <vt:lpstr>Sagebrush Restoration within Northeastern Wyoming – The Challenges</vt:lpstr>
      <vt:lpstr>Habitat Enhancement &amp; Restoration – Story with Data</vt:lpstr>
      <vt:lpstr>Sagebrush Restoration within the Douglas Core Area – Confronting the Challenges</vt:lpstr>
      <vt:lpstr>Seed source islands</vt:lpstr>
      <vt:lpstr>PowerPoint Presentation</vt:lpstr>
      <vt:lpstr>Research Questions</vt:lpstr>
      <vt:lpstr>Is there a benefit to using locally collected seed?</vt:lpstr>
      <vt:lpstr>Does fabric mulch enhance survival and growth?</vt:lpstr>
      <vt:lpstr>Soil water availability and dynamics </vt:lpstr>
      <vt:lpstr>What happens when the exclosures are removed?</vt:lpstr>
      <vt:lpstr>Does herbivory impact survival, growth, and reproduction over time?</vt:lpstr>
      <vt:lpstr>Acting as seed source islands….what next?</vt:lpstr>
      <vt:lpstr>Acting as seed source islands….what next?</vt:lpstr>
      <vt:lpstr>Conclusions – Sharing what we have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Heisler-White</dc:creator>
  <cp:lastModifiedBy>Kevin Wolter</cp:lastModifiedBy>
  <cp:revision>174</cp:revision>
  <dcterms:created xsi:type="dcterms:W3CDTF">2016-04-01T19:02:31Z</dcterms:created>
  <dcterms:modified xsi:type="dcterms:W3CDTF">2019-06-17T18:31:05Z</dcterms:modified>
</cp:coreProperties>
</file>