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64" r:id="rId3"/>
    <p:sldMasterId id="2147483677" r:id="rId4"/>
  </p:sldMasterIdLst>
  <p:notesMasterIdLst>
    <p:notesMasterId r:id="rId54"/>
  </p:notesMasterIdLst>
  <p:handoutMasterIdLst>
    <p:handoutMasterId r:id="rId55"/>
  </p:handoutMasterIdLst>
  <p:sldIdLst>
    <p:sldId id="256" r:id="rId5"/>
    <p:sldId id="271" r:id="rId6"/>
    <p:sldId id="360" r:id="rId7"/>
    <p:sldId id="521" r:id="rId8"/>
    <p:sldId id="861" r:id="rId9"/>
    <p:sldId id="345" r:id="rId10"/>
    <p:sldId id="864" r:id="rId11"/>
    <p:sldId id="374" r:id="rId12"/>
    <p:sldId id="541" r:id="rId13"/>
    <p:sldId id="273" r:id="rId14"/>
    <p:sldId id="1422" r:id="rId15"/>
    <p:sldId id="542" r:id="rId16"/>
    <p:sldId id="327" r:id="rId17"/>
    <p:sldId id="326" r:id="rId18"/>
    <p:sldId id="325" r:id="rId19"/>
    <p:sldId id="330" r:id="rId20"/>
    <p:sldId id="577" r:id="rId21"/>
    <p:sldId id="435" r:id="rId22"/>
    <p:sldId id="857" r:id="rId23"/>
    <p:sldId id="851" r:id="rId24"/>
    <p:sldId id="332" r:id="rId25"/>
    <p:sldId id="333" r:id="rId26"/>
    <p:sldId id="1510" r:id="rId27"/>
    <p:sldId id="335" r:id="rId28"/>
    <p:sldId id="865" r:id="rId29"/>
    <p:sldId id="1419" r:id="rId30"/>
    <p:sldId id="1415" r:id="rId31"/>
    <p:sldId id="1418" r:id="rId32"/>
    <p:sldId id="1325" r:id="rId33"/>
    <p:sldId id="439" r:id="rId34"/>
    <p:sldId id="1448" r:id="rId35"/>
    <p:sldId id="265" r:id="rId36"/>
    <p:sldId id="1428" r:id="rId37"/>
    <p:sldId id="1420" r:id="rId38"/>
    <p:sldId id="856" r:id="rId39"/>
    <p:sldId id="852" r:id="rId40"/>
    <p:sldId id="1421" r:id="rId41"/>
    <p:sldId id="1427" r:id="rId42"/>
    <p:sldId id="1509" r:id="rId43"/>
    <p:sldId id="854" r:id="rId44"/>
    <p:sldId id="364" r:id="rId45"/>
    <p:sldId id="530" r:id="rId46"/>
    <p:sldId id="274" r:id="rId47"/>
    <p:sldId id="276" r:id="rId48"/>
    <p:sldId id="279" r:id="rId49"/>
    <p:sldId id="308" r:id="rId50"/>
    <p:sldId id="312" r:id="rId51"/>
    <p:sldId id="307" r:id="rId52"/>
    <p:sldId id="278" r:id="rId5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ckinsey Lyon" initials="ML" lastIdx="1" clrIdx="0">
    <p:extLst>
      <p:ext uri="{19B8F6BF-5375-455C-9EA6-DF929625EA0E}">
        <p15:presenceInfo xmlns:p15="http://schemas.microsoft.com/office/powerpoint/2012/main" userId="S-1-5-21-2819610070-1354777276-777522020-36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635B4C"/>
    <a:srgbClr val="665D4F"/>
    <a:srgbClr val="47483D"/>
    <a:srgbClr val="3B3A31"/>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85194" autoAdjust="0"/>
  </p:normalViewPr>
  <p:slideViewPr>
    <p:cSldViewPr snapToGrid="0">
      <p:cViewPr varScale="1">
        <p:scale>
          <a:sx n="94" d="100"/>
          <a:sy n="94" d="100"/>
        </p:scale>
        <p:origin x="115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B0E007-B879-44D7-8D0D-FE33C485665E}" type="doc">
      <dgm:prSet loTypeId="urn:microsoft.com/office/officeart/2008/layout/AlternatingPictureBlocks" loCatId="list" qsTypeId="urn:microsoft.com/office/officeart/2005/8/quickstyle/simple1" qsCatId="simple" csTypeId="urn:microsoft.com/office/officeart/2005/8/colors/colorful5" csCatId="colorful" phldr="1"/>
      <dgm:spPr/>
      <dgm:t>
        <a:bodyPr/>
        <a:lstStyle/>
        <a:p>
          <a:endParaRPr lang="en-US"/>
        </a:p>
      </dgm:t>
    </dgm:pt>
    <dgm:pt modelId="{C9838E54-233D-44FE-9C44-3BD1FB52DAC5}" type="pres">
      <dgm:prSet presAssocID="{3BB0E007-B879-44D7-8D0D-FE33C485665E}" presName="linearFlow" presStyleCnt="0">
        <dgm:presLayoutVars>
          <dgm:dir/>
          <dgm:resizeHandles val="exact"/>
        </dgm:presLayoutVars>
      </dgm:prSet>
      <dgm:spPr/>
    </dgm:pt>
  </dgm:ptLst>
  <dgm:cxnLst>
    <dgm:cxn modelId="{B40EE3B9-9C8B-4227-A5EB-0106CD78D791}" type="presOf" srcId="{3BB0E007-B879-44D7-8D0D-FE33C485665E}" destId="{C9838E54-233D-44FE-9C44-3BD1FB52DAC5}" srcOrd="0" destOrd="0" presId="urn:microsoft.com/office/officeart/2008/layout/AlternatingPictureBlock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A6957B6-04EF-4939-A712-B13A007A72C1}"/>
              </a:ext>
            </a:extLst>
          </p:cNvPr>
          <p:cNvSpPr>
            <a:spLocks noGrp="1"/>
          </p:cNvSpPr>
          <p:nvPr>
            <p:ph type="hdr" sz="quarter"/>
          </p:nvPr>
        </p:nvSpPr>
        <p:spPr>
          <a:xfrm>
            <a:off x="0" y="1"/>
            <a:ext cx="3170238" cy="481013"/>
          </a:xfrm>
          <a:prstGeom prst="rect">
            <a:avLst/>
          </a:prstGeom>
        </p:spPr>
        <p:txBody>
          <a:bodyPr vert="horz" lIns="91429" tIns="45714" rIns="91429" bIns="45714" rtlCol="0"/>
          <a:lstStyle>
            <a:lvl1pPr algn="l">
              <a:defRPr sz="1200"/>
            </a:lvl1pPr>
          </a:lstStyle>
          <a:p>
            <a:endParaRPr lang="en-US"/>
          </a:p>
        </p:txBody>
      </p:sp>
      <p:sp>
        <p:nvSpPr>
          <p:cNvPr id="3" name="Date Placeholder 2">
            <a:extLst>
              <a:ext uri="{FF2B5EF4-FFF2-40B4-BE49-F238E27FC236}">
                <a16:creationId xmlns:a16="http://schemas.microsoft.com/office/drawing/2014/main" id="{3E4EE793-4198-4F15-907F-724A0110C376}"/>
              </a:ext>
            </a:extLst>
          </p:cNvPr>
          <p:cNvSpPr>
            <a:spLocks noGrp="1"/>
          </p:cNvSpPr>
          <p:nvPr>
            <p:ph type="dt" sz="quarter" idx="1"/>
          </p:nvPr>
        </p:nvSpPr>
        <p:spPr>
          <a:xfrm>
            <a:off x="4143375" y="1"/>
            <a:ext cx="3170238" cy="481013"/>
          </a:xfrm>
          <a:prstGeom prst="rect">
            <a:avLst/>
          </a:prstGeom>
        </p:spPr>
        <p:txBody>
          <a:bodyPr vert="horz" lIns="91429" tIns="45714" rIns="91429" bIns="45714" rtlCol="0"/>
          <a:lstStyle>
            <a:lvl1pPr algn="r">
              <a:defRPr sz="1200"/>
            </a:lvl1pPr>
          </a:lstStyle>
          <a:p>
            <a:fld id="{74FC57D6-7AC3-4AB1-92BE-8CE0DAA26833}" type="datetimeFigureOut">
              <a:rPr lang="en-US" smtClean="0"/>
              <a:t>6/17/2019</a:t>
            </a:fld>
            <a:endParaRPr lang="en-US"/>
          </a:p>
        </p:txBody>
      </p:sp>
      <p:sp>
        <p:nvSpPr>
          <p:cNvPr id="4" name="Footer Placeholder 3">
            <a:extLst>
              <a:ext uri="{FF2B5EF4-FFF2-40B4-BE49-F238E27FC236}">
                <a16:creationId xmlns:a16="http://schemas.microsoft.com/office/drawing/2014/main" id="{099D9DA2-FC47-405E-B220-7D379ACB7AE1}"/>
              </a:ext>
            </a:extLst>
          </p:cNvPr>
          <p:cNvSpPr>
            <a:spLocks noGrp="1"/>
          </p:cNvSpPr>
          <p:nvPr>
            <p:ph type="ftr" sz="quarter" idx="2"/>
          </p:nvPr>
        </p:nvSpPr>
        <p:spPr>
          <a:xfrm>
            <a:off x="0" y="9120188"/>
            <a:ext cx="3170238" cy="481012"/>
          </a:xfrm>
          <a:prstGeom prst="rect">
            <a:avLst/>
          </a:prstGeom>
        </p:spPr>
        <p:txBody>
          <a:bodyPr vert="horz" lIns="91429" tIns="45714" rIns="91429" bIns="4571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F70A687-C708-4E23-9D1B-DBEC49C52440}"/>
              </a:ext>
            </a:extLst>
          </p:cNvPr>
          <p:cNvSpPr>
            <a:spLocks noGrp="1"/>
          </p:cNvSpPr>
          <p:nvPr>
            <p:ph type="sldNum" sz="quarter" idx="3"/>
          </p:nvPr>
        </p:nvSpPr>
        <p:spPr>
          <a:xfrm>
            <a:off x="4143375" y="9120188"/>
            <a:ext cx="3170238" cy="481012"/>
          </a:xfrm>
          <a:prstGeom prst="rect">
            <a:avLst/>
          </a:prstGeom>
        </p:spPr>
        <p:txBody>
          <a:bodyPr vert="horz" lIns="91429" tIns="45714" rIns="91429" bIns="45714" rtlCol="0" anchor="b"/>
          <a:lstStyle>
            <a:lvl1pPr algn="r">
              <a:defRPr sz="1200"/>
            </a:lvl1pPr>
          </a:lstStyle>
          <a:p>
            <a:fld id="{DAA047E6-13BF-4DE3-8814-B5FFD6081E5C}" type="slidenum">
              <a:rPr lang="en-US" smtClean="0"/>
              <a:t>‹#›</a:t>
            </a:fld>
            <a:endParaRPr lang="en-US"/>
          </a:p>
        </p:txBody>
      </p:sp>
    </p:spTree>
    <p:extLst>
      <p:ext uri="{BB962C8B-B14F-4D97-AF65-F5344CB8AC3E}">
        <p14:creationId xmlns:p14="http://schemas.microsoft.com/office/powerpoint/2010/main" val="25222595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49" tIns="48325" rIns="96649" bIns="48325" rtlCol="0"/>
          <a:lstStyle>
            <a:lvl1pPr algn="l">
              <a:defRPr sz="1300"/>
            </a:lvl1pPr>
          </a:lstStyle>
          <a:p>
            <a:endParaRPr lang="en-US"/>
          </a:p>
        </p:txBody>
      </p:sp>
      <p:sp>
        <p:nvSpPr>
          <p:cNvPr id="3" name="Date Placeholder 2"/>
          <p:cNvSpPr>
            <a:spLocks noGrp="1"/>
          </p:cNvSpPr>
          <p:nvPr>
            <p:ph type="dt" idx="1"/>
          </p:nvPr>
        </p:nvSpPr>
        <p:spPr>
          <a:xfrm>
            <a:off x="4143587" y="1"/>
            <a:ext cx="3169920" cy="481727"/>
          </a:xfrm>
          <a:prstGeom prst="rect">
            <a:avLst/>
          </a:prstGeom>
        </p:spPr>
        <p:txBody>
          <a:bodyPr vert="horz" lIns="96649" tIns="48325" rIns="96649" bIns="48325" rtlCol="0"/>
          <a:lstStyle>
            <a:lvl1pPr algn="r">
              <a:defRPr sz="1300"/>
            </a:lvl1pPr>
          </a:lstStyle>
          <a:p>
            <a:fld id="{5A394DA9-D982-48CC-B9A8-4B29CD5FD2B4}" type="datetimeFigureOut">
              <a:rPr lang="en-US" smtClean="0"/>
              <a:t>6/17/2019</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49" tIns="48325" rIns="96649" bIns="48325"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49" tIns="48325" rIns="96649" bIns="4832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49" tIns="48325" rIns="96649" bIns="48325"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49" tIns="48325" rIns="96649" bIns="48325" rtlCol="0" anchor="b"/>
          <a:lstStyle>
            <a:lvl1pPr algn="r">
              <a:defRPr sz="1300"/>
            </a:lvl1pPr>
          </a:lstStyle>
          <a:p>
            <a:fld id="{FDDFF2EF-EFFB-421A-AC89-D85469EE03C8}" type="slidenum">
              <a:rPr lang="en-US" smtClean="0"/>
              <a:t>‹#›</a:t>
            </a:fld>
            <a:endParaRPr lang="en-US"/>
          </a:p>
        </p:txBody>
      </p:sp>
    </p:spTree>
    <p:extLst>
      <p:ext uri="{BB962C8B-B14F-4D97-AF65-F5344CB8AC3E}">
        <p14:creationId xmlns:p14="http://schemas.microsoft.com/office/powerpoint/2010/main" val="3158701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DFF2EF-EFFB-421A-AC89-D85469EE03C8}" type="slidenum">
              <a:rPr lang="en-US" smtClean="0"/>
              <a:t>1</a:t>
            </a:fld>
            <a:endParaRPr lang="en-US"/>
          </a:p>
        </p:txBody>
      </p:sp>
    </p:spTree>
    <p:extLst>
      <p:ext uri="{BB962C8B-B14F-4D97-AF65-F5344CB8AC3E}">
        <p14:creationId xmlns:p14="http://schemas.microsoft.com/office/powerpoint/2010/main" val="3827983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DFF2EF-EFFB-421A-AC89-D85469EE03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1307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dirty="0"/>
              <a:t>TAILINGS</a:t>
            </a:r>
          </a:p>
          <a:p>
            <a:pPr algn="l"/>
            <a:r>
              <a:rPr lang="en-US" sz="1200" dirty="0"/>
              <a:t>10.5 million tons of legacy spent ore and tailings, unlined, interact with water table</a:t>
            </a:r>
          </a:p>
          <a:p>
            <a:pPr algn="l"/>
            <a:r>
              <a:rPr lang="en-US" sz="1100" b="1" dirty="0"/>
              <a:t>MEADOW CREEK</a:t>
            </a:r>
          </a:p>
          <a:p>
            <a:pPr algn="l"/>
            <a:r>
              <a:rPr lang="en-US" sz="1100" dirty="0"/>
              <a:t>4,900 ft rock lined ditch with limited habitat function</a:t>
            </a:r>
          </a:p>
          <a:p>
            <a:r>
              <a:rPr lang="en-US" sz="1100" b="1" dirty="0"/>
              <a:t>YELLOW PINE PIT</a:t>
            </a:r>
          </a:p>
          <a:p>
            <a:r>
              <a:rPr lang="en-US" sz="1100" dirty="0"/>
              <a:t>The East Fork of the South Fork dumps in to a legacy mine pit. Currently, ~80 feet of sediment collected at the bottom</a:t>
            </a:r>
          </a:p>
          <a:p>
            <a:r>
              <a:rPr lang="en-US" sz="1100" b="1" dirty="0"/>
              <a:t>FISH PASSAGE</a:t>
            </a:r>
          </a:p>
          <a:p>
            <a:r>
              <a:rPr lang="en-US" sz="1100" dirty="0"/>
              <a:t>Fish migration is blocked by the Yellow Pine pit </a:t>
            </a:r>
          </a:p>
          <a:p>
            <a:r>
              <a:rPr lang="en-US" sz="1100" b="1" dirty="0"/>
              <a:t>HABITAT</a:t>
            </a:r>
          </a:p>
          <a:p>
            <a:r>
              <a:rPr lang="en-US" sz="1100" dirty="0"/>
              <a:t>13,500 ft poor </a:t>
            </a:r>
          </a:p>
          <a:p>
            <a:r>
              <a:rPr lang="en-US" sz="1100" dirty="0"/>
              <a:t>habitat quality</a:t>
            </a:r>
          </a:p>
          <a:p>
            <a:r>
              <a:rPr lang="en-US" sz="1100" b="1" dirty="0"/>
              <a:t>BLOWOUT CREEK</a:t>
            </a:r>
          </a:p>
          <a:p>
            <a:r>
              <a:rPr lang="en-US" sz="1100" dirty="0"/>
              <a:t>Largest source of sedimentation in the watershed14 foot drop in water table, loss of wetlands function</a:t>
            </a:r>
          </a:p>
          <a:p>
            <a:endParaRPr lang="en-US" sz="1100" dirty="0"/>
          </a:p>
          <a:p>
            <a:endParaRPr lang="en-US" sz="1100" dirty="0"/>
          </a:p>
          <a:p>
            <a:endParaRPr lang="en-US" sz="1100" dirty="0"/>
          </a:p>
          <a:p>
            <a:endParaRPr lang="en-US" sz="1100" dirty="0"/>
          </a:p>
          <a:p>
            <a:pPr algn="l"/>
            <a:endParaRPr lang="en-US" sz="1100" dirty="0"/>
          </a:p>
          <a:p>
            <a:pPr algn="l"/>
            <a:endParaRPr lang="en-US" sz="1100" dirty="0"/>
          </a:p>
          <a:p>
            <a:endParaRPr lang="en-US" dirty="0"/>
          </a:p>
        </p:txBody>
      </p:sp>
      <p:sp>
        <p:nvSpPr>
          <p:cNvPr id="4" name="Slide Number Placeholder 3"/>
          <p:cNvSpPr>
            <a:spLocks noGrp="1"/>
          </p:cNvSpPr>
          <p:nvPr>
            <p:ph type="sldNum" sz="quarter" idx="10"/>
          </p:nvPr>
        </p:nvSpPr>
        <p:spPr/>
        <p:txBody>
          <a:bodyPr/>
          <a:lstStyle/>
          <a:p>
            <a:fld id="{25232B73-F0D1-41F4-90DF-75F7E8C0D3B5}" type="slidenum">
              <a:rPr lang="en-CA" smtClean="0"/>
              <a:t>12</a:t>
            </a:fld>
            <a:endParaRPr lang="en-CA" dirty="0"/>
          </a:p>
        </p:txBody>
      </p:sp>
    </p:spTree>
    <p:extLst>
      <p:ext uri="{BB962C8B-B14F-4D97-AF65-F5344CB8AC3E}">
        <p14:creationId xmlns:p14="http://schemas.microsoft.com/office/powerpoint/2010/main" val="4010873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232B73-F0D1-41F4-90DF-75F7E8C0D3B5}" type="slidenum">
              <a:rPr lang="en-CA" smtClean="0"/>
              <a:t>14</a:t>
            </a:fld>
            <a:endParaRPr lang="en-CA" dirty="0"/>
          </a:p>
        </p:txBody>
      </p:sp>
    </p:spTree>
    <p:extLst>
      <p:ext uri="{BB962C8B-B14F-4D97-AF65-F5344CB8AC3E}">
        <p14:creationId xmlns:p14="http://schemas.microsoft.com/office/powerpoint/2010/main" val="1853587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232B73-F0D1-41F4-90DF-75F7E8C0D3B5}" type="slidenum">
              <a:rPr lang="en-CA" smtClean="0"/>
              <a:t>15</a:t>
            </a:fld>
            <a:endParaRPr lang="en-CA" dirty="0"/>
          </a:p>
        </p:txBody>
      </p:sp>
    </p:spTree>
    <p:extLst>
      <p:ext uri="{BB962C8B-B14F-4D97-AF65-F5344CB8AC3E}">
        <p14:creationId xmlns:p14="http://schemas.microsoft.com/office/powerpoint/2010/main" val="535067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LOCATION</a:t>
            </a:r>
          </a:p>
        </p:txBody>
      </p:sp>
      <p:sp>
        <p:nvSpPr>
          <p:cNvPr id="4" name="Slide Number Placeholder 3"/>
          <p:cNvSpPr>
            <a:spLocks noGrp="1"/>
          </p:cNvSpPr>
          <p:nvPr>
            <p:ph type="sldNum" sz="quarter" idx="10"/>
          </p:nvPr>
        </p:nvSpPr>
        <p:spPr/>
        <p:txBody>
          <a:bodyPr/>
          <a:lstStyle/>
          <a:p>
            <a:fld id="{25232B73-F0D1-41F4-90DF-75F7E8C0D3B5}" type="slidenum">
              <a:rPr lang="en-CA" smtClean="0"/>
              <a:t>17</a:t>
            </a:fld>
            <a:endParaRPr lang="en-CA" dirty="0"/>
          </a:p>
        </p:txBody>
      </p:sp>
    </p:spTree>
    <p:extLst>
      <p:ext uri="{BB962C8B-B14F-4D97-AF65-F5344CB8AC3E}">
        <p14:creationId xmlns:p14="http://schemas.microsoft.com/office/powerpoint/2010/main" val="3617554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232B73-F0D1-41F4-90DF-75F7E8C0D3B5}" type="slidenum">
              <a:rPr lang="en-CA" smtClean="0"/>
              <a:t>18</a:t>
            </a:fld>
            <a:endParaRPr lang="en-CA" dirty="0"/>
          </a:p>
        </p:txBody>
      </p:sp>
    </p:spTree>
    <p:extLst>
      <p:ext uri="{BB962C8B-B14F-4D97-AF65-F5344CB8AC3E}">
        <p14:creationId xmlns:p14="http://schemas.microsoft.com/office/powerpoint/2010/main" val="115867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Wherever possible, our footprint for operations stays limited to areas already disturbed.</a:t>
            </a:r>
          </a:p>
          <a:p>
            <a:endParaRPr lang="en-US" dirty="0"/>
          </a:p>
          <a:p>
            <a:r>
              <a:rPr lang="en-US" dirty="0"/>
              <a:t>After reprocessing legacy tailings we will mine Yellow Pine pit.</a:t>
            </a:r>
          </a:p>
          <a:p>
            <a:endParaRPr lang="en-US" dirty="0"/>
          </a:p>
          <a:p>
            <a:r>
              <a:rPr lang="en-US" b="1" dirty="0"/>
              <a:t>Currently, the EFSFSR dumps into the old Yellow Pine pit. We will temporarily re-route the river </a:t>
            </a:r>
            <a:r>
              <a:rPr lang="en-US" dirty="0"/>
              <a:t>in order to mine and then back fill the Yellow Pine pit. </a:t>
            </a:r>
          </a:p>
          <a:p>
            <a:r>
              <a:rPr lang="en-US" dirty="0"/>
              <a:t>This allows us to begin the process of </a:t>
            </a:r>
            <a:r>
              <a:rPr lang="en-US" b="1" dirty="0"/>
              <a:t>setting the river back to its pre-1930’s course.</a:t>
            </a:r>
          </a:p>
          <a:p>
            <a:endParaRPr lang="en-US" b="1" dirty="0"/>
          </a:p>
          <a:p>
            <a:r>
              <a:rPr lang="en-US" dirty="0"/>
              <a:t>We will then mine Hangar Flats and West End.</a:t>
            </a:r>
          </a:p>
          <a:p>
            <a:endParaRPr lang="en-US" dirty="0"/>
          </a:p>
          <a:p>
            <a:r>
              <a:rPr lang="en-US" dirty="0"/>
              <a:t> </a:t>
            </a:r>
          </a:p>
        </p:txBody>
      </p:sp>
      <p:sp>
        <p:nvSpPr>
          <p:cNvPr id="4" name="Slide Number Placeholder 3"/>
          <p:cNvSpPr>
            <a:spLocks noGrp="1"/>
          </p:cNvSpPr>
          <p:nvPr>
            <p:ph type="sldNum" sz="quarter" idx="10"/>
          </p:nvPr>
        </p:nvSpPr>
        <p:spPr/>
        <p:txBody>
          <a:bodyPr/>
          <a:lstStyle/>
          <a:p>
            <a:fld id="{25232B73-F0D1-41F4-90DF-75F7E8C0D3B5}" type="slidenum">
              <a:rPr lang="en-CA" smtClean="0"/>
              <a:t>20</a:t>
            </a:fld>
            <a:endParaRPr lang="en-CA" dirty="0"/>
          </a:p>
        </p:txBody>
      </p:sp>
    </p:spTree>
    <p:extLst>
      <p:ext uri="{BB962C8B-B14F-4D97-AF65-F5344CB8AC3E}">
        <p14:creationId xmlns:p14="http://schemas.microsoft.com/office/powerpoint/2010/main" val="4203163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232B73-F0D1-41F4-90DF-75F7E8C0D3B5}" type="slidenum">
              <a:rPr lang="en-CA" smtClean="0"/>
              <a:t>22</a:t>
            </a:fld>
            <a:endParaRPr lang="en-CA" dirty="0"/>
          </a:p>
        </p:txBody>
      </p:sp>
    </p:spTree>
    <p:extLst>
      <p:ext uri="{BB962C8B-B14F-4D97-AF65-F5344CB8AC3E}">
        <p14:creationId xmlns:p14="http://schemas.microsoft.com/office/powerpoint/2010/main" val="367496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232B73-F0D1-41F4-90DF-75F7E8C0D3B5}" type="slidenum">
              <a:rPr lang="en-CA" smtClean="0"/>
              <a:t>23</a:t>
            </a:fld>
            <a:endParaRPr lang="en-CA" dirty="0"/>
          </a:p>
        </p:txBody>
      </p:sp>
    </p:spTree>
    <p:extLst>
      <p:ext uri="{BB962C8B-B14F-4D97-AF65-F5344CB8AC3E}">
        <p14:creationId xmlns:p14="http://schemas.microsoft.com/office/powerpoint/2010/main" val="1817017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232B73-F0D1-41F4-90DF-75F7E8C0D3B5}" type="slidenum">
              <a:rPr lang="en-CA" smtClean="0"/>
              <a:t>24</a:t>
            </a:fld>
            <a:endParaRPr lang="en-CA" dirty="0"/>
          </a:p>
        </p:txBody>
      </p:sp>
    </p:spTree>
    <p:extLst>
      <p:ext uri="{BB962C8B-B14F-4D97-AF65-F5344CB8AC3E}">
        <p14:creationId xmlns:p14="http://schemas.microsoft.com/office/powerpoint/2010/main" val="265347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VANDALS:</a:t>
            </a:r>
          </a:p>
          <a:p>
            <a:r>
              <a:rPr lang="en-US" dirty="0"/>
              <a:t>Angie, Tanya, Hayley, Chris, Kyle, Ryan, Melanie, Jordan=8</a:t>
            </a:r>
          </a:p>
          <a:p>
            <a:r>
              <a:rPr lang="en-US" dirty="0"/>
              <a:t>Broncos:</a:t>
            </a:r>
          </a:p>
          <a:p>
            <a:r>
              <a:rPr lang="en-US" dirty="0"/>
              <a:t>Dale, Kyle, Koda, Tanya=4 </a:t>
            </a:r>
            <a:r>
              <a:rPr lang="en-US" dirty="0" err="1"/>
              <a:t>Ciara+Kaleb</a:t>
            </a:r>
            <a:r>
              <a:rPr lang="en-US" dirty="0"/>
              <a:t>=6</a:t>
            </a:r>
          </a:p>
        </p:txBody>
      </p:sp>
      <p:sp>
        <p:nvSpPr>
          <p:cNvPr id="4" name="Slide Number Placeholder 3"/>
          <p:cNvSpPr>
            <a:spLocks noGrp="1"/>
          </p:cNvSpPr>
          <p:nvPr>
            <p:ph type="sldNum" sz="quarter" idx="5"/>
          </p:nvPr>
        </p:nvSpPr>
        <p:spPr/>
        <p:txBody>
          <a:bodyPr/>
          <a:lstStyle/>
          <a:p>
            <a:fld id="{FDDFF2EF-EFFB-421A-AC89-D85469EE03C8}" type="slidenum">
              <a:rPr lang="en-US" smtClean="0"/>
              <a:t>2</a:t>
            </a:fld>
            <a:endParaRPr lang="en-US"/>
          </a:p>
        </p:txBody>
      </p:sp>
    </p:spTree>
    <p:extLst>
      <p:ext uri="{BB962C8B-B14F-4D97-AF65-F5344CB8AC3E}">
        <p14:creationId xmlns:p14="http://schemas.microsoft.com/office/powerpoint/2010/main" val="4469738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232B73-F0D1-41F4-90DF-75F7E8C0D3B5}" type="slidenum">
              <a:rPr lang="en-CA" smtClean="0"/>
              <a:t>26</a:t>
            </a:fld>
            <a:endParaRPr lang="en-CA" dirty="0"/>
          </a:p>
        </p:txBody>
      </p:sp>
    </p:spTree>
    <p:extLst>
      <p:ext uri="{BB962C8B-B14F-4D97-AF65-F5344CB8AC3E}">
        <p14:creationId xmlns:p14="http://schemas.microsoft.com/office/powerpoint/2010/main" val="14893887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970" marR="0" lvl="0" indent="-228600" algn="l" defTabSz="914400" rtl="0" eaLnBrk="1" fontAlgn="auto" latinLnBrk="0" hangingPunct="1">
              <a:lnSpc>
                <a:spcPct val="90000"/>
              </a:lnSpc>
              <a:spcBef>
                <a:spcPts val="0"/>
              </a:spcBef>
              <a:spcAft>
                <a:spcPts val="600"/>
              </a:spcAft>
              <a:buClr>
                <a:srgbClr val="44546A"/>
              </a:buClr>
              <a:buSzTx/>
              <a:buFont typeface="Arial" panose="020B0604020202020204" pitchFamily="34" charset="0"/>
              <a:buChar char="•"/>
              <a:tabLst/>
              <a:defRPr/>
            </a:pPr>
            <a:r>
              <a:rPr kumimoji="0" lang="en-US" sz="1200" b="0" i="0" u="none" strike="noStrike" kern="1200" cap="none" spc="0" normalizeH="0" baseline="0" noProof="0" dirty="0" err="1">
                <a:ln>
                  <a:noFill/>
                </a:ln>
                <a:solidFill>
                  <a:prstClr val="black"/>
                </a:solidFill>
                <a:effectLst/>
                <a:uLnTx/>
                <a:uFillTx/>
                <a:latin typeface="Tw Cen MT" panose="020B0602020104020603" pitchFamily="34" charset="0"/>
                <a:ea typeface="+mn-ea"/>
                <a:cs typeface="+mn-cs"/>
              </a:rPr>
              <a:t>Restor</a:t>
            </a:r>
            <a:r>
              <a:rPr lang="en-US" sz="1200" dirty="0">
                <a:solidFill>
                  <a:prstClr val="black"/>
                </a:solidFill>
                <a:latin typeface="Tw Cen MT" panose="020B0602020104020603" pitchFamily="34" charset="0"/>
              </a:rPr>
              <a:t>e</a:t>
            </a:r>
            <a:r>
              <a:rPr kumimoji="0" lang="en-US" sz="12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 volitional passage early, during mine operations, through closure, and beyond</a:t>
            </a:r>
          </a:p>
          <a:p>
            <a:pPr marL="180970" marR="0" lvl="0" indent="-228600" algn="l" defTabSz="914400" rtl="0" eaLnBrk="1" fontAlgn="auto" latinLnBrk="0" hangingPunct="1">
              <a:lnSpc>
                <a:spcPct val="90000"/>
              </a:lnSpc>
              <a:spcBef>
                <a:spcPts val="0"/>
              </a:spcBef>
              <a:spcAft>
                <a:spcPts val="600"/>
              </a:spcAft>
              <a:buClr>
                <a:srgbClr val="44546A"/>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Restore spawning and rearing habitat in EFSFSR and Meadow Creek.</a:t>
            </a:r>
          </a:p>
          <a:p>
            <a:pPr marL="180970" marR="0" lvl="0" indent="-228600" algn="l" defTabSz="914400" rtl="0" eaLnBrk="1" fontAlgn="auto" latinLnBrk="0" hangingPunct="1">
              <a:lnSpc>
                <a:spcPct val="90000"/>
              </a:lnSpc>
              <a:spcBef>
                <a:spcPts val="0"/>
              </a:spcBef>
              <a:spcAft>
                <a:spcPts val="600"/>
              </a:spcAft>
              <a:buClr>
                <a:srgbClr val="44546A"/>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Minimize incidental take of ESA-listed fish.</a:t>
            </a:r>
          </a:p>
          <a:p>
            <a:pPr marL="0" marR="0" lvl="0" indent="0" algn="l" defTabSz="914400" rtl="0" eaLnBrk="1" fontAlgn="auto" latinLnBrk="0" hangingPunct="1">
              <a:lnSpc>
                <a:spcPct val="90000"/>
              </a:lnSpc>
              <a:spcBef>
                <a:spcPts val="0"/>
              </a:spcBef>
              <a:spcAft>
                <a:spcPts val="600"/>
              </a:spcAft>
              <a:buClr>
                <a:srgbClr val="44546A"/>
              </a:buClr>
              <a:buSzTx/>
              <a:buFontTx/>
              <a:buNone/>
              <a:tabLst/>
              <a:defRPr/>
            </a:pPr>
            <a:r>
              <a:rPr kumimoji="0" lang="en-US" sz="120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Results: </a:t>
            </a:r>
          </a:p>
          <a:p>
            <a:pPr marL="180970" marR="0" lvl="0" indent="-228600" algn="l" defTabSz="914400" rtl="0" eaLnBrk="1" fontAlgn="auto" latinLnBrk="0" hangingPunct="1">
              <a:lnSpc>
                <a:spcPct val="90000"/>
              </a:lnSpc>
              <a:spcBef>
                <a:spcPts val="0"/>
              </a:spcBef>
              <a:spcAft>
                <a:spcPts val="600"/>
              </a:spcAft>
              <a:buClr>
                <a:srgbClr val="44546A"/>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Restoration of passage, accessing 3-9 miles of additional habitat (species-dependent)</a:t>
            </a:r>
          </a:p>
          <a:p>
            <a:pPr marL="180970" marR="0" lvl="0" indent="-228600" algn="l" defTabSz="914400" rtl="0" eaLnBrk="1" fontAlgn="auto" latinLnBrk="0" hangingPunct="1">
              <a:lnSpc>
                <a:spcPct val="90000"/>
              </a:lnSpc>
              <a:spcBef>
                <a:spcPts val="0"/>
              </a:spcBef>
              <a:spcAft>
                <a:spcPts val="600"/>
              </a:spcAft>
              <a:buClr>
                <a:srgbClr val="44546A"/>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Net improvement in habitat</a:t>
            </a:r>
          </a:p>
          <a:p>
            <a:pPr marL="180970" marR="0" lvl="0" indent="-228600" algn="l" defTabSz="914400" rtl="0" eaLnBrk="1" fontAlgn="auto" latinLnBrk="0" hangingPunct="1">
              <a:lnSpc>
                <a:spcPct val="90000"/>
              </a:lnSpc>
              <a:spcBef>
                <a:spcPts val="0"/>
              </a:spcBef>
              <a:spcAft>
                <a:spcPts val="600"/>
              </a:spcAft>
              <a:buClr>
                <a:srgbClr val="44546A"/>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Increased salmon production (+possible seeding other areas)</a:t>
            </a:r>
          </a:p>
          <a:p>
            <a:pPr marL="180970" marR="0" lvl="0" indent="-228600" algn="l" defTabSz="914400" rtl="0" eaLnBrk="1" fontAlgn="auto" latinLnBrk="0" hangingPunct="1">
              <a:lnSpc>
                <a:spcPct val="90000"/>
              </a:lnSpc>
              <a:spcBef>
                <a:spcPts val="0"/>
              </a:spcBef>
              <a:spcAft>
                <a:spcPts val="600"/>
              </a:spcAft>
              <a:buClr>
                <a:srgbClr val="44546A"/>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Support conservation and recovery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DFF2EF-EFFB-421A-AC89-D85469EE03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5519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restoration view.</a:t>
            </a:r>
          </a:p>
          <a:p>
            <a:r>
              <a:rPr lang="en-US" dirty="0"/>
              <a:t>Note fisheries habitat opened up by facilitating passage at YPP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DFF2EF-EFFB-421A-AC89-D85469EE03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20426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DDFF2EF-EFFB-421A-AC89-D85469EE03C8}" type="slidenum">
              <a:rPr lang="en-US" smtClean="0"/>
              <a:t>30</a:t>
            </a:fld>
            <a:endParaRPr lang="en-US"/>
          </a:p>
        </p:txBody>
      </p:sp>
    </p:spTree>
    <p:extLst>
      <p:ext uri="{BB962C8B-B14F-4D97-AF65-F5344CB8AC3E}">
        <p14:creationId xmlns:p14="http://schemas.microsoft.com/office/powerpoint/2010/main" val="11097189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Wherever possible, our footprint for operations stays limited to areas already disturbed.</a:t>
            </a:r>
          </a:p>
          <a:p>
            <a:endParaRPr lang="en-US" dirty="0"/>
          </a:p>
          <a:p>
            <a:r>
              <a:rPr lang="en-US" dirty="0"/>
              <a:t>After reprocessing legacy tailings we will mine Yellow Pine pit.</a:t>
            </a:r>
          </a:p>
          <a:p>
            <a:endParaRPr lang="en-US" dirty="0"/>
          </a:p>
          <a:p>
            <a:r>
              <a:rPr lang="en-US" b="1" dirty="0"/>
              <a:t>Currently, the EFSFSR dumps into the old Yellow Pine pit. We will temporarily re-route the river </a:t>
            </a:r>
            <a:r>
              <a:rPr lang="en-US" dirty="0"/>
              <a:t>in order to mine and then back fill the Yellow Pine pit. </a:t>
            </a:r>
          </a:p>
          <a:p>
            <a:r>
              <a:rPr lang="en-US" dirty="0"/>
              <a:t>This allows us to begin the process of </a:t>
            </a:r>
            <a:r>
              <a:rPr lang="en-US" b="1" dirty="0"/>
              <a:t>setting the river back to its pre-1930’s course.</a:t>
            </a:r>
          </a:p>
          <a:p>
            <a:endParaRPr lang="en-US" b="1" dirty="0"/>
          </a:p>
          <a:p>
            <a:r>
              <a:rPr lang="en-US" dirty="0"/>
              <a:t>We will then mine Hangar Flats and West End.</a:t>
            </a:r>
          </a:p>
          <a:p>
            <a:endParaRPr lang="en-US" dirty="0"/>
          </a:p>
          <a:p>
            <a:r>
              <a:rPr lang="en-US" dirty="0"/>
              <a:t> </a:t>
            </a:r>
          </a:p>
        </p:txBody>
      </p:sp>
      <p:sp>
        <p:nvSpPr>
          <p:cNvPr id="4" name="Slide Number Placeholder 3"/>
          <p:cNvSpPr>
            <a:spLocks noGrp="1"/>
          </p:cNvSpPr>
          <p:nvPr>
            <p:ph type="sldNum" sz="quarter" idx="10"/>
          </p:nvPr>
        </p:nvSpPr>
        <p:spPr/>
        <p:txBody>
          <a:bodyPr/>
          <a:lstStyle/>
          <a:p>
            <a:fld id="{25232B73-F0D1-41F4-90DF-75F7E8C0D3B5}" type="slidenum">
              <a:rPr lang="en-CA" smtClean="0"/>
              <a:t>33</a:t>
            </a:fld>
            <a:endParaRPr lang="en-CA" dirty="0"/>
          </a:p>
        </p:txBody>
      </p:sp>
    </p:spTree>
    <p:extLst>
      <p:ext uri="{BB962C8B-B14F-4D97-AF65-F5344CB8AC3E}">
        <p14:creationId xmlns:p14="http://schemas.microsoft.com/office/powerpoint/2010/main" val="8976742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Wherever possible, our footprint for operations stays limited to areas already disturbed.</a:t>
            </a:r>
          </a:p>
          <a:p>
            <a:endParaRPr lang="en-US" dirty="0"/>
          </a:p>
          <a:p>
            <a:r>
              <a:rPr lang="en-US" dirty="0"/>
              <a:t>After reprocessing legacy tailings we will mine Yellow Pine pit.</a:t>
            </a:r>
          </a:p>
          <a:p>
            <a:endParaRPr lang="en-US" dirty="0"/>
          </a:p>
          <a:p>
            <a:r>
              <a:rPr lang="en-US" b="1" dirty="0"/>
              <a:t>Currently, the EFSFSR dumps into the old Yellow Pine pit. We will temporarily re-route the river </a:t>
            </a:r>
            <a:r>
              <a:rPr lang="en-US" dirty="0"/>
              <a:t>in order to mine and then back fill the Yellow Pine pit. </a:t>
            </a:r>
          </a:p>
          <a:p>
            <a:r>
              <a:rPr lang="en-US" dirty="0"/>
              <a:t>This allows us to begin the process of </a:t>
            </a:r>
            <a:r>
              <a:rPr lang="en-US" b="1" dirty="0"/>
              <a:t>setting the river back to its pre-1930’s course.</a:t>
            </a:r>
          </a:p>
          <a:p>
            <a:endParaRPr lang="en-US" b="1" dirty="0"/>
          </a:p>
          <a:p>
            <a:r>
              <a:rPr lang="en-US" dirty="0"/>
              <a:t>We will then mine Hangar Flats and West End.</a:t>
            </a:r>
          </a:p>
          <a:p>
            <a:endParaRPr lang="en-US" dirty="0"/>
          </a:p>
          <a:p>
            <a:r>
              <a:rPr lang="en-US" dirty="0"/>
              <a:t> </a:t>
            </a:r>
          </a:p>
        </p:txBody>
      </p:sp>
      <p:sp>
        <p:nvSpPr>
          <p:cNvPr id="4" name="Slide Number Placeholder 3"/>
          <p:cNvSpPr>
            <a:spLocks noGrp="1"/>
          </p:cNvSpPr>
          <p:nvPr>
            <p:ph type="sldNum" sz="quarter" idx="10"/>
          </p:nvPr>
        </p:nvSpPr>
        <p:spPr/>
        <p:txBody>
          <a:bodyPr/>
          <a:lstStyle/>
          <a:p>
            <a:fld id="{25232B73-F0D1-41F4-90DF-75F7E8C0D3B5}" type="slidenum">
              <a:rPr lang="en-CA" smtClean="0"/>
              <a:t>34</a:t>
            </a:fld>
            <a:endParaRPr lang="en-CA" dirty="0"/>
          </a:p>
        </p:txBody>
      </p:sp>
    </p:spTree>
    <p:extLst>
      <p:ext uri="{BB962C8B-B14F-4D97-AF65-F5344CB8AC3E}">
        <p14:creationId xmlns:p14="http://schemas.microsoft.com/office/powerpoint/2010/main" val="3450841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232B73-F0D1-41F4-90DF-75F7E8C0D3B5}" type="slidenum">
              <a:rPr lang="en-CA" smtClean="0"/>
              <a:t>35</a:t>
            </a:fld>
            <a:endParaRPr lang="en-CA" dirty="0"/>
          </a:p>
        </p:txBody>
      </p:sp>
    </p:spTree>
    <p:extLst>
      <p:ext uri="{BB962C8B-B14F-4D97-AF65-F5344CB8AC3E}">
        <p14:creationId xmlns:p14="http://schemas.microsoft.com/office/powerpoint/2010/main" val="9945932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232B73-F0D1-41F4-90DF-75F7E8C0D3B5}" type="slidenum">
              <a:rPr lang="en-CA" smtClean="0"/>
              <a:t>36</a:t>
            </a:fld>
            <a:endParaRPr lang="en-CA" dirty="0"/>
          </a:p>
        </p:txBody>
      </p:sp>
    </p:spTree>
    <p:extLst>
      <p:ext uri="{BB962C8B-B14F-4D97-AF65-F5344CB8AC3E}">
        <p14:creationId xmlns:p14="http://schemas.microsoft.com/office/powerpoint/2010/main" val="12163322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232B73-F0D1-41F4-90DF-75F7E8C0D3B5}" type="slidenum">
              <a:rPr lang="en-CA" smtClean="0"/>
              <a:t>37</a:t>
            </a:fld>
            <a:endParaRPr lang="en-CA" dirty="0"/>
          </a:p>
        </p:txBody>
      </p:sp>
    </p:spTree>
    <p:extLst>
      <p:ext uri="{BB962C8B-B14F-4D97-AF65-F5344CB8AC3E}">
        <p14:creationId xmlns:p14="http://schemas.microsoft.com/office/powerpoint/2010/main" val="4207718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HISTORY</a:t>
            </a:r>
          </a:p>
          <a:p>
            <a:endParaRPr lang="en-US" dirty="0"/>
          </a:p>
          <a:p>
            <a:r>
              <a:rPr lang="en-US" dirty="0"/>
              <a:t>The site is in a historic mining district. Starting in the 1890’s, mining occurred at stibnite for Antimony, Gold, Silver and Tungsten. </a:t>
            </a:r>
          </a:p>
          <a:p>
            <a:r>
              <a:rPr lang="en-US" dirty="0"/>
              <a:t>At one point, the town of Stibnite grew to nearly 1,000 residents.</a:t>
            </a:r>
          </a:p>
          <a:p>
            <a:r>
              <a:rPr lang="en-US" dirty="0"/>
              <a:t>In the 1950’s the town started to slowly disappear and by the1990’s the companies stopped operating.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232B73-F0D1-41F4-90DF-75F7E8C0D3B5}"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76720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232B73-F0D1-41F4-90DF-75F7E8C0D3B5}" type="slidenum">
              <a:rPr lang="en-CA" smtClean="0"/>
              <a:t>38</a:t>
            </a:fld>
            <a:endParaRPr lang="en-CA" dirty="0"/>
          </a:p>
        </p:txBody>
      </p:sp>
    </p:spTree>
    <p:extLst>
      <p:ext uri="{BB962C8B-B14F-4D97-AF65-F5344CB8AC3E}">
        <p14:creationId xmlns:p14="http://schemas.microsoft.com/office/powerpoint/2010/main" val="3457388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DDFF2EF-EFFB-421A-AC89-D85469EE03C8}" type="slidenum">
              <a:rPr lang="en-US" smtClean="0"/>
              <a:t>39</a:t>
            </a:fld>
            <a:endParaRPr lang="en-US"/>
          </a:p>
        </p:txBody>
      </p:sp>
    </p:spTree>
    <p:extLst>
      <p:ext uri="{BB962C8B-B14F-4D97-AF65-F5344CB8AC3E}">
        <p14:creationId xmlns:p14="http://schemas.microsoft.com/office/powerpoint/2010/main" val="41682497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w Cen MT" panose="020B0602020104020603" pitchFamily="34" charset="0"/>
              </a:rPr>
              <a:t>LS and lime required for neutralization in ore processing             </a:t>
            </a:r>
          </a:p>
          <a:p>
            <a:r>
              <a:rPr lang="en-US" sz="1200" dirty="0">
                <a:latin typeface="Tw Cen MT" panose="020B0602020104020603" pitchFamily="34" charset="0"/>
              </a:rPr>
              <a:t>(max: 52K ton/year)</a:t>
            </a:r>
          </a:p>
          <a:p>
            <a:r>
              <a:rPr lang="en-US" sz="1200" dirty="0">
                <a:latin typeface="Tw Cen MT" panose="020B0602020104020603" pitchFamily="34" charset="0"/>
              </a:rPr>
              <a:t>Abundant Middle Marble in West End Pit</a:t>
            </a:r>
          </a:p>
          <a:p>
            <a:r>
              <a:rPr lang="en-US" sz="1200" dirty="0">
                <a:latin typeface="Tw Cen MT" panose="020B0602020104020603" pitchFamily="34" charset="0"/>
              </a:rPr>
              <a:t>Lime kiln alternative reduces GHG transport round trips, increased kiln emissions</a:t>
            </a:r>
          </a:p>
          <a:p>
            <a:endParaRPr lang="en-US" dirty="0"/>
          </a:p>
        </p:txBody>
      </p:sp>
      <p:sp>
        <p:nvSpPr>
          <p:cNvPr id="4" name="Slide Number Placeholder 3"/>
          <p:cNvSpPr>
            <a:spLocks noGrp="1"/>
          </p:cNvSpPr>
          <p:nvPr>
            <p:ph type="sldNum" sz="quarter" idx="10"/>
          </p:nvPr>
        </p:nvSpPr>
        <p:spPr/>
        <p:txBody>
          <a:bodyPr/>
          <a:lstStyle/>
          <a:p>
            <a:fld id="{25232B73-F0D1-41F4-90DF-75F7E8C0D3B5}" type="slidenum">
              <a:rPr lang="en-CA" smtClean="0"/>
              <a:t>40</a:t>
            </a:fld>
            <a:endParaRPr lang="en-CA" dirty="0"/>
          </a:p>
        </p:txBody>
      </p:sp>
    </p:spTree>
    <p:extLst>
      <p:ext uri="{BB962C8B-B14F-4D97-AF65-F5344CB8AC3E}">
        <p14:creationId xmlns:p14="http://schemas.microsoft.com/office/powerpoint/2010/main" val="34908154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Wherever possible, our footprint for operations stays limited to areas already disturbed.</a:t>
            </a:r>
          </a:p>
          <a:p>
            <a:endParaRPr lang="en-US" dirty="0"/>
          </a:p>
          <a:p>
            <a:r>
              <a:rPr lang="en-US" dirty="0"/>
              <a:t>After reprocessing legacy tailings we will mine Yellow Pine pit.</a:t>
            </a:r>
          </a:p>
          <a:p>
            <a:endParaRPr lang="en-US" dirty="0"/>
          </a:p>
          <a:p>
            <a:r>
              <a:rPr lang="en-US" b="1" dirty="0"/>
              <a:t>Currently, the EFSFSR dumps into the old Yellow Pine pit. We will temporarily re-route the river </a:t>
            </a:r>
            <a:r>
              <a:rPr lang="en-US" dirty="0"/>
              <a:t>in order to mine and then back fill the Yellow Pine pit. </a:t>
            </a:r>
          </a:p>
          <a:p>
            <a:r>
              <a:rPr lang="en-US" dirty="0"/>
              <a:t>This allows us to begin the process of </a:t>
            </a:r>
            <a:r>
              <a:rPr lang="en-US" b="1" dirty="0"/>
              <a:t>setting the river back to its pre-1930’s course.</a:t>
            </a:r>
          </a:p>
          <a:p>
            <a:endParaRPr lang="en-US" b="1" dirty="0"/>
          </a:p>
          <a:p>
            <a:r>
              <a:rPr lang="en-US" dirty="0"/>
              <a:t>We will then mine Hangar Flats and West End.</a:t>
            </a:r>
          </a:p>
          <a:p>
            <a:endParaRPr lang="en-US" dirty="0"/>
          </a:p>
          <a:p>
            <a:r>
              <a:rPr lang="en-US" dirty="0"/>
              <a:t> </a:t>
            </a:r>
          </a:p>
        </p:txBody>
      </p:sp>
      <p:sp>
        <p:nvSpPr>
          <p:cNvPr id="4" name="Slide Number Placeholder 3"/>
          <p:cNvSpPr>
            <a:spLocks noGrp="1"/>
          </p:cNvSpPr>
          <p:nvPr>
            <p:ph type="sldNum" sz="quarter" idx="10"/>
          </p:nvPr>
        </p:nvSpPr>
        <p:spPr/>
        <p:txBody>
          <a:bodyPr/>
          <a:lstStyle/>
          <a:p>
            <a:fld id="{25232B73-F0D1-41F4-90DF-75F7E8C0D3B5}" type="slidenum">
              <a:rPr lang="en-CA" smtClean="0"/>
              <a:t>41</a:t>
            </a:fld>
            <a:endParaRPr lang="en-CA" dirty="0"/>
          </a:p>
        </p:txBody>
      </p:sp>
    </p:spTree>
    <p:extLst>
      <p:ext uri="{BB962C8B-B14F-4D97-AF65-F5344CB8AC3E}">
        <p14:creationId xmlns:p14="http://schemas.microsoft.com/office/powerpoint/2010/main" val="10717883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the unique proposition we offer. </a:t>
            </a:r>
          </a:p>
          <a:p>
            <a:endParaRPr lang="en-US" b="1" dirty="0"/>
          </a:p>
          <a:p>
            <a:r>
              <a:rPr lang="en-US" b="1" dirty="0"/>
              <a:t>This project has the right economics to be the source of remediation and reclamation of a brownfield site.</a:t>
            </a:r>
          </a:p>
          <a:p>
            <a:endParaRPr lang="en-US" b="1" dirty="0"/>
          </a:p>
          <a:p>
            <a:r>
              <a:rPr lang="en-US" b="1" dirty="0"/>
              <a:t>(change photo?)</a:t>
            </a:r>
          </a:p>
        </p:txBody>
      </p:sp>
      <p:sp>
        <p:nvSpPr>
          <p:cNvPr id="4" name="Slide Number Placeholder 3"/>
          <p:cNvSpPr>
            <a:spLocks noGrp="1"/>
          </p:cNvSpPr>
          <p:nvPr>
            <p:ph type="sldNum" sz="quarter" idx="10"/>
          </p:nvPr>
        </p:nvSpPr>
        <p:spPr/>
        <p:txBody>
          <a:bodyPr/>
          <a:lstStyle/>
          <a:p>
            <a:fld id="{25232B73-F0D1-41F4-90DF-75F7E8C0D3B5}" type="slidenum">
              <a:rPr lang="en-CA" smtClean="0"/>
              <a:t>43</a:t>
            </a:fld>
            <a:endParaRPr lang="en-CA" dirty="0"/>
          </a:p>
        </p:txBody>
      </p:sp>
    </p:spTree>
    <p:extLst>
      <p:ext uri="{BB962C8B-B14F-4D97-AF65-F5344CB8AC3E}">
        <p14:creationId xmlns:p14="http://schemas.microsoft.com/office/powerpoint/2010/main" val="17406167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DFF2EF-EFFB-421A-AC89-D85469EE03C8}" type="slidenum">
              <a:rPr lang="en-US" smtClean="0"/>
              <a:t>44</a:t>
            </a:fld>
            <a:endParaRPr lang="en-US"/>
          </a:p>
        </p:txBody>
      </p:sp>
    </p:spTree>
    <p:extLst>
      <p:ext uri="{BB962C8B-B14F-4D97-AF65-F5344CB8AC3E}">
        <p14:creationId xmlns:p14="http://schemas.microsoft.com/office/powerpoint/2010/main" val="8684373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232B73-F0D1-41F4-90DF-75F7E8C0D3B5}" type="slidenum">
              <a:rPr lang="en-CA" smtClean="0"/>
              <a:t>49</a:t>
            </a:fld>
            <a:endParaRPr lang="en-CA" dirty="0"/>
          </a:p>
        </p:txBody>
      </p:sp>
    </p:spTree>
    <p:extLst>
      <p:ext uri="{BB962C8B-B14F-4D97-AF65-F5344CB8AC3E}">
        <p14:creationId xmlns:p14="http://schemas.microsoft.com/office/powerpoint/2010/main" val="2665545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DFF2EF-EFFB-421A-AC89-D85469EE03C8}" type="slidenum">
              <a:rPr lang="en-US" smtClean="0"/>
              <a:t>5</a:t>
            </a:fld>
            <a:endParaRPr lang="en-US"/>
          </a:p>
        </p:txBody>
      </p:sp>
    </p:spTree>
    <p:extLst>
      <p:ext uri="{BB962C8B-B14F-4D97-AF65-F5344CB8AC3E}">
        <p14:creationId xmlns:p14="http://schemas.microsoft.com/office/powerpoint/2010/main" val="3781685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chemeClr val="bg1"/>
                </a:solidFill>
              </a:rPr>
              <a:t>Water Delivery Pipeline for Power Plant on Sugar Creek (circa 1930). 11,000 ft long 28-inch diameter redwood stave wire-wrapped pipe. Transported water from EF Meadow Creek to generator at Sugar Creek. Photo courtesy of the J. Nock Family</a:t>
            </a:r>
            <a:endParaRPr lang="en-US" sz="1200" dirty="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FDDFF2EF-EFFB-421A-AC89-D85469EE03C8}" type="slidenum">
              <a:rPr lang="en-US" smtClean="0"/>
              <a:t>6</a:t>
            </a:fld>
            <a:endParaRPr lang="en-US"/>
          </a:p>
        </p:txBody>
      </p:sp>
    </p:spTree>
    <p:extLst>
      <p:ext uri="{BB962C8B-B14F-4D97-AF65-F5344CB8AC3E}">
        <p14:creationId xmlns:p14="http://schemas.microsoft.com/office/powerpoint/2010/main" val="3830488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Much of the history of mining at the site occurred prior to meaningful environmental regulation. </a:t>
            </a:r>
          </a:p>
          <a:p>
            <a:r>
              <a:rPr lang="en-US" dirty="0"/>
              <a:t>The Stibnite Mining District Namesake</a:t>
            </a:r>
          </a:p>
          <a:p>
            <a:endParaRPr lang="en-US" dirty="0"/>
          </a:p>
          <a:p>
            <a:r>
              <a:rPr lang="en-US" dirty="0"/>
              <a:t>WWI - </a:t>
            </a:r>
            <a:r>
              <a:rPr lang="en-US" sz="1200" b="0" i="0" u="none" strike="noStrike" kern="1200" baseline="0" dirty="0">
                <a:solidFill>
                  <a:schemeClr val="tx1"/>
                </a:solidFill>
                <a:latin typeface="+mn-lt"/>
                <a:ea typeface="+mn-ea"/>
                <a:cs typeface="+mn-cs"/>
              </a:rPr>
              <a:t>A military use also appeared in the 19th century when a brittle lead alloy hardened with 10 to13 percent antimony was used for the spherical bullets contained in a new antipersonnel artillery shell invented by British General Henry Shrapnel. “Shrapnel” was used so extensively in the trench warfare of World War I that world antimony production between 1915 and 1918 averaged 53,000 metric tons per year (t/</a:t>
            </a:r>
            <a:r>
              <a:rPr lang="en-US" sz="1200" b="0" i="0" u="none" strike="noStrike" kern="1200" baseline="0" dirty="0" err="1">
                <a:solidFill>
                  <a:schemeClr val="tx1"/>
                </a:solidFill>
                <a:latin typeface="+mn-lt"/>
                <a:ea typeface="+mn-ea"/>
                <a:cs typeface="+mn-cs"/>
              </a:rPr>
              <a:t>yr</a:t>
            </a:r>
            <a:r>
              <a:rPr lang="en-US" sz="1200" b="0" i="0" u="none" strike="noStrike" kern="1200" baseline="0" dirty="0">
                <a:solidFill>
                  <a:schemeClr val="tx1"/>
                </a:solidFill>
                <a:latin typeface="+mn-lt"/>
                <a:ea typeface="+mn-ea"/>
                <a:cs typeface="+mn-cs"/>
              </a:rPr>
              <a:t>) and peaked at 82,000 t in 1916 these figures were not approached again until World War II (Schrader, 1921, p. 298).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WWII - Antimony was again used in large quantities in World War II when world demand peaked at about 58,000 t/</a:t>
            </a:r>
            <a:r>
              <a:rPr lang="en-US" sz="1200" b="0" i="0" u="none" strike="noStrike" kern="1200" baseline="0" dirty="0" err="1">
                <a:solidFill>
                  <a:schemeClr val="tx1"/>
                </a:solidFill>
                <a:latin typeface="+mn-lt"/>
                <a:ea typeface="+mn-ea"/>
                <a:cs typeface="+mn-cs"/>
              </a:rPr>
              <a:t>yr</a:t>
            </a:r>
            <a:r>
              <a:rPr lang="en-US" sz="1200" b="0" i="0" u="none" strike="noStrike" kern="1200" baseline="0" dirty="0">
                <a:solidFill>
                  <a:schemeClr val="tx1"/>
                </a:solidFill>
                <a:latin typeface="+mn-lt"/>
                <a:ea typeface="+mn-ea"/>
                <a:cs typeface="+mn-cs"/>
              </a:rPr>
              <a:t> in 1942 and 1943 (Mote, 1948, p.128). With the abandonment of trench warfare in favor of maneuver and with an emphasis on mobile armored units, however, a much smaller fraction of military antimony went into fragmentation ammunition. Most of it was used in the LA batteries of military vehicles and in flame retardant compounds. The flame retardants were used primarily for heavy textiles, such as were made into tents and tarpaulins. </a:t>
            </a:r>
          </a:p>
          <a:p>
            <a:endParaRPr lang="en-US" sz="1200" b="0" i="0" u="none" strike="noStrike" kern="1200" baseline="0" dirty="0">
              <a:solidFill>
                <a:schemeClr val="tx1"/>
              </a:solidFill>
              <a:latin typeface="+mn-lt"/>
              <a:ea typeface="+mn-ea"/>
              <a:cs typeface="+mn-cs"/>
            </a:endParaRPr>
          </a:p>
          <a:p>
            <a:r>
              <a:rPr lang="en-US" sz="1200" kern="1200" dirty="0">
                <a:solidFill>
                  <a:schemeClr val="tx1"/>
                </a:solidFill>
                <a:effectLst/>
                <a:latin typeface="+mn-lt"/>
                <a:ea typeface="+mn-ea"/>
                <a:cs typeface="+mn-cs"/>
              </a:rPr>
              <a:t>An Army Munitions Board Supply Department General noted that the materials mined from the Stibnite District likely cut a year off the war in the Pacific and saved over a million lives (Clark, 1951; Congressional Record, 1956). Clark, N.M., Want to Get Away From it All, Saturday Evening Post, December 8, 1951, p. 97-105.</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Sb and W primarily in Yellow Pine Pit, some in hangar flats</a:t>
            </a:r>
          </a:p>
          <a:p>
            <a:endParaRPr lang="en-US" dirty="0"/>
          </a:p>
        </p:txBody>
      </p:sp>
      <p:sp>
        <p:nvSpPr>
          <p:cNvPr id="4" name="Slide Number Placeholder 3"/>
          <p:cNvSpPr>
            <a:spLocks noGrp="1"/>
          </p:cNvSpPr>
          <p:nvPr>
            <p:ph type="sldNum" sz="quarter" idx="10"/>
          </p:nvPr>
        </p:nvSpPr>
        <p:spPr/>
        <p:txBody>
          <a:bodyPr/>
          <a:lstStyle/>
          <a:p>
            <a:fld id="{FDDFF2EF-EFFB-421A-AC89-D85469EE03C8}" type="slidenum">
              <a:rPr lang="en-US" smtClean="0"/>
              <a:t>7</a:t>
            </a:fld>
            <a:endParaRPr lang="en-US"/>
          </a:p>
        </p:txBody>
      </p:sp>
    </p:spTree>
    <p:extLst>
      <p:ext uri="{BB962C8B-B14F-4D97-AF65-F5344CB8AC3E}">
        <p14:creationId xmlns:p14="http://schemas.microsoft.com/office/powerpoint/2010/main" val="26173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Stibnite Mining District Namesake</a:t>
            </a:r>
          </a:p>
          <a:p>
            <a:endParaRPr lang="en-US" dirty="0"/>
          </a:p>
          <a:p>
            <a:r>
              <a:rPr lang="en-US" dirty="0"/>
              <a:t>WWI - </a:t>
            </a:r>
            <a:r>
              <a:rPr lang="en-US" sz="1200" b="0" i="0" u="none" strike="noStrike" kern="1200" baseline="0" dirty="0">
                <a:solidFill>
                  <a:schemeClr val="tx1"/>
                </a:solidFill>
                <a:latin typeface="+mn-lt"/>
                <a:ea typeface="+mn-ea"/>
                <a:cs typeface="+mn-cs"/>
              </a:rPr>
              <a:t>A military use also appeared in the 19th century when a brittle lead alloy hardened with 10 to13 percent antimony was used for the spherical bullets contained in a new antipersonnel artillery shell invented by British General Henry Shrapnel. “Shrapnel” was used so extensively in the trench warfare of World War I that world antimony production between 1915 and 1918 averaged 53,000 metric tons per year (t/</a:t>
            </a:r>
            <a:r>
              <a:rPr lang="en-US" sz="1200" b="0" i="0" u="none" strike="noStrike" kern="1200" baseline="0" dirty="0" err="1">
                <a:solidFill>
                  <a:schemeClr val="tx1"/>
                </a:solidFill>
                <a:latin typeface="+mn-lt"/>
                <a:ea typeface="+mn-ea"/>
                <a:cs typeface="+mn-cs"/>
              </a:rPr>
              <a:t>yr</a:t>
            </a:r>
            <a:r>
              <a:rPr lang="en-US" sz="1200" b="0" i="0" u="none" strike="noStrike" kern="1200" baseline="0" dirty="0">
                <a:solidFill>
                  <a:schemeClr val="tx1"/>
                </a:solidFill>
                <a:latin typeface="+mn-lt"/>
                <a:ea typeface="+mn-ea"/>
                <a:cs typeface="+mn-cs"/>
              </a:rPr>
              <a:t>) and peaked at 82,000 t in 1916 these figures were not approached again until World War II (Schrader, 1921, p. 298).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WWII - Antimony was again used in large quantities in World War II when world demand peaked at about 58,000 t/</a:t>
            </a:r>
            <a:r>
              <a:rPr lang="en-US" sz="1200" b="0" i="0" u="none" strike="noStrike" kern="1200" baseline="0" dirty="0" err="1">
                <a:solidFill>
                  <a:schemeClr val="tx1"/>
                </a:solidFill>
                <a:latin typeface="+mn-lt"/>
                <a:ea typeface="+mn-ea"/>
                <a:cs typeface="+mn-cs"/>
              </a:rPr>
              <a:t>yr</a:t>
            </a:r>
            <a:r>
              <a:rPr lang="en-US" sz="1200" b="0" i="0" u="none" strike="noStrike" kern="1200" baseline="0" dirty="0">
                <a:solidFill>
                  <a:schemeClr val="tx1"/>
                </a:solidFill>
                <a:latin typeface="+mn-lt"/>
                <a:ea typeface="+mn-ea"/>
                <a:cs typeface="+mn-cs"/>
              </a:rPr>
              <a:t> in 1942 and 1943 (Mote, 1948, p.128). With the abandonment of trench warfare in favor of maneuver and with an emphasis on mobile armored units, however, a much smaller fraction of military antimony went into fragmentation ammunition. Most of it was used in the LA batteries of military vehicles and in flame retardant compounds. The flame retardants were used primarily for heavy textiles, such as were made into tents and tarpaulins. </a:t>
            </a:r>
          </a:p>
          <a:p>
            <a:endParaRPr lang="en-US" sz="1200" b="0" i="0" u="none" strike="noStrike" kern="1200" baseline="0" dirty="0">
              <a:solidFill>
                <a:schemeClr val="tx1"/>
              </a:solidFill>
              <a:latin typeface="+mn-lt"/>
              <a:ea typeface="+mn-ea"/>
              <a:cs typeface="+mn-cs"/>
            </a:endParaRPr>
          </a:p>
          <a:p>
            <a:r>
              <a:rPr lang="en-US" sz="1200" kern="1200" dirty="0">
                <a:solidFill>
                  <a:schemeClr val="tx1"/>
                </a:solidFill>
                <a:effectLst/>
                <a:latin typeface="+mn-lt"/>
                <a:ea typeface="+mn-ea"/>
                <a:cs typeface="+mn-cs"/>
              </a:rPr>
              <a:t>An Army Munitions Board Supply Department General noted that the materials mined from the Stibnite District likely cut a year off the war in the Pacific and saved over a million lives (Clark, 1951; Congressional Record, 1956). Clark, N.M., Want to Get Away From it All, Saturday Evening Post, December 8, 1951, p. 97-105.</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Sb and W primarily in Yellow Pine Pit, some in hangar flats</a:t>
            </a:r>
          </a:p>
          <a:p>
            <a:endParaRPr lang="en-US" dirty="0"/>
          </a:p>
        </p:txBody>
      </p:sp>
      <p:sp>
        <p:nvSpPr>
          <p:cNvPr id="4" name="Slide Number Placeholder 3"/>
          <p:cNvSpPr>
            <a:spLocks noGrp="1"/>
          </p:cNvSpPr>
          <p:nvPr>
            <p:ph type="sldNum" sz="quarter" idx="10"/>
          </p:nvPr>
        </p:nvSpPr>
        <p:spPr/>
        <p:txBody>
          <a:bodyPr/>
          <a:lstStyle/>
          <a:p>
            <a:fld id="{FDDFF2EF-EFFB-421A-AC89-D85469EE03C8}" type="slidenum">
              <a:rPr lang="en-US" smtClean="0"/>
              <a:t>8</a:t>
            </a:fld>
            <a:endParaRPr lang="en-US"/>
          </a:p>
        </p:txBody>
      </p:sp>
    </p:spTree>
    <p:extLst>
      <p:ext uri="{BB962C8B-B14F-4D97-AF65-F5344CB8AC3E}">
        <p14:creationId xmlns:p14="http://schemas.microsoft.com/office/powerpoint/2010/main" val="1493375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Executive Order 13817 (12-20-2017)</a:t>
            </a:r>
          </a:p>
          <a:p>
            <a:r>
              <a:rPr lang="en-US" b="1" dirty="0"/>
              <a:t>Sec. 3</a:t>
            </a:r>
            <a:r>
              <a:rPr lang="en-US" dirty="0"/>
              <a:t>. </a:t>
            </a:r>
            <a:r>
              <a:rPr lang="en-US" i="1" dirty="0"/>
              <a:t>Policy.</a:t>
            </a:r>
            <a:r>
              <a:rPr lang="en-US" dirty="0"/>
              <a:t> It shall be the policy of the Federal Government to reduce the Nation's vulnerability to disruptions in the supply of critical minerals, which constitutes a strategic vulnerability for the security and prosperity of the United States. The United States will further this policy for the benefit of the American people and in a safe and environmentally responsible manner, by:</a:t>
            </a:r>
          </a:p>
          <a:p>
            <a:r>
              <a:rPr lang="en-US" dirty="0"/>
              <a:t>(a) identifying new sources of critical minerals;</a:t>
            </a:r>
          </a:p>
          <a:p>
            <a:r>
              <a:rPr lang="en-US" dirty="0"/>
              <a:t>(b) increasing activity at all levels of the supply chain, including exploration, mining, concentration, separation, alloying, recycling, and reprocessing critical minerals;</a:t>
            </a:r>
          </a:p>
          <a:p>
            <a:r>
              <a:rPr lang="en-US" dirty="0"/>
              <a:t>(c) ensuring that our miners and producers have electronic access to the most advanced topographic, geologic, and geophysical data within U.S. territory to the extent permitted by law and subject to appropriate limitations for purposes of privacy and security, including appropriate limitations to protect critical infrastructure data such as those related to national security areas; </a:t>
            </a:r>
            <a:r>
              <a:rPr lang="en-US" dirty="0" err="1"/>
              <a:t>and</a:t>
            </a:r>
            <a:r>
              <a:rPr lang="en-US" dirty="0" err="1">
                <a:effectLst/>
              </a:rPr>
              <a:t>Start</a:t>
            </a:r>
            <a:r>
              <a:rPr lang="en-US" dirty="0">
                <a:effectLst/>
              </a:rPr>
              <a:t> Printed Page 60836</a:t>
            </a:r>
            <a:r>
              <a:rPr lang="en-US" dirty="0"/>
              <a:t> </a:t>
            </a:r>
          </a:p>
          <a:p>
            <a:r>
              <a:rPr lang="en-US" dirty="0">
                <a:highlight>
                  <a:srgbClr val="FFFF00"/>
                </a:highlight>
              </a:rPr>
              <a:t>(</a:t>
            </a:r>
            <a:r>
              <a:rPr lang="en-US" b="1" dirty="0">
                <a:highlight>
                  <a:srgbClr val="FFFF00"/>
                </a:highlight>
              </a:rPr>
              <a:t>d) streamlining leasing and permitting processes to expedite exploration, production, processing, reprocessing, recycling, and domestic refining of critical minerals.</a:t>
            </a:r>
          </a:p>
        </p:txBody>
      </p:sp>
      <p:sp>
        <p:nvSpPr>
          <p:cNvPr id="4" name="Slide Number Placeholder 3"/>
          <p:cNvSpPr>
            <a:spLocks noGrp="1"/>
          </p:cNvSpPr>
          <p:nvPr>
            <p:ph type="sldNum" sz="quarter" idx="10"/>
          </p:nvPr>
        </p:nvSpPr>
        <p:spPr/>
        <p:txBody>
          <a:bodyPr/>
          <a:lstStyle/>
          <a:p>
            <a:fld id="{FDDFF2EF-EFFB-421A-AC89-D85469EE03C8}" type="slidenum">
              <a:rPr lang="en-US" smtClean="0"/>
              <a:t>9</a:t>
            </a:fld>
            <a:endParaRPr lang="en-US"/>
          </a:p>
        </p:txBody>
      </p:sp>
    </p:spTree>
    <p:extLst>
      <p:ext uri="{BB962C8B-B14F-4D97-AF65-F5344CB8AC3E}">
        <p14:creationId xmlns:p14="http://schemas.microsoft.com/office/powerpoint/2010/main" val="2909977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1900 – Hg, Au and Ag discovered at Thunder Mtn.</a:t>
            </a:r>
          </a:p>
          <a:p>
            <a:r>
              <a:rPr lang="en-US" dirty="0"/>
              <a:t>1914 – Albert Hennessy, first claims at Stibnite for Au-Sb</a:t>
            </a:r>
          </a:p>
        </p:txBody>
      </p:sp>
      <p:sp>
        <p:nvSpPr>
          <p:cNvPr id="4" name="Slide Number Placeholder 3"/>
          <p:cNvSpPr>
            <a:spLocks noGrp="1"/>
          </p:cNvSpPr>
          <p:nvPr>
            <p:ph type="sldNum" sz="quarter" idx="5"/>
          </p:nvPr>
        </p:nvSpPr>
        <p:spPr/>
        <p:txBody>
          <a:bodyPr/>
          <a:lstStyle/>
          <a:p>
            <a:fld id="{FDDFF2EF-EFFB-421A-AC89-D85469EE03C8}" type="slidenum">
              <a:rPr lang="en-US" smtClean="0"/>
              <a:t>10</a:t>
            </a:fld>
            <a:endParaRPr lang="en-US"/>
          </a:p>
        </p:txBody>
      </p:sp>
    </p:spTree>
    <p:extLst>
      <p:ext uri="{BB962C8B-B14F-4D97-AF65-F5344CB8AC3E}">
        <p14:creationId xmlns:p14="http://schemas.microsoft.com/office/powerpoint/2010/main" val="1289402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EB938-14F2-4666-9553-BC165BA6CC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49B70C-2962-44C3-AA7B-3E54BE68A4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EBE8B1-E708-4972-B1C8-E88210B3FEB2}"/>
              </a:ext>
            </a:extLst>
          </p:cNvPr>
          <p:cNvSpPr>
            <a:spLocks noGrp="1"/>
          </p:cNvSpPr>
          <p:nvPr>
            <p:ph type="dt" sz="half" idx="10"/>
          </p:nvPr>
        </p:nvSpPr>
        <p:spPr/>
        <p:txBody>
          <a:bodyPr/>
          <a:lstStyle/>
          <a:p>
            <a:fld id="{DA208ADE-6C77-4474-A43C-DDE3F300CD6D}" type="datetime1">
              <a:rPr lang="en-US" smtClean="0"/>
              <a:t>6/17/2019</a:t>
            </a:fld>
            <a:endParaRPr lang="en-US"/>
          </a:p>
        </p:txBody>
      </p:sp>
      <p:sp>
        <p:nvSpPr>
          <p:cNvPr id="5" name="Footer Placeholder 4">
            <a:extLst>
              <a:ext uri="{FF2B5EF4-FFF2-40B4-BE49-F238E27FC236}">
                <a16:creationId xmlns:a16="http://schemas.microsoft.com/office/drawing/2014/main" id="{3DD64B39-7007-40DC-B816-8DF4EFBE18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1CFCBD-DC21-453D-8D18-9D7058BDABEC}"/>
              </a:ext>
            </a:extLst>
          </p:cNvPr>
          <p:cNvSpPr>
            <a:spLocks noGrp="1"/>
          </p:cNvSpPr>
          <p:nvPr>
            <p:ph type="sldNum" sz="quarter" idx="12"/>
          </p:nvPr>
        </p:nvSpPr>
        <p:spPr/>
        <p:txBody>
          <a:bodyPr/>
          <a:lstStyle/>
          <a:p>
            <a:fld id="{95AD6633-1FB4-4679-A495-E9434E3B0203}" type="slidenum">
              <a:rPr lang="en-US" smtClean="0"/>
              <a:t>‹#›</a:t>
            </a:fld>
            <a:endParaRPr lang="en-US"/>
          </a:p>
        </p:txBody>
      </p:sp>
    </p:spTree>
    <p:extLst>
      <p:ext uri="{BB962C8B-B14F-4D97-AF65-F5344CB8AC3E}">
        <p14:creationId xmlns:p14="http://schemas.microsoft.com/office/powerpoint/2010/main" val="1134438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B1C54-1E78-4D2E-8276-572A91DFE7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E64557-8819-4782-8C8C-A1BC9937E82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6F30E5-F75D-48D7-8BB7-29BE66241F11}"/>
              </a:ext>
            </a:extLst>
          </p:cNvPr>
          <p:cNvSpPr>
            <a:spLocks noGrp="1"/>
          </p:cNvSpPr>
          <p:nvPr>
            <p:ph type="dt" sz="half" idx="10"/>
          </p:nvPr>
        </p:nvSpPr>
        <p:spPr/>
        <p:txBody>
          <a:bodyPr/>
          <a:lstStyle/>
          <a:p>
            <a:fld id="{DF59DEDA-DA16-4602-9D71-D2C60E411C9D}" type="datetime1">
              <a:rPr lang="en-US" smtClean="0"/>
              <a:t>6/17/2019</a:t>
            </a:fld>
            <a:endParaRPr lang="en-US"/>
          </a:p>
        </p:txBody>
      </p:sp>
      <p:sp>
        <p:nvSpPr>
          <p:cNvPr id="5" name="Footer Placeholder 4">
            <a:extLst>
              <a:ext uri="{FF2B5EF4-FFF2-40B4-BE49-F238E27FC236}">
                <a16:creationId xmlns:a16="http://schemas.microsoft.com/office/drawing/2014/main" id="{FBC91302-8C99-4767-BCB9-7D9598357B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CC4375-35D7-4876-A7D9-801036634EEB}"/>
              </a:ext>
            </a:extLst>
          </p:cNvPr>
          <p:cNvSpPr>
            <a:spLocks noGrp="1"/>
          </p:cNvSpPr>
          <p:nvPr>
            <p:ph type="sldNum" sz="quarter" idx="12"/>
          </p:nvPr>
        </p:nvSpPr>
        <p:spPr/>
        <p:txBody>
          <a:bodyPr/>
          <a:lstStyle/>
          <a:p>
            <a:fld id="{95AD6633-1FB4-4679-A495-E9434E3B0203}" type="slidenum">
              <a:rPr lang="en-US" smtClean="0"/>
              <a:t>‹#›</a:t>
            </a:fld>
            <a:endParaRPr lang="en-US"/>
          </a:p>
        </p:txBody>
      </p:sp>
    </p:spTree>
    <p:extLst>
      <p:ext uri="{BB962C8B-B14F-4D97-AF65-F5344CB8AC3E}">
        <p14:creationId xmlns:p14="http://schemas.microsoft.com/office/powerpoint/2010/main" val="3020339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D27931-DCD3-4BE7-90DD-479FD53BB9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043FCC-8CCE-42E0-AD9F-46A74ACA6A3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78A869-B67A-467F-8772-300529FF43A3}"/>
              </a:ext>
            </a:extLst>
          </p:cNvPr>
          <p:cNvSpPr>
            <a:spLocks noGrp="1"/>
          </p:cNvSpPr>
          <p:nvPr>
            <p:ph type="dt" sz="half" idx="10"/>
          </p:nvPr>
        </p:nvSpPr>
        <p:spPr/>
        <p:txBody>
          <a:bodyPr/>
          <a:lstStyle/>
          <a:p>
            <a:fld id="{2E3BCDDB-9222-46A3-85FE-616403B66BC2}" type="datetime1">
              <a:rPr lang="en-US" smtClean="0"/>
              <a:t>6/17/2019</a:t>
            </a:fld>
            <a:endParaRPr lang="en-US"/>
          </a:p>
        </p:txBody>
      </p:sp>
      <p:sp>
        <p:nvSpPr>
          <p:cNvPr id="5" name="Footer Placeholder 4">
            <a:extLst>
              <a:ext uri="{FF2B5EF4-FFF2-40B4-BE49-F238E27FC236}">
                <a16:creationId xmlns:a16="http://schemas.microsoft.com/office/drawing/2014/main" id="{E6E21517-0869-4832-B73A-0E459DF67F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72A079-8386-4578-A67F-B2CA54DDBC13}"/>
              </a:ext>
            </a:extLst>
          </p:cNvPr>
          <p:cNvSpPr>
            <a:spLocks noGrp="1"/>
          </p:cNvSpPr>
          <p:nvPr>
            <p:ph type="sldNum" sz="quarter" idx="12"/>
          </p:nvPr>
        </p:nvSpPr>
        <p:spPr/>
        <p:txBody>
          <a:bodyPr/>
          <a:lstStyle/>
          <a:p>
            <a:fld id="{95AD6633-1FB4-4679-A495-E9434E3B0203}" type="slidenum">
              <a:rPr lang="en-US" smtClean="0"/>
              <a:t>‹#›</a:t>
            </a:fld>
            <a:endParaRPr lang="en-US"/>
          </a:p>
        </p:txBody>
      </p:sp>
    </p:spTree>
    <p:extLst>
      <p:ext uri="{BB962C8B-B14F-4D97-AF65-F5344CB8AC3E}">
        <p14:creationId xmlns:p14="http://schemas.microsoft.com/office/powerpoint/2010/main" val="519869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AF3EDD3F-6006-48FC-A51A-7D1088078458}"/>
              </a:ext>
            </a:extLst>
          </p:cNvPr>
          <p:cNvSpPr txBox="1">
            <a:spLocks noGrp="1"/>
          </p:cNvSpPr>
          <p:nvPr>
            <p:ph type="ftr" sz="quarter" idx="9"/>
          </p:nvPr>
        </p:nvSpPr>
        <p:spPr>
          <a:xfrm>
            <a:off x="4165605" y="6356347"/>
            <a:ext cx="3860804" cy="365125"/>
          </a:xfrm>
          <a:prstGeom prst="rect">
            <a:avLst/>
          </a:prstGeom>
          <a:noFill/>
          <a:ln>
            <a:noFill/>
          </a:ln>
        </p:spPr>
        <p:txBody>
          <a:bodyPr vert="horz" wrap="square" lIns="91440" tIns="45720" rIns="91440" bIns="45720" anchor="t" anchorCtr="0" compatLnSpc="1">
            <a:noAutofit/>
          </a:bodyPr>
          <a:lstStyle>
            <a:lvl1pPr marL="0" marR="0" lvl="0" indent="0" algn="l" defTabSz="1219170" rtl="0" fontAlgn="auto" hangingPunct="1">
              <a:lnSpc>
                <a:spcPct val="100000"/>
              </a:lnSpc>
              <a:spcBef>
                <a:spcPts val="0"/>
              </a:spcBef>
              <a:spcAft>
                <a:spcPts val="0"/>
              </a:spcAft>
              <a:buNone/>
              <a:tabLst/>
              <a:defRPr lang="en-CA" sz="2400" b="0" i="0" u="none" strike="noStrike" kern="1200" cap="none" spc="0" baseline="0">
                <a:solidFill>
                  <a:srgbClr val="000000"/>
                </a:solidFill>
                <a:uFillTx/>
                <a:latin typeface="Calibri"/>
              </a:defRPr>
            </a:lvl1pPr>
          </a:lstStyle>
          <a:p>
            <a:endParaRPr lang="en-US"/>
          </a:p>
        </p:txBody>
      </p:sp>
    </p:spTree>
    <p:extLst>
      <p:ext uri="{BB962C8B-B14F-4D97-AF65-F5344CB8AC3E}">
        <p14:creationId xmlns:p14="http://schemas.microsoft.com/office/powerpoint/2010/main" val="159354391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EB938-14F2-4666-9553-BC165BA6CC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49B70C-2962-44C3-AA7B-3E54BE68A4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EBE8B1-E708-4972-B1C8-E88210B3FEB2}"/>
              </a:ext>
            </a:extLst>
          </p:cNvPr>
          <p:cNvSpPr>
            <a:spLocks noGrp="1"/>
          </p:cNvSpPr>
          <p:nvPr>
            <p:ph type="dt" sz="half" idx="10"/>
          </p:nvPr>
        </p:nvSpPr>
        <p:spPr/>
        <p:txBody>
          <a:bodyPr/>
          <a:lstStyle/>
          <a:p>
            <a:fld id="{03FFAEEC-8E2D-40C3-8F2C-D201B8BC325E}" type="datetime1">
              <a:rPr lang="en-US" smtClean="0"/>
              <a:t>6/17/2019</a:t>
            </a:fld>
            <a:endParaRPr lang="en-US"/>
          </a:p>
        </p:txBody>
      </p:sp>
      <p:sp>
        <p:nvSpPr>
          <p:cNvPr id="5" name="Footer Placeholder 4">
            <a:extLst>
              <a:ext uri="{FF2B5EF4-FFF2-40B4-BE49-F238E27FC236}">
                <a16:creationId xmlns:a16="http://schemas.microsoft.com/office/drawing/2014/main" id="{3DD64B39-7007-40DC-B816-8DF4EFBE18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1CFCBD-DC21-453D-8D18-9D7058BDABEC}"/>
              </a:ext>
            </a:extLst>
          </p:cNvPr>
          <p:cNvSpPr>
            <a:spLocks noGrp="1"/>
          </p:cNvSpPr>
          <p:nvPr>
            <p:ph type="sldNum" sz="quarter" idx="12"/>
          </p:nvPr>
        </p:nvSpPr>
        <p:spPr/>
        <p:txBody>
          <a:bodyPr/>
          <a:lstStyle/>
          <a:p>
            <a:fld id="{95AD6633-1FB4-4679-A495-E9434E3B0203}" type="slidenum">
              <a:rPr lang="en-US" smtClean="0"/>
              <a:t>‹#›</a:t>
            </a:fld>
            <a:endParaRPr lang="en-US"/>
          </a:p>
        </p:txBody>
      </p:sp>
    </p:spTree>
    <p:extLst>
      <p:ext uri="{BB962C8B-B14F-4D97-AF65-F5344CB8AC3E}">
        <p14:creationId xmlns:p14="http://schemas.microsoft.com/office/powerpoint/2010/main" val="27100025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21CCF-8BF2-47ED-B803-B33ECBAFCD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A53C7A-42D4-4FCC-9E06-80CA7FA75A2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7A044F-4AA3-46F4-BE72-0D75B7D6AC0C}"/>
              </a:ext>
            </a:extLst>
          </p:cNvPr>
          <p:cNvSpPr>
            <a:spLocks noGrp="1"/>
          </p:cNvSpPr>
          <p:nvPr>
            <p:ph type="dt" sz="half" idx="10"/>
          </p:nvPr>
        </p:nvSpPr>
        <p:spPr/>
        <p:txBody>
          <a:bodyPr/>
          <a:lstStyle/>
          <a:p>
            <a:fld id="{3A6A9306-6027-438B-AC63-644D1A38A113}" type="datetime1">
              <a:rPr lang="en-US" smtClean="0"/>
              <a:t>6/17/2019</a:t>
            </a:fld>
            <a:endParaRPr lang="en-US"/>
          </a:p>
        </p:txBody>
      </p:sp>
      <p:sp>
        <p:nvSpPr>
          <p:cNvPr id="5" name="Footer Placeholder 4">
            <a:extLst>
              <a:ext uri="{FF2B5EF4-FFF2-40B4-BE49-F238E27FC236}">
                <a16:creationId xmlns:a16="http://schemas.microsoft.com/office/drawing/2014/main" id="{3ABE19AB-4A67-488D-9CBA-C864F3592B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5D10E1-EF16-438F-A637-689574DA9942}"/>
              </a:ext>
            </a:extLst>
          </p:cNvPr>
          <p:cNvSpPr>
            <a:spLocks noGrp="1"/>
          </p:cNvSpPr>
          <p:nvPr>
            <p:ph type="sldNum" sz="quarter" idx="12"/>
          </p:nvPr>
        </p:nvSpPr>
        <p:spPr/>
        <p:txBody>
          <a:bodyPr/>
          <a:lstStyle/>
          <a:p>
            <a:fld id="{95AD6633-1FB4-4679-A495-E9434E3B0203}" type="slidenum">
              <a:rPr lang="en-US" smtClean="0"/>
              <a:t>‹#›</a:t>
            </a:fld>
            <a:endParaRPr lang="en-US"/>
          </a:p>
        </p:txBody>
      </p:sp>
    </p:spTree>
    <p:extLst>
      <p:ext uri="{BB962C8B-B14F-4D97-AF65-F5344CB8AC3E}">
        <p14:creationId xmlns:p14="http://schemas.microsoft.com/office/powerpoint/2010/main" val="33402759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E7C0F1-E891-46B5-9B8F-7B949C58B27A}"/>
              </a:ext>
            </a:extLst>
          </p:cNvPr>
          <p:cNvSpPr>
            <a:spLocks noGrp="1"/>
          </p:cNvSpPr>
          <p:nvPr>
            <p:ph type="dt" sz="half" idx="10"/>
          </p:nvPr>
        </p:nvSpPr>
        <p:spPr/>
        <p:txBody>
          <a:bodyPr/>
          <a:lstStyle/>
          <a:p>
            <a:fld id="{31FD6F7C-994F-46C3-BBCA-553A41F128D0}" type="datetime1">
              <a:rPr lang="en-US" smtClean="0"/>
              <a:t>6/17/2019</a:t>
            </a:fld>
            <a:endParaRPr lang="en-US"/>
          </a:p>
        </p:txBody>
      </p:sp>
      <p:sp>
        <p:nvSpPr>
          <p:cNvPr id="3" name="Footer Placeholder 2">
            <a:extLst>
              <a:ext uri="{FF2B5EF4-FFF2-40B4-BE49-F238E27FC236}">
                <a16:creationId xmlns:a16="http://schemas.microsoft.com/office/drawing/2014/main" id="{3C7419D2-640B-455C-BB2F-B5A8D2C7E6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FDC2C6-9DFF-4026-81CA-F1852638D7F2}"/>
              </a:ext>
            </a:extLst>
          </p:cNvPr>
          <p:cNvSpPr>
            <a:spLocks noGrp="1"/>
          </p:cNvSpPr>
          <p:nvPr>
            <p:ph type="sldNum" sz="quarter" idx="12"/>
          </p:nvPr>
        </p:nvSpPr>
        <p:spPr/>
        <p:txBody>
          <a:bodyPr/>
          <a:lstStyle/>
          <a:p>
            <a:fld id="{95AD6633-1FB4-4679-A495-E9434E3B0203}" type="slidenum">
              <a:rPr lang="en-US" smtClean="0"/>
              <a:t>‹#›</a:t>
            </a:fld>
            <a:endParaRPr lang="en-US"/>
          </a:p>
        </p:txBody>
      </p:sp>
    </p:spTree>
    <p:extLst>
      <p:ext uri="{BB962C8B-B14F-4D97-AF65-F5344CB8AC3E}">
        <p14:creationId xmlns:p14="http://schemas.microsoft.com/office/powerpoint/2010/main" val="10540804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6"/>
            <a:ext cx="10363200" cy="1470025"/>
          </a:xfrm>
        </p:spPr>
        <p:txBody>
          <a:bodyPr/>
          <a:lstStyle/>
          <a:p>
            <a:r>
              <a:rPr lang="en-US" dirty="0"/>
              <a:t>CLICK TO EDIT MASTER TITLE STYLE</a:t>
            </a:r>
            <a:endParaRPr lang="en-CA"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endParaRPr lang="en-CA" dirty="0"/>
          </a:p>
        </p:txBody>
      </p:sp>
      <p:sp>
        <p:nvSpPr>
          <p:cNvPr id="4" name="Date Placeholder 3"/>
          <p:cNvSpPr>
            <a:spLocks noGrp="1"/>
          </p:cNvSpPr>
          <p:nvPr>
            <p:ph type="dt" sz="half" idx="10"/>
          </p:nvPr>
        </p:nvSpPr>
        <p:spPr>
          <a:xfrm>
            <a:off x="1" y="6573613"/>
            <a:ext cx="2645919" cy="260648"/>
          </a:xfrm>
          <a:prstGeom prst="rect">
            <a:avLst/>
          </a:prstGeom>
        </p:spPr>
        <p:txBody>
          <a:bodyPr/>
          <a:lstStyle/>
          <a:p>
            <a:fld id="{E050B0E0-48FC-4A02-B528-63DC0EC26D99}" type="datetimeFigureOut">
              <a:rPr lang="en-CA" smtClean="0"/>
              <a:t>2019-06-17</a:t>
            </a:fld>
            <a:endParaRPr lang="en-CA"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CA" dirty="0"/>
          </a:p>
        </p:txBody>
      </p:sp>
    </p:spTree>
    <p:extLst>
      <p:ext uri="{BB962C8B-B14F-4D97-AF65-F5344CB8AC3E}">
        <p14:creationId xmlns:p14="http://schemas.microsoft.com/office/powerpoint/2010/main" val="23945068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endParaRPr lang="en-CA"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1" y="6573613"/>
            <a:ext cx="2645919" cy="260648"/>
          </a:xfrm>
          <a:prstGeom prst="rect">
            <a:avLst/>
          </a:prstGeom>
        </p:spPr>
        <p:txBody>
          <a:bodyPr/>
          <a:lstStyle/>
          <a:p>
            <a:fld id="{E050B0E0-48FC-4A02-B528-63DC0EC26D99}" type="datetimeFigureOut">
              <a:rPr lang="en-CA" smtClean="0"/>
              <a:t>2019-06-17</a:t>
            </a:fld>
            <a:endParaRPr lang="en-CA" dirty="0"/>
          </a:p>
        </p:txBody>
      </p:sp>
    </p:spTree>
    <p:extLst>
      <p:ext uri="{BB962C8B-B14F-4D97-AF65-F5344CB8AC3E}">
        <p14:creationId xmlns:p14="http://schemas.microsoft.com/office/powerpoint/2010/main" val="39728501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dirty="0"/>
              <a:t>Click to edit Master title style</a:t>
            </a:r>
            <a:endParaRPr lang="en-CA"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 y="6573613"/>
            <a:ext cx="2645919" cy="260648"/>
          </a:xfrm>
          <a:prstGeom prst="rect">
            <a:avLst/>
          </a:prstGeom>
        </p:spPr>
        <p:txBody>
          <a:bodyPr/>
          <a:lstStyle/>
          <a:p>
            <a:fld id="{E050B0E0-48FC-4A02-B528-63DC0EC26D99}" type="datetimeFigureOut">
              <a:rPr lang="en-CA" smtClean="0"/>
              <a:t>2019-06-17</a:t>
            </a:fld>
            <a:endParaRPr lang="en-CA"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CA" dirty="0"/>
          </a:p>
        </p:txBody>
      </p:sp>
    </p:spTree>
    <p:extLst>
      <p:ext uri="{BB962C8B-B14F-4D97-AF65-F5344CB8AC3E}">
        <p14:creationId xmlns:p14="http://schemas.microsoft.com/office/powerpoint/2010/main" val="15387355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23392" y="1604797"/>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288021" y="1604797"/>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a:xfrm>
            <a:off x="1" y="6573613"/>
            <a:ext cx="2645919" cy="260648"/>
          </a:xfrm>
          <a:prstGeom prst="rect">
            <a:avLst/>
          </a:prstGeom>
        </p:spPr>
        <p:txBody>
          <a:bodyPr/>
          <a:lstStyle/>
          <a:p>
            <a:fld id="{E050B0E0-48FC-4A02-B528-63DC0EC26D99}" type="datetimeFigureOut">
              <a:rPr lang="en-CA" smtClean="0"/>
              <a:t>2019-06-17</a:t>
            </a:fld>
            <a:endParaRPr lang="en-CA"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CA" dirty="0"/>
          </a:p>
        </p:txBody>
      </p:sp>
    </p:spTree>
    <p:extLst>
      <p:ext uri="{BB962C8B-B14F-4D97-AF65-F5344CB8AC3E}">
        <p14:creationId xmlns:p14="http://schemas.microsoft.com/office/powerpoint/2010/main" val="231578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21CCF-8BF2-47ED-B803-B33ECBAFCD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A53C7A-42D4-4FCC-9E06-80CA7FA75A2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7A044F-4AA3-46F4-BE72-0D75B7D6AC0C}"/>
              </a:ext>
            </a:extLst>
          </p:cNvPr>
          <p:cNvSpPr>
            <a:spLocks noGrp="1"/>
          </p:cNvSpPr>
          <p:nvPr>
            <p:ph type="dt" sz="half" idx="10"/>
          </p:nvPr>
        </p:nvSpPr>
        <p:spPr/>
        <p:txBody>
          <a:bodyPr/>
          <a:lstStyle/>
          <a:p>
            <a:fld id="{3A6A9306-6027-438B-AC63-644D1A38A113}" type="datetime1">
              <a:rPr lang="en-US" smtClean="0"/>
              <a:t>6/17/2019</a:t>
            </a:fld>
            <a:endParaRPr lang="en-US"/>
          </a:p>
        </p:txBody>
      </p:sp>
      <p:sp>
        <p:nvSpPr>
          <p:cNvPr id="5" name="Footer Placeholder 4">
            <a:extLst>
              <a:ext uri="{FF2B5EF4-FFF2-40B4-BE49-F238E27FC236}">
                <a16:creationId xmlns:a16="http://schemas.microsoft.com/office/drawing/2014/main" id="{3ABE19AB-4A67-488D-9CBA-C864F3592B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5D10E1-EF16-438F-A637-689574DA9942}"/>
              </a:ext>
            </a:extLst>
          </p:cNvPr>
          <p:cNvSpPr>
            <a:spLocks noGrp="1"/>
          </p:cNvSpPr>
          <p:nvPr>
            <p:ph type="sldNum" sz="quarter" idx="12"/>
          </p:nvPr>
        </p:nvSpPr>
        <p:spPr/>
        <p:txBody>
          <a:bodyPr/>
          <a:lstStyle/>
          <a:p>
            <a:fld id="{95AD6633-1FB4-4679-A495-E9434E3B0203}" type="slidenum">
              <a:rPr lang="en-US" smtClean="0"/>
              <a:t>‹#›</a:t>
            </a:fld>
            <a:endParaRPr lang="en-US"/>
          </a:p>
        </p:txBody>
      </p:sp>
    </p:spTree>
    <p:extLst>
      <p:ext uri="{BB962C8B-B14F-4D97-AF65-F5344CB8AC3E}">
        <p14:creationId xmlns:p14="http://schemas.microsoft.com/office/powerpoint/2010/main" val="8847735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Date Placeholder 6"/>
          <p:cNvSpPr>
            <a:spLocks noGrp="1"/>
          </p:cNvSpPr>
          <p:nvPr>
            <p:ph type="dt" sz="half" idx="10"/>
          </p:nvPr>
        </p:nvSpPr>
        <p:spPr>
          <a:xfrm>
            <a:off x="1" y="6573613"/>
            <a:ext cx="2645919" cy="260648"/>
          </a:xfrm>
          <a:prstGeom prst="rect">
            <a:avLst/>
          </a:prstGeom>
        </p:spPr>
        <p:txBody>
          <a:bodyPr/>
          <a:lstStyle/>
          <a:p>
            <a:fld id="{E050B0E0-48FC-4A02-B528-63DC0EC26D99}" type="datetimeFigureOut">
              <a:rPr lang="en-CA" smtClean="0"/>
              <a:t>2019-06-17</a:t>
            </a:fld>
            <a:endParaRPr lang="en-CA" dirty="0"/>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CA" dirty="0"/>
          </a:p>
        </p:txBody>
      </p:sp>
    </p:spTree>
    <p:extLst>
      <p:ext uri="{BB962C8B-B14F-4D97-AF65-F5344CB8AC3E}">
        <p14:creationId xmlns:p14="http://schemas.microsoft.com/office/powerpoint/2010/main" val="32001797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endParaRPr lang="en-CA" dirty="0"/>
          </a:p>
        </p:txBody>
      </p:sp>
      <p:sp>
        <p:nvSpPr>
          <p:cNvPr id="3" name="Date Placeholder 2"/>
          <p:cNvSpPr>
            <a:spLocks noGrp="1"/>
          </p:cNvSpPr>
          <p:nvPr>
            <p:ph type="dt" sz="half" idx="10"/>
          </p:nvPr>
        </p:nvSpPr>
        <p:spPr>
          <a:xfrm>
            <a:off x="1" y="6573613"/>
            <a:ext cx="2645919" cy="260648"/>
          </a:xfrm>
          <a:prstGeom prst="rect">
            <a:avLst/>
          </a:prstGeom>
        </p:spPr>
        <p:txBody>
          <a:bodyPr/>
          <a:lstStyle/>
          <a:p>
            <a:fld id="{E050B0E0-48FC-4A02-B528-63DC0EC26D99}" type="datetimeFigureOut">
              <a:rPr lang="en-CA" smtClean="0"/>
              <a:t>2019-06-17</a:t>
            </a:fld>
            <a:endParaRPr lang="en-CA" dirty="0"/>
          </a:p>
        </p:txBody>
      </p:sp>
    </p:spTree>
    <p:extLst>
      <p:ext uri="{BB962C8B-B14F-4D97-AF65-F5344CB8AC3E}">
        <p14:creationId xmlns:p14="http://schemas.microsoft.com/office/powerpoint/2010/main" val="20520200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 y="6573613"/>
            <a:ext cx="2645919" cy="260648"/>
          </a:xfrm>
          <a:prstGeom prst="rect">
            <a:avLst/>
          </a:prstGeom>
        </p:spPr>
        <p:txBody>
          <a:bodyPr/>
          <a:lstStyle/>
          <a:p>
            <a:fld id="{E050B0E0-48FC-4A02-B528-63DC0EC26D99}" type="datetimeFigureOut">
              <a:rPr lang="en-CA" smtClean="0"/>
              <a:t>2019-06-17</a:t>
            </a:fld>
            <a:endParaRPr lang="en-CA"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CA" dirty="0"/>
          </a:p>
        </p:txBody>
      </p:sp>
    </p:spTree>
    <p:extLst>
      <p:ext uri="{BB962C8B-B14F-4D97-AF65-F5344CB8AC3E}">
        <p14:creationId xmlns:p14="http://schemas.microsoft.com/office/powerpoint/2010/main" val="9855570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endParaRPr lang="en-CA"/>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1" y="6573613"/>
            <a:ext cx="2645919" cy="260648"/>
          </a:xfrm>
          <a:prstGeom prst="rect">
            <a:avLst/>
          </a:prstGeom>
        </p:spPr>
        <p:txBody>
          <a:bodyPr/>
          <a:lstStyle/>
          <a:p>
            <a:fld id="{E050B0E0-48FC-4A02-B528-63DC0EC26D99}" type="datetimeFigureOut">
              <a:rPr lang="en-CA" smtClean="0"/>
              <a:t>2019-06-17</a:t>
            </a:fld>
            <a:endParaRPr lang="en-CA"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CA" dirty="0"/>
          </a:p>
        </p:txBody>
      </p:sp>
      <p:sp>
        <p:nvSpPr>
          <p:cNvPr id="7" name="Slide Number Placeholder 6"/>
          <p:cNvSpPr>
            <a:spLocks noGrp="1"/>
          </p:cNvSpPr>
          <p:nvPr>
            <p:ph type="sldNum" sz="quarter" idx="12"/>
          </p:nvPr>
        </p:nvSpPr>
        <p:spPr>
          <a:xfrm>
            <a:off x="9546081" y="-927"/>
            <a:ext cx="2639616" cy="260649"/>
          </a:xfrm>
          <a:prstGeom prst="rect">
            <a:avLst/>
          </a:prstGeom>
        </p:spPr>
        <p:txBody>
          <a:bodyPr/>
          <a:lstStyle/>
          <a:p>
            <a:fld id="{5F69C0ED-01B2-444F-A4FC-6D40A7A4AB38}" type="slidenum">
              <a:rPr lang="en-CA" smtClean="0"/>
              <a:t>‹#›</a:t>
            </a:fld>
            <a:endParaRPr lang="en-CA" dirty="0"/>
          </a:p>
        </p:txBody>
      </p:sp>
    </p:spTree>
    <p:extLst>
      <p:ext uri="{BB962C8B-B14F-4D97-AF65-F5344CB8AC3E}">
        <p14:creationId xmlns:p14="http://schemas.microsoft.com/office/powerpoint/2010/main" val="14455078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CA"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1" y="6573613"/>
            <a:ext cx="2645919" cy="260648"/>
          </a:xfrm>
          <a:prstGeom prst="rect">
            <a:avLst/>
          </a:prstGeom>
        </p:spPr>
        <p:txBody>
          <a:bodyPr/>
          <a:lstStyle/>
          <a:p>
            <a:fld id="{E050B0E0-48FC-4A02-B528-63DC0EC26D99}" type="datetimeFigureOut">
              <a:rPr lang="en-CA" smtClean="0"/>
              <a:t>2019-06-17</a:t>
            </a:fld>
            <a:endParaRPr lang="en-CA"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CA" dirty="0"/>
          </a:p>
        </p:txBody>
      </p:sp>
    </p:spTree>
    <p:extLst>
      <p:ext uri="{BB962C8B-B14F-4D97-AF65-F5344CB8AC3E}">
        <p14:creationId xmlns:p14="http://schemas.microsoft.com/office/powerpoint/2010/main" val="41441494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1" y="6573613"/>
            <a:ext cx="2645919" cy="260648"/>
          </a:xfrm>
          <a:prstGeom prst="rect">
            <a:avLst/>
          </a:prstGeom>
        </p:spPr>
        <p:txBody>
          <a:bodyPr/>
          <a:lstStyle/>
          <a:p>
            <a:fld id="{E050B0E0-48FC-4A02-B528-63DC0EC26D99}" type="datetimeFigureOut">
              <a:rPr lang="en-CA" smtClean="0"/>
              <a:t>2019-06-17</a:t>
            </a:fld>
            <a:endParaRPr lang="en-CA"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CA" dirty="0"/>
          </a:p>
        </p:txBody>
      </p:sp>
      <p:sp>
        <p:nvSpPr>
          <p:cNvPr id="6" name="Slide Number Placeholder 5"/>
          <p:cNvSpPr>
            <a:spLocks noGrp="1"/>
          </p:cNvSpPr>
          <p:nvPr>
            <p:ph type="sldNum" sz="quarter" idx="12"/>
          </p:nvPr>
        </p:nvSpPr>
        <p:spPr>
          <a:xfrm>
            <a:off x="9546081" y="-927"/>
            <a:ext cx="2639616" cy="260649"/>
          </a:xfrm>
          <a:prstGeom prst="rect">
            <a:avLst/>
          </a:prstGeom>
        </p:spPr>
        <p:txBody>
          <a:bodyPr/>
          <a:lstStyle/>
          <a:p>
            <a:fld id="{5F69C0ED-01B2-444F-A4FC-6D40A7A4AB38}" type="slidenum">
              <a:rPr lang="en-CA" smtClean="0"/>
              <a:t>‹#›</a:t>
            </a:fld>
            <a:endParaRPr lang="en-CA" dirty="0"/>
          </a:p>
        </p:txBody>
      </p:sp>
    </p:spTree>
    <p:extLst>
      <p:ext uri="{BB962C8B-B14F-4D97-AF65-F5344CB8AC3E}">
        <p14:creationId xmlns:p14="http://schemas.microsoft.com/office/powerpoint/2010/main" val="36207064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1" y="6573613"/>
            <a:ext cx="2645919" cy="260648"/>
          </a:xfrm>
          <a:prstGeom prst="rect">
            <a:avLst/>
          </a:prstGeom>
        </p:spPr>
        <p:txBody>
          <a:bodyPr/>
          <a:lstStyle/>
          <a:p>
            <a:fld id="{E050B0E0-48FC-4A02-B528-63DC0EC26D99}" type="datetimeFigureOut">
              <a:rPr lang="en-CA" smtClean="0"/>
              <a:t>2019-06-17</a:t>
            </a:fld>
            <a:endParaRPr lang="en-CA"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CA" dirty="0"/>
          </a:p>
        </p:txBody>
      </p:sp>
      <p:sp>
        <p:nvSpPr>
          <p:cNvPr id="6" name="Slide Number Placeholder 5"/>
          <p:cNvSpPr>
            <a:spLocks noGrp="1"/>
          </p:cNvSpPr>
          <p:nvPr>
            <p:ph type="sldNum" sz="quarter" idx="12"/>
          </p:nvPr>
        </p:nvSpPr>
        <p:spPr>
          <a:xfrm>
            <a:off x="9546081" y="-927"/>
            <a:ext cx="2639616" cy="260649"/>
          </a:xfrm>
          <a:prstGeom prst="rect">
            <a:avLst/>
          </a:prstGeom>
        </p:spPr>
        <p:txBody>
          <a:bodyPr/>
          <a:lstStyle/>
          <a:p>
            <a:fld id="{5F69C0ED-01B2-444F-A4FC-6D40A7A4AB38}" type="slidenum">
              <a:rPr lang="en-CA" smtClean="0"/>
              <a:t>‹#›</a:t>
            </a:fld>
            <a:endParaRPr lang="en-CA" dirty="0"/>
          </a:p>
        </p:txBody>
      </p:sp>
    </p:spTree>
    <p:extLst>
      <p:ext uri="{BB962C8B-B14F-4D97-AF65-F5344CB8AC3E}">
        <p14:creationId xmlns:p14="http://schemas.microsoft.com/office/powerpoint/2010/main" val="21836400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EDF67-41FE-4AC0-A106-D3F3CDC0B1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B33871-6CDA-4A36-810A-50582EDEE8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91CDE1-BEF6-4EAB-A226-8A374CEF0AD6}"/>
              </a:ext>
            </a:extLst>
          </p:cNvPr>
          <p:cNvSpPr>
            <a:spLocks noGrp="1"/>
          </p:cNvSpPr>
          <p:nvPr>
            <p:ph type="dt" sz="half" idx="10"/>
          </p:nvPr>
        </p:nvSpPr>
        <p:spPr/>
        <p:txBody>
          <a:bodyPr/>
          <a:lstStyle/>
          <a:p>
            <a:fld id="{9CF1B417-31F6-4402-9B4A-DB8F734D6C47}" type="datetimeFigureOut">
              <a:rPr lang="en-US" smtClean="0"/>
              <a:t>6/17/2019</a:t>
            </a:fld>
            <a:endParaRPr lang="en-US"/>
          </a:p>
        </p:txBody>
      </p:sp>
      <p:sp>
        <p:nvSpPr>
          <p:cNvPr id="5" name="Footer Placeholder 4">
            <a:extLst>
              <a:ext uri="{FF2B5EF4-FFF2-40B4-BE49-F238E27FC236}">
                <a16:creationId xmlns:a16="http://schemas.microsoft.com/office/drawing/2014/main" id="{1D02003D-D53D-474A-9507-56AAA90ACF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FA22F8-A12C-4C9C-818D-9BA5E7F631F5}"/>
              </a:ext>
            </a:extLst>
          </p:cNvPr>
          <p:cNvSpPr>
            <a:spLocks noGrp="1"/>
          </p:cNvSpPr>
          <p:nvPr>
            <p:ph type="sldNum" sz="quarter" idx="12"/>
          </p:nvPr>
        </p:nvSpPr>
        <p:spPr/>
        <p:txBody>
          <a:bodyPr/>
          <a:lstStyle/>
          <a:p>
            <a:fld id="{E1CC7B3C-E65A-4826-8795-772C90D30453}" type="slidenum">
              <a:rPr lang="en-US" smtClean="0"/>
              <a:t>‹#›</a:t>
            </a:fld>
            <a:endParaRPr lang="en-US"/>
          </a:p>
        </p:txBody>
      </p:sp>
    </p:spTree>
    <p:extLst>
      <p:ext uri="{BB962C8B-B14F-4D97-AF65-F5344CB8AC3E}">
        <p14:creationId xmlns:p14="http://schemas.microsoft.com/office/powerpoint/2010/main" val="32144012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AE4D7-1837-4BA7-B4D6-845AC80ECD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97341-9AA1-460F-A1F9-63F24343D4C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F96375-C3FF-4A26-9D78-5FD91D6F75CB}"/>
              </a:ext>
            </a:extLst>
          </p:cNvPr>
          <p:cNvSpPr>
            <a:spLocks noGrp="1"/>
          </p:cNvSpPr>
          <p:nvPr>
            <p:ph type="dt" sz="half" idx="10"/>
          </p:nvPr>
        </p:nvSpPr>
        <p:spPr/>
        <p:txBody>
          <a:bodyPr/>
          <a:lstStyle/>
          <a:p>
            <a:fld id="{9CF1B417-31F6-4402-9B4A-DB8F734D6C47}" type="datetimeFigureOut">
              <a:rPr lang="en-US" smtClean="0"/>
              <a:t>6/17/2019</a:t>
            </a:fld>
            <a:endParaRPr lang="en-US"/>
          </a:p>
        </p:txBody>
      </p:sp>
      <p:sp>
        <p:nvSpPr>
          <p:cNvPr id="5" name="Footer Placeholder 4">
            <a:extLst>
              <a:ext uri="{FF2B5EF4-FFF2-40B4-BE49-F238E27FC236}">
                <a16:creationId xmlns:a16="http://schemas.microsoft.com/office/drawing/2014/main" id="{5A88D117-6DD2-4D86-937A-799DEEEE37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8838E6-253A-43D9-AB2D-17711BF9F9FC}"/>
              </a:ext>
            </a:extLst>
          </p:cNvPr>
          <p:cNvSpPr>
            <a:spLocks noGrp="1"/>
          </p:cNvSpPr>
          <p:nvPr>
            <p:ph type="sldNum" sz="quarter" idx="12"/>
          </p:nvPr>
        </p:nvSpPr>
        <p:spPr/>
        <p:txBody>
          <a:bodyPr/>
          <a:lstStyle/>
          <a:p>
            <a:fld id="{E1CC7B3C-E65A-4826-8795-772C90D30453}" type="slidenum">
              <a:rPr lang="en-US" smtClean="0"/>
              <a:t>‹#›</a:t>
            </a:fld>
            <a:endParaRPr lang="en-US"/>
          </a:p>
        </p:txBody>
      </p:sp>
    </p:spTree>
    <p:extLst>
      <p:ext uri="{BB962C8B-B14F-4D97-AF65-F5344CB8AC3E}">
        <p14:creationId xmlns:p14="http://schemas.microsoft.com/office/powerpoint/2010/main" val="34877053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6D048-28E7-4479-A827-386DC3A948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1DCEAD-ABD4-4CCA-8529-F7646EF145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559D405-0578-4ADE-9B8F-71E1ACE40AD3}"/>
              </a:ext>
            </a:extLst>
          </p:cNvPr>
          <p:cNvSpPr>
            <a:spLocks noGrp="1"/>
          </p:cNvSpPr>
          <p:nvPr>
            <p:ph type="dt" sz="half" idx="10"/>
          </p:nvPr>
        </p:nvSpPr>
        <p:spPr/>
        <p:txBody>
          <a:bodyPr/>
          <a:lstStyle/>
          <a:p>
            <a:fld id="{9CF1B417-31F6-4402-9B4A-DB8F734D6C47}" type="datetimeFigureOut">
              <a:rPr lang="en-US" smtClean="0"/>
              <a:t>6/17/2019</a:t>
            </a:fld>
            <a:endParaRPr lang="en-US"/>
          </a:p>
        </p:txBody>
      </p:sp>
      <p:sp>
        <p:nvSpPr>
          <p:cNvPr id="5" name="Footer Placeholder 4">
            <a:extLst>
              <a:ext uri="{FF2B5EF4-FFF2-40B4-BE49-F238E27FC236}">
                <a16:creationId xmlns:a16="http://schemas.microsoft.com/office/drawing/2014/main" id="{88EE9761-FC41-42EE-B3F7-B45D2C277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46CBED-9619-49B6-9F5A-B97A7101CE74}"/>
              </a:ext>
            </a:extLst>
          </p:cNvPr>
          <p:cNvSpPr>
            <a:spLocks noGrp="1"/>
          </p:cNvSpPr>
          <p:nvPr>
            <p:ph type="sldNum" sz="quarter" idx="12"/>
          </p:nvPr>
        </p:nvSpPr>
        <p:spPr/>
        <p:txBody>
          <a:bodyPr/>
          <a:lstStyle/>
          <a:p>
            <a:fld id="{E1CC7B3C-E65A-4826-8795-772C90D30453}" type="slidenum">
              <a:rPr lang="en-US" smtClean="0"/>
              <a:t>‹#›</a:t>
            </a:fld>
            <a:endParaRPr lang="en-US"/>
          </a:p>
        </p:txBody>
      </p:sp>
    </p:spTree>
    <p:extLst>
      <p:ext uri="{BB962C8B-B14F-4D97-AF65-F5344CB8AC3E}">
        <p14:creationId xmlns:p14="http://schemas.microsoft.com/office/powerpoint/2010/main" val="3270982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B40D1-9D0A-4C65-82CA-6989C40763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603F0A-F1AF-47FB-AA50-7CC88907B1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8E400B2-BC26-45FE-92A5-FB09CD0D4143}"/>
              </a:ext>
            </a:extLst>
          </p:cNvPr>
          <p:cNvSpPr>
            <a:spLocks noGrp="1"/>
          </p:cNvSpPr>
          <p:nvPr>
            <p:ph type="dt" sz="half" idx="10"/>
          </p:nvPr>
        </p:nvSpPr>
        <p:spPr/>
        <p:txBody>
          <a:bodyPr/>
          <a:lstStyle/>
          <a:p>
            <a:fld id="{DFB1CCF7-BD24-4B9F-B19A-1E6A41EA7787}" type="datetime1">
              <a:rPr lang="en-US" smtClean="0"/>
              <a:t>6/17/2019</a:t>
            </a:fld>
            <a:endParaRPr lang="en-US"/>
          </a:p>
        </p:txBody>
      </p:sp>
      <p:sp>
        <p:nvSpPr>
          <p:cNvPr id="5" name="Footer Placeholder 4">
            <a:extLst>
              <a:ext uri="{FF2B5EF4-FFF2-40B4-BE49-F238E27FC236}">
                <a16:creationId xmlns:a16="http://schemas.microsoft.com/office/drawing/2014/main" id="{CC06F4A2-A574-4120-91C9-9867E08794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2C0D39-69A6-4D28-A0DA-731F8E4EE073}"/>
              </a:ext>
            </a:extLst>
          </p:cNvPr>
          <p:cNvSpPr>
            <a:spLocks noGrp="1"/>
          </p:cNvSpPr>
          <p:nvPr>
            <p:ph type="sldNum" sz="quarter" idx="12"/>
          </p:nvPr>
        </p:nvSpPr>
        <p:spPr/>
        <p:txBody>
          <a:bodyPr/>
          <a:lstStyle/>
          <a:p>
            <a:fld id="{95AD6633-1FB4-4679-A495-E9434E3B0203}" type="slidenum">
              <a:rPr lang="en-US" smtClean="0"/>
              <a:t>‹#›</a:t>
            </a:fld>
            <a:endParaRPr lang="en-US"/>
          </a:p>
        </p:txBody>
      </p:sp>
    </p:spTree>
    <p:extLst>
      <p:ext uri="{BB962C8B-B14F-4D97-AF65-F5344CB8AC3E}">
        <p14:creationId xmlns:p14="http://schemas.microsoft.com/office/powerpoint/2010/main" val="29960539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C2381-D153-43FF-8055-35C329D2A4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5DC83A-F154-4C55-9577-706AAD629E2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46434D-8404-4AB6-A110-69273B3617F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6C9D8C-C8CB-419A-AFE1-86FF9309F3B7}"/>
              </a:ext>
            </a:extLst>
          </p:cNvPr>
          <p:cNvSpPr>
            <a:spLocks noGrp="1"/>
          </p:cNvSpPr>
          <p:nvPr>
            <p:ph type="dt" sz="half" idx="10"/>
          </p:nvPr>
        </p:nvSpPr>
        <p:spPr/>
        <p:txBody>
          <a:bodyPr/>
          <a:lstStyle/>
          <a:p>
            <a:fld id="{9CF1B417-31F6-4402-9B4A-DB8F734D6C47}" type="datetimeFigureOut">
              <a:rPr lang="en-US" smtClean="0"/>
              <a:t>6/17/2019</a:t>
            </a:fld>
            <a:endParaRPr lang="en-US"/>
          </a:p>
        </p:txBody>
      </p:sp>
      <p:sp>
        <p:nvSpPr>
          <p:cNvPr id="6" name="Footer Placeholder 5">
            <a:extLst>
              <a:ext uri="{FF2B5EF4-FFF2-40B4-BE49-F238E27FC236}">
                <a16:creationId xmlns:a16="http://schemas.microsoft.com/office/drawing/2014/main" id="{76D38860-45F6-4AE0-93BA-5BA1233BCE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80CB5E-ECCE-4A0F-B4DC-EAA68042D346}"/>
              </a:ext>
            </a:extLst>
          </p:cNvPr>
          <p:cNvSpPr>
            <a:spLocks noGrp="1"/>
          </p:cNvSpPr>
          <p:nvPr>
            <p:ph type="sldNum" sz="quarter" idx="12"/>
          </p:nvPr>
        </p:nvSpPr>
        <p:spPr/>
        <p:txBody>
          <a:bodyPr/>
          <a:lstStyle/>
          <a:p>
            <a:fld id="{E1CC7B3C-E65A-4826-8795-772C90D30453}" type="slidenum">
              <a:rPr lang="en-US" smtClean="0"/>
              <a:t>‹#›</a:t>
            </a:fld>
            <a:endParaRPr lang="en-US"/>
          </a:p>
        </p:txBody>
      </p:sp>
    </p:spTree>
    <p:extLst>
      <p:ext uri="{BB962C8B-B14F-4D97-AF65-F5344CB8AC3E}">
        <p14:creationId xmlns:p14="http://schemas.microsoft.com/office/powerpoint/2010/main" val="17763039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08DAB-C6F3-448A-908B-BB433BE959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681BED-C68B-4C3F-B1A1-09596F2002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68DF093-5044-4D42-99B4-133BC1D9123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646B29-6239-4D36-88C6-70F09BE5FF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CC907CB-C0A8-4812-AE63-15FEF97CE6F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DBEC0E-BCBC-4715-AD2A-A921019A51A3}"/>
              </a:ext>
            </a:extLst>
          </p:cNvPr>
          <p:cNvSpPr>
            <a:spLocks noGrp="1"/>
          </p:cNvSpPr>
          <p:nvPr>
            <p:ph type="dt" sz="half" idx="10"/>
          </p:nvPr>
        </p:nvSpPr>
        <p:spPr/>
        <p:txBody>
          <a:bodyPr/>
          <a:lstStyle/>
          <a:p>
            <a:fld id="{9CF1B417-31F6-4402-9B4A-DB8F734D6C47}" type="datetimeFigureOut">
              <a:rPr lang="en-US" smtClean="0"/>
              <a:t>6/17/2019</a:t>
            </a:fld>
            <a:endParaRPr lang="en-US"/>
          </a:p>
        </p:txBody>
      </p:sp>
      <p:sp>
        <p:nvSpPr>
          <p:cNvPr id="8" name="Footer Placeholder 7">
            <a:extLst>
              <a:ext uri="{FF2B5EF4-FFF2-40B4-BE49-F238E27FC236}">
                <a16:creationId xmlns:a16="http://schemas.microsoft.com/office/drawing/2014/main" id="{A971D77E-81B1-44EE-8D77-72C7DF2CF0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74C45B-6A66-4359-A5AC-C21559BE4E7F}"/>
              </a:ext>
            </a:extLst>
          </p:cNvPr>
          <p:cNvSpPr>
            <a:spLocks noGrp="1"/>
          </p:cNvSpPr>
          <p:nvPr>
            <p:ph type="sldNum" sz="quarter" idx="12"/>
          </p:nvPr>
        </p:nvSpPr>
        <p:spPr/>
        <p:txBody>
          <a:bodyPr/>
          <a:lstStyle/>
          <a:p>
            <a:fld id="{E1CC7B3C-E65A-4826-8795-772C90D30453}" type="slidenum">
              <a:rPr lang="en-US" smtClean="0"/>
              <a:t>‹#›</a:t>
            </a:fld>
            <a:endParaRPr lang="en-US"/>
          </a:p>
        </p:txBody>
      </p:sp>
    </p:spTree>
    <p:extLst>
      <p:ext uri="{BB962C8B-B14F-4D97-AF65-F5344CB8AC3E}">
        <p14:creationId xmlns:p14="http://schemas.microsoft.com/office/powerpoint/2010/main" val="24900270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D2AE3-B1E6-4E10-B49D-B7EAA34E11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09DDF5-2323-4073-9335-3DC9A7682105}"/>
              </a:ext>
            </a:extLst>
          </p:cNvPr>
          <p:cNvSpPr>
            <a:spLocks noGrp="1"/>
          </p:cNvSpPr>
          <p:nvPr>
            <p:ph type="dt" sz="half" idx="10"/>
          </p:nvPr>
        </p:nvSpPr>
        <p:spPr/>
        <p:txBody>
          <a:bodyPr/>
          <a:lstStyle/>
          <a:p>
            <a:fld id="{9CF1B417-31F6-4402-9B4A-DB8F734D6C47}" type="datetimeFigureOut">
              <a:rPr lang="en-US" smtClean="0"/>
              <a:t>6/17/2019</a:t>
            </a:fld>
            <a:endParaRPr lang="en-US"/>
          </a:p>
        </p:txBody>
      </p:sp>
      <p:sp>
        <p:nvSpPr>
          <p:cNvPr id="4" name="Footer Placeholder 3">
            <a:extLst>
              <a:ext uri="{FF2B5EF4-FFF2-40B4-BE49-F238E27FC236}">
                <a16:creationId xmlns:a16="http://schemas.microsoft.com/office/drawing/2014/main" id="{1A0F3C63-25B1-4037-A107-E2B33C427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00880F-9A60-471C-822F-DD29177039B4}"/>
              </a:ext>
            </a:extLst>
          </p:cNvPr>
          <p:cNvSpPr>
            <a:spLocks noGrp="1"/>
          </p:cNvSpPr>
          <p:nvPr>
            <p:ph type="sldNum" sz="quarter" idx="12"/>
          </p:nvPr>
        </p:nvSpPr>
        <p:spPr/>
        <p:txBody>
          <a:bodyPr/>
          <a:lstStyle/>
          <a:p>
            <a:fld id="{E1CC7B3C-E65A-4826-8795-772C90D30453}" type="slidenum">
              <a:rPr lang="en-US" smtClean="0"/>
              <a:t>‹#›</a:t>
            </a:fld>
            <a:endParaRPr lang="en-US"/>
          </a:p>
        </p:txBody>
      </p:sp>
    </p:spTree>
    <p:extLst>
      <p:ext uri="{BB962C8B-B14F-4D97-AF65-F5344CB8AC3E}">
        <p14:creationId xmlns:p14="http://schemas.microsoft.com/office/powerpoint/2010/main" val="28328688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8A4066-9636-46C6-B52F-506974BEC049}"/>
              </a:ext>
            </a:extLst>
          </p:cNvPr>
          <p:cNvSpPr>
            <a:spLocks noGrp="1"/>
          </p:cNvSpPr>
          <p:nvPr>
            <p:ph type="dt" sz="half" idx="10"/>
          </p:nvPr>
        </p:nvSpPr>
        <p:spPr/>
        <p:txBody>
          <a:bodyPr/>
          <a:lstStyle/>
          <a:p>
            <a:fld id="{9CF1B417-31F6-4402-9B4A-DB8F734D6C47}" type="datetimeFigureOut">
              <a:rPr lang="en-US" smtClean="0"/>
              <a:t>6/17/2019</a:t>
            </a:fld>
            <a:endParaRPr lang="en-US"/>
          </a:p>
        </p:txBody>
      </p:sp>
      <p:sp>
        <p:nvSpPr>
          <p:cNvPr id="3" name="Footer Placeholder 2">
            <a:extLst>
              <a:ext uri="{FF2B5EF4-FFF2-40B4-BE49-F238E27FC236}">
                <a16:creationId xmlns:a16="http://schemas.microsoft.com/office/drawing/2014/main" id="{71CB3D4A-9C1C-4EEF-A9FA-1821F8A2B5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98D1F4-863D-4552-901C-9EFFB2225A3D}"/>
              </a:ext>
            </a:extLst>
          </p:cNvPr>
          <p:cNvSpPr>
            <a:spLocks noGrp="1"/>
          </p:cNvSpPr>
          <p:nvPr>
            <p:ph type="sldNum" sz="quarter" idx="12"/>
          </p:nvPr>
        </p:nvSpPr>
        <p:spPr/>
        <p:txBody>
          <a:bodyPr/>
          <a:lstStyle/>
          <a:p>
            <a:fld id="{E1CC7B3C-E65A-4826-8795-772C90D30453}" type="slidenum">
              <a:rPr lang="en-US" smtClean="0"/>
              <a:t>‹#›</a:t>
            </a:fld>
            <a:endParaRPr lang="en-US"/>
          </a:p>
        </p:txBody>
      </p:sp>
    </p:spTree>
    <p:extLst>
      <p:ext uri="{BB962C8B-B14F-4D97-AF65-F5344CB8AC3E}">
        <p14:creationId xmlns:p14="http://schemas.microsoft.com/office/powerpoint/2010/main" val="14918379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1FAEA-7530-484C-ADC9-5646D72F5B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90AB90-1C59-48E5-9C4E-C232131A79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16D366-DCBC-44EF-A5C0-48B25D80E6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9CA06EE-52AC-4DAB-B151-B9A3ABC3184A}"/>
              </a:ext>
            </a:extLst>
          </p:cNvPr>
          <p:cNvSpPr>
            <a:spLocks noGrp="1"/>
          </p:cNvSpPr>
          <p:nvPr>
            <p:ph type="dt" sz="half" idx="10"/>
          </p:nvPr>
        </p:nvSpPr>
        <p:spPr/>
        <p:txBody>
          <a:bodyPr/>
          <a:lstStyle/>
          <a:p>
            <a:fld id="{9CF1B417-31F6-4402-9B4A-DB8F734D6C47}" type="datetimeFigureOut">
              <a:rPr lang="en-US" smtClean="0"/>
              <a:t>6/17/2019</a:t>
            </a:fld>
            <a:endParaRPr lang="en-US"/>
          </a:p>
        </p:txBody>
      </p:sp>
      <p:sp>
        <p:nvSpPr>
          <p:cNvPr id="6" name="Footer Placeholder 5">
            <a:extLst>
              <a:ext uri="{FF2B5EF4-FFF2-40B4-BE49-F238E27FC236}">
                <a16:creationId xmlns:a16="http://schemas.microsoft.com/office/drawing/2014/main" id="{9610F303-85E7-4DAD-879C-2925C7A9DB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D8147-A31A-46C7-BA2E-7EFAF2489CB1}"/>
              </a:ext>
            </a:extLst>
          </p:cNvPr>
          <p:cNvSpPr>
            <a:spLocks noGrp="1"/>
          </p:cNvSpPr>
          <p:nvPr>
            <p:ph type="sldNum" sz="quarter" idx="12"/>
          </p:nvPr>
        </p:nvSpPr>
        <p:spPr/>
        <p:txBody>
          <a:bodyPr/>
          <a:lstStyle/>
          <a:p>
            <a:fld id="{E1CC7B3C-E65A-4826-8795-772C90D30453}" type="slidenum">
              <a:rPr lang="en-US" smtClean="0"/>
              <a:t>‹#›</a:t>
            </a:fld>
            <a:endParaRPr lang="en-US"/>
          </a:p>
        </p:txBody>
      </p:sp>
    </p:spTree>
    <p:extLst>
      <p:ext uri="{BB962C8B-B14F-4D97-AF65-F5344CB8AC3E}">
        <p14:creationId xmlns:p14="http://schemas.microsoft.com/office/powerpoint/2010/main" val="26807749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14B20-7291-45DD-B9E9-710ECBB09B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7FFB97-F7E9-4E3D-A1C6-F68DB07E97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CDDD98-D953-4EAC-B521-B313010283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8B34AB0-0FF9-419C-87B3-D6D5D87ABCED}"/>
              </a:ext>
            </a:extLst>
          </p:cNvPr>
          <p:cNvSpPr>
            <a:spLocks noGrp="1"/>
          </p:cNvSpPr>
          <p:nvPr>
            <p:ph type="dt" sz="half" idx="10"/>
          </p:nvPr>
        </p:nvSpPr>
        <p:spPr/>
        <p:txBody>
          <a:bodyPr/>
          <a:lstStyle/>
          <a:p>
            <a:fld id="{9CF1B417-31F6-4402-9B4A-DB8F734D6C47}" type="datetimeFigureOut">
              <a:rPr lang="en-US" smtClean="0"/>
              <a:t>6/17/2019</a:t>
            </a:fld>
            <a:endParaRPr lang="en-US"/>
          </a:p>
        </p:txBody>
      </p:sp>
      <p:sp>
        <p:nvSpPr>
          <p:cNvPr id="6" name="Footer Placeholder 5">
            <a:extLst>
              <a:ext uri="{FF2B5EF4-FFF2-40B4-BE49-F238E27FC236}">
                <a16:creationId xmlns:a16="http://schemas.microsoft.com/office/drawing/2014/main" id="{6864F6B1-CFA1-4CD7-8997-A07EF3A416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93A018-6559-4690-B6DA-078658B7156D}"/>
              </a:ext>
            </a:extLst>
          </p:cNvPr>
          <p:cNvSpPr>
            <a:spLocks noGrp="1"/>
          </p:cNvSpPr>
          <p:nvPr>
            <p:ph type="sldNum" sz="quarter" idx="12"/>
          </p:nvPr>
        </p:nvSpPr>
        <p:spPr/>
        <p:txBody>
          <a:bodyPr/>
          <a:lstStyle/>
          <a:p>
            <a:fld id="{E1CC7B3C-E65A-4826-8795-772C90D30453}" type="slidenum">
              <a:rPr lang="en-US" smtClean="0"/>
              <a:t>‹#›</a:t>
            </a:fld>
            <a:endParaRPr lang="en-US"/>
          </a:p>
        </p:txBody>
      </p:sp>
    </p:spTree>
    <p:extLst>
      <p:ext uri="{BB962C8B-B14F-4D97-AF65-F5344CB8AC3E}">
        <p14:creationId xmlns:p14="http://schemas.microsoft.com/office/powerpoint/2010/main" val="20855649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E2AE3-4616-4CF9-B3AF-B5CDCD0B67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2FC525-DFE9-4F8A-BF0E-00179871681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73FF4B-2252-4C86-B8B0-4F013F90F2C7}"/>
              </a:ext>
            </a:extLst>
          </p:cNvPr>
          <p:cNvSpPr>
            <a:spLocks noGrp="1"/>
          </p:cNvSpPr>
          <p:nvPr>
            <p:ph type="dt" sz="half" idx="10"/>
          </p:nvPr>
        </p:nvSpPr>
        <p:spPr/>
        <p:txBody>
          <a:bodyPr/>
          <a:lstStyle/>
          <a:p>
            <a:fld id="{9CF1B417-31F6-4402-9B4A-DB8F734D6C47}" type="datetimeFigureOut">
              <a:rPr lang="en-US" smtClean="0"/>
              <a:t>6/17/2019</a:t>
            </a:fld>
            <a:endParaRPr lang="en-US"/>
          </a:p>
        </p:txBody>
      </p:sp>
      <p:sp>
        <p:nvSpPr>
          <p:cNvPr id="5" name="Footer Placeholder 4">
            <a:extLst>
              <a:ext uri="{FF2B5EF4-FFF2-40B4-BE49-F238E27FC236}">
                <a16:creationId xmlns:a16="http://schemas.microsoft.com/office/drawing/2014/main" id="{1D2EDC7E-22BB-41A3-9D67-A5F373BBBD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F54759-E29A-4647-BCCE-D36EF14E06FD}"/>
              </a:ext>
            </a:extLst>
          </p:cNvPr>
          <p:cNvSpPr>
            <a:spLocks noGrp="1"/>
          </p:cNvSpPr>
          <p:nvPr>
            <p:ph type="sldNum" sz="quarter" idx="12"/>
          </p:nvPr>
        </p:nvSpPr>
        <p:spPr/>
        <p:txBody>
          <a:bodyPr/>
          <a:lstStyle/>
          <a:p>
            <a:fld id="{E1CC7B3C-E65A-4826-8795-772C90D30453}" type="slidenum">
              <a:rPr lang="en-US" smtClean="0"/>
              <a:t>‹#›</a:t>
            </a:fld>
            <a:endParaRPr lang="en-US"/>
          </a:p>
        </p:txBody>
      </p:sp>
    </p:spTree>
    <p:extLst>
      <p:ext uri="{BB962C8B-B14F-4D97-AF65-F5344CB8AC3E}">
        <p14:creationId xmlns:p14="http://schemas.microsoft.com/office/powerpoint/2010/main" val="42385676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FFCA60-FC21-4AE8-B5E9-152240B2E7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04ED23-AF7C-4C5A-8089-E4D9E93C7E5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FE12F0-94A9-4AE6-B0B6-7B664290575C}"/>
              </a:ext>
            </a:extLst>
          </p:cNvPr>
          <p:cNvSpPr>
            <a:spLocks noGrp="1"/>
          </p:cNvSpPr>
          <p:nvPr>
            <p:ph type="dt" sz="half" idx="10"/>
          </p:nvPr>
        </p:nvSpPr>
        <p:spPr/>
        <p:txBody>
          <a:bodyPr/>
          <a:lstStyle/>
          <a:p>
            <a:fld id="{9CF1B417-31F6-4402-9B4A-DB8F734D6C47}" type="datetimeFigureOut">
              <a:rPr lang="en-US" smtClean="0"/>
              <a:t>6/17/2019</a:t>
            </a:fld>
            <a:endParaRPr lang="en-US"/>
          </a:p>
        </p:txBody>
      </p:sp>
      <p:sp>
        <p:nvSpPr>
          <p:cNvPr id="5" name="Footer Placeholder 4">
            <a:extLst>
              <a:ext uri="{FF2B5EF4-FFF2-40B4-BE49-F238E27FC236}">
                <a16:creationId xmlns:a16="http://schemas.microsoft.com/office/drawing/2014/main" id="{5A362645-B1B4-4EC2-AA8A-2F5AF8E929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9C8210-50E4-4118-BC3D-280F09971959}"/>
              </a:ext>
            </a:extLst>
          </p:cNvPr>
          <p:cNvSpPr>
            <a:spLocks noGrp="1"/>
          </p:cNvSpPr>
          <p:nvPr>
            <p:ph type="sldNum" sz="quarter" idx="12"/>
          </p:nvPr>
        </p:nvSpPr>
        <p:spPr/>
        <p:txBody>
          <a:bodyPr/>
          <a:lstStyle/>
          <a:p>
            <a:fld id="{E1CC7B3C-E65A-4826-8795-772C90D30453}" type="slidenum">
              <a:rPr lang="en-US" smtClean="0"/>
              <a:t>‹#›</a:t>
            </a:fld>
            <a:endParaRPr lang="en-US"/>
          </a:p>
        </p:txBody>
      </p:sp>
    </p:spTree>
    <p:extLst>
      <p:ext uri="{BB962C8B-B14F-4D97-AF65-F5344CB8AC3E}">
        <p14:creationId xmlns:p14="http://schemas.microsoft.com/office/powerpoint/2010/main" val="3192507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44250-9F65-4F2C-8A55-D6FF552F4C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748ECB-0962-4F96-91DA-990C50D2E6D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C22BB6-54BA-49D6-8F5B-81B0A71A755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84B352-7A4D-4CC5-853C-00226B4AA1E5}"/>
              </a:ext>
            </a:extLst>
          </p:cNvPr>
          <p:cNvSpPr>
            <a:spLocks noGrp="1"/>
          </p:cNvSpPr>
          <p:nvPr>
            <p:ph type="dt" sz="half" idx="10"/>
          </p:nvPr>
        </p:nvSpPr>
        <p:spPr/>
        <p:txBody>
          <a:bodyPr/>
          <a:lstStyle/>
          <a:p>
            <a:fld id="{81649B72-C437-4D70-A347-657B9758615C}" type="datetime1">
              <a:rPr lang="en-US" smtClean="0"/>
              <a:t>6/17/2019</a:t>
            </a:fld>
            <a:endParaRPr lang="en-US"/>
          </a:p>
        </p:txBody>
      </p:sp>
      <p:sp>
        <p:nvSpPr>
          <p:cNvPr id="6" name="Footer Placeholder 5">
            <a:extLst>
              <a:ext uri="{FF2B5EF4-FFF2-40B4-BE49-F238E27FC236}">
                <a16:creationId xmlns:a16="http://schemas.microsoft.com/office/drawing/2014/main" id="{9793BF7E-033E-4667-964D-AF4DA5ADC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759311-9B8F-4BF8-ADFF-5C2CDB2BC363}"/>
              </a:ext>
            </a:extLst>
          </p:cNvPr>
          <p:cNvSpPr>
            <a:spLocks noGrp="1"/>
          </p:cNvSpPr>
          <p:nvPr>
            <p:ph type="sldNum" sz="quarter" idx="12"/>
          </p:nvPr>
        </p:nvSpPr>
        <p:spPr/>
        <p:txBody>
          <a:bodyPr/>
          <a:lstStyle/>
          <a:p>
            <a:fld id="{95AD6633-1FB4-4679-A495-E9434E3B0203}" type="slidenum">
              <a:rPr lang="en-US" smtClean="0"/>
              <a:t>‹#›</a:t>
            </a:fld>
            <a:endParaRPr lang="en-US"/>
          </a:p>
        </p:txBody>
      </p:sp>
    </p:spTree>
    <p:extLst>
      <p:ext uri="{BB962C8B-B14F-4D97-AF65-F5344CB8AC3E}">
        <p14:creationId xmlns:p14="http://schemas.microsoft.com/office/powerpoint/2010/main" val="2031822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7E25B-E435-49B1-AF6B-5DC400C363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B8E1A8-5598-4F3D-935B-E24EF2A9CE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6217CE7-2407-4196-ABE9-8E30190F9AF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2B4841-9EA2-4EEF-A52A-7E24C03ECC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889FFAB-9E53-43FB-957D-BFAFB9C42D3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7B0940-207E-420C-9F4A-8C858CEA8755}"/>
              </a:ext>
            </a:extLst>
          </p:cNvPr>
          <p:cNvSpPr>
            <a:spLocks noGrp="1"/>
          </p:cNvSpPr>
          <p:nvPr>
            <p:ph type="dt" sz="half" idx="10"/>
          </p:nvPr>
        </p:nvSpPr>
        <p:spPr/>
        <p:txBody>
          <a:bodyPr/>
          <a:lstStyle/>
          <a:p>
            <a:fld id="{79A791A7-1C86-46CC-AFEA-308285481581}" type="datetime1">
              <a:rPr lang="en-US" smtClean="0"/>
              <a:t>6/17/2019</a:t>
            </a:fld>
            <a:endParaRPr lang="en-US"/>
          </a:p>
        </p:txBody>
      </p:sp>
      <p:sp>
        <p:nvSpPr>
          <p:cNvPr id="8" name="Footer Placeholder 7">
            <a:extLst>
              <a:ext uri="{FF2B5EF4-FFF2-40B4-BE49-F238E27FC236}">
                <a16:creationId xmlns:a16="http://schemas.microsoft.com/office/drawing/2014/main" id="{A82FFE10-A3E5-4BF5-B66F-D198E71364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ED7B33-3C80-4CB3-B351-19A0CF10549D}"/>
              </a:ext>
            </a:extLst>
          </p:cNvPr>
          <p:cNvSpPr>
            <a:spLocks noGrp="1"/>
          </p:cNvSpPr>
          <p:nvPr>
            <p:ph type="sldNum" sz="quarter" idx="12"/>
          </p:nvPr>
        </p:nvSpPr>
        <p:spPr/>
        <p:txBody>
          <a:bodyPr/>
          <a:lstStyle/>
          <a:p>
            <a:fld id="{95AD6633-1FB4-4679-A495-E9434E3B0203}" type="slidenum">
              <a:rPr lang="en-US" smtClean="0"/>
              <a:t>‹#›</a:t>
            </a:fld>
            <a:endParaRPr lang="en-US"/>
          </a:p>
        </p:txBody>
      </p:sp>
    </p:spTree>
    <p:extLst>
      <p:ext uri="{BB962C8B-B14F-4D97-AF65-F5344CB8AC3E}">
        <p14:creationId xmlns:p14="http://schemas.microsoft.com/office/powerpoint/2010/main" val="3416139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98422-780E-4D8F-BF72-CFE07A07C5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63FAFF-8E29-4F9D-B053-E43DAFDFF52E}"/>
              </a:ext>
            </a:extLst>
          </p:cNvPr>
          <p:cNvSpPr>
            <a:spLocks noGrp="1"/>
          </p:cNvSpPr>
          <p:nvPr>
            <p:ph type="dt" sz="half" idx="10"/>
          </p:nvPr>
        </p:nvSpPr>
        <p:spPr/>
        <p:txBody>
          <a:bodyPr/>
          <a:lstStyle/>
          <a:p>
            <a:fld id="{D9DFE789-C8C1-4616-BA6A-201052C3E0BB}" type="datetime1">
              <a:rPr lang="en-US" smtClean="0"/>
              <a:t>6/17/2019</a:t>
            </a:fld>
            <a:endParaRPr lang="en-US"/>
          </a:p>
        </p:txBody>
      </p:sp>
      <p:sp>
        <p:nvSpPr>
          <p:cNvPr id="4" name="Footer Placeholder 3">
            <a:extLst>
              <a:ext uri="{FF2B5EF4-FFF2-40B4-BE49-F238E27FC236}">
                <a16:creationId xmlns:a16="http://schemas.microsoft.com/office/drawing/2014/main" id="{D113257B-27FF-4635-85F1-505E2E5A96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60B12C-D12B-4F64-860E-6B20C7A72B8C}"/>
              </a:ext>
            </a:extLst>
          </p:cNvPr>
          <p:cNvSpPr>
            <a:spLocks noGrp="1"/>
          </p:cNvSpPr>
          <p:nvPr>
            <p:ph type="sldNum" sz="quarter" idx="12"/>
          </p:nvPr>
        </p:nvSpPr>
        <p:spPr/>
        <p:txBody>
          <a:bodyPr/>
          <a:lstStyle/>
          <a:p>
            <a:fld id="{95AD6633-1FB4-4679-A495-E9434E3B0203}" type="slidenum">
              <a:rPr lang="en-US" smtClean="0"/>
              <a:t>‹#›</a:t>
            </a:fld>
            <a:endParaRPr lang="en-US"/>
          </a:p>
        </p:txBody>
      </p:sp>
    </p:spTree>
    <p:extLst>
      <p:ext uri="{BB962C8B-B14F-4D97-AF65-F5344CB8AC3E}">
        <p14:creationId xmlns:p14="http://schemas.microsoft.com/office/powerpoint/2010/main" val="4074120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E7C0F1-E891-46B5-9B8F-7B949C58B27A}"/>
              </a:ext>
            </a:extLst>
          </p:cNvPr>
          <p:cNvSpPr>
            <a:spLocks noGrp="1"/>
          </p:cNvSpPr>
          <p:nvPr>
            <p:ph type="dt" sz="half" idx="10"/>
          </p:nvPr>
        </p:nvSpPr>
        <p:spPr/>
        <p:txBody>
          <a:bodyPr/>
          <a:lstStyle/>
          <a:p>
            <a:fld id="{31FD6F7C-994F-46C3-BBCA-553A41F128D0}" type="datetime1">
              <a:rPr lang="en-US" smtClean="0"/>
              <a:t>6/17/2019</a:t>
            </a:fld>
            <a:endParaRPr lang="en-US"/>
          </a:p>
        </p:txBody>
      </p:sp>
      <p:sp>
        <p:nvSpPr>
          <p:cNvPr id="3" name="Footer Placeholder 2">
            <a:extLst>
              <a:ext uri="{FF2B5EF4-FFF2-40B4-BE49-F238E27FC236}">
                <a16:creationId xmlns:a16="http://schemas.microsoft.com/office/drawing/2014/main" id="{3C7419D2-640B-455C-BB2F-B5A8D2C7E6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FDC2C6-9DFF-4026-81CA-F1852638D7F2}"/>
              </a:ext>
            </a:extLst>
          </p:cNvPr>
          <p:cNvSpPr>
            <a:spLocks noGrp="1"/>
          </p:cNvSpPr>
          <p:nvPr>
            <p:ph type="sldNum" sz="quarter" idx="12"/>
          </p:nvPr>
        </p:nvSpPr>
        <p:spPr/>
        <p:txBody>
          <a:bodyPr/>
          <a:lstStyle/>
          <a:p>
            <a:fld id="{95AD6633-1FB4-4679-A495-E9434E3B0203}" type="slidenum">
              <a:rPr lang="en-US" smtClean="0"/>
              <a:t>‹#›</a:t>
            </a:fld>
            <a:endParaRPr lang="en-US"/>
          </a:p>
        </p:txBody>
      </p:sp>
    </p:spTree>
    <p:extLst>
      <p:ext uri="{BB962C8B-B14F-4D97-AF65-F5344CB8AC3E}">
        <p14:creationId xmlns:p14="http://schemas.microsoft.com/office/powerpoint/2010/main" val="1240823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86880-A243-4EDF-913C-87CDB09443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449C2B-A338-415E-AE1A-2B730ECDF0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AFE9D8-11EC-4131-B384-E94CCAD046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97850B1-559F-4641-8080-CFB8369D3519}"/>
              </a:ext>
            </a:extLst>
          </p:cNvPr>
          <p:cNvSpPr>
            <a:spLocks noGrp="1"/>
          </p:cNvSpPr>
          <p:nvPr>
            <p:ph type="dt" sz="half" idx="10"/>
          </p:nvPr>
        </p:nvSpPr>
        <p:spPr/>
        <p:txBody>
          <a:bodyPr/>
          <a:lstStyle/>
          <a:p>
            <a:fld id="{77DB7C19-96B4-4F3A-8030-BB9BC768415E}" type="datetime1">
              <a:rPr lang="en-US" smtClean="0"/>
              <a:t>6/17/2019</a:t>
            </a:fld>
            <a:endParaRPr lang="en-US"/>
          </a:p>
        </p:txBody>
      </p:sp>
      <p:sp>
        <p:nvSpPr>
          <p:cNvPr id="6" name="Footer Placeholder 5">
            <a:extLst>
              <a:ext uri="{FF2B5EF4-FFF2-40B4-BE49-F238E27FC236}">
                <a16:creationId xmlns:a16="http://schemas.microsoft.com/office/drawing/2014/main" id="{C87AC2F4-C92F-4F25-B759-BF3AB702A9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65498D-FB46-40F9-869B-EA226F122C2E}"/>
              </a:ext>
            </a:extLst>
          </p:cNvPr>
          <p:cNvSpPr>
            <a:spLocks noGrp="1"/>
          </p:cNvSpPr>
          <p:nvPr>
            <p:ph type="sldNum" sz="quarter" idx="12"/>
          </p:nvPr>
        </p:nvSpPr>
        <p:spPr/>
        <p:txBody>
          <a:bodyPr/>
          <a:lstStyle/>
          <a:p>
            <a:fld id="{95AD6633-1FB4-4679-A495-E9434E3B0203}" type="slidenum">
              <a:rPr lang="en-US" smtClean="0"/>
              <a:t>‹#›</a:t>
            </a:fld>
            <a:endParaRPr lang="en-US"/>
          </a:p>
        </p:txBody>
      </p:sp>
    </p:spTree>
    <p:extLst>
      <p:ext uri="{BB962C8B-B14F-4D97-AF65-F5344CB8AC3E}">
        <p14:creationId xmlns:p14="http://schemas.microsoft.com/office/powerpoint/2010/main" val="324175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29D5D-832D-4C58-83AE-19E483C974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01A45A-7795-49FA-9D6B-D9DFD2A21F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488033-84BF-4BE0-8740-50BEC3E1F6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A7E9786-8BBD-4DFF-A461-F8B5411D5B6B}"/>
              </a:ext>
            </a:extLst>
          </p:cNvPr>
          <p:cNvSpPr>
            <a:spLocks noGrp="1"/>
          </p:cNvSpPr>
          <p:nvPr>
            <p:ph type="dt" sz="half" idx="10"/>
          </p:nvPr>
        </p:nvSpPr>
        <p:spPr/>
        <p:txBody>
          <a:bodyPr/>
          <a:lstStyle/>
          <a:p>
            <a:fld id="{53D579DA-400A-4306-A01D-28B0A69EC7F4}" type="datetime1">
              <a:rPr lang="en-US" smtClean="0"/>
              <a:t>6/17/2019</a:t>
            </a:fld>
            <a:endParaRPr lang="en-US"/>
          </a:p>
        </p:txBody>
      </p:sp>
      <p:sp>
        <p:nvSpPr>
          <p:cNvPr id="6" name="Footer Placeholder 5">
            <a:extLst>
              <a:ext uri="{FF2B5EF4-FFF2-40B4-BE49-F238E27FC236}">
                <a16:creationId xmlns:a16="http://schemas.microsoft.com/office/drawing/2014/main" id="{B09C561C-489B-4539-BA28-9FCB0CAEFE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66A0D4-A27C-463C-9664-9539D89EF418}"/>
              </a:ext>
            </a:extLst>
          </p:cNvPr>
          <p:cNvSpPr>
            <a:spLocks noGrp="1"/>
          </p:cNvSpPr>
          <p:nvPr>
            <p:ph type="sldNum" sz="quarter" idx="12"/>
          </p:nvPr>
        </p:nvSpPr>
        <p:spPr/>
        <p:txBody>
          <a:bodyPr/>
          <a:lstStyle/>
          <a:p>
            <a:fld id="{95AD6633-1FB4-4679-A495-E9434E3B0203}" type="slidenum">
              <a:rPr lang="en-US" smtClean="0"/>
              <a:t>‹#›</a:t>
            </a:fld>
            <a:endParaRPr lang="en-US"/>
          </a:p>
        </p:txBody>
      </p:sp>
    </p:spTree>
    <p:extLst>
      <p:ext uri="{BB962C8B-B14F-4D97-AF65-F5344CB8AC3E}">
        <p14:creationId xmlns:p14="http://schemas.microsoft.com/office/powerpoint/2010/main" val="2455630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4168D4-5CE0-46E8-8F8D-7BA195EC9B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7CBBA0-99E7-48F1-86EC-718BF17589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4A6046-47E7-463B-909E-759C1D7E8E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BE952C-DB63-4251-BFE5-F89A4D350779}" type="datetime1">
              <a:rPr lang="en-US" smtClean="0"/>
              <a:t>6/17/2019</a:t>
            </a:fld>
            <a:endParaRPr lang="en-US"/>
          </a:p>
        </p:txBody>
      </p:sp>
      <p:sp>
        <p:nvSpPr>
          <p:cNvPr id="5" name="Footer Placeholder 4">
            <a:extLst>
              <a:ext uri="{FF2B5EF4-FFF2-40B4-BE49-F238E27FC236}">
                <a16:creationId xmlns:a16="http://schemas.microsoft.com/office/drawing/2014/main" id="{F6DEA4FE-19E8-41B9-BFC1-0D324A1EF0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2847A4-A091-4441-9627-B30516D0E8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AD6633-1FB4-4679-A495-E9434E3B0203}" type="slidenum">
              <a:rPr lang="en-US" smtClean="0"/>
              <a:t>‹#›</a:t>
            </a:fld>
            <a:endParaRPr lang="en-US"/>
          </a:p>
        </p:txBody>
      </p:sp>
    </p:spTree>
    <p:extLst>
      <p:ext uri="{BB962C8B-B14F-4D97-AF65-F5344CB8AC3E}">
        <p14:creationId xmlns:p14="http://schemas.microsoft.com/office/powerpoint/2010/main" val="10962791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3EDC67-673C-4CE4-B504-BC1F75F081B0}"/>
              </a:ext>
            </a:extLst>
          </p:cNvPr>
          <p:cNvSpPr txBox="1">
            <a:spLocks noGrp="1"/>
          </p:cNvSpPr>
          <p:nvPr>
            <p:ph type="title"/>
          </p:nvPr>
        </p:nvSpPr>
        <p:spPr>
          <a:xfrm>
            <a:off x="239354" y="274636"/>
            <a:ext cx="11343045" cy="1143000"/>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en-CA"/>
          </a:p>
        </p:txBody>
      </p:sp>
      <p:sp>
        <p:nvSpPr>
          <p:cNvPr id="3" name="Text Placeholder 2">
            <a:extLst>
              <a:ext uri="{FF2B5EF4-FFF2-40B4-BE49-F238E27FC236}">
                <a16:creationId xmlns:a16="http://schemas.microsoft.com/office/drawing/2014/main" id="{CD491121-3965-46ED-81CE-540BBB65F74A}"/>
              </a:ext>
            </a:extLst>
          </p:cNvPr>
          <p:cNvSpPr txBox="1">
            <a:spLocks noGrp="1"/>
          </p:cNvSpPr>
          <p:nvPr>
            <p:ph type="body" idx="1"/>
          </p:nvPr>
        </p:nvSpPr>
        <p:spPr>
          <a:xfrm>
            <a:off x="239353" y="1604796"/>
            <a:ext cx="10972800" cy="4525963"/>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CF34CF0-5349-4073-96D8-8CCB07A20839}"/>
              </a:ext>
            </a:extLst>
          </p:cNvPr>
          <p:cNvSpPr txBox="1">
            <a:spLocks noGrp="1"/>
          </p:cNvSpPr>
          <p:nvPr>
            <p:ph type="dt" sz="half" idx="2"/>
          </p:nvPr>
        </p:nvSpPr>
        <p:spPr>
          <a:xfrm>
            <a:off x="0" y="6573610"/>
            <a:ext cx="2645920" cy="260652"/>
          </a:xfrm>
          <a:prstGeom prst="rect">
            <a:avLst/>
          </a:prstGeom>
          <a:noFill/>
          <a:ln>
            <a:noFill/>
          </a:ln>
        </p:spPr>
        <p:txBody>
          <a:bodyPr vert="horz" wrap="square" lIns="91440" tIns="45720" rIns="91440" bIns="45720" anchor="ctr" anchorCtr="0" compatLnSpc="1">
            <a:noAutofit/>
          </a:bodyPr>
          <a:lstStyle>
            <a:lvl1pPr marL="0" marR="0" lvl="0" indent="0" algn="l" defTabSz="1219170" rtl="0" fontAlgn="auto" hangingPunct="1">
              <a:lnSpc>
                <a:spcPct val="100000"/>
              </a:lnSpc>
              <a:spcBef>
                <a:spcPts val="0"/>
              </a:spcBef>
              <a:spcAft>
                <a:spcPts val="0"/>
              </a:spcAft>
              <a:buNone/>
              <a:tabLst/>
              <a:defRPr lang="en-CA" sz="1333" b="1" i="0" u="none" strike="noStrike" kern="1200" cap="none" spc="0" baseline="0">
                <a:solidFill>
                  <a:srgbClr val="517C84"/>
                </a:solidFill>
                <a:uFillTx/>
                <a:latin typeface="Calibri"/>
              </a:defRPr>
            </a:lvl1pPr>
          </a:lstStyle>
          <a:p>
            <a:pPr lvl="0"/>
            <a:r>
              <a:rPr lang="en-CA"/>
              <a:t>September 2015</a:t>
            </a:r>
          </a:p>
        </p:txBody>
      </p:sp>
      <p:cxnSp>
        <p:nvCxnSpPr>
          <p:cNvPr id="5" name="Straight Connector 13">
            <a:extLst>
              <a:ext uri="{FF2B5EF4-FFF2-40B4-BE49-F238E27FC236}">
                <a16:creationId xmlns:a16="http://schemas.microsoft.com/office/drawing/2014/main" id="{3C669B98-9D58-4D14-BD5E-A426C63BD13C}"/>
              </a:ext>
            </a:extLst>
          </p:cNvPr>
          <p:cNvCxnSpPr>
            <a:endCxn id="6" idx="3"/>
          </p:cNvCxnSpPr>
          <p:nvPr/>
        </p:nvCxnSpPr>
        <p:spPr>
          <a:xfrm flipV="1">
            <a:off x="1" y="1124742"/>
            <a:ext cx="12191999" cy="7"/>
          </a:xfrm>
          <a:prstGeom prst="straightConnector1">
            <a:avLst/>
          </a:prstGeom>
          <a:noFill/>
          <a:ln w="28575" cap="flat">
            <a:solidFill>
              <a:srgbClr val="E3DBC3"/>
            </a:solidFill>
            <a:prstDash val="solid"/>
            <a:tailEnd type="arrow"/>
          </a:ln>
        </p:spPr>
      </p:cxnSp>
      <p:sp>
        <p:nvSpPr>
          <p:cNvPr id="6" name="Rectangle 6">
            <a:extLst>
              <a:ext uri="{FF2B5EF4-FFF2-40B4-BE49-F238E27FC236}">
                <a16:creationId xmlns:a16="http://schemas.microsoft.com/office/drawing/2014/main" id="{BC967629-CD14-4C10-8F59-9D7C0457530F}"/>
              </a:ext>
            </a:extLst>
          </p:cNvPr>
          <p:cNvSpPr/>
          <p:nvPr/>
        </p:nvSpPr>
        <p:spPr>
          <a:xfrm>
            <a:off x="11804087" y="963569"/>
            <a:ext cx="387912" cy="322344"/>
          </a:xfrm>
          <a:prstGeom prst="rect">
            <a:avLst/>
          </a:prstGeom>
          <a:solidFill>
            <a:srgbClr val="517C84"/>
          </a:solidFill>
          <a:ln cap="flat">
            <a:noFill/>
            <a:prstDash val="solid"/>
            <a:tailEnd type="arrow"/>
          </a:ln>
        </p:spPr>
        <p:txBody>
          <a:bodyPr vert="horz" wrap="square" lIns="121920" tIns="60960" rIns="121920" bIns="60960" anchor="ctr" anchorCtr="1" compatLnSpc="1">
            <a:noAutofit/>
          </a:bodyPr>
          <a:lstStyle/>
          <a:p>
            <a:pPr marL="0" marR="0" lvl="0" indent="0" algn="ctr" defTabSz="121917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2400" b="0" i="0" u="none" strike="noStrike" kern="1200" cap="none" spc="0" baseline="0">
              <a:solidFill>
                <a:srgbClr val="FFFFFF"/>
              </a:solidFill>
              <a:uFillTx/>
              <a:latin typeface="Raleway" pitchFamily="34"/>
            </a:endParaRPr>
          </a:p>
        </p:txBody>
      </p:sp>
      <p:sp>
        <p:nvSpPr>
          <p:cNvPr id="7" name="Slide Number Placeholder 5">
            <a:extLst>
              <a:ext uri="{FF2B5EF4-FFF2-40B4-BE49-F238E27FC236}">
                <a16:creationId xmlns:a16="http://schemas.microsoft.com/office/drawing/2014/main" id="{1495D9EE-2E84-4653-A2A2-E92CB906C79B}"/>
              </a:ext>
            </a:extLst>
          </p:cNvPr>
          <p:cNvSpPr txBox="1"/>
          <p:nvPr/>
        </p:nvSpPr>
        <p:spPr>
          <a:xfrm>
            <a:off x="11664623" y="994417"/>
            <a:ext cx="559064" cy="260652"/>
          </a:xfrm>
          <a:prstGeom prst="rect">
            <a:avLst/>
          </a:prstGeom>
          <a:noFill/>
          <a:ln cap="flat">
            <a:noFill/>
            <a:tailEnd type="arrow"/>
          </a:ln>
        </p:spPr>
        <p:txBody>
          <a:bodyPr vert="horz" wrap="square" lIns="121920" tIns="60960" rIns="121920" bIns="60960" anchor="ctr" anchorCtr="1" compatLnSpc="1">
            <a:noAutofit/>
          </a:bodyPr>
          <a:lstStyle/>
          <a:p>
            <a:pPr marL="0" marR="0" lvl="0" indent="0" algn="ctr" defTabSz="121917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A89A254-1025-410D-BEA8-17C249F5345A}" type="slidenum">
              <a:rPr sz="2400"/>
              <a:pPr marL="0" marR="0" lvl="0" indent="0" algn="ctr" defTabSz="1219170"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CA" sz="1333" b="1" i="0" u="none" strike="noStrike" kern="1200" cap="none" spc="0" baseline="0">
              <a:solidFill>
                <a:srgbClr val="FFFFFF"/>
              </a:solidFill>
              <a:uFillTx/>
              <a:latin typeface="Raleway" pitchFamily="34"/>
            </a:endParaRPr>
          </a:p>
        </p:txBody>
      </p:sp>
    </p:spTree>
    <p:extLst>
      <p:ext uri="{BB962C8B-B14F-4D97-AF65-F5344CB8AC3E}">
        <p14:creationId xmlns:p14="http://schemas.microsoft.com/office/powerpoint/2010/main" val="163572431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76" r:id="rId3"/>
    <p:sldLayoutId id="2147483689" r:id="rId4"/>
  </p:sldLayoutIdLst>
  <p:txStyles>
    <p:titleStyle>
      <a:lvl1pPr marL="0" marR="0" lvl="0" indent="0" algn="l" defTabSz="1219170" rtl="0" fontAlgn="auto" hangingPunct="1">
        <a:lnSpc>
          <a:spcPct val="100000"/>
        </a:lnSpc>
        <a:spcBef>
          <a:spcPts val="0"/>
        </a:spcBef>
        <a:spcAft>
          <a:spcPts val="0"/>
        </a:spcAft>
        <a:buNone/>
        <a:tabLst/>
        <a:defRPr lang="en-US" sz="3200" b="1" i="0" u="none" strike="noStrike" kern="1200" cap="none" spc="400" baseline="0">
          <a:solidFill>
            <a:srgbClr val="000000"/>
          </a:solidFill>
          <a:uFillTx/>
          <a:latin typeface="Raleway" pitchFamily="34"/>
        </a:defRPr>
      </a:lvl1pPr>
    </p:titleStyle>
    <p:bodyStyle>
      <a:lvl1pPr marL="241298" marR="0" lvl="0" indent="-241298" algn="l" defTabSz="1219170" rtl="0" fontAlgn="auto" hangingPunct="1">
        <a:lnSpc>
          <a:spcPct val="100000"/>
        </a:lnSpc>
        <a:spcBef>
          <a:spcPts val="667"/>
        </a:spcBef>
        <a:spcAft>
          <a:spcPts val="0"/>
        </a:spcAft>
        <a:buClr>
          <a:srgbClr val="517C84"/>
        </a:buClr>
        <a:buSzPct val="100000"/>
        <a:buFont typeface="Arial" pitchFamily="34"/>
        <a:buChar char="•"/>
        <a:tabLst/>
        <a:defRPr lang="en-US" sz="2667" b="0" i="0" u="none" strike="noStrike" kern="1200" cap="none" spc="0" baseline="0">
          <a:solidFill>
            <a:srgbClr val="000000"/>
          </a:solidFill>
          <a:uFillTx/>
          <a:latin typeface="Calibri"/>
          <a:cs typeface="Merriweather" pitchFamily="2"/>
        </a:defRPr>
      </a:lvl1pPr>
      <a:lvl2pPr marL="599002" marR="0" lvl="1" indent="-243406" algn="l" defTabSz="1219170" rtl="0" fontAlgn="auto" hangingPunct="1">
        <a:lnSpc>
          <a:spcPct val="100000"/>
        </a:lnSpc>
        <a:spcBef>
          <a:spcPts val="533"/>
        </a:spcBef>
        <a:spcAft>
          <a:spcPts val="0"/>
        </a:spcAft>
        <a:buClr>
          <a:srgbClr val="C7B785"/>
        </a:buClr>
        <a:buSzPct val="100000"/>
        <a:buFont typeface="Arial" pitchFamily="34"/>
        <a:buChar char="–"/>
        <a:tabLst/>
        <a:defRPr lang="en-US" sz="2400" b="0" i="0" u="none" strike="noStrike" kern="1200" cap="none" spc="0" baseline="0">
          <a:solidFill>
            <a:srgbClr val="000000"/>
          </a:solidFill>
          <a:uFillTx/>
          <a:latin typeface="Calibri"/>
          <a:cs typeface="Merriweather" pitchFamily="2"/>
        </a:defRPr>
      </a:lvl2pPr>
      <a:lvl3pPr marL="1195882" marR="0" lvl="2" indent="-241298" algn="l" defTabSz="1219170" rtl="0" fontAlgn="auto" hangingPunct="1">
        <a:lnSpc>
          <a:spcPct val="100000"/>
        </a:lnSpc>
        <a:spcBef>
          <a:spcPts val="533"/>
        </a:spcBef>
        <a:spcAft>
          <a:spcPts val="0"/>
        </a:spcAft>
        <a:buSzPct val="100000"/>
        <a:buFont typeface="Arial" pitchFamily="34"/>
        <a:buChar char="•"/>
        <a:tabLst/>
        <a:defRPr lang="en-US" sz="2133" b="0" i="0" u="none" strike="noStrike" kern="1200" cap="none" spc="0" baseline="0">
          <a:solidFill>
            <a:srgbClr val="000000"/>
          </a:solidFill>
          <a:uFillTx/>
          <a:latin typeface="Calibri"/>
          <a:cs typeface="Merriweather" pitchFamily="2"/>
        </a:defRPr>
      </a:lvl3pPr>
      <a:lvl4pPr marL="2133547" marR="0" lvl="3" indent="-304792" algn="l" defTabSz="1219170" rtl="0" fontAlgn="auto" hangingPunct="1">
        <a:lnSpc>
          <a:spcPct val="100000"/>
        </a:lnSpc>
        <a:spcBef>
          <a:spcPts val="400"/>
        </a:spcBef>
        <a:spcAft>
          <a:spcPts val="0"/>
        </a:spcAft>
        <a:buSzPct val="100000"/>
        <a:buFont typeface="Arial" pitchFamily="34"/>
        <a:buChar char="–"/>
        <a:tabLst/>
        <a:defRPr lang="en-US" sz="1867" b="0" i="0" u="none" strike="noStrike" kern="1200" cap="none" spc="0" baseline="0">
          <a:solidFill>
            <a:srgbClr val="000000"/>
          </a:solidFill>
          <a:uFillTx/>
          <a:latin typeface="Calibri"/>
          <a:cs typeface="Merriweather" pitchFamily="2"/>
        </a:defRPr>
      </a:lvl4pPr>
      <a:lvl5pPr marL="2743131" marR="0" lvl="4" indent="-304792" algn="l" defTabSz="1219170" rtl="0" fontAlgn="auto" hangingPunct="1">
        <a:lnSpc>
          <a:spcPct val="100000"/>
        </a:lnSpc>
        <a:spcBef>
          <a:spcPts val="400"/>
        </a:spcBef>
        <a:spcAft>
          <a:spcPts val="0"/>
        </a:spcAft>
        <a:buSzPct val="100000"/>
        <a:buFont typeface="Arial" pitchFamily="34"/>
        <a:buChar char="»"/>
        <a:tabLst/>
        <a:defRPr lang="en-US" sz="1867" b="0" i="0" u="none" strike="noStrike" kern="1200" cap="none" spc="0" baseline="0">
          <a:solidFill>
            <a:srgbClr val="000000"/>
          </a:solidFill>
          <a:uFillTx/>
          <a:latin typeface="Calibri"/>
          <a:cs typeface="Merriweather" pitchFamily="2"/>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9349" y="274637"/>
            <a:ext cx="11343051"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239349" y="1604797"/>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cxnSp>
        <p:nvCxnSpPr>
          <p:cNvPr id="14" name="Straight Connector 13"/>
          <p:cNvCxnSpPr>
            <a:endCxn id="7" idx="3"/>
          </p:cNvCxnSpPr>
          <p:nvPr/>
        </p:nvCxnSpPr>
        <p:spPr>
          <a:xfrm>
            <a:off x="0" y="1124744"/>
            <a:ext cx="121920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1804085" y="963572"/>
            <a:ext cx="387915" cy="3223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latin typeface="+mn-lt"/>
            </a:endParaRPr>
          </a:p>
        </p:txBody>
      </p:sp>
      <p:sp>
        <p:nvSpPr>
          <p:cNvPr id="21" name="Slide Number Placeholder 5"/>
          <p:cNvSpPr txBox="1">
            <a:spLocks/>
          </p:cNvSpPr>
          <p:nvPr/>
        </p:nvSpPr>
        <p:spPr>
          <a:xfrm>
            <a:off x="11664619" y="994418"/>
            <a:ext cx="559061" cy="260649"/>
          </a:xfrm>
          <a:prstGeom prst="rect">
            <a:avLst/>
          </a:prstGeom>
        </p:spPr>
        <p:txBody>
          <a:bodyPr vert="horz" lIns="121920" tIns="60960" rIns="121920" bIns="60960" rtlCol="0" anchor="ctr"/>
          <a:lstStyle>
            <a:defPPr>
              <a:defRPr lang="en-US"/>
            </a:defPPr>
            <a:lvl1pPr marL="0" algn="r" defTabSz="914400" rtl="0" eaLnBrk="1" latinLnBrk="0" hangingPunct="1">
              <a:defRPr sz="1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F69C0ED-01B2-444F-A4FC-6D40A7A4AB38}" type="slidenum">
              <a:rPr lang="en-CA" sz="1333" smtClean="0">
                <a:latin typeface="+mn-lt"/>
              </a:rPr>
              <a:pPr algn="ctr"/>
              <a:t>‹#›</a:t>
            </a:fld>
            <a:endParaRPr lang="en-CA" sz="1333" dirty="0">
              <a:latin typeface="+mn-lt"/>
            </a:endParaRPr>
          </a:p>
        </p:txBody>
      </p:sp>
    </p:spTree>
    <p:extLst>
      <p:ext uri="{BB962C8B-B14F-4D97-AF65-F5344CB8AC3E}">
        <p14:creationId xmlns:p14="http://schemas.microsoft.com/office/powerpoint/2010/main" val="125030132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1219170" rtl="0" eaLnBrk="1" latinLnBrk="0" hangingPunct="1">
        <a:spcBef>
          <a:spcPct val="0"/>
        </a:spcBef>
        <a:buNone/>
        <a:defRPr sz="3200" b="1" kern="1200" spc="400" baseline="0">
          <a:solidFill>
            <a:schemeClr val="tx1"/>
          </a:solidFill>
          <a:latin typeface="+mn-lt"/>
          <a:ea typeface="+mj-ea"/>
          <a:cs typeface="+mj-cs"/>
        </a:defRPr>
      </a:lvl1pPr>
    </p:titleStyle>
    <p:bodyStyle>
      <a:lvl1pPr marL="241294" indent="-241294" algn="l" defTabSz="1219170" rtl="0" eaLnBrk="1" latinLnBrk="0" hangingPunct="1">
        <a:spcBef>
          <a:spcPct val="20000"/>
        </a:spcBef>
        <a:buClr>
          <a:schemeClr val="tx2"/>
        </a:buClr>
        <a:buFont typeface="Arial" panose="020B0604020202020204" pitchFamily="34" charset="0"/>
        <a:buChar char="•"/>
        <a:defRPr sz="2667" kern="1200">
          <a:solidFill>
            <a:schemeClr val="tx1"/>
          </a:solidFill>
          <a:latin typeface="+mn-lt"/>
          <a:ea typeface="+mn-ea"/>
          <a:cs typeface="Merriweather" panose="02000000000000000000" pitchFamily="2" charset="0"/>
        </a:defRPr>
      </a:lvl1pPr>
      <a:lvl2pPr marL="599002" indent="-243411" algn="l" defTabSz="1219170" rtl="0" eaLnBrk="1" latinLnBrk="0" hangingPunct="1">
        <a:spcBef>
          <a:spcPct val="20000"/>
        </a:spcBef>
        <a:buClr>
          <a:schemeClr val="accent1"/>
        </a:buClr>
        <a:buFont typeface="Arial" panose="020B0604020202020204" pitchFamily="34" charset="0"/>
        <a:buChar char="–"/>
        <a:defRPr sz="2400" kern="1200">
          <a:solidFill>
            <a:schemeClr val="tx1"/>
          </a:solidFill>
          <a:latin typeface="+mn-lt"/>
          <a:ea typeface="+mn-ea"/>
          <a:cs typeface="Merriweather" panose="02000000000000000000" pitchFamily="2" charset="0"/>
        </a:defRPr>
      </a:lvl2pPr>
      <a:lvl3pPr marL="1195887" indent="-241294" algn="l" defTabSz="1219170" rtl="0" eaLnBrk="1" latinLnBrk="0" hangingPunct="1">
        <a:spcBef>
          <a:spcPct val="20000"/>
        </a:spcBef>
        <a:buFont typeface="Arial" panose="020B0604020202020204" pitchFamily="34" charset="0"/>
        <a:buChar char="•"/>
        <a:defRPr sz="2133" kern="1200">
          <a:solidFill>
            <a:schemeClr val="tx1"/>
          </a:solidFill>
          <a:latin typeface="+mn-lt"/>
          <a:ea typeface="+mn-ea"/>
          <a:cs typeface="Merriweather" panose="02000000000000000000" pitchFamily="2" charset="0"/>
        </a:defRPr>
      </a:lvl3pPr>
      <a:lvl4pPr marL="2133547" indent="-304792" algn="l" defTabSz="1219170" rtl="0" eaLnBrk="1" latinLnBrk="0" hangingPunct="1">
        <a:spcBef>
          <a:spcPct val="20000"/>
        </a:spcBef>
        <a:buFont typeface="Arial" panose="020B0604020202020204" pitchFamily="34" charset="0"/>
        <a:buChar char="–"/>
        <a:defRPr sz="1867" kern="1200">
          <a:solidFill>
            <a:schemeClr val="tx1"/>
          </a:solidFill>
          <a:latin typeface="+mn-lt"/>
          <a:ea typeface="+mn-ea"/>
          <a:cs typeface="Merriweather" panose="02000000000000000000" pitchFamily="2" charset="0"/>
        </a:defRPr>
      </a:lvl4pPr>
      <a:lvl5pPr marL="2743131" indent="-304792" algn="l" defTabSz="1219170" rtl="0" eaLnBrk="1" latinLnBrk="0" hangingPunct="1">
        <a:spcBef>
          <a:spcPct val="20000"/>
        </a:spcBef>
        <a:buFont typeface="Arial" panose="020B0604020202020204" pitchFamily="34" charset="0"/>
        <a:buChar char="»"/>
        <a:defRPr sz="1867" kern="1200">
          <a:solidFill>
            <a:schemeClr val="tx1"/>
          </a:solidFill>
          <a:latin typeface="+mn-lt"/>
          <a:ea typeface="+mn-ea"/>
          <a:cs typeface="Merriweather" panose="02000000000000000000" pitchFamily="2"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E71133-CD8A-4C33-B1BC-211684DFD8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C92B6A9-2F9E-4F86-A836-ECEE424E1F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517B9-74B0-4C95-81A1-EF280A1C93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F1B417-31F6-4402-9B4A-DB8F734D6C47}" type="datetimeFigureOut">
              <a:rPr lang="en-US" smtClean="0"/>
              <a:t>6/17/2019</a:t>
            </a:fld>
            <a:endParaRPr lang="en-US"/>
          </a:p>
        </p:txBody>
      </p:sp>
      <p:sp>
        <p:nvSpPr>
          <p:cNvPr id="5" name="Footer Placeholder 4">
            <a:extLst>
              <a:ext uri="{FF2B5EF4-FFF2-40B4-BE49-F238E27FC236}">
                <a16:creationId xmlns:a16="http://schemas.microsoft.com/office/drawing/2014/main" id="{6B80AA46-F017-4A82-88B6-605399ECD2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065DB-48A9-46B7-8BFE-417F5FB7FA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CC7B3C-E65A-4826-8795-772C90D30453}" type="slidenum">
              <a:rPr lang="en-US" smtClean="0"/>
              <a:t>‹#›</a:t>
            </a:fld>
            <a:endParaRPr lang="en-US"/>
          </a:p>
        </p:txBody>
      </p:sp>
    </p:spTree>
    <p:extLst>
      <p:ext uri="{BB962C8B-B14F-4D97-AF65-F5344CB8AC3E}">
        <p14:creationId xmlns:p14="http://schemas.microsoft.com/office/powerpoint/2010/main" val="354917584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jpe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1.png"/><Relationship Id="rId4" Type="http://schemas.microsoft.com/office/2007/relationships/hdphoto" Target="../media/hdphoto12.wdp"/></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jpeg"/><Relationship Id="rId1" Type="http://schemas.openxmlformats.org/officeDocument/2006/relationships/slideLayout" Target="../slideLayouts/slideLayout14.xml"/><Relationship Id="rId4" Type="http://schemas.openxmlformats.org/officeDocument/2006/relationships/image" Target="../media/image73.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5.jpeg"/><Relationship Id="rId7" Type="http://schemas.openxmlformats.org/officeDocument/2006/relationships/image" Target="../media/image76.jpeg"/><Relationship Id="rId12" Type="http://schemas.openxmlformats.org/officeDocument/2006/relationships/image" Target="../media/image80.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5.jpeg"/><Relationship Id="rId11" Type="http://schemas.openxmlformats.org/officeDocument/2006/relationships/image" Target="../media/image79.png"/><Relationship Id="rId5" Type="http://schemas.openxmlformats.org/officeDocument/2006/relationships/image" Target="../media/image74.jpeg"/><Relationship Id="rId10" Type="http://schemas.openxmlformats.org/officeDocument/2006/relationships/image" Target="../media/image57.png"/><Relationship Id="rId4" Type="http://schemas.openxmlformats.org/officeDocument/2006/relationships/image" Target="../media/image45.png"/><Relationship Id="rId9" Type="http://schemas.openxmlformats.org/officeDocument/2006/relationships/image" Target="../media/image78.jpe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85.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45.png"/><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5.jpe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jpeg"/><Relationship Id="rId1" Type="http://schemas.openxmlformats.org/officeDocument/2006/relationships/slideLayout" Target="../slideLayouts/slideLayout14.xml"/><Relationship Id="rId5" Type="http://schemas.openxmlformats.org/officeDocument/2006/relationships/image" Target="../media/image89.png"/><Relationship Id="rId4" Type="http://schemas.openxmlformats.org/officeDocument/2006/relationships/image" Target="../media/image88.jpeg"/></Relationships>
</file>

<file path=ppt/slides/_rels/slide2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5.jpeg"/></Relationships>
</file>

<file path=ppt/slides/_rels/slide2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2.xml"/><Relationship Id="rId1" Type="http://schemas.openxmlformats.org/officeDocument/2006/relationships/slideLayout" Target="../slideLayouts/slideLayout27.xml"/><Relationship Id="rId4" Type="http://schemas.openxmlformats.org/officeDocument/2006/relationships/image" Target="../media/image93.png"/></Relationships>
</file>

<file path=ppt/slides/_rels/slide2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3.xml"/><Relationship Id="rId1" Type="http://schemas.openxmlformats.org/officeDocument/2006/relationships/slideLayout" Target="../slideLayouts/slideLayout33.xml"/><Relationship Id="rId5" Type="http://schemas.openxmlformats.org/officeDocument/2006/relationships/image" Target="../media/image96.png"/><Relationship Id="rId4" Type="http://schemas.openxmlformats.org/officeDocument/2006/relationships/image" Target="../media/image95.jpe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18" Type="http://schemas.openxmlformats.org/officeDocument/2006/relationships/image" Target="../media/image21.jpeg"/><Relationship Id="rId26" Type="http://schemas.openxmlformats.org/officeDocument/2006/relationships/image" Target="../media/image28.jpeg"/><Relationship Id="rId3" Type="http://schemas.openxmlformats.org/officeDocument/2006/relationships/image" Target="../media/image6.png"/><Relationship Id="rId21" Type="http://schemas.openxmlformats.org/officeDocument/2006/relationships/image" Target="../media/image24.png"/><Relationship Id="rId7" Type="http://schemas.openxmlformats.org/officeDocument/2006/relationships/image" Target="../media/image10.jpeg"/><Relationship Id="rId12" Type="http://schemas.openxmlformats.org/officeDocument/2006/relationships/image" Target="../media/image15.jpeg"/><Relationship Id="rId17" Type="http://schemas.openxmlformats.org/officeDocument/2006/relationships/image" Target="../media/image20.jpeg"/><Relationship Id="rId25" Type="http://schemas.openxmlformats.org/officeDocument/2006/relationships/image" Target="../media/image27.jpeg"/><Relationship Id="rId2" Type="http://schemas.openxmlformats.org/officeDocument/2006/relationships/image" Target="../media/image5.jpeg"/><Relationship Id="rId16" Type="http://schemas.openxmlformats.org/officeDocument/2006/relationships/image" Target="../media/image19.jpeg"/><Relationship Id="rId20" Type="http://schemas.openxmlformats.org/officeDocument/2006/relationships/image" Target="../media/image23.jpeg"/><Relationship Id="rId29" Type="http://schemas.openxmlformats.org/officeDocument/2006/relationships/image" Target="../media/image31.jpeg"/><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image" Target="../media/image14.jpeg"/><Relationship Id="rId24" Type="http://schemas.openxmlformats.org/officeDocument/2006/relationships/image" Target="../media/image26.jpe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3.jpeg"/><Relationship Id="rId19" Type="http://schemas.openxmlformats.org/officeDocument/2006/relationships/image" Target="../media/image22.jpeg"/><Relationship Id="rId31" Type="http://schemas.openxmlformats.org/officeDocument/2006/relationships/image" Target="../media/image33.jpeg"/><Relationship Id="rId4" Type="http://schemas.openxmlformats.org/officeDocument/2006/relationships/image" Target="../media/image7.png"/><Relationship Id="rId9" Type="http://schemas.openxmlformats.org/officeDocument/2006/relationships/image" Target="../media/image12.jpeg"/><Relationship Id="rId14" Type="http://schemas.openxmlformats.org/officeDocument/2006/relationships/image" Target="../media/image17.jpeg"/><Relationship Id="rId22" Type="http://schemas.microsoft.com/office/2007/relationships/hdphoto" Target="../media/hdphoto1.wdp"/><Relationship Id="rId27" Type="http://schemas.openxmlformats.org/officeDocument/2006/relationships/image" Target="../media/image29.jpeg"/><Relationship Id="rId30" Type="http://schemas.openxmlformats.org/officeDocument/2006/relationships/image" Target="../media/image32.png"/></Relationships>
</file>

<file path=ppt/slides/_rels/slide3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svg"/><Relationship Id="rId3" Type="http://schemas.openxmlformats.org/officeDocument/2006/relationships/image" Target="../media/image45.png"/><Relationship Id="rId7" Type="http://schemas.openxmlformats.org/officeDocument/2006/relationships/image" Target="../media/image102.svg"/><Relationship Id="rId12" Type="http://schemas.openxmlformats.org/officeDocument/2006/relationships/image" Target="../media/image107.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101.png"/><Relationship Id="rId11" Type="http://schemas.openxmlformats.org/officeDocument/2006/relationships/image" Target="../media/image106.svg"/><Relationship Id="rId5" Type="http://schemas.openxmlformats.org/officeDocument/2006/relationships/image" Target="../media/image100.png"/><Relationship Id="rId10" Type="http://schemas.openxmlformats.org/officeDocument/2006/relationships/image" Target="../media/image105.png"/><Relationship Id="rId4" Type="http://schemas.openxmlformats.org/officeDocument/2006/relationships/image" Target="../media/image99.jpeg"/><Relationship Id="rId9" Type="http://schemas.openxmlformats.org/officeDocument/2006/relationships/image" Target="../media/image104.svg"/></Relationships>
</file>

<file path=ppt/slides/_rels/slide33.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5.jpeg"/><Relationship Id="rId7" Type="http://schemas.openxmlformats.org/officeDocument/2006/relationships/image" Target="../media/image11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10.svg"/><Relationship Id="rId5" Type="http://schemas.openxmlformats.org/officeDocument/2006/relationships/image" Target="../media/image109.png"/><Relationship Id="rId4" Type="http://schemas.openxmlformats.org/officeDocument/2006/relationships/image" Target="../media/image45.png"/><Relationship Id="rId9" Type="http://schemas.openxmlformats.org/officeDocument/2006/relationships/image" Target="../media/image113.svg"/></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57.png"/><Relationship Id="rId5" Type="http://schemas.openxmlformats.org/officeDocument/2006/relationships/image" Target="../media/image45.png"/><Relationship Id="rId4" Type="http://schemas.openxmlformats.org/officeDocument/2006/relationships/image" Target="../media/image5.jpeg"/></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114.jpeg"/><Relationship Id="rId5" Type="http://schemas.openxmlformats.org/officeDocument/2006/relationships/image" Target="../media/image57.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115.jpeg"/><Relationship Id="rId5" Type="http://schemas.openxmlformats.org/officeDocument/2006/relationships/image" Target="../media/image57.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0.xml"/><Relationship Id="rId1" Type="http://schemas.openxmlformats.org/officeDocument/2006/relationships/slideLayout" Target="../slideLayouts/slideLayout15.xml"/><Relationship Id="rId5" Type="http://schemas.openxmlformats.org/officeDocument/2006/relationships/image" Target="../media/image116.jpe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9.png"/><Relationship Id="rId18" Type="http://schemas.microsoft.com/office/2007/relationships/hdphoto" Target="../media/hdphoto9.wdp"/><Relationship Id="rId3" Type="http://schemas.openxmlformats.org/officeDocument/2006/relationships/image" Target="../media/image34.png"/><Relationship Id="rId7" Type="http://schemas.openxmlformats.org/officeDocument/2006/relationships/image" Target="../media/image36.png"/><Relationship Id="rId12" Type="http://schemas.microsoft.com/office/2007/relationships/hdphoto" Target="../media/hdphoto6.wdp"/><Relationship Id="rId17" Type="http://schemas.openxmlformats.org/officeDocument/2006/relationships/image" Target="../media/image41.png"/><Relationship Id="rId2" Type="http://schemas.openxmlformats.org/officeDocument/2006/relationships/notesSlide" Target="../notesSlides/notesSlide3.xml"/><Relationship Id="rId16" Type="http://schemas.microsoft.com/office/2007/relationships/hdphoto" Target="../media/hdphoto8.wdp"/><Relationship Id="rId20" Type="http://schemas.microsoft.com/office/2007/relationships/hdphoto" Target="../media/hdphoto10.wdp"/><Relationship Id="rId1" Type="http://schemas.openxmlformats.org/officeDocument/2006/relationships/slideLayout" Target="../slideLayouts/slideLayout17.xml"/><Relationship Id="rId6" Type="http://schemas.microsoft.com/office/2007/relationships/hdphoto" Target="../media/hdphoto3.wdp"/><Relationship Id="rId11" Type="http://schemas.openxmlformats.org/officeDocument/2006/relationships/image" Target="../media/image38.png"/><Relationship Id="rId5" Type="http://schemas.openxmlformats.org/officeDocument/2006/relationships/image" Target="../media/image35.png"/><Relationship Id="rId15" Type="http://schemas.openxmlformats.org/officeDocument/2006/relationships/image" Target="../media/image40.png"/><Relationship Id="rId10" Type="http://schemas.microsoft.com/office/2007/relationships/hdphoto" Target="../media/hdphoto5.wdp"/><Relationship Id="rId19" Type="http://schemas.openxmlformats.org/officeDocument/2006/relationships/image" Target="../media/image42.png"/><Relationship Id="rId4" Type="http://schemas.microsoft.com/office/2007/relationships/hdphoto" Target="../media/hdphoto2.wdp"/><Relationship Id="rId9" Type="http://schemas.openxmlformats.org/officeDocument/2006/relationships/image" Target="../media/image37.png"/><Relationship Id="rId14" Type="http://schemas.microsoft.com/office/2007/relationships/hdphoto" Target="../media/hdphoto7.wdp"/></Relationships>
</file>

<file path=ppt/slides/_rels/slide40.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19.png"/><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image" Target="../media/image118.png"/><Relationship Id="rId5" Type="http://schemas.openxmlformats.org/officeDocument/2006/relationships/image" Target="../media/image57.pn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5.jpeg"/><Relationship Id="rId7" Type="http://schemas.openxmlformats.org/officeDocument/2006/relationships/image" Target="../media/image12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10" Type="http://schemas.openxmlformats.org/officeDocument/2006/relationships/image" Target="../media/image125.jpeg"/><Relationship Id="rId4" Type="http://schemas.openxmlformats.org/officeDocument/2006/relationships/image" Target="../media/image45.png"/><Relationship Id="rId9" Type="http://schemas.openxmlformats.org/officeDocument/2006/relationships/image" Target="../media/image124.png"/></Relationships>
</file>

<file path=ppt/slides/_rels/slide42.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29.svg"/><Relationship Id="rId5" Type="http://schemas.openxmlformats.org/officeDocument/2006/relationships/image" Target="../media/image128.png"/><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30.jpeg"/><Relationship Id="rId4" Type="http://schemas.openxmlformats.org/officeDocument/2006/relationships/diagramLayout" Target="../diagrams/layout1.xml"/><Relationship Id="rId9" Type="http://schemas.openxmlformats.org/officeDocument/2006/relationships/image" Target="../media/image45.png"/></Relationships>
</file>

<file path=ppt/slides/_rels/slide45.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5.jpeg"/><Relationship Id="rId7" Type="http://schemas.openxmlformats.org/officeDocument/2006/relationships/image" Target="../media/image134.png"/><Relationship Id="rId2" Type="http://schemas.openxmlformats.org/officeDocument/2006/relationships/image" Target="../media/image131.png"/><Relationship Id="rId1" Type="http://schemas.openxmlformats.org/officeDocument/2006/relationships/slideLayout" Target="../slideLayouts/slideLayout1.xml"/><Relationship Id="rId6" Type="http://schemas.openxmlformats.org/officeDocument/2006/relationships/image" Target="../media/image133.png"/><Relationship Id="rId11" Type="http://schemas.openxmlformats.org/officeDocument/2006/relationships/image" Target="../media/image138.png"/><Relationship Id="rId5" Type="http://schemas.openxmlformats.org/officeDocument/2006/relationships/image" Target="../media/image132.png"/><Relationship Id="rId10" Type="http://schemas.openxmlformats.org/officeDocument/2006/relationships/image" Target="../media/image137.png"/><Relationship Id="rId4" Type="http://schemas.openxmlformats.org/officeDocument/2006/relationships/image" Target="../media/image45.png"/><Relationship Id="rId9" Type="http://schemas.openxmlformats.org/officeDocument/2006/relationships/image" Target="../media/image136.jpeg"/></Relationships>
</file>

<file path=ppt/slides/_rels/slide46.xml.rels><?xml version="1.0" encoding="UTF-8" standalone="yes"?>
<Relationships xmlns="http://schemas.openxmlformats.org/package/2006/relationships"><Relationship Id="rId3" Type="http://schemas.openxmlformats.org/officeDocument/2006/relationships/hyperlink" Target="http://www.midasgoldcorp.com/" TargetMode="External"/><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143.png"/><Relationship Id="rId4" Type="http://schemas.openxmlformats.org/officeDocument/2006/relationships/image" Target="../media/image142.png"/></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5.jpeg"/><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5.jpeg"/><Relationship Id="rId4" Type="http://schemas.microsoft.com/office/2007/relationships/hdphoto" Target="../media/hdphoto11.wdp"/></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5.jpeg"/><Relationship Id="rId7"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5.png"/><Relationship Id="rId9" Type="http://schemas.openxmlformats.org/officeDocument/2006/relationships/image" Target="../media/image54.jpe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55.jp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7D256-54F6-4084-868D-F1DA2F4A4223}"/>
              </a:ext>
            </a:extLst>
          </p:cNvPr>
          <p:cNvSpPr txBox="1">
            <a:spLocks noGrp="1"/>
          </p:cNvSpPr>
          <p:nvPr>
            <p:ph type="ctrTitle"/>
          </p:nvPr>
        </p:nvSpPr>
        <p:spPr>
          <a:xfrm>
            <a:off x="914400" y="2130430"/>
            <a:ext cx="10363200" cy="1470025"/>
          </a:xfrm>
          <a:prstGeom prst="rect">
            <a:avLst/>
          </a:prstGeom>
          <a:noFill/>
          <a:ln>
            <a:noFill/>
          </a:ln>
        </p:spPr>
        <p:txBody>
          <a:bodyPr vert="horz" wrap="square" lIns="121920" tIns="60960" rIns="121920" bIns="60960" anchor="ctr" anchorCtr="0" compatLnSpc="1">
            <a:normAutofit/>
          </a:bodyPr>
          <a:lstStyle/>
          <a:p>
            <a:endParaRPr lang="en-US"/>
          </a:p>
        </p:txBody>
      </p:sp>
      <p:sp>
        <p:nvSpPr>
          <p:cNvPr id="3" name="Subtitle 2">
            <a:extLst>
              <a:ext uri="{FF2B5EF4-FFF2-40B4-BE49-F238E27FC236}">
                <a16:creationId xmlns:a16="http://schemas.microsoft.com/office/drawing/2014/main" id="{AADC8852-4098-45BC-B0AB-BE956CD1207D}"/>
              </a:ext>
            </a:extLst>
          </p:cNvPr>
          <p:cNvSpPr txBox="1">
            <a:spLocks noGrp="1"/>
          </p:cNvSpPr>
          <p:nvPr>
            <p:ph type="subTitle" idx="1"/>
          </p:nvPr>
        </p:nvSpPr>
        <p:spPr>
          <a:xfrm>
            <a:off x="1828800" y="4054883"/>
            <a:ext cx="8534400" cy="1752599"/>
          </a:xfrm>
          <a:prstGeom prst="rect">
            <a:avLst/>
          </a:prstGeom>
          <a:noFill/>
          <a:ln>
            <a:noFill/>
          </a:ln>
        </p:spPr>
        <p:txBody>
          <a:bodyPr vert="horz" wrap="square" lIns="121920" tIns="60960" rIns="121920" bIns="60960" anchor="t" anchorCtr="1" compatLnSpc="1">
            <a:normAutofit/>
          </a:bodyPr>
          <a:lstStyle/>
          <a:p>
            <a:endParaRPr lang="en-US"/>
          </a:p>
        </p:txBody>
      </p:sp>
      <p:pic>
        <p:nvPicPr>
          <p:cNvPr id="4" name="Picture 4">
            <a:extLst>
              <a:ext uri="{FF2B5EF4-FFF2-40B4-BE49-F238E27FC236}">
                <a16:creationId xmlns:a16="http://schemas.microsoft.com/office/drawing/2014/main" id="{EAD1CFA3-729A-4F59-A35B-77807E1ED3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12192000" cy="6857999"/>
          </a:xfrm>
          <a:prstGeom prst="rect">
            <a:avLst/>
          </a:prstGeom>
          <a:noFill/>
          <a:ln cap="flat">
            <a:noFill/>
            <a:tailEnd type="arrow"/>
          </a:ln>
        </p:spPr>
      </p:pic>
      <p:pic>
        <p:nvPicPr>
          <p:cNvPr id="5" name="Picture 9">
            <a:extLst>
              <a:ext uri="{FF2B5EF4-FFF2-40B4-BE49-F238E27FC236}">
                <a16:creationId xmlns:a16="http://schemas.microsoft.com/office/drawing/2014/main" id="{9D1EC9E5-F800-4529-A106-A3A4F50ECFEF}"/>
              </a:ext>
            </a:extLst>
          </p:cNvPr>
          <p:cNvPicPr>
            <a:picLocks noChangeAspect="1"/>
          </p:cNvPicPr>
          <p:nvPr/>
        </p:nvPicPr>
        <p:blipFill>
          <a:blip r:embed="rId4" cstate="email">
            <a:alphaModFix/>
            <a:extLst>
              <a:ext uri="{28A0092B-C50C-407E-A947-70E740481C1C}">
                <a14:useLocalDpi xmlns:a14="http://schemas.microsoft.com/office/drawing/2010/main"/>
              </a:ext>
            </a:extLst>
          </a:blip>
          <a:srcRect/>
          <a:stretch>
            <a:fillRect/>
          </a:stretch>
        </p:blipFill>
        <p:spPr>
          <a:xfrm>
            <a:off x="3878678" y="615683"/>
            <a:ext cx="4434644" cy="2407907"/>
          </a:xfrm>
          <a:prstGeom prst="rect">
            <a:avLst/>
          </a:prstGeom>
          <a:noFill/>
          <a:ln cap="flat">
            <a:noFill/>
            <a:tailEnd type="arrow"/>
          </a:ln>
        </p:spPr>
      </p:pic>
      <p:sp>
        <p:nvSpPr>
          <p:cNvPr id="6" name="TextBox 15">
            <a:extLst>
              <a:ext uri="{FF2B5EF4-FFF2-40B4-BE49-F238E27FC236}">
                <a16:creationId xmlns:a16="http://schemas.microsoft.com/office/drawing/2014/main" id="{6F8CD04A-35B7-4118-BE64-C5B3E314521D}"/>
              </a:ext>
            </a:extLst>
          </p:cNvPr>
          <p:cNvSpPr txBox="1"/>
          <p:nvPr/>
        </p:nvSpPr>
        <p:spPr>
          <a:xfrm>
            <a:off x="1368270" y="4084700"/>
            <a:ext cx="9355764" cy="984885"/>
          </a:xfrm>
          <a:prstGeom prst="rect">
            <a:avLst/>
          </a:prstGeom>
          <a:noFill/>
          <a:ln cap="flat">
            <a:noFill/>
            <a:tailEnd type="arrow"/>
          </a:ln>
        </p:spPr>
        <p:txBody>
          <a:bodyPr vert="horz" wrap="square" lIns="121920" tIns="60960" rIns="121920" bIns="60960" anchor="t" anchorCtr="1" compatLnSpc="1">
            <a:spAutoFit/>
          </a:bodyPr>
          <a:lstStyle/>
          <a:p>
            <a:pPr algn="ctr" defTabSz="1219170">
              <a:defRPr sz="1800" b="0" i="0" u="none" strike="noStrike" kern="0" cap="none" spc="0" baseline="0">
                <a:solidFill>
                  <a:srgbClr val="000000"/>
                </a:solidFill>
                <a:uFillTx/>
              </a:defRPr>
            </a:pPr>
            <a:r>
              <a:rPr lang="en-CA" sz="3200" b="1" spc="400" dirty="0">
                <a:solidFill>
                  <a:srgbClr val="FFFFFF"/>
                </a:solidFill>
                <a:effectLst>
                  <a:outerShdw dist="38096" dir="2700000">
                    <a:srgbClr val="000000"/>
                  </a:outerShdw>
                </a:effectLst>
                <a:latin typeface="Calibri"/>
              </a:rPr>
              <a:t>A River Runs Through It</a:t>
            </a:r>
          </a:p>
          <a:p>
            <a:pPr algn="ctr" defTabSz="1219170">
              <a:defRPr sz="1800" b="0" i="0" u="none" strike="noStrike" kern="0" cap="none" spc="0" baseline="0">
                <a:solidFill>
                  <a:srgbClr val="000000"/>
                </a:solidFill>
                <a:uFillTx/>
              </a:defRPr>
            </a:pPr>
            <a:r>
              <a:rPr lang="en-CA" sz="2400" b="1" spc="400" dirty="0">
                <a:solidFill>
                  <a:srgbClr val="FFFFFF"/>
                </a:solidFill>
                <a:effectLst>
                  <a:outerShdw dist="38096" dir="2700000">
                    <a:srgbClr val="000000"/>
                  </a:outerShdw>
                </a:effectLst>
                <a:latin typeface="Calibri"/>
              </a:rPr>
              <a:t>Designing and Permitting the Stibnite Gold Project</a:t>
            </a:r>
          </a:p>
        </p:txBody>
      </p:sp>
      <p:grpSp>
        <p:nvGrpSpPr>
          <p:cNvPr id="7" name="Group 5">
            <a:extLst>
              <a:ext uri="{FF2B5EF4-FFF2-40B4-BE49-F238E27FC236}">
                <a16:creationId xmlns:a16="http://schemas.microsoft.com/office/drawing/2014/main" id="{BD0A3279-AA0F-44B9-9E7A-DABB920740D8}"/>
              </a:ext>
            </a:extLst>
          </p:cNvPr>
          <p:cNvGrpSpPr/>
          <p:nvPr/>
        </p:nvGrpSpPr>
        <p:grpSpPr>
          <a:xfrm>
            <a:off x="1007436" y="3982139"/>
            <a:ext cx="10077432" cy="1190006"/>
            <a:chOff x="755577" y="2535009"/>
            <a:chExt cx="7558074" cy="1217588"/>
          </a:xfrm>
        </p:grpSpPr>
        <p:cxnSp>
          <p:nvCxnSpPr>
            <p:cNvPr id="8" name="Straight Connector 21">
              <a:extLst>
                <a:ext uri="{FF2B5EF4-FFF2-40B4-BE49-F238E27FC236}">
                  <a16:creationId xmlns:a16="http://schemas.microsoft.com/office/drawing/2014/main" id="{D3D878EF-541B-4464-9D1C-7BD7A11D5B4D}"/>
                </a:ext>
              </a:extLst>
            </p:cNvPr>
            <p:cNvCxnSpPr/>
            <p:nvPr/>
          </p:nvCxnSpPr>
          <p:spPr>
            <a:xfrm>
              <a:off x="755577" y="2535009"/>
              <a:ext cx="7558074" cy="0"/>
            </a:xfrm>
            <a:prstGeom prst="straightConnector1">
              <a:avLst/>
            </a:prstGeom>
            <a:noFill/>
            <a:ln w="28575" cap="flat">
              <a:solidFill>
                <a:srgbClr val="C4B480"/>
              </a:solidFill>
              <a:prstDash val="solid"/>
              <a:tailEnd type="none"/>
            </a:ln>
          </p:spPr>
        </p:cxnSp>
        <p:cxnSp>
          <p:nvCxnSpPr>
            <p:cNvPr id="9" name="Straight Connector 23">
              <a:extLst>
                <a:ext uri="{FF2B5EF4-FFF2-40B4-BE49-F238E27FC236}">
                  <a16:creationId xmlns:a16="http://schemas.microsoft.com/office/drawing/2014/main" id="{30158A4F-4F24-4871-A577-52A51F1E81E6}"/>
                </a:ext>
              </a:extLst>
            </p:cNvPr>
            <p:cNvCxnSpPr/>
            <p:nvPr/>
          </p:nvCxnSpPr>
          <p:spPr>
            <a:xfrm>
              <a:off x="755577" y="3752597"/>
              <a:ext cx="7558074" cy="0"/>
            </a:xfrm>
            <a:prstGeom prst="straightConnector1">
              <a:avLst/>
            </a:prstGeom>
            <a:noFill/>
            <a:ln w="28575" cap="flat">
              <a:solidFill>
                <a:srgbClr val="C4B480"/>
              </a:solidFill>
              <a:prstDash val="solid"/>
              <a:tailEnd type="none"/>
            </a:ln>
          </p:spPr>
        </p:cxnSp>
      </p:grpSp>
      <p:sp>
        <p:nvSpPr>
          <p:cNvPr id="10" name="TextBox 3">
            <a:extLst>
              <a:ext uri="{FF2B5EF4-FFF2-40B4-BE49-F238E27FC236}">
                <a16:creationId xmlns:a16="http://schemas.microsoft.com/office/drawing/2014/main" id="{55DF35FB-4512-45F8-BC8F-F08AF2C17F67}"/>
              </a:ext>
            </a:extLst>
          </p:cNvPr>
          <p:cNvSpPr txBox="1"/>
          <p:nvPr/>
        </p:nvSpPr>
        <p:spPr>
          <a:xfrm>
            <a:off x="10789900" y="6350252"/>
            <a:ext cx="1297791" cy="410433"/>
          </a:xfrm>
          <a:prstGeom prst="rect">
            <a:avLst/>
          </a:prstGeom>
          <a:noFill/>
          <a:ln cap="flat">
            <a:noFill/>
            <a:tailEnd type="arrow"/>
          </a:ln>
        </p:spPr>
        <p:txBody>
          <a:bodyPr vert="horz" wrap="none" lIns="121920" tIns="60960" rIns="121920" bIns="60960" anchor="t" anchorCtr="0" compatLnSpc="1">
            <a:spAutoFit/>
          </a:bodyPr>
          <a:lstStyle/>
          <a:p>
            <a:pPr defTabSz="1219170">
              <a:defRPr sz="1800" b="0" i="0" u="none" strike="noStrike" kern="0" cap="none" spc="0" baseline="0">
                <a:solidFill>
                  <a:srgbClr val="000000"/>
                </a:solidFill>
                <a:uFillTx/>
              </a:defRPr>
            </a:pPr>
            <a:r>
              <a:rPr lang="en-CA" sz="1867" b="1" dirty="0">
                <a:solidFill>
                  <a:srgbClr val="FFFFFF"/>
                </a:solidFill>
                <a:latin typeface="Calibri"/>
                <a:cs typeface="Calibri"/>
              </a:rPr>
              <a:t>JUNE 2019</a:t>
            </a:r>
          </a:p>
        </p:txBody>
      </p:sp>
      <p:sp>
        <p:nvSpPr>
          <p:cNvPr id="11" name="TextBox 10">
            <a:extLst>
              <a:ext uri="{FF2B5EF4-FFF2-40B4-BE49-F238E27FC236}">
                <a16:creationId xmlns:a16="http://schemas.microsoft.com/office/drawing/2014/main" id="{F74C27E8-573F-4AC4-8815-A36EC638D20A}"/>
              </a:ext>
            </a:extLst>
          </p:cNvPr>
          <p:cNvSpPr txBox="1"/>
          <p:nvPr/>
        </p:nvSpPr>
        <p:spPr>
          <a:xfrm>
            <a:off x="0" y="6157118"/>
            <a:ext cx="1745029" cy="697755"/>
          </a:xfrm>
          <a:prstGeom prst="rect">
            <a:avLst/>
          </a:prstGeom>
          <a:noFill/>
          <a:ln cap="flat">
            <a:noFill/>
            <a:tailEnd type="arrow"/>
          </a:ln>
        </p:spPr>
        <p:txBody>
          <a:bodyPr vert="horz" wrap="none" lIns="121920" tIns="60960" rIns="121920" bIns="60960" anchor="t" anchorCtr="0" compatLnSpc="1">
            <a:spAutoFit/>
          </a:bodyPr>
          <a:lstStyle/>
          <a:p>
            <a:pPr defTabSz="1219170">
              <a:defRPr sz="1800" b="0" i="0" u="none" strike="noStrike" kern="0" cap="none" spc="0" baseline="0">
                <a:solidFill>
                  <a:srgbClr val="000000"/>
                </a:solidFill>
                <a:uFillTx/>
              </a:defRPr>
            </a:pPr>
            <a:r>
              <a:rPr lang="en-CA" sz="1867" b="1">
                <a:solidFill>
                  <a:srgbClr val="FFFFFF"/>
                </a:solidFill>
                <a:latin typeface="Calibri"/>
              </a:rPr>
              <a:t>MAX.TSX</a:t>
            </a:r>
          </a:p>
          <a:p>
            <a:pPr defTabSz="1219170">
              <a:defRPr sz="1800" b="0" i="0" u="none" strike="noStrike" kern="0" cap="none" spc="0" baseline="0">
                <a:solidFill>
                  <a:srgbClr val="000000"/>
                </a:solidFill>
                <a:uFillTx/>
              </a:defRPr>
            </a:pPr>
            <a:r>
              <a:rPr lang="en-CA" sz="1867" b="1">
                <a:solidFill>
                  <a:srgbClr val="FFFFFF"/>
                </a:solidFill>
                <a:latin typeface="Calibri"/>
              </a:rPr>
              <a:t>MDRPF.OTCQX</a:t>
            </a:r>
          </a:p>
        </p:txBody>
      </p:sp>
      <p:sp>
        <p:nvSpPr>
          <p:cNvPr id="12" name="TextBox 6">
            <a:extLst>
              <a:ext uri="{FF2B5EF4-FFF2-40B4-BE49-F238E27FC236}">
                <a16:creationId xmlns:a16="http://schemas.microsoft.com/office/drawing/2014/main" id="{A417CEB7-A4C0-4B51-A122-85D9CE834049}"/>
              </a:ext>
            </a:extLst>
          </p:cNvPr>
          <p:cNvSpPr txBox="1"/>
          <p:nvPr/>
        </p:nvSpPr>
        <p:spPr>
          <a:xfrm>
            <a:off x="0" y="5188994"/>
            <a:ext cx="12192000" cy="820674"/>
          </a:xfrm>
          <a:prstGeom prst="rect">
            <a:avLst/>
          </a:prstGeom>
          <a:noFill/>
          <a:ln cap="flat">
            <a:noFill/>
            <a:tailEnd type="arrow"/>
          </a:ln>
        </p:spPr>
        <p:txBody>
          <a:bodyPr vert="horz" wrap="square" lIns="121920" tIns="60960" rIns="121920" bIns="60960" anchor="t" anchorCtr="1" compatLnSpc="1">
            <a:spAutoFit/>
          </a:bodyPr>
          <a:lstStyle/>
          <a:p>
            <a:pPr algn="ctr" defTabSz="1219170">
              <a:defRPr sz="1800" b="0" i="0" u="none" strike="noStrike" kern="0" cap="none" spc="0" baseline="0">
                <a:solidFill>
                  <a:srgbClr val="000000"/>
                </a:solidFill>
                <a:uFillTx/>
              </a:defRPr>
            </a:pPr>
            <a:r>
              <a:rPr lang="en-US" sz="2400" b="1" spc="400" dirty="0">
                <a:solidFill>
                  <a:srgbClr val="FFFFFF"/>
                </a:solidFill>
                <a:effectLst>
                  <a:outerShdw dist="38096" dir="2700000">
                    <a:srgbClr val="000000"/>
                  </a:outerShdw>
                </a:effectLst>
                <a:latin typeface="Calibri"/>
              </a:rPr>
              <a:t>Dale Kerner, P.G. -  Permitting Manager</a:t>
            </a:r>
          </a:p>
          <a:p>
            <a:pPr algn="ctr" defTabSz="1219170">
              <a:defRPr sz="1800" b="0" i="0" u="none" strike="noStrike" kern="0" cap="none" spc="0" baseline="0">
                <a:solidFill>
                  <a:srgbClr val="000000"/>
                </a:solidFill>
                <a:uFillTx/>
              </a:defRPr>
            </a:pPr>
            <a:r>
              <a:rPr lang="en-US" sz="2133" b="1" spc="400" dirty="0">
                <a:solidFill>
                  <a:srgbClr val="FFFFFF"/>
                </a:solidFill>
                <a:effectLst>
                  <a:outerShdw dist="38096" dir="2700000">
                    <a:srgbClr val="000000"/>
                  </a:outerShdw>
                </a:effectLst>
                <a:latin typeface="Calibri"/>
              </a:rPr>
              <a:t>Midas Gold Idaho – Boise, Idaho</a:t>
            </a:r>
          </a:p>
        </p:txBody>
      </p:sp>
    </p:spTree>
    <p:extLst>
      <p:ext uri="{BB962C8B-B14F-4D97-AF65-F5344CB8AC3E}">
        <p14:creationId xmlns:p14="http://schemas.microsoft.com/office/powerpoint/2010/main" val="3207671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CD4BFE2-5B8B-4150-A668-66571529D1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90607" y="-11545"/>
            <a:ext cx="5303711" cy="6912768"/>
          </a:xfrm>
          <a:prstGeom prst="rect">
            <a:avLst/>
          </a:prstGeom>
        </p:spPr>
      </p:pic>
      <p:sp>
        <p:nvSpPr>
          <p:cNvPr id="5" name="TextBox 4">
            <a:extLst>
              <a:ext uri="{FF2B5EF4-FFF2-40B4-BE49-F238E27FC236}">
                <a16:creationId xmlns:a16="http://schemas.microsoft.com/office/drawing/2014/main" id="{05177781-1BC2-4F86-B135-15A1B430B016}"/>
              </a:ext>
            </a:extLst>
          </p:cNvPr>
          <p:cNvSpPr txBox="1"/>
          <p:nvPr/>
        </p:nvSpPr>
        <p:spPr>
          <a:xfrm>
            <a:off x="-45729" y="836713"/>
            <a:ext cx="7031437" cy="584775"/>
          </a:xfrm>
          <a:prstGeom prst="rect">
            <a:avLst/>
          </a:prstGeom>
          <a:solidFill>
            <a:schemeClr val="bg1"/>
          </a:solidFill>
        </p:spPr>
        <p:txBody>
          <a:bodyPr wrap="square" rtlCol="0">
            <a:spAutoFit/>
          </a:bodyPr>
          <a:lstStyle/>
          <a:p>
            <a:endParaRPr lang="en-US" sz="3200" dirty="0">
              <a:latin typeface="Tw Cen MT" panose="020B0602020104020603" pitchFamily="34" charset="0"/>
            </a:endParaRPr>
          </a:p>
        </p:txBody>
      </p:sp>
      <p:sp>
        <p:nvSpPr>
          <p:cNvPr id="3" name="TextBox 2">
            <a:extLst>
              <a:ext uri="{FF2B5EF4-FFF2-40B4-BE49-F238E27FC236}">
                <a16:creationId xmlns:a16="http://schemas.microsoft.com/office/drawing/2014/main" id="{9D1DDBBD-E711-49B1-938E-266C818B078E}"/>
              </a:ext>
            </a:extLst>
          </p:cNvPr>
          <p:cNvSpPr txBox="1"/>
          <p:nvPr/>
        </p:nvSpPr>
        <p:spPr>
          <a:xfrm>
            <a:off x="902369" y="2478505"/>
            <a:ext cx="4463716" cy="461665"/>
          </a:xfrm>
          <a:prstGeom prst="rect">
            <a:avLst/>
          </a:prstGeom>
          <a:noFill/>
        </p:spPr>
        <p:txBody>
          <a:bodyPr wrap="square" rtlCol="0">
            <a:spAutoFit/>
          </a:bodyPr>
          <a:lstStyle/>
          <a:p>
            <a:endParaRPr lang="en-US" sz="2400" dirty="0">
              <a:latin typeface="Tw Cen MT" panose="020B0602020104020603" pitchFamily="34" charset="0"/>
            </a:endParaRPr>
          </a:p>
        </p:txBody>
      </p:sp>
      <p:sp>
        <p:nvSpPr>
          <p:cNvPr id="25" name="Title 1">
            <a:extLst>
              <a:ext uri="{FF2B5EF4-FFF2-40B4-BE49-F238E27FC236}">
                <a16:creationId xmlns:a16="http://schemas.microsoft.com/office/drawing/2014/main" id="{1B11FB9B-99CB-4FA5-9FE9-C4A59E266CAC}"/>
              </a:ext>
            </a:extLst>
          </p:cNvPr>
          <p:cNvSpPr txBox="1">
            <a:spLocks/>
          </p:cNvSpPr>
          <p:nvPr/>
        </p:nvSpPr>
        <p:spPr>
          <a:xfrm>
            <a:off x="7078766" y="97561"/>
            <a:ext cx="4931477" cy="4307140"/>
          </a:xfrm>
          <a:prstGeom prst="rect">
            <a:avLst/>
          </a:prstGeom>
        </p:spPr>
        <p:txBody>
          <a:bodyPr vert="horz" lIns="121920" tIns="60960" rIns="121920" bIns="60960" rtlCol="0" anchor="ctr">
            <a:normAutofit/>
          </a:bodyPr>
          <a:lstStyle>
            <a:lvl1pPr algn="l" defTabSz="914400" rtl="0" eaLnBrk="1" latinLnBrk="0" hangingPunct="1">
              <a:spcBef>
                <a:spcPct val="0"/>
              </a:spcBef>
              <a:buNone/>
              <a:defRPr sz="2400" b="1" kern="1200" spc="300" baseline="0">
                <a:solidFill>
                  <a:schemeClr val="tx1"/>
                </a:solidFill>
                <a:latin typeface="+mn-lt"/>
                <a:ea typeface="+mj-ea"/>
                <a:cs typeface="+mj-cs"/>
              </a:defRPr>
            </a:lvl1pPr>
          </a:lstStyle>
          <a:p>
            <a:r>
              <a:rPr lang="en-US" sz="5400" b="0" dirty="0">
                <a:solidFill>
                  <a:schemeClr val="bg1"/>
                </a:solidFill>
                <a:latin typeface="Tw Cen MT" panose="020B0602020104020603" pitchFamily="34" charset="0"/>
              </a:rPr>
              <a:t>HISTORIC STIBNITE MINING DISTRICT</a:t>
            </a:r>
          </a:p>
          <a:p>
            <a:endParaRPr lang="en-US" sz="7200" b="0" dirty="0">
              <a:solidFill>
                <a:schemeClr val="bg1"/>
              </a:solidFill>
              <a:latin typeface="Tw Cen MT" panose="020B0602020104020603" pitchFamily="34" charset="0"/>
            </a:endParaRPr>
          </a:p>
        </p:txBody>
      </p:sp>
      <p:sp>
        <p:nvSpPr>
          <p:cNvPr id="26" name="TextBox 25">
            <a:extLst>
              <a:ext uri="{FF2B5EF4-FFF2-40B4-BE49-F238E27FC236}">
                <a16:creationId xmlns:a16="http://schemas.microsoft.com/office/drawing/2014/main" id="{E36EE5A7-D6AE-44B6-96E3-275BB77E461E}"/>
              </a:ext>
            </a:extLst>
          </p:cNvPr>
          <p:cNvSpPr txBox="1"/>
          <p:nvPr/>
        </p:nvSpPr>
        <p:spPr>
          <a:xfrm>
            <a:off x="316349" y="171813"/>
            <a:ext cx="3098733" cy="1015663"/>
          </a:xfrm>
          <a:prstGeom prst="rect">
            <a:avLst/>
          </a:prstGeom>
          <a:noFill/>
        </p:spPr>
        <p:txBody>
          <a:bodyPr wrap="none" rtlCol="0">
            <a:spAutoFit/>
          </a:bodyPr>
          <a:lstStyle/>
          <a:p>
            <a:pPr algn="ctr"/>
            <a:r>
              <a:rPr lang="en-US" sz="2400" b="1" dirty="0">
                <a:latin typeface="Tw Cen MT" panose="020B0602020104020603" pitchFamily="34" charset="0"/>
              </a:rPr>
              <a:t>1899</a:t>
            </a:r>
            <a:br>
              <a:rPr lang="en-US" dirty="0">
                <a:latin typeface="Tw Cen MT" panose="020B0602020104020603" pitchFamily="34" charset="0"/>
              </a:rPr>
            </a:br>
            <a:r>
              <a:rPr lang="en-US" dirty="0">
                <a:latin typeface="Tw Cen MT" panose="020B0602020104020603" pitchFamily="34" charset="0"/>
              </a:rPr>
              <a:t>The Thunder Mountain gold rush</a:t>
            </a:r>
          </a:p>
          <a:p>
            <a:pPr algn="ctr"/>
            <a:r>
              <a:rPr lang="en-US" dirty="0">
                <a:latin typeface="Tw Cen MT" panose="020B0602020104020603" pitchFamily="34" charset="0"/>
              </a:rPr>
              <a:t>brings mining to the area</a:t>
            </a:r>
          </a:p>
        </p:txBody>
      </p:sp>
      <p:sp>
        <p:nvSpPr>
          <p:cNvPr id="27" name="TextBox 26">
            <a:extLst>
              <a:ext uri="{FF2B5EF4-FFF2-40B4-BE49-F238E27FC236}">
                <a16:creationId xmlns:a16="http://schemas.microsoft.com/office/drawing/2014/main" id="{6C81D314-C20E-4E56-B48C-13ECFFBBD814}"/>
              </a:ext>
            </a:extLst>
          </p:cNvPr>
          <p:cNvSpPr txBox="1"/>
          <p:nvPr/>
        </p:nvSpPr>
        <p:spPr>
          <a:xfrm>
            <a:off x="3785877" y="1007166"/>
            <a:ext cx="3292889" cy="738664"/>
          </a:xfrm>
          <a:prstGeom prst="rect">
            <a:avLst/>
          </a:prstGeom>
          <a:noFill/>
        </p:spPr>
        <p:txBody>
          <a:bodyPr wrap="none" rtlCol="0">
            <a:spAutoFit/>
          </a:bodyPr>
          <a:lstStyle/>
          <a:p>
            <a:pPr algn="ctr"/>
            <a:r>
              <a:rPr lang="en-US" sz="2400" b="1" dirty="0">
                <a:latin typeface="Tw Cen MT" panose="020B0602020104020603" pitchFamily="34" charset="0"/>
              </a:rPr>
              <a:t>1900-1930</a:t>
            </a:r>
            <a:br>
              <a:rPr lang="en-US" dirty="0">
                <a:latin typeface="Tw Cen MT" panose="020B0602020104020603" pitchFamily="34" charset="0"/>
              </a:rPr>
            </a:br>
            <a:r>
              <a:rPr lang="en-US" dirty="0">
                <a:latin typeface="Tw Cen MT" panose="020B0602020104020603" pitchFamily="34" charset="0"/>
              </a:rPr>
              <a:t>The town of Stibnite is established</a:t>
            </a:r>
          </a:p>
        </p:txBody>
      </p:sp>
      <p:sp>
        <p:nvSpPr>
          <p:cNvPr id="28" name="TextBox 27">
            <a:extLst>
              <a:ext uri="{FF2B5EF4-FFF2-40B4-BE49-F238E27FC236}">
                <a16:creationId xmlns:a16="http://schemas.microsoft.com/office/drawing/2014/main" id="{D97BD354-78DC-467F-BD67-8F08BDC3ACB9}"/>
              </a:ext>
            </a:extLst>
          </p:cNvPr>
          <p:cNvSpPr txBox="1"/>
          <p:nvPr/>
        </p:nvSpPr>
        <p:spPr>
          <a:xfrm>
            <a:off x="38122" y="1698676"/>
            <a:ext cx="2974212" cy="1015663"/>
          </a:xfrm>
          <a:prstGeom prst="rect">
            <a:avLst/>
          </a:prstGeom>
          <a:noFill/>
        </p:spPr>
        <p:txBody>
          <a:bodyPr wrap="none" rtlCol="0">
            <a:spAutoFit/>
          </a:bodyPr>
          <a:lstStyle/>
          <a:p>
            <a:pPr algn="ctr"/>
            <a:r>
              <a:rPr lang="en-US" sz="2400" b="1" dirty="0">
                <a:latin typeface="Tw Cen MT" panose="020B0602020104020603" pitchFamily="34" charset="0"/>
              </a:rPr>
              <a:t>1938</a:t>
            </a:r>
            <a:br>
              <a:rPr lang="en-US" dirty="0">
                <a:latin typeface="Tw Cen MT" panose="020B0602020104020603" pitchFamily="34" charset="0"/>
              </a:rPr>
            </a:br>
            <a:r>
              <a:rPr lang="en-US" dirty="0">
                <a:latin typeface="Tw Cen MT" panose="020B0602020104020603" pitchFamily="34" charset="0"/>
              </a:rPr>
              <a:t>Mining at Yellow Pine pit stops</a:t>
            </a:r>
          </a:p>
          <a:p>
            <a:pPr algn="ctr"/>
            <a:r>
              <a:rPr lang="en-US" dirty="0">
                <a:latin typeface="Tw Cen MT" panose="020B0602020104020603" pitchFamily="34" charset="0"/>
              </a:rPr>
              <a:t>salmon migration upstream</a:t>
            </a:r>
          </a:p>
        </p:txBody>
      </p:sp>
      <p:sp>
        <p:nvSpPr>
          <p:cNvPr id="29" name="TextBox 28">
            <a:extLst>
              <a:ext uri="{FF2B5EF4-FFF2-40B4-BE49-F238E27FC236}">
                <a16:creationId xmlns:a16="http://schemas.microsoft.com/office/drawing/2014/main" id="{27265411-6461-4E12-A11B-29A42A32E3B5}"/>
              </a:ext>
            </a:extLst>
          </p:cNvPr>
          <p:cNvSpPr txBox="1"/>
          <p:nvPr/>
        </p:nvSpPr>
        <p:spPr>
          <a:xfrm>
            <a:off x="3452721" y="1877508"/>
            <a:ext cx="3678123" cy="1015663"/>
          </a:xfrm>
          <a:prstGeom prst="rect">
            <a:avLst/>
          </a:prstGeom>
          <a:noFill/>
        </p:spPr>
        <p:txBody>
          <a:bodyPr wrap="none" rtlCol="0">
            <a:spAutoFit/>
          </a:bodyPr>
          <a:lstStyle/>
          <a:p>
            <a:pPr algn="ctr"/>
            <a:r>
              <a:rPr lang="en-US" sz="2400" b="1" dirty="0">
                <a:latin typeface="Tw Cen MT" panose="020B0602020104020603" pitchFamily="34" charset="0"/>
              </a:rPr>
              <a:t>1943-1950</a:t>
            </a:r>
            <a:br>
              <a:rPr lang="en-US" dirty="0">
                <a:latin typeface="Tw Cen MT" panose="020B0602020104020603" pitchFamily="34" charset="0"/>
              </a:rPr>
            </a:br>
            <a:r>
              <a:rPr lang="en-US" dirty="0">
                <a:latin typeface="Tw Cen MT" panose="020B0602020104020603" pitchFamily="34" charset="0"/>
              </a:rPr>
              <a:t>The town of Stibnite booms when</a:t>
            </a:r>
          </a:p>
          <a:p>
            <a:pPr algn="ctr"/>
            <a:r>
              <a:rPr lang="en-US" dirty="0">
                <a:latin typeface="Tw Cen MT" panose="020B0602020104020603" pitchFamily="34" charset="0"/>
              </a:rPr>
              <a:t>antimony is declared a critical mineral</a:t>
            </a:r>
          </a:p>
        </p:txBody>
      </p:sp>
      <p:sp>
        <p:nvSpPr>
          <p:cNvPr id="30" name="TextBox 29">
            <a:extLst>
              <a:ext uri="{FF2B5EF4-FFF2-40B4-BE49-F238E27FC236}">
                <a16:creationId xmlns:a16="http://schemas.microsoft.com/office/drawing/2014/main" id="{59366DB3-6238-4AE6-973A-A4EFCB8FE55B}"/>
              </a:ext>
            </a:extLst>
          </p:cNvPr>
          <p:cNvSpPr txBox="1"/>
          <p:nvPr/>
        </p:nvSpPr>
        <p:spPr>
          <a:xfrm>
            <a:off x="181757" y="2986336"/>
            <a:ext cx="2974212" cy="1292662"/>
          </a:xfrm>
          <a:prstGeom prst="rect">
            <a:avLst/>
          </a:prstGeom>
          <a:noFill/>
        </p:spPr>
        <p:txBody>
          <a:bodyPr wrap="square" rtlCol="0">
            <a:spAutoFit/>
          </a:bodyPr>
          <a:lstStyle/>
          <a:p>
            <a:pPr algn="ctr"/>
            <a:r>
              <a:rPr lang="en-US" sz="2400" b="1" dirty="0">
                <a:latin typeface="Tw Cen MT" panose="020B0602020104020603" pitchFamily="34" charset="0"/>
              </a:rPr>
              <a:t>1952-1960</a:t>
            </a:r>
            <a:br>
              <a:rPr lang="en-US" dirty="0">
                <a:latin typeface="Tw Cen MT" panose="020B0602020104020603" pitchFamily="34" charset="0"/>
              </a:rPr>
            </a:br>
            <a:r>
              <a:rPr lang="en-US" dirty="0">
                <a:latin typeface="Tw Cen MT" panose="020B0602020104020603" pitchFamily="34" charset="0"/>
              </a:rPr>
              <a:t>With WWII &amp; the Korean war over, mining slowed and Stibnite faded</a:t>
            </a:r>
          </a:p>
        </p:txBody>
      </p:sp>
      <p:sp>
        <p:nvSpPr>
          <p:cNvPr id="31" name="TextBox 30">
            <a:extLst>
              <a:ext uri="{FF2B5EF4-FFF2-40B4-BE49-F238E27FC236}">
                <a16:creationId xmlns:a16="http://schemas.microsoft.com/office/drawing/2014/main" id="{99E64213-C4D1-445F-8B19-EE32441271FA}"/>
              </a:ext>
            </a:extLst>
          </p:cNvPr>
          <p:cNvSpPr txBox="1"/>
          <p:nvPr/>
        </p:nvSpPr>
        <p:spPr>
          <a:xfrm>
            <a:off x="3762634" y="2918539"/>
            <a:ext cx="3229245" cy="1569660"/>
          </a:xfrm>
          <a:prstGeom prst="rect">
            <a:avLst/>
          </a:prstGeom>
          <a:noFill/>
        </p:spPr>
        <p:txBody>
          <a:bodyPr wrap="square" rtlCol="0">
            <a:spAutoFit/>
          </a:bodyPr>
          <a:lstStyle/>
          <a:p>
            <a:pPr algn="ctr"/>
            <a:r>
              <a:rPr lang="en-US" sz="2400" b="1" dirty="0">
                <a:latin typeface="Tw Cen MT" panose="020B0602020104020603" pitchFamily="34" charset="0"/>
              </a:rPr>
              <a:t>1960s</a:t>
            </a:r>
            <a:br>
              <a:rPr lang="en-US" dirty="0">
                <a:latin typeface="Tw Cen MT" panose="020B0602020104020603" pitchFamily="34" charset="0"/>
              </a:rPr>
            </a:br>
            <a:r>
              <a:rPr lang="en-US" dirty="0">
                <a:latin typeface="Tw Cen MT" panose="020B0602020104020603" pitchFamily="34" charset="0"/>
              </a:rPr>
              <a:t>Earthen dam failed, resulting in hundreds of tons of sediment </a:t>
            </a:r>
          </a:p>
          <a:p>
            <a:pPr algn="ctr"/>
            <a:r>
              <a:rPr lang="en-US" dirty="0">
                <a:latin typeface="Tw Cen MT" panose="020B0602020104020603" pitchFamily="34" charset="0"/>
              </a:rPr>
              <a:t>eroding into surrounding</a:t>
            </a:r>
          </a:p>
          <a:p>
            <a:pPr algn="ctr"/>
            <a:r>
              <a:rPr lang="en-US" dirty="0">
                <a:latin typeface="Tw Cen MT" panose="020B0602020104020603" pitchFamily="34" charset="0"/>
              </a:rPr>
              <a:t>streams &amp; rivers, even to this day</a:t>
            </a:r>
          </a:p>
        </p:txBody>
      </p:sp>
      <p:sp>
        <p:nvSpPr>
          <p:cNvPr id="32" name="TextBox 31">
            <a:extLst>
              <a:ext uri="{FF2B5EF4-FFF2-40B4-BE49-F238E27FC236}">
                <a16:creationId xmlns:a16="http://schemas.microsoft.com/office/drawing/2014/main" id="{026A3430-64A5-467D-A0AB-A1D02ED1C0B5}"/>
              </a:ext>
            </a:extLst>
          </p:cNvPr>
          <p:cNvSpPr txBox="1"/>
          <p:nvPr/>
        </p:nvSpPr>
        <p:spPr>
          <a:xfrm>
            <a:off x="350167" y="4534365"/>
            <a:ext cx="2637389" cy="1015663"/>
          </a:xfrm>
          <a:prstGeom prst="rect">
            <a:avLst/>
          </a:prstGeom>
          <a:noFill/>
        </p:spPr>
        <p:txBody>
          <a:bodyPr wrap="none" rtlCol="0">
            <a:spAutoFit/>
          </a:bodyPr>
          <a:lstStyle/>
          <a:p>
            <a:pPr algn="ctr"/>
            <a:r>
              <a:rPr lang="en-US" sz="2400" b="1" dirty="0">
                <a:latin typeface="Tw Cen MT" panose="020B0602020104020603" pitchFamily="34" charset="0"/>
              </a:rPr>
              <a:t>1970-1990</a:t>
            </a:r>
            <a:br>
              <a:rPr lang="en-US" dirty="0">
                <a:latin typeface="Tw Cen MT" panose="020B0602020104020603" pitchFamily="34" charset="0"/>
              </a:rPr>
            </a:br>
            <a:r>
              <a:rPr lang="en-US" dirty="0">
                <a:latin typeface="Tw Cen MT" panose="020B0602020104020603" pitchFamily="34" charset="0"/>
              </a:rPr>
              <a:t>Periodic mining by multiple</a:t>
            </a:r>
          </a:p>
          <a:p>
            <a:pPr algn="ctr"/>
            <a:r>
              <a:rPr lang="en-US" dirty="0">
                <a:latin typeface="Tw Cen MT" panose="020B0602020104020603" pitchFamily="34" charset="0"/>
              </a:rPr>
              <a:t>owners and operators</a:t>
            </a:r>
          </a:p>
        </p:txBody>
      </p:sp>
      <p:sp>
        <p:nvSpPr>
          <p:cNvPr id="33" name="TextBox 32">
            <a:extLst>
              <a:ext uri="{FF2B5EF4-FFF2-40B4-BE49-F238E27FC236}">
                <a16:creationId xmlns:a16="http://schemas.microsoft.com/office/drawing/2014/main" id="{45527766-3453-4929-A2B8-2888D92E0549}"/>
              </a:ext>
            </a:extLst>
          </p:cNvPr>
          <p:cNvSpPr txBox="1"/>
          <p:nvPr/>
        </p:nvSpPr>
        <p:spPr>
          <a:xfrm>
            <a:off x="3878289" y="4629812"/>
            <a:ext cx="2997937" cy="1015663"/>
          </a:xfrm>
          <a:prstGeom prst="rect">
            <a:avLst/>
          </a:prstGeom>
          <a:noFill/>
        </p:spPr>
        <p:txBody>
          <a:bodyPr wrap="none" rtlCol="0">
            <a:spAutoFit/>
          </a:bodyPr>
          <a:lstStyle/>
          <a:p>
            <a:pPr algn="ctr"/>
            <a:r>
              <a:rPr lang="en-US" sz="2400" b="1" dirty="0">
                <a:latin typeface="Tw Cen MT" panose="020B0602020104020603" pitchFamily="34" charset="0"/>
              </a:rPr>
              <a:t>1990s</a:t>
            </a:r>
            <a:br>
              <a:rPr lang="en-US" dirty="0">
                <a:latin typeface="Tw Cen MT" panose="020B0602020104020603" pitchFamily="34" charset="0"/>
              </a:rPr>
            </a:br>
            <a:r>
              <a:rPr lang="en-US" dirty="0">
                <a:latin typeface="Tw Cen MT" panose="020B0602020104020603" pitchFamily="34" charset="0"/>
              </a:rPr>
              <a:t>All mining stopped, U.S. Gov’t</a:t>
            </a:r>
          </a:p>
          <a:p>
            <a:pPr algn="ctr"/>
            <a:r>
              <a:rPr lang="en-US" dirty="0">
                <a:latin typeface="Tw Cen MT" panose="020B0602020104020603" pitchFamily="34" charset="0"/>
              </a:rPr>
              <a:t>conducts some limited clean-up</a:t>
            </a:r>
          </a:p>
        </p:txBody>
      </p:sp>
      <p:sp>
        <p:nvSpPr>
          <p:cNvPr id="34" name="TextBox 33">
            <a:extLst>
              <a:ext uri="{FF2B5EF4-FFF2-40B4-BE49-F238E27FC236}">
                <a16:creationId xmlns:a16="http://schemas.microsoft.com/office/drawing/2014/main" id="{099032D7-D57E-4AEE-B707-36F96439597A}"/>
              </a:ext>
            </a:extLst>
          </p:cNvPr>
          <p:cNvSpPr txBox="1"/>
          <p:nvPr/>
        </p:nvSpPr>
        <p:spPr>
          <a:xfrm>
            <a:off x="525479" y="5715466"/>
            <a:ext cx="6186245" cy="1015663"/>
          </a:xfrm>
          <a:prstGeom prst="rect">
            <a:avLst/>
          </a:prstGeom>
          <a:noFill/>
        </p:spPr>
        <p:txBody>
          <a:bodyPr wrap="none" rtlCol="0">
            <a:spAutoFit/>
          </a:bodyPr>
          <a:lstStyle/>
          <a:p>
            <a:pPr algn="ctr"/>
            <a:r>
              <a:rPr lang="en-US" sz="2400" b="1" dirty="0">
                <a:latin typeface="Tw Cen MT" panose="020B0602020104020603" pitchFamily="34" charset="0"/>
              </a:rPr>
              <a:t>2009</a:t>
            </a:r>
            <a:br>
              <a:rPr lang="en-US" dirty="0">
                <a:latin typeface="Tw Cen MT" panose="020B0602020104020603" pitchFamily="34" charset="0"/>
              </a:rPr>
            </a:br>
            <a:r>
              <a:rPr lang="en-US" dirty="0">
                <a:latin typeface="Tw Cen MT" panose="020B0602020104020603" pitchFamily="34" charset="0"/>
              </a:rPr>
              <a:t>Midas Gold consolidated land ownership &amp; began evaluating the</a:t>
            </a:r>
            <a:br>
              <a:rPr lang="en-US" dirty="0">
                <a:latin typeface="Tw Cen MT" panose="020B0602020104020603" pitchFamily="34" charset="0"/>
              </a:rPr>
            </a:br>
            <a:r>
              <a:rPr lang="en-US" dirty="0">
                <a:latin typeface="Tw Cen MT" panose="020B0602020104020603" pitchFamily="34" charset="0"/>
              </a:rPr>
              <a:t>geology &amp; environment within the Stibnite Gold Project area</a:t>
            </a:r>
          </a:p>
        </p:txBody>
      </p:sp>
      <p:cxnSp>
        <p:nvCxnSpPr>
          <p:cNvPr id="35" name="Connector: Elbow 34">
            <a:extLst>
              <a:ext uri="{FF2B5EF4-FFF2-40B4-BE49-F238E27FC236}">
                <a16:creationId xmlns:a16="http://schemas.microsoft.com/office/drawing/2014/main" id="{ABC97D55-56FB-40CE-94A3-1FE9C2CF65ED}"/>
              </a:ext>
            </a:extLst>
          </p:cNvPr>
          <p:cNvCxnSpPr>
            <a:stCxn id="26" idx="3"/>
            <a:endCxn id="27" idx="0"/>
          </p:cNvCxnSpPr>
          <p:nvPr/>
        </p:nvCxnSpPr>
        <p:spPr>
          <a:xfrm>
            <a:off x="3415082" y="679645"/>
            <a:ext cx="2017240" cy="327521"/>
          </a:xfrm>
          <a:prstGeom prst="bentConnector2">
            <a:avLst/>
          </a:prstGeom>
          <a:ln w="15875" cmpd="sng">
            <a:solidFill>
              <a:srgbClr val="517C84"/>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1CB315C9-C7FE-44D9-B00B-4FF94F957251}"/>
              </a:ext>
            </a:extLst>
          </p:cNvPr>
          <p:cNvCxnSpPr>
            <a:stCxn id="27" idx="1"/>
            <a:endCxn id="28" idx="0"/>
          </p:cNvCxnSpPr>
          <p:nvPr/>
        </p:nvCxnSpPr>
        <p:spPr>
          <a:xfrm rot="10800000" flipV="1">
            <a:off x="1525229" y="1376498"/>
            <a:ext cx="2260649" cy="322178"/>
          </a:xfrm>
          <a:prstGeom prst="bentConnector2">
            <a:avLst/>
          </a:prstGeom>
          <a:ln w="15875" cmpd="sng">
            <a:solidFill>
              <a:srgbClr val="517C84"/>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D19748EF-C2C6-42AA-B9B2-A1CD53C16FF6}"/>
              </a:ext>
            </a:extLst>
          </p:cNvPr>
          <p:cNvCxnSpPr>
            <a:cxnSpLocks/>
            <a:stCxn id="28" idx="3"/>
          </p:cNvCxnSpPr>
          <p:nvPr/>
        </p:nvCxnSpPr>
        <p:spPr>
          <a:xfrm flipV="1">
            <a:off x="3012334" y="2011875"/>
            <a:ext cx="1411368" cy="194633"/>
          </a:xfrm>
          <a:prstGeom prst="bentConnector3">
            <a:avLst/>
          </a:prstGeom>
          <a:ln w="15875" cmpd="sng">
            <a:solidFill>
              <a:srgbClr val="517C84"/>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FD468945-F92E-45C0-A956-D5E14817D192}"/>
              </a:ext>
            </a:extLst>
          </p:cNvPr>
          <p:cNvCxnSpPr>
            <a:cxnSpLocks/>
            <a:endCxn id="30" idx="0"/>
          </p:cNvCxnSpPr>
          <p:nvPr/>
        </p:nvCxnSpPr>
        <p:spPr>
          <a:xfrm rot="10800000" flipV="1">
            <a:off x="1668863" y="2835912"/>
            <a:ext cx="2341224" cy="150424"/>
          </a:xfrm>
          <a:prstGeom prst="bentConnector2">
            <a:avLst/>
          </a:prstGeom>
          <a:ln w="15875" cmpd="sng">
            <a:solidFill>
              <a:srgbClr val="517C84"/>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22A3657A-5614-4CE9-8389-06E7A8900271}"/>
              </a:ext>
            </a:extLst>
          </p:cNvPr>
          <p:cNvCxnSpPr>
            <a:cxnSpLocks/>
            <a:stCxn id="30" idx="3"/>
          </p:cNvCxnSpPr>
          <p:nvPr/>
        </p:nvCxnSpPr>
        <p:spPr>
          <a:xfrm flipV="1">
            <a:off x="3155969" y="3432435"/>
            <a:ext cx="629908" cy="200232"/>
          </a:xfrm>
          <a:prstGeom prst="bentConnector3">
            <a:avLst/>
          </a:prstGeom>
          <a:ln w="15875" cmpd="sng">
            <a:solidFill>
              <a:srgbClr val="517C84"/>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CB3D99B7-D0A0-4E44-B36D-256C4E352252}"/>
              </a:ext>
            </a:extLst>
          </p:cNvPr>
          <p:cNvCxnSpPr>
            <a:cxnSpLocks/>
          </p:cNvCxnSpPr>
          <p:nvPr/>
        </p:nvCxnSpPr>
        <p:spPr>
          <a:xfrm rot="10800000" flipV="1">
            <a:off x="2959227" y="4375158"/>
            <a:ext cx="800736" cy="451892"/>
          </a:xfrm>
          <a:prstGeom prst="bentConnector3">
            <a:avLst>
              <a:gd name="adj1" fmla="val 50000"/>
            </a:avLst>
          </a:prstGeom>
          <a:ln w="15875" cmpd="sng">
            <a:solidFill>
              <a:srgbClr val="517C84"/>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D2D9D238-BE43-4657-99CF-1912A6E4B94D}"/>
              </a:ext>
            </a:extLst>
          </p:cNvPr>
          <p:cNvCxnSpPr>
            <a:cxnSpLocks/>
            <a:stCxn id="32" idx="3"/>
          </p:cNvCxnSpPr>
          <p:nvPr/>
        </p:nvCxnSpPr>
        <p:spPr>
          <a:xfrm>
            <a:off x="2987556" y="5042197"/>
            <a:ext cx="890733" cy="386736"/>
          </a:xfrm>
          <a:prstGeom prst="bentConnector3">
            <a:avLst/>
          </a:prstGeom>
          <a:ln w="15875" cmpd="sng">
            <a:solidFill>
              <a:srgbClr val="517C84"/>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2" name="Connector: Elbow 41">
            <a:extLst>
              <a:ext uri="{FF2B5EF4-FFF2-40B4-BE49-F238E27FC236}">
                <a16:creationId xmlns:a16="http://schemas.microsoft.com/office/drawing/2014/main" id="{18A2A6D0-762B-4FF2-9503-26470EDAE628}"/>
              </a:ext>
            </a:extLst>
          </p:cNvPr>
          <p:cNvCxnSpPr>
            <a:cxnSpLocks/>
            <a:stCxn id="33" idx="2"/>
          </p:cNvCxnSpPr>
          <p:nvPr/>
        </p:nvCxnSpPr>
        <p:spPr>
          <a:xfrm rot="5400000">
            <a:off x="4674741" y="5199420"/>
            <a:ext cx="256463" cy="1148572"/>
          </a:xfrm>
          <a:prstGeom prst="bentConnector2">
            <a:avLst/>
          </a:prstGeom>
          <a:ln w="15875" cmpd="sng">
            <a:solidFill>
              <a:srgbClr val="517C84"/>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AF6AB9CA-3112-42E5-AB32-506ED0AA96B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34058" y="6309320"/>
            <a:ext cx="576185" cy="365760"/>
          </a:xfrm>
          <a:prstGeom prst="rect">
            <a:avLst/>
          </a:prstGeom>
        </p:spPr>
      </p:pic>
      <p:sp>
        <p:nvSpPr>
          <p:cNvPr id="44" name="Slide Number Placeholder 2">
            <a:extLst>
              <a:ext uri="{FF2B5EF4-FFF2-40B4-BE49-F238E27FC236}">
                <a16:creationId xmlns:a16="http://schemas.microsoft.com/office/drawing/2014/main" id="{BB0E5E7A-FA77-40B5-AF6C-E387ABC34BD8}"/>
              </a:ext>
            </a:extLst>
          </p:cNvPr>
          <p:cNvSpPr>
            <a:spLocks noGrp="1"/>
          </p:cNvSpPr>
          <p:nvPr>
            <p:ph type="sldNum" sz="quarter" idx="12"/>
          </p:nvPr>
        </p:nvSpPr>
        <p:spPr>
          <a:xfrm>
            <a:off x="8610600" y="6356350"/>
            <a:ext cx="2743200" cy="365125"/>
          </a:xfrm>
        </p:spPr>
        <p:txBody>
          <a:bodyPr/>
          <a:lstStyle/>
          <a:p>
            <a:fld id="{95AD6633-1FB4-4679-A495-E9434E3B0203}" type="slidenum">
              <a:rPr lang="en-US" smtClean="0">
                <a:solidFill>
                  <a:schemeClr val="bg1"/>
                </a:solidFill>
              </a:rPr>
              <a:t>10</a:t>
            </a:fld>
            <a:endParaRPr lang="en-US" dirty="0">
              <a:solidFill>
                <a:schemeClr val="bg1"/>
              </a:solidFill>
            </a:endParaRPr>
          </a:p>
        </p:txBody>
      </p:sp>
    </p:spTree>
    <p:extLst>
      <p:ext uri="{BB962C8B-B14F-4D97-AF65-F5344CB8AC3E}">
        <p14:creationId xmlns:p14="http://schemas.microsoft.com/office/powerpoint/2010/main" val="3740415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93E0CE7-FE7D-4F32-9017-FB9EA3C659B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78" y="-68826"/>
            <a:ext cx="12195169" cy="6926826"/>
          </a:xfrm>
          <a:prstGeom prst="rect">
            <a:avLst/>
          </a:prstGeom>
          <a:effectLst/>
        </p:spPr>
      </p:pic>
      <p:sp>
        <p:nvSpPr>
          <p:cNvPr id="4" name="Slide Number Placeholder 3">
            <a:extLst>
              <a:ext uri="{FF2B5EF4-FFF2-40B4-BE49-F238E27FC236}">
                <a16:creationId xmlns:a16="http://schemas.microsoft.com/office/drawing/2014/main" id="{9C3D5F8B-2D22-4824-9515-A73A4B3FD2C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5AD6633-1FB4-4679-A495-E9434E3B0203}"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11</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A close up of a logo&#10;&#10;Description generated with very high confidence">
            <a:extLst>
              <a:ext uri="{FF2B5EF4-FFF2-40B4-BE49-F238E27FC236}">
                <a16:creationId xmlns:a16="http://schemas.microsoft.com/office/drawing/2014/main" id="{45DAFEEB-6501-459E-801D-F795440CD2C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90294" y="6265890"/>
            <a:ext cx="575238" cy="365125"/>
          </a:xfrm>
          <a:prstGeom prst="rect">
            <a:avLst/>
          </a:prstGeom>
        </p:spPr>
      </p:pic>
      <p:sp>
        <p:nvSpPr>
          <p:cNvPr id="10" name="TextBox 9">
            <a:extLst>
              <a:ext uri="{FF2B5EF4-FFF2-40B4-BE49-F238E27FC236}">
                <a16:creationId xmlns:a16="http://schemas.microsoft.com/office/drawing/2014/main" id="{E3B2F370-4C52-4336-8DD8-AF9F1CB830BA}"/>
              </a:ext>
            </a:extLst>
          </p:cNvPr>
          <p:cNvSpPr txBox="1"/>
          <p:nvPr/>
        </p:nvSpPr>
        <p:spPr>
          <a:xfrm>
            <a:off x="3926543" y="4666093"/>
            <a:ext cx="812546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w Cen MT" panose="020B0602020104020603" pitchFamily="34" charset="0"/>
                <a:ea typeface="+mn-ea"/>
                <a:cs typeface="+mn-cs"/>
              </a:rPr>
              <a:t>LEGACY IMPACTS</a:t>
            </a:r>
            <a:endParaRPr kumimoji="0" lang="en-US" sz="7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w Cen MT" panose="020B0602020104020603" pitchFamily="34" charset="0"/>
              <a:ea typeface="+mn-ea"/>
              <a:cs typeface="+mn-cs"/>
            </a:endParaRPr>
          </a:p>
        </p:txBody>
      </p:sp>
    </p:spTree>
    <p:extLst>
      <p:ext uri="{BB962C8B-B14F-4D97-AF65-F5344CB8AC3E}">
        <p14:creationId xmlns:p14="http://schemas.microsoft.com/office/powerpoint/2010/main" val="1017404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5">
            <a:extLst>
              <a:ext uri="{FF2B5EF4-FFF2-40B4-BE49-F238E27FC236}">
                <a16:creationId xmlns:a16="http://schemas.microsoft.com/office/drawing/2014/main" id="{02C59628-47EC-4D41-AC75-844288B1750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5105" t="5468" r="5803" b="4641"/>
          <a:stretch/>
        </p:blipFill>
        <p:spPr>
          <a:xfrm>
            <a:off x="4274937" y="136525"/>
            <a:ext cx="4256673" cy="6646061"/>
          </a:xfrm>
          <a:prstGeom prst="rect">
            <a:avLst/>
          </a:prstGeom>
        </p:spPr>
      </p:pic>
      <p:sp>
        <p:nvSpPr>
          <p:cNvPr id="6" name="Slide Number Placeholder 3">
            <a:extLst>
              <a:ext uri="{FF2B5EF4-FFF2-40B4-BE49-F238E27FC236}">
                <a16:creationId xmlns:a16="http://schemas.microsoft.com/office/drawing/2014/main" id="{700501D6-53E6-4602-84DD-48C79C6B344E}"/>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AD6633-1FB4-4679-A495-E9434E3B0203}" type="slidenum">
              <a:rPr kumimoji="0" lang="en-US" sz="1200" b="0" i="0" u="none" strike="noStrike" kern="1200" cap="none" spc="0" normalizeH="0" baseline="0" noProof="0" smtClean="0">
                <a:ln>
                  <a:noFill/>
                </a:ln>
                <a:solidFill>
                  <a:schemeClr val="tx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F2FB3B8-D6F9-4D4A-A991-4B5ECF2C6FA3}"/>
              </a:ext>
            </a:extLst>
          </p:cNvPr>
          <p:cNvSpPr txBox="1"/>
          <p:nvPr/>
        </p:nvSpPr>
        <p:spPr>
          <a:xfrm>
            <a:off x="8804042" y="4465445"/>
            <a:ext cx="3202722" cy="307777"/>
          </a:xfrm>
          <a:prstGeom prst="rect">
            <a:avLst/>
          </a:prstGeom>
          <a:solidFill>
            <a:schemeClr val="bg1">
              <a:alpha val="48000"/>
            </a:schemeClr>
          </a:solidFill>
          <a:ln>
            <a:noFill/>
          </a:ln>
        </p:spPr>
        <p:txBody>
          <a:bodyPr wrap="square" rtlCol="0">
            <a:spAutoFit/>
          </a:bodyPr>
          <a:lstStyle/>
          <a:p>
            <a:r>
              <a:rPr lang="en-US" sz="1400" b="1" dirty="0"/>
              <a:t>BLOWOUT CREEK</a:t>
            </a:r>
            <a:endParaRPr lang="en-US" sz="1200" dirty="0"/>
          </a:p>
        </p:txBody>
      </p:sp>
      <p:cxnSp>
        <p:nvCxnSpPr>
          <p:cNvPr id="3" name="Straight Connector 2">
            <a:extLst>
              <a:ext uri="{FF2B5EF4-FFF2-40B4-BE49-F238E27FC236}">
                <a16:creationId xmlns:a16="http://schemas.microsoft.com/office/drawing/2014/main" id="{3F5BE8EC-4A22-43E5-9A2C-09E54E6C8B7E}"/>
              </a:ext>
            </a:extLst>
          </p:cNvPr>
          <p:cNvCxnSpPr>
            <a:cxnSpLocks/>
            <a:endCxn id="5" idx="1"/>
          </p:cNvCxnSpPr>
          <p:nvPr/>
        </p:nvCxnSpPr>
        <p:spPr>
          <a:xfrm>
            <a:off x="5978013" y="5577934"/>
            <a:ext cx="2960926" cy="221738"/>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body of water&#10;&#10;Description generated with very high confidence">
            <a:extLst>
              <a:ext uri="{FF2B5EF4-FFF2-40B4-BE49-F238E27FC236}">
                <a16:creationId xmlns:a16="http://schemas.microsoft.com/office/drawing/2014/main" id="{EA5AED34-9024-4FED-A64D-5B6E019F221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938939" y="4741344"/>
            <a:ext cx="3253061" cy="2116656"/>
          </a:xfrm>
          <a:prstGeom prst="rect">
            <a:avLst/>
          </a:prstGeom>
        </p:spPr>
      </p:pic>
      <p:cxnSp>
        <p:nvCxnSpPr>
          <p:cNvPr id="16" name="Straight Connector 15">
            <a:extLst>
              <a:ext uri="{FF2B5EF4-FFF2-40B4-BE49-F238E27FC236}">
                <a16:creationId xmlns:a16="http://schemas.microsoft.com/office/drawing/2014/main" id="{FF1B7CB4-8CCF-44E4-B5F2-0B2671CDE2B6}"/>
              </a:ext>
            </a:extLst>
          </p:cNvPr>
          <p:cNvCxnSpPr>
            <a:cxnSpLocks/>
            <a:stCxn id="28" idx="3"/>
          </p:cNvCxnSpPr>
          <p:nvPr/>
        </p:nvCxnSpPr>
        <p:spPr>
          <a:xfrm>
            <a:off x="4070171" y="4845445"/>
            <a:ext cx="1367068" cy="455557"/>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B91BAEA-A62F-4AC2-96F4-867322F0C564}"/>
              </a:ext>
            </a:extLst>
          </p:cNvPr>
          <p:cNvSpPr txBox="1"/>
          <p:nvPr/>
        </p:nvSpPr>
        <p:spPr>
          <a:xfrm>
            <a:off x="-13707" y="6230246"/>
            <a:ext cx="4083878" cy="307777"/>
          </a:xfrm>
          <a:prstGeom prst="rect">
            <a:avLst/>
          </a:prstGeom>
          <a:solidFill>
            <a:schemeClr val="bg1">
              <a:alpha val="48000"/>
            </a:schemeClr>
          </a:solidFill>
          <a:ln>
            <a:noFill/>
          </a:ln>
        </p:spPr>
        <p:txBody>
          <a:bodyPr wrap="square" rtlCol="0" anchor="ctr">
            <a:spAutoFit/>
          </a:bodyPr>
          <a:lstStyle/>
          <a:p>
            <a:pPr algn="r"/>
            <a:r>
              <a:rPr lang="en-US" sz="1400" b="1" dirty="0"/>
              <a:t>SODA and re-channeled MEADOW CREEK</a:t>
            </a:r>
            <a:endParaRPr lang="en-US" sz="1400" dirty="0"/>
          </a:p>
        </p:txBody>
      </p:sp>
      <p:pic>
        <p:nvPicPr>
          <p:cNvPr id="28" name="Picture 27" descr="A view of a mountain&#10;&#10;Description generated with very high confidence">
            <a:extLst>
              <a:ext uri="{FF2B5EF4-FFF2-40B4-BE49-F238E27FC236}">
                <a16:creationId xmlns:a16="http://schemas.microsoft.com/office/drawing/2014/main" id="{E46CBC8B-CC2E-4A20-B1EC-4F90426581D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20" y="3451444"/>
            <a:ext cx="4071891" cy="2788001"/>
          </a:xfrm>
          <a:prstGeom prst="rect">
            <a:avLst/>
          </a:prstGeom>
        </p:spPr>
      </p:pic>
      <p:sp>
        <p:nvSpPr>
          <p:cNvPr id="31" name="TextBox 30">
            <a:extLst>
              <a:ext uri="{FF2B5EF4-FFF2-40B4-BE49-F238E27FC236}">
                <a16:creationId xmlns:a16="http://schemas.microsoft.com/office/drawing/2014/main" id="{363F9DD0-6513-4395-80A4-2985E670FA87}"/>
              </a:ext>
            </a:extLst>
          </p:cNvPr>
          <p:cNvSpPr txBox="1"/>
          <p:nvPr/>
        </p:nvSpPr>
        <p:spPr>
          <a:xfrm>
            <a:off x="860744" y="3020474"/>
            <a:ext cx="3232867" cy="307777"/>
          </a:xfrm>
          <a:prstGeom prst="rect">
            <a:avLst/>
          </a:prstGeom>
          <a:noFill/>
          <a:ln>
            <a:noFill/>
          </a:ln>
        </p:spPr>
        <p:txBody>
          <a:bodyPr wrap="square" rtlCol="0">
            <a:spAutoFit/>
          </a:bodyPr>
          <a:lstStyle/>
          <a:p>
            <a:pPr algn="r"/>
            <a:r>
              <a:rPr lang="en-US" sz="1400" b="1" dirty="0"/>
              <a:t>TAILINGS</a:t>
            </a:r>
          </a:p>
        </p:txBody>
      </p:sp>
      <p:cxnSp>
        <p:nvCxnSpPr>
          <p:cNvPr id="32" name="Straight Connector 31">
            <a:extLst>
              <a:ext uri="{FF2B5EF4-FFF2-40B4-BE49-F238E27FC236}">
                <a16:creationId xmlns:a16="http://schemas.microsoft.com/office/drawing/2014/main" id="{1757CEAA-EE81-4522-8599-1A52E50F57E5}"/>
              </a:ext>
            </a:extLst>
          </p:cNvPr>
          <p:cNvCxnSpPr>
            <a:cxnSpLocks/>
            <a:stCxn id="31" idx="3"/>
          </p:cNvCxnSpPr>
          <p:nvPr/>
        </p:nvCxnSpPr>
        <p:spPr>
          <a:xfrm>
            <a:off x="4093611" y="3174363"/>
            <a:ext cx="1477564" cy="2126639"/>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305DF8B-9C91-4048-A0AA-D784DC16DCAB}"/>
              </a:ext>
            </a:extLst>
          </p:cNvPr>
          <p:cNvCxnSpPr>
            <a:cxnSpLocks/>
            <a:stCxn id="31" idx="3"/>
          </p:cNvCxnSpPr>
          <p:nvPr/>
        </p:nvCxnSpPr>
        <p:spPr>
          <a:xfrm>
            <a:off x="4093611" y="3174363"/>
            <a:ext cx="2658911" cy="1194466"/>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88C73540-AA9B-484A-89F3-8A0EE63EBE2E}"/>
              </a:ext>
            </a:extLst>
          </p:cNvPr>
          <p:cNvSpPr txBox="1"/>
          <p:nvPr/>
        </p:nvSpPr>
        <p:spPr>
          <a:xfrm>
            <a:off x="8785240" y="181352"/>
            <a:ext cx="3162677" cy="307777"/>
          </a:xfrm>
          <a:prstGeom prst="rect">
            <a:avLst/>
          </a:prstGeom>
          <a:noFill/>
          <a:ln>
            <a:noFill/>
          </a:ln>
        </p:spPr>
        <p:txBody>
          <a:bodyPr wrap="square" rtlCol="0">
            <a:spAutoFit/>
          </a:bodyPr>
          <a:lstStyle/>
          <a:p>
            <a:r>
              <a:rPr lang="en-US" sz="1400" b="1" dirty="0"/>
              <a:t>YELLOW PINE PIT</a:t>
            </a:r>
          </a:p>
        </p:txBody>
      </p:sp>
      <p:pic>
        <p:nvPicPr>
          <p:cNvPr id="37" name="Picture 36">
            <a:extLst>
              <a:ext uri="{FF2B5EF4-FFF2-40B4-BE49-F238E27FC236}">
                <a16:creationId xmlns:a16="http://schemas.microsoft.com/office/drawing/2014/main" id="{908360E7-8344-4283-BE3B-70815A32B75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898953" y="467318"/>
            <a:ext cx="3302594" cy="1625495"/>
          </a:xfrm>
          <a:prstGeom prst="rect">
            <a:avLst/>
          </a:prstGeom>
          <a:effectLst/>
        </p:spPr>
      </p:pic>
      <p:cxnSp>
        <p:nvCxnSpPr>
          <p:cNvPr id="38" name="Straight Connector 37">
            <a:extLst>
              <a:ext uri="{FF2B5EF4-FFF2-40B4-BE49-F238E27FC236}">
                <a16:creationId xmlns:a16="http://schemas.microsoft.com/office/drawing/2014/main" id="{DB80D4A8-4090-4099-9DDB-B6E193802FE6}"/>
              </a:ext>
            </a:extLst>
          </p:cNvPr>
          <p:cNvCxnSpPr>
            <a:cxnSpLocks/>
            <a:endCxn id="37" idx="1"/>
          </p:cNvCxnSpPr>
          <p:nvPr/>
        </p:nvCxnSpPr>
        <p:spPr>
          <a:xfrm flipV="1">
            <a:off x="6237548" y="1280066"/>
            <a:ext cx="2661405" cy="173600"/>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2" name="Picture 41" descr="A canyon with a mountain in the background&#10;&#10;Description generated with high confidence">
            <a:extLst>
              <a:ext uri="{FF2B5EF4-FFF2-40B4-BE49-F238E27FC236}">
                <a16:creationId xmlns:a16="http://schemas.microsoft.com/office/drawing/2014/main" id="{A361F9D2-DE8F-4B1B-8A80-50113494019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165790"/>
            <a:ext cx="4093611" cy="2857175"/>
          </a:xfrm>
          <a:prstGeom prst="rect">
            <a:avLst/>
          </a:prstGeom>
        </p:spPr>
      </p:pic>
      <p:sp>
        <p:nvSpPr>
          <p:cNvPr id="49" name="TextBox 48">
            <a:extLst>
              <a:ext uri="{FF2B5EF4-FFF2-40B4-BE49-F238E27FC236}">
                <a16:creationId xmlns:a16="http://schemas.microsoft.com/office/drawing/2014/main" id="{00938FE0-CD49-47C9-8189-19C543328EA7}"/>
              </a:ext>
            </a:extLst>
          </p:cNvPr>
          <p:cNvSpPr txBox="1"/>
          <p:nvPr/>
        </p:nvSpPr>
        <p:spPr>
          <a:xfrm>
            <a:off x="8834615" y="3982924"/>
            <a:ext cx="1403012" cy="307777"/>
          </a:xfrm>
          <a:prstGeom prst="rect">
            <a:avLst/>
          </a:prstGeom>
          <a:solidFill>
            <a:schemeClr val="bg1">
              <a:alpha val="48000"/>
            </a:schemeClr>
          </a:solidFill>
          <a:ln>
            <a:noFill/>
          </a:ln>
        </p:spPr>
        <p:txBody>
          <a:bodyPr wrap="square" rtlCol="0">
            <a:spAutoFit/>
          </a:bodyPr>
          <a:lstStyle/>
          <a:p>
            <a:r>
              <a:rPr lang="en-US" sz="1400" b="1" dirty="0"/>
              <a:t>HABITAT</a:t>
            </a:r>
          </a:p>
        </p:txBody>
      </p:sp>
      <p:pic>
        <p:nvPicPr>
          <p:cNvPr id="54" name="Picture 53" descr="A picture containing grass, tree, outdoor, ground&#10;&#10;Description generated with very high confidence">
            <a:extLst>
              <a:ext uri="{FF2B5EF4-FFF2-40B4-BE49-F238E27FC236}">
                <a16:creationId xmlns:a16="http://schemas.microsoft.com/office/drawing/2014/main" id="{330FFBE4-D96D-4B57-B58E-543C43E2368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894006" y="2564811"/>
            <a:ext cx="3311646" cy="1432269"/>
          </a:xfrm>
          <a:prstGeom prst="rect">
            <a:avLst/>
          </a:prstGeom>
          <a:effectLst/>
        </p:spPr>
      </p:pic>
      <p:cxnSp>
        <p:nvCxnSpPr>
          <p:cNvPr id="55" name="Straight Connector 54">
            <a:extLst>
              <a:ext uri="{FF2B5EF4-FFF2-40B4-BE49-F238E27FC236}">
                <a16:creationId xmlns:a16="http://schemas.microsoft.com/office/drawing/2014/main" id="{10384658-9D21-491D-9FD7-19AF0A399585}"/>
              </a:ext>
            </a:extLst>
          </p:cNvPr>
          <p:cNvCxnSpPr>
            <a:cxnSpLocks/>
            <a:endCxn id="54" idx="1"/>
          </p:cNvCxnSpPr>
          <p:nvPr/>
        </p:nvCxnSpPr>
        <p:spPr>
          <a:xfrm>
            <a:off x="6620827" y="2792054"/>
            <a:ext cx="2273179" cy="488892"/>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1398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5">
            <a:extLst>
              <a:ext uri="{FF2B5EF4-FFF2-40B4-BE49-F238E27FC236}">
                <a16:creationId xmlns:a16="http://schemas.microsoft.com/office/drawing/2014/main" id="{740CA82C-FEE1-43B2-8D2A-734112056A79}"/>
              </a:ext>
            </a:extLst>
          </p:cNvPr>
          <p:cNvPicPr>
            <a:picLocks/>
          </p:cNvPicPr>
          <p:nvPr/>
        </p:nvPicPr>
        <p:blipFill rotWithShape="1">
          <a:blip r:embed="rId2" cstate="email">
            <a:extLst>
              <a:ext uri="{28A0092B-C50C-407E-A947-70E740481C1C}">
                <a14:useLocalDpi xmlns:a14="http://schemas.microsoft.com/office/drawing/2010/main"/>
              </a:ext>
            </a:extLst>
          </a:blip>
          <a:srcRect/>
          <a:stretch/>
        </p:blipFill>
        <p:spPr>
          <a:xfrm>
            <a:off x="5775434" y="0"/>
            <a:ext cx="6400800" cy="6858000"/>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72598" y="6405330"/>
            <a:ext cx="576185" cy="365760"/>
          </a:xfrm>
          <a:prstGeom prst="rect">
            <a:avLst/>
          </a:prstGeom>
        </p:spPr>
      </p:pic>
      <p:sp>
        <p:nvSpPr>
          <p:cNvPr id="2" name="Slide Number Placeholder 1">
            <a:extLst>
              <a:ext uri="{FF2B5EF4-FFF2-40B4-BE49-F238E27FC236}">
                <a16:creationId xmlns:a16="http://schemas.microsoft.com/office/drawing/2014/main" id="{D39C11E4-AA0D-46AF-B5B9-C22B4E284C4D}"/>
              </a:ext>
            </a:extLst>
          </p:cNvPr>
          <p:cNvSpPr>
            <a:spLocks noGrp="1"/>
          </p:cNvSpPr>
          <p:nvPr>
            <p:ph type="sldNum" sz="quarter" idx="12"/>
          </p:nvPr>
        </p:nvSpPr>
        <p:spPr>
          <a:xfrm>
            <a:off x="10255031" y="6492875"/>
            <a:ext cx="1165860" cy="365125"/>
          </a:xfrm>
        </p:spPr>
        <p:txBody>
          <a:bodyPr vert="horz" lIns="91440" tIns="45720" rIns="91440" bIns="45720" rtlCol="0" anchor="ctr">
            <a:normAutofit/>
          </a:bodyPr>
          <a:lstStyle/>
          <a:p>
            <a:pPr>
              <a:spcAft>
                <a:spcPts val="600"/>
              </a:spcAft>
              <a:defRPr/>
            </a:pPr>
            <a:fld id="{95AD6633-1FB4-4679-A495-E9434E3B0203}" type="slidenum">
              <a:rPr lang="en-US" smtClean="0">
                <a:solidFill>
                  <a:schemeClr val="bg1"/>
                </a:solidFill>
                <a:latin typeface="Calibri" panose="020F0502020204030204"/>
              </a:rPr>
              <a:pPr>
                <a:spcAft>
                  <a:spcPts val="600"/>
                </a:spcAft>
                <a:defRPr/>
              </a:pPr>
              <a:t>13</a:t>
            </a:fld>
            <a:endParaRPr lang="en-US" dirty="0">
              <a:solidFill>
                <a:schemeClr val="bg1"/>
              </a:solidFill>
              <a:latin typeface="Calibri" panose="020F0502020204030204"/>
            </a:endParaRPr>
          </a:p>
        </p:txBody>
      </p:sp>
      <p:sp>
        <p:nvSpPr>
          <p:cNvPr id="10" name="TextBox 9">
            <a:extLst>
              <a:ext uri="{FF2B5EF4-FFF2-40B4-BE49-F238E27FC236}">
                <a16:creationId xmlns:a16="http://schemas.microsoft.com/office/drawing/2014/main" id="{185551FC-2AA3-4510-B566-CAE901F2BA73}"/>
              </a:ext>
            </a:extLst>
          </p:cNvPr>
          <p:cNvSpPr txBox="1"/>
          <p:nvPr/>
        </p:nvSpPr>
        <p:spPr>
          <a:xfrm>
            <a:off x="655322" y="2575034"/>
            <a:ext cx="4722924" cy="3401558"/>
          </a:xfrm>
          <a:prstGeom prst="rect">
            <a:avLst/>
          </a:prstGeom>
        </p:spPr>
        <p:txBody>
          <a:bodyPr vert="horz" lIns="91440" tIns="45720" rIns="91440" bIns="45720" rtlCol="0">
            <a:normAutofit lnSpcReduction="10000"/>
          </a:bodyPr>
          <a:lstStyle/>
          <a:p>
            <a:pPr>
              <a:lnSpc>
                <a:spcPct val="90000"/>
              </a:lnSpc>
              <a:spcAft>
                <a:spcPts val="600"/>
              </a:spcAft>
            </a:pPr>
            <a:r>
              <a:rPr lang="en-US" i="1" dirty="0">
                <a:latin typeface="Tw Cen MT" panose="020B0602020104020603" pitchFamily="34" charset="0"/>
              </a:rPr>
              <a:t>Water reservoir (1930s) developed to provide water and hydroelectric power to process plant on the East Fork of Meadow Creek; dam failed in 1965.</a:t>
            </a:r>
          </a:p>
          <a:p>
            <a:pPr>
              <a:lnSpc>
                <a:spcPct val="90000"/>
              </a:lnSpc>
              <a:spcAft>
                <a:spcPts val="600"/>
              </a:spcAft>
            </a:pPr>
            <a:endParaRPr lang="en-US" dirty="0">
              <a:latin typeface="Tw Cen MT" panose="020B0602020104020603" pitchFamily="34" charset="0"/>
            </a:endParaRPr>
          </a:p>
          <a:p>
            <a:pPr>
              <a:lnSpc>
                <a:spcPct val="90000"/>
              </a:lnSpc>
              <a:spcAft>
                <a:spcPts val="600"/>
              </a:spcAft>
            </a:pPr>
            <a:endParaRPr lang="en-US" dirty="0">
              <a:latin typeface="Tw Cen MT" panose="020B0602020104020603" pitchFamily="34" charset="0"/>
            </a:endParaRPr>
          </a:p>
          <a:p>
            <a:pPr>
              <a:lnSpc>
                <a:spcPct val="90000"/>
              </a:lnSpc>
              <a:spcAft>
                <a:spcPts val="600"/>
              </a:spcAft>
            </a:pPr>
            <a:r>
              <a:rPr lang="en-US" sz="2800" b="1" dirty="0">
                <a:solidFill>
                  <a:schemeClr val="bg1">
                    <a:lumMod val="75000"/>
                  </a:schemeClr>
                </a:solidFill>
                <a:effectLst>
                  <a:outerShdw blurRad="38100" dist="38100" dir="2700000" algn="tl">
                    <a:srgbClr val="000000">
                      <a:alpha val="43137"/>
                    </a:srgbClr>
                  </a:outerShdw>
                </a:effectLst>
                <a:latin typeface="Tw Cen MT" panose="020B0602020104020603" pitchFamily="34" charset="0"/>
              </a:rPr>
              <a:t>TODAY</a:t>
            </a:r>
            <a:endParaRPr lang="en-US" dirty="0">
              <a:latin typeface="Tw Cen MT" panose="020B0602020104020603" pitchFamily="34" charset="0"/>
            </a:endParaRPr>
          </a:p>
          <a:p>
            <a:pPr>
              <a:lnSpc>
                <a:spcPct val="90000"/>
              </a:lnSpc>
              <a:spcAft>
                <a:spcPts val="600"/>
              </a:spcAft>
            </a:pPr>
            <a:r>
              <a:rPr lang="en-US" dirty="0">
                <a:latin typeface="Tw Cen MT" panose="020B0602020104020603" pitchFamily="34" charset="0"/>
              </a:rPr>
              <a:t>The most significant source of sediment in the EFSFSR watershed, degrading water quality and fish habitat and diminishing wetlands functionality. GW table in upper meadow has dropped ~14 feet and incised channel.</a:t>
            </a:r>
          </a:p>
          <a:p>
            <a:pPr>
              <a:lnSpc>
                <a:spcPct val="90000"/>
              </a:lnSpc>
              <a:spcAft>
                <a:spcPts val="600"/>
              </a:spcAft>
            </a:pPr>
            <a:endParaRPr lang="en-US" dirty="0">
              <a:latin typeface="Tw Cen MT" panose="020B0602020104020603" pitchFamily="34" charset="0"/>
            </a:endParaRPr>
          </a:p>
        </p:txBody>
      </p:sp>
      <p:sp>
        <p:nvSpPr>
          <p:cNvPr id="3" name="Rectangle 2">
            <a:extLst>
              <a:ext uri="{FF2B5EF4-FFF2-40B4-BE49-F238E27FC236}">
                <a16:creationId xmlns:a16="http://schemas.microsoft.com/office/drawing/2014/main" id="{89FCED4F-1FC2-4290-A338-79098C946478}"/>
              </a:ext>
            </a:extLst>
          </p:cNvPr>
          <p:cNvSpPr/>
          <p:nvPr/>
        </p:nvSpPr>
        <p:spPr>
          <a:xfrm>
            <a:off x="548316" y="967447"/>
            <a:ext cx="3508118" cy="769441"/>
          </a:xfrm>
          <a:prstGeom prst="rect">
            <a:avLst/>
          </a:prstGeom>
        </p:spPr>
        <p:txBody>
          <a:bodyPr wrap="square">
            <a:spAutoFit/>
          </a:bodyPr>
          <a:lstStyle/>
          <a:p>
            <a:r>
              <a:rPr lang="en-US" sz="4400" b="1" dirty="0">
                <a:effectLst>
                  <a:outerShdw blurRad="38100" dist="38100" dir="2700000" algn="tl">
                    <a:srgbClr val="000000">
                      <a:alpha val="43137"/>
                    </a:srgbClr>
                  </a:outerShdw>
                </a:effectLst>
                <a:latin typeface="Tw Cen MT" panose="020B0602020104020603" pitchFamily="34" charset="0"/>
              </a:rPr>
              <a:t>LEGACY </a:t>
            </a:r>
          </a:p>
        </p:txBody>
      </p:sp>
      <p:sp>
        <p:nvSpPr>
          <p:cNvPr id="13" name="Rectangle 12">
            <a:extLst>
              <a:ext uri="{FF2B5EF4-FFF2-40B4-BE49-F238E27FC236}">
                <a16:creationId xmlns:a16="http://schemas.microsoft.com/office/drawing/2014/main" id="{3929A28C-99F4-4987-8257-6B7B1B34151E}"/>
              </a:ext>
            </a:extLst>
          </p:cNvPr>
          <p:cNvSpPr/>
          <p:nvPr/>
        </p:nvSpPr>
        <p:spPr>
          <a:xfrm>
            <a:off x="548315" y="1547039"/>
            <a:ext cx="4937759" cy="769441"/>
          </a:xfrm>
          <a:prstGeom prst="rect">
            <a:avLst/>
          </a:prstGeom>
        </p:spPr>
        <p:txBody>
          <a:bodyPr wrap="square">
            <a:spAutoFit/>
          </a:bodyPr>
          <a:lstStyle/>
          <a:p>
            <a:r>
              <a:rPr lang="en-US" sz="4400" dirty="0">
                <a:solidFill>
                  <a:schemeClr val="bg1">
                    <a:lumMod val="75000"/>
                  </a:schemeClr>
                </a:solidFill>
                <a:effectLst>
                  <a:outerShdw blurRad="38100" dist="38100" dir="2700000" algn="tl">
                    <a:srgbClr val="000000">
                      <a:alpha val="43137"/>
                    </a:srgbClr>
                  </a:outerShdw>
                </a:effectLst>
                <a:latin typeface="Tw Cen MT" panose="020B0602020104020603" pitchFamily="34" charset="0"/>
              </a:rPr>
              <a:t>BLOWOUT CREEK </a:t>
            </a:r>
          </a:p>
        </p:txBody>
      </p:sp>
    </p:spTree>
    <p:extLst>
      <p:ext uri="{BB962C8B-B14F-4D97-AF65-F5344CB8AC3E}">
        <p14:creationId xmlns:p14="http://schemas.microsoft.com/office/powerpoint/2010/main" val="295321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13059F-B28C-472A-9A4A-7FAD462ED9D5}"/>
              </a:ext>
            </a:extLst>
          </p:cNvPr>
          <p:cNvPicPr>
            <a:picLocks/>
          </p:cNvPicPr>
          <p:nvPr/>
        </p:nvPicPr>
        <p:blipFill rotWithShape="1">
          <a:blip r:embed="rId3" cstate="email">
            <a:extLst>
              <a:ext uri="{28A0092B-C50C-407E-A947-70E740481C1C}">
                <a14:useLocalDpi xmlns:a14="http://schemas.microsoft.com/office/drawing/2010/main"/>
              </a:ext>
            </a:extLst>
          </a:blip>
          <a:srcRect/>
          <a:stretch/>
        </p:blipFill>
        <p:spPr>
          <a:xfrm>
            <a:off x="5791200" y="0"/>
            <a:ext cx="6400800" cy="6858000"/>
          </a:xfrm>
          <a:prstGeom prst="rect">
            <a:avLst/>
          </a:prstGeom>
        </p:spPr>
      </p:pic>
      <p:pic>
        <p:nvPicPr>
          <p:cNvPr id="29" name="Picture 2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521281" y="6432715"/>
            <a:ext cx="576185" cy="365760"/>
          </a:xfrm>
          <a:prstGeom prst="rect">
            <a:avLst/>
          </a:prstGeom>
        </p:spPr>
      </p:pic>
      <p:sp>
        <p:nvSpPr>
          <p:cNvPr id="6" name="TextBox 5">
            <a:extLst>
              <a:ext uri="{FF2B5EF4-FFF2-40B4-BE49-F238E27FC236}">
                <a16:creationId xmlns:a16="http://schemas.microsoft.com/office/drawing/2014/main" id="{443C1D7B-8813-4958-BA44-C38F1A100E50}"/>
              </a:ext>
            </a:extLst>
          </p:cNvPr>
          <p:cNvSpPr txBox="1"/>
          <p:nvPr/>
        </p:nvSpPr>
        <p:spPr>
          <a:xfrm>
            <a:off x="655322" y="2575034"/>
            <a:ext cx="4722924" cy="3462228"/>
          </a:xfrm>
          <a:prstGeom prst="rect">
            <a:avLst/>
          </a:prstGeom>
        </p:spPr>
        <p:txBody>
          <a:bodyPr vert="horz" lIns="91440" tIns="45720" rIns="91440" bIns="45720" rtlCol="0">
            <a:normAutofit/>
          </a:bodyPr>
          <a:lstStyle/>
          <a:p>
            <a:pPr>
              <a:lnSpc>
                <a:spcPct val="90000"/>
              </a:lnSpc>
              <a:spcAft>
                <a:spcPts val="600"/>
              </a:spcAft>
            </a:pPr>
            <a:r>
              <a:rPr lang="en-US" i="1" dirty="0">
                <a:latin typeface="Tw Cen MT" panose="020B0602020104020603" pitchFamily="34" charset="0"/>
              </a:rPr>
              <a:t>Flotation and smelter tailings (grey) were covered with spent heap leach ore (brown) and deposited, unlined, in the Meadow Creek Valley. </a:t>
            </a:r>
          </a:p>
          <a:p>
            <a:pPr indent="-228600">
              <a:lnSpc>
                <a:spcPct val="90000"/>
              </a:lnSpc>
              <a:spcAft>
                <a:spcPts val="600"/>
              </a:spcAft>
              <a:buFont typeface="Arial" panose="020B0604020202020204" pitchFamily="34" charset="0"/>
              <a:buChar char="•"/>
            </a:pPr>
            <a:endParaRPr lang="en-US" dirty="0">
              <a:latin typeface="Tw Cen MT" panose="020B0602020104020603" pitchFamily="34" charset="0"/>
            </a:endParaRPr>
          </a:p>
          <a:p>
            <a:pPr>
              <a:lnSpc>
                <a:spcPct val="90000"/>
              </a:lnSpc>
              <a:spcAft>
                <a:spcPts val="600"/>
              </a:spcAft>
            </a:pPr>
            <a:endParaRPr lang="en-US" dirty="0">
              <a:latin typeface="Tw Cen MT" panose="020B0602020104020603" pitchFamily="34" charset="0"/>
            </a:endParaRPr>
          </a:p>
          <a:p>
            <a:pPr>
              <a:lnSpc>
                <a:spcPct val="90000"/>
              </a:lnSpc>
              <a:spcAft>
                <a:spcPts val="600"/>
              </a:spcAft>
            </a:pPr>
            <a:r>
              <a:rPr lang="en-US" sz="2800" b="1" dirty="0">
                <a:solidFill>
                  <a:schemeClr val="bg1">
                    <a:lumMod val="75000"/>
                  </a:schemeClr>
                </a:solidFill>
                <a:effectLst>
                  <a:outerShdw blurRad="38100" dist="38100" dir="2700000" algn="tl">
                    <a:srgbClr val="000000">
                      <a:alpha val="43137"/>
                    </a:srgbClr>
                  </a:outerShdw>
                </a:effectLst>
                <a:latin typeface="Tw Cen MT" panose="020B0602020104020603" pitchFamily="34" charset="0"/>
              </a:rPr>
              <a:t>TODAY</a:t>
            </a:r>
            <a:endParaRPr lang="en-US" sz="2400" b="1" dirty="0">
              <a:solidFill>
                <a:schemeClr val="bg1">
                  <a:lumMod val="75000"/>
                </a:schemeClr>
              </a:solidFill>
              <a:effectLst>
                <a:outerShdw blurRad="38100" dist="38100" dir="2700000" algn="tl">
                  <a:srgbClr val="000000">
                    <a:alpha val="43137"/>
                  </a:srgbClr>
                </a:outerShdw>
              </a:effectLst>
              <a:latin typeface="Tw Cen MT" panose="020B0602020104020603" pitchFamily="34" charset="0"/>
            </a:endParaRPr>
          </a:p>
          <a:p>
            <a:pPr>
              <a:lnSpc>
                <a:spcPct val="90000"/>
              </a:lnSpc>
              <a:spcAft>
                <a:spcPts val="600"/>
              </a:spcAft>
            </a:pPr>
            <a:r>
              <a:rPr lang="en-US" dirty="0">
                <a:latin typeface="Tw Cen MT" panose="020B0602020104020603" pitchFamily="34" charset="0"/>
              </a:rPr>
              <a:t>The area has been revegetated, however, legacy materials continue to degrade water quality and leach metals into the surface and groundwater. </a:t>
            </a:r>
          </a:p>
        </p:txBody>
      </p:sp>
      <p:sp>
        <p:nvSpPr>
          <p:cNvPr id="9" name="Rectangle 8">
            <a:extLst>
              <a:ext uri="{FF2B5EF4-FFF2-40B4-BE49-F238E27FC236}">
                <a16:creationId xmlns:a16="http://schemas.microsoft.com/office/drawing/2014/main" id="{E485DF5B-FFF6-4269-BB07-884102BBBFA7}"/>
              </a:ext>
            </a:extLst>
          </p:cNvPr>
          <p:cNvSpPr/>
          <p:nvPr/>
        </p:nvSpPr>
        <p:spPr>
          <a:xfrm>
            <a:off x="548316" y="967447"/>
            <a:ext cx="3508118" cy="769441"/>
          </a:xfrm>
          <a:prstGeom prst="rect">
            <a:avLst/>
          </a:prstGeom>
        </p:spPr>
        <p:txBody>
          <a:bodyPr wrap="square">
            <a:spAutoFit/>
          </a:bodyPr>
          <a:lstStyle/>
          <a:p>
            <a:r>
              <a:rPr lang="en-US" sz="4400" b="1" dirty="0">
                <a:effectLst>
                  <a:outerShdw blurRad="38100" dist="38100" dir="2700000" algn="tl">
                    <a:srgbClr val="000000">
                      <a:alpha val="43137"/>
                    </a:srgbClr>
                  </a:outerShdw>
                </a:effectLst>
              </a:rPr>
              <a:t>LEGACY </a:t>
            </a:r>
          </a:p>
        </p:txBody>
      </p:sp>
      <p:sp>
        <p:nvSpPr>
          <p:cNvPr id="11" name="Rectangle 10">
            <a:extLst>
              <a:ext uri="{FF2B5EF4-FFF2-40B4-BE49-F238E27FC236}">
                <a16:creationId xmlns:a16="http://schemas.microsoft.com/office/drawing/2014/main" id="{43AF73BD-7BE7-4402-8DD9-DA282F89D016}"/>
              </a:ext>
            </a:extLst>
          </p:cNvPr>
          <p:cNvSpPr/>
          <p:nvPr/>
        </p:nvSpPr>
        <p:spPr>
          <a:xfrm>
            <a:off x="548315" y="1547039"/>
            <a:ext cx="5227119" cy="769441"/>
          </a:xfrm>
          <a:prstGeom prst="rect">
            <a:avLst/>
          </a:prstGeom>
        </p:spPr>
        <p:txBody>
          <a:bodyPr wrap="square">
            <a:spAutoFit/>
          </a:bodyPr>
          <a:lstStyle/>
          <a:p>
            <a:r>
              <a:rPr lang="en-US" sz="4400" dirty="0">
                <a:solidFill>
                  <a:schemeClr val="bg1">
                    <a:lumMod val="75000"/>
                  </a:schemeClr>
                </a:solidFill>
                <a:effectLst>
                  <a:outerShdw blurRad="38100" dist="38100" dir="2700000" algn="tl">
                    <a:srgbClr val="000000">
                      <a:alpha val="43137"/>
                    </a:srgbClr>
                  </a:outerShdw>
                </a:effectLst>
              </a:rPr>
              <a:t>SPENT ORE DISPOSAL</a:t>
            </a:r>
          </a:p>
        </p:txBody>
      </p:sp>
      <p:sp>
        <p:nvSpPr>
          <p:cNvPr id="10" name="Slide Number Placeholder 3">
            <a:extLst>
              <a:ext uri="{FF2B5EF4-FFF2-40B4-BE49-F238E27FC236}">
                <a16:creationId xmlns:a16="http://schemas.microsoft.com/office/drawing/2014/main" id="{CC8801FA-09AA-4BF6-99A2-9FF7C790601F}"/>
              </a:ext>
            </a:extLst>
          </p:cNvPr>
          <p:cNvSpPr>
            <a:spLocks noGrp="1"/>
          </p:cNvSpPr>
          <p:nvPr>
            <p:ph type="sldNum" sz="quarter" idx="12"/>
          </p:nvPr>
        </p:nvSpPr>
        <p:spPr>
          <a:xfrm>
            <a:off x="8796128" y="654850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AD6633-1FB4-4679-A495-E9434E3B0203}"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8300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06D9EF-FFAA-4670-BF1E-FD96D4C8F29B}"/>
              </a:ext>
            </a:extLst>
          </p:cNvPr>
          <p:cNvPicPr>
            <a:picLocks/>
          </p:cNvPicPr>
          <p:nvPr/>
        </p:nvPicPr>
        <p:blipFill rotWithShape="1">
          <a:blip r:embed="rId3" cstate="email">
            <a:extLst>
              <a:ext uri="{28A0092B-C50C-407E-A947-70E740481C1C}">
                <a14:useLocalDpi xmlns:a14="http://schemas.microsoft.com/office/drawing/2010/main"/>
              </a:ext>
            </a:extLst>
          </a:blip>
          <a:srcRect/>
          <a:stretch/>
        </p:blipFill>
        <p:spPr>
          <a:xfrm>
            <a:off x="5791200" y="-21484"/>
            <a:ext cx="6400800" cy="6879484"/>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88377" y="6405331"/>
            <a:ext cx="576185" cy="365760"/>
          </a:xfrm>
          <a:prstGeom prst="rect">
            <a:avLst/>
          </a:prstGeom>
        </p:spPr>
      </p:pic>
      <p:sp>
        <p:nvSpPr>
          <p:cNvPr id="3" name="Slide Number Placeholder 2">
            <a:extLst>
              <a:ext uri="{FF2B5EF4-FFF2-40B4-BE49-F238E27FC236}">
                <a16:creationId xmlns:a16="http://schemas.microsoft.com/office/drawing/2014/main" id="{BC277CA9-A10D-400F-9174-7EC0ED16FEE9}"/>
              </a:ext>
            </a:extLst>
          </p:cNvPr>
          <p:cNvSpPr>
            <a:spLocks noGrp="1"/>
          </p:cNvSpPr>
          <p:nvPr>
            <p:ph type="sldNum" sz="quarter" idx="12"/>
          </p:nvPr>
        </p:nvSpPr>
        <p:spPr>
          <a:xfrm>
            <a:off x="10170810" y="6522002"/>
            <a:ext cx="1165860" cy="365125"/>
          </a:xfrm>
        </p:spPr>
        <p:txBody>
          <a:bodyPr vert="horz" lIns="91440" tIns="45720" rIns="91440" bIns="45720" rtlCol="0" anchor="ctr">
            <a:normAutofit/>
          </a:bodyPr>
          <a:lstStyle/>
          <a:p>
            <a:pPr>
              <a:spcAft>
                <a:spcPts val="600"/>
              </a:spcAft>
              <a:defRPr/>
            </a:pPr>
            <a:fld id="{95AD6633-1FB4-4679-A495-E9434E3B0203}" type="slidenum">
              <a:rPr lang="en-US" smtClean="0">
                <a:solidFill>
                  <a:schemeClr val="bg1"/>
                </a:solidFill>
                <a:latin typeface="Calibri" panose="020F0502020204030204"/>
              </a:rPr>
              <a:pPr>
                <a:spcAft>
                  <a:spcPts val="600"/>
                </a:spcAft>
                <a:defRPr/>
              </a:pPr>
              <a:t>15</a:t>
            </a:fld>
            <a:endParaRPr lang="en-US" dirty="0">
              <a:solidFill>
                <a:schemeClr val="bg1"/>
              </a:solidFill>
              <a:latin typeface="Calibri" panose="020F0502020204030204"/>
            </a:endParaRPr>
          </a:p>
        </p:txBody>
      </p:sp>
      <p:sp>
        <p:nvSpPr>
          <p:cNvPr id="13" name="TextBox 12"/>
          <p:cNvSpPr txBox="1"/>
          <p:nvPr/>
        </p:nvSpPr>
        <p:spPr>
          <a:xfrm>
            <a:off x="655321" y="2575034"/>
            <a:ext cx="5120113" cy="3462228"/>
          </a:xfrm>
          <a:prstGeom prst="rect">
            <a:avLst/>
          </a:prstGeom>
        </p:spPr>
        <p:txBody>
          <a:bodyPr vert="horz" lIns="91440" tIns="45720" rIns="91440" bIns="45720" rtlCol="0">
            <a:normAutofit/>
          </a:bodyPr>
          <a:lstStyle/>
          <a:p>
            <a:pPr>
              <a:lnSpc>
                <a:spcPct val="90000"/>
              </a:lnSpc>
              <a:spcAft>
                <a:spcPts val="600"/>
              </a:spcAft>
            </a:pPr>
            <a:r>
              <a:rPr lang="en-US" i="1" dirty="0">
                <a:latin typeface="Tw Cen MT" panose="020B0602020104020603" pitchFamily="34" charset="0"/>
              </a:rPr>
              <a:t>During the World War II era, the East Fork of the South Fork of the Salmon River (EFSFSR) was diverted to facilitate mining of the Yellow Pine pit, cutting off fish passage.</a:t>
            </a:r>
            <a:endParaRPr lang="en-US" dirty="0">
              <a:latin typeface="Tw Cen MT" panose="020B0602020104020603" pitchFamily="34" charset="0"/>
            </a:endParaRPr>
          </a:p>
          <a:p>
            <a:pPr>
              <a:lnSpc>
                <a:spcPct val="90000"/>
              </a:lnSpc>
              <a:spcAft>
                <a:spcPts val="600"/>
              </a:spcAft>
            </a:pPr>
            <a:endParaRPr lang="en-US" dirty="0">
              <a:latin typeface="Tw Cen MT" panose="020B0602020104020603" pitchFamily="34" charset="0"/>
            </a:endParaRPr>
          </a:p>
          <a:p>
            <a:pPr>
              <a:lnSpc>
                <a:spcPct val="90000"/>
              </a:lnSpc>
              <a:spcAft>
                <a:spcPts val="600"/>
              </a:spcAft>
            </a:pPr>
            <a:r>
              <a:rPr lang="en-US" sz="2800" b="1" dirty="0">
                <a:solidFill>
                  <a:schemeClr val="bg1">
                    <a:lumMod val="65000"/>
                  </a:schemeClr>
                </a:solidFill>
                <a:effectLst>
                  <a:outerShdw blurRad="38100" dist="38100" dir="2700000" algn="tl">
                    <a:srgbClr val="000000">
                      <a:alpha val="43137"/>
                    </a:srgbClr>
                  </a:outerShdw>
                </a:effectLst>
                <a:latin typeface="Tw Cen MT" panose="020B0602020104020603" pitchFamily="34" charset="0"/>
              </a:rPr>
              <a:t>TODAY</a:t>
            </a:r>
            <a:r>
              <a:rPr lang="en-US" sz="2800" dirty="0">
                <a:solidFill>
                  <a:schemeClr val="bg1">
                    <a:lumMod val="65000"/>
                  </a:schemeClr>
                </a:solidFill>
                <a:latin typeface="Tw Cen MT" panose="020B0602020104020603" pitchFamily="34" charset="0"/>
              </a:rPr>
              <a:t> </a:t>
            </a:r>
          </a:p>
          <a:p>
            <a:pPr>
              <a:lnSpc>
                <a:spcPct val="90000"/>
              </a:lnSpc>
              <a:spcAft>
                <a:spcPts val="600"/>
              </a:spcAft>
            </a:pPr>
            <a:r>
              <a:rPr lang="en-US" dirty="0">
                <a:latin typeface="Tw Cen MT" panose="020B0602020104020603" pitchFamily="34" charset="0"/>
              </a:rPr>
              <a:t>The river flows directly into the Yellow Pine pit, blocking fish passage. </a:t>
            </a:r>
          </a:p>
        </p:txBody>
      </p:sp>
      <p:sp>
        <p:nvSpPr>
          <p:cNvPr id="11" name="Rectangle 10">
            <a:extLst>
              <a:ext uri="{FF2B5EF4-FFF2-40B4-BE49-F238E27FC236}">
                <a16:creationId xmlns:a16="http://schemas.microsoft.com/office/drawing/2014/main" id="{7F322818-E169-4D1E-B908-C51195504588}"/>
              </a:ext>
            </a:extLst>
          </p:cNvPr>
          <p:cNvSpPr/>
          <p:nvPr/>
        </p:nvSpPr>
        <p:spPr>
          <a:xfrm>
            <a:off x="548316" y="967447"/>
            <a:ext cx="3508118" cy="769441"/>
          </a:xfrm>
          <a:prstGeom prst="rect">
            <a:avLst/>
          </a:prstGeom>
        </p:spPr>
        <p:txBody>
          <a:bodyPr wrap="square">
            <a:spAutoFit/>
          </a:bodyPr>
          <a:lstStyle/>
          <a:p>
            <a:r>
              <a:rPr lang="en-US" sz="4400" b="1" dirty="0">
                <a:effectLst>
                  <a:outerShdw blurRad="38100" dist="38100" dir="2700000" algn="tl">
                    <a:srgbClr val="000000">
                      <a:alpha val="43137"/>
                    </a:srgbClr>
                  </a:outerShdw>
                </a:effectLst>
                <a:latin typeface="Tw Cen MT" panose="020B0602020104020603" pitchFamily="34" charset="0"/>
              </a:rPr>
              <a:t>LEGACY </a:t>
            </a:r>
          </a:p>
        </p:txBody>
      </p:sp>
      <p:sp>
        <p:nvSpPr>
          <p:cNvPr id="15" name="Rectangle 14">
            <a:extLst>
              <a:ext uri="{FF2B5EF4-FFF2-40B4-BE49-F238E27FC236}">
                <a16:creationId xmlns:a16="http://schemas.microsoft.com/office/drawing/2014/main" id="{5FF1B478-35C9-4487-8905-ECA859F5D8DE}"/>
              </a:ext>
            </a:extLst>
          </p:cNvPr>
          <p:cNvSpPr/>
          <p:nvPr/>
        </p:nvSpPr>
        <p:spPr>
          <a:xfrm>
            <a:off x="548315" y="1547039"/>
            <a:ext cx="5227119" cy="769441"/>
          </a:xfrm>
          <a:prstGeom prst="rect">
            <a:avLst/>
          </a:prstGeom>
        </p:spPr>
        <p:txBody>
          <a:bodyPr wrap="square">
            <a:spAutoFit/>
          </a:bodyPr>
          <a:lstStyle/>
          <a:p>
            <a:r>
              <a:rPr lang="en-US" sz="4400" dirty="0">
                <a:solidFill>
                  <a:schemeClr val="bg1">
                    <a:lumMod val="75000"/>
                  </a:schemeClr>
                </a:solidFill>
                <a:effectLst>
                  <a:outerShdw blurRad="38100" dist="38100" dir="2700000" algn="tl">
                    <a:srgbClr val="000000">
                      <a:alpha val="43137"/>
                    </a:srgbClr>
                  </a:outerShdw>
                </a:effectLst>
                <a:latin typeface="Tw Cen MT" panose="020B0602020104020603" pitchFamily="34" charset="0"/>
              </a:rPr>
              <a:t>YELLOW PINE PIT</a:t>
            </a:r>
          </a:p>
        </p:txBody>
      </p:sp>
    </p:spTree>
    <p:extLst>
      <p:ext uri="{BB962C8B-B14F-4D97-AF65-F5344CB8AC3E}">
        <p14:creationId xmlns:p14="http://schemas.microsoft.com/office/powerpoint/2010/main" val="1615968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rocky river with trees on the side of a mountain&#10;&#10;Description generated with very high confidence">
            <a:extLst>
              <a:ext uri="{FF2B5EF4-FFF2-40B4-BE49-F238E27FC236}">
                <a16:creationId xmlns:a16="http://schemas.microsoft.com/office/drawing/2014/main" id="{F039FCEF-95FB-4142-9FEA-C65973925431}"/>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1"/>
            <a:ext cx="12344400" cy="8177349"/>
          </a:xfrm>
        </p:spPr>
      </p:pic>
      <p:sp>
        <p:nvSpPr>
          <p:cNvPr id="4" name="Slide Number Placeholder 3">
            <a:extLst>
              <a:ext uri="{FF2B5EF4-FFF2-40B4-BE49-F238E27FC236}">
                <a16:creationId xmlns:a16="http://schemas.microsoft.com/office/drawing/2014/main" id="{9C3D5F8B-2D22-4824-9515-A73A4B3FD2C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95AD6633-1FB4-4679-A495-E9434E3B0203}" type="slidenum">
              <a:rPr lang="en-US">
                <a:solidFill>
                  <a:srgbClr val="FFFFFF"/>
                </a:solidFill>
              </a:rPr>
              <a:pPr>
                <a:spcAft>
                  <a:spcPts val="600"/>
                </a:spcAft>
              </a:pPr>
              <a:t>16</a:t>
            </a:fld>
            <a:endParaRPr lang="en-US">
              <a:solidFill>
                <a:srgbClr val="FFFFFF"/>
              </a:solidFill>
            </a:endParaRPr>
          </a:p>
        </p:txBody>
      </p:sp>
      <p:sp>
        <p:nvSpPr>
          <p:cNvPr id="6" name="TextBox 5">
            <a:extLst>
              <a:ext uri="{FF2B5EF4-FFF2-40B4-BE49-F238E27FC236}">
                <a16:creationId xmlns:a16="http://schemas.microsoft.com/office/drawing/2014/main" id="{F5F5EAFD-DB46-45BE-B543-4E2FC64BBA1A}"/>
              </a:ext>
            </a:extLst>
          </p:cNvPr>
          <p:cNvSpPr txBox="1"/>
          <p:nvPr/>
        </p:nvSpPr>
        <p:spPr>
          <a:xfrm>
            <a:off x="563431" y="2366876"/>
            <a:ext cx="11244730" cy="1631216"/>
          </a:xfrm>
          <a:prstGeom prst="rect">
            <a:avLst/>
          </a:prstGeom>
          <a:noFill/>
        </p:spPr>
        <p:txBody>
          <a:bodyPr wrap="square" rtlCol="0">
            <a:spAutoFit/>
          </a:bodyPr>
          <a:lstStyle/>
          <a:p>
            <a:pPr algn="ctr"/>
            <a:r>
              <a:rPr lang="en-US" sz="6000" dirty="0">
                <a:solidFill>
                  <a:schemeClr val="bg1"/>
                </a:solidFill>
                <a:effectLst>
                  <a:outerShdw blurRad="38100" dist="38100" dir="2700000" algn="tl">
                    <a:srgbClr val="000000">
                      <a:alpha val="43137"/>
                    </a:srgbClr>
                  </a:outerShdw>
                </a:effectLst>
                <a:latin typeface="Tw Cen MT" panose="020B0602020104020603" pitchFamily="34" charset="0"/>
              </a:rPr>
              <a:t>THE STIBNITE GOLD PROJECT</a:t>
            </a:r>
          </a:p>
          <a:p>
            <a:pPr algn="ctr"/>
            <a:r>
              <a:rPr lang="en-US" sz="4000" dirty="0">
                <a:solidFill>
                  <a:schemeClr val="bg1"/>
                </a:solidFill>
                <a:effectLst>
                  <a:outerShdw blurRad="38100" dist="38100" dir="2700000" algn="tl">
                    <a:srgbClr val="000000">
                      <a:alpha val="43137"/>
                    </a:srgbClr>
                  </a:outerShdw>
                </a:effectLst>
                <a:latin typeface="Tw Cen MT" panose="020B0602020104020603" pitchFamily="34" charset="0"/>
              </a:rPr>
              <a:t>PLAN OF RESTORATION AND OPERATIONS (PRO)</a:t>
            </a:r>
          </a:p>
        </p:txBody>
      </p:sp>
      <p:pic>
        <p:nvPicPr>
          <p:cNvPr id="7" name="Picture 6" descr="A close up of a logo&#10;&#10;Description generated with very high confidence">
            <a:extLst>
              <a:ext uri="{FF2B5EF4-FFF2-40B4-BE49-F238E27FC236}">
                <a16:creationId xmlns:a16="http://schemas.microsoft.com/office/drawing/2014/main" id="{45DAFEEB-6501-459E-801D-F795440CD2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90294" y="6265890"/>
            <a:ext cx="575238" cy="365125"/>
          </a:xfrm>
          <a:prstGeom prst="rect">
            <a:avLst/>
          </a:prstGeom>
        </p:spPr>
      </p:pic>
    </p:spTree>
    <p:extLst>
      <p:ext uri="{BB962C8B-B14F-4D97-AF65-F5344CB8AC3E}">
        <p14:creationId xmlns:p14="http://schemas.microsoft.com/office/powerpoint/2010/main" val="722905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99456" y="68628"/>
            <a:ext cx="4224469" cy="6652593"/>
            <a:chOff x="251520" y="123478"/>
            <a:chExt cx="3816424" cy="4917437"/>
          </a:xfrm>
          <a:effectLst>
            <a:outerShdw blurRad="50800" dist="38100" dir="2700000" algn="tl" rotWithShape="0">
              <a:prstClr val="black">
                <a:alpha val="40000"/>
              </a:prstClr>
            </a:outerShdw>
          </a:effectLst>
        </p:grpSpPr>
        <p:pic>
          <p:nvPicPr>
            <p:cNvPr id="68" name="Picture 67"/>
            <p:cNvPicPr>
              <a:picLocks noChangeAspect="1"/>
            </p:cNvPicPr>
            <p:nvPr/>
          </p:nvPicPr>
          <p:blipFill>
            <a:blip r:embed="rId3" cstate="email">
              <a:duotone>
                <a:schemeClr val="bg2">
                  <a:shade val="45000"/>
                  <a:satMod val="135000"/>
                </a:schemeClr>
                <a:prstClr val="white"/>
              </a:duotone>
              <a:extLst>
                <a:ext uri="{BEBA8EAE-BF5A-486C-A8C5-ECC9F3942E4B}">
                  <a14:imgProps xmlns:a14="http://schemas.microsoft.com/office/drawing/2010/main">
                    <a14:imgLayer r:embed="rId4">
                      <a14:imgEffect>
                        <a14:backgroundRemoval t="0" b="100000" l="0" r="100000"/>
                      </a14:imgEffect>
                      <a14:imgEffect>
                        <a14:saturation sat="300000"/>
                      </a14:imgEffect>
                    </a14:imgLayer>
                  </a14:imgProps>
                </a:ext>
                <a:ext uri="{28A0092B-C50C-407E-A947-70E740481C1C}">
                  <a14:useLocalDpi xmlns:a14="http://schemas.microsoft.com/office/drawing/2010/main"/>
                </a:ext>
              </a:extLst>
            </a:blip>
            <a:stretch>
              <a:fillRect/>
            </a:stretch>
          </p:blipFill>
          <p:spPr>
            <a:xfrm>
              <a:off x="449538" y="123478"/>
              <a:ext cx="3618406" cy="4917437"/>
            </a:xfrm>
            <a:prstGeom prst="rect">
              <a:avLst/>
            </a:prstGeom>
            <a:ln w="28575">
              <a:noFill/>
            </a:ln>
          </p:spPr>
        </p:pic>
        <p:cxnSp>
          <p:nvCxnSpPr>
            <p:cNvPr id="69" name="Straight Arrow Connector 68"/>
            <p:cNvCxnSpPr>
              <a:stCxn id="70" idx="2"/>
            </p:cNvCxnSpPr>
            <p:nvPr/>
          </p:nvCxnSpPr>
          <p:spPr>
            <a:xfrm flipH="1">
              <a:off x="1407128" y="2124696"/>
              <a:ext cx="925070" cy="896545"/>
            </a:xfrm>
            <a:prstGeom prst="straightConnector1">
              <a:avLst/>
            </a:prstGeom>
            <a:ln w="1905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1177656" y="1753063"/>
              <a:ext cx="2309084" cy="371633"/>
            </a:xfrm>
            <a:prstGeom prst="rect">
              <a:avLst/>
            </a:prstGeom>
            <a:solidFill>
              <a:schemeClr val="accent2"/>
            </a:solidFill>
            <a:ln w="19050">
              <a:solidFill>
                <a:schemeClr val="accent2"/>
              </a:solidFill>
            </a:ln>
          </p:spPr>
          <p:txBody>
            <a:bodyPr wrap="square" lIns="91440" tIns="45720" rIns="91440" bIns="45720" rtlCol="0">
              <a:spAutoFit/>
            </a:bodyPr>
            <a:lstStyle/>
            <a:p>
              <a:pPr algn="ctr"/>
              <a:r>
                <a:rPr lang="en-CA" sz="1467" b="1" dirty="0">
                  <a:solidFill>
                    <a:schemeClr val="bg1"/>
                  </a:solidFill>
                  <a:latin typeface="Tw Cen MT" panose="020B0602020104020603" pitchFamily="34" charset="0"/>
                </a:rPr>
                <a:t>Stibnite Gold Project</a:t>
              </a:r>
            </a:p>
            <a:p>
              <a:pPr algn="ctr"/>
              <a:r>
                <a:rPr lang="en-CA" sz="1200" b="1" dirty="0">
                  <a:solidFill>
                    <a:schemeClr val="bg1"/>
                  </a:solidFill>
                  <a:latin typeface="Tw Cen MT" panose="020B0602020104020603" pitchFamily="34" charset="0"/>
                </a:rPr>
                <a:t>Midas Gold    </a:t>
              </a:r>
              <a:r>
                <a:rPr lang="en-CA" sz="1200" dirty="0">
                  <a:solidFill>
                    <a:schemeClr val="bg1"/>
                  </a:solidFill>
                  <a:latin typeface="Tw Cen MT" panose="020B0602020104020603" pitchFamily="34" charset="0"/>
                </a:rPr>
                <a:t>Au-Sb</a:t>
              </a:r>
            </a:p>
          </p:txBody>
        </p:sp>
        <p:sp>
          <p:nvSpPr>
            <p:cNvPr id="84" name="5-Point Star 23"/>
            <p:cNvSpPr/>
            <p:nvPr/>
          </p:nvSpPr>
          <p:spPr>
            <a:xfrm>
              <a:off x="1254127" y="2874272"/>
              <a:ext cx="295673" cy="282350"/>
            </a:xfrm>
            <a:prstGeom prst="star5">
              <a:avLst/>
            </a:prstGeom>
            <a:solidFill>
              <a:schemeClr val="accent2"/>
            </a:solidFill>
            <a:ln>
              <a:solidFill>
                <a:schemeClr val="accent2"/>
              </a:solidFill>
            </a:ln>
          </p:spPr>
          <p:style>
            <a:lnRef idx="0">
              <a:schemeClr val="accent5"/>
            </a:lnRef>
            <a:fillRef idx="3">
              <a:schemeClr val="accent5"/>
            </a:fillRef>
            <a:effectRef idx="3">
              <a:schemeClr val="accent5"/>
            </a:effectRef>
            <a:fontRef idx="minor">
              <a:schemeClr val="lt1"/>
            </a:fontRef>
          </p:style>
          <p:txBody>
            <a:bodyPr lIns="91440" tIns="45720" rIns="91440" bIns="45720" rtlCol="0" anchor="ctr"/>
            <a:lstStyle/>
            <a:p>
              <a:pPr algn="ctr"/>
              <a:endParaRPr lang="en-CA" sz="2400" dirty="0">
                <a:ln>
                  <a:solidFill>
                    <a:schemeClr val="accent5"/>
                  </a:solidFill>
                </a:ln>
              </a:endParaRPr>
            </a:p>
          </p:txBody>
        </p:sp>
        <p:sp>
          <p:nvSpPr>
            <p:cNvPr id="85" name="TextBox 84"/>
            <p:cNvSpPr txBox="1"/>
            <p:nvPr/>
          </p:nvSpPr>
          <p:spPr>
            <a:xfrm>
              <a:off x="251520" y="830707"/>
              <a:ext cx="901676" cy="189632"/>
            </a:xfrm>
            <a:prstGeom prst="rect">
              <a:avLst/>
            </a:prstGeom>
            <a:noFill/>
          </p:spPr>
          <p:txBody>
            <a:bodyPr wrap="square" lIns="91440" tIns="45720" rIns="91440" bIns="45720" rtlCol="0">
              <a:spAutoFit/>
            </a:bodyPr>
            <a:lstStyle/>
            <a:p>
              <a:r>
                <a:rPr lang="en-CA" sz="1067" dirty="0"/>
                <a:t>Coeur d’Alene</a:t>
              </a:r>
            </a:p>
          </p:txBody>
        </p:sp>
        <p:sp>
          <p:nvSpPr>
            <p:cNvPr id="86" name="TextBox 85"/>
            <p:cNvSpPr txBox="1"/>
            <p:nvPr/>
          </p:nvSpPr>
          <p:spPr>
            <a:xfrm>
              <a:off x="630940" y="3153951"/>
              <a:ext cx="918861" cy="189632"/>
            </a:xfrm>
            <a:prstGeom prst="rect">
              <a:avLst/>
            </a:prstGeom>
            <a:noFill/>
          </p:spPr>
          <p:txBody>
            <a:bodyPr wrap="square" lIns="91440" tIns="45720" rIns="91440" bIns="45720" rtlCol="0">
              <a:spAutoFit/>
            </a:bodyPr>
            <a:lstStyle/>
            <a:p>
              <a:r>
                <a:rPr lang="en-CA" sz="1067" dirty="0"/>
                <a:t>Cascade</a:t>
              </a:r>
            </a:p>
          </p:txBody>
        </p:sp>
        <p:sp>
          <p:nvSpPr>
            <p:cNvPr id="87" name="TextBox 86"/>
            <p:cNvSpPr txBox="1"/>
            <p:nvPr/>
          </p:nvSpPr>
          <p:spPr>
            <a:xfrm>
              <a:off x="840813" y="3798928"/>
              <a:ext cx="1090846" cy="204751"/>
            </a:xfrm>
            <a:prstGeom prst="rect">
              <a:avLst/>
            </a:prstGeom>
            <a:noFill/>
          </p:spPr>
          <p:txBody>
            <a:bodyPr wrap="square" lIns="91440" tIns="45720" rIns="91440" bIns="45720" rtlCol="0">
              <a:spAutoFit/>
            </a:bodyPr>
            <a:lstStyle/>
            <a:p>
              <a:r>
                <a:rPr lang="en-CA" sz="1200" b="1" dirty="0"/>
                <a:t>BOISE</a:t>
              </a:r>
            </a:p>
          </p:txBody>
        </p:sp>
        <p:sp>
          <p:nvSpPr>
            <p:cNvPr id="88" name="Rectangle 87"/>
            <p:cNvSpPr/>
            <p:nvPr/>
          </p:nvSpPr>
          <p:spPr>
            <a:xfrm>
              <a:off x="840813" y="3894845"/>
              <a:ext cx="45267" cy="4374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CA" sz="2400" dirty="0"/>
            </a:p>
          </p:txBody>
        </p:sp>
        <p:sp>
          <p:nvSpPr>
            <p:cNvPr id="89" name="Oval 88"/>
            <p:cNvSpPr/>
            <p:nvPr/>
          </p:nvSpPr>
          <p:spPr>
            <a:xfrm>
              <a:off x="679726" y="1007835"/>
              <a:ext cx="45267" cy="43743"/>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CA" sz="2400" dirty="0"/>
            </a:p>
          </p:txBody>
        </p:sp>
        <p:sp>
          <p:nvSpPr>
            <p:cNvPr id="90" name="Oval 89"/>
            <p:cNvSpPr/>
            <p:nvPr/>
          </p:nvSpPr>
          <p:spPr>
            <a:xfrm>
              <a:off x="811784" y="3176963"/>
              <a:ext cx="45267" cy="43743"/>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CA" sz="2400" dirty="0"/>
            </a:p>
          </p:txBody>
        </p:sp>
        <p:sp>
          <p:nvSpPr>
            <p:cNvPr id="91" name="TextBox 90"/>
            <p:cNvSpPr txBox="1"/>
            <p:nvPr/>
          </p:nvSpPr>
          <p:spPr>
            <a:xfrm>
              <a:off x="597971" y="4349353"/>
              <a:ext cx="1333686" cy="295752"/>
            </a:xfrm>
            <a:prstGeom prst="rect">
              <a:avLst/>
            </a:prstGeom>
            <a:noFill/>
          </p:spPr>
          <p:txBody>
            <a:bodyPr wrap="square" lIns="91440" tIns="45720" rIns="91440" bIns="45720" rtlCol="0">
              <a:spAutoFit/>
            </a:bodyPr>
            <a:lstStyle/>
            <a:p>
              <a:r>
                <a:rPr lang="en-CA" sz="2000" b="1" dirty="0"/>
                <a:t>IDAHO</a:t>
              </a:r>
            </a:p>
          </p:txBody>
        </p:sp>
        <p:sp>
          <p:nvSpPr>
            <p:cNvPr id="92" name="TextBox 91"/>
            <p:cNvSpPr txBox="1"/>
            <p:nvPr/>
          </p:nvSpPr>
          <p:spPr>
            <a:xfrm>
              <a:off x="728097" y="2815740"/>
              <a:ext cx="701772" cy="189632"/>
            </a:xfrm>
            <a:prstGeom prst="rect">
              <a:avLst/>
            </a:prstGeom>
            <a:noFill/>
          </p:spPr>
          <p:txBody>
            <a:bodyPr wrap="square" lIns="91440" tIns="45720" rIns="91440" bIns="45720" rtlCol="0">
              <a:spAutoFit/>
            </a:bodyPr>
            <a:lstStyle/>
            <a:p>
              <a:r>
                <a:rPr lang="en-CA" sz="1067" dirty="0"/>
                <a:t>McCall</a:t>
              </a:r>
            </a:p>
          </p:txBody>
        </p:sp>
        <p:sp>
          <p:nvSpPr>
            <p:cNvPr id="93" name="Oval 92"/>
            <p:cNvSpPr/>
            <p:nvPr/>
          </p:nvSpPr>
          <p:spPr>
            <a:xfrm>
              <a:off x="934872" y="2980671"/>
              <a:ext cx="45267" cy="43743"/>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CA" sz="2400" dirty="0"/>
            </a:p>
          </p:txBody>
        </p:sp>
      </p:grpSp>
      <p:sp>
        <p:nvSpPr>
          <p:cNvPr id="61" name="Title 60"/>
          <p:cNvSpPr>
            <a:spLocks noGrp="1"/>
          </p:cNvSpPr>
          <p:nvPr>
            <p:ph type="title"/>
          </p:nvPr>
        </p:nvSpPr>
        <p:spPr>
          <a:xfrm>
            <a:off x="169235" y="68627"/>
            <a:ext cx="8617780" cy="1143000"/>
          </a:xfrm>
        </p:spPr>
        <p:txBody>
          <a:bodyPr>
            <a:noAutofit/>
          </a:bodyPr>
          <a:lstStyle/>
          <a:p>
            <a:r>
              <a:rPr lang="en-CA" sz="4800" dirty="0">
                <a:effectLst>
                  <a:outerShdw blurRad="38100" dist="38100" dir="2700000" algn="tl">
                    <a:srgbClr val="000000">
                      <a:alpha val="43137"/>
                    </a:srgbClr>
                  </a:outerShdw>
                </a:effectLst>
                <a:latin typeface="Tw Cen MT" panose="020B0602020104020603" pitchFamily="34" charset="0"/>
              </a:rPr>
              <a:t>STIBNITE GOLD PROJECT</a:t>
            </a:r>
          </a:p>
        </p:txBody>
      </p:sp>
      <p:sp>
        <p:nvSpPr>
          <p:cNvPr id="65" name="Slide Number Placeholder 5"/>
          <p:cNvSpPr txBox="1">
            <a:spLocks/>
          </p:cNvSpPr>
          <p:nvPr/>
        </p:nvSpPr>
        <p:spPr>
          <a:xfrm>
            <a:off x="11664619" y="994418"/>
            <a:ext cx="559061" cy="260649"/>
          </a:xfrm>
          <a:prstGeom prst="rect">
            <a:avLst/>
          </a:prstGeom>
        </p:spPr>
        <p:txBody>
          <a:bodyPr vert="horz" lIns="121920" tIns="60960" rIns="121920" bIns="60960" rtlCol="0" anchor="ctr"/>
          <a:lstStyle>
            <a:defPPr>
              <a:defRPr lang="en-US"/>
            </a:defPPr>
            <a:lvl1pPr marL="0" algn="r" defTabSz="914400" rtl="0" eaLnBrk="1" latinLnBrk="0" hangingPunct="1">
              <a:defRPr sz="1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F69C0ED-01B2-444F-A4FC-6D40A7A4AB38}" type="slidenum">
              <a:rPr lang="en-CA" sz="1333"/>
              <a:pPr algn="ctr"/>
              <a:t>17</a:t>
            </a:fld>
            <a:endParaRPr lang="en-CA" sz="1333" dirty="0"/>
          </a:p>
        </p:txBody>
      </p:sp>
      <p:sp>
        <p:nvSpPr>
          <p:cNvPr id="21" name="Slide Number Placeholder 1">
            <a:extLst>
              <a:ext uri="{FF2B5EF4-FFF2-40B4-BE49-F238E27FC236}">
                <a16:creationId xmlns:a16="http://schemas.microsoft.com/office/drawing/2014/main" id="{7B276D32-6942-47B4-AF29-8782CE85864A}"/>
              </a:ext>
            </a:extLst>
          </p:cNvPr>
          <p:cNvSpPr>
            <a:spLocks noGrp="1"/>
          </p:cNvSpPr>
          <p:nvPr>
            <p:ph type="sldNum" sz="quarter" idx="12"/>
          </p:nvPr>
        </p:nvSpPr>
        <p:spPr>
          <a:xfrm>
            <a:off x="9323608" y="6531426"/>
            <a:ext cx="2743200" cy="365125"/>
          </a:xfrm>
        </p:spPr>
        <p:txBody>
          <a:bodyPr/>
          <a:lstStyle/>
          <a:p>
            <a:fld id="{95AD6633-1FB4-4679-A495-E9434E3B0203}" type="slidenum">
              <a:rPr lang="en-US" sz="1400" b="1" smtClean="0">
                <a:solidFill>
                  <a:schemeClr val="tx1"/>
                </a:solidFill>
              </a:rPr>
              <a:t>17</a:t>
            </a:fld>
            <a:endParaRPr lang="en-US" sz="1400" b="1" dirty="0">
              <a:solidFill>
                <a:schemeClr val="tx1"/>
              </a:solidFill>
            </a:endParaRPr>
          </a:p>
        </p:txBody>
      </p:sp>
      <p:pic>
        <p:nvPicPr>
          <p:cNvPr id="4" name="Picture 3">
            <a:extLst>
              <a:ext uri="{FF2B5EF4-FFF2-40B4-BE49-F238E27FC236}">
                <a16:creationId xmlns:a16="http://schemas.microsoft.com/office/drawing/2014/main" id="{174CED61-57BB-4B77-B4EF-3ADA6F4C5DE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00283" y="467624"/>
            <a:ext cx="4540283" cy="6059531"/>
          </a:xfrm>
          <a:prstGeom prst="rect">
            <a:avLst/>
          </a:prstGeom>
        </p:spPr>
      </p:pic>
    </p:spTree>
    <p:extLst>
      <p:ext uri="{BB962C8B-B14F-4D97-AF65-F5344CB8AC3E}">
        <p14:creationId xmlns:p14="http://schemas.microsoft.com/office/powerpoint/2010/main" val="2656631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5">
            <a:extLst>
              <a:ext uri="{FF2B5EF4-FFF2-40B4-BE49-F238E27FC236}">
                <a16:creationId xmlns:a16="http://schemas.microsoft.com/office/drawing/2014/main" id="{02C59628-47EC-4D41-AC75-844288B1750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5105" t="5468" r="5803" b="4641"/>
          <a:stretch/>
        </p:blipFill>
        <p:spPr>
          <a:xfrm>
            <a:off x="6590298" y="75414"/>
            <a:ext cx="4256673" cy="6646061"/>
          </a:xfrm>
          <a:prstGeom prst="rect">
            <a:avLst/>
          </a:prstGeom>
        </p:spPr>
      </p:pic>
      <p:sp>
        <p:nvSpPr>
          <p:cNvPr id="6" name="Slide Number Placeholder 3">
            <a:extLst>
              <a:ext uri="{FF2B5EF4-FFF2-40B4-BE49-F238E27FC236}">
                <a16:creationId xmlns:a16="http://schemas.microsoft.com/office/drawing/2014/main" id="{700501D6-53E6-4602-84DD-48C79C6B344E}"/>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AD6633-1FB4-4679-A495-E9434E3B0203}" type="slidenum">
              <a:rPr kumimoji="0" lang="en-US" sz="1200" b="0" i="0" u="none" strike="noStrike" kern="1200" cap="none" spc="0" normalizeH="0" baseline="0" noProof="0" smtClean="0">
                <a:ln>
                  <a:noFill/>
                </a:ln>
                <a:solidFill>
                  <a:schemeClr val="tx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pic>
        <p:nvPicPr>
          <p:cNvPr id="25" name="Picture 2" descr="\\boise-disk\Draft PoO for Stibnite\Active Versions of PRO\Document\PNGs\Figure_8-1_General_Site_Plan_Layout_9-13-2016.png">
            <a:extLst>
              <a:ext uri="{FF2B5EF4-FFF2-40B4-BE49-F238E27FC236}">
                <a16:creationId xmlns:a16="http://schemas.microsoft.com/office/drawing/2014/main" id="{19892651-ED17-43F3-B843-36C6825AEC1D}"/>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3681" t="12146" r="4252" b="3204"/>
          <a:stretch/>
        </p:blipFill>
        <p:spPr bwMode="auto">
          <a:xfrm>
            <a:off x="594222" y="132627"/>
            <a:ext cx="4640508" cy="6593813"/>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0D3A4BFE-65DD-4318-89FB-1BDBAD596F70}"/>
              </a:ext>
            </a:extLst>
          </p:cNvPr>
          <p:cNvCxnSpPr>
            <a:cxnSpLocks/>
          </p:cNvCxnSpPr>
          <p:nvPr/>
        </p:nvCxnSpPr>
        <p:spPr>
          <a:xfrm flipV="1">
            <a:off x="4530056" y="75414"/>
            <a:ext cx="2060242" cy="941536"/>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804F9F7-279F-4BFA-8EC1-9AF4E174B21F}"/>
              </a:ext>
            </a:extLst>
          </p:cNvPr>
          <p:cNvCxnSpPr>
            <a:cxnSpLocks/>
          </p:cNvCxnSpPr>
          <p:nvPr/>
        </p:nvCxnSpPr>
        <p:spPr>
          <a:xfrm>
            <a:off x="4530056" y="6116299"/>
            <a:ext cx="2060242" cy="605176"/>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5C145756-35A4-49E7-8F25-053F5D02CE2B}"/>
              </a:ext>
            </a:extLst>
          </p:cNvPr>
          <p:cNvSpPr/>
          <p:nvPr/>
        </p:nvSpPr>
        <p:spPr>
          <a:xfrm>
            <a:off x="1513540" y="1016950"/>
            <a:ext cx="3016516" cy="5099349"/>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890979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EE4CD78-3BB8-41C9-81C6-E54890C08C41}"/>
              </a:ext>
            </a:extLst>
          </p:cNvPr>
          <p:cNvGrpSpPr/>
          <p:nvPr/>
        </p:nvGrpSpPr>
        <p:grpSpPr>
          <a:xfrm>
            <a:off x="0" y="0"/>
            <a:ext cx="12300284" cy="1262398"/>
            <a:chOff x="0" y="-3605"/>
            <a:chExt cx="12300284" cy="1262398"/>
          </a:xfrm>
        </p:grpSpPr>
        <p:pic>
          <p:nvPicPr>
            <p:cNvPr id="14" name="Picture 13">
              <a:extLst>
                <a:ext uri="{FF2B5EF4-FFF2-40B4-BE49-F238E27FC236}">
                  <a16:creationId xmlns:a16="http://schemas.microsoft.com/office/drawing/2014/main" id="{18B72747-EA7A-4722-9D1E-EB74D6A5C01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696"/>
            <a:stretch/>
          </p:blipFill>
          <p:spPr>
            <a:xfrm>
              <a:off x="0" y="-3605"/>
              <a:ext cx="12300284" cy="1262398"/>
            </a:xfrm>
            <a:prstGeom prst="rect">
              <a:avLst/>
            </a:prstGeom>
          </p:spPr>
        </p:pic>
        <p:pic>
          <p:nvPicPr>
            <p:cNvPr id="15" name="Picture 14" descr="A close up of a logo&#10;&#10;Description generated with very high confidence">
              <a:extLst>
                <a:ext uri="{FF2B5EF4-FFF2-40B4-BE49-F238E27FC236}">
                  <a16:creationId xmlns:a16="http://schemas.microsoft.com/office/drawing/2014/main" id="{AECC747C-6D96-4181-A0DA-08D1DB8D80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62610" y="493295"/>
              <a:ext cx="1012226" cy="642498"/>
            </a:xfrm>
            <a:prstGeom prst="rect">
              <a:avLst/>
            </a:prstGeom>
          </p:spPr>
        </p:pic>
      </p:grpSp>
      <p:sp>
        <p:nvSpPr>
          <p:cNvPr id="11" name="TextBox 10">
            <a:extLst>
              <a:ext uri="{FF2B5EF4-FFF2-40B4-BE49-F238E27FC236}">
                <a16:creationId xmlns:a16="http://schemas.microsoft.com/office/drawing/2014/main" id="{10167B65-1354-4F57-8152-08A6EFC3FD51}"/>
              </a:ext>
            </a:extLst>
          </p:cNvPr>
          <p:cNvSpPr txBox="1"/>
          <p:nvPr/>
        </p:nvSpPr>
        <p:spPr>
          <a:xfrm>
            <a:off x="137360" y="216068"/>
            <a:ext cx="9106120" cy="923330"/>
          </a:xfrm>
          <a:prstGeom prst="rect">
            <a:avLst/>
          </a:prstGeom>
          <a:noFill/>
        </p:spPr>
        <p:txBody>
          <a:bodyPr wrap="square" rtlCol="0">
            <a:spAutoFit/>
          </a:bodyPr>
          <a:lstStyle/>
          <a:p>
            <a:r>
              <a:rPr lang="en-US" sz="5400" dirty="0">
                <a:solidFill>
                  <a:schemeClr val="bg1"/>
                </a:solidFill>
                <a:effectLst>
                  <a:outerShdw blurRad="38100" dist="38100" dir="2700000" algn="tl">
                    <a:srgbClr val="000000">
                      <a:alpha val="43137"/>
                    </a:srgbClr>
                  </a:outerShdw>
                </a:effectLst>
                <a:latin typeface="Tw Cen MT" panose="020B0602020104020603" pitchFamily="34" charset="0"/>
              </a:rPr>
              <a:t>PROPOSED MINING</a:t>
            </a:r>
          </a:p>
        </p:txBody>
      </p:sp>
      <p:sp>
        <p:nvSpPr>
          <p:cNvPr id="18" name="Slide Number Placeholder 3">
            <a:extLst>
              <a:ext uri="{FF2B5EF4-FFF2-40B4-BE49-F238E27FC236}">
                <a16:creationId xmlns:a16="http://schemas.microsoft.com/office/drawing/2014/main" id="{623A88D9-015D-4053-9F84-9BC2F6647859}"/>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AD6633-1FB4-4679-A495-E9434E3B0203}" type="slidenum">
              <a:rPr kumimoji="0" lang="en-US" sz="1200" b="0" i="0" u="none" strike="noStrike" kern="1200" cap="none" spc="0" normalizeH="0" baseline="0" noProof="0" smtClean="0">
                <a:ln>
                  <a:noFill/>
                </a:ln>
                <a:solidFill>
                  <a:schemeClr val="tx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16" name="TextBox 1">
            <a:extLst>
              <a:ext uri="{FF2B5EF4-FFF2-40B4-BE49-F238E27FC236}">
                <a16:creationId xmlns:a16="http://schemas.microsoft.com/office/drawing/2014/main" id="{1F6A8FD9-BBE7-4062-9894-FD171580F5E7}"/>
              </a:ext>
            </a:extLst>
          </p:cNvPr>
          <p:cNvSpPr txBox="1"/>
          <p:nvPr/>
        </p:nvSpPr>
        <p:spPr>
          <a:xfrm>
            <a:off x="239354" y="1600044"/>
            <a:ext cx="3408414" cy="5093702"/>
          </a:xfrm>
          <a:prstGeom prst="rect">
            <a:avLst/>
          </a:prstGeom>
          <a:noFill/>
          <a:ln cap="flat">
            <a:noFill/>
            <a:tailEnd type="arrow"/>
          </a:ln>
        </p:spPr>
        <p:txBody>
          <a:bodyPr vert="horz" wrap="square" lIns="121920" tIns="60960" rIns="121920" bIns="60960" anchor="t" anchorCtr="0" compatLnSpc="1">
            <a:spAutoFit/>
          </a:bodyPr>
          <a:lstStyle/>
          <a:p>
            <a:pPr marL="380990" indent="-380990" defTabSz="1219170">
              <a:spcAft>
                <a:spcPts val="600"/>
              </a:spcAft>
              <a:buSzPct val="100000"/>
              <a:buFont typeface="Arial" pitchFamily="34"/>
              <a:buChar char="•"/>
              <a:defRPr sz="1800" b="0" i="0" u="none" strike="noStrike" kern="0" cap="none" spc="0" baseline="0">
                <a:solidFill>
                  <a:srgbClr val="000000"/>
                </a:solidFill>
                <a:uFillTx/>
              </a:defRPr>
            </a:pPr>
            <a:r>
              <a:rPr lang="en-US" sz="2400" dirty="0">
                <a:solidFill>
                  <a:srgbClr val="000000"/>
                </a:solidFill>
                <a:latin typeface="Calibri"/>
              </a:rPr>
              <a:t>~100 MT ore</a:t>
            </a:r>
          </a:p>
          <a:p>
            <a:pPr marL="380990" indent="-380990" defTabSz="1219170">
              <a:spcAft>
                <a:spcPts val="600"/>
              </a:spcAft>
              <a:buSzPct val="100000"/>
              <a:buFont typeface="Arial" pitchFamily="34"/>
              <a:buChar char="•"/>
              <a:defRPr sz="1800" b="0" i="0" u="none" strike="noStrike" kern="0" cap="none" spc="0" baseline="0">
                <a:solidFill>
                  <a:srgbClr val="000000"/>
                </a:solidFill>
                <a:uFillTx/>
              </a:defRPr>
            </a:pPr>
            <a:r>
              <a:rPr lang="en-US" sz="2400" dirty="0">
                <a:solidFill>
                  <a:srgbClr val="000000"/>
                </a:solidFill>
                <a:latin typeface="Calibri"/>
              </a:rPr>
              <a:t>~300 MT development rock</a:t>
            </a:r>
          </a:p>
          <a:p>
            <a:pPr marL="380990" indent="-380990" defTabSz="1219170">
              <a:spcAft>
                <a:spcPts val="600"/>
              </a:spcAft>
              <a:buSzPct val="100000"/>
              <a:buFont typeface="Arial" pitchFamily="34"/>
              <a:buChar char="•"/>
              <a:defRPr sz="1800" b="0" i="0" u="none" strike="noStrike" kern="0" cap="none" spc="0" baseline="0">
                <a:solidFill>
                  <a:srgbClr val="000000"/>
                </a:solidFill>
                <a:uFillTx/>
              </a:defRPr>
            </a:pPr>
            <a:r>
              <a:rPr lang="en-US" sz="2400" dirty="0">
                <a:solidFill>
                  <a:srgbClr val="000000"/>
                </a:solidFill>
                <a:latin typeface="Calibri"/>
              </a:rPr>
              <a:t>20K-25K tons/day ore processing</a:t>
            </a:r>
          </a:p>
          <a:p>
            <a:pPr marL="380990" indent="-380990" defTabSz="1219170">
              <a:spcAft>
                <a:spcPts val="600"/>
              </a:spcAft>
              <a:buSzPct val="100000"/>
              <a:buFont typeface="Arial" pitchFamily="34"/>
              <a:buChar char="•"/>
              <a:defRPr sz="1800" b="0" i="0" u="none" strike="noStrike" kern="0" cap="none" spc="0" baseline="0">
                <a:solidFill>
                  <a:srgbClr val="000000"/>
                </a:solidFill>
                <a:uFillTx/>
              </a:defRPr>
            </a:pPr>
            <a:r>
              <a:rPr lang="en-US" sz="2400" dirty="0">
                <a:solidFill>
                  <a:srgbClr val="000000"/>
                </a:solidFill>
                <a:latin typeface="Calibri"/>
              </a:rPr>
              <a:t>4-5 million oz </a:t>
            </a:r>
            <a:r>
              <a:rPr lang="en-US" sz="2400" b="1" dirty="0">
                <a:solidFill>
                  <a:srgbClr val="000000"/>
                </a:solidFill>
                <a:latin typeface="Calibri"/>
              </a:rPr>
              <a:t>Au</a:t>
            </a:r>
          </a:p>
          <a:p>
            <a:pPr marL="380990" indent="-380990" defTabSz="1219170">
              <a:spcAft>
                <a:spcPts val="600"/>
              </a:spcAft>
              <a:buSzPct val="100000"/>
              <a:buFont typeface="Arial" pitchFamily="34"/>
              <a:buChar char="•"/>
              <a:defRPr sz="1800" b="0" i="0" u="none" strike="noStrike" kern="0" cap="none" spc="0" baseline="0">
                <a:solidFill>
                  <a:srgbClr val="000000"/>
                </a:solidFill>
                <a:uFillTx/>
              </a:defRPr>
            </a:pPr>
            <a:r>
              <a:rPr lang="en-US" sz="2400" dirty="0">
                <a:solidFill>
                  <a:srgbClr val="000000"/>
                </a:solidFill>
                <a:latin typeface="Calibri"/>
              </a:rPr>
              <a:t>2-3 million oz </a:t>
            </a:r>
            <a:r>
              <a:rPr lang="en-US" sz="2400" b="1" dirty="0">
                <a:solidFill>
                  <a:srgbClr val="000000"/>
                </a:solidFill>
                <a:latin typeface="Calibri"/>
              </a:rPr>
              <a:t>Ag</a:t>
            </a:r>
          </a:p>
          <a:p>
            <a:pPr marL="380990" indent="-380990" defTabSz="1219170">
              <a:spcAft>
                <a:spcPts val="600"/>
              </a:spcAft>
              <a:buSzPct val="100000"/>
              <a:buFont typeface="Arial" pitchFamily="34"/>
              <a:buChar char="•"/>
              <a:defRPr sz="1800" b="0" i="0" u="none" strike="noStrike" kern="0" cap="none" spc="0" baseline="0">
                <a:solidFill>
                  <a:srgbClr val="000000"/>
                </a:solidFill>
                <a:uFillTx/>
              </a:defRPr>
            </a:pPr>
            <a:r>
              <a:rPr lang="en-US" sz="2400" dirty="0">
                <a:solidFill>
                  <a:srgbClr val="000000"/>
                </a:solidFill>
                <a:latin typeface="Calibri"/>
              </a:rPr>
              <a:t>100-200 million </a:t>
            </a:r>
            <a:r>
              <a:rPr lang="en-US" sz="2400" dirty="0" err="1">
                <a:solidFill>
                  <a:srgbClr val="000000"/>
                </a:solidFill>
                <a:latin typeface="Calibri"/>
              </a:rPr>
              <a:t>lbs</a:t>
            </a:r>
            <a:r>
              <a:rPr lang="en-US" sz="2400" dirty="0">
                <a:solidFill>
                  <a:srgbClr val="000000"/>
                </a:solidFill>
                <a:latin typeface="Calibri"/>
              </a:rPr>
              <a:t> </a:t>
            </a:r>
            <a:r>
              <a:rPr lang="en-US" sz="2400" b="1" dirty="0">
                <a:solidFill>
                  <a:srgbClr val="000000"/>
                </a:solidFill>
                <a:latin typeface="Calibri"/>
              </a:rPr>
              <a:t>Sb</a:t>
            </a:r>
          </a:p>
          <a:p>
            <a:pPr marL="380990" indent="-380990" defTabSz="1219170">
              <a:spcAft>
                <a:spcPts val="600"/>
              </a:spcAft>
              <a:buSzPct val="100000"/>
              <a:buFont typeface="Arial" pitchFamily="34"/>
              <a:buChar char="•"/>
              <a:defRPr sz="1800" b="0" i="0" u="none" strike="noStrike" kern="0" cap="none" spc="0" baseline="0">
                <a:solidFill>
                  <a:srgbClr val="000000"/>
                </a:solidFill>
                <a:uFillTx/>
              </a:defRPr>
            </a:pPr>
            <a:r>
              <a:rPr lang="en-US" sz="2400" dirty="0">
                <a:solidFill>
                  <a:srgbClr val="000000"/>
                </a:solidFill>
                <a:latin typeface="Calibri"/>
              </a:rPr>
              <a:t>12-15 year mine life</a:t>
            </a:r>
          </a:p>
          <a:p>
            <a:pPr marL="380990" indent="-380990" defTabSz="1219170">
              <a:spcAft>
                <a:spcPts val="600"/>
              </a:spcAft>
              <a:buSzPct val="100000"/>
              <a:buFont typeface="Arial" pitchFamily="34"/>
              <a:buChar char="•"/>
              <a:defRPr sz="1800" b="0" i="0" u="none" strike="noStrike" kern="0" cap="none" spc="0" baseline="0">
                <a:solidFill>
                  <a:srgbClr val="000000"/>
                </a:solidFill>
                <a:uFillTx/>
              </a:defRPr>
            </a:pPr>
            <a:r>
              <a:rPr lang="en-US" sz="2400" dirty="0">
                <a:solidFill>
                  <a:srgbClr val="000000"/>
                </a:solidFill>
                <a:latin typeface="Calibri"/>
              </a:rPr>
              <a:t>~25-28 years: development to closure</a:t>
            </a:r>
          </a:p>
        </p:txBody>
      </p:sp>
      <p:pic>
        <p:nvPicPr>
          <p:cNvPr id="9" name="Picture 2" descr="Image result">
            <a:extLst>
              <a:ext uri="{FF2B5EF4-FFF2-40B4-BE49-F238E27FC236}">
                <a16:creationId xmlns:a16="http://schemas.microsoft.com/office/drawing/2014/main" id="{897A2A5F-66CA-483B-8E96-430D3418DF46}"/>
              </a:ext>
            </a:extLst>
          </p:cNvPr>
          <p:cNvPicPr>
            <a:picLocks noChangeAspect="1"/>
          </p:cNvPicPr>
          <p:nvPr/>
        </p:nvPicPr>
        <p:blipFill>
          <a:blip r:embed="rId4"/>
          <a:srcRect/>
          <a:stretch>
            <a:fillRect/>
          </a:stretch>
        </p:blipFill>
        <p:spPr>
          <a:xfrm>
            <a:off x="3758847" y="1262398"/>
            <a:ext cx="8433153" cy="5622097"/>
          </a:xfrm>
          <a:prstGeom prst="rect">
            <a:avLst/>
          </a:prstGeom>
          <a:noFill/>
          <a:ln cap="flat">
            <a:noFill/>
            <a:tailEnd type="arrow"/>
          </a:ln>
        </p:spPr>
      </p:pic>
    </p:spTree>
    <p:extLst>
      <p:ext uri="{BB962C8B-B14F-4D97-AF65-F5344CB8AC3E}">
        <p14:creationId xmlns:p14="http://schemas.microsoft.com/office/powerpoint/2010/main" val="2140580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1419" y="-23083"/>
            <a:ext cx="12769419" cy="6957843"/>
          </a:xfrm>
          <a:prstGeom prst="rect">
            <a:avLst/>
          </a:prstGeom>
        </p:spPr>
      </p:pic>
      <p:sp>
        <p:nvSpPr>
          <p:cNvPr id="3" name="Content Placeholder 2"/>
          <p:cNvSpPr>
            <a:spLocks noGrp="1"/>
          </p:cNvSpPr>
          <p:nvPr>
            <p:ph idx="1"/>
          </p:nvPr>
        </p:nvSpPr>
        <p:spPr>
          <a:xfrm>
            <a:off x="335360" y="2653652"/>
            <a:ext cx="11425269" cy="4525963"/>
          </a:xfrm>
        </p:spPr>
        <p:txBody>
          <a:bodyPr/>
          <a:lstStyle/>
          <a:p>
            <a:pPr marL="0" indent="0" algn="ctr">
              <a:buNone/>
            </a:pPr>
            <a:r>
              <a:rPr lang="en-US" sz="3467" dirty="0">
                <a:solidFill>
                  <a:schemeClr val="bg1"/>
                </a:solidFill>
                <a:effectLst>
                  <a:outerShdw blurRad="38100" dist="38100" dir="2700000" algn="tl">
                    <a:srgbClr val="000000">
                      <a:alpha val="43137"/>
                    </a:srgbClr>
                  </a:outerShdw>
                </a:effectLst>
                <a:latin typeface="Tw Cen MT" panose="020B0602020104020603" pitchFamily="34" charset="0"/>
                <a:cs typeface="Calibri Light" panose="020F0302020204030204" pitchFamily="34" charset="0"/>
              </a:rPr>
              <a:t>Midas Gold Idaho is based right here in Idaho and we call Idaho home. We are dedicated to doing business the right way by caring for the environment, our community and our employees.</a:t>
            </a:r>
          </a:p>
          <a:p>
            <a:pPr marL="0" indent="0">
              <a:buNone/>
            </a:pPr>
            <a:endParaRPr lang="en-US" dirty="0">
              <a:latin typeface="Tw Cen MT" panose="020B0602020104020603" pitchFamily="34" charset="0"/>
            </a:endParaRPr>
          </a:p>
        </p:txBody>
      </p:sp>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29143" y="5157192"/>
            <a:ext cx="2733715" cy="1484344"/>
          </a:xfrm>
          <a:prstGeom prst="rect">
            <a:avLst/>
          </a:prstGeom>
        </p:spPr>
      </p:pic>
      <p:sp>
        <p:nvSpPr>
          <p:cNvPr id="7" name="Rectangle 6"/>
          <p:cNvSpPr/>
          <p:nvPr/>
        </p:nvSpPr>
        <p:spPr>
          <a:xfrm>
            <a:off x="-48683" y="1383367"/>
            <a:ext cx="12193355" cy="830997"/>
          </a:xfrm>
          <a:prstGeom prst="rect">
            <a:avLst/>
          </a:prstGeom>
        </p:spPr>
        <p:txBody>
          <a:bodyPr wrap="square">
            <a:spAutoFit/>
          </a:bodyPr>
          <a:lstStyle/>
          <a:p>
            <a:pPr algn="ctr"/>
            <a:r>
              <a:rPr lang="en-US" sz="4800" dirty="0">
                <a:solidFill>
                  <a:schemeClr val="bg1"/>
                </a:solidFill>
                <a:effectLst>
                  <a:outerShdw blurRad="38100" dist="38100" dir="2700000" algn="tl">
                    <a:srgbClr val="000000">
                      <a:alpha val="43137"/>
                    </a:srgbClr>
                  </a:outerShdw>
                </a:effectLst>
                <a:latin typeface="Tw Cen MT" panose="020B0602020104020603" pitchFamily="34" charset="0"/>
                <a:cs typeface="Calibri Light" panose="020F0302020204030204" pitchFamily="34" charset="0"/>
              </a:rPr>
              <a:t>WHO WE ARE </a:t>
            </a:r>
          </a:p>
        </p:txBody>
      </p:sp>
      <p:sp>
        <p:nvSpPr>
          <p:cNvPr id="2" name="Slide Number Placeholder 1">
            <a:extLst>
              <a:ext uri="{FF2B5EF4-FFF2-40B4-BE49-F238E27FC236}">
                <a16:creationId xmlns:a16="http://schemas.microsoft.com/office/drawing/2014/main" id="{FC806D4A-BEB7-4167-B1F6-045828D00091}"/>
              </a:ext>
            </a:extLst>
          </p:cNvPr>
          <p:cNvSpPr>
            <a:spLocks noGrp="1"/>
          </p:cNvSpPr>
          <p:nvPr>
            <p:ph type="sldNum" sz="quarter" idx="12"/>
          </p:nvPr>
        </p:nvSpPr>
        <p:spPr/>
        <p:txBody>
          <a:bodyPr/>
          <a:lstStyle/>
          <a:p>
            <a:fld id="{95AD6633-1FB4-4679-A495-E9434E3B0203}" type="slidenum">
              <a:rPr lang="en-US" smtClean="0"/>
              <a:t>2</a:t>
            </a:fld>
            <a:endParaRPr lang="en-US"/>
          </a:p>
        </p:txBody>
      </p:sp>
      <p:sp>
        <p:nvSpPr>
          <p:cNvPr id="9" name="Slide Number Placeholder 2">
            <a:extLst>
              <a:ext uri="{FF2B5EF4-FFF2-40B4-BE49-F238E27FC236}">
                <a16:creationId xmlns:a16="http://schemas.microsoft.com/office/drawing/2014/main" id="{9A2BA218-05AA-4784-B7D7-9FECD616D494}"/>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5AD6633-1FB4-4679-A495-E9434E3B0203}" type="slidenum">
              <a:rPr lang="en-US" smtClean="0">
                <a:solidFill>
                  <a:schemeClr val="bg1"/>
                </a:solidFill>
              </a:rPr>
              <a:pPr/>
              <a:t>2</a:t>
            </a:fld>
            <a:endParaRPr lang="en-US" dirty="0">
              <a:solidFill>
                <a:schemeClr val="bg1"/>
              </a:solidFill>
            </a:endParaRPr>
          </a:p>
        </p:txBody>
      </p:sp>
    </p:spTree>
    <p:extLst>
      <p:ext uri="{BB962C8B-B14F-4D97-AF65-F5344CB8AC3E}">
        <p14:creationId xmlns:p14="http://schemas.microsoft.com/office/powerpoint/2010/main" val="12228855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1EDF25B6-34F4-4954-8BE3-C5EEA224FC98}"/>
              </a:ext>
            </a:extLst>
          </p:cNvPr>
          <p:cNvGrpSpPr/>
          <p:nvPr/>
        </p:nvGrpSpPr>
        <p:grpSpPr>
          <a:xfrm>
            <a:off x="0" y="-3605"/>
            <a:ext cx="12300284" cy="1262398"/>
            <a:chOff x="0" y="-3605"/>
            <a:chExt cx="12300284" cy="1262398"/>
          </a:xfrm>
        </p:grpSpPr>
        <p:pic>
          <p:nvPicPr>
            <p:cNvPr id="20" name="Picture 19">
              <a:extLst>
                <a:ext uri="{FF2B5EF4-FFF2-40B4-BE49-F238E27FC236}">
                  <a16:creationId xmlns:a16="http://schemas.microsoft.com/office/drawing/2014/main" id="{D9B46DDF-80FA-446E-83AA-647D580CFAF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696"/>
            <a:stretch/>
          </p:blipFill>
          <p:spPr>
            <a:xfrm>
              <a:off x="0" y="-3605"/>
              <a:ext cx="12300284" cy="1262398"/>
            </a:xfrm>
            <a:prstGeom prst="rect">
              <a:avLst/>
            </a:prstGeom>
          </p:spPr>
        </p:pic>
        <p:pic>
          <p:nvPicPr>
            <p:cNvPr id="21" name="Picture 20" descr="A close up of a logo&#10;&#10;Description generated with very high confidence">
              <a:extLst>
                <a:ext uri="{FF2B5EF4-FFF2-40B4-BE49-F238E27FC236}">
                  <a16:creationId xmlns:a16="http://schemas.microsoft.com/office/drawing/2014/main" id="{BF100E7C-ABF2-455B-8256-B54202746D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62610" y="493295"/>
              <a:ext cx="1012226" cy="642498"/>
            </a:xfrm>
            <a:prstGeom prst="rect">
              <a:avLst/>
            </a:prstGeom>
          </p:spPr>
        </p:pic>
      </p:grpSp>
      <p:sp>
        <p:nvSpPr>
          <p:cNvPr id="16" name="TextBox 15">
            <a:extLst>
              <a:ext uri="{FF2B5EF4-FFF2-40B4-BE49-F238E27FC236}">
                <a16:creationId xmlns:a16="http://schemas.microsoft.com/office/drawing/2014/main" id="{2DFDBBED-A88B-48E9-9B7D-6EAB5030C0FF}"/>
              </a:ext>
            </a:extLst>
          </p:cNvPr>
          <p:cNvSpPr txBox="1"/>
          <p:nvPr/>
        </p:nvSpPr>
        <p:spPr>
          <a:xfrm>
            <a:off x="276725" y="185348"/>
            <a:ext cx="9448801" cy="923330"/>
          </a:xfrm>
          <a:prstGeom prst="rect">
            <a:avLst/>
          </a:prstGeom>
          <a:noFill/>
        </p:spPr>
        <p:txBody>
          <a:bodyPr wrap="square" rtlCol="0" anchor="ctr">
            <a:spAutoFit/>
          </a:bodyPr>
          <a:lstStyle/>
          <a:p>
            <a:r>
              <a:rPr lang="en-US" sz="5400" dirty="0">
                <a:solidFill>
                  <a:schemeClr val="bg1"/>
                </a:solidFill>
                <a:effectLst>
                  <a:outerShdw blurRad="38100" dist="38100" dir="2700000" algn="tl">
                    <a:srgbClr val="000000">
                      <a:alpha val="43137"/>
                    </a:srgbClr>
                  </a:outerShdw>
                </a:effectLst>
                <a:latin typeface="Tw Cen MT" panose="020B0602020104020603" pitchFamily="34" charset="0"/>
              </a:rPr>
              <a:t>ORE PROCESSING</a:t>
            </a:r>
          </a:p>
        </p:txBody>
      </p:sp>
      <p:sp>
        <p:nvSpPr>
          <p:cNvPr id="18" name="Slide Number Placeholder 3">
            <a:extLst>
              <a:ext uri="{FF2B5EF4-FFF2-40B4-BE49-F238E27FC236}">
                <a16:creationId xmlns:a16="http://schemas.microsoft.com/office/drawing/2014/main" id="{0E14B302-1EC5-4983-8E7F-37299B3A29B1}"/>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AD6633-1FB4-4679-A495-E9434E3B0203}" type="slidenum">
              <a:rPr kumimoji="0" lang="en-US" sz="1200" b="0" i="0" u="none" strike="noStrike" kern="1200" cap="none" spc="0" normalizeH="0" baseline="0" noProof="0" smtClean="0">
                <a:ln>
                  <a:noFill/>
                </a:ln>
                <a:solidFill>
                  <a:schemeClr val="tx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grpSp>
        <p:nvGrpSpPr>
          <p:cNvPr id="86" name="Group 85">
            <a:extLst>
              <a:ext uri="{FF2B5EF4-FFF2-40B4-BE49-F238E27FC236}">
                <a16:creationId xmlns:a16="http://schemas.microsoft.com/office/drawing/2014/main" id="{69C5F978-5ABD-46F1-AC4F-CD438BF63429}"/>
              </a:ext>
            </a:extLst>
          </p:cNvPr>
          <p:cNvGrpSpPr/>
          <p:nvPr/>
        </p:nvGrpSpPr>
        <p:grpSpPr>
          <a:xfrm>
            <a:off x="451769" y="1412776"/>
            <a:ext cx="6507243" cy="4931366"/>
            <a:chOff x="1178976" y="1265636"/>
            <a:chExt cx="6571076" cy="5487913"/>
          </a:xfrm>
        </p:grpSpPr>
        <p:sp>
          <p:nvSpPr>
            <p:cNvPr id="87" name="Flowchart: Process 86">
              <a:extLst>
                <a:ext uri="{FF2B5EF4-FFF2-40B4-BE49-F238E27FC236}">
                  <a16:creationId xmlns:a16="http://schemas.microsoft.com/office/drawing/2014/main" id="{0CB85C29-8C2F-4EC9-A9DE-0D23170D41CB}"/>
                </a:ext>
              </a:extLst>
            </p:cNvPr>
            <p:cNvSpPr/>
            <p:nvPr/>
          </p:nvSpPr>
          <p:spPr>
            <a:xfrm>
              <a:off x="1178976" y="1279626"/>
              <a:ext cx="1462452" cy="634082"/>
            </a:xfrm>
            <a:prstGeom prst="flowChartProcess">
              <a:avLst/>
            </a:prstGeom>
            <a:solidFill>
              <a:schemeClr val="tx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CA" sz="1467" b="1" dirty="0">
                  <a:solidFill>
                    <a:prstClr val="white"/>
                  </a:solidFill>
                  <a:latin typeface="Calibri" panose="020F0502020204030204" pitchFamily="34" charset="0"/>
                </a:rPr>
                <a:t>Jaw Crusher</a:t>
              </a:r>
            </a:p>
          </p:txBody>
        </p:sp>
        <p:sp>
          <p:nvSpPr>
            <p:cNvPr id="88" name="Flowchart: Process 87">
              <a:extLst>
                <a:ext uri="{FF2B5EF4-FFF2-40B4-BE49-F238E27FC236}">
                  <a16:creationId xmlns:a16="http://schemas.microsoft.com/office/drawing/2014/main" id="{79D6CB11-5136-4873-B002-6FCE52FFE122}"/>
                </a:ext>
              </a:extLst>
            </p:cNvPr>
            <p:cNvSpPr/>
            <p:nvPr/>
          </p:nvSpPr>
          <p:spPr>
            <a:xfrm>
              <a:off x="3865563" y="1279626"/>
              <a:ext cx="1296144" cy="634082"/>
            </a:xfrm>
            <a:prstGeom prst="flowChartProcess">
              <a:avLst/>
            </a:prstGeom>
            <a:solidFill>
              <a:schemeClr val="tx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CA" sz="1467" b="1" dirty="0">
                  <a:solidFill>
                    <a:prstClr val="white"/>
                  </a:solidFill>
                  <a:latin typeface="Calibri" panose="020F0502020204030204" pitchFamily="34" charset="0"/>
                </a:rPr>
                <a:t>SAG Mill</a:t>
              </a:r>
            </a:p>
          </p:txBody>
        </p:sp>
        <p:sp>
          <p:nvSpPr>
            <p:cNvPr id="89" name="Flowchart: Process 88">
              <a:extLst>
                <a:ext uri="{FF2B5EF4-FFF2-40B4-BE49-F238E27FC236}">
                  <a16:creationId xmlns:a16="http://schemas.microsoft.com/office/drawing/2014/main" id="{0F1F94E5-1E9E-49CF-AA1B-C30F496B687A}"/>
                </a:ext>
              </a:extLst>
            </p:cNvPr>
            <p:cNvSpPr/>
            <p:nvPr/>
          </p:nvSpPr>
          <p:spPr>
            <a:xfrm>
              <a:off x="6353116" y="1265636"/>
              <a:ext cx="1296144" cy="634082"/>
            </a:xfrm>
            <a:prstGeom prst="flowChartProcess">
              <a:avLst/>
            </a:prstGeom>
            <a:solidFill>
              <a:schemeClr val="tx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CA" sz="1467" b="1" dirty="0">
                  <a:solidFill>
                    <a:prstClr val="white"/>
                  </a:solidFill>
                  <a:latin typeface="Calibri" panose="020F0502020204030204" pitchFamily="34" charset="0"/>
                </a:rPr>
                <a:t>Ball Mill</a:t>
              </a:r>
            </a:p>
          </p:txBody>
        </p:sp>
        <p:sp>
          <p:nvSpPr>
            <p:cNvPr id="90" name="Flowchart: Process 89">
              <a:extLst>
                <a:ext uri="{FF2B5EF4-FFF2-40B4-BE49-F238E27FC236}">
                  <a16:creationId xmlns:a16="http://schemas.microsoft.com/office/drawing/2014/main" id="{D6CEB68F-C0B6-4F96-B554-01152A4BB18B}"/>
                </a:ext>
              </a:extLst>
            </p:cNvPr>
            <p:cNvSpPr/>
            <p:nvPr/>
          </p:nvSpPr>
          <p:spPr>
            <a:xfrm>
              <a:off x="4133865" y="2324926"/>
              <a:ext cx="1296144" cy="634082"/>
            </a:xfrm>
            <a:prstGeom prst="flowChartProcess">
              <a:avLst/>
            </a:prstGeom>
            <a:solidFill>
              <a:schemeClr val="tx1">
                <a:lumMod val="40000"/>
                <a:lumOff val="6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CA" sz="1467" b="1" dirty="0">
                  <a:solidFill>
                    <a:srgbClr val="000000"/>
                  </a:solidFill>
                  <a:latin typeface="Calibri" panose="020F0502020204030204" pitchFamily="34" charset="0"/>
                </a:rPr>
                <a:t>Antimony Flotation</a:t>
              </a:r>
            </a:p>
          </p:txBody>
        </p:sp>
        <p:sp>
          <p:nvSpPr>
            <p:cNvPr id="91" name="Flowchart: Process 90">
              <a:extLst>
                <a:ext uri="{FF2B5EF4-FFF2-40B4-BE49-F238E27FC236}">
                  <a16:creationId xmlns:a16="http://schemas.microsoft.com/office/drawing/2014/main" id="{E9AAD2CE-75C7-4984-A9C6-0DCA8FFE345A}"/>
                </a:ext>
              </a:extLst>
            </p:cNvPr>
            <p:cNvSpPr/>
            <p:nvPr/>
          </p:nvSpPr>
          <p:spPr>
            <a:xfrm>
              <a:off x="4133866" y="3280391"/>
              <a:ext cx="1296144" cy="634082"/>
            </a:xfrm>
            <a:prstGeom prst="flowChartProcess">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CA" sz="1467" b="1" dirty="0">
                  <a:solidFill>
                    <a:srgbClr val="000000"/>
                  </a:solidFill>
                  <a:latin typeface="Calibri" panose="020F0502020204030204" pitchFamily="34" charset="0"/>
                </a:rPr>
                <a:t>Gold Flotation</a:t>
              </a:r>
            </a:p>
          </p:txBody>
        </p:sp>
        <p:sp>
          <p:nvSpPr>
            <p:cNvPr id="92" name="Flowchart: Process 91">
              <a:extLst>
                <a:ext uri="{FF2B5EF4-FFF2-40B4-BE49-F238E27FC236}">
                  <a16:creationId xmlns:a16="http://schemas.microsoft.com/office/drawing/2014/main" id="{583B0B0C-8149-4F98-8540-2FDE7E9A389F}"/>
                </a:ext>
              </a:extLst>
            </p:cNvPr>
            <p:cNvSpPr/>
            <p:nvPr/>
          </p:nvSpPr>
          <p:spPr>
            <a:xfrm>
              <a:off x="4133864" y="4289759"/>
              <a:ext cx="1296144" cy="634082"/>
            </a:xfrm>
            <a:prstGeom prst="flowChartProcess">
              <a:avLst/>
            </a:prstGeom>
            <a:solidFill>
              <a:srgbClr val="CEB88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CA" sz="1467" b="1" dirty="0">
                  <a:solidFill>
                    <a:srgbClr val="000000"/>
                  </a:solidFill>
                  <a:latin typeface="Calibri" panose="020F0502020204030204" pitchFamily="34" charset="0"/>
                </a:rPr>
                <a:t>Pressure Oxidation</a:t>
              </a:r>
            </a:p>
          </p:txBody>
        </p:sp>
        <p:sp>
          <p:nvSpPr>
            <p:cNvPr id="93" name="Flowchart: Process 92">
              <a:extLst>
                <a:ext uri="{FF2B5EF4-FFF2-40B4-BE49-F238E27FC236}">
                  <a16:creationId xmlns:a16="http://schemas.microsoft.com/office/drawing/2014/main" id="{A4664C91-4A0B-46DE-AA88-8B5F9CAA0164}"/>
                </a:ext>
              </a:extLst>
            </p:cNvPr>
            <p:cNvSpPr/>
            <p:nvPr/>
          </p:nvSpPr>
          <p:spPr>
            <a:xfrm>
              <a:off x="6372166" y="5298084"/>
              <a:ext cx="1296144" cy="634082"/>
            </a:xfrm>
            <a:prstGeom prst="flowChartProcess">
              <a:avLst/>
            </a:prstGeom>
            <a:solidFill>
              <a:srgbClr val="CEB88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CA" sz="1467" b="1" dirty="0">
                  <a:solidFill>
                    <a:srgbClr val="000000"/>
                  </a:solidFill>
                  <a:latin typeface="Calibri" panose="020F0502020204030204" pitchFamily="34" charset="0"/>
                </a:rPr>
                <a:t>Gold Leach</a:t>
              </a:r>
            </a:p>
            <a:p>
              <a:pPr algn="ctr" defTabSz="1219170">
                <a:defRPr/>
              </a:pPr>
              <a:r>
                <a:rPr lang="en-CA" sz="1467" b="1" dirty="0">
                  <a:solidFill>
                    <a:srgbClr val="000000"/>
                  </a:solidFill>
                  <a:latin typeface="Calibri" panose="020F0502020204030204" pitchFamily="34" charset="0"/>
                </a:rPr>
                <a:t>&amp; Recovery</a:t>
              </a:r>
            </a:p>
          </p:txBody>
        </p:sp>
        <p:sp>
          <p:nvSpPr>
            <p:cNvPr id="94" name="Trapezoid 93">
              <a:extLst>
                <a:ext uri="{FF2B5EF4-FFF2-40B4-BE49-F238E27FC236}">
                  <a16:creationId xmlns:a16="http://schemas.microsoft.com/office/drawing/2014/main" id="{287068AC-A5F8-40AA-8054-2C9768ABB051}"/>
                </a:ext>
              </a:extLst>
            </p:cNvPr>
            <p:cNvSpPr/>
            <p:nvPr/>
          </p:nvSpPr>
          <p:spPr>
            <a:xfrm>
              <a:off x="1998161" y="2333782"/>
              <a:ext cx="1656184" cy="605507"/>
            </a:xfrm>
            <a:prstGeom prst="trapezoid">
              <a:avLst/>
            </a:prstGeom>
            <a:solidFill>
              <a:schemeClr val="tx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rtlCol="0" anchor="ctr"/>
            <a:lstStyle/>
            <a:p>
              <a:pPr algn="ctr" defTabSz="1219170">
                <a:defRPr/>
              </a:pPr>
              <a:r>
                <a:rPr lang="en-CA" sz="1467" b="1" dirty="0">
                  <a:solidFill>
                    <a:srgbClr val="000000"/>
                  </a:solidFill>
                  <a:latin typeface="Calibri" panose="020F0502020204030204" pitchFamily="34" charset="0"/>
                </a:rPr>
                <a:t>Stibnite Concentrate</a:t>
              </a:r>
            </a:p>
          </p:txBody>
        </p:sp>
        <p:sp>
          <p:nvSpPr>
            <p:cNvPr id="95" name="Trapezoid 94">
              <a:extLst>
                <a:ext uri="{FF2B5EF4-FFF2-40B4-BE49-F238E27FC236}">
                  <a16:creationId xmlns:a16="http://schemas.microsoft.com/office/drawing/2014/main" id="{B189BD6F-D62B-4135-8D61-C708DDAD6393}"/>
                </a:ext>
              </a:extLst>
            </p:cNvPr>
            <p:cNvSpPr/>
            <p:nvPr/>
          </p:nvSpPr>
          <p:spPr>
            <a:xfrm>
              <a:off x="6290423" y="6177485"/>
              <a:ext cx="1459629" cy="576064"/>
            </a:xfrm>
            <a:prstGeom prst="trapezoid">
              <a:avLst/>
            </a:prstGeom>
            <a:solidFill>
              <a:srgbClr val="CEB88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marL="0" lvl="1" algn="ctr" defTabSz="1219170">
                <a:spcAft>
                  <a:spcPts val="300"/>
                </a:spcAft>
                <a:buClr>
                  <a:srgbClr val="517C84"/>
                </a:buClr>
                <a:buSzPct val="75000"/>
                <a:defRPr/>
              </a:pPr>
              <a:r>
                <a:rPr lang="en-CA" sz="1467" b="1" dirty="0">
                  <a:solidFill>
                    <a:srgbClr val="000000"/>
                  </a:solidFill>
                  <a:latin typeface="Calibri" panose="020F0502020204030204" pitchFamily="34" charset="0"/>
                </a:rPr>
                <a:t>Gold Dor</a:t>
              </a:r>
              <a:r>
                <a:rPr lang="en-US" sz="1467" b="1" dirty="0">
                  <a:solidFill>
                    <a:srgbClr val="000000"/>
                  </a:solidFill>
                  <a:latin typeface="Calibri" panose="020F0502020204030204" pitchFamily="34" charset="0"/>
                </a:rPr>
                <a:t>é</a:t>
              </a:r>
            </a:p>
          </p:txBody>
        </p:sp>
        <p:cxnSp>
          <p:nvCxnSpPr>
            <p:cNvPr id="96" name="Elbow Connector 13">
              <a:extLst>
                <a:ext uri="{FF2B5EF4-FFF2-40B4-BE49-F238E27FC236}">
                  <a16:creationId xmlns:a16="http://schemas.microsoft.com/office/drawing/2014/main" id="{9137D0E7-EDC1-4991-BDEC-2E6753A0F480}"/>
                </a:ext>
              </a:extLst>
            </p:cNvPr>
            <p:cNvCxnSpPr>
              <a:stCxn id="89" idx="2"/>
              <a:endCxn id="90" idx="0"/>
            </p:cNvCxnSpPr>
            <p:nvPr/>
          </p:nvCxnSpPr>
          <p:spPr>
            <a:xfrm rot="5400000">
              <a:off x="5678959" y="1002697"/>
              <a:ext cx="425208" cy="2219251"/>
            </a:xfrm>
            <a:prstGeom prst="bentConnector3">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167111D2-08E5-47EF-9FFB-4CAA1EBFCFDC}"/>
                </a:ext>
              </a:extLst>
            </p:cNvPr>
            <p:cNvCxnSpPr>
              <a:stCxn id="90" idx="2"/>
              <a:endCxn id="91" idx="0"/>
            </p:cNvCxnSpPr>
            <p:nvPr/>
          </p:nvCxnSpPr>
          <p:spPr>
            <a:xfrm>
              <a:off x="4781938" y="2959008"/>
              <a:ext cx="0" cy="321382"/>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64702A30-FF98-4795-96B7-77DF8E877D8B}"/>
                </a:ext>
              </a:extLst>
            </p:cNvPr>
            <p:cNvCxnSpPr>
              <a:stCxn id="91" idx="2"/>
              <a:endCxn id="92" idx="0"/>
            </p:cNvCxnSpPr>
            <p:nvPr/>
          </p:nvCxnSpPr>
          <p:spPr>
            <a:xfrm flipH="1">
              <a:off x="4781937" y="3914473"/>
              <a:ext cx="1" cy="375286"/>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99" name="Elbow Connector 16">
              <a:extLst>
                <a:ext uri="{FF2B5EF4-FFF2-40B4-BE49-F238E27FC236}">
                  <a16:creationId xmlns:a16="http://schemas.microsoft.com/office/drawing/2014/main" id="{A4E931F8-5088-45E1-B6D7-750B504985E4}"/>
                </a:ext>
              </a:extLst>
            </p:cNvPr>
            <p:cNvCxnSpPr>
              <a:stCxn id="92" idx="2"/>
              <a:endCxn id="93" idx="0"/>
            </p:cNvCxnSpPr>
            <p:nvPr/>
          </p:nvCxnSpPr>
          <p:spPr>
            <a:xfrm rot="16200000" flipH="1">
              <a:off x="5713966" y="3991810"/>
              <a:ext cx="374242" cy="2238302"/>
            </a:xfrm>
            <a:prstGeom prst="bentConnector3">
              <a:avLst>
                <a:gd name="adj1" fmla="val 50000"/>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0242187F-D7AB-42FB-B294-5947AB91BFA4}"/>
                </a:ext>
              </a:extLst>
            </p:cNvPr>
            <p:cNvCxnSpPr>
              <a:stCxn id="87" idx="3"/>
              <a:endCxn id="88" idx="1"/>
            </p:cNvCxnSpPr>
            <p:nvPr/>
          </p:nvCxnSpPr>
          <p:spPr>
            <a:xfrm>
              <a:off x="2641428" y="1596667"/>
              <a:ext cx="1224135" cy="0"/>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4EB07BB4-81C9-440C-B2BD-B9D04D0DDED6}"/>
                </a:ext>
              </a:extLst>
            </p:cNvPr>
            <p:cNvCxnSpPr>
              <a:stCxn id="88" idx="3"/>
              <a:endCxn id="89" idx="1"/>
            </p:cNvCxnSpPr>
            <p:nvPr/>
          </p:nvCxnSpPr>
          <p:spPr>
            <a:xfrm flipV="1">
              <a:off x="5161707" y="1582677"/>
              <a:ext cx="1191409" cy="13990"/>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57640619-DB1F-49E5-B76A-1E4BCD5C0822}"/>
                </a:ext>
              </a:extLst>
            </p:cNvPr>
            <p:cNvCxnSpPr>
              <a:stCxn id="90" idx="1"/>
              <a:endCxn id="94" idx="3"/>
            </p:cNvCxnSpPr>
            <p:nvPr/>
          </p:nvCxnSpPr>
          <p:spPr>
            <a:xfrm flipH="1" flipV="1">
              <a:off x="3585664" y="2636536"/>
              <a:ext cx="548201" cy="5431"/>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9EB2D5F6-4892-4CF5-A0D5-CBA4C5DD55D7}"/>
                </a:ext>
              </a:extLst>
            </p:cNvPr>
            <p:cNvCxnSpPr>
              <a:cxnSpLocks/>
              <a:stCxn id="93" idx="2"/>
              <a:endCxn id="95" idx="0"/>
            </p:cNvCxnSpPr>
            <p:nvPr/>
          </p:nvCxnSpPr>
          <p:spPr>
            <a:xfrm flipH="1">
              <a:off x="7020238" y="5932166"/>
              <a:ext cx="1" cy="245320"/>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66F63A91-1F71-42FF-A35F-6084F7052082}"/>
                </a:ext>
              </a:extLst>
            </p:cNvPr>
            <p:cNvSpPr txBox="1"/>
            <p:nvPr/>
          </p:nvSpPr>
          <p:spPr>
            <a:xfrm rot="16200000">
              <a:off x="6881109" y="3534969"/>
              <a:ext cx="1080121" cy="549202"/>
            </a:xfrm>
            <a:prstGeom prst="rect">
              <a:avLst/>
            </a:prstGeom>
            <a:noFill/>
          </p:spPr>
          <p:txBody>
            <a:bodyPr wrap="square" rtlCol="0">
              <a:spAutoFit/>
            </a:bodyPr>
            <a:lstStyle/>
            <a:p>
              <a:pPr algn="ctr" defTabSz="1219170">
                <a:defRPr/>
              </a:pPr>
              <a:r>
                <a:rPr lang="en-CA" sz="1467" b="1" dirty="0">
                  <a:solidFill>
                    <a:srgbClr val="B76769"/>
                  </a:solidFill>
                  <a:latin typeface="Calibri" panose="020F0502020204030204" pitchFamily="34" charset="0"/>
                </a:rPr>
                <a:t>Oxides</a:t>
              </a:r>
            </a:p>
            <a:p>
              <a:pPr algn="ctr" defTabSz="1219170">
                <a:defRPr/>
              </a:pPr>
              <a:r>
                <a:rPr lang="en-CA" sz="1467" b="1" dirty="0">
                  <a:solidFill>
                    <a:srgbClr val="B76769"/>
                  </a:solidFill>
                  <a:latin typeface="Calibri" panose="020F0502020204030204" pitchFamily="34" charset="0"/>
                </a:rPr>
                <a:t>(~14%)</a:t>
              </a:r>
            </a:p>
          </p:txBody>
        </p:sp>
        <p:sp>
          <p:nvSpPr>
            <p:cNvPr id="105" name="TextBox 104">
              <a:extLst>
                <a:ext uri="{FF2B5EF4-FFF2-40B4-BE49-F238E27FC236}">
                  <a16:creationId xmlns:a16="http://schemas.microsoft.com/office/drawing/2014/main" id="{0C7BBB37-0892-4FA8-A67E-8CFA1969205E}"/>
                </a:ext>
              </a:extLst>
            </p:cNvPr>
            <p:cNvSpPr txBox="1"/>
            <p:nvPr/>
          </p:nvSpPr>
          <p:spPr>
            <a:xfrm>
              <a:off x="5016389" y="1823189"/>
              <a:ext cx="1733001" cy="605247"/>
            </a:xfrm>
            <a:prstGeom prst="rect">
              <a:avLst/>
            </a:prstGeom>
            <a:noFill/>
          </p:spPr>
          <p:txBody>
            <a:bodyPr wrap="square" rtlCol="0">
              <a:spAutoFit/>
            </a:bodyPr>
            <a:lstStyle/>
            <a:p>
              <a:pPr algn="ctr" defTabSz="1219170">
                <a:spcAft>
                  <a:spcPts val="300"/>
                </a:spcAft>
                <a:defRPr/>
              </a:pPr>
              <a:r>
                <a:rPr lang="en-CA" sz="1400" b="1" dirty="0">
                  <a:solidFill>
                    <a:srgbClr val="B76769"/>
                  </a:solidFill>
                  <a:latin typeface="Calibri" panose="020F0502020204030204" pitchFamily="34" charset="0"/>
                </a:rPr>
                <a:t>High Sb Sulfides (~14%)</a:t>
              </a:r>
            </a:p>
          </p:txBody>
        </p:sp>
        <p:cxnSp>
          <p:nvCxnSpPr>
            <p:cNvPr id="106" name="Elbow Connector 24">
              <a:extLst>
                <a:ext uri="{FF2B5EF4-FFF2-40B4-BE49-F238E27FC236}">
                  <a16:creationId xmlns:a16="http://schemas.microsoft.com/office/drawing/2014/main" id="{4EDEBEF0-675F-4A16-B43D-3271B6B11D5C}"/>
                </a:ext>
              </a:extLst>
            </p:cNvPr>
            <p:cNvCxnSpPr>
              <a:cxnSpLocks/>
              <a:stCxn id="91" idx="1"/>
              <a:endCxn id="124" idx="0"/>
            </p:cNvCxnSpPr>
            <p:nvPr/>
          </p:nvCxnSpPr>
          <p:spPr>
            <a:xfrm rot="10800000" flipV="1">
              <a:off x="3764475" y="3597431"/>
              <a:ext cx="369390" cy="1700649"/>
            </a:xfrm>
            <a:prstGeom prst="bentConnector2">
              <a:avLst/>
            </a:prstGeom>
            <a:ln w="28575">
              <a:solidFill>
                <a:schemeClr val="accent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07" name="Elbow Connector 25">
              <a:extLst>
                <a:ext uri="{FF2B5EF4-FFF2-40B4-BE49-F238E27FC236}">
                  <a16:creationId xmlns:a16="http://schemas.microsoft.com/office/drawing/2014/main" id="{2B4D1246-5B0C-4307-8FB8-159D53BAA988}"/>
                </a:ext>
              </a:extLst>
            </p:cNvPr>
            <p:cNvCxnSpPr>
              <a:cxnSpLocks/>
              <a:stCxn id="93" idx="1"/>
              <a:endCxn id="124" idx="3"/>
            </p:cNvCxnSpPr>
            <p:nvPr/>
          </p:nvCxnSpPr>
          <p:spPr>
            <a:xfrm rot="10800000">
              <a:off x="4495702" y="5615123"/>
              <a:ext cx="1876465" cy="2"/>
            </a:xfrm>
            <a:prstGeom prst="bentConnector3">
              <a:avLst>
                <a:gd name="adj1" fmla="val 50000"/>
              </a:avLst>
            </a:prstGeom>
            <a:ln w="28575">
              <a:solidFill>
                <a:schemeClr val="accent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33BDFA96-3379-42DB-BF73-8E128D215961}"/>
                </a:ext>
              </a:extLst>
            </p:cNvPr>
            <p:cNvCxnSpPr/>
            <p:nvPr/>
          </p:nvCxnSpPr>
          <p:spPr>
            <a:xfrm>
              <a:off x="7393911" y="1899716"/>
              <a:ext cx="19050" cy="3398365"/>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09" name="Elbow Connector 27">
              <a:extLst>
                <a:ext uri="{FF2B5EF4-FFF2-40B4-BE49-F238E27FC236}">
                  <a16:creationId xmlns:a16="http://schemas.microsoft.com/office/drawing/2014/main" id="{D2EF8E7B-2711-41DA-918B-EA790EBEA058}"/>
                </a:ext>
              </a:extLst>
            </p:cNvPr>
            <p:cNvCxnSpPr>
              <a:stCxn id="89" idx="2"/>
              <a:endCxn id="91" idx="3"/>
            </p:cNvCxnSpPr>
            <p:nvPr/>
          </p:nvCxnSpPr>
          <p:spPr>
            <a:xfrm rot="5400000">
              <a:off x="5366743" y="1962985"/>
              <a:ext cx="1697714" cy="1571179"/>
            </a:xfrm>
            <a:prstGeom prst="bentConnector2">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6E40CC0E-525C-4A49-A889-08F245689E0F}"/>
                </a:ext>
              </a:extLst>
            </p:cNvPr>
            <p:cNvSpPr txBox="1"/>
            <p:nvPr/>
          </p:nvSpPr>
          <p:spPr>
            <a:xfrm>
              <a:off x="5430008" y="3307846"/>
              <a:ext cx="1639853" cy="605247"/>
            </a:xfrm>
            <a:prstGeom prst="rect">
              <a:avLst/>
            </a:prstGeom>
            <a:noFill/>
          </p:spPr>
          <p:txBody>
            <a:bodyPr wrap="square" rtlCol="0">
              <a:spAutoFit/>
            </a:bodyPr>
            <a:lstStyle/>
            <a:p>
              <a:pPr algn="ctr" defTabSz="1219170">
                <a:defRPr/>
              </a:pPr>
              <a:r>
                <a:rPr lang="en-CA" sz="1467" b="1" dirty="0">
                  <a:solidFill>
                    <a:srgbClr val="B76769"/>
                  </a:solidFill>
                  <a:latin typeface="Calibri" panose="020F0502020204030204" pitchFamily="34" charset="0"/>
                </a:rPr>
                <a:t>Low Sb Sulfides</a:t>
              </a:r>
            </a:p>
            <a:p>
              <a:pPr algn="ctr" defTabSz="1219170">
                <a:defRPr/>
              </a:pPr>
              <a:r>
                <a:rPr lang="en-CA" sz="1467" b="1" dirty="0">
                  <a:solidFill>
                    <a:srgbClr val="B76769"/>
                  </a:solidFill>
                  <a:latin typeface="Calibri" panose="020F0502020204030204" pitchFamily="34" charset="0"/>
                </a:rPr>
                <a:t>(~72%)</a:t>
              </a:r>
            </a:p>
          </p:txBody>
        </p:sp>
      </p:grpSp>
      <p:sp>
        <p:nvSpPr>
          <p:cNvPr id="111" name="TextBox 110">
            <a:extLst>
              <a:ext uri="{FF2B5EF4-FFF2-40B4-BE49-F238E27FC236}">
                <a16:creationId xmlns:a16="http://schemas.microsoft.com/office/drawing/2014/main" id="{2DF5B59B-01D8-4E99-A228-B28BE5EF065E}"/>
              </a:ext>
            </a:extLst>
          </p:cNvPr>
          <p:cNvSpPr txBox="1"/>
          <p:nvPr/>
        </p:nvSpPr>
        <p:spPr>
          <a:xfrm>
            <a:off x="138267" y="6478410"/>
            <a:ext cx="7205872" cy="379463"/>
          </a:xfrm>
          <a:prstGeom prst="rect">
            <a:avLst/>
          </a:prstGeom>
          <a:noFill/>
        </p:spPr>
        <p:txBody>
          <a:bodyPr wrap="square" lIns="91440" tIns="45720" rIns="91440" bIns="45720" rtlCol="0">
            <a:spAutoFit/>
          </a:bodyPr>
          <a:lstStyle/>
          <a:p>
            <a:pPr defTabSz="1219170">
              <a:defRPr/>
            </a:pPr>
            <a:r>
              <a:rPr lang="en-CA" sz="933" dirty="0">
                <a:solidFill>
                  <a:srgbClr val="000000"/>
                </a:solidFill>
                <a:latin typeface="Calibri"/>
              </a:rPr>
              <a:t>The PFS is intended to be read as a whole, sections should not be read or relied upon out of context.  The information in this presentation is subject to the assumptions, exclusions and qualifications contained in the PFS.  See “Regulatory Information” at the end of this presentation.</a:t>
            </a:r>
          </a:p>
        </p:txBody>
      </p:sp>
      <p:pic>
        <p:nvPicPr>
          <p:cNvPr id="112" name="Picture 111">
            <a:extLst>
              <a:ext uri="{FF2B5EF4-FFF2-40B4-BE49-F238E27FC236}">
                <a16:creationId xmlns:a16="http://schemas.microsoft.com/office/drawing/2014/main" id="{E22EC40C-E7A4-45A5-AEA9-36E3736878CC}"/>
              </a:ext>
            </a:extLst>
          </p:cNvPr>
          <p:cNvPicPr/>
          <p:nvPr/>
        </p:nvPicPr>
        <p:blipFill>
          <a:blip r:embed="rId5" cstate="email">
            <a:extLst>
              <a:ext uri="{28A0092B-C50C-407E-A947-70E740481C1C}">
                <a14:useLocalDpi xmlns:a14="http://schemas.microsoft.com/office/drawing/2010/main"/>
              </a:ext>
            </a:extLst>
          </a:blip>
          <a:stretch>
            <a:fillRect/>
          </a:stretch>
        </p:blipFill>
        <p:spPr>
          <a:xfrm>
            <a:off x="9840416" y="1544473"/>
            <a:ext cx="2208245" cy="1560084"/>
          </a:xfrm>
          <a:prstGeom prst="rect">
            <a:avLst/>
          </a:prstGeom>
          <a:effectLst/>
        </p:spPr>
      </p:pic>
      <p:sp>
        <p:nvSpPr>
          <p:cNvPr id="113" name="TextBox 112">
            <a:extLst>
              <a:ext uri="{FF2B5EF4-FFF2-40B4-BE49-F238E27FC236}">
                <a16:creationId xmlns:a16="http://schemas.microsoft.com/office/drawing/2014/main" id="{C968B905-75D6-46EB-8E23-3237FFF0771F}"/>
              </a:ext>
            </a:extLst>
          </p:cNvPr>
          <p:cNvSpPr txBox="1"/>
          <p:nvPr/>
        </p:nvSpPr>
        <p:spPr>
          <a:xfrm>
            <a:off x="11156964" y="2762034"/>
            <a:ext cx="829586" cy="318100"/>
          </a:xfrm>
          <a:prstGeom prst="rect">
            <a:avLst/>
          </a:prstGeom>
          <a:noFill/>
        </p:spPr>
        <p:txBody>
          <a:bodyPr wrap="none" rtlCol="0">
            <a:spAutoFit/>
          </a:bodyPr>
          <a:lstStyle/>
          <a:p>
            <a:pPr defTabSz="1219170">
              <a:defRPr/>
            </a:pPr>
            <a:r>
              <a:rPr lang="en-US" sz="1467" dirty="0">
                <a:solidFill>
                  <a:prstClr val="white"/>
                </a:solidFill>
                <a:effectLst>
                  <a:outerShdw blurRad="38100" dist="38100" dir="2700000" algn="tl">
                    <a:srgbClr val="000000">
                      <a:alpha val="43137"/>
                    </a:srgbClr>
                  </a:outerShdw>
                </a:effectLst>
                <a:latin typeface="Calibri"/>
              </a:rPr>
              <a:t>SAG Mill</a:t>
            </a:r>
          </a:p>
        </p:txBody>
      </p:sp>
      <p:pic>
        <p:nvPicPr>
          <p:cNvPr id="114" name="Picture 113">
            <a:extLst>
              <a:ext uri="{FF2B5EF4-FFF2-40B4-BE49-F238E27FC236}">
                <a16:creationId xmlns:a16="http://schemas.microsoft.com/office/drawing/2014/main" id="{B67C4B28-51A4-48B1-BC48-4C4B083934FA}"/>
              </a:ext>
            </a:extLst>
          </p:cNvPr>
          <p:cNvPicPr/>
          <p:nvPr/>
        </p:nvPicPr>
        <p:blipFill rotWithShape="1">
          <a:blip r:embed="rId6" cstate="email">
            <a:extLst>
              <a:ext uri="{28A0092B-C50C-407E-A947-70E740481C1C}">
                <a14:useLocalDpi xmlns:a14="http://schemas.microsoft.com/office/drawing/2010/main"/>
              </a:ext>
            </a:extLst>
          </a:blip>
          <a:srcRect/>
          <a:stretch/>
        </p:blipFill>
        <p:spPr bwMode="auto">
          <a:xfrm>
            <a:off x="7440150" y="1549744"/>
            <a:ext cx="2299741" cy="1545405"/>
          </a:xfrm>
          <a:prstGeom prst="rect">
            <a:avLst/>
          </a:prstGeom>
          <a:ln>
            <a:noFill/>
          </a:ln>
          <a:effectLst/>
          <a:extLst>
            <a:ext uri="{53640926-AAD7-44D8-BBD7-CCE9431645EC}">
              <a14:shadowObscured xmlns:a14="http://schemas.microsoft.com/office/drawing/2010/main"/>
            </a:ext>
          </a:extLst>
        </p:spPr>
      </p:pic>
      <p:sp>
        <p:nvSpPr>
          <p:cNvPr id="115" name="TextBox 114">
            <a:extLst>
              <a:ext uri="{FF2B5EF4-FFF2-40B4-BE49-F238E27FC236}">
                <a16:creationId xmlns:a16="http://schemas.microsoft.com/office/drawing/2014/main" id="{458D3EA2-4EFD-4679-8D23-3E88DC924A25}"/>
              </a:ext>
            </a:extLst>
          </p:cNvPr>
          <p:cNvSpPr txBox="1"/>
          <p:nvPr/>
        </p:nvSpPr>
        <p:spPr>
          <a:xfrm>
            <a:off x="8564099" y="2755743"/>
            <a:ext cx="1108317" cy="318100"/>
          </a:xfrm>
          <a:prstGeom prst="rect">
            <a:avLst/>
          </a:prstGeom>
          <a:noFill/>
        </p:spPr>
        <p:txBody>
          <a:bodyPr wrap="none" rtlCol="0">
            <a:spAutoFit/>
          </a:bodyPr>
          <a:lstStyle/>
          <a:p>
            <a:pPr defTabSz="1219170">
              <a:defRPr/>
            </a:pPr>
            <a:r>
              <a:rPr lang="en-US" sz="1467" dirty="0">
                <a:solidFill>
                  <a:prstClr val="white"/>
                </a:solidFill>
                <a:effectLst>
                  <a:outerShdw blurRad="38100" dist="38100" dir="2700000" algn="tl">
                    <a:srgbClr val="000000">
                      <a:alpha val="43137"/>
                    </a:srgbClr>
                  </a:outerShdw>
                </a:effectLst>
                <a:latin typeface="Calibri"/>
              </a:rPr>
              <a:t>Jaw Crusher</a:t>
            </a:r>
          </a:p>
        </p:txBody>
      </p:sp>
      <p:pic>
        <p:nvPicPr>
          <p:cNvPr id="116" name="Picture 115">
            <a:extLst>
              <a:ext uri="{FF2B5EF4-FFF2-40B4-BE49-F238E27FC236}">
                <a16:creationId xmlns:a16="http://schemas.microsoft.com/office/drawing/2014/main" id="{81D79115-402A-4976-B305-3AE2EA487F3B}"/>
              </a:ext>
            </a:extLst>
          </p:cNvPr>
          <p:cNvPicPr/>
          <p:nvPr/>
        </p:nvPicPr>
        <p:blipFill rotWithShape="1">
          <a:blip r:embed="rId7" cstate="email">
            <a:extLst>
              <a:ext uri="{28A0092B-C50C-407E-A947-70E740481C1C}">
                <a14:useLocalDpi xmlns:a14="http://schemas.microsoft.com/office/drawing/2010/main"/>
              </a:ext>
            </a:extLst>
          </a:blip>
          <a:srcRect/>
          <a:stretch/>
        </p:blipFill>
        <p:spPr>
          <a:xfrm>
            <a:off x="9840418" y="3140969"/>
            <a:ext cx="2208245" cy="1384967"/>
          </a:xfrm>
          <a:prstGeom prst="rect">
            <a:avLst/>
          </a:prstGeom>
          <a:effectLst/>
        </p:spPr>
      </p:pic>
      <p:sp>
        <p:nvSpPr>
          <p:cNvPr id="117" name="TextBox 116">
            <a:extLst>
              <a:ext uri="{FF2B5EF4-FFF2-40B4-BE49-F238E27FC236}">
                <a16:creationId xmlns:a16="http://schemas.microsoft.com/office/drawing/2014/main" id="{E577C43B-307E-4E7B-B698-5CBBE4833A3E}"/>
              </a:ext>
            </a:extLst>
          </p:cNvPr>
          <p:cNvSpPr txBox="1"/>
          <p:nvPr/>
        </p:nvSpPr>
        <p:spPr>
          <a:xfrm>
            <a:off x="11122767" y="4182048"/>
            <a:ext cx="866712" cy="318100"/>
          </a:xfrm>
          <a:prstGeom prst="rect">
            <a:avLst/>
          </a:prstGeom>
          <a:noFill/>
        </p:spPr>
        <p:txBody>
          <a:bodyPr wrap="none" rtlCol="0">
            <a:spAutoFit/>
          </a:bodyPr>
          <a:lstStyle/>
          <a:p>
            <a:pPr defTabSz="1219170">
              <a:defRPr/>
            </a:pPr>
            <a:r>
              <a:rPr lang="en-US" sz="1467" dirty="0">
                <a:solidFill>
                  <a:prstClr val="white"/>
                </a:solidFill>
                <a:effectLst>
                  <a:outerShdw blurRad="38100" dist="38100" dir="2700000" algn="tl">
                    <a:srgbClr val="000000">
                      <a:alpha val="43137"/>
                    </a:srgbClr>
                  </a:outerShdw>
                </a:effectLst>
                <a:latin typeface="Calibri"/>
              </a:rPr>
              <a:t>Flotation</a:t>
            </a:r>
          </a:p>
        </p:txBody>
      </p:sp>
      <p:pic>
        <p:nvPicPr>
          <p:cNvPr id="118" name="Picture 117">
            <a:extLst>
              <a:ext uri="{FF2B5EF4-FFF2-40B4-BE49-F238E27FC236}">
                <a16:creationId xmlns:a16="http://schemas.microsoft.com/office/drawing/2014/main" id="{D1FD928A-E67C-4C31-A30A-C8D3CF4435AC}"/>
              </a:ext>
            </a:extLst>
          </p:cNvPr>
          <p:cNvPicPr/>
          <p:nvPr/>
        </p:nvPicPr>
        <p:blipFill rotWithShape="1">
          <a:blip r:embed="rId8" cstate="email">
            <a:extLst>
              <a:ext uri="{28A0092B-C50C-407E-A947-70E740481C1C}">
                <a14:useLocalDpi xmlns:a14="http://schemas.microsoft.com/office/drawing/2010/main"/>
              </a:ext>
            </a:extLst>
          </a:blip>
          <a:srcRect/>
          <a:stretch/>
        </p:blipFill>
        <p:spPr bwMode="auto">
          <a:xfrm>
            <a:off x="7458159" y="3147150"/>
            <a:ext cx="2297976" cy="1378785"/>
          </a:xfrm>
          <a:prstGeom prst="rect">
            <a:avLst/>
          </a:prstGeom>
          <a:ln>
            <a:noFill/>
          </a:ln>
          <a:effectLst/>
          <a:extLst>
            <a:ext uri="{53640926-AAD7-44D8-BBD7-CCE9431645EC}">
              <a14:shadowObscured xmlns:a14="http://schemas.microsoft.com/office/drawing/2010/main"/>
            </a:ext>
          </a:extLst>
        </p:spPr>
      </p:pic>
      <p:sp>
        <p:nvSpPr>
          <p:cNvPr id="119" name="TextBox 118">
            <a:extLst>
              <a:ext uri="{FF2B5EF4-FFF2-40B4-BE49-F238E27FC236}">
                <a16:creationId xmlns:a16="http://schemas.microsoft.com/office/drawing/2014/main" id="{63EB9658-66CC-4209-950D-9A8F87997F4D}"/>
              </a:ext>
            </a:extLst>
          </p:cNvPr>
          <p:cNvSpPr txBox="1"/>
          <p:nvPr/>
        </p:nvSpPr>
        <p:spPr>
          <a:xfrm>
            <a:off x="8900773" y="4182048"/>
            <a:ext cx="797013" cy="318100"/>
          </a:xfrm>
          <a:prstGeom prst="rect">
            <a:avLst/>
          </a:prstGeom>
          <a:noFill/>
        </p:spPr>
        <p:txBody>
          <a:bodyPr wrap="none" rtlCol="0">
            <a:spAutoFit/>
          </a:bodyPr>
          <a:lstStyle/>
          <a:p>
            <a:pPr defTabSz="1219170">
              <a:defRPr/>
            </a:pPr>
            <a:r>
              <a:rPr lang="en-US" sz="1467" dirty="0">
                <a:solidFill>
                  <a:prstClr val="white"/>
                </a:solidFill>
                <a:effectLst>
                  <a:outerShdw blurRad="38100" dist="38100" dir="2700000" algn="tl">
                    <a:srgbClr val="000000">
                      <a:alpha val="43137"/>
                    </a:srgbClr>
                  </a:outerShdw>
                </a:effectLst>
                <a:latin typeface="Calibri"/>
              </a:rPr>
              <a:t>Ball Mill</a:t>
            </a:r>
          </a:p>
        </p:txBody>
      </p:sp>
      <p:pic>
        <p:nvPicPr>
          <p:cNvPr id="120" name="Picture 119">
            <a:extLst>
              <a:ext uri="{FF2B5EF4-FFF2-40B4-BE49-F238E27FC236}">
                <a16:creationId xmlns:a16="http://schemas.microsoft.com/office/drawing/2014/main" id="{DE63ABD5-DAA6-4F26-BBAF-F3D943D112D0}"/>
              </a:ext>
            </a:extLst>
          </p:cNvPr>
          <p:cNvPicPr/>
          <p:nvPr/>
        </p:nvPicPr>
        <p:blipFill>
          <a:blip r:embed="rId9" cstate="email">
            <a:extLst>
              <a:ext uri="{28A0092B-C50C-407E-A947-70E740481C1C}">
                <a14:useLocalDpi xmlns:a14="http://schemas.microsoft.com/office/drawing/2010/main"/>
              </a:ext>
            </a:extLst>
          </a:blip>
          <a:stretch>
            <a:fillRect/>
          </a:stretch>
        </p:blipFill>
        <p:spPr>
          <a:xfrm>
            <a:off x="8766074" y="4581128"/>
            <a:ext cx="3282588" cy="1847107"/>
          </a:xfrm>
          <a:prstGeom prst="rect">
            <a:avLst/>
          </a:prstGeom>
          <a:effectLst/>
        </p:spPr>
      </p:pic>
      <p:sp>
        <p:nvSpPr>
          <p:cNvPr id="121" name="TextBox 120">
            <a:extLst>
              <a:ext uri="{FF2B5EF4-FFF2-40B4-BE49-F238E27FC236}">
                <a16:creationId xmlns:a16="http://schemas.microsoft.com/office/drawing/2014/main" id="{3E47003C-1A15-44EC-BAD8-7FEDCA57EC29}"/>
              </a:ext>
            </a:extLst>
          </p:cNvPr>
          <p:cNvSpPr txBox="1"/>
          <p:nvPr/>
        </p:nvSpPr>
        <p:spPr>
          <a:xfrm>
            <a:off x="8766072" y="6117299"/>
            <a:ext cx="3282589" cy="318100"/>
          </a:xfrm>
          <a:prstGeom prst="rect">
            <a:avLst/>
          </a:prstGeom>
          <a:noFill/>
        </p:spPr>
        <p:txBody>
          <a:bodyPr wrap="square" rtlCol="0">
            <a:spAutoFit/>
          </a:bodyPr>
          <a:lstStyle/>
          <a:p>
            <a:pPr algn="r" defTabSz="1219170">
              <a:defRPr/>
            </a:pPr>
            <a:r>
              <a:rPr lang="en-US" sz="1467" dirty="0">
                <a:solidFill>
                  <a:prstClr val="white"/>
                </a:solidFill>
                <a:effectLst>
                  <a:outerShdw blurRad="38100" dist="38100" dir="2700000" algn="tl">
                    <a:srgbClr val="000000">
                      <a:alpha val="43137"/>
                    </a:srgbClr>
                  </a:outerShdw>
                </a:effectLst>
                <a:latin typeface="Calibri"/>
              </a:rPr>
              <a:t>Autoclave (Pressure Oxidation Vessel)</a:t>
            </a:r>
          </a:p>
        </p:txBody>
      </p:sp>
      <p:cxnSp>
        <p:nvCxnSpPr>
          <p:cNvPr id="122" name="Straight Connector 121">
            <a:extLst>
              <a:ext uri="{FF2B5EF4-FFF2-40B4-BE49-F238E27FC236}">
                <a16:creationId xmlns:a16="http://schemas.microsoft.com/office/drawing/2014/main" id="{FA5DD1BB-297F-4A34-985B-ADDC110F1CE7}"/>
              </a:ext>
            </a:extLst>
          </p:cNvPr>
          <p:cNvCxnSpPr>
            <a:endCxn id="111" idx="3"/>
          </p:cNvCxnSpPr>
          <p:nvPr/>
        </p:nvCxnSpPr>
        <p:spPr>
          <a:xfrm>
            <a:off x="7344139" y="1408086"/>
            <a:ext cx="0" cy="526005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123" name="Picture 122">
            <a:extLst>
              <a:ext uri="{FF2B5EF4-FFF2-40B4-BE49-F238E27FC236}">
                <a16:creationId xmlns:a16="http://schemas.microsoft.com/office/drawing/2014/main" id="{3014EABC-8332-4911-9A90-E729653B39C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568488" y="6423613"/>
            <a:ext cx="576185" cy="365760"/>
          </a:xfrm>
          <a:prstGeom prst="rect">
            <a:avLst/>
          </a:prstGeom>
        </p:spPr>
      </p:pic>
      <p:sp>
        <p:nvSpPr>
          <p:cNvPr id="124" name="Flowchart: Process 123">
            <a:extLst>
              <a:ext uri="{FF2B5EF4-FFF2-40B4-BE49-F238E27FC236}">
                <a16:creationId xmlns:a16="http://schemas.microsoft.com/office/drawing/2014/main" id="{73FB6A87-705D-4413-B56C-D5A5E69E16CD}"/>
              </a:ext>
            </a:extLst>
          </p:cNvPr>
          <p:cNvSpPr/>
          <p:nvPr/>
        </p:nvSpPr>
        <p:spPr>
          <a:xfrm>
            <a:off x="2288029" y="5036278"/>
            <a:ext cx="1448245" cy="569777"/>
          </a:xfrm>
          <a:prstGeom prst="flowChartProcess">
            <a:avLst/>
          </a:prstGeom>
          <a:solidFill>
            <a:schemeClr val="tx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CA" sz="1467" b="1" dirty="0">
                <a:solidFill>
                  <a:prstClr val="white"/>
                </a:solidFill>
                <a:latin typeface="Calibri" panose="020F0502020204030204" pitchFamily="34" charset="0"/>
              </a:rPr>
              <a:t>Tailings Detoxification</a:t>
            </a:r>
          </a:p>
        </p:txBody>
      </p:sp>
      <p:sp>
        <p:nvSpPr>
          <p:cNvPr id="125" name="Flowchart: Process 124">
            <a:extLst>
              <a:ext uri="{FF2B5EF4-FFF2-40B4-BE49-F238E27FC236}">
                <a16:creationId xmlns:a16="http://schemas.microsoft.com/office/drawing/2014/main" id="{DDDBC28F-0E48-46C4-9DA8-736830B9A698}"/>
              </a:ext>
            </a:extLst>
          </p:cNvPr>
          <p:cNvSpPr/>
          <p:nvPr/>
        </p:nvSpPr>
        <p:spPr>
          <a:xfrm>
            <a:off x="500331" y="5037710"/>
            <a:ext cx="1448245" cy="569777"/>
          </a:xfrm>
          <a:prstGeom prst="flowChartProcess">
            <a:avLst/>
          </a:prstGeom>
          <a:solidFill>
            <a:schemeClr val="tx2">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CA" sz="1467" b="1" dirty="0">
                <a:solidFill>
                  <a:prstClr val="white"/>
                </a:solidFill>
                <a:latin typeface="Calibri" panose="020F0502020204030204" pitchFamily="34" charset="0"/>
              </a:rPr>
              <a:t>Tailings Storage</a:t>
            </a:r>
          </a:p>
        </p:txBody>
      </p:sp>
      <p:cxnSp>
        <p:nvCxnSpPr>
          <p:cNvPr id="126" name="Elbow Connector 16">
            <a:extLst>
              <a:ext uri="{FF2B5EF4-FFF2-40B4-BE49-F238E27FC236}">
                <a16:creationId xmlns:a16="http://schemas.microsoft.com/office/drawing/2014/main" id="{ADF05B78-C830-4889-A19B-6E06A8B97872}"/>
              </a:ext>
            </a:extLst>
          </p:cNvPr>
          <p:cNvCxnSpPr>
            <a:cxnSpLocks/>
            <a:endCxn id="93" idx="0"/>
          </p:cNvCxnSpPr>
          <p:nvPr/>
        </p:nvCxnSpPr>
        <p:spPr>
          <a:xfrm>
            <a:off x="4014716" y="3918903"/>
            <a:ext cx="2221572" cy="1117377"/>
          </a:xfrm>
          <a:prstGeom prst="bentConnector2">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27" name="Elbow Connector 25">
            <a:extLst>
              <a:ext uri="{FF2B5EF4-FFF2-40B4-BE49-F238E27FC236}">
                <a16:creationId xmlns:a16="http://schemas.microsoft.com/office/drawing/2014/main" id="{B091E9BA-043F-46AD-9A7A-AC3D6D0F2C05}"/>
              </a:ext>
            </a:extLst>
          </p:cNvPr>
          <p:cNvCxnSpPr>
            <a:cxnSpLocks/>
            <a:stCxn id="124" idx="1"/>
            <a:endCxn id="125" idx="3"/>
          </p:cNvCxnSpPr>
          <p:nvPr/>
        </p:nvCxnSpPr>
        <p:spPr>
          <a:xfrm rot="10800000" flipV="1">
            <a:off x="1948577" y="5321167"/>
            <a:ext cx="339453" cy="1432"/>
          </a:xfrm>
          <a:prstGeom prst="bentConnector3">
            <a:avLst>
              <a:gd name="adj1" fmla="val 50000"/>
            </a:avLst>
          </a:prstGeom>
          <a:ln w="28575">
            <a:solidFill>
              <a:schemeClr val="accent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BD96DC2B-1167-4A10-85F6-A436F06CCF9D}"/>
              </a:ext>
            </a:extLst>
          </p:cNvPr>
          <p:cNvSpPr txBox="1"/>
          <p:nvPr/>
        </p:nvSpPr>
        <p:spPr>
          <a:xfrm>
            <a:off x="4501068" y="4612156"/>
            <a:ext cx="1623923" cy="318100"/>
          </a:xfrm>
          <a:prstGeom prst="rect">
            <a:avLst/>
          </a:prstGeom>
          <a:noFill/>
        </p:spPr>
        <p:txBody>
          <a:bodyPr wrap="square" rtlCol="0">
            <a:spAutoFit/>
          </a:bodyPr>
          <a:lstStyle/>
          <a:p>
            <a:pPr algn="ctr" defTabSz="1219170">
              <a:defRPr/>
            </a:pPr>
            <a:r>
              <a:rPr lang="en-CA" sz="1467" b="1" dirty="0">
                <a:solidFill>
                  <a:srgbClr val="B76769"/>
                </a:solidFill>
                <a:latin typeface="Calibri" panose="020F0502020204030204" pitchFamily="34" charset="0"/>
              </a:rPr>
              <a:t>Neutralization</a:t>
            </a:r>
          </a:p>
        </p:txBody>
      </p:sp>
      <p:pic>
        <p:nvPicPr>
          <p:cNvPr id="3" name="Graphic 2" descr="Truck">
            <a:extLst>
              <a:ext uri="{FF2B5EF4-FFF2-40B4-BE49-F238E27FC236}">
                <a16:creationId xmlns:a16="http://schemas.microsoft.com/office/drawing/2014/main" id="{1897D3A6-7BF6-474C-BBC2-63E8BD89D2CB}"/>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flipH="1">
            <a:off x="133925" y="2243270"/>
            <a:ext cx="1030087" cy="914400"/>
          </a:xfrm>
          <a:prstGeom prst="rect">
            <a:avLst/>
          </a:prstGeom>
        </p:spPr>
      </p:pic>
    </p:spTree>
    <p:extLst>
      <p:ext uri="{BB962C8B-B14F-4D97-AF65-F5344CB8AC3E}">
        <p14:creationId xmlns:p14="http://schemas.microsoft.com/office/powerpoint/2010/main" val="4141910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EE4CD78-3BB8-41C9-81C6-E54890C08C41}"/>
              </a:ext>
            </a:extLst>
          </p:cNvPr>
          <p:cNvGrpSpPr/>
          <p:nvPr/>
        </p:nvGrpSpPr>
        <p:grpSpPr>
          <a:xfrm>
            <a:off x="0" y="0"/>
            <a:ext cx="12300284" cy="1262398"/>
            <a:chOff x="0" y="-3605"/>
            <a:chExt cx="12300284" cy="1262398"/>
          </a:xfrm>
        </p:grpSpPr>
        <p:pic>
          <p:nvPicPr>
            <p:cNvPr id="14" name="Picture 13">
              <a:extLst>
                <a:ext uri="{FF2B5EF4-FFF2-40B4-BE49-F238E27FC236}">
                  <a16:creationId xmlns:a16="http://schemas.microsoft.com/office/drawing/2014/main" id="{18B72747-EA7A-4722-9D1E-EB74D6A5C01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696"/>
            <a:stretch/>
          </p:blipFill>
          <p:spPr>
            <a:xfrm>
              <a:off x="0" y="-3605"/>
              <a:ext cx="12300284" cy="1262398"/>
            </a:xfrm>
            <a:prstGeom prst="rect">
              <a:avLst/>
            </a:prstGeom>
          </p:spPr>
        </p:pic>
        <p:pic>
          <p:nvPicPr>
            <p:cNvPr id="15" name="Picture 14" descr="A close up of a logo&#10;&#10;Description generated with very high confidence">
              <a:extLst>
                <a:ext uri="{FF2B5EF4-FFF2-40B4-BE49-F238E27FC236}">
                  <a16:creationId xmlns:a16="http://schemas.microsoft.com/office/drawing/2014/main" id="{AECC747C-6D96-4181-A0DA-08D1DB8D80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62610" y="493295"/>
              <a:ext cx="1012226" cy="642498"/>
            </a:xfrm>
            <a:prstGeom prst="rect">
              <a:avLst/>
            </a:prstGeom>
          </p:spPr>
        </p:pic>
      </p:grpSp>
      <p:pic>
        <p:nvPicPr>
          <p:cNvPr id="6" name="Content Placeholder 5"/>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143339" y="2129233"/>
            <a:ext cx="4390541" cy="4592242"/>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743019" y="2129232"/>
            <a:ext cx="7231815" cy="4623579"/>
          </a:xfrm>
          <a:prstGeom prst="rect">
            <a:avLst/>
          </a:prstGeom>
          <a:ln>
            <a:noFill/>
          </a:ln>
          <a:effectLst>
            <a:outerShdw blurRad="190500" algn="tl" rotWithShape="0">
              <a:srgbClr val="000000">
                <a:alpha val="70000"/>
              </a:srgbClr>
            </a:outerShdw>
          </a:effectLst>
        </p:spPr>
      </p:pic>
      <p:sp>
        <p:nvSpPr>
          <p:cNvPr id="8" name="TextBox 7"/>
          <p:cNvSpPr txBox="1"/>
          <p:nvPr/>
        </p:nvSpPr>
        <p:spPr>
          <a:xfrm>
            <a:off x="4743021" y="1567903"/>
            <a:ext cx="7231815" cy="430887"/>
          </a:xfrm>
          <a:prstGeom prst="rect">
            <a:avLst/>
          </a:prstGeom>
          <a:solidFill>
            <a:schemeClr val="tx2">
              <a:lumMod val="40000"/>
              <a:lumOff val="60000"/>
            </a:schemeClr>
          </a:solidFill>
        </p:spPr>
        <p:txBody>
          <a:bodyPr wrap="square" rtlCol="0">
            <a:spAutoFit/>
          </a:bodyPr>
          <a:lstStyle/>
          <a:p>
            <a:pPr algn="ctr"/>
            <a:r>
              <a:rPr lang="en-CA" sz="2200" b="1" dirty="0">
                <a:latin typeface="Tw Cen MT" panose="020B0602020104020603" pitchFamily="34" charset="0"/>
              </a:rPr>
              <a:t>RESTORATION</a:t>
            </a:r>
          </a:p>
        </p:txBody>
      </p:sp>
      <p:sp>
        <p:nvSpPr>
          <p:cNvPr id="9" name="TextBox 8"/>
          <p:cNvSpPr txBox="1"/>
          <p:nvPr/>
        </p:nvSpPr>
        <p:spPr>
          <a:xfrm>
            <a:off x="87298" y="1567215"/>
            <a:ext cx="4476597" cy="430887"/>
          </a:xfrm>
          <a:prstGeom prst="rect">
            <a:avLst/>
          </a:prstGeom>
          <a:solidFill>
            <a:schemeClr val="tx2">
              <a:lumMod val="40000"/>
              <a:lumOff val="60000"/>
            </a:schemeClr>
          </a:solidFill>
        </p:spPr>
        <p:txBody>
          <a:bodyPr wrap="square" rtlCol="0">
            <a:spAutoFit/>
          </a:bodyPr>
          <a:lstStyle/>
          <a:p>
            <a:pPr algn="ctr"/>
            <a:r>
              <a:rPr lang="en-CA" sz="2200" b="1" dirty="0">
                <a:latin typeface="Tw Cen MT" panose="020B0602020104020603" pitchFamily="34" charset="0"/>
              </a:rPr>
              <a:t>CURRENT</a:t>
            </a:r>
          </a:p>
        </p:txBody>
      </p:sp>
      <p:sp>
        <p:nvSpPr>
          <p:cNvPr id="11" name="TextBox 10">
            <a:extLst>
              <a:ext uri="{FF2B5EF4-FFF2-40B4-BE49-F238E27FC236}">
                <a16:creationId xmlns:a16="http://schemas.microsoft.com/office/drawing/2014/main" id="{10167B65-1354-4F57-8152-08A6EFC3FD51}"/>
              </a:ext>
            </a:extLst>
          </p:cNvPr>
          <p:cNvSpPr txBox="1"/>
          <p:nvPr/>
        </p:nvSpPr>
        <p:spPr>
          <a:xfrm>
            <a:off x="127527" y="299238"/>
            <a:ext cx="9106120" cy="769441"/>
          </a:xfrm>
          <a:prstGeom prst="rect">
            <a:avLst/>
          </a:prstGeom>
          <a:noFill/>
        </p:spPr>
        <p:txBody>
          <a:bodyPr wrap="square" rtlCol="0">
            <a:spAutoFit/>
          </a:bodyPr>
          <a:lstStyle/>
          <a:p>
            <a:r>
              <a:rPr lang="en-US" sz="4400" dirty="0">
                <a:solidFill>
                  <a:schemeClr val="bg1"/>
                </a:solidFill>
                <a:effectLst>
                  <a:outerShdw blurRad="38100" dist="38100" dir="2700000" algn="tl">
                    <a:srgbClr val="000000">
                      <a:alpha val="43137"/>
                    </a:srgbClr>
                  </a:outerShdw>
                </a:effectLst>
                <a:latin typeface="Tw Cen MT" panose="020B0602020104020603" pitchFamily="34" charset="0"/>
              </a:rPr>
              <a:t>BLOWOUT CREEK RESTORATION</a:t>
            </a:r>
          </a:p>
        </p:txBody>
      </p:sp>
      <p:sp>
        <p:nvSpPr>
          <p:cNvPr id="18" name="Slide Number Placeholder 3">
            <a:extLst>
              <a:ext uri="{FF2B5EF4-FFF2-40B4-BE49-F238E27FC236}">
                <a16:creationId xmlns:a16="http://schemas.microsoft.com/office/drawing/2014/main" id="{623A88D9-015D-4053-9F84-9BC2F6647859}"/>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AD6633-1FB4-4679-A495-E9434E3B0203}" type="slidenum">
              <a:rPr kumimoji="0" lang="en-US" sz="1200" b="0" i="0" u="none" strike="noStrike" kern="1200" cap="none" spc="0" normalizeH="0" baseline="0" noProof="0" smtClean="0">
                <a:ln>
                  <a:noFill/>
                </a:ln>
                <a:solidFill>
                  <a:schemeClr val="tx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83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4D1E788-5A1D-4539-8376-0F60F2CADC91}"/>
              </a:ext>
            </a:extLst>
          </p:cNvPr>
          <p:cNvGrpSpPr/>
          <p:nvPr/>
        </p:nvGrpSpPr>
        <p:grpSpPr>
          <a:xfrm>
            <a:off x="0" y="-3605"/>
            <a:ext cx="12300284" cy="1262398"/>
            <a:chOff x="0" y="-3605"/>
            <a:chExt cx="12300284" cy="1262398"/>
          </a:xfrm>
        </p:grpSpPr>
        <p:pic>
          <p:nvPicPr>
            <p:cNvPr id="13" name="Picture 12">
              <a:extLst>
                <a:ext uri="{FF2B5EF4-FFF2-40B4-BE49-F238E27FC236}">
                  <a16:creationId xmlns:a16="http://schemas.microsoft.com/office/drawing/2014/main" id="{44650846-031E-49CE-8B95-E1B4729CD2A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696"/>
            <a:stretch/>
          </p:blipFill>
          <p:spPr>
            <a:xfrm>
              <a:off x="0" y="-3605"/>
              <a:ext cx="12300284" cy="1262398"/>
            </a:xfrm>
            <a:prstGeom prst="rect">
              <a:avLst/>
            </a:prstGeom>
          </p:spPr>
        </p:pic>
        <p:pic>
          <p:nvPicPr>
            <p:cNvPr id="14" name="Picture 13" descr="A close up of a logo&#10;&#10;Description generated with very high confidence">
              <a:extLst>
                <a:ext uri="{FF2B5EF4-FFF2-40B4-BE49-F238E27FC236}">
                  <a16:creationId xmlns:a16="http://schemas.microsoft.com/office/drawing/2014/main" id="{8F1ADDF9-5537-496D-807D-72842507DB3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62610" y="493295"/>
              <a:ext cx="1012226" cy="642498"/>
            </a:xfrm>
            <a:prstGeom prst="rect">
              <a:avLst/>
            </a:prstGeom>
          </p:spPr>
        </p:pic>
      </p:grpSp>
      <p:pic>
        <p:nvPicPr>
          <p:cNvPr id="5" name="Picture 4"/>
          <p:cNvPicPr/>
          <p:nvPr/>
        </p:nvPicPr>
        <p:blipFill rotWithShape="1">
          <a:blip r:embed="rId5" cstate="email">
            <a:extLst>
              <a:ext uri="{28A0092B-C50C-407E-A947-70E740481C1C}">
                <a14:useLocalDpi xmlns:a14="http://schemas.microsoft.com/office/drawing/2010/main"/>
              </a:ext>
            </a:extLst>
          </a:blip>
          <a:srcRect/>
          <a:stretch/>
        </p:blipFill>
        <p:spPr bwMode="auto">
          <a:xfrm>
            <a:off x="9186861" y="2027703"/>
            <a:ext cx="2669778" cy="4687061"/>
          </a:xfrm>
          <a:prstGeom prst="rect">
            <a:avLst/>
          </a:prstGeom>
          <a:ln w="6350">
            <a:noFill/>
          </a:ln>
          <a:extLst>
            <a:ext uri="{53640926-AAD7-44D8-BBD7-CCE9431645EC}">
              <a14:shadowObscured xmlns:a14="http://schemas.microsoft.com/office/drawing/2010/main"/>
            </a:ext>
          </a:extLst>
        </p:spPr>
      </p:pic>
      <p:sp>
        <p:nvSpPr>
          <p:cNvPr id="9" name="TextBox 8"/>
          <p:cNvSpPr txBox="1"/>
          <p:nvPr/>
        </p:nvSpPr>
        <p:spPr>
          <a:xfrm>
            <a:off x="164874" y="1478164"/>
            <a:ext cx="4000573" cy="430887"/>
          </a:xfrm>
          <a:prstGeom prst="rect">
            <a:avLst/>
          </a:prstGeom>
          <a:solidFill>
            <a:schemeClr val="tx2">
              <a:lumMod val="40000"/>
              <a:lumOff val="60000"/>
            </a:schemeClr>
          </a:solidFill>
        </p:spPr>
        <p:txBody>
          <a:bodyPr wrap="square" rtlCol="0">
            <a:spAutoFit/>
          </a:bodyPr>
          <a:lstStyle/>
          <a:p>
            <a:pPr algn="ctr"/>
            <a:r>
              <a:rPr lang="en-CA" sz="2200" b="1" dirty="0">
                <a:latin typeface="Tw Cen MT" panose="020B0602020104020603" pitchFamily="34" charset="0"/>
              </a:rPr>
              <a:t>CURRENT</a:t>
            </a:r>
          </a:p>
        </p:txBody>
      </p:sp>
      <p:sp>
        <p:nvSpPr>
          <p:cNvPr id="11" name="TextBox 10"/>
          <p:cNvSpPr txBox="1"/>
          <p:nvPr/>
        </p:nvSpPr>
        <p:spPr>
          <a:xfrm>
            <a:off x="4271796" y="1481489"/>
            <a:ext cx="4738097" cy="430887"/>
          </a:xfrm>
          <a:prstGeom prst="rect">
            <a:avLst/>
          </a:prstGeom>
          <a:solidFill>
            <a:schemeClr val="tx2">
              <a:lumMod val="40000"/>
              <a:lumOff val="60000"/>
            </a:schemeClr>
          </a:solidFill>
        </p:spPr>
        <p:txBody>
          <a:bodyPr wrap="square" rtlCol="0">
            <a:spAutoFit/>
          </a:bodyPr>
          <a:lstStyle/>
          <a:p>
            <a:pPr algn="ctr"/>
            <a:r>
              <a:rPr lang="en-CA" sz="2200" b="1" dirty="0">
                <a:latin typeface="Tw Cen MT" panose="020B0602020104020603" pitchFamily="34" charset="0"/>
              </a:rPr>
              <a:t>REPURPOSE, REPROCESS</a:t>
            </a:r>
          </a:p>
        </p:txBody>
      </p:sp>
      <p:sp>
        <p:nvSpPr>
          <p:cNvPr id="15" name="TextBox 14">
            <a:extLst>
              <a:ext uri="{FF2B5EF4-FFF2-40B4-BE49-F238E27FC236}">
                <a16:creationId xmlns:a16="http://schemas.microsoft.com/office/drawing/2014/main" id="{C2D30FCA-AF4C-4037-8485-299782083B2A}"/>
              </a:ext>
            </a:extLst>
          </p:cNvPr>
          <p:cNvSpPr txBox="1"/>
          <p:nvPr/>
        </p:nvSpPr>
        <p:spPr>
          <a:xfrm>
            <a:off x="-22311" y="371525"/>
            <a:ext cx="9106120" cy="646331"/>
          </a:xfrm>
          <a:prstGeom prst="rect">
            <a:avLst/>
          </a:prstGeom>
          <a:noFill/>
        </p:spPr>
        <p:txBody>
          <a:bodyPr wrap="square" rtlCol="0">
            <a:spAutoFit/>
          </a:bodyPr>
          <a:lstStyle/>
          <a:p>
            <a:r>
              <a:rPr lang="en-US" sz="3500" dirty="0">
                <a:solidFill>
                  <a:schemeClr val="bg1"/>
                </a:solidFill>
                <a:effectLst>
                  <a:outerShdw blurRad="38100" dist="38100" dir="2700000" algn="tl">
                    <a:srgbClr val="000000">
                      <a:alpha val="43137"/>
                    </a:srgbClr>
                  </a:outerShdw>
                </a:effectLst>
                <a:latin typeface="Tw Cen MT" panose="020B0602020104020603" pitchFamily="34" charset="0"/>
              </a:rPr>
              <a:t>REMOVE &amp; REPROCESS LEGACY TAILINGS</a:t>
            </a:r>
          </a:p>
        </p:txBody>
      </p:sp>
      <p:sp>
        <p:nvSpPr>
          <p:cNvPr id="16" name="Slide Number Placeholder 3">
            <a:extLst>
              <a:ext uri="{FF2B5EF4-FFF2-40B4-BE49-F238E27FC236}">
                <a16:creationId xmlns:a16="http://schemas.microsoft.com/office/drawing/2014/main" id="{BBA0067D-147B-4071-97B3-5308B7166C4F}"/>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AD6633-1FB4-4679-A495-E9434E3B0203}" type="slidenum">
              <a:rPr kumimoji="0" lang="en-US" sz="1200" b="0" i="0" u="none" strike="noStrike" kern="1200" cap="none" spc="0" normalizeH="0" baseline="0" noProof="0" smtClean="0">
                <a:ln>
                  <a:noFill/>
                </a:ln>
                <a:solidFill>
                  <a:schemeClr val="tx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pic>
        <p:nvPicPr>
          <p:cNvPr id="3" name="Picture 2" descr="A view of a mountain&#10;&#10;Description generated with very high confidence">
            <a:extLst>
              <a:ext uri="{FF2B5EF4-FFF2-40B4-BE49-F238E27FC236}">
                <a16:creationId xmlns:a16="http://schemas.microsoft.com/office/drawing/2014/main" id="{461B7A11-61FA-4ADC-A002-94F797032A5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4874" y="2027703"/>
            <a:ext cx="4000573" cy="4557091"/>
          </a:xfrm>
          <a:prstGeom prst="rect">
            <a:avLst/>
          </a:prstGeom>
        </p:spPr>
      </p:pic>
      <p:pic>
        <p:nvPicPr>
          <p:cNvPr id="2" name="Picture 1">
            <a:extLst>
              <a:ext uri="{FF2B5EF4-FFF2-40B4-BE49-F238E27FC236}">
                <a16:creationId xmlns:a16="http://schemas.microsoft.com/office/drawing/2014/main" id="{00C83A82-A73A-49E9-9A19-3AEAE5DBA80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243015" y="2027703"/>
            <a:ext cx="4766878" cy="4557091"/>
          </a:xfrm>
          <a:prstGeom prst="rect">
            <a:avLst/>
          </a:prstGeom>
        </p:spPr>
      </p:pic>
      <p:sp>
        <p:nvSpPr>
          <p:cNvPr id="17" name="TextBox 16">
            <a:extLst>
              <a:ext uri="{FF2B5EF4-FFF2-40B4-BE49-F238E27FC236}">
                <a16:creationId xmlns:a16="http://schemas.microsoft.com/office/drawing/2014/main" id="{72F1127A-A0A7-4B58-8B2D-F7B5D7AB67AF}"/>
              </a:ext>
            </a:extLst>
          </p:cNvPr>
          <p:cNvSpPr txBox="1"/>
          <p:nvPr/>
        </p:nvSpPr>
        <p:spPr>
          <a:xfrm>
            <a:off x="9140344" y="1478164"/>
            <a:ext cx="2716295" cy="430887"/>
          </a:xfrm>
          <a:prstGeom prst="rect">
            <a:avLst/>
          </a:prstGeom>
          <a:solidFill>
            <a:schemeClr val="tx2">
              <a:lumMod val="40000"/>
              <a:lumOff val="60000"/>
            </a:schemeClr>
          </a:solidFill>
        </p:spPr>
        <p:txBody>
          <a:bodyPr wrap="square" rtlCol="0">
            <a:spAutoFit/>
          </a:bodyPr>
          <a:lstStyle/>
          <a:p>
            <a:pPr algn="ctr"/>
            <a:r>
              <a:rPr lang="en-CA" sz="2200" b="1" dirty="0">
                <a:latin typeface="Tw Cen MT" panose="020B0602020104020603" pitchFamily="34" charset="0"/>
              </a:rPr>
              <a:t>RESTORE</a:t>
            </a:r>
          </a:p>
        </p:txBody>
      </p:sp>
    </p:spTree>
    <p:extLst>
      <p:ext uri="{BB962C8B-B14F-4D97-AF65-F5344CB8AC3E}">
        <p14:creationId xmlns:p14="http://schemas.microsoft.com/office/powerpoint/2010/main" val="2952909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rock&#10;&#10;Description automatically generated">
            <a:extLst>
              <a:ext uri="{FF2B5EF4-FFF2-40B4-BE49-F238E27FC236}">
                <a16:creationId xmlns:a16="http://schemas.microsoft.com/office/drawing/2014/main" id="{CF59AA69-4558-41B7-BAA8-C52340F9B93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307463"/>
            <a:ext cx="12192000" cy="5543143"/>
          </a:xfrm>
          <a:prstGeom prst="rect">
            <a:avLst/>
          </a:prstGeom>
        </p:spPr>
      </p:pic>
      <p:grpSp>
        <p:nvGrpSpPr>
          <p:cNvPr id="19" name="Group 18">
            <a:extLst>
              <a:ext uri="{FF2B5EF4-FFF2-40B4-BE49-F238E27FC236}">
                <a16:creationId xmlns:a16="http://schemas.microsoft.com/office/drawing/2014/main" id="{1EDF25B6-34F4-4954-8BE3-C5EEA224FC98}"/>
              </a:ext>
            </a:extLst>
          </p:cNvPr>
          <p:cNvGrpSpPr/>
          <p:nvPr/>
        </p:nvGrpSpPr>
        <p:grpSpPr>
          <a:xfrm>
            <a:off x="0" y="-3605"/>
            <a:ext cx="12300284" cy="1262398"/>
            <a:chOff x="0" y="-3605"/>
            <a:chExt cx="12300284" cy="1262398"/>
          </a:xfrm>
        </p:grpSpPr>
        <p:pic>
          <p:nvPicPr>
            <p:cNvPr id="20" name="Picture 19">
              <a:extLst>
                <a:ext uri="{FF2B5EF4-FFF2-40B4-BE49-F238E27FC236}">
                  <a16:creationId xmlns:a16="http://schemas.microsoft.com/office/drawing/2014/main" id="{D9B46DDF-80FA-446E-83AA-647D580CFAF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696"/>
            <a:stretch/>
          </p:blipFill>
          <p:spPr>
            <a:xfrm>
              <a:off x="0" y="-3605"/>
              <a:ext cx="12300284" cy="1262398"/>
            </a:xfrm>
            <a:prstGeom prst="rect">
              <a:avLst/>
            </a:prstGeom>
          </p:spPr>
        </p:pic>
        <p:pic>
          <p:nvPicPr>
            <p:cNvPr id="21" name="Picture 20" descr="A close up of a logo&#10;&#10;Description generated with very high confidence">
              <a:extLst>
                <a:ext uri="{FF2B5EF4-FFF2-40B4-BE49-F238E27FC236}">
                  <a16:creationId xmlns:a16="http://schemas.microsoft.com/office/drawing/2014/main" id="{BF100E7C-ABF2-455B-8256-B54202746D6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62610" y="493295"/>
              <a:ext cx="1012226" cy="642498"/>
            </a:xfrm>
            <a:prstGeom prst="rect">
              <a:avLst/>
            </a:prstGeom>
          </p:spPr>
        </p:pic>
      </p:grpSp>
      <p:sp>
        <p:nvSpPr>
          <p:cNvPr id="16" name="TextBox 15">
            <a:extLst>
              <a:ext uri="{FF2B5EF4-FFF2-40B4-BE49-F238E27FC236}">
                <a16:creationId xmlns:a16="http://schemas.microsoft.com/office/drawing/2014/main" id="{2DFDBBED-A88B-48E9-9B7D-6EAB5030C0FF}"/>
              </a:ext>
            </a:extLst>
          </p:cNvPr>
          <p:cNvSpPr txBox="1"/>
          <p:nvPr/>
        </p:nvSpPr>
        <p:spPr>
          <a:xfrm>
            <a:off x="276725" y="185348"/>
            <a:ext cx="9448801" cy="923330"/>
          </a:xfrm>
          <a:prstGeom prst="rect">
            <a:avLst/>
          </a:prstGeom>
          <a:noFill/>
        </p:spPr>
        <p:txBody>
          <a:bodyPr wrap="square" rtlCol="0" anchor="ctr">
            <a:spAutoFit/>
          </a:bodyPr>
          <a:lstStyle/>
          <a:p>
            <a:r>
              <a:rPr lang="en-US" sz="5400" dirty="0">
                <a:solidFill>
                  <a:schemeClr val="bg1"/>
                </a:solidFill>
                <a:effectLst>
                  <a:outerShdw blurRad="38100" dist="38100" dir="2700000" algn="tl">
                    <a:srgbClr val="000000">
                      <a:alpha val="43137"/>
                    </a:srgbClr>
                  </a:outerShdw>
                </a:effectLst>
                <a:latin typeface="Tw Cen MT" panose="020B0602020104020603" pitchFamily="34" charset="0"/>
              </a:rPr>
              <a:t>TAILINGS STORAGE </a:t>
            </a:r>
          </a:p>
        </p:txBody>
      </p:sp>
      <p:sp>
        <p:nvSpPr>
          <p:cNvPr id="18" name="Slide Number Placeholder 3">
            <a:extLst>
              <a:ext uri="{FF2B5EF4-FFF2-40B4-BE49-F238E27FC236}">
                <a16:creationId xmlns:a16="http://schemas.microsoft.com/office/drawing/2014/main" id="{0E14B302-1EC5-4983-8E7F-37299B3A29B1}"/>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AD6633-1FB4-4679-A495-E9434E3B0203}" type="slidenum">
              <a:rPr kumimoji="0" lang="en-US" sz="1200" b="0" i="0" u="none" strike="noStrike" kern="1200" cap="none" spc="0" normalizeH="0" baseline="0" noProof="0" smtClean="0">
                <a:ln>
                  <a:noFill/>
                </a:ln>
                <a:solidFill>
                  <a:schemeClr val="tx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pic>
        <p:nvPicPr>
          <p:cNvPr id="123" name="Picture 122">
            <a:extLst>
              <a:ext uri="{FF2B5EF4-FFF2-40B4-BE49-F238E27FC236}">
                <a16:creationId xmlns:a16="http://schemas.microsoft.com/office/drawing/2014/main" id="{3014EABC-8332-4911-9A90-E729653B39C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568488" y="6423613"/>
            <a:ext cx="576185" cy="365760"/>
          </a:xfrm>
          <a:prstGeom prst="rect">
            <a:avLst/>
          </a:prstGeom>
        </p:spPr>
      </p:pic>
      <p:sp>
        <p:nvSpPr>
          <p:cNvPr id="5" name="TextBox 4">
            <a:extLst>
              <a:ext uri="{FF2B5EF4-FFF2-40B4-BE49-F238E27FC236}">
                <a16:creationId xmlns:a16="http://schemas.microsoft.com/office/drawing/2014/main" id="{BB1F15A9-F059-43E5-95E0-386D6CB50FB6}"/>
              </a:ext>
            </a:extLst>
          </p:cNvPr>
          <p:cNvSpPr txBox="1"/>
          <p:nvPr/>
        </p:nvSpPr>
        <p:spPr>
          <a:xfrm>
            <a:off x="9905642" y="1432527"/>
            <a:ext cx="2113936" cy="646331"/>
          </a:xfrm>
          <a:prstGeom prst="rect">
            <a:avLst/>
          </a:prstGeom>
          <a:noFill/>
        </p:spPr>
        <p:txBody>
          <a:bodyPr wrap="square" rtlCol="0">
            <a:spAutoFit/>
          </a:bodyPr>
          <a:lstStyle/>
          <a:p>
            <a:pPr algn="r"/>
            <a:r>
              <a:rPr lang="en-US" sz="3600" b="1" dirty="0">
                <a:solidFill>
                  <a:schemeClr val="bg1"/>
                </a:solidFill>
                <a:latin typeface="Tw Cen MT" panose="020B0602020104020603" pitchFamily="34" charset="0"/>
              </a:rPr>
              <a:t>PRO TSF</a:t>
            </a:r>
          </a:p>
        </p:txBody>
      </p:sp>
      <p:sp>
        <p:nvSpPr>
          <p:cNvPr id="12" name="TextBox 11">
            <a:extLst>
              <a:ext uri="{FF2B5EF4-FFF2-40B4-BE49-F238E27FC236}">
                <a16:creationId xmlns:a16="http://schemas.microsoft.com/office/drawing/2014/main" id="{82F46C79-31F7-4FFE-9CEF-1D3ADA7AE75C}"/>
              </a:ext>
            </a:extLst>
          </p:cNvPr>
          <p:cNvSpPr txBox="1"/>
          <p:nvPr/>
        </p:nvSpPr>
        <p:spPr>
          <a:xfrm>
            <a:off x="7590692" y="3539721"/>
            <a:ext cx="2039815" cy="461665"/>
          </a:xfrm>
          <a:prstGeom prst="rect">
            <a:avLst/>
          </a:prstGeom>
          <a:solidFill>
            <a:srgbClr val="665D4F"/>
          </a:solidFill>
        </p:spPr>
        <p:txBody>
          <a:bodyPr wrap="square" rtlCol="0">
            <a:spAutoFit/>
          </a:bodyPr>
          <a:lstStyle/>
          <a:p>
            <a:pPr algn="r"/>
            <a:r>
              <a:rPr lang="en-US" sz="2400" b="1" dirty="0">
                <a:solidFill>
                  <a:schemeClr val="bg1"/>
                </a:solidFill>
                <a:latin typeface="Tw Cen MT" panose="020B0602020104020603" pitchFamily="34" charset="0"/>
              </a:rPr>
              <a:t>Impoundment</a:t>
            </a:r>
          </a:p>
        </p:txBody>
      </p:sp>
      <p:sp>
        <p:nvSpPr>
          <p:cNvPr id="13" name="TextBox 12">
            <a:extLst>
              <a:ext uri="{FF2B5EF4-FFF2-40B4-BE49-F238E27FC236}">
                <a16:creationId xmlns:a16="http://schemas.microsoft.com/office/drawing/2014/main" id="{47FE820A-017F-42B6-AC92-EC5D8BB7789D}"/>
              </a:ext>
            </a:extLst>
          </p:cNvPr>
          <p:cNvSpPr txBox="1"/>
          <p:nvPr/>
        </p:nvSpPr>
        <p:spPr>
          <a:xfrm>
            <a:off x="7082809" y="4509867"/>
            <a:ext cx="2642717" cy="461665"/>
          </a:xfrm>
          <a:prstGeom prst="rect">
            <a:avLst/>
          </a:prstGeom>
          <a:solidFill>
            <a:srgbClr val="635B4C"/>
          </a:solidFill>
        </p:spPr>
        <p:txBody>
          <a:bodyPr wrap="square" rtlCol="0">
            <a:spAutoFit/>
          </a:bodyPr>
          <a:lstStyle/>
          <a:p>
            <a:pPr algn="r"/>
            <a:r>
              <a:rPr lang="en-US" sz="2400" b="1" dirty="0">
                <a:solidFill>
                  <a:schemeClr val="bg1"/>
                </a:solidFill>
                <a:latin typeface="Tw Cen MT" panose="020B0602020104020603" pitchFamily="34" charset="0"/>
              </a:rPr>
              <a:t>Hangar Flats DRSF</a:t>
            </a:r>
          </a:p>
        </p:txBody>
      </p:sp>
      <p:cxnSp>
        <p:nvCxnSpPr>
          <p:cNvPr id="7" name="Straight Arrow Connector 6">
            <a:extLst>
              <a:ext uri="{FF2B5EF4-FFF2-40B4-BE49-F238E27FC236}">
                <a16:creationId xmlns:a16="http://schemas.microsoft.com/office/drawing/2014/main" id="{B7A18607-56BF-49A0-9ED7-C1FA2F11C6CB}"/>
              </a:ext>
            </a:extLst>
          </p:cNvPr>
          <p:cNvCxnSpPr>
            <a:cxnSpLocks/>
            <a:stCxn id="13" idx="1"/>
          </p:cNvCxnSpPr>
          <p:nvPr/>
        </p:nvCxnSpPr>
        <p:spPr>
          <a:xfrm flipH="1">
            <a:off x="6330462" y="4740700"/>
            <a:ext cx="752347" cy="23083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8995D3E-80E5-4C1D-9A3A-089F3B8B6EF7}"/>
              </a:ext>
            </a:extLst>
          </p:cNvPr>
          <p:cNvCxnSpPr>
            <a:cxnSpLocks/>
            <a:stCxn id="12" idx="1"/>
          </p:cNvCxnSpPr>
          <p:nvPr/>
        </p:nvCxnSpPr>
        <p:spPr>
          <a:xfrm flipH="1">
            <a:off x="6096000" y="3770554"/>
            <a:ext cx="1494692" cy="54052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3CBE7C7-94A1-490E-8EDC-2CEDEFBA897D}"/>
              </a:ext>
            </a:extLst>
          </p:cNvPr>
          <p:cNvSpPr txBox="1"/>
          <p:nvPr/>
        </p:nvSpPr>
        <p:spPr>
          <a:xfrm>
            <a:off x="6791208" y="5314838"/>
            <a:ext cx="1159748" cy="461665"/>
          </a:xfrm>
          <a:prstGeom prst="rect">
            <a:avLst/>
          </a:prstGeom>
          <a:solidFill>
            <a:srgbClr val="635B4C"/>
          </a:solidFill>
        </p:spPr>
        <p:txBody>
          <a:bodyPr wrap="square" rtlCol="0">
            <a:spAutoFit/>
          </a:bodyPr>
          <a:lstStyle/>
          <a:p>
            <a:pPr algn="ctr"/>
            <a:r>
              <a:rPr lang="en-US" sz="2400" b="1" dirty="0">
                <a:solidFill>
                  <a:schemeClr val="bg1"/>
                </a:solidFill>
                <a:latin typeface="Tw Cen MT" panose="020B0602020104020603" pitchFamily="34" charset="0"/>
              </a:rPr>
              <a:t>SODA </a:t>
            </a:r>
          </a:p>
        </p:txBody>
      </p:sp>
      <p:cxnSp>
        <p:nvCxnSpPr>
          <p:cNvPr id="15" name="Straight Arrow Connector 14">
            <a:extLst>
              <a:ext uri="{FF2B5EF4-FFF2-40B4-BE49-F238E27FC236}">
                <a16:creationId xmlns:a16="http://schemas.microsoft.com/office/drawing/2014/main" id="{FB221889-CAAC-45BB-BD66-2D01D76552A3}"/>
              </a:ext>
            </a:extLst>
          </p:cNvPr>
          <p:cNvCxnSpPr>
            <a:cxnSpLocks/>
            <a:stCxn id="14" idx="1"/>
          </p:cNvCxnSpPr>
          <p:nvPr/>
        </p:nvCxnSpPr>
        <p:spPr>
          <a:xfrm flipH="1">
            <a:off x="5662248" y="5545671"/>
            <a:ext cx="1128960" cy="24998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8143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78C249F-773B-450C-A046-A3449F5FCD8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306362"/>
            <a:ext cx="12192000" cy="5585466"/>
          </a:xfrm>
          <a:prstGeom prst="rect">
            <a:avLst/>
          </a:prstGeom>
        </p:spPr>
      </p:pic>
      <p:pic>
        <p:nvPicPr>
          <p:cNvPr id="14" name="Picture 13">
            <a:extLst>
              <a:ext uri="{FF2B5EF4-FFF2-40B4-BE49-F238E27FC236}">
                <a16:creationId xmlns:a16="http://schemas.microsoft.com/office/drawing/2014/main" id="{9C097290-23C2-419E-B1D0-12315DC9FBC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696"/>
          <a:stretch/>
        </p:blipFill>
        <p:spPr>
          <a:xfrm>
            <a:off x="0" y="0"/>
            <a:ext cx="12300284" cy="1262398"/>
          </a:xfrm>
          <a:prstGeom prst="rect">
            <a:avLst/>
          </a:prstGeom>
        </p:spPr>
      </p:pic>
      <p:sp>
        <p:nvSpPr>
          <p:cNvPr id="13" name="TextBox 12">
            <a:extLst>
              <a:ext uri="{FF2B5EF4-FFF2-40B4-BE49-F238E27FC236}">
                <a16:creationId xmlns:a16="http://schemas.microsoft.com/office/drawing/2014/main" id="{C389AAEA-96F0-4553-A293-960AFA043FE1}"/>
              </a:ext>
            </a:extLst>
          </p:cNvPr>
          <p:cNvSpPr txBox="1"/>
          <p:nvPr/>
        </p:nvSpPr>
        <p:spPr>
          <a:xfrm>
            <a:off x="127527" y="299238"/>
            <a:ext cx="9106120" cy="707886"/>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latin typeface="Tw Cen MT" panose="020B0602020104020603" pitchFamily="34" charset="0"/>
              </a:rPr>
              <a:t>YELLOW PINE PIT - CURRENT</a:t>
            </a:r>
          </a:p>
        </p:txBody>
      </p:sp>
      <p:pic>
        <p:nvPicPr>
          <p:cNvPr id="15" name="Picture 14" descr="A close up of a logo&#10;&#10;Description generated with very high confidence">
            <a:extLst>
              <a:ext uri="{FF2B5EF4-FFF2-40B4-BE49-F238E27FC236}">
                <a16:creationId xmlns:a16="http://schemas.microsoft.com/office/drawing/2014/main" id="{DB2899D9-2BBD-4EA0-B6F3-C468BC0F72C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62610" y="493295"/>
            <a:ext cx="1012226" cy="642498"/>
          </a:xfrm>
          <a:prstGeom prst="rect">
            <a:avLst/>
          </a:prstGeom>
        </p:spPr>
      </p:pic>
      <p:sp>
        <p:nvSpPr>
          <p:cNvPr id="17" name="Slide Number Placeholder 3">
            <a:extLst>
              <a:ext uri="{FF2B5EF4-FFF2-40B4-BE49-F238E27FC236}">
                <a16:creationId xmlns:a16="http://schemas.microsoft.com/office/drawing/2014/main" id="{950331B9-4B23-4CCF-9990-860FC8F3AB33}"/>
              </a:ext>
            </a:extLst>
          </p:cNvPr>
          <p:cNvSpPr>
            <a:spLocks noGrp="1"/>
          </p:cNvSpPr>
          <p:nvPr>
            <p:ph type="sldNum" sz="quarter" idx="12"/>
          </p:nvPr>
        </p:nvSpPr>
        <p:spPr>
          <a:xfrm>
            <a:off x="9488556" y="6531426"/>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AD6633-1FB4-4679-A495-E9434E3B0203}" type="slidenum">
              <a:rPr kumimoji="0" lang="en-US" sz="1200" b="0" i="0" u="none" strike="noStrike" kern="1200" cap="none" spc="0" normalizeH="0" baseline="0" noProof="0" smtClean="0">
                <a:ln>
                  <a:noFill/>
                </a:ln>
                <a:solidFill>
                  <a:schemeClr val="tx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4397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EE4CD78-3BB8-41C9-81C6-E54890C08C41}"/>
              </a:ext>
            </a:extLst>
          </p:cNvPr>
          <p:cNvGrpSpPr/>
          <p:nvPr/>
        </p:nvGrpSpPr>
        <p:grpSpPr>
          <a:xfrm>
            <a:off x="0" y="0"/>
            <a:ext cx="12300284" cy="1262398"/>
            <a:chOff x="0" y="-3605"/>
            <a:chExt cx="12300284" cy="1262398"/>
          </a:xfrm>
        </p:grpSpPr>
        <p:pic>
          <p:nvPicPr>
            <p:cNvPr id="14" name="Picture 13">
              <a:extLst>
                <a:ext uri="{FF2B5EF4-FFF2-40B4-BE49-F238E27FC236}">
                  <a16:creationId xmlns:a16="http://schemas.microsoft.com/office/drawing/2014/main" id="{18B72747-EA7A-4722-9D1E-EB74D6A5C01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696"/>
            <a:stretch/>
          </p:blipFill>
          <p:spPr>
            <a:xfrm>
              <a:off x="0" y="-3605"/>
              <a:ext cx="12300284" cy="1262398"/>
            </a:xfrm>
            <a:prstGeom prst="rect">
              <a:avLst/>
            </a:prstGeom>
          </p:spPr>
        </p:pic>
        <p:pic>
          <p:nvPicPr>
            <p:cNvPr id="15" name="Picture 14" descr="A close up of a logo&#10;&#10;Description generated with very high confidence">
              <a:extLst>
                <a:ext uri="{FF2B5EF4-FFF2-40B4-BE49-F238E27FC236}">
                  <a16:creationId xmlns:a16="http://schemas.microsoft.com/office/drawing/2014/main" id="{AECC747C-6D96-4181-A0DA-08D1DB8D80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62610" y="493295"/>
              <a:ext cx="1012226" cy="642498"/>
            </a:xfrm>
            <a:prstGeom prst="rect">
              <a:avLst/>
            </a:prstGeom>
          </p:spPr>
        </p:pic>
      </p:grpSp>
      <p:sp>
        <p:nvSpPr>
          <p:cNvPr id="11" name="TextBox 10">
            <a:extLst>
              <a:ext uri="{FF2B5EF4-FFF2-40B4-BE49-F238E27FC236}">
                <a16:creationId xmlns:a16="http://schemas.microsoft.com/office/drawing/2014/main" id="{10167B65-1354-4F57-8152-08A6EFC3FD51}"/>
              </a:ext>
            </a:extLst>
          </p:cNvPr>
          <p:cNvSpPr txBox="1"/>
          <p:nvPr/>
        </p:nvSpPr>
        <p:spPr>
          <a:xfrm>
            <a:off x="127527" y="299238"/>
            <a:ext cx="9106120" cy="769441"/>
          </a:xfrm>
          <a:prstGeom prst="rect">
            <a:avLst/>
          </a:prstGeom>
          <a:noFill/>
        </p:spPr>
        <p:txBody>
          <a:bodyPr wrap="square" rtlCol="0">
            <a:spAutoFit/>
          </a:bodyPr>
          <a:lstStyle/>
          <a:p>
            <a:r>
              <a:rPr lang="en-US" sz="4400" dirty="0">
                <a:solidFill>
                  <a:schemeClr val="bg1"/>
                </a:solidFill>
                <a:effectLst>
                  <a:outerShdw blurRad="38100" dist="38100" dir="2700000" algn="tl">
                    <a:srgbClr val="000000">
                      <a:alpha val="43137"/>
                    </a:srgbClr>
                  </a:outerShdw>
                </a:effectLst>
                <a:latin typeface="Tw Cen MT" panose="020B0602020104020603" pitchFamily="34" charset="0"/>
              </a:rPr>
              <a:t>THE YPP AND THE EFSFSR</a:t>
            </a:r>
          </a:p>
        </p:txBody>
      </p:sp>
      <p:sp>
        <p:nvSpPr>
          <p:cNvPr id="18" name="Slide Number Placeholder 3">
            <a:extLst>
              <a:ext uri="{FF2B5EF4-FFF2-40B4-BE49-F238E27FC236}">
                <a16:creationId xmlns:a16="http://schemas.microsoft.com/office/drawing/2014/main" id="{623A88D9-015D-4053-9F84-9BC2F6647859}"/>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AD6633-1FB4-4679-A495-E9434E3B0203}" type="slidenum">
              <a:rPr kumimoji="0" lang="en-US" sz="1200" b="0" i="0" u="none" strike="noStrike" kern="1200" cap="none" spc="0" normalizeH="0" baseline="0" noProof="0" smtClean="0">
                <a:ln>
                  <a:noFill/>
                </a:ln>
                <a:solidFill>
                  <a:schemeClr val="tx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DEB21FC4-2F5A-497B-A4EA-09AC378FCD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70882" y="1262398"/>
            <a:ext cx="8421118" cy="4970952"/>
          </a:xfrm>
          <a:prstGeom prst="rect">
            <a:avLst/>
          </a:prstGeom>
        </p:spPr>
      </p:pic>
      <p:pic>
        <p:nvPicPr>
          <p:cNvPr id="9" name="Picture 8" descr="A picture containing text, map&#10;&#10;Description generated with very high confidence">
            <a:extLst>
              <a:ext uri="{FF2B5EF4-FFF2-40B4-BE49-F238E27FC236}">
                <a16:creationId xmlns:a16="http://schemas.microsoft.com/office/drawing/2014/main" id="{FC03E917-BDD7-4FDE-8485-3320B16FA0E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16200000">
            <a:off x="-879441" y="2485969"/>
            <a:ext cx="5593462" cy="3146323"/>
          </a:xfrm>
          <a:prstGeom prst="rect">
            <a:avLst/>
          </a:prstGeom>
        </p:spPr>
      </p:pic>
    </p:spTree>
    <p:extLst>
      <p:ext uri="{BB962C8B-B14F-4D97-AF65-F5344CB8AC3E}">
        <p14:creationId xmlns:p14="http://schemas.microsoft.com/office/powerpoint/2010/main" val="3347058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69C1F9-13CE-4EC8-A736-C6ED1963979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306362"/>
            <a:ext cx="12192000" cy="5551638"/>
          </a:xfrm>
          <a:prstGeom prst="rect">
            <a:avLst/>
          </a:prstGeom>
        </p:spPr>
      </p:pic>
      <p:pic>
        <p:nvPicPr>
          <p:cNvPr id="14" name="Picture 13">
            <a:extLst>
              <a:ext uri="{FF2B5EF4-FFF2-40B4-BE49-F238E27FC236}">
                <a16:creationId xmlns:a16="http://schemas.microsoft.com/office/drawing/2014/main" id="{9C097290-23C2-419E-B1D0-12315DC9FBC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696"/>
          <a:stretch/>
        </p:blipFill>
        <p:spPr>
          <a:xfrm>
            <a:off x="0" y="0"/>
            <a:ext cx="12300284" cy="1262398"/>
          </a:xfrm>
          <a:prstGeom prst="rect">
            <a:avLst/>
          </a:prstGeom>
        </p:spPr>
      </p:pic>
      <p:sp>
        <p:nvSpPr>
          <p:cNvPr id="13" name="TextBox 12">
            <a:extLst>
              <a:ext uri="{FF2B5EF4-FFF2-40B4-BE49-F238E27FC236}">
                <a16:creationId xmlns:a16="http://schemas.microsoft.com/office/drawing/2014/main" id="{C389AAEA-96F0-4553-A293-960AFA043FE1}"/>
              </a:ext>
            </a:extLst>
          </p:cNvPr>
          <p:cNvSpPr txBox="1"/>
          <p:nvPr/>
        </p:nvSpPr>
        <p:spPr>
          <a:xfrm>
            <a:off x="127527" y="299238"/>
            <a:ext cx="9106120" cy="707886"/>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latin typeface="Tw Cen MT" panose="020B0602020104020603" pitchFamily="34" charset="0"/>
              </a:rPr>
              <a:t>YELLOW PINE PIT - RESTORED</a:t>
            </a:r>
          </a:p>
        </p:txBody>
      </p:sp>
      <p:pic>
        <p:nvPicPr>
          <p:cNvPr id="15" name="Picture 14" descr="A close up of a logo&#10;&#10;Description generated with very high confidence">
            <a:extLst>
              <a:ext uri="{FF2B5EF4-FFF2-40B4-BE49-F238E27FC236}">
                <a16:creationId xmlns:a16="http://schemas.microsoft.com/office/drawing/2014/main" id="{DB2899D9-2BBD-4EA0-B6F3-C468BC0F72C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62610" y="493295"/>
            <a:ext cx="1012226" cy="642498"/>
          </a:xfrm>
          <a:prstGeom prst="rect">
            <a:avLst/>
          </a:prstGeom>
        </p:spPr>
      </p:pic>
      <p:sp>
        <p:nvSpPr>
          <p:cNvPr id="17" name="Slide Number Placeholder 3">
            <a:extLst>
              <a:ext uri="{FF2B5EF4-FFF2-40B4-BE49-F238E27FC236}">
                <a16:creationId xmlns:a16="http://schemas.microsoft.com/office/drawing/2014/main" id="{950331B9-4B23-4CCF-9990-860FC8F3AB33}"/>
              </a:ext>
            </a:extLst>
          </p:cNvPr>
          <p:cNvSpPr>
            <a:spLocks noGrp="1"/>
          </p:cNvSpPr>
          <p:nvPr>
            <p:ph type="sldNum" sz="quarter" idx="12"/>
          </p:nvPr>
        </p:nvSpPr>
        <p:spPr>
          <a:xfrm>
            <a:off x="9488556" y="6531426"/>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AD6633-1FB4-4679-A495-E9434E3B0203}" type="slidenum">
              <a:rPr kumimoji="0" lang="en-US" sz="1200" b="0" i="0" u="none" strike="noStrike" kern="1200" cap="none" spc="0" normalizeH="0" baseline="0" noProof="0" smtClean="0">
                <a:ln>
                  <a:noFill/>
                </a:ln>
                <a:solidFill>
                  <a:schemeClr val="tx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3226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2C3BB8-E2C3-420E-9C8B-E8AB276587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872" y="0"/>
            <a:ext cx="10724255" cy="6858000"/>
          </a:xfrm>
          <a:prstGeom prst="rect">
            <a:avLst/>
          </a:prstGeom>
        </p:spPr>
      </p:pic>
    </p:spTree>
    <p:extLst>
      <p:ext uri="{BB962C8B-B14F-4D97-AF65-F5344CB8AC3E}">
        <p14:creationId xmlns:p14="http://schemas.microsoft.com/office/powerpoint/2010/main" val="18638947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E91D995-9BDE-47EA-895F-453DB70D142A}"/>
              </a:ext>
            </a:extLst>
          </p:cNvPr>
          <p:cNvSpPr txBox="1"/>
          <p:nvPr/>
        </p:nvSpPr>
        <p:spPr>
          <a:xfrm>
            <a:off x="362212" y="293083"/>
            <a:ext cx="6171937" cy="1988877"/>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0" i="0" u="none" strike="noStrike" kern="1200" cap="none" spc="0" normalizeH="0" baseline="0" noProof="0" dirty="0">
                <a:ln>
                  <a:noFill/>
                </a:ln>
                <a:solidFill>
                  <a:srgbClr val="44546A">
                    <a:lumMod val="50000"/>
                  </a:srgbClr>
                </a:solidFill>
                <a:effectLst>
                  <a:outerShdw blurRad="38100" dist="38100" dir="2700000" algn="tl">
                    <a:srgbClr val="000000">
                      <a:alpha val="43137"/>
                    </a:srgbClr>
                  </a:outerShdw>
                </a:effectLst>
                <a:uLnTx/>
                <a:uFillTx/>
                <a:latin typeface="Tw Cen MT" panose="020B0602020104020603" pitchFamily="34" charset="0"/>
                <a:ea typeface="+mn-ea"/>
                <a:cs typeface="+mn-cs"/>
              </a:rPr>
              <a:t>FISHERIES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0" i="0" u="none" strike="noStrike" kern="1200" cap="none" spc="0" normalizeH="0" baseline="0" noProof="0" dirty="0">
                <a:ln>
                  <a:noFill/>
                </a:ln>
                <a:solidFill>
                  <a:srgbClr val="44546A">
                    <a:lumMod val="50000"/>
                  </a:srgbClr>
                </a:solidFill>
                <a:effectLst>
                  <a:outerShdw blurRad="38100" dist="38100" dir="2700000" algn="tl">
                    <a:srgbClr val="000000">
                      <a:alpha val="43137"/>
                    </a:srgbClr>
                  </a:outerShdw>
                </a:effectLst>
                <a:uLnTx/>
                <a:uFillTx/>
                <a:latin typeface="Tw Cen MT" panose="020B0602020104020603" pitchFamily="34" charset="0"/>
                <a:ea typeface="+mn-ea"/>
                <a:cs typeface="+mn-cs"/>
              </a:rPr>
              <a:t>GOALS</a:t>
            </a:r>
          </a:p>
        </p:txBody>
      </p:sp>
      <p:sp>
        <p:nvSpPr>
          <p:cNvPr id="9" name="TextBox 8"/>
          <p:cNvSpPr txBox="1"/>
          <p:nvPr/>
        </p:nvSpPr>
        <p:spPr>
          <a:xfrm>
            <a:off x="155448" y="2432311"/>
            <a:ext cx="6943441" cy="4206614"/>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Fisheries Conservation &amp; Protection Goals:</a:t>
            </a:r>
          </a:p>
          <a:p>
            <a:pPr marL="180970" marR="0" lvl="0" indent="-228600" algn="l" defTabSz="914400" rtl="0" eaLnBrk="1" fontAlgn="auto" latinLnBrk="0" hangingPunct="1">
              <a:lnSpc>
                <a:spcPct val="90000"/>
              </a:lnSpc>
              <a:spcBef>
                <a:spcPts val="0"/>
              </a:spcBef>
              <a:spcAft>
                <a:spcPts val="600"/>
              </a:spcAft>
              <a:buClr>
                <a:srgbClr val="44546A"/>
              </a:buClr>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Tw Cen MT" panose="020B0602020104020603" pitchFamily="34" charset="0"/>
                <a:ea typeface="+mn-ea"/>
                <a:cs typeface="+mn-cs"/>
              </a:rPr>
              <a:t>Restor</a:t>
            </a:r>
            <a:r>
              <a:rPr lang="en-US" sz="2400" dirty="0">
                <a:solidFill>
                  <a:prstClr val="black"/>
                </a:solidFill>
                <a:latin typeface="Tw Cen MT" panose="020B0602020104020603" pitchFamily="34" charset="0"/>
              </a:rPr>
              <a:t>e</a:t>
            </a:r>
            <a:r>
              <a:rPr kumimoji="0" lang="en-US" sz="24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 volitional passage</a:t>
            </a:r>
          </a:p>
          <a:p>
            <a:pPr marL="180970" marR="0" lvl="0" indent="-228600" algn="l" defTabSz="914400" rtl="0" eaLnBrk="1" fontAlgn="auto" latinLnBrk="0" hangingPunct="1">
              <a:lnSpc>
                <a:spcPct val="90000"/>
              </a:lnSpc>
              <a:spcBef>
                <a:spcPts val="0"/>
              </a:spcBef>
              <a:spcAft>
                <a:spcPts val="600"/>
              </a:spcAft>
              <a:buClr>
                <a:srgbClr val="44546A"/>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Restore spawning and rearing habitat</a:t>
            </a:r>
          </a:p>
          <a:p>
            <a:pPr marL="180970" marR="0" lvl="0" indent="-228600" algn="l" defTabSz="914400" rtl="0" eaLnBrk="1" fontAlgn="auto" latinLnBrk="0" hangingPunct="1">
              <a:lnSpc>
                <a:spcPct val="90000"/>
              </a:lnSpc>
              <a:spcBef>
                <a:spcPts val="0"/>
              </a:spcBef>
              <a:spcAft>
                <a:spcPts val="600"/>
              </a:spcAft>
              <a:buClr>
                <a:srgbClr val="44546A"/>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Minimize incidental take of ESA-listed fish.</a:t>
            </a:r>
          </a:p>
          <a:p>
            <a:pPr marR="0" lvl="0" algn="l" defTabSz="914400" rtl="0" eaLnBrk="1" fontAlgn="auto" latinLnBrk="0" hangingPunct="1">
              <a:lnSpc>
                <a:spcPct val="90000"/>
              </a:lnSpc>
              <a:spcBef>
                <a:spcPts val="0"/>
              </a:spcBef>
              <a:spcAft>
                <a:spcPts val="600"/>
              </a:spcAft>
              <a:buClr>
                <a:srgbClr val="44546A"/>
              </a:buClr>
              <a:buSzTx/>
              <a:tabLst/>
              <a:defRPr/>
            </a:pPr>
            <a:endParaRPr kumimoji="0" lang="en-US" sz="20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a:p>
            <a:pPr marL="0" marR="0" lvl="0" indent="0" algn="l" defTabSz="914400" rtl="0" eaLnBrk="1" fontAlgn="auto" latinLnBrk="0" hangingPunct="1">
              <a:lnSpc>
                <a:spcPct val="90000"/>
              </a:lnSpc>
              <a:spcBef>
                <a:spcPts val="0"/>
              </a:spcBef>
              <a:spcAft>
                <a:spcPts val="600"/>
              </a:spcAft>
              <a:buClr>
                <a:srgbClr val="44546A"/>
              </a:buClr>
              <a:buSzTx/>
              <a:buFontTx/>
              <a:buNone/>
              <a:tabLst/>
              <a:defRPr/>
            </a:pPr>
            <a:r>
              <a:rPr kumimoji="0" lang="en-US" sz="240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Results: </a:t>
            </a:r>
          </a:p>
          <a:p>
            <a:pPr marL="180970" marR="0" lvl="0" indent="-228600" algn="l" defTabSz="914400" rtl="0" eaLnBrk="1" fontAlgn="auto" latinLnBrk="0" hangingPunct="1">
              <a:lnSpc>
                <a:spcPct val="90000"/>
              </a:lnSpc>
              <a:spcBef>
                <a:spcPts val="0"/>
              </a:spcBef>
              <a:spcAft>
                <a:spcPts val="600"/>
              </a:spcAft>
              <a:buClr>
                <a:srgbClr val="44546A"/>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3-9 miles of additional habitat (species-dependent)</a:t>
            </a:r>
          </a:p>
          <a:p>
            <a:pPr marL="180970" marR="0" lvl="0" indent="-228600" algn="l" defTabSz="914400" rtl="0" eaLnBrk="1" fontAlgn="auto" latinLnBrk="0" hangingPunct="1">
              <a:lnSpc>
                <a:spcPct val="90000"/>
              </a:lnSpc>
              <a:spcBef>
                <a:spcPts val="0"/>
              </a:spcBef>
              <a:spcAft>
                <a:spcPts val="600"/>
              </a:spcAft>
              <a:buClr>
                <a:srgbClr val="44546A"/>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Net improvement in habitat</a:t>
            </a:r>
          </a:p>
          <a:p>
            <a:pPr marL="180970" marR="0" lvl="0" indent="-228600" algn="l" defTabSz="914400" rtl="0" eaLnBrk="1" fontAlgn="auto" latinLnBrk="0" hangingPunct="1">
              <a:lnSpc>
                <a:spcPct val="90000"/>
              </a:lnSpc>
              <a:spcBef>
                <a:spcPts val="0"/>
              </a:spcBef>
              <a:spcAft>
                <a:spcPts val="600"/>
              </a:spcAft>
              <a:buClr>
                <a:srgbClr val="44546A"/>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Support conservation and recovery</a:t>
            </a:r>
          </a:p>
        </p:txBody>
      </p:sp>
      <p:sp>
        <p:nvSpPr>
          <p:cNvPr id="12" name="Slide Number Placeholder 2">
            <a:extLst>
              <a:ext uri="{FF2B5EF4-FFF2-40B4-BE49-F238E27FC236}">
                <a16:creationId xmlns:a16="http://schemas.microsoft.com/office/drawing/2014/main" id="{9C9A520E-9794-4D56-B56D-A9F78411B153}"/>
              </a:ext>
            </a:extLst>
          </p:cNvPr>
          <p:cNvSpPr>
            <a:spLocks noGrp="1"/>
          </p:cNvSpPr>
          <p:nvPr>
            <p:ph type="sldNum" sz="quarter" idx="12"/>
          </p:nvPr>
        </p:nvSpPr>
        <p:spPr>
          <a:xfrm>
            <a:off x="6941820" y="6356350"/>
            <a:ext cx="116586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5AD6633-1FB4-4679-A495-E9434E3B020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1" name="Picture 10" descr="A fish swimming under water&#10;&#10;Description automatically generated"/>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4" name="Picture 3" descr="A close up of a logo&#10;&#10;Description generated with very high confidence">
            <a:extLst>
              <a:ext uri="{FF2B5EF4-FFF2-40B4-BE49-F238E27FC236}">
                <a16:creationId xmlns:a16="http://schemas.microsoft.com/office/drawing/2014/main" id="{70578D2D-729A-4EDB-9AB8-52745FF0DC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62610" y="493295"/>
            <a:ext cx="1012226" cy="642498"/>
          </a:xfrm>
          <a:prstGeom prst="rect">
            <a:avLst/>
          </a:prstGeom>
        </p:spPr>
      </p:pic>
    </p:spTree>
    <p:extLst>
      <p:ext uri="{BB962C8B-B14F-4D97-AF65-F5344CB8AC3E}">
        <p14:creationId xmlns:p14="http://schemas.microsoft.com/office/powerpoint/2010/main" val="24125925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230ACB-83C7-4335-85D0-B72BB85189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04800"/>
            <a:ext cx="12192000" cy="7288803"/>
          </a:xfrm>
          <a:prstGeom prst="rect">
            <a:avLst/>
          </a:prstGeom>
        </p:spPr>
      </p:pic>
      <p:sp>
        <p:nvSpPr>
          <p:cNvPr id="3" name="TextBox 2">
            <a:extLst>
              <a:ext uri="{FF2B5EF4-FFF2-40B4-BE49-F238E27FC236}">
                <a16:creationId xmlns:a16="http://schemas.microsoft.com/office/drawing/2014/main" id="{0EEB13AD-3996-47C9-937C-7A468522DE78}"/>
              </a:ext>
            </a:extLst>
          </p:cNvPr>
          <p:cNvSpPr txBox="1"/>
          <p:nvPr/>
        </p:nvSpPr>
        <p:spPr>
          <a:xfrm>
            <a:off x="4237345" y="4060074"/>
            <a:ext cx="1431027" cy="491160"/>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Hangar Flats</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Lake</a:t>
            </a:r>
          </a:p>
        </p:txBody>
      </p:sp>
      <p:sp>
        <p:nvSpPr>
          <p:cNvPr id="4" name="TextBox 3">
            <a:extLst>
              <a:ext uri="{FF2B5EF4-FFF2-40B4-BE49-F238E27FC236}">
                <a16:creationId xmlns:a16="http://schemas.microsoft.com/office/drawing/2014/main" id="{776813EE-7679-41FD-9C93-8F0C6AA7523B}"/>
              </a:ext>
            </a:extLst>
          </p:cNvPr>
          <p:cNvSpPr txBox="1"/>
          <p:nvPr/>
        </p:nvSpPr>
        <p:spPr>
          <a:xfrm>
            <a:off x="8486494" y="1962916"/>
            <a:ext cx="929100" cy="491160"/>
          </a:xfrm>
          <a:prstGeom prst="rect">
            <a:avLst/>
          </a:prstGeom>
          <a:noFill/>
        </p:spPr>
        <p:txBody>
          <a:bodyPr wrap="none" rtlCol="0">
            <a:spAutoFit/>
          </a:bodyPr>
          <a:lstStyle/>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Restored</a:t>
            </a:r>
          </a:p>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EFSFSR</a:t>
            </a:r>
          </a:p>
        </p:txBody>
      </p:sp>
      <p:sp>
        <p:nvSpPr>
          <p:cNvPr id="5" name="TextBox 4">
            <a:extLst>
              <a:ext uri="{FF2B5EF4-FFF2-40B4-BE49-F238E27FC236}">
                <a16:creationId xmlns:a16="http://schemas.microsoft.com/office/drawing/2014/main" id="{28C9AB2A-F3EF-42C0-A216-239751CFE900}"/>
              </a:ext>
            </a:extLst>
          </p:cNvPr>
          <p:cNvSpPr txBox="1"/>
          <p:nvPr/>
        </p:nvSpPr>
        <p:spPr>
          <a:xfrm>
            <a:off x="10252289" y="2717151"/>
            <a:ext cx="971548" cy="491160"/>
          </a:xfrm>
          <a:prstGeom prst="rect">
            <a:avLst/>
          </a:prstGeom>
          <a:noFill/>
        </p:spPr>
        <p:txBody>
          <a:bodyPr wrap="none" rtlCol="0">
            <a:spAutoFit/>
          </a:bodyPr>
          <a:lstStyle/>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West End</a:t>
            </a:r>
          </a:p>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Lake</a:t>
            </a:r>
          </a:p>
        </p:txBody>
      </p:sp>
      <p:sp>
        <p:nvSpPr>
          <p:cNvPr id="7" name="TextBox 6">
            <a:extLst>
              <a:ext uri="{FF2B5EF4-FFF2-40B4-BE49-F238E27FC236}">
                <a16:creationId xmlns:a16="http://schemas.microsoft.com/office/drawing/2014/main" id="{E0B89A95-BD30-4F4D-B72C-3E52A5984630}"/>
              </a:ext>
            </a:extLst>
          </p:cNvPr>
          <p:cNvSpPr txBox="1"/>
          <p:nvPr/>
        </p:nvSpPr>
        <p:spPr>
          <a:xfrm>
            <a:off x="920497" y="2675365"/>
            <a:ext cx="2011311" cy="398827"/>
          </a:xfrm>
          <a:prstGeom prst="rect">
            <a:avLst/>
          </a:prstGeom>
          <a:noFill/>
        </p:spPr>
        <p:txBody>
          <a:bodyPr wrap="square" lIns="0" tIns="0" rIns="0" bIns="0"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w="0">
                  <a:solidFill>
                    <a:prstClr val="white"/>
                  </a:solid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Reclaimed Tailings</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w="0">
                  <a:solidFill>
                    <a:prstClr val="white"/>
                  </a:solid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Storage Facility</a:t>
            </a:r>
          </a:p>
        </p:txBody>
      </p:sp>
      <p:pic>
        <p:nvPicPr>
          <p:cNvPr id="9" name="Picture 8" descr="A picture containing thing, object&#10;&#10;Description generated with high confidence">
            <a:extLst>
              <a:ext uri="{FF2B5EF4-FFF2-40B4-BE49-F238E27FC236}">
                <a16:creationId xmlns:a16="http://schemas.microsoft.com/office/drawing/2014/main" id="{942D7968-FAB6-4B1D-9521-4B9F69FE547F}"/>
              </a:ext>
            </a:extLst>
          </p:cNvPr>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3140298">
            <a:off x="675633" y="103119"/>
            <a:ext cx="143081" cy="1045640"/>
          </a:xfrm>
          <a:prstGeom prst="rect">
            <a:avLst/>
          </a:prstGeom>
          <a:ln>
            <a:noFill/>
          </a:ln>
        </p:spPr>
      </p:pic>
      <p:sp>
        <p:nvSpPr>
          <p:cNvPr id="10" name="TextBox 9">
            <a:extLst>
              <a:ext uri="{FF2B5EF4-FFF2-40B4-BE49-F238E27FC236}">
                <a16:creationId xmlns:a16="http://schemas.microsoft.com/office/drawing/2014/main" id="{96B85729-676F-4BA6-87E7-C29F925625E9}"/>
              </a:ext>
            </a:extLst>
          </p:cNvPr>
          <p:cNvSpPr txBox="1"/>
          <p:nvPr/>
        </p:nvSpPr>
        <p:spPr>
          <a:xfrm>
            <a:off x="193388" y="5872543"/>
            <a:ext cx="1554336" cy="420564"/>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Post Closure</a:t>
            </a:r>
          </a:p>
        </p:txBody>
      </p:sp>
      <p:sp>
        <p:nvSpPr>
          <p:cNvPr id="12" name="TextBox 11">
            <a:extLst>
              <a:ext uri="{FF2B5EF4-FFF2-40B4-BE49-F238E27FC236}">
                <a16:creationId xmlns:a16="http://schemas.microsoft.com/office/drawing/2014/main" id="{82153EB9-7989-4389-8FC0-F632F54D2BC0}"/>
              </a:ext>
            </a:extLst>
          </p:cNvPr>
          <p:cNvSpPr txBox="1"/>
          <p:nvPr/>
        </p:nvSpPr>
        <p:spPr>
          <a:xfrm>
            <a:off x="6031051" y="1962917"/>
            <a:ext cx="976742" cy="398827"/>
          </a:xfrm>
          <a:prstGeom prst="rect">
            <a:avLst/>
          </a:prstGeom>
          <a:noFill/>
        </p:spPr>
        <p:txBody>
          <a:bodyPr wrap="none" lIns="0" tIns="0" rIns="0" bIns="0"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w="0">
                  <a:solidFill>
                    <a:prstClr val="white"/>
                  </a:solid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Reclaimed</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w="0">
                  <a:solidFill>
                    <a:prstClr val="white"/>
                  </a:solid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Fiddle DRSF</a:t>
            </a:r>
          </a:p>
        </p:txBody>
      </p:sp>
      <p:sp>
        <p:nvSpPr>
          <p:cNvPr id="13" name="TextBox 12">
            <a:extLst>
              <a:ext uri="{FF2B5EF4-FFF2-40B4-BE49-F238E27FC236}">
                <a16:creationId xmlns:a16="http://schemas.microsoft.com/office/drawing/2014/main" id="{C0F3BE88-9D76-4996-BD17-AB051A9A5DD0}"/>
              </a:ext>
            </a:extLst>
          </p:cNvPr>
          <p:cNvSpPr txBox="1"/>
          <p:nvPr/>
        </p:nvSpPr>
        <p:spPr>
          <a:xfrm>
            <a:off x="2931807" y="3690742"/>
            <a:ext cx="744435" cy="595804"/>
          </a:xfrm>
          <a:prstGeom prst="rect">
            <a:avLst/>
          </a:prstGeom>
          <a:noFill/>
        </p:spPr>
        <p:txBody>
          <a:bodyPr wrap="none" lIns="0" tIns="0" rIns="0" bIns="0"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w="0">
                  <a:solidFill>
                    <a:prstClr val="white"/>
                  </a:solid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Restored</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w="0">
                  <a:solidFill>
                    <a:prstClr val="white"/>
                  </a:solid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Blowout</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w="0">
                  <a:solidFill>
                    <a:prstClr val="white"/>
                  </a:solid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Creek</a:t>
            </a:r>
          </a:p>
        </p:txBody>
      </p:sp>
      <p:pic>
        <p:nvPicPr>
          <p:cNvPr id="14" name="Picture 13">
            <a:extLst>
              <a:ext uri="{FF2B5EF4-FFF2-40B4-BE49-F238E27FC236}">
                <a16:creationId xmlns:a16="http://schemas.microsoft.com/office/drawing/2014/main" id="{3034DDFC-39B2-4B5D-A3EF-33BCB721CA38}"/>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872049" y="6015498"/>
            <a:ext cx="2978921" cy="480697"/>
          </a:xfrm>
          <a:prstGeom prst="rect">
            <a:avLst/>
          </a:prstGeom>
        </p:spPr>
      </p:pic>
    </p:spTree>
    <p:extLst>
      <p:ext uri="{BB962C8B-B14F-4D97-AF65-F5344CB8AC3E}">
        <p14:creationId xmlns:p14="http://schemas.microsoft.com/office/powerpoint/2010/main" val="758686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AA0C7A74-E558-446D-8B6C-1F8D8232701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696"/>
          <a:stretch/>
        </p:blipFill>
        <p:spPr>
          <a:xfrm>
            <a:off x="0" y="-3605"/>
            <a:ext cx="12300284" cy="1262398"/>
          </a:xfrm>
          <a:prstGeom prst="rect">
            <a:avLst/>
          </a:prstGeom>
        </p:spPr>
      </p:pic>
      <p:sp>
        <p:nvSpPr>
          <p:cNvPr id="14" name="TextBox 13">
            <a:extLst>
              <a:ext uri="{FF2B5EF4-FFF2-40B4-BE49-F238E27FC236}">
                <a16:creationId xmlns:a16="http://schemas.microsoft.com/office/drawing/2014/main" id="{734E888A-C986-4BC4-AA82-F3552315F49C}"/>
              </a:ext>
            </a:extLst>
          </p:cNvPr>
          <p:cNvSpPr txBox="1"/>
          <p:nvPr/>
        </p:nvSpPr>
        <p:spPr>
          <a:xfrm>
            <a:off x="228470" y="165929"/>
            <a:ext cx="1028027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w Cen MT" panose="020B0602020104020603" pitchFamily="34" charset="0"/>
                <a:ea typeface="+mn-ea"/>
                <a:cs typeface="+mn-cs"/>
              </a:rPr>
              <a:t>OUR TEAM</a:t>
            </a:r>
          </a:p>
        </p:txBody>
      </p:sp>
      <p:pic>
        <p:nvPicPr>
          <p:cNvPr id="25" name="Picture 24" descr="A close up of a logo&#10;&#10;Description generated with very high confidence">
            <a:extLst>
              <a:ext uri="{FF2B5EF4-FFF2-40B4-BE49-F238E27FC236}">
                <a16:creationId xmlns:a16="http://schemas.microsoft.com/office/drawing/2014/main" id="{07532745-EAB5-436F-BF7D-B58B1001E8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65049" y="504365"/>
            <a:ext cx="860951" cy="628438"/>
          </a:xfrm>
          <a:prstGeom prst="rect">
            <a:avLst/>
          </a:prstGeom>
        </p:spPr>
      </p:pic>
      <p:sp>
        <p:nvSpPr>
          <p:cNvPr id="20" name="TextBox 19">
            <a:extLst>
              <a:ext uri="{FF2B5EF4-FFF2-40B4-BE49-F238E27FC236}">
                <a16:creationId xmlns:a16="http://schemas.microsoft.com/office/drawing/2014/main" id="{5C9E94F2-768C-4912-922D-DB87A2428394}"/>
              </a:ext>
            </a:extLst>
          </p:cNvPr>
          <p:cNvSpPr txBox="1"/>
          <p:nvPr/>
        </p:nvSpPr>
        <p:spPr>
          <a:xfrm>
            <a:off x="228470" y="889461"/>
            <a:ext cx="70999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w Cen MT" panose="020B0602020104020603" pitchFamily="34" charset="0"/>
                <a:ea typeface="+mn-ea"/>
                <a:cs typeface="+mn-cs"/>
              </a:rPr>
              <a:t>MOST OF OUR 33+ EMPLOYEES CALL IDAHO HOME.</a:t>
            </a:r>
          </a:p>
        </p:txBody>
      </p:sp>
      <p:grpSp>
        <p:nvGrpSpPr>
          <p:cNvPr id="8" name="Group 7">
            <a:extLst>
              <a:ext uri="{FF2B5EF4-FFF2-40B4-BE49-F238E27FC236}">
                <a16:creationId xmlns:a16="http://schemas.microsoft.com/office/drawing/2014/main" id="{C13B9427-9B07-4034-B627-B8305BDE8139}"/>
              </a:ext>
            </a:extLst>
          </p:cNvPr>
          <p:cNvGrpSpPr/>
          <p:nvPr/>
        </p:nvGrpSpPr>
        <p:grpSpPr>
          <a:xfrm>
            <a:off x="146253" y="3062862"/>
            <a:ext cx="11897439" cy="1645920"/>
            <a:chOff x="146253" y="3036210"/>
            <a:chExt cx="11897439" cy="1645920"/>
          </a:xfrm>
        </p:grpSpPr>
        <p:pic>
          <p:nvPicPr>
            <p:cNvPr id="5" name="Picture 4" descr="A person wearing glasses and smiling at the camera&#10;&#10;Description generated with very high confidence">
              <a:extLst>
                <a:ext uri="{FF2B5EF4-FFF2-40B4-BE49-F238E27FC236}">
                  <a16:creationId xmlns:a16="http://schemas.microsoft.com/office/drawing/2014/main" id="{ECB221DA-19BA-49BB-8906-63E6190865D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03593" y="3036210"/>
              <a:ext cx="1317939" cy="1645920"/>
            </a:xfrm>
            <a:prstGeom prst="rect">
              <a:avLst/>
            </a:prstGeom>
          </p:spPr>
        </p:pic>
        <p:pic>
          <p:nvPicPr>
            <p:cNvPr id="16" name="Picture 15" descr="A person smiling for the camera&#10;&#10;Description generated with very high confidence">
              <a:extLst>
                <a:ext uri="{FF2B5EF4-FFF2-40B4-BE49-F238E27FC236}">
                  <a16:creationId xmlns:a16="http://schemas.microsoft.com/office/drawing/2014/main" id="{2FDDD96E-93A2-4B7B-8E8F-EDDF2DCAD95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01228" y="3036210"/>
              <a:ext cx="1364015" cy="1645920"/>
            </a:xfrm>
            <a:prstGeom prst="rect">
              <a:avLst/>
            </a:prstGeom>
          </p:spPr>
        </p:pic>
        <p:pic>
          <p:nvPicPr>
            <p:cNvPr id="28" name="Picture 27" descr="A couple of people that are standing in the dirt&#10;&#10;Description generated with very high confidence">
              <a:extLst>
                <a:ext uri="{FF2B5EF4-FFF2-40B4-BE49-F238E27FC236}">
                  <a16:creationId xmlns:a16="http://schemas.microsoft.com/office/drawing/2014/main" id="{CB4A5305-C774-462B-A986-2335A7DE319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6253" y="3036210"/>
              <a:ext cx="1234440" cy="1645920"/>
            </a:xfrm>
            <a:prstGeom prst="rect">
              <a:avLst/>
            </a:prstGeom>
          </p:spPr>
        </p:pic>
        <p:pic>
          <p:nvPicPr>
            <p:cNvPr id="1024" name="Picture 1023" descr="A person riding on top of a tree&#10;&#10;Description generated with high confidence">
              <a:extLst>
                <a:ext uri="{FF2B5EF4-FFF2-40B4-BE49-F238E27FC236}">
                  <a16:creationId xmlns:a16="http://schemas.microsoft.com/office/drawing/2014/main" id="{394C60D4-0675-4813-8F88-4B13197F680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990464" y="3036210"/>
              <a:ext cx="1364838" cy="1645920"/>
            </a:xfrm>
            <a:prstGeom prst="rect">
              <a:avLst/>
            </a:prstGeom>
          </p:spPr>
        </p:pic>
        <p:pic>
          <p:nvPicPr>
            <p:cNvPr id="1038" name="Picture 1037" descr="A group of people standing around a motorcycle&#10;&#10;Description generated with very high confidence">
              <a:extLst>
                <a:ext uri="{FF2B5EF4-FFF2-40B4-BE49-F238E27FC236}">
                  <a16:creationId xmlns:a16="http://schemas.microsoft.com/office/drawing/2014/main" id="{25DE1397-BFD3-4C52-8C09-63EACD58F5D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632951" y="3036210"/>
              <a:ext cx="925367" cy="1645920"/>
            </a:xfrm>
            <a:prstGeom prst="rect">
              <a:avLst/>
            </a:prstGeom>
          </p:spPr>
        </p:pic>
        <p:pic>
          <p:nvPicPr>
            <p:cNvPr id="1059" name="Picture 1058" descr="A person standing next to a body of water&#10;&#10;Description generated with very high confidence">
              <a:extLst>
                <a:ext uri="{FF2B5EF4-FFF2-40B4-BE49-F238E27FC236}">
                  <a16:creationId xmlns:a16="http://schemas.microsoft.com/office/drawing/2014/main" id="{1A06B9CA-4F5E-44F9-861C-61AED71AE4F8}"/>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0678854" y="3036210"/>
              <a:ext cx="1364838" cy="1645920"/>
            </a:xfrm>
            <a:prstGeom prst="rect">
              <a:avLst/>
            </a:prstGeom>
          </p:spPr>
        </p:pic>
        <p:pic>
          <p:nvPicPr>
            <p:cNvPr id="1028" name="Picture 4" descr="Image may contain: 3 people, people smiling, people sitting, sunglasses and car">
              <a:extLst>
                <a:ext uri="{FF2B5EF4-FFF2-40B4-BE49-F238E27FC236}">
                  <a16:creationId xmlns:a16="http://schemas.microsoft.com/office/drawing/2014/main" id="{08C852F0-1935-45C0-B4C0-4C571BCF1116}"/>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5642067" y="3036210"/>
              <a:ext cx="1227862" cy="16459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erson that is standing in the snow&#10;&#10;Description generated with high confidence">
              <a:extLst>
                <a:ext uri="{FF2B5EF4-FFF2-40B4-BE49-F238E27FC236}">
                  <a16:creationId xmlns:a16="http://schemas.microsoft.com/office/drawing/2014/main" id="{379ED521-3E43-4AC5-A4FD-A07CB4EB5E0B}"/>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8475837" y="3036210"/>
              <a:ext cx="1036579" cy="1645920"/>
            </a:xfrm>
            <a:prstGeom prst="rect">
              <a:avLst/>
            </a:prstGeom>
          </p:spPr>
        </p:pic>
        <p:pic>
          <p:nvPicPr>
            <p:cNvPr id="1044" name="Picture 1043" descr="A group of people walking on a beach&#10;&#10;Description generated with very high confidence">
              <a:extLst>
                <a:ext uri="{FF2B5EF4-FFF2-40B4-BE49-F238E27FC236}">
                  <a16:creationId xmlns:a16="http://schemas.microsoft.com/office/drawing/2014/main" id="{50C40274-DD80-4CFF-B47E-97283AF10033}"/>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985778" y="3036210"/>
              <a:ext cx="1097280" cy="1645920"/>
            </a:xfrm>
            <a:prstGeom prst="rect">
              <a:avLst/>
            </a:prstGeom>
          </p:spPr>
        </p:pic>
      </p:grpSp>
      <p:grpSp>
        <p:nvGrpSpPr>
          <p:cNvPr id="9" name="Group 8">
            <a:extLst>
              <a:ext uri="{FF2B5EF4-FFF2-40B4-BE49-F238E27FC236}">
                <a16:creationId xmlns:a16="http://schemas.microsoft.com/office/drawing/2014/main" id="{03E4B3B2-AB3D-425D-A825-DA9C1B029FCD}"/>
              </a:ext>
            </a:extLst>
          </p:cNvPr>
          <p:cNvGrpSpPr/>
          <p:nvPr/>
        </p:nvGrpSpPr>
        <p:grpSpPr>
          <a:xfrm>
            <a:off x="146253" y="1314839"/>
            <a:ext cx="11897439" cy="1648685"/>
            <a:chOff x="146253" y="1314839"/>
            <a:chExt cx="11897439" cy="1648685"/>
          </a:xfrm>
        </p:grpSpPr>
        <p:pic>
          <p:nvPicPr>
            <p:cNvPr id="1063" name="Picture 1062" descr="A person standing on top of a snow covered slope&#10;&#10;Description generated with very high confidence">
              <a:extLst>
                <a:ext uri="{FF2B5EF4-FFF2-40B4-BE49-F238E27FC236}">
                  <a16:creationId xmlns:a16="http://schemas.microsoft.com/office/drawing/2014/main" id="{4918B064-EE18-4864-81DE-E51D7B965F3A}"/>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5621570" y="1316222"/>
              <a:ext cx="1058824" cy="1645920"/>
            </a:xfrm>
            <a:prstGeom prst="rect">
              <a:avLst/>
            </a:prstGeom>
          </p:spPr>
        </p:pic>
        <p:pic>
          <p:nvPicPr>
            <p:cNvPr id="27" name="Picture 26" descr="A picture containing indoor, person&#10;&#10;Description generated with high confidence">
              <a:extLst>
                <a:ext uri="{FF2B5EF4-FFF2-40B4-BE49-F238E27FC236}">
                  <a16:creationId xmlns:a16="http://schemas.microsoft.com/office/drawing/2014/main" id="{0D312D96-58B4-4E45-BC91-7010A77C6537}"/>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rot="5400000">
              <a:off x="2739908" y="1590542"/>
              <a:ext cx="1648685" cy="1097280"/>
            </a:xfrm>
            <a:prstGeom prst="rect">
              <a:avLst/>
            </a:prstGeom>
          </p:spPr>
        </p:pic>
        <p:pic>
          <p:nvPicPr>
            <p:cNvPr id="7" name="Picture 6" descr="A person wearing a suit and tie smiling at the camera&#10;&#10;Description generated with very high confidence">
              <a:extLst>
                <a:ext uri="{FF2B5EF4-FFF2-40B4-BE49-F238E27FC236}">
                  <a16:creationId xmlns:a16="http://schemas.microsoft.com/office/drawing/2014/main" id="{98E81DAA-F95B-4DD3-96C0-50FCF7BC8503}"/>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b="-136"/>
            <a:stretch/>
          </p:blipFill>
          <p:spPr>
            <a:xfrm>
              <a:off x="1503158" y="1316222"/>
              <a:ext cx="1392503" cy="1645920"/>
            </a:xfrm>
            <a:prstGeom prst="rect">
              <a:avLst/>
            </a:prstGeom>
          </p:spPr>
        </p:pic>
        <p:pic>
          <p:nvPicPr>
            <p:cNvPr id="24" name="Picture 23" descr="A person riding on the back of a truck&#10;&#10;Description generated with high confidence">
              <a:extLst>
                <a:ext uri="{FF2B5EF4-FFF2-40B4-BE49-F238E27FC236}">
                  <a16:creationId xmlns:a16="http://schemas.microsoft.com/office/drawing/2014/main" id="{35813A72-48A6-4244-A98B-D7F1D36E6EA4}"/>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8168465" y="1316222"/>
              <a:ext cx="1317938" cy="1645920"/>
            </a:xfrm>
            <a:prstGeom prst="rect">
              <a:avLst/>
            </a:prstGeom>
          </p:spPr>
        </p:pic>
        <p:pic>
          <p:nvPicPr>
            <p:cNvPr id="1031" name="Picture 1030" descr="A person standing on a rocky hill&#10;&#10;Description generated with very high confidence">
              <a:extLst>
                <a:ext uri="{FF2B5EF4-FFF2-40B4-BE49-F238E27FC236}">
                  <a16:creationId xmlns:a16="http://schemas.microsoft.com/office/drawing/2014/main" id="{32BC8B57-2707-4F4C-9836-19BE9C4D97E2}"/>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9606353" y="1316222"/>
              <a:ext cx="924887" cy="1645920"/>
            </a:xfrm>
            <a:prstGeom prst="rect">
              <a:avLst/>
            </a:prstGeom>
          </p:spPr>
        </p:pic>
        <p:pic>
          <p:nvPicPr>
            <p:cNvPr id="1042" name="Picture 1041" descr="A person standing next to a tree&#10;&#10;Description generated with very high confidence">
              <a:extLst>
                <a:ext uri="{FF2B5EF4-FFF2-40B4-BE49-F238E27FC236}">
                  <a16:creationId xmlns:a16="http://schemas.microsoft.com/office/drawing/2014/main" id="{A26F06F4-EA36-4F52-8CAE-0C790F720A14}"/>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6800344" y="1316222"/>
              <a:ext cx="1248171" cy="1645920"/>
            </a:xfrm>
            <a:prstGeom prst="rect">
              <a:avLst/>
            </a:prstGeom>
          </p:spPr>
        </p:pic>
        <p:pic>
          <p:nvPicPr>
            <p:cNvPr id="1069" name="Picture 1068" descr="A person sitting on a rock&#10;&#10;Description generated with high confidence">
              <a:extLst>
                <a:ext uri="{FF2B5EF4-FFF2-40B4-BE49-F238E27FC236}">
                  <a16:creationId xmlns:a16="http://schemas.microsoft.com/office/drawing/2014/main" id="{23C78BB2-306B-4B7A-8434-BBE1A39A92AA}"/>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146253" y="1316222"/>
              <a:ext cx="1236955" cy="1645920"/>
            </a:xfrm>
            <a:prstGeom prst="rect">
              <a:avLst/>
            </a:prstGeom>
          </p:spPr>
        </p:pic>
        <p:pic>
          <p:nvPicPr>
            <p:cNvPr id="1070" name="Picture 1069">
              <a:extLst>
                <a:ext uri="{FF2B5EF4-FFF2-40B4-BE49-F238E27FC236}">
                  <a16:creationId xmlns:a16="http://schemas.microsoft.com/office/drawing/2014/main" id="{44EDF8E1-2275-4778-9F35-AE69BFE244F1}"/>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10651189" y="1316222"/>
              <a:ext cx="1392503" cy="1645920"/>
            </a:xfrm>
            <a:prstGeom prst="rect">
              <a:avLst/>
            </a:prstGeom>
          </p:spPr>
        </p:pic>
        <p:pic>
          <p:nvPicPr>
            <p:cNvPr id="1071" name="0B5801E9-6E4E-4126-88B6-456AC3BC030D" descr="0B5801E9-6E4E-4126-88B6-456AC3BC030D">
              <a:extLst>
                <a:ext uri="{FF2B5EF4-FFF2-40B4-BE49-F238E27FC236}">
                  <a16:creationId xmlns:a16="http://schemas.microsoft.com/office/drawing/2014/main" id="{D2367313-1FD2-41C5-B81A-311464E6FFAA}"/>
                </a:ext>
              </a:extLst>
            </p:cNvPr>
            <p:cNvPicPr>
              <a:picLocks noChangeAspect="1" noChangeArrowheads="1"/>
            </p:cNvPicPr>
            <p:nvPr/>
          </p:nvPicPr>
          <p:blipFill>
            <a:blip r:embed="rId21" cstate="email">
              <a:extLst>
                <a:ext uri="{BEBA8EAE-BF5A-486C-A8C5-ECC9F3942E4B}">
                  <a14:imgProps xmlns:a14="http://schemas.microsoft.com/office/drawing/2010/main">
                    <a14:imgLayer r:embed="rId22">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4232841" y="1316222"/>
              <a:ext cx="1268779"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5" name="TextBox 84">
            <a:extLst>
              <a:ext uri="{FF2B5EF4-FFF2-40B4-BE49-F238E27FC236}">
                <a16:creationId xmlns:a16="http://schemas.microsoft.com/office/drawing/2014/main" id="{09BCA912-A803-4AE7-9B5E-D167558D3A14}"/>
              </a:ext>
            </a:extLst>
          </p:cNvPr>
          <p:cNvSpPr txBox="1"/>
          <p:nvPr/>
        </p:nvSpPr>
        <p:spPr>
          <a:xfrm>
            <a:off x="1562648" y="6455598"/>
            <a:ext cx="906670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75000"/>
                  </a:srgbClr>
                </a:solidFill>
                <a:effectLst>
                  <a:outerShdw blurRad="38100" dist="38100" dir="2700000" algn="tl">
                    <a:srgbClr val="000000">
                      <a:alpha val="43137"/>
                    </a:srgbClr>
                  </a:outerShdw>
                </a:effectLst>
                <a:uLnTx/>
                <a:uFillTx/>
                <a:latin typeface="Tw Cen MT" panose="020B0602020104020603" pitchFamily="34" charset="0"/>
                <a:ea typeface="+mn-ea"/>
                <a:cs typeface="+mn-cs"/>
              </a:rPr>
              <a:t>EXPERTS, DEDICATED TO IDAHO AND COMMITTED TO DOING THE RIGHT THING. </a:t>
            </a:r>
          </a:p>
        </p:txBody>
      </p:sp>
      <p:grpSp>
        <p:nvGrpSpPr>
          <p:cNvPr id="6" name="Group 5">
            <a:extLst>
              <a:ext uri="{FF2B5EF4-FFF2-40B4-BE49-F238E27FC236}">
                <a16:creationId xmlns:a16="http://schemas.microsoft.com/office/drawing/2014/main" id="{842C33FD-B01D-4820-A70F-FDC5F833B522}"/>
              </a:ext>
            </a:extLst>
          </p:cNvPr>
          <p:cNvGrpSpPr/>
          <p:nvPr/>
        </p:nvGrpSpPr>
        <p:grpSpPr>
          <a:xfrm>
            <a:off x="146253" y="4808120"/>
            <a:ext cx="11897439" cy="1645920"/>
            <a:chOff x="146253" y="4808120"/>
            <a:chExt cx="11897439" cy="1645920"/>
          </a:xfrm>
        </p:grpSpPr>
        <p:pic>
          <p:nvPicPr>
            <p:cNvPr id="1046" name="Picture 1045" descr="A person wearing a helmet and goggles in the snow&#10;&#10;Description generated with very high confidence">
              <a:extLst>
                <a:ext uri="{FF2B5EF4-FFF2-40B4-BE49-F238E27FC236}">
                  <a16:creationId xmlns:a16="http://schemas.microsoft.com/office/drawing/2014/main" id="{92D90A8F-1243-4607-AD40-8B1486AC1C2B}"/>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6510575" y="4808120"/>
              <a:ext cx="1234440" cy="1645920"/>
            </a:xfrm>
            <a:prstGeom prst="rect">
              <a:avLst/>
            </a:prstGeom>
          </p:spPr>
        </p:pic>
        <p:pic>
          <p:nvPicPr>
            <p:cNvPr id="1048" name="Picture 1047" descr="A group of people sitting at a picnic table&#10;&#10;Description generated with very high confidence">
              <a:extLst>
                <a:ext uri="{FF2B5EF4-FFF2-40B4-BE49-F238E27FC236}">
                  <a16:creationId xmlns:a16="http://schemas.microsoft.com/office/drawing/2014/main" id="{B490B9A8-DCF4-42B4-8511-F24C88966D37}"/>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146253" y="4808120"/>
              <a:ext cx="1234440" cy="1645920"/>
            </a:xfrm>
            <a:prstGeom prst="rect">
              <a:avLst/>
            </a:prstGeom>
          </p:spPr>
        </p:pic>
        <p:pic>
          <p:nvPicPr>
            <p:cNvPr id="4" name="Picture 3" descr="A person holding a fish&#10;&#10;Description generated with high confidence">
              <a:extLst>
                <a:ext uri="{FF2B5EF4-FFF2-40B4-BE49-F238E27FC236}">
                  <a16:creationId xmlns:a16="http://schemas.microsoft.com/office/drawing/2014/main" id="{24F480CC-31EF-4275-AC61-6BBCF006BC91}"/>
                </a:ext>
              </a:extLst>
            </p:cNvPr>
            <p:cNvPicPr>
              <a:picLocks noChangeAspect="1"/>
            </p:cNvPicPr>
            <p:nvPr/>
          </p:nvPicPr>
          <p:blipFill rotWithShape="1">
            <a:blip r:embed="rId25" cstate="email">
              <a:extLst>
                <a:ext uri="{28A0092B-C50C-407E-A947-70E740481C1C}">
                  <a14:useLocalDpi xmlns:a14="http://schemas.microsoft.com/office/drawing/2010/main"/>
                </a:ext>
              </a:extLst>
            </a:blip>
            <a:srcRect/>
            <a:stretch/>
          </p:blipFill>
          <p:spPr>
            <a:xfrm>
              <a:off x="9336979" y="4808120"/>
              <a:ext cx="1393409" cy="1645920"/>
            </a:xfrm>
            <a:prstGeom prst="rect">
              <a:avLst/>
            </a:prstGeom>
          </p:spPr>
        </p:pic>
        <p:pic>
          <p:nvPicPr>
            <p:cNvPr id="12" name="Picture 11" descr="A person wearing sunglasses posing for the camera&#10;&#10;Description generated with very high confidence">
              <a:extLst>
                <a:ext uri="{FF2B5EF4-FFF2-40B4-BE49-F238E27FC236}">
                  <a16:creationId xmlns:a16="http://schemas.microsoft.com/office/drawing/2014/main" id="{EDF545B9-C8BE-4E90-8EB6-4A336B7FB14C}"/>
                </a:ext>
              </a:extLst>
            </p:cNvPr>
            <p:cNvPicPr>
              <a:picLocks noChangeAspect="1"/>
            </p:cNvPicPr>
            <p:nvPr/>
          </p:nvPicPr>
          <p:blipFill rotWithShape="1">
            <a:blip r:embed="rId26" cstate="email">
              <a:extLst>
                <a:ext uri="{28A0092B-C50C-407E-A947-70E740481C1C}">
                  <a14:useLocalDpi xmlns:a14="http://schemas.microsoft.com/office/drawing/2010/main"/>
                </a:ext>
              </a:extLst>
            </a:blip>
            <a:srcRect/>
            <a:stretch/>
          </p:blipFill>
          <p:spPr>
            <a:xfrm>
              <a:off x="4042185" y="4808120"/>
              <a:ext cx="1400226" cy="1645920"/>
            </a:xfrm>
            <a:prstGeom prst="rect">
              <a:avLst/>
            </a:prstGeom>
          </p:spPr>
        </p:pic>
        <p:pic>
          <p:nvPicPr>
            <p:cNvPr id="30" name="Picture 29" descr="A picture containing outdoor, tree, ground, grass&#10;&#10;Description generated with very high confidence">
              <a:extLst>
                <a:ext uri="{FF2B5EF4-FFF2-40B4-BE49-F238E27FC236}">
                  <a16:creationId xmlns:a16="http://schemas.microsoft.com/office/drawing/2014/main" id="{37AA89F4-425E-455A-B159-FA1B7E5E3338}"/>
                </a:ext>
              </a:extLst>
            </p:cNvPr>
            <p:cNvPicPr>
              <a:picLocks noChangeAspect="1"/>
            </p:cNvPicPr>
            <p:nvPr/>
          </p:nvPicPr>
          <p:blipFill rotWithShape="1">
            <a:blip r:embed="rId27" cstate="email">
              <a:extLst>
                <a:ext uri="{28A0092B-C50C-407E-A947-70E740481C1C}">
                  <a14:useLocalDpi xmlns:a14="http://schemas.microsoft.com/office/drawing/2010/main"/>
                </a:ext>
              </a:extLst>
            </a:blip>
            <a:srcRect/>
            <a:stretch/>
          </p:blipFill>
          <p:spPr>
            <a:xfrm>
              <a:off x="2738977" y="4808120"/>
              <a:ext cx="1241286" cy="1645920"/>
            </a:xfrm>
            <a:prstGeom prst="rect">
              <a:avLst/>
            </a:prstGeom>
          </p:spPr>
        </p:pic>
        <p:pic>
          <p:nvPicPr>
            <p:cNvPr id="1050" name="Picture 1049" descr="A person wearing a hat&#10;&#10;Description generated with very high confidence">
              <a:extLst>
                <a:ext uri="{FF2B5EF4-FFF2-40B4-BE49-F238E27FC236}">
                  <a16:creationId xmlns:a16="http://schemas.microsoft.com/office/drawing/2014/main" id="{C2EE1107-2A3C-4438-BF1D-A65EB953743E}"/>
                </a:ext>
              </a:extLst>
            </p:cNvPr>
            <p:cNvPicPr>
              <a:picLocks noChangeAspect="1"/>
            </p:cNvPicPr>
            <p:nvPr/>
          </p:nvPicPr>
          <p:blipFill rotWithShape="1">
            <a:blip r:embed="rId28" cstate="email">
              <a:extLst>
                <a:ext uri="{28A0092B-C50C-407E-A947-70E740481C1C}">
                  <a14:useLocalDpi xmlns:a14="http://schemas.microsoft.com/office/drawing/2010/main"/>
                </a:ext>
              </a:extLst>
            </a:blip>
            <a:srcRect/>
            <a:stretch/>
          </p:blipFill>
          <p:spPr>
            <a:xfrm>
              <a:off x="1442615" y="4808120"/>
              <a:ext cx="1234440" cy="1645920"/>
            </a:xfrm>
            <a:prstGeom prst="rect">
              <a:avLst/>
            </a:prstGeom>
          </p:spPr>
        </p:pic>
        <p:pic>
          <p:nvPicPr>
            <p:cNvPr id="1055" name="Picture 1054" descr="A picture containing outdoor, person, tree, snow&#10;&#10;Description generated with very high confidence">
              <a:extLst>
                <a:ext uri="{FF2B5EF4-FFF2-40B4-BE49-F238E27FC236}">
                  <a16:creationId xmlns:a16="http://schemas.microsoft.com/office/drawing/2014/main" id="{2775EBA5-B70B-47FD-A47A-57F79FCDEA85}"/>
                </a:ext>
              </a:extLst>
            </p:cNvPr>
            <p:cNvPicPr>
              <a:picLocks noChangeAspect="1"/>
            </p:cNvPicPr>
            <p:nvPr/>
          </p:nvPicPr>
          <p:blipFill rotWithShape="1">
            <a:blip r:embed="rId29" cstate="email">
              <a:extLst>
                <a:ext uri="{28A0092B-C50C-407E-A947-70E740481C1C}">
                  <a14:useLocalDpi xmlns:a14="http://schemas.microsoft.com/office/drawing/2010/main"/>
                </a:ext>
              </a:extLst>
            </a:blip>
            <a:srcRect/>
            <a:stretch/>
          </p:blipFill>
          <p:spPr>
            <a:xfrm rot="16200000">
              <a:off x="10596812" y="5005388"/>
              <a:ext cx="1642375" cy="1251384"/>
            </a:xfrm>
            <a:prstGeom prst="rect">
              <a:avLst/>
            </a:prstGeom>
          </p:spPr>
        </p:pic>
        <p:pic>
          <p:nvPicPr>
            <p:cNvPr id="1066" name="Picture 1065" descr="A person wearing a hat and smiling at the camera&#10;&#10;Description generated with very high confidence">
              <a:extLst>
                <a:ext uri="{FF2B5EF4-FFF2-40B4-BE49-F238E27FC236}">
                  <a16:creationId xmlns:a16="http://schemas.microsoft.com/office/drawing/2014/main" id="{296DA4CF-C5FC-4E71-B711-F3BCFC16CFB0}"/>
                </a:ext>
              </a:extLst>
            </p:cNvPr>
            <p:cNvPicPr>
              <a:picLocks noChangeAspect="1"/>
            </p:cNvPicPr>
            <p:nvPr/>
          </p:nvPicPr>
          <p:blipFill rotWithShape="1">
            <a:blip r:embed="rId30" cstate="email">
              <a:extLst>
                <a:ext uri="{28A0092B-C50C-407E-A947-70E740481C1C}">
                  <a14:useLocalDpi xmlns:a14="http://schemas.microsoft.com/office/drawing/2010/main"/>
                </a:ext>
              </a:extLst>
            </a:blip>
            <a:srcRect/>
            <a:stretch/>
          </p:blipFill>
          <p:spPr>
            <a:xfrm>
              <a:off x="7806937" y="4808120"/>
              <a:ext cx="1468120" cy="1645920"/>
            </a:xfrm>
            <a:prstGeom prst="rect">
              <a:avLst/>
            </a:prstGeom>
          </p:spPr>
        </p:pic>
        <p:pic>
          <p:nvPicPr>
            <p:cNvPr id="3" name="Picture 2" descr="A person standing next to a tree&#10;&#10;Description generated with very high confidence">
              <a:extLst>
                <a:ext uri="{FF2B5EF4-FFF2-40B4-BE49-F238E27FC236}">
                  <a16:creationId xmlns:a16="http://schemas.microsoft.com/office/drawing/2014/main" id="{37DBA91B-BBB8-4CF4-8B22-50C91181B31A}"/>
                </a:ext>
              </a:extLst>
            </p:cNvPr>
            <p:cNvPicPr>
              <a:picLocks noChangeAspect="1"/>
            </p:cNvPicPr>
            <p:nvPr/>
          </p:nvPicPr>
          <p:blipFill rotWithShape="1">
            <a:blip r:embed="rId31" cstate="email">
              <a:extLst>
                <a:ext uri="{28A0092B-C50C-407E-A947-70E740481C1C}">
                  <a14:useLocalDpi xmlns:a14="http://schemas.microsoft.com/office/drawing/2010/main"/>
                </a:ext>
              </a:extLst>
            </a:blip>
            <a:srcRect/>
            <a:stretch/>
          </p:blipFill>
          <p:spPr>
            <a:xfrm>
              <a:off x="5504333" y="4808120"/>
              <a:ext cx="944320" cy="1645920"/>
            </a:xfrm>
            <a:prstGeom prst="rect">
              <a:avLst/>
            </a:prstGeom>
          </p:spPr>
        </p:pic>
      </p:grpSp>
    </p:spTree>
    <p:extLst>
      <p:ext uri="{BB962C8B-B14F-4D97-AF65-F5344CB8AC3E}">
        <p14:creationId xmlns:p14="http://schemas.microsoft.com/office/powerpoint/2010/main" val="41370049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boise-disk\Photography\02 Professional\2015 Chad Case\Photos\150814cc-0028.png">
            <a:extLst>
              <a:ext uri="{FF2B5EF4-FFF2-40B4-BE49-F238E27FC236}">
                <a16:creationId xmlns:a16="http://schemas.microsoft.com/office/drawing/2014/main" id="{3E950234-B010-42A7-ABE2-C602675E879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C3D5F8B-2D22-4824-9515-A73A4B3FD2C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95AD6633-1FB4-4679-A495-E9434E3B0203}" type="slidenum">
              <a:rPr lang="en-US" smtClean="0">
                <a:solidFill>
                  <a:srgbClr val="FFFFFF"/>
                </a:solidFill>
              </a:rPr>
              <a:pPr>
                <a:spcAft>
                  <a:spcPts val="600"/>
                </a:spcAft>
              </a:pPr>
              <a:t>30</a:t>
            </a:fld>
            <a:endParaRPr lang="en-US">
              <a:solidFill>
                <a:srgbClr val="FFFFFF"/>
              </a:solidFill>
            </a:endParaRPr>
          </a:p>
        </p:txBody>
      </p:sp>
      <p:pic>
        <p:nvPicPr>
          <p:cNvPr id="7" name="Picture 6" descr="A close up of a logo&#10;&#10;Description generated with very high confidence">
            <a:extLst>
              <a:ext uri="{FF2B5EF4-FFF2-40B4-BE49-F238E27FC236}">
                <a16:creationId xmlns:a16="http://schemas.microsoft.com/office/drawing/2014/main" id="{45DAFEEB-6501-459E-801D-F795440CD2C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90294" y="6265890"/>
            <a:ext cx="575238" cy="365125"/>
          </a:xfrm>
          <a:prstGeom prst="rect">
            <a:avLst/>
          </a:prstGeom>
        </p:spPr>
      </p:pic>
      <p:sp>
        <p:nvSpPr>
          <p:cNvPr id="10" name="TextBox 9">
            <a:extLst>
              <a:ext uri="{FF2B5EF4-FFF2-40B4-BE49-F238E27FC236}">
                <a16:creationId xmlns:a16="http://schemas.microsoft.com/office/drawing/2014/main" id="{E3B2F370-4C52-4336-8DD8-AF9F1CB830BA}"/>
              </a:ext>
            </a:extLst>
          </p:cNvPr>
          <p:cNvSpPr txBox="1"/>
          <p:nvPr/>
        </p:nvSpPr>
        <p:spPr>
          <a:xfrm>
            <a:off x="433183" y="2551837"/>
            <a:ext cx="11244730" cy="1754326"/>
          </a:xfrm>
          <a:prstGeom prst="rect">
            <a:avLst/>
          </a:prstGeom>
          <a:noFill/>
        </p:spPr>
        <p:txBody>
          <a:bodyPr wrap="square" rtlCol="0">
            <a:spAutoFit/>
          </a:bodyPr>
          <a:lstStyle/>
          <a:p>
            <a:pPr algn="ctr"/>
            <a:r>
              <a:rPr lang="en-US" sz="5400" dirty="0">
                <a:solidFill>
                  <a:schemeClr val="bg1"/>
                </a:solidFill>
                <a:effectLst>
                  <a:outerShdw blurRad="38100" dist="38100" dir="2700000" algn="tl">
                    <a:srgbClr val="000000">
                      <a:alpha val="43137"/>
                    </a:srgbClr>
                  </a:outerShdw>
                </a:effectLst>
                <a:latin typeface="Tw Cen MT" panose="020B0602020104020603" pitchFamily="34" charset="0"/>
              </a:rPr>
              <a:t>NEPA ANALYSIS </a:t>
            </a:r>
          </a:p>
          <a:p>
            <a:pPr algn="ctr"/>
            <a:r>
              <a:rPr lang="en-US" sz="5400" dirty="0">
                <a:solidFill>
                  <a:schemeClr val="bg1"/>
                </a:solidFill>
                <a:effectLst>
                  <a:outerShdw blurRad="38100" dist="38100" dir="2700000" algn="tl">
                    <a:srgbClr val="000000">
                      <a:alpha val="43137"/>
                    </a:srgbClr>
                  </a:outerShdw>
                </a:effectLst>
                <a:latin typeface="Tw Cen MT" panose="020B0602020104020603" pitchFamily="34" charset="0"/>
              </a:rPr>
              <a:t>AND PERMITTING STATUS</a:t>
            </a:r>
            <a:endParaRPr lang="en-US" sz="4800" dirty="0">
              <a:solidFill>
                <a:schemeClr val="bg1"/>
              </a:solidFill>
              <a:effectLst>
                <a:outerShdw blurRad="38100" dist="38100" dir="2700000" algn="tl">
                  <a:srgbClr val="000000">
                    <a:alpha val="43137"/>
                  </a:srgbClr>
                </a:outerShdw>
              </a:effectLst>
              <a:latin typeface="Tw Cen MT" panose="020B0602020104020603" pitchFamily="34" charset="0"/>
            </a:endParaRPr>
          </a:p>
        </p:txBody>
      </p:sp>
    </p:spTree>
    <p:extLst>
      <p:ext uri="{BB962C8B-B14F-4D97-AF65-F5344CB8AC3E}">
        <p14:creationId xmlns:p14="http://schemas.microsoft.com/office/powerpoint/2010/main" val="36563365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erson posing for the camera&#10;&#10;Description automatically generated">
            <a:extLst>
              <a:ext uri="{FF2B5EF4-FFF2-40B4-BE49-F238E27FC236}">
                <a16:creationId xmlns:a16="http://schemas.microsoft.com/office/drawing/2014/main" id="{6747DE51-C612-4C21-9A89-E58E3A07A40B}"/>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Slide Number Placeholder 1">
            <a:extLst>
              <a:ext uri="{FF2B5EF4-FFF2-40B4-BE49-F238E27FC236}">
                <a16:creationId xmlns:a16="http://schemas.microsoft.com/office/drawing/2014/main" id="{4417E69B-8ED1-4EC8-BBB7-6C3E4ED326E5}"/>
              </a:ext>
            </a:extLst>
          </p:cNvPr>
          <p:cNvSpPr>
            <a:spLocks noGrp="1"/>
          </p:cNvSpPr>
          <p:nvPr>
            <p:ph type="sldNum" sz="quarter" idx="12"/>
          </p:nvPr>
        </p:nvSpPr>
        <p:spPr/>
        <p:txBody>
          <a:bodyPr/>
          <a:lstStyle/>
          <a:p>
            <a:fld id="{95AD6633-1FB4-4679-A495-E9434E3B0203}" type="slidenum">
              <a:rPr lang="en-US" smtClean="0"/>
              <a:t>31</a:t>
            </a:fld>
            <a:endParaRPr lang="en-US"/>
          </a:p>
        </p:txBody>
      </p:sp>
      <p:sp>
        <p:nvSpPr>
          <p:cNvPr id="3" name="Speech Bubble: Oval 2">
            <a:extLst>
              <a:ext uri="{FF2B5EF4-FFF2-40B4-BE49-F238E27FC236}">
                <a16:creationId xmlns:a16="http://schemas.microsoft.com/office/drawing/2014/main" id="{87FCA192-BA9F-44F8-8C67-B509ADA3D8DC}"/>
              </a:ext>
            </a:extLst>
          </p:cNvPr>
          <p:cNvSpPr/>
          <p:nvPr/>
        </p:nvSpPr>
        <p:spPr>
          <a:xfrm>
            <a:off x="5894654" y="560393"/>
            <a:ext cx="4625862" cy="2045155"/>
          </a:xfrm>
          <a:prstGeom prst="wedgeEllipseCallout">
            <a:avLst>
              <a:gd name="adj1" fmla="val -50235"/>
              <a:gd name="adj2" fmla="val 68509"/>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err="1">
                <a:solidFill>
                  <a:srgbClr val="0033CC"/>
                </a:solidFill>
                <a:latin typeface="Comic Sans MS" panose="030F0702030302020204" pitchFamily="66" charset="0"/>
              </a:rPr>
              <a:t>Soooo</a:t>
            </a:r>
            <a:r>
              <a:rPr lang="en-US" sz="2400" b="1" dirty="0">
                <a:solidFill>
                  <a:srgbClr val="0033CC"/>
                </a:solidFill>
                <a:latin typeface="Comic Sans MS" panose="030F0702030302020204" pitchFamily="66" charset="0"/>
              </a:rPr>
              <a:t>…when are we going to be getting those permits?</a:t>
            </a:r>
          </a:p>
        </p:txBody>
      </p:sp>
    </p:spTree>
    <p:extLst>
      <p:ext uri="{BB962C8B-B14F-4D97-AF65-F5344CB8AC3E}">
        <p14:creationId xmlns:p14="http://schemas.microsoft.com/office/powerpoint/2010/main" val="119133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94C248-7903-430C-9DA4-C7126E87D34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696"/>
          <a:stretch/>
        </p:blipFill>
        <p:spPr>
          <a:xfrm>
            <a:off x="0" y="-3605"/>
            <a:ext cx="12300284" cy="1262398"/>
          </a:xfrm>
          <a:prstGeom prst="rect">
            <a:avLst/>
          </a:prstGeom>
        </p:spPr>
      </p:pic>
      <p:pic>
        <p:nvPicPr>
          <p:cNvPr id="4" name="Picture 3" descr="A close up of a logo&#10;&#10;Description generated with very high confidence">
            <a:extLst>
              <a:ext uri="{FF2B5EF4-FFF2-40B4-BE49-F238E27FC236}">
                <a16:creationId xmlns:a16="http://schemas.microsoft.com/office/drawing/2014/main" id="{70578D2D-729A-4EDB-9AB8-52745FF0DC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62610" y="493295"/>
            <a:ext cx="1012226" cy="642498"/>
          </a:xfrm>
          <a:prstGeom prst="rect">
            <a:avLst/>
          </a:prstGeom>
        </p:spPr>
      </p:pic>
      <p:sp>
        <p:nvSpPr>
          <p:cNvPr id="8" name="TextBox 7">
            <a:extLst>
              <a:ext uri="{FF2B5EF4-FFF2-40B4-BE49-F238E27FC236}">
                <a16:creationId xmlns:a16="http://schemas.microsoft.com/office/drawing/2014/main" id="{0E91D995-9BDE-47EA-895F-453DB70D142A}"/>
              </a:ext>
            </a:extLst>
          </p:cNvPr>
          <p:cNvSpPr txBox="1"/>
          <p:nvPr/>
        </p:nvSpPr>
        <p:spPr>
          <a:xfrm>
            <a:off x="276725" y="119762"/>
            <a:ext cx="9448801" cy="1015663"/>
          </a:xfrm>
          <a:prstGeom prst="rect">
            <a:avLst/>
          </a:prstGeom>
          <a:noFill/>
        </p:spPr>
        <p:txBody>
          <a:bodyPr wrap="square" rtlCol="0">
            <a:spAutoFit/>
          </a:bodyPr>
          <a:lstStyle/>
          <a:p>
            <a:r>
              <a:rPr lang="en-US" sz="6000" dirty="0">
                <a:solidFill>
                  <a:schemeClr val="bg1"/>
                </a:solidFill>
                <a:effectLst>
                  <a:outerShdw blurRad="38100" dist="38100" dir="2700000" algn="tl">
                    <a:srgbClr val="000000">
                      <a:alpha val="43137"/>
                    </a:srgbClr>
                  </a:outerShdw>
                </a:effectLst>
                <a:latin typeface="Tw Cen MT" panose="020B0602020104020603" pitchFamily="34" charset="0"/>
              </a:rPr>
              <a:t>PERMITTING</a:t>
            </a:r>
          </a:p>
        </p:txBody>
      </p:sp>
      <p:pic>
        <p:nvPicPr>
          <p:cNvPr id="3074" name="Picture 2" descr="nature branch structure wood grain texture plank floor trunk old pattern soil lumber surface weathered close up wooden structure background design hardwood boards graphic textures material collection flooring wood grain wood structures wood flooring washed off laminate flooring wood stain">
            <a:extLst>
              <a:ext uri="{FF2B5EF4-FFF2-40B4-BE49-F238E27FC236}">
                <a16:creationId xmlns:a16="http://schemas.microsoft.com/office/drawing/2014/main" id="{1AC485CC-19D5-4E12-961C-E9FB790AA213}"/>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6"/>
          <a:stretch/>
        </p:blipFill>
        <p:spPr bwMode="auto">
          <a:xfrm>
            <a:off x="-743" y="2195022"/>
            <a:ext cx="12192743" cy="39175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8103C93-C677-46C2-ACF5-2039812C39C4}"/>
              </a:ext>
            </a:extLst>
          </p:cNvPr>
          <p:cNvSpPr txBox="1"/>
          <p:nvPr/>
        </p:nvSpPr>
        <p:spPr>
          <a:xfrm>
            <a:off x="353101" y="4473819"/>
            <a:ext cx="2514599" cy="954107"/>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w Cen MT" panose="020B0602020104020603" pitchFamily="34" charset="0"/>
                <a:cs typeface="Dubai" panose="020B0503030403030204" pitchFamily="34" charset="-78"/>
              </a:rPr>
              <a:t>3+ years</a:t>
            </a:r>
          </a:p>
          <a:p>
            <a:pPr algn="ctr"/>
            <a:r>
              <a:rPr lang="en-US" sz="2000" dirty="0">
                <a:solidFill>
                  <a:schemeClr val="bg1"/>
                </a:solidFill>
                <a:effectLst>
                  <a:outerShdw blurRad="38100" dist="38100" dir="2700000" algn="tl">
                    <a:srgbClr val="000000">
                      <a:alpha val="43137"/>
                    </a:srgbClr>
                  </a:outerShdw>
                </a:effectLst>
                <a:latin typeface="Tw Cen MT" panose="020B0602020104020603" pitchFamily="34" charset="0"/>
                <a:cs typeface="Dubai" panose="020B0503030403030204" pitchFamily="34" charset="-78"/>
              </a:rPr>
              <a:t>of Regulatory Review</a:t>
            </a:r>
          </a:p>
        </p:txBody>
      </p:sp>
      <p:sp>
        <p:nvSpPr>
          <p:cNvPr id="9" name="TextBox 8">
            <a:extLst>
              <a:ext uri="{FF2B5EF4-FFF2-40B4-BE49-F238E27FC236}">
                <a16:creationId xmlns:a16="http://schemas.microsoft.com/office/drawing/2014/main" id="{5F2C55B9-AF40-4F12-8146-FB2CDE8FC25F}"/>
              </a:ext>
            </a:extLst>
          </p:cNvPr>
          <p:cNvSpPr txBox="1"/>
          <p:nvPr/>
        </p:nvSpPr>
        <p:spPr>
          <a:xfrm>
            <a:off x="3073223" y="4444964"/>
            <a:ext cx="2514599" cy="1261884"/>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latin typeface="Tw Cen MT" panose="020B0602020104020603" pitchFamily="34" charset="0"/>
                <a:cs typeface="Dubai" panose="020B0503030403030204" pitchFamily="34" charset="-78"/>
              </a:rPr>
              <a:t>11 agencies</a:t>
            </a:r>
          </a:p>
          <a:p>
            <a:pPr algn="ctr"/>
            <a:r>
              <a:rPr lang="en-US" sz="2000" dirty="0">
                <a:solidFill>
                  <a:schemeClr val="bg1"/>
                </a:solidFill>
                <a:effectLst>
                  <a:outerShdw blurRad="38100" dist="38100" dir="2700000" algn="tl">
                    <a:srgbClr val="000000">
                      <a:alpha val="43137"/>
                    </a:srgbClr>
                  </a:outerShdw>
                </a:effectLst>
                <a:latin typeface="Tw Cen MT" panose="020B0602020104020603" pitchFamily="34" charset="0"/>
                <a:cs typeface="Dubai" panose="020B0503030403030204" pitchFamily="34" charset="-78"/>
              </a:rPr>
              <a:t>State and Federal Agencies </a:t>
            </a:r>
          </a:p>
        </p:txBody>
      </p:sp>
      <p:sp>
        <p:nvSpPr>
          <p:cNvPr id="10" name="TextBox 9">
            <a:extLst>
              <a:ext uri="{FF2B5EF4-FFF2-40B4-BE49-F238E27FC236}">
                <a16:creationId xmlns:a16="http://schemas.microsoft.com/office/drawing/2014/main" id="{4BD6790C-D4A7-4504-B325-CCB02FAA93E5}"/>
              </a:ext>
            </a:extLst>
          </p:cNvPr>
          <p:cNvSpPr txBox="1"/>
          <p:nvPr/>
        </p:nvSpPr>
        <p:spPr>
          <a:xfrm>
            <a:off x="5926426" y="4444285"/>
            <a:ext cx="2852794" cy="1261884"/>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w Cen MT" panose="020B0602020104020603" pitchFamily="34" charset="0"/>
                <a:cs typeface="Dubai" panose="020B0503030403030204" pitchFamily="34" charset="-78"/>
              </a:rPr>
              <a:t>50+ permits</a:t>
            </a:r>
          </a:p>
          <a:p>
            <a:pPr algn="ctr"/>
            <a:r>
              <a:rPr lang="en-US" sz="2000" dirty="0">
                <a:solidFill>
                  <a:schemeClr val="bg1"/>
                </a:solidFill>
                <a:effectLst>
                  <a:outerShdw blurRad="38100" dist="38100" dir="2700000" algn="tl">
                    <a:srgbClr val="000000">
                      <a:alpha val="43137"/>
                    </a:srgbClr>
                  </a:outerShdw>
                </a:effectLst>
                <a:latin typeface="Tw Cen MT" panose="020B0602020104020603" pitchFamily="34" charset="0"/>
                <a:cs typeface="Dubai" panose="020B0503030403030204" pitchFamily="34" charset="-78"/>
              </a:rPr>
              <a:t>for Environmental, Safety and Regulatory Standards</a:t>
            </a:r>
          </a:p>
        </p:txBody>
      </p:sp>
      <p:sp>
        <p:nvSpPr>
          <p:cNvPr id="12" name="TextBox 11">
            <a:extLst>
              <a:ext uri="{FF2B5EF4-FFF2-40B4-BE49-F238E27FC236}">
                <a16:creationId xmlns:a16="http://schemas.microsoft.com/office/drawing/2014/main" id="{DFD91FCB-3A3C-481F-B2B6-58444C6A3142}"/>
              </a:ext>
            </a:extLst>
          </p:cNvPr>
          <p:cNvSpPr txBox="1"/>
          <p:nvPr/>
        </p:nvSpPr>
        <p:spPr>
          <a:xfrm>
            <a:off x="9000392" y="4459026"/>
            <a:ext cx="3191608" cy="954107"/>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w Cen MT" panose="020B0602020104020603" pitchFamily="34" charset="0"/>
                <a:cs typeface="Dubai" panose="020B0503030403030204" pitchFamily="34" charset="-78"/>
              </a:rPr>
              <a:t>$10s </a:t>
            </a:r>
            <a:r>
              <a:rPr lang="en-US" sz="3200" b="1" dirty="0">
                <a:solidFill>
                  <a:schemeClr val="bg1"/>
                </a:solidFill>
                <a:effectLst>
                  <a:outerShdw blurRad="38100" dist="38100" dir="2700000" algn="tl">
                    <a:srgbClr val="000000">
                      <a:alpha val="43137"/>
                    </a:srgbClr>
                  </a:outerShdw>
                </a:effectLst>
                <a:latin typeface="Tw Cen MT" panose="020B0602020104020603" pitchFamily="34" charset="0"/>
                <a:cs typeface="Dubai" panose="020B0503030403030204" pitchFamily="34" charset="-78"/>
              </a:rPr>
              <a:t>of millions</a:t>
            </a:r>
            <a:endParaRPr lang="en-US" sz="2800" b="1" dirty="0">
              <a:solidFill>
                <a:schemeClr val="bg1"/>
              </a:solidFill>
              <a:effectLst>
                <a:outerShdw blurRad="38100" dist="38100" dir="2700000" algn="tl">
                  <a:srgbClr val="000000">
                    <a:alpha val="43137"/>
                  </a:srgbClr>
                </a:outerShdw>
              </a:effectLst>
              <a:latin typeface="Tw Cen MT" panose="020B0602020104020603" pitchFamily="34" charset="0"/>
              <a:cs typeface="Dubai" panose="020B0503030403030204" pitchFamily="34" charset="-78"/>
            </a:endParaRPr>
          </a:p>
          <a:p>
            <a:pPr algn="ctr"/>
            <a:r>
              <a:rPr lang="en-US" sz="2000" dirty="0">
                <a:solidFill>
                  <a:schemeClr val="bg1"/>
                </a:solidFill>
                <a:effectLst>
                  <a:outerShdw blurRad="38100" dist="38100" dir="2700000" algn="tl">
                    <a:srgbClr val="000000">
                      <a:alpha val="43137"/>
                    </a:srgbClr>
                  </a:outerShdw>
                </a:effectLst>
                <a:latin typeface="Tw Cen MT" panose="020B0602020104020603" pitchFamily="34" charset="0"/>
                <a:cs typeface="Dubai" panose="020B0503030403030204" pitchFamily="34" charset="-78"/>
              </a:rPr>
              <a:t>set aside for Reclamation  </a:t>
            </a:r>
          </a:p>
        </p:txBody>
      </p:sp>
      <p:pic>
        <p:nvPicPr>
          <p:cNvPr id="3078" name="Picture 6" descr="Image result for white calendar icon">
            <a:extLst>
              <a:ext uri="{FF2B5EF4-FFF2-40B4-BE49-F238E27FC236}">
                <a16:creationId xmlns:a16="http://schemas.microsoft.com/office/drawing/2014/main" id="{EEE4E38A-1BB3-42E1-A610-CACE405B79E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6739" y="2757841"/>
            <a:ext cx="1518969" cy="1518969"/>
          </a:xfrm>
          <a:prstGeom prst="rect">
            <a:avLst/>
          </a:prstGeom>
          <a:noFill/>
          <a:extLst>
            <a:ext uri="{909E8E84-426E-40DD-AFC4-6F175D3DCCD1}">
              <a14:hiddenFill xmlns:a14="http://schemas.microsoft.com/office/drawing/2010/main">
                <a:solidFill>
                  <a:srgbClr val="FFFFFF"/>
                </a:solidFill>
              </a14:hiddenFill>
            </a:ext>
          </a:extLst>
        </p:spPr>
      </p:pic>
      <p:pic>
        <p:nvPicPr>
          <p:cNvPr id="18" name="Graphic 17" descr="Users">
            <a:extLst>
              <a:ext uri="{FF2B5EF4-FFF2-40B4-BE49-F238E27FC236}">
                <a16:creationId xmlns:a16="http://schemas.microsoft.com/office/drawing/2014/main" id="{75272853-84C9-42F7-86F1-D7126985F65A}"/>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484267" y="2569900"/>
            <a:ext cx="2031115" cy="2031115"/>
          </a:xfrm>
          <a:prstGeom prst="rect">
            <a:avLst/>
          </a:prstGeom>
        </p:spPr>
      </p:pic>
      <p:pic>
        <p:nvPicPr>
          <p:cNvPr id="20" name="Graphic 19" descr="Contract">
            <a:extLst>
              <a:ext uri="{FF2B5EF4-FFF2-40B4-BE49-F238E27FC236}">
                <a16:creationId xmlns:a16="http://schemas.microsoft.com/office/drawing/2014/main" id="{C6E9FD60-2FD5-43FD-AB7A-7821DF98E2F2}"/>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653941" y="2820665"/>
            <a:ext cx="1518970" cy="1518970"/>
          </a:xfrm>
          <a:prstGeom prst="rect">
            <a:avLst/>
          </a:prstGeom>
        </p:spPr>
      </p:pic>
      <p:pic>
        <p:nvPicPr>
          <p:cNvPr id="24" name="Graphic 23" descr="Coins">
            <a:extLst>
              <a:ext uri="{FF2B5EF4-FFF2-40B4-BE49-F238E27FC236}">
                <a16:creationId xmlns:a16="http://schemas.microsoft.com/office/drawing/2014/main" id="{A75BA478-8901-4D3C-9E68-C628C10D8ACA}"/>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694604" y="3057458"/>
            <a:ext cx="761006" cy="878181"/>
          </a:xfrm>
          <a:prstGeom prst="rect">
            <a:avLst/>
          </a:prstGeom>
        </p:spPr>
      </p:pic>
      <p:pic>
        <p:nvPicPr>
          <p:cNvPr id="26" name="Graphic 25" descr="Piggy Bank">
            <a:extLst>
              <a:ext uri="{FF2B5EF4-FFF2-40B4-BE49-F238E27FC236}">
                <a16:creationId xmlns:a16="http://schemas.microsoft.com/office/drawing/2014/main" id="{CF2B688E-A740-438A-B0E6-F32E86CB6097}"/>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9760888" y="2820665"/>
            <a:ext cx="1518970" cy="1518970"/>
          </a:xfrm>
          <a:prstGeom prst="rect">
            <a:avLst/>
          </a:prstGeom>
        </p:spPr>
      </p:pic>
      <p:sp>
        <p:nvSpPr>
          <p:cNvPr id="15" name="Slide Number Placeholder 2">
            <a:extLst>
              <a:ext uri="{FF2B5EF4-FFF2-40B4-BE49-F238E27FC236}">
                <a16:creationId xmlns:a16="http://schemas.microsoft.com/office/drawing/2014/main" id="{1F4E8D9C-6F0C-4F79-BF90-7BEF8C5BF635}"/>
              </a:ext>
            </a:extLst>
          </p:cNvPr>
          <p:cNvSpPr>
            <a:spLocks noGrp="1"/>
          </p:cNvSpPr>
          <p:nvPr>
            <p:ph type="sldNum" sz="quarter" idx="12"/>
          </p:nvPr>
        </p:nvSpPr>
        <p:spPr>
          <a:xfrm>
            <a:off x="8610600" y="6356350"/>
            <a:ext cx="2743200" cy="365125"/>
          </a:xfrm>
        </p:spPr>
        <p:txBody>
          <a:bodyPr/>
          <a:lstStyle/>
          <a:p>
            <a:fld id="{95AD6633-1FB4-4679-A495-E9434E3B0203}" type="slidenum">
              <a:rPr lang="en-US" smtClean="0">
                <a:solidFill>
                  <a:schemeClr val="tx1"/>
                </a:solidFill>
              </a:rPr>
              <a:t>32</a:t>
            </a:fld>
            <a:endParaRPr lang="en-US" dirty="0">
              <a:solidFill>
                <a:schemeClr val="tx1"/>
              </a:solidFill>
            </a:endParaRPr>
          </a:p>
        </p:txBody>
      </p:sp>
    </p:spTree>
    <p:extLst>
      <p:ext uri="{BB962C8B-B14F-4D97-AF65-F5344CB8AC3E}">
        <p14:creationId xmlns:p14="http://schemas.microsoft.com/office/powerpoint/2010/main" val="297203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1EDF25B6-34F4-4954-8BE3-C5EEA224FC98}"/>
              </a:ext>
            </a:extLst>
          </p:cNvPr>
          <p:cNvGrpSpPr/>
          <p:nvPr/>
        </p:nvGrpSpPr>
        <p:grpSpPr>
          <a:xfrm>
            <a:off x="0" y="-3605"/>
            <a:ext cx="12300284" cy="1262398"/>
            <a:chOff x="0" y="-3605"/>
            <a:chExt cx="12300284" cy="1262398"/>
          </a:xfrm>
        </p:grpSpPr>
        <p:pic>
          <p:nvPicPr>
            <p:cNvPr id="20" name="Picture 19">
              <a:extLst>
                <a:ext uri="{FF2B5EF4-FFF2-40B4-BE49-F238E27FC236}">
                  <a16:creationId xmlns:a16="http://schemas.microsoft.com/office/drawing/2014/main" id="{D9B46DDF-80FA-446E-83AA-647D580CFAF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696"/>
            <a:stretch/>
          </p:blipFill>
          <p:spPr>
            <a:xfrm>
              <a:off x="0" y="-3605"/>
              <a:ext cx="12300284" cy="1262398"/>
            </a:xfrm>
            <a:prstGeom prst="rect">
              <a:avLst/>
            </a:prstGeom>
          </p:spPr>
        </p:pic>
        <p:pic>
          <p:nvPicPr>
            <p:cNvPr id="21" name="Picture 20" descr="A close up of a logo&#10;&#10;Description generated with very high confidence">
              <a:extLst>
                <a:ext uri="{FF2B5EF4-FFF2-40B4-BE49-F238E27FC236}">
                  <a16:creationId xmlns:a16="http://schemas.microsoft.com/office/drawing/2014/main" id="{BF100E7C-ABF2-455B-8256-B54202746D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62610" y="493295"/>
              <a:ext cx="1012226" cy="642498"/>
            </a:xfrm>
            <a:prstGeom prst="rect">
              <a:avLst/>
            </a:prstGeom>
          </p:spPr>
        </p:pic>
      </p:grpSp>
      <p:sp>
        <p:nvSpPr>
          <p:cNvPr id="16" name="TextBox 15">
            <a:extLst>
              <a:ext uri="{FF2B5EF4-FFF2-40B4-BE49-F238E27FC236}">
                <a16:creationId xmlns:a16="http://schemas.microsoft.com/office/drawing/2014/main" id="{2DFDBBED-A88B-48E9-9B7D-6EAB5030C0FF}"/>
              </a:ext>
            </a:extLst>
          </p:cNvPr>
          <p:cNvSpPr txBox="1"/>
          <p:nvPr/>
        </p:nvSpPr>
        <p:spPr>
          <a:xfrm>
            <a:off x="276725" y="185348"/>
            <a:ext cx="9448801" cy="923330"/>
          </a:xfrm>
          <a:prstGeom prst="rect">
            <a:avLst/>
          </a:prstGeom>
          <a:noFill/>
        </p:spPr>
        <p:txBody>
          <a:bodyPr wrap="square" rtlCol="0" anchor="ctr">
            <a:spAutoFit/>
          </a:bodyPr>
          <a:lstStyle/>
          <a:p>
            <a:r>
              <a:rPr lang="en-US" sz="5400" dirty="0">
                <a:solidFill>
                  <a:schemeClr val="bg1"/>
                </a:solidFill>
                <a:effectLst>
                  <a:outerShdw blurRad="38100" dist="38100" dir="2700000" algn="tl">
                    <a:srgbClr val="000000">
                      <a:alpha val="43137"/>
                    </a:srgbClr>
                  </a:outerShdw>
                </a:effectLst>
                <a:latin typeface="Tw Cen MT" panose="020B0602020104020603" pitchFamily="34" charset="0"/>
              </a:rPr>
              <a:t>NEPA PROCESS</a:t>
            </a:r>
          </a:p>
        </p:txBody>
      </p:sp>
      <p:cxnSp>
        <p:nvCxnSpPr>
          <p:cNvPr id="61" name="Connector: Elbow 60">
            <a:extLst>
              <a:ext uri="{FF2B5EF4-FFF2-40B4-BE49-F238E27FC236}">
                <a16:creationId xmlns:a16="http://schemas.microsoft.com/office/drawing/2014/main" id="{9DCCD831-A857-4AC2-BFE3-D1FE5EC2FDF3}"/>
              </a:ext>
            </a:extLst>
          </p:cNvPr>
          <p:cNvCxnSpPr>
            <a:cxnSpLocks/>
          </p:cNvCxnSpPr>
          <p:nvPr/>
        </p:nvCxnSpPr>
        <p:spPr>
          <a:xfrm>
            <a:off x="1953719" y="4231725"/>
            <a:ext cx="3763525" cy="141876"/>
          </a:xfrm>
          <a:prstGeom prst="bentConnector3">
            <a:avLst>
              <a:gd name="adj1" fmla="val 58916"/>
            </a:avLst>
          </a:prstGeom>
          <a:ln w="34925">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6E1E052D-E6A4-48E3-A594-E963B0E0148B}"/>
              </a:ext>
            </a:extLst>
          </p:cNvPr>
          <p:cNvGrpSpPr/>
          <p:nvPr/>
        </p:nvGrpSpPr>
        <p:grpSpPr>
          <a:xfrm>
            <a:off x="936180" y="1844393"/>
            <a:ext cx="10134935" cy="4675036"/>
            <a:chOff x="1433863" y="2066786"/>
            <a:chExt cx="8889641" cy="3771311"/>
          </a:xfrm>
        </p:grpSpPr>
        <p:sp>
          <p:nvSpPr>
            <p:cNvPr id="63" name="Rectangle: Rounded Corners 62">
              <a:extLst>
                <a:ext uri="{FF2B5EF4-FFF2-40B4-BE49-F238E27FC236}">
                  <a16:creationId xmlns:a16="http://schemas.microsoft.com/office/drawing/2014/main" id="{20866D33-D58C-41F8-A4A1-7EA16A0152DA}"/>
                </a:ext>
              </a:extLst>
            </p:cNvPr>
            <p:cNvSpPr/>
            <p:nvPr/>
          </p:nvSpPr>
          <p:spPr>
            <a:xfrm>
              <a:off x="3669212" y="4190384"/>
              <a:ext cx="1000626" cy="1146299"/>
            </a:xfrm>
            <a:prstGeom prst="roundRect">
              <a:avLst/>
            </a:prstGeom>
            <a:solidFill>
              <a:schemeClr val="accent6">
                <a:lumMod val="50000"/>
              </a:schemeClr>
            </a:solidFill>
            <a:ln>
              <a:solidFill>
                <a:schemeClr val="tx2">
                  <a:lumMod val="60000"/>
                  <a:lumOff val="40000"/>
                </a:schemeClr>
              </a:solidFill>
            </a:ln>
          </p:spPr>
          <p:style>
            <a:lnRef idx="3">
              <a:schemeClr val="lt1"/>
            </a:lnRef>
            <a:fillRef idx="1">
              <a:schemeClr val="accent6"/>
            </a:fillRef>
            <a:effectRef idx="1">
              <a:schemeClr val="accent6"/>
            </a:effectRef>
            <a:fontRef idx="minor">
              <a:schemeClr val="lt1"/>
            </a:fontRef>
          </p:style>
          <p:txBody>
            <a:bodyPr lIns="0" tIns="0" rIns="0" bIns="0" rtlCol="0" anchor="ctr"/>
            <a:lstStyle/>
            <a:p>
              <a:pPr algn="ctr"/>
              <a:r>
                <a:rPr lang="en-US" sz="1400" b="1" dirty="0"/>
                <a:t>Publish Final ROD</a:t>
              </a:r>
            </a:p>
            <a:p>
              <a:pPr algn="ctr"/>
              <a:r>
                <a:rPr lang="en-US" sz="1400" b="1" dirty="0">
                  <a:solidFill>
                    <a:srgbClr val="FFFF00"/>
                  </a:solidFill>
                </a:rPr>
                <a:t>Q4 2020</a:t>
              </a:r>
              <a:endParaRPr lang="en-US" sz="1400" dirty="0">
                <a:solidFill>
                  <a:srgbClr val="FFFF00"/>
                </a:solidFill>
              </a:endParaRPr>
            </a:p>
          </p:txBody>
        </p:sp>
        <p:sp>
          <p:nvSpPr>
            <p:cNvPr id="64" name="Rectangle: Rounded Corners 63">
              <a:extLst>
                <a:ext uri="{FF2B5EF4-FFF2-40B4-BE49-F238E27FC236}">
                  <a16:creationId xmlns:a16="http://schemas.microsoft.com/office/drawing/2014/main" id="{BD2FBD15-10DE-4BC9-8811-34B52E6F07E5}"/>
                </a:ext>
              </a:extLst>
            </p:cNvPr>
            <p:cNvSpPr/>
            <p:nvPr/>
          </p:nvSpPr>
          <p:spPr>
            <a:xfrm>
              <a:off x="4933640" y="2086222"/>
              <a:ext cx="1296144" cy="1637918"/>
            </a:xfrm>
            <a:prstGeom prst="roundRect">
              <a:avLst/>
            </a:prstGeom>
            <a:solidFill>
              <a:schemeClr val="accent6">
                <a:lumMod val="50000"/>
              </a:schemeClr>
            </a:solidFill>
            <a:ln>
              <a:solidFill>
                <a:schemeClr val="tx2">
                  <a:lumMod val="40000"/>
                  <a:lumOff val="60000"/>
                </a:schemeClr>
              </a:solidFill>
            </a:ln>
          </p:spPr>
          <p:style>
            <a:lnRef idx="3">
              <a:schemeClr val="lt1"/>
            </a:lnRef>
            <a:fillRef idx="1">
              <a:schemeClr val="accent6"/>
            </a:fillRef>
            <a:effectRef idx="1">
              <a:schemeClr val="accent6"/>
            </a:effectRef>
            <a:fontRef idx="minor">
              <a:schemeClr val="lt1"/>
            </a:fontRef>
          </p:style>
          <p:txBody>
            <a:bodyPr lIns="0" tIns="0" rIns="0" bIns="0" rtlCol="0" anchor="ctr"/>
            <a:lstStyle/>
            <a:p>
              <a:pPr lvl="0" algn="ctr"/>
              <a:r>
                <a:rPr lang="en-US" sz="1400" b="1" dirty="0"/>
                <a:t>NOI, EIS Project Initiation &amp; Public Scoping</a:t>
              </a:r>
            </a:p>
            <a:p>
              <a:pPr lvl="0" algn="ctr"/>
              <a:r>
                <a:rPr lang="en-US" sz="1400" b="1" dirty="0">
                  <a:solidFill>
                    <a:srgbClr val="92D050"/>
                  </a:solidFill>
                </a:rPr>
                <a:t>Q2/Q3 2017</a:t>
              </a:r>
            </a:p>
            <a:p>
              <a:pPr lvl="0" algn="ctr"/>
              <a:endParaRPr lang="en-US" sz="1400" b="1" dirty="0"/>
            </a:p>
            <a:p>
              <a:pPr lvl="0" algn="ctr"/>
              <a:endParaRPr lang="en-US" sz="800" dirty="0"/>
            </a:p>
          </p:txBody>
        </p:sp>
        <p:sp>
          <p:nvSpPr>
            <p:cNvPr id="65" name="Rectangle: Rounded Corners 64">
              <a:extLst>
                <a:ext uri="{FF2B5EF4-FFF2-40B4-BE49-F238E27FC236}">
                  <a16:creationId xmlns:a16="http://schemas.microsoft.com/office/drawing/2014/main" id="{22394D19-8586-4733-88D6-007928EC8DCC}"/>
                </a:ext>
              </a:extLst>
            </p:cNvPr>
            <p:cNvSpPr/>
            <p:nvPr/>
          </p:nvSpPr>
          <p:spPr>
            <a:xfrm>
              <a:off x="2699449" y="4191255"/>
              <a:ext cx="857498" cy="1145423"/>
            </a:xfrm>
            <a:prstGeom prst="roundRect">
              <a:avLst/>
            </a:prstGeom>
            <a:solidFill>
              <a:schemeClr val="accent6">
                <a:lumMod val="50000"/>
              </a:schemeClr>
            </a:solidFill>
            <a:ln>
              <a:solidFill>
                <a:schemeClr val="tx2">
                  <a:lumMod val="60000"/>
                  <a:lumOff val="40000"/>
                </a:schemeClr>
              </a:solidFill>
            </a:ln>
          </p:spPr>
          <p:style>
            <a:lnRef idx="3">
              <a:schemeClr val="lt1"/>
            </a:lnRef>
            <a:fillRef idx="1">
              <a:schemeClr val="accent6"/>
            </a:fillRef>
            <a:effectRef idx="1">
              <a:schemeClr val="accent6"/>
            </a:effectRef>
            <a:fontRef idx="minor">
              <a:schemeClr val="lt1"/>
            </a:fontRef>
          </p:style>
          <p:txBody>
            <a:bodyPr lIns="0" tIns="0" rIns="0" bIns="0" rtlCol="0" anchor="ctr"/>
            <a:lstStyle/>
            <a:p>
              <a:pPr algn="ctr"/>
              <a:endParaRPr lang="en-US" sz="1400" b="1" dirty="0"/>
            </a:p>
            <a:p>
              <a:pPr algn="ctr"/>
              <a:r>
                <a:rPr lang="en-US" sz="1400" b="1" dirty="0"/>
                <a:t>ROD</a:t>
              </a:r>
              <a:br>
                <a:rPr lang="en-US" sz="1400" b="1" dirty="0"/>
              </a:br>
              <a:r>
                <a:rPr lang="en-US" sz="1400" b="1" dirty="0"/>
                <a:t>Dependent Permits</a:t>
              </a:r>
            </a:p>
            <a:p>
              <a:pPr lvl="0" algn="ctr"/>
              <a:endParaRPr lang="en-US" sz="1400" dirty="0"/>
            </a:p>
          </p:txBody>
        </p:sp>
        <p:sp>
          <p:nvSpPr>
            <p:cNvPr id="66" name="Rectangle: Rounded Corners 65">
              <a:extLst>
                <a:ext uri="{FF2B5EF4-FFF2-40B4-BE49-F238E27FC236}">
                  <a16:creationId xmlns:a16="http://schemas.microsoft.com/office/drawing/2014/main" id="{1545011D-71CA-4CB2-8C0E-F53F4C78E8E6}"/>
                </a:ext>
              </a:extLst>
            </p:cNvPr>
            <p:cNvSpPr/>
            <p:nvPr/>
          </p:nvSpPr>
          <p:spPr>
            <a:xfrm>
              <a:off x="2699449" y="5372489"/>
              <a:ext cx="7624055" cy="465608"/>
            </a:xfrm>
            <a:prstGeom prst="roundRect">
              <a:avLst/>
            </a:prstGeom>
            <a:solidFill>
              <a:schemeClr val="accent1">
                <a:lumMod val="40000"/>
                <a:lumOff val="60000"/>
              </a:schemeClr>
            </a:solidFill>
            <a:ln>
              <a:solidFill>
                <a:schemeClr val="bg1"/>
              </a:solidFill>
            </a:ln>
          </p:spPr>
          <p:style>
            <a:lnRef idx="3">
              <a:schemeClr val="lt1"/>
            </a:lnRef>
            <a:fillRef idx="1">
              <a:schemeClr val="accent6"/>
            </a:fillRef>
            <a:effectRef idx="1">
              <a:schemeClr val="accent6"/>
            </a:effectRef>
            <a:fontRef idx="minor">
              <a:schemeClr val="lt1"/>
            </a:fontRef>
          </p:style>
          <p:txBody>
            <a:bodyPr lIns="0" tIns="0" rIns="0" bIns="0" rtlCol="0" anchor="ctr"/>
            <a:lstStyle/>
            <a:p>
              <a:pPr algn="ctr"/>
              <a:r>
                <a:rPr lang="en-US" sz="1400" b="1" dirty="0">
                  <a:solidFill>
                    <a:schemeClr val="tx1">
                      <a:lumMod val="85000"/>
                      <a:lumOff val="15000"/>
                    </a:schemeClr>
                  </a:solidFill>
                </a:rPr>
                <a:t>Ancillary Permits (CN, Dam Safety, Water Rights, NPDES, 404, Air PTC, WWTP, ROW, etc.)</a:t>
              </a:r>
              <a:endParaRPr lang="en-US" sz="1400" dirty="0">
                <a:solidFill>
                  <a:schemeClr val="tx1">
                    <a:lumMod val="85000"/>
                    <a:lumOff val="15000"/>
                  </a:schemeClr>
                </a:solidFill>
              </a:endParaRPr>
            </a:p>
          </p:txBody>
        </p:sp>
        <p:cxnSp>
          <p:nvCxnSpPr>
            <p:cNvPr id="67" name="Straight Arrow Connector 66">
              <a:extLst>
                <a:ext uri="{FF2B5EF4-FFF2-40B4-BE49-F238E27FC236}">
                  <a16:creationId xmlns:a16="http://schemas.microsoft.com/office/drawing/2014/main" id="{D9131AB8-F76E-43DB-8A0F-5034D3AA7FF3}"/>
                </a:ext>
              </a:extLst>
            </p:cNvPr>
            <p:cNvCxnSpPr>
              <a:cxnSpLocks/>
            </p:cNvCxnSpPr>
            <p:nvPr/>
          </p:nvCxnSpPr>
          <p:spPr>
            <a:xfrm>
              <a:off x="4799015" y="2378428"/>
              <a:ext cx="306877" cy="0"/>
            </a:xfrm>
            <a:prstGeom prst="straightConnector1">
              <a:avLst/>
            </a:prstGeom>
            <a:ln w="444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2C8F0C50-C5BE-4D68-8BD0-AAFAE496148E}"/>
                </a:ext>
              </a:extLst>
            </p:cNvPr>
            <p:cNvCxnSpPr>
              <a:cxnSpLocks/>
            </p:cNvCxnSpPr>
            <p:nvPr/>
          </p:nvCxnSpPr>
          <p:spPr>
            <a:xfrm flipH="1">
              <a:off x="4498125" y="4499433"/>
              <a:ext cx="328471" cy="0"/>
            </a:xfrm>
            <a:prstGeom prst="straightConnector1">
              <a:avLst/>
            </a:prstGeom>
            <a:ln w="444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EEF2AD0-760A-45CE-A517-53C94EE50C43}"/>
                </a:ext>
              </a:extLst>
            </p:cNvPr>
            <p:cNvSpPr/>
            <p:nvPr/>
          </p:nvSpPr>
          <p:spPr>
            <a:xfrm>
              <a:off x="4799015" y="4200179"/>
              <a:ext cx="2055753" cy="1136503"/>
            </a:xfrm>
            <a:prstGeom prst="roundRect">
              <a:avLst/>
            </a:prstGeom>
            <a:solidFill>
              <a:schemeClr val="accent6">
                <a:lumMod val="50000"/>
              </a:schemeClr>
            </a:solidFill>
            <a:ln>
              <a:solidFill>
                <a:schemeClr val="tx2">
                  <a:lumMod val="40000"/>
                  <a:lumOff val="60000"/>
                </a:schemeClr>
              </a:solidFill>
            </a:ln>
          </p:spPr>
          <p:style>
            <a:lnRef idx="3">
              <a:schemeClr val="lt1"/>
            </a:lnRef>
            <a:fillRef idx="1">
              <a:schemeClr val="accent6"/>
            </a:fillRef>
            <a:effectRef idx="1">
              <a:schemeClr val="accent6"/>
            </a:effectRef>
            <a:fontRef idx="minor">
              <a:schemeClr val="lt1"/>
            </a:fontRef>
          </p:style>
          <p:txBody>
            <a:bodyPr lIns="0" tIns="0" rIns="0" bIns="0" rtlCol="0" anchor="ctr"/>
            <a:lstStyle/>
            <a:p>
              <a:pPr algn="ctr"/>
              <a:r>
                <a:rPr lang="en-US" sz="1400" b="1" dirty="0"/>
                <a:t>NOA for FEIS &amp; Draft ROD in Federal Register</a:t>
              </a:r>
            </a:p>
            <a:p>
              <a:pPr algn="ctr"/>
              <a:r>
                <a:rPr lang="en-US" sz="1400" b="1" dirty="0">
                  <a:solidFill>
                    <a:srgbClr val="FFFF00"/>
                  </a:solidFill>
                </a:rPr>
                <a:t>Q3 2020</a:t>
              </a:r>
            </a:p>
            <a:p>
              <a:pPr algn="ctr"/>
              <a:r>
                <a:rPr lang="en-US" sz="1400" b="1" dirty="0"/>
                <a:t>Public Objection Period,</a:t>
              </a:r>
            </a:p>
            <a:p>
              <a:pPr algn="ctr"/>
              <a:r>
                <a:rPr lang="en-US" sz="1400" b="1" dirty="0"/>
                <a:t>Objection Resolution</a:t>
              </a:r>
            </a:p>
            <a:p>
              <a:pPr algn="ctr"/>
              <a:endParaRPr lang="en-US" sz="800" b="1" dirty="0"/>
            </a:p>
          </p:txBody>
        </p:sp>
        <p:sp>
          <p:nvSpPr>
            <p:cNvPr id="70" name="Rectangle: Rounded Corners 69">
              <a:extLst>
                <a:ext uri="{FF2B5EF4-FFF2-40B4-BE49-F238E27FC236}">
                  <a16:creationId xmlns:a16="http://schemas.microsoft.com/office/drawing/2014/main" id="{B4B523D8-A5E0-4F11-90E2-42DB2F0174CC}"/>
                </a:ext>
              </a:extLst>
            </p:cNvPr>
            <p:cNvSpPr/>
            <p:nvPr/>
          </p:nvSpPr>
          <p:spPr>
            <a:xfrm>
              <a:off x="3876151" y="2078694"/>
              <a:ext cx="926612" cy="1637918"/>
            </a:xfrm>
            <a:prstGeom prst="roundRect">
              <a:avLst/>
            </a:prstGeom>
            <a:solidFill>
              <a:schemeClr val="accent6">
                <a:lumMod val="50000"/>
              </a:schemeClr>
            </a:solidFill>
            <a:ln>
              <a:solidFill>
                <a:schemeClr val="tx2">
                  <a:lumMod val="40000"/>
                  <a:lumOff val="60000"/>
                </a:schemeClr>
              </a:solidFill>
            </a:ln>
          </p:spPr>
          <p:style>
            <a:lnRef idx="3">
              <a:schemeClr val="lt1"/>
            </a:lnRef>
            <a:fillRef idx="1">
              <a:schemeClr val="accent6"/>
            </a:fillRef>
            <a:effectRef idx="1">
              <a:schemeClr val="accent6"/>
            </a:effectRef>
            <a:fontRef idx="minor">
              <a:schemeClr val="lt1"/>
            </a:fontRef>
          </p:style>
          <p:txBody>
            <a:bodyPr lIns="0" tIns="0" rIns="0" bIns="0" rtlCol="0" anchor="ctr"/>
            <a:lstStyle/>
            <a:p>
              <a:pPr lvl="0" algn="ctr"/>
              <a:r>
                <a:rPr lang="en-US" sz="1400" b="1" dirty="0"/>
                <a:t>Pre-work &amp; Planning</a:t>
              </a:r>
            </a:p>
            <a:p>
              <a:pPr lvl="0" algn="ctr"/>
              <a:r>
                <a:rPr lang="en-US" sz="1400" b="1" dirty="0">
                  <a:solidFill>
                    <a:srgbClr val="92D050"/>
                  </a:solidFill>
                </a:rPr>
                <a:t>Q1/Q2 2017</a:t>
              </a:r>
            </a:p>
            <a:p>
              <a:pPr lvl="0" algn="ctr"/>
              <a:endParaRPr lang="en-US" sz="800" dirty="0"/>
            </a:p>
          </p:txBody>
        </p:sp>
        <p:sp>
          <p:nvSpPr>
            <p:cNvPr id="71" name="Rectangle: Rounded Corners 70">
              <a:extLst>
                <a:ext uri="{FF2B5EF4-FFF2-40B4-BE49-F238E27FC236}">
                  <a16:creationId xmlns:a16="http://schemas.microsoft.com/office/drawing/2014/main" id="{7082F2D9-E262-43A7-9CCD-A471FABD1F11}"/>
                </a:ext>
              </a:extLst>
            </p:cNvPr>
            <p:cNvSpPr/>
            <p:nvPr/>
          </p:nvSpPr>
          <p:spPr>
            <a:xfrm>
              <a:off x="6361752" y="2078694"/>
              <a:ext cx="1512168" cy="1637918"/>
            </a:xfrm>
            <a:prstGeom prst="roundRect">
              <a:avLst/>
            </a:prstGeom>
            <a:solidFill>
              <a:schemeClr val="accent6">
                <a:lumMod val="50000"/>
              </a:schemeClr>
            </a:solidFill>
            <a:ln>
              <a:solidFill>
                <a:schemeClr val="tx2">
                  <a:lumMod val="40000"/>
                  <a:lumOff val="60000"/>
                </a:schemeClr>
              </a:solidFill>
            </a:ln>
          </p:spPr>
          <p:style>
            <a:lnRef idx="3">
              <a:schemeClr val="lt1"/>
            </a:lnRef>
            <a:fillRef idx="1">
              <a:schemeClr val="accent6"/>
            </a:fillRef>
            <a:effectRef idx="1">
              <a:schemeClr val="accent6"/>
            </a:effectRef>
            <a:fontRef idx="minor">
              <a:schemeClr val="lt1"/>
            </a:fontRef>
          </p:style>
          <p:txBody>
            <a:bodyPr lIns="0" tIns="0" rIns="0" bIns="0" rtlCol="0" anchor="ctr"/>
            <a:lstStyle/>
            <a:p>
              <a:pPr lvl="0" algn="ctr"/>
              <a:r>
                <a:rPr lang="en-US" sz="1400" b="1" dirty="0"/>
                <a:t>Alternatives &amp; Environmental Analysis</a:t>
              </a:r>
            </a:p>
            <a:p>
              <a:pPr lvl="0" algn="ctr"/>
              <a:r>
                <a:rPr lang="en-US" sz="1400" b="1" dirty="0">
                  <a:solidFill>
                    <a:srgbClr val="92D050"/>
                  </a:solidFill>
                </a:rPr>
                <a:t>Q3 2017 </a:t>
              </a:r>
              <a:r>
                <a:rPr lang="en-US" sz="1400" b="1" dirty="0">
                  <a:solidFill>
                    <a:srgbClr val="FFFF00"/>
                  </a:solidFill>
                </a:rPr>
                <a:t>– Q3 2019</a:t>
              </a:r>
            </a:p>
            <a:p>
              <a:pPr lvl="0" algn="ctr"/>
              <a:endParaRPr lang="en-US" sz="1400" b="1" dirty="0"/>
            </a:p>
            <a:p>
              <a:pPr lvl="0" algn="ctr"/>
              <a:endParaRPr lang="en-US" sz="800" dirty="0"/>
            </a:p>
          </p:txBody>
        </p:sp>
        <p:cxnSp>
          <p:nvCxnSpPr>
            <p:cNvPr id="72" name="Straight Arrow Connector 71">
              <a:extLst>
                <a:ext uri="{FF2B5EF4-FFF2-40B4-BE49-F238E27FC236}">
                  <a16:creationId xmlns:a16="http://schemas.microsoft.com/office/drawing/2014/main" id="{670C6C6A-4BBC-4661-9D35-35FC3086D54D}"/>
                </a:ext>
              </a:extLst>
            </p:cNvPr>
            <p:cNvCxnSpPr>
              <a:cxnSpLocks/>
            </p:cNvCxnSpPr>
            <p:nvPr/>
          </p:nvCxnSpPr>
          <p:spPr>
            <a:xfrm>
              <a:off x="6229784" y="2378428"/>
              <a:ext cx="301968" cy="0"/>
            </a:xfrm>
            <a:prstGeom prst="straightConnector1">
              <a:avLst/>
            </a:prstGeom>
            <a:ln w="444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CFB606EB-7897-47A8-95C9-D2AACCFE0801}"/>
                </a:ext>
              </a:extLst>
            </p:cNvPr>
            <p:cNvCxnSpPr>
              <a:cxnSpLocks/>
            </p:cNvCxnSpPr>
            <p:nvPr/>
          </p:nvCxnSpPr>
          <p:spPr>
            <a:xfrm flipH="1">
              <a:off x="6675399" y="4499433"/>
              <a:ext cx="432048" cy="0"/>
            </a:xfrm>
            <a:prstGeom prst="straightConnector1">
              <a:avLst/>
            </a:prstGeom>
            <a:ln w="444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74" name="Graphic 73" descr="Checkmark">
              <a:extLst>
                <a:ext uri="{FF2B5EF4-FFF2-40B4-BE49-F238E27FC236}">
                  <a16:creationId xmlns:a16="http://schemas.microsoft.com/office/drawing/2014/main" id="{F07B9A49-C666-49D4-B6F9-C23946DAF546}"/>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162387" y="3113733"/>
              <a:ext cx="360041" cy="360041"/>
            </a:xfrm>
            <a:prstGeom prst="rect">
              <a:avLst/>
            </a:prstGeom>
            <a:effectLst>
              <a:outerShdw blurRad="50800" dist="38100" dir="2700000" algn="tl" rotWithShape="0">
                <a:prstClr val="black">
                  <a:alpha val="40000"/>
                </a:prstClr>
              </a:outerShdw>
            </a:effectLst>
          </p:spPr>
        </p:pic>
        <p:sp>
          <p:nvSpPr>
            <p:cNvPr id="75" name="Rectangle: Rounded Corners 74">
              <a:extLst>
                <a:ext uri="{FF2B5EF4-FFF2-40B4-BE49-F238E27FC236}">
                  <a16:creationId xmlns:a16="http://schemas.microsoft.com/office/drawing/2014/main" id="{9839CA8F-63BA-45CC-87A8-3BBD503170EF}"/>
                </a:ext>
              </a:extLst>
            </p:cNvPr>
            <p:cNvSpPr/>
            <p:nvPr/>
          </p:nvSpPr>
          <p:spPr>
            <a:xfrm>
              <a:off x="1433863" y="2066786"/>
              <a:ext cx="820593" cy="1637918"/>
            </a:xfrm>
            <a:prstGeom prst="roundRect">
              <a:avLst/>
            </a:prstGeom>
            <a:solidFill>
              <a:schemeClr val="accent6">
                <a:lumMod val="50000"/>
              </a:schemeClr>
            </a:solidFill>
            <a:ln>
              <a:solidFill>
                <a:schemeClr val="tx2">
                  <a:lumMod val="40000"/>
                  <a:lumOff val="60000"/>
                </a:schemeClr>
              </a:solidFill>
            </a:ln>
          </p:spPr>
          <p:style>
            <a:lnRef idx="3">
              <a:schemeClr val="lt1"/>
            </a:lnRef>
            <a:fillRef idx="1">
              <a:schemeClr val="accent6"/>
            </a:fillRef>
            <a:effectRef idx="1">
              <a:schemeClr val="accent6"/>
            </a:effectRef>
            <a:fontRef idx="minor">
              <a:schemeClr val="lt1"/>
            </a:fontRef>
          </p:style>
          <p:txBody>
            <a:bodyPr lIns="0" tIns="0" rIns="0" bIns="0" rtlCol="0" anchor="ctr"/>
            <a:lstStyle/>
            <a:p>
              <a:pPr lvl="0" algn="ctr"/>
              <a:r>
                <a:rPr lang="en-US" sz="1400" b="1" dirty="0"/>
                <a:t>Submittal of PRO</a:t>
              </a:r>
            </a:p>
            <a:p>
              <a:pPr lvl="0" algn="ctr"/>
              <a:r>
                <a:rPr lang="en-US" sz="1400" b="1" dirty="0">
                  <a:solidFill>
                    <a:srgbClr val="92D050"/>
                  </a:solidFill>
                </a:rPr>
                <a:t>9/2016</a:t>
              </a:r>
            </a:p>
            <a:p>
              <a:pPr lvl="0" algn="ctr"/>
              <a:endParaRPr lang="en-US" sz="800" dirty="0"/>
            </a:p>
          </p:txBody>
        </p:sp>
        <p:cxnSp>
          <p:nvCxnSpPr>
            <p:cNvPr id="76" name="Straight Arrow Connector 75">
              <a:extLst>
                <a:ext uri="{FF2B5EF4-FFF2-40B4-BE49-F238E27FC236}">
                  <a16:creationId xmlns:a16="http://schemas.microsoft.com/office/drawing/2014/main" id="{D8712AD2-BDFF-420E-A686-853104B4144A}"/>
                </a:ext>
              </a:extLst>
            </p:cNvPr>
            <p:cNvCxnSpPr>
              <a:cxnSpLocks/>
            </p:cNvCxnSpPr>
            <p:nvPr/>
          </p:nvCxnSpPr>
          <p:spPr>
            <a:xfrm>
              <a:off x="3743543" y="2378428"/>
              <a:ext cx="301054" cy="0"/>
            </a:xfrm>
            <a:prstGeom prst="straightConnector1">
              <a:avLst/>
            </a:prstGeom>
            <a:ln w="444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77" name="Graphic 76" descr="Checkmark">
              <a:extLst>
                <a:ext uri="{FF2B5EF4-FFF2-40B4-BE49-F238E27FC236}">
                  <a16:creationId xmlns:a16="http://schemas.microsoft.com/office/drawing/2014/main" id="{52FD837F-8C45-45AC-A02B-5605B37283DC}"/>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4138" y="3113733"/>
              <a:ext cx="360041" cy="360041"/>
            </a:xfrm>
            <a:prstGeom prst="rect">
              <a:avLst/>
            </a:prstGeom>
            <a:effectLst>
              <a:outerShdw blurRad="50800" dist="38100" dir="2700000" algn="tl" rotWithShape="0">
                <a:prstClr val="black">
                  <a:alpha val="40000"/>
                </a:prstClr>
              </a:outerShdw>
            </a:effectLst>
          </p:spPr>
        </p:pic>
        <p:sp>
          <p:nvSpPr>
            <p:cNvPr id="78" name="Rectangle: Rounded Corners 77">
              <a:extLst>
                <a:ext uri="{FF2B5EF4-FFF2-40B4-BE49-F238E27FC236}">
                  <a16:creationId xmlns:a16="http://schemas.microsoft.com/office/drawing/2014/main" id="{847843C3-9A85-47F2-A397-8F5845F75597}"/>
                </a:ext>
              </a:extLst>
            </p:cNvPr>
            <p:cNvSpPr/>
            <p:nvPr/>
          </p:nvSpPr>
          <p:spPr>
            <a:xfrm>
              <a:off x="1455838" y="4190383"/>
              <a:ext cx="1028879" cy="1637918"/>
            </a:xfrm>
            <a:prstGeom prst="roundRect">
              <a:avLst/>
            </a:prstGeom>
            <a:solidFill>
              <a:schemeClr val="accent6">
                <a:lumMod val="50000"/>
              </a:schemeClr>
            </a:solidFill>
            <a:ln>
              <a:solidFill>
                <a:schemeClr val="tx2">
                  <a:lumMod val="60000"/>
                  <a:lumOff val="40000"/>
                </a:schemeClr>
              </a:solidFill>
            </a:ln>
          </p:spPr>
          <p:style>
            <a:lnRef idx="3">
              <a:schemeClr val="lt1"/>
            </a:lnRef>
            <a:fillRef idx="1">
              <a:schemeClr val="accent6"/>
            </a:fillRef>
            <a:effectRef idx="1">
              <a:schemeClr val="accent6"/>
            </a:effectRef>
            <a:fontRef idx="minor">
              <a:schemeClr val="lt1"/>
            </a:fontRef>
          </p:style>
          <p:txBody>
            <a:bodyPr lIns="0" tIns="0" rIns="0" bIns="0" rtlCol="0" anchor="ctr"/>
            <a:lstStyle/>
            <a:p>
              <a:pPr algn="ctr"/>
              <a:r>
                <a:rPr lang="en-US" sz="1400" b="1" dirty="0"/>
                <a:t>Project</a:t>
              </a:r>
              <a:br>
                <a:rPr lang="en-US" sz="1400" b="1" dirty="0"/>
              </a:br>
              <a:r>
                <a:rPr lang="en-US" sz="1400" b="1" dirty="0"/>
                <a:t>Approved</a:t>
              </a:r>
            </a:p>
            <a:p>
              <a:pPr algn="ctr"/>
              <a:endParaRPr lang="en-US" sz="1400" b="1" dirty="0"/>
            </a:p>
            <a:p>
              <a:pPr algn="ctr"/>
              <a:r>
                <a:rPr lang="en-US" sz="1400" b="1" dirty="0">
                  <a:solidFill>
                    <a:schemeClr val="bg1"/>
                  </a:solidFill>
                </a:rPr>
                <a:t>Construction 2021</a:t>
              </a:r>
              <a:endParaRPr lang="en-US" sz="1400" dirty="0">
                <a:solidFill>
                  <a:schemeClr val="bg1"/>
                </a:solidFill>
              </a:endParaRPr>
            </a:p>
          </p:txBody>
        </p:sp>
        <p:cxnSp>
          <p:nvCxnSpPr>
            <p:cNvPr id="79" name="Straight Arrow Connector 78">
              <a:extLst>
                <a:ext uri="{FF2B5EF4-FFF2-40B4-BE49-F238E27FC236}">
                  <a16:creationId xmlns:a16="http://schemas.microsoft.com/office/drawing/2014/main" id="{3334F1E4-F23C-476B-B071-8A7FE2FE26DC}"/>
                </a:ext>
              </a:extLst>
            </p:cNvPr>
            <p:cNvCxnSpPr>
              <a:cxnSpLocks/>
            </p:cNvCxnSpPr>
            <p:nvPr/>
          </p:nvCxnSpPr>
          <p:spPr>
            <a:xfrm flipH="1">
              <a:off x="2310882" y="4499433"/>
              <a:ext cx="388413" cy="0"/>
            </a:xfrm>
            <a:prstGeom prst="straightConnector1">
              <a:avLst/>
            </a:prstGeom>
            <a:ln w="444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9E75351B-ACFA-4D8A-8D39-E19F4A635A67}"/>
                </a:ext>
              </a:extLst>
            </p:cNvPr>
            <p:cNvCxnSpPr>
              <a:cxnSpLocks/>
            </p:cNvCxnSpPr>
            <p:nvPr/>
          </p:nvCxnSpPr>
          <p:spPr>
            <a:xfrm flipH="1">
              <a:off x="2409937" y="5592716"/>
              <a:ext cx="295837" cy="0"/>
            </a:xfrm>
            <a:prstGeom prst="straightConnector1">
              <a:avLst/>
            </a:prstGeom>
            <a:ln w="444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1" name="Rectangle: Rounded Corners 80">
              <a:extLst>
                <a:ext uri="{FF2B5EF4-FFF2-40B4-BE49-F238E27FC236}">
                  <a16:creationId xmlns:a16="http://schemas.microsoft.com/office/drawing/2014/main" id="{255BD156-6C68-4AF7-86B0-665956A0EDD6}"/>
                </a:ext>
              </a:extLst>
            </p:cNvPr>
            <p:cNvSpPr/>
            <p:nvPr/>
          </p:nvSpPr>
          <p:spPr>
            <a:xfrm>
              <a:off x="2379240" y="2086222"/>
              <a:ext cx="1364303" cy="1637918"/>
            </a:xfrm>
            <a:prstGeom prst="roundRect">
              <a:avLst/>
            </a:prstGeom>
            <a:solidFill>
              <a:schemeClr val="accent6">
                <a:lumMod val="50000"/>
              </a:schemeClr>
            </a:solidFill>
            <a:ln>
              <a:solidFill>
                <a:schemeClr val="tx2">
                  <a:lumMod val="40000"/>
                  <a:lumOff val="60000"/>
                </a:schemeClr>
              </a:solidFill>
            </a:ln>
          </p:spPr>
          <p:style>
            <a:lnRef idx="3">
              <a:schemeClr val="lt1"/>
            </a:lnRef>
            <a:fillRef idx="1">
              <a:schemeClr val="accent6"/>
            </a:fillRef>
            <a:effectRef idx="1">
              <a:schemeClr val="accent6"/>
            </a:effectRef>
            <a:fontRef idx="minor">
              <a:schemeClr val="lt1"/>
            </a:fontRef>
          </p:style>
          <p:txBody>
            <a:bodyPr lIns="0" tIns="0" rIns="0" bIns="0" rtlCol="0" anchor="ctr"/>
            <a:lstStyle/>
            <a:p>
              <a:pPr lvl="0" algn="ctr"/>
              <a:r>
                <a:rPr lang="en-US" sz="1400" b="1" dirty="0"/>
                <a:t>Administrative </a:t>
              </a:r>
            </a:p>
            <a:p>
              <a:pPr lvl="0" algn="ctr"/>
              <a:r>
                <a:rPr lang="en-US" sz="1400" b="1" dirty="0"/>
                <a:t>Approval</a:t>
              </a:r>
            </a:p>
            <a:p>
              <a:pPr lvl="0" algn="ctr"/>
              <a:r>
                <a:rPr lang="en-US" sz="1400" b="1" dirty="0">
                  <a:solidFill>
                    <a:srgbClr val="92D050"/>
                  </a:solidFill>
                </a:rPr>
                <a:t>12/2016</a:t>
              </a:r>
            </a:p>
            <a:p>
              <a:pPr lvl="0" algn="ctr"/>
              <a:endParaRPr lang="en-US" sz="800" dirty="0"/>
            </a:p>
          </p:txBody>
        </p:sp>
        <p:pic>
          <p:nvPicPr>
            <p:cNvPr id="82" name="Graphic 81" descr="Checkmark">
              <a:extLst>
                <a:ext uri="{FF2B5EF4-FFF2-40B4-BE49-F238E27FC236}">
                  <a16:creationId xmlns:a16="http://schemas.microsoft.com/office/drawing/2014/main" id="{83090C2A-CF11-4513-AC08-5B0227718A3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808079" y="3113733"/>
              <a:ext cx="360041" cy="360041"/>
            </a:xfrm>
            <a:prstGeom prst="rect">
              <a:avLst/>
            </a:prstGeom>
            <a:effectLst>
              <a:outerShdw blurRad="50800" dist="38100" dir="2700000" algn="tl" rotWithShape="0">
                <a:prstClr val="black">
                  <a:alpha val="40000"/>
                </a:prstClr>
              </a:outerShdw>
            </a:effectLst>
          </p:spPr>
        </p:pic>
        <p:cxnSp>
          <p:nvCxnSpPr>
            <p:cNvPr id="83" name="Straight Arrow Connector 82">
              <a:extLst>
                <a:ext uri="{FF2B5EF4-FFF2-40B4-BE49-F238E27FC236}">
                  <a16:creationId xmlns:a16="http://schemas.microsoft.com/office/drawing/2014/main" id="{33D41600-AFDF-463B-88D0-A2584F96DC84}"/>
                </a:ext>
              </a:extLst>
            </p:cNvPr>
            <p:cNvCxnSpPr>
              <a:cxnSpLocks/>
            </p:cNvCxnSpPr>
            <p:nvPr/>
          </p:nvCxnSpPr>
          <p:spPr>
            <a:xfrm>
              <a:off x="2251746" y="2378428"/>
              <a:ext cx="294078" cy="0"/>
            </a:xfrm>
            <a:prstGeom prst="straightConnector1">
              <a:avLst/>
            </a:prstGeom>
            <a:ln w="444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84" name="Graphic 83" descr="Checkmark">
              <a:extLst>
                <a:ext uri="{FF2B5EF4-FFF2-40B4-BE49-F238E27FC236}">
                  <a16:creationId xmlns:a16="http://schemas.microsoft.com/office/drawing/2014/main" id="{D82450AA-A50E-47A6-B46D-C2B03A9AD69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413611" y="3110715"/>
              <a:ext cx="360041" cy="360041"/>
            </a:xfrm>
            <a:prstGeom prst="rect">
              <a:avLst/>
            </a:prstGeom>
            <a:effectLst>
              <a:outerShdw blurRad="50800" dist="38100" dir="2700000" algn="tl" rotWithShape="0">
                <a:prstClr val="black">
                  <a:alpha val="40000"/>
                </a:prstClr>
              </a:outerShdw>
            </a:effectLst>
          </p:spPr>
        </p:pic>
        <p:sp>
          <p:nvSpPr>
            <p:cNvPr id="85" name="Rectangle: Rounded Corners 84">
              <a:extLst>
                <a:ext uri="{FF2B5EF4-FFF2-40B4-BE49-F238E27FC236}">
                  <a16:creationId xmlns:a16="http://schemas.microsoft.com/office/drawing/2014/main" id="{A918C0D2-8C4D-47EF-935B-A1CDCB53FD6B}"/>
                </a:ext>
              </a:extLst>
            </p:cNvPr>
            <p:cNvSpPr/>
            <p:nvPr/>
          </p:nvSpPr>
          <p:spPr>
            <a:xfrm>
              <a:off x="6981787" y="4206810"/>
              <a:ext cx="2059169" cy="1129872"/>
            </a:xfrm>
            <a:prstGeom prst="roundRect">
              <a:avLst/>
            </a:prstGeom>
            <a:solidFill>
              <a:schemeClr val="accent6">
                <a:lumMod val="50000"/>
              </a:schemeClr>
            </a:solidFill>
            <a:ln>
              <a:solidFill>
                <a:schemeClr val="tx2">
                  <a:lumMod val="40000"/>
                  <a:lumOff val="60000"/>
                </a:schemeClr>
              </a:solidFill>
            </a:ln>
          </p:spPr>
          <p:style>
            <a:lnRef idx="3">
              <a:schemeClr val="lt1"/>
            </a:lnRef>
            <a:fillRef idx="1">
              <a:schemeClr val="accent6"/>
            </a:fillRef>
            <a:effectRef idx="1">
              <a:schemeClr val="accent6"/>
            </a:effectRef>
            <a:fontRef idx="minor">
              <a:schemeClr val="lt1"/>
            </a:fontRef>
          </p:style>
          <p:txBody>
            <a:bodyPr lIns="0" tIns="0" rIns="0" bIns="0" rtlCol="0" anchor="ctr"/>
            <a:lstStyle/>
            <a:p>
              <a:pPr algn="ctr"/>
              <a:endParaRPr lang="en-US" sz="1400" b="1" dirty="0"/>
            </a:p>
            <a:p>
              <a:pPr algn="ctr"/>
              <a:r>
                <a:rPr lang="en-US" sz="1400" b="1" dirty="0"/>
                <a:t>Respond to Comments on DEIS &amp; Prepare</a:t>
              </a:r>
              <a:br>
                <a:rPr lang="en-US" sz="1400" b="1" dirty="0"/>
              </a:br>
              <a:r>
                <a:rPr lang="en-US" sz="1400" b="1" dirty="0"/>
                <a:t>Final EIS &amp; Draft ROD</a:t>
              </a:r>
            </a:p>
            <a:p>
              <a:pPr algn="ctr"/>
              <a:r>
                <a:rPr lang="en-US" sz="1400" b="1" dirty="0">
                  <a:solidFill>
                    <a:srgbClr val="FFFF00"/>
                  </a:solidFill>
                </a:rPr>
                <a:t>Q1 2020 – Q3 2020</a:t>
              </a:r>
            </a:p>
            <a:p>
              <a:pPr lvl="0" algn="ctr"/>
              <a:endParaRPr lang="en-US" sz="1400" dirty="0"/>
            </a:p>
          </p:txBody>
        </p:sp>
        <p:cxnSp>
          <p:nvCxnSpPr>
            <p:cNvPr id="86" name="Straight Arrow Connector 85">
              <a:extLst>
                <a:ext uri="{FF2B5EF4-FFF2-40B4-BE49-F238E27FC236}">
                  <a16:creationId xmlns:a16="http://schemas.microsoft.com/office/drawing/2014/main" id="{84DDCBA8-C782-4589-8074-DBD1CB5A34B8}"/>
                </a:ext>
              </a:extLst>
            </p:cNvPr>
            <p:cNvCxnSpPr>
              <a:cxnSpLocks/>
            </p:cNvCxnSpPr>
            <p:nvPr/>
          </p:nvCxnSpPr>
          <p:spPr>
            <a:xfrm flipH="1">
              <a:off x="3388378" y="4499433"/>
              <a:ext cx="280834" cy="0"/>
            </a:xfrm>
            <a:prstGeom prst="straightConnector1">
              <a:avLst/>
            </a:prstGeom>
            <a:ln w="444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7" name="Connector: Elbow 86">
              <a:extLst>
                <a:ext uri="{FF2B5EF4-FFF2-40B4-BE49-F238E27FC236}">
                  <a16:creationId xmlns:a16="http://schemas.microsoft.com/office/drawing/2014/main" id="{357FC22F-1E9F-4F13-B528-DD7BFAE2F2B7}"/>
                </a:ext>
              </a:extLst>
            </p:cNvPr>
            <p:cNvCxnSpPr>
              <a:cxnSpLocks/>
            </p:cNvCxnSpPr>
            <p:nvPr/>
          </p:nvCxnSpPr>
          <p:spPr>
            <a:xfrm rot="10800000" flipV="1">
              <a:off x="8867119" y="3589323"/>
              <a:ext cx="1188714" cy="910110"/>
            </a:xfrm>
            <a:prstGeom prst="bentConnector3">
              <a:avLst>
                <a:gd name="adj1" fmla="val 35006"/>
              </a:avLst>
            </a:prstGeom>
            <a:ln w="44450">
              <a:solidFill>
                <a:schemeClr val="tx2">
                  <a:lumMod val="60000"/>
                  <a:lumOff val="40000"/>
                </a:schemeClr>
              </a:solidFill>
              <a:tailEnd type="triangle"/>
            </a:ln>
          </p:spPr>
          <p:style>
            <a:lnRef idx="3">
              <a:schemeClr val="accent2"/>
            </a:lnRef>
            <a:fillRef idx="0">
              <a:schemeClr val="accent2"/>
            </a:fillRef>
            <a:effectRef idx="2">
              <a:schemeClr val="accent2"/>
            </a:effectRef>
            <a:fontRef idx="minor">
              <a:schemeClr val="tx1"/>
            </a:fontRef>
          </p:style>
        </p:cxnSp>
        <p:pic>
          <p:nvPicPr>
            <p:cNvPr id="88" name="Picture 87">
              <a:extLst>
                <a:ext uri="{FF2B5EF4-FFF2-40B4-BE49-F238E27FC236}">
                  <a16:creationId xmlns:a16="http://schemas.microsoft.com/office/drawing/2014/main" id="{9DA9F325-8C9A-4B21-B894-734E0B408FA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04587" y="3097199"/>
              <a:ext cx="463336" cy="463336"/>
            </a:xfrm>
            <a:prstGeom prst="rect">
              <a:avLst/>
            </a:prstGeom>
          </p:spPr>
        </p:pic>
        <p:cxnSp>
          <p:nvCxnSpPr>
            <p:cNvPr id="89" name="Connector: Elbow 88">
              <a:extLst>
                <a:ext uri="{FF2B5EF4-FFF2-40B4-BE49-F238E27FC236}">
                  <a16:creationId xmlns:a16="http://schemas.microsoft.com/office/drawing/2014/main" id="{762D1FCC-30A0-4875-96FE-01437DFD17F6}"/>
                </a:ext>
              </a:extLst>
            </p:cNvPr>
            <p:cNvCxnSpPr>
              <a:cxnSpLocks/>
            </p:cNvCxnSpPr>
            <p:nvPr/>
          </p:nvCxnSpPr>
          <p:spPr>
            <a:xfrm rot="16200000" flipH="1">
              <a:off x="7500344" y="2913997"/>
              <a:ext cx="548640" cy="2103120"/>
            </a:xfrm>
            <a:prstGeom prst="bentConnector3">
              <a:avLst>
                <a:gd name="adj1" fmla="val 50000"/>
              </a:avLst>
            </a:prstGeom>
            <a:ln w="34925">
              <a:headEnd type="triangle"/>
              <a:tailEnd type="triangle"/>
            </a:ln>
          </p:spPr>
          <p:style>
            <a:lnRef idx="1">
              <a:schemeClr val="accent1"/>
            </a:lnRef>
            <a:fillRef idx="0">
              <a:schemeClr val="accent1"/>
            </a:fillRef>
            <a:effectRef idx="0">
              <a:schemeClr val="accent1"/>
            </a:effectRef>
            <a:fontRef idx="minor">
              <a:schemeClr val="tx1"/>
            </a:fontRef>
          </p:style>
        </p:cxnSp>
        <p:sp>
          <p:nvSpPr>
            <p:cNvPr id="90" name="Rectangle: Rounded Corners 89">
              <a:extLst>
                <a:ext uri="{FF2B5EF4-FFF2-40B4-BE49-F238E27FC236}">
                  <a16:creationId xmlns:a16="http://schemas.microsoft.com/office/drawing/2014/main" id="{CA119AC5-1C54-4583-BCB4-1840FD11217C}"/>
                </a:ext>
              </a:extLst>
            </p:cNvPr>
            <p:cNvSpPr/>
            <p:nvPr/>
          </p:nvSpPr>
          <p:spPr>
            <a:xfrm>
              <a:off x="4162388" y="3823825"/>
              <a:ext cx="4492582" cy="319741"/>
            </a:xfrm>
            <a:prstGeom prst="roundRect">
              <a:avLst/>
            </a:prstGeom>
            <a:gradFill>
              <a:gsLst>
                <a:gs pos="0">
                  <a:schemeClr val="accent3">
                    <a:shade val="51000"/>
                    <a:satMod val="130000"/>
                    <a:lumMod val="73000"/>
                    <a:lumOff val="27000"/>
                  </a:schemeClr>
                </a:gs>
                <a:gs pos="80000">
                  <a:schemeClr val="accent3">
                    <a:shade val="93000"/>
                    <a:satMod val="130000"/>
                  </a:schemeClr>
                </a:gs>
                <a:gs pos="100000">
                  <a:schemeClr val="accent3">
                    <a:shade val="94000"/>
                    <a:satMod val="135000"/>
                  </a:schemeClr>
                </a:gs>
              </a:gsLst>
            </a:gra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200" b="1" dirty="0"/>
                <a:t>Engineering &amp; Design</a:t>
              </a:r>
            </a:p>
          </p:txBody>
        </p:sp>
        <p:sp>
          <p:nvSpPr>
            <p:cNvPr id="91" name="Rectangle: Rounded Corners 90">
              <a:extLst>
                <a:ext uri="{FF2B5EF4-FFF2-40B4-BE49-F238E27FC236}">
                  <a16:creationId xmlns:a16="http://schemas.microsoft.com/office/drawing/2014/main" id="{6B8D35AD-6A88-4CA4-A3E6-C47E0A6CC98F}"/>
                </a:ext>
              </a:extLst>
            </p:cNvPr>
            <p:cNvSpPr/>
            <p:nvPr/>
          </p:nvSpPr>
          <p:spPr>
            <a:xfrm>
              <a:off x="8850977" y="2078694"/>
              <a:ext cx="1472527" cy="1637918"/>
            </a:xfrm>
            <a:prstGeom prst="roundRect">
              <a:avLst/>
            </a:prstGeom>
            <a:solidFill>
              <a:schemeClr val="accent6">
                <a:lumMod val="50000"/>
              </a:schemeClr>
            </a:solidFill>
            <a:ln>
              <a:solidFill>
                <a:schemeClr val="tx2">
                  <a:lumMod val="40000"/>
                  <a:lumOff val="60000"/>
                </a:schemeClr>
              </a:solidFill>
            </a:ln>
          </p:spPr>
          <p:style>
            <a:lnRef idx="3">
              <a:schemeClr val="lt1"/>
            </a:lnRef>
            <a:fillRef idx="1">
              <a:schemeClr val="accent6"/>
            </a:fillRef>
            <a:effectRef idx="1">
              <a:schemeClr val="accent6"/>
            </a:effectRef>
            <a:fontRef idx="minor">
              <a:schemeClr val="lt1"/>
            </a:fontRef>
          </p:style>
          <p:txBody>
            <a:bodyPr lIns="0" tIns="0" rIns="0" bIns="0" rtlCol="0" anchor="ctr"/>
            <a:lstStyle/>
            <a:p>
              <a:pPr algn="ctr"/>
              <a:endParaRPr lang="en-US" sz="1400" b="1" dirty="0"/>
            </a:p>
            <a:p>
              <a:pPr algn="ctr"/>
              <a:br>
                <a:rPr lang="en-US" sz="1400" b="1" dirty="0"/>
              </a:br>
              <a:r>
                <a:rPr lang="en-US" sz="1400" b="1" dirty="0"/>
                <a:t>NOA for</a:t>
              </a:r>
              <a:br>
                <a:rPr lang="en-US" sz="1400" b="1" dirty="0"/>
              </a:br>
              <a:r>
                <a:rPr lang="en-US" sz="1400" b="1" dirty="0"/>
                <a:t>DEIS In Federal Register </a:t>
              </a:r>
            </a:p>
            <a:p>
              <a:pPr algn="ctr"/>
              <a:r>
                <a:rPr lang="en-US" sz="1400" b="1" dirty="0">
                  <a:solidFill>
                    <a:srgbClr val="FFFF00"/>
                  </a:solidFill>
                </a:rPr>
                <a:t>Q4 2019</a:t>
              </a:r>
            </a:p>
            <a:p>
              <a:pPr algn="ctr"/>
              <a:endParaRPr lang="en-US" sz="800" b="1" dirty="0"/>
            </a:p>
            <a:p>
              <a:pPr algn="ctr"/>
              <a:r>
                <a:rPr lang="en-US" sz="1400" b="1" dirty="0"/>
                <a:t>DEIS Comment</a:t>
              </a:r>
            </a:p>
            <a:p>
              <a:pPr algn="ctr"/>
              <a:r>
                <a:rPr lang="en-US" sz="1400" b="1" dirty="0"/>
                <a:t>Period</a:t>
              </a:r>
            </a:p>
            <a:p>
              <a:pPr algn="ctr"/>
              <a:r>
                <a:rPr lang="en-US" sz="1400" b="1" dirty="0">
                  <a:solidFill>
                    <a:srgbClr val="FFFF00"/>
                  </a:solidFill>
                </a:rPr>
                <a:t>Q1 2020</a:t>
              </a:r>
            </a:p>
            <a:p>
              <a:pPr lvl="0" algn="ctr"/>
              <a:endParaRPr lang="en-US" sz="900" dirty="0"/>
            </a:p>
            <a:p>
              <a:pPr lvl="0" algn="ctr"/>
              <a:endParaRPr lang="en-US" sz="1400" dirty="0"/>
            </a:p>
            <a:p>
              <a:pPr lvl="0" algn="ctr"/>
              <a:endParaRPr lang="en-US" sz="800" dirty="0"/>
            </a:p>
          </p:txBody>
        </p:sp>
        <p:cxnSp>
          <p:nvCxnSpPr>
            <p:cNvPr id="92" name="Straight Arrow Connector 91">
              <a:extLst>
                <a:ext uri="{FF2B5EF4-FFF2-40B4-BE49-F238E27FC236}">
                  <a16:creationId xmlns:a16="http://schemas.microsoft.com/office/drawing/2014/main" id="{68A071B5-D5EA-45F4-B83A-1DDBACBF4CBA}"/>
                </a:ext>
              </a:extLst>
            </p:cNvPr>
            <p:cNvCxnSpPr>
              <a:cxnSpLocks/>
            </p:cNvCxnSpPr>
            <p:nvPr/>
          </p:nvCxnSpPr>
          <p:spPr>
            <a:xfrm>
              <a:off x="8712004" y="2378428"/>
              <a:ext cx="328952" cy="0"/>
            </a:xfrm>
            <a:prstGeom prst="straightConnector1">
              <a:avLst/>
            </a:prstGeom>
            <a:ln w="444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3" name="Rectangle: Rounded Corners 92">
              <a:extLst>
                <a:ext uri="{FF2B5EF4-FFF2-40B4-BE49-F238E27FC236}">
                  <a16:creationId xmlns:a16="http://schemas.microsoft.com/office/drawing/2014/main" id="{AF3E4F08-1CED-4958-AA70-45DEEBD8AA5B}"/>
                </a:ext>
              </a:extLst>
            </p:cNvPr>
            <p:cNvSpPr/>
            <p:nvPr/>
          </p:nvSpPr>
          <p:spPr>
            <a:xfrm>
              <a:off x="8011372" y="2086222"/>
              <a:ext cx="734940" cy="1637918"/>
            </a:xfrm>
            <a:prstGeom prst="roundRect">
              <a:avLst/>
            </a:prstGeom>
            <a:solidFill>
              <a:schemeClr val="accent6">
                <a:lumMod val="50000"/>
              </a:schemeClr>
            </a:solidFill>
            <a:ln>
              <a:solidFill>
                <a:schemeClr val="tx2">
                  <a:lumMod val="40000"/>
                  <a:lumOff val="60000"/>
                </a:schemeClr>
              </a:solidFill>
            </a:ln>
          </p:spPr>
          <p:style>
            <a:lnRef idx="3">
              <a:schemeClr val="lt1"/>
            </a:lnRef>
            <a:fillRef idx="1">
              <a:schemeClr val="accent6"/>
            </a:fillRef>
            <a:effectRef idx="1">
              <a:schemeClr val="accent6"/>
            </a:effectRef>
            <a:fontRef idx="minor">
              <a:schemeClr val="lt1"/>
            </a:fontRef>
          </p:style>
          <p:txBody>
            <a:bodyPr lIns="0" tIns="0" rIns="0" bIns="0" rtlCol="0" anchor="ctr"/>
            <a:lstStyle/>
            <a:p>
              <a:pPr lvl="0" algn="ctr"/>
              <a:r>
                <a:rPr lang="en-US" sz="1400" b="1" dirty="0"/>
                <a:t>Prepare</a:t>
              </a:r>
              <a:br>
                <a:rPr lang="en-US" sz="1400" b="1" dirty="0"/>
              </a:br>
              <a:r>
                <a:rPr lang="en-US" sz="1400" b="1" dirty="0"/>
                <a:t>Draft EIS</a:t>
              </a:r>
            </a:p>
            <a:p>
              <a:pPr lvl="0" algn="ctr"/>
              <a:endParaRPr lang="en-US" sz="800" dirty="0"/>
            </a:p>
          </p:txBody>
        </p:sp>
        <p:cxnSp>
          <p:nvCxnSpPr>
            <p:cNvPr id="94" name="Straight Arrow Connector 93">
              <a:extLst>
                <a:ext uri="{FF2B5EF4-FFF2-40B4-BE49-F238E27FC236}">
                  <a16:creationId xmlns:a16="http://schemas.microsoft.com/office/drawing/2014/main" id="{307BB316-01EF-4F73-B0F6-EB824FFC25EC}"/>
                </a:ext>
              </a:extLst>
            </p:cNvPr>
            <p:cNvCxnSpPr>
              <a:cxnSpLocks/>
            </p:cNvCxnSpPr>
            <p:nvPr/>
          </p:nvCxnSpPr>
          <p:spPr>
            <a:xfrm>
              <a:off x="7873920" y="2378428"/>
              <a:ext cx="310533" cy="0"/>
            </a:xfrm>
            <a:prstGeom prst="straightConnector1">
              <a:avLst/>
            </a:prstGeom>
            <a:ln w="444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95" name="Graphic 94">
            <a:extLst>
              <a:ext uri="{FF2B5EF4-FFF2-40B4-BE49-F238E27FC236}">
                <a16:creationId xmlns:a16="http://schemas.microsoft.com/office/drawing/2014/main" id="{2102CBF2-A907-4362-A716-01D130ADFB43}"/>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19046060">
            <a:off x="6612738" y="1288307"/>
            <a:ext cx="690879" cy="1220634"/>
          </a:xfrm>
          <a:prstGeom prst="rect">
            <a:avLst/>
          </a:prstGeom>
        </p:spPr>
      </p:pic>
      <p:sp>
        <p:nvSpPr>
          <p:cNvPr id="96" name="TextBox 95">
            <a:extLst>
              <a:ext uri="{FF2B5EF4-FFF2-40B4-BE49-F238E27FC236}">
                <a16:creationId xmlns:a16="http://schemas.microsoft.com/office/drawing/2014/main" id="{2AEBF1FA-341E-4B4F-ACD6-DB38B5A642E3}"/>
              </a:ext>
            </a:extLst>
          </p:cNvPr>
          <p:cNvSpPr txBox="1"/>
          <p:nvPr/>
        </p:nvSpPr>
        <p:spPr>
          <a:xfrm>
            <a:off x="6361429" y="1477202"/>
            <a:ext cx="824500" cy="461665"/>
          </a:xfrm>
          <a:prstGeom prst="rect">
            <a:avLst/>
          </a:prstGeom>
          <a:noFill/>
        </p:spPr>
        <p:txBody>
          <a:bodyPr wrap="square" rtlCol="0">
            <a:spAutoFit/>
          </a:bodyPr>
          <a:lstStyle/>
          <a:p>
            <a:pPr algn="ctr"/>
            <a:r>
              <a:rPr lang="en-CA" sz="1200" b="1" dirty="0"/>
              <a:t>We are here</a:t>
            </a:r>
          </a:p>
        </p:txBody>
      </p:sp>
    </p:spTree>
    <p:extLst>
      <p:ext uri="{BB962C8B-B14F-4D97-AF65-F5344CB8AC3E}">
        <p14:creationId xmlns:p14="http://schemas.microsoft.com/office/powerpoint/2010/main" val="3879989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1EDF25B6-34F4-4954-8BE3-C5EEA224FC98}"/>
              </a:ext>
            </a:extLst>
          </p:cNvPr>
          <p:cNvGrpSpPr/>
          <p:nvPr/>
        </p:nvGrpSpPr>
        <p:grpSpPr>
          <a:xfrm>
            <a:off x="0" y="-3605"/>
            <a:ext cx="12300284" cy="1262398"/>
            <a:chOff x="0" y="-3605"/>
            <a:chExt cx="12300284" cy="1262398"/>
          </a:xfrm>
        </p:grpSpPr>
        <p:pic>
          <p:nvPicPr>
            <p:cNvPr id="20" name="Picture 19">
              <a:extLst>
                <a:ext uri="{FF2B5EF4-FFF2-40B4-BE49-F238E27FC236}">
                  <a16:creationId xmlns:a16="http://schemas.microsoft.com/office/drawing/2014/main" id="{D9B46DDF-80FA-446E-83AA-647D580CFAF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696"/>
            <a:stretch/>
          </p:blipFill>
          <p:spPr>
            <a:xfrm>
              <a:off x="0" y="-3605"/>
              <a:ext cx="12300284" cy="1262398"/>
            </a:xfrm>
            <a:prstGeom prst="rect">
              <a:avLst/>
            </a:prstGeom>
          </p:spPr>
        </p:pic>
        <p:pic>
          <p:nvPicPr>
            <p:cNvPr id="21" name="Picture 20" descr="A close up of a logo&#10;&#10;Description generated with very high confidence">
              <a:extLst>
                <a:ext uri="{FF2B5EF4-FFF2-40B4-BE49-F238E27FC236}">
                  <a16:creationId xmlns:a16="http://schemas.microsoft.com/office/drawing/2014/main" id="{BF100E7C-ABF2-455B-8256-B54202746D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62610" y="493295"/>
              <a:ext cx="1012226" cy="642498"/>
            </a:xfrm>
            <a:prstGeom prst="rect">
              <a:avLst/>
            </a:prstGeom>
          </p:spPr>
        </p:pic>
      </p:grpSp>
      <p:sp>
        <p:nvSpPr>
          <p:cNvPr id="16" name="TextBox 15">
            <a:extLst>
              <a:ext uri="{FF2B5EF4-FFF2-40B4-BE49-F238E27FC236}">
                <a16:creationId xmlns:a16="http://schemas.microsoft.com/office/drawing/2014/main" id="{2DFDBBED-A88B-48E9-9B7D-6EAB5030C0FF}"/>
              </a:ext>
            </a:extLst>
          </p:cNvPr>
          <p:cNvSpPr txBox="1"/>
          <p:nvPr/>
        </p:nvSpPr>
        <p:spPr>
          <a:xfrm>
            <a:off x="276725" y="185348"/>
            <a:ext cx="9448801" cy="923330"/>
          </a:xfrm>
          <a:prstGeom prst="rect">
            <a:avLst/>
          </a:prstGeom>
          <a:noFill/>
        </p:spPr>
        <p:txBody>
          <a:bodyPr wrap="square" rtlCol="0" anchor="ctr">
            <a:spAutoFit/>
          </a:bodyPr>
          <a:lstStyle/>
          <a:p>
            <a:r>
              <a:rPr lang="en-US" sz="5400" dirty="0">
                <a:solidFill>
                  <a:schemeClr val="bg1"/>
                </a:solidFill>
                <a:effectLst>
                  <a:outerShdw blurRad="38100" dist="38100" dir="2700000" algn="tl">
                    <a:srgbClr val="000000">
                      <a:alpha val="43137"/>
                    </a:srgbClr>
                  </a:outerShdw>
                </a:effectLst>
                <a:latin typeface="Tw Cen MT" panose="020B0602020104020603" pitchFamily="34" charset="0"/>
              </a:rPr>
              <a:t>ALTERNATIVES ANALYSIS</a:t>
            </a:r>
          </a:p>
        </p:txBody>
      </p:sp>
      <p:sp>
        <p:nvSpPr>
          <p:cNvPr id="18" name="Slide Number Placeholder 3">
            <a:extLst>
              <a:ext uri="{FF2B5EF4-FFF2-40B4-BE49-F238E27FC236}">
                <a16:creationId xmlns:a16="http://schemas.microsoft.com/office/drawing/2014/main" id="{0E14B302-1EC5-4983-8E7F-37299B3A29B1}"/>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AD6633-1FB4-4679-A495-E9434E3B0203}" type="slidenum">
              <a:rPr kumimoji="0" lang="en-US" sz="1200" b="0" i="0" u="none" strike="noStrike" kern="1200" cap="none" spc="0" normalizeH="0" baseline="0" noProof="0" smtClean="0">
                <a:ln>
                  <a:noFill/>
                </a:ln>
                <a:solidFill>
                  <a:schemeClr val="tx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483CEEF8-336B-4C2E-A1BD-D24E77B74162}"/>
              </a:ext>
            </a:extLst>
          </p:cNvPr>
          <p:cNvGraphicFramePr>
            <a:graphicFrameLocks noGrp="1"/>
          </p:cNvGraphicFramePr>
          <p:nvPr>
            <p:extLst>
              <p:ext uri="{D42A27DB-BD31-4B8C-83A1-F6EECF244321}">
                <p14:modId xmlns:p14="http://schemas.microsoft.com/office/powerpoint/2010/main" val="2238951914"/>
              </p:ext>
            </p:extLst>
          </p:nvPr>
        </p:nvGraphicFramePr>
        <p:xfrm>
          <a:off x="1596103" y="2787835"/>
          <a:ext cx="8999794" cy="3403600"/>
        </p:xfrm>
        <a:graphic>
          <a:graphicData uri="http://schemas.openxmlformats.org/drawingml/2006/table">
            <a:tbl>
              <a:tblPr firstRow="1" bandRow="1">
                <a:tableStyleId>{5C22544A-7EE6-4342-B048-85BDC9FD1C3A}</a:tableStyleId>
              </a:tblPr>
              <a:tblGrid>
                <a:gridCol w="3975510">
                  <a:extLst>
                    <a:ext uri="{9D8B030D-6E8A-4147-A177-3AD203B41FA5}">
                      <a16:colId xmlns:a16="http://schemas.microsoft.com/office/drawing/2014/main" val="1735932126"/>
                    </a:ext>
                  </a:extLst>
                </a:gridCol>
                <a:gridCol w="5024284">
                  <a:extLst>
                    <a:ext uri="{9D8B030D-6E8A-4147-A177-3AD203B41FA5}">
                      <a16:colId xmlns:a16="http://schemas.microsoft.com/office/drawing/2014/main" val="207724487"/>
                    </a:ext>
                  </a:extLst>
                </a:gridCol>
              </a:tblGrid>
              <a:tr h="370840">
                <a:tc>
                  <a:txBody>
                    <a:bodyPr/>
                    <a:lstStyle/>
                    <a:p>
                      <a:pPr algn="ctr"/>
                      <a:r>
                        <a:rPr lang="en-US" dirty="0"/>
                        <a:t>MIDAS GOLD PRO</a:t>
                      </a:r>
                    </a:p>
                  </a:txBody>
                  <a:tcPr/>
                </a:tc>
                <a:tc>
                  <a:txBody>
                    <a:bodyPr/>
                    <a:lstStyle/>
                    <a:p>
                      <a:pPr algn="ctr"/>
                      <a:r>
                        <a:rPr lang="en-US" dirty="0"/>
                        <a:t>ALTERNATIVES UNDER CONSIDERATION</a:t>
                      </a:r>
                    </a:p>
                  </a:txBody>
                  <a:tcPr/>
                </a:tc>
                <a:extLst>
                  <a:ext uri="{0D108BD9-81ED-4DB2-BD59-A6C34878D82A}">
                    <a16:rowId xmlns:a16="http://schemas.microsoft.com/office/drawing/2014/main" val="2998182522"/>
                  </a:ext>
                </a:extLst>
              </a:tr>
              <a:tr h="370840">
                <a:tc>
                  <a:txBody>
                    <a:bodyPr/>
                    <a:lstStyle/>
                    <a:p>
                      <a:r>
                        <a:rPr lang="en-US" dirty="0"/>
                        <a:t>TSF in upper Meadow Creek </a:t>
                      </a:r>
                    </a:p>
                  </a:txBody>
                  <a:tcPr/>
                </a:tc>
                <a:tc>
                  <a:txBody>
                    <a:bodyPr/>
                    <a:lstStyle/>
                    <a:p>
                      <a:r>
                        <a:rPr lang="en-US" dirty="0"/>
                        <a:t>TSF in upper East Fork South Fork Salmon River drainage</a:t>
                      </a:r>
                    </a:p>
                  </a:txBody>
                  <a:tcPr/>
                </a:tc>
                <a:extLst>
                  <a:ext uri="{0D108BD9-81ED-4DB2-BD59-A6C34878D82A}">
                    <a16:rowId xmlns:a16="http://schemas.microsoft.com/office/drawing/2014/main" val="1074823857"/>
                  </a:ext>
                </a:extLst>
              </a:tr>
              <a:tr h="370840">
                <a:tc>
                  <a:txBody>
                    <a:bodyPr/>
                    <a:lstStyle/>
                    <a:p>
                      <a:r>
                        <a:rPr lang="en-US" dirty="0"/>
                        <a:t>Site access – </a:t>
                      </a:r>
                      <a:r>
                        <a:rPr lang="en-US" dirty="0" err="1"/>
                        <a:t>Burntlog</a:t>
                      </a:r>
                      <a:r>
                        <a:rPr lang="en-US" dirty="0"/>
                        <a:t> Route</a:t>
                      </a:r>
                    </a:p>
                  </a:txBody>
                  <a:tcPr/>
                </a:tc>
                <a:tc>
                  <a:txBody>
                    <a:bodyPr/>
                    <a:lstStyle/>
                    <a:p>
                      <a:r>
                        <a:rPr lang="en-US" dirty="0"/>
                        <a:t>Access via upgrade of existing roadways and through Village of Yellow Pine</a:t>
                      </a:r>
                    </a:p>
                  </a:txBody>
                  <a:tcPr/>
                </a:tc>
                <a:extLst>
                  <a:ext uri="{0D108BD9-81ED-4DB2-BD59-A6C34878D82A}">
                    <a16:rowId xmlns:a16="http://schemas.microsoft.com/office/drawing/2014/main" val="1322550210"/>
                  </a:ext>
                </a:extLst>
              </a:tr>
              <a:tr h="370840">
                <a:tc>
                  <a:txBody>
                    <a:bodyPr/>
                    <a:lstStyle/>
                    <a:p>
                      <a:r>
                        <a:rPr lang="en-US" dirty="0"/>
                        <a:t>Public access – OHV connector</a:t>
                      </a:r>
                    </a:p>
                  </a:txBody>
                  <a:tcPr/>
                </a:tc>
                <a:tc>
                  <a:txBody>
                    <a:bodyPr/>
                    <a:lstStyle/>
                    <a:p>
                      <a:r>
                        <a:rPr lang="en-US" dirty="0"/>
                        <a:t>Public access through mine site</a:t>
                      </a:r>
                    </a:p>
                  </a:txBody>
                  <a:tcPr/>
                </a:tc>
                <a:extLst>
                  <a:ext uri="{0D108BD9-81ED-4DB2-BD59-A6C34878D82A}">
                    <a16:rowId xmlns:a16="http://schemas.microsoft.com/office/drawing/2014/main" val="1985063304"/>
                  </a:ext>
                </a:extLst>
              </a:tr>
              <a:tr h="370840">
                <a:tc>
                  <a:txBody>
                    <a:bodyPr/>
                    <a:lstStyle/>
                    <a:p>
                      <a:r>
                        <a:rPr lang="en-US" dirty="0"/>
                        <a:t>Lime delivery to site</a:t>
                      </a:r>
                    </a:p>
                  </a:txBody>
                  <a:tcPr/>
                </a:tc>
                <a:tc>
                  <a:txBody>
                    <a:bodyPr/>
                    <a:lstStyle/>
                    <a:p>
                      <a:r>
                        <a:rPr lang="en-US" dirty="0"/>
                        <a:t>On-site lime production (lime kiln)</a:t>
                      </a:r>
                    </a:p>
                  </a:txBody>
                  <a:tcPr/>
                </a:tc>
                <a:extLst>
                  <a:ext uri="{0D108BD9-81ED-4DB2-BD59-A6C34878D82A}">
                    <a16:rowId xmlns:a16="http://schemas.microsoft.com/office/drawing/2014/main" val="3603014856"/>
                  </a:ext>
                </a:extLst>
              </a:tr>
              <a:tr h="370840">
                <a:tc>
                  <a:txBody>
                    <a:bodyPr/>
                    <a:lstStyle/>
                    <a:p>
                      <a:r>
                        <a:rPr lang="en-US" dirty="0"/>
                        <a:t>YPP pit backfill, DRSFs </a:t>
                      </a:r>
                    </a:p>
                  </a:txBody>
                  <a:tcPr/>
                </a:tc>
                <a:tc>
                  <a:txBody>
                    <a:bodyPr/>
                    <a:lstStyle/>
                    <a:p>
                      <a:r>
                        <a:rPr lang="en-US" dirty="0"/>
                        <a:t>YPP and partial Hangar Flats pit backfill</a:t>
                      </a:r>
                    </a:p>
                  </a:txBody>
                  <a:tcPr/>
                </a:tc>
                <a:extLst>
                  <a:ext uri="{0D108BD9-81ED-4DB2-BD59-A6C34878D82A}">
                    <a16:rowId xmlns:a16="http://schemas.microsoft.com/office/drawing/2014/main" val="4235785775"/>
                  </a:ext>
                </a:extLst>
              </a:tr>
              <a:tr h="370840">
                <a:tc>
                  <a:txBody>
                    <a:bodyPr/>
                    <a:lstStyle/>
                    <a:p>
                      <a:r>
                        <a:rPr lang="en-US" dirty="0"/>
                        <a:t>Support facilities and infrastructure as proposed</a:t>
                      </a:r>
                    </a:p>
                  </a:txBody>
                  <a:tcPr/>
                </a:tc>
                <a:tc>
                  <a:txBody>
                    <a:bodyPr/>
                    <a:lstStyle/>
                    <a:p>
                      <a:r>
                        <a:rPr lang="en-US" dirty="0"/>
                        <a:t>Modifications to location of support facilities, partial reroute of transmission line</a:t>
                      </a:r>
                    </a:p>
                  </a:txBody>
                  <a:tcPr/>
                </a:tc>
                <a:extLst>
                  <a:ext uri="{0D108BD9-81ED-4DB2-BD59-A6C34878D82A}">
                    <a16:rowId xmlns:a16="http://schemas.microsoft.com/office/drawing/2014/main" val="3494294935"/>
                  </a:ext>
                </a:extLst>
              </a:tr>
            </a:tbl>
          </a:graphicData>
        </a:graphic>
      </p:graphicFrame>
      <p:sp>
        <p:nvSpPr>
          <p:cNvPr id="25" name="Content Placeholder 2">
            <a:extLst>
              <a:ext uri="{FF2B5EF4-FFF2-40B4-BE49-F238E27FC236}">
                <a16:creationId xmlns:a16="http://schemas.microsoft.com/office/drawing/2014/main" id="{FB6B88B0-E649-4BB9-BA40-AFB3AF5F0757}"/>
              </a:ext>
            </a:extLst>
          </p:cNvPr>
          <p:cNvSpPr txBox="1">
            <a:spLocks/>
          </p:cNvSpPr>
          <p:nvPr/>
        </p:nvSpPr>
        <p:spPr>
          <a:xfrm>
            <a:off x="1295603" y="1445036"/>
            <a:ext cx="9450031" cy="92333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000" dirty="0">
                <a:latin typeface="Tw Cen MT" panose="020B0602020104020603" pitchFamily="34" charset="0"/>
              </a:rPr>
              <a:t>Federal agencies are required by NEPA to rigorously explore and objectively evaluate reasonable alternatives and to briefly discuss the reasons for eliminating any alternatives that were not analyzed in detail (40 Code of Federal Regulations [CFR] 1502.14).</a:t>
            </a:r>
          </a:p>
        </p:txBody>
      </p:sp>
    </p:spTree>
    <p:extLst>
      <p:ext uri="{BB962C8B-B14F-4D97-AF65-F5344CB8AC3E}">
        <p14:creationId xmlns:p14="http://schemas.microsoft.com/office/powerpoint/2010/main" val="3824649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rock&#10;&#10;Description automatically generated">
            <a:extLst>
              <a:ext uri="{FF2B5EF4-FFF2-40B4-BE49-F238E27FC236}">
                <a16:creationId xmlns:a16="http://schemas.microsoft.com/office/drawing/2014/main" id="{CF59AA69-4558-41B7-BAA8-C52340F9B93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307463"/>
            <a:ext cx="12192000" cy="5543143"/>
          </a:xfrm>
          <a:prstGeom prst="rect">
            <a:avLst/>
          </a:prstGeom>
        </p:spPr>
      </p:pic>
      <p:grpSp>
        <p:nvGrpSpPr>
          <p:cNvPr id="19" name="Group 18">
            <a:extLst>
              <a:ext uri="{FF2B5EF4-FFF2-40B4-BE49-F238E27FC236}">
                <a16:creationId xmlns:a16="http://schemas.microsoft.com/office/drawing/2014/main" id="{1EDF25B6-34F4-4954-8BE3-C5EEA224FC98}"/>
              </a:ext>
            </a:extLst>
          </p:cNvPr>
          <p:cNvGrpSpPr/>
          <p:nvPr/>
        </p:nvGrpSpPr>
        <p:grpSpPr>
          <a:xfrm>
            <a:off x="0" y="-3605"/>
            <a:ext cx="12300284" cy="1262398"/>
            <a:chOff x="0" y="-3605"/>
            <a:chExt cx="12300284" cy="1262398"/>
          </a:xfrm>
        </p:grpSpPr>
        <p:pic>
          <p:nvPicPr>
            <p:cNvPr id="20" name="Picture 19">
              <a:extLst>
                <a:ext uri="{FF2B5EF4-FFF2-40B4-BE49-F238E27FC236}">
                  <a16:creationId xmlns:a16="http://schemas.microsoft.com/office/drawing/2014/main" id="{D9B46DDF-80FA-446E-83AA-647D580CFAF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696"/>
            <a:stretch/>
          </p:blipFill>
          <p:spPr>
            <a:xfrm>
              <a:off x="0" y="-3605"/>
              <a:ext cx="12300284" cy="1262398"/>
            </a:xfrm>
            <a:prstGeom prst="rect">
              <a:avLst/>
            </a:prstGeom>
          </p:spPr>
        </p:pic>
        <p:pic>
          <p:nvPicPr>
            <p:cNvPr id="21" name="Picture 20" descr="A close up of a logo&#10;&#10;Description generated with very high confidence">
              <a:extLst>
                <a:ext uri="{FF2B5EF4-FFF2-40B4-BE49-F238E27FC236}">
                  <a16:creationId xmlns:a16="http://schemas.microsoft.com/office/drawing/2014/main" id="{BF100E7C-ABF2-455B-8256-B54202746D6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62610" y="493295"/>
              <a:ext cx="1012226" cy="642498"/>
            </a:xfrm>
            <a:prstGeom prst="rect">
              <a:avLst/>
            </a:prstGeom>
          </p:spPr>
        </p:pic>
      </p:grpSp>
      <p:sp>
        <p:nvSpPr>
          <p:cNvPr id="16" name="TextBox 15">
            <a:extLst>
              <a:ext uri="{FF2B5EF4-FFF2-40B4-BE49-F238E27FC236}">
                <a16:creationId xmlns:a16="http://schemas.microsoft.com/office/drawing/2014/main" id="{2DFDBBED-A88B-48E9-9B7D-6EAB5030C0FF}"/>
              </a:ext>
            </a:extLst>
          </p:cNvPr>
          <p:cNvSpPr txBox="1"/>
          <p:nvPr/>
        </p:nvSpPr>
        <p:spPr>
          <a:xfrm>
            <a:off x="276725" y="185348"/>
            <a:ext cx="9448801" cy="923330"/>
          </a:xfrm>
          <a:prstGeom prst="rect">
            <a:avLst/>
          </a:prstGeom>
          <a:noFill/>
        </p:spPr>
        <p:txBody>
          <a:bodyPr wrap="square" rtlCol="0" anchor="ctr">
            <a:spAutoFit/>
          </a:bodyPr>
          <a:lstStyle/>
          <a:p>
            <a:r>
              <a:rPr lang="en-US" sz="5400" dirty="0">
                <a:solidFill>
                  <a:schemeClr val="bg1"/>
                </a:solidFill>
                <a:effectLst>
                  <a:outerShdw blurRad="38100" dist="38100" dir="2700000" algn="tl">
                    <a:srgbClr val="000000">
                      <a:alpha val="43137"/>
                    </a:srgbClr>
                  </a:outerShdw>
                </a:effectLst>
                <a:latin typeface="Tw Cen MT" panose="020B0602020104020603" pitchFamily="34" charset="0"/>
              </a:rPr>
              <a:t>ALTERNATIVES: TSF</a:t>
            </a:r>
          </a:p>
        </p:txBody>
      </p:sp>
      <p:sp>
        <p:nvSpPr>
          <p:cNvPr id="18" name="Slide Number Placeholder 3">
            <a:extLst>
              <a:ext uri="{FF2B5EF4-FFF2-40B4-BE49-F238E27FC236}">
                <a16:creationId xmlns:a16="http://schemas.microsoft.com/office/drawing/2014/main" id="{0E14B302-1EC5-4983-8E7F-37299B3A29B1}"/>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AD6633-1FB4-4679-A495-E9434E3B0203}" type="slidenum">
              <a:rPr kumimoji="0" lang="en-US" sz="1200" b="0" i="0" u="none" strike="noStrike" kern="1200" cap="none" spc="0" normalizeH="0" baseline="0" noProof="0" smtClean="0">
                <a:ln>
                  <a:noFill/>
                </a:ln>
                <a:solidFill>
                  <a:schemeClr val="tx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pic>
        <p:nvPicPr>
          <p:cNvPr id="123" name="Picture 122">
            <a:extLst>
              <a:ext uri="{FF2B5EF4-FFF2-40B4-BE49-F238E27FC236}">
                <a16:creationId xmlns:a16="http://schemas.microsoft.com/office/drawing/2014/main" id="{3014EABC-8332-4911-9A90-E729653B39C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568488" y="6423613"/>
            <a:ext cx="576185" cy="365760"/>
          </a:xfrm>
          <a:prstGeom prst="rect">
            <a:avLst/>
          </a:prstGeom>
        </p:spPr>
      </p:pic>
      <p:sp>
        <p:nvSpPr>
          <p:cNvPr id="5" name="TextBox 4">
            <a:extLst>
              <a:ext uri="{FF2B5EF4-FFF2-40B4-BE49-F238E27FC236}">
                <a16:creationId xmlns:a16="http://schemas.microsoft.com/office/drawing/2014/main" id="{BB1F15A9-F059-43E5-95E0-386D6CB50FB6}"/>
              </a:ext>
            </a:extLst>
          </p:cNvPr>
          <p:cNvSpPr txBox="1"/>
          <p:nvPr/>
        </p:nvSpPr>
        <p:spPr>
          <a:xfrm>
            <a:off x="9905642" y="1432527"/>
            <a:ext cx="2113936" cy="646331"/>
          </a:xfrm>
          <a:prstGeom prst="rect">
            <a:avLst/>
          </a:prstGeom>
          <a:noFill/>
        </p:spPr>
        <p:txBody>
          <a:bodyPr wrap="square" rtlCol="0">
            <a:spAutoFit/>
          </a:bodyPr>
          <a:lstStyle/>
          <a:p>
            <a:pPr algn="r"/>
            <a:r>
              <a:rPr lang="en-US" sz="3600" b="1" dirty="0">
                <a:solidFill>
                  <a:schemeClr val="bg1"/>
                </a:solidFill>
                <a:latin typeface="Tw Cen MT" panose="020B0602020104020603" pitchFamily="34" charset="0"/>
              </a:rPr>
              <a:t>PRO TSF</a:t>
            </a:r>
          </a:p>
        </p:txBody>
      </p:sp>
      <p:sp>
        <p:nvSpPr>
          <p:cNvPr id="12" name="TextBox 11">
            <a:extLst>
              <a:ext uri="{FF2B5EF4-FFF2-40B4-BE49-F238E27FC236}">
                <a16:creationId xmlns:a16="http://schemas.microsoft.com/office/drawing/2014/main" id="{82F46C79-31F7-4FFE-9CEF-1D3ADA7AE75C}"/>
              </a:ext>
            </a:extLst>
          </p:cNvPr>
          <p:cNvSpPr txBox="1"/>
          <p:nvPr/>
        </p:nvSpPr>
        <p:spPr>
          <a:xfrm>
            <a:off x="7590692" y="3539721"/>
            <a:ext cx="2039815" cy="461665"/>
          </a:xfrm>
          <a:prstGeom prst="rect">
            <a:avLst/>
          </a:prstGeom>
          <a:solidFill>
            <a:srgbClr val="665D4F"/>
          </a:solidFill>
        </p:spPr>
        <p:txBody>
          <a:bodyPr wrap="square" rtlCol="0">
            <a:spAutoFit/>
          </a:bodyPr>
          <a:lstStyle/>
          <a:p>
            <a:pPr algn="ctr"/>
            <a:r>
              <a:rPr lang="en-US" sz="2400" b="1" dirty="0">
                <a:solidFill>
                  <a:schemeClr val="bg1"/>
                </a:solidFill>
                <a:latin typeface="Tw Cen MT" panose="020B0602020104020603" pitchFamily="34" charset="0"/>
              </a:rPr>
              <a:t>Embankment</a:t>
            </a:r>
          </a:p>
        </p:txBody>
      </p:sp>
      <p:sp>
        <p:nvSpPr>
          <p:cNvPr id="13" name="TextBox 12">
            <a:extLst>
              <a:ext uri="{FF2B5EF4-FFF2-40B4-BE49-F238E27FC236}">
                <a16:creationId xmlns:a16="http://schemas.microsoft.com/office/drawing/2014/main" id="{47FE820A-017F-42B6-AC92-EC5D8BB7789D}"/>
              </a:ext>
            </a:extLst>
          </p:cNvPr>
          <p:cNvSpPr txBox="1"/>
          <p:nvPr/>
        </p:nvSpPr>
        <p:spPr>
          <a:xfrm>
            <a:off x="7082809" y="4509867"/>
            <a:ext cx="2642717" cy="461665"/>
          </a:xfrm>
          <a:prstGeom prst="rect">
            <a:avLst/>
          </a:prstGeom>
          <a:solidFill>
            <a:srgbClr val="635B4C"/>
          </a:solidFill>
        </p:spPr>
        <p:txBody>
          <a:bodyPr wrap="square" rtlCol="0">
            <a:spAutoFit/>
          </a:bodyPr>
          <a:lstStyle/>
          <a:p>
            <a:pPr algn="r"/>
            <a:r>
              <a:rPr lang="en-US" sz="2400" b="1" dirty="0">
                <a:solidFill>
                  <a:schemeClr val="bg1"/>
                </a:solidFill>
                <a:latin typeface="Tw Cen MT" panose="020B0602020104020603" pitchFamily="34" charset="0"/>
              </a:rPr>
              <a:t>Hangar Flats DRSF</a:t>
            </a:r>
          </a:p>
        </p:txBody>
      </p:sp>
      <p:cxnSp>
        <p:nvCxnSpPr>
          <p:cNvPr id="7" name="Straight Arrow Connector 6">
            <a:extLst>
              <a:ext uri="{FF2B5EF4-FFF2-40B4-BE49-F238E27FC236}">
                <a16:creationId xmlns:a16="http://schemas.microsoft.com/office/drawing/2014/main" id="{B7A18607-56BF-49A0-9ED7-C1FA2F11C6CB}"/>
              </a:ext>
            </a:extLst>
          </p:cNvPr>
          <p:cNvCxnSpPr>
            <a:cxnSpLocks/>
            <a:stCxn id="13" idx="1"/>
          </p:cNvCxnSpPr>
          <p:nvPr/>
        </p:nvCxnSpPr>
        <p:spPr>
          <a:xfrm flipH="1">
            <a:off x="6330462" y="4740700"/>
            <a:ext cx="752347" cy="23083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8995D3E-80E5-4C1D-9A3A-089F3B8B6EF7}"/>
              </a:ext>
            </a:extLst>
          </p:cNvPr>
          <p:cNvCxnSpPr>
            <a:cxnSpLocks/>
            <a:stCxn id="12" idx="1"/>
          </p:cNvCxnSpPr>
          <p:nvPr/>
        </p:nvCxnSpPr>
        <p:spPr>
          <a:xfrm flipH="1">
            <a:off x="6096000" y="3770554"/>
            <a:ext cx="1494692" cy="54052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3CBE7C7-94A1-490E-8EDC-2CEDEFBA897D}"/>
              </a:ext>
            </a:extLst>
          </p:cNvPr>
          <p:cNvSpPr txBox="1"/>
          <p:nvPr/>
        </p:nvSpPr>
        <p:spPr>
          <a:xfrm>
            <a:off x="6791208" y="5314838"/>
            <a:ext cx="1159748" cy="461665"/>
          </a:xfrm>
          <a:prstGeom prst="rect">
            <a:avLst/>
          </a:prstGeom>
          <a:solidFill>
            <a:srgbClr val="635B4C"/>
          </a:solidFill>
        </p:spPr>
        <p:txBody>
          <a:bodyPr wrap="square" rtlCol="0">
            <a:spAutoFit/>
          </a:bodyPr>
          <a:lstStyle/>
          <a:p>
            <a:pPr algn="ctr"/>
            <a:r>
              <a:rPr lang="en-US" sz="2400" b="1" dirty="0">
                <a:solidFill>
                  <a:schemeClr val="bg1"/>
                </a:solidFill>
                <a:latin typeface="Tw Cen MT" panose="020B0602020104020603" pitchFamily="34" charset="0"/>
              </a:rPr>
              <a:t>SODA </a:t>
            </a:r>
          </a:p>
        </p:txBody>
      </p:sp>
      <p:cxnSp>
        <p:nvCxnSpPr>
          <p:cNvPr id="15" name="Straight Arrow Connector 14">
            <a:extLst>
              <a:ext uri="{FF2B5EF4-FFF2-40B4-BE49-F238E27FC236}">
                <a16:creationId xmlns:a16="http://schemas.microsoft.com/office/drawing/2014/main" id="{FB221889-CAAC-45BB-BD66-2D01D76552A3}"/>
              </a:ext>
            </a:extLst>
          </p:cNvPr>
          <p:cNvCxnSpPr>
            <a:cxnSpLocks/>
            <a:stCxn id="14" idx="1"/>
          </p:cNvCxnSpPr>
          <p:nvPr/>
        </p:nvCxnSpPr>
        <p:spPr>
          <a:xfrm flipH="1">
            <a:off x="5662248" y="5545671"/>
            <a:ext cx="1128960" cy="24998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197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1EDF25B6-34F4-4954-8BE3-C5EEA224FC98}"/>
              </a:ext>
            </a:extLst>
          </p:cNvPr>
          <p:cNvGrpSpPr/>
          <p:nvPr/>
        </p:nvGrpSpPr>
        <p:grpSpPr>
          <a:xfrm>
            <a:off x="0" y="-3605"/>
            <a:ext cx="12300284" cy="1262398"/>
            <a:chOff x="0" y="-3605"/>
            <a:chExt cx="12300284" cy="1262398"/>
          </a:xfrm>
        </p:grpSpPr>
        <p:pic>
          <p:nvPicPr>
            <p:cNvPr id="20" name="Picture 19">
              <a:extLst>
                <a:ext uri="{FF2B5EF4-FFF2-40B4-BE49-F238E27FC236}">
                  <a16:creationId xmlns:a16="http://schemas.microsoft.com/office/drawing/2014/main" id="{D9B46DDF-80FA-446E-83AA-647D580CFAF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696"/>
            <a:stretch/>
          </p:blipFill>
          <p:spPr>
            <a:xfrm>
              <a:off x="0" y="-3605"/>
              <a:ext cx="12300284" cy="1262398"/>
            </a:xfrm>
            <a:prstGeom prst="rect">
              <a:avLst/>
            </a:prstGeom>
          </p:spPr>
        </p:pic>
        <p:pic>
          <p:nvPicPr>
            <p:cNvPr id="21" name="Picture 20" descr="A close up of a logo&#10;&#10;Description generated with very high confidence">
              <a:extLst>
                <a:ext uri="{FF2B5EF4-FFF2-40B4-BE49-F238E27FC236}">
                  <a16:creationId xmlns:a16="http://schemas.microsoft.com/office/drawing/2014/main" id="{BF100E7C-ABF2-455B-8256-B54202746D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62610" y="493295"/>
              <a:ext cx="1012226" cy="642498"/>
            </a:xfrm>
            <a:prstGeom prst="rect">
              <a:avLst/>
            </a:prstGeom>
          </p:spPr>
        </p:pic>
      </p:grpSp>
      <p:sp>
        <p:nvSpPr>
          <p:cNvPr id="16" name="TextBox 15">
            <a:extLst>
              <a:ext uri="{FF2B5EF4-FFF2-40B4-BE49-F238E27FC236}">
                <a16:creationId xmlns:a16="http://schemas.microsoft.com/office/drawing/2014/main" id="{2DFDBBED-A88B-48E9-9B7D-6EAB5030C0FF}"/>
              </a:ext>
            </a:extLst>
          </p:cNvPr>
          <p:cNvSpPr txBox="1"/>
          <p:nvPr/>
        </p:nvSpPr>
        <p:spPr>
          <a:xfrm>
            <a:off x="276725" y="185348"/>
            <a:ext cx="9448801" cy="923330"/>
          </a:xfrm>
          <a:prstGeom prst="rect">
            <a:avLst/>
          </a:prstGeom>
          <a:noFill/>
        </p:spPr>
        <p:txBody>
          <a:bodyPr wrap="square" rtlCol="0" anchor="ctr">
            <a:spAutoFit/>
          </a:bodyPr>
          <a:lstStyle/>
          <a:p>
            <a:r>
              <a:rPr lang="en-US" sz="5400" dirty="0">
                <a:solidFill>
                  <a:schemeClr val="bg1"/>
                </a:solidFill>
                <a:effectLst>
                  <a:outerShdw blurRad="38100" dist="38100" dir="2700000" algn="tl">
                    <a:srgbClr val="000000">
                      <a:alpha val="43137"/>
                    </a:srgbClr>
                  </a:outerShdw>
                </a:effectLst>
                <a:latin typeface="Tw Cen MT" panose="020B0602020104020603" pitchFamily="34" charset="0"/>
              </a:rPr>
              <a:t>ALTERNATIVES: TSF</a:t>
            </a:r>
          </a:p>
        </p:txBody>
      </p:sp>
      <p:sp>
        <p:nvSpPr>
          <p:cNvPr id="18" name="Slide Number Placeholder 3">
            <a:extLst>
              <a:ext uri="{FF2B5EF4-FFF2-40B4-BE49-F238E27FC236}">
                <a16:creationId xmlns:a16="http://schemas.microsoft.com/office/drawing/2014/main" id="{0E14B302-1EC5-4983-8E7F-37299B3A29B1}"/>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AD6633-1FB4-4679-A495-E9434E3B0203}" type="slidenum">
              <a:rPr kumimoji="0" lang="en-US" sz="1200" b="0" i="0" u="none" strike="noStrike" kern="1200" cap="none" spc="0" normalizeH="0" baseline="0" noProof="0" smtClean="0">
                <a:ln>
                  <a:noFill/>
                </a:ln>
                <a:solidFill>
                  <a:schemeClr val="tx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pic>
        <p:nvPicPr>
          <p:cNvPr id="123" name="Picture 122">
            <a:extLst>
              <a:ext uri="{FF2B5EF4-FFF2-40B4-BE49-F238E27FC236}">
                <a16:creationId xmlns:a16="http://schemas.microsoft.com/office/drawing/2014/main" id="{3014EABC-8332-4911-9A90-E729653B39C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568488" y="6423613"/>
            <a:ext cx="576185" cy="365760"/>
          </a:xfrm>
          <a:prstGeom prst="rect">
            <a:avLst/>
          </a:prstGeom>
        </p:spPr>
      </p:pic>
      <p:sp>
        <p:nvSpPr>
          <p:cNvPr id="10" name="Slide Number Placeholder 3">
            <a:extLst>
              <a:ext uri="{FF2B5EF4-FFF2-40B4-BE49-F238E27FC236}">
                <a16:creationId xmlns:a16="http://schemas.microsoft.com/office/drawing/2014/main" id="{D4AD1746-81FF-4CC4-B8A5-6691A84B180C}"/>
              </a:ext>
            </a:extLst>
          </p:cNvPr>
          <p:cNvSpPr txBox="1">
            <a:spLocks/>
          </p:cNvSpPr>
          <p:nvPr/>
        </p:nvSpPr>
        <p:spPr>
          <a:xfrm>
            <a:off x="8610600" y="6356350"/>
            <a:ext cx="2743200" cy="365125"/>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95AD6633-1FB4-4679-A495-E9434E3B0203}" type="slidenum">
              <a:rPr lang="en-US" sz="1200" smtClean="0">
                <a:latin typeface="Calibri" panose="020F0502020204030204"/>
              </a:rPr>
              <a:pPr algn="r">
                <a:defRPr/>
              </a:pPr>
              <a:t>36</a:t>
            </a:fld>
            <a:endParaRPr lang="en-US" sz="1200" dirty="0">
              <a:latin typeface="Calibri" panose="020F0502020204030204"/>
            </a:endParaRPr>
          </a:p>
        </p:txBody>
      </p:sp>
      <p:sp>
        <p:nvSpPr>
          <p:cNvPr id="11" name="Slide Number Placeholder 3">
            <a:extLst>
              <a:ext uri="{FF2B5EF4-FFF2-40B4-BE49-F238E27FC236}">
                <a16:creationId xmlns:a16="http://schemas.microsoft.com/office/drawing/2014/main" id="{9CA9D848-925B-45FF-95B3-DE0879790CEF}"/>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5AD6633-1FB4-4679-A495-E9434E3B0203}" type="slidenum">
              <a:rPr lang="en-US" smtClean="0">
                <a:solidFill>
                  <a:schemeClr val="tx1"/>
                </a:solidFill>
                <a:latin typeface="Calibri" panose="020F0502020204030204"/>
              </a:rPr>
              <a:pPr>
                <a:defRPr/>
              </a:pPr>
              <a:t>36</a:t>
            </a:fld>
            <a:endParaRPr lang="en-US" dirty="0">
              <a:solidFill>
                <a:schemeClr val="tx1"/>
              </a:solidFill>
              <a:latin typeface="Calibri" panose="020F0502020204030204"/>
            </a:endParaRPr>
          </a:p>
        </p:txBody>
      </p:sp>
      <p:pic>
        <p:nvPicPr>
          <p:cNvPr id="12" name="Picture 11">
            <a:extLst>
              <a:ext uri="{FF2B5EF4-FFF2-40B4-BE49-F238E27FC236}">
                <a16:creationId xmlns:a16="http://schemas.microsoft.com/office/drawing/2014/main" id="{A439B0A6-4E9A-4666-A4D2-2A83789E917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568488" y="6423613"/>
            <a:ext cx="576185" cy="365760"/>
          </a:xfrm>
          <a:prstGeom prst="rect">
            <a:avLst/>
          </a:prstGeom>
        </p:spPr>
      </p:pic>
      <p:pic>
        <p:nvPicPr>
          <p:cNvPr id="13" name="Picture 12">
            <a:extLst>
              <a:ext uri="{FF2B5EF4-FFF2-40B4-BE49-F238E27FC236}">
                <a16:creationId xmlns:a16="http://schemas.microsoft.com/office/drawing/2014/main" id="{FF57CCDE-FB7E-4BC5-BDD0-3F8AFE4A2CE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297631"/>
            <a:ext cx="12192000" cy="5560956"/>
          </a:xfrm>
          <a:prstGeom prst="rect">
            <a:avLst/>
          </a:prstGeom>
        </p:spPr>
      </p:pic>
      <p:sp>
        <p:nvSpPr>
          <p:cNvPr id="14" name="TextBox 13">
            <a:extLst>
              <a:ext uri="{FF2B5EF4-FFF2-40B4-BE49-F238E27FC236}">
                <a16:creationId xmlns:a16="http://schemas.microsoft.com/office/drawing/2014/main" id="{E22728EE-7E8A-4874-933A-069049718A88}"/>
              </a:ext>
            </a:extLst>
          </p:cNvPr>
          <p:cNvSpPr txBox="1"/>
          <p:nvPr/>
        </p:nvSpPr>
        <p:spPr>
          <a:xfrm>
            <a:off x="7536264" y="1432527"/>
            <a:ext cx="4483314" cy="646331"/>
          </a:xfrm>
          <a:prstGeom prst="rect">
            <a:avLst/>
          </a:prstGeom>
          <a:noFill/>
        </p:spPr>
        <p:txBody>
          <a:bodyPr wrap="square" rtlCol="0">
            <a:spAutoFit/>
          </a:bodyPr>
          <a:lstStyle/>
          <a:p>
            <a:pPr algn="r"/>
            <a:r>
              <a:rPr lang="en-US" sz="3600" b="1" dirty="0">
                <a:solidFill>
                  <a:schemeClr val="bg1"/>
                </a:solidFill>
                <a:latin typeface="Tw Cen MT" panose="020B0602020104020603" pitchFamily="34" charset="0"/>
              </a:rPr>
              <a:t>EFSFSR TSF</a:t>
            </a:r>
          </a:p>
        </p:txBody>
      </p:sp>
      <p:sp>
        <p:nvSpPr>
          <p:cNvPr id="15" name="TextBox 14">
            <a:extLst>
              <a:ext uri="{FF2B5EF4-FFF2-40B4-BE49-F238E27FC236}">
                <a16:creationId xmlns:a16="http://schemas.microsoft.com/office/drawing/2014/main" id="{9F101A16-5FEC-43EB-A6A8-24387C1F4649}"/>
              </a:ext>
            </a:extLst>
          </p:cNvPr>
          <p:cNvSpPr txBox="1"/>
          <p:nvPr/>
        </p:nvSpPr>
        <p:spPr>
          <a:xfrm>
            <a:off x="6096000" y="2565324"/>
            <a:ext cx="2039815" cy="461665"/>
          </a:xfrm>
          <a:prstGeom prst="rect">
            <a:avLst/>
          </a:prstGeom>
          <a:solidFill>
            <a:srgbClr val="665D4F"/>
          </a:solidFill>
        </p:spPr>
        <p:txBody>
          <a:bodyPr wrap="square" rtlCol="0">
            <a:spAutoFit/>
          </a:bodyPr>
          <a:lstStyle/>
          <a:p>
            <a:pPr algn="ctr"/>
            <a:r>
              <a:rPr lang="en-US" sz="2400" b="1" dirty="0">
                <a:solidFill>
                  <a:schemeClr val="bg1"/>
                </a:solidFill>
                <a:latin typeface="Tw Cen MT" panose="020B0602020104020603" pitchFamily="34" charset="0"/>
              </a:rPr>
              <a:t>Embankment</a:t>
            </a:r>
          </a:p>
        </p:txBody>
      </p:sp>
      <p:sp>
        <p:nvSpPr>
          <p:cNvPr id="17" name="TextBox 16">
            <a:extLst>
              <a:ext uri="{FF2B5EF4-FFF2-40B4-BE49-F238E27FC236}">
                <a16:creationId xmlns:a16="http://schemas.microsoft.com/office/drawing/2014/main" id="{2AEA0EB8-6EA5-4D2F-8C96-958728EBF352}"/>
              </a:ext>
            </a:extLst>
          </p:cNvPr>
          <p:cNvSpPr txBox="1"/>
          <p:nvPr/>
        </p:nvSpPr>
        <p:spPr>
          <a:xfrm>
            <a:off x="6344578" y="3429000"/>
            <a:ext cx="2642717" cy="461665"/>
          </a:xfrm>
          <a:prstGeom prst="rect">
            <a:avLst/>
          </a:prstGeom>
          <a:solidFill>
            <a:srgbClr val="635B4C"/>
          </a:solidFill>
        </p:spPr>
        <p:txBody>
          <a:bodyPr wrap="square" rtlCol="0">
            <a:spAutoFit/>
          </a:bodyPr>
          <a:lstStyle/>
          <a:p>
            <a:pPr algn="r"/>
            <a:r>
              <a:rPr lang="en-US" sz="2400" b="1" dirty="0">
                <a:solidFill>
                  <a:schemeClr val="bg1"/>
                </a:solidFill>
                <a:latin typeface="Tw Cen MT" panose="020B0602020104020603" pitchFamily="34" charset="0"/>
              </a:rPr>
              <a:t>Hangar Flats DRSF</a:t>
            </a:r>
          </a:p>
        </p:txBody>
      </p:sp>
      <p:cxnSp>
        <p:nvCxnSpPr>
          <p:cNvPr id="22" name="Straight Arrow Connector 21">
            <a:extLst>
              <a:ext uri="{FF2B5EF4-FFF2-40B4-BE49-F238E27FC236}">
                <a16:creationId xmlns:a16="http://schemas.microsoft.com/office/drawing/2014/main" id="{1D272998-9950-418B-9170-4A51607C67FB}"/>
              </a:ext>
            </a:extLst>
          </p:cNvPr>
          <p:cNvCxnSpPr>
            <a:cxnSpLocks/>
            <a:stCxn id="17" idx="1"/>
          </p:cNvCxnSpPr>
          <p:nvPr/>
        </p:nvCxnSpPr>
        <p:spPr>
          <a:xfrm flipH="1">
            <a:off x="5592231" y="3659833"/>
            <a:ext cx="752347" cy="23083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3DFE5E3-8113-4DCF-A5D7-B6B4198F7BD1}"/>
              </a:ext>
            </a:extLst>
          </p:cNvPr>
          <p:cNvCxnSpPr>
            <a:cxnSpLocks/>
            <a:stCxn id="15" idx="1"/>
          </p:cNvCxnSpPr>
          <p:nvPr/>
        </p:nvCxnSpPr>
        <p:spPr>
          <a:xfrm flipH="1">
            <a:off x="4601308" y="2796157"/>
            <a:ext cx="1494692" cy="54052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63A446C-9DF7-4619-AAB2-87EE39A20AA9}"/>
              </a:ext>
            </a:extLst>
          </p:cNvPr>
          <p:cNvSpPr txBox="1"/>
          <p:nvPr/>
        </p:nvSpPr>
        <p:spPr>
          <a:xfrm>
            <a:off x="9175489" y="5953594"/>
            <a:ext cx="2619432" cy="461665"/>
          </a:xfrm>
          <a:prstGeom prst="rect">
            <a:avLst/>
          </a:prstGeom>
          <a:solidFill>
            <a:srgbClr val="635B4C"/>
          </a:solidFill>
        </p:spPr>
        <p:txBody>
          <a:bodyPr wrap="square" rtlCol="0">
            <a:spAutoFit/>
          </a:bodyPr>
          <a:lstStyle/>
          <a:p>
            <a:pPr algn="ctr"/>
            <a:r>
              <a:rPr lang="en-US" sz="2400" b="1" dirty="0">
                <a:solidFill>
                  <a:schemeClr val="bg1"/>
                </a:solidFill>
                <a:latin typeface="Tw Cen MT" panose="020B0602020104020603" pitchFamily="34" charset="0"/>
              </a:rPr>
              <a:t>SODA (remains) </a:t>
            </a:r>
          </a:p>
        </p:txBody>
      </p:sp>
      <p:cxnSp>
        <p:nvCxnSpPr>
          <p:cNvPr id="25" name="Straight Arrow Connector 24">
            <a:extLst>
              <a:ext uri="{FF2B5EF4-FFF2-40B4-BE49-F238E27FC236}">
                <a16:creationId xmlns:a16="http://schemas.microsoft.com/office/drawing/2014/main" id="{BE61BAED-3E81-4F5E-8097-59CFBCD07C51}"/>
              </a:ext>
            </a:extLst>
          </p:cNvPr>
          <p:cNvCxnSpPr>
            <a:cxnSpLocks/>
            <a:stCxn id="24" idx="0"/>
          </p:cNvCxnSpPr>
          <p:nvPr/>
        </p:nvCxnSpPr>
        <p:spPr>
          <a:xfrm flipV="1">
            <a:off x="10485205" y="5502342"/>
            <a:ext cx="520117" cy="45125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FF07254-DE44-4A2E-91B0-24C56B0ABCB3}"/>
              </a:ext>
            </a:extLst>
          </p:cNvPr>
          <p:cNvSpPr txBox="1"/>
          <p:nvPr/>
        </p:nvSpPr>
        <p:spPr>
          <a:xfrm>
            <a:off x="9973928" y="2472916"/>
            <a:ext cx="2039815" cy="461665"/>
          </a:xfrm>
          <a:prstGeom prst="rect">
            <a:avLst/>
          </a:prstGeom>
          <a:solidFill>
            <a:srgbClr val="665D4F"/>
          </a:solidFill>
        </p:spPr>
        <p:txBody>
          <a:bodyPr wrap="square" rtlCol="0">
            <a:spAutoFit/>
          </a:bodyPr>
          <a:lstStyle/>
          <a:p>
            <a:pPr algn="ctr"/>
            <a:r>
              <a:rPr lang="en-US" sz="2400" b="1" dirty="0">
                <a:solidFill>
                  <a:schemeClr val="bg1"/>
                </a:solidFill>
                <a:latin typeface="Tw Cen MT" panose="020B0602020104020603" pitchFamily="34" charset="0"/>
              </a:rPr>
              <a:t>Housing Fac.</a:t>
            </a:r>
          </a:p>
        </p:txBody>
      </p:sp>
      <p:cxnSp>
        <p:nvCxnSpPr>
          <p:cNvPr id="27" name="Straight Arrow Connector 26">
            <a:extLst>
              <a:ext uri="{FF2B5EF4-FFF2-40B4-BE49-F238E27FC236}">
                <a16:creationId xmlns:a16="http://schemas.microsoft.com/office/drawing/2014/main" id="{CF80878D-38A5-47C8-A2B8-3B04E3A5E7FA}"/>
              </a:ext>
            </a:extLst>
          </p:cNvPr>
          <p:cNvCxnSpPr>
            <a:cxnSpLocks/>
            <a:stCxn id="26" idx="0"/>
          </p:cNvCxnSpPr>
          <p:nvPr/>
        </p:nvCxnSpPr>
        <p:spPr>
          <a:xfrm flipH="1" flipV="1">
            <a:off x="10073796" y="2240274"/>
            <a:ext cx="920040" cy="23264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2734FF4-D389-4E1D-9537-DC65DC61562A}"/>
              </a:ext>
            </a:extLst>
          </p:cNvPr>
          <p:cNvSpPr txBox="1"/>
          <p:nvPr/>
        </p:nvSpPr>
        <p:spPr>
          <a:xfrm>
            <a:off x="10714295" y="3475166"/>
            <a:ext cx="1142285" cy="830997"/>
          </a:xfrm>
          <a:prstGeom prst="rect">
            <a:avLst/>
          </a:prstGeom>
          <a:solidFill>
            <a:srgbClr val="665D4F"/>
          </a:solidFill>
        </p:spPr>
        <p:txBody>
          <a:bodyPr wrap="square" rtlCol="0">
            <a:spAutoFit/>
          </a:bodyPr>
          <a:lstStyle/>
          <a:p>
            <a:pPr algn="ctr"/>
            <a:r>
              <a:rPr lang="en-US" sz="2400" b="1" dirty="0">
                <a:solidFill>
                  <a:schemeClr val="bg1"/>
                </a:solidFill>
                <a:latin typeface="Tw Cen MT" panose="020B0602020104020603" pitchFamily="34" charset="0"/>
              </a:rPr>
              <a:t>Mine Access</a:t>
            </a:r>
          </a:p>
        </p:txBody>
      </p:sp>
      <p:cxnSp>
        <p:nvCxnSpPr>
          <p:cNvPr id="29" name="Straight Arrow Connector 28">
            <a:extLst>
              <a:ext uri="{FF2B5EF4-FFF2-40B4-BE49-F238E27FC236}">
                <a16:creationId xmlns:a16="http://schemas.microsoft.com/office/drawing/2014/main" id="{CA30E480-4B13-4FCA-9B57-72A4623BFB2E}"/>
              </a:ext>
            </a:extLst>
          </p:cNvPr>
          <p:cNvCxnSpPr>
            <a:cxnSpLocks/>
          </p:cNvCxnSpPr>
          <p:nvPr/>
        </p:nvCxnSpPr>
        <p:spPr>
          <a:xfrm flipH="1" flipV="1">
            <a:off x="9390775" y="3508777"/>
            <a:ext cx="1307186" cy="36706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562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1EDF25B6-34F4-4954-8BE3-C5EEA224FC98}"/>
              </a:ext>
            </a:extLst>
          </p:cNvPr>
          <p:cNvGrpSpPr/>
          <p:nvPr/>
        </p:nvGrpSpPr>
        <p:grpSpPr>
          <a:xfrm>
            <a:off x="0" y="-3605"/>
            <a:ext cx="12300284" cy="1262398"/>
            <a:chOff x="0" y="-3605"/>
            <a:chExt cx="12300284" cy="1262398"/>
          </a:xfrm>
        </p:grpSpPr>
        <p:pic>
          <p:nvPicPr>
            <p:cNvPr id="20" name="Picture 19">
              <a:extLst>
                <a:ext uri="{FF2B5EF4-FFF2-40B4-BE49-F238E27FC236}">
                  <a16:creationId xmlns:a16="http://schemas.microsoft.com/office/drawing/2014/main" id="{D9B46DDF-80FA-446E-83AA-647D580CFAF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696"/>
            <a:stretch/>
          </p:blipFill>
          <p:spPr>
            <a:xfrm>
              <a:off x="0" y="-3605"/>
              <a:ext cx="12300284" cy="1262398"/>
            </a:xfrm>
            <a:prstGeom prst="rect">
              <a:avLst/>
            </a:prstGeom>
          </p:spPr>
        </p:pic>
        <p:pic>
          <p:nvPicPr>
            <p:cNvPr id="21" name="Picture 20" descr="A close up of a logo&#10;&#10;Description generated with very high confidence">
              <a:extLst>
                <a:ext uri="{FF2B5EF4-FFF2-40B4-BE49-F238E27FC236}">
                  <a16:creationId xmlns:a16="http://schemas.microsoft.com/office/drawing/2014/main" id="{BF100E7C-ABF2-455B-8256-B54202746D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62610" y="493295"/>
              <a:ext cx="1012226" cy="642498"/>
            </a:xfrm>
            <a:prstGeom prst="rect">
              <a:avLst/>
            </a:prstGeom>
          </p:spPr>
        </p:pic>
      </p:grpSp>
      <p:sp>
        <p:nvSpPr>
          <p:cNvPr id="16" name="TextBox 15">
            <a:extLst>
              <a:ext uri="{FF2B5EF4-FFF2-40B4-BE49-F238E27FC236}">
                <a16:creationId xmlns:a16="http://schemas.microsoft.com/office/drawing/2014/main" id="{2DFDBBED-A88B-48E9-9B7D-6EAB5030C0FF}"/>
              </a:ext>
            </a:extLst>
          </p:cNvPr>
          <p:cNvSpPr txBox="1"/>
          <p:nvPr/>
        </p:nvSpPr>
        <p:spPr>
          <a:xfrm>
            <a:off x="276725" y="185348"/>
            <a:ext cx="9448801" cy="923330"/>
          </a:xfrm>
          <a:prstGeom prst="rect">
            <a:avLst/>
          </a:prstGeom>
          <a:noFill/>
        </p:spPr>
        <p:txBody>
          <a:bodyPr wrap="square" rtlCol="0" anchor="ctr">
            <a:spAutoFit/>
          </a:bodyPr>
          <a:lstStyle/>
          <a:p>
            <a:r>
              <a:rPr lang="en-US" sz="5400" dirty="0">
                <a:solidFill>
                  <a:schemeClr val="bg1"/>
                </a:solidFill>
                <a:effectLst>
                  <a:outerShdw blurRad="38100" dist="38100" dir="2700000" algn="tl">
                    <a:srgbClr val="000000">
                      <a:alpha val="43137"/>
                    </a:srgbClr>
                  </a:outerShdw>
                </a:effectLst>
                <a:latin typeface="Tw Cen MT" panose="020B0602020104020603" pitchFamily="34" charset="0"/>
              </a:rPr>
              <a:t>ALTERNATIVES: ACCESS</a:t>
            </a:r>
          </a:p>
        </p:txBody>
      </p:sp>
      <p:sp>
        <p:nvSpPr>
          <p:cNvPr id="18" name="Slide Number Placeholder 3">
            <a:extLst>
              <a:ext uri="{FF2B5EF4-FFF2-40B4-BE49-F238E27FC236}">
                <a16:creationId xmlns:a16="http://schemas.microsoft.com/office/drawing/2014/main" id="{0E14B302-1EC5-4983-8E7F-37299B3A29B1}"/>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AD6633-1FB4-4679-A495-E9434E3B0203}" type="slidenum">
              <a:rPr kumimoji="0" lang="en-US" sz="1200" b="0" i="0" u="none" strike="noStrike" kern="1200" cap="none" spc="0" normalizeH="0" baseline="0" noProof="0" smtClean="0">
                <a:ln>
                  <a:noFill/>
                </a:ln>
                <a:solidFill>
                  <a:schemeClr val="tx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pic>
        <p:nvPicPr>
          <p:cNvPr id="123" name="Picture 122">
            <a:extLst>
              <a:ext uri="{FF2B5EF4-FFF2-40B4-BE49-F238E27FC236}">
                <a16:creationId xmlns:a16="http://schemas.microsoft.com/office/drawing/2014/main" id="{3014EABC-8332-4911-9A90-E729653B39C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568488" y="6423613"/>
            <a:ext cx="576185" cy="365760"/>
          </a:xfrm>
          <a:prstGeom prst="rect">
            <a:avLst/>
          </a:prstGeom>
        </p:spPr>
      </p:pic>
      <p:sp>
        <p:nvSpPr>
          <p:cNvPr id="10" name="Content Placeholder 2">
            <a:extLst>
              <a:ext uri="{FF2B5EF4-FFF2-40B4-BE49-F238E27FC236}">
                <a16:creationId xmlns:a16="http://schemas.microsoft.com/office/drawing/2014/main" id="{0333AB1E-E3E6-42DD-B03B-5B2B96384D69}"/>
              </a:ext>
            </a:extLst>
          </p:cNvPr>
          <p:cNvSpPr txBox="1">
            <a:spLocks/>
          </p:cNvSpPr>
          <p:nvPr/>
        </p:nvSpPr>
        <p:spPr>
          <a:xfrm>
            <a:off x="276725" y="1788925"/>
            <a:ext cx="3683903" cy="486799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Tw Cen MT" panose="020B0602020104020603" pitchFamily="34" charset="0"/>
              </a:rPr>
              <a:t>Agency-proposed access route via existing infrastructure (Johnson Creek Road, Stibnite Road)</a:t>
            </a:r>
          </a:p>
          <a:p>
            <a:r>
              <a:rPr lang="en-US" sz="2000" dirty="0">
                <a:latin typeface="Tw Cen MT" panose="020B0602020104020603" pitchFamily="34" charset="0"/>
              </a:rPr>
              <a:t>Passes through Village of Yellow Pine</a:t>
            </a:r>
          </a:p>
          <a:p>
            <a:r>
              <a:rPr lang="en-US" sz="2000" dirty="0">
                <a:latin typeface="Tw Cen MT" panose="020B0602020104020603" pitchFamily="34" charset="0"/>
              </a:rPr>
              <a:t>Adjacent to Johnson Creek and EFSFSR </a:t>
            </a:r>
          </a:p>
          <a:p>
            <a:r>
              <a:rPr lang="en-US" sz="2000" dirty="0">
                <a:latin typeface="Tw Cen MT" panose="020B0602020104020603" pitchFamily="34" charset="0"/>
              </a:rPr>
              <a:t>Occurs in avalanche-prone drainage</a:t>
            </a:r>
          </a:p>
          <a:p>
            <a:r>
              <a:rPr lang="en-US" sz="2000" dirty="0">
                <a:latin typeface="Tw Cen MT" panose="020B0602020104020603" pitchFamily="34" charset="0"/>
              </a:rPr>
              <a:t>2-year project delay due to construction</a:t>
            </a:r>
          </a:p>
          <a:p>
            <a:r>
              <a:rPr lang="en-US" sz="2000" dirty="0">
                <a:latin typeface="Tw Cen MT" panose="020B0602020104020603" pitchFamily="34" charset="0"/>
              </a:rPr>
              <a:t>80% cost increase</a:t>
            </a:r>
          </a:p>
          <a:p>
            <a:endParaRPr lang="en-US" sz="2000" dirty="0">
              <a:latin typeface="Tw Cen MT" panose="020B0602020104020603" pitchFamily="34" charset="0"/>
            </a:endParaRPr>
          </a:p>
          <a:p>
            <a:endParaRPr lang="en-US" sz="2000" dirty="0">
              <a:latin typeface="Tw Cen MT" panose="020B0602020104020603" pitchFamily="34" charset="0"/>
            </a:endParaRPr>
          </a:p>
        </p:txBody>
      </p:sp>
      <p:pic>
        <p:nvPicPr>
          <p:cNvPr id="13" name="Picture 12" descr="This Figure provides an overview of Alternative 2 and shows the locations of the various components associated with the mine site, access roads, utilities, and offsite facilities.">
            <a:extLst>
              <a:ext uri="{FF2B5EF4-FFF2-40B4-BE49-F238E27FC236}">
                <a16:creationId xmlns:a16="http://schemas.microsoft.com/office/drawing/2014/main" id="{8B0E2AAE-E528-424E-9CB5-B7344AEA46D7}"/>
              </a:ext>
            </a:extLst>
          </p:cNvPr>
          <p:cNvPicPr/>
          <p:nvPr/>
        </p:nvPicPr>
        <p:blipFill rotWithShape="1">
          <a:blip r:embed="rId6" cstate="email">
            <a:extLst>
              <a:ext uri="{28A0092B-C50C-407E-A947-70E740481C1C}">
                <a14:useLocalDpi xmlns:a14="http://schemas.microsoft.com/office/drawing/2010/main"/>
              </a:ext>
            </a:extLst>
          </a:blip>
          <a:srcRect/>
          <a:stretch/>
        </p:blipFill>
        <p:spPr bwMode="auto">
          <a:xfrm>
            <a:off x="4375044" y="1258793"/>
            <a:ext cx="7816956" cy="559920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27155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1EDF25B6-34F4-4954-8BE3-C5EEA224FC98}"/>
              </a:ext>
            </a:extLst>
          </p:cNvPr>
          <p:cNvGrpSpPr/>
          <p:nvPr/>
        </p:nvGrpSpPr>
        <p:grpSpPr>
          <a:xfrm>
            <a:off x="0" y="-3605"/>
            <a:ext cx="12300284" cy="1262398"/>
            <a:chOff x="0" y="-3605"/>
            <a:chExt cx="12300284" cy="1262398"/>
          </a:xfrm>
        </p:grpSpPr>
        <p:pic>
          <p:nvPicPr>
            <p:cNvPr id="20" name="Picture 19">
              <a:extLst>
                <a:ext uri="{FF2B5EF4-FFF2-40B4-BE49-F238E27FC236}">
                  <a16:creationId xmlns:a16="http://schemas.microsoft.com/office/drawing/2014/main" id="{D9B46DDF-80FA-446E-83AA-647D580CFAF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696"/>
            <a:stretch/>
          </p:blipFill>
          <p:spPr>
            <a:xfrm>
              <a:off x="0" y="-3605"/>
              <a:ext cx="12300284" cy="1262398"/>
            </a:xfrm>
            <a:prstGeom prst="rect">
              <a:avLst/>
            </a:prstGeom>
          </p:spPr>
        </p:pic>
        <p:pic>
          <p:nvPicPr>
            <p:cNvPr id="21" name="Picture 20" descr="A close up of a logo&#10;&#10;Description generated with very high confidence">
              <a:extLst>
                <a:ext uri="{FF2B5EF4-FFF2-40B4-BE49-F238E27FC236}">
                  <a16:creationId xmlns:a16="http://schemas.microsoft.com/office/drawing/2014/main" id="{BF100E7C-ABF2-455B-8256-B54202746D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62610" y="493295"/>
              <a:ext cx="1012226" cy="642498"/>
            </a:xfrm>
            <a:prstGeom prst="rect">
              <a:avLst/>
            </a:prstGeom>
          </p:spPr>
        </p:pic>
      </p:grpSp>
      <p:sp>
        <p:nvSpPr>
          <p:cNvPr id="16" name="TextBox 15">
            <a:extLst>
              <a:ext uri="{FF2B5EF4-FFF2-40B4-BE49-F238E27FC236}">
                <a16:creationId xmlns:a16="http://schemas.microsoft.com/office/drawing/2014/main" id="{2DFDBBED-A88B-48E9-9B7D-6EAB5030C0FF}"/>
              </a:ext>
            </a:extLst>
          </p:cNvPr>
          <p:cNvSpPr txBox="1"/>
          <p:nvPr/>
        </p:nvSpPr>
        <p:spPr>
          <a:xfrm>
            <a:off x="276725" y="262292"/>
            <a:ext cx="9448801" cy="769441"/>
          </a:xfrm>
          <a:prstGeom prst="rect">
            <a:avLst/>
          </a:prstGeom>
          <a:noFill/>
        </p:spPr>
        <p:txBody>
          <a:bodyPr wrap="square" rtlCol="0" anchor="ctr">
            <a:spAutoFit/>
          </a:bodyPr>
          <a:lstStyle/>
          <a:p>
            <a:r>
              <a:rPr lang="en-US" sz="4400" dirty="0">
                <a:solidFill>
                  <a:schemeClr val="bg1"/>
                </a:solidFill>
                <a:effectLst>
                  <a:outerShdw blurRad="38100" dist="38100" dir="2700000" algn="tl">
                    <a:srgbClr val="000000">
                      <a:alpha val="43137"/>
                    </a:srgbClr>
                  </a:outerShdw>
                </a:effectLst>
                <a:latin typeface="Tw Cen MT" panose="020B0602020104020603" pitchFamily="34" charset="0"/>
              </a:rPr>
              <a:t>ALTERNATIVES: PUBLIC ACCESS</a:t>
            </a:r>
          </a:p>
        </p:txBody>
      </p:sp>
      <p:sp>
        <p:nvSpPr>
          <p:cNvPr id="18" name="Slide Number Placeholder 3">
            <a:extLst>
              <a:ext uri="{FF2B5EF4-FFF2-40B4-BE49-F238E27FC236}">
                <a16:creationId xmlns:a16="http://schemas.microsoft.com/office/drawing/2014/main" id="{0E14B302-1EC5-4983-8E7F-37299B3A29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AD6633-1FB4-4679-A495-E9434E3B0203}" type="slidenum">
              <a:rPr kumimoji="0" lang="en-US" sz="1200" b="0" i="0" u="none" strike="noStrike" kern="1200" cap="none" spc="0" normalizeH="0" baseline="0" noProof="0" smtClean="0">
                <a:ln>
                  <a:noFill/>
                </a:ln>
                <a:solidFill>
                  <a:schemeClr val="tx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11" name="Content Placeholder 2">
            <a:extLst>
              <a:ext uri="{FF2B5EF4-FFF2-40B4-BE49-F238E27FC236}">
                <a16:creationId xmlns:a16="http://schemas.microsoft.com/office/drawing/2014/main" id="{B019FD5F-5D69-44F3-8692-17799C633123}"/>
              </a:ext>
            </a:extLst>
          </p:cNvPr>
          <p:cNvSpPr txBox="1">
            <a:spLocks/>
          </p:cNvSpPr>
          <p:nvPr/>
        </p:nvSpPr>
        <p:spPr>
          <a:xfrm>
            <a:off x="2379582" y="1388192"/>
            <a:ext cx="7541120" cy="8440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2 Alternatives routing public access through the mine site</a:t>
            </a:r>
            <a:endParaRPr lang="en-US" sz="2400" dirty="0"/>
          </a:p>
          <a:p>
            <a:endParaRPr lang="en-US" sz="2400" dirty="0"/>
          </a:p>
          <a:p>
            <a:pPr lvl="1"/>
            <a:endParaRPr lang="en-US" dirty="0"/>
          </a:p>
          <a:p>
            <a:endParaRPr lang="en-US" sz="2400" dirty="0"/>
          </a:p>
        </p:txBody>
      </p:sp>
      <p:pic>
        <p:nvPicPr>
          <p:cNvPr id="12" name="Picture 11">
            <a:extLst>
              <a:ext uri="{FF2B5EF4-FFF2-40B4-BE49-F238E27FC236}">
                <a16:creationId xmlns:a16="http://schemas.microsoft.com/office/drawing/2014/main" id="{4027C520-F43A-4533-B551-76984B4C027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3376" y="1834960"/>
            <a:ext cx="11265248" cy="4918630"/>
          </a:xfrm>
          <a:prstGeom prst="rect">
            <a:avLst/>
          </a:prstGeom>
        </p:spPr>
      </p:pic>
    </p:spTree>
    <p:extLst>
      <p:ext uri="{BB962C8B-B14F-4D97-AF65-F5344CB8AC3E}">
        <p14:creationId xmlns:p14="http://schemas.microsoft.com/office/powerpoint/2010/main" val="3498134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rock&#10;&#10;Description automatically generated">
            <a:extLst>
              <a:ext uri="{FF2B5EF4-FFF2-40B4-BE49-F238E27FC236}">
                <a16:creationId xmlns:a16="http://schemas.microsoft.com/office/drawing/2014/main" id="{9CB3B4DF-963B-4A58-8AA5-7BAF25CB51C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 b="-7475"/>
          <a:stretch/>
        </p:blipFill>
        <p:spPr>
          <a:xfrm>
            <a:off x="0" y="1"/>
            <a:ext cx="12192000" cy="7370618"/>
          </a:xfrm>
          <a:prstGeom prst="rect">
            <a:avLst/>
          </a:prstGeom>
        </p:spPr>
      </p:pic>
    </p:spTree>
    <p:extLst>
      <p:ext uri="{BB962C8B-B14F-4D97-AF65-F5344CB8AC3E}">
        <p14:creationId xmlns:p14="http://schemas.microsoft.com/office/powerpoint/2010/main" val="4248878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t="15064" b="14621"/>
          <a:stretch/>
        </p:blipFill>
        <p:spPr>
          <a:xfrm>
            <a:off x="-45184" y="-27384"/>
            <a:ext cx="12246120" cy="6858000"/>
          </a:xfrm>
          <a:prstGeom prst="rect">
            <a:avLst/>
          </a:prstGeom>
        </p:spPr>
      </p:pic>
      <p:pic>
        <p:nvPicPr>
          <p:cNvPr id="4" name="Picture 3"/>
          <p:cNvPicPr>
            <a:picLocks noChangeAspect="1"/>
          </p:cNvPicPr>
          <p:nvPr/>
        </p:nvPicPr>
        <p:blipFill rotWithShape="1">
          <a:blip r:embed="rId5" cstate="email">
            <a:grayscl/>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a:ext>
            </a:extLst>
          </a:blip>
          <a:srcRect/>
          <a:stretch/>
        </p:blipFill>
        <p:spPr>
          <a:xfrm>
            <a:off x="-3446" y="122185"/>
            <a:ext cx="2993939" cy="2408223"/>
          </a:xfrm>
          <a:prstGeom prst="rect">
            <a:avLst/>
          </a:prstGeom>
        </p:spPr>
      </p:pic>
      <p:pic>
        <p:nvPicPr>
          <p:cNvPr id="5" name="Picture 4"/>
          <p:cNvPicPr>
            <a:picLocks noChangeAspect="1"/>
          </p:cNvPicPr>
          <p:nvPr/>
        </p:nvPicPr>
        <p:blipFill rotWithShape="1">
          <a:blip r:embed="rId7" cstate="email">
            <a:grayscl/>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a:ext>
            </a:extLst>
          </a:blip>
          <a:srcRect/>
          <a:stretch/>
        </p:blipFill>
        <p:spPr>
          <a:xfrm>
            <a:off x="3136669" y="4247462"/>
            <a:ext cx="2959331" cy="2440004"/>
          </a:xfrm>
          <a:prstGeom prst="rect">
            <a:avLst/>
          </a:prstGeom>
        </p:spPr>
      </p:pic>
      <p:pic>
        <p:nvPicPr>
          <p:cNvPr id="6" name="Picture 5"/>
          <p:cNvPicPr>
            <a:picLocks noChangeAspect="1"/>
          </p:cNvPicPr>
          <p:nvPr/>
        </p:nvPicPr>
        <p:blipFill rotWithShape="1">
          <a:blip r:embed="rId9" cstate="email">
            <a:grayscl/>
            <a:extLst>
              <a:ext uri="{BEBA8EAE-BF5A-486C-A8C5-ECC9F3942E4B}">
                <a14:imgProps xmlns:a14="http://schemas.microsoft.com/office/drawing/2010/main">
                  <a14:imgLayer r:embed="rId10">
                    <a14:imgEffect>
                      <a14:colorTemperature colorTemp="11200"/>
                    </a14:imgEffect>
                  </a14:imgLayer>
                </a14:imgProps>
              </a:ext>
              <a:ext uri="{28A0092B-C50C-407E-A947-70E740481C1C}">
                <a14:useLocalDpi xmlns:a14="http://schemas.microsoft.com/office/drawing/2010/main"/>
              </a:ext>
            </a:extLst>
          </a:blip>
          <a:srcRect/>
          <a:stretch/>
        </p:blipFill>
        <p:spPr>
          <a:xfrm>
            <a:off x="3136669" y="122185"/>
            <a:ext cx="2959331" cy="2442720"/>
          </a:xfrm>
          <a:prstGeom prst="rect">
            <a:avLst/>
          </a:prstGeom>
        </p:spPr>
      </p:pic>
      <p:pic>
        <p:nvPicPr>
          <p:cNvPr id="7" name="Picture 6"/>
          <p:cNvPicPr>
            <a:picLocks noChangeAspect="1"/>
          </p:cNvPicPr>
          <p:nvPr/>
        </p:nvPicPr>
        <p:blipFill rotWithShape="1">
          <a:blip r:embed="rId11" cstate="email">
            <a:grayscl/>
            <a:extLst>
              <a:ext uri="{BEBA8EAE-BF5A-486C-A8C5-ECC9F3942E4B}">
                <a14:imgProps xmlns:a14="http://schemas.microsoft.com/office/drawing/2010/main">
                  <a14:imgLayer r:embed="rId12">
                    <a14:imgEffect>
                      <a14:colorTemperature colorTemp="112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7852" y="4247462"/>
            <a:ext cx="2993939" cy="2445901"/>
          </a:xfrm>
          <a:prstGeom prst="rect">
            <a:avLst/>
          </a:prstGeom>
        </p:spPr>
      </p:pic>
      <p:pic>
        <p:nvPicPr>
          <p:cNvPr id="8" name="Picture 3"/>
          <p:cNvPicPr>
            <a:picLocks noChangeAspect="1" noChangeArrowheads="1"/>
          </p:cNvPicPr>
          <p:nvPr/>
        </p:nvPicPr>
        <p:blipFill rotWithShape="1">
          <a:blip r:embed="rId13" cstate="email">
            <a:grayscl/>
            <a:extLst>
              <a:ext uri="{BEBA8EAE-BF5A-486C-A8C5-ECC9F3942E4B}">
                <a14:imgProps xmlns:a14="http://schemas.microsoft.com/office/drawing/2010/main">
                  <a14:imgLayer r:embed="rId14">
                    <a14:imgEffect>
                      <a14:colorTemperature colorTemp="112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9264197" y="4277803"/>
            <a:ext cx="2936739" cy="2396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rotWithShape="1">
          <a:blip r:embed="rId15" cstate="email">
            <a:grayscl/>
            <a:extLst>
              <a:ext uri="{BEBA8EAE-BF5A-486C-A8C5-ECC9F3942E4B}">
                <a14:imgProps xmlns:a14="http://schemas.microsoft.com/office/drawing/2010/main">
                  <a14:imgLayer r:embed="rId16">
                    <a14:imgEffect>
                      <a14:colorTemperature colorTemp="112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6192011" y="4277803"/>
            <a:ext cx="2957285" cy="2385127"/>
          </a:xfrm>
          <a:prstGeom prst="rect">
            <a:avLst/>
          </a:prstGeom>
        </p:spPr>
      </p:pic>
      <p:pic>
        <p:nvPicPr>
          <p:cNvPr id="10" name="Picture 9"/>
          <p:cNvPicPr>
            <a:picLocks noChangeAspect="1"/>
          </p:cNvPicPr>
          <p:nvPr/>
        </p:nvPicPr>
        <p:blipFill rotWithShape="1">
          <a:blip r:embed="rId17" cstate="email">
            <a:grayscl/>
            <a:extLst>
              <a:ext uri="{BEBA8EAE-BF5A-486C-A8C5-ECC9F3942E4B}">
                <a14:imgProps xmlns:a14="http://schemas.microsoft.com/office/drawing/2010/main">
                  <a14:imgLayer r:embed="rId18">
                    <a14:imgEffect>
                      <a14:colorTemperature colorTemp="1120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9255265" y="68627"/>
            <a:ext cx="2959331" cy="2496279"/>
          </a:xfrm>
          <a:prstGeom prst="rect">
            <a:avLst/>
          </a:prstGeom>
        </p:spPr>
      </p:pic>
      <p:pic>
        <p:nvPicPr>
          <p:cNvPr id="11" name="Picture 10"/>
          <p:cNvPicPr>
            <a:picLocks noChangeAspect="1"/>
          </p:cNvPicPr>
          <p:nvPr/>
        </p:nvPicPr>
        <p:blipFill>
          <a:blip r:embed="rId19" cstate="email">
            <a:grayscl/>
            <a:extLst>
              <a:ext uri="{BEBA8EAE-BF5A-486C-A8C5-ECC9F3942E4B}">
                <a14:imgProps xmlns:a14="http://schemas.microsoft.com/office/drawing/2010/main">
                  <a14:imgLayer r:embed="rId20">
                    <a14:imgEffect>
                      <a14:colorTemperature colorTemp="112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6288023" y="162783"/>
            <a:ext cx="2784309" cy="2388455"/>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16" name="TextBox 15"/>
          <p:cNvSpPr txBox="1"/>
          <p:nvPr/>
        </p:nvSpPr>
        <p:spPr>
          <a:xfrm>
            <a:off x="4547057" y="3525011"/>
            <a:ext cx="184731" cy="584775"/>
          </a:xfrm>
          <a:prstGeom prst="rect">
            <a:avLst/>
          </a:prstGeom>
          <a:noFill/>
        </p:spPr>
        <p:txBody>
          <a:bodyPr wrap="none" rtlCol="0">
            <a:spAutoFit/>
          </a:bodyPr>
          <a:lstStyle/>
          <a:p>
            <a:pPr defTabSz="1219170"/>
            <a:endParaRPr lang="en-US" sz="3200" b="1" dirty="0">
              <a:solidFill>
                <a:prstClr val="white"/>
              </a:solidFill>
              <a:effectLst>
                <a:outerShdw blurRad="38100" dist="38100" dir="2700000" algn="tl">
                  <a:srgbClr val="000000">
                    <a:alpha val="43137"/>
                  </a:srgbClr>
                </a:outerShdw>
              </a:effectLst>
              <a:latin typeface="Raleway" panose="020B0003030101060003" pitchFamily="34" charset="0"/>
            </a:endParaRPr>
          </a:p>
        </p:txBody>
      </p:sp>
      <p:sp>
        <p:nvSpPr>
          <p:cNvPr id="15" name="TextBox 14">
            <a:extLst>
              <a:ext uri="{FF2B5EF4-FFF2-40B4-BE49-F238E27FC236}">
                <a16:creationId xmlns:a16="http://schemas.microsoft.com/office/drawing/2014/main" id="{5237F8D1-D3ED-4055-9D29-5959737C053A}"/>
              </a:ext>
            </a:extLst>
          </p:cNvPr>
          <p:cNvSpPr txBox="1"/>
          <p:nvPr/>
        </p:nvSpPr>
        <p:spPr>
          <a:xfrm>
            <a:off x="563431" y="3035474"/>
            <a:ext cx="11244730" cy="1015663"/>
          </a:xfrm>
          <a:prstGeom prst="rect">
            <a:avLst/>
          </a:prstGeom>
          <a:noFill/>
        </p:spPr>
        <p:txBody>
          <a:bodyPr wrap="square" rtlCol="0">
            <a:spAutoFit/>
          </a:bodyPr>
          <a:lstStyle/>
          <a:p>
            <a:pPr algn="ctr"/>
            <a:r>
              <a:rPr lang="en-US" sz="6000" dirty="0">
                <a:solidFill>
                  <a:schemeClr val="bg1"/>
                </a:solidFill>
                <a:effectLst>
                  <a:outerShdw blurRad="38100" dist="38100" dir="2700000" algn="tl">
                    <a:srgbClr val="000000">
                      <a:alpha val="43137"/>
                    </a:srgbClr>
                  </a:outerShdw>
                </a:effectLst>
                <a:latin typeface="Tw Cen MT" panose="020B0602020104020603" pitchFamily="34" charset="0"/>
              </a:rPr>
              <a:t>THE STIBNITE MINING DISTRICT</a:t>
            </a:r>
            <a:endParaRPr lang="en-US" sz="5400" dirty="0">
              <a:solidFill>
                <a:schemeClr val="bg1"/>
              </a:solidFill>
              <a:effectLst>
                <a:outerShdw blurRad="38100" dist="38100" dir="2700000" algn="tl">
                  <a:srgbClr val="000000">
                    <a:alpha val="43137"/>
                  </a:srgbClr>
                </a:outerShdw>
              </a:effectLst>
              <a:latin typeface="Tw Cen MT" panose="020B0602020104020603" pitchFamily="34" charset="0"/>
            </a:endParaRPr>
          </a:p>
        </p:txBody>
      </p:sp>
    </p:spTree>
    <p:extLst>
      <p:ext uri="{BB962C8B-B14F-4D97-AF65-F5344CB8AC3E}">
        <p14:creationId xmlns:p14="http://schemas.microsoft.com/office/powerpoint/2010/main" val="4055862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1EDF25B6-34F4-4954-8BE3-C5EEA224FC98}"/>
              </a:ext>
            </a:extLst>
          </p:cNvPr>
          <p:cNvGrpSpPr/>
          <p:nvPr/>
        </p:nvGrpSpPr>
        <p:grpSpPr>
          <a:xfrm>
            <a:off x="0" y="-3605"/>
            <a:ext cx="12300284" cy="1262398"/>
            <a:chOff x="0" y="-3605"/>
            <a:chExt cx="12300284" cy="1262398"/>
          </a:xfrm>
        </p:grpSpPr>
        <p:pic>
          <p:nvPicPr>
            <p:cNvPr id="20" name="Picture 19">
              <a:extLst>
                <a:ext uri="{FF2B5EF4-FFF2-40B4-BE49-F238E27FC236}">
                  <a16:creationId xmlns:a16="http://schemas.microsoft.com/office/drawing/2014/main" id="{D9B46DDF-80FA-446E-83AA-647D580CFAF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696"/>
            <a:stretch/>
          </p:blipFill>
          <p:spPr>
            <a:xfrm>
              <a:off x="0" y="-3605"/>
              <a:ext cx="12300284" cy="1262398"/>
            </a:xfrm>
            <a:prstGeom prst="rect">
              <a:avLst/>
            </a:prstGeom>
          </p:spPr>
        </p:pic>
        <p:pic>
          <p:nvPicPr>
            <p:cNvPr id="21" name="Picture 20" descr="A close up of a logo&#10;&#10;Description generated with very high confidence">
              <a:extLst>
                <a:ext uri="{FF2B5EF4-FFF2-40B4-BE49-F238E27FC236}">
                  <a16:creationId xmlns:a16="http://schemas.microsoft.com/office/drawing/2014/main" id="{BF100E7C-ABF2-455B-8256-B54202746D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62610" y="493295"/>
              <a:ext cx="1012226" cy="642498"/>
            </a:xfrm>
            <a:prstGeom prst="rect">
              <a:avLst/>
            </a:prstGeom>
          </p:spPr>
        </p:pic>
      </p:grpSp>
      <p:sp>
        <p:nvSpPr>
          <p:cNvPr id="16" name="TextBox 15">
            <a:extLst>
              <a:ext uri="{FF2B5EF4-FFF2-40B4-BE49-F238E27FC236}">
                <a16:creationId xmlns:a16="http://schemas.microsoft.com/office/drawing/2014/main" id="{2DFDBBED-A88B-48E9-9B7D-6EAB5030C0FF}"/>
              </a:ext>
            </a:extLst>
          </p:cNvPr>
          <p:cNvSpPr txBox="1"/>
          <p:nvPr/>
        </p:nvSpPr>
        <p:spPr>
          <a:xfrm>
            <a:off x="276725" y="185348"/>
            <a:ext cx="9448801" cy="923330"/>
          </a:xfrm>
          <a:prstGeom prst="rect">
            <a:avLst/>
          </a:prstGeom>
          <a:noFill/>
        </p:spPr>
        <p:txBody>
          <a:bodyPr wrap="square" rtlCol="0" anchor="ctr">
            <a:spAutoFit/>
          </a:bodyPr>
          <a:lstStyle/>
          <a:p>
            <a:r>
              <a:rPr lang="en-US" sz="5400" dirty="0">
                <a:solidFill>
                  <a:schemeClr val="bg1"/>
                </a:solidFill>
                <a:effectLst>
                  <a:outerShdw blurRad="38100" dist="38100" dir="2700000" algn="tl">
                    <a:srgbClr val="000000">
                      <a:alpha val="43137"/>
                    </a:srgbClr>
                  </a:outerShdw>
                </a:effectLst>
                <a:latin typeface="Tw Cen MT" panose="020B0602020104020603" pitchFamily="34" charset="0"/>
              </a:rPr>
              <a:t>ALTERNATIVES: LIME KILN</a:t>
            </a:r>
          </a:p>
        </p:txBody>
      </p:sp>
      <p:sp>
        <p:nvSpPr>
          <p:cNvPr id="18" name="Slide Number Placeholder 3">
            <a:extLst>
              <a:ext uri="{FF2B5EF4-FFF2-40B4-BE49-F238E27FC236}">
                <a16:creationId xmlns:a16="http://schemas.microsoft.com/office/drawing/2014/main" id="{0E14B302-1EC5-4983-8E7F-37299B3A29B1}"/>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AD6633-1FB4-4679-A495-E9434E3B0203}" type="slidenum">
              <a:rPr kumimoji="0" lang="en-US" sz="1200" b="0" i="0" u="none" strike="noStrike" kern="1200" cap="none" spc="0" normalizeH="0" baseline="0" noProof="0" smtClean="0">
                <a:ln>
                  <a:noFill/>
                </a:ln>
                <a:solidFill>
                  <a:schemeClr val="tx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pic>
        <p:nvPicPr>
          <p:cNvPr id="123" name="Picture 122">
            <a:extLst>
              <a:ext uri="{FF2B5EF4-FFF2-40B4-BE49-F238E27FC236}">
                <a16:creationId xmlns:a16="http://schemas.microsoft.com/office/drawing/2014/main" id="{3014EABC-8332-4911-9A90-E729653B39C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568488" y="6423613"/>
            <a:ext cx="576185" cy="365760"/>
          </a:xfrm>
          <a:prstGeom prst="rect">
            <a:avLst/>
          </a:prstGeom>
        </p:spPr>
      </p:pic>
      <p:pic>
        <p:nvPicPr>
          <p:cNvPr id="9" name="Picture 8">
            <a:extLst>
              <a:ext uri="{FF2B5EF4-FFF2-40B4-BE49-F238E27FC236}">
                <a16:creationId xmlns:a16="http://schemas.microsoft.com/office/drawing/2014/main" id="{825EE170-8751-4898-AA98-B92FBB60D52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324351" y="1396187"/>
            <a:ext cx="3189859" cy="5325286"/>
          </a:xfrm>
          <a:prstGeom prst="rect">
            <a:avLst/>
          </a:prstGeom>
          <a:noFill/>
          <a:ln cap="flat">
            <a:noFill/>
            <a:tailEnd type="arrow"/>
          </a:ln>
        </p:spPr>
      </p:pic>
      <p:grpSp>
        <p:nvGrpSpPr>
          <p:cNvPr id="2" name="Group 1">
            <a:extLst>
              <a:ext uri="{FF2B5EF4-FFF2-40B4-BE49-F238E27FC236}">
                <a16:creationId xmlns:a16="http://schemas.microsoft.com/office/drawing/2014/main" id="{8C2E0A15-B970-497C-A05F-1EECE357E83D}"/>
              </a:ext>
            </a:extLst>
          </p:cNvPr>
          <p:cNvGrpSpPr/>
          <p:nvPr/>
        </p:nvGrpSpPr>
        <p:grpSpPr>
          <a:xfrm>
            <a:off x="1531403" y="1396189"/>
            <a:ext cx="4647902" cy="5235846"/>
            <a:chOff x="1054808" y="1553527"/>
            <a:chExt cx="3804830" cy="4508087"/>
          </a:xfrm>
        </p:grpSpPr>
        <p:pic>
          <p:nvPicPr>
            <p:cNvPr id="11" name="Picture 11">
              <a:extLst>
                <a:ext uri="{FF2B5EF4-FFF2-40B4-BE49-F238E27FC236}">
                  <a16:creationId xmlns:a16="http://schemas.microsoft.com/office/drawing/2014/main" id="{D01B1529-B690-49A5-9235-4F44B1F3CD4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16200004">
              <a:off x="703179" y="1905156"/>
              <a:ext cx="4508087" cy="3804830"/>
            </a:xfrm>
            <a:prstGeom prst="rect">
              <a:avLst/>
            </a:prstGeom>
            <a:noFill/>
            <a:ln cap="flat">
              <a:noFill/>
              <a:tailEnd type="arrow"/>
            </a:ln>
          </p:spPr>
        </p:pic>
        <p:sp>
          <p:nvSpPr>
            <p:cNvPr id="12" name="Freeform: Shape 11">
              <a:extLst>
                <a:ext uri="{FF2B5EF4-FFF2-40B4-BE49-F238E27FC236}">
                  <a16:creationId xmlns:a16="http://schemas.microsoft.com/office/drawing/2014/main" id="{CB1F5583-2869-4B9D-921F-E9A6DE26412D}"/>
                </a:ext>
              </a:extLst>
            </p:cNvPr>
            <p:cNvSpPr/>
            <p:nvPr/>
          </p:nvSpPr>
          <p:spPr>
            <a:xfrm>
              <a:off x="2512275" y="2722516"/>
              <a:ext cx="889896" cy="861647"/>
            </a:xfrm>
            <a:custGeom>
              <a:avLst/>
              <a:gdLst>
                <a:gd name="connsiteX0" fmla="*/ 480646 w 984738"/>
                <a:gd name="connsiteY0" fmla="*/ 46892 h 1101969"/>
                <a:gd name="connsiteX1" fmla="*/ 480646 w 984738"/>
                <a:gd name="connsiteY1" fmla="*/ 46892 h 1101969"/>
                <a:gd name="connsiteX2" fmla="*/ 257907 w 984738"/>
                <a:gd name="connsiteY2" fmla="*/ 246184 h 1101969"/>
                <a:gd name="connsiteX3" fmla="*/ 105507 w 984738"/>
                <a:gd name="connsiteY3" fmla="*/ 562708 h 1101969"/>
                <a:gd name="connsiteX4" fmla="*/ 23446 w 984738"/>
                <a:gd name="connsiteY4" fmla="*/ 797169 h 1101969"/>
                <a:gd name="connsiteX5" fmla="*/ 0 w 984738"/>
                <a:gd name="connsiteY5" fmla="*/ 1043354 h 1101969"/>
                <a:gd name="connsiteX6" fmla="*/ 105507 w 984738"/>
                <a:gd name="connsiteY6" fmla="*/ 1101969 h 1101969"/>
                <a:gd name="connsiteX7" fmla="*/ 433753 w 984738"/>
                <a:gd name="connsiteY7" fmla="*/ 1008184 h 1101969"/>
                <a:gd name="connsiteX8" fmla="*/ 574430 w 984738"/>
                <a:gd name="connsiteY8" fmla="*/ 1101969 h 1101969"/>
                <a:gd name="connsiteX9" fmla="*/ 832338 w 984738"/>
                <a:gd name="connsiteY9" fmla="*/ 926123 h 1101969"/>
                <a:gd name="connsiteX10" fmla="*/ 832338 w 984738"/>
                <a:gd name="connsiteY10" fmla="*/ 926123 h 1101969"/>
                <a:gd name="connsiteX11" fmla="*/ 832338 w 984738"/>
                <a:gd name="connsiteY11" fmla="*/ 445477 h 1101969"/>
                <a:gd name="connsiteX12" fmla="*/ 984738 w 984738"/>
                <a:gd name="connsiteY12" fmla="*/ 222738 h 1101969"/>
                <a:gd name="connsiteX13" fmla="*/ 844061 w 984738"/>
                <a:gd name="connsiteY13" fmla="*/ 58615 h 1101969"/>
                <a:gd name="connsiteX14" fmla="*/ 679938 w 984738"/>
                <a:gd name="connsiteY14" fmla="*/ 0 h 1101969"/>
                <a:gd name="connsiteX15" fmla="*/ 480646 w 984738"/>
                <a:gd name="connsiteY15" fmla="*/ 46892 h 110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4738" h="1101969">
                  <a:moveTo>
                    <a:pt x="480646" y="46892"/>
                  </a:moveTo>
                  <a:lnTo>
                    <a:pt x="480646" y="46892"/>
                  </a:lnTo>
                  <a:lnTo>
                    <a:pt x="257907" y="246184"/>
                  </a:lnTo>
                  <a:lnTo>
                    <a:pt x="105507" y="562708"/>
                  </a:lnTo>
                  <a:lnTo>
                    <a:pt x="23446" y="797169"/>
                  </a:lnTo>
                  <a:lnTo>
                    <a:pt x="0" y="1043354"/>
                  </a:lnTo>
                  <a:lnTo>
                    <a:pt x="105507" y="1101969"/>
                  </a:lnTo>
                  <a:lnTo>
                    <a:pt x="433753" y="1008184"/>
                  </a:lnTo>
                  <a:lnTo>
                    <a:pt x="574430" y="1101969"/>
                  </a:lnTo>
                  <a:lnTo>
                    <a:pt x="832338" y="926123"/>
                  </a:lnTo>
                  <a:lnTo>
                    <a:pt x="832338" y="926123"/>
                  </a:lnTo>
                  <a:lnTo>
                    <a:pt x="832338" y="445477"/>
                  </a:lnTo>
                  <a:lnTo>
                    <a:pt x="984738" y="222738"/>
                  </a:lnTo>
                  <a:lnTo>
                    <a:pt x="844061" y="58615"/>
                  </a:lnTo>
                  <a:lnTo>
                    <a:pt x="679938" y="0"/>
                  </a:lnTo>
                  <a:lnTo>
                    <a:pt x="480646" y="46892"/>
                  </a:lnTo>
                  <a:close/>
                </a:path>
              </a:pathLst>
            </a:custGeom>
            <a:noFill/>
            <a:ln w="254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3349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1EDF25B6-34F4-4954-8BE3-C5EEA224FC98}"/>
              </a:ext>
            </a:extLst>
          </p:cNvPr>
          <p:cNvGrpSpPr/>
          <p:nvPr/>
        </p:nvGrpSpPr>
        <p:grpSpPr>
          <a:xfrm>
            <a:off x="0" y="-3605"/>
            <a:ext cx="12300284" cy="1262398"/>
            <a:chOff x="0" y="-3605"/>
            <a:chExt cx="12300284" cy="1262398"/>
          </a:xfrm>
        </p:grpSpPr>
        <p:pic>
          <p:nvPicPr>
            <p:cNvPr id="20" name="Picture 19">
              <a:extLst>
                <a:ext uri="{FF2B5EF4-FFF2-40B4-BE49-F238E27FC236}">
                  <a16:creationId xmlns:a16="http://schemas.microsoft.com/office/drawing/2014/main" id="{D9B46DDF-80FA-446E-83AA-647D580CFAF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696"/>
            <a:stretch/>
          </p:blipFill>
          <p:spPr>
            <a:xfrm>
              <a:off x="0" y="-3605"/>
              <a:ext cx="12300284" cy="1262398"/>
            </a:xfrm>
            <a:prstGeom prst="rect">
              <a:avLst/>
            </a:prstGeom>
          </p:spPr>
        </p:pic>
        <p:pic>
          <p:nvPicPr>
            <p:cNvPr id="21" name="Picture 20" descr="A close up of a logo&#10;&#10;Description generated with very high confidence">
              <a:extLst>
                <a:ext uri="{FF2B5EF4-FFF2-40B4-BE49-F238E27FC236}">
                  <a16:creationId xmlns:a16="http://schemas.microsoft.com/office/drawing/2014/main" id="{BF100E7C-ABF2-455B-8256-B54202746D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62610" y="493295"/>
              <a:ext cx="1012226" cy="642498"/>
            </a:xfrm>
            <a:prstGeom prst="rect">
              <a:avLst/>
            </a:prstGeom>
          </p:spPr>
        </p:pic>
      </p:grpSp>
      <p:sp>
        <p:nvSpPr>
          <p:cNvPr id="16" name="TextBox 15">
            <a:extLst>
              <a:ext uri="{FF2B5EF4-FFF2-40B4-BE49-F238E27FC236}">
                <a16:creationId xmlns:a16="http://schemas.microsoft.com/office/drawing/2014/main" id="{2DFDBBED-A88B-48E9-9B7D-6EAB5030C0FF}"/>
              </a:ext>
            </a:extLst>
          </p:cNvPr>
          <p:cNvSpPr txBox="1"/>
          <p:nvPr/>
        </p:nvSpPr>
        <p:spPr>
          <a:xfrm>
            <a:off x="276725" y="185348"/>
            <a:ext cx="9448801" cy="923330"/>
          </a:xfrm>
          <a:prstGeom prst="rect">
            <a:avLst/>
          </a:prstGeom>
          <a:noFill/>
        </p:spPr>
        <p:txBody>
          <a:bodyPr wrap="square" rtlCol="0" anchor="ctr">
            <a:spAutoFit/>
          </a:bodyPr>
          <a:lstStyle/>
          <a:p>
            <a:r>
              <a:rPr lang="en-US" sz="5400" dirty="0">
                <a:solidFill>
                  <a:schemeClr val="bg1"/>
                </a:solidFill>
                <a:effectLst>
                  <a:outerShdw blurRad="38100" dist="38100" dir="2700000" algn="tl">
                    <a:srgbClr val="000000">
                      <a:alpha val="43137"/>
                    </a:srgbClr>
                  </a:outerShdw>
                </a:effectLst>
                <a:latin typeface="Tw Cen MT" panose="020B0602020104020603" pitchFamily="34" charset="0"/>
              </a:rPr>
              <a:t>PERMITTING</a:t>
            </a:r>
          </a:p>
        </p:txBody>
      </p:sp>
      <p:sp>
        <p:nvSpPr>
          <p:cNvPr id="24" name="TextBox 23">
            <a:extLst>
              <a:ext uri="{FF2B5EF4-FFF2-40B4-BE49-F238E27FC236}">
                <a16:creationId xmlns:a16="http://schemas.microsoft.com/office/drawing/2014/main" id="{1B0D01F2-C862-49EA-AA07-D5B79F003014}"/>
              </a:ext>
            </a:extLst>
          </p:cNvPr>
          <p:cNvSpPr txBox="1"/>
          <p:nvPr/>
        </p:nvSpPr>
        <p:spPr>
          <a:xfrm>
            <a:off x="342039" y="1572503"/>
            <a:ext cx="6064737" cy="492443"/>
          </a:xfrm>
          <a:prstGeom prst="rect">
            <a:avLst/>
          </a:prstGeom>
          <a:noFill/>
        </p:spPr>
        <p:txBody>
          <a:bodyPr wrap="none" lIns="0" tIns="0" rIns="0" bIns="0" rtlCol="0">
            <a:spAutoFit/>
          </a:bodyPr>
          <a:lstStyle/>
          <a:p>
            <a:pPr marL="0" lvl="1">
              <a:buClr>
                <a:schemeClr val="tx2"/>
              </a:buClr>
            </a:pPr>
            <a:r>
              <a:rPr lang="en-US" sz="3200" b="1" dirty="0">
                <a:latin typeface="Tw Cen MT" panose="020B0602020104020603" pitchFamily="34" charset="0"/>
              </a:rPr>
              <a:t>Additional Permitting Requirements</a:t>
            </a:r>
          </a:p>
        </p:txBody>
      </p:sp>
      <p:cxnSp>
        <p:nvCxnSpPr>
          <p:cNvPr id="4" name="Straight Connector 3">
            <a:extLst>
              <a:ext uri="{FF2B5EF4-FFF2-40B4-BE49-F238E27FC236}">
                <a16:creationId xmlns:a16="http://schemas.microsoft.com/office/drawing/2014/main" id="{9FC73122-66B8-42A3-A2B1-D30DE0E8EE4D}"/>
              </a:ext>
            </a:extLst>
          </p:cNvPr>
          <p:cNvCxnSpPr>
            <a:cxnSpLocks/>
          </p:cNvCxnSpPr>
          <p:nvPr/>
        </p:nvCxnSpPr>
        <p:spPr>
          <a:xfrm>
            <a:off x="7298104" y="1742977"/>
            <a:ext cx="0" cy="4795935"/>
          </a:xfrm>
          <a:prstGeom prst="line">
            <a:avLst/>
          </a:prstGeom>
          <a:ln w="571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3BBFA8D0-E63A-4FAB-B83C-04134A80C321}"/>
              </a:ext>
            </a:extLst>
          </p:cNvPr>
          <p:cNvSpPr txBox="1">
            <a:spLocks/>
          </p:cNvSpPr>
          <p:nvPr/>
        </p:nvSpPr>
        <p:spPr>
          <a:xfrm>
            <a:off x="1438472" y="2339934"/>
            <a:ext cx="3562653" cy="376000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accent1">
                    <a:lumMod val="50000"/>
                  </a:schemeClr>
                </a:solidFill>
                <a:latin typeface="Tw Cen MT" panose="020B0602020104020603" pitchFamily="34" charset="0"/>
              </a:rPr>
              <a:t>NPDES </a:t>
            </a:r>
          </a:p>
          <a:p>
            <a:r>
              <a:rPr lang="en-US" sz="2000" dirty="0">
                <a:solidFill>
                  <a:schemeClr val="accent1">
                    <a:lumMod val="50000"/>
                  </a:schemeClr>
                </a:solidFill>
                <a:latin typeface="Tw Cen MT" panose="020B0602020104020603" pitchFamily="34" charset="0"/>
              </a:rPr>
              <a:t>Section 404 (Wetlands)</a:t>
            </a:r>
          </a:p>
          <a:p>
            <a:r>
              <a:rPr lang="en-US" sz="2000" dirty="0">
                <a:solidFill>
                  <a:schemeClr val="accent1">
                    <a:lumMod val="50000"/>
                  </a:schemeClr>
                </a:solidFill>
                <a:latin typeface="Tw Cen MT" panose="020B0602020104020603" pitchFamily="34" charset="0"/>
              </a:rPr>
              <a:t>Stream Channel Alteration</a:t>
            </a:r>
          </a:p>
          <a:p>
            <a:r>
              <a:rPr lang="en-US" sz="2000" dirty="0">
                <a:solidFill>
                  <a:schemeClr val="accent1">
                    <a:lumMod val="50000"/>
                  </a:schemeClr>
                </a:solidFill>
                <a:latin typeface="Tw Cen MT" panose="020B0602020104020603" pitchFamily="34" charset="0"/>
              </a:rPr>
              <a:t>Cyanidation</a:t>
            </a:r>
          </a:p>
          <a:p>
            <a:r>
              <a:rPr lang="en-US" sz="2000" dirty="0">
                <a:solidFill>
                  <a:schemeClr val="accent1">
                    <a:lumMod val="50000"/>
                  </a:schemeClr>
                </a:solidFill>
                <a:latin typeface="Tw Cen MT" panose="020B0602020104020603" pitchFamily="34" charset="0"/>
              </a:rPr>
              <a:t>Water Rights</a:t>
            </a:r>
          </a:p>
          <a:p>
            <a:r>
              <a:rPr lang="en-US" sz="2000" dirty="0">
                <a:solidFill>
                  <a:schemeClr val="accent1">
                    <a:lumMod val="50000"/>
                  </a:schemeClr>
                </a:solidFill>
                <a:latin typeface="Tw Cen MT" panose="020B0602020104020603" pitchFamily="34" charset="0"/>
              </a:rPr>
              <a:t>Air Quality</a:t>
            </a:r>
          </a:p>
          <a:p>
            <a:r>
              <a:rPr lang="en-US" sz="2000" dirty="0">
                <a:solidFill>
                  <a:schemeClr val="accent1">
                    <a:lumMod val="50000"/>
                  </a:schemeClr>
                </a:solidFill>
                <a:latin typeface="Tw Cen MT" panose="020B0602020104020603" pitchFamily="34" charset="0"/>
              </a:rPr>
              <a:t>Dam Safety</a:t>
            </a:r>
          </a:p>
          <a:p>
            <a:r>
              <a:rPr lang="en-US" sz="2000" dirty="0">
                <a:solidFill>
                  <a:schemeClr val="accent1">
                    <a:lumMod val="50000"/>
                  </a:schemeClr>
                </a:solidFill>
                <a:latin typeface="Tw Cen MT" panose="020B0602020104020603" pitchFamily="34" charset="0"/>
              </a:rPr>
              <a:t>Cultural, MSGP, SWPPP, WWTP, ROW encroachment, SUP, Reclamation </a:t>
            </a:r>
          </a:p>
        </p:txBody>
      </p:sp>
      <p:sp>
        <p:nvSpPr>
          <p:cNvPr id="18" name="Slide Number Placeholder 3">
            <a:extLst>
              <a:ext uri="{FF2B5EF4-FFF2-40B4-BE49-F238E27FC236}">
                <a16:creationId xmlns:a16="http://schemas.microsoft.com/office/drawing/2014/main" id="{0E14B302-1EC5-4983-8E7F-37299B3A29B1}"/>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AD6633-1FB4-4679-A495-E9434E3B0203}" type="slidenum">
              <a:rPr kumimoji="0" lang="en-US" sz="1200" b="0" i="0" u="none" strike="noStrike" kern="1200" cap="none" spc="0" normalizeH="0" baseline="0" noProof="0" smtClean="0">
                <a:ln>
                  <a:noFill/>
                </a:ln>
                <a:solidFill>
                  <a:schemeClr val="tx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42595D16-3D24-40A3-9888-20AE1087BBC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91941" y="1742977"/>
            <a:ext cx="1958020" cy="1193914"/>
          </a:xfrm>
          <a:prstGeom prst="rect">
            <a:avLst/>
          </a:prstGeom>
        </p:spPr>
      </p:pic>
      <p:pic>
        <p:nvPicPr>
          <p:cNvPr id="22" name="Picture 21">
            <a:extLst>
              <a:ext uri="{FF2B5EF4-FFF2-40B4-BE49-F238E27FC236}">
                <a16:creationId xmlns:a16="http://schemas.microsoft.com/office/drawing/2014/main" id="{E726A43E-1A64-439F-A8FE-65F313E7742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33651" y="1818724"/>
            <a:ext cx="1691875" cy="1262399"/>
          </a:xfrm>
          <a:prstGeom prst="rect">
            <a:avLst/>
          </a:prstGeom>
        </p:spPr>
      </p:pic>
      <p:pic>
        <p:nvPicPr>
          <p:cNvPr id="23" name="Picture 22">
            <a:extLst>
              <a:ext uri="{FF2B5EF4-FFF2-40B4-BE49-F238E27FC236}">
                <a16:creationId xmlns:a16="http://schemas.microsoft.com/office/drawing/2014/main" id="{121F558D-107E-49E4-90A3-CAA669B2932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318126" y="3212728"/>
            <a:ext cx="1189159" cy="1193915"/>
          </a:xfrm>
          <a:prstGeom prst="rect">
            <a:avLst/>
          </a:prstGeom>
        </p:spPr>
      </p:pic>
      <p:pic>
        <p:nvPicPr>
          <p:cNvPr id="26" name="Picture 25">
            <a:extLst>
              <a:ext uri="{FF2B5EF4-FFF2-40B4-BE49-F238E27FC236}">
                <a16:creationId xmlns:a16="http://schemas.microsoft.com/office/drawing/2014/main" id="{6B663731-7E39-4128-BB05-B3DD7CF1F33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317005" y="3200929"/>
            <a:ext cx="1015490" cy="1327208"/>
          </a:xfrm>
          <a:prstGeom prst="rect">
            <a:avLst/>
          </a:prstGeom>
        </p:spPr>
      </p:pic>
      <p:pic>
        <p:nvPicPr>
          <p:cNvPr id="27" name="Picture 26">
            <a:extLst>
              <a:ext uri="{FF2B5EF4-FFF2-40B4-BE49-F238E27FC236}">
                <a16:creationId xmlns:a16="http://schemas.microsoft.com/office/drawing/2014/main" id="{8D9B36AF-973B-4A61-A1F6-A47509A7B1B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351396" y="4906142"/>
            <a:ext cx="1222428" cy="1327208"/>
          </a:xfrm>
          <a:prstGeom prst="rect">
            <a:avLst/>
          </a:prstGeom>
        </p:spPr>
      </p:pic>
      <p:pic>
        <p:nvPicPr>
          <p:cNvPr id="6" name="Picture 5" descr="A picture containing clipart&#10;&#10;Description generated with very high confidence">
            <a:extLst>
              <a:ext uri="{FF2B5EF4-FFF2-40B4-BE49-F238E27FC236}">
                <a16:creationId xmlns:a16="http://schemas.microsoft.com/office/drawing/2014/main" id="{672BAD2B-730D-4F15-A05A-ADAD445684E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044644" y="5030830"/>
            <a:ext cx="1680882" cy="1027648"/>
          </a:xfrm>
          <a:prstGeom prst="rect">
            <a:avLst/>
          </a:prstGeom>
        </p:spPr>
      </p:pic>
    </p:spTree>
    <p:extLst>
      <p:ext uri="{BB962C8B-B14F-4D97-AF65-F5344CB8AC3E}">
        <p14:creationId xmlns:p14="http://schemas.microsoft.com/office/powerpoint/2010/main" val="230623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02AF6C24-0090-49F1-A64A-198A7B1ACC33}"/>
              </a:ext>
            </a:extLst>
          </p:cNvPr>
          <p:cNvSpPr txBox="1"/>
          <p:nvPr/>
        </p:nvSpPr>
        <p:spPr>
          <a:xfrm>
            <a:off x="433183" y="2551837"/>
            <a:ext cx="11244730" cy="923330"/>
          </a:xfrm>
          <a:prstGeom prst="rect">
            <a:avLst/>
          </a:prstGeom>
          <a:noFill/>
        </p:spPr>
        <p:txBody>
          <a:bodyPr wrap="square" rtlCol="0">
            <a:spAutoFit/>
          </a:bodyPr>
          <a:lstStyle/>
          <a:p>
            <a:pPr algn="ctr"/>
            <a:r>
              <a:rPr lang="en-US" sz="5400" dirty="0">
                <a:solidFill>
                  <a:schemeClr val="bg1"/>
                </a:solidFill>
                <a:effectLst>
                  <a:outerShdw blurRad="38100" dist="38100" dir="2700000" algn="tl">
                    <a:srgbClr val="000000">
                      <a:alpha val="43137"/>
                    </a:srgbClr>
                  </a:outerShdw>
                </a:effectLst>
                <a:latin typeface="Tw Cen MT" panose="020B0602020104020603" pitchFamily="34" charset="0"/>
              </a:rPr>
              <a:t>A LOOK AHEAD</a:t>
            </a:r>
            <a:endParaRPr lang="en-US" sz="4800" dirty="0">
              <a:solidFill>
                <a:schemeClr val="bg1"/>
              </a:solidFill>
              <a:effectLst>
                <a:outerShdw blurRad="38100" dist="38100" dir="2700000" algn="tl">
                  <a:srgbClr val="000000">
                    <a:alpha val="43137"/>
                  </a:srgbClr>
                </a:outerShdw>
              </a:effectLst>
              <a:latin typeface="Tw Cen MT" panose="020B0602020104020603" pitchFamily="34" charset="0"/>
            </a:endParaRPr>
          </a:p>
        </p:txBody>
      </p:sp>
    </p:spTree>
    <p:extLst>
      <p:ext uri="{BB962C8B-B14F-4D97-AF65-F5344CB8AC3E}">
        <p14:creationId xmlns:p14="http://schemas.microsoft.com/office/powerpoint/2010/main" val="335807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682" y="0"/>
            <a:ext cx="12560111" cy="7134672"/>
          </a:xfrm>
          <a:prstGeom prst="rect">
            <a:avLst/>
          </a:prstGeom>
        </p:spPr>
      </p:pic>
      <p:grpSp>
        <p:nvGrpSpPr>
          <p:cNvPr id="5" name="Group 4"/>
          <p:cNvGrpSpPr/>
          <p:nvPr/>
        </p:nvGrpSpPr>
        <p:grpSpPr>
          <a:xfrm>
            <a:off x="285663" y="1493907"/>
            <a:ext cx="12238584" cy="4647426"/>
            <a:chOff x="-35713" y="1209115"/>
            <a:chExt cx="8962950" cy="4074580"/>
          </a:xfrm>
        </p:grpSpPr>
        <p:sp>
          <p:nvSpPr>
            <p:cNvPr id="4" name="TextBox 3"/>
            <p:cNvSpPr txBox="1"/>
            <p:nvPr/>
          </p:nvSpPr>
          <p:spPr>
            <a:xfrm>
              <a:off x="4254288" y="1209115"/>
              <a:ext cx="4672949" cy="4074580"/>
            </a:xfrm>
            <a:prstGeom prst="rect">
              <a:avLst/>
            </a:prstGeom>
            <a:noFill/>
          </p:spPr>
          <p:txBody>
            <a:bodyPr wrap="square" rtlCol="0">
              <a:spAutoFit/>
            </a:bodyPr>
            <a:lstStyle/>
            <a:p>
              <a:pPr>
                <a:spcBef>
                  <a:spcPts val="800"/>
                </a:spcBef>
              </a:pPr>
              <a:r>
                <a:rPr lang="en-US" sz="4400" b="1" dirty="0">
                  <a:solidFill>
                    <a:schemeClr val="bg1"/>
                  </a:solidFill>
                  <a:latin typeface="Tw Cen MT" panose="020B0602020104020603" pitchFamily="34" charset="0"/>
                  <a:cs typeface="Times New Roman" pitchFamily="18" charset="0"/>
                </a:rPr>
                <a:t>ENVIRONMENT</a:t>
              </a:r>
              <a:endParaRPr lang="en-US" sz="3600" b="1" dirty="0">
                <a:solidFill>
                  <a:schemeClr val="bg1"/>
                </a:solidFill>
                <a:latin typeface="Tw Cen MT" panose="020B0602020104020603" pitchFamily="34" charset="0"/>
                <a:cs typeface="Times New Roman" pitchFamily="18" charset="0"/>
              </a:endParaRPr>
            </a:p>
            <a:p>
              <a:pPr>
                <a:spcBef>
                  <a:spcPts val="400"/>
                </a:spcBef>
                <a:buClr>
                  <a:schemeClr val="tx2"/>
                </a:buClr>
              </a:pPr>
              <a:r>
                <a:rPr lang="en-US" sz="3200" b="1" dirty="0">
                  <a:solidFill>
                    <a:schemeClr val="bg1"/>
                  </a:solidFill>
                  <a:latin typeface="Tw Cen MT" panose="020B0602020104020603" pitchFamily="34" charset="0"/>
                  <a:cs typeface="Times New Roman" pitchFamily="18" charset="0"/>
                </a:rPr>
                <a:t>Reprocess</a:t>
              </a:r>
              <a:r>
                <a:rPr lang="en-US" sz="2400" dirty="0">
                  <a:solidFill>
                    <a:schemeClr val="bg1"/>
                  </a:solidFill>
                  <a:latin typeface="Tw Cen MT" panose="020B0602020104020603" pitchFamily="34" charset="0"/>
                  <a:cs typeface="Times New Roman" pitchFamily="18" charset="0"/>
                </a:rPr>
                <a:t> historical tailings</a:t>
              </a:r>
            </a:p>
            <a:p>
              <a:pPr>
                <a:spcBef>
                  <a:spcPts val="400"/>
                </a:spcBef>
                <a:buClr>
                  <a:schemeClr val="tx2"/>
                </a:buClr>
              </a:pPr>
              <a:r>
                <a:rPr lang="en-US" sz="3200" b="1" dirty="0">
                  <a:solidFill>
                    <a:schemeClr val="bg1"/>
                  </a:solidFill>
                  <a:latin typeface="Tw Cen MT" panose="020B0602020104020603" pitchFamily="34" charset="0"/>
                  <a:cs typeface="Times New Roman" pitchFamily="18" charset="0"/>
                </a:rPr>
                <a:t>Restore</a:t>
              </a:r>
              <a:r>
                <a:rPr lang="en-US" sz="2400" dirty="0">
                  <a:solidFill>
                    <a:schemeClr val="bg1"/>
                  </a:solidFill>
                  <a:latin typeface="Tw Cen MT" panose="020B0602020104020603" pitchFamily="34" charset="0"/>
                  <a:cs typeface="Times New Roman" pitchFamily="18" charset="0"/>
                </a:rPr>
                <a:t> fish passage</a:t>
              </a:r>
            </a:p>
            <a:p>
              <a:pPr>
                <a:spcBef>
                  <a:spcPts val="400"/>
                </a:spcBef>
                <a:buClr>
                  <a:schemeClr val="tx2"/>
                </a:buClr>
              </a:pPr>
              <a:r>
                <a:rPr lang="en-US" sz="3200" b="1" dirty="0">
                  <a:solidFill>
                    <a:schemeClr val="bg1"/>
                  </a:solidFill>
                  <a:latin typeface="Tw Cen MT" panose="020B0602020104020603" pitchFamily="34" charset="0"/>
                  <a:cs typeface="Times New Roman" pitchFamily="18" charset="0"/>
                </a:rPr>
                <a:t>Repair</a:t>
              </a:r>
              <a:r>
                <a:rPr lang="en-US" sz="2400" dirty="0">
                  <a:solidFill>
                    <a:schemeClr val="bg1"/>
                  </a:solidFill>
                  <a:latin typeface="Tw Cen MT" panose="020B0602020104020603" pitchFamily="34" charset="0"/>
                  <a:cs typeface="Times New Roman" pitchFamily="18" charset="0"/>
                </a:rPr>
                <a:t> historically impacted waterways</a:t>
              </a:r>
            </a:p>
            <a:p>
              <a:pPr>
                <a:spcBef>
                  <a:spcPts val="400"/>
                </a:spcBef>
                <a:buClr>
                  <a:schemeClr val="tx2"/>
                </a:buClr>
              </a:pPr>
              <a:r>
                <a:rPr lang="en-US" sz="3200" b="1" dirty="0">
                  <a:solidFill>
                    <a:schemeClr val="bg1"/>
                  </a:solidFill>
                  <a:latin typeface="Tw Cen MT" panose="020B0602020104020603" pitchFamily="34" charset="0"/>
                  <a:cs typeface="Times New Roman" pitchFamily="18" charset="0"/>
                </a:rPr>
                <a:t>Remediate</a:t>
              </a:r>
              <a:r>
                <a:rPr lang="en-US" sz="2400" dirty="0">
                  <a:solidFill>
                    <a:schemeClr val="bg1"/>
                  </a:solidFill>
                  <a:latin typeface="Tw Cen MT" panose="020B0602020104020603" pitchFamily="34" charset="0"/>
                  <a:cs typeface="Times New Roman" pitchFamily="18" charset="0"/>
                </a:rPr>
                <a:t> areas contributing to water degradation</a:t>
              </a:r>
            </a:p>
            <a:p>
              <a:pPr>
                <a:spcBef>
                  <a:spcPts val="400"/>
                </a:spcBef>
                <a:buClr>
                  <a:schemeClr val="tx2"/>
                </a:buClr>
              </a:pPr>
              <a:r>
                <a:rPr lang="en-US" sz="3200" b="1" dirty="0">
                  <a:solidFill>
                    <a:schemeClr val="bg1"/>
                  </a:solidFill>
                  <a:latin typeface="Tw Cen MT" panose="020B0602020104020603" pitchFamily="34" charset="0"/>
                  <a:cs typeface="Times New Roman" pitchFamily="18" charset="0"/>
                </a:rPr>
                <a:t>Rehabilitate</a:t>
              </a:r>
              <a:r>
                <a:rPr lang="en-US" sz="2400" dirty="0">
                  <a:solidFill>
                    <a:schemeClr val="bg1"/>
                  </a:solidFill>
                  <a:latin typeface="Tw Cen MT" panose="020B0602020104020603" pitchFamily="34" charset="0"/>
                  <a:cs typeface="Times New Roman" pitchFamily="18" charset="0"/>
                </a:rPr>
                <a:t> habitat and natural vegetation</a:t>
              </a:r>
            </a:p>
            <a:p>
              <a:pPr>
                <a:spcBef>
                  <a:spcPts val="400"/>
                </a:spcBef>
                <a:buClr>
                  <a:schemeClr val="tx2"/>
                </a:buClr>
              </a:pPr>
              <a:r>
                <a:rPr lang="en-US" sz="3200" b="1" dirty="0">
                  <a:solidFill>
                    <a:schemeClr val="bg1"/>
                  </a:solidFill>
                  <a:latin typeface="Tw Cen MT" panose="020B0602020104020603" pitchFamily="34" charset="0"/>
                  <a:cs typeface="Times New Roman" pitchFamily="18" charset="0"/>
                </a:rPr>
                <a:t>Reuse</a:t>
              </a:r>
              <a:r>
                <a:rPr lang="en-US" sz="2400" dirty="0">
                  <a:solidFill>
                    <a:schemeClr val="bg1"/>
                  </a:solidFill>
                  <a:latin typeface="Tw Cen MT" panose="020B0602020104020603" pitchFamily="34" charset="0"/>
                  <a:cs typeface="Times New Roman" pitchFamily="18" charset="0"/>
                </a:rPr>
                <a:t> materials on site</a:t>
              </a:r>
            </a:p>
            <a:p>
              <a:endParaRPr lang="en-US" dirty="0">
                <a:latin typeface="Tw Cen MT" panose="020B0602020104020603" pitchFamily="34" charset="0"/>
              </a:endParaRPr>
            </a:p>
          </p:txBody>
        </p:sp>
        <p:sp>
          <p:nvSpPr>
            <p:cNvPr id="14" name="TextBox 13"/>
            <p:cNvSpPr txBox="1"/>
            <p:nvPr/>
          </p:nvSpPr>
          <p:spPr>
            <a:xfrm>
              <a:off x="-35713" y="1209115"/>
              <a:ext cx="4010868" cy="3292045"/>
            </a:xfrm>
            <a:prstGeom prst="rect">
              <a:avLst/>
            </a:prstGeom>
            <a:noFill/>
          </p:spPr>
          <p:txBody>
            <a:bodyPr wrap="square" rtlCol="0">
              <a:spAutoFit/>
            </a:bodyPr>
            <a:lstStyle/>
            <a:p>
              <a:pPr algn="r">
                <a:spcBef>
                  <a:spcPts val="800"/>
                </a:spcBef>
              </a:pPr>
              <a:r>
                <a:rPr lang="en-US" sz="4400" b="1" dirty="0">
                  <a:solidFill>
                    <a:schemeClr val="bg1"/>
                  </a:solidFill>
                  <a:effectLst>
                    <a:outerShdw blurRad="38100" dist="38100" dir="2700000" algn="tl">
                      <a:srgbClr val="000000">
                        <a:alpha val="43137"/>
                      </a:srgbClr>
                    </a:outerShdw>
                  </a:effectLst>
                  <a:latin typeface="Tw Cen MT" panose="020B0602020104020603" pitchFamily="34" charset="0"/>
                  <a:cs typeface="Times New Roman" pitchFamily="18" charset="0"/>
                </a:rPr>
                <a:t>ECONOMY</a:t>
              </a:r>
              <a:r>
                <a:rPr lang="en-US" sz="3600" b="1" dirty="0">
                  <a:solidFill>
                    <a:schemeClr val="bg1"/>
                  </a:solidFill>
                  <a:effectLst>
                    <a:outerShdw blurRad="38100" dist="38100" dir="2700000" algn="tl">
                      <a:srgbClr val="000000">
                        <a:alpha val="43137"/>
                      </a:srgbClr>
                    </a:outerShdw>
                  </a:effectLst>
                  <a:latin typeface="Tw Cen MT" panose="020B0602020104020603" pitchFamily="34" charset="0"/>
                  <a:cs typeface="Times New Roman" pitchFamily="18" charset="0"/>
                </a:rPr>
                <a:t>  </a:t>
              </a:r>
              <a:endParaRPr lang="en-US" sz="3600" dirty="0">
                <a:solidFill>
                  <a:schemeClr val="bg1"/>
                </a:solidFill>
                <a:effectLst>
                  <a:outerShdw blurRad="38100" dist="38100" dir="2700000" algn="tl">
                    <a:srgbClr val="000000">
                      <a:alpha val="43137"/>
                    </a:srgbClr>
                  </a:outerShdw>
                </a:effectLst>
                <a:latin typeface="Tw Cen MT" panose="020B0602020104020603" pitchFamily="34" charset="0"/>
                <a:cs typeface="Times New Roman" pitchFamily="18" charset="0"/>
              </a:endParaRPr>
            </a:p>
            <a:p>
              <a:pPr algn="r">
                <a:spcBef>
                  <a:spcPts val="400"/>
                </a:spcBef>
                <a:buClr>
                  <a:schemeClr val="tx2"/>
                </a:buClr>
              </a:pPr>
              <a:r>
                <a:rPr lang="en-US" sz="3200" b="1" dirty="0">
                  <a:solidFill>
                    <a:schemeClr val="bg1"/>
                  </a:solidFill>
                  <a:effectLst>
                    <a:outerShdw blurRad="38100" dist="38100" dir="2700000" algn="tl">
                      <a:srgbClr val="000000">
                        <a:alpha val="43137"/>
                      </a:srgbClr>
                    </a:outerShdw>
                  </a:effectLst>
                  <a:latin typeface="Tw Cen MT" panose="020B0602020104020603" pitchFamily="34" charset="0"/>
                  <a:cs typeface="Times New Roman" pitchFamily="18" charset="0"/>
                </a:rPr>
                <a:t>Invest</a:t>
              </a:r>
              <a:r>
                <a:rPr lang="en-US" sz="2400" dirty="0">
                  <a:solidFill>
                    <a:schemeClr val="bg1"/>
                  </a:solidFill>
                  <a:effectLst>
                    <a:outerShdw blurRad="38100" dist="38100" dir="2700000" algn="tl">
                      <a:srgbClr val="000000">
                        <a:alpha val="43137"/>
                      </a:srgbClr>
                    </a:outerShdw>
                  </a:effectLst>
                  <a:latin typeface="Tw Cen MT" panose="020B0602020104020603" pitchFamily="34" charset="0"/>
                  <a:cs typeface="Times New Roman" pitchFamily="18" charset="0"/>
                </a:rPr>
                <a:t> $1 billion in Idaho</a:t>
              </a:r>
            </a:p>
            <a:p>
              <a:pPr algn="r">
                <a:spcBef>
                  <a:spcPts val="400"/>
                </a:spcBef>
                <a:buClr>
                  <a:schemeClr val="tx2"/>
                </a:buClr>
              </a:pPr>
              <a:r>
                <a:rPr lang="en-US" sz="3200" b="1" dirty="0">
                  <a:solidFill>
                    <a:schemeClr val="bg1"/>
                  </a:solidFill>
                  <a:effectLst>
                    <a:outerShdw blurRad="38100" dist="38100" dir="2700000" algn="tl">
                      <a:srgbClr val="000000">
                        <a:alpha val="43137"/>
                      </a:srgbClr>
                    </a:outerShdw>
                  </a:effectLst>
                  <a:latin typeface="Tw Cen MT" panose="020B0602020104020603" pitchFamily="34" charset="0"/>
                  <a:cs typeface="Times New Roman" pitchFamily="18" charset="0"/>
                </a:rPr>
                <a:t>Provide</a:t>
              </a:r>
              <a:r>
                <a:rPr lang="en-US" sz="2400" dirty="0">
                  <a:solidFill>
                    <a:schemeClr val="bg1"/>
                  </a:solidFill>
                  <a:effectLst>
                    <a:outerShdw blurRad="38100" dist="38100" dir="2700000" algn="tl">
                      <a:srgbClr val="000000">
                        <a:alpha val="43137"/>
                      </a:srgbClr>
                    </a:outerShdw>
                  </a:effectLst>
                  <a:latin typeface="Tw Cen MT" panose="020B0602020104020603" pitchFamily="34" charset="0"/>
                  <a:cs typeface="Times New Roman" pitchFamily="18" charset="0"/>
                </a:rPr>
                <a:t> well-paid jobs to Idahoans </a:t>
              </a:r>
            </a:p>
            <a:p>
              <a:pPr algn="r">
                <a:spcBef>
                  <a:spcPts val="400"/>
                </a:spcBef>
                <a:buClr>
                  <a:schemeClr val="tx2"/>
                </a:buClr>
              </a:pPr>
              <a:r>
                <a:rPr lang="en-US" sz="3200" b="1" dirty="0">
                  <a:solidFill>
                    <a:schemeClr val="bg1"/>
                  </a:solidFill>
                  <a:effectLst>
                    <a:outerShdw blurRad="38100" dist="38100" dir="2700000" algn="tl">
                      <a:srgbClr val="000000">
                        <a:alpha val="43137"/>
                      </a:srgbClr>
                    </a:outerShdw>
                  </a:effectLst>
                  <a:latin typeface="Tw Cen MT" panose="020B0602020104020603" pitchFamily="34" charset="0"/>
                  <a:cs typeface="Times New Roman" pitchFamily="18" charset="0"/>
                </a:rPr>
                <a:t>Grow</a:t>
              </a:r>
              <a:r>
                <a:rPr lang="en-US" sz="2400" dirty="0">
                  <a:solidFill>
                    <a:schemeClr val="bg1"/>
                  </a:solidFill>
                  <a:effectLst>
                    <a:outerShdw blurRad="38100" dist="38100" dir="2700000" algn="tl">
                      <a:srgbClr val="000000">
                        <a:alpha val="43137"/>
                      </a:srgbClr>
                    </a:outerShdw>
                  </a:effectLst>
                  <a:latin typeface="Tw Cen MT" panose="020B0602020104020603" pitchFamily="34" charset="0"/>
                  <a:cs typeface="Times New Roman" pitchFamily="18" charset="0"/>
                </a:rPr>
                <a:t> economic opportunity with an  estimated $43 million in direct annual payroll during operations &amp; $86 million in local and state taxes*</a:t>
              </a:r>
            </a:p>
            <a:p>
              <a:endParaRPr lang="en-US" dirty="0">
                <a:latin typeface="Tw Cen MT" panose="020B0602020104020603" pitchFamily="34" charset="0"/>
              </a:endParaRPr>
            </a:p>
          </p:txBody>
        </p:sp>
      </p:grpSp>
      <p:sp>
        <p:nvSpPr>
          <p:cNvPr id="2" name="TextBox 1"/>
          <p:cNvSpPr txBox="1"/>
          <p:nvPr/>
        </p:nvSpPr>
        <p:spPr>
          <a:xfrm>
            <a:off x="335360" y="6501342"/>
            <a:ext cx="4320480" cy="369332"/>
          </a:xfrm>
          <a:prstGeom prst="rect">
            <a:avLst/>
          </a:prstGeom>
          <a:noFill/>
        </p:spPr>
        <p:txBody>
          <a:bodyPr wrap="square" rtlCol="0">
            <a:spAutoFit/>
          </a:bodyPr>
          <a:lstStyle/>
          <a:p>
            <a:r>
              <a:rPr lang="en-US" dirty="0">
                <a:solidFill>
                  <a:schemeClr val="bg1"/>
                </a:solidFill>
                <a:latin typeface="Tw Cen MT" panose="020B0602020104020603" pitchFamily="34" charset="0"/>
              </a:rPr>
              <a:t>*Based on 2014 Pre Feasibility Study</a:t>
            </a: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72598" y="6405331"/>
            <a:ext cx="576185" cy="365760"/>
          </a:xfrm>
          <a:prstGeom prst="rect">
            <a:avLst/>
          </a:prstGeom>
        </p:spPr>
      </p:pic>
      <p:pic>
        <p:nvPicPr>
          <p:cNvPr id="10" name="Graphic 9" descr="Add"/>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798416" y="2351885"/>
            <a:ext cx="272973" cy="272973"/>
          </a:xfrm>
          <a:prstGeom prst="rect">
            <a:avLst/>
          </a:prstGeom>
        </p:spPr>
      </p:pic>
      <p:cxnSp>
        <p:nvCxnSpPr>
          <p:cNvPr id="12" name="Straight Connector 11"/>
          <p:cNvCxnSpPr>
            <a:cxnSpLocks/>
          </p:cNvCxnSpPr>
          <p:nvPr/>
        </p:nvCxnSpPr>
        <p:spPr>
          <a:xfrm>
            <a:off x="5934902" y="3050572"/>
            <a:ext cx="0" cy="2374543"/>
          </a:xfrm>
          <a:prstGeom prst="line">
            <a:avLst/>
          </a:prstGeom>
        </p:spPr>
        <p:style>
          <a:lnRef idx="1">
            <a:schemeClr val="accent1"/>
          </a:lnRef>
          <a:fillRef idx="0">
            <a:schemeClr val="accent1"/>
          </a:fillRef>
          <a:effectRef idx="0">
            <a:schemeClr val="accent1"/>
          </a:effectRef>
          <a:fontRef idx="minor">
            <a:schemeClr val="tx1"/>
          </a:fontRef>
        </p:style>
      </p:cxnSp>
      <p:sp>
        <p:nvSpPr>
          <p:cNvPr id="11" name="Slide Number Placeholder 2">
            <a:extLst>
              <a:ext uri="{FF2B5EF4-FFF2-40B4-BE49-F238E27FC236}">
                <a16:creationId xmlns:a16="http://schemas.microsoft.com/office/drawing/2014/main" id="{E0D2BF32-0D72-42C3-958E-7344E56C29CB}"/>
              </a:ext>
            </a:extLst>
          </p:cNvPr>
          <p:cNvSpPr>
            <a:spLocks noGrp="1"/>
          </p:cNvSpPr>
          <p:nvPr>
            <p:ph type="sldNum" sz="quarter" idx="12"/>
          </p:nvPr>
        </p:nvSpPr>
        <p:spPr>
          <a:xfrm>
            <a:off x="8610600" y="6356350"/>
            <a:ext cx="2743200" cy="365125"/>
          </a:xfrm>
        </p:spPr>
        <p:txBody>
          <a:bodyPr/>
          <a:lstStyle/>
          <a:p>
            <a:fld id="{95AD6633-1FB4-4679-A495-E9434E3B0203}" type="slidenum">
              <a:rPr lang="en-US" smtClean="0">
                <a:solidFill>
                  <a:schemeClr val="bg1"/>
                </a:solidFill>
              </a:rPr>
              <a:t>43</a:t>
            </a:fld>
            <a:endParaRPr lang="en-US" dirty="0">
              <a:solidFill>
                <a:schemeClr val="bg1"/>
              </a:solidFill>
            </a:endParaRPr>
          </a:p>
        </p:txBody>
      </p:sp>
    </p:spTree>
    <p:extLst>
      <p:ext uri="{BB962C8B-B14F-4D97-AF65-F5344CB8AC3E}">
        <p14:creationId xmlns:p14="http://schemas.microsoft.com/office/powerpoint/2010/main" val="12404757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8C00D377-1F0D-48C6-B7CD-25967BC778B4}"/>
              </a:ext>
            </a:extLst>
          </p:cNvPr>
          <p:cNvGraphicFramePr/>
          <p:nvPr>
            <p:extLst>
              <p:ext uri="{D42A27DB-BD31-4B8C-83A1-F6EECF244321}">
                <p14:modId xmlns:p14="http://schemas.microsoft.com/office/powerpoint/2010/main" val="2152190952"/>
              </p:ext>
            </p:extLst>
          </p:nvPr>
        </p:nvGraphicFramePr>
        <p:xfrm>
          <a:off x="0" y="5787357"/>
          <a:ext cx="12265890" cy="4155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AB94C248-7903-430C-9DA4-C7126E87D34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r="-696"/>
          <a:stretch/>
        </p:blipFill>
        <p:spPr>
          <a:xfrm>
            <a:off x="0" y="-3605"/>
            <a:ext cx="12300284" cy="1262398"/>
          </a:xfrm>
          <a:prstGeom prst="rect">
            <a:avLst/>
          </a:prstGeom>
        </p:spPr>
      </p:pic>
      <p:pic>
        <p:nvPicPr>
          <p:cNvPr id="4" name="Picture 3" descr="A close up of a logo&#10;&#10;Description generated with very high confidence">
            <a:extLst>
              <a:ext uri="{FF2B5EF4-FFF2-40B4-BE49-F238E27FC236}">
                <a16:creationId xmlns:a16="http://schemas.microsoft.com/office/drawing/2014/main" id="{70578D2D-729A-4EDB-9AB8-52745FF0DCD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962610" y="493295"/>
            <a:ext cx="1012226" cy="642498"/>
          </a:xfrm>
          <a:prstGeom prst="rect">
            <a:avLst/>
          </a:prstGeom>
        </p:spPr>
      </p:pic>
      <p:sp>
        <p:nvSpPr>
          <p:cNvPr id="8" name="TextBox 7">
            <a:extLst>
              <a:ext uri="{FF2B5EF4-FFF2-40B4-BE49-F238E27FC236}">
                <a16:creationId xmlns:a16="http://schemas.microsoft.com/office/drawing/2014/main" id="{0E91D995-9BDE-47EA-895F-453DB70D142A}"/>
              </a:ext>
            </a:extLst>
          </p:cNvPr>
          <p:cNvSpPr txBox="1"/>
          <p:nvPr/>
        </p:nvSpPr>
        <p:spPr>
          <a:xfrm>
            <a:off x="276725" y="119762"/>
            <a:ext cx="9448801" cy="1015663"/>
          </a:xfrm>
          <a:prstGeom prst="rect">
            <a:avLst/>
          </a:prstGeom>
          <a:noFill/>
        </p:spPr>
        <p:txBody>
          <a:bodyPr wrap="square" rtlCol="0">
            <a:spAutoFit/>
          </a:bodyPr>
          <a:lstStyle/>
          <a:p>
            <a:r>
              <a:rPr lang="en-US" sz="6000" dirty="0">
                <a:solidFill>
                  <a:schemeClr val="bg1"/>
                </a:solidFill>
                <a:effectLst>
                  <a:outerShdw blurRad="38100" dist="38100" dir="2700000" algn="tl">
                    <a:srgbClr val="000000">
                      <a:alpha val="43137"/>
                    </a:srgbClr>
                  </a:outerShdw>
                </a:effectLst>
                <a:latin typeface="Tw Cen MT" panose="020B0602020104020603" pitchFamily="34" charset="0"/>
              </a:rPr>
              <a:t>IDAHO JOBS</a:t>
            </a:r>
          </a:p>
        </p:txBody>
      </p:sp>
      <p:sp>
        <p:nvSpPr>
          <p:cNvPr id="6" name="TextBox 5">
            <a:extLst>
              <a:ext uri="{FF2B5EF4-FFF2-40B4-BE49-F238E27FC236}">
                <a16:creationId xmlns:a16="http://schemas.microsoft.com/office/drawing/2014/main" id="{C4195A1B-2EC1-422E-9748-88C8F8D6BB64}"/>
              </a:ext>
            </a:extLst>
          </p:cNvPr>
          <p:cNvSpPr txBox="1"/>
          <p:nvPr/>
        </p:nvSpPr>
        <p:spPr>
          <a:xfrm>
            <a:off x="7349309" y="1333262"/>
            <a:ext cx="4574008" cy="5878532"/>
          </a:xfrm>
          <a:prstGeom prst="rect">
            <a:avLst/>
          </a:prstGeom>
          <a:noFill/>
        </p:spPr>
        <p:txBody>
          <a:bodyPr wrap="square" lIns="91440" tIns="45720" rIns="91440" bIns="45720" rtlCol="0">
            <a:spAutoFit/>
          </a:bodyPr>
          <a:lstStyle/>
          <a:p>
            <a:endParaRPr lang="en-CA" sz="700" dirty="0">
              <a:latin typeface="Tw Cen MT" panose="020B0602020104020603" pitchFamily="34" charset="0"/>
            </a:endParaRPr>
          </a:p>
          <a:p>
            <a:pPr>
              <a:spcAft>
                <a:spcPts val="600"/>
              </a:spcAft>
              <a:buClr>
                <a:schemeClr val="tx2"/>
              </a:buClr>
            </a:pPr>
            <a:r>
              <a:rPr lang="en-CA" sz="2000" b="1" dirty="0">
                <a:latin typeface="Tw Cen MT" panose="020B0602020104020603" pitchFamily="34" charset="0"/>
              </a:rPr>
              <a:t>~ 2-3 year construction period*</a:t>
            </a:r>
          </a:p>
          <a:p>
            <a:pPr>
              <a:spcAft>
                <a:spcPts val="600"/>
              </a:spcAft>
              <a:buClr>
                <a:schemeClr val="tx2"/>
              </a:buClr>
            </a:pPr>
            <a:r>
              <a:rPr lang="en-CA" dirty="0">
                <a:latin typeface="Tw Cen MT" panose="020B0602020104020603" pitchFamily="34" charset="0"/>
              </a:rPr>
              <a:t>Approx. 400 direct jobs in Idaho</a:t>
            </a:r>
          </a:p>
          <a:p>
            <a:pPr>
              <a:spcAft>
                <a:spcPts val="600"/>
              </a:spcAft>
              <a:buClr>
                <a:schemeClr val="tx2"/>
              </a:buClr>
            </a:pPr>
            <a:r>
              <a:rPr lang="en-CA" dirty="0">
                <a:latin typeface="Tw Cen MT" panose="020B0602020104020603" pitchFamily="34" charset="0"/>
              </a:rPr>
              <a:t>Average wage: $70,000</a:t>
            </a:r>
          </a:p>
          <a:p>
            <a:pPr>
              <a:spcAft>
                <a:spcPts val="600"/>
              </a:spcAft>
              <a:buClr>
                <a:schemeClr val="tx2"/>
              </a:buClr>
            </a:pPr>
            <a:r>
              <a:rPr lang="en-CA" dirty="0">
                <a:latin typeface="Tw Cen MT" panose="020B0602020104020603" pitchFamily="34" charset="0"/>
              </a:rPr>
              <a:t>Average annual payroll ~ $34 million</a:t>
            </a:r>
          </a:p>
          <a:p>
            <a:pPr>
              <a:spcAft>
                <a:spcPts val="600"/>
              </a:spcAft>
              <a:buClr>
                <a:schemeClr val="tx2"/>
              </a:buClr>
            </a:pPr>
            <a:r>
              <a:rPr lang="en-CA" sz="2000" b="1" dirty="0">
                <a:latin typeface="Tw Cen MT" panose="020B0602020104020603" pitchFamily="34" charset="0"/>
              </a:rPr>
              <a:t>~ 12</a:t>
            </a:r>
            <a:r>
              <a:rPr lang="en-CA" sz="2800" b="1" dirty="0">
                <a:latin typeface="Tw Cen MT" panose="020B0602020104020603" pitchFamily="34" charset="0"/>
              </a:rPr>
              <a:t> </a:t>
            </a:r>
            <a:r>
              <a:rPr lang="en-CA" sz="2000" b="1" dirty="0">
                <a:latin typeface="Tw Cen MT" panose="020B0602020104020603" pitchFamily="34" charset="0"/>
              </a:rPr>
              <a:t>year operating life*</a:t>
            </a:r>
            <a:endParaRPr lang="en-CA" sz="2000" dirty="0">
              <a:latin typeface="Tw Cen MT" panose="020B0602020104020603" pitchFamily="34" charset="0"/>
            </a:endParaRPr>
          </a:p>
          <a:p>
            <a:pPr>
              <a:spcAft>
                <a:spcPts val="600"/>
              </a:spcAft>
              <a:buClr>
                <a:schemeClr val="tx2"/>
              </a:buClr>
            </a:pPr>
            <a:r>
              <a:rPr lang="en-CA" dirty="0">
                <a:latin typeface="Tw Cen MT" panose="020B0602020104020603" pitchFamily="34" charset="0"/>
              </a:rPr>
              <a:t>Approx. 500 direct jobs in Idaho*</a:t>
            </a:r>
          </a:p>
          <a:p>
            <a:pPr>
              <a:spcAft>
                <a:spcPts val="600"/>
              </a:spcAft>
              <a:buClr>
                <a:schemeClr val="tx2"/>
              </a:buClr>
            </a:pPr>
            <a:r>
              <a:rPr lang="en-CA" dirty="0">
                <a:latin typeface="Tw Cen MT" panose="020B0602020104020603" pitchFamily="34" charset="0"/>
              </a:rPr>
              <a:t>Average wage: $80,000*</a:t>
            </a:r>
          </a:p>
          <a:p>
            <a:pPr>
              <a:spcAft>
                <a:spcPts val="600"/>
              </a:spcAft>
              <a:buClr>
                <a:schemeClr val="tx2"/>
              </a:buClr>
            </a:pPr>
            <a:r>
              <a:rPr lang="en-CA" dirty="0">
                <a:latin typeface="Tw Cen MT" panose="020B0602020104020603" pitchFamily="34" charset="0"/>
              </a:rPr>
              <a:t>Average annual payroll ~$42 million</a:t>
            </a:r>
          </a:p>
          <a:p>
            <a:pPr>
              <a:spcAft>
                <a:spcPts val="600"/>
              </a:spcAft>
              <a:buClr>
                <a:schemeClr val="tx2"/>
              </a:buClr>
            </a:pPr>
            <a:r>
              <a:rPr lang="en-CA" sz="2000" b="1" dirty="0">
                <a:latin typeface="Tw Cen MT" panose="020B0602020104020603" pitchFamily="34" charset="0"/>
              </a:rPr>
              <a:t>~ 3-5 year final reclamation and closure*</a:t>
            </a:r>
            <a:endParaRPr lang="en-CA" dirty="0">
              <a:latin typeface="Tw Cen MT" panose="020B0602020104020603" pitchFamily="34" charset="0"/>
            </a:endParaRPr>
          </a:p>
          <a:p>
            <a:pPr>
              <a:spcAft>
                <a:spcPts val="600"/>
              </a:spcAft>
              <a:buClr>
                <a:schemeClr val="tx2"/>
              </a:buClr>
            </a:pPr>
            <a:r>
              <a:rPr lang="en-CA" dirty="0">
                <a:latin typeface="Tw Cen MT" panose="020B0602020104020603" pitchFamily="34" charset="0"/>
              </a:rPr>
              <a:t>Approx. 50-200 direct jobs in Idaho</a:t>
            </a:r>
          </a:p>
          <a:p>
            <a:pPr>
              <a:spcAft>
                <a:spcPts val="600"/>
              </a:spcAft>
              <a:buClr>
                <a:schemeClr val="tx2"/>
              </a:buClr>
            </a:pPr>
            <a:r>
              <a:rPr lang="en-CA" dirty="0">
                <a:latin typeface="Tw Cen MT" panose="020B0602020104020603" pitchFamily="34" charset="0"/>
              </a:rPr>
              <a:t>Average wage: $60,000</a:t>
            </a:r>
          </a:p>
          <a:p>
            <a:pPr>
              <a:spcAft>
                <a:spcPts val="600"/>
              </a:spcAft>
              <a:buClr>
                <a:schemeClr val="tx2"/>
              </a:buClr>
            </a:pPr>
            <a:endParaRPr lang="en-CA" sz="2000" dirty="0">
              <a:latin typeface="Tw Cen MT" panose="020B0602020104020603" pitchFamily="34" charset="0"/>
            </a:endParaRPr>
          </a:p>
          <a:p>
            <a:pPr>
              <a:spcAft>
                <a:spcPts val="600"/>
              </a:spcAft>
              <a:buClr>
                <a:schemeClr val="tx2"/>
              </a:buClr>
            </a:pPr>
            <a:r>
              <a:rPr lang="en-CA" sz="2000" dirty="0">
                <a:latin typeface="Tw Cen MT" panose="020B0602020104020603" pitchFamily="34" charset="0"/>
              </a:rPr>
              <a:t>MANY HUNDREDS MORE INDIRECT JOBS</a:t>
            </a:r>
          </a:p>
          <a:p>
            <a:pPr>
              <a:spcAft>
                <a:spcPts val="600"/>
              </a:spcAft>
              <a:buClr>
                <a:schemeClr val="tx2"/>
              </a:buClr>
            </a:pPr>
            <a:endParaRPr lang="en-CA" sz="3200" dirty="0">
              <a:latin typeface="Tw Cen MT" panose="020B0602020104020603" pitchFamily="34" charset="0"/>
            </a:endParaRPr>
          </a:p>
        </p:txBody>
      </p:sp>
      <p:pic>
        <p:nvPicPr>
          <p:cNvPr id="10" name="Picture 9">
            <a:extLst>
              <a:ext uri="{FF2B5EF4-FFF2-40B4-BE49-F238E27FC236}">
                <a16:creationId xmlns:a16="http://schemas.microsoft.com/office/drawing/2014/main" id="{A7767765-3AFC-40EA-93C2-D9B8BDFFC84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37781" y="1797056"/>
            <a:ext cx="5873748" cy="3915832"/>
          </a:xfrm>
          <a:prstGeom prst="rect">
            <a:avLst/>
          </a:prstGeom>
          <a:ln>
            <a:noFill/>
          </a:ln>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CA2A8358-F211-4F53-87F8-CFAF3551EF30}"/>
              </a:ext>
            </a:extLst>
          </p:cNvPr>
          <p:cNvSpPr txBox="1"/>
          <p:nvPr/>
        </p:nvSpPr>
        <p:spPr>
          <a:xfrm>
            <a:off x="130344" y="6184240"/>
            <a:ext cx="7218965" cy="707886"/>
          </a:xfrm>
          <a:prstGeom prst="rect">
            <a:avLst/>
          </a:prstGeom>
          <a:noFill/>
        </p:spPr>
        <p:txBody>
          <a:bodyPr wrap="square" lIns="91440" tIns="45720" rIns="91440" bIns="45720" rtlCol="0">
            <a:spAutoFit/>
          </a:bodyPr>
          <a:lstStyle/>
          <a:p>
            <a:r>
              <a:rPr lang="en-CA" sz="1000" dirty="0">
                <a:latin typeface="Tw Cen MT" panose="020B0602020104020603" pitchFamily="34" charset="0"/>
              </a:rPr>
              <a:t> * Based on Dec. 2014 PFS. The PFS is intended to be read as a whole, sections should not be read or relied upon out of context.  The information in this presentation is subject to the assumptions, exclusions and qualifications contained in the PFS.  See “Regulatory Information” at the end of this presentation.</a:t>
            </a:r>
          </a:p>
          <a:p>
            <a:endParaRPr lang="en-CA" sz="1000" dirty="0">
              <a:latin typeface="Tw Cen MT" panose="020B0602020104020603" pitchFamily="34" charset="0"/>
            </a:endParaRPr>
          </a:p>
        </p:txBody>
      </p:sp>
      <p:sp>
        <p:nvSpPr>
          <p:cNvPr id="9" name="Slide Number Placeholder 2">
            <a:extLst>
              <a:ext uri="{FF2B5EF4-FFF2-40B4-BE49-F238E27FC236}">
                <a16:creationId xmlns:a16="http://schemas.microsoft.com/office/drawing/2014/main" id="{A58C4072-8BEE-43A8-B31E-24F2EB1062D9}"/>
              </a:ext>
            </a:extLst>
          </p:cNvPr>
          <p:cNvSpPr>
            <a:spLocks noGrp="1"/>
          </p:cNvSpPr>
          <p:nvPr>
            <p:ph type="sldNum" sz="quarter" idx="12"/>
          </p:nvPr>
        </p:nvSpPr>
        <p:spPr>
          <a:xfrm>
            <a:off x="8610600" y="6356350"/>
            <a:ext cx="2743200" cy="365125"/>
          </a:xfrm>
        </p:spPr>
        <p:txBody>
          <a:bodyPr/>
          <a:lstStyle/>
          <a:p>
            <a:fld id="{95AD6633-1FB4-4679-A495-E9434E3B0203}" type="slidenum">
              <a:rPr lang="en-US" smtClean="0">
                <a:solidFill>
                  <a:schemeClr val="tx1"/>
                </a:solidFill>
              </a:rPr>
              <a:t>44</a:t>
            </a:fld>
            <a:endParaRPr lang="en-US" dirty="0">
              <a:solidFill>
                <a:schemeClr val="tx1"/>
              </a:solidFill>
            </a:endParaRPr>
          </a:p>
        </p:txBody>
      </p:sp>
    </p:spTree>
    <p:extLst>
      <p:ext uri="{BB962C8B-B14F-4D97-AF65-F5344CB8AC3E}">
        <p14:creationId xmlns:p14="http://schemas.microsoft.com/office/powerpoint/2010/main" val="16224177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070CA99-631C-4F5A-9833-CEDDC187C6B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8757441" y="-1946344"/>
            <a:ext cx="247236" cy="6670376"/>
          </a:xfrm>
          <a:prstGeom prst="rect">
            <a:avLst/>
          </a:prstGeom>
        </p:spPr>
      </p:pic>
      <p:pic>
        <p:nvPicPr>
          <p:cNvPr id="5" name="Picture 4">
            <a:extLst>
              <a:ext uri="{FF2B5EF4-FFF2-40B4-BE49-F238E27FC236}">
                <a16:creationId xmlns:a16="http://schemas.microsoft.com/office/drawing/2014/main" id="{4E2F630B-CFF6-419F-AF70-4FE0EFF67A3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545873" y="1382160"/>
            <a:ext cx="247236" cy="3579805"/>
          </a:xfrm>
          <a:prstGeom prst="rect">
            <a:avLst/>
          </a:prstGeom>
        </p:spPr>
      </p:pic>
      <p:pic>
        <p:nvPicPr>
          <p:cNvPr id="2" name="Picture 1">
            <a:extLst>
              <a:ext uri="{FF2B5EF4-FFF2-40B4-BE49-F238E27FC236}">
                <a16:creationId xmlns:a16="http://schemas.microsoft.com/office/drawing/2014/main" id="{AB94C248-7903-430C-9DA4-C7126E87D34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696"/>
          <a:stretch/>
        </p:blipFill>
        <p:spPr>
          <a:xfrm>
            <a:off x="0" y="-3605"/>
            <a:ext cx="12300284" cy="1262398"/>
          </a:xfrm>
          <a:prstGeom prst="rect">
            <a:avLst/>
          </a:prstGeom>
        </p:spPr>
      </p:pic>
      <p:pic>
        <p:nvPicPr>
          <p:cNvPr id="4" name="Picture 3" descr="A close up of a logo&#10;&#10;Description generated with very high confidence">
            <a:extLst>
              <a:ext uri="{FF2B5EF4-FFF2-40B4-BE49-F238E27FC236}">
                <a16:creationId xmlns:a16="http://schemas.microsoft.com/office/drawing/2014/main" id="{70578D2D-729A-4EDB-9AB8-52745FF0DC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62610" y="493295"/>
            <a:ext cx="1012226" cy="642498"/>
          </a:xfrm>
          <a:prstGeom prst="rect">
            <a:avLst/>
          </a:prstGeom>
        </p:spPr>
      </p:pic>
      <p:sp>
        <p:nvSpPr>
          <p:cNvPr id="8" name="TextBox 7">
            <a:extLst>
              <a:ext uri="{FF2B5EF4-FFF2-40B4-BE49-F238E27FC236}">
                <a16:creationId xmlns:a16="http://schemas.microsoft.com/office/drawing/2014/main" id="{0E91D995-9BDE-47EA-895F-453DB70D142A}"/>
              </a:ext>
            </a:extLst>
          </p:cNvPr>
          <p:cNvSpPr txBox="1"/>
          <p:nvPr/>
        </p:nvSpPr>
        <p:spPr>
          <a:xfrm>
            <a:off x="276725" y="119762"/>
            <a:ext cx="944880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w Cen MT" panose="020B0602020104020603" pitchFamily="34" charset="0"/>
                <a:ea typeface="+mn-ea"/>
                <a:cs typeface="+mn-cs"/>
              </a:rPr>
              <a:t>SUPPORT STIBNITE</a:t>
            </a:r>
          </a:p>
        </p:txBody>
      </p:sp>
      <p:pic>
        <p:nvPicPr>
          <p:cNvPr id="10" name="Picture 9">
            <a:extLst>
              <a:ext uri="{FF2B5EF4-FFF2-40B4-BE49-F238E27FC236}">
                <a16:creationId xmlns:a16="http://schemas.microsoft.com/office/drawing/2014/main" id="{56EB12EF-F30C-41E3-AF9F-BE1FF817D04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32643" y="3229815"/>
            <a:ext cx="6459358" cy="1937807"/>
          </a:xfrm>
          <a:prstGeom prst="rect">
            <a:avLst/>
          </a:prstGeom>
        </p:spPr>
      </p:pic>
      <p:pic>
        <p:nvPicPr>
          <p:cNvPr id="11" name="Picture 10">
            <a:extLst>
              <a:ext uri="{FF2B5EF4-FFF2-40B4-BE49-F238E27FC236}">
                <a16:creationId xmlns:a16="http://schemas.microsoft.com/office/drawing/2014/main" id="{5E1013C4-D129-4EE9-BF2A-19E64C4F69E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45873" y="4961965"/>
            <a:ext cx="6695824" cy="1897418"/>
          </a:xfrm>
          <a:prstGeom prst="rect">
            <a:avLst/>
          </a:prstGeom>
        </p:spPr>
      </p:pic>
      <p:pic>
        <p:nvPicPr>
          <p:cNvPr id="13" name="Picture 12">
            <a:extLst>
              <a:ext uri="{FF2B5EF4-FFF2-40B4-BE49-F238E27FC236}">
                <a16:creationId xmlns:a16="http://schemas.microsoft.com/office/drawing/2014/main" id="{2EEC4DCB-114E-4BC8-AF02-2CC553909A0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686035" y="1382160"/>
            <a:ext cx="5014049" cy="1932608"/>
          </a:xfrm>
          <a:prstGeom prst="rect">
            <a:avLst/>
          </a:prstGeom>
        </p:spPr>
      </p:pic>
      <p:pic>
        <p:nvPicPr>
          <p:cNvPr id="14" name="Picture 13">
            <a:extLst>
              <a:ext uri="{FF2B5EF4-FFF2-40B4-BE49-F238E27FC236}">
                <a16:creationId xmlns:a16="http://schemas.microsoft.com/office/drawing/2014/main" id="{55CD38EA-4948-4100-BF40-30CDBC8BDA7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b="-2015"/>
          <a:stretch/>
        </p:blipFill>
        <p:spPr>
          <a:xfrm>
            <a:off x="10467484" y="1371007"/>
            <a:ext cx="1724516" cy="2046840"/>
          </a:xfrm>
          <a:prstGeom prst="rect">
            <a:avLst/>
          </a:prstGeom>
        </p:spPr>
      </p:pic>
      <p:pic>
        <p:nvPicPr>
          <p:cNvPr id="12" name="Picture 11" descr="A person that is standing in the grass near a tree&#10;&#10;Description generated with very high confidence">
            <a:extLst>
              <a:ext uri="{FF2B5EF4-FFF2-40B4-BE49-F238E27FC236}">
                <a16:creationId xmlns:a16="http://schemas.microsoft.com/office/drawing/2014/main" id="{D141148A-2508-47BA-BEBE-120DB41EBD1A}"/>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b="-4708"/>
          <a:stretch/>
        </p:blipFill>
        <p:spPr>
          <a:xfrm>
            <a:off x="583238" y="1822729"/>
            <a:ext cx="4751977" cy="4751977"/>
          </a:xfrm>
          <a:prstGeom prst="rect">
            <a:avLst/>
          </a:prstGeom>
          <a:ln>
            <a:noFill/>
          </a:ln>
          <a:effectLst>
            <a:outerShdw blurRad="190500" algn="tl" rotWithShape="0">
              <a:srgbClr val="000000">
                <a:alpha val="70000"/>
              </a:srgbClr>
            </a:outerShdw>
          </a:effectLst>
        </p:spPr>
      </p:pic>
      <p:pic>
        <p:nvPicPr>
          <p:cNvPr id="16" name="Picture 15">
            <a:extLst>
              <a:ext uri="{FF2B5EF4-FFF2-40B4-BE49-F238E27FC236}">
                <a16:creationId xmlns:a16="http://schemas.microsoft.com/office/drawing/2014/main" id="{732ADA79-2AFE-4886-ADE9-BBB905C43DE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284619" y="5209528"/>
            <a:ext cx="1850609" cy="978475"/>
          </a:xfrm>
          <a:prstGeom prst="rect">
            <a:avLst/>
          </a:prstGeom>
        </p:spPr>
      </p:pic>
      <p:sp>
        <p:nvSpPr>
          <p:cNvPr id="17" name="TextBox 16">
            <a:extLst>
              <a:ext uri="{FF2B5EF4-FFF2-40B4-BE49-F238E27FC236}">
                <a16:creationId xmlns:a16="http://schemas.microsoft.com/office/drawing/2014/main" id="{34B9E199-185F-4F3D-B785-4075468BC481}"/>
              </a:ext>
            </a:extLst>
          </p:cNvPr>
          <p:cNvSpPr txBox="1"/>
          <p:nvPr/>
        </p:nvSpPr>
        <p:spPr>
          <a:xfrm>
            <a:off x="1124451" y="3075932"/>
            <a:ext cx="434171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1,700+</a:t>
            </a:r>
          </a:p>
        </p:txBody>
      </p:sp>
      <p:pic>
        <p:nvPicPr>
          <p:cNvPr id="3" name="Picture 2">
            <a:extLst>
              <a:ext uri="{FF2B5EF4-FFF2-40B4-BE49-F238E27FC236}">
                <a16:creationId xmlns:a16="http://schemas.microsoft.com/office/drawing/2014/main" id="{E84917F6-7A03-44C9-825F-419DDAB32A0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280412" y="5089942"/>
            <a:ext cx="1639302" cy="1810419"/>
          </a:xfrm>
          <a:prstGeom prst="rect">
            <a:avLst/>
          </a:prstGeom>
        </p:spPr>
      </p:pic>
      <p:sp>
        <p:nvSpPr>
          <p:cNvPr id="18" name="Slide Number Placeholder 2">
            <a:extLst>
              <a:ext uri="{FF2B5EF4-FFF2-40B4-BE49-F238E27FC236}">
                <a16:creationId xmlns:a16="http://schemas.microsoft.com/office/drawing/2014/main" id="{46E56199-D9D3-440B-8A86-DA091E36ABF4}"/>
              </a:ext>
            </a:extLst>
          </p:cNvPr>
          <p:cNvSpPr>
            <a:spLocks noGrp="1"/>
          </p:cNvSpPr>
          <p:nvPr>
            <p:ph type="sldNum" sz="quarter" idx="12"/>
          </p:nvPr>
        </p:nvSpPr>
        <p:spPr>
          <a:xfrm>
            <a:off x="9328484" y="6450283"/>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AD6633-1FB4-4679-A495-E9434E3B02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62450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A864BD-236F-4563-9503-B1ACB81BFF0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696"/>
          <a:stretch/>
        </p:blipFill>
        <p:spPr>
          <a:xfrm>
            <a:off x="0" y="-15444"/>
            <a:ext cx="12300284" cy="1262398"/>
          </a:xfrm>
          <a:prstGeom prst="rect">
            <a:avLst/>
          </a:prstGeom>
        </p:spPr>
      </p:pic>
      <p:sp>
        <p:nvSpPr>
          <p:cNvPr id="4" name="Content Placeholder 2"/>
          <p:cNvSpPr>
            <a:spLocks noGrp="1"/>
          </p:cNvSpPr>
          <p:nvPr>
            <p:ph idx="1"/>
          </p:nvPr>
        </p:nvSpPr>
        <p:spPr>
          <a:xfrm>
            <a:off x="219075" y="1316765"/>
            <a:ext cx="11820586" cy="3611604"/>
          </a:xfrm>
        </p:spPr>
        <p:txBody>
          <a:bodyPr>
            <a:noAutofit/>
          </a:bodyPr>
          <a:lstStyle/>
          <a:p>
            <a:pPr marL="0" indent="0" algn="just">
              <a:buNone/>
            </a:pPr>
            <a:r>
              <a:rPr lang="en-CA" sz="1067" dirty="0"/>
              <a:t>The technical information in this presentation (the “Technical Information”) has been approved by Stephen P. Quin, P. Geo., President &amp; CEO of Midas Gold Corp. (together with its subsidiaries, “Midas Gold”) and a Qualified Person. </a:t>
            </a:r>
            <a:r>
              <a:rPr lang="en-US" sz="1067" dirty="0"/>
              <a:t>Midas Gold’s exploration activities at Stibnite Gold were carried out under the supervision of Christopher Dail, C.P.G., Qualified Person and Exploration Manager and Richard Moses, C.P.G., Qualified Person and Site Operations Manager. </a:t>
            </a:r>
            <a:r>
              <a:rPr lang="en-CA" sz="1067" b="1" dirty="0"/>
              <a:t>For readers to fully understand the information in this presentation, they should read the Pre-Feasibility Study Report (available on SEDAR or at </a:t>
            </a:r>
            <a:r>
              <a:rPr lang="en-CA" sz="1067" b="1" dirty="0">
                <a:hlinkClick r:id="rId3"/>
              </a:rPr>
              <a:t>www.midasgoldcorp.com</a:t>
            </a:r>
            <a:r>
              <a:rPr lang="en-CA" sz="1067" b="1" dirty="0"/>
              <a:t>) in its entirety (the “Technical Report”), including all qualifications, assumptions and exclusions that relate to the information set out in this presentation that qualifies the Technical Information. The Technical Report is intended to be read as a whole, and sections or summaries should not be read or relied upon out of context.  The technical information in the Technical Report is subject to the assumptions and qualifications contained therein. </a:t>
            </a:r>
          </a:p>
          <a:p>
            <a:pPr marL="0" indent="0" algn="just">
              <a:buNone/>
            </a:pPr>
            <a:r>
              <a:rPr lang="en-CA" sz="1067" b="1" dirty="0"/>
              <a:t>Mineral resources that are not mineral reserves do not have demonstrated economic viability.  Mineral resource estimates do not account for mineability, selectivity, mining loss and dilution.  These mineral resource estimates include inferred mineral resources that are considered too speculative geologically to have economic considerations applied to them that would enable them to be categorized as mineral reserves.  There is also no certainty that these Inferred mineral resources will be converted to the Measured and Indicated categories through further drilling, or into mineral reserves, once economic considerations are applied.</a:t>
            </a:r>
          </a:p>
          <a:p>
            <a:pPr marL="0" indent="0" algn="just">
              <a:buNone/>
            </a:pPr>
            <a:r>
              <a:rPr lang="en-CA" sz="1067" dirty="0"/>
              <a:t> Section 2.3 of NI 43-101 states that: Despite paragraph (1) (a), an issuer may disclose in writing the potential quantity and grade, expressed as ranges, of a target for further exploration if the disclosure </a:t>
            </a:r>
          </a:p>
          <a:p>
            <a:pPr marL="243411" indent="0" algn="just">
              <a:buNone/>
            </a:pPr>
            <a:r>
              <a:rPr lang="en-CA" sz="1067" dirty="0"/>
              <a:t>(a) states with equal prominence that the potential quantity and grade is conceptual in nature, that there has been insufficient exploration to define a mineral resource and that it is uncertain if further exploration will result in the target being delineated as a mineral resource; and </a:t>
            </a:r>
          </a:p>
          <a:p>
            <a:pPr marL="243411" indent="0" algn="just">
              <a:buNone/>
            </a:pPr>
            <a:r>
              <a:rPr lang="en-CA" sz="1067" dirty="0"/>
              <a:t>(b) states the basis on which the disclosed potential quantity and grade has been determined.</a:t>
            </a:r>
          </a:p>
          <a:p>
            <a:pPr marL="0" indent="0" algn="just">
              <a:buNone/>
            </a:pPr>
            <a:r>
              <a:rPr lang="en-CA" sz="1067" dirty="0"/>
              <a:t>The mineral resources and mineral reserves at the Stibnite Gold Project are contained within areas that have seen historic disturbance resulting from prior mining activities.  In order for Midas Gold to advance its interests at Stibnite, the Project will be subject to a number of federal, State and local laws and regulations and will require permits to conduct its activities.  However, Midas Gold is not aware of any environmental, permitting, legal or other reasons that would prevent it from advancing the project.</a:t>
            </a:r>
          </a:p>
          <a:p>
            <a:pPr marL="0" indent="0" algn="just">
              <a:buNone/>
            </a:pPr>
            <a:r>
              <a:rPr lang="en-CA" sz="1067" dirty="0"/>
              <a:t>The PFS was compiled by M3 Engineering &amp; Technology Corp. (“M3”) which was engaged by Midas Gold Corp.’s wholly owned subsidiary, Midas Gold, Inc. (“MGI”), to evaluate potential options for the possible redevelopment of the Stibnite Gold Project based on information available up to the date of the PFS.  Givens Pursley LLP (land tenure), Kirkham Geosystems Ltd. (mineral resources), Blue Coast Metallurgy Ltd. (metallurgy), Pieterse Consulting, Inc. (autoclave), Independent Mining Consultants Inc. (mine plan and mineral reserves), Allen R. Anderson Metallurgical Engineer Inc. (recovery methods), HDR Engineering Inc. (access road), SPF Water Engineering, LLC (water rights) and Tierra Group International Ltd. (tailings, water management infrastructure and closure) also contributed to the PFS.  Additional details of responsibilities are provided in the technical report filed on SEDAR in December 2014.  The PFS supersedes and replaces the technical report entitled ‘Preliminary Economic Assessment Technical Report for the Golden Meadows Project, Idaho’ prepared by SRK Consulting (Canada) Inc. and dated September 21, 2012 (PEA) and that PEA should no longer be relied upon.</a:t>
            </a:r>
          </a:p>
        </p:txBody>
      </p:sp>
      <p:sp>
        <p:nvSpPr>
          <p:cNvPr id="5" name="Rectangle 4"/>
          <p:cNvSpPr/>
          <p:nvPr/>
        </p:nvSpPr>
        <p:spPr>
          <a:xfrm>
            <a:off x="219075" y="5944608"/>
            <a:ext cx="11744325" cy="749179"/>
          </a:xfrm>
          <a:prstGeom prst="rect">
            <a:avLst/>
          </a:prstGeom>
        </p:spPr>
        <p:txBody>
          <a:bodyPr wrap="square" lIns="91440" tIns="45720" rIns="91440" bIns="45720">
            <a:spAutoFit/>
          </a:bodyPr>
          <a:lstStyle/>
          <a:p>
            <a:pPr algn="just"/>
            <a:r>
              <a:rPr lang="en-CA" sz="1067" dirty="0"/>
              <a:t>"Cash Costs", “All-in Sustaining Costs” and “Total costs” are not Performance Measures reported in accordance with International Financial Reporting Standards (“IFRS”).  These performance measures are included because these statistics are key performance measures that management uses to monitor performance.  Management uses these statistics to assess how the Project ranks against its peer projects and to assess the overall effectiveness and efficiency of the contemplated mining operations.  These performance measures do not have a meaning within IFRS and, therefore, amounts presented may not be comparable to similar data presented by other mining companies.  These performance measures should not be considered in isolation as a substitute for measures of performance in accordance with IFRS.</a:t>
            </a:r>
          </a:p>
        </p:txBody>
      </p:sp>
      <p:sp>
        <p:nvSpPr>
          <p:cNvPr id="6" name="Title 2"/>
          <p:cNvSpPr txBox="1">
            <a:spLocks/>
          </p:cNvSpPr>
          <p:nvPr/>
        </p:nvSpPr>
        <p:spPr>
          <a:xfrm>
            <a:off x="198835" y="5186933"/>
            <a:ext cx="9371949" cy="1183567"/>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kern="1200">
                <a:solidFill>
                  <a:schemeClr val="tx2"/>
                </a:solidFill>
                <a:latin typeface="Calibri" panose="020F0502020204030204" pitchFamily="34" charset="0"/>
                <a:ea typeface="+mj-ea"/>
                <a:cs typeface="+mj-cs"/>
              </a:defRPr>
            </a:lvl1pPr>
          </a:lstStyle>
          <a:p>
            <a:r>
              <a:rPr lang="en-CA" sz="3200" spc="400" dirty="0">
                <a:solidFill>
                  <a:schemeClr val="tx1"/>
                </a:solidFill>
                <a:latin typeface="+mn-lt"/>
              </a:rPr>
              <a:t>NON-IFRS REPORTING MEASURES</a:t>
            </a:r>
          </a:p>
        </p:txBody>
      </p:sp>
      <p:sp>
        <p:nvSpPr>
          <p:cNvPr id="7" name="Title 6">
            <a:extLst>
              <a:ext uri="{FF2B5EF4-FFF2-40B4-BE49-F238E27FC236}">
                <a16:creationId xmlns:a16="http://schemas.microsoft.com/office/drawing/2014/main" id="{1E345AFB-30B4-4028-BA98-326B7754C69C}"/>
              </a:ext>
            </a:extLst>
          </p:cNvPr>
          <p:cNvSpPr>
            <a:spLocks noGrp="1"/>
          </p:cNvSpPr>
          <p:nvPr>
            <p:ph type="title"/>
          </p:nvPr>
        </p:nvSpPr>
        <p:spPr>
          <a:xfrm>
            <a:off x="0" y="-69615"/>
            <a:ext cx="10515600" cy="1325563"/>
          </a:xfrm>
        </p:spPr>
        <p:txBody>
          <a:bodyPr>
            <a:normAutofit/>
          </a:bodyPr>
          <a:lstStyle/>
          <a:p>
            <a:r>
              <a:rPr lang="en-CA" sz="4000" dirty="0">
                <a:solidFill>
                  <a:schemeClr val="bg1"/>
                </a:solidFill>
                <a:latin typeface="Raleway" panose="020B0003030101060003" pitchFamily="34" charset="0"/>
              </a:rPr>
              <a:t>COMPLIANCE WITH NI 43-101</a:t>
            </a:r>
          </a:p>
        </p:txBody>
      </p:sp>
      <p:pic>
        <p:nvPicPr>
          <p:cNvPr id="10" name="Picture 9" descr="A close up of a logo&#10;&#10;Description generated with very high confidence">
            <a:extLst>
              <a:ext uri="{FF2B5EF4-FFF2-40B4-BE49-F238E27FC236}">
                <a16:creationId xmlns:a16="http://schemas.microsoft.com/office/drawing/2014/main" id="{C8FE1E7A-D4B4-41B1-AAE7-E5C87E54A07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62610" y="493295"/>
            <a:ext cx="1012226" cy="642498"/>
          </a:xfrm>
          <a:prstGeom prst="rect">
            <a:avLst/>
          </a:prstGeom>
        </p:spPr>
      </p:pic>
      <p:sp>
        <p:nvSpPr>
          <p:cNvPr id="11" name="Slide Number Placeholder 2">
            <a:extLst>
              <a:ext uri="{FF2B5EF4-FFF2-40B4-BE49-F238E27FC236}">
                <a16:creationId xmlns:a16="http://schemas.microsoft.com/office/drawing/2014/main" id="{CEA9062B-483C-44F8-BE1D-1E3EAA90EA44}"/>
              </a:ext>
            </a:extLst>
          </p:cNvPr>
          <p:cNvSpPr txBox="1">
            <a:spLocks/>
          </p:cNvSpPr>
          <p:nvPr/>
        </p:nvSpPr>
        <p:spPr>
          <a:xfrm>
            <a:off x="9296461" y="644650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5AD6633-1FB4-4679-A495-E9434E3B0203}" type="slidenum">
              <a:rPr lang="en-US" smtClean="0">
                <a:solidFill>
                  <a:schemeClr val="tx1"/>
                </a:solidFill>
              </a:rPr>
              <a:pPr/>
              <a:t>46</a:t>
            </a:fld>
            <a:endParaRPr lang="en-US" dirty="0">
              <a:solidFill>
                <a:schemeClr val="tx1"/>
              </a:solidFill>
            </a:endParaRPr>
          </a:p>
        </p:txBody>
      </p:sp>
    </p:spTree>
    <p:extLst>
      <p:ext uri="{BB962C8B-B14F-4D97-AF65-F5344CB8AC3E}">
        <p14:creationId xmlns:p14="http://schemas.microsoft.com/office/powerpoint/2010/main" val="192043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A86922-AE9E-48A8-A133-4F2576CFB6B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696"/>
          <a:stretch/>
        </p:blipFill>
        <p:spPr>
          <a:xfrm>
            <a:off x="0" y="-3605"/>
            <a:ext cx="12300284" cy="1262398"/>
          </a:xfrm>
          <a:prstGeom prst="rect">
            <a:avLst/>
          </a:prstGeom>
        </p:spPr>
      </p:pic>
      <p:sp>
        <p:nvSpPr>
          <p:cNvPr id="3" name="Title 2">
            <a:extLst>
              <a:ext uri="{FF2B5EF4-FFF2-40B4-BE49-F238E27FC236}">
                <a16:creationId xmlns:a16="http://schemas.microsoft.com/office/drawing/2014/main" id="{3123EA2B-02DE-477A-A767-7C4DAEEDF977}"/>
              </a:ext>
            </a:extLst>
          </p:cNvPr>
          <p:cNvSpPr>
            <a:spLocks noGrp="1"/>
          </p:cNvSpPr>
          <p:nvPr>
            <p:ph type="title"/>
          </p:nvPr>
        </p:nvSpPr>
        <p:spPr>
          <a:xfrm>
            <a:off x="217164" y="9659"/>
            <a:ext cx="8517883" cy="1235870"/>
          </a:xfrm>
        </p:spPr>
        <p:txBody>
          <a:bodyPr>
            <a:normAutofit/>
          </a:bodyPr>
          <a:lstStyle/>
          <a:p>
            <a:r>
              <a:rPr lang="en-CA" sz="4000" dirty="0">
                <a:solidFill>
                  <a:schemeClr val="bg1"/>
                </a:solidFill>
                <a:latin typeface="Raleway" panose="020B0003030101060003" pitchFamily="34" charset="0"/>
              </a:rPr>
              <a:t>FORWARD LOOKING STATEMENTS</a:t>
            </a:r>
          </a:p>
        </p:txBody>
      </p:sp>
      <p:sp>
        <p:nvSpPr>
          <p:cNvPr id="4" name="Content Placeholder 3">
            <a:extLst>
              <a:ext uri="{FF2B5EF4-FFF2-40B4-BE49-F238E27FC236}">
                <a16:creationId xmlns:a16="http://schemas.microsoft.com/office/drawing/2014/main" id="{A4DD5315-3602-41F6-99FB-6ACED6867889}"/>
              </a:ext>
            </a:extLst>
          </p:cNvPr>
          <p:cNvSpPr>
            <a:spLocks noGrp="1"/>
          </p:cNvSpPr>
          <p:nvPr>
            <p:ph idx="1"/>
          </p:nvPr>
        </p:nvSpPr>
        <p:spPr>
          <a:xfrm>
            <a:off x="323851" y="1825625"/>
            <a:ext cx="11400468" cy="4351338"/>
          </a:xfrm>
        </p:spPr>
        <p:txBody>
          <a:bodyPr>
            <a:normAutofit fontScale="40000" lnSpcReduction="20000"/>
          </a:bodyPr>
          <a:lstStyle/>
          <a:p>
            <a:pPr marL="0" indent="0" algn="just">
              <a:lnSpc>
                <a:spcPct val="100000"/>
              </a:lnSpc>
              <a:buNone/>
            </a:pPr>
            <a:r>
              <a:rPr lang="en-CA" dirty="0"/>
              <a:t>Statements contained in this presentation that are not historical facts are "forward-looking information" or "forward-looking statements" (collectively, "Forward-Looking Information") within the meaning of applicable Canadian securities legislation and the United States Private Securities Litigation Reform Act of 1995. Forward-Looking Information includes, but is not limited to, disclosure regarding possible events, conditions or financial performance that is based on assumptions about future economic conditions and courses of action; and the plans for completion of the Offerings, expected use of proceeds and business objectives. In certain cases, Forward-Looking Information can be identified by the use of words and phrases such as "anticipates", "expects", "understanding", "has agreed to" or variations of such words and phrases or statements that certain actions, events or results "would", "occur" or "be achieved". Although Midas Gold has attempted to identify important factors that could affect Midas Gold and may cause actual actions, events or results to differ materially from those described in Forward-Looking Information, there may be other factors that cause actions, events or results not to be as anticipated, estimated or intended.  There can be no assurance that Forward-Looking Information will prove to be accurate, as actual results and future events could differ materially from those anticipated in such statements. Accordingly, readers should not place undue reliance on Forward-Looking Information. Except as required by law, Midas Gold does not assume any obligation to release publicly any revisions to Forward-Looking Information contained in this news release to reflect events or circumstances after the date hereof or to reflect the occurrence of unanticipated events.</a:t>
            </a:r>
          </a:p>
          <a:p>
            <a:pPr marL="0" indent="0" algn="just">
              <a:lnSpc>
                <a:spcPct val="100000"/>
              </a:lnSpc>
              <a:buNone/>
            </a:pPr>
            <a:r>
              <a:rPr lang="en-CA" kern="1400" dirty="0">
                <a:ea typeface="Calibri"/>
              </a:rPr>
              <a:t>Forward-Looking Information involves known and unknown risks, uncertainties and other factors which may cause the actual results, performance or achievements of the Corporation to be materially different from any future results, performance or achievements expressed or implied by the Forward-Looking Information. Such risks and other factors include, among others, the industry-wide risks and project-specific risks identified in the 2014 prefeasibility study and summarized above; risks related to the availability of financing on commercially reasonable terms and the expected use of proceeds; operations and contractual obligations; changes in exploration programs based upon results of exploration; changes in estimated mineral reserves or mineral resources; future prices of metals; availability of third party contractors; availability of equipment; failure of equipment to operate as anticipated; accidents, effects of weather and other natural phenomena and other risks associated with the mineral exploration industry; environmental risks, including environmental matters under US federal and Idaho rules and regulations; impact of environmental remediation requirements and the terms of existing and potential consent decrees on the Corporation‘s planned exploration and development activities on the Stibnite Gold Project; certainty of mineral title; community relations; delays in obtaining governmental approvals or financing; fluctuations in mineral prices; the Corporation‘s dependence on one mineral project; the nature of mineral exploration and mining and the uncertain commercial viability of certain mineral deposits; the Corporation‘s lack of operating revenues; governmental regulations and the ability to obtain necessary licences and permits; risks related to mineral properties being subject to prior unregistered agreements, transfers or claims and other defects in title; currency fluctuations; changes in environmental laws and regulations and changes in the application of standards pursuant to existing laws and regulations which may increase costs of doing business and restrict operations; risks related to dependence on key personnel; and estimates used in financial statements proving to be incorrect; as well as those factors discussed in the Corporation's public disclosure record. Although the Corporation has attempted to identify important factors that could affect the Corporation and may cause actual actions, events or results to differ materially from those described in Forward-Looking Information, there may be other factors that cause actions, events or results not to be as anticipated, estimated or intended. There can be no assurance that Forward-Looking Information will prove to be accurate, as actual results and future events could differ materially from those anticipated in such statements. Accordingly, readers should not place undue reliance on Forward-Looking Information.  </a:t>
            </a:r>
            <a:r>
              <a:rPr lang="en-CA" dirty="0"/>
              <a:t>Except as required by law, the Corporation does not assume any obligation to release publicly any revisions to Forward-Looking Information contained in this presentation to reflect events or circumstances after the date hereof or to reflect the occurrence of unanticipated events.</a:t>
            </a:r>
            <a:endParaRPr lang="en-CA" kern="1400" dirty="0">
              <a:ea typeface="Calibri"/>
            </a:endParaRPr>
          </a:p>
          <a:p>
            <a:pPr marL="0" indent="0">
              <a:lnSpc>
                <a:spcPct val="100000"/>
              </a:lnSpc>
              <a:buNone/>
            </a:pPr>
            <a:endParaRPr lang="en-CA" dirty="0"/>
          </a:p>
        </p:txBody>
      </p:sp>
      <p:sp>
        <p:nvSpPr>
          <p:cNvPr id="10" name="Title 1">
            <a:extLst>
              <a:ext uri="{FF2B5EF4-FFF2-40B4-BE49-F238E27FC236}">
                <a16:creationId xmlns:a16="http://schemas.microsoft.com/office/drawing/2014/main" id="{014D11B5-9B34-4007-ADDE-F81C50074F53}"/>
              </a:ext>
            </a:extLst>
          </p:cNvPr>
          <p:cNvSpPr txBox="1">
            <a:spLocks/>
          </p:cNvSpPr>
          <p:nvPr/>
        </p:nvSpPr>
        <p:spPr>
          <a:xfrm>
            <a:off x="323851" y="5633440"/>
            <a:ext cx="9287448" cy="515608"/>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kern="1200">
                <a:solidFill>
                  <a:schemeClr val="tx2"/>
                </a:solidFill>
                <a:latin typeface="Calibri" panose="020F0502020204030204" pitchFamily="34" charset="0"/>
                <a:ea typeface="+mj-ea"/>
                <a:cs typeface="+mj-cs"/>
              </a:defRPr>
            </a:lvl1pPr>
          </a:lstStyle>
          <a:p>
            <a:r>
              <a:rPr lang="en-CA" sz="1867" dirty="0">
                <a:latin typeface="+mn-lt"/>
              </a:rPr>
              <a:t>Cautionary Note</a:t>
            </a:r>
          </a:p>
        </p:txBody>
      </p:sp>
      <p:sp>
        <p:nvSpPr>
          <p:cNvPr id="11" name="Content Placeholder 2">
            <a:extLst>
              <a:ext uri="{FF2B5EF4-FFF2-40B4-BE49-F238E27FC236}">
                <a16:creationId xmlns:a16="http://schemas.microsoft.com/office/drawing/2014/main" id="{88C7738B-7F8C-40E3-9EC8-2E416D68BD7C}"/>
              </a:ext>
            </a:extLst>
          </p:cNvPr>
          <p:cNvSpPr txBox="1">
            <a:spLocks/>
          </p:cNvSpPr>
          <p:nvPr/>
        </p:nvSpPr>
        <p:spPr>
          <a:xfrm>
            <a:off x="323851" y="6021289"/>
            <a:ext cx="11400468" cy="564724"/>
          </a:xfrm>
          <a:prstGeom prst="rect">
            <a:avLst/>
          </a:prstGeom>
        </p:spPr>
        <p:txBody>
          <a:bodyPr vert="horz" lIns="91440" tIns="45720" rIns="91440" bIns="45720" rtlCol="0">
            <a:no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lumMod val="75000"/>
                  </a:schemeClr>
                </a:solidFill>
                <a:latin typeface="Calibri" panose="020F0502020204030204" pitchFamily="34" charset="0"/>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lumMod val="75000"/>
                  </a:schemeClr>
                </a:solidFill>
                <a:latin typeface="Calibri" panose="020F0502020204030204" pitchFamily="34" charset="0"/>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lumMod val="75000"/>
                  </a:schemeClr>
                </a:solidFill>
                <a:latin typeface="Calibri" panose="020F0502020204030204" pitchFamily="34" charset="0"/>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lumMod val="75000"/>
                  </a:schemeClr>
                </a:solidFill>
                <a:latin typeface="Calibri" panose="020F0502020204030204" pitchFamily="34" charset="0"/>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lumMod val="75000"/>
                  </a:schemeClr>
                </a:solidFill>
                <a:latin typeface="Calibri" panose="020F0502020204030204" pitchFamily="34" charset="0"/>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gn="just">
              <a:lnSpc>
                <a:spcPct val="100000"/>
              </a:lnSpc>
              <a:spcBef>
                <a:spcPts val="400"/>
              </a:spcBef>
              <a:buNone/>
            </a:pPr>
            <a:r>
              <a:rPr lang="en-CA" sz="1067" dirty="0">
                <a:latin typeface="+mn-lt"/>
                <a:cs typeface="Merriweather" panose="02000000000000000000" pitchFamily="2" charset="0"/>
              </a:rPr>
              <a:t>The presentation has been prepared by Midas Gold management and does not represent a recommendation to buy or sell these securities. Investors should always consult their investment advisors prior to making any investment decisions. </a:t>
            </a:r>
          </a:p>
          <a:p>
            <a:pPr marL="0" indent="0" algn="just">
              <a:lnSpc>
                <a:spcPct val="100000"/>
              </a:lnSpc>
              <a:spcBef>
                <a:spcPts val="400"/>
              </a:spcBef>
              <a:buNone/>
            </a:pPr>
            <a:r>
              <a:rPr lang="en-CA" sz="1067" dirty="0">
                <a:solidFill>
                  <a:schemeClr val="tx1"/>
                </a:solidFill>
                <a:latin typeface="+mn-lt"/>
                <a:cs typeface="Merriweather" panose="02000000000000000000" pitchFamily="2" charset="0"/>
              </a:rPr>
              <a:t>All references to “dollars” or “$” shall mean United States dollars unless otherwise specified. Exchange rates and share prices used, where appropriate, are based on the spot prices as of Feb. 19</a:t>
            </a:r>
            <a:r>
              <a:rPr lang="en-CA" sz="1067" baseline="30000" dirty="0">
                <a:solidFill>
                  <a:schemeClr val="tx1"/>
                </a:solidFill>
                <a:latin typeface="+mn-lt"/>
                <a:cs typeface="Merriweather" panose="02000000000000000000" pitchFamily="2" charset="0"/>
              </a:rPr>
              <a:t>th</a:t>
            </a:r>
            <a:r>
              <a:rPr lang="en-CA" sz="1067" dirty="0">
                <a:solidFill>
                  <a:schemeClr val="tx1"/>
                </a:solidFill>
                <a:latin typeface="+mn-lt"/>
                <a:cs typeface="Merriweather" panose="02000000000000000000" pitchFamily="2" charset="0"/>
              </a:rPr>
              <a:t>, 2016.</a:t>
            </a:r>
          </a:p>
        </p:txBody>
      </p:sp>
      <p:pic>
        <p:nvPicPr>
          <p:cNvPr id="9" name="Picture 8" descr="A close up of a logo&#10;&#10;Description generated with very high confidence">
            <a:extLst>
              <a:ext uri="{FF2B5EF4-FFF2-40B4-BE49-F238E27FC236}">
                <a16:creationId xmlns:a16="http://schemas.microsoft.com/office/drawing/2014/main" id="{1C53B9D8-5F8A-459A-ADD7-76C6F08ECB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62610" y="493295"/>
            <a:ext cx="1012226" cy="642498"/>
          </a:xfrm>
          <a:prstGeom prst="rect">
            <a:avLst/>
          </a:prstGeom>
        </p:spPr>
      </p:pic>
      <p:sp>
        <p:nvSpPr>
          <p:cNvPr id="12" name="Slide Number Placeholder 2">
            <a:extLst>
              <a:ext uri="{FF2B5EF4-FFF2-40B4-BE49-F238E27FC236}">
                <a16:creationId xmlns:a16="http://schemas.microsoft.com/office/drawing/2014/main" id="{381BC4E5-5642-4283-8B72-FF117253252F}"/>
              </a:ext>
            </a:extLst>
          </p:cNvPr>
          <p:cNvSpPr txBox="1">
            <a:spLocks/>
          </p:cNvSpPr>
          <p:nvPr/>
        </p:nvSpPr>
        <p:spPr>
          <a:xfrm>
            <a:off x="9283148" y="64391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5AD6633-1FB4-4679-A495-E9434E3B0203}" type="slidenum">
              <a:rPr lang="en-US" smtClean="0">
                <a:solidFill>
                  <a:schemeClr val="tx1"/>
                </a:solidFill>
              </a:rPr>
              <a:pPr/>
              <a:t>47</a:t>
            </a:fld>
            <a:endParaRPr lang="en-US" dirty="0">
              <a:solidFill>
                <a:schemeClr val="tx1"/>
              </a:solidFill>
            </a:endParaRPr>
          </a:p>
        </p:txBody>
      </p:sp>
    </p:spTree>
    <p:extLst>
      <p:ext uri="{BB962C8B-B14F-4D97-AF65-F5344CB8AC3E}">
        <p14:creationId xmlns:p14="http://schemas.microsoft.com/office/powerpoint/2010/main" val="34906590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1E0D5-A901-4276-B793-0ABC1CBF4969}"/>
              </a:ext>
            </a:extLst>
          </p:cNvPr>
          <p:cNvSpPr>
            <a:spLocks noGrp="1"/>
          </p:cNvSpPr>
          <p:nvPr>
            <p:ph type="title"/>
          </p:nvPr>
        </p:nvSpPr>
        <p:spPr/>
        <p:txBody>
          <a:bodyPr/>
          <a:lstStyle/>
          <a:p>
            <a:endParaRPr lang="en-US"/>
          </a:p>
        </p:txBody>
      </p:sp>
      <p:pic>
        <p:nvPicPr>
          <p:cNvPr id="14" name="Content Placeholder 13" descr="A view of a building&#10;&#10;Description generated with very high confidence">
            <a:extLst>
              <a:ext uri="{FF2B5EF4-FFF2-40B4-BE49-F238E27FC236}">
                <a16:creationId xmlns:a16="http://schemas.microsoft.com/office/drawing/2014/main" id="{4DA0A81D-8F3B-4BB2-B5E9-A1B072B1ACC2}"/>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t="2464" b="15715"/>
          <a:stretch/>
        </p:blipFill>
        <p:spPr>
          <a:xfrm>
            <a:off x="-183602" y="0"/>
            <a:ext cx="12559204" cy="6858000"/>
          </a:xfrm>
        </p:spPr>
      </p:pic>
      <p:pic>
        <p:nvPicPr>
          <p:cNvPr id="9" name="Picture 8">
            <a:extLst>
              <a:ext uri="{FF2B5EF4-FFF2-40B4-BE49-F238E27FC236}">
                <a16:creationId xmlns:a16="http://schemas.microsoft.com/office/drawing/2014/main" id="{593900C2-24BF-400C-8DDB-D05E9FE73C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1280" y="2615311"/>
            <a:ext cx="4669441" cy="2468880"/>
          </a:xfrm>
          <a:prstGeom prst="rect">
            <a:avLst/>
          </a:prstGeom>
        </p:spPr>
      </p:pic>
      <p:sp>
        <p:nvSpPr>
          <p:cNvPr id="10" name="Rectangle 9">
            <a:extLst>
              <a:ext uri="{FF2B5EF4-FFF2-40B4-BE49-F238E27FC236}">
                <a16:creationId xmlns:a16="http://schemas.microsoft.com/office/drawing/2014/main" id="{B5C745BD-56E2-4EBB-B41A-F9C3EFE91AFF}"/>
              </a:ext>
            </a:extLst>
          </p:cNvPr>
          <p:cNvSpPr/>
          <p:nvPr/>
        </p:nvSpPr>
        <p:spPr>
          <a:xfrm>
            <a:off x="4773505" y="5641824"/>
            <a:ext cx="6096000" cy="1107996"/>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WWW.MIDASGOLDIDAHO.COM</a:t>
            </a:r>
          </a:p>
          <a:p>
            <a:r>
              <a:rPr lang="en-US" b="1" dirty="0">
                <a:solidFill>
                  <a:prstClr val="white"/>
                </a:solidFill>
              </a:rPr>
              <a:t>WWW.SUPPORTSTIBNITE.COM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CBDEFDC-9C83-4CC1-8868-96F70DF29BA1}"/>
              </a:ext>
            </a:extLst>
          </p:cNvPr>
          <p:cNvSpPr/>
          <p:nvPr/>
        </p:nvSpPr>
        <p:spPr>
          <a:xfrm>
            <a:off x="1" y="6288155"/>
            <a:ext cx="127254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EMAIL: info@midasgoldinc.com  PHONE: (208) 901-3060</a:t>
            </a:r>
          </a:p>
        </p:txBody>
      </p:sp>
      <p:pic>
        <p:nvPicPr>
          <p:cNvPr id="12" name="Picture 11" descr="A close up of a logo&#10;&#10;Description generated with very high confidence">
            <a:extLst>
              <a:ext uri="{FF2B5EF4-FFF2-40B4-BE49-F238E27FC236}">
                <a16:creationId xmlns:a16="http://schemas.microsoft.com/office/drawing/2014/main" id="{D54ED8AC-E281-4530-AA65-DF6D4317A31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61279" y="5645657"/>
            <a:ext cx="1012226" cy="642498"/>
          </a:xfrm>
          <a:prstGeom prst="rect">
            <a:avLst/>
          </a:prstGeom>
        </p:spPr>
      </p:pic>
    </p:spTree>
    <p:extLst>
      <p:ext uri="{BB962C8B-B14F-4D97-AF65-F5344CB8AC3E}">
        <p14:creationId xmlns:p14="http://schemas.microsoft.com/office/powerpoint/2010/main" val="6736961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AD261F-0568-4F78-9721-15AAA9C9FC0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59798"/>
            <a:ext cx="12192000" cy="7017798"/>
          </a:xfrm>
          <a:prstGeom prst="rect">
            <a:avLst/>
          </a:prstGeom>
        </p:spPr>
      </p:pic>
      <p:sp>
        <p:nvSpPr>
          <p:cNvPr id="2" name="Title 1"/>
          <p:cNvSpPr>
            <a:spLocks noGrp="1"/>
          </p:cNvSpPr>
          <p:nvPr>
            <p:ph type="title"/>
          </p:nvPr>
        </p:nvSpPr>
        <p:spPr>
          <a:xfrm>
            <a:off x="883482" y="2758473"/>
            <a:ext cx="10363200" cy="1362075"/>
          </a:xfrm>
        </p:spPr>
        <p:txBody>
          <a:bodyPr anchor="ctr">
            <a:normAutofit/>
          </a:bodyPr>
          <a:lstStyle/>
          <a:p>
            <a:pPr algn="ctr"/>
            <a:r>
              <a:rPr lang="en-CA" sz="5400" dirty="0">
                <a:solidFill>
                  <a:schemeClr val="bg1"/>
                </a:solidFill>
                <a:latin typeface="Tw Cen MT" panose="020B0602020104020603" pitchFamily="34" charset="0"/>
              </a:rPr>
              <a:t>THE STIBNITE GOLD PROJECT</a:t>
            </a:r>
          </a:p>
        </p:txBody>
      </p:sp>
      <p:pic>
        <p:nvPicPr>
          <p:cNvPr id="13" name="Picture 12">
            <a:extLst>
              <a:ext uri="{FF2B5EF4-FFF2-40B4-BE49-F238E27FC236}">
                <a16:creationId xmlns:a16="http://schemas.microsoft.com/office/drawing/2014/main" id="{AC860FBA-9767-4F8D-A586-2D93F5F318C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4126" y="5203671"/>
            <a:ext cx="2576119" cy="1362075"/>
          </a:xfrm>
          <a:prstGeom prst="rect">
            <a:avLst/>
          </a:prstGeom>
        </p:spPr>
      </p:pic>
      <p:sp>
        <p:nvSpPr>
          <p:cNvPr id="14" name="Rectangle 13">
            <a:extLst>
              <a:ext uri="{FF2B5EF4-FFF2-40B4-BE49-F238E27FC236}">
                <a16:creationId xmlns:a16="http://schemas.microsoft.com/office/drawing/2014/main" id="{09A615C9-2874-4923-8D22-15F7DDF05F9E}"/>
              </a:ext>
            </a:extLst>
          </p:cNvPr>
          <p:cNvSpPr/>
          <p:nvPr/>
        </p:nvSpPr>
        <p:spPr>
          <a:xfrm>
            <a:off x="1072055" y="5867370"/>
            <a:ext cx="10174627" cy="553998"/>
          </a:xfrm>
          <a:prstGeom prst="rect">
            <a:avLst/>
          </a:prstGeom>
        </p:spPr>
        <p:txBody>
          <a:bodyPr wrap="square">
            <a:spAutoFit/>
          </a:bodyPr>
          <a:lstStyle/>
          <a:p>
            <a:pPr algn="ctr"/>
            <a:r>
              <a:rPr lang="en-US" b="1" dirty="0">
                <a:solidFill>
                  <a:schemeClr val="bg1"/>
                </a:solidFill>
              </a:rPr>
              <a:t>WWW.MIDASGOLDIDAHO.COM</a:t>
            </a:r>
          </a:p>
          <a:p>
            <a:pPr algn="ctr"/>
            <a:endParaRPr lang="en-US" sz="1200" dirty="0">
              <a:solidFill>
                <a:schemeClr val="bg1"/>
              </a:solidFill>
            </a:endParaRPr>
          </a:p>
        </p:txBody>
      </p:sp>
      <p:sp>
        <p:nvSpPr>
          <p:cNvPr id="15" name="Rectangle 14">
            <a:extLst>
              <a:ext uri="{FF2B5EF4-FFF2-40B4-BE49-F238E27FC236}">
                <a16:creationId xmlns:a16="http://schemas.microsoft.com/office/drawing/2014/main" id="{78C057BB-8DBA-43B6-999D-29EA749AF91D}"/>
              </a:ext>
            </a:extLst>
          </p:cNvPr>
          <p:cNvSpPr/>
          <p:nvPr/>
        </p:nvSpPr>
        <p:spPr>
          <a:xfrm>
            <a:off x="-297619" y="6276046"/>
            <a:ext cx="12725400" cy="369332"/>
          </a:xfrm>
          <a:prstGeom prst="rect">
            <a:avLst/>
          </a:prstGeom>
        </p:spPr>
        <p:txBody>
          <a:bodyPr wrap="square">
            <a:spAutoFit/>
          </a:bodyPr>
          <a:lstStyle/>
          <a:p>
            <a:pPr algn="ctr"/>
            <a:r>
              <a:rPr lang="en-US" dirty="0">
                <a:solidFill>
                  <a:schemeClr val="bg1"/>
                </a:solidFill>
              </a:rPr>
              <a:t>EMAIL: info@midasgoldinc.com  PHONE: (208) 901-3060</a:t>
            </a:r>
          </a:p>
        </p:txBody>
      </p:sp>
      <p:pic>
        <p:nvPicPr>
          <p:cNvPr id="16" name="Picture 15" descr="A close up of a logo&#10;&#10;Description generated with very high confidence">
            <a:extLst>
              <a:ext uri="{FF2B5EF4-FFF2-40B4-BE49-F238E27FC236}">
                <a16:creationId xmlns:a16="http://schemas.microsoft.com/office/drawing/2014/main" id="{3105F79F-6138-4F4C-9D5C-0BD5D32465E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29228" y="5287789"/>
            <a:ext cx="1556954" cy="988257"/>
          </a:xfrm>
          <a:prstGeom prst="rect">
            <a:avLst/>
          </a:prstGeom>
        </p:spPr>
      </p:pic>
    </p:spTree>
    <p:extLst>
      <p:ext uri="{BB962C8B-B14F-4D97-AF65-F5344CB8AC3E}">
        <p14:creationId xmlns:p14="http://schemas.microsoft.com/office/powerpoint/2010/main" val="1081803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5">
            <a:extLst>
              <a:ext uri="{FF2B5EF4-FFF2-40B4-BE49-F238E27FC236}">
                <a16:creationId xmlns:a16="http://schemas.microsoft.com/office/drawing/2014/main" id="{9E2F1A98-E507-4BA3-82E0-CC7DB7ABF44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970" r="1406"/>
          <a:stretch/>
        </p:blipFill>
        <p:spPr>
          <a:xfrm>
            <a:off x="946463" y="1273884"/>
            <a:ext cx="4938463" cy="5584116"/>
          </a:xfrm>
          <a:prstGeom prst="rect">
            <a:avLst/>
          </a:prstGeom>
          <a:noFill/>
          <a:ln cap="flat">
            <a:noFill/>
            <a:tailEnd type="arrow"/>
          </a:ln>
        </p:spPr>
      </p:pic>
      <p:pic>
        <p:nvPicPr>
          <p:cNvPr id="10" name="Picture 9">
            <a:extLst>
              <a:ext uri="{FF2B5EF4-FFF2-40B4-BE49-F238E27FC236}">
                <a16:creationId xmlns:a16="http://schemas.microsoft.com/office/drawing/2014/main" id="{38A9A004-17D4-4843-94D1-84813B7B647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5927" b="4189"/>
          <a:stretch/>
        </p:blipFill>
        <p:spPr>
          <a:xfrm>
            <a:off x="6554663" y="1043092"/>
            <a:ext cx="3779434" cy="5703632"/>
          </a:xfrm>
          <a:prstGeom prst="rect">
            <a:avLst/>
          </a:prstGeom>
        </p:spPr>
      </p:pic>
      <p:grpSp>
        <p:nvGrpSpPr>
          <p:cNvPr id="70" name="Group 69">
            <a:extLst>
              <a:ext uri="{FF2B5EF4-FFF2-40B4-BE49-F238E27FC236}">
                <a16:creationId xmlns:a16="http://schemas.microsoft.com/office/drawing/2014/main" id="{8812FB14-4A30-430D-BFA8-E14BF16B7904}"/>
              </a:ext>
            </a:extLst>
          </p:cNvPr>
          <p:cNvGrpSpPr/>
          <p:nvPr/>
        </p:nvGrpSpPr>
        <p:grpSpPr>
          <a:xfrm>
            <a:off x="0" y="-3605"/>
            <a:ext cx="12300284" cy="1262398"/>
            <a:chOff x="0" y="-3605"/>
            <a:chExt cx="12300284" cy="1262398"/>
          </a:xfrm>
        </p:grpSpPr>
        <p:pic>
          <p:nvPicPr>
            <p:cNvPr id="71" name="Picture 70">
              <a:extLst>
                <a:ext uri="{FF2B5EF4-FFF2-40B4-BE49-F238E27FC236}">
                  <a16:creationId xmlns:a16="http://schemas.microsoft.com/office/drawing/2014/main" id="{FEBE2E31-CDAE-425D-BEEE-B921FA35D03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696"/>
            <a:stretch/>
          </p:blipFill>
          <p:spPr>
            <a:xfrm>
              <a:off x="0" y="-3605"/>
              <a:ext cx="12300284" cy="1262398"/>
            </a:xfrm>
            <a:prstGeom prst="rect">
              <a:avLst/>
            </a:prstGeom>
          </p:spPr>
        </p:pic>
        <p:pic>
          <p:nvPicPr>
            <p:cNvPr id="72" name="Picture 71" descr="A close up of a logo&#10;&#10;Description generated with very high confidence">
              <a:extLst>
                <a:ext uri="{FF2B5EF4-FFF2-40B4-BE49-F238E27FC236}">
                  <a16:creationId xmlns:a16="http://schemas.microsoft.com/office/drawing/2014/main" id="{034F36AD-2A07-40CC-83E6-6F2740F14F9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962610" y="493295"/>
              <a:ext cx="1012226" cy="642498"/>
            </a:xfrm>
            <a:prstGeom prst="rect">
              <a:avLst/>
            </a:prstGeom>
          </p:spPr>
        </p:pic>
      </p:grpSp>
      <p:pic>
        <p:nvPicPr>
          <p:cNvPr id="4" name="Picture 3" descr="A close up of a logo&#10;&#10;Description generated with very high confidence">
            <a:extLst>
              <a:ext uri="{FF2B5EF4-FFF2-40B4-BE49-F238E27FC236}">
                <a16:creationId xmlns:a16="http://schemas.microsoft.com/office/drawing/2014/main" id="{70578D2D-729A-4EDB-9AB8-52745FF0DCD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277236" y="493295"/>
            <a:ext cx="1012226" cy="642498"/>
          </a:xfrm>
          <a:prstGeom prst="rect">
            <a:avLst/>
          </a:prstGeom>
        </p:spPr>
      </p:pic>
      <p:sp>
        <p:nvSpPr>
          <p:cNvPr id="8" name="TextBox 7">
            <a:extLst>
              <a:ext uri="{FF2B5EF4-FFF2-40B4-BE49-F238E27FC236}">
                <a16:creationId xmlns:a16="http://schemas.microsoft.com/office/drawing/2014/main" id="{0E91D995-9BDE-47EA-895F-453DB70D142A}"/>
              </a:ext>
            </a:extLst>
          </p:cNvPr>
          <p:cNvSpPr txBox="1"/>
          <p:nvPr/>
        </p:nvSpPr>
        <p:spPr>
          <a:xfrm>
            <a:off x="276725" y="119762"/>
            <a:ext cx="9448801" cy="923330"/>
          </a:xfrm>
          <a:prstGeom prst="rect">
            <a:avLst/>
          </a:prstGeom>
          <a:noFill/>
        </p:spPr>
        <p:txBody>
          <a:bodyPr wrap="square" rtlCol="0">
            <a:spAutoFit/>
          </a:bodyPr>
          <a:lstStyle/>
          <a:p>
            <a:r>
              <a:rPr lang="en-US" sz="5400" dirty="0">
                <a:solidFill>
                  <a:schemeClr val="bg1"/>
                </a:solidFill>
                <a:effectLst>
                  <a:outerShdw blurRad="38100" dist="38100" dir="2700000" algn="tl">
                    <a:srgbClr val="000000">
                      <a:alpha val="43137"/>
                    </a:srgbClr>
                  </a:outerShdw>
                </a:effectLst>
                <a:latin typeface="Tw Cen MT" panose="020B0602020104020603" pitchFamily="34" charset="0"/>
              </a:rPr>
              <a:t>STIBNITE MINING DISTRICT</a:t>
            </a:r>
          </a:p>
        </p:txBody>
      </p:sp>
      <p:sp>
        <p:nvSpPr>
          <p:cNvPr id="11" name="5-Point Star 23">
            <a:extLst>
              <a:ext uri="{FF2B5EF4-FFF2-40B4-BE49-F238E27FC236}">
                <a16:creationId xmlns:a16="http://schemas.microsoft.com/office/drawing/2014/main" id="{3FCEFB91-670A-4F32-AECA-E45DA832D770}"/>
              </a:ext>
            </a:extLst>
          </p:cNvPr>
          <p:cNvSpPr/>
          <p:nvPr/>
        </p:nvSpPr>
        <p:spPr>
          <a:xfrm>
            <a:off x="7835407" y="4350435"/>
            <a:ext cx="239808" cy="251909"/>
          </a:xfrm>
          <a:prstGeom prst="star5">
            <a:avLst/>
          </a:prstGeom>
          <a:solidFill>
            <a:srgbClr val="FFFF00"/>
          </a:solidFill>
          <a:ln w="19050">
            <a:solidFill>
              <a:schemeClr val="accent1">
                <a:lumMod val="75000"/>
              </a:schemeClr>
            </a:solidFill>
          </a:ln>
        </p:spPr>
        <p:style>
          <a:lnRef idx="0">
            <a:schemeClr val="accent5"/>
          </a:lnRef>
          <a:fillRef idx="3">
            <a:schemeClr val="accent5"/>
          </a:fillRef>
          <a:effectRef idx="3">
            <a:schemeClr val="accent5"/>
          </a:effectRef>
          <a:fontRef idx="minor">
            <a:schemeClr val="lt1"/>
          </a:fontRef>
        </p:style>
        <p:txBody>
          <a:bodyPr lIns="68580" tIns="34290" rIns="68580" bIns="34290" rtlCol="0" anchor="ctr"/>
          <a:lstStyle/>
          <a:p>
            <a:pPr algn="ctr"/>
            <a:endParaRPr lang="en-CA" dirty="0">
              <a:ln>
                <a:solidFill>
                  <a:schemeClr val="accent5"/>
                </a:solidFill>
              </a:ln>
            </a:endParaRPr>
          </a:p>
        </p:txBody>
      </p:sp>
      <p:sp>
        <p:nvSpPr>
          <p:cNvPr id="31" name="Rectangle 30">
            <a:extLst>
              <a:ext uri="{FF2B5EF4-FFF2-40B4-BE49-F238E27FC236}">
                <a16:creationId xmlns:a16="http://schemas.microsoft.com/office/drawing/2014/main" id="{78DDF285-E6D5-45C4-92E4-7D78B0C2D9C4}"/>
              </a:ext>
            </a:extLst>
          </p:cNvPr>
          <p:cNvSpPr/>
          <p:nvPr/>
        </p:nvSpPr>
        <p:spPr>
          <a:xfrm>
            <a:off x="8272288" y="1382160"/>
            <a:ext cx="3779434" cy="1261884"/>
          </a:xfrm>
          <a:prstGeom prst="rect">
            <a:avLst/>
          </a:prstGeom>
        </p:spPr>
        <p:txBody>
          <a:bodyPr wrap="square">
            <a:spAutoFit/>
          </a:bodyPr>
          <a:lstStyle/>
          <a:p>
            <a:r>
              <a:rPr lang="en-US" sz="2800" b="1" dirty="0">
                <a:latin typeface="Tw Cen MT" panose="020B0602020104020603" pitchFamily="34" charset="0"/>
              </a:rPr>
              <a:t>Valley County, Idaho</a:t>
            </a:r>
          </a:p>
          <a:p>
            <a:r>
              <a:rPr lang="en-US" sz="1600" dirty="0">
                <a:latin typeface="Tw Cen MT" panose="020B0602020104020603" pitchFamily="34" charset="0"/>
              </a:rPr>
              <a:t>From Boise - 92 air miles, 144 miles by road</a:t>
            </a:r>
          </a:p>
          <a:p>
            <a:r>
              <a:rPr lang="en-US" sz="1600" dirty="0">
                <a:latin typeface="Tw Cen MT" panose="020B0602020104020603" pitchFamily="34" charset="0"/>
              </a:rPr>
              <a:t>From Cascade - 44 air miles NE </a:t>
            </a:r>
          </a:p>
          <a:p>
            <a:r>
              <a:rPr lang="en-US" sz="1600" dirty="0">
                <a:latin typeface="Tw Cen MT" panose="020B0602020104020603" pitchFamily="34" charset="0"/>
              </a:rPr>
              <a:t>From Yellow Pine - 12 miles east</a:t>
            </a:r>
          </a:p>
        </p:txBody>
      </p:sp>
    </p:spTree>
    <p:extLst>
      <p:ext uri="{BB962C8B-B14F-4D97-AF65-F5344CB8AC3E}">
        <p14:creationId xmlns:p14="http://schemas.microsoft.com/office/powerpoint/2010/main" val="2934492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oup of people in a field&#10;&#10;Description automatically generated">
            <a:extLst>
              <a:ext uri="{FF2B5EF4-FFF2-40B4-BE49-F238E27FC236}">
                <a16:creationId xmlns:a16="http://schemas.microsoft.com/office/drawing/2014/main" id="{A0645714-BB8B-45F3-B8C8-2DFFEA10E444}"/>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7200"/>
                    </a14:imgEffect>
                    <a14:imgEffect>
                      <a14:saturation sat="66000"/>
                    </a14:imgEffect>
                    <a14:imgEffect>
                      <a14:brightnessContrast contrast="-11000"/>
                    </a14:imgEffect>
                  </a14:imgLayer>
                </a14:imgProps>
              </a:ext>
              <a:ext uri="{28A0092B-C50C-407E-A947-70E740481C1C}">
                <a14:useLocalDpi xmlns:a14="http://schemas.microsoft.com/office/drawing/2010/main"/>
              </a:ext>
            </a:extLst>
          </a:blip>
          <a:srcRect l="595" t="23681" r="383" b="13349"/>
          <a:stretch/>
        </p:blipFill>
        <p:spPr>
          <a:xfrm>
            <a:off x="1" y="1259162"/>
            <a:ext cx="12192000" cy="5598838"/>
          </a:xfrm>
          <a:prstGeom prst="rect">
            <a:avLst/>
          </a:prstGeom>
          <a:effectLst>
            <a:softEdge rad="177800"/>
          </a:effectLst>
          <a:scene3d>
            <a:camera prst="orthographicFront">
              <a:rot lat="0" lon="10800000" rev="0"/>
            </a:camera>
            <a:lightRig rig="threePt" dir="t"/>
          </a:scene3d>
        </p:spPr>
      </p:pic>
      <p:grpSp>
        <p:nvGrpSpPr>
          <p:cNvPr id="70" name="Group 69">
            <a:extLst>
              <a:ext uri="{FF2B5EF4-FFF2-40B4-BE49-F238E27FC236}">
                <a16:creationId xmlns:a16="http://schemas.microsoft.com/office/drawing/2014/main" id="{8812FB14-4A30-430D-BFA8-E14BF16B7904}"/>
              </a:ext>
            </a:extLst>
          </p:cNvPr>
          <p:cNvGrpSpPr/>
          <p:nvPr/>
        </p:nvGrpSpPr>
        <p:grpSpPr>
          <a:xfrm>
            <a:off x="0" y="-3605"/>
            <a:ext cx="12300284" cy="1262398"/>
            <a:chOff x="0" y="-3605"/>
            <a:chExt cx="12300284" cy="1262398"/>
          </a:xfrm>
        </p:grpSpPr>
        <p:pic>
          <p:nvPicPr>
            <p:cNvPr id="71" name="Picture 70">
              <a:extLst>
                <a:ext uri="{FF2B5EF4-FFF2-40B4-BE49-F238E27FC236}">
                  <a16:creationId xmlns:a16="http://schemas.microsoft.com/office/drawing/2014/main" id="{FEBE2E31-CDAE-425D-BEEE-B921FA35D03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696"/>
            <a:stretch/>
          </p:blipFill>
          <p:spPr>
            <a:xfrm>
              <a:off x="0" y="-3605"/>
              <a:ext cx="12300284" cy="1262398"/>
            </a:xfrm>
            <a:prstGeom prst="rect">
              <a:avLst/>
            </a:prstGeom>
          </p:spPr>
        </p:pic>
        <p:pic>
          <p:nvPicPr>
            <p:cNvPr id="72" name="Picture 71" descr="A close up of a logo&#10;&#10;Description generated with very high confidence">
              <a:extLst>
                <a:ext uri="{FF2B5EF4-FFF2-40B4-BE49-F238E27FC236}">
                  <a16:creationId xmlns:a16="http://schemas.microsoft.com/office/drawing/2014/main" id="{034F36AD-2A07-40CC-83E6-6F2740F14F9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962610" y="493295"/>
              <a:ext cx="1012226" cy="642498"/>
            </a:xfrm>
            <a:prstGeom prst="rect">
              <a:avLst/>
            </a:prstGeom>
          </p:spPr>
        </p:pic>
      </p:grpSp>
      <p:pic>
        <p:nvPicPr>
          <p:cNvPr id="4" name="Picture 3" descr="A close up of a logo&#10;&#10;Description generated with very high confidence">
            <a:extLst>
              <a:ext uri="{FF2B5EF4-FFF2-40B4-BE49-F238E27FC236}">
                <a16:creationId xmlns:a16="http://schemas.microsoft.com/office/drawing/2014/main" id="{70578D2D-729A-4EDB-9AB8-52745FF0DCD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962610" y="493295"/>
            <a:ext cx="1012226" cy="642498"/>
          </a:xfrm>
          <a:prstGeom prst="rect">
            <a:avLst/>
          </a:prstGeom>
        </p:spPr>
      </p:pic>
      <p:sp>
        <p:nvSpPr>
          <p:cNvPr id="8" name="TextBox 7">
            <a:extLst>
              <a:ext uri="{FF2B5EF4-FFF2-40B4-BE49-F238E27FC236}">
                <a16:creationId xmlns:a16="http://schemas.microsoft.com/office/drawing/2014/main" id="{0E91D995-9BDE-47EA-895F-453DB70D142A}"/>
              </a:ext>
            </a:extLst>
          </p:cNvPr>
          <p:cNvSpPr txBox="1"/>
          <p:nvPr/>
        </p:nvSpPr>
        <p:spPr>
          <a:xfrm>
            <a:off x="217164" y="181944"/>
            <a:ext cx="9448801" cy="830997"/>
          </a:xfrm>
          <a:prstGeom prst="rect">
            <a:avLst/>
          </a:prstGeom>
          <a:noFill/>
        </p:spPr>
        <p:txBody>
          <a:bodyPr wrap="square" rtlCol="0">
            <a:spAutoFit/>
          </a:bodyPr>
          <a:lstStyle/>
          <a:p>
            <a:r>
              <a:rPr lang="en-US" sz="4800" dirty="0">
                <a:solidFill>
                  <a:schemeClr val="bg1"/>
                </a:solidFill>
                <a:effectLst>
                  <a:outerShdw blurRad="38100" dist="38100" dir="2700000" algn="tl">
                    <a:srgbClr val="000000">
                      <a:alpha val="43137"/>
                    </a:srgbClr>
                  </a:outerShdw>
                </a:effectLst>
                <a:latin typeface="Tw Cen MT" panose="020B0602020104020603" pitchFamily="34" charset="0"/>
              </a:rPr>
              <a:t>STIBNITE…A LONG HISTORY</a:t>
            </a:r>
          </a:p>
        </p:txBody>
      </p:sp>
      <p:sp>
        <p:nvSpPr>
          <p:cNvPr id="14" name="TextBox 13">
            <a:extLst>
              <a:ext uri="{FF2B5EF4-FFF2-40B4-BE49-F238E27FC236}">
                <a16:creationId xmlns:a16="http://schemas.microsoft.com/office/drawing/2014/main" id="{C3160CC1-0E19-41E7-BCA1-DEBD03106DC7}"/>
              </a:ext>
            </a:extLst>
          </p:cNvPr>
          <p:cNvSpPr txBox="1"/>
          <p:nvPr/>
        </p:nvSpPr>
        <p:spPr>
          <a:xfrm>
            <a:off x="6351640" y="6364705"/>
            <a:ext cx="6361470" cy="338554"/>
          </a:xfrm>
          <a:prstGeom prst="rect">
            <a:avLst/>
          </a:prstGeom>
          <a:noFill/>
        </p:spPr>
        <p:txBody>
          <a:bodyPr wrap="square" rtlCol="0">
            <a:spAutoFit/>
          </a:bodyPr>
          <a:lstStyle/>
          <a:p>
            <a:pPr algn="just"/>
            <a:r>
              <a:rPr lang="en-US" sz="1600" i="1" dirty="0">
                <a:solidFill>
                  <a:schemeClr val="bg1"/>
                </a:solidFill>
              </a:rPr>
              <a:t>Water Delivery Pipeline for Power Plant on Sugar Creek (circa 1930). </a:t>
            </a:r>
            <a:endParaRPr lang="en-US" sz="1600" dirty="0">
              <a:solidFill>
                <a:schemeClr val="bg1"/>
              </a:solidFill>
            </a:endParaRPr>
          </a:p>
        </p:txBody>
      </p:sp>
    </p:spTree>
    <p:extLst>
      <p:ext uri="{BB962C8B-B14F-4D97-AF65-F5344CB8AC3E}">
        <p14:creationId xmlns:p14="http://schemas.microsoft.com/office/powerpoint/2010/main" val="1426007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69">
            <a:extLst>
              <a:ext uri="{FF2B5EF4-FFF2-40B4-BE49-F238E27FC236}">
                <a16:creationId xmlns:a16="http://schemas.microsoft.com/office/drawing/2014/main" id="{8812FB14-4A30-430D-BFA8-E14BF16B7904}"/>
              </a:ext>
            </a:extLst>
          </p:cNvPr>
          <p:cNvGrpSpPr/>
          <p:nvPr/>
        </p:nvGrpSpPr>
        <p:grpSpPr>
          <a:xfrm>
            <a:off x="0" y="-3605"/>
            <a:ext cx="12300284" cy="1262398"/>
            <a:chOff x="0" y="-3605"/>
            <a:chExt cx="12300284" cy="1262398"/>
          </a:xfrm>
        </p:grpSpPr>
        <p:pic>
          <p:nvPicPr>
            <p:cNvPr id="71" name="Picture 70">
              <a:extLst>
                <a:ext uri="{FF2B5EF4-FFF2-40B4-BE49-F238E27FC236}">
                  <a16:creationId xmlns:a16="http://schemas.microsoft.com/office/drawing/2014/main" id="{FEBE2E31-CDAE-425D-BEEE-B921FA35D03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696"/>
            <a:stretch/>
          </p:blipFill>
          <p:spPr>
            <a:xfrm>
              <a:off x="0" y="-3605"/>
              <a:ext cx="12300284" cy="1262398"/>
            </a:xfrm>
            <a:prstGeom prst="rect">
              <a:avLst/>
            </a:prstGeom>
          </p:spPr>
        </p:pic>
        <p:pic>
          <p:nvPicPr>
            <p:cNvPr id="72" name="Picture 71" descr="A close up of a logo&#10;&#10;Description generated with very high confidence">
              <a:extLst>
                <a:ext uri="{FF2B5EF4-FFF2-40B4-BE49-F238E27FC236}">
                  <a16:creationId xmlns:a16="http://schemas.microsoft.com/office/drawing/2014/main" id="{034F36AD-2A07-40CC-83E6-6F2740F14F9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62610" y="493295"/>
              <a:ext cx="1012226" cy="642498"/>
            </a:xfrm>
            <a:prstGeom prst="rect">
              <a:avLst/>
            </a:prstGeom>
          </p:spPr>
        </p:pic>
      </p:grpSp>
      <p:pic>
        <p:nvPicPr>
          <p:cNvPr id="4" name="Picture 3" descr="A close up of a logo&#10;&#10;Description generated with very high confidence">
            <a:extLst>
              <a:ext uri="{FF2B5EF4-FFF2-40B4-BE49-F238E27FC236}">
                <a16:creationId xmlns:a16="http://schemas.microsoft.com/office/drawing/2014/main" id="{70578D2D-729A-4EDB-9AB8-52745FF0DC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62610" y="493295"/>
            <a:ext cx="1012226" cy="642498"/>
          </a:xfrm>
          <a:prstGeom prst="rect">
            <a:avLst/>
          </a:prstGeom>
        </p:spPr>
      </p:pic>
      <p:sp>
        <p:nvSpPr>
          <p:cNvPr id="8" name="TextBox 7">
            <a:extLst>
              <a:ext uri="{FF2B5EF4-FFF2-40B4-BE49-F238E27FC236}">
                <a16:creationId xmlns:a16="http://schemas.microsoft.com/office/drawing/2014/main" id="{0E91D995-9BDE-47EA-895F-453DB70D142A}"/>
              </a:ext>
            </a:extLst>
          </p:cNvPr>
          <p:cNvSpPr txBox="1"/>
          <p:nvPr/>
        </p:nvSpPr>
        <p:spPr>
          <a:xfrm>
            <a:off x="276725" y="119762"/>
            <a:ext cx="9448801" cy="923330"/>
          </a:xfrm>
          <a:prstGeom prst="rect">
            <a:avLst/>
          </a:prstGeom>
          <a:noFill/>
        </p:spPr>
        <p:txBody>
          <a:bodyPr wrap="square" rtlCol="0">
            <a:spAutoFit/>
          </a:bodyPr>
          <a:lstStyle/>
          <a:p>
            <a:r>
              <a:rPr lang="en-US" sz="5400" dirty="0">
                <a:solidFill>
                  <a:schemeClr val="bg1"/>
                </a:solidFill>
                <a:effectLst>
                  <a:outerShdw blurRad="38100" dist="38100" dir="2700000" algn="tl">
                    <a:srgbClr val="000000">
                      <a:alpha val="43137"/>
                    </a:srgbClr>
                  </a:outerShdw>
                </a:effectLst>
                <a:latin typeface="Tw Cen MT" panose="020B0602020104020603" pitchFamily="34" charset="0"/>
              </a:rPr>
              <a:t>STIBNITE MINING DISTRICT</a:t>
            </a:r>
          </a:p>
        </p:txBody>
      </p:sp>
      <p:sp>
        <p:nvSpPr>
          <p:cNvPr id="16" name="TextBox 15">
            <a:extLst>
              <a:ext uri="{FF2B5EF4-FFF2-40B4-BE49-F238E27FC236}">
                <a16:creationId xmlns:a16="http://schemas.microsoft.com/office/drawing/2014/main" id="{E77252F3-F550-4DF9-9D0D-5754D03C7FD0}"/>
              </a:ext>
            </a:extLst>
          </p:cNvPr>
          <p:cNvSpPr txBox="1"/>
          <p:nvPr/>
        </p:nvSpPr>
        <p:spPr>
          <a:xfrm>
            <a:off x="32230" y="5884596"/>
            <a:ext cx="3323859" cy="830997"/>
          </a:xfrm>
          <a:prstGeom prst="rect">
            <a:avLst/>
          </a:prstGeom>
          <a:noFill/>
        </p:spPr>
        <p:txBody>
          <a:bodyPr wrap="none" rtlCol="0">
            <a:spAutoFit/>
          </a:bodyPr>
          <a:lstStyle/>
          <a:p>
            <a:pPr algn="ctr"/>
            <a:r>
              <a:rPr lang="en-US" sz="1600" dirty="0"/>
              <a:t>Late 1920s – 1930s</a:t>
            </a:r>
          </a:p>
          <a:p>
            <a:pPr algn="ctr"/>
            <a:r>
              <a:rPr lang="en-US" sz="1600" dirty="0"/>
              <a:t>Underground Exploration and Mining </a:t>
            </a:r>
          </a:p>
          <a:p>
            <a:pPr algn="ctr"/>
            <a:r>
              <a:rPr lang="en-US" sz="1600" dirty="0"/>
              <a:t>(Gold, Silver, Antimony)</a:t>
            </a:r>
          </a:p>
        </p:txBody>
      </p:sp>
      <p:pic>
        <p:nvPicPr>
          <p:cNvPr id="18" name="Picture 17">
            <a:extLst>
              <a:ext uri="{FF2B5EF4-FFF2-40B4-BE49-F238E27FC236}">
                <a16:creationId xmlns:a16="http://schemas.microsoft.com/office/drawing/2014/main" id="{6A398096-C3E5-4CD6-A32D-E7991B72FA6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36629" y="1382160"/>
            <a:ext cx="4021878" cy="3217503"/>
          </a:xfrm>
          <a:prstGeom prst="rect">
            <a:avLst/>
          </a:prstGeom>
        </p:spPr>
      </p:pic>
      <p:pic>
        <p:nvPicPr>
          <p:cNvPr id="21" name="Picture 20">
            <a:extLst>
              <a:ext uri="{FF2B5EF4-FFF2-40B4-BE49-F238E27FC236}">
                <a16:creationId xmlns:a16="http://schemas.microsoft.com/office/drawing/2014/main" id="{05B17CF9-783E-4AFD-A99E-251E669D251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79064" y="1382160"/>
            <a:ext cx="2630174" cy="4502436"/>
          </a:xfrm>
          <a:prstGeom prst="rect">
            <a:avLst/>
          </a:prstGeom>
        </p:spPr>
      </p:pic>
      <p:sp>
        <p:nvSpPr>
          <p:cNvPr id="22" name="TextBox 21">
            <a:extLst>
              <a:ext uri="{FF2B5EF4-FFF2-40B4-BE49-F238E27FC236}">
                <a16:creationId xmlns:a16="http://schemas.microsoft.com/office/drawing/2014/main" id="{59131750-92AD-44F8-9A6F-714E531E9DBA}"/>
              </a:ext>
            </a:extLst>
          </p:cNvPr>
          <p:cNvSpPr txBox="1"/>
          <p:nvPr/>
        </p:nvSpPr>
        <p:spPr>
          <a:xfrm>
            <a:off x="3796314" y="4672759"/>
            <a:ext cx="2902508" cy="1077218"/>
          </a:xfrm>
          <a:prstGeom prst="rect">
            <a:avLst/>
          </a:prstGeom>
          <a:noFill/>
        </p:spPr>
        <p:txBody>
          <a:bodyPr wrap="square" rtlCol="0">
            <a:spAutoFit/>
          </a:bodyPr>
          <a:lstStyle/>
          <a:p>
            <a:pPr algn="ctr"/>
            <a:r>
              <a:rPr lang="en-US" sz="1600" dirty="0"/>
              <a:t>1940s &amp; 1950s</a:t>
            </a:r>
          </a:p>
          <a:p>
            <a:pPr algn="ctr"/>
            <a:r>
              <a:rPr lang="en-US" sz="1600" dirty="0"/>
              <a:t>WWII &amp; Korean War</a:t>
            </a:r>
          </a:p>
          <a:p>
            <a:pPr algn="ctr"/>
            <a:r>
              <a:rPr lang="en-US" sz="1600" dirty="0"/>
              <a:t>Antimony &amp; Tungsten</a:t>
            </a:r>
          </a:p>
          <a:p>
            <a:pPr algn="ctr"/>
            <a:endParaRPr lang="en-US" sz="1600" dirty="0"/>
          </a:p>
        </p:txBody>
      </p:sp>
      <p:pic>
        <p:nvPicPr>
          <p:cNvPr id="23" name="Picture 22">
            <a:extLst>
              <a:ext uri="{FF2B5EF4-FFF2-40B4-BE49-F238E27FC236}">
                <a16:creationId xmlns:a16="http://schemas.microsoft.com/office/drawing/2014/main" id="{4C1EF69B-A879-4C4C-9504-3661F4C7745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396554" y="1382160"/>
            <a:ext cx="4578282" cy="3217502"/>
          </a:xfrm>
          <a:prstGeom prst="rect">
            <a:avLst/>
          </a:prstGeom>
        </p:spPr>
      </p:pic>
      <p:sp>
        <p:nvSpPr>
          <p:cNvPr id="24" name="TextBox 23">
            <a:extLst>
              <a:ext uri="{FF2B5EF4-FFF2-40B4-BE49-F238E27FC236}">
                <a16:creationId xmlns:a16="http://schemas.microsoft.com/office/drawing/2014/main" id="{5E6401A3-B2B1-4E39-A748-F836C59E3C34}"/>
              </a:ext>
            </a:extLst>
          </p:cNvPr>
          <p:cNvSpPr txBox="1"/>
          <p:nvPr/>
        </p:nvSpPr>
        <p:spPr>
          <a:xfrm>
            <a:off x="8941420" y="4671068"/>
            <a:ext cx="1488549" cy="830997"/>
          </a:xfrm>
          <a:prstGeom prst="rect">
            <a:avLst/>
          </a:prstGeom>
          <a:noFill/>
        </p:spPr>
        <p:txBody>
          <a:bodyPr wrap="none" rtlCol="0">
            <a:spAutoFit/>
          </a:bodyPr>
          <a:lstStyle/>
          <a:p>
            <a:pPr algn="ctr"/>
            <a:r>
              <a:rPr lang="en-US" sz="1600" dirty="0"/>
              <a:t>1980’s &amp; 1990’s</a:t>
            </a:r>
          </a:p>
          <a:p>
            <a:pPr algn="ctr"/>
            <a:r>
              <a:rPr lang="en-US" sz="1600" dirty="0"/>
              <a:t>Gold &amp; Silver</a:t>
            </a:r>
          </a:p>
          <a:p>
            <a:pPr algn="ctr"/>
            <a:endParaRPr lang="en-US" sz="1600" dirty="0"/>
          </a:p>
        </p:txBody>
      </p:sp>
    </p:spTree>
    <p:extLst>
      <p:ext uri="{BB962C8B-B14F-4D97-AF65-F5344CB8AC3E}">
        <p14:creationId xmlns:p14="http://schemas.microsoft.com/office/powerpoint/2010/main" val="1007560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69">
            <a:extLst>
              <a:ext uri="{FF2B5EF4-FFF2-40B4-BE49-F238E27FC236}">
                <a16:creationId xmlns:a16="http://schemas.microsoft.com/office/drawing/2014/main" id="{8812FB14-4A30-430D-BFA8-E14BF16B7904}"/>
              </a:ext>
            </a:extLst>
          </p:cNvPr>
          <p:cNvGrpSpPr/>
          <p:nvPr/>
        </p:nvGrpSpPr>
        <p:grpSpPr>
          <a:xfrm>
            <a:off x="0" y="-3605"/>
            <a:ext cx="12300284" cy="1262398"/>
            <a:chOff x="0" y="-3605"/>
            <a:chExt cx="12300284" cy="1262398"/>
          </a:xfrm>
        </p:grpSpPr>
        <p:pic>
          <p:nvPicPr>
            <p:cNvPr id="71" name="Picture 70">
              <a:extLst>
                <a:ext uri="{FF2B5EF4-FFF2-40B4-BE49-F238E27FC236}">
                  <a16:creationId xmlns:a16="http://schemas.microsoft.com/office/drawing/2014/main" id="{FEBE2E31-CDAE-425D-BEEE-B921FA35D03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696"/>
            <a:stretch/>
          </p:blipFill>
          <p:spPr>
            <a:xfrm>
              <a:off x="0" y="-3605"/>
              <a:ext cx="12300284" cy="1262398"/>
            </a:xfrm>
            <a:prstGeom prst="rect">
              <a:avLst/>
            </a:prstGeom>
          </p:spPr>
        </p:pic>
        <p:pic>
          <p:nvPicPr>
            <p:cNvPr id="72" name="Picture 71" descr="A close up of a logo&#10;&#10;Description generated with very high confidence">
              <a:extLst>
                <a:ext uri="{FF2B5EF4-FFF2-40B4-BE49-F238E27FC236}">
                  <a16:creationId xmlns:a16="http://schemas.microsoft.com/office/drawing/2014/main" id="{034F36AD-2A07-40CC-83E6-6F2740F14F9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62610" y="493295"/>
              <a:ext cx="1012226" cy="642498"/>
            </a:xfrm>
            <a:prstGeom prst="rect">
              <a:avLst/>
            </a:prstGeom>
          </p:spPr>
        </p:pic>
      </p:grpSp>
      <p:pic>
        <p:nvPicPr>
          <p:cNvPr id="4" name="Picture 3" descr="A close up of a logo&#10;&#10;Description generated with very high confidence">
            <a:extLst>
              <a:ext uri="{FF2B5EF4-FFF2-40B4-BE49-F238E27FC236}">
                <a16:creationId xmlns:a16="http://schemas.microsoft.com/office/drawing/2014/main" id="{70578D2D-729A-4EDB-9AB8-52745FF0DC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62610" y="493295"/>
            <a:ext cx="1012226" cy="642498"/>
          </a:xfrm>
          <a:prstGeom prst="rect">
            <a:avLst/>
          </a:prstGeom>
        </p:spPr>
      </p:pic>
      <p:sp>
        <p:nvSpPr>
          <p:cNvPr id="8" name="TextBox 7">
            <a:extLst>
              <a:ext uri="{FF2B5EF4-FFF2-40B4-BE49-F238E27FC236}">
                <a16:creationId xmlns:a16="http://schemas.microsoft.com/office/drawing/2014/main" id="{0E91D995-9BDE-47EA-895F-453DB70D142A}"/>
              </a:ext>
            </a:extLst>
          </p:cNvPr>
          <p:cNvSpPr txBox="1"/>
          <p:nvPr/>
        </p:nvSpPr>
        <p:spPr>
          <a:xfrm>
            <a:off x="276725" y="119762"/>
            <a:ext cx="9448801" cy="923330"/>
          </a:xfrm>
          <a:prstGeom prst="rect">
            <a:avLst/>
          </a:prstGeom>
          <a:noFill/>
        </p:spPr>
        <p:txBody>
          <a:bodyPr wrap="square" rtlCol="0">
            <a:spAutoFit/>
          </a:bodyPr>
          <a:lstStyle/>
          <a:p>
            <a:r>
              <a:rPr lang="en-US" sz="5400" dirty="0">
                <a:solidFill>
                  <a:schemeClr val="bg1"/>
                </a:solidFill>
                <a:effectLst>
                  <a:outerShdw blurRad="38100" dist="38100" dir="2700000" algn="tl">
                    <a:srgbClr val="000000">
                      <a:alpha val="43137"/>
                    </a:srgbClr>
                  </a:outerShdw>
                </a:effectLst>
                <a:latin typeface="Tw Cen MT" panose="020B0602020104020603" pitchFamily="34" charset="0"/>
              </a:rPr>
              <a:t>STIBNITE MINING DISTRICT</a:t>
            </a:r>
          </a:p>
        </p:txBody>
      </p:sp>
      <p:sp>
        <p:nvSpPr>
          <p:cNvPr id="5" name="Rectangle 4">
            <a:extLst>
              <a:ext uri="{FF2B5EF4-FFF2-40B4-BE49-F238E27FC236}">
                <a16:creationId xmlns:a16="http://schemas.microsoft.com/office/drawing/2014/main" id="{5AA9628D-50E6-451D-B73D-9EAD2939C4AB}"/>
              </a:ext>
            </a:extLst>
          </p:cNvPr>
          <p:cNvSpPr/>
          <p:nvPr/>
        </p:nvSpPr>
        <p:spPr>
          <a:xfrm>
            <a:off x="276725" y="1382160"/>
            <a:ext cx="5995286" cy="5786199"/>
          </a:xfrm>
          <a:prstGeom prst="rect">
            <a:avLst/>
          </a:prstGeom>
        </p:spPr>
        <p:txBody>
          <a:bodyPr wrap="square">
            <a:spAutoFit/>
          </a:bodyPr>
          <a:lstStyle/>
          <a:p>
            <a:r>
              <a:rPr lang="en-US" sz="3200" b="1" dirty="0">
                <a:latin typeface="Tw Cen MT" panose="020B0602020104020603" pitchFamily="34" charset="0"/>
              </a:rPr>
              <a:t>HISTORIC PRODUCTION</a:t>
            </a:r>
          </a:p>
          <a:p>
            <a:endParaRPr lang="en-US" sz="3200" b="1" dirty="0">
              <a:latin typeface="Tw Cen MT" panose="020B0602020104020603" pitchFamily="34" charset="0"/>
            </a:endParaRPr>
          </a:p>
          <a:p>
            <a:r>
              <a:rPr lang="en-US" sz="3200" b="1" dirty="0">
                <a:latin typeface="Tw Cen MT" panose="020B0602020104020603" pitchFamily="34" charset="0"/>
              </a:rPr>
              <a:t>	 </a:t>
            </a:r>
            <a:r>
              <a:rPr lang="en-US" sz="2800" dirty="0">
                <a:latin typeface="Tw Cen MT" panose="020B0602020104020603" pitchFamily="34" charset="0"/>
              </a:rPr>
              <a:t>1M oz gold</a:t>
            </a:r>
          </a:p>
          <a:p>
            <a:endParaRPr lang="en-US" sz="2800" dirty="0">
              <a:latin typeface="Tw Cen MT" panose="020B0602020104020603" pitchFamily="34" charset="0"/>
            </a:endParaRPr>
          </a:p>
          <a:p>
            <a:r>
              <a:rPr lang="en-US" sz="2800" dirty="0">
                <a:latin typeface="Tw Cen MT" panose="020B0602020104020603" pitchFamily="34" charset="0"/>
              </a:rPr>
              <a:t>	 2M oz silver</a:t>
            </a:r>
          </a:p>
          <a:p>
            <a:endParaRPr lang="en-US" sz="2800" dirty="0">
              <a:latin typeface="Tw Cen MT" panose="020B0602020104020603" pitchFamily="34" charset="0"/>
            </a:endParaRPr>
          </a:p>
          <a:p>
            <a:r>
              <a:rPr lang="en-US" sz="2800" dirty="0">
                <a:latin typeface="Tw Cen MT" panose="020B0602020104020603" pitchFamily="34" charset="0"/>
              </a:rPr>
              <a:t>	 44K tons antimony</a:t>
            </a:r>
          </a:p>
          <a:p>
            <a:r>
              <a:rPr lang="en-US" sz="2800" dirty="0">
                <a:latin typeface="Tw Cen MT" panose="020B0602020104020603" pitchFamily="34" charset="0"/>
              </a:rPr>
              <a:t>          (1938-1952)</a:t>
            </a:r>
          </a:p>
          <a:p>
            <a:endParaRPr lang="en-US" sz="2800" dirty="0">
              <a:latin typeface="Tw Cen MT" panose="020B0602020104020603" pitchFamily="34" charset="0"/>
            </a:endParaRPr>
          </a:p>
          <a:p>
            <a:r>
              <a:rPr lang="en-US" sz="2800" dirty="0">
                <a:latin typeface="Tw Cen MT" panose="020B0602020104020603" pitchFamily="34" charset="0"/>
              </a:rPr>
              <a:t>	 13M </a:t>
            </a:r>
            <a:r>
              <a:rPr lang="en-US" sz="2800" dirty="0" err="1">
                <a:latin typeface="Tw Cen MT" panose="020B0602020104020603" pitchFamily="34" charset="0"/>
              </a:rPr>
              <a:t>lbs</a:t>
            </a:r>
            <a:r>
              <a:rPr lang="en-US" sz="2800" dirty="0">
                <a:latin typeface="Tw Cen MT" panose="020B0602020104020603" pitchFamily="34" charset="0"/>
              </a:rPr>
              <a:t> tungsten</a:t>
            </a:r>
          </a:p>
          <a:p>
            <a:r>
              <a:rPr lang="en-US" sz="2800" dirty="0">
                <a:latin typeface="Tw Cen MT" panose="020B0602020104020603" pitchFamily="34" charset="0"/>
              </a:rPr>
              <a:t>          (1938-1952)</a:t>
            </a:r>
          </a:p>
          <a:p>
            <a:endParaRPr lang="en-US" sz="3200" b="1" dirty="0">
              <a:latin typeface="Tw Cen MT" panose="020B0602020104020603" pitchFamily="34" charset="0"/>
            </a:endParaRPr>
          </a:p>
          <a:p>
            <a:endParaRPr lang="en-US" dirty="0">
              <a:latin typeface="Tw Cen MT" panose="020B0602020104020603" pitchFamily="34" charset="0"/>
            </a:endParaRPr>
          </a:p>
        </p:txBody>
      </p:sp>
      <p:pic>
        <p:nvPicPr>
          <p:cNvPr id="3" name="Picture 2" descr="A close up of text on a white background&#10;&#10;Description automatically generated">
            <a:extLst>
              <a:ext uri="{FF2B5EF4-FFF2-40B4-BE49-F238E27FC236}">
                <a16:creationId xmlns:a16="http://schemas.microsoft.com/office/drawing/2014/main" id="{2DA0BF76-99D8-4825-81D7-69D7B94A3CD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66734" y="1539992"/>
            <a:ext cx="5516033" cy="3404427"/>
          </a:xfrm>
          <a:prstGeom prst="rect">
            <a:avLst/>
          </a:prstGeom>
        </p:spPr>
      </p:pic>
      <p:pic>
        <p:nvPicPr>
          <p:cNvPr id="12" name="Picture 11" descr="A black sign with white text&#10;&#10;Description automatically generated">
            <a:extLst>
              <a:ext uri="{FF2B5EF4-FFF2-40B4-BE49-F238E27FC236}">
                <a16:creationId xmlns:a16="http://schemas.microsoft.com/office/drawing/2014/main" id="{E50A340D-0FAA-4830-B1E2-20DB8EC7D66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4532" y="3141292"/>
            <a:ext cx="914400" cy="914400"/>
          </a:xfrm>
          <a:prstGeom prst="rect">
            <a:avLst/>
          </a:prstGeom>
        </p:spPr>
      </p:pic>
      <p:pic>
        <p:nvPicPr>
          <p:cNvPr id="15" name="Picture 14" descr="A close up of a sign&#10;&#10;Description automatically generated">
            <a:extLst>
              <a:ext uri="{FF2B5EF4-FFF2-40B4-BE49-F238E27FC236}">
                <a16:creationId xmlns:a16="http://schemas.microsoft.com/office/drawing/2014/main" id="{D395B142-3903-41CE-91CC-52500DBC2F2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64532" y="2152711"/>
            <a:ext cx="914400" cy="914400"/>
          </a:xfrm>
          <a:prstGeom prst="rect">
            <a:avLst/>
          </a:prstGeom>
        </p:spPr>
      </p:pic>
      <p:pic>
        <p:nvPicPr>
          <p:cNvPr id="17" name="Picture 16" descr="A black sign with white text&#10;&#10;Description automatically generated">
            <a:extLst>
              <a:ext uri="{FF2B5EF4-FFF2-40B4-BE49-F238E27FC236}">
                <a16:creationId xmlns:a16="http://schemas.microsoft.com/office/drawing/2014/main" id="{B4098AFA-D2DF-42D4-A32F-AA21C83A0A1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64532" y="4205123"/>
            <a:ext cx="914400" cy="914400"/>
          </a:xfrm>
          <a:prstGeom prst="rect">
            <a:avLst/>
          </a:prstGeom>
        </p:spPr>
      </p:pic>
      <p:pic>
        <p:nvPicPr>
          <p:cNvPr id="19" name="Picture 18" descr="A close up of a sign&#10;&#10;Description automatically generated">
            <a:extLst>
              <a:ext uri="{FF2B5EF4-FFF2-40B4-BE49-F238E27FC236}">
                <a16:creationId xmlns:a16="http://schemas.microsoft.com/office/drawing/2014/main" id="{6CA64A06-C1AF-4AF5-92E2-D6E071CC78F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64532" y="5455773"/>
            <a:ext cx="914400" cy="914400"/>
          </a:xfrm>
          <a:prstGeom prst="rect">
            <a:avLst/>
          </a:prstGeom>
        </p:spPr>
      </p:pic>
      <p:sp>
        <p:nvSpPr>
          <p:cNvPr id="20" name="TextBox 19">
            <a:extLst>
              <a:ext uri="{FF2B5EF4-FFF2-40B4-BE49-F238E27FC236}">
                <a16:creationId xmlns:a16="http://schemas.microsoft.com/office/drawing/2014/main" id="{CF491A47-643C-44E6-AE1A-3DFC0D2206DB}"/>
              </a:ext>
            </a:extLst>
          </p:cNvPr>
          <p:cNvSpPr txBox="1"/>
          <p:nvPr/>
        </p:nvSpPr>
        <p:spPr>
          <a:xfrm>
            <a:off x="5466734" y="5168141"/>
            <a:ext cx="5516033" cy="1200329"/>
          </a:xfrm>
          <a:prstGeom prst="rect">
            <a:avLst/>
          </a:prstGeom>
          <a:noFill/>
        </p:spPr>
        <p:txBody>
          <a:bodyPr wrap="square" rtlCol="0">
            <a:spAutoFit/>
          </a:bodyPr>
          <a:lstStyle/>
          <a:p>
            <a:pPr algn="just"/>
            <a:r>
              <a:rPr lang="en-US" sz="2400" dirty="0"/>
              <a:t>During WWII years, Stibnite produced approximately 40% of America’s tungsten and up to 90% of the antimony. </a:t>
            </a:r>
          </a:p>
        </p:txBody>
      </p:sp>
    </p:spTree>
    <p:extLst>
      <p:ext uri="{BB962C8B-B14F-4D97-AF65-F5344CB8AC3E}">
        <p14:creationId xmlns:p14="http://schemas.microsoft.com/office/powerpoint/2010/main" val="2945341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69">
            <a:extLst>
              <a:ext uri="{FF2B5EF4-FFF2-40B4-BE49-F238E27FC236}">
                <a16:creationId xmlns:a16="http://schemas.microsoft.com/office/drawing/2014/main" id="{8812FB14-4A30-430D-BFA8-E14BF16B7904}"/>
              </a:ext>
            </a:extLst>
          </p:cNvPr>
          <p:cNvGrpSpPr/>
          <p:nvPr/>
        </p:nvGrpSpPr>
        <p:grpSpPr>
          <a:xfrm>
            <a:off x="0" y="-3605"/>
            <a:ext cx="12300284" cy="1262398"/>
            <a:chOff x="0" y="-3605"/>
            <a:chExt cx="12300284" cy="1262398"/>
          </a:xfrm>
        </p:grpSpPr>
        <p:pic>
          <p:nvPicPr>
            <p:cNvPr id="71" name="Picture 70">
              <a:extLst>
                <a:ext uri="{FF2B5EF4-FFF2-40B4-BE49-F238E27FC236}">
                  <a16:creationId xmlns:a16="http://schemas.microsoft.com/office/drawing/2014/main" id="{FEBE2E31-CDAE-425D-BEEE-B921FA35D03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696"/>
            <a:stretch/>
          </p:blipFill>
          <p:spPr>
            <a:xfrm>
              <a:off x="0" y="-3605"/>
              <a:ext cx="12300284" cy="1262398"/>
            </a:xfrm>
            <a:prstGeom prst="rect">
              <a:avLst/>
            </a:prstGeom>
          </p:spPr>
        </p:pic>
        <p:pic>
          <p:nvPicPr>
            <p:cNvPr id="72" name="Picture 71" descr="A close up of a logo&#10;&#10;Description generated with very high confidence">
              <a:extLst>
                <a:ext uri="{FF2B5EF4-FFF2-40B4-BE49-F238E27FC236}">
                  <a16:creationId xmlns:a16="http://schemas.microsoft.com/office/drawing/2014/main" id="{034F36AD-2A07-40CC-83E6-6F2740F14F9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62610" y="493295"/>
              <a:ext cx="1012226" cy="642498"/>
            </a:xfrm>
            <a:prstGeom prst="rect">
              <a:avLst/>
            </a:prstGeom>
          </p:spPr>
        </p:pic>
      </p:grpSp>
      <p:pic>
        <p:nvPicPr>
          <p:cNvPr id="4" name="Picture 3" descr="A close up of a logo&#10;&#10;Description generated with very high confidence">
            <a:extLst>
              <a:ext uri="{FF2B5EF4-FFF2-40B4-BE49-F238E27FC236}">
                <a16:creationId xmlns:a16="http://schemas.microsoft.com/office/drawing/2014/main" id="{70578D2D-729A-4EDB-9AB8-52745FF0DC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62610" y="493295"/>
            <a:ext cx="1012226" cy="642498"/>
          </a:xfrm>
          <a:prstGeom prst="rect">
            <a:avLst/>
          </a:prstGeom>
        </p:spPr>
      </p:pic>
      <p:sp>
        <p:nvSpPr>
          <p:cNvPr id="8" name="TextBox 7">
            <a:extLst>
              <a:ext uri="{FF2B5EF4-FFF2-40B4-BE49-F238E27FC236}">
                <a16:creationId xmlns:a16="http://schemas.microsoft.com/office/drawing/2014/main" id="{0E91D995-9BDE-47EA-895F-453DB70D142A}"/>
              </a:ext>
            </a:extLst>
          </p:cNvPr>
          <p:cNvSpPr txBox="1"/>
          <p:nvPr/>
        </p:nvSpPr>
        <p:spPr>
          <a:xfrm>
            <a:off x="276725" y="119762"/>
            <a:ext cx="9448801" cy="923330"/>
          </a:xfrm>
          <a:prstGeom prst="rect">
            <a:avLst/>
          </a:prstGeom>
          <a:noFill/>
        </p:spPr>
        <p:txBody>
          <a:bodyPr wrap="square" rtlCol="0">
            <a:spAutoFit/>
          </a:bodyPr>
          <a:lstStyle/>
          <a:p>
            <a:r>
              <a:rPr lang="en-US" sz="5400" dirty="0">
                <a:solidFill>
                  <a:schemeClr val="bg1"/>
                </a:solidFill>
                <a:effectLst>
                  <a:outerShdw blurRad="38100" dist="38100" dir="2700000" algn="tl">
                    <a:srgbClr val="000000">
                      <a:alpha val="43137"/>
                    </a:srgbClr>
                  </a:outerShdw>
                </a:effectLst>
                <a:latin typeface="Tw Cen MT" panose="020B0602020104020603" pitchFamily="34" charset="0"/>
              </a:rPr>
              <a:t>ANTIMONY</a:t>
            </a:r>
          </a:p>
        </p:txBody>
      </p:sp>
      <p:sp>
        <p:nvSpPr>
          <p:cNvPr id="20" name="TextBox 19">
            <a:extLst>
              <a:ext uri="{FF2B5EF4-FFF2-40B4-BE49-F238E27FC236}">
                <a16:creationId xmlns:a16="http://schemas.microsoft.com/office/drawing/2014/main" id="{CF491A47-643C-44E6-AE1A-3DFC0D2206DB}"/>
              </a:ext>
            </a:extLst>
          </p:cNvPr>
          <p:cNvSpPr txBox="1"/>
          <p:nvPr/>
        </p:nvSpPr>
        <p:spPr>
          <a:xfrm>
            <a:off x="5181601" y="1539992"/>
            <a:ext cx="6793236" cy="5016758"/>
          </a:xfrm>
          <a:prstGeom prst="rect">
            <a:avLst/>
          </a:prstGeom>
          <a:noFill/>
        </p:spPr>
        <p:txBody>
          <a:bodyPr wrap="square" rtlCol="0">
            <a:spAutoFit/>
          </a:bodyPr>
          <a:lstStyle/>
          <a:p>
            <a:r>
              <a:rPr lang="en-US" sz="2000" u="sng" dirty="0">
                <a:solidFill>
                  <a:srgbClr val="002060"/>
                </a:solidFill>
              </a:rPr>
              <a:t>USGS Mineral Commodity Profile – 2018</a:t>
            </a:r>
          </a:p>
          <a:p>
            <a:pPr marL="285750" indent="-285750">
              <a:buFont typeface="Arial" panose="020B0604020202020204" pitchFamily="34" charset="0"/>
              <a:buChar char="•"/>
            </a:pPr>
            <a:r>
              <a:rPr lang="en-US" sz="2000" dirty="0"/>
              <a:t>In 2017, no marketable antimony was mined in the US</a:t>
            </a:r>
          </a:p>
          <a:p>
            <a:pPr marL="285750" indent="-285750">
              <a:buFont typeface="Arial" panose="020B0604020202020204" pitchFamily="34" charset="0"/>
              <a:buChar char="•"/>
            </a:pPr>
            <a:r>
              <a:rPr lang="en-US" sz="2000" dirty="0"/>
              <a:t>Sb consumption (2017) - 25,000 metric tons (55M </a:t>
            </a:r>
            <a:r>
              <a:rPr lang="en-US" sz="2000" dirty="0" err="1"/>
              <a:t>lbs</a:t>
            </a:r>
            <a:r>
              <a:rPr lang="en-US" sz="2000" dirty="0"/>
              <a:t>)</a:t>
            </a:r>
          </a:p>
          <a:p>
            <a:pPr marL="285750" indent="-285750">
              <a:buFont typeface="Arial" panose="020B0604020202020204" pitchFamily="34" charset="0"/>
              <a:buChar char="•"/>
            </a:pPr>
            <a:r>
              <a:rPr lang="en-US" sz="2000" dirty="0"/>
              <a:t>85% net import reliance</a:t>
            </a:r>
          </a:p>
          <a:p>
            <a:pPr marL="285750" indent="-285750">
              <a:buFont typeface="Arial" panose="020B0604020202020204" pitchFamily="34" charset="0"/>
              <a:buChar char="•"/>
            </a:pPr>
            <a:r>
              <a:rPr lang="en-US" sz="2000" dirty="0"/>
              <a:t>15% from recycled sources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endParaRPr lang="en-US" sz="2000" dirty="0"/>
          </a:p>
          <a:p>
            <a:r>
              <a:rPr lang="en-US" sz="2000" u="sng" dirty="0">
                <a:solidFill>
                  <a:srgbClr val="002060"/>
                </a:solidFill>
              </a:rPr>
              <a:t>Executive Order 13817 – December 2017</a:t>
            </a:r>
          </a:p>
          <a:p>
            <a:r>
              <a:rPr lang="en-US" sz="2000" b="1" dirty="0"/>
              <a:t>Sec. 3</a:t>
            </a:r>
            <a:r>
              <a:rPr lang="en-US" sz="2000" dirty="0"/>
              <a:t>. </a:t>
            </a:r>
            <a:r>
              <a:rPr lang="en-US" sz="2000" i="1" dirty="0"/>
              <a:t>Policy.</a:t>
            </a:r>
            <a:r>
              <a:rPr lang="en-US" sz="2000" dirty="0"/>
              <a:t> It shall be the policy of the Federal Government to reduce the Nation's vulnerability to disruptions in the supply of critical minerals...The United States will further this policy…by:</a:t>
            </a:r>
          </a:p>
          <a:p>
            <a:r>
              <a:rPr lang="en-US" sz="2000" dirty="0"/>
              <a:t>(</a:t>
            </a:r>
            <a:r>
              <a:rPr lang="en-US" sz="2000" b="1" dirty="0"/>
              <a:t>d) streamlining leasing and permitting processes to expedite exploration, production, processing, reprocessing, recycling, and domestic refining of critical minerals.</a:t>
            </a:r>
          </a:p>
        </p:txBody>
      </p:sp>
      <p:pic>
        <p:nvPicPr>
          <p:cNvPr id="9" name="Picture 8">
            <a:extLst>
              <a:ext uri="{FF2B5EF4-FFF2-40B4-BE49-F238E27FC236}">
                <a16:creationId xmlns:a16="http://schemas.microsoft.com/office/drawing/2014/main" id="{F2B3CE30-8A3D-439E-B080-BD99ADEB13C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17163" y="1909278"/>
            <a:ext cx="5041893" cy="4201577"/>
          </a:xfrm>
          <a:prstGeom prst="rect">
            <a:avLst/>
          </a:prstGeom>
        </p:spPr>
      </p:pic>
    </p:spTree>
    <p:extLst>
      <p:ext uri="{BB962C8B-B14F-4D97-AF65-F5344CB8AC3E}">
        <p14:creationId xmlns:p14="http://schemas.microsoft.com/office/powerpoint/2010/main" val="5887961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Midas Gold - New Colours">
      <a:dk1>
        <a:srgbClr val="000000"/>
      </a:dk1>
      <a:lt1>
        <a:sysClr val="window" lastClr="FFFFFF"/>
      </a:lt1>
      <a:dk2>
        <a:srgbClr val="517C84"/>
      </a:dk2>
      <a:lt2>
        <a:srgbClr val="E3DBC3"/>
      </a:lt2>
      <a:accent1>
        <a:srgbClr val="C7B785"/>
      </a:accent1>
      <a:accent2>
        <a:srgbClr val="B76769"/>
      </a:accent2>
      <a:accent3>
        <a:srgbClr val="9C8F68"/>
      </a:accent3>
      <a:accent4>
        <a:srgbClr val="E79A5B"/>
      </a:accent4>
      <a:accent5>
        <a:srgbClr val="3F3F3F"/>
      </a:accent5>
      <a:accent6>
        <a:srgbClr val="9BBB59"/>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26598</TotalTime>
  <Words>4343</Words>
  <Application>Microsoft Office PowerPoint</Application>
  <PresentationFormat>Widescreen</PresentationFormat>
  <Paragraphs>521</Paragraphs>
  <Slides>49</Slides>
  <Notes>36</Notes>
  <HiddenSlides>3</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49</vt:i4>
      </vt:variant>
    </vt:vector>
  </HeadingPairs>
  <TitlesOfParts>
    <vt:vector size="62" baseType="lpstr">
      <vt:lpstr>Arial</vt:lpstr>
      <vt:lpstr>Calibri</vt:lpstr>
      <vt:lpstr>Calibri Light</vt:lpstr>
      <vt:lpstr>Comic Sans MS</vt:lpstr>
      <vt:lpstr>Dubai</vt:lpstr>
      <vt:lpstr>Merriweather</vt:lpstr>
      <vt:lpstr>Raleway</vt:lpstr>
      <vt:lpstr>Times New Roman</vt:lpstr>
      <vt:lpstr>Tw Cen MT</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STIBNITE GOLD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COMPLIANCE WITH NI 43-101</vt:lpstr>
      <vt:lpstr>FORWARD LOOKING STATEMENTS</vt:lpstr>
      <vt:lpstr>PowerPoint Presentation</vt:lpstr>
      <vt:lpstr>THE STIBNITE GOLD PROJECT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Mckinsey Lyon</dc:creator>
  <cp:lastModifiedBy>Kevin Wolter</cp:lastModifiedBy>
  <cp:revision>383</cp:revision>
  <cp:lastPrinted>2018-03-14T22:28:30Z</cp:lastPrinted>
  <dcterms:created xsi:type="dcterms:W3CDTF">2018-01-03T17:16:05Z</dcterms:created>
  <dcterms:modified xsi:type="dcterms:W3CDTF">2019-06-17T18:30:33Z</dcterms:modified>
</cp:coreProperties>
</file>