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306" r:id="rId3"/>
    <p:sldId id="300" r:id="rId4"/>
    <p:sldId id="302" r:id="rId5"/>
    <p:sldId id="316" r:id="rId6"/>
    <p:sldId id="317" r:id="rId7"/>
    <p:sldId id="303" r:id="rId8"/>
    <p:sldId id="318" r:id="rId9"/>
    <p:sldId id="319" r:id="rId10"/>
    <p:sldId id="320" r:id="rId11"/>
    <p:sldId id="323" r:id="rId12"/>
    <p:sldId id="321" r:id="rId13"/>
    <p:sldId id="295" r:id="rId14"/>
    <p:sldId id="322" r:id="rId15"/>
    <p:sldId id="324" r:id="rId16"/>
    <p:sldId id="333" r:id="rId17"/>
    <p:sldId id="344" r:id="rId18"/>
    <p:sldId id="334" r:id="rId19"/>
    <p:sldId id="335" r:id="rId20"/>
    <p:sldId id="336" r:id="rId21"/>
    <p:sldId id="337" r:id="rId22"/>
    <p:sldId id="338" r:id="rId23"/>
    <p:sldId id="339" r:id="rId24"/>
    <p:sldId id="349" r:id="rId25"/>
    <p:sldId id="347" r:id="rId26"/>
    <p:sldId id="345" r:id="rId27"/>
    <p:sldId id="331" r:id="rId28"/>
    <p:sldId id="327" r:id="rId29"/>
    <p:sldId id="326" r:id="rId30"/>
    <p:sldId id="329" r:id="rId31"/>
    <p:sldId id="346" r:id="rId32"/>
    <p:sldId id="315" r:id="rId33"/>
    <p:sldId id="328" r:id="rId34"/>
    <p:sldId id="308" r:id="rId35"/>
    <p:sldId id="309" r:id="rId36"/>
    <p:sldId id="310" r:id="rId37"/>
    <p:sldId id="311" r:id="rId38"/>
    <p:sldId id="330" r:id="rId39"/>
    <p:sldId id="348" r:id="rId40"/>
    <p:sldId id="314"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B3D7"/>
    <a:srgbClr val="03528B"/>
    <a:srgbClr val="7FA4CC"/>
    <a:srgbClr val="FFFFFF"/>
    <a:srgbClr val="88EA2A"/>
    <a:srgbClr val="0E5990"/>
    <a:srgbClr val="E13D00"/>
    <a:srgbClr val="F06E10"/>
    <a:srgbClr val="3F3522"/>
    <a:srgbClr val="F0EC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52" autoAdjust="0"/>
  </p:normalViewPr>
  <p:slideViewPr>
    <p:cSldViewPr snapToGrid="0" snapToObjects="1">
      <p:cViewPr varScale="1">
        <p:scale>
          <a:sx n="105" d="100"/>
          <a:sy n="105" d="100"/>
        </p:scale>
        <p:origin x="163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880655-1466-475A-A0BC-19D927DE594C}" type="datetimeFigureOut">
              <a:rPr lang="en-US" smtClean="0"/>
              <a:t>6/17/2019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4C5084-577B-453D-B061-E01E267242C2}" type="slidenum">
              <a:rPr lang="en-US" smtClean="0"/>
              <a:t>‹#›</a:t>
            </a:fld>
            <a:endParaRPr lang="en-US"/>
          </a:p>
        </p:txBody>
      </p:sp>
    </p:spTree>
    <p:extLst>
      <p:ext uri="{BB962C8B-B14F-4D97-AF65-F5344CB8AC3E}">
        <p14:creationId xmlns:p14="http://schemas.microsoft.com/office/powerpoint/2010/main" val="616078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My name is Jon Staldine, I work with Montana’s DEQ in the Coal Section. </a:t>
            </a:r>
          </a:p>
          <a:p>
            <a:r>
              <a:rPr lang="en-US" sz="1200" kern="1200" dirty="0">
                <a:solidFill>
                  <a:schemeClr val="tx1"/>
                </a:solidFill>
                <a:effectLst/>
                <a:latin typeface="+mn-lt"/>
                <a:ea typeface="+mn-ea"/>
                <a:cs typeface="+mn-cs"/>
              </a:rPr>
              <a:t>Today I’d like to share some thoughts on integrating permitting processes, and using existing regulation to promote reclamation.</a:t>
            </a:r>
          </a:p>
          <a:p>
            <a:endParaRPr lang="en-US" dirty="0"/>
          </a:p>
        </p:txBody>
      </p:sp>
      <p:sp>
        <p:nvSpPr>
          <p:cNvPr id="4" name="Slide Number Placeholder 3"/>
          <p:cNvSpPr>
            <a:spLocks noGrp="1"/>
          </p:cNvSpPr>
          <p:nvPr>
            <p:ph type="sldNum" sz="quarter" idx="10"/>
          </p:nvPr>
        </p:nvSpPr>
        <p:spPr/>
        <p:txBody>
          <a:bodyPr/>
          <a:lstStyle/>
          <a:p>
            <a:fld id="{994C5084-577B-453D-B061-E01E267242C2}" type="slidenum">
              <a:rPr lang="en-US" smtClean="0"/>
              <a:t>1</a:t>
            </a:fld>
            <a:endParaRPr lang="en-US"/>
          </a:p>
        </p:txBody>
      </p:sp>
    </p:spTree>
    <p:extLst>
      <p:ext uri="{BB962C8B-B14F-4D97-AF65-F5344CB8AC3E}">
        <p14:creationId xmlns:p14="http://schemas.microsoft.com/office/powerpoint/2010/main" val="3300715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Water has the benefit of interacting with the site in a manner which reflects hydrologic processes and supports the post-mine </a:t>
            </a:r>
            <a:r>
              <a:rPr lang="en-US" sz="1200" kern="1200" dirty="0" err="1">
                <a:solidFill>
                  <a:schemeClr val="tx1"/>
                </a:solidFill>
                <a:effectLst/>
                <a:latin typeface="+mn-lt"/>
                <a:ea typeface="+mn-ea"/>
                <a:cs typeface="+mn-cs"/>
              </a:rPr>
              <a:t>landuse</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994C5084-577B-453D-B061-E01E267242C2}" type="slidenum">
              <a:rPr lang="en-US" smtClean="0"/>
              <a:t>17</a:t>
            </a:fld>
            <a:endParaRPr lang="en-US"/>
          </a:p>
        </p:txBody>
      </p:sp>
    </p:spTree>
    <p:extLst>
      <p:ext uri="{BB962C8B-B14F-4D97-AF65-F5344CB8AC3E}">
        <p14:creationId xmlns:p14="http://schemas.microsoft.com/office/powerpoint/2010/main" val="3142570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Sedimentation happens, blame erosion. Reclamation hydrology has to consider sediment yield and transport in addition to water.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sediment helps shape channels, develops deposition areas as well as incised areas that support diverse vegetation and wildlife habitat. Likewise, starving water of sediment just means the sediment will be recruited downstream. This can result in off permit </a:t>
            </a:r>
            <a:r>
              <a:rPr lang="en-US" sz="1200" kern="1200" dirty="0" err="1">
                <a:solidFill>
                  <a:schemeClr val="tx1"/>
                </a:solidFill>
                <a:effectLst/>
                <a:latin typeface="+mn-lt"/>
                <a:ea typeface="+mn-ea"/>
                <a:cs typeface="+mn-cs"/>
              </a:rPr>
              <a:t>headcuts</a:t>
            </a:r>
            <a:r>
              <a:rPr lang="en-US" sz="1200" kern="1200" dirty="0">
                <a:solidFill>
                  <a:schemeClr val="tx1"/>
                </a:solidFill>
                <a:effectLst/>
                <a:latin typeface="+mn-lt"/>
                <a:ea typeface="+mn-ea"/>
                <a:cs typeface="+mn-cs"/>
              </a:rPr>
              <a:t>, scour, and exaggerated lateral migration off the permit boundary. There is a site-specific sediment equilibrium that needs to be attained, and this cannot be supported through end of drainage area sedimentation ponds.</a:t>
            </a:r>
            <a:endParaRPr lang="en-US" dirty="0"/>
          </a:p>
        </p:txBody>
      </p:sp>
      <p:sp>
        <p:nvSpPr>
          <p:cNvPr id="4" name="Slide Number Placeholder 3"/>
          <p:cNvSpPr>
            <a:spLocks noGrp="1"/>
          </p:cNvSpPr>
          <p:nvPr>
            <p:ph type="sldNum" sz="quarter" idx="10"/>
          </p:nvPr>
        </p:nvSpPr>
        <p:spPr/>
        <p:txBody>
          <a:bodyPr/>
          <a:lstStyle/>
          <a:p>
            <a:fld id="{994C5084-577B-453D-B061-E01E267242C2}" type="slidenum">
              <a:rPr lang="en-US" smtClean="0"/>
              <a:t>18</a:t>
            </a:fld>
            <a:endParaRPr lang="en-US"/>
          </a:p>
        </p:txBody>
      </p:sp>
    </p:spTree>
    <p:extLst>
      <p:ext uri="{BB962C8B-B14F-4D97-AF65-F5344CB8AC3E}">
        <p14:creationId xmlns:p14="http://schemas.microsoft.com/office/powerpoint/2010/main" val="4125915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Particularly true in large catchments, end of drainage sedimentation ponds require an extensive area. As reclamation in a drainage with a sedimentation pond progresses, the pond ultimately is the last piece to be reclaimed, and leaves its own sediment content equilibrium issue. The use of BMPs supports source control, while maintaining a small footprint by comparison.</a:t>
            </a:r>
            <a:endParaRPr lang="en-US" dirty="0"/>
          </a:p>
        </p:txBody>
      </p:sp>
      <p:sp>
        <p:nvSpPr>
          <p:cNvPr id="4" name="Slide Number Placeholder 3"/>
          <p:cNvSpPr>
            <a:spLocks noGrp="1"/>
          </p:cNvSpPr>
          <p:nvPr>
            <p:ph type="sldNum" sz="quarter" idx="10"/>
          </p:nvPr>
        </p:nvSpPr>
        <p:spPr/>
        <p:txBody>
          <a:bodyPr/>
          <a:lstStyle/>
          <a:p>
            <a:fld id="{994C5084-577B-453D-B061-E01E267242C2}" type="slidenum">
              <a:rPr lang="en-US" smtClean="0"/>
              <a:t>19</a:t>
            </a:fld>
            <a:endParaRPr lang="en-US"/>
          </a:p>
        </p:txBody>
      </p:sp>
    </p:spTree>
    <p:extLst>
      <p:ext uri="{BB962C8B-B14F-4D97-AF65-F5344CB8AC3E}">
        <p14:creationId xmlns:p14="http://schemas.microsoft.com/office/powerpoint/2010/main" val="2180607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use of BMPs encourages infiltration/precipitation retention, development of deposition (aggradation) areas as well as incised features with unique microclimates. BMPs let the landscape behave in a manner which is more consistent with pre-mine conditions, which promotes development of diverse vegetation.</a:t>
            </a:r>
            <a:endParaRPr lang="en-US" dirty="0"/>
          </a:p>
        </p:txBody>
      </p:sp>
      <p:sp>
        <p:nvSpPr>
          <p:cNvPr id="4" name="Slide Number Placeholder 3"/>
          <p:cNvSpPr>
            <a:spLocks noGrp="1"/>
          </p:cNvSpPr>
          <p:nvPr>
            <p:ph type="sldNum" sz="quarter" idx="10"/>
          </p:nvPr>
        </p:nvSpPr>
        <p:spPr/>
        <p:txBody>
          <a:bodyPr/>
          <a:lstStyle/>
          <a:p>
            <a:fld id="{994C5084-577B-453D-B061-E01E267242C2}" type="slidenum">
              <a:rPr lang="en-US" smtClean="0"/>
              <a:t>20</a:t>
            </a:fld>
            <a:endParaRPr lang="en-US"/>
          </a:p>
        </p:txBody>
      </p:sp>
    </p:spTree>
    <p:extLst>
      <p:ext uri="{BB962C8B-B14F-4D97-AF65-F5344CB8AC3E}">
        <p14:creationId xmlns:p14="http://schemas.microsoft.com/office/powerpoint/2010/main" val="3525136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Findings from the Western Coal Mining Work Group show that typical western </a:t>
            </a:r>
            <a:r>
              <a:rPr lang="en-US" sz="1200" kern="1200" dirty="0" err="1">
                <a:solidFill>
                  <a:schemeClr val="tx1"/>
                </a:solidFill>
                <a:effectLst/>
                <a:latin typeface="+mn-lt"/>
                <a:ea typeface="+mn-ea"/>
                <a:cs typeface="+mn-cs"/>
              </a:rPr>
              <a:t>topsoils</a:t>
            </a:r>
            <a:r>
              <a:rPr lang="en-US" sz="1200" kern="1200" dirty="0">
                <a:solidFill>
                  <a:schemeClr val="tx1"/>
                </a:solidFill>
                <a:effectLst/>
                <a:latin typeface="+mn-lt"/>
                <a:ea typeface="+mn-ea"/>
                <a:cs typeface="+mn-cs"/>
              </a:rPr>
              <a:t> are poorly developed, poor in nutrients, and generally low in organic matter. Through the use of BMPs instead of sediment ponds the work group identified increased water retention in upper portions of drainage, improving levels of organic matter, and generally improved the soil. These benefits were also found to promote stability, soil biota content, and improve soil formation processes.</a:t>
            </a:r>
            <a:endParaRPr lang="en-US" dirty="0"/>
          </a:p>
        </p:txBody>
      </p:sp>
      <p:sp>
        <p:nvSpPr>
          <p:cNvPr id="4" name="Slide Number Placeholder 3"/>
          <p:cNvSpPr>
            <a:spLocks noGrp="1"/>
          </p:cNvSpPr>
          <p:nvPr>
            <p:ph type="sldNum" sz="quarter" idx="10"/>
          </p:nvPr>
        </p:nvSpPr>
        <p:spPr/>
        <p:txBody>
          <a:bodyPr/>
          <a:lstStyle/>
          <a:p>
            <a:fld id="{994C5084-577B-453D-B061-E01E267242C2}" type="slidenum">
              <a:rPr lang="en-US" smtClean="0"/>
              <a:t>21</a:t>
            </a:fld>
            <a:endParaRPr lang="en-US"/>
          </a:p>
        </p:txBody>
      </p:sp>
    </p:spTree>
    <p:extLst>
      <p:ext uri="{BB962C8B-B14F-4D97-AF65-F5344CB8AC3E}">
        <p14:creationId xmlns:p14="http://schemas.microsoft.com/office/powerpoint/2010/main" val="3192392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Implementation of appropriate BMPs leaves operator flexibility to respond as necessary to environmental conditions in kind of an adaptive management feedback loop approach. If an issue is discovered, abatement is localized and requires less disturbance then would be required for an end of contributing drainage sedimentation pond. There is also reduced risk of off permit impacts. Furthermore, the use of BMPs largely avoid shock attributed to removal of water (and sediment) impounding structures like ponds and traps.</a:t>
            </a:r>
            <a:endParaRPr lang="en-US" dirty="0"/>
          </a:p>
        </p:txBody>
      </p:sp>
      <p:sp>
        <p:nvSpPr>
          <p:cNvPr id="4" name="Slide Number Placeholder 3"/>
          <p:cNvSpPr>
            <a:spLocks noGrp="1"/>
          </p:cNvSpPr>
          <p:nvPr>
            <p:ph type="sldNum" sz="quarter" idx="10"/>
          </p:nvPr>
        </p:nvSpPr>
        <p:spPr/>
        <p:txBody>
          <a:bodyPr/>
          <a:lstStyle/>
          <a:p>
            <a:fld id="{994C5084-577B-453D-B061-E01E267242C2}" type="slidenum">
              <a:rPr lang="en-US" smtClean="0"/>
              <a:t>22</a:t>
            </a:fld>
            <a:endParaRPr lang="en-US"/>
          </a:p>
        </p:txBody>
      </p:sp>
    </p:spTree>
    <p:extLst>
      <p:ext uri="{BB962C8B-B14F-4D97-AF65-F5344CB8AC3E}">
        <p14:creationId xmlns:p14="http://schemas.microsoft.com/office/powerpoint/2010/main" val="1979312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Most of the environmental benefits identified in the Western Alkaline subcategory development document focused on infiltration, increased vegetation, and improved channel stability. The idea of landscape stability is pretty site specific however. The landscape of eastern Montana is quite variable, some of the mines feature sandstone outcrops, badlands-type erosive features, and some were very flat pre-mine. We push for operators to consider the landscape context, and our rules state that the postmining must approximate the </a:t>
            </a:r>
            <a:r>
              <a:rPr lang="en-US" sz="1200" kern="1200" dirty="0" err="1">
                <a:solidFill>
                  <a:schemeClr val="tx1"/>
                </a:solidFill>
                <a:effectLst/>
                <a:latin typeface="+mn-lt"/>
                <a:ea typeface="+mn-ea"/>
                <a:cs typeface="+mn-cs"/>
              </a:rPr>
              <a:t>premining</a:t>
            </a:r>
            <a:r>
              <a:rPr lang="en-US" sz="1200" kern="1200" dirty="0">
                <a:solidFill>
                  <a:schemeClr val="tx1"/>
                </a:solidFill>
                <a:effectLst/>
                <a:latin typeface="+mn-lt"/>
                <a:ea typeface="+mn-ea"/>
                <a:cs typeface="+mn-cs"/>
              </a:rPr>
              <a:t> natural slopes. Soil physical/chemical properties, slope, aspect, accumulation/storage/duration/intensity of precipitation, vegetative cover, and </a:t>
            </a:r>
            <a:r>
              <a:rPr lang="en-US" sz="1200" kern="1200" dirty="0" err="1">
                <a:solidFill>
                  <a:schemeClr val="tx1"/>
                </a:solidFill>
                <a:effectLst/>
                <a:latin typeface="+mn-lt"/>
                <a:ea typeface="+mn-ea"/>
                <a:cs typeface="+mn-cs"/>
              </a:rPr>
              <a:t>landuse</a:t>
            </a:r>
            <a:r>
              <a:rPr lang="en-US" sz="1200" kern="1200" dirty="0">
                <a:solidFill>
                  <a:schemeClr val="tx1"/>
                </a:solidFill>
                <a:effectLst/>
                <a:latin typeface="+mn-lt"/>
                <a:ea typeface="+mn-ea"/>
                <a:cs typeface="+mn-cs"/>
              </a:rPr>
              <a:t> are important variables in landscape stability.</a:t>
            </a:r>
            <a:endParaRPr lang="en-US" dirty="0"/>
          </a:p>
        </p:txBody>
      </p:sp>
      <p:sp>
        <p:nvSpPr>
          <p:cNvPr id="4" name="Slide Number Placeholder 3"/>
          <p:cNvSpPr>
            <a:spLocks noGrp="1"/>
          </p:cNvSpPr>
          <p:nvPr>
            <p:ph type="sldNum" sz="quarter" idx="10"/>
          </p:nvPr>
        </p:nvSpPr>
        <p:spPr/>
        <p:txBody>
          <a:bodyPr/>
          <a:lstStyle/>
          <a:p>
            <a:fld id="{994C5084-577B-453D-B061-E01E267242C2}" type="slidenum">
              <a:rPr lang="en-US" smtClean="0"/>
              <a:t>23</a:t>
            </a:fld>
            <a:endParaRPr lang="en-US"/>
          </a:p>
        </p:txBody>
      </p:sp>
    </p:spTree>
    <p:extLst>
      <p:ext uri="{BB962C8B-B14F-4D97-AF65-F5344CB8AC3E}">
        <p14:creationId xmlns:p14="http://schemas.microsoft.com/office/powerpoint/2010/main" val="457444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Sedimentation ponds offer an effective treatment methodology for wastewater during active mining. The majority of the sediment settles out during treatment along with some other pollutants of concern, and they work with changing upstream conditions. They also disrupt the surface flow regime, particularly in drier parts of the country. Evaporation/evapotranspiration losses in arid and semi-arid regions can often outweigh precipitation rates, and these effects are pronounced in shallow sedimentation ponds and traps. This can be a concern for downstream water users, establishment of riparian and wetland vegetation, and wildlife. Utilizing BMPs during reclamation ameliorates most of these concerns through establishing a flow regime that reflects the premine conditions, and encourages alluvial storage and transport in ephemeral drainages, conserving downstream water resources.</a:t>
            </a:r>
            <a:endParaRPr lang="en-US" dirty="0"/>
          </a:p>
        </p:txBody>
      </p:sp>
      <p:sp>
        <p:nvSpPr>
          <p:cNvPr id="4" name="Slide Number Placeholder 3"/>
          <p:cNvSpPr>
            <a:spLocks noGrp="1"/>
          </p:cNvSpPr>
          <p:nvPr>
            <p:ph type="sldNum" sz="quarter" idx="10"/>
          </p:nvPr>
        </p:nvSpPr>
        <p:spPr/>
        <p:txBody>
          <a:bodyPr/>
          <a:lstStyle/>
          <a:p>
            <a:fld id="{994C5084-577B-453D-B061-E01E267242C2}" type="slidenum">
              <a:rPr lang="en-US" smtClean="0"/>
              <a:t>24</a:t>
            </a:fld>
            <a:endParaRPr lang="en-US"/>
          </a:p>
        </p:txBody>
      </p:sp>
    </p:spTree>
    <p:extLst>
      <p:ext uri="{BB962C8B-B14F-4D97-AF65-F5344CB8AC3E}">
        <p14:creationId xmlns:p14="http://schemas.microsoft.com/office/powerpoint/2010/main" val="1818170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Offsite water</a:t>
            </a:r>
            <a:r>
              <a:rPr lang="en-US" baseline="0" dirty="0"/>
              <a:t> discharges are regulated by the facility MPDES permit and MSUMRA requirements. PMT does not include streams to nowhere, or convex drainage profiles among other requirements.</a:t>
            </a:r>
            <a:endParaRPr lang="en-US" dirty="0"/>
          </a:p>
        </p:txBody>
      </p:sp>
      <p:sp>
        <p:nvSpPr>
          <p:cNvPr id="4" name="Slide Number Placeholder 3"/>
          <p:cNvSpPr>
            <a:spLocks noGrp="1"/>
          </p:cNvSpPr>
          <p:nvPr>
            <p:ph type="sldNum" sz="quarter" idx="10"/>
          </p:nvPr>
        </p:nvSpPr>
        <p:spPr/>
        <p:txBody>
          <a:bodyPr/>
          <a:lstStyle/>
          <a:p>
            <a:fld id="{994C5084-577B-453D-B061-E01E267242C2}" type="slidenum">
              <a:rPr lang="en-US" smtClean="0"/>
              <a:t>34</a:t>
            </a:fld>
            <a:endParaRPr lang="en-US"/>
          </a:p>
        </p:txBody>
      </p:sp>
    </p:spTree>
    <p:extLst>
      <p:ext uri="{BB962C8B-B14F-4D97-AF65-F5344CB8AC3E}">
        <p14:creationId xmlns:p14="http://schemas.microsoft.com/office/powerpoint/2010/main" val="2408889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note that sediment loss,</a:t>
            </a:r>
            <a:r>
              <a:rPr lang="en-US" baseline="0" dirty="0"/>
              <a:t> transport and deposition is an important aspect of </a:t>
            </a:r>
            <a:r>
              <a:rPr lang="en-US" dirty="0"/>
              <a:t>large area or watershed scale</a:t>
            </a:r>
            <a:r>
              <a:rPr lang="en-US" baseline="0" dirty="0"/>
              <a:t> hydrology</a:t>
            </a:r>
            <a:endParaRPr lang="en-US" dirty="0"/>
          </a:p>
        </p:txBody>
      </p:sp>
      <p:sp>
        <p:nvSpPr>
          <p:cNvPr id="4" name="Slide Number Placeholder 3"/>
          <p:cNvSpPr>
            <a:spLocks noGrp="1"/>
          </p:cNvSpPr>
          <p:nvPr>
            <p:ph type="sldNum" sz="quarter" idx="10"/>
          </p:nvPr>
        </p:nvSpPr>
        <p:spPr/>
        <p:txBody>
          <a:bodyPr/>
          <a:lstStyle/>
          <a:p>
            <a:fld id="{994C5084-577B-453D-B061-E01E267242C2}" type="slidenum">
              <a:rPr lang="en-US" smtClean="0"/>
              <a:t>35</a:t>
            </a:fld>
            <a:endParaRPr lang="en-US"/>
          </a:p>
        </p:txBody>
      </p:sp>
    </p:spTree>
    <p:extLst>
      <p:ext uri="{BB962C8B-B14F-4D97-AF65-F5344CB8AC3E}">
        <p14:creationId xmlns:p14="http://schemas.microsoft.com/office/powerpoint/2010/main" val="1270262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Mining is an interesting industry; an industry which offers numerous social benefits, produces a range of products, utilizes a multitude of technologies, and is often not well understood by the public. If you asked a group of people what they thought a mine looked like, you’d likely receive an answer that it is a big hole in the ground, or a picture of miners with hard hats and picks walking into an </a:t>
            </a:r>
            <a:r>
              <a:rPr lang="en-US" sz="1200" kern="1200" dirty="0" err="1">
                <a:solidFill>
                  <a:schemeClr val="tx1"/>
                </a:solidFill>
                <a:effectLst/>
                <a:latin typeface="+mn-lt"/>
                <a:ea typeface="+mn-ea"/>
                <a:cs typeface="+mn-cs"/>
              </a:rPr>
              <a:t>adit</a:t>
            </a:r>
            <a:r>
              <a:rPr lang="en-US" sz="1200" kern="1200" dirty="0">
                <a:solidFill>
                  <a:schemeClr val="tx1"/>
                </a:solidFill>
                <a:effectLst/>
                <a:latin typeface="+mn-lt"/>
                <a:ea typeface="+mn-ea"/>
                <a:cs typeface="+mn-cs"/>
              </a:rPr>
              <a:t> single file. Maybe some folks think of the quarry Fred Flintstone worked in.</a:t>
            </a:r>
          </a:p>
          <a:p>
            <a:endParaRPr lang="en-US" dirty="0"/>
          </a:p>
        </p:txBody>
      </p:sp>
      <p:sp>
        <p:nvSpPr>
          <p:cNvPr id="4" name="Slide Number Placeholder 3"/>
          <p:cNvSpPr>
            <a:spLocks noGrp="1"/>
          </p:cNvSpPr>
          <p:nvPr>
            <p:ph type="sldNum" sz="quarter" idx="10"/>
          </p:nvPr>
        </p:nvSpPr>
        <p:spPr/>
        <p:txBody>
          <a:bodyPr/>
          <a:lstStyle/>
          <a:p>
            <a:fld id="{994C5084-577B-453D-B061-E01E267242C2}" type="slidenum">
              <a:rPr lang="en-US" smtClean="0"/>
              <a:t>2</a:t>
            </a:fld>
            <a:endParaRPr lang="en-US"/>
          </a:p>
        </p:txBody>
      </p:sp>
    </p:spTree>
    <p:extLst>
      <p:ext uri="{BB962C8B-B14F-4D97-AF65-F5344CB8AC3E}">
        <p14:creationId xmlns:p14="http://schemas.microsoft.com/office/powerpoint/2010/main" val="3858198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MCA</a:t>
            </a:r>
            <a:r>
              <a:rPr lang="en-US" baseline="0" dirty="0"/>
              <a:t> 82-4-235(4)(a) is applicable to disturbance prior to May 2, 1978 (but after 1973 to the best of my understanding)</a:t>
            </a:r>
            <a:endParaRPr lang="en-US" dirty="0"/>
          </a:p>
        </p:txBody>
      </p:sp>
      <p:sp>
        <p:nvSpPr>
          <p:cNvPr id="4" name="Slide Number Placeholder 3"/>
          <p:cNvSpPr>
            <a:spLocks noGrp="1"/>
          </p:cNvSpPr>
          <p:nvPr>
            <p:ph type="sldNum" sz="quarter" idx="10"/>
          </p:nvPr>
        </p:nvSpPr>
        <p:spPr/>
        <p:txBody>
          <a:bodyPr/>
          <a:lstStyle/>
          <a:p>
            <a:fld id="{994C5084-577B-453D-B061-E01E267242C2}" type="slidenum">
              <a:rPr lang="en-US" smtClean="0"/>
              <a:t>36</a:t>
            </a:fld>
            <a:endParaRPr lang="en-US"/>
          </a:p>
        </p:txBody>
      </p:sp>
    </p:spTree>
    <p:extLst>
      <p:ext uri="{BB962C8B-B14F-4D97-AF65-F5344CB8AC3E}">
        <p14:creationId xmlns:p14="http://schemas.microsoft.com/office/powerpoint/2010/main" val="1414423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note that sediment loss,</a:t>
            </a:r>
            <a:r>
              <a:rPr lang="en-US" baseline="0" dirty="0"/>
              <a:t> transport and deposition is an important aspect of </a:t>
            </a:r>
            <a:r>
              <a:rPr lang="en-US" dirty="0"/>
              <a:t>large area or watershed scale</a:t>
            </a:r>
            <a:r>
              <a:rPr lang="en-US" baseline="0" dirty="0"/>
              <a:t> hydrology</a:t>
            </a:r>
            <a:endParaRPr lang="en-US" dirty="0"/>
          </a:p>
        </p:txBody>
      </p:sp>
      <p:sp>
        <p:nvSpPr>
          <p:cNvPr id="4" name="Slide Number Placeholder 3"/>
          <p:cNvSpPr>
            <a:spLocks noGrp="1"/>
          </p:cNvSpPr>
          <p:nvPr>
            <p:ph type="sldNum" sz="quarter" idx="10"/>
          </p:nvPr>
        </p:nvSpPr>
        <p:spPr/>
        <p:txBody>
          <a:bodyPr/>
          <a:lstStyle/>
          <a:p>
            <a:fld id="{994C5084-577B-453D-B061-E01E267242C2}" type="slidenum">
              <a:rPr lang="en-US" smtClean="0"/>
              <a:t>37</a:t>
            </a:fld>
            <a:endParaRPr lang="en-US"/>
          </a:p>
        </p:txBody>
      </p:sp>
    </p:spTree>
    <p:extLst>
      <p:ext uri="{BB962C8B-B14F-4D97-AF65-F5344CB8AC3E}">
        <p14:creationId xmlns:p14="http://schemas.microsoft.com/office/powerpoint/2010/main" val="368091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note that sediment loss,</a:t>
            </a:r>
            <a:r>
              <a:rPr lang="en-US" baseline="0" dirty="0"/>
              <a:t> transport and deposition is an important aspect of </a:t>
            </a:r>
            <a:r>
              <a:rPr lang="en-US" dirty="0"/>
              <a:t>large area or watershed scale</a:t>
            </a:r>
            <a:r>
              <a:rPr lang="en-US" baseline="0" dirty="0"/>
              <a:t> hydrology</a:t>
            </a:r>
            <a:endParaRPr lang="en-US" dirty="0"/>
          </a:p>
        </p:txBody>
      </p:sp>
      <p:sp>
        <p:nvSpPr>
          <p:cNvPr id="4" name="Slide Number Placeholder 3"/>
          <p:cNvSpPr>
            <a:spLocks noGrp="1"/>
          </p:cNvSpPr>
          <p:nvPr>
            <p:ph type="sldNum" sz="quarter" idx="10"/>
          </p:nvPr>
        </p:nvSpPr>
        <p:spPr/>
        <p:txBody>
          <a:bodyPr/>
          <a:lstStyle/>
          <a:p>
            <a:fld id="{994C5084-577B-453D-B061-E01E267242C2}" type="slidenum">
              <a:rPr lang="en-US" smtClean="0"/>
              <a:t>38</a:t>
            </a:fld>
            <a:endParaRPr lang="en-US"/>
          </a:p>
        </p:txBody>
      </p:sp>
    </p:spTree>
    <p:extLst>
      <p:ext uri="{BB962C8B-B14F-4D97-AF65-F5344CB8AC3E}">
        <p14:creationId xmlns:p14="http://schemas.microsoft.com/office/powerpoint/2010/main" val="3753580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C5084-577B-453D-B061-E01E267242C2}" type="slidenum">
              <a:rPr lang="en-US" smtClean="0"/>
              <a:t>40</a:t>
            </a:fld>
            <a:endParaRPr lang="en-US"/>
          </a:p>
        </p:txBody>
      </p:sp>
    </p:spTree>
    <p:extLst>
      <p:ext uri="{BB962C8B-B14F-4D97-AF65-F5344CB8AC3E}">
        <p14:creationId xmlns:p14="http://schemas.microsoft.com/office/powerpoint/2010/main" val="2755329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I started working with Montana DEQ two years ago, I was surprised to learn how little some of my coworkers in another division knew about coal strip mining and reclamation. At one point during a meeting, several people were surprised to hear that the mines are reclaimed and “the holes are filled”. </a:t>
            </a:r>
            <a:endParaRPr lang="en-US" dirty="0"/>
          </a:p>
        </p:txBody>
      </p:sp>
      <p:sp>
        <p:nvSpPr>
          <p:cNvPr id="4" name="Slide Number Placeholder 3"/>
          <p:cNvSpPr>
            <a:spLocks noGrp="1"/>
          </p:cNvSpPr>
          <p:nvPr>
            <p:ph type="sldNum" sz="quarter" idx="10"/>
          </p:nvPr>
        </p:nvSpPr>
        <p:spPr/>
        <p:txBody>
          <a:bodyPr/>
          <a:lstStyle/>
          <a:p>
            <a:fld id="{994C5084-577B-453D-B061-E01E267242C2}" type="slidenum">
              <a:rPr lang="en-US" smtClean="0"/>
              <a:t>5</a:t>
            </a:fld>
            <a:endParaRPr lang="en-US"/>
          </a:p>
        </p:txBody>
      </p:sp>
    </p:spTree>
    <p:extLst>
      <p:ext uri="{BB962C8B-B14F-4D97-AF65-F5344CB8AC3E}">
        <p14:creationId xmlns:p14="http://schemas.microsoft.com/office/powerpoint/2010/main" val="2554964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certainly do not mean to disparage my colleagues with this anecdote, but I think it is important to point out that the permit to mine coal is only one of the permits required by DEQ in Montana. The outfalls that my coworkers are more familiar with are mostly a temporary part of the mine’s life cycle. They can certainly provide useful information, but that data does not tell the story of what water quality looked like pre-disturbance, and then there is always the question of what happens when the mine is gone?</a:t>
            </a:r>
            <a:endParaRPr lang="en-US" dirty="0"/>
          </a:p>
        </p:txBody>
      </p:sp>
      <p:sp>
        <p:nvSpPr>
          <p:cNvPr id="4" name="Slide Number Placeholder 3"/>
          <p:cNvSpPr>
            <a:spLocks noGrp="1"/>
          </p:cNvSpPr>
          <p:nvPr>
            <p:ph type="sldNum" sz="quarter" idx="10"/>
          </p:nvPr>
        </p:nvSpPr>
        <p:spPr/>
        <p:txBody>
          <a:bodyPr/>
          <a:lstStyle/>
          <a:p>
            <a:fld id="{994C5084-577B-453D-B061-E01E267242C2}" type="slidenum">
              <a:rPr lang="en-US" smtClean="0"/>
              <a:t>6</a:t>
            </a:fld>
            <a:endParaRPr lang="en-US"/>
          </a:p>
        </p:txBody>
      </p:sp>
    </p:spTree>
    <p:extLst>
      <p:ext uri="{BB962C8B-B14F-4D97-AF65-F5344CB8AC3E}">
        <p14:creationId xmlns:p14="http://schemas.microsoft.com/office/powerpoint/2010/main" val="2108618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Alone, a plant cell consists of many of the important parts that make the cell work. The bigger picture is how the cells work as part of a larger organism. There are different types of cells which perform very different functions. Some move water and minerals from the roots while others process water, specific portions of the light spectrum and CO</a:t>
            </a:r>
            <a:r>
              <a:rPr lang="en-US" sz="1200" kern="1200" baseline="-25000" dirty="0">
                <a:solidFill>
                  <a:schemeClr val="tx1"/>
                </a:solidFill>
                <a:effectLst/>
                <a:latin typeface="+mn-lt"/>
                <a:ea typeface="+mn-ea"/>
                <a:cs typeface="+mn-cs"/>
              </a:rPr>
              <a:t>2 </a:t>
            </a:r>
            <a:r>
              <a:rPr lang="en-US" sz="1200" kern="1200" dirty="0">
                <a:solidFill>
                  <a:schemeClr val="tx1"/>
                </a:solidFill>
                <a:effectLst/>
                <a:latin typeface="+mn-lt"/>
                <a:ea typeface="+mn-ea"/>
                <a:cs typeface="+mn-cs"/>
              </a:rPr>
              <a:t>creating energy. In a sense this is how permitting should work, cooperatively – seamlessly – efficiently. Then there are bureaucratic realities, DEQ likes to refer to this as working in silos, which lead away from the permitting programs functioning cooperatively.</a:t>
            </a:r>
          </a:p>
          <a:p>
            <a:endParaRPr lang="en-US" dirty="0"/>
          </a:p>
        </p:txBody>
      </p:sp>
      <p:sp>
        <p:nvSpPr>
          <p:cNvPr id="4" name="Slide Number Placeholder 3"/>
          <p:cNvSpPr>
            <a:spLocks noGrp="1"/>
          </p:cNvSpPr>
          <p:nvPr>
            <p:ph type="sldNum" sz="quarter" idx="10"/>
          </p:nvPr>
        </p:nvSpPr>
        <p:spPr/>
        <p:txBody>
          <a:bodyPr/>
          <a:lstStyle/>
          <a:p>
            <a:fld id="{994C5084-577B-453D-B061-E01E267242C2}" type="slidenum">
              <a:rPr lang="en-US" smtClean="0"/>
              <a:t>7</a:t>
            </a:fld>
            <a:endParaRPr lang="en-US"/>
          </a:p>
        </p:txBody>
      </p:sp>
    </p:spTree>
    <p:extLst>
      <p:ext uri="{BB962C8B-B14F-4D97-AF65-F5344CB8AC3E}">
        <p14:creationId xmlns:p14="http://schemas.microsoft.com/office/powerpoint/2010/main" val="1449708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DEQ regulates coal mining, the other important aspect is reclamation. The title of the Montana Strip and Underground Reclamation Act which forms the basis of our permitting makes this clear. The purpose of reclamation is to support a post-mine landscape which is “… capable of supporting the uses that those lands were capable of supporting prior to supporting prior to any mining or to higher and better uses.”</a:t>
            </a:r>
          </a:p>
          <a:p>
            <a:endParaRPr lang="en-US" dirty="0"/>
          </a:p>
        </p:txBody>
      </p:sp>
      <p:sp>
        <p:nvSpPr>
          <p:cNvPr id="4" name="Slide Number Placeholder 3"/>
          <p:cNvSpPr>
            <a:spLocks noGrp="1"/>
          </p:cNvSpPr>
          <p:nvPr>
            <p:ph type="sldNum" sz="quarter" idx="10"/>
          </p:nvPr>
        </p:nvSpPr>
        <p:spPr/>
        <p:txBody>
          <a:bodyPr/>
          <a:lstStyle/>
          <a:p>
            <a:fld id="{994C5084-577B-453D-B061-E01E267242C2}" type="slidenum">
              <a:rPr lang="en-US" smtClean="0"/>
              <a:t>8</a:t>
            </a:fld>
            <a:endParaRPr lang="en-US"/>
          </a:p>
        </p:txBody>
      </p:sp>
    </p:spTree>
    <p:extLst>
      <p:ext uri="{BB962C8B-B14F-4D97-AF65-F5344CB8AC3E}">
        <p14:creationId xmlns:p14="http://schemas.microsoft.com/office/powerpoint/2010/main" val="3481124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the same time DEQ also regulates point source discharges at the mines, with the goal of being protective to downstream water quality. These discharges are regulated through MPDES permitting, with effluent limits developed through technology based guidelines and water quality based limits.</a:t>
            </a:r>
          </a:p>
          <a:p>
            <a:endParaRPr lang="en-US" dirty="0"/>
          </a:p>
        </p:txBody>
      </p:sp>
      <p:sp>
        <p:nvSpPr>
          <p:cNvPr id="4" name="Slide Number Placeholder 3"/>
          <p:cNvSpPr>
            <a:spLocks noGrp="1"/>
          </p:cNvSpPr>
          <p:nvPr>
            <p:ph type="sldNum" sz="quarter" idx="10"/>
          </p:nvPr>
        </p:nvSpPr>
        <p:spPr/>
        <p:txBody>
          <a:bodyPr/>
          <a:lstStyle/>
          <a:p>
            <a:fld id="{994C5084-577B-453D-B061-E01E267242C2}" type="slidenum">
              <a:rPr lang="en-US" smtClean="0"/>
              <a:t>9</a:t>
            </a:fld>
            <a:endParaRPr lang="en-US"/>
          </a:p>
        </p:txBody>
      </p:sp>
    </p:spTree>
    <p:extLst>
      <p:ext uri="{BB962C8B-B14F-4D97-AF65-F5344CB8AC3E}">
        <p14:creationId xmlns:p14="http://schemas.microsoft.com/office/powerpoint/2010/main" val="1706685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creates a bit of permitting conflict, where the permittee could have monitoring requirements up to or beyond mine permit life, or, discharge permitting could delay reclamation. </a:t>
            </a:r>
          </a:p>
          <a:p>
            <a:endParaRPr lang="en-US" dirty="0"/>
          </a:p>
          <a:p>
            <a:r>
              <a:rPr lang="en-US" dirty="0"/>
              <a:t>Important to note that sediment loss,</a:t>
            </a:r>
            <a:r>
              <a:rPr lang="en-US" baseline="0" dirty="0"/>
              <a:t> transport and deposition is an important aspect of </a:t>
            </a:r>
            <a:r>
              <a:rPr lang="en-US" dirty="0"/>
              <a:t>large area or watershed scale</a:t>
            </a:r>
            <a:r>
              <a:rPr lang="en-US" baseline="0" dirty="0"/>
              <a:t> hydrology</a:t>
            </a:r>
            <a:endParaRPr lang="en-US" dirty="0"/>
          </a:p>
        </p:txBody>
      </p:sp>
      <p:sp>
        <p:nvSpPr>
          <p:cNvPr id="4" name="Slide Number Placeholder 3"/>
          <p:cNvSpPr>
            <a:spLocks noGrp="1"/>
          </p:cNvSpPr>
          <p:nvPr>
            <p:ph type="sldNum" sz="quarter" idx="10"/>
          </p:nvPr>
        </p:nvSpPr>
        <p:spPr/>
        <p:txBody>
          <a:bodyPr/>
          <a:lstStyle/>
          <a:p>
            <a:fld id="{994C5084-577B-453D-B061-E01E267242C2}" type="slidenum">
              <a:rPr lang="en-US" smtClean="0"/>
              <a:t>12</a:t>
            </a:fld>
            <a:endParaRPr lang="en-US"/>
          </a:p>
        </p:txBody>
      </p:sp>
    </p:spTree>
    <p:extLst>
      <p:ext uri="{BB962C8B-B14F-4D97-AF65-F5344CB8AC3E}">
        <p14:creationId xmlns:p14="http://schemas.microsoft.com/office/powerpoint/2010/main" val="3397350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top-down watershed approach to sediment management promotes the use of BMPs to manage the sediment content equilibrium by using site-specific technologies rather than an outfall-based engineered control at the bottom of a drainage.</a:t>
            </a:r>
            <a:endParaRPr lang="en-US" dirty="0"/>
          </a:p>
        </p:txBody>
      </p:sp>
      <p:sp>
        <p:nvSpPr>
          <p:cNvPr id="4" name="Slide Number Placeholder 3"/>
          <p:cNvSpPr>
            <a:spLocks noGrp="1"/>
          </p:cNvSpPr>
          <p:nvPr>
            <p:ph type="sldNum" sz="quarter" idx="10"/>
          </p:nvPr>
        </p:nvSpPr>
        <p:spPr/>
        <p:txBody>
          <a:bodyPr/>
          <a:lstStyle/>
          <a:p>
            <a:fld id="{994C5084-577B-453D-B061-E01E267242C2}" type="slidenum">
              <a:rPr lang="en-US" smtClean="0"/>
              <a:t>16</a:t>
            </a:fld>
            <a:endParaRPr lang="en-US"/>
          </a:p>
        </p:txBody>
      </p:sp>
    </p:spTree>
    <p:extLst>
      <p:ext uri="{BB962C8B-B14F-4D97-AF65-F5344CB8AC3E}">
        <p14:creationId xmlns:p14="http://schemas.microsoft.com/office/powerpoint/2010/main" val="1351196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DA60C07-53B7-CE40-B4E3-3F270AF12423}"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B31165-515C-614E-95DD-331AB30A028C}" type="slidenum">
              <a:rPr lang="en-US" smtClean="0"/>
              <a:t>‹#›</a:t>
            </a:fld>
            <a:endParaRPr lang="en-US"/>
          </a:p>
        </p:txBody>
      </p:sp>
    </p:spTree>
    <p:extLst>
      <p:ext uri="{BB962C8B-B14F-4D97-AF65-F5344CB8AC3E}">
        <p14:creationId xmlns:p14="http://schemas.microsoft.com/office/powerpoint/2010/main" val="3779426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A60C07-53B7-CE40-B4E3-3F270AF12423}"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B31165-515C-614E-95DD-331AB30A028C}" type="slidenum">
              <a:rPr lang="en-US" smtClean="0"/>
              <a:t>‹#›</a:t>
            </a:fld>
            <a:endParaRPr lang="en-US"/>
          </a:p>
        </p:txBody>
      </p:sp>
    </p:spTree>
    <p:extLst>
      <p:ext uri="{BB962C8B-B14F-4D97-AF65-F5344CB8AC3E}">
        <p14:creationId xmlns:p14="http://schemas.microsoft.com/office/powerpoint/2010/main" val="1351811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A60C07-53B7-CE40-B4E3-3F270AF12423}"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B31165-515C-614E-95DD-331AB30A028C}" type="slidenum">
              <a:rPr lang="en-US" smtClean="0"/>
              <a:t>‹#›</a:t>
            </a:fld>
            <a:endParaRPr lang="en-US"/>
          </a:p>
        </p:txBody>
      </p:sp>
    </p:spTree>
    <p:extLst>
      <p:ext uri="{BB962C8B-B14F-4D97-AF65-F5344CB8AC3E}">
        <p14:creationId xmlns:p14="http://schemas.microsoft.com/office/powerpoint/2010/main" val="980619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A60C07-53B7-CE40-B4E3-3F270AF12423}"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B31165-515C-614E-95DD-331AB30A028C}" type="slidenum">
              <a:rPr lang="en-US" smtClean="0"/>
              <a:t>‹#›</a:t>
            </a:fld>
            <a:endParaRPr lang="en-US"/>
          </a:p>
        </p:txBody>
      </p:sp>
    </p:spTree>
    <p:extLst>
      <p:ext uri="{BB962C8B-B14F-4D97-AF65-F5344CB8AC3E}">
        <p14:creationId xmlns:p14="http://schemas.microsoft.com/office/powerpoint/2010/main" val="798334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A60C07-53B7-CE40-B4E3-3F270AF12423}"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B31165-515C-614E-95DD-331AB30A028C}" type="slidenum">
              <a:rPr lang="en-US" smtClean="0"/>
              <a:t>‹#›</a:t>
            </a:fld>
            <a:endParaRPr lang="en-US"/>
          </a:p>
        </p:txBody>
      </p:sp>
    </p:spTree>
    <p:extLst>
      <p:ext uri="{BB962C8B-B14F-4D97-AF65-F5344CB8AC3E}">
        <p14:creationId xmlns:p14="http://schemas.microsoft.com/office/powerpoint/2010/main" val="952399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A60C07-53B7-CE40-B4E3-3F270AF12423}"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B31165-515C-614E-95DD-331AB30A028C}" type="slidenum">
              <a:rPr lang="en-US" smtClean="0"/>
              <a:t>‹#›</a:t>
            </a:fld>
            <a:endParaRPr lang="en-US"/>
          </a:p>
        </p:txBody>
      </p:sp>
    </p:spTree>
    <p:extLst>
      <p:ext uri="{BB962C8B-B14F-4D97-AF65-F5344CB8AC3E}">
        <p14:creationId xmlns:p14="http://schemas.microsoft.com/office/powerpoint/2010/main" val="1207131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A60C07-53B7-CE40-B4E3-3F270AF12423}" type="datetimeFigureOut">
              <a:rPr lang="en-US" smtClean="0"/>
              <a:t>6/17/2019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B31165-515C-614E-95DD-331AB30A028C}" type="slidenum">
              <a:rPr lang="en-US" smtClean="0"/>
              <a:t>‹#›</a:t>
            </a:fld>
            <a:endParaRPr lang="en-US"/>
          </a:p>
        </p:txBody>
      </p:sp>
    </p:spTree>
    <p:extLst>
      <p:ext uri="{BB962C8B-B14F-4D97-AF65-F5344CB8AC3E}">
        <p14:creationId xmlns:p14="http://schemas.microsoft.com/office/powerpoint/2010/main" val="2385228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A60C07-53B7-CE40-B4E3-3F270AF12423}" type="datetimeFigureOut">
              <a:rPr lang="en-US" smtClean="0"/>
              <a:t>6/17/2019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B31165-515C-614E-95DD-331AB30A028C}" type="slidenum">
              <a:rPr lang="en-US" smtClean="0"/>
              <a:t>‹#›</a:t>
            </a:fld>
            <a:endParaRPr lang="en-US"/>
          </a:p>
        </p:txBody>
      </p:sp>
    </p:spTree>
    <p:extLst>
      <p:ext uri="{BB962C8B-B14F-4D97-AF65-F5344CB8AC3E}">
        <p14:creationId xmlns:p14="http://schemas.microsoft.com/office/powerpoint/2010/main" val="1917909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A60C07-53B7-CE40-B4E3-3F270AF12423}" type="datetimeFigureOut">
              <a:rPr lang="en-US" smtClean="0"/>
              <a:t>6/17/2019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B31165-515C-614E-95DD-331AB30A028C}" type="slidenum">
              <a:rPr lang="en-US" smtClean="0"/>
              <a:t>‹#›</a:t>
            </a:fld>
            <a:endParaRPr lang="en-US"/>
          </a:p>
        </p:txBody>
      </p:sp>
    </p:spTree>
    <p:extLst>
      <p:ext uri="{BB962C8B-B14F-4D97-AF65-F5344CB8AC3E}">
        <p14:creationId xmlns:p14="http://schemas.microsoft.com/office/powerpoint/2010/main" val="1534155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A60C07-53B7-CE40-B4E3-3F270AF12423}"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B31165-515C-614E-95DD-331AB30A028C}" type="slidenum">
              <a:rPr lang="en-US" smtClean="0"/>
              <a:t>‹#›</a:t>
            </a:fld>
            <a:endParaRPr lang="en-US"/>
          </a:p>
        </p:txBody>
      </p:sp>
    </p:spTree>
    <p:extLst>
      <p:ext uri="{BB962C8B-B14F-4D97-AF65-F5344CB8AC3E}">
        <p14:creationId xmlns:p14="http://schemas.microsoft.com/office/powerpoint/2010/main" val="170940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A60C07-53B7-CE40-B4E3-3F270AF12423}"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B31165-515C-614E-95DD-331AB30A028C}" type="slidenum">
              <a:rPr lang="en-US" smtClean="0"/>
              <a:t>‹#›</a:t>
            </a:fld>
            <a:endParaRPr lang="en-US"/>
          </a:p>
        </p:txBody>
      </p:sp>
    </p:spTree>
    <p:extLst>
      <p:ext uri="{BB962C8B-B14F-4D97-AF65-F5344CB8AC3E}">
        <p14:creationId xmlns:p14="http://schemas.microsoft.com/office/powerpoint/2010/main" val="2588872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60C07-53B7-CE40-B4E3-3F270AF12423}" type="datetimeFigureOut">
              <a:rPr lang="en-US" smtClean="0"/>
              <a:t>6/17/2019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pPr/>
              <a:t>‹#›</a:t>
            </a:fld>
            <a:endParaRPr lang="en-US" dirty="0"/>
          </a:p>
        </p:txBody>
      </p:sp>
    </p:spTree>
    <p:extLst>
      <p:ext uri="{BB962C8B-B14F-4D97-AF65-F5344CB8AC3E}">
        <p14:creationId xmlns:p14="http://schemas.microsoft.com/office/powerpoint/2010/main" val="2202610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203934" y="391495"/>
            <a:ext cx="6217647" cy="461665"/>
          </a:xfrm>
          <a:prstGeom prst="rect">
            <a:avLst/>
          </a:prstGeom>
          <a:noFill/>
        </p:spPr>
        <p:txBody>
          <a:bodyPr wrap="square" rtlCol="0">
            <a:spAutoFit/>
          </a:bodyPr>
          <a:lstStyle/>
          <a:p>
            <a:r>
              <a:rPr lang="en-US" sz="2400" b="1" dirty="0">
                <a:solidFill>
                  <a:srgbClr val="03528B"/>
                </a:solidFill>
                <a:latin typeface="Gotham Medium"/>
                <a:cs typeface="Gotham Medium"/>
              </a:rPr>
              <a:t>Navigating Regulation to Promote Reclamation</a:t>
            </a: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766617"/>
            <a:ext cx="9171709" cy="4819121"/>
          </a:xfrm>
          <a:prstGeom prst="rect">
            <a:avLst/>
          </a:prstGeom>
        </p:spPr>
      </p:pic>
    </p:spTree>
    <p:extLst>
      <p:ext uri="{BB962C8B-B14F-4D97-AF65-F5344CB8AC3E}">
        <p14:creationId xmlns:p14="http://schemas.microsoft.com/office/powerpoint/2010/main" val="41853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4_DEQLogo_WhiteBG_Web.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163" y="5845994"/>
            <a:ext cx="1238198" cy="956790"/>
          </a:xfrm>
          <a:prstGeom prst="rect">
            <a:avLst/>
          </a:prstGeom>
        </p:spPr>
      </p:pic>
      <p:cxnSp>
        <p:nvCxnSpPr>
          <p:cNvPr id="3" name="Straight Connector 2"/>
          <p:cNvCxnSpPr/>
          <p:nvPr/>
        </p:nvCxnSpPr>
        <p:spPr>
          <a:xfrm>
            <a:off x="0" y="766122"/>
            <a:ext cx="9144000" cy="0"/>
          </a:xfrm>
          <a:prstGeom prst="line">
            <a:avLst/>
          </a:prstGeom>
          <a:ln>
            <a:solidFill>
              <a:srgbClr val="03528B"/>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5556110"/>
            <a:ext cx="9144000" cy="0"/>
          </a:xfrm>
          <a:prstGeom prst="line">
            <a:avLst/>
          </a:prstGeom>
          <a:ln>
            <a:solidFill>
              <a:srgbClr val="03528B"/>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flipH="1">
            <a:off x="1" y="766122"/>
            <a:ext cx="1304360" cy="4789988"/>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10</a:t>
            </a:fld>
            <a:endParaRPr lang="en-US" dirty="0">
              <a:solidFill>
                <a:srgbClr val="03528B"/>
              </a:solidFill>
            </a:endParaRPr>
          </a:p>
        </p:txBody>
      </p:sp>
      <p:sp>
        <p:nvSpPr>
          <p:cNvPr id="11" name="TextBox 10"/>
          <p:cNvSpPr txBox="1"/>
          <p:nvPr/>
        </p:nvSpPr>
        <p:spPr>
          <a:xfrm>
            <a:off x="203935" y="391495"/>
            <a:ext cx="4355436" cy="461665"/>
          </a:xfrm>
          <a:prstGeom prst="rect">
            <a:avLst/>
          </a:prstGeom>
          <a:noFill/>
        </p:spPr>
        <p:txBody>
          <a:bodyPr wrap="square" rtlCol="0">
            <a:spAutoFit/>
          </a:bodyPr>
          <a:lstStyle/>
          <a:p>
            <a:r>
              <a:rPr lang="en-US" sz="2400" b="1" dirty="0">
                <a:solidFill>
                  <a:srgbClr val="03528B"/>
                </a:solidFill>
                <a:latin typeface="Gotham Medium"/>
                <a:cs typeface="Gotham Medium"/>
              </a:rPr>
              <a:t>PERMITTING</a:t>
            </a:r>
          </a:p>
        </p:txBody>
      </p:sp>
      <p:sp>
        <p:nvSpPr>
          <p:cNvPr id="12" name="Oval 11">
            <a:extLst>
              <a:ext uri="{FF2B5EF4-FFF2-40B4-BE49-F238E27FC236}">
                <a16:creationId xmlns:a16="http://schemas.microsoft.com/office/drawing/2014/main" id="{0CE55547-A7ED-4BB1-95DE-C8189D97DE61}"/>
              </a:ext>
            </a:extLst>
          </p:cNvPr>
          <p:cNvSpPr/>
          <p:nvPr/>
        </p:nvSpPr>
        <p:spPr>
          <a:xfrm>
            <a:off x="1498687" y="1222492"/>
            <a:ext cx="3767035" cy="376703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43866E2-EF84-44F8-8995-48D9E5A24A05}"/>
              </a:ext>
            </a:extLst>
          </p:cNvPr>
          <p:cNvSpPr/>
          <p:nvPr/>
        </p:nvSpPr>
        <p:spPr>
          <a:xfrm>
            <a:off x="4835446" y="1222492"/>
            <a:ext cx="3767035" cy="376703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2555CB7-9449-4FF0-AD7B-91DC5EDF6CA4}"/>
              </a:ext>
            </a:extLst>
          </p:cNvPr>
          <p:cNvSpPr txBox="1"/>
          <p:nvPr/>
        </p:nvSpPr>
        <p:spPr>
          <a:xfrm>
            <a:off x="1379876" y="853160"/>
            <a:ext cx="1884811" cy="369332"/>
          </a:xfrm>
          <a:prstGeom prst="rect">
            <a:avLst/>
          </a:prstGeom>
          <a:noFill/>
        </p:spPr>
        <p:txBody>
          <a:bodyPr wrap="none" rtlCol="0">
            <a:spAutoFit/>
          </a:bodyPr>
          <a:lstStyle/>
          <a:p>
            <a:r>
              <a:rPr lang="en-US" b="1" dirty="0"/>
              <a:t>NPDES Permitting</a:t>
            </a:r>
          </a:p>
        </p:txBody>
      </p:sp>
      <p:sp>
        <p:nvSpPr>
          <p:cNvPr id="17" name="TextBox 16">
            <a:extLst>
              <a:ext uri="{FF2B5EF4-FFF2-40B4-BE49-F238E27FC236}">
                <a16:creationId xmlns:a16="http://schemas.microsoft.com/office/drawing/2014/main" id="{0B16BF6B-8805-44F9-9D2B-9156900C3178}"/>
              </a:ext>
            </a:extLst>
          </p:cNvPr>
          <p:cNvSpPr txBox="1"/>
          <p:nvPr/>
        </p:nvSpPr>
        <p:spPr>
          <a:xfrm>
            <a:off x="7484570" y="853160"/>
            <a:ext cx="1659429" cy="369332"/>
          </a:xfrm>
          <a:prstGeom prst="rect">
            <a:avLst/>
          </a:prstGeom>
          <a:noFill/>
        </p:spPr>
        <p:txBody>
          <a:bodyPr wrap="none" rtlCol="0">
            <a:spAutoFit/>
          </a:bodyPr>
          <a:lstStyle/>
          <a:p>
            <a:r>
              <a:rPr lang="en-US" b="1" dirty="0"/>
              <a:t>Coal Permitting</a:t>
            </a:r>
          </a:p>
        </p:txBody>
      </p:sp>
      <p:sp>
        <p:nvSpPr>
          <p:cNvPr id="18" name="TextBox 17">
            <a:extLst>
              <a:ext uri="{FF2B5EF4-FFF2-40B4-BE49-F238E27FC236}">
                <a16:creationId xmlns:a16="http://schemas.microsoft.com/office/drawing/2014/main" id="{4F0FEA8C-62AA-4C96-9DD3-D24AE1E21859}"/>
              </a:ext>
            </a:extLst>
          </p:cNvPr>
          <p:cNvSpPr txBox="1"/>
          <p:nvPr/>
        </p:nvSpPr>
        <p:spPr>
          <a:xfrm>
            <a:off x="6215837" y="2375275"/>
            <a:ext cx="2179699" cy="1754326"/>
          </a:xfrm>
          <a:prstGeom prst="rect">
            <a:avLst/>
          </a:prstGeom>
          <a:noFill/>
        </p:spPr>
        <p:txBody>
          <a:bodyPr wrap="none" rtlCol="0">
            <a:spAutoFit/>
          </a:bodyPr>
          <a:lstStyle/>
          <a:p>
            <a:pPr marL="285750" indent="-285750">
              <a:buFont typeface="Arial" panose="020B0604020202020204" pitchFamily="34" charset="0"/>
              <a:buChar char="•"/>
            </a:pPr>
            <a:r>
              <a:rPr lang="en-US" dirty="0"/>
              <a:t>PHC Development</a:t>
            </a:r>
          </a:p>
          <a:p>
            <a:pPr marL="285750" indent="-285750">
              <a:buFont typeface="Arial" panose="020B0604020202020204" pitchFamily="34" charset="0"/>
              <a:buChar char="•"/>
            </a:pPr>
            <a:r>
              <a:rPr lang="en-US" dirty="0"/>
              <a:t>Material Damage</a:t>
            </a:r>
          </a:p>
          <a:p>
            <a:pPr marL="742950" lvl="1" indent="-285750">
              <a:buFont typeface="Arial" panose="020B0604020202020204" pitchFamily="34" charset="0"/>
              <a:buChar char="•"/>
            </a:pPr>
            <a:r>
              <a:rPr lang="en-US" dirty="0"/>
              <a:t>H</a:t>
            </a:r>
            <a:r>
              <a:rPr lang="en-US" baseline="-25000" dirty="0"/>
              <a:t>2</a:t>
            </a:r>
            <a:r>
              <a:rPr lang="en-US" dirty="0"/>
              <a:t>O Quality</a:t>
            </a:r>
          </a:p>
          <a:p>
            <a:pPr marL="742950" lvl="1" indent="-285750">
              <a:buFont typeface="Arial" panose="020B0604020202020204" pitchFamily="34" charset="0"/>
              <a:buChar char="•"/>
            </a:pPr>
            <a:r>
              <a:rPr lang="en-US" dirty="0"/>
              <a:t>Sediment</a:t>
            </a:r>
          </a:p>
          <a:p>
            <a:pPr marL="742950" lvl="1" indent="-285750">
              <a:buFont typeface="Arial" panose="020B0604020202020204" pitchFamily="34" charset="0"/>
              <a:buChar char="•"/>
            </a:pPr>
            <a:r>
              <a:rPr lang="en-US" dirty="0"/>
              <a:t>H</a:t>
            </a:r>
            <a:r>
              <a:rPr lang="en-US" baseline="-25000" dirty="0"/>
              <a:t>2</a:t>
            </a:r>
            <a:r>
              <a:rPr lang="en-US" dirty="0"/>
              <a:t>O Quantity</a:t>
            </a:r>
          </a:p>
          <a:p>
            <a:pPr marL="285750" indent="-285750">
              <a:buFont typeface="Arial" panose="020B0604020202020204" pitchFamily="34" charset="0"/>
              <a:buChar char="•"/>
            </a:pPr>
            <a:r>
              <a:rPr lang="en-US" dirty="0"/>
              <a:t>BMP/BTCA</a:t>
            </a:r>
          </a:p>
        </p:txBody>
      </p:sp>
      <p:sp>
        <p:nvSpPr>
          <p:cNvPr id="19" name="TextBox 18">
            <a:extLst>
              <a:ext uri="{FF2B5EF4-FFF2-40B4-BE49-F238E27FC236}">
                <a16:creationId xmlns:a16="http://schemas.microsoft.com/office/drawing/2014/main" id="{76FCE824-0311-4F5A-99A0-04D558B72501}"/>
              </a:ext>
            </a:extLst>
          </p:cNvPr>
          <p:cNvSpPr txBox="1"/>
          <p:nvPr/>
        </p:nvSpPr>
        <p:spPr>
          <a:xfrm>
            <a:off x="5804172" y="2091987"/>
            <a:ext cx="1844672" cy="369332"/>
          </a:xfrm>
          <a:prstGeom prst="rect">
            <a:avLst/>
          </a:prstGeom>
          <a:noFill/>
        </p:spPr>
        <p:txBody>
          <a:bodyPr wrap="none" rtlCol="0">
            <a:spAutoFit/>
          </a:bodyPr>
          <a:lstStyle/>
          <a:p>
            <a:r>
              <a:rPr lang="en-US" b="1" u="sng" dirty="0"/>
              <a:t>Reclamation Plan</a:t>
            </a:r>
          </a:p>
        </p:txBody>
      </p:sp>
      <p:sp>
        <p:nvSpPr>
          <p:cNvPr id="20" name="TextBox 19">
            <a:extLst>
              <a:ext uri="{FF2B5EF4-FFF2-40B4-BE49-F238E27FC236}">
                <a16:creationId xmlns:a16="http://schemas.microsoft.com/office/drawing/2014/main" id="{52321F54-76EF-4EC6-A7AB-DD8F3BED8C13}"/>
              </a:ext>
            </a:extLst>
          </p:cNvPr>
          <p:cNvSpPr txBox="1"/>
          <p:nvPr/>
        </p:nvSpPr>
        <p:spPr>
          <a:xfrm>
            <a:off x="5804172" y="4120939"/>
            <a:ext cx="2005101" cy="369332"/>
          </a:xfrm>
          <a:prstGeom prst="rect">
            <a:avLst/>
          </a:prstGeom>
          <a:noFill/>
        </p:spPr>
        <p:txBody>
          <a:bodyPr wrap="none" rtlCol="0">
            <a:spAutoFit/>
          </a:bodyPr>
          <a:lstStyle/>
          <a:p>
            <a:r>
              <a:rPr lang="en-US" b="1" u="sng" dirty="0"/>
              <a:t>Hydrologic Balance</a:t>
            </a:r>
          </a:p>
        </p:txBody>
      </p:sp>
      <p:sp>
        <p:nvSpPr>
          <p:cNvPr id="21" name="Arrow: Right 20">
            <a:extLst>
              <a:ext uri="{FF2B5EF4-FFF2-40B4-BE49-F238E27FC236}">
                <a16:creationId xmlns:a16="http://schemas.microsoft.com/office/drawing/2014/main" id="{3799159F-C8D0-4B9A-8280-6D1CA1118F3A}"/>
              </a:ext>
            </a:extLst>
          </p:cNvPr>
          <p:cNvSpPr/>
          <p:nvPr/>
        </p:nvSpPr>
        <p:spPr>
          <a:xfrm>
            <a:off x="5135610" y="5737372"/>
            <a:ext cx="3433011" cy="393032"/>
          </a:xfrm>
          <a:prstGeom prst="rightArrow">
            <a:avLst>
              <a:gd name="adj1" fmla="val 37692"/>
              <a:gd name="adj2" fmla="val 105384"/>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08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B443F8A9-A8BF-4194-92B4-C5122438A13D}"/>
              </a:ext>
            </a:extLst>
          </p:cNvPr>
          <p:cNvSpPr/>
          <p:nvPr/>
        </p:nvSpPr>
        <p:spPr>
          <a:xfrm rot="10800000">
            <a:off x="1702599" y="5737372"/>
            <a:ext cx="3433011" cy="393032"/>
          </a:xfrm>
          <a:prstGeom prst="rightArrow">
            <a:avLst>
              <a:gd name="adj1" fmla="val 37692"/>
              <a:gd name="adj2" fmla="val 105384"/>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EAB7479-AA72-458F-872F-874F07A32705}"/>
              </a:ext>
            </a:extLst>
          </p:cNvPr>
          <p:cNvSpPr txBox="1"/>
          <p:nvPr/>
        </p:nvSpPr>
        <p:spPr>
          <a:xfrm>
            <a:off x="2053776" y="6139723"/>
            <a:ext cx="1279133" cy="369332"/>
          </a:xfrm>
          <a:prstGeom prst="rect">
            <a:avLst/>
          </a:prstGeom>
          <a:noFill/>
        </p:spPr>
        <p:txBody>
          <a:bodyPr wrap="none" rtlCol="0">
            <a:spAutoFit/>
          </a:bodyPr>
          <a:lstStyle/>
          <a:p>
            <a:r>
              <a:rPr lang="en-US" dirty="0"/>
              <a:t>OPERATION</a:t>
            </a:r>
          </a:p>
        </p:txBody>
      </p:sp>
      <p:sp>
        <p:nvSpPr>
          <p:cNvPr id="24" name="TextBox 23">
            <a:extLst>
              <a:ext uri="{FF2B5EF4-FFF2-40B4-BE49-F238E27FC236}">
                <a16:creationId xmlns:a16="http://schemas.microsoft.com/office/drawing/2014/main" id="{B60D2C9D-1854-4567-BEE8-AD74FCB8FD42}"/>
              </a:ext>
            </a:extLst>
          </p:cNvPr>
          <p:cNvSpPr txBox="1"/>
          <p:nvPr/>
        </p:nvSpPr>
        <p:spPr>
          <a:xfrm>
            <a:off x="6713441" y="6139723"/>
            <a:ext cx="1556965" cy="369332"/>
          </a:xfrm>
          <a:prstGeom prst="rect">
            <a:avLst/>
          </a:prstGeom>
          <a:noFill/>
        </p:spPr>
        <p:txBody>
          <a:bodyPr wrap="none" rtlCol="0">
            <a:spAutoFit/>
          </a:bodyPr>
          <a:lstStyle/>
          <a:p>
            <a:r>
              <a:rPr lang="en-US" dirty="0"/>
              <a:t>RECLAMATION</a:t>
            </a:r>
          </a:p>
        </p:txBody>
      </p:sp>
      <p:sp>
        <p:nvSpPr>
          <p:cNvPr id="25" name="TextBox 24">
            <a:extLst>
              <a:ext uri="{FF2B5EF4-FFF2-40B4-BE49-F238E27FC236}">
                <a16:creationId xmlns:a16="http://schemas.microsoft.com/office/drawing/2014/main" id="{6F33FD95-7EF2-436C-BF6D-0C886CBEEF69}"/>
              </a:ext>
            </a:extLst>
          </p:cNvPr>
          <p:cNvSpPr txBox="1"/>
          <p:nvPr/>
        </p:nvSpPr>
        <p:spPr>
          <a:xfrm>
            <a:off x="4132771" y="6103480"/>
            <a:ext cx="2005677" cy="369332"/>
          </a:xfrm>
          <a:prstGeom prst="rect">
            <a:avLst/>
          </a:prstGeom>
          <a:noFill/>
        </p:spPr>
        <p:txBody>
          <a:bodyPr wrap="none" rtlCol="0">
            <a:spAutoFit/>
          </a:bodyPr>
          <a:lstStyle/>
          <a:p>
            <a:r>
              <a:rPr lang="en-US" dirty="0"/>
              <a:t>Focus of permitting</a:t>
            </a:r>
          </a:p>
        </p:txBody>
      </p:sp>
      <p:sp>
        <p:nvSpPr>
          <p:cNvPr id="26" name="TextBox 25">
            <a:extLst>
              <a:ext uri="{FF2B5EF4-FFF2-40B4-BE49-F238E27FC236}">
                <a16:creationId xmlns:a16="http://schemas.microsoft.com/office/drawing/2014/main" id="{E5F5470A-101D-464F-A46F-FC8B01EADE67}"/>
              </a:ext>
            </a:extLst>
          </p:cNvPr>
          <p:cNvSpPr txBox="1"/>
          <p:nvPr/>
        </p:nvSpPr>
        <p:spPr>
          <a:xfrm>
            <a:off x="2211813" y="2672046"/>
            <a:ext cx="2146229" cy="1477328"/>
          </a:xfrm>
          <a:prstGeom prst="rect">
            <a:avLst/>
          </a:prstGeom>
          <a:noFill/>
        </p:spPr>
        <p:txBody>
          <a:bodyPr wrap="none" rtlCol="0">
            <a:spAutoFit/>
          </a:bodyPr>
          <a:lstStyle/>
          <a:p>
            <a:pPr marL="285750" indent="-285750">
              <a:buFont typeface="Arial" panose="020B0604020202020204" pitchFamily="34" charset="0"/>
              <a:buChar char="•"/>
            </a:pPr>
            <a:r>
              <a:rPr lang="en-US" dirty="0"/>
              <a:t>Conventional</a:t>
            </a:r>
          </a:p>
          <a:p>
            <a:pPr marL="285750" indent="-285750">
              <a:buFont typeface="Arial" panose="020B0604020202020204" pitchFamily="34" charset="0"/>
              <a:buChar char="•"/>
            </a:pPr>
            <a:r>
              <a:rPr lang="en-US" dirty="0"/>
              <a:t>Priority</a:t>
            </a:r>
          </a:p>
          <a:p>
            <a:pPr marL="285750" indent="-285750">
              <a:buFont typeface="Arial" panose="020B0604020202020204" pitchFamily="34" charset="0"/>
              <a:buChar char="•"/>
            </a:pPr>
            <a:r>
              <a:rPr lang="en-US" dirty="0"/>
              <a:t>Non-conventional</a:t>
            </a:r>
          </a:p>
          <a:p>
            <a:pPr marL="285750" indent="-285750">
              <a:buFont typeface="Arial" panose="020B0604020202020204" pitchFamily="34" charset="0"/>
              <a:buChar char="•"/>
            </a:pPr>
            <a:r>
              <a:rPr lang="en-US" dirty="0"/>
              <a:t>State Standards</a:t>
            </a:r>
          </a:p>
          <a:p>
            <a:pPr marL="285750" indent="-285750">
              <a:buFont typeface="Arial" panose="020B0604020202020204" pitchFamily="34" charset="0"/>
              <a:buChar char="•"/>
            </a:pPr>
            <a:r>
              <a:rPr lang="en-US" dirty="0"/>
              <a:t>Reflect Operation</a:t>
            </a:r>
          </a:p>
        </p:txBody>
      </p:sp>
      <p:sp>
        <p:nvSpPr>
          <p:cNvPr id="27" name="TextBox 26">
            <a:extLst>
              <a:ext uri="{FF2B5EF4-FFF2-40B4-BE49-F238E27FC236}">
                <a16:creationId xmlns:a16="http://schemas.microsoft.com/office/drawing/2014/main" id="{C24FCBE8-EF63-4EC7-9568-47C3E2390E5C}"/>
              </a:ext>
            </a:extLst>
          </p:cNvPr>
          <p:cNvSpPr txBox="1"/>
          <p:nvPr/>
        </p:nvSpPr>
        <p:spPr>
          <a:xfrm>
            <a:off x="1886573" y="2338440"/>
            <a:ext cx="2462341" cy="369332"/>
          </a:xfrm>
          <a:prstGeom prst="rect">
            <a:avLst/>
          </a:prstGeom>
          <a:noFill/>
        </p:spPr>
        <p:txBody>
          <a:bodyPr wrap="none" rtlCol="0">
            <a:spAutoFit/>
          </a:bodyPr>
          <a:lstStyle/>
          <a:p>
            <a:r>
              <a:rPr lang="en-US" b="1" u="sng" dirty="0"/>
              <a:t>Point Source Regulation</a:t>
            </a:r>
          </a:p>
        </p:txBody>
      </p:sp>
      <p:sp>
        <p:nvSpPr>
          <p:cNvPr id="28" name="Arrow: Down 27">
            <a:extLst>
              <a:ext uri="{FF2B5EF4-FFF2-40B4-BE49-F238E27FC236}">
                <a16:creationId xmlns:a16="http://schemas.microsoft.com/office/drawing/2014/main" id="{E2C7A87E-157D-4B76-A137-AD24B5B2D349}"/>
              </a:ext>
            </a:extLst>
          </p:cNvPr>
          <p:cNvSpPr/>
          <p:nvPr/>
        </p:nvSpPr>
        <p:spPr>
          <a:xfrm rot="5400000">
            <a:off x="5758024" y="2240838"/>
            <a:ext cx="188492" cy="1722341"/>
          </a:xfrm>
          <a:prstGeom prst="downArrow">
            <a:avLst>
              <a:gd name="adj1" fmla="val 32979"/>
              <a:gd name="adj2" fmla="val 8617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00292C65-DB8E-4EED-9B78-087DBA871074}"/>
              </a:ext>
            </a:extLst>
          </p:cNvPr>
          <p:cNvSpPr/>
          <p:nvPr/>
        </p:nvSpPr>
        <p:spPr>
          <a:xfrm rot="16200000">
            <a:off x="4627324" y="2163759"/>
            <a:ext cx="176661" cy="839911"/>
          </a:xfrm>
          <a:prstGeom prst="downArrow">
            <a:avLst>
              <a:gd name="adj1" fmla="val 32979"/>
              <a:gd name="adj2" fmla="val 8617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531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4_DEQLogo_WhiteBG_Web.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163" y="5845994"/>
            <a:ext cx="1238198" cy="956790"/>
          </a:xfrm>
          <a:prstGeom prst="rect">
            <a:avLst/>
          </a:prstGeom>
        </p:spPr>
      </p:pic>
      <p:cxnSp>
        <p:nvCxnSpPr>
          <p:cNvPr id="3" name="Straight Connector 2"/>
          <p:cNvCxnSpPr/>
          <p:nvPr/>
        </p:nvCxnSpPr>
        <p:spPr>
          <a:xfrm>
            <a:off x="0" y="766122"/>
            <a:ext cx="9144000" cy="0"/>
          </a:xfrm>
          <a:prstGeom prst="line">
            <a:avLst/>
          </a:prstGeom>
          <a:ln>
            <a:solidFill>
              <a:srgbClr val="03528B"/>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5556110"/>
            <a:ext cx="9144000" cy="0"/>
          </a:xfrm>
          <a:prstGeom prst="line">
            <a:avLst/>
          </a:prstGeom>
          <a:ln>
            <a:solidFill>
              <a:srgbClr val="03528B"/>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flipH="1">
            <a:off x="1" y="766122"/>
            <a:ext cx="1304360" cy="4789988"/>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11</a:t>
            </a:fld>
            <a:endParaRPr lang="en-US" dirty="0">
              <a:solidFill>
                <a:srgbClr val="03528B"/>
              </a:solidFill>
            </a:endParaRPr>
          </a:p>
        </p:txBody>
      </p:sp>
      <p:sp>
        <p:nvSpPr>
          <p:cNvPr id="11" name="TextBox 10"/>
          <p:cNvSpPr txBox="1"/>
          <p:nvPr/>
        </p:nvSpPr>
        <p:spPr>
          <a:xfrm>
            <a:off x="203935" y="391495"/>
            <a:ext cx="4355436" cy="461665"/>
          </a:xfrm>
          <a:prstGeom prst="rect">
            <a:avLst/>
          </a:prstGeom>
          <a:noFill/>
        </p:spPr>
        <p:txBody>
          <a:bodyPr wrap="square" rtlCol="0">
            <a:spAutoFit/>
          </a:bodyPr>
          <a:lstStyle/>
          <a:p>
            <a:r>
              <a:rPr lang="en-US" sz="2400" b="1" dirty="0">
                <a:solidFill>
                  <a:srgbClr val="03528B"/>
                </a:solidFill>
                <a:latin typeface="Gotham Medium"/>
                <a:cs typeface="Gotham Medium"/>
              </a:rPr>
              <a:t>PERMITTING</a:t>
            </a:r>
          </a:p>
        </p:txBody>
      </p:sp>
      <p:sp>
        <p:nvSpPr>
          <p:cNvPr id="12" name="Oval 11">
            <a:extLst>
              <a:ext uri="{FF2B5EF4-FFF2-40B4-BE49-F238E27FC236}">
                <a16:creationId xmlns:a16="http://schemas.microsoft.com/office/drawing/2014/main" id="{0CE55547-A7ED-4BB1-95DE-C8189D97DE61}"/>
              </a:ext>
            </a:extLst>
          </p:cNvPr>
          <p:cNvSpPr/>
          <p:nvPr/>
        </p:nvSpPr>
        <p:spPr>
          <a:xfrm>
            <a:off x="1498687" y="1222492"/>
            <a:ext cx="3767035" cy="376703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43866E2-EF84-44F8-8995-48D9E5A24A05}"/>
              </a:ext>
            </a:extLst>
          </p:cNvPr>
          <p:cNvSpPr/>
          <p:nvPr/>
        </p:nvSpPr>
        <p:spPr>
          <a:xfrm>
            <a:off x="4835446" y="1222492"/>
            <a:ext cx="3767035" cy="376703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2555CB7-9449-4FF0-AD7B-91DC5EDF6CA4}"/>
              </a:ext>
            </a:extLst>
          </p:cNvPr>
          <p:cNvSpPr txBox="1"/>
          <p:nvPr/>
        </p:nvSpPr>
        <p:spPr>
          <a:xfrm>
            <a:off x="1379876" y="853160"/>
            <a:ext cx="1884811" cy="369332"/>
          </a:xfrm>
          <a:prstGeom prst="rect">
            <a:avLst/>
          </a:prstGeom>
          <a:noFill/>
        </p:spPr>
        <p:txBody>
          <a:bodyPr wrap="none" rtlCol="0">
            <a:spAutoFit/>
          </a:bodyPr>
          <a:lstStyle/>
          <a:p>
            <a:r>
              <a:rPr lang="en-US" b="1" dirty="0"/>
              <a:t>NPDES Permitting</a:t>
            </a:r>
          </a:p>
        </p:txBody>
      </p:sp>
      <p:sp>
        <p:nvSpPr>
          <p:cNvPr id="17" name="TextBox 16">
            <a:extLst>
              <a:ext uri="{FF2B5EF4-FFF2-40B4-BE49-F238E27FC236}">
                <a16:creationId xmlns:a16="http://schemas.microsoft.com/office/drawing/2014/main" id="{0B16BF6B-8805-44F9-9D2B-9156900C3178}"/>
              </a:ext>
            </a:extLst>
          </p:cNvPr>
          <p:cNvSpPr txBox="1"/>
          <p:nvPr/>
        </p:nvSpPr>
        <p:spPr>
          <a:xfrm>
            <a:off x="7484570" y="853160"/>
            <a:ext cx="1659429" cy="369332"/>
          </a:xfrm>
          <a:prstGeom prst="rect">
            <a:avLst/>
          </a:prstGeom>
          <a:noFill/>
        </p:spPr>
        <p:txBody>
          <a:bodyPr wrap="none" rtlCol="0">
            <a:spAutoFit/>
          </a:bodyPr>
          <a:lstStyle/>
          <a:p>
            <a:r>
              <a:rPr lang="en-US" b="1" dirty="0"/>
              <a:t>Coal Permitting</a:t>
            </a:r>
          </a:p>
        </p:txBody>
      </p:sp>
      <p:sp>
        <p:nvSpPr>
          <p:cNvPr id="18" name="TextBox 17">
            <a:extLst>
              <a:ext uri="{FF2B5EF4-FFF2-40B4-BE49-F238E27FC236}">
                <a16:creationId xmlns:a16="http://schemas.microsoft.com/office/drawing/2014/main" id="{4F0FEA8C-62AA-4C96-9DD3-D24AE1E21859}"/>
              </a:ext>
            </a:extLst>
          </p:cNvPr>
          <p:cNvSpPr txBox="1"/>
          <p:nvPr/>
        </p:nvSpPr>
        <p:spPr>
          <a:xfrm>
            <a:off x="6215837" y="2375275"/>
            <a:ext cx="2179699" cy="1754326"/>
          </a:xfrm>
          <a:prstGeom prst="rect">
            <a:avLst/>
          </a:prstGeom>
          <a:noFill/>
        </p:spPr>
        <p:txBody>
          <a:bodyPr wrap="none" rtlCol="0">
            <a:spAutoFit/>
          </a:bodyPr>
          <a:lstStyle/>
          <a:p>
            <a:pPr marL="285750" indent="-285750">
              <a:buFont typeface="Arial" panose="020B0604020202020204" pitchFamily="34" charset="0"/>
              <a:buChar char="•"/>
            </a:pPr>
            <a:r>
              <a:rPr lang="en-US" dirty="0"/>
              <a:t>PHC Development</a:t>
            </a:r>
          </a:p>
          <a:p>
            <a:pPr marL="285750" indent="-285750">
              <a:buFont typeface="Arial" panose="020B0604020202020204" pitchFamily="34" charset="0"/>
              <a:buChar char="•"/>
            </a:pPr>
            <a:r>
              <a:rPr lang="en-US" dirty="0"/>
              <a:t>Material Damage</a:t>
            </a:r>
          </a:p>
          <a:p>
            <a:pPr marL="742950" lvl="1" indent="-285750">
              <a:buFont typeface="Arial" panose="020B0604020202020204" pitchFamily="34" charset="0"/>
              <a:buChar char="•"/>
            </a:pPr>
            <a:r>
              <a:rPr lang="en-US" dirty="0"/>
              <a:t>H</a:t>
            </a:r>
            <a:r>
              <a:rPr lang="en-US" baseline="-25000" dirty="0"/>
              <a:t>2</a:t>
            </a:r>
            <a:r>
              <a:rPr lang="en-US" dirty="0"/>
              <a:t>O Quality</a:t>
            </a:r>
          </a:p>
          <a:p>
            <a:pPr marL="742950" lvl="1" indent="-285750">
              <a:buFont typeface="Arial" panose="020B0604020202020204" pitchFamily="34" charset="0"/>
              <a:buChar char="•"/>
            </a:pPr>
            <a:r>
              <a:rPr lang="en-US" dirty="0">
                <a:solidFill>
                  <a:srgbClr val="FF0000"/>
                </a:solidFill>
              </a:rPr>
              <a:t>Sediment</a:t>
            </a:r>
          </a:p>
          <a:p>
            <a:pPr marL="742950" lvl="1" indent="-285750">
              <a:buFont typeface="Arial" panose="020B0604020202020204" pitchFamily="34" charset="0"/>
              <a:buChar char="•"/>
            </a:pPr>
            <a:r>
              <a:rPr lang="en-US" dirty="0">
                <a:solidFill>
                  <a:srgbClr val="FF0000"/>
                </a:solidFill>
              </a:rPr>
              <a:t>H</a:t>
            </a:r>
            <a:r>
              <a:rPr lang="en-US" baseline="-25000" dirty="0">
                <a:solidFill>
                  <a:srgbClr val="FF0000"/>
                </a:solidFill>
              </a:rPr>
              <a:t>2</a:t>
            </a:r>
            <a:r>
              <a:rPr lang="en-US" dirty="0">
                <a:solidFill>
                  <a:srgbClr val="FF0000"/>
                </a:solidFill>
              </a:rPr>
              <a:t>O Quantity</a:t>
            </a:r>
          </a:p>
          <a:p>
            <a:pPr marL="285750" indent="-285750">
              <a:buFont typeface="Arial" panose="020B0604020202020204" pitchFamily="34" charset="0"/>
              <a:buChar char="•"/>
            </a:pPr>
            <a:r>
              <a:rPr lang="en-US" dirty="0">
                <a:solidFill>
                  <a:srgbClr val="FF0000"/>
                </a:solidFill>
              </a:rPr>
              <a:t>BMP/BTCA</a:t>
            </a:r>
          </a:p>
        </p:txBody>
      </p:sp>
      <p:sp>
        <p:nvSpPr>
          <p:cNvPr id="19" name="TextBox 18">
            <a:extLst>
              <a:ext uri="{FF2B5EF4-FFF2-40B4-BE49-F238E27FC236}">
                <a16:creationId xmlns:a16="http://schemas.microsoft.com/office/drawing/2014/main" id="{76FCE824-0311-4F5A-99A0-04D558B72501}"/>
              </a:ext>
            </a:extLst>
          </p:cNvPr>
          <p:cNvSpPr txBox="1"/>
          <p:nvPr/>
        </p:nvSpPr>
        <p:spPr>
          <a:xfrm>
            <a:off x="5804172" y="2091987"/>
            <a:ext cx="1844672" cy="369332"/>
          </a:xfrm>
          <a:prstGeom prst="rect">
            <a:avLst/>
          </a:prstGeom>
          <a:noFill/>
        </p:spPr>
        <p:txBody>
          <a:bodyPr wrap="none" rtlCol="0">
            <a:spAutoFit/>
          </a:bodyPr>
          <a:lstStyle/>
          <a:p>
            <a:r>
              <a:rPr lang="en-US" b="1" u="sng" dirty="0"/>
              <a:t>Reclamation Plan</a:t>
            </a:r>
          </a:p>
        </p:txBody>
      </p:sp>
      <p:sp>
        <p:nvSpPr>
          <p:cNvPr id="20" name="TextBox 19">
            <a:extLst>
              <a:ext uri="{FF2B5EF4-FFF2-40B4-BE49-F238E27FC236}">
                <a16:creationId xmlns:a16="http://schemas.microsoft.com/office/drawing/2014/main" id="{52321F54-76EF-4EC6-A7AB-DD8F3BED8C13}"/>
              </a:ext>
            </a:extLst>
          </p:cNvPr>
          <p:cNvSpPr txBox="1"/>
          <p:nvPr/>
        </p:nvSpPr>
        <p:spPr>
          <a:xfrm>
            <a:off x="5804172" y="4120939"/>
            <a:ext cx="2005101" cy="369332"/>
          </a:xfrm>
          <a:prstGeom prst="rect">
            <a:avLst/>
          </a:prstGeom>
          <a:noFill/>
        </p:spPr>
        <p:txBody>
          <a:bodyPr wrap="none" rtlCol="0">
            <a:spAutoFit/>
          </a:bodyPr>
          <a:lstStyle/>
          <a:p>
            <a:r>
              <a:rPr lang="en-US" b="1" u="sng" dirty="0">
                <a:solidFill>
                  <a:srgbClr val="FF0000"/>
                </a:solidFill>
              </a:rPr>
              <a:t>Hydrologic Balance</a:t>
            </a:r>
          </a:p>
        </p:txBody>
      </p:sp>
      <p:sp>
        <p:nvSpPr>
          <p:cNvPr id="21" name="Arrow: Right 20">
            <a:extLst>
              <a:ext uri="{FF2B5EF4-FFF2-40B4-BE49-F238E27FC236}">
                <a16:creationId xmlns:a16="http://schemas.microsoft.com/office/drawing/2014/main" id="{3799159F-C8D0-4B9A-8280-6D1CA1118F3A}"/>
              </a:ext>
            </a:extLst>
          </p:cNvPr>
          <p:cNvSpPr/>
          <p:nvPr/>
        </p:nvSpPr>
        <p:spPr>
          <a:xfrm>
            <a:off x="5135610" y="5737372"/>
            <a:ext cx="3433011" cy="393032"/>
          </a:xfrm>
          <a:prstGeom prst="rightArrow">
            <a:avLst>
              <a:gd name="adj1" fmla="val 37692"/>
              <a:gd name="adj2" fmla="val 105384"/>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08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B443F8A9-A8BF-4194-92B4-C5122438A13D}"/>
              </a:ext>
            </a:extLst>
          </p:cNvPr>
          <p:cNvSpPr/>
          <p:nvPr/>
        </p:nvSpPr>
        <p:spPr>
          <a:xfrm rot="10800000">
            <a:off x="1702599" y="5737372"/>
            <a:ext cx="3433011" cy="393032"/>
          </a:xfrm>
          <a:prstGeom prst="rightArrow">
            <a:avLst>
              <a:gd name="adj1" fmla="val 37692"/>
              <a:gd name="adj2" fmla="val 105384"/>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EAB7479-AA72-458F-872F-874F07A32705}"/>
              </a:ext>
            </a:extLst>
          </p:cNvPr>
          <p:cNvSpPr txBox="1"/>
          <p:nvPr/>
        </p:nvSpPr>
        <p:spPr>
          <a:xfrm>
            <a:off x="2053776" y="6139723"/>
            <a:ext cx="1279133" cy="369332"/>
          </a:xfrm>
          <a:prstGeom prst="rect">
            <a:avLst/>
          </a:prstGeom>
          <a:noFill/>
        </p:spPr>
        <p:txBody>
          <a:bodyPr wrap="none" rtlCol="0">
            <a:spAutoFit/>
          </a:bodyPr>
          <a:lstStyle/>
          <a:p>
            <a:r>
              <a:rPr lang="en-US" dirty="0"/>
              <a:t>OPERATION</a:t>
            </a:r>
          </a:p>
        </p:txBody>
      </p:sp>
      <p:sp>
        <p:nvSpPr>
          <p:cNvPr id="24" name="TextBox 23">
            <a:extLst>
              <a:ext uri="{FF2B5EF4-FFF2-40B4-BE49-F238E27FC236}">
                <a16:creationId xmlns:a16="http://schemas.microsoft.com/office/drawing/2014/main" id="{B60D2C9D-1854-4567-BEE8-AD74FCB8FD42}"/>
              </a:ext>
            </a:extLst>
          </p:cNvPr>
          <p:cNvSpPr txBox="1"/>
          <p:nvPr/>
        </p:nvSpPr>
        <p:spPr>
          <a:xfrm>
            <a:off x="6713441" y="6139723"/>
            <a:ext cx="1556965" cy="369332"/>
          </a:xfrm>
          <a:prstGeom prst="rect">
            <a:avLst/>
          </a:prstGeom>
          <a:noFill/>
        </p:spPr>
        <p:txBody>
          <a:bodyPr wrap="none" rtlCol="0">
            <a:spAutoFit/>
          </a:bodyPr>
          <a:lstStyle/>
          <a:p>
            <a:r>
              <a:rPr lang="en-US" dirty="0"/>
              <a:t>RECLAMATION</a:t>
            </a:r>
          </a:p>
        </p:txBody>
      </p:sp>
      <p:sp>
        <p:nvSpPr>
          <p:cNvPr id="25" name="TextBox 24">
            <a:extLst>
              <a:ext uri="{FF2B5EF4-FFF2-40B4-BE49-F238E27FC236}">
                <a16:creationId xmlns:a16="http://schemas.microsoft.com/office/drawing/2014/main" id="{6F33FD95-7EF2-436C-BF6D-0C886CBEEF69}"/>
              </a:ext>
            </a:extLst>
          </p:cNvPr>
          <p:cNvSpPr txBox="1"/>
          <p:nvPr/>
        </p:nvSpPr>
        <p:spPr>
          <a:xfrm>
            <a:off x="4132771" y="6103480"/>
            <a:ext cx="2005677" cy="369332"/>
          </a:xfrm>
          <a:prstGeom prst="rect">
            <a:avLst/>
          </a:prstGeom>
          <a:noFill/>
        </p:spPr>
        <p:txBody>
          <a:bodyPr wrap="none" rtlCol="0">
            <a:spAutoFit/>
          </a:bodyPr>
          <a:lstStyle/>
          <a:p>
            <a:r>
              <a:rPr lang="en-US" dirty="0"/>
              <a:t>Focus of permitting</a:t>
            </a:r>
          </a:p>
        </p:txBody>
      </p:sp>
      <p:sp>
        <p:nvSpPr>
          <p:cNvPr id="26" name="TextBox 25">
            <a:extLst>
              <a:ext uri="{FF2B5EF4-FFF2-40B4-BE49-F238E27FC236}">
                <a16:creationId xmlns:a16="http://schemas.microsoft.com/office/drawing/2014/main" id="{E5F5470A-101D-464F-A46F-FC8B01EADE67}"/>
              </a:ext>
            </a:extLst>
          </p:cNvPr>
          <p:cNvSpPr txBox="1"/>
          <p:nvPr/>
        </p:nvSpPr>
        <p:spPr>
          <a:xfrm>
            <a:off x="2211813" y="2672046"/>
            <a:ext cx="2146229" cy="1477328"/>
          </a:xfrm>
          <a:prstGeom prst="rect">
            <a:avLst/>
          </a:prstGeom>
          <a:noFill/>
        </p:spPr>
        <p:txBody>
          <a:bodyPr wrap="none" rtlCol="0">
            <a:spAutoFit/>
          </a:bodyPr>
          <a:lstStyle/>
          <a:p>
            <a:pPr marL="285750" indent="-285750">
              <a:buFont typeface="Arial" panose="020B0604020202020204" pitchFamily="34" charset="0"/>
              <a:buChar char="•"/>
            </a:pPr>
            <a:r>
              <a:rPr lang="en-US" dirty="0"/>
              <a:t>Conventional</a:t>
            </a:r>
          </a:p>
          <a:p>
            <a:pPr marL="285750" indent="-285750">
              <a:buFont typeface="Arial" panose="020B0604020202020204" pitchFamily="34" charset="0"/>
              <a:buChar char="•"/>
            </a:pPr>
            <a:r>
              <a:rPr lang="en-US" dirty="0"/>
              <a:t>Priority</a:t>
            </a:r>
          </a:p>
          <a:p>
            <a:pPr marL="285750" indent="-285750">
              <a:buFont typeface="Arial" panose="020B0604020202020204" pitchFamily="34" charset="0"/>
              <a:buChar char="•"/>
            </a:pPr>
            <a:r>
              <a:rPr lang="en-US" dirty="0"/>
              <a:t>Non-conventional</a:t>
            </a:r>
          </a:p>
          <a:p>
            <a:pPr marL="285750" indent="-285750">
              <a:buFont typeface="Arial" panose="020B0604020202020204" pitchFamily="34" charset="0"/>
              <a:buChar char="•"/>
            </a:pPr>
            <a:r>
              <a:rPr lang="en-US" dirty="0"/>
              <a:t>State Standards</a:t>
            </a:r>
          </a:p>
          <a:p>
            <a:pPr marL="285750" indent="-285750">
              <a:buFont typeface="Arial" panose="020B0604020202020204" pitchFamily="34" charset="0"/>
              <a:buChar char="•"/>
            </a:pPr>
            <a:r>
              <a:rPr lang="en-US" dirty="0">
                <a:solidFill>
                  <a:srgbClr val="FF0000"/>
                </a:solidFill>
              </a:rPr>
              <a:t>Reflect Operation</a:t>
            </a:r>
          </a:p>
        </p:txBody>
      </p:sp>
      <p:sp>
        <p:nvSpPr>
          <p:cNvPr id="27" name="TextBox 26">
            <a:extLst>
              <a:ext uri="{FF2B5EF4-FFF2-40B4-BE49-F238E27FC236}">
                <a16:creationId xmlns:a16="http://schemas.microsoft.com/office/drawing/2014/main" id="{C24FCBE8-EF63-4EC7-9568-47C3E2390E5C}"/>
              </a:ext>
            </a:extLst>
          </p:cNvPr>
          <p:cNvSpPr txBox="1"/>
          <p:nvPr/>
        </p:nvSpPr>
        <p:spPr>
          <a:xfrm>
            <a:off x="1886573" y="2338440"/>
            <a:ext cx="2462341" cy="369332"/>
          </a:xfrm>
          <a:prstGeom prst="rect">
            <a:avLst/>
          </a:prstGeom>
          <a:noFill/>
        </p:spPr>
        <p:txBody>
          <a:bodyPr wrap="none" rtlCol="0">
            <a:spAutoFit/>
          </a:bodyPr>
          <a:lstStyle/>
          <a:p>
            <a:r>
              <a:rPr lang="en-US" b="1" u="sng" dirty="0"/>
              <a:t>Point Source Regulation</a:t>
            </a:r>
          </a:p>
        </p:txBody>
      </p:sp>
    </p:spTree>
    <p:extLst>
      <p:ext uri="{BB962C8B-B14F-4D97-AF65-F5344CB8AC3E}">
        <p14:creationId xmlns:p14="http://schemas.microsoft.com/office/powerpoint/2010/main" val="1590059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4_DEQLogo_WhiteBG_Web.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63" y="5845994"/>
            <a:ext cx="1238198" cy="956790"/>
          </a:xfrm>
          <a:prstGeom prst="rect">
            <a:avLst/>
          </a:prstGeom>
        </p:spPr>
      </p:pic>
      <p:cxnSp>
        <p:nvCxnSpPr>
          <p:cNvPr id="3" name="Straight Connector 2"/>
          <p:cNvCxnSpPr/>
          <p:nvPr/>
        </p:nvCxnSpPr>
        <p:spPr>
          <a:xfrm>
            <a:off x="0" y="766122"/>
            <a:ext cx="9144000" cy="0"/>
          </a:xfrm>
          <a:prstGeom prst="line">
            <a:avLst/>
          </a:prstGeom>
          <a:ln>
            <a:solidFill>
              <a:srgbClr val="03528B"/>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5556110"/>
            <a:ext cx="9144000" cy="0"/>
          </a:xfrm>
          <a:prstGeom prst="line">
            <a:avLst/>
          </a:prstGeom>
          <a:ln>
            <a:solidFill>
              <a:srgbClr val="03528B"/>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flipH="1">
            <a:off x="5756448" y="766122"/>
            <a:ext cx="3387552" cy="4789988"/>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108654" y="1032466"/>
            <a:ext cx="2795475" cy="1477328"/>
          </a:xfrm>
          <a:prstGeom prst="rect">
            <a:avLst/>
          </a:prstGeom>
          <a:noFill/>
        </p:spPr>
        <p:txBody>
          <a:bodyPr wrap="square" rtlCol="0">
            <a:spAutoFit/>
          </a:bodyPr>
          <a:lstStyle/>
          <a:p>
            <a:r>
              <a:rPr lang="en-US" dirty="0">
                <a:solidFill>
                  <a:schemeClr val="bg1"/>
                </a:solidFill>
                <a:latin typeface="Gotham Medium"/>
                <a:cs typeface="Gotham Medium"/>
              </a:rPr>
              <a:t>Effects on Reclamation</a:t>
            </a:r>
          </a:p>
          <a:p>
            <a:endParaRPr lang="en-US" dirty="0">
              <a:solidFill>
                <a:schemeClr val="bg1"/>
              </a:solidFill>
              <a:latin typeface="Gotham Medium"/>
              <a:cs typeface="Gotham Medium"/>
            </a:endParaRPr>
          </a:p>
          <a:p>
            <a:r>
              <a:rPr lang="en-US" dirty="0">
                <a:solidFill>
                  <a:schemeClr val="bg1"/>
                </a:solidFill>
                <a:latin typeface="Gotham Medium"/>
                <a:cs typeface="Gotham Medium"/>
              </a:rPr>
              <a:t>Legacy Permitting</a:t>
            </a:r>
          </a:p>
          <a:p>
            <a:endParaRPr lang="en-US" dirty="0">
              <a:solidFill>
                <a:schemeClr val="bg1"/>
              </a:solidFill>
              <a:latin typeface="Gotham Medium"/>
              <a:cs typeface="Gotham Medium"/>
            </a:endParaRPr>
          </a:p>
          <a:p>
            <a:endParaRPr lang="en-US" dirty="0">
              <a:solidFill>
                <a:schemeClr val="bg1"/>
              </a:solidFill>
              <a:latin typeface="Gotham Medium"/>
              <a:cs typeface="Gotham Medium"/>
            </a:endParaRPr>
          </a:p>
        </p:txBody>
      </p:sp>
      <p:sp>
        <p:nvSpPr>
          <p:cNvPr id="14"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12</a:t>
            </a:fld>
            <a:endParaRPr lang="en-US" dirty="0">
              <a:solidFill>
                <a:srgbClr val="03528B"/>
              </a:solidFill>
            </a:endParaRPr>
          </a:p>
        </p:txBody>
      </p:sp>
      <p:sp>
        <p:nvSpPr>
          <p:cNvPr id="12" name="TextBox 11"/>
          <p:cNvSpPr txBox="1"/>
          <p:nvPr/>
        </p:nvSpPr>
        <p:spPr>
          <a:xfrm>
            <a:off x="203935" y="391495"/>
            <a:ext cx="4355436" cy="461665"/>
          </a:xfrm>
          <a:prstGeom prst="rect">
            <a:avLst/>
          </a:prstGeom>
          <a:noFill/>
        </p:spPr>
        <p:txBody>
          <a:bodyPr wrap="square" rtlCol="0">
            <a:spAutoFit/>
          </a:bodyPr>
          <a:lstStyle/>
          <a:p>
            <a:r>
              <a:rPr lang="en-US" sz="2400" b="1" dirty="0">
                <a:solidFill>
                  <a:srgbClr val="03528B"/>
                </a:solidFill>
                <a:latin typeface="Gotham Medium"/>
                <a:cs typeface="Gotham Medium"/>
              </a:rPr>
              <a:t>PERMITTING CONFLICT</a:t>
            </a: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05" y="758501"/>
            <a:ext cx="5767533" cy="4804099"/>
          </a:xfrm>
          <a:prstGeom prst="rect">
            <a:avLst/>
          </a:prstGeom>
        </p:spPr>
      </p:pic>
    </p:spTree>
    <p:extLst>
      <p:ext uri="{BB962C8B-B14F-4D97-AF65-F5344CB8AC3E}">
        <p14:creationId xmlns:p14="http://schemas.microsoft.com/office/powerpoint/2010/main" val="2510876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6122"/>
            <a:ext cx="9144000" cy="4789988"/>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3528B"/>
              </a:solidFill>
            </a:endParaRPr>
          </a:p>
        </p:txBody>
      </p:sp>
      <p:pic>
        <p:nvPicPr>
          <p:cNvPr id="6" name="Picture 5" descr="04_DEQLogo_WhiteBG_Web.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163" y="5845994"/>
            <a:ext cx="1238198" cy="956790"/>
          </a:xfrm>
          <a:prstGeom prst="rect">
            <a:avLst/>
          </a:prstGeom>
        </p:spPr>
      </p:pic>
      <p:sp>
        <p:nvSpPr>
          <p:cNvPr id="7" name="TextBox 6"/>
          <p:cNvSpPr txBox="1"/>
          <p:nvPr/>
        </p:nvSpPr>
        <p:spPr>
          <a:xfrm>
            <a:off x="66162" y="382327"/>
            <a:ext cx="5553587" cy="461665"/>
          </a:xfrm>
          <a:prstGeom prst="rect">
            <a:avLst/>
          </a:prstGeom>
          <a:noFill/>
        </p:spPr>
        <p:txBody>
          <a:bodyPr wrap="square" rtlCol="0">
            <a:spAutoFit/>
          </a:bodyPr>
          <a:lstStyle/>
          <a:p>
            <a:r>
              <a:rPr lang="en-US" sz="2400" b="1" dirty="0">
                <a:solidFill>
                  <a:srgbClr val="03528B"/>
                </a:solidFill>
                <a:latin typeface="Gotham Medium"/>
                <a:cs typeface="Gotham Medium"/>
              </a:rPr>
              <a:t>RECLAMATION ORIENTED REGULATION?</a:t>
            </a:r>
          </a:p>
        </p:txBody>
      </p:sp>
      <p:sp>
        <p:nvSpPr>
          <p:cNvPr id="11"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13</a:t>
            </a:fld>
            <a:endParaRPr lang="en-US" dirty="0">
              <a:solidFill>
                <a:srgbClr val="03528B"/>
              </a:solidFill>
            </a:endParaRPr>
          </a:p>
        </p:txBody>
      </p:sp>
      <p:pic>
        <p:nvPicPr>
          <p:cNvPr id="9" name="Picture 8">
            <a:extLst>
              <a:ext uri="{FF2B5EF4-FFF2-40B4-BE49-F238E27FC236}">
                <a16:creationId xmlns:a16="http://schemas.microsoft.com/office/drawing/2014/main" id="{8A9D7CDA-B59E-4F9D-ADB8-EC93DF742E2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18537" y="765239"/>
            <a:ext cx="5080370" cy="4790871"/>
          </a:xfrm>
          <a:prstGeom prst="rect">
            <a:avLst/>
          </a:prstGeom>
        </p:spPr>
      </p:pic>
      <p:sp>
        <p:nvSpPr>
          <p:cNvPr id="4" name="TextBox 3">
            <a:extLst>
              <a:ext uri="{FF2B5EF4-FFF2-40B4-BE49-F238E27FC236}">
                <a16:creationId xmlns:a16="http://schemas.microsoft.com/office/drawing/2014/main" id="{D2A84AAE-8E92-44B4-AAC3-0021A26A9D45}"/>
              </a:ext>
            </a:extLst>
          </p:cNvPr>
          <p:cNvSpPr txBox="1"/>
          <p:nvPr/>
        </p:nvSpPr>
        <p:spPr>
          <a:xfrm>
            <a:off x="7874994" y="5147054"/>
            <a:ext cx="592919" cy="369332"/>
          </a:xfrm>
          <a:prstGeom prst="rect">
            <a:avLst/>
          </a:prstGeom>
          <a:noFill/>
        </p:spPr>
        <p:txBody>
          <a:bodyPr wrap="none" rtlCol="0">
            <a:spAutoFit/>
          </a:bodyPr>
          <a:lstStyle/>
          <a:p>
            <a:r>
              <a:rPr lang="en-US" dirty="0">
                <a:solidFill>
                  <a:schemeClr val="bg1"/>
                </a:solidFill>
              </a:rPr>
              <a:t>Yep!</a:t>
            </a:r>
          </a:p>
        </p:txBody>
      </p:sp>
    </p:spTree>
    <p:extLst>
      <p:ext uri="{BB962C8B-B14F-4D97-AF65-F5344CB8AC3E}">
        <p14:creationId xmlns:p14="http://schemas.microsoft.com/office/powerpoint/2010/main" val="2799803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6122"/>
            <a:ext cx="1304361" cy="4789988"/>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3528B"/>
              </a:solidFill>
            </a:endParaRPr>
          </a:p>
        </p:txBody>
      </p:sp>
      <p:pic>
        <p:nvPicPr>
          <p:cNvPr id="6" name="Picture 5" descr="04_DEQLogo_WhiteBG_Web.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163" y="5845994"/>
            <a:ext cx="1238198" cy="956790"/>
          </a:xfrm>
          <a:prstGeom prst="rect">
            <a:avLst/>
          </a:prstGeom>
        </p:spPr>
      </p:pic>
      <p:sp>
        <p:nvSpPr>
          <p:cNvPr id="7" name="TextBox 6"/>
          <p:cNvSpPr txBox="1"/>
          <p:nvPr/>
        </p:nvSpPr>
        <p:spPr>
          <a:xfrm>
            <a:off x="66163" y="382327"/>
            <a:ext cx="4355436" cy="461665"/>
          </a:xfrm>
          <a:prstGeom prst="rect">
            <a:avLst/>
          </a:prstGeom>
          <a:noFill/>
        </p:spPr>
        <p:txBody>
          <a:bodyPr wrap="square" rtlCol="0">
            <a:spAutoFit/>
          </a:bodyPr>
          <a:lstStyle/>
          <a:p>
            <a:r>
              <a:rPr lang="en-US" sz="2400" b="1" dirty="0">
                <a:solidFill>
                  <a:srgbClr val="03528B"/>
                </a:solidFill>
                <a:latin typeface="Gotham Medium"/>
                <a:cs typeface="Gotham Medium"/>
              </a:rPr>
              <a:t>REGULATORY TIMELINE</a:t>
            </a:r>
          </a:p>
        </p:txBody>
      </p:sp>
      <p:sp>
        <p:nvSpPr>
          <p:cNvPr id="11"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14</a:t>
            </a:fld>
            <a:endParaRPr lang="en-US" dirty="0">
              <a:solidFill>
                <a:srgbClr val="03528B"/>
              </a:solidFill>
            </a:endParaRPr>
          </a:p>
        </p:txBody>
      </p:sp>
      <p:sp>
        <p:nvSpPr>
          <p:cNvPr id="10" name="TextBox 9">
            <a:extLst>
              <a:ext uri="{FF2B5EF4-FFF2-40B4-BE49-F238E27FC236}">
                <a16:creationId xmlns:a16="http://schemas.microsoft.com/office/drawing/2014/main" id="{8D73D4AE-974D-4792-80C6-7668AAF281FF}"/>
              </a:ext>
            </a:extLst>
          </p:cNvPr>
          <p:cNvSpPr txBox="1"/>
          <p:nvPr/>
        </p:nvSpPr>
        <p:spPr>
          <a:xfrm>
            <a:off x="2678952" y="929545"/>
            <a:ext cx="2351862" cy="4524315"/>
          </a:xfrm>
          <a:prstGeom prst="rect">
            <a:avLst/>
          </a:prstGeom>
          <a:noFill/>
        </p:spPr>
        <p:txBody>
          <a:bodyPr wrap="none" rtlCol="0">
            <a:spAutoFit/>
          </a:bodyPr>
          <a:lstStyle/>
          <a:p>
            <a:pPr algn="r"/>
            <a:r>
              <a:rPr lang="en-US" dirty="0"/>
              <a:t>CWA 1972</a:t>
            </a:r>
          </a:p>
          <a:p>
            <a:pPr algn="r"/>
            <a:r>
              <a:rPr lang="en-US" dirty="0"/>
              <a:t>WPCA 1972</a:t>
            </a:r>
          </a:p>
          <a:p>
            <a:pPr algn="r"/>
            <a:r>
              <a:rPr lang="en-US" dirty="0"/>
              <a:t>MT WQA 1974</a:t>
            </a:r>
          </a:p>
          <a:p>
            <a:pPr algn="r"/>
            <a:endParaRPr lang="en-US" dirty="0"/>
          </a:p>
          <a:p>
            <a:pPr algn="r"/>
            <a:r>
              <a:rPr lang="en-US" dirty="0"/>
              <a:t>CWA Am. 1977</a:t>
            </a:r>
          </a:p>
          <a:p>
            <a:pPr algn="r"/>
            <a:endParaRPr lang="en-US" dirty="0"/>
          </a:p>
          <a:p>
            <a:pPr algn="r"/>
            <a:endParaRPr lang="en-US" dirty="0"/>
          </a:p>
          <a:p>
            <a:pPr algn="r"/>
            <a:r>
              <a:rPr lang="en-US" dirty="0"/>
              <a:t>ASCM considered 1981</a:t>
            </a:r>
          </a:p>
          <a:p>
            <a:pPr algn="r"/>
            <a:r>
              <a:rPr lang="en-US" dirty="0"/>
              <a:t>Coal ELGs 1985</a:t>
            </a:r>
          </a:p>
          <a:p>
            <a:pPr algn="r"/>
            <a:endParaRPr lang="en-US" dirty="0"/>
          </a:p>
          <a:p>
            <a:pPr algn="r"/>
            <a:endParaRPr lang="en-US" dirty="0"/>
          </a:p>
          <a:p>
            <a:pPr algn="r"/>
            <a:r>
              <a:rPr lang="en-US" dirty="0"/>
              <a:t>ELG revisions 1998</a:t>
            </a:r>
          </a:p>
          <a:p>
            <a:pPr algn="r"/>
            <a:r>
              <a:rPr lang="en-US" dirty="0"/>
              <a:t>WCMWG 2001</a:t>
            </a:r>
          </a:p>
          <a:p>
            <a:pPr algn="r"/>
            <a:r>
              <a:rPr lang="en-US" dirty="0"/>
              <a:t>40 CFR 434, H 2002</a:t>
            </a:r>
          </a:p>
          <a:p>
            <a:pPr algn="r"/>
            <a:endParaRPr lang="en-US" dirty="0"/>
          </a:p>
          <a:p>
            <a:pPr algn="r"/>
            <a:endParaRPr lang="en-US" dirty="0"/>
          </a:p>
        </p:txBody>
      </p:sp>
      <p:sp>
        <p:nvSpPr>
          <p:cNvPr id="12" name="TextBox 11">
            <a:extLst>
              <a:ext uri="{FF2B5EF4-FFF2-40B4-BE49-F238E27FC236}">
                <a16:creationId xmlns:a16="http://schemas.microsoft.com/office/drawing/2014/main" id="{D05346C5-3F2F-4C9E-B512-CA6CE870608E}"/>
              </a:ext>
            </a:extLst>
          </p:cNvPr>
          <p:cNvSpPr txBox="1"/>
          <p:nvPr/>
        </p:nvSpPr>
        <p:spPr>
          <a:xfrm>
            <a:off x="5625264" y="900212"/>
            <a:ext cx="2399183" cy="5355312"/>
          </a:xfrm>
          <a:prstGeom prst="rect">
            <a:avLst/>
          </a:prstGeom>
          <a:noFill/>
        </p:spPr>
        <p:txBody>
          <a:bodyPr wrap="none" rtlCol="0">
            <a:spAutoFit/>
          </a:bodyPr>
          <a:lstStyle/>
          <a:p>
            <a:endParaRPr lang="en-US" dirty="0"/>
          </a:p>
          <a:p>
            <a:endParaRPr lang="en-US" dirty="0"/>
          </a:p>
          <a:p>
            <a:endParaRPr lang="en-US" dirty="0"/>
          </a:p>
          <a:p>
            <a:endParaRPr lang="en-US" dirty="0"/>
          </a:p>
          <a:p>
            <a:r>
              <a:rPr lang="en-US" dirty="0"/>
              <a:t>SMCRA 1977</a:t>
            </a:r>
          </a:p>
          <a:p>
            <a:endParaRPr lang="en-US" dirty="0"/>
          </a:p>
          <a:p>
            <a:r>
              <a:rPr lang="en-US" dirty="0"/>
              <a:t>MSUMRA 1978</a:t>
            </a:r>
          </a:p>
          <a:p>
            <a:r>
              <a:rPr lang="en-US" dirty="0"/>
              <a:t>ASCM considered 1981</a:t>
            </a:r>
          </a:p>
          <a:p>
            <a:endParaRPr lang="en-US" dirty="0"/>
          </a:p>
          <a:p>
            <a:r>
              <a:rPr lang="en-US" dirty="0"/>
              <a:t>ASCM/BTCA 1985</a:t>
            </a:r>
          </a:p>
          <a:p>
            <a:endParaRPr lang="en-US" dirty="0"/>
          </a:p>
          <a:p>
            <a:endParaRPr lang="en-US" dirty="0"/>
          </a:p>
          <a:p>
            <a:endParaRPr lang="en-US" dirty="0"/>
          </a:p>
          <a:p>
            <a:endParaRPr lang="en-US" dirty="0"/>
          </a:p>
          <a:p>
            <a:endParaRPr lang="en-US" dirty="0"/>
          </a:p>
          <a:p>
            <a:r>
              <a:rPr lang="en-US" dirty="0"/>
              <a:t>WA MPDES 2006</a:t>
            </a:r>
          </a:p>
          <a:p>
            <a:endParaRPr lang="en-US" dirty="0"/>
          </a:p>
          <a:p>
            <a:r>
              <a:rPr lang="en-US" dirty="0"/>
              <a:t>WA and MSUMRA 2018</a:t>
            </a:r>
          </a:p>
          <a:p>
            <a:r>
              <a:rPr lang="en-US" dirty="0"/>
              <a:t>Outfall Removal 2019?</a:t>
            </a:r>
          </a:p>
        </p:txBody>
      </p:sp>
      <p:sp>
        <p:nvSpPr>
          <p:cNvPr id="4" name="Arrow: Down 3">
            <a:extLst>
              <a:ext uri="{FF2B5EF4-FFF2-40B4-BE49-F238E27FC236}">
                <a16:creationId xmlns:a16="http://schemas.microsoft.com/office/drawing/2014/main" id="{3B278DF1-6A60-47AF-9987-0E289B584ED9}"/>
              </a:ext>
            </a:extLst>
          </p:cNvPr>
          <p:cNvSpPr/>
          <p:nvPr/>
        </p:nvSpPr>
        <p:spPr>
          <a:xfrm>
            <a:off x="5158594" y="1009650"/>
            <a:ext cx="255561" cy="5245874"/>
          </a:xfrm>
          <a:prstGeom prst="downArrow">
            <a:avLst>
              <a:gd name="adj1" fmla="val 35092"/>
              <a:gd name="adj2" fmla="val 14690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1001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6122"/>
            <a:ext cx="9144000" cy="4789988"/>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3528B"/>
              </a:solidFill>
            </a:endParaRPr>
          </a:p>
        </p:txBody>
      </p:sp>
      <p:pic>
        <p:nvPicPr>
          <p:cNvPr id="6" name="Picture 5" descr="04_DEQLogo_WhiteBG_Web.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163" y="5845994"/>
            <a:ext cx="1238198" cy="956790"/>
          </a:xfrm>
          <a:prstGeom prst="rect">
            <a:avLst/>
          </a:prstGeom>
        </p:spPr>
      </p:pic>
      <p:sp>
        <p:nvSpPr>
          <p:cNvPr id="7" name="TextBox 6"/>
          <p:cNvSpPr txBox="1"/>
          <p:nvPr/>
        </p:nvSpPr>
        <p:spPr>
          <a:xfrm>
            <a:off x="66162" y="382327"/>
            <a:ext cx="7439537" cy="461665"/>
          </a:xfrm>
          <a:prstGeom prst="rect">
            <a:avLst/>
          </a:prstGeom>
          <a:noFill/>
        </p:spPr>
        <p:txBody>
          <a:bodyPr wrap="square" rtlCol="0">
            <a:spAutoFit/>
          </a:bodyPr>
          <a:lstStyle/>
          <a:p>
            <a:r>
              <a:rPr lang="en-US" sz="2400" b="1" dirty="0">
                <a:solidFill>
                  <a:srgbClr val="03528B"/>
                </a:solidFill>
                <a:latin typeface="Gotham Medium"/>
                <a:cs typeface="Gotham Medium"/>
              </a:rPr>
              <a:t>ENVIRONMENTAL BENEFITS</a:t>
            </a:r>
          </a:p>
        </p:txBody>
      </p:sp>
      <p:sp>
        <p:nvSpPr>
          <p:cNvPr id="8" name="TextBox 7"/>
          <p:cNvSpPr txBox="1"/>
          <p:nvPr/>
        </p:nvSpPr>
        <p:spPr>
          <a:xfrm>
            <a:off x="614323" y="1087062"/>
            <a:ext cx="8235209" cy="4216539"/>
          </a:xfrm>
          <a:prstGeom prst="rect">
            <a:avLst/>
          </a:prstGeom>
          <a:noFill/>
        </p:spPr>
        <p:txBody>
          <a:bodyPr wrap="square" rtlCol="0">
            <a:spAutoFit/>
          </a:bodyPr>
          <a:lstStyle/>
          <a:p>
            <a:r>
              <a:rPr lang="en-US" sz="2800" b="1" dirty="0">
                <a:solidFill>
                  <a:schemeClr val="bg1"/>
                </a:solidFill>
              </a:rPr>
              <a:t>9 Benefits Identified in 2001 development document:</a:t>
            </a:r>
          </a:p>
          <a:p>
            <a:pPr marL="342900" indent="-342900">
              <a:buFont typeface="Arial" panose="020B0604020202020204" pitchFamily="34" charset="0"/>
              <a:buChar char="•"/>
            </a:pPr>
            <a:endParaRPr lang="en-US" sz="2400" b="1" dirty="0">
              <a:solidFill>
                <a:schemeClr val="bg1"/>
              </a:solidFill>
            </a:endParaRPr>
          </a:p>
          <a:p>
            <a:pPr marL="342900" indent="-342900">
              <a:buFont typeface="Arial" panose="020B0604020202020204" pitchFamily="34" charset="0"/>
              <a:buChar char="•"/>
            </a:pPr>
            <a:r>
              <a:rPr lang="en-US" sz="2400" b="1" dirty="0">
                <a:solidFill>
                  <a:schemeClr val="bg1"/>
                </a:solidFill>
              </a:rPr>
              <a:t>Source Control</a:t>
            </a:r>
          </a:p>
          <a:p>
            <a:pPr marL="342900" indent="-342900">
              <a:buFont typeface="Arial" panose="020B0604020202020204" pitchFamily="34" charset="0"/>
              <a:buChar char="•"/>
            </a:pPr>
            <a:r>
              <a:rPr lang="en-US" sz="2400" b="1" dirty="0">
                <a:solidFill>
                  <a:schemeClr val="bg1"/>
                </a:solidFill>
              </a:rPr>
              <a:t>Minimizes Disturbance to the Hydrologic Balance</a:t>
            </a:r>
          </a:p>
          <a:p>
            <a:pPr marL="342900" indent="-342900">
              <a:buFont typeface="Arial" panose="020B0604020202020204" pitchFamily="34" charset="0"/>
              <a:buChar char="•"/>
            </a:pPr>
            <a:r>
              <a:rPr lang="en-US" sz="2400" b="1" dirty="0">
                <a:solidFill>
                  <a:schemeClr val="bg1"/>
                </a:solidFill>
              </a:rPr>
              <a:t>Maintains Natural Sediment Yield</a:t>
            </a:r>
          </a:p>
          <a:p>
            <a:pPr marL="342900" indent="-342900">
              <a:buFont typeface="Arial" panose="020B0604020202020204" pitchFamily="34" charset="0"/>
              <a:buChar char="•"/>
            </a:pPr>
            <a:r>
              <a:rPr lang="en-US" sz="2400" b="1" dirty="0">
                <a:solidFill>
                  <a:schemeClr val="bg1"/>
                </a:solidFill>
              </a:rPr>
              <a:t>Minimizes Surface Disturbance</a:t>
            </a:r>
          </a:p>
          <a:p>
            <a:pPr marL="342900" indent="-342900">
              <a:buFont typeface="Arial" panose="020B0604020202020204" pitchFamily="34" charset="0"/>
              <a:buChar char="•"/>
            </a:pPr>
            <a:r>
              <a:rPr lang="en-US" sz="2400" b="1" dirty="0">
                <a:solidFill>
                  <a:schemeClr val="bg1"/>
                </a:solidFill>
              </a:rPr>
              <a:t>Encourages Vegetation</a:t>
            </a:r>
          </a:p>
          <a:p>
            <a:pPr marL="342900" indent="-342900">
              <a:buFont typeface="Arial" panose="020B0604020202020204" pitchFamily="34" charset="0"/>
              <a:buChar char="•"/>
            </a:pPr>
            <a:r>
              <a:rPr lang="en-US" sz="2400" b="1" dirty="0">
                <a:solidFill>
                  <a:schemeClr val="bg1"/>
                </a:solidFill>
              </a:rPr>
              <a:t>Improves Soil and Promotes Soil Conservation</a:t>
            </a:r>
          </a:p>
          <a:p>
            <a:pPr marL="342900" indent="-342900">
              <a:buFont typeface="Arial" panose="020B0604020202020204" pitchFamily="34" charset="0"/>
              <a:buChar char="•"/>
            </a:pPr>
            <a:r>
              <a:rPr lang="en-US" sz="2400" b="1" dirty="0">
                <a:solidFill>
                  <a:schemeClr val="bg1"/>
                </a:solidFill>
              </a:rPr>
              <a:t>Addresses Site-Specific Environmental Conditions</a:t>
            </a:r>
          </a:p>
          <a:p>
            <a:pPr marL="342900" indent="-342900">
              <a:buFont typeface="Arial" panose="020B0604020202020204" pitchFamily="34" charset="0"/>
              <a:buChar char="•"/>
            </a:pPr>
            <a:r>
              <a:rPr lang="en-US" sz="2400" b="1" dirty="0">
                <a:solidFill>
                  <a:schemeClr val="bg1"/>
                </a:solidFill>
              </a:rPr>
              <a:t>Stabilizes Landforms</a:t>
            </a:r>
          </a:p>
          <a:p>
            <a:pPr marL="342900" indent="-342900">
              <a:buFont typeface="Arial" panose="020B0604020202020204" pitchFamily="34" charset="0"/>
              <a:buChar char="•"/>
            </a:pPr>
            <a:r>
              <a:rPr lang="en-US" sz="2400" b="1" dirty="0">
                <a:solidFill>
                  <a:schemeClr val="bg1"/>
                </a:solidFill>
              </a:rPr>
              <a:t>Minimizes Disruptions to Flow Regime and ET Losses</a:t>
            </a:r>
          </a:p>
        </p:txBody>
      </p:sp>
      <p:sp>
        <p:nvSpPr>
          <p:cNvPr id="11"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15</a:t>
            </a:fld>
            <a:endParaRPr lang="en-US" dirty="0">
              <a:solidFill>
                <a:srgbClr val="03528B"/>
              </a:solidFill>
            </a:endParaRPr>
          </a:p>
        </p:txBody>
      </p:sp>
    </p:spTree>
    <p:extLst>
      <p:ext uri="{BB962C8B-B14F-4D97-AF65-F5344CB8AC3E}">
        <p14:creationId xmlns:p14="http://schemas.microsoft.com/office/powerpoint/2010/main" val="384737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6122"/>
            <a:ext cx="9144000" cy="4789988"/>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3528B"/>
              </a:solidFill>
            </a:endParaRPr>
          </a:p>
        </p:txBody>
      </p:sp>
      <p:pic>
        <p:nvPicPr>
          <p:cNvPr id="6" name="Picture 5" descr="04_DEQLogo_WhiteBG_Web.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63" y="5845994"/>
            <a:ext cx="1238198" cy="956790"/>
          </a:xfrm>
          <a:prstGeom prst="rect">
            <a:avLst/>
          </a:prstGeom>
        </p:spPr>
      </p:pic>
      <p:sp>
        <p:nvSpPr>
          <p:cNvPr id="7" name="TextBox 6"/>
          <p:cNvSpPr txBox="1"/>
          <p:nvPr/>
        </p:nvSpPr>
        <p:spPr>
          <a:xfrm>
            <a:off x="66162" y="382327"/>
            <a:ext cx="7439537" cy="461665"/>
          </a:xfrm>
          <a:prstGeom prst="rect">
            <a:avLst/>
          </a:prstGeom>
          <a:noFill/>
        </p:spPr>
        <p:txBody>
          <a:bodyPr wrap="square" rtlCol="0">
            <a:spAutoFit/>
          </a:bodyPr>
          <a:lstStyle/>
          <a:p>
            <a:r>
              <a:rPr lang="en-US" sz="2400" b="1" dirty="0">
                <a:solidFill>
                  <a:srgbClr val="03528B"/>
                </a:solidFill>
                <a:latin typeface="Gotham Medium"/>
                <a:cs typeface="Gotham Medium"/>
              </a:rPr>
              <a:t>ENVIRONMENTAL BENEFITS</a:t>
            </a:r>
          </a:p>
        </p:txBody>
      </p:sp>
      <p:sp>
        <p:nvSpPr>
          <p:cNvPr id="8" name="TextBox 7"/>
          <p:cNvSpPr txBox="1"/>
          <p:nvPr/>
        </p:nvSpPr>
        <p:spPr>
          <a:xfrm>
            <a:off x="614323" y="1087062"/>
            <a:ext cx="7710527" cy="4616648"/>
          </a:xfrm>
          <a:prstGeom prst="rect">
            <a:avLst/>
          </a:prstGeom>
          <a:noFill/>
        </p:spPr>
        <p:txBody>
          <a:bodyPr wrap="square" rtlCol="0">
            <a:spAutoFit/>
          </a:bodyPr>
          <a:lstStyle/>
          <a:p>
            <a:r>
              <a:rPr lang="en-US" sz="2400" b="1" dirty="0">
                <a:solidFill>
                  <a:schemeClr val="bg1"/>
                </a:solidFill>
              </a:rPr>
              <a:t>Source Control</a:t>
            </a:r>
          </a:p>
          <a:p>
            <a:pPr marL="742950" lvl="1" indent="-285750">
              <a:buFont typeface="Arial" panose="020B0604020202020204" pitchFamily="34" charset="0"/>
              <a:buChar char="•"/>
            </a:pPr>
            <a:r>
              <a:rPr lang="en-US" b="1" dirty="0">
                <a:solidFill>
                  <a:schemeClr val="bg1"/>
                </a:solidFill>
              </a:rPr>
              <a:t>Top – down watershed approach</a:t>
            </a:r>
          </a:p>
          <a:p>
            <a:pPr marL="742950" lvl="1" indent="-285750">
              <a:buFont typeface="Arial" panose="020B0604020202020204" pitchFamily="34" charset="0"/>
              <a:buChar char="•"/>
            </a:pPr>
            <a:r>
              <a:rPr lang="en-US" b="1" dirty="0">
                <a:solidFill>
                  <a:schemeClr val="bg1"/>
                </a:solidFill>
              </a:rPr>
              <a:t>Sediment content equilibrium focus</a:t>
            </a:r>
          </a:p>
          <a:p>
            <a:pPr marL="742950" lvl="1" indent="-285750">
              <a:buFont typeface="Arial" panose="020B0604020202020204" pitchFamily="34" charset="0"/>
              <a:buChar char="•"/>
            </a:pPr>
            <a:r>
              <a:rPr lang="en-US" b="1" dirty="0">
                <a:solidFill>
                  <a:schemeClr val="bg1"/>
                </a:solidFill>
              </a:rPr>
              <a:t>Decentralized implementation of BMPs</a:t>
            </a:r>
          </a:p>
          <a:p>
            <a:r>
              <a:rPr lang="en-US" sz="2400" b="1" dirty="0">
                <a:solidFill>
                  <a:schemeClr val="accent1">
                    <a:lumMod val="60000"/>
                    <a:lumOff val="40000"/>
                  </a:schemeClr>
                </a:solidFill>
              </a:rPr>
              <a:t>Minimizes Disturbance to the Hydrologic Balance</a:t>
            </a:r>
          </a:p>
          <a:p>
            <a:r>
              <a:rPr lang="en-US" sz="2400" b="1" dirty="0">
                <a:solidFill>
                  <a:schemeClr val="accent1">
                    <a:lumMod val="60000"/>
                    <a:lumOff val="40000"/>
                  </a:schemeClr>
                </a:solidFill>
              </a:rPr>
              <a:t>Maintains Natural Sediment Yield</a:t>
            </a:r>
          </a:p>
          <a:p>
            <a:r>
              <a:rPr lang="en-US" sz="2400" b="1" dirty="0">
                <a:solidFill>
                  <a:schemeClr val="accent1">
                    <a:lumMod val="60000"/>
                    <a:lumOff val="40000"/>
                  </a:schemeClr>
                </a:solidFill>
              </a:rPr>
              <a:t>Minimizes Surface Disturbance</a:t>
            </a:r>
          </a:p>
          <a:p>
            <a:r>
              <a:rPr lang="en-US" sz="2400" b="1" dirty="0">
                <a:solidFill>
                  <a:schemeClr val="accent1">
                    <a:lumMod val="60000"/>
                    <a:lumOff val="40000"/>
                  </a:schemeClr>
                </a:solidFill>
              </a:rPr>
              <a:t>Encourages Vegetation</a:t>
            </a:r>
          </a:p>
          <a:p>
            <a:r>
              <a:rPr lang="en-US" sz="2400" b="1" dirty="0">
                <a:solidFill>
                  <a:schemeClr val="accent1">
                    <a:lumMod val="60000"/>
                    <a:lumOff val="40000"/>
                  </a:schemeClr>
                </a:solidFill>
              </a:rPr>
              <a:t>Improves Soil and Promotes Soil Conservation</a:t>
            </a:r>
          </a:p>
          <a:p>
            <a:r>
              <a:rPr lang="en-US" sz="2400" b="1" dirty="0">
                <a:solidFill>
                  <a:schemeClr val="accent1">
                    <a:lumMod val="60000"/>
                    <a:lumOff val="40000"/>
                  </a:schemeClr>
                </a:solidFill>
              </a:rPr>
              <a:t>Addresses Site-Specific Environmental Conditions</a:t>
            </a:r>
          </a:p>
          <a:p>
            <a:r>
              <a:rPr lang="en-US" sz="2400" b="1" dirty="0">
                <a:solidFill>
                  <a:schemeClr val="accent1">
                    <a:lumMod val="60000"/>
                    <a:lumOff val="40000"/>
                  </a:schemeClr>
                </a:solidFill>
              </a:rPr>
              <a:t>Stabilizes Landforms</a:t>
            </a:r>
          </a:p>
          <a:p>
            <a:r>
              <a:rPr lang="en-US" sz="2400" b="1" dirty="0">
                <a:solidFill>
                  <a:srgbClr val="95B3D7"/>
                </a:solidFill>
              </a:rPr>
              <a:t>Minimizes Disruptions to Flow Regime and ET Losses</a:t>
            </a:r>
          </a:p>
          <a:p>
            <a:endParaRPr lang="en-US" sz="2400" b="1" dirty="0">
              <a:solidFill>
                <a:schemeClr val="accent1">
                  <a:lumMod val="60000"/>
                  <a:lumOff val="40000"/>
                </a:schemeClr>
              </a:solidFill>
            </a:endParaRPr>
          </a:p>
        </p:txBody>
      </p:sp>
      <p:sp>
        <p:nvSpPr>
          <p:cNvPr id="11"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16</a:t>
            </a:fld>
            <a:endParaRPr lang="en-US" dirty="0">
              <a:solidFill>
                <a:srgbClr val="03528B"/>
              </a:solidFill>
            </a:endParaRPr>
          </a:p>
        </p:txBody>
      </p:sp>
    </p:spTree>
    <p:extLst>
      <p:ext uri="{BB962C8B-B14F-4D97-AF65-F5344CB8AC3E}">
        <p14:creationId xmlns:p14="http://schemas.microsoft.com/office/powerpoint/2010/main" val="1370851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6122"/>
            <a:ext cx="9144000" cy="4789988"/>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3528B"/>
              </a:solidFill>
            </a:endParaRPr>
          </a:p>
        </p:txBody>
      </p:sp>
      <p:pic>
        <p:nvPicPr>
          <p:cNvPr id="6" name="Picture 5" descr="04_DEQLogo_WhiteBG_Web.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63" y="5845994"/>
            <a:ext cx="1238198" cy="956790"/>
          </a:xfrm>
          <a:prstGeom prst="rect">
            <a:avLst/>
          </a:prstGeom>
        </p:spPr>
      </p:pic>
      <p:sp>
        <p:nvSpPr>
          <p:cNvPr id="7" name="TextBox 6"/>
          <p:cNvSpPr txBox="1"/>
          <p:nvPr/>
        </p:nvSpPr>
        <p:spPr>
          <a:xfrm>
            <a:off x="66162" y="382327"/>
            <a:ext cx="7439537" cy="461665"/>
          </a:xfrm>
          <a:prstGeom prst="rect">
            <a:avLst/>
          </a:prstGeom>
          <a:noFill/>
        </p:spPr>
        <p:txBody>
          <a:bodyPr wrap="square" rtlCol="0">
            <a:spAutoFit/>
          </a:bodyPr>
          <a:lstStyle/>
          <a:p>
            <a:r>
              <a:rPr lang="en-US" sz="2400" b="1" dirty="0">
                <a:solidFill>
                  <a:srgbClr val="03528B"/>
                </a:solidFill>
                <a:latin typeface="Gotham Medium"/>
                <a:cs typeface="Gotham Medium"/>
              </a:rPr>
              <a:t>ENVIRONMENTAL BENEFITS</a:t>
            </a:r>
          </a:p>
        </p:txBody>
      </p:sp>
      <p:sp>
        <p:nvSpPr>
          <p:cNvPr id="8" name="TextBox 7"/>
          <p:cNvSpPr txBox="1"/>
          <p:nvPr/>
        </p:nvSpPr>
        <p:spPr>
          <a:xfrm>
            <a:off x="614323" y="1087062"/>
            <a:ext cx="7710527" cy="4616648"/>
          </a:xfrm>
          <a:prstGeom prst="rect">
            <a:avLst/>
          </a:prstGeom>
          <a:noFill/>
        </p:spPr>
        <p:txBody>
          <a:bodyPr wrap="square" rtlCol="0">
            <a:spAutoFit/>
          </a:bodyPr>
          <a:lstStyle/>
          <a:p>
            <a:r>
              <a:rPr lang="en-US" sz="2400" b="1" dirty="0">
                <a:solidFill>
                  <a:schemeClr val="accent1">
                    <a:lumMod val="60000"/>
                    <a:lumOff val="40000"/>
                  </a:schemeClr>
                </a:solidFill>
              </a:rPr>
              <a:t>Source Control</a:t>
            </a:r>
          </a:p>
          <a:p>
            <a:r>
              <a:rPr lang="en-US" sz="2400" b="1" dirty="0">
                <a:solidFill>
                  <a:schemeClr val="bg1"/>
                </a:solidFill>
              </a:rPr>
              <a:t>Minimizes Disturbance to the Hydrologic Balance</a:t>
            </a:r>
          </a:p>
          <a:p>
            <a:pPr marL="742950" lvl="1" indent="-285750">
              <a:buFont typeface="Arial" panose="020B0604020202020204" pitchFamily="34" charset="0"/>
              <a:buChar char="•"/>
            </a:pPr>
            <a:r>
              <a:rPr lang="en-US" b="1" dirty="0">
                <a:solidFill>
                  <a:schemeClr val="bg1"/>
                </a:solidFill>
              </a:rPr>
              <a:t>Designed to function similarly to premine conditions</a:t>
            </a:r>
          </a:p>
          <a:p>
            <a:pPr marL="742950" lvl="1" indent="-285750">
              <a:buFont typeface="Arial" panose="020B0604020202020204" pitchFamily="34" charset="0"/>
              <a:buChar char="•"/>
            </a:pPr>
            <a:r>
              <a:rPr lang="en-US" b="1" dirty="0">
                <a:solidFill>
                  <a:schemeClr val="bg1"/>
                </a:solidFill>
              </a:rPr>
              <a:t>Design reflects hydrologic processes</a:t>
            </a:r>
          </a:p>
          <a:p>
            <a:pPr marL="742950" lvl="1" indent="-285750">
              <a:buFont typeface="Arial" panose="020B0604020202020204" pitchFamily="34" charset="0"/>
              <a:buChar char="•"/>
            </a:pPr>
            <a:r>
              <a:rPr lang="en-US" b="1" dirty="0">
                <a:solidFill>
                  <a:schemeClr val="bg1"/>
                </a:solidFill>
              </a:rPr>
              <a:t>Supports </a:t>
            </a:r>
            <a:r>
              <a:rPr lang="en-US" b="1" dirty="0" err="1">
                <a:solidFill>
                  <a:schemeClr val="bg1"/>
                </a:solidFill>
              </a:rPr>
              <a:t>postmine</a:t>
            </a:r>
            <a:r>
              <a:rPr lang="en-US" b="1" dirty="0">
                <a:solidFill>
                  <a:schemeClr val="bg1"/>
                </a:solidFill>
              </a:rPr>
              <a:t> land use(s)</a:t>
            </a:r>
          </a:p>
          <a:p>
            <a:r>
              <a:rPr lang="en-US" sz="2400" b="1" dirty="0">
                <a:solidFill>
                  <a:schemeClr val="accent1">
                    <a:lumMod val="60000"/>
                    <a:lumOff val="40000"/>
                  </a:schemeClr>
                </a:solidFill>
              </a:rPr>
              <a:t>Maintains Natural Sediment Yield</a:t>
            </a:r>
          </a:p>
          <a:p>
            <a:r>
              <a:rPr lang="en-US" sz="2400" b="1" dirty="0">
                <a:solidFill>
                  <a:schemeClr val="accent1">
                    <a:lumMod val="60000"/>
                    <a:lumOff val="40000"/>
                  </a:schemeClr>
                </a:solidFill>
              </a:rPr>
              <a:t>Minimizes Surface Disturbance</a:t>
            </a:r>
          </a:p>
          <a:p>
            <a:r>
              <a:rPr lang="en-US" sz="2400" b="1" dirty="0">
                <a:solidFill>
                  <a:schemeClr val="accent1">
                    <a:lumMod val="60000"/>
                    <a:lumOff val="40000"/>
                  </a:schemeClr>
                </a:solidFill>
              </a:rPr>
              <a:t>Encourages Vegetation</a:t>
            </a:r>
          </a:p>
          <a:p>
            <a:r>
              <a:rPr lang="en-US" sz="2400" b="1" dirty="0">
                <a:solidFill>
                  <a:schemeClr val="accent1">
                    <a:lumMod val="60000"/>
                    <a:lumOff val="40000"/>
                  </a:schemeClr>
                </a:solidFill>
              </a:rPr>
              <a:t>Improves Soil and Promotes Soil Conservation</a:t>
            </a:r>
          </a:p>
          <a:p>
            <a:r>
              <a:rPr lang="en-US" sz="2400" b="1" dirty="0">
                <a:solidFill>
                  <a:schemeClr val="accent1">
                    <a:lumMod val="60000"/>
                    <a:lumOff val="40000"/>
                  </a:schemeClr>
                </a:solidFill>
              </a:rPr>
              <a:t>Addresses Site-Specific Environmental Conditions</a:t>
            </a:r>
          </a:p>
          <a:p>
            <a:r>
              <a:rPr lang="en-US" sz="2400" b="1" dirty="0">
                <a:solidFill>
                  <a:schemeClr val="accent1">
                    <a:lumMod val="60000"/>
                    <a:lumOff val="40000"/>
                  </a:schemeClr>
                </a:solidFill>
              </a:rPr>
              <a:t>Stabilizes Landforms</a:t>
            </a:r>
          </a:p>
          <a:p>
            <a:r>
              <a:rPr lang="en-US" sz="2400" b="1" dirty="0">
                <a:solidFill>
                  <a:srgbClr val="95B3D7"/>
                </a:solidFill>
              </a:rPr>
              <a:t>Minimizes Disruptions to Flow Regime and ET Losses</a:t>
            </a:r>
          </a:p>
          <a:p>
            <a:endParaRPr lang="en-US" sz="2400" b="1" dirty="0">
              <a:solidFill>
                <a:schemeClr val="accent1">
                  <a:lumMod val="60000"/>
                  <a:lumOff val="40000"/>
                </a:schemeClr>
              </a:solidFill>
            </a:endParaRPr>
          </a:p>
        </p:txBody>
      </p:sp>
      <p:sp>
        <p:nvSpPr>
          <p:cNvPr id="11"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17</a:t>
            </a:fld>
            <a:endParaRPr lang="en-US" dirty="0">
              <a:solidFill>
                <a:srgbClr val="03528B"/>
              </a:solidFill>
            </a:endParaRPr>
          </a:p>
        </p:txBody>
      </p:sp>
    </p:spTree>
    <p:extLst>
      <p:ext uri="{BB962C8B-B14F-4D97-AF65-F5344CB8AC3E}">
        <p14:creationId xmlns:p14="http://schemas.microsoft.com/office/powerpoint/2010/main" val="2609516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6122"/>
            <a:ext cx="9144000" cy="4789988"/>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3528B"/>
              </a:solidFill>
            </a:endParaRPr>
          </a:p>
        </p:txBody>
      </p:sp>
      <p:pic>
        <p:nvPicPr>
          <p:cNvPr id="6" name="Picture 5" descr="04_DEQLogo_WhiteBG_Web.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63" y="5845994"/>
            <a:ext cx="1238198" cy="956790"/>
          </a:xfrm>
          <a:prstGeom prst="rect">
            <a:avLst/>
          </a:prstGeom>
        </p:spPr>
      </p:pic>
      <p:sp>
        <p:nvSpPr>
          <p:cNvPr id="7" name="TextBox 6"/>
          <p:cNvSpPr txBox="1"/>
          <p:nvPr/>
        </p:nvSpPr>
        <p:spPr>
          <a:xfrm>
            <a:off x="66162" y="382327"/>
            <a:ext cx="7439537" cy="461665"/>
          </a:xfrm>
          <a:prstGeom prst="rect">
            <a:avLst/>
          </a:prstGeom>
          <a:noFill/>
        </p:spPr>
        <p:txBody>
          <a:bodyPr wrap="square" rtlCol="0">
            <a:spAutoFit/>
          </a:bodyPr>
          <a:lstStyle/>
          <a:p>
            <a:r>
              <a:rPr lang="en-US" sz="2400" b="1" dirty="0">
                <a:solidFill>
                  <a:srgbClr val="03528B"/>
                </a:solidFill>
                <a:latin typeface="Gotham Medium"/>
                <a:cs typeface="Gotham Medium"/>
              </a:rPr>
              <a:t>ENVIRONMENTAL BENEFITS</a:t>
            </a:r>
          </a:p>
        </p:txBody>
      </p:sp>
      <p:sp>
        <p:nvSpPr>
          <p:cNvPr id="8" name="TextBox 7"/>
          <p:cNvSpPr txBox="1"/>
          <p:nvPr/>
        </p:nvSpPr>
        <p:spPr>
          <a:xfrm>
            <a:off x="614323" y="1087062"/>
            <a:ext cx="7710527" cy="4616648"/>
          </a:xfrm>
          <a:prstGeom prst="rect">
            <a:avLst/>
          </a:prstGeom>
          <a:noFill/>
        </p:spPr>
        <p:txBody>
          <a:bodyPr wrap="square" rtlCol="0">
            <a:spAutoFit/>
          </a:bodyPr>
          <a:lstStyle/>
          <a:p>
            <a:r>
              <a:rPr lang="en-US" sz="2400" b="1" dirty="0">
                <a:solidFill>
                  <a:schemeClr val="accent1">
                    <a:lumMod val="60000"/>
                    <a:lumOff val="40000"/>
                  </a:schemeClr>
                </a:solidFill>
              </a:rPr>
              <a:t>Source Control</a:t>
            </a:r>
          </a:p>
          <a:p>
            <a:r>
              <a:rPr lang="en-US" sz="2400" b="1" dirty="0">
                <a:solidFill>
                  <a:schemeClr val="accent1">
                    <a:lumMod val="60000"/>
                    <a:lumOff val="40000"/>
                  </a:schemeClr>
                </a:solidFill>
              </a:rPr>
              <a:t>Minimizes Disturbance to the Hydrologic Balance</a:t>
            </a:r>
          </a:p>
          <a:p>
            <a:r>
              <a:rPr lang="en-US" sz="2400" b="1" dirty="0">
                <a:solidFill>
                  <a:schemeClr val="bg1"/>
                </a:solidFill>
              </a:rPr>
              <a:t>Maintains Natural Sediment Yield</a:t>
            </a:r>
          </a:p>
          <a:p>
            <a:pPr marL="742950" lvl="1" indent="-285750">
              <a:buFont typeface="Arial" panose="020B0604020202020204" pitchFamily="34" charset="0"/>
              <a:buChar char="•"/>
            </a:pPr>
            <a:r>
              <a:rPr lang="en-US" b="1" dirty="0">
                <a:solidFill>
                  <a:schemeClr val="bg1"/>
                </a:solidFill>
              </a:rPr>
              <a:t>Sediment yield and transport functions</a:t>
            </a:r>
          </a:p>
          <a:p>
            <a:pPr marL="742950" lvl="1" indent="-285750">
              <a:buFont typeface="Arial" panose="020B0604020202020204" pitchFamily="34" charset="0"/>
              <a:buChar char="•"/>
            </a:pPr>
            <a:r>
              <a:rPr lang="en-US" b="1" dirty="0">
                <a:solidFill>
                  <a:schemeClr val="bg1"/>
                </a:solidFill>
              </a:rPr>
              <a:t>Prevents exaggerated erosion</a:t>
            </a:r>
          </a:p>
          <a:p>
            <a:pPr marL="742950" lvl="1" indent="-285750">
              <a:buFont typeface="Arial" panose="020B0604020202020204" pitchFamily="34" charset="0"/>
              <a:buChar char="•"/>
            </a:pPr>
            <a:r>
              <a:rPr lang="en-US" b="1" dirty="0">
                <a:solidFill>
                  <a:schemeClr val="bg1"/>
                </a:solidFill>
              </a:rPr>
              <a:t>Sediment content equilibrium </a:t>
            </a:r>
          </a:p>
          <a:p>
            <a:r>
              <a:rPr lang="en-US" sz="2400" b="1" dirty="0">
                <a:solidFill>
                  <a:schemeClr val="accent1">
                    <a:lumMod val="60000"/>
                    <a:lumOff val="40000"/>
                  </a:schemeClr>
                </a:solidFill>
              </a:rPr>
              <a:t>Minimizes Surface Disturbance</a:t>
            </a:r>
          </a:p>
          <a:p>
            <a:r>
              <a:rPr lang="en-US" sz="2400" b="1" dirty="0">
                <a:solidFill>
                  <a:schemeClr val="accent1">
                    <a:lumMod val="60000"/>
                    <a:lumOff val="40000"/>
                  </a:schemeClr>
                </a:solidFill>
              </a:rPr>
              <a:t>Encourages Vegetation</a:t>
            </a:r>
          </a:p>
          <a:p>
            <a:r>
              <a:rPr lang="en-US" sz="2400" b="1" dirty="0">
                <a:solidFill>
                  <a:schemeClr val="accent1">
                    <a:lumMod val="60000"/>
                    <a:lumOff val="40000"/>
                  </a:schemeClr>
                </a:solidFill>
              </a:rPr>
              <a:t>Improves Soil and Promotes Soil Conservation</a:t>
            </a:r>
          </a:p>
          <a:p>
            <a:r>
              <a:rPr lang="en-US" sz="2400" b="1" dirty="0">
                <a:solidFill>
                  <a:schemeClr val="accent1">
                    <a:lumMod val="60000"/>
                    <a:lumOff val="40000"/>
                  </a:schemeClr>
                </a:solidFill>
              </a:rPr>
              <a:t>Addresses Site-Specific Environmental Conditions</a:t>
            </a:r>
          </a:p>
          <a:p>
            <a:r>
              <a:rPr lang="en-US" sz="2400" b="1" dirty="0">
                <a:solidFill>
                  <a:schemeClr val="accent1">
                    <a:lumMod val="60000"/>
                    <a:lumOff val="40000"/>
                  </a:schemeClr>
                </a:solidFill>
              </a:rPr>
              <a:t>Stabilizes Landforms</a:t>
            </a:r>
          </a:p>
          <a:p>
            <a:r>
              <a:rPr lang="en-US" sz="2400" b="1" dirty="0">
                <a:solidFill>
                  <a:srgbClr val="95B3D7"/>
                </a:solidFill>
              </a:rPr>
              <a:t>Minimizes Disruptions to Flow Regime and ET Losses</a:t>
            </a:r>
          </a:p>
          <a:p>
            <a:endParaRPr lang="en-US" sz="2400" b="1" dirty="0">
              <a:solidFill>
                <a:schemeClr val="accent1">
                  <a:lumMod val="60000"/>
                  <a:lumOff val="40000"/>
                </a:schemeClr>
              </a:solidFill>
            </a:endParaRPr>
          </a:p>
        </p:txBody>
      </p:sp>
      <p:sp>
        <p:nvSpPr>
          <p:cNvPr id="11"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18</a:t>
            </a:fld>
            <a:endParaRPr lang="en-US" dirty="0">
              <a:solidFill>
                <a:srgbClr val="03528B"/>
              </a:solidFill>
            </a:endParaRPr>
          </a:p>
        </p:txBody>
      </p:sp>
    </p:spTree>
    <p:extLst>
      <p:ext uri="{BB962C8B-B14F-4D97-AF65-F5344CB8AC3E}">
        <p14:creationId xmlns:p14="http://schemas.microsoft.com/office/powerpoint/2010/main" val="2509494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6122"/>
            <a:ext cx="9144000" cy="4789988"/>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3528B"/>
              </a:solidFill>
            </a:endParaRPr>
          </a:p>
        </p:txBody>
      </p:sp>
      <p:pic>
        <p:nvPicPr>
          <p:cNvPr id="6" name="Picture 5" descr="04_DEQLogo_WhiteBG_Web.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63" y="5845994"/>
            <a:ext cx="1238198" cy="956790"/>
          </a:xfrm>
          <a:prstGeom prst="rect">
            <a:avLst/>
          </a:prstGeom>
        </p:spPr>
      </p:pic>
      <p:sp>
        <p:nvSpPr>
          <p:cNvPr id="7" name="TextBox 6"/>
          <p:cNvSpPr txBox="1"/>
          <p:nvPr/>
        </p:nvSpPr>
        <p:spPr>
          <a:xfrm>
            <a:off x="66162" y="382327"/>
            <a:ext cx="7439537" cy="461665"/>
          </a:xfrm>
          <a:prstGeom prst="rect">
            <a:avLst/>
          </a:prstGeom>
          <a:noFill/>
        </p:spPr>
        <p:txBody>
          <a:bodyPr wrap="square" rtlCol="0">
            <a:spAutoFit/>
          </a:bodyPr>
          <a:lstStyle/>
          <a:p>
            <a:r>
              <a:rPr lang="en-US" sz="2400" b="1" dirty="0">
                <a:solidFill>
                  <a:srgbClr val="03528B"/>
                </a:solidFill>
                <a:latin typeface="Gotham Medium"/>
                <a:cs typeface="Gotham Medium"/>
              </a:rPr>
              <a:t>ENVIRONMENTAL BENEFITS</a:t>
            </a:r>
          </a:p>
        </p:txBody>
      </p:sp>
      <p:sp>
        <p:nvSpPr>
          <p:cNvPr id="8" name="TextBox 7"/>
          <p:cNvSpPr txBox="1"/>
          <p:nvPr/>
        </p:nvSpPr>
        <p:spPr>
          <a:xfrm>
            <a:off x="614323" y="1087062"/>
            <a:ext cx="7710527" cy="4616648"/>
          </a:xfrm>
          <a:prstGeom prst="rect">
            <a:avLst/>
          </a:prstGeom>
          <a:noFill/>
        </p:spPr>
        <p:txBody>
          <a:bodyPr wrap="square" rtlCol="0">
            <a:spAutoFit/>
          </a:bodyPr>
          <a:lstStyle/>
          <a:p>
            <a:r>
              <a:rPr lang="en-US" sz="2400" b="1" dirty="0">
                <a:solidFill>
                  <a:schemeClr val="accent1">
                    <a:lumMod val="60000"/>
                    <a:lumOff val="40000"/>
                  </a:schemeClr>
                </a:solidFill>
              </a:rPr>
              <a:t>Source Control</a:t>
            </a:r>
          </a:p>
          <a:p>
            <a:r>
              <a:rPr lang="en-US" sz="2400" b="1" dirty="0">
                <a:solidFill>
                  <a:srgbClr val="95B3D7"/>
                </a:solidFill>
              </a:rPr>
              <a:t>Minimizes</a:t>
            </a:r>
            <a:r>
              <a:rPr lang="en-US" sz="2400" b="1" dirty="0">
                <a:solidFill>
                  <a:schemeClr val="accent1">
                    <a:lumMod val="60000"/>
                    <a:lumOff val="40000"/>
                  </a:schemeClr>
                </a:solidFill>
              </a:rPr>
              <a:t> Disturbance to the Hydrologic Balance</a:t>
            </a:r>
          </a:p>
          <a:p>
            <a:r>
              <a:rPr lang="en-US" sz="2400" b="1" dirty="0">
                <a:solidFill>
                  <a:schemeClr val="accent1">
                    <a:lumMod val="60000"/>
                    <a:lumOff val="40000"/>
                  </a:schemeClr>
                </a:solidFill>
              </a:rPr>
              <a:t>Maintains Natural Sediment Yield</a:t>
            </a:r>
          </a:p>
          <a:p>
            <a:r>
              <a:rPr lang="en-US" sz="2400" b="1" dirty="0">
                <a:solidFill>
                  <a:schemeClr val="bg1"/>
                </a:solidFill>
              </a:rPr>
              <a:t>Minimizes Surface Disturbance</a:t>
            </a:r>
          </a:p>
          <a:p>
            <a:pPr marL="742950" lvl="1" indent="-285750">
              <a:buFont typeface="Arial" panose="020B0604020202020204" pitchFamily="34" charset="0"/>
              <a:buChar char="•"/>
            </a:pPr>
            <a:r>
              <a:rPr lang="en-US" b="1" dirty="0">
                <a:solidFill>
                  <a:schemeClr val="bg1"/>
                </a:solidFill>
              </a:rPr>
              <a:t>Minimizes disturbance footprint for treatment</a:t>
            </a:r>
          </a:p>
          <a:p>
            <a:pPr marL="742950" lvl="1" indent="-285750">
              <a:buFont typeface="Arial" panose="020B0604020202020204" pitchFamily="34" charset="0"/>
              <a:buChar char="•"/>
            </a:pPr>
            <a:r>
              <a:rPr lang="en-US" b="1" dirty="0">
                <a:solidFill>
                  <a:schemeClr val="bg1"/>
                </a:solidFill>
              </a:rPr>
              <a:t>Especially true in large drainages</a:t>
            </a:r>
          </a:p>
          <a:p>
            <a:pPr marL="742950" lvl="1" indent="-285750">
              <a:buFont typeface="Arial" panose="020B0604020202020204" pitchFamily="34" charset="0"/>
              <a:buChar char="•"/>
            </a:pPr>
            <a:r>
              <a:rPr lang="en-US" b="1" dirty="0">
                <a:solidFill>
                  <a:schemeClr val="bg1"/>
                </a:solidFill>
              </a:rPr>
              <a:t>Does not create a sediment content equilibrium issue</a:t>
            </a:r>
          </a:p>
          <a:p>
            <a:r>
              <a:rPr lang="en-US" sz="2400" b="1" dirty="0">
                <a:solidFill>
                  <a:schemeClr val="accent1">
                    <a:lumMod val="60000"/>
                    <a:lumOff val="40000"/>
                  </a:schemeClr>
                </a:solidFill>
              </a:rPr>
              <a:t>Encourages Vegetation</a:t>
            </a:r>
          </a:p>
          <a:p>
            <a:r>
              <a:rPr lang="en-US" sz="2400" b="1" dirty="0">
                <a:solidFill>
                  <a:schemeClr val="accent1">
                    <a:lumMod val="60000"/>
                    <a:lumOff val="40000"/>
                  </a:schemeClr>
                </a:solidFill>
              </a:rPr>
              <a:t>Improves Soil and Promotes Soil Conservation</a:t>
            </a:r>
          </a:p>
          <a:p>
            <a:r>
              <a:rPr lang="en-US" sz="2400" b="1" dirty="0">
                <a:solidFill>
                  <a:schemeClr val="accent1">
                    <a:lumMod val="60000"/>
                    <a:lumOff val="40000"/>
                  </a:schemeClr>
                </a:solidFill>
              </a:rPr>
              <a:t>Addresses Site-Specific Environmental Conditions</a:t>
            </a:r>
          </a:p>
          <a:p>
            <a:r>
              <a:rPr lang="en-US" sz="2400" b="1" dirty="0">
                <a:solidFill>
                  <a:schemeClr val="accent1">
                    <a:lumMod val="60000"/>
                    <a:lumOff val="40000"/>
                  </a:schemeClr>
                </a:solidFill>
              </a:rPr>
              <a:t>Stabilizes Landforms</a:t>
            </a:r>
          </a:p>
          <a:p>
            <a:r>
              <a:rPr lang="en-US" sz="2400" b="1" dirty="0">
                <a:solidFill>
                  <a:srgbClr val="95B3D7"/>
                </a:solidFill>
              </a:rPr>
              <a:t>Minimizes Disruptions to Flow Regime and ET Losses</a:t>
            </a:r>
          </a:p>
          <a:p>
            <a:endParaRPr lang="en-US" sz="2400" b="1" dirty="0">
              <a:solidFill>
                <a:schemeClr val="accent1">
                  <a:lumMod val="60000"/>
                  <a:lumOff val="40000"/>
                </a:schemeClr>
              </a:solidFill>
            </a:endParaRPr>
          </a:p>
        </p:txBody>
      </p:sp>
      <p:sp>
        <p:nvSpPr>
          <p:cNvPr id="11"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19</a:t>
            </a:fld>
            <a:endParaRPr lang="en-US" dirty="0">
              <a:solidFill>
                <a:srgbClr val="03528B"/>
              </a:solidFill>
            </a:endParaRPr>
          </a:p>
        </p:txBody>
      </p:sp>
    </p:spTree>
    <p:extLst>
      <p:ext uri="{BB962C8B-B14F-4D97-AF65-F5344CB8AC3E}">
        <p14:creationId xmlns:p14="http://schemas.microsoft.com/office/powerpoint/2010/main" val="4065842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6122"/>
            <a:ext cx="9144000" cy="4789988"/>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3528B"/>
              </a:solidFill>
            </a:endParaRPr>
          </a:p>
        </p:txBody>
      </p:sp>
      <p:pic>
        <p:nvPicPr>
          <p:cNvPr id="6" name="Picture 5" descr="04_DEQLogo_WhiteBG_Web.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63" y="5845994"/>
            <a:ext cx="1238198" cy="956790"/>
          </a:xfrm>
          <a:prstGeom prst="rect">
            <a:avLst/>
          </a:prstGeom>
        </p:spPr>
      </p:pic>
      <p:sp>
        <p:nvSpPr>
          <p:cNvPr id="7" name="TextBox 6"/>
          <p:cNvSpPr txBox="1"/>
          <p:nvPr/>
        </p:nvSpPr>
        <p:spPr>
          <a:xfrm>
            <a:off x="203935" y="391495"/>
            <a:ext cx="4355436" cy="461665"/>
          </a:xfrm>
          <a:prstGeom prst="rect">
            <a:avLst/>
          </a:prstGeom>
          <a:noFill/>
        </p:spPr>
        <p:txBody>
          <a:bodyPr wrap="square" rtlCol="0">
            <a:spAutoFit/>
          </a:bodyPr>
          <a:lstStyle/>
          <a:p>
            <a:r>
              <a:rPr lang="en-US" sz="2400" b="1" dirty="0">
                <a:solidFill>
                  <a:srgbClr val="03528B"/>
                </a:solidFill>
                <a:latin typeface="Gotham Medium"/>
                <a:cs typeface="Gotham Medium"/>
              </a:rPr>
              <a:t>THINK OF A COAL MINE</a:t>
            </a:r>
          </a:p>
        </p:txBody>
      </p:sp>
      <p:sp>
        <p:nvSpPr>
          <p:cNvPr id="11"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2</a:t>
            </a:fld>
            <a:endParaRPr lang="en-US" dirty="0">
              <a:solidFill>
                <a:srgbClr val="03528B"/>
              </a:solidFill>
            </a:endParaRPr>
          </a:p>
        </p:txBody>
      </p:sp>
      <p:sp>
        <p:nvSpPr>
          <p:cNvPr id="12" name="TextBox 11"/>
          <p:cNvSpPr txBox="1"/>
          <p:nvPr/>
        </p:nvSpPr>
        <p:spPr>
          <a:xfrm>
            <a:off x="5659612" y="5107715"/>
            <a:ext cx="4355436" cy="461665"/>
          </a:xfrm>
          <a:prstGeom prst="rect">
            <a:avLst/>
          </a:prstGeom>
          <a:noFill/>
        </p:spPr>
        <p:txBody>
          <a:bodyPr wrap="square" rtlCol="0">
            <a:spAutoFit/>
          </a:bodyPr>
          <a:lstStyle/>
          <a:p>
            <a:r>
              <a:rPr lang="en-US" sz="2400" b="1" dirty="0">
                <a:solidFill>
                  <a:srgbClr val="FFFFFF"/>
                </a:solidFill>
                <a:latin typeface="Gotham Medium"/>
                <a:cs typeface="Gotham Medium"/>
              </a:rPr>
              <a:t>What does it look like?</a:t>
            </a:r>
          </a:p>
        </p:txBody>
      </p:sp>
    </p:spTree>
    <p:extLst>
      <p:ext uri="{BB962C8B-B14F-4D97-AF65-F5344CB8AC3E}">
        <p14:creationId xmlns:p14="http://schemas.microsoft.com/office/powerpoint/2010/main" val="4018412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6122"/>
            <a:ext cx="9144000" cy="4789988"/>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3528B"/>
              </a:solidFill>
            </a:endParaRPr>
          </a:p>
        </p:txBody>
      </p:sp>
      <p:pic>
        <p:nvPicPr>
          <p:cNvPr id="6" name="Picture 5" descr="04_DEQLogo_WhiteBG_Web.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63" y="5845994"/>
            <a:ext cx="1238198" cy="956790"/>
          </a:xfrm>
          <a:prstGeom prst="rect">
            <a:avLst/>
          </a:prstGeom>
        </p:spPr>
      </p:pic>
      <p:sp>
        <p:nvSpPr>
          <p:cNvPr id="7" name="TextBox 6"/>
          <p:cNvSpPr txBox="1"/>
          <p:nvPr/>
        </p:nvSpPr>
        <p:spPr>
          <a:xfrm>
            <a:off x="66162" y="382327"/>
            <a:ext cx="7439537" cy="461665"/>
          </a:xfrm>
          <a:prstGeom prst="rect">
            <a:avLst/>
          </a:prstGeom>
          <a:noFill/>
        </p:spPr>
        <p:txBody>
          <a:bodyPr wrap="square" rtlCol="0">
            <a:spAutoFit/>
          </a:bodyPr>
          <a:lstStyle/>
          <a:p>
            <a:r>
              <a:rPr lang="en-US" sz="2400" b="1" dirty="0">
                <a:solidFill>
                  <a:srgbClr val="03528B"/>
                </a:solidFill>
                <a:latin typeface="Gotham Medium"/>
                <a:cs typeface="Gotham Medium"/>
              </a:rPr>
              <a:t>ENVIRONMENTAL BENEFITS</a:t>
            </a:r>
          </a:p>
        </p:txBody>
      </p:sp>
      <p:sp>
        <p:nvSpPr>
          <p:cNvPr id="8" name="TextBox 7"/>
          <p:cNvSpPr txBox="1"/>
          <p:nvPr/>
        </p:nvSpPr>
        <p:spPr>
          <a:xfrm>
            <a:off x="614323" y="1087062"/>
            <a:ext cx="7710527" cy="4616648"/>
          </a:xfrm>
          <a:prstGeom prst="rect">
            <a:avLst/>
          </a:prstGeom>
          <a:noFill/>
        </p:spPr>
        <p:txBody>
          <a:bodyPr wrap="square" rtlCol="0">
            <a:spAutoFit/>
          </a:bodyPr>
          <a:lstStyle/>
          <a:p>
            <a:r>
              <a:rPr lang="en-US" sz="2400" b="1" dirty="0">
                <a:solidFill>
                  <a:schemeClr val="accent1">
                    <a:lumMod val="60000"/>
                    <a:lumOff val="40000"/>
                  </a:schemeClr>
                </a:solidFill>
              </a:rPr>
              <a:t>Source Control</a:t>
            </a:r>
          </a:p>
          <a:p>
            <a:r>
              <a:rPr lang="en-US" sz="2400" b="1" dirty="0">
                <a:solidFill>
                  <a:schemeClr val="accent1">
                    <a:lumMod val="60000"/>
                    <a:lumOff val="40000"/>
                  </a:schemeClr>
                </a:solidFill>
              </a:rPr>
              <a:t>Minimizes Disturbance to the Hydrologic Balance</a:t>
            </a:r>
          </a:p>
          <a:p>
            <a:r>
              <a:rPr lang="en-US" sz="2400" b="1" dirty="0">
                <a:solidFill>
                  <a:schemeClr val="accent1">
                    <a:lumMod val="60000"/>
                    <a:lumOff val="40000"/>
                  </a:schemeClr>
                </a:solidFill>
              </a:rPr>
              <a:t>Maintains Natural Sediment Yield</a:t>
            </a:r>
          </a:p>
          <a:p>
            <a:r>
              <a:rPr lang="en-US" sz="2400" b="1" dirty="0">
                <a:solidFill>
                  <a:schemeClr val="accent1">
                    <a:lumMod val="60000"/>
                    <a:lumOff val="40000"/>
                  </a:schemeClr>
                </a:solidFill>
              </a:rPr>
              <a:t>Minimizes Surface Disturbance</a:t>
            </a:r>
          </a:p>
          <a:p>
            <a:r>
              <a:rPr lang="en-US" sz="2400" b="1" dirty="0">
                <a:solidFill>
                  <a:schemeClr val="bg1"/>
                </a:solidFill>
              </a:rPr>
              <a:t>Encourages Vegetation</a:t>
            </a:r>
          </a:p>
          <a:p>
            <a:pPr marL="342900" indent="-342900">
              <a:buFont typeface="Arial" panose="020B0604020202020204" pitchFamily="34" charset="0"/>
              <a:buChar char="•"/>
            </a:pPr>
            <a:r>
              <a:rPr lang="en-US" b="1" dirty="0">
                <a:solidFill>
                  <a:schemeClr val="bg1"/>
                </a:solidFill>
              </a:rPr>
              <a:t>Promotes infiltration/precipitation retention</a:t>
            </a:r>
          </a:p>
          <a:p>
            <a:pPr marL="342900" indent="-342900">
              <a:buFont typeface="Arial" panose="020B0604020202020204" pitchFamily="34" charset="0"/>
              <a:buChar char="•"/>
            </a:pPr>
            <a:r>
              <a:rPr lang="en-US" b="1" dirty="0">
                <a:solidFill>
                  <a:schemeClr val="bg1"/>
                </a:solidFill>
              </a:rPr>
              <a:t>Develops microhabitat</a:t>
            </a:r>
          </a:p>
          <a:p>
            <a:pPr marL="342900" indent="-342900">
              <a:buFont typeface="Arial" panose="020B0604020202020204" pitchFamily="34" charset="0"/>
              <a:buChar char="•"/>
            </a:pPr>
            <a:r>
              <a:rPr lang="en-US" b="1" dirty="0">
                <a:solidFill>
                  <a:schemeClr val="bg1"/>
                </a:solidFill>
              </a:rPr>
              <a:t>Aids diverse vegetation establishment</a:t>
            </a:r>
          </a:p>
          <a:p>
            <a:r>
              <a:rPr lang="en-US" sz="2400" b="1" dirty="0">
                <a:solidFill>
                  <a:schemeClr val="accent1">
                    <a:lumMod val="60000"/>
                    <a:lumOff val="40000"/>
                  </a:schemeClr>
                </a:solidFill>
              </a:rPr>
              <a:t>Improves Soil and Promotes Soil Conservation</a:t>
            </a:r>
          </a:p>
          <a:p>
            <a:r>
              <a:rPr lang="en-US" sz="2400" b="1" dirty="0">
                <a:solidFill>
                  <a:schemeClr val="accent1">
                    <a:lumMod val="60000"/>
                    <a:lumOff val="40000"/>
                  </a:schemeClr>
                </a:solidFill>
              </a:rPr>
              <a:t>Addresses Site-Specific Environmental Conditions</a:t>
            </a:r>
          </a:p>
          <a:p>
            <a:r>
              <a:rPr lang="en-US" sz="2400" b="1" dirty="0">
                <a:solidFill>
                  <a:schemeClr val="accent1">
                    <a:lumMod val="60000"/>
                    <a:lumOff val="40000"/>
                  </a:schemeClr>
                </a:solidFill>
              </a:rPr>
              <a:t>Stabilizes Landforms</a:t>
            </a:r>
          </a:p>
          <a:p>
            <a:r>
              <a:rPr lang="en-US" sz="2400" b="1" dirty="0">
                <a:solidFill>
                  <a:srgbClr val="95B3D7"/>
                </a:solidFill>
              </a:rPr>
              <a:t>Minimizes Disruptions to Flow Regime and ET Losses</a:t>
            </a:r>
          </a:p>
          <a:p>
            <a:endParaRPr lang="en-US" sz="2400" b="1" dirty="0">
              <a:solidFill>
                <a:schemeClr val="accent1">
                  <a:lumMod val="60000"/>
                  <a:lumOff val="40000"/>
                </a:schemeClr>
              </a:solidFill>
            </a:endParaRPr>
          </a:p>
        </p:txBody>
      </p:sp>
      <p:sp>
        <p:nvSpPr>
          <p:cNvPr id="11"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20</a:t>
            </a:fld>
            <a:endParaRPr lang="en-US" dirty="0">
              <a:solidFill>
                <a:srgbClr val="03528B"/>
              </a:solidFill>
            </a:endParaRPr>
          </a:p>
        </p:txBody>
      </p:sp>
    </p:spTree>
    <p:extLst>
      <p:ext uri="{BB962C8B-B14F-4D97-AF65-F5344CB8AC3E}">
        <p14:creationId xmlns:p14="http://schemas.microsoft.com/office/powerpoint/2010/main" val="3446323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6122"/>
            <a:ext cx="9144000" cy="4789988"/>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3528B"/>
              </a:solidFill>
            </a:endParaRPr>
          </a:p>
        </p:txBody>
      </p:sp>
      <p:pic>
        <p:nvPicPr>
          <p:cNvPr id="6" name="Picture 5" descr="04_DEQLogo_WhiteBG_Web.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63" y="5845994"/>
            <a:ext cx="1238198" cy="956790"/>
          </a:xfrm>
          <a:prstGeom prst="rect">
            <a:avLst/>
          </a:prstGeom>
        </p:spPr>
      </p:pic>
      <p:sp>
        <p:nvSpPr>
          <p:cNvPr id="7" name="TextBox 6"/>
          <p:cNvSpPr txBox="1"/>
          <p:nvPr/>
        </p:nvSpPr>
        <p:spPr>
          <a:xfrm>
            <a:off x="66162" y="382327"/>
            <a:ext cx="7439537" cy="461665"/>
          </a:xfrm>
          <a:prstGeom prst="rect">
            <a:avLst/>
          </a:prstGeom>
          <a:noFill/>
        </p:spPr>
        <p:txBody>
          <a:bodyPr wrap="square" rtlCol="0">
            <a:spAutoFit/>
          </a:bodyPr>
          <a:lstStyle/>
          <a:p>
            <a:r>
              <a:rPr lang="en-US" sz="2400" b="1" dirty="0">
                <a:solidFill>
                  <a:srgbClr val="03528B"/>
                </a:solidFill>
                <a:latin typeface="Gotham Medium"/>
                <a:cs typeface="Gotham Medium"/>
              </a:rPr>
              <a:t>ENVIRONMENTAL BENEFITS</a:t>
            </a:r>
          </a:p>
        </p:txBody>
      </p:sp>
      <p:sp>
        <p:nvSpPr>
          <p:cNvPr id="8" name="TextBox 7"/>
          <p:cNvSpPr txBox="1"/>
          <p:nvPr/>
        </p:nvSpPr>
        <p:spPr>
          <a:xfrm>
            <a:off x="614323" y="1087062"/>
            <a:ext cx="7710527" cy="4893647"/>
          </a:xfrm>
          <a:prstGeom prst="rect">
            <a:avLst/>
          </a:prstGeom>
          <a:noFill/>
        </p:spPr>
        <p:txBody>
          <a:bodyPr wrap="square" rtlCol="0">
            <a:spAutoFit/>
          </a:bodyPr>
          <a:lstStyle/>
          <a:p>
            <a:r>
              <a:rPr lang="en-US" sz="2400" b="1" dirty="0">
                <a:solidFill>
                  <a:srgbClr val="95B3D7"/>
                </a:solidFill>
              </a:rPr>
              <a:t>Source Control</a:t>
            </a:r>
          </a:p>
          <a:p>
            <a:r>
              <a:rPr lang="en-US" sz="2400" b="1" dirty="0">
                <a:solidFill>
                  <a:srgbClr val="95B3D7"/>
                </a:solidFill>
              </a:rPr>
              <a:t>Minimizes Disturbance to the Hydrologic Balance</a:t>
            </a:r>
          </a:p>
          <a:p>
            <a:r>
              <a:rPr lang="en-US" sz="2400" b="1" dirty="0">
                <a:solidFill>
                  <a:srgbClr val="95B3D7"/>
                </a:solidFill>
              </a:rPr>
              <a:t>Maintains Natural Sediment Yield</a:t>
            </a:r>
          </a:p>
          <a:p>
            <a:r>
              <a:rPr lang="en-US" sz="2400" b="1" dirty="0">
                <a:solidFill>
                  <a:srgbClr val="95B3D7"/>
                </a:solidFill>
              </a:rPr>
              <a:t>Minimizes Surface Disturbance</a:t>
            </a:r>
          </a:p>
          <a:p>
            <a:r>
              <a:rPr lang="en-US" sz="2400" b="1" dirty="0">
                <a:solidFill>
                  <a:srgbClr val="95B3D7"/>
                </a:solidFill>
              </a:rPr>
              <a:t>Encourages Vegetation</a:t>
            </a:r>
          </a:p>
          <a:p>
            <a:r>
              <a:rPr lang="en-US" sz="2400" b="1" dirty="0">
                <a:solidFill>
                  <a:schemeClr val="bg1"/>
                </a:solidFill>
              </a:rPr>
              <a:t>Improves Soil and Promotes Soil Conservation</a:t>
            </a:r>
          </a:p>
          <a:p>
            <a:pPr marL="342900" indent="-342900">
              <a:buFont typeface="Arial" panose="020B0604020202020204" pitchFamily="34" charset="0"/>
              <a:buChar char="•"/>
            </a:pPr>
            <a:r>
              <a:rPr lang="en-US" b="1" dirty="0">
                <a:solidFill>
                  <a:schemeClr val="bg1"/>
                </a:solidFill>
              </a:rPr>
              <a:t>Nutrient &amp; organic matter poor soils (typ.)</a:t>
            </a:r>
          </a:p>
          <a:p>
            <a:pPr marL="342900" indent="-342900">
              <a:buFont typeface="Arial" panose="020B0604020202020204" pitchFamily="34" charset="0"/>
              <a:buChar char="•"/>
            </a:pPr>
            <a:r>
              <a:rPr lang="en-US" b="1" dirty="0">
                <a:solidFill>
                  <a:schemeClr val="bg1"/>
                </a:solidFill>
              </a:rPr>
              <a:t>Increased water retention</a:t>
            </a:r>
          </a:p>
          <a:p>
            <a:pPr marL="342900" indent="-342900">
              <a:buFont typeface="Arial" panose="020B0604020202020204" pitchFamily="34" charset="0"/>
              <a:buChar char="•"/>
            </a:pPr>
            <a:r>
              <a:rPr lang="en-US" b="1" dirty="0">
                <a:solidFill>
                  <a:schemeClr val="bg1"/>
                </a:solidFill>
              </a:rPr>
              <a:t>Improved veg. establishment, biomass, soil biota</a:t>
            </a:r>
          </a:p>
          <a:p>
            <a:pPr marL="342900" indent="-342900">
              <a:buFont typeface="Arial" panose="020B0604020202020204" pitchFamily="34" charset="0"/>
              <a:buChar char="•"/>
            </a:pPr>
            <a:r>
              <a:rPr lang="en-US" b="1" dirty="0">
                <a:solidFill>
                  <a:schemeClr val="bg1"/>
                </a:solidFill>
              </a:rPr>
              <a:t>Improved surface stability</a:t>
            </a:r>
          </a:p>
          <a:p>
            <a:r>
              <a:rPr lang="en-US" sz="2400" b="1" dirty="0">
                <a:solidFill>
                  <a:srgbClr val="95B3D7"/>
                </a:solidFill>
              </a:rPr>
              <a:t>Addresses Site-Specific Environmental Conditions</a:t>
            </a:r>
          </a:p>
          <a:p>
            <a:r>
              <a:rPr lang="en-US" sz="2400" b="1" dirty="0">
                <a:solidFill>
                  <a:srgbClr val="95B3D7"/>
                </a:solidFill>
              </a:rPr>
              <a:t>Stabilizes Landforms</a:t>
            </a:r>
          </a:p>
          <a:p>
            <a:r>
              <a:rPr lang="en-US" sz="2400" b="1" dirty="0">
                <a:solidFill>
                  <a:srgbClr val="95B3D7"/>
                </a:solidFill>
              </a:rPr>
              <a:t>Minimizes Disruptions to Flow Regime and ET Losses</a:t>
            </a:r>
          </a:p>
          <a:p>
            <a:endParaRPr lang="en-US" sz="2400" b="1" dirty="0">
              <a:solidFill>
                <a:srgbClr val="95B3D7"/>
              </a:solidFill>
            </a:endParaRPr>
          </a:p>
        </p:txBody>
      </p:sp>
      <p:sp>
        <p:nvSpPr>
          <p:cNvPr id="11"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21</a:t>
            </a:fld>
            <a:endParaRPr lang="en-US" dirty="0">
              <a:solidFill>
                <a:srgbClr val="03528B"/>
              </a:solidFill>
            </a:endParaRPr>
          </a:p>
        </p:txBody>
      </p:sp>
    </p:spTree>
    <p:extLst>
      <p:ext uri="{BB962C8B-B14F-4D97-AF65-F5344CB8AC3E}">
        <p14:creationId xmlns:p14="http://schemas.microsoft.com/office/powerpoint/2010/main" val="4063377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6122"/>
            <a:ext cx="9144000" cy="4789988"/>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3528B"/>
              </a:solidFill>
            </a:endParaRPr>
          </a:p>
        </p:txBody>
      </p:sp>
      <p:pic>
        <p:nvPicPr>
          <p:cNvPr id="6" name="Picture 5" descr="04_DEQLogo_WhiteBG_Web.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63" y="5845994"/>
            <a:ext cx="1238198" cy="956790"/>
          </a:xfrm>
          <a:prstGeom prst="rect">
            <a:avLst/>
          </a:prstGeom>
        </p:spPr>
      </p:pic>
      <p:sp>
        <p:nvSpPr>
          <p:cNvPr id="7" name="TextBox 6"/>
          <p:cNvSpPr txBox="1"/>
          <p:nvPr/>
        </p:nvSpPr>
        <p:spPr>
          <a:xfrm>
            <a:off x="66162" y="382327"/>
            <a:ext cx="7439537" cy="461665"/>
          </a:xfrm>
          <a:prstGeom prst="rect">
            <a:avLst/>
          </a:prstGeom>
          <a:noFill/>
        </p:spPr>
        <p:txBody>
          <a:bodyPr wrap="square" rtlCol="0">
            <a:spAutoFit/>
          </a:bodyPr>
          <a:lstStyle/>
          <a:p>
            <a:r>
              <a:rPr lang="en-US" sz="2400" b="1" dirty="0">
                <a:solidFill>
                  <a:srgbClr val="03528B"/>
                </a:solidFill>
                <a:latin typeface="Gotham Medium"/>
                <a:cs typeface="Gotham Medium"/>
              </a:rPr>
              <a:t>ENVIRONMENTAL BENEFITS</a:t>
            </a:r>
          </a:p>
        </p:txBody>
      </p:sp>
      <p:sp>
        <p:nvSpPr>
          <p:cNvPr id="8" name="TextBox 7"/>
          <p:cNvSpPr txBox="1"/>
          <p:nvPr/>
        </p:nvSpPr>
        <p:spPr>
          <a:xfrm>
            <a:off x="614323" y="1087062"/>
            <a:ext cx="7710527" cy="4339650"/>
          </a:xfrm>
          <a:prstGeom prst="rect">
            <a:avLst/>
          </a:prstGeom>
          <a:noFill/>
        </p:spPr>
        <p:txBody>
          <a:bodyPr wrap="square" rtlCol="0">
            <a:spAutoFit/>
          </a:bodyPr>
          <a:lstStyle/>
          <a:p>
            <a:r>
              <a:rPr lang="en-US" sz="2400" b="1" dirty="0">
                <a:solidFill>
                  <a:srgbClr val="95B3D7"/>
                </a:solidFill>
              </a:rPr>
              <a:t>Source Control</a:t>
            </a:r>
          </a:p>
          <a:p>
            <a:r>
              <a:rPr lang="en-US" sz="2400" b="1" dirty="0">
                <a:solidFill>
                  <a:srgbClr val="95B3D7"/>
                </a:solidFill>
              </a:rPr>
              <a:t>Minimizes Disturbance to the Hydrologic Balance</a:t>
            </a:r>
          </a:p>
          <a:p>
            <a:r>
              <a:rPr lang="en-US" sz="2400" b="1" dirty="0">
                <a:solidFill>
                  <a:srgbClr val="95B3D7"/>
                </a:solidFill>
              </a:rPr>
              <a:t>Maintains Natural Sediment Yield</a:t>
            </a:r>
          </a:p>
          <a:p>
            <a:r>
              <a:rPr lang="en-US" sz="2400" b="1" dirty="0">
                <a:solidFill>
                  <a:srgbClr val="95B3D7"/>
                </a:solidFill>
              </a:rPr>
              <a:t>Minimizes Surface Disturbance</a:t>
            </a:r>
          </a:p>
          <a:p>
            <a:r>
              <a:rPr lang="en-US" sz="2400" b="1" dirty="0">
                <a:solidFill>
                  <a:srgbClr val="95B3D7"/>
                </a:solidFill>
              </a:rPr>
              <a:t>Encourages Vegetation</a:t>
            </a:r>
          </a:p>
          <a:p>
            <a:r>
              <a:rPr lang="en-US" sz="2400" b="1" dirty="0">
                <a:solidFill>
                  <a:srgbClr val="95B3D7"/>
                </a:solidFill>
              </a:rPr>
              <a:t>Improves Soil and Promotes Soil Conservation</a:t>
            </a:r>
          </a:p>
          <a:p>
            <a:r>
              <a:rPr lang="en-US" sz="2400" b="1" dirty="0">
                <a:solidFill>
                  <a:schemeClr val="bg1"/>
                </a:solidFill>
              </a:rPr>
              <a:t>Addresses Site-Specific Environmental Conditions</a:t>
            </a:r>
          </a:p>
          <a:p>
            <a:pPr marL="342900" indent="-342900">
              <a:buFont typeface="Arial" panose="020B0604020202020204" pitchFamily="34" charset="0"/>
              <a:buChar char="•"/>
            </a:pPr>
            <a:r>
              <a:rPr lang="en-US" b="1" dirty="0">
                <a:solidFill>
                  <a:schemeClr val="bg1"/>
                </a:solidFill>
              </a:rPr>
              <a:t>Adaptive management</a:t>
            </a:r>
          </a:p>
          <a:p>
            <a:pPr marL="342900" indent="-342900">
              <a:buFont typeface="Arial" panose="020B0604020202020204" pitchFamily="34" charset="0"/>
              <a:buChar char="•"/>
            </a:pPr>
            <a:r>
              <a:rPr lang="en-US" b="1" dirty="0">
                <a:solidFill>
                  <a:schemeClr val="bg1"/>
                </a:solidFill>
              </a:rPr>
              <a:t>Minimize shock from pond removal</a:t>
            </a:r>
          </a:p>
          <a:p>
            <a:r>
              <a:rPr lang="en-US" sz="2400" b="1" dirty="0">
                <a:solidFill>
                  <a:srgbClr val="95B3D7"/>
                </a:solidFill>
              </a:rPr>
              <a:t>Stabilizes Landforms</a:t>
            </a:r>
          </a:p>
          <a:p>
            <a:r>
              <a:rPr lang="en-US" sz="2400" b="1" dirty="0">
                <a:solidFill>
                  <a:srgbClr val="95B3D7"/>
                </a:solidFill>
              </a:rPr>
              <a:t>Minimizes Disruptions to Flow Regime and ET Losses</a:t>
            </a:r>
          </a:p>
          <a:p>
            <a:endParaRPr lang="en-US" sz="2400" b="1" dirty="0">
              <a:solidFill>
                <a:srgbClr val="95B3D7"/>
              </a:solidFill>
            </a:endParaRPr>
          </a:p>
        </p:txBody>
      </p:sp>
      <p:sp>
        <p:nvSpPr>
          <p:cNvPr id="11"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22</a:t>
            </a:fld>
            <a:endParaRPr lang="en-US" dirty="0">
              <a:solidFill>
                <a:srgbClr val="03528B"/>
              </a:solidFill>
            </a:endParaRPr>
          </a:p>
        </p:txBody>
      </p:sp>
    </p:spTree>
    <p:extLst>
      <p:ext uri="{BB962C8B-B14F-4D97-AF65-F5344CB8AC3E}">
        <p14:creationId xmlns:p14="http://schemas.microsoft.com/office/powerpoint/2010/main" val="2105263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6122"/>
            <a:ext cx="9144000" cy="4789988"/>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3528B"/>
              </a:solidFill>
            </a:endParaRPr>
          </a:p>
        </p:txBody>
      </p:sp>
      <p:pic>
        <p:nvPicPr>
          <p:cNvPr id="6" name="Picture 5" descr="04_DEQLogo_WhiteBG_Web.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63" y="5845994"/>
            <a:ext cx="1238198" cy="956790"/>
          </a:xfrm>
          <a:prstGeom prst="rect">
            <a:avLst/>
          </a:prstGeom>
        </p:spPr>
      </p:pic>
      <p:sp>
        <p:nvSpPr>
          <p:cNvPr id="7" name="TextBox 6"/>
          <p:cNvSpPr txBox="1"/>
          <p:nvPr/>
        </p:nvSpPr>
        <p:spPr>
          <a:xfrm>
            <a:off x="66162" y="382327"/>
            <a:ext cx="7439537" cy="461665"/>
          </a:xfrm>
          <a:prstGeom prst="rect">
            <a:avLst/>
          </a:prstGeom>
          <a:noFill/>
        </p:spPr>
        <p:txBody>
          <a:bodyPr wrap="square" rtlCol="0">
            <a:spAutoFit/>
          </a:bodyPr>
          <a:lstStyle/>
          <a:p>
            <a:r>
              <a:rPr lang="en-US" sz="2400" b="1" dirty="0">
                <a:solidFill>
                  <a:srgbClr val="03528B"/>
                </a:solidFill>
                <a:latin typeface="Gotham Medium"/>
                <a:cs typeface="Gotham Medium"/>
              </a:rPr>
              <a:t>ENVIRONMENTAL BENEFITS</a:t>
            </a:r>
          </a:p>
        </p:txBody>
      </p:sp>
      <p:sp>
        <p:nvSpPr>
          <p:cNvPr id="8" name="TextBox 7"/>
          <p:cNvSpPr txBox="1"/>
          <p:nvPr/>
        </p:nvSpPr>
        <p:spPr>
          <a:xfrm>
            <a:off x="614323" y="1087062"/>
            <a:ext cx="7710527" cy="4247317"/>
          </a:xfrm>
          <a:prstGeom prst="rect">
            <a:avLst/>
          </a:prstGeom>
          <a:noFill/>
        </p:spPr>
        <p:txBody>
          <a:bodyPr wrap="square" rtlCol="0">
            <a:spAutoFit/>
          </a:bodyPr>
          <a:lstStyle/>
          <a:p>
            <a:r>
              <a:rPr lang="en-US" sz="2400" b="1" dirty="0">
                <a:solidFill>
                  <a:srgbClr val="95B3D7"/>
                </a:solidFill>
              </a:rPr>
              <a:t>Source Control</a:t>
            </a:r>
          </a:p>
          <a:p>
            <a:r>
              <a:rPr lang="en-US" sz="2400" b="1" dirty="0">
                <a:solidFill>
                  <a:srgbClr val="95B3D7"/>
                </a:solidFill>
              </a:rPr>
              <a:t>Minimizes Disturbance to the Hydrologic Balance</a:t>
            </a:r>
          </a:p>
          <a:p>
            <a:r>
              <a:rPr lang="en-US" sz="2400" b="1" dirty="0">
                <a:solidFill>
                  <a:srgbClr val="95B3D7"/>
                </a:solidFill>
              </a:rPr>
              <a:t>Maintains Natural Sediment Yield</a:t>
            </a:r>
          </a:p>
          <a:p>
            <a:r>
              <a:rPr lang="en-US" sz="2400" b="1" dirty="0">
                <a:solidFill>
                  <a:srgbClr val="95B3D7"/>
                </a:solidFill>
              </a:rPr>
              <a:t>Minimizes Surface Disturbance</a:t>
            </a:r>
          </a:p>
          <a:p>
            <a:r>
              <a:rPr lang="en-US" sz="2400" b="1" dirty="0">
                <a:solidFill>
                  <a:srgbClr val="95B3D7"/>
                </a:solidFill>
              </a:rPr>
              <a:t>Encourages Vegetation</a:t>
            </a:r>
          </a:p>
          <a:p>
            <a:r>
              <a:rPr lang="en-US" sz="2400" b="1" dirty="0">
                <a:solidFill>
                  <a:srgbClr val="95B3D7"/>
                </a:solidFill>
              </a:rPr>
              <a:t>Improves Soil and Promotes Soil Conservation</a:t>
            </a:r>
          </a:p>
          <a:p>
            <a:r>
              <a:rPr lang="en-US" sz="2400" b="1" dirty="0">
                <a:solidFill>
                  <a:srgbClr val="95B3D7"/>
                </a:solidFill>
              </a:rPr>
              <a:t>Addresses Site-Specific Environmental Conditions</a:t>
            </a:r>
          </a:p>
          <a:p>
            <a:r>
              <a:rPr lang="en-US" sz="2400" b="1" dirty="0">
                <a:solidFill>
                  <a:schemeClr val="bg1"/>
                </a:solidFill>
              </a:rPr>
              <a:t>Stabilizes Landforms</a:t>
            </a:r>
          </a:p>
          <a:p>
            <a:pPr marL="342900" indent="-342900">
              <a:buFont typeface="Arial" panose="020B0604020202020204" pitchFamily="34" charset="0"/>
              <a:buChar char="•"/>
            </a:pPr>
            <a:r>
              <a:rPr lang="en-US" b="1" dirty="0">
                <a:solidFill>
                  <a:schemeClr val="bg1"/>
                </a:solidFill>
              </a:rPr>
              <a:t>Promotes infiltration</a:t>
            </a:r>
          </a:p>
          <a:p>
            <a:pPr marL="342900" indent="-342900">
              <a:buFont typeface="Arial" panose="020B0604020202020204" pitchFamily="34" charset="0"/>
              <a:buChar char="•"/>
            </a:pPr>
            <a:r>
              <a:rPr lang="en-US" b="1" dirty="0">
                <a:solidFill>
                  <a:schemeClr val="bg1"/>
                </a:solidFill>
              </a:rPr>
              <a:t>Promotes vegetation establishment</a:t>
            </a:r>
          </a:p>
          <a:p>
            <a:pPr marL="342900" indent="-342900">
              <a:buFont typeface="Arial" panose="020B0604020202020204" pitchFamily="34" charset="0"/>
              <a:buChar char="•"/>
            </a:pPr>
            <a:r>
              <a:rPr lang="en-US" b="1" dirty="0">
                <a:solidFill>
                  <a:schemeClr val="bg1"/>
                </a:solidFill>
              </a:rPr>
              <a:t>Improves channel stability</a:t>
            </a:r>
          </a:p>
          <a:p>
            <a:r>
              <a:rPr lang="en-US" sz="2400" b="1" dirty="0">
                <a:solidFill>
                  <a:srgbClr val="95B3D7"/>
                </a:solidFill>
              </a:rPr>
              <a:t>Minimizes Disruptions to Flow Regime and ET Losses</a:t>
            </a:r>
          </a:p>
        </p:txBody>
      </p:sp>
      <p:sp>
        <p:nvSpPr>
          <p:cNvPr id="11"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23</a:t>
            </a:fld>
            <a:endParaRPr lang="en-US" dirty="0">
              <a:solidFill>
                <a:srgbClr val="03528B"/>
              </a:solidFill>
            </a:endParaRPr>
          </a:p>
        </p:txBody>
      </p:sp>
    </p:spTree>
    <p:extLst>
      <p:ext uri="{BB962C8B-B14F-4D97-AF65-F5344CB8AC3E}">
        <p14:creationId xmlns:p14="http://schemas.microsoft.com/office/powerpoint/2010/main" val="2430455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6122"/>
            <a:ext cx="9144000" cy="4789988"/>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3528B"/>
              </a:solidFill>
            </a:endParaRPr>
          </a:p>
        </p:txBody>
      </p:sp>
      <p:pic>
        <p:nvPicPr>
          <p:cNvPr id="6" name="Picture 5" descr="04_DEQLogo_WhiteBG_Web.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63" y="5845994"/>
            <a:ext cx="1238198" cy="956790"/>
          </a:xfrm>
          <a:prstGeom prst="rect">
            <a:avLst/>
          </a:prstGeom>
        </p:spPr>
      </p:pic>
      <p:sp>
        <p:nvSpPr>
          <p:cNvPr id="7" name="TextBox 6"/>
          <p:cNvSpPr txBox="1"/>
          <p:nvPr/>
        </p:nvSpPr>
        <p:spPr>
          <a:xfrm>
            <a:off x="66162" y="382327"/>
            <a:ext cx="7439537" cy="461665"/>
          </a:xfrm>
          <a:prstGeom prst="rect">
            <a:avLst/>
          </a:prstGeom>
          <a:noFill/>
        </p:spPr>
        <p:txBody>
          <a:bodyPr wrap="square" rtlCol="0">
            <a:spAutoFit/>
          </a:bodyPr>
          <a:lstStyle/>
          <a:p>
            <a:r>
              <a:rPr lang="en-US" sz="2400" b="1" dirty="0">
                <a:solidFill>
                  <a:srgbClr val="03528B"/>
                </a:solidFill>
                <a:latin typeface="Gotham Medium"/>
                <a:cs typeface="Gotham Medium"/>
              </a:rPr>
              <a:t>ENVIRONMENTAL BENEFITS</a:t>
            </a:r>
          </a:p>
        </p:txBody>
      </p:sp>
      <p:sp>
        <p:nvSpPr>
          <p:cNvPr id="8" name="TextBox 7"/>
          <p:cNvSpPr txBox="1"/>
          <p:nvPr/>
        </p:nvSpPr>
        <p:spPr>
          <a:xfrm>
            <a:off x="614323" y="1087062"/>
            <a:ext cx="7710527" cy="4339650"/>
          </a:xfrm>
          <a:prstGeom prst="rect">
            <a:avLst/>
          </a:prstGeom>
          <a:noFill/>
        </p:spPr>
        <p:txBody>
          <a:bodyPr wrap="square" rtlCol="0">
            <a:spAutoFit/>
          </a:bodyPr>
          <a:lstStyle/>
          <a:p>
            <a:r>
              <a:rPr lang="en-US" sz="2400" b="1" dirty="0">
                <a:solidFill>
                  <a:srgbClr val="95B3D7"/>
                </a:solidFill>
              </a:rPr>
              <a:t>Source Control</a:t>
            </a:r>
          </a:p>
          <a:p>
            <a:r>
              <a:rPr lang="en-US" sz="2400" b="1" dirty="0">
                <a:solidFill>
                  <a:srgbClr val="95B3D7"/>
                </a:solidFill>
              </a:rPr>
              <a:t>Minimizes Disturbance to the Hydrologic Balance</a:t>
            </a:r>
          </a:p>
          <a:p>
            <a:r>
              <a:rPr lang="en-US" sz="2400" b="1" dirty="0">
                <a:solidFill>
                  <a:srgbClr val="95B3D7"/>
                </a:solidFill>
              </a:rPr>
              <a:t>Maintains Natural Sediment Yield</a:t>
            </a:r>
          </a:p>
          <a:p>
            <a:r>
              <a:rPr lang="en-US" sz="2400" b="1" dirty="0">
                <a:solidFill>
                  <a:srgbClr val="95B3D7"/>
                </a:solidFill>
              </a:rPr>
              <a:t>Minimizes Surface Disturbance</a:t>
            </a:r>
          </a:p>
          <a:p>
            <a:r>
              <a:rPr lang="en-US" sz="2400" b="1" dirty="0">
                <a:solidFill>
                  <a:srgbClr val="95B3D7"/>
                </a:solidFill>
              </a:rPr>
              <a:t>Encourages Vegetation</a:t>
            </a:r>
          </a:p>
          <a:p>
            <a:r>
              <a:rPr lang="en-US" sz="2400" b="1" dirty="0">
                <a:solidFill>
                  <a:srgbClr val="95B3D7"/>
                </a:solidFill>
              </a:rPr>
              <a:t>Improves Soil and Promotes Soil Conservation</a:t>
            </a:r>
          </a:p>
          <a:p>
            <a:r>
              <a:rPr lang="en-US" sz="2400" b="1" dirty="0">
                <a:solidFill>
                  <a:srgbClr val="95B3D7"/>
                </a:solidFill>
              </a:rPr>
              <a:t>Addresses Site-Specific Environmental Conditions</a:t>
            </a:r>
          </a:p>
          <a:p>
            <a:r>
              <a:rPr lang="en-US" sz="2400" b="1" dirty="0">
                <a:solidFill>
                  <a:srgbClr val="95B3D7"/>
                </a:solidFill>
              </a:rPr>
              <a:t>Stabilizes Landforms</a:t>
            </a:r>
          </a:p>
          <a:p>
            <a:r>
              <a:rPr lang="en-US" sz="2400" b="1" dirty="0">
                <a:solidFill>
                  <a:schemeClr val="bg1"/>
                </a:solidFill>
              </a:rPr>
              <a:t>Minimizes Disruptions to Flow Regime and ET Losses</a:t>
            </a:r>
          </a:p>
          <a:p>
            <a:pPr marL="285750" indent="-285750">
              <a:buFont typeface="Arial" panose="020B0604020202020204" pitchFamily="34" charset="0"/>
              <a:buChar char="•"/>
            </a:pPr>
            <a:r>
              <a:rPr lang="en-US" b="1" dirty="0">
                <a:solidFill>
                  <a:schemeClr val="bg1"/>
                </a:solidFill>
              </a:rPr>
              <a:t>Reduces impact to downstream water uses</a:t>
            </a:r>
          </a:p>
          <a:p>
            <a:pPr marL="285750" indent="-285750">
              <a:buFont typeface="Arial" panose="020B0604020202020204" pitchFamily="34" charset="0"/>
              <a:buChar char="•"/>
            </a:pPr>
            <a:r>
              <a:rPr lang="en-US" b="1" dirty="0">
                <a:solidFill>
                  <a:schemeClr val="bg1"/>
                </a:solidFill>
              </a:rPr>
              <a:t>Aids establishment of riparian/wetland vegetation</a:t>
            </a:r>
          </a:p>
          <a:p>
            <a:pPr marL="285750" indent="-285750">
              <a:buFont typeface="Arial" panose="020B0604020202020204" pitchFamily="34" charset="0"/>
              <a:buChar char="•"/>
            </a:pPr>
            <a:r>
              <a:rPr lang="en-US" b="1" dirty="0">
                <a:solidFill>
                  <a:schemeClr val="bg1"/>
                </a:solidFill>
              </a:rPr>
              <a:t>Reflects premine flow regime</a:t>
            </a:r>
          </a:p>
        </p:txBody>
      </p:sp>
      <p:sp>
        <p:nvSpPr>
          <p:cNvPr id="11"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24</a:t>
            </a:fld>
            <a:endParaRPr lang="en-US" dirty="0">
              <a:solidFill>
                <a:srgbClr val="03528B"/>
              </a:solidFill>
            </a:endParaRPr>
          </a:p>
        </p:txBody>
      </p:sp>
    </p:spTree>
    <p:extLst>
      <p:ext uri="{BB962C8B-B14F-4D97-AF65-F5344CB8AC3E}">
        <p14:creationId xmlns:p14="http://schemas.microsoft.com/office/powerpoint/2010/main" val="3609789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4_DEQLogo_WhiteBG_Web.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163" y="5845994"/>
            <a:ext cx="1238198" cy="956790"/>
          </a:xfrm>
          <a:prstGeom prst="rect">
            <a:avLst/>
          </a:prstGeom>
        </p:spPr>
      </p:pic>
      <p:sp>
        <p:nvSpPr>
          <p:cNvPr id="7" name="TextBox 6"/>
          <p:cNvSpPr txBox="1"/>
          <p:nvPr/>
        </p:nvSpPr>
        <p:spPr>
          <a:xfrm>
            <a:off x="66162" y="382327"/>
            <a:ext cx="7439537" cy="461665"/>
          </a:xfrm>
          <a:prstGeom prst="rect">
            <a:avLst/>
          </a:prstGeom>
          <a:noFill/>
        </p:spPr>
        <p:txBody>
          <a:bodyPr wrap="square" rtlCol="0">
            <a:spAutoFit/>
          </a:bodyPr>
          <a:lstStyle/>
          <a:p>
            <a:r>
              <a:rPr lang="en-US" sz="2400" b="1" dirty="0">
                <a:solidFill>
                  <a:srgbClr val="03528B"/>
                </a:solidFill>
                <a:latin typeface="Gotham Medium"/>
                <a:cs typeface="Gotham Medium"/>
              </a:rPr>
              <a:t>ENVIRONMENTAL BENEFITS</a:t>
            </a:r>
          </a:p>
        </p:txBody>
      </p:sp>
      <p:sp>
        <p:nvSpPr>
          <p:cNvPr id="11"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25</a:t>
            </a:fld>
            <a:endParaRPr lang="en-US" dirty="0">
              <a:solidFill>
                <a:srgbClr val="03528B"/>
              </a:solidFill>
            </a:endParaRPr>
          </a:p>
        </p:txBody>
      </p:sp>
      <p:pic>
        <p:nvPicPr>
          <p:cNvPr id="9" name="Picture 8">
            <a:extLst>
              <a:ext uri="{FF2B5EF4-FFF2-40B4-BE49-F238E27FC236}">
                <a16:creationId xmlns:a16="http://schemas.microsoft.com/office/drawing/2014/main" id="{A3DA36D2-5042-497D-B3FD-A9A615B88B69}"/>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2842905" y="766122"/>
            <a:ext cx="5876925" cy="5505450"/>
          </a:xfrm>
          <a:prstGeom prst="rect">
            <a:avLst/>
          </a:prstGeom>
          <a:noFill/>
          <a:ln>
            <a:noFill/>
          </a:ln>
        </p:spPr>
      </p:pic>
    </p:spTree>
    <p:extLst>
      <p:ext uri="{BB962C8B-B14F-4D97-AF65-F5344CB8AC3E}">
        <p14:creationId xmlns:p14="http://schemas.microsoft.com/office/powerpoint/2010/main" val="3260268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6122"/>
            <a:ext cx="9144000" cy="4789988"/>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3528B"/>
              </a:solidFill>
            </a:endParaRPr>
          </a:p>
        </p:txBody>
      </p:sp>
      <p:pic>
        <p:nvPicPr>
          <p:cNvPr id="6" name="Picture 5" descr="04_DEQLogo_WhiteBG_Web.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163" y="5845994"/>
            <a:ext cx="1238198" cy="956790"/>
          </a:xfrm>
          <a:prstGeom prst="rect">
            <a:avLst/>
          </a:prstGeom>
        </p:spPr>
      </p:pic>
      <p:sp>
        <p:nvSpPr>
          <p:cNvPr id="7" name="TextBox 6"/>
          <p:cNvSpPr txBox="1"/>
          <p:nvPr/>
        </p:nvSpPr>
        <p:spPr>
          <a:xfrm>
            <a:off x="3827002" y="4792095"/>
            <a:ext cx="5737328" cy="461665"/>
          </a:xfrm>
          <a:prstGeom prst="rect">
            <a:avLst/>
          </a:prstGeom>
          <a:noFill/>
        </p:spPr>
        <p:txBody>
          <a:bodyPr wrap="square" rtlCol="0">
            <a:spAutoFit/>
          </a:bodyPr>
          <a:lstStyle/>
          <a:p>
            <a:r>
              <a:rPr lang="en-US" sz="2400" b="1" dirty="0">
                <a:solidFill>
                  <a:schemeClr val="bg1"/>
                </a:solidFill>
                <a:latin typeface="Gotham Medium"/>
                <a:cs typeface="Gotham Medium"/>
              </a:rPr>
              <a:t>Sounds great. How do you tell if it fits?</a:t>
            </a:r>
          </a:p>
        </p:txBody>
      </p:sp>
      <p:sp>
        <p:nvSpPr>
          <p:cNvPr id="11"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26</a:t>
            </a:fld>
            <a:endParaRPr lang="en-US" dirty="0">
              <a:solidFill>
                <a:srgbClr val="03528B"/>
              </a:solidFill>
            </a:endParaRPr>
          </a:p>
        </p:txBody>
      </p:sp>
    </p:spTree>
    <p:extLst>
      <p:ext uri="{BB962C8B-B14F-4D97-AF65-F5344CB8AC3E}">
        <p14:creationId xmlns:p14="http://schemas.microsoft.com/office/powerpoint/2010/main" val="2242273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6122"/>
            <a:ext cx="9144000" cy="4789988"/>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3528B"/>
              </a:solidFill>
            </a:endParaRPr>
          </a:p>
        </p:txBody>
      </p:sp>
      <p:pic>
        <p:nvPicPr>
          <p:cNvPr id="6" name="Picture 5" descr="04_DEQLogo_WhiteBG_Web.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163" y="5845994"/>
            <a:ext cx="1238198" cy="956790"/>
          </a:xfrm>
          <a:prstGeom prst="rect">
            <a:avLst/>
          </a:prstGeom>
        </p:spPr>
      </p:pic>
      <p:sp>
        <p:nvSpPr>
          <p:cNvPr id="7" name="TextBox 6"/>
          <p:cNvSpPr txBox="1"/>
          <p:nvPr/>
        </p:nvSpPr>
        <p:spPr>
          <a:xfrm>
            <a:off x="66162" y="382327"/>
            <a:ext cx="7439537" cy="461665"/>
          </a:xfrm>
          <a:prstGeom prst="rect">
            <a:avLst/>
          </a:prstGeom>
          <a:noFill/>
        </p:spPr>
        <p:txBody>
          <a:bodyPr wrap="square" rtlCol="0">
            <a:spAutoFit/>
          </a:bodyPr>
          <a:lstStyle/>
          <a:p>
            <a:r>
              <a:rPr lang="en-US" sz="2400" b="1" dirty="0">
                <a:solidFill>
                  <a:srgbClr val="03528B"/>
                </a:solidFill>
                <a:latin typeface="Gotham Medium"/>
                <a:cs typeface="Gotham Medium"/>
              </a:rPr>
              <a:t>WHAT QUALIFIES FOR A WESTERN ALKALINE OUTFALL?</a:t>
            </a:r>
          </a:p>
        </p:txBody>
      </p:sp>
      <p:sp>
        <p:nvSpPr>
          <p:cNvPr id="8" name="TextBox 7"/>
          <p:cNvSpPr txBox="1"/>
          <p:nvPr/>
        </p:nvSpPr>
        <p:spPr>
          <a:xfrm>
            <a:off x="614323" y="1087062"/>
            <a:ext cx="7710527" cy="3785652"/>
          </a:xfrm>
          <a:prstGeom prst="rect">
            <a:avLst/>
          </a:prstGeom>
          <a:noFill/>
        </p:spPr>
        <p:txBody>
          <a:bodyPr wrap="square" rtlCol="0">
            <a:spAutoFit/>
          </a:bodyPr>
          <a:lstStyle/>
          <a:p>
            <a:r>
              <a:rPr lang="en-US" sz="2400" b="1" dirty="0">
                <a:solidFill>
                  <a:schemeClr val="bg1"/>
                </a:solidFill>
              </a:rPr>
              <a:t>40 CFR 434.81   Applicability</a:t>
            </a:r>
          </a:p>
          <a:p>
            <a:r>
              <a:rPr lang="en-US" dirty="0">
                <a:solidFill>
                  <a:schemeClr val="bg1"/>
                </a:solidFill>
              </a:rPr>
              <a:t>(a) This subpart applies to alkaline mine drainage at western coal mining operations from reclamation areas, brushing and grubbing areas, topsoil stockpiling areas, and regraded areas.</a:t>
            </a:r>
          </a:p>
          <a:p>
            <a:r>
              <a:rPr lang="en-US" dirty="0">
                <a:solidFill>
                  <a:schemeClr val="bg1"/>
                </a:solidFill>
              </a:rPr>
              <a:t>(b) This subpart applies to drainage at western coal mining operations from reclamation areas, brushing and grubbing areas, topsoil stockpiling areas, and regraded areas where the discharge, before any treatment, meets all the following requirements:</a:t>
            </a:r>
          </a:p>
          <a:p>
            <a:pPr lvl="1"/>
            <a:r>
              <a:rPr lang="en-US" dirty="0">
                <a:solidFill>
                  <a:schemeClr val="bg1"/>
                </a:solidFill>
              </a:rPr>
              <a:t>(1) pH is equal to or greater than 6.0;</a:t>
            </a:r>
          </a:p>
          <a:p>
            <a:pPr lvl="1"/>
            <a:r>
              <a:rPr lang="en-US" dirty="0">
                <a:solidFill>
                  <a:schemeClr val="bg1"/>
                </a:solidFill>
              </a:rPr>
              <a:t>(2) Dissolved iron concentration is less than 10 mg/L; and</a:t>
            </a:r>
          </a:p>
          <a:p>
            <a:pPr lvl="1"/>
            <a:r>
              <a:rPr lang="en-US" dirty="0">
                <a:solidFill>
                  <a:schemeClr val="bg1"/>
                </a:solidFill>
              </a:rPr>
              <a:t>(3) Net alkalinity is greater than zero.</a:t>
            </a:r>
          </a:p>
          <a:p>
            <a:r>
              <a:rPr lang="en-US" dirty="0">
                <a:solidFill>
                  <a:schemeClr val="bg1"/>
                </a:solidFill>
              </a:rPr>
              <a:t>(c) The effluent limitations in this subpart apply until the appropriate SMCRA authority has authorized bond release.</a:t>
            </a:r>
          </a:p>
        </p:txBody>
      </p:sp>
      <p:sp>
        <p:nvSpPr>
          <p:cNvPr id="11"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27</a:t>
            </a:fld>
            <a:endParaRPr lang="en-US" dirty="0">
              <a:solidFill>
                <a:srgbClr val="03528B"/>
              </a:solidFill>
            </a:endParaRPr>
          </a:p>
        </p:txBody>
      </p:sp>
    </p:spTree>
    <p:extLst>
      <p:ext uri="{BB962C8B-B14F-4D97-AF65-F5344CB8AC3E}">
        <p14:creationId xmlns:p14="http://schemas.microsoft.com/office/powerpoint/2010/main" val="4121303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6122"/>
            <a:ext cx="9144000" cy="4789988"/>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3528B"/>
              </a:solidFill>
            </a:endParaRPr>
          </a:p>
        </p:txBody>
      </p:sp>
      <p:pic>
        <p:nvPicPr>
          <p:cNvPr id="6" name="Picture 5" descr="04_DEQLogo_WhiteBG_Web.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163" y="5845994"/>
            <a:ext cx="1238198" cy="956790"/>
          </a:xfrm>
          <a:prstGeom prst="rect">
            <a:avLst/>
          </a:prstGeom>
        </p:spPr>
      </p:pic>
      <p:sp>
        <p:nvSpPr>
          <p:cNvPr id="7" name="TextBox 6"/>
          <p:cNvSpPr txBox="1"/>
          <p:nvPr/>
        </p:nvSpPr>
        <p:spPr>
          <a:xfrm>
            <a:off x="66162" y="382327"/>
            <a:ext cx="7439537" cy="461665"/>
          </a:xfrm>
          <a:prstGeom prst="rect">
            <a:avLst/>
          </a:prstGeom>
          <a:noFill/>
        </p:spPr>
        <p:txBody>
          <a:bodyPr wrap="square" rtlCol="0">
            <a:spAutoFit/>
          </a:bodyPr>
          <a:lstStyle/>
          <a:p>
            <a:r>
              <a:rPr lang="en-US" sz="2400" b="1" dirty="0">
                <a:solidFill>
                  <a:srgbClr val="03528B"/>
                </a:solidFill>
                <a:latin typeface="Gotham Medium"/>
                <a:cs typeface="Gotham Medium"/>
              </a:rPr>
              <a:t>WHAT QUALIFIES FOR A WESTERN ALKALINE OUTFALL?</a:t>
            </a:r>
          </a:p>
        </p:txBody>
      </p:sp>
      <p:sp>
        <p:nvSpPr>
          <p:cNvPr id="8" name="TextBox 7"/>
          <p:cNvSpPr txBox="1"/>
          <p:nvPr/>
        </p:nvSpPr>
        <p:spPr>
          <a:xfrm>
            <a:off x="614323" y="1087062"/>
            <a:ext cx="7710527" cy="3785652"/>
          </a:xfrm>
          <a:prstGeom prst="rect">
            <a:avLst/>
          </a:prstGeom>
          <a:noFill/>
        </p:spPr>
        <p:txBody>
          <a:bodyPr wrap="square" rtlCol="0">
            <a:spAutoFit/>
          </a:bodyPr>
          <a:lstStyle/>
          <a:p>
            <a:r>
              <a:rPr lang="en-US" sz="2400" b="1" dirty="0">
                <a:solidFill>
                  <a:schemeClr val="bg1"/>
                </a:solidFill>
              </a:rPr>
              <a:t>40 CFR 434.81   Applicability</a:t>
            </a:r>
          </a:p>
          <a:p>
            <a:r>
              <a:rPr lang="en-US" dirty="0">
                <a:solidFill>
                  <a:schemeClr val="bg1"/>
                </a:solidFill>
              </a:rPr>
              <a:t>(a) This subpart applies to alkaline mine drainage at western coal mining operations from </a:t>
            </a:r>
            <a:r>
              <a:rPr lang="en-US" dirty="0">
                <a:solidFill>
                  <a:srgbClr val="FFFF00"/>
                </a:solidFill>
              </a:rPr>
              <a:t>reclamation areas, brushing and grubbing areas, topsoil stockpiling areas, and regraded areas</a:t>
            </a:r>
            <a:r>
              <a:rPr lang="en-US" dirty="0">
                <a:solidFill>
                  <a:schemeClr val="bg1"/>
                </a:solidFill>
              </a:rPr>
              <a:t>.</a:t>
            </a:r>
          </a:p>
          <a:p>
            <a:r>
              <a:rPr lang="en-US" dirty="0">
                <a:solidFill>
                  <a:schemeClr val="bg1"/>
                </a:solidFill>
              </a:rPr>
              <a:t>(b) This subpart applies to drainage at western coal mining operations from reclamation areas, brushing and grubbing areas, topsoil stockpiling areas, and regraded areas </a:t>
            </a:r>
            <a:r>
              <a:rPr lang="en-US" dirty="0">
                <a:solidFill>
                  <a:srgbClr val="FFFF00"/>
                </a:solidFill>
              </a:rPr>
              <a:t>where the discharge, before any treatment, </a:t>
            </a:r>
            <a:r>
              <a:rPr lang="en-US" dirty="0">
                <a:solidFill>
                  <a:schemeClr val="bg1"/>
                </a:solidFill>
              </a:rPr>
              <a:t>meets all the following requirements:</a:t>
            </a:r>
          </a:p>
          <a:p>
            <a:pPr lvl="1"/>
            <a:r>
              <a:rPr lang="en-US" dirty="0">
                <a:solidFill>
                  <a:schemeClr val="bg1"/>
                </a:solidFill>
              </a:rPr>
              <a:t>(1) pH is equal to or greater than 6.0;</a:t>
            </a:r>
          </a:p>
          <a:p>
            <a:pPr lvl="1"/>
            <a:r>
              <a:rPr lang="en-US" dirty="0">
                <a:solidFill>
                  <a:schemeClr val="bg1"/>
                </a:solidFill>
              </a:rPr>
              <a:t>(2) Dissolved iron concentration is less than 10 mg/L; and</a:t>
            </a:r>
          </a:p>
          <a:p>
            <a:pPr lvl="1"/>
            <a:r>
              <a:rPr lang="en-US" dirty="0">
                <a:solidFill>
                  <a:schemeClr val="bg1"/>
                </a:solidFill>
              </a:rPr>
              <a:t>(3) Net alkalinity is greater than zero.</a:t>
            </a:r>
          </a:p>
          <a:p>
            <a:r>
              <a:rPr lang="en-US" dirty="0">
                <a:solidFill>
                  <a:srgbClr val="FFFF00"/>
                </a:solidFill>
              </a:rPr>
              <a:t>(c) The effluent limitations in this subpart apply until the appropriate SMCRA authority has authorized bond release.</a:t>
            </a:r>
          </a:p>
        </p:txBody>
      </p:sp>
      <p:sp>
        <p:nvSpPr>
          <p:cNvPr id="11"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28</a:t>
            </a:fld>
            <a:endParaRPr lang="en-US" dirty="0">
              <a:solidFill>
                <a:srgbClr val="03528B"/>
              </a:solidFill>
            </a:endParaRPr>
          </a:p>
        </p:txBody>
      </p:sp>
    </p:spTree>
    <p:extLst>
      <p:ext uri="{BB962C8B-B14F-4D97-AF65-F5344CB8AC3E}">
        <p14:creationId xmlns:p14="http://schemas.microsoft.com/office/powerpoint/2010/main" val="3686799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6122"/>
            <a:ext cx="9144000" cy="4789988"/>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00"/>
              </a:solidFill>
            </a:endParaRPr>
          </a:p>
        </p:txBody>
      </p:sp>
      <p:pic>
        <p:nvPicPr>
          <p:cNvPr id="6" name="Picture 5" descr="04_DEQLogo_WhiteBG_Web.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163" y="5845994"/>
            <a:ext cx="1238198" cy="956790"/>
          </a:xfrm>
          <a:prstGeom prst="rect">
            <a:avLst/>
          </a:prstGeom>
        </p:spPr>
      </p:pic>
      <p:sp>
        <p:nvSpPr>
          <p:cNvPr id="7" name="TextBox 6"/>
          <p:cNvSpPr txBox="1"/>
          <p:nvPr/>
        </p:nvSpPr>
        <p:spPr>
          <a:xfrm>
            <a:off x="66163" y="382327"/>
            <a:ext cx="5029712" cy="461665"/>
          </a:xfrm>
          <a:prstGeom prst="rect">
            <a:avLst/>
          </a:prstGeom>
          <a:noFill/>
        </p:spPr>
        <p:txBody>
          <a:bodyPr wrap="square" rtlCol="0">
            <a:spAutoFit/>
          </a:bodyPr>
          <a:lstStyle/>
          <a:p>
            <a:r>
              <a:rPr lang="en-US" sz="2400" b="1" dirty="0">
                <a:solidFill>
                  <a:srgbClr val="03528B"/>
                </a:solidFill>
                <a:latin typeface="Gotham Medium"/>
                <a:cs typeface="Gotham Medium"/>
              </a:rPr>
              <a:t>IMPLEMENTATION</a:t>
            </a:r>
          </a:p>
        </p:txBody>
      </p:sp>
      <p:sp>
        <p:nvSpPr>
          <p:cNvPr id="11"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29</a:t>
            </a:fld>
            <a:endParaRPr lang="en-US" dirty="0">
              <a:solidFill>
                <a:srgbClr val="03528B"/>
              </a:solidFill>
            </a:endParaRPr>
          </a:p>
        </p:txBody>
      </p:sp>
      <p:sp>
        <p:nvSpPr>
          <p:cNvPr id="3" name="TextBox 2">
            <a:extLst>
              <a:ext uri="{FF2B5EF4-FFF2-40B4-BE49-F238E27FC236}">
                <a16:creationId xmlns:a16="http://schemas.microsoft.com/office/drawing/2014/main" id="{75137310-160F-4CD5-B7E6-6C72FDD87225}"/>
              </a:ext>
            </a:extLst>
          </p:cNvPr>
          <p:cNvSpPr txBox="1"/>
          <p:nvPr/>
        </p:nvSpPr>
        <p:spPr>
          <a:xfrm>
            <a:off x="139700" y="1727200"/>
            <a:ext cx="2673350" cy="341632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Inconsistently applied</a:t>
            </a:r>
          </a:p>
          <a:p>
            <a:pPr marL="285750" indent="-285750">
              <a:buFont typeface="Arial" panose="020B0604020202020204" pitchFamily="34" charset="0"/>
              <a:buChar char="•"/>
            </a:pPr>
            <a:r>
              <a:rPr lang="en-US" dirty="0">
                <a:solidFill>
                  <a:schemeClr val="bg1"/>
                </a:solidFill>
              </a:rPr>
              <a:t>Compliance coordination</a:t>
            </a:r>
          </a:p>
          <a:p>
            <a:pPr marL="285750" indent="-285750">
              <a:buFont typeface="Arial" panose="020B0604020202020204" pitchFamily="34" charset="0"/>
              <a:buChar char="•"/>
            </a:pPr>
            <a:r>
              <a:rPr lang="en-US" dirty="0">
                <a:solidFill>
                  <a:schemeClr val="bg1"/>
                </a:solidFill>
              </a:rPr>
              <a:t>Regraded spoil, is still spoil</a:t>
            </a:r>
          </a:p>
          <a:p>
            <a:pPr marL="285750" indent="-285750">
              <a:buFont typeface="Arial" panose="020B0604020202020204" pitchFamily="34" charset="0"/>
              <a:buChar char="•"/>
            </a:pPr>
            <a:r>
              <a:rPr lang="en-US" dirty="0">
                <a:solidFill>
                  <a:schemeClr val="bg1"/>
                </a:solidFill>
              </a:rPr>
              <a:t>High runoff coefficient</a:t>
            </a:r>
          </a:p>
          <a:p>
            <a:pPr marL="285750" indent="-285750">
              <a:buFont typeface="Arial" panose="020B0604020202020204" pitchFamily="34" charset="0"/>
              <a:buChar char="•"/>
            </a:pPr>
            <a:r>
              <a:rPr lang="en-US" dirty="0">
                <a:solidFill>
                  <a:schemeClr val="bg1"/>
                </a:solidFill>
              </a:rPr>
              <a:t>High sediment load</a:t>
            </a:r>
          </a:p>
          <a:p>
            <a:pPr marL="285750" indent="-285750">
              <a:buFont typeface="Arial" panose="020B0604020202020204" pitchFamily="34" charset="0"/>
              <a:buChar char="•"/>
            </a:pPr>
            <a:r>
              <a:rPr lang="en-US" dirty="0">
                <a:solidFill>
                  <a:schemeClr val="bg1"/>
                </a:solidFill>
              </a:rPr>
              <a:t>Clunky w/permanent ponds</a:t>
            </a:r>
          </a:p>
          <a:p>
            <a:pPr marL="285750" indent="-285750">
              <a:buFont typeface="Arial" panose="020B0604020202020204" pitchFamily="34" charset="0"/>
              <a:buChar char="•"/>
            </a:pPr>
            <a:r>
              <a:rPr lang="en-US" dirty="0">
                <a:solidFill>
                  <a:schemeClr val="bg1"/>
                </a:solidFill>
              </a:rPr>
              <a:t>Lacking clarity for operators and regulators</a:t>
            </a:r>
          </a:p>
        </p:txBody>
      </p:sp>
      <p:sp>
        <p:nvSpPr>
          <p:cNvPr id="4" name="TextBox 3">
            <a:extLst>
              <a:ext uri="{FF2B5EF4-FFF2-40B4-BE49-F238E27FC236}">
                <a16:creationId xmlns:a16="http://schemas.microsoft.com/office/drawing/2014/main" id="{EE47F1F0-2E3C-407A-9B53-C21E1175E289}"/>
              </a:ext>
            </a:extLst>
          </p:cNvPr>
          <p:cNvSpPr txBox="1"/>
          <p:nvPr/>
        </p:nvSpPr>
        <p:spPr>
          <a:xfrm>
            <a:off x="96700" y="1258095"/>
            <a:ext cx="1662250" cy="400110"/>
          </a:xfrm>
          <a:prstGeom prst="rect">
            <a:avLst/>
          </a:prstGeom>
          <a:noFill/>
        </p:spPr>
        <p:txBody>
          <a:bodyPr wrap="none" rtlCol="0">
            <a:spAutoFit/>
          </a:bodyPr>
          <a:lstStyle/>
          <a:p>
            <a:r>
              <a:rPr lang="en-US" sz="2000" b="1" dirty="0">
                <a:solidFill>
                  <a:schemeClr val="bg1"/>
                </a:solidFill>
              </a:rPr>
              <a:t>Observations:</a:t>
            </a:r>
          </a:p>
        </p:txBody>
      </p:sp>
      <p:pic>
        <p:nvPicPr>
          <p:cNvPr id="12" name="Picture 11">
            <a:extLst>
              <a:ext uri="{FF2B5EF4-FFF2-40B4-BE49-F238E27FC236}">
                <a16:creationId xmlns:a16="http://schemas.microsoft.com/office/drawing/2014/main" id="{50101976-8CA6-49AB-A125-297E8117B7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57349" y="766123"/>
            <a:ext cx="6386650" cy="4789988"/>
          </a:xfrm>
          <a:prstGeom prst="rect">
            <a:avLst/>
          </a:prstGeom>
        </p:spPr>
      </p:pic>
      <p:sp>
        <p:nvSpPr>
          <p:cNvPr id="13" name="TextBox 12">
            <a:extLst>
              <a:ext uri="{FF2B5EF4-FFF2-40B4-BE49-F238E27FC236}">
                <a16:creationId xmlns:a16="http://schemas.microsoft.com/office/drawing/2014/main" id="{0DDB0F96-3FE8-4E43-893C-D983318F5038}"/>
              </a:ext>
            </a:extLst>
          </p:cNvPr>
          <p:cNvSpPr txBox="1"/>
          <p:nvPr/>
        </p:nvSpPr>
        <p:spPr>
          <a:xfrm>
            <a:off x="5197355" y="5556110"/>
            <a:ext cx="3946645" cy="430887"/>
          </a:xfrm>
          <a:prstGeom prst="rect">
            <a:avLst/>
          </a:prstGeom>
          <a:noFill/>
        </p:spPr>
        <p:txBody>
          <a:bodyPr wrap="square" rtlCol="0">
            <a:spAutoFit/>
          </a:bodyPr>
          <a:lstStyle/>
          <a:p>
            <a:r>
              <a:rPr lang="en-US" sz="2200" b="1" dirty="0">
                <a:solidFill>
                  <a:srgbClr val="03528B"/>
                </a:solidFill>
                <a:latin typeface="Gotham Medium"/>
              </a:rPr>
              <a:t>Not always a smooth transition</a:t>
            </a:r>
          </a:p>
        </p:txBody>
      </p:sp>
    </p:spTree>
    <p:extLst>
      <p:ext uri="{BB962C8B-B14F-4D97-AF65-F5344CB8AC3E}">
        <p14:creationId xmlns:p14="http://schemas.microsoft.com/office/powerpoint/2010/main" val="809463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4_DEQLogo_WhiteBG_Web.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163" y="5845994"/>
            <a:ext cx="1238198" cy="956790"/>
          </a:xfrm>
          <a:prstGeom prst="rect">
            <a:avLst/>
          </a:prstGeom>
        </p:spPr>
      </p:pic>
      <p:cxnSp>
        <p:nvCxnSpPr>
          <p:cNvPr id="3" name="Straight Connector 2"/>
          <p:cNvCxnSpPr/>
          <p:nvPr/>
        </p:nvCxnSpPr>
        <p:spPr>
          <a:xfrm>
            <a:off x="0" y="766122"/>
            <a:ext cx="9144000" cy="0"/>
          </a:xfrm>
          <a:prstGeom prst="line">
            <a:avLst/>
          </a:prstGeom>
          <a:ln>
            <a:solidFill>
              <a:srgbClr val="03528B"/>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5556110"/>
            <a:ext cx="9144000" cy="0"/>
          </a:xfrm>
          <a:prstGeom prst="line">
            <a:avLst/>
          </a:prstGeom>
          <a:ln>
            <a:solidFill>
              <a:srgbClr val="03528B"/>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flipH="1">
            <a:off x="5756448" y="766122"/>
            <a:ext cx="3387552" cy="4789988"/>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108655" y="1180242"/>
            <a:ext cx="2726462" cy="369332"/>
          </a:xfrm>
          <a:prstGeom prst="rect">
            <a:avLst/>
          </a:prstGeom>
          <a:noFill/>
        </p:spPr>
        <p:txBody>
          <a:bodyPr wrap="square" rtlCol="0">
            <a:spAutoFit/>
          </a:bodyPr>
          <a:lstStyle/>
          <a:p>
            <a:r>
              <a:rPr lang="en-US" dirty="0">
                <a:solidFill>
                  <a:schemeClr val="bg1"/>
                </a:solidFill>
                <a:latin typeface="Gotham Medium"/>
                <a:cs typeface="Gotham Medium"/>
              </a:rPr>
              <a:t>Something like this?</a:t>
            </a:r>
          </a:p>
        </p:txBody>
      </p:sp>
      <p:sp>
        <p:nvSpPr>
          <p:cNvPr id="14"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3</a:t>
            </a:fld>
            <a:endParaRPr lang="en-US" dirty="0">
              <a:solidFill>
                <a:srgbClr val="03528B"/>
              </a:solidFill>
            </a:endParaRP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0" y="762000"/>
            <a:ext cx="5756447" cy="4794108"/>
          </a:xfrm>
          <a:prstGeom prst="rect">
            <a:avLst/>
          </a:prstGeom>
        </p:spPr>
      </p:pic>
      <p:sp>
        <p:nvSpPr>
          <p:cNvPr id="11" name="TextBox 10"/>
          <p:cNvSpPr txBox="1"/>
          <p:nvPr/>
        </p:nvSpPr>
        <p:spPr>
          <a:xfrm>
            <a:off x="6492457" y="391495"/>
            <a:ext cx="4355436" cy="461665"/>
          </a:xfrm>
          <a:prstGeom prst="rect">
            <a:avLst/>
          </a:prstGeom>
          <a:noFill/>
        </p:spPr>
        <p:txBody>
          <a:bodyPr wrap="square" rtlCol="0">
            <a:spAutoFit/>
          </a:bodyPr>
          <a:lstStyle/>
          <a:p>
            <a:r>
              <a:rPr lang="en-US" sz="2400" b="1" dirty="0">
                <a:solidFill>
                  <a:srgbClr val="03528B"/>
                </a:solidFill>
                <a:latin typeface="Gotham Medium"/>
                <a:cs typeface="Gotham Medium"/>
              </a:rPr>
              <a:t>PERSPECTIVE</a:t>
            </a:r>
          </a:p>
        </p:txBody>
      </p:sp>
    </p:spTree>
    <p:extLst>
      <p:ext uri="{BB962C8B-B14F-4D97-AF65-F5344CB8AC3E}">
        <p14:creationId xmlns:p14="http://schemas.microsoft.com/office/powerpoint/2010/main" val="1324979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6122"/>
            <a:ext cx="9144000" cy="4789988"/>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00"/>
              </a:solidFill>
            </a:endParaRPr>
          </a:p>
        </p:txBody>
      </p:sp>
      <p:pic>
        <p:nvPicPr>
          <p:cNvPr id="6" name="Picture 5" descr="04_DEQLogo_WhiteBG_Web.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163" y="5845994"/>
            <a:ext cx="1238198" cy="956790"/>
          </a:xfrm>
          <a:prstGeom prst="rect">
            <a:avLst/>
          </a:prstGeom>
        </p:spPr>
      </p:pic>
      <p:sp>
        <p:nvSpPr>
          <p:cNvPr id="7" name="TextBox 6"/>
          <p:cNvSpPr txBox="1"/>
          <p:nvPr/>
        </p:nvSpPr>
        <p:spPr>
          <a:xfrm>
            <a:off x="66163" y="382327"/>
            <a:ext cx="5029712" cy="461665"/>
          </a:xfrm>
          <a:prstGeom prst="rect">
            <a:avLst/>
          </a:prstGeom>
          <a:noFill/>
        </p:spPr>
        <p:txBody>
          <a:bodyPr wrap="square" rtlCol="0">
            <a:spAutoFit/>
          </a:bodyPr>
          <a:lstStyle/>
          <a:p>
            <a:r>
              <a:rPr lang="en-US" sz="2400" b="1" dirty="0">
                <a:solidFill>
                  <a:srgbClr val="03528B"/>
                </a:solidFill>
                <a:latin typeface="Gotham Medium"/>
                <a:cs typeface="Gotham Medium"/>
              </a:rPr>
              <a:t>IMPLEMENTATION</a:t>
            </a:r>
          </a:p>
        </p:txBody>
      </p:sp>
      <p:sp>
        <p:nvSpPr>
          <p:cNvPr id="11"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30</a:t>
            </a:fld>
            <a:endParaRPr lang="en-US" dirty="0">
              <a:solidFill>
                <a:srgbClr val="03528B"/>
              </a:solidFill>
            </a:endParaRPr>
          </a:p>
        </p:txBody>
      </p:sp>
      <p:sp>
        <p:nvSpPr>
          <p:cNvPr id="3" name="TextBox 2">
            <a:extLst>
              <a:ext uri="{FF2B5EF4-FFF2-40B4-BE49-F238E27FC236}">
                <a16:creationId xmlns:a16="http://schemas.microsoft.com/office/drawing/2014/main" id="{75137310-160F-4CD5-B7E6-6C72FDD87225}"/>
              </a:ext>
            </a:extLst>
          </p:cNvPr>
          <p:cNvSpPr txBox="1"/>
          <p:nvPr/>
        </p:nvSpPr>
        <p:spPr>
          <a:xfrm>
            <a:off x="109163" y="1616476"/>
            <a:ext cx="2399087" cy="230832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Established vegetation/BMPs</a:t>
            </a:r>
          </a:p>
          <a:p>
            <a:pPr marL="285750" indent="-285750">
              <a:buFont typeface="Arial" panose="020B0604020202020204" pitchFamily="34" charset="0"/>
              <a:buChar char="•"/>
            </a:pPr>
            <a:r>
              <a:rPr lang="en-US" dirty="0">
                <a:solidFill>
                  <a:schemeClr val="bg1"/>
                </a:solidFill>
              </a:rPr>
              <a:t>Encompassing entire drainage</a:t>
            </a:r>
          </a:p>
          <a:p>
            <a:pPr marL="285750" indent="-285750">
              <a:buFont typeface="Arial" panose="020B0604020202020204" pitchFamily="34" charset="0"/>
              <a:buChar char="•"/>
            </a:pPr>
            <a:r>
              <a:rPr lang="en-US" dirty="0">
                <a:solidFill>
                  <a:schemeClr val="bg1"/>
                </a:solidFill>
              </a:rPr>
              <a:t>Relate to bond release phasing</a:t>
            </a:r>
          </a:p>
          <a:p>
            <a:pPr marL="285750" indent="-285750">
              <a:buFont typeface="Arial" panose="020B0604020202020204" pitchFamily="34" charset="0"/>
              <a:buChar char="•"/>
            </a:pPr>
            <a:r>
              <a:rPr lang="en-US" dirty="0">
                <a:solidFill>
                  <a:schemeClr val="bg1"/>
                </a:solidFill>
              </a:rPr>
              <a:t>Streamline WA conversion</a:t>
            </a:r>
          </a:p>
        </p:txBody>
      </p:sp>
      <p:sp>
        <p:nvSpPr>
          <p:cNvPr id="4" name="TextBox 3">
            <a:extLst>
              <a:ext uri="{FF2B5EF4-FFF2-40B4-BE49-F238E27FC236}">
                <a16:creationId xmlns:a16="http://schemas.microsoft.com/office/drawing/2014/main" id="{EE47F1F0-2E3C-407A-9B53-C21E1175E289}"/>
              </a:ext>
            </a:extLst>
          </p:cNvPr>
          <p:cNvSpPr txBox="1"/>
          <p:nvPr/>
        </p:nvSpPr>
        <p:spPr>
          <a:xfrm>
            <a:off x="66163" y="1147371"/>
            <a:ext cx="1813437" cy="400110"/>
          </a:xfrm>
          <a:prstGeom prst="rect">
            <a:avLst/>
          </a:prstGeom>
          <a:noFill/>
        </p:spPr>
        <p:txBody>
          <a:bodyPr wrap="square" rtlCol="0">
            <a:spAutoFit/>
          </a:bodyPr>
          <a:lstStyle/>
          <a:p>
            <a:r>
              <a:rPr lang="en-US" sz="2000" b="1" dirty="0">
                <a:solidFill>
                  <a:schemeClr val="bg1"/>
                </a:solidFill>
              </a:rPr>
              <a:t>Opportunities:</a:t>
            </a:r>
          </a:p>
        </p:txBody>
      </p:sp>
      <p:pic>
        <p:nvPicPr>
          <p:cNvPr id="10" name="Picture 9" descr="A close up of a dry grass field&#10;&#10;Description generated with very high confidence">
            <a:extLst>
              <a:ext uri="{FF2B5EF4-FFF2-40B4-BE49-F238E27FC236}">
                <a16:creationId xmlns:a16="http://schemas.microsoft.com/office/drawing/2014/main" id="{E243C0D0-1BD3-474F-B5EB-6191C7DD89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57349" y="766123"/>
            <a:ext cx="6386651" cy="4789988"/>
          </a:xfrm>
          <a:prstGeom prst="rect">
            <a:avLst/>
          </a:prstGeom>
        </p:spPr>
      </p:pic>
    </p:spTree>
    <p:extLst>
      <p:ext uri="{BB962C8B-B14F-4D97-AF65-F5344CB8AC3E}">
        <p14:creationId xmlns:p14="http://schemas.microsoft.com/office/powerpoint/2010/main" val="4204405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6122"/>
            <a:ext cx="9144000" cy="4789988"/>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3528B"/>
              </a:solidFill>
            </a:endParaRPr>
          </a:p>
        </p:txBody>
      </p:sp>
      <p:pic>
        <p:nvPicPr>
          <p:cNvPr id="6" name="Picture 5" descr="04_DEQLogo_WhiteBG_Web.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163" y="5845994"/>
            <a:ext cx="1238198" cy="956790"/>
          </a:xfrm>
          <a:prstGeom prst="rect">
            <a:avLst/>
          </a:prstGeom>
        </p:spPr>
      </p:pic>
      <p:sp>
        <p:nvSpPr>
          <p:cNvPr id="7" name="TextBox 6"/>
          <p:cNvSpPr txBox="1"/>
          <p:nvPr/>
        </p:nvSpPr>
        <p:spPr>
          <a:xfrm>
            <a:off x="66163" y="369692"/>
            <a:ext cx="4616450" cy="461665"/>
          </a:xfrm>
          <a:prstGeom prst="rect">
            <a:avLst/>
          </a:prstGeom>
          <a:noFill/>
        </p:spPr>
        <p:txBody>
          <a:bodyPr wrap="square" rtlCol="0">
            <a:spAutoFit/>
          </a:bodyPr>
          <a:lstStyle/>
          <a:p>
            <a:r>
              <a:rPr lang="en-US" sz="2400" b="1" dirty="0">
                <a:solidFill>
                  <a:srgbClr val="03528B"/>
                </a:solidFill>
                <a:latin typeface="Gotham Medium"/>
                <a:cs typeface="Gotham Medium"/>
              </a:rPr>
              <a:t>RECLAMATION REQUIREMENTS</a:t>
            </a:r>
          </a:p>
        </p:txBody>
      </p:sp>
      <p:sp>
        <p:nvSpPr>
          <p:cNvPr id="11"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31</a:t>
            </a:fld>
            <a:endParaRPr lang="en-US" dirty="0">
              <a:solidFill>
                <a:srgbClr val="03528B"/>
              </a:solidFill>
            </a:endParaRPr>
          </a:p>
        </p:txBody>
      </p:sp>
    </p:spTree>
    <p:extLst>
      <p:ext uri="{BB962C8B-B14F-4D97-AF65-F5344CB8AC3E}">
        <p14:creationId xmlns:p14="http://schemas.microsoft.com/office/powerpoint/2010/main" val="3635718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6122"/>
            <a:ext cx="9144000" cy="4789988"/>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3528B"/>
              </a:solidFill>
            </a:endParaRPr>
          </a:p>
        </p:txBody>
      </p:sp>
      <p:pic>
        <p:nvPicPr>
          <p:cNvPr id="6" name="Picture 5" descr="04_DEQLogo_WhiteBG_Web.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163" y="5845994"/>
            <a:ext cx="1238198" cy="956790"/>
          </a:xfrm>
          <a:prstGeom prst="rect">
            <a:avLst/>
          </a:prstGeom>
        </p:spPr>
      </p:pic>
      <p:sp>
        <p:nvSpPr>
          <p:cNvPr id="7" name="TextBox 6"/>
          <p:cNvSpPr txBox="1"/>
          <p:nvPr/>
        </p:nvSpPr>
        <p:spPr>
          <a:xfrm>
            <a:off x="203935" y="391495"/>
            <a:ext cx="4355436" cy="461665"/>
          </a:xfrm>
          <a:prstGeom prst="rect">
            <a:avLst/>
          </a:prstGeom>
          <a:noFill/>
        </p:spPr>
        <p:txBody>
          <a:bodyPr wrap="square" rtlCol="0">
            <a:spAutoFit/>
          </a:bodyPr>
          <a:lstStyle/>
          <a:p>
            <a:r>
              <a:rPr lang="en-US" sz="2400" b="1" dirty="0">
                <a:solidFill>
                  <a:srgbClr val="03528B"/>
                </a:solidFill>
                <a:latin typeface="Gotham Medium"/>
                <a:cs typeface="Gotham Medium"/>
              </a:rPr>
              <a:t>BONDING</a:t>
            </a:r>
          </a:p>
        </p:txBody>
      </p:sp>
      <p:sp>
        <p:nvSpPr>
          <p:cNvPr id="11"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32</a:t>
            </a:fld>
            <a:endParaRPr lang="en-US" dirty="0">
              <a:solidFill>
                <a:srgbClr val="03528B"/>
              </a:solidFill>
            </a:endParaRPr>
          </a:p>
        </p:txBody>
      </p:sp>
      <p:sp>
        <p:nvSpPr>
          <p:cNvPr id="12" name="TextBox 11"/>
          <p:cNvSpPr txBox="1"/>
          <p:nvPr/>
        </p:nvSpPr>
        <p:spPr>
          <a:xfrm>
            <a:off x="6147292" y="5107715"/>
            <a:ext cx="4355436" cy="461665"/>
          </a:xfrm>
          <a:prstGeom prst="rect">
            <a:avLst/>
          </a:prstGeom>
          <a:noFill/>
        </p:spPr>
        <p:txBody>
          <a:bodyPr wrap="square" rtlCol="0">
            <a:spAutoFit/>
          </a:bodyPr>
          <a:lstStyle/>
          <a:p>
            <a:r>
              <a:rPr lang="en-US" sz="2400" b="1" dirty="0">
                <a:solidFill>
                  <a:srgbClr val="FFFFFF"/>
                </a:solidFill>
                <a:latin typeface="Gotham Medium"/>
                <a:cs typeface="Gotham Medium"/>
              </a:rPr>
              <a:t>How does it work?</a:t>
            </a:r>
          </a:p>
        </p:txBody>
      </p:sp>
      <p:sp>
        <p:nvSpPr>
          <p:cNvPr id="2" name="Rectangle 1"/>
          <p:cNvSpPr/>
          <p:nvPr/>
        </p:nvSpPr>
        <p:spPr>
          <a:xfrm>
            <a:off x="556260" y="1576692"/>
            <a:ext cx="1882140" cy="441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3528B"/>
                </a:solidFill>
                <a:latin typeface="Gotham Medium"/>
              </a:rPr>
              <a:t>Bond Issued</a:t>
            </a:r>
          </a:p>
        </p:txBody>
      </p:sp>
      <p:sp>
        <p:nvSpPr>
          <p:cNvPr id="3" name="TextBox 2"/>
          <p:cNvSpPr txBox="1"/>
          <p:nvPr/>
        </p:nvSpPr>
        <p:spPr>
          <a:xfrm>
            <a:off x="531449" y="2133600"/>
            <a:ext cx="2628861" cy="646331"/>
          </a:xfrm>
          <a:prstGeom prst="rect">
            <a:avLst/>
          </a:prstGeom>
          <a:noFill/>
        </p:spPr>
        <p:txBody>
          <a:bodyPr wrap="none" rtlCol="0">
            <a:spAutoFit/>
          </a:bodyPr>
          <a:lstStyle/>
          <a:p>
            <a:pPr marL="285750" indent="-285750">
              <a:buFont typeface="Arial" panose="020B0604020202020204" pitchFamily="34" charset="0"/>
              <a:buChar char="•"/>
            </a:pPr>
            <a:r>
              <a:rPr lang="en-US" dirty="0">
                <a:solidFill>
                  <a:schemeClr val="bg1"/>
                </a:solidFill>
              </a:rPr>
              <a:t>≥ Cost of reclamation</a:t>
            </a:r>
          </a:p>
          <a:p>
            <a:pPr marL="285750" indent="-285750">
              <a:buFont typeface="Arial" panose="020B0604020202020204" pitchFamily="34" charset="0"/>
              <a:buChar char="•"/>
            </a:pPr>
            <a:r>
              <a:rPr lang="en-US" dirty="0">
                <a:solidFill>
                  <a:schemeClr val="bg1"/>
                </a:solidFill>
              </a:rPr>
              <a:t>Relative to disturbance</a:t>
            </a:r>
          </a:p>
        </p:txBody>
      </p:sp>
      <p:sp>
        <p:nvSpPr>
          <p:cNvPr id="4" name="Right Arrow 3"/>
          <p:cNvSpPr/>
          <p:nvPr/>
        </p:nvSpPr>
        <p:spPr>
          <a:xfrm>
            <a:off x="2583180" y="1687182"/>
            <a:ext cx="1158240" cy="220980"/>
          </a:xfrm>
          <a:prstGeom prst="rightArrow">
            <a:avLst>
              <a:gd name="adj1" fmla="val 50000"/>
              <a:gd name="adj2" fmla="val 118966"/>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909060" y="1569072"/>
            <a:ext cx="2156460" cy="44958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Gotham Medium"/>
              </a:rPr>
              <a:t>Permit Issued</a:t>
            </a:r>
          </a:p>
        </p:txBody>
      </p:sp>
      <p:sp>
        <p:nvSpPr>
          <p:cNvPr id="13" name="Rectangle 12"/>
          <p:cNvSpPr/>
          <p:nvPr/>
        </p:nvSpPr>
        <p:spPr>
          <a:xfrm>
            <a:off x="4358640" y="2273979"/>
            <a:ext cx="1882140" cy="441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3528B"/>
                </a:solidFill>
                <a:latin typeface="Gotham Medium"/>
              </a:rPr>
              <a:t>Phase I</a:t>
            </a:r>
          </a:p>
        </p:txBody>
      </p:sp>
      <p:sp>
        <p:nvSpPr>
          <p:cNvPr id="14" name="Rectangle 13"/>
          <p:cNvSpPr/>
          <p:nvPr/>
        </p:nvSpPr>
        <p:spPr>
          <a:xfrm>
            <a:off x="4358640" y="2974081"/>
            <a:ext cx="1882140" cy="441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3528B"/>
                </a:solidFill>
                <a:latin typeface="Gotham Medium"/>
              </a:rPr>
              <a:t>Phase II</a:t>
            </a:r>
          </a:p>
        </p:txBody>
      </p:sp>
      <p:sp>
        <p:nvSpPr>
          <p:cNvPr id="15" name="Rectangle 14"/>
          <p:cNvSpPr/>
          <p:nvPr/>
        </p:nvSpPr>
        <p:spPr>
          <a:xfrm>
            <a:off x="4366260" y="3672031"/>
            <a:ext cx="1882140" cy="441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3528B"/>
                </a:solidFill>
                <a:latin typeface="Gotham Medium"/>
              </a:rPr>
              <a:t>Phase III</a:t>
            </a:r>
          </a:p>
        </p:txBody>
      </p:sp>
      <p:sp>
        <p:nvSpPr>
          <p:cNvPr id="16" name="Rectangle 15"/>
          <p:cNvSpPr/>
          <p:nvPr/>
        </p:nvSpPr>
        <p:spPr>
          <a:xfrm>
            <a:off x="4366260" y="4369318"/>
            <a:ext cx="1882140" cy="441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3528B"/>
                </a:solidFill>
                <a:latin typeface="Gotham Medium"/>
              </a:rPr>
              <a:t>Phase IV</a:t>
            </a:r>
          </a:p>
        </p:txBody>
      </p:sp>
      <p:sp>
        <p:nvSpPr>
          <p:cNvPr id="17" name="Right Arrow 16"/>
          <p:cNvSpPr/>
          <p:nvPr/>
        </p:nvSpPr>
        <p:spPr>
          <a:xfrm>
            <a:off x="6416040" y="4500363"/>
            <a:ext cx="853440" cy="220980"/>
          </a:xfrm>
          <a:prstGeom prst="rightArrow">
            <a:avLst>
              <a:gd name="adj1" fmla="val 50000"/>
              <a:gd name="adj2" fmla="val 118966"/>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437120" y="4389873"/>
            <a:ext cx="1703070" cy="441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3528B"/>
                </a:solidFill>
                <a:latin typeface="Gotham Medium"/>
              </a:rPr>
              <a:t>Released</a:t>
            </a:r>
          </a:p>
        </p:txBody>
      </p:sp>
      <p:sp>
        <p:nvSpPr>
          <p:cNvPr id="9" name="Right Brace 8"/>
          <p:cNvSpPr/>
          <p:nvPr/>
        </p:nvSpPr>
        <p:spPr>
          <a:xfrm>
            <a:off x="6316980" y="2273979"/>
            <a:ext cx="415450" cy="1840012"/>
          </a:xfrm>
          <a:prstGeom prst="rightBrace">
            <a:avLst/>
          </a:prstGeom>
          <a:noFill/>
          <a:ln>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6804660" y="2996941"/>
            <a:ext cx="2337115" cy="923330"/>
          </a:xfrm>
          <a:prstGeom prst="rect">
            <a:avLst/>
          </a:prstGeom>
          <a:noFill/>
        </p:spPr>
        <p:txBody>
          <a:bodyPr wrap="none" rtlCol="0">
            <a:spAutoFit/>
          </a:bodyPr>
          <a:lstStyle/>
          <a:p>
            <a:r>
              <a:rPr lang="en-US" b="1" dirty="0">
                <a:solidFill>
                  <a:schemeClr val="bg1"/>
                </a:solidFill>
              </a:rPr>
              <a:t>Surety adjustments:</a:t>
            </a:r>
          </a:p>
          <a:p>
            <a:pPr marL="285750" indent="-285750">
              <a:buFont typeface="Arial" panose="020B0604020202020204" pitchFamily="34" charset="0"/>
              <a:buChar char="•"/>
            </a:pPr>
            <a:r>
              <a:rPr lang="en-US" dirty="0">
                <a:solidFill>
                  <a:schemeClr val="bg1"/>
                </a:solidFill>
              </a:rPr>
              <a:t>60% Phase I</a:t>
            </a:r>
          </a:p>
          <a:p>
            <a:pPr marL="285750" indent="-285750">
              <a:buFont typeface="Arial" panose="020B0604020202020204" pitchFamily="34" charset="0"/>
              <a:buChar char="•"/>
            </a:pPr>
            <a:r>
              <a:rPr lang="en-US" dirty="0">
                <a:solidFill>
                  <a:schemeClr val="bg1"/>
                </a:solidFill>
              </a:rPr>
              <a:t>Relative, Phase II, III</a:t>
            </a:r>
          </a:p>
        </p:txBody>
      </p:sp>
      <p:sp>
        <p:nvSpPr>
          <p:cNvPr id="19" name="TextBox 18"/>
          <p:cNvSpPr txBox="1"/>
          <p:nvPr/>
        </p:nvSpPr>
        <p:spPr>
          <a:xfrm>
            <a:off x="0" y="5200048"/>
            <a:ext cx="3441968" cy="369332"/>
          </a:xfrm>
          <a:prstGeom prst="rect">
            <a:avLst/>
          </a:prstGeom>
          <a:noFill/>
        </p:spPr>
        <p:txBody>
          <a:bodyPr wrap="none" rtlCol="0">
            <a:spAutoFit/>
          </a:bodyPr>
          <a:lstStyle/>
          <a:p>
            <a:r>
              <a:rPr lang="en-US" dirty="0"/>
              <a:t>MCA 82-4-223, 82-4-232, 82-4-235</a:t>
            </a:r>
          </a:p>
        </p:txBody>
      </p:sp>
    </p:spTree>
    <p:extLst>
      <p:ext uri="{BB962C8B-B14F-4D97-AF65-F5344CB8AC3E}">
        <p14:creationId xmlns:p14="http://schemas.microsoft.com/office/powerpoint/2010/main" val="3339712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6122"/>
            <a:ext cx="9144000" cy="4789988"/>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00"/>
              </a:solidFill>
            </a:endParaRPr>
          </a:p>
        </p:txBody>
      </p:sp>
      <p:pic>
        <p:nvPicPr>
          <p:cNvPr id="6" name="Picture 5" descr="04_DEQLogo_WhiteBG_Web.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163" y="5845994"/>
            <a:ext cx="1238198" cy="956790"/>
          </a:xfrm>
          <a:prstGeom prst="rect">
            <a:avLst/>
          </a:prstGeom>
        </p:spPr>
      </p:pic>
      <p:sp>
        <p:nvSpPr>
          <p:cNvPr id="7" name="TextBox 6"/>
          <p:cNvSpPr txBox="1"/>
          <p:nvPr/>
        </p:nvSpPr>
        <p:spPr>
          <a:xfrm>
            <a:off x="66163" y="382327"/>
            <a:ext cx="5029712" cy="461665"/>
          </a:xfrm>
          <a:prstGeom prst="rect">
            <a:avLst/>
          </a:prstGeom>
          <a:noFill/>
        </p:spPr>
        <p:txBody>
          <a:bodyPr wrap="square" rtlCol="0">
            <a:spAutoFit/>
          </a:bodyPr>
          <a:lstStyle/>
          <a:p>
            <a:r>
              <a:rPr lang="en-US" sz="2400" b="1" dirty="0">
                <a:solidFill>
                  <a:srgbClr val="03528B"/>
                </a:solidFill>
                <a:latin typeface="Gotham Medium"/>
                <a:cs typeface="Gotham Medium"/>
              </a:rPr>
              <a:t>RECLAMATION PHASES</a:t>
            </a:r>
          </a:p>
        </p:txBody>
      </p:sp>
      <p:sp>
        <p:nvSpPr>
          <p:cNvPr id="11"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33</a:t>
            </a:fld>
            <a:endParaRPr lang="en-US" dirty="0">
              <a:solidFill>
                <a:srgbClr val="03528B"/>
              </a:solidFill>
            </a:endParaRPr>
          </a:p>
        </p:txBody>
      </p:sp>
      <p:pic>
        <p:nvPicPr>
          <p:cNvPr id="17" name="Picture 16">
            <a:extLst>
              <a:ext uri="{FF2B5EF4-FFF2-40B4-BE49-F238E27FC236}">
                <a16:creationId xmlns:a16="http://schemas.microsoft.com/office/drawing/2014/main" id="{DE68ED87-919B-40A9-B6E4-EC380E5B404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850" y="766123"/>
            <a:ext cx="2190750" cy="4789988"/>
          </a:xfrm>
          <a:prstGeom prst="rect">
            <a:avLst/>
          </a:prstGeom>
        </p:spPr>
      </p:pic>
      <p:pic>
        <p:nvPicPr>
          <p:cNvPr id="18" name="Picture 17">
            <a:extLst>
              <a:ext uri="{FF2B5EF4-FFF2-40B4-BE49-F238E27FC236}">
                <a16:creationId xmlns:a16="http://schemas.microsoft.com/office/drawing/2014/main" id="{F083BA52-2B51-4EC5-9129-21EA3E52750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345813" y="761536"/>
            <a:ext cx="2190750" cy="4789989"/>
          </a:xfrm>
          <a:prstGeom prst="rect">
            <a:avLst/>
          </a:prstGeom>
        </p:spPr>
      </p:pic>
      <p:pic>
        <p:nvPicPr>
          <p:cNvPr id="19" name="Picture 18">
            <a:extLst>
              <a:ext uri="{FF2B5EF4-FFF2-40B4-BE49-F238E27FC236}">
                <a16:creationId xmlns:a16="http://schemas.microsoft.com/office/drawing/2014/main" id="{2993A29D-90A7-4593-ABD0-C7D84F37C8A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
          <a:stretch/>
        </p:blipFill>
        <p:spPr>
          <a:xfrm>
            <a:off x="4621776" y="765678"/>
            <a:ext cx="2190750" cy="4785847"/>
          </a:xfrm>
          <a:prstGeom prst="rect">
            <a:avLst/>
          </a:prstGeom>
        </p:spPr>
      </p:pic>
      <p:pic>
        <p:nvPicPr>
          <p:cNvPr id="20" name="Picture 19">
            <a:extLst>
              <a:ext uri="{FF2B5EF4-FFF2-40B4-BE49-F238E27FC236}">
                <a16:creationId xmlns:a16="http://schemas.microsoft.com/office/drawing/2014/main" id="{9A244CDB-927C-4CA6-BD6D-0DC25B93013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88005" y="760352"/>
            <a:ext cx="2190750" cy="4791173"/>
          </a:xfrm>
          <a:prstGeom prst="rect">
            <a:avLst/>
          </a:prstGeom>
        </p:spPr>
      </p:pic>
    </p:spTree>
    <p:extLst>
      <p:ext uri="{BB962C8B-B14F-4D97-AF65-F5344CB8AC3E}">
        <p14:creationId xmlns:p14="http://schemas.microsoft.com/office/powerpoint/2010/main" val="2120292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4_DEQLogo_WhiteBG_Web.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63" y="5845994"/>
            <a:ext cx="1238198" cy="956790"/>
          </a:xfrm>
          <a:prstGeom prst="rect">
            <a:avLst/>
          </a:prstGeom>
        </p:spPr>
      </p:pic>
      <p:cxnSp>
        <p:nvCxnSpPr>
          <p:cNvPr id="3" name="Straight Connector 2"/>
          <p:cNvCxnSpPr/>
          <p:nvPr/>
        </p:nvCxnSpPr>
        <p:spPr>
          <a:xfrm>
            <a:off x="0" y="766122"/>
            <a:ext cx="9144000" cy="0"/>
          </a:xfrm>
          <a:prstGeom prst="line">
            <a:avLst/>
          </a:prstGeom>
          <a:ln>
            <a:solidFill>
              <a:srgbClr val="03528B"/>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5556110"/>
            <a:ext cx="9144000" cy="0"/>
          </a:xfrm>
          <a:prstGeom prst="line">
            <a:avLst/>
          </a:prstGeom>
          <a:ln>
            <a:solidFill>
              <a:srgbClr val="03528B"/>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flipH="1">
            <a:off x="1" y="766122"/>
            <a:ext cx="3387552" cy="4789988"/>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47275" y="1154222"/>
            <a:ext cx="2726462" cy="2585323"/>
          </a:xfrm>
          <a:prstGeom prst="rect">
            <a:avLst/>
          </a:prstGeom>
          <a:noFill/>
        </p:spPr>
        <p:txBody>
          <a:bodyPr wrap="square" rtlCol="0">
            <a:spAutoFit/>
          </a:bodyPr>
          <a:lstStyle/>
          <a:p>
            <a:r>
              <a:rPr lang="en-US" dirty="0">
                <a:solidFill>
                  <a:schemeClr val="bg1"/>
                </a:solidFill>
                <a:latin typeface="Gotham Medium"/>
                <a:cs typeface="Gotham Medium"/>
              </a:rPr>
              <a:t>Mined areas are backfilled and graded to an approved post-mine topography (PMT).</a:t>
            </a:r>
          </a:p>
          <a:p>
            <a:endParaRPr lang="en-US" dirty="0">
              <a:solidFill>
                <a:schemeClr val="bg1"/>
              </a:solidFill>
              <a:latin typeface="Gotham Medium"/>
              <a:cs typeface="Gotham Medium"/>
            </a:endParaRPr>
          </a:p>
          <a:p>
            <a:r>
              <a:rPr lang="en-US" dirty="0">
                <a:solidFill>
                  <a:schemeClr val="bg1"/>
                </a:solidFill>
                <a:latin typeface="Gotham Medium"/>
                <a:cs typeface="Gotham Medium"/>
              </a:rPr>
              <a:t>Drainage control in the PMT is an integral part of an approved reclamation plan.</a:t>
            </a:r>
          </a:p>
        </p:txBody>
      </p:sp>
      <p:sp>
        <p:nvSpPr>
          <p:cNvPr id="14"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34</a:t>
            </a:fld>
            <a:endParaRPr lang="en-US" dirty="0">
              <a:solidFill>
                <a:srgbClr val="03528B"/>
              </a:solidFill>
            </a:endParaRPr>
          </a:p>
        </p:txBody>
      </p:sp>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82879" y="762713"/>
            <a:ext cx="5841332" cy="4812029"/>
          </a:xfrm>
          <a:prstGeom prst="rect">
            <a:avLst/>
          </a:prstGeom>
        </p:spPr>
      </p:pic>
      <p:sp>
        <p:nvSpPr>
          <p:cNvPr id="11" name="TextBox 10"/>
          <p:cNvSpPr txBox="1"/>
          <p:nvPr/>
        </p:nvSpPr>
        <p:spPr>
          <a:xfrm>
            <a:off x="203935" y="391495"/>
            <a:ext cx="4355436" cy="461665"/>
          </a:xfrm>
          <a:prstGeom prst="rect">
            <a:avLst/>
          </a:prstGeom>
          <a:noFill/>
        </p:spPr>
        <p:txBody>
          <a:bodyPr wrap="square" rtlCol="0">
            <a:spAutoFit/>
          </a:bodyPr>
          <a:lstStyle/>
          <a:p>
            <a:r>
              <a:rPr lang="en-US" sz="2400" b="1" dirty="0">
                <a:solidFill>
                  <a:srgbClr val="03528B"/>
                </a:solidFill>
                <a:latin typeface="Gotham Medium"/>
                <a:cs typeface="Gotham Medium"/>
              </a:rPr>
              <a:t>Phase I Bond Release</a:t>
            </a:r>
          </a:p>
        </p:txBody>
      </p:sp>
    </p:spTree>
    <p:extLst>
      <p:ext uri="{BB962C8B-B14F-4D97-AF65-F5344CB8AC3E}">
        <p14:creationId xmlns:p14="http://schemas.microsoft.com/office/powerpoint/2010/main" val="1436669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4_DEQLogo_WhiteBG_Web.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63" y="5845994"/>
            <a:ext cx="1238198" cy="956790"/>
          </a:xfrm>
          <a:prstGeom prst="rect">
            <a:avLst/>
          </a:prstGeom>
        </p:spPr>
      </p:pic>
      <p:cxnSp>
        <p:nvCxnSpPr>
          <p:cNvPr id="3" name="Straight Connector 2"/>
          <p:cNvCxnSpPr/>
          <p:nvPr/>
        </p:nvCxnSpPr>
        <p:spPr>
          <a:xfrm>
            <a:off x="0" y="766122"/>
            <a:ext cx="9144000" cy="0"/>
          </a:xfrm>
          <a:prstGeom prst="line">
            <a:avLst/>
          </a:prstGeom>
          <a:ln>
            <a:solidFill>
              <a:srgbClr val="03528B"/>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5556110"/>
            <a:ext cx="9144000" cy="0"/>
          </a:xfrm>
          <a:prstGeom prst="line">
            <a:avLst/>
          </a:prstGeom>
          <a:ln>
            <a:solidFill>
              <a:srgbClr val="03528B"/>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flipH="1">
            <a:off x="5756448" y="766122"/>
            <a:ext cx="3387552" cy="4789988"/>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108654" y="1032466"/>
            <a:ext cx="2795475" cy="3970318"/>
          </a:xfrm>
          <a:prstGeom prst="rect">
            <a:avLst/>
          </a:prstGeom>
          <a:noFill/>
        </p:spPr>
        <p:txBody>
          <a:bodyPr wrap="square" rtlCol="0">
            <a:spAutoFit/>
          </a:bodyPr>
          <a:lstStyle/>
          <a:p>
            <a:r>
              <a:rPr lang="en-US" dirty="0">
                <a:solidFill>
                  <a:schemeClr val="bg1"/>
                </a:solidFill>
                <a:latin typeface="Gotham Medium"/>
                <a:cs typeface="Gotham Medium"/>
              </a:rPr>
              <a:t>Soil replacement and seeding have been completed.</a:t>
            </a:r>
          </a:p>
          <a:p>
            <a:endParaRPr lang="en-US" dirty="0">
              <a:solidFill>
                <a:schemeClr val="bg1"/>
              </a:solidFill>
              <a:latin typeface="Gotham Medium"/>
              <a:cs typeface="Gotham Medium"/>
            </a:endParaRPr>
          </a:p>
          <a:p>
            <a:r>
              <a:rPr lang="en-US" dirty="0">
                <a:solidFill>
                  <a:schemeClr val="bg1"/>
                </a:solidFill>
                <a:latin typeface="Gotham Medium"/>
                <a:cs typeface="Gotham Medium"/>
              </a:rPr>
              <a:t>Two growing seasons (minimum) have elapsed, demonstrating the area: </a:t>
            </a:r>
          </a:p>
          <a:p>
            <a:endParaRPr lang="en-US" dirty="0">
              <a:solidFill>
                <a:schemeClr val="bg1"/>
              </a:solidFill>
              <a:latin typeface="Gotham Medium"/>
              <a:cs typeface="Gotham Medium"/>
            </a:endParaRPr>
          </a:p>
          <a:p>
            <a:pPr marL="285750" indent="-285750">
              <a:buFont typeface="Arial" panose="020B0604020202020204" pitchFamily="34" charset="0"/>
              <a:buChar char="•"/>
            </a:pPr>
            <a:r>
              <a:rPr lang="en-US" dirty="0">
                <a:solidFill>
                  <a:schemeClr val="bg1"/>
                </a:solidFill>
                <a:latin typeface="Gotham Medium"/>
                <a:cs typeface="Gotham Medium"/>
              </a:rPr>
              <a:t>meets revegetation regulations</a:t>
            </a:r>
          </a:p>
          <a:p>
            <a:pPr marL="285750" indent="-285750">
              <a:buFont typeface="Arial" panose="020B0604020202020204" pitchFamily="34" charset="0"/>
              <a:buChar char="•"/>
            </a:pPr>
            <a:r>
              <a:rPr lang="en-US" dirty="0">
                <a:solidFill>
                  <a:schemeClr val="bg1"/>
                </a:solidFill>
                <a:latin typeface="Gotham Medium"/>
                <a:cs typeface="Gotham Medium"/>
              </a:rPr>
              <a:t>soil is protected from accelerated erosion</a:t>
            </a:r>
          </a:p>
          <a:p>
            <a:pPr marL="285750" indent="-285750">
              <a:buFont typeface="Arial" panose="020B0604020202020204" pitchFamily="34" charset="0"/>
              <a:buChar char="•"/>
            </a:pPr>
            <a:r>
              <a:rPr lang="en-US" dirty="0">
                <a:solidFill>
                  <a:schemeClr val="bg1"/>
                </a:solidFill>
                <a:latin typeface="Gotham Medium"/>
                <a:cs typeface="Gotham Medium"/>
              </a:rPr>
              <a:t>control of noxious weeds</a:t>
            </a:r>
          </a:p>
        </p:txBody>
      </p:sp>
      <p:sp>
        <p:nvSpPr>
          <p:cNvPr id="14"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35</a:t>
            </a:fld>
            <a:endParaRPr lang="en-US" dirty="0">
              <a:solidFill>
                <a:srgbClr val="03528B"/>
              </a:solidFill>
            </a:endParaRPr>
          </a:p>
        </p:txBody>
      </p:sp>
      <p:sp>
        <p:nvSpPr>
          <p:cNvPr id="12" name="TextBox 11"/>
          <p:cNvSpPr txBox="1"/>
          <p:nvPr/>
        </p:nvSpPr>
        <p:spPr>
          <a:xfrm>
            <a:off x="203935" y="391495"/>
            <a:ext cx="4355436" cy="461665"/>
          </a:xfrm>
          <a:prstGeom prst="rect">
            <a:avLst/>
          </a:prstGeom>
          <a:noFill/>
        </p:spPr>
        <p:txBody>
          <a:bodyPr wrap="square" rtlCol="0">
            <a:spAutoFit/>
          </a:bodyPr>
          <a:lstStyle/>
          <a:p>
            <a:r>
              <a:rPr lang="en-US" sz="2400" b="1" dirty="0">
                <a:solidFill>
                  <a:srgbClr val="03528B"/>
                </a:solidFill>
                <a:latin typeface="Gotham Medium"/>
                <a:cs typeface="Gotham Medium"/>
              </a:rPr>
              <a:t>Phase II Bond Release</a:t>
            </a: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620" y="758501"/>
            <a:ext cx="5767533" cy="4804099"/>
          </a:xfrm>
          <a:prstGeom prst="rect">
            <a:avLst/>
          </a:prstGeom>
        </p:spPr>
      </p:pic>
      <p:sp>
        <p:nvSpPr>
          <p:cNvPr id="4" name="Oval 3">
            <a:extLst>
              <a:ext uri="{FF2B5EF4-FFF2-40B4-BE49-F238E27FC236}">
                <a16:creationId xmlns:a16="http://schemas.microsoft.com/office/drawing/2014/main" id="{2521E217-F925-479B-9F23-516A1328592F}"/>
              </a:ext>
            </a:extLst>
          </p:cNvPr>
          <p:cNvSpPr/>
          <p:nvPr/>
        </p:nvSpPr>
        <p:spPr>
          <a:xfrm>
            <a:off x="5868783" y="3160550"/>
            <a:ext cx="2911401" cy="1342099"/>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323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4_DEQLogo_WhiteBG_Web.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63" y="5845994"/>
            <a:ext cx="1238198" cy="956790"/>
          </a:xfrm>
          <a:prstGeom prst="rect">
            <a:avLst/>
          </a:prstGeom>
        </p:spPr>
      </p:pic>
      <p:cxnSp>
        <p:nvCxnSpPr>
          <p:cNvPr id="3" name="Straight Connector 2"/>
          <p:cNvCxnSpPr/>
          <p:nvPr/>
        </p:nvCxnSpPr>
        <p:spPr>
          <a:xfrm>
            <a:off x="0" y="766122"/>
            <a:ext cx="9144000" cy="0"/>
          </a:xfrm>
          <a:prstGeom prst="line">
            <a:avLst/>
          </a:prstGeom>
          <a:ln>
            <a:solidFill>
              <a:srgbClr val="03528B"/>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5556110"/>
            <a:ext cx="9144000" cy="0"/>
          </a:xfrm>
          <a:prstGeom prst="line">
            <a:avLst/>
          </a:prstGeom>
          <a:ln>
            <a:solidFill>
              <a:srgbClr val="03528B"/>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flipH="1">
            <a:off x="1" y="766122"/>
            <a:ext cx="3387552" cy="4789988"/>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47275" y="971342"/>
            <a:ext cx="2726462" cy="4801314"/>
          </a:xfrm>
          <a:prstGeom prst="rect">
            <a:avLst/>
          </a:prstGeom>
          <a:noFill/>
        </p:spPr>
        <p:txBody>
          <a:bodyPr wrap="square" rtlCol="0">
            <a:spAutoFit/>
          </a:bodyPr>
          <a:lstStyle/>
          <a:p>
            <a:r>
              <a:rPr lang="en-US" dirty="0">
                <a:solidFill>
                  <a:schemeClr val="bg1"/>
                </a:solidFill>
                <a:latin typeface="Gotham Medium"/>
                <a:cs typeface="Gotham Medium"/>
              </a:rPr>
              <a:t>A responsibility period (10 years) has passed since phase II release, demonstrating:</a:t>
            </a:r>
          </a:p>
          <a:p>
            <a:pPr marL="285750" indent="-285750">
              <a:buFont typeface="Arial" panose="020B0604020202020204" pitchFamily="34" charset="0"/>
              <a:buChar char="•"/>
            </a:pPr>
            <a:r>
              <a:rPr lang="en-US" dirty="0">
                <a:solidFill>
                  <a:schemeClr val="bg1"/>
                </a:solidFill>
                <a:latin typeface="Gotham Medium"/>
                <a:cs typeface="Gotham Medium"/>
              </a:rPr>
              <a:t>The drainage basin is stable consistent with an approved post-mine land-use</a:t>
            </a:r>
          </a:p>
          <a:p>
            <a:pPr marL="285750" indent="-285750">
              <a:buFont typeface="Arial" panose="020B0604020202020204" pitchFamily="34" charset="0"/>
              <a:buChar char="•"/>
            </a:pPr>
            <a:r>
              <a:rPr lang="en-US" dirty="0">
                <a:solidFill>
                  <a:schemeClr val="bg1"/>
                </a:solidFill>
                <a:latin typeface="Gotham Medium"/>
                <a:cs typeface="Gotham Medium"/>
              </a:rPr>
              <a:t>Lands are not contributing sediment in excess of pre-mine yields</a:t>
            </a:r>
          </a:p>
          <a:p>
            <a:pPr marL="285750" indent="-285750">
              <a:buFont typeface="Arial" panose="020B0604020202020204" pitchFamily="34" charset="0"/>
              <a:buChar char="•"/>
            </a:pPr>
            <a:r>
              <a:rPr lang="en-US" dirty="0">
                <a:solidFill>
                  <a:schemeClr val="bg1"/>
                </a:solidFill>
                <a:latin typeface="Gotham Medium"/>
                <a:cs typeface="Gotham Medium"/>
              </a:rPr>
              <a:t>Permanent ponds include a mgmt. plan</a:t>
            </a:r>
          </a:p>
          <a:p>
            <a:r>
              <a:rPr lang="en-US" dirty="0">
                <a:solidFill>
                  <a:schemeClr val="bg1"/>
                </a:solidFill>
                <a:latin typeface="Gotham Medium"/>
                <a:cs typeface="Gotham Medium"/>
              </a:rPr>
              <a:t>OR MCA 82-4-235(4)(a) applies to the lands</a:t>
            </a:r>
          </a:p>
          <a:p>
            <a:endParaRPr lang="en-US" dirty="0">
              <a:solidFill>
                <a:schemeClr val="bg1"/>
              </a:solidFill>
              <a:latin typeface="Gotham Medium"/>
              <a:cs typeface="Gotham Medium"/>
            </a:endParaRPr>
          </a:p>
        </p:txBody>
      </p:sp>
      <p:sp>
        <p:nvSpPr>
          <p:cNvPr id="14"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36</a:t>
            </a:fld>
            <a:endParaRPr lang="en-US" dirty="0">
              <a:solidFill>
                <a:srgbClr val="03528B"/>
              </a:solidFill>
            </a:endParaRPr>
          </a:p>
        </p:txBody>
      </p:sp>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l="-1"/>
          <a:stretch/>
        </p:blipFill>
        <p:spPr>
          <a:xfrm>
            <a:off x="3387553" y="761137"/>
            <a:ext cx="5756447" cy="4799958"/>
          </a:xfrm>
          <a:prstGeom prst="rect">
            <a:avLst/>
          </a:prstGeom>
        </p:spPr>
      </p:pic>
      <p:sp>
        <p:nvSpPr>
          <p:cNvPr id="11" name="TextBox 10"/>
          <p:cNvSpPr txBox="1"/>
          <p:nvPr/>
        </p:nvSpPr>
        <p:spPr>
          <a:xfrm>
            <a:off x="203935" y="391495"/>
            <a:ext cx="4355436" cy="461665"/>
          </a:xfrm>
          <a:prstGeom prst="rect">
            <a:avLst/>
          </a:prstGeom>
          <a:noFill/>
        </p:spPr>
        <p:txBody>
          <a:bodyPr wrap="square" rtlCol="0">
            <a:spAutoFit/>
          </a:bodyPr>
          <a:lstStyle/>
          <a:p>
            <a:r>
              <a:rPr lang="en-US" sz="2400" b="1" dirty="0">
                <a:solidFill>
                  <a:srgbClr val="03528B"/>
                </a:solidFill>
                <a:latin typeface="Gotham Medium"/>
                <a:cs typeface="Gotham Medium"/>
              </a:rPr>
              <a:t>Phase III Bond Release</a:t>
            </a:r>
          </a:p>
        </p:txBody>
      </p:sp>
      <p:sp>
        <p:nvSpPr>
          <p:cNvPr id="12" name="Oval 11">
            <a:extLst>
              <a:ext uri="{FF2B5EF4-FFF2-40B4-BE49-F238E27FC236}">
                <a16:creationId xmlns:a16="http://schemas.microsoft.com/office/drawing/2014/main" id="{C2394B47-B328-481D-A0B1-F608E689226C}"/>
              </a:ext>
            </a:extLst>
          </p:cNvPr>
          <p:cNvSpPr/>
          <p:nvPr/>
        </p:nvSpPr>
        <p:spPr>
          <a:xfrm>
            <a:off x="162336" y="3101556"/>
            <a:ext cx="2911401" cy="1342099"/>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070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4_DEQLogo_WhiteBG_Web.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63" y="5845994"/>
            <a:ext cx="1238198" cy="956790"/>
          </a:xfrm>
          <a:prstGeom prst="rect">
            <a:avLst/>
          </a:prstGeom>
        </p:spPr>
      </p:pic>
      <p:cxnSp>
        <p:nvCxnSpPr>
          <p:cNvPr id="3" name="Straight Connector 2"/>
          <p:cNvCxnSpPr/>
          <p:nvPr/>
        </p:nvCxnSpPr>
        <p:spPr>
          <a:xfrm>
            <a:off x="0" y="766122"/>
            <a:ext cx="9144000" cy="0"/>
          </a:xfrm>
          <a:prstGeom prst="line">
            <a:avLst/>
          </a:prstGeom>
          <a:ln>
            <a:solidFill>
              <a:srgbClr val="03528B"/>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5556110"/>
            <a:ext cx="9144000" cy="0"/>
          </a:xfrm>
          <a:prstGeom prst="line">
            <a:avLst/>
          </a:prstGeom>
          <a:ln>
            <a:solidFill>
              <a:srgbClr val="03528B"/>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flipH="1">
            <a:off x="5756448" y="766122"/>
            <a:ext cx="3387552" cy="4789988"/>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108654" y="811486"/>
            <a:ext cx="2795475" cy="4801314"/>
          </a:xfrm>
          <a:prstGeom prst="rect">
            <a:avLst/>
          </a:prstGeom>
          <a:noFill/>
        </p:spPr>
        <p:txBody>
          <a:bodyPr wrap="square" rtlCol="0">
            <a:spAutoFit/>
          </a:bodyPr>
          <a:lstStyle/>
          <a:p>
            <a:r>
              <a:rPr lang="en-US" dirty="0">
                <a:solidFill>
                  <a:schemeClr val="bg1"/>
                </a:solidFill>
                <a:latin typeface="Gotham Medium"/>
                <a:cs typeface="Gotham Medium"/>
              </a:rPr>
              <a:t>Phase IV Bond Requires:</a:t>
            </a:r>
          </a:p>
          <a:p>
            <a:pPr marL="285750" indent="-285750">
              <a:buFont typeface="Arial" panose="020B0604020202020204" pitchFamily="34" charset="0"/>
              <a:buChar char="•"/>
            </a:pPr>
            <a:r>
              <a:rPr lang="en-US" dirty="0">
                <a:solidFill>
                  <a:schemeClr val="bg1"/>
                </a:solidFill>
                <a:latin typeface="Gotham Medium"/>
                <a:cs typeface="Gotham Medium"/>
              </a:rPr>
              <a:t>Ph. III release in the whole drainage basin</a:t>
            </a:r>
          </a:p>
          <a:p>
            <a:pPr marL="285750" indent="-285750">
              <a:buFont typeface="Arial" panose="020B0604020202020204" pitchFamily="34" charset="0"/>
              <a:buChar char="•"/>
            </a:pPr>
            <a:r>
              <a:rPr lang="en-US" dirty="0">
                <a:solidFill>
                  <a:schemeClr val="bg1"/>
                </a:solidFill>
                <a:latin typeface="Gotham Medium"/>
                <a:cs typeface="Gotham Medium"/>
              </a:rPr>
              <a:t>Fish &amp; wildlife value has been reclaimed</a:t>
            </a:r>
          </a:p>
          <a:p>
            <a:pPr marL="285750" indent="-285750">
              <a:buFont typeface="Arial" panose="020B0604020202020204" pitchFamily="34" charset="0"/>
              <a:buChar char="•"/>
            </a:pPr>
            <a:r>
              <a:rPr lang="en-US" dirty="0">
                <a:solidFill>
                  <a:schemeClr val="bg1"/>
                </a:solidFill>
                <a:latin typeface="Gotham Medium"/>
                <a:cs typeface="Gotham Medium"/>
              </a:rPr>
              <a:t>Disturbance to the hydrologic balance has been minimized and off-site material damage prevented</a:t>
            </a:r>
          </a:p>
          <a:p>
            <a:pPr marL="285750" indent="-285750">
              <a:buFont typeface="Arial" panose="020B0604020202020204" pitchFamily="34" charset="0"/>
              <a:buChar char="•"/>
            </a:pPr>
            <a:r>
              <a:rPr lang="en-US" dirty="0">
                <a:solidFill>
                  <a:schemeClr val="bg1"/>
                </a:solidFill>
                <a:latin typeface="Gotham Medium"/>
                <a:cs typeface="Gotham Medium"/>
              </a:rPr>
              <a:t>Water supplies adversely affected have been replaced</a:t>
            </a:r>
          </a:p>
          <a:p>
            <a:pPr marL="285750" indent="-285750">
              <a:buFont typeface="Arial" panose="020B0604020202020204" pitchFamily="34" charset="0"/>
              <a:buChar char="•"/>
            </a:pPr>
            <a:r>
              <a:rPr lang="en-US" dirty="0">
                <a:solidFill>
                  <a:schemeClr val="bg1"/>
                </a:solidFill>
                <a:latin typeface="Gotham Medium"/>
                <a:cs typeface="Gotham Medium"/>
              </a:rPr>
              <a:t>AVF hydrologic function and productivity has been re-established</a:t>
            </a:r>
          </a:p>
        </p:txBody>
      </p:sp>
      <p:sp>
        <p:nvSpPr>
          <p:cNvPr id="14"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37</a:t>
            </a:fld>
            <a:endParaRPr lang="en-US" dirty="0">
              <a:solidFill>
                <a:srgbClr val="03528B"/>
              </a:solidFill>
            </a:endParaRPr>
          </a:p>
        </p:txBody>
      </p:sp>
      <p:sp>
        <p:nvSpPr>
          <p:cNvPr id="12" name="TextBox 11"/>
          <p:cNvSpPr txBox="1"/>
          <p:nvPr/>
        </p:nvSpPr>
        <p:spPr>
          <a:xfrm>
            <a:off x="203935" y="391495"/>
            <a:ext cx="5312642" cy="461665"/>
          </a:xfrm>
          <a:prstGeom prst="rect">
            <a:avLst/>
          </a:prstGeom>
          <a:noFill/>
        </p:spPr>
        <p:txBody>
          <a:bodyPr wrap="square" rtlCol="0">
            <a:spAutoFit/>
          </a:bodyPr>
          <a:lstStyle/>
          <a:p>
            <a:r>
              <a:rPr lang="en-US" sz="2400" b="1" dirty="0">
                <a:solidFill>
                  <a:srgbClr val="03528B"/>
                </a:solidFill>
                <a:latin typeface="Gotham Medium"/>
                <a:cs typeface="Gotham Medium"/>
              </a:rPr>
              <a:t>Phase IV (FINAL) Bond Release</a:t>
            </a: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760352"/>
            <a:ext cx="5768340" cy="4801529"/>
          </a:xfrm>
          <a:prstGeom prst="rect">
            <a:avLst/>
          </a:prstGeom>
        </p:spPr>
      </p:pic>
      <p:sp>
        <p:nvSpPr>
          <p:cNvPr id="11" name="Oval 10">
            <a:extLst>
              <a:ext uri="{FF2B5EF4-FFF2-40B4-BE49-F238E27FC236}">
                <a16:creationId xmlns:a16="http://schemas.microsoft.com/office/drawing/2014/main" id="{AB9A7432-36F6-4D35-BF11-70E17489A47A}"/>
              </a:ext>
            </a:extLst>
          </p:cNvPr>
          <p:cNvSpPr/>
          <p:nvPr/>
        </p:nvSpPr>
        <p:spPr>
          <a:xfrm>
            <a:off x="5992728" y="2035277"/>
            <a:ext cx="2911401" cy="1814052"/>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380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4_DEQLogo_WhiteBG_Web.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63" y="5845994"/>
            <a:ext cx="1238198" cy="956790"/>
          </a:xfrm>
          <a:prstGeom prst="rect">
            <a:avLst/>
          </a:prstGeom>
        </p:spPr>
      </p:pic>
      <p:cxnSp>
        <p:nvCxnSpPr>
          <p:cNvPr id="3" name="Straight Connector 2"/>
          <p:cNvCxnSpPr/>
          <p:nvPr/>
        </p:nvCxnSpPr>
        <p:spPr>
          <a:xfrm>
            <a:off x="0" y="766122"/>
            <a:ext cx="9144000" cy="0"/>
          </a:xfrm>
          <a:prstGeom prst="line">
            <a:avLst/>
          </a:prstGeom>
          <a:ln>
            <a:solidFill>
              <a:srgbClr val="03528B"/>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5556110"/>
            <a:ext cx="9144000" cy="0"/>
          </a:xfrm>
          <a:prstGeom prst="line">
            <a:avLst/>
          </a:prstGeom>
          <a:ln>
            <a:solidFill>
              <a:srgbClr val="03528B"/>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38</a:t>
            </a:fld>
            <a:endParaRPr lang="en-US" dirty="0">
              <a:solidFill>
                <a:srgbClr val="03528B"/>
              </a:solidFill>
            </a:endParaRPr>
          </a:p>
        </p:txBody>
      </p:sp>
      <p:sp>
        <p:nvSpPr>
          <p:cNvPr id="12" name="TextBox 11"/>
          <p:cNvSpPr txBox="1"/>
          <p:nvPr/>
        </p:nvSpPr>
        <p:spPr>
          <a:xfrm>
            <a:off x="203935" y="391495"/>
            <a:ext cx="5312642" cy="461665"/>
          </a:xfrm>
          <a:prstGeom prst="rect">
            <a:avLst/>
          </a:prstGeom>
          <a:noFill/>
        </p:spPr>
        <p:txBody>
          <a:bodyPr wrap="square" rtlCol="0">
            <a:spAutoFit/>
          </a:bodyPr>
          <a:lstStyle/>
          <a:p>
            <a:r>
              <a:rPr lang="en-US" sz="2400" b="1" dirty="0">
                <a:solidFill>
                  <a:srgbClr val="03528B"/>
                </a:solidFill>
                <a:latin typeface="Gotham Medium"/>
                <a:cs typeface="Gotham Medium"/>
              </a:rPr>
              <a:t>BRIDGING THE GAP</a:t>
            </a:r>
          </a:p>
        </p:txBody>
      </p:sp>
      <p:pic>
        <p:nvPicPr>
          <p:cNvPr id="8" name="Picture 7">
            <a:extLst>
              <a:ext uri="{FF2B5EF4-FFF2-40B4-BE49-F238E27FC236}">
                <a16:creationId xmlns:a16="http://schemas.microsoft.com/office/drawing/2014/main" id="{21611109-9E35-4517-93BA-A9CBC674EA6F}"/>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457143" y="1301123"/>
            <a:ext cx="6930204" cy="3719986"/>
          </a:xfrm>
          <a:prstGeom prst="rect">
            <a:avLst/>
          </a:prstGeom>
          <a:noFill/>
        </p:spPr>
      </p:pic>
    </p:spTree>
    <p:extLst>
      <p:ext uri="{BB962C8B-B14F-4D97-AF65-F5344CB8AC3E}">
        <p14:creationId xmlns:p14="http://schemas.microsoft.com/office/powerpoint/2010/main" val="2233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6122"/>
            <a:ext cx="9144000" cy="4789988"/>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3528B"/>
              </a:solidFill>
            </a:endParaRPr>
          </a:p>
        </p:txBody>
      </p:sp>
      <p:pic>
        <p:nvPicPr>
          <p:cNvPr id="6" name="Picture 5" descr="04_DEQLogo_WhiteBG_Web.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163" y="5845994"/>
            <a:ext cx="1238198" cy="956790"/>
          </a:xfrm>
          <a:prstGeom prst="rect">
            <a:avLst/>
          </a:prstGeom>
        </p:spPr>
      </p:pic>
      <p:sp>
        <p:nvSpPr>
          <p:cNvPr id="7" name="TextBox 6"/>
          <p:cNvSpPr txBox="1"/>
          <p:nvPr/>
        </p:nvSpPr>
        <p:spPr>
          <a:xfrm>
            <a:off x="66163" y="369692"/>
            <a:ext cx="4616450" cy="461665"/>
          </a:xfrm>
          <a:prstGeom prst="rect">
            <a:avLst/>
          </a:prstGeom>
          <a:noFill/>
        </p:spPr>
        <p:txBody>
          <a:bodyPr wrap="square" rtlCol="0">
            <a:spAutoFit/>
          </a:bodyPr>
          <a:lstStyle/>
          <a:p>
            <a:r>
              <a:rPr lang="en-US" sz="2400" b="1" dirty="0">
                <a:solidFill>
                  <a:srgbClr val="03528B"/>
                </a:solidFill>
                <a:latin typeface="Gotham Medium"/>
                <a:cs typeface="Gotham Medium"/>
              </a:rPr>
              <a:t>CONCLUSIONS</a:t>
            </a:r>
          </a:p>
        </p:txBody>
      </p:sp>
      <p:sp>
        <p:nvSpPr>
          <p:cNvPr id="11"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39</a:t>
            </a:fld>
            <a:endParaRPr lang="en-US" dirty="0">
              <a:solidFill>
                <a:srgbClr val="03528B"/>
              </a:solidFill>
            </a:endParaRPr>
          </a:p>
        </p:txBody>
      </p:sp>
      <p:sp>
        <p:nvSpPr>
          <p:cNvPr id="3" name="Rectangle 2">
            <a:extLst>
              <a:ext uri="{FF2B5EF4-FFF2-40B4-BE49-F238E27FC236}">
                <a16:creationId xmlns:a16="http://schemas.microsoft.com/office/drawing/2014/main" id="{2957709B-1607-4687-BC99-A3E87DE27D38}"/>
              </a:ext>
            </a:extLst>
          </p:cNvPr>
          <p:cNvSpPr/>
          <p:nvPr/>
        </p:nvSpPr>
        <p:spPr>
          <a:xfrm>
            <a:off x="1723429" y="1539650"/>
            <a:ext cx="5579156" cy="3416320"/>
          </a:xfrm>
          <a:prstGeom prst="rect">
            <a:avLst/>
          </a:prstGeom>
        </p:spPr>
        <p:txBody>
          <a:bodyPr wrap="none">
            <a:spAutoFit/>
          </a:bodyPr>
          <a:lstStyle/>
          <a:p>
            <a:pPr marL="285750" indent="-285750">
              <a:buFont typeface="Arial" panose="020B0604020202020204" pitchFamily="34" charset="0"/>
              <a:buChar char="•"/>
            </a:pPr>
            <a:r>
              <a:rPr lang="en-US" sz="2400" b="1" dirty="0">
                <a:solidFill>
                  <a:schemeClr val="bg1"/>
                </a:solidFill>
              </a:rPr>
              <a:t>Look for opportunities to link regulation</a:t>
            </a:r>
          </a:p>
          <a:p>
            <a:pPr marL="285750" indent="-285750">
              <a:buFont typeface="Arial" panose="020B0604020202020204" pitchFamily="34" charset="0"/>
              <a:buChar char="•"/>
            </a:pPr>
            <a:endParaRPr lang="en-US" sz="2400" b="1" dirty="0">
              <a:solidFill>
                <a:schemeClr val="bg1"/>
              </a:solidFill>
            </a:endParaRPr>
          </a:p>
          <a:p>
            <a:pPr marL="285750" indent="-285750">
              <a:buFont typeface="Arial" panose="020B0604020202020204" pitchFamily="34" charset="0"/>
              <a:buChar char="•"/>
            </a:pPr>
            <a:r>
              <a:rPr lang="en-US" sz="2400" b="1" dirty="0">
                <a:solidFill>
                  <a:schemeClr val="bg1"/>
                </a:solidFill>
              </a:rPr>
              <a:t>Development documents are invaluable</a:t>
            </a:r>
          </a:p>
          <a:p>
            <a:pPr marL="285750" indent="-285750">
              <a:buFont typeface="Arial" panose="020B0604020202020204" pitchFamily="34" charset="0"/>
              <a:buChar char="•"/>
            </a:pPr>
            <a:endParaRPr lang="en-US" sz="2400" b="1" dirty="0">
              <a:solidFill>
                <a:schemeClr val="bg1"/>
              </a:solidFill>
            </a:endParaRPr>
          </a:p>
          <a:p>
            <a:pPr marL="285750" indent="-285750">
              <a:buFont typeface="Arial" panose="020B0604020202020204" pitchFamily="34" charset="0"/>
              <a:buChar char="•"/>
            </a:pPr>
            <a:r>
              <a:rPr lang="en-US" sz="2400" b="1" dirty="0">
                <a:solidFill>
                  <a:schemeClr val="bg1"/>
                </a:solidFill>
              </a:rPr>
              <a:t>Try to anticipate your hurdles</a:t>
            </a:r>
          </a:p>
          <a:p>
            <a:pPr marL="285750" indent="-285750">
              <a:buFont typeface="Arial" panose="020B0604020202020204" pitchFamily="34" charset="0"/>
              <a:buChar char="•"/>
            </a:pPr>
            <a:endParaRPr lang="en-US" sz="2400" b="1" dirty="0">
              <a:solidFill>
                <a:schemeClr val="bg1"/>
              </a:solidFill>
            </a:endParaRPr>
          </a:p>
          <a:p>
            <a:pPr marL="285750" indent="-285750">
              <a:buFont typeface="Arial" panose="020B0604020202020204" pitchFamily="34" charset="0"/>
              <a:buChar char="•"/>
            </a:pPr>
            <a:r>
              <a:rPr lang="en-US" sz="2400" b="1" dirty="0">
                <a:solidFill>
                  <a:schemeClr val="bg1"/>
                </a:solidFill>
              </a:rPr>
              <a:t>Learn from the mistakes, don’t repeat</a:t>
            </a:r>
          </a:p>
          <a:p>
            <a:pPr marL="285750" indent="-285750">
              <a:buFont typeface="Arial" panose="020B0604020202020204" pitchFamily="34" charset="0"/>
              <a:buChar char="•"/>
            </a:pPr>
            <a:endParaRPr lang="en-US" sz="2400" b="1" dirty="0">
              <a:solidFill>
                <a:schemeClr val="bg1"/>
              </a:solidFill>
            </a:endParaRPr>
          </a:p>
          <a:p>
            <a:pPr marL="285750" indent="-285750">
              <a:buFont typeface="Arial" panose="020B0604020202020204" pitchFamily="34" charset="0"/>
              <a:buChar char="•"/>
            </a:pPr>
            <a:r>
              <a:rPr lang="en-US" sz="2400" b="1" dirty="0">
                <a:solidFill>
                  <a:schemeClr val="bg1"/>
                </a:solidFill>
              </a:rPr>
              <a:t>Communication is everything</a:t>
            </a:r>
          </a:p>
        </p:txBody>
      </p:sp>
    </p:spTree>
    <p:extLst>
      <p:ext uri="{BB962C8B-B14F-4D97-AF65-F5344CB8AC3E}">
        <p14:creationId xmlns:p14="http://schemas.microsoft.com/office/powerpoint/2010/main" val="4162762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4_DEQLogo_WhiteBG_Web.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163" y="5845994"/>
            <a:ext cx="1238198" cy="956790"/>
          </a:xfrm>
          <a:prstGeom prst="rect">
            <a:avLst/>
          </a:prstGeom>
        </p:spPr>
      </p:pic>
      <p:cxnSp>
        <p:nvCxnSpPr>
          <p:cNvPr id="3" name="Straight Connector 2"/>
          <p:cNvCxnSpPr/>
          <p:nvPr/>
        </p:nvCxnSpPr>
        <p:spPr>
          <a:xfrm>
            <a:off x="0" y="766122"/>
            <a:ext cx="9144000" cy="0"/>
          </a:xfrm>
          <a:prstGeom prst="line">
            <a:avLst/>
          </a:prstGeom>
          <a:ln>
            <a:solidFill>
              <a:srgbClr val="03528B"/>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5556110"/>
            <a:ext cx="9144000" cy="0"/>
          </a:xfrm>
          <a:prstGeom prst="line">
            <a:avLst/>
          </a:prstGeom>
          <a:ln>
            <a:solidFill>
              <a:srgbClr val="03528B"/>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flipH="1">
            <a:off x="1" y="766122"/>
            <a:ext cx="3387552" cy="4789988"/>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84435" y="4829312"/>
            <a:ext cx="2726462" cy="369332"/>
          </a:xfrm>
          <a:prstGeom prst="rect">
            <a:avLst/>
          </a:prstGeom>
          <a:noFill/>
        </p:spPr>
        <p:txBody>
          <a:bodyPr wrap="square" rtlCol="0">
            <a:spAutoFit/>
          </a:bodyPr>
          <a:lstStyle/>
          <a:p>
            <a:r>
              <a:rPr lang="en-US" dirty="0">
                <a:solidFill>
                  <a:schemeClr val="bg1"/>
                </a:solidFill>
                <a:latin typeface="Gotham Medium"/>
                <a:cs typeface="Gotham Medium"/>
              </a:rPr>
              <a:t>Or maybe like this?</a:t>
            </a:r>
          </a:p>
        </p:txBody>
      </p:sp>
      <p:sp>
        <p:nvSpPr>
          <p:cNvPr id="14"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4</a:t>
            </a:fld>
            <a:endParaRPr lang="en-US" dirty="0">
              <a:solidFill>
                <a:srgbClr val="03528B"/>
              </a:solidFill>
            </a:endParaRP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r="15929"/>
          <a:stretch/>
        </p:blipFill>
        <p:spPr>
          <a:xfrm>
            <a:off x="3387552" y="757661"/>
            <a:ext cx="5756447" cy="4798447"/>
          </a:xfrm>
          <a:prstGeom prst="rect">
            <a:avLst/>
          </a:prstGeom>
        </p:spPr>
      </p:pic>
      <p:sp>
        <p:nvSpPr>
          <p:cNvPr id="11" name="TextBox 10"/>
          <p:cNvSpPr txBox="1"/>
          <p:nvPr/>
        </p:nvSpPr>
        <p:spPr>
          <a:xfrm>
            <a:off x="203935" y="391495"/>
            <a:ext cx="4355436" cy="461665"/>
          </a:xfrm>
          <a:prstGeom prst="rect">
            <a:avLst/>
          </a:prstGeom>
          <a:noFill/>
        </p:spPr>
        <p:txBody>
          <a:bodyPr wrap="square" rtlCol="0">
            <a:spAutoFit/>
          </a:bodyPr>
          <a:lstStyle/>
          <a:p>
            <a:r>
              <a:rPr lang="en-US" sz="2400" b="1" dirty="0">
                <a:solidFill>
                  <a:srgbClr val="03528B"/>
                </a:solidFill>
                <a:latin typeface="Gotham Medium"/>
                <a:cs typeface="Gotham Medium"/>
              </a:rPr>
              <a:t>PERSPECTIVE</a:t>
            </a:r>
          </a:p>
        </p:txBody>
      </p:sp>
    </p:spTree>
    <p:extLst>
      <p:ext uri="{BB962C8B-B14F-4D97-AF65-F5344CB8AC3E}">
        <p14:creationId xmlns:p14="http://schemas.microsoft.com/office/powerpoint/2010/main" val="32341680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6122"/>
            <a:ext cx="9144000" cy="4789988"/>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3528B"/>
              </a:solidFill>
            </a:endParaRPr>
          </a:p>
        </p:txBody>
      </p:sp>
      <p:pic>
        <p:nvPicPr>
          <p:cNvPr id="6" name="Picture 5" descr="04_DEQLogo_WhiteBG_Web.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63" y="5845994"/>
            <a:ext cx="1238198" cy="956790"/>
          </a:xfrm>
          <a:prstGeom prst="rect">
            <a:avLst/>
          </a:prstGeom>
        </p:spPr>
      </p:pic>
      <p:sp>
        <p:nvSpPr>
          <p:cNvPr id="7" name="TextBox 6"/>
          <p:cNvSpPr txBox="1"/>
          <p:nvPr/>
        </p:nvSpPr>
        <p:spPr>
          <a:xfrm>
            <a:off x="66162" y="351836"/>
            <a:ext cx="5633597" cy="461665"/>
          </a:xfrm>
          <a:prstGeom prst="rect">
            <a:avLst/>
          </a:prstGeom>
          <a:noFill/>
        </p:spPr>
        <p:txBody>
          <a:bodyPr wrap="square" rtlCol="0">
            <a:spAutoFit/>
          </a:bodyPr>
          <a:lstStyle>
            <a:defPPr>
              <a:defRPr lang="en-US"/>
            </a:defPPr>
            <a:lvl1pPr>
              <a:defRPr>
                <a:solidFill>
                  <a:srgbClr val="03528B"/>
                </a:solidFill>
                <a:latin typeface="Gotham Medium"/>
                <a:cs typeface="Gotham Medium"/>
              </a:defRPr>
            </a:lvl1pPr>
          </a:lstStyle>
          <a:p>
            <a:r>
              <a:rPr lang="en-US" sz="2400" b="1" dirty="0"/>
              <a:t>QUESTIONS, COMMENTS, THOUGHTS?</a:t>
            </a:r>
          </a:p>
        </p:txBody>
      </p:sp>
      <p:sp>
        <p:nvSpPr>
          <p:cNvPr id="11"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40</a:t>
            </a:fld>
            <a:endParaRPr lang="en-US" dirty="0">
              <a:solidFill>
                <a:srgbClr val="03528B"/>
              </a:solidFill>
            </a:endParaRPr>
          </a:p>
        </p:txBody>
      </p:sp>
      <p:sp>
        <p:nvSpPr>
          <p:cNvPr id="2" name="TextBox 1"/>
          <p:cNvSpPr txBox="1"/>
          <p:nvPr/>
        </p:nvSpPr>
        <p:spPr>
          <a:xfrm>
            <a:off x="6356153" y="4005423"/>
            <a:ext cx="2719267" cy="1754326"/>
          </a:xfrm>
          <a:prstGeom prst="rect">
            <a:avLst/>
          </a:prstGeom>
          <a:noFill/>
        </p:spPr>
        <p:txBody>
          <a:bodyPr wrap="square" rtlCol="0">
            <a:spAutoFit/>
          </a:bodyPr>
          <a:lstStyle/>
          <a:p>
            <a:r>
              <a:rPr lang="en-US" dirty="0">
                <a:solidFill>
                  <a:schemeClr val="bg1"/>
                </a:solidFill>
                <a:latin typeface="Gotham Medium"/>
              </a:rPr>
              <a:t>Jon Staldine </a:t>
            </a:r>
          </a:p>
          <a:p>
            <a:r>
              <a:rPr lang="en-US" dirty="0" err="1">
                <a:solidFill>
                  <a:schemeClr val="bg1"/>
                </a:solidFill>
                <a:latin typeface="Gotham Medium"/>
              </a:rPr>
              <a:t>Env</a:t>
            </a:r>
            <a:r>
              <a:rPr lang="en-US" dirty="0">
                <a:solidFill>
                  <a:schemeClr val="bg1"/>
                </a:solidFill>
                <a:latin typeface="Gotham Medium"/>
              </a:rPr>
              <a:t>. Science Specialist</a:t>
            </a:r>
          </a:p>
          <a:p>
            <a:r>
              <a:rPr lang="en-US" dirty="0">
                <a:solidFill>
                  <a:schemeClr val="bg1"/>
                </a:solidFill>
                <a:latin typeface="Gotham Medium"/>
              </a:rPr>
              <a:t>MT DEQ Coal Section</a:t>
            </a:r>
          </a:p>
          <a:p>
            <a:r>
              <a:rPr lang="en-US" dirty="0">
                <a:solidFill>
                  <a:schemeClr val="bg1"/>
                </a:solidFill>
                <a:latin typeface="Gotham Medium"/>
              </a:rPr>
              <a:t>jon.staldine@mt.gov</a:t>
            </a:r>
          </a:p>
          <a:p>
            <a:r>
              <a:rPr lang="en-US" dirty="0">
                <a:solidFill>
                  <a:schemeClr val="bg1"/>
                </a:solidFill>
                <a:latin typeface="Gotham Medium"/>
              </a:rPr>
              <a:t>444-2885</a:t>
            </a:r>
          </a:p>
          <a:p>
            <a:endParaRPr lang="en-US" dirty="0">
              <a:solidFill>
                <a:schemeClr val="bg1"/>
              </a:solidFill>
              <a:latin typeface="Gotham Medium"/>
            </a:endParaRPr>
          </a:p>
        </p:txBody>
      </p:sp>
    </p:spTree>
    <p:extLst>
      <p:ext uri="{BB962C8B-B14F-4D97-AF65-F5344CB8AC3E}">
        <p14:creationId xmlns:p14="http://schemas.microsoft.com/office/powerpoint/2010/main" val="253347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4_DEQLogo_WhiteBG_Web.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63" y="5845994"/>
            <a:ext cx="1238198" cy="956790"/>
          </a:xfrm>
          <a:prstGeom prst="rect">
            <a:avLst/>
          </a:prstGeom>
        </p:spPr>
      </p:pic>
      <p:cxnSp>
        <p:nvCxnSpPr>
          <p:cNvPr id="3" name="Straight Connector 2"/>
          <p:cNvCxnSpPr/>
          <p:nvPr/>
        </p:nvCxnSpPr>
        <p:spPr>
          <a:xfrm>
            <a:off x="0" y="766122"/>
            <a:ext cx="9144000" cy="0"/>
          </a:xfrm>
          <a:prstGeom prst="line">
            <a:avLst/>
          </a:prstGeom>
          <a:ln>
            <a:solidFill>
              <a:srgbClr val="03528B"/>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5556110"/>
            <a:ext cx="9144000" cy="0"/>
          </a:xfrm>
          <a:prstGeom prst="line">
            <a:avLst/>
          </a:prstGeom>
          <a:ln>
            <a:solidFill>
              <a:srgbClr val="03528B"/>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flipH="1">
            <a:off x="5756448" y="766122"/>
            <a:ext cx="3387552" cy="4789988"/>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108655" y="1180242"/>
            <a:ext cx="2726462" cy="369332"/>
          </a:xfrm>
          <a:prstGeom prst="rect">
            <a:avLst/>
          </a:prstGeom>
          <a:noFill/>
        </p:spPr>
        <p:txBody>
          <a:bodyPr wrap="square" rtlCol="0">
            <a:spAutoFit/>
          </a:bodyPr>
          <a:lstStyle/>
          <a:p>
            <a:r>
              <a:rPr lang="en-US" dirty="0">
                <a:solidFill>
                  <a:schemeClr val="bg1"/>
                </a:solidFill>
                <a:latin typeface="Gotham Medium"/>
                <a:cs typeface="Gotham Medium"/>
              </a:rPr>
              <a:t>They actually fill the holes?</a:t>
            </a:r>
          </a:p>
        </p:txBody>
      </p:sp>
      <p:sp>
        <p:nvSpPr>
          <p:cNvPr id="14"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5</a:t>
            </a:fld>
            <a:endParaRPr lang="en-US" dirty="0">
              <a:solidFill>
                <a:srgbClr val="03528B"/>
              </a:solidFill>
            </a:endParaRPr>
          </a:p>
        </p:txBody>
      </p:sp>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758372"/>
            <a:ext cx="5756449" cy="4797737"/>
          </a:xfrm>
          <a:prstGeom prst="rect">
            <a:avLst/>
          </a:prstGeom>
        </p:spPr>
      </p:pic>
      <p:sp>
        <p:nvSpPr>
          <p:cNvPr id="11" name="TextBox 10"/>
          <p:cNvSpPr txBox="1"/>
          <p:nvPr/>
        </p:nvSpPr>
        <p:spPr>
          <a:xfrm>
            <a:off x="6492457" y="391495"/>
            <a:ext cx="4355436" cy="461665"/>
          </a:xfrm>
          <a:prstGeom prst="rect">
            <a:avLst/>
          </a:prstGeom>
          <a:noFill/>
        </p:spPr>
        <p:txBody>
          <a:bodyPr wrap="square" rtlCol="0">
            <a:spAutoFit/>
          </a:bodyPr>
          <a:lstStyle/>
          <a:p>
            <a:r>
              <a:rPr lang="en-US" sz="2400" b="1" dirty="0">
                <a:solidFill>
                  <a:srgbClr val="03528B"/>
                </a:solidFill>
                <a:latin typeface="Gotham Medium"/>
                <a:cs typeface="Gotham Medium"/>
              </a:rPr>
              <a:t>PERSPECTIVE</a:t>
            </a:r>
          </a:p>
        </p:txBody>
      </p:sp>
    </p:spTree>
    <p:extLst>
      <p:ext uri="{BB962C8B-B14F-4D97-AF65-F5344CB8AC3E}">
        <p14:creationId xmlns:p14="http://schemas.microsoft.com/office/powerpoint/2010/main" val="1852591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4_DEQLogo_WhiteBG_Web.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63" y="5845994"/>
            <a:ext cx="1238198" cy="956790"/>
          </a:xfrm>
          <a:prstGeom prst="rect">
            <a:avLst/>
          </a:prstGeom>
        </p:spPr>
      </p:pic>
      <p:cxnSp>
        <p:nvCxnSpPr>
          <p:cNvPr id="3" name="Straight Connector 2"/>
          <p:cNvCxnSpPr/>
          <p:nvPr/>
        </p:nvCxnSpPr>
        <p:spPr>
          <a:xfrm>
            <a:off x="0" y="766122"/>
            <a:ext cx="9144000" cy="0"/>
          </a:xfrm>
          <a:prstGeom prst="line">
            <a:avLst/>
          </a:prstGeom>
          <a:ln>
            <a:solidFill>
              <a:srgbClr val="03528B"/>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5556110"/>
            <a:ext cx="9144000" cy="0"/>
          </a:xfrm>
          <a:prstGeom prst="line">
            <a:avLst/>
          </a:prstGeom>
          <a:ln>
            <a:solidFill>
              <a:srgbClr val="03528B"/>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flipH="1">
            <a:off x="1" y="766122"/>
            <a:ext cx="3387552" cy="4789988"/>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03936" y="4829312"/>
            <a:ext cx="3006962" cy="369332"/>
          </a:xfrm>
          <a:prstGeom prst="rect">
            <a:avLst/>
          </a:prstGeom>
          <a:noFill/>
        </p:spPr>
        <p:txBody>
          <a:bodyPr wrap="square" rtlCol="0">
            <a:spAutoFit/>
          </a:bodyPr>
          <a:lstStyle/>
          <a:p>
            <a:r>
              <a:rPr lang="en-US" dirty="0">
                <a:solidFill>
                  <a:schemeClr val="bg1"/>
                </a:solidFill>
                <a:latin typeface="Gotham Medium"/>
                <a:cs typeface="Gotham Medium"/>
              </a:rPr>
              <a:t>Outfalls are not all the same…</a:t>
            </a:r>
          </a:p>
        </p:txBody>
      </p:sp>
      <p:sp>
        <p:nvSpPr>
          <p:cNvPr id="14"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6</a:t>
            </a:fld>
            <a:endParaRPr lang="en-US" dirty="0">
              <a:solidFill>
                <a:srgbClr val="03528B"/>
              </a:solidFill>
            </a:endParaRPr>
          </a:p>
        </p:txBody>
      </p:sp>
      <p:sp>
        <p:nvSpPr>
          <p:cNvPr id="11" name="TextBox 10"/>
          <p:cNvSpPr txBox="1"/>
          <p:nvPr/>
        </p:nvSpPr>
        <p:spPr>
          <a:xfrm>
            <a:off x="203935" y="391495"/>
            <a:ext cx="4355436" cy="461665"/>
          </a:xfrm>
          <a:prstGeom prst="rect">
            <a:avLst/>
          </a:prstGeom>
          <a:noFill/>
        </p:spPr>
        <p:txBody>
          <a:bodyPr wrap="square" rtlCol="0">
            <a:spAutoFit/>
          </a:bodyPr>
          <a:lstStyle/>
          <a:p>
            <a:r>
              <a:rPr lang="en-US" sz="2400" b="1" dirty="0">
                <a:solidFill>
                  <a:srgbClr val="03528B"/>
                </a:solidFill>
                <a:latin typeface="Gotham Medium"/>
                <a:cs typeface="Gotham Medium"/>
              </a:rPr>
              <a:t>PERSPECTIVE</a:t>
            </a:r>
          </a:p>
        </p:txBody>
      </p:sp>
      <p:pic>
        <p:nvPicPr>
          <p:cNvPr id="1026" name="Picture 2" descr="Image result for npdes outfall">
            <a:extLst>
              <a:ext uri="{FF2B5EF4-FFF2-40B4-BE49-F238E27FC236}">
                <a16:creationId xmlns:a16="http://schemas.microsoft.com/office/drawing/2014/main" id="{E221839B-8BCE-4F13-88DC-D48A25440782}"/>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387553" y="766122"/>
            <a:ext cx="5756447" cy="4806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094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4_DEQLogo_WhiteBG_Web.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63" y="5845994"/>
            <a:ext cx="1238198" cy="956790"/>
          </a:xfrm>
          <a:prstGeom prst="rect">
            <a:avLst/>
          </a:prstGeom>
        </p:spPr>
      </p:pic>
      <p:cxnSp>
        <p:nvCxnSpPr>
          <p:cNvPr id="3" name="Straight Connector 2"/>
          <p:cNvCxnSpPr/>
          <p:nvPr/>
        </p:nvCxnSpPr>
        <p:spPr>
          <a:xfrm>
            <a:off x="0" y="766122"/>
            <a:ext cx="9144000" cy="0"/>
          </a:xfrm>
          <a:prstGeom prst="line">
            <a:avLst/>
          </a:prstGeom>
          <a:ln>
            <a:solidFill>
              <a:srgbClr val="03528B"/>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5556110"/>
            <a:ext cx="9144000" cy="0"/>
          </a:xfrm>
          <a:prstGeom prst="line">
            <a:avLst/>
          </a:prstGeom>
          <a:ln>
            <a:solidFill>
              <a:srgbClr val="03528B"/>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7</a:t>
            </a:fld>
            <a:endParaRPr lang="en-US" dirty="0">
              <a:solidFill>
                <a:srgbClr val="03528B"/>
              </a:solidFill>
            </a:endParaRPr>
          </a:p>
        </p:txBody>
      </p:sp>
      <p:sp>
        <p:nvSpPr>
          <p:cNvPr id="11" name="TextBox 10"/>
          <p:cNvSpPr txBox="1"/>
          <p:nvPr/>
        </p:nvSpPr>
        <p:spPr>
          <a:xfrm>
            <a:off x="5277954" y="391495"/>
            <a:ext cx="4355436" cy="461665"/>
          </a:xfrm>
          <a:prstGeom prst="rect">
            <a:avLst/>
          </a:prstGeom>
          <a:noFill/>
        </p:spPr>
        <p:txBody>
          <a:bodyPr wrap="square" rtlCol="0">
            <a:spAutoFit/>
          </a:bodyPr>
          <a:lstStyle/>
          <a:p>
            <a:r>
              <a:rPr lang="en-US" sz="2400" b="1" dirty="0">
                <a:solidFill>
                  <a:srgbClr val="03528B"/>
                </a:solidFill>
                <a:latin typeface="Gotham Medium"/>
                <a:cs typeface="Gotham Medium"/>
              </a:rPr>
              <a:t>PART OF A BIGGER PICTURE</a:t>
            </a:r>
          </a:p>
        </p:txBody>
      </p:sp>
      <p:pic>
        <p:nvPicPr>
          <p:cNvPr id="12" name="Picture 2" descr="https://2.bp.blogspot.com/_f_OmAdlU5os/TFbIq1biRqI/AAAAAAAACCw/N5O6kGzp4p0/s1600/aqutic-plant-100-1.JPG">
            <a:extLst>
              <a:ext uri="{FF2B5EF4-FFF2-40B4-BE49-F238E27FC236}">
                <a16:creationId xmlns:a16="http://schemas.microsoft.com/office/drawing/2014/main" id="{FDD54EC6-6B1B-41EE-8A88-92494C71A61B}"/>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182" y="757350"/>
            <a:ext cx="9148181" cy="48157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Ultrastructure of a Plant Cell Covered by Cell Wall">
            <a:extLst>
              <a:ext uri="{FF2B5EF4-FFF2-40B4-BE49-F238E27FC236}">
                <a16:creationId xmlns:a16="http://schemas.microsoft.com/office/drawing/2014/main" id="{5D024C02-7590-48E0-871D-A0617E2FA84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027792" y="757350"/>
            <a:ext cx="4116207" cy="481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02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4_DEQLogo_WhiteBG_Web.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63" y="5845994"/>
            <a:ext cx="1238198" cy="956790"/>
          </a:xfrm>
          <a:prstGeom prst="rect">
            <a:avLst/>
          </a:prstGeom>
        </p:spPr>
      </p:pic>
      <p:cxnSp>
        <p:nvCxnSpPr>
          <p:cNvPr id="3" name="Straight Connector 2"/>
          <p:cNvCxnSpPr/>
          <p:nvPr/>
        </p:nvCxnSpPr>
        <p:spPr>
          <a:xfrm>
            <a:off x="0" y="766122"/>
            <a:ext cx="9144000" cy="0"/>
          </a:xfrm>
          <a:prstGeom prst="line">
            <a:avLst/>
          </a:prstGeom>
          <a:ln>
            <a:solidFill>
              <a:srgbClr val="03528B"/>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5556110"/>
            <a:ext cx="9144000" cy="0"/>
          </a:xfrm>
          <a:prstGeom prst="line">
            <a:avLst/>
          </a:prstGeom>
          <a:ln>
            <a:solidFill>
              <a:srgbClr val="03528B"/>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flipH="1">
            <a:off x="5756448" y="766122"/>
            <a:ext cx="3387552" cy="4789988"/>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108655" y="1180242"/>
            <a:ext cx="2726462" cy="3970318"/>
          </a:xfrm>
          <a:prstGeom prst="rect">
            <a:avLst/>
          </a:prstGeom>
          <a:noFill/>
        </p:spPr>
        <p:txBody>
          <a:bodyPr wrap="square" rtlCol="0">
            <a:spAutoFit/>
          </a:bodyPr>
          <a:lstStyle/>
          <a:p>
            <a:r>
              <a:rPr lang="en-US" dirty="0">
                <a:solidFill>
                  <a:schemeClr val="bg1"/>
                </a:solidFill>
                <a:latin typeface="Gotham Medium"/>
                <a:cs typeface="Gotham Medium"/>
              </a:rPr>
              <a:t>Surface Mining Control and </a:t>
            </a:r>
            <a:r>
              <a:rPr lang="en-US" b="1" u="sng" dirty="0">
                <a:solidFill>
                  <a:schemeClr val="bg1"/>
                </a:solidFill>
                <a:latin typeface="Gotham Medium"/>
                <a:cs typeface="Gotham Medium"/>
              </a:rPr>
              <a:t>RECLAMATION</a:t>
            </a:r>
            <a:r>
              <a:rPr lang="en-US" dirty="0">
                <a:solidFill>
                  <a:schemeClr val="bg1"/>
                </a:solidFill>
                <a:latin typeface="Gotham Medium"/>
                <a:cs typeface="Gotham Medium"/>
              </a:rPr>
              <a:t> Act</a:t>
            </a:r>
          </a:p>
          <a:p>
            <a:endParaRPr lang="en-US" dirty="0">
              <a:solidFill>
                <a:schemeClr val="bg1"/>
              </a:solidFill>
              <a:latin typeface="Gotham Medium"/>
              <a:cs typeface="Gotham Medium"/>
            </a:endParaRPr>
          </a:p>
          <a:p>
            <a:r>
              <a:rPr lang="en-US" dirty="0">
                <a:solidFill>
                  <a:schemeClr val="bg1"/>
                </a:solidFill>
                <a:latin typeface="Gotham Medium"/>
                <a:cs typeface="Gotham Medium"/>
              </a:rPr>
              <a:t>Montana Strip and Underground Mine </a:t>
            </a:r>
            <a:r>
              <a:rPr lang="en-US" b="1" u="sng" dirty="0">
                <a:solidFill>
                  <a:schemeClr val="bg1"/>
                </a:solidFill>
                <a:latin typeface="Gotham Medium"/>
                <a:cs typeface="Gotham Medium"/>
              </a:rPr>
              <a:t>RECLAMATION</a:t>
            </a:r>
            <a:r>
              <a:rPr lang="en-US" dirty="0">
                <a:solidFill>
                  <a:schemeClr val="bg1"/>
                </a:solidFill>
                <a:latin typeface="Gotham Medium"/>
                <a:cs typeface="Gotham Medium"/>
              </a:rPr>
              <a:t> Act</a:t>
            </a:r>
          </a:p>
          <a:p>
            <a:endParaRPr lang="en-US" dirty="0">
              <a:solidFill>
                <a:schemeClr val="bg1"/>
              </a:solidFill>
              <a:latin typeface="Gotham Medium"/>
              <a:cs typeface="Gotham Medium"/>
            </a:endParaRPr>
          </a:p>
          <a:p>
            <a:endParaRPr lang="en-US" dirty="0">
              <a:solidFill>
                <a:schemeClr val="bg1"/>
              </a:solidFill>
              <a:latin typeface="Gotham Medium"/>
              <a:cs typeface="Gotham Medium"/>
            </a:endParaRPr>
          </a:p>
          <a:p>
            <a:r>
              <a:rPr lang="en-US" dirty="0">
                <a:solidFill>
                  <a:schemeClr val="bg1"/>
                </a:solidFill>
                <a:latin typeface="Gotham Medium"/>
                <a:cs typeface="Gotham Medium"/>
              </a:rPr>
              <a:t>“… capable of supporting the uses that those lands were capable of supporting prior to any mining or to higher and better uses.”</a:t>
            </a:r>
          </a:p>
        </p:txBody>
      </p:sp>
      <p:sp>
        <p:nvSpPr>
          <p:cNvPr id="14"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8</a:t>
            </a:fld>
            <a:endParaRPr lang="en-US" dirty="0">
              <a:solidFill>
                <a:srgbClr val="03528B"/>
              </a:solidFill>
            </a:endParaRPr>
          </a:p>
        </p:txBody>
      </p:sp>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l="-5"/>
          <a:stretch/>
        </p:blipFill>
        <p:spPr>
          <a:xfrm>
            <a:off x="0" y="761998"/>
            <a:ext cx="5775153" cy="4804613"/>
          </a:xfrm>
          <a:prstGeom prst="rect">
            <a:avLst/>
          </a:prstGeom>
        </p:spPr>
      </p:pic>
      <p:sp>
        <p:nvSpPr>
          <p:cNvPr id="11" name="TextBox 10"/>
          <p:cNvSpPr txBox="1"/>
          <p:nvPr/>
        </p:nvSpPr>
        <p:spPr>
          <a:xfrm>
            <a:off x="6276974" y="391495"/>
            <a:ext cx="4081631" cy="461665"/>
          </a:xfrm>
          <a:prstGeom prst="rect">
            <a:avLst/>
          </a:prstGeom>
          <a:noFill/>
        </p:spPr>
        <p:txBody>
          <a:bodyPr wrap="square" rtlCol="0">
            <a:spAutoFit/>
          </a:bodyPr>
          <a:lstStyle/>
          <a:p>
            <a:r>
              <a:rPr lang="en-US" sz="2400" b="1" dirty="0">
                <a:solidFill>
                  <a:srgbClr val="03528B"/>
                </a:solidFill>
                <a:latin typeface="Gotham Medium"/>
                <a:cs typeface="Gotham Medium"/>
              </a:rPr>
              <a:t>COAL PERMITTING</a:t>
            </a:r>
          </a:p>
        </p:txBody>
      </p:sp>
    </p:spTree>
    <p:extLst>
      <p:ext uri="{BB962C8B-B14F-4D97-AF65-F5344CB8AC3E}">
        <p14:creationId xmlns:p14="http://schemas.microsoft.com/office/powerpoint/2010/main" val="2856687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4_DEQLogo_WhiteBG_Web.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63" y="5845994"/>
            <a:ext cx="1238198" cy="956790"/>
          </a:xfrm>
          <a:prstGeom prst="rect">
            <a:avLst/>
          </a:prstGeom>
        </p:spPr>
      </p:pic>
      <p:cxnSp>
        <p:nvCxnSpPr>
          <p:cNvPr id="3" name="Straight Connector 2"/>
          <p:cNvCxnSpPr/>
          <p:nvPr/>
        </p:nvCxnSpPr>
        <p:spPr>
          <a:xfrm>
            <a:off x="0" y="766122"/>
            <a:ext cx="9144000" cy="0"/>
          </a:xfrm>
          <a:prstGeom prst="line">
            <a:avLst/>
          </a:prstGeom>
          <a:ln>
            <a:solidFill>
              <a:srgbClr val="03528B"/>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5556110"/>
            <a:ext cx="9144000" cy="0"/>
          </a:xfrm>
          <a:prstGeom prst="line">
            <a:avLst/>
          </a:prstGeom>
          <a:ln>
            <a:solidFill>
              <a:srgbClr val="03528B"/>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flipH="1">
            <a:off x="5756448" y="766122"/>
            <a:ext cx="3387552" cy="4789988"/>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108655" y="1180242"/>
            <a:ext cx="2726462" cy="1477328"/>
          </a:xfrm>
          <a:prstGeom prst="rect">
            <a:avLst/>
          </a:prstGeom>
          <a:noFill/>
        </p:spPr>
        <p:txBody>
          <a:bodyPr wrap="square" rtlCol="0">
            <a:spAutoFit/>
          </a:bodyPr>
          <a:lstStyle/>
          <a:p>
            <a:r>
              <a:rPr lang="en-US" b="1" dirty="0">
                <a:solidFill>
                  <a:schemeClr val="bg1"/>
                </a:solidFill>
                <a:latin typeface="Gotham Medium"/>
                <a:cs typeface="Gotham Medium"/>
              </a:rPr>
              <a:t>Point Source Regulation</a:t>
            </a:r>
          </a:p>
          <a:p>
            <a:endParaRPr lang="en-US" dirty="0">
              <a:solidFill>
                <a:schemeClr val="bg1"/>
              </a:solidFill>
              <a:latin typeface="Gotham Medium"/>
              <a:cs typeface="Gotham Medium"/>
            </a:endParaRPr>
          </a:p>
          <a:p>
            <a:r>
              <a:rPr lang="en-US" b="1" dirty="0">
                <a:solidFill>
                  <a:schemeClr val="bg1"/>
                </a:solidFill>
                <a:latin typeface="Gotham Medium"/>
                <a:cs typeface="Gotham Medium"/>
              </a:rPr>
              <a:t>Water Quality Protection</a:t>
            </a:r>
          </a:p>
          <a:p>
            <a:pPr marL="285750" indent="-285750">
              <a:buFont typeface="Arial" panose="020B0604020202020204" pitchFamily="34" charset="0"/>
              <a:buChar char="•"/>
            </a:pPr>
            <a:r>
              <a:rPr lang="en-US" dirty="0">
                <a:solidFill>
                  <a:schemeClr val="bg1"/>
                </a:solidFill>
                <a:latin typeface="Gotham Medium"/>
                <a:cs typeface="Gotham Medium"/>
              </a:rPr>
              <a:t>Technology-based</a:t>
            </a:r>
          </a:p>
          <a:p>
            <a:pPr marL="285750" indent="-285750">
              <a:buFont typeface="Arial" panose="020B0604020202020204" pitchFamily="34" charset="0"/>
              <a:buChar char="•"/>
            </a:pPr>
            <a:r>
              <a:rPr lang="en-US" dirty="0">
                <a:solidFill>
                  <a:schemeClr val="bg1"/>
                </a:solidFill>
                <a:latin typeface="Gotham Medium"/>
                <a:cs typeface="Gotham Medium"/>
              </a:rPr>
              <a:t>Water Quality-based</a:t>
            </a:r>
          </a:p>
        </p:txBody>
      </p:sp>
      <p:sp>
        <p:nvSpPr>
          <p:cNvPr id="14"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smtClean="0">
                <a:solidFill>
                  <a:srgbClr val="03528B"/>
                </a:solidFill>
              </a:rPr>
              <a:pPr/>
              <a:t>9</a:t>
            </a:fld>
            <a:endParaRPr lang="en-US" dirty="0">
              <a:solidFill>
                <a:srgbClr val="03528B"/>
              </a:solidFill>
            </a:endParaRPr>
          </a:p>
        </p:txBody>
      </p:sp>
      <p:sp>
        <p:nvSpPr>
          <p:cNvPr id="11" name="TextBox 10"/>
          <p:cNvSpPr txBox="1"/>
          <p:nvPr/>
        </p:nvSpPr>
        <p:spPr>
          <a:xfrm>
            <a:off x="6003170" y="391495"/>
            <a:ext cx="4355436" cy="461665"/>
          </a:xfrm>
          <a:prstGeom prst="rect">
            <a:avLst/>
          </a:prstGeom>
          <a:noFill/>
        </p:spPr>
        <p:txBody>
          <a:bodyPr wrap="square" rtlCol="0">
            <a:spAutoFit/>
          </a:bodyPr>
          <a:lstStyle/>
          <a:p>
            <a:r>
              <a:rPr lang="en-US" sz="2400" b="1" dirty="0">
                <a:solidFill>
                  <a:srgbClr val="03528B"/>
                </a:solidFill>
                <a:latin typeface="Gotham Medium"/>
                <a:cs typeface="Gotham Medium"/>
              </a:rPr>
              <a:t>MPDES (NPDES)</a:t>
            </a:r>
          </a:p>
        </p:txBody>
      </p:sp>
      <p:pic>
        <p:nvPicPr>
          <p:cNvPr id="4" name="Picture 3" descr="A body of water&#10;&#10;Description generated with high confidence">
            <a:extLst>
              <a:ext uri="{FF2B5EF4-FFF2-40B4-BE49-F238E27FC236}">
                <a16:creationId xmlns:a16="http://schemas.microsoft.com/office/drawing/2014/main" id="{8703B6B4-06BA-45D9-AFD1-9E3EBF67642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742957"/>
            <a:ext cx="5756448" cy="4827902"/>
          </a:xfrm>
          <a:prstGeom prst="rect">
            <a:avLst/>
          </a:prstGeom>
        </p:spPr>
      </p:pic>
    </p:spTree>
    <p:extLst>
      <p:ext uri="{BB962C8B-B14F-4D97-AF65-F5344CB8AC3E}">
        <p14:creationId xmlns:p14="http://schemas.microsoft.com/office/powerpoint/2010/main" val="12326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58513</TotalTime>
  <Words>2582</Words>
  <Application>Microsoft Office PowerPoint</Application>
  <PresentationFormat>On-screen Show (4:3)</PresentationFormat>
  <Paragraphs>416</Paragraphs>
  <Slides>40</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Gotham Book</vt:lpstr>
      <vt:lpstr>Gotham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Spur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 Snider</dc:creator>
  <cp:lastModifiedBy>Kevin Wolter</cp:lastModifiedBy>
  <cp:revision>182</cp:revision>
  <dcterms:created xsi:type="dcterms:W3CDTF">2014-01-28T20:06:36Z</dcterms:created>
  <dcterms:modified xsi:type="dcterms:W3CDTF">2019-06-17T18:29:56Z</dcterms:modified>
</cp:coreProperties>
</file>