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Props/app0.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openxmlformats.org/package/2006/relationships/metadata/extended-properties" Target="docProps/app0.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3" r:id="rId1"/>
  </p:sldMasterIdLst>
  <p:notesMasterIdLst>
    <p:notesMasterId r:id="rId53"/>
  </p:notesMasterIdLst>
  <p:sldIdLst>
    <p:sldId id="256" r:id="rId2"/>
    <p:sldId id="630" r:id="rId3"/>
    <p:sldId id="626" r:id="rId4"/>
    <p:sldId id="364" r:id="rId5"/>
    <p:sldId id="649" r:id="rId6"/>
    <p:sldId id="258" r:id="rId7"/>
    <p:sldId id="642" r:id="rId8"/>
    <p:sldId id="635" r:id="rId9"/>
    <p:sldId id="260" r:id="rId10"/>
    <p:sldId id="265" r:id="rId11"/>
    <p:sldId id="262" r:id="rId12"/>
    <p:sldId id="640" r:id="rId13"/>
    <p:sldId id="316" r:id="rId14"/>
    <p:sldId id="257" r:id="rId15"/>
    <p:sldId id="633" r:id="rId16"/>
    <p:sldId id="643" r:id="rId17"/>
    <p:sldId id="660" r:id="rId18"/>
    <p:sldId id="309" r:id="rId19"/>
    <p:sldId id="623" r:id="rId20"/>
    <p:sldId id="308" r:id="rId21"/>
    <p:sldId id="271" r:id="rId22"/>
    <p:sldId id="272" r:id="rId23"/>
    <p:sldId id="259" r:id="rId24"/>
    <p:sldId id="638" r:id="rId25"/>
    <p:sldId id="273" r:id="rId26"/>
    <p:sldId id="274" r:id="rId27"/>
    <p:sldId id="658" r:id="rId28"/>
    <p:sldId id="659" r:id="rId29"/>
    <p:sldId id="310" r:id="rId30"/>
    <p:sldId id="662" r:id="rId31"/>
    <p:sldId id="650" r:id="rId32"/>
    <p:sldId id="652" r:id="rId33"/>
    <p:sldId id="651" r:id="rId34"/>
    <p:sldId id="655" r:id="rId35"/>
    <p:sldId id="318" r:id="rId36"/>
    <p:sldId id="654" r:id="rId37"/>
    <p:sldId id="305" r:id="rId38"/>
    <p:sldId id="617" r:id="rId39"/>
    <p:sldId id="663" r:id="rId40"/>
    <p:sldId id="285" r:id="rId41"/>
    <p:sldId id="653" r:id="rId42"/>
    <p:sldId id="297" r:id="rId43"/>
    <p:sldId id="619" r:id="rId44"/>
    <p:sldId id="641" r:id="rId45"/>
    <p:sldId id="616" r:id="rId46"/>
    <p:sldId id="266" r:id="rId47"/>
    <p:sldId id="661" r:id="rId48"/>
    <p:sldId id="627" r:id="rId49"/>
    <p:sldId id="622" r:id="rId50"/>
    <p:sldId id="644" r:id="rId51"/>
    <p:sldId id="372"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ge,Edward" initials="G" lastIdx="7" clrIdx="0">
    <p:extLst>
      <p:ext uri="{19B8F6BF-5375-455C-9EA6-DF929625EA0E}">
        <p15:presenceInfo xmlns:p15="http://schemas.microsoft.com/office/powerpoint/2012/main" userId="Gage,Edwar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3" autoAdjust="0"/>
    <p:restoredTop sz="72197" autoAdjust="0"/>
  </p:normalViewPr>
  <p:slideViewPr>
    <p:cSldViewPr snapToGrid="0" snapToObjects="1">
      <p:cViewPr varScale="1">
        <p:scale>
          <a:sx n="79" d="100"/>
          <a:sy n="79" d="100"/>
        </p:scale>
        <p:origin x="2466" y="84"/>
      </p:cViewPr>
      <p:guideLst>
        <p:guide orient="horz" pos="220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653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6-06T07:31:03.156" idx="6">
    <p:pos x="5397" y="267"/>
    <p:text>add mo'</p:text>
    <p:extLst>
      <p:ext uri="{C676402C-5697-4E1C-873F-D02D1690AC5C}">
        <p15:threadingInfo xmlns:p15="http://schemas.microsoft.com/office/powerpoint/2012/main" timeZoneBias="3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1DEFB3-259E-435F-87A1-755D9EA9B7F1}" type="datetimeFigureOut">
              <a:rPr lang="en-US" smtClean="0"/>
              <a:t>6/17/2019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D10C3F-3ECB-4767-A160-39EDFE5526C3}" type="slidenum">
              <a:rPr lang="en-US" smtClean="0"/>
              <a:t>‹#›</a:t>
            </a:fld>
            <a:endParaRPr lang="en-US"/>
          </a:p>
        </p:txBody>
      </p:sp>
    </p:spTree>
    <p:extLst>
      <p:ext uri="{BB962C8B-B14F-4D97-AF65-F5344CB8AC3E}">
        <p14:creationId xmlns:p14="http://schemas.microsoft.com/office/powerpoint/2010/main" val="2595144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Physiographic variables drive landscape differences in pedogenic and ecological development in both natural and reclaimed landscapes by affecting the basic energy balance of sites. Simple variables like slope and aspect, as well as more integrative metrics derived from elevation data such as solar insolation can provide insights into hydrologic and ecological function important for successional development and reclamation performance. This analysis quantifies physiographic characteristics of </a:t>
            </a:r>
            <a:r>
              <a:rPr lang="en-US" sz="1200" kern="1200" dirty="0" err="1">
                <a:solidFill>
                  <a:schemeClr val="tx1"/>
                </a:solidFill>
                <a:effectLst/>
                <a:latin typeface="+mn-lt"/>
                <a:ea typeface="+mn-ea"/>
                <a:cs typeface="+mn-cs"/>
              </a:rPr>
              <a:t>mineland</a:t>
            </a:r>
            <a:r>
              <a:rPr lang="en-US" sz="1200" kern="1200" dirty="0">
                <a:solidFill>
                  <a:schemeClr val="tx1"/>
                </a:solidFill>
                <a:effectLst/>
                <a:latin typeface="+mn-lt"/>
                <a:ea typeface="+mn-ea"/>
                <a:cs typeface="+mn-cs"/>
              </a:rPr>
              <a:t> reclamation sites in central Wyoming</a:t>
            </a:r>
            <a:r>
              <a:rPr lang="en-US" sz="1200" kern="1200" baseline="30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using digital elevation models derived from airborne lidar, comparing landscapes reclaimed using traditional and geomorphic reclamation techniques and relatively undisturbed landscapes. We quantify landscape heterogeneity, as driven by reclamation technique, and evaluate the consequences of physiographic differences on snow accumulation and post-reclamation vegetation cover as derived from analyses of high-resolution satellite imagery. Supervised image classification and machine learning algorithms are used to derive snow and vegetation cover data. These are then statistically compared between reclamation treatments, undisturbed controls and field measurements of vegetation cover and functional type. Results provide inferences on post-reclamation ecological trajectories. More than a decade after reclamation, we found clear differences in treatments that were influenced by differences in landscape physiography and heterogeneity.</a:t>
            </a:r>
          </a:p>
          <a:p>
            <a:endParaRPr lang="en-US" dirty="0"/>
          </a:p>
        </p:txBody>
      </p:sp>
      <p:sp>
        <p:nvSpPr>
          <p:cNvPr id="4" name="Slide Number Placeholder 3"/>
          <p:cNvSpPr>
            <a:spLocks noGrp="1"/>
          </p:cNvSpPr>
          <p:nvPr>
            <p:ph type="sldNum" sz="quarter" idx="5"/>
          </p:nvPr>
        </p:nvSpPr>
        <p:spPr/>
        <p:txBody>
          <a:bodyPr/>
          <a:lstStyle/>
          <a:p>
            <a:fld id="{9AD10C3F-3ECB-4767-A160-39EDFE5526C3}" type="slidenum">
              <a:rPr lang="en-US" smtClean="0"/>
              <a:t>1</a:t>
            </a:fld>
            <a:endParaRPr lang="en-US"/>
          </a:p>
        </p:txBody>
      </p:sp>
    </p:spTree>
    <p:extLst>
      <p:ext uri="{BB962C8B-B14F-4D97-AF65-F5344CB8AC3E}">
        <p14:creationId xmlns:p14="http://schemas.microsoft.com/office/powerpoint/2010/main" val="736945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D10C3F-3ECB-4767-A160-39EDFE5526C3}" type="slidenum">
              <a:rPr lang="en-US" smtClean="0"/>
              <a:t>21</a:t>
            </a:fld>
            <a:endParaRPr lang="en-US"/>
          </a:p>
        </p:txBody>
      </p:sp>
    </p:spTree>
    <p:extLst>
      <p:ext uri="{BB962C8B-B14F-4D97-AF65-F5344CB8AC3E}">
        <p14:creationId xmlns:p14="http://schemas.microsoft.com/office/powerpoint/2010/main" val="137528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Course spatial scale – high temporal resolution data</a:t>
            </a:r>
          </a:p>
          <a:p>
            <a:pPr lvl="1"/>
            <a:r>
              <a:rPr lang="en-US" dirty="0"/>
              <a:t>30m spatial resolution</a:t>
            </a:r>
          </a:p>
          <a:p>
            <a:pPr lvl="1"/>
            <a:r>
              <a:rPr lang="en-US" dirty="0"/>
              <a:t>8 spectral bands</a:t>
            </a:r>
          </a:p>
          <a:p>
            <a:pPr lvl="1"/>
            <a:r>
              <a:rPr lang="en-US" dirty="0"/>
              <a:t>Surface Reflectance (SR)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AD10C3F-3ECB-4767-A160-39EDFE5526C3}" type="slidenum">
              <a:rPr lang="en-US" smtClean="0"/>
              <a:t>25</a:t>
            </a:fld>
            <a:endParaRPr lang="en-US"/>
          </a:p>
        </p:txBody>
      </p:sp>
    </p:spTree>
    <p:extLst>
      <p:ext uri="{BB962C8B-B14F-4D97-AF65-F5344CB8AC3E}">
        <p14:creationId xmlns:p14="http://schemas.microsoft.com/office/powerpoint/2010/main" val="289909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McCune &amp; Keon (2002) Heat Load Index</a:t>
            </a:r>
            <a:endParaRPr lang="en-US" dirty="0"/>
          </a:p>
        </p:txBody>
      </p:sp>
      <p:sp>
        <p:nvSpPr>
          <p:cNvPr id="4" name="Slide Number Placeholder 3"/>
          <p:cNvSpPr>
            <a:spLocks noGrp="1"/>
          </p:cNvSpPr>
          <p:nvPr>
            <p:ph type="sldNum" sz="quarter" idx="5"/>
          </p:nvPr>
        </p:nvSpPr>
        <p:spPr/>
        <p:txBody>
          <a:bodyPr/>
          <a:lstStyle/>
          <a:p>
            <a:fld id="{9AD10C3F-3ECB-4767-A160-39EDFE5526C3}" type="slidenum">
              <a:rPr lang="en-US" smtClean="0"/>
              <a:t>34</a:t>
            </a:fld>
            <a:endParaRPr lang="en-US"/>
          </a:p>
        </p:txBody>
      </p:sp>
    </p:spTree>
    <p:extLst>
      <p:ext uri="{BB962C8B-B14F-4D97-AF65-F5344CB8AC3E}">
        <p14:creationId xmlns:p14="http://schemas.microsoft.com/office/powerpoint/2010/main" val="422677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planform and profile curvatures are the second derivative(s) of the elevation surface, or the slope of the slope. Profile curvature is in the direction of the maximum slope, and the planform curvature is perpendicular to the direction of the maximum slope. Negative values in the profile curvature indicate the surface is upwardly convex whereas, positive values indicate that the surface is upwardly concave. Positive values in the planform curvature indicate an that the surface is laterally convex whereas, negative values indicate that the surface is laterally concave. Total curvature is the sigma of the profile and planform curvatures. A value of 0 in profile, planform or total curvature, indicates the surface is flat. The planform, profile and total curvatures are derived using </a:t>
            </a:r>
            <a:r>
              <a:rPr lang="en-US" sz="1200" b="0" i="0" kern="1200" dirty="0" err="1">
                <a:solidFill>
                  <a:schemeClr val="tx1"/>
                </a:solidFill>
                <a:effectLst/>
                <a:latin typeface="+mn-lt"/>
                <a:ea typeface="+mn-ea"/>
                <a:cs typeface="+mn-cs"/>
              </a:rPr>
              <a:t>Zevenbergen</a:t>
            </a:r>
            <a:r>
              <a:rPr lang="en-US" sz="1200" b="0" i="0" kern="1200" dirty="0">
                <a:solidFill>
                  <a:schemeClr val="tx1"/>
                </a:solidFill>
                <a:effectLst/>
                <a:latin typeface="+mn-lt"/>
                <a:ea typeface="+mn-ea"/>
                <a:cs typeface="+mn-cs"/>
              </a:rPr>
              <a:t> &amp; Thorne (1987) via a quadratic equation fit to eight neighbors as such, the s (focal window size) argument is ignored.</a:t>
            </a:r>
          </a:p>
          <a:p>
            <a:r>
              <a:rPr lang="en-US" sz="1200" b="0" i="0" kern="1200" dirty="0">
                <a:solidFill>
                  <a:schemeClr val="tx1"/>
                </a:solidFill>
                <a:effectLst/>
                <a:latin typeface="+mn-lt"/>
                <a:ea typeface="+mn-ea"/>
                <a:cs typeface="+mn-cs"/>
              </a:rPr>
              <a:t>McNab's and </a:t>
            </a:r>
            <a:r>
              <a:rPr lang="en-US" sz="1200" b="0" i="0" kern="1200" dirty="0" err="1">
                <a:solidFill>
                  <a:schemeClr val="tx1"/>
                </a:solidFill>
                <a:effectLst/>
                <a:latin typeface="+mn-lt"/>
                <a:ea typeface="+mn-ea"/>
                <a:cs typeface="+mn-cs"/>
              </a:rPr>
              <a:t>Bolstad's</a:t>
            </a:r>
            <a:r>
              <a:rPr lang="en-US" sz="1200" b="0" i="0" kern="1200" dirty="0">
                <a:solidFill>
                  <a:schemeClr val="tx1"/>
                </a:solidFill>
                <a:effectLst/>
                <a:latin typeface="+mn-lt"/>
                <a:ea typeface="+mn-ea"/>
                <a:cs typeface="+mn-cs"/>
              </a:rPr>
              <a:t> variants of the surface curvature (concavity/convexity) index (McNab 1993; </a:t>
            </a:r>
            <a:r>
              <a:rPr lang="en-US" sz="1200" b="0" i="0" kern="1200" dirty="0" err="1">
                <a:solidFill>
                  <a:schemeClr val="tx1"/>
                </a:solidFill>
                <a:effectLst/>
                <a:latin typeface="+mn-lt"/>
                <a:ea typeface="+mn-ea"/>
                <a:cs typeface="+mn-cs"/>
              </a:rPr>
              <a:t>Bolstad</a:t>
            </a:r>
            <a:r>
              <a:rPr lang="en-US" sz="1200" b="0" i="0" kern="1200" dirty="0">
                <a:solidFill>
                  <a:schemeClr val="tx1"/>
                </a:solidFill>
                <a:effectLst/>
                <a:latin typeface="+mn-lt"/>
                <a:ea typeface="+mn-ea"/>
                <a:cs typeface="+mn-cs"/>
              </a:rPr>
              <a:t> &amp; Lillesand 1992; McNab 1989). The index is based on features that confine the view from the center of a 3x3 window. In the </a:t>
            </a:r>
            <a:r>
              <a:rPr lang="en-US" sz="1200" b="0" i="0" kern="1200" dirty="0" err="1">
                <a:solidFill>
                  <a:schemeClr val="tx1"/>
                </a:solidFill>
                <a:effectLst/>
                <a:latin typeface="+mn-lt"/>
                <a:ea typeface="+mn-ea"/>
                <a:cs typeface="+mn-cs"/>
              </a:rPr>
              <a:t>Bolstad</a:t>
            </a:r>
            <a:r>
              <a:rPr lang="en-US" sz="1200" b="0" i="0" kern="1200" dirty="0">
                <a:solidFill>
                  <a:schemeClr val="tx1"/>
                </a:solidFill>
                <a:effectLst/>
                <a:latin typeface="+mn-lt"/>
                <a:ea typeface="+mn-ea"/>
                <a:cs typeface="+mn-cs"/>
              </a:rPr>
              <a:t> equation, edge correction is addressed by dividing by the radius distance to the outermost cell (36.2m).</a:t>
            </a:r>
          </a:p>
          <a:p>
            <a:endParaRPr lang="en-US" dirty="0"/>
          </a:p>
        </p:txBody>
      </p:sp>
      <p:sp>
        <p:nvSpPr>
          <p:cNvPr id="4" name="Slide Number Placeholder 3"/>
          <p:cNvSpPr>
            <a:spLocks noGrp="1"/>
          </p:cNvSpPr>
          <p:nvPr>
            <p:ph type="sldNum" sz="quarter" idx="5"/>
          </p:nvPr>
        </p:nvSpPr>
        <p:spPr/>
        <p:txBody>
          <a:bodyPr/>
          <a:lstStyle/>
          <a:p>
            <a:fld id="{9AD10C3F-3ECB-4767-A160-39EDFE5526C3}" type="slidenum">
              <a:rPr lang="en-US" smtClean="0"/>
              <a:t>36</a:t>
            </a:fld>
            <a:endParaRPr lang="en-US"/>
          </a:p>
        </p:txBody>
      </p:sp>
    </p:spTree>
    <p:extLst>
      <p:ext uri="{BB962C8B-B14F-4D97-AF65-F5344CB8AC3E}">
        <p14:creationId xmlns:p14="http://schemas.microsoft.com/office/powerpoint/2010/main" val="2429945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major findings of this study is that geomorphic methods at GAS</a:t>
            </a:r>
            <a:r>
              <a:rPr lang="en-US" baseline="0" dirty="0"/>
              <a:t> HILLS</a:t>
            </a:r>
            <a:r>
              <a:rPr lang="en-US" dirty="0"/>
              <a:t>, combined with active sagebrush seeding practices</a:t>
            </a:r>
            <a:r>
              <a:rPr lang="en-US" baseline="0" dirty="0"/>
              <a:t> NOT ONLY resulted in greater sagebrush abundance but also greater sagebrush height</a:t>
            </a:r>
          </a:p>
          <a:p>
            <a:r>
              <a:rPr lang="en-US" dirty="0"/>
              <a:t>On these figures</a:t>
            </a:r>
            <a:r>
              <a:rPr lang="en-US" baseline="0" dirty="0"/>
              <a:t> are sage grouse habitat requirements, and we see that geomorphic methods have the potential to meet these requirements much more so than traditional methods</a:t>
            </a:r>
            <a:endParaRPr lang="en-US" dirty="0"/>
          </a:p>
          <a:p>
            <a:r>
              <a:rPr lang="en-US" dirty="0"/>
              <a:t>Sage</a:t>
            </a:r>
            <a:r>
              <a:rPr lang="en-US" baseline="0" dirty="0"/>
              <a:t> grouse habitat is important to restore because this species is on the cusp of becoming listed as a federally endangered species</a:t>
            </a:r>
          </a:p>
          <a:p>
            <a:r>
              <a:rPr lang="en-US" baseline="0" dirty="0"/>
              <a:t>The potential for listing has huge implications of the energy industry, where listing sage grouse as an endangered species would result in legislation changes</a:t>
            </a:r>
          </a:p>
          <a:p>
            <a:r>
              <a:rPr lang="en-US" dirty="0"/>
              <a:t>In addition, sagebrush presence is linked to lower </a:t>
            </a:r>
            <a:r>
              <a:rPr lang="en-US" dirty="0" err="1"/>
              <a:t>invasibility</a:t>
            </a:r>
            <a:r>
              <a:rPr lang="en-US" dirty="0"/>
              <a:t> by introduced species</a:t>
            </a:r>
          </a:p>
          <a:p>
            <a:endParaRPr lang="en-US" dirty="0"/>
          </a:p>
        </p:txBody>
      </p:sp>
      <p:sp>
        <p:nvSpPr>
          <p:cNvPr id="4" name="Slide Number Placeholder 3"/>
          <p:cNvSpPr>
            <a:spLocks noGrp="1"/>
          </p:cNvSpPr>
          <p:nvPr>
            <p:ph type="sldNum" sz="quarter" idx="5"/>
          </p:nvPr>
        </p:nvSpPr>
        <p:spPr/>
        <p:txBody>
          <a:bodyPr/>
          <a:lstStyle/>
          <a:p>
            <a:fld id="{9AD10C3F-3ECB-4767-A160-39EDFE5526C3}" type="slidenum">
              <a:rPr lang="en-US" smtClean="0"/>
              <a:t>47</a:t>
            </a:fld>
            <a:endParaRPr lang="en-US"/>
          </a:p>
        </p:txBody>
      </p:sp>
    </p:spTree>
    <p:extLst>
      <p:ext uri="{BB962C8B-B14F-4D97-AF65-F5344CB8AC3E}">
        <p14:creationId xmlns:p14="http://schemas.microsoft.com/office/powerpoint/2010/main" val="1463428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D10C3F-3ECB-4767-A160-39EDFE5526C3}" type="slidenum">
              <a:rPr lang="en-US" smtClean="0"/>
              <a:t>49</a:t>
            </a:fld>
            <a:endParaRPr lang="en-US"/>
          </a:p>
        </p:txBody>
      </p:sp>
    </p:spTree>
    <p:extLst>
      <p:ext uri="{BB962C8B-B14F-4D97-AF65-F5344CB8AC3E}">
        <p14:creationId xmlns:p14="http://schemas.microsoft.com/office/powerpoint/2010/main" val="3765627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protecting biodiversity in a changing climate is to protect the diversity of the geophysical landscape that influences patterns of biodiversity. Species distributions, communities, ecosystems, and broader patterns of biodiversity are influenced by landscape characteristics such as soils, geology, topography, and climate. Although climates will change relatively rapidly over the coming century, soils, geology, and topography will not. By protecting a diversity of geophysical landscape components (referred to here as land facets), it may be possible to protect areas that will foster a diversity of biota in the future —albeit different biota than those areas harbor today.</a:t>
            </a:r>
            <a:endParaRPr lang="en-US" dirty="0"/>
          </a:p>
        </p:txBody>
      </p:sp>
      <p:sp>
        <p:nvSpPr>
          <p:cNvPr id="4" name="Slide Number Placeholder 3"/>
          <p:cNvSpPr>
            <a:spLocks noGrp="1"/>
          </p:cNvSpPr>
          <p:nvPr>
            <p:ph type="sldNum" sz="quarter" idx="5"/>
          </p:nvPr>
        </p:nvSpPr>
        <p:spPr/>
        <p:txBody>
          <a:bodyPr/>
          <a:lstStyle/>
          <a:p>
            <a:fld id="{9AD10C3F-3ECB-4767-A160-39EDFE5526C3}" type="slidenum">
              <a:rPr lang="en-US" smtClean="0"/>
              <a:t>50</a:t>
            </a:fld>
            <a:endParaRPr lang="en-US"/>
          </a:p>
        </p:txBody>
      </p:sp>
    </p:spTree>
    <p:extLst>
      <p:ext uri="{BB962C8B-B14F-4D97-AF65-F5344CB8AC3E}">
        <p14:creationId xmlns:p14="http://schemas.microsoft.com/office/powerpoint/2010/main" val="3857175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a:t>
            </a:r>
            <a:r>
              <a:rPr lang="en-US" baseline="0" dirty="0"/>
              <a:t> to thank first and foremost Kristina Hufford, YOUR diligence and guidance was invaluable.</a:t>
            </a:r>
          </a:p>
          <a:p>
            <a:r>
              <a:rPr lang="en-US" baseline="0" dirty="0"/>
              <a:t>Thanks to my committee for meeting and reading my entire thesis</a:t>
            </a:r>
          </a:p>
          <a:p>
            <a:r>
              <a:rPr lang="en-US" baseline="0" dirty="0"/>
              <a:t>A huge thanks to Ernie Nelson of the Rocky Mountain Herbarium, who helped ID species</a:t>
            </a:r>
          </a:p>
          <a:p>
            <a:r>
              <a:rPr lang="en-US" baseline="0" dirty="0"/>
              <a:t>Josh and John provided their statistical guidance and wisdom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Thanks to Melissa (BLM) and Harold (BRS) who helped in project planning and site access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Thanks to all of the folks providing mental and physical support in fieldwork, Kayla, Amanda, Taylor, and Colin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 want to thank the team who helped with the grant and project planning (Karen, Pete, George Vance, Jerry Schumann, Kristina)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Lastly, a big to the Wyoming DEQ who provided funding for this research.</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123EC-3BA8-4AEF-8F98-55C021BEA5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77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 methods create:</a:t>
            </a:r>
          </a:p>
          <a:p>
            <a:r>
              <a:rPr lang="en-US" dirty="0"/>
              <a:t>In</a:t>
            </a:r>
            <a:r>
              <a:rPr lang="en-US" baseline="0" dirty="0"/>
              <a:t> contrast Geo methods create:</a:t>
            </a:r>
          </a:p>
          <a:p>
            <a:r>
              <a:rPr lang="en-US" baseline="0" dirty="0"/>
              <a:t>These figures show variation in slope between the two methods</a:t>
            </a:r>
            <a:endParaRPr lang="en-US" dirty="0"/>
          </a:p>
        </p:txBody>
      </p:sp>
      <p:sp>
        <p:nvSpPr>
          <p:cNvPr id="4" name="Slide Number Placeholder 3"/>
          <p:cNvSpPr>
            <a:spLocks noGrp="1"/>
          </p:cNvSpPr>
          <p:nvPr>
            <p:ph type="sldNum" sz="quarter" idx="10"/>
          </p:nvPr>
        </p:nvSpPr>
        <p:spPr/>
        <p:txBody>
          <a:bodyPr/>
          <a:lstStyle/>
          <a:p>
            <a:fld id="{BE8123EC-3BA8-4AEF-8F98-55C021BEA50B}" type="slidenum">
              <a:rPr lang="en-US" smtClean="0"/>
              <a:t>3</a:t>
            </a:fld>
            <a:endParaRPr lang="en-US"/>
          </a:p>
        </p:txBody>
      </p:sp>
    </p:spTree>
    <p:extLst>
      <p:ext uri="{BB962C8B-B14F-4D97-AF65-F5344CB8AC3E}">
        <p14:creationId xmlns:p14="http://schemas.microsoft.com/office/powerpoint/2010/main" val="1425926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Drone flight of reclamation treatments, seen in the figures on the last slide</a:t>
            </a:r>
          </a:p>
          <a:p>
            <a:r>
              <a:rPr lang="en-US" dirty="0"/>
              <a:t>Traditional</a:t>
            </a:r>
            <a:r>
              <a:rPr lang="en-US" baseline="0" dirty="0"/>
              <a:t> rec on the left and panning to geomorphic</a:t>
            </a:r>
            <a:endParaRPr lang="en-US" dirty="0"/>
          </a:p>
          <a:p>
            <a:r>
              <a:rPr lang="en-US" dirty="0"/>
              <a:t>Notice the differences</a:t>
            </a:r>
            <a:r>
              <a:rPr lang="en-US" baseline="0" dirty="0"/>
              <a:t> in topography seen between the two methods</a:t>
            </a:r>
          </a:p>
        </p:txBody>
      </p:sp>
      <p:sp>
        <p:nvSpPr>
          <p:cNvPr id="4" name="Slide Number Placeholder 3"/>
          <p:cNvSpPr>
            <a:spLocks noGrp="1"/>
          </p:cNvSpPr>
          <p:nvPr>
            <p:ph type="sldNum" sz="quarter" idx="10"/>
          </p:nvPr>
        </p:nvSpPr>
        <p:spPr/>
        <p:txBody>
          <a:bodyPr/>
          <a:lstStyle/>
          <a:p>
            <a:fld id="{BE8123EC-3BA8-4AEF-8F98-55C021BEA50B}" type="slidenum">
              <a:rPr lang="en-US" smtClean="0"/>
              <a:t>4</a:t>
            </a:fld>
            <a:endParaRPr lang="en-US"/>
          </a:p>
        </p:txBody>
      </p:sp>
    </p:spTree>
    <p:extLst>
      <p:ext uri="{BB962C8B-B14F-4D97-AF65-F5344CB8AC3E}">
        <p14:creationId xmlns:p14="http://schemas.microsoft.com/office/powerpoint/2010/main" val="3784586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important implications of topographic</a:t>
            </a:r>
            <a:r>
              <a:rPr lang="en-US" baseline="0" dirty="0"/>
              <a:t> heterogeneity?</a:t>
            </a:r>
          </a:p>
          <a:p>
            <a:r>
              <a:rPr lang="en-US" baseline="0" dirty="0"/>
              <a:t>Heterogeneity linked to plant species diversity</a:t>
            </a:r>
          </a:p>
          <a:p>
            <a:r>
              <a:rPr lang="en-US" baseline="0" dirty="0"/>
              <a:t>Based on simple principle, more environmental heterogeneity result in more niche space, thus more diversity</a:t>
            </a:r>
          </a:p>
          <a:p>
            <a:r>
              <a:rPr lang="en-US" baseline="0" dirty="0"/>
              <a:t>Vegetation diversity is correlated with increased resilience and resistance, leading to a more autonomous ecosystem</a:t>
            </a:r>
          </a:p>
          <a:p>
            <a:r>
              <a:rPr lang="en-US" baseline="0" dirty="0"/>
              <a:t>When we restore a landscape we want to restore natural trajectories towards native autonomous ecosystems</a:t>
            </a:r>
          </a:p>
          <a:p>
            <a:endParaRPr lang="en-US" dirty="0"/>
          </a:p>
        </p:txBody>
      </p:sp>
      <p:sp>
        <p:nvSpPr>
          <p:cNvPr id="4" name="Slide Number Placeholder 3"/>
          <p:cNvSpPr>
            <a:spLocks noGrp="1"/>
          </p:cNvSpPr>
          <p:nvPr>
            <p:ph type="sldNum" sz="quarter" idx="5"/>
          </p:nvPr>
        </p:nvSpPr>
        <p:spPr/>
        <p:txBody>
          <a:bodyPr/>
          <a:lstStyle/>
          <a:p>
            <a:fld id="{9AD10C3F-3ECB-4767-A160-39EDFE5526C3}" type="slidenum">
              <a:rPr lang="en-US" smtClean="0"/>
              <a:t>7</a:t>
            </a:fld>
            <a:endParaRPr lang="en-US"/>
          </a:p>
        </p:txBody>
      </p:sp>
    </p:spTree>
    <p:extLst>
      <p:ext uri="{BB962C8B-B14F-4D97-AF65-F5344CB8AC3E}">
        <p14:creationId xmlns:p14="http://schemas.microsoft.com/office/powerpoint/2010/main" val="998591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Can provide insights into hydrologic and ecological function important for successional development and reclamation performance</a:t>
            </a:r>
          </a:p>
          <a:p>
            <a:endParaRPr lang="en-US" dirty="0"/>
          </a:p>
        </p:txBody>
      </p:sp>
      <p:sp>
        <p:nvSpPr>
          <p:cNvPr id="4" name="Slide Number Placeholder 3"/>
          <p:cNvSpPr>
            <a:spLocks noGrp="1"/>
          </p:cNvSpPr>
          <p:nvPr>
            <p:ph type="sldNum" sz="quarter" idx="5"/>
          </p:nvPr>
        </p:nvSpPr>
        <p:spPr/>
        <p:txBody>
          <a:bodyPr/>
          <a:lstStyle/>
          <a:p>
            <a:fld id="{9AD10C3F-3ECB-4767-A160-39EDFE5526C3}" type="slidenum">
              <a:rPr lang="en-US" smtClean="0"/>
              <a:t>11</a:t>
            </a:fld>
            <a:endParaRPr lang="en-US"/>
          </a:p>
        </p:txBody>
      </p:sp>
    </p:spTree>
    <p:extLst>
      <p:ext uri="{BB962C8B-B14F-4D97-AF65-F5344CB8AC3E}">
        <p14:creationId xmlns:p14="http://schemas.microsoft.com/office/powerpoint/2010/main" val="1073093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5"/>
          </p:nvPr>
        </p:nvSpPr>
        <p:spPr/>
        <p:txBody>
          <a:bodyPr/>
          <a:lstStyle/>
          <a:p>
            <a:fld id="{9AD10C3F-3ECB-4767-A160-39EDFE5526C3}" type="slidenum">
              <a:rPr lang="en-US" smtClean="0"/>
              <a:t>12</a:t>
            </a:fld>
            <a:endParaRPr lang="en-US"/>
          </a:p>
        </p:txBody>
      </p:sp>
    </p:spTree>
    <p:extLst>
      <p:ext uri="{BB962C8B-B14F-4D97-AF65-F5344CB8AC3E}">
        <p14:creationId xmlns:p14="http://schemas.microsoft.com/office/powerpoint/2010/main" val="2709266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answer</a:t>
            </a:r>
            <a:r>
              <a:rPr lang="en-US" baseline="0" dirty="0"/>
              <a:t> these questions, we conducted field surveys at two reclaimed surface mines</a:t>
            </a:r>
          </a:p>
          <a:p>
            <a:r>
              <a:rPr lang="en-US" baseline="0" dirty="0"/>
              <a:t>First is called GH the sites pictured here were part of the drone flight seen previously</a:t>
            </a:r>
          </a:p>
          <a:p>
            <a:r>
              <a:rPr lang="en-US" baseline="0" dirty="0"/>
              <a:t>U, G, T correspond to und, geo, and trad Elevation 6500 ft, precipitation 12 inches, growing season 125 </a:t>
            </a:r>
            <a:r>
              <a:rPr lang="en-US" baseline="0" dirty="0" err="1"/>
              <a:t>daysSagebrush</a:t>
            </a:r>
            <a:r>
              <a:rPr lang="en-US" baseline="0" dirty="0"/>
              <a:t> steppe dominated by Wyoming big sagebrush and perennial grasses</a:t>
            </a:r>
            <a:endParaRPr lang="en-US" dirty="0"/>
          </a:p>
        </p:txBody>
      </p:sp>
      <p:sp>
        <p:nvSpPr>
          <p:cNvPr id="4" name="Slide Number Placeholder 3"/>
          <p:cNvSpPr>
            <a:spLocks noGrp="1"/>
          </p:cNvSpPr>
          <p:nvPr>
            <p:ph type="sldNum" sz="quarter" idx="10"/>
          </p:nvPr>
        </p:nvSpPr>
        <p:spPr/>
        <p:txBody>
          <a:bodyPr/>
          <a:lstStyle/>
          <a:p>
            <a:fld id="{BE8123EC-3BA8-4AEF-8F98-55C021BEA50B}" type="slidenum">
              <a:rPr lang="en-US" smtClean="0"/>
              <a:t>14</a:t>
            </a:fld>
            <a:endParaRPr lang="en-US"/>
          </a:p>
        </p:txBody>
      </p:sp>
    </p:spTree>
    <p:extLst>
      <p:ext uri="{BB962C8B-B14F-4D97-AF65-F5344CB8AC3E}">
        <p14:creationId xmlns:p14="http://schemas.microsoft.com/office/powerpoint/2010/main" val="1056071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is called Lionkol</a:t>
            </a:r>
          </a:p>
          <a:p>
            <a:r>
              <a:rPr lang="en-US" baseline="0" dirty="0"/>
              <a:t>Here we have an Undisturbed control, geo, and three separate traditional treatments</a:t>
            </a:r>
          </a:p>
          <a:p>
            <a:r>
              <a:rPr lang="en-US" baseline="0" dirty="0"/>
              <a:t>Elevation 7000 </a:t>
            </a:r>
            <a:r>
              <a:rPr lang="en-US" baseline="0" dirty="0" err="1"/>
              <a:t>ft</a:t>
            </a:r>
            <a:r>
              <a:rPr lang="en-US" baseline="0" dirty="0"/>
              <a:t>, precipitation 9 inches, growing season 125 days</a:t>
            </a:r>
          </a:p>
          <a:p>
            <a:r>
              <a:rPr lang="en-US" baseline="0" dirty="0"/>
              <a:t>High desert shrubland dominated by basin big sagebrush and perennial grasses</a:t>
            </a:r>
            <a:endParaRPr lang="en-US" dirty="0"/>
          </a:p>
          <a:p>
            <a:endParaRPr lang="en-US" dirty="0"/>
          </a:p>
        </p:txBody>
      </p:sp>
      <p:sp>
        <p:nvSpPr>
          <p:cNvPr id="4" name="Slide Number Placeholder 3"/>
          <p:cNvSpPr>
            <a:spLocks noGrp="1"/>
          </p:cNvSpPr>
          <p:nvPr>
            <p:ph type="sldNum" sz="quarter" idx="10"/>
          </p:nvPr>
        </p:nvSpPr>
        <p:spPr/>
        <p:txBody>
          <a:bodyPr/>
          <a:lstStyle/>
          <a:p>
            <a:fld id="{BE8123EC-3BA8-4AEF-8F98-55C021BEA50B}" type="slidenum">
              <a:rPr lang="en-US" smtClean="0"/>
              <a:t>15</a:t>
            </a:fld>
            <a:endParaRPr lang="en-US" dirty="0"/>
          </a:p>
        </p:txBody>
      </p:sp>
    </p:spTree>
    <p:extLst>
      <p:ext uri="{BB962C8B-B14F-4D97-AF65-F5344CB8AC3E}">
        <p14:creationId xmlns:p14="http://schemas.microsoft.com/office/powerpoint/2010/main" val="1233127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are the reclamation seed mixes for GH and </a:t>
            </a:r>
            <a:r>
              <a:rPr lang="en-US" baseline="0" dirty="0" err="1"/>
              <a:t>Lionkol</a:t>
            </a:r>
            <a:endParaRPr lang="en-US" baseline="0" dirty="0"/>
          </a:p>
          <a:p>
            <a:r>
              <a:rPr lang="en-US" dirty="0"/>
              <a:t>seed mixes are identical within site for reclamation methods, but different between sites</a:t>
            </a:r>
          </a:p>
          <a:p>
            <a:r>
              <a:rPr lang="en-US" dirty="0"/>
              <a:t>Native</a:t>
            </a:r>
            <a:r>
              <a:rPr lang="en-US" baseline="0" dirty="0"/>
              <a:t> seed mix dominated by perennial grasses</a:t>
            </a:r>
          </a:p>
          <a:p>
            <a:r>
              <a:rPr lang="en-US" baseline="0" dirty="0"/>
              <a:t>Shrubs seeded at both sites, but Wyoming big sagebrush, an important species for wildlife was only seeded at GH</a:t>
            </a:r>
            <a:endParaRPr lang="en-US" dirty="0"/>
          </a:p>
          <a:p>
            <a:r>
              <a:rPr lang="en-US" dirty="0"/>
              <a:t>seed mix is a product of limitations in a realistic world, seed is expensive and unavailable in large quantity for some species</a:t>
            </a:r>
          </a:p>
          <a:p>
            <a:r>
              <a:rPr lang="en-US" dirty="0"/>
              <a:t>All native</a:t>
            </a:r>
            <a:r>
              <a:rPr lang="en-US" baseline="0" dirty="0"/>
              <a:t> except one introduced forb</a:t>
            </a:r>
            <a:endParaRPr lang="en-US" dirty="0"/>
          </a:p>
          <a:p>
            <a:endParaRPr lang="en-US" dirty="0"/>
          </a:p>
        </p:txBody>
      </p:sp>
      <p:sp>
        <p:nvSpPr>
          <p:cNvPr id="4" name="Slide Number Placeholder 3"/>
          <p:cNvSpPr>
            <a:spLocks noGrp="1"/>
          </p:cNvSpPr>
          <p:nvPr>
            <p:ph type="sldNum" sz="quarter" idx="5"/>
          </p:nvPr>
        </p:nvSpPr>
        <p:spPr/>
        <p:txBody>
          <a:bodyPr/>
          <a:lstStyle/>
          <a:p>
            <a:fld id="{9AD10C3F-3ECB-4767-A160-39EDFE5526C3}" type="slidenum">
              <a:rPr lang="en-US" smtClean="0"/>
              <a:t>17</a:t>
            </a:fld>
            <a:endParaRPr lang="en-US"/>
          </a:p>
        </p:txBody>
      </p:sp>
    </p:spTree>
    <p:extLst>
      <p:ext uri="{BB962C8B-B14F-4D97-AF65-F5344CB8AC3E}">
        <p14:creationId xmlns:p14="http://schemas.microsoft.com/office/powerpoint/2010/main" val="730988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50000"/>
                <a:alpha val="7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lumMod val="7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41EB5C9-1307-BA42-ABA2-0BC069CD8E7F}" type="datetimeFigureOut">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6407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41EB5C9-1307-BA42-ABA2-0BC069CD8E7F}" type="datetimeFigureOut">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319703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41EB5C9-1307-BA42-ABA2-0BC069CD8E7F}" type="datetimeFigureOut">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933900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41EB5C9-1307-BA42-ABA2-0BC069CD8E7F}" type="datetimeFigureOut">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5232488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41EB5C9-1307-BA42-ABA2-0BC069CD8E7F}" type="datetimeFigureOut">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3769071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41EB5C9-1307-BA42-ABA2-0BC069CD8E7F}" type="datetimeFigureOut">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5101603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1EB5C9-1307-BA42-ABA2-0BC069CD8E7F}" type="datetimeFigureOut">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1649209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1EB5C9-1307-BA42-ABA2-0BC069CD8E7F}" type="datetimeFigureOut">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946184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99" y="423784"/>
            <a:ext cx="7957400" cy="720436"/>
          </a:xfrm>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609599" y="1354486"/>
            <a:ext cx="7957400" cy="4686877"/>
          </a:xfrm>
        </p:spPr>
        <p:txBody>
          <a:bodyPr>
            <a:normAutofit/>
          </a:bodyPr>
          <a:lstStyle>
            <a:lvl1pPr>
              <a:defRPr sz="2400"/>
            </a:lvl1pPr>
            <a:lvl2pPr>
              <a:defRPr sz="24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0" y="6477393"/>
            <a:ext cx="4622973" cy="365125"/>
          </a:xfrm>
        </p:spPr>
        <p:txBody>
          <a:bodyPr/>
          <a:lstStyle/>
          <a:p>
            <a:endParaRPr lang="en-US"/>
          </a:p>
        </p:txBody>
      </p:sp>
      <p:sp>
        <p:nvSpPr>
          <p:cNvPr id="6" name="Slide Number Placeholder 5"/>
          <p:cNvSpPr>
            <a:spLocks noGrp="1"/>
          </p:cNvSpPr>
          <p:nvPr>
            <p:ph type="sldNum" sz="quarter" idx="12"/>
          </p:nvPr>
        </p:nvSpPr>
        <p:spPr>
          <a:xfrm>
            <a:off x="8566999" y="6492875"/>
            <a:ext cx="512638" cy="365125"/>
          </a:xfrm>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654709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41EB5C9-1307-BA42-ABA2-0BC069CD8E7F}" type="datetimeFigureOut">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832583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705767"/>
          </a:xfrm>
        </p:spPr>
        <p:txBody>
          <a:bodyPr/>
          <a:lstStyle/>
          <a:p>
            <a:r>
              <a:rPr lang="en-US" dirty="0"/>
              <a:t>Click to edit Master title style</a:t>
            </a:r>
          </a:p>
        </p:txBody>
      </p:sp>
      <p:sp>
        <p:nvSpPr>
          <p:cNvPr id="3" name="Content Placeholder 2"/>
          <p:cNvSpPr>
            <a:spLocks noGrp="1"/>
          </p:cNvSpPr>
          <p:nvPr>
            <p:ph sz="half" idx="1"/>
          </p:nvPr>
        </p:nvSpPr>
        <p:spPr>
          <a:xfrm>
            <a:off x="609600" y="1510960"/>
            <a:ext cx="3088109" cy="4530401"/>
          </a:xfrm>
        </p:spPr>
        <p:txBody>
          <a:bodyPr>
            <a:normAutofit/>
          </a:bodyPr>
          <a:lstStyle>
            <a:lvl1pPr>
              <a:defRPr sz="2400"/>
            </a:lvl1pPr>
            <a:lvl2pPr>
              <a:defRPr sz="2200"/>
            </a:lvl2pPr>
            <a:lvl3pPr>
              <a:defRPr sz="2200"/>
            </a:lvl3pPr>
            <a:lvl4pPr>
              <a:defRPr sz="2200"/>
            </a:lvl4pPr>
            <a:lvl5pPr>
              <a:defRPr sz="2200"/>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869204" y="1510960"/>
            <a:ext cx="3088110" cy="4530403"/>
          </a:xfrm>
        </p:spPr>
        <p:txBody>
          <a:bodyPr>
            <a:normAutofit/>
          </a:bodyPr>
          <a:lstStyle>
            <a:lvl1pPr>
              <a:defRPr sz="2400"/>
            </a:lvl1pPr>
            <a:lvl2pPr>
              <a:defRPr sz="2200"/>
            </a:lvl2pPr>
            <a:lvl3pPr>
              <a:defRPr sz="2200"/>
            </a:lvl3pPr>
            <a:lvl4pPr>
              <a:defRPr sz="2200"/>
            </a:lvl4pPr>
            <a:lvl5pPr>
              <a:defRPr sz="2200"/>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241EB5C9-1307-BA42-ABA2-0BC069CD8E7F}" type="datetimeFigureOut">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98460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681318"/>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1530190"/>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09599" y="2106453"/>
            <a:ext cx="3090672" cy="3805363"/>
          </a:xfrm>
        </p:spPr>
        <p:txBody>
          <a:bodyPr>
            <a:normAutofit/>
          </a:bodyPr>
          <a:lstStyle>
            <a:lvl1pPr>
              <a:defRPr sz="2400"/>
            </a:lvl1pPr>
            <a:lvl2pPr>
              <a:defRPr sz="2200"/>
            </a:lvl2pPr>
            <a:lvl3pPr>
              <a:defRPr sz="2200"/>
            </a:lvl3pPr>
            <a:lvl4pPr>
              <a:defRPr sz="2200"/>
            </a:lvl4pPr>
            <a:lvl5pP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3866640" y="1530190"/>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106453"/>
            <a:ext cx="3090672" cy="3805363"/>
          </a:xfrm>
        </p:spPr>
        <p:txBody>
          <a:bodyPr>
            <a:normAutofit/>
          </a:bodyPr>
          <a:lstStyle>
            <a:lvl1pPr>
              <a:defRPr sz="2400"/>
            </a:lvl1pPr>
            <a:lvl2pPr>
              <a:defRPr sz="2200"/>
            </a:lvl2pPr>
            <a:lvl3pPr>
              <a:defRPr sz="2200"/>
            </a:lvl3pPr>
            <a:lvl4pPr>
              <a:defRPr sz="2200"/>
            </a:lvl4pPr>
            <a:lvl5pP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241EB5C9-1307-BA42-ABA2-0BC069CD8E7F}" type="datetimeFigureOut">
              <a:rPr lang="en-US" smtClean="0"/>
              <a:t>6/17/2019</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4131610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70576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41EB5C9-1307-BA42-ABA2-0BC069CD8E7F}" type="datetimeFigureOut">
              <a:rPr lang="en-US" smtClean="0"/>
              <a:t>6/17/2019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490258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1EB5C9-1307-BA42-ABA2-0BC069CD8E7F}" type="datetimeFigureOut">
              <a:rPr lang="en-US" smtClean="0"/>
              <a:t>6/17/2019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467436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600"/>
            </a:lvl1pPr>
          </a:lstStyle>
          <a:p>
            <a:r>
              <a:rPr lang="en-US" dirty="0"/>
              <a:t>Click to edit Master title style</a:t>
            </a:r>
          </a:p>
        </p:txBody>
      </p:sp>
      <p:sp>
        <p:nvSpPr>
          <p:cNvPr id="3" name="Content Placeholder 2"/>
          <p:cNvSpPr>
            <a:spLocks noGrp="1"/>
          </p:cNvSpPr>
          <p:nvPr>
            <p:ph idx="1"/>
          </p:nvPr>
        </p:nvSpPr>
        <p:spPr>
          <a:xfrm>
            <a:off x="3571275" y="514925"/>
            <a:ext cx="3386037" cy="5526437"/>
          </a:xfrm>
        </p:spPr>
        <p:txBody>
          <a:bodyPr>
            <a:normAutofit/>
          </a:bodyPr>
          <a:lstStyle>
            <a:lvl1pPr>
              <a:defRPr sz="2200"/>
            </a:lvl1pPr>
            <a:lvl2pPr>
              <a:defRPr sz="2200"/>
            </a:lvl2pPr>
            <a:lvl3pPr>
              <a:defRPr sz="2200"/>
            </a:lvl3pPr>
            <a:lvl4pPr>
              <a:defRPr sz="2200"/>
            </a:lvl4pPr>
            <a:lvl5pP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41EB5C9-1307-BA42-ABA2-0BC069CD8E7F}" type="datetimeFigureOut">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833414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41EB5C9-1307-BA42-ABA2-0BC069CD8E7F}" type="datetimeFigureOut">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039165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cxnSp>
          <p:nvCxnSpPr>
            <p:cNvPr id="7" name="Straight Connector 6"/>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50000"/>
                <a:alpha val="7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41EB5C9-1307-BA42-ABA2-0BC069CD8E7F}" type="datetimeFigureOut">
              <a:rPr lang="en-US" smtClean="0"/>
              <a:t>6/17/2019</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C5EF2332-01BF-834F-8236-50238282D533}" type="slidenum">
              <a:rPr lang="en-US" smtClean="0"/>
              <a:t>‹#›</a:t>
            </a:fld>
            <a:endParaRPr lang="en-US"/>
          </a:p>
        </p:txBody>
      </p:sp>
    </p:spTree>
    <p:extLst>
      <p:ext uri="{BB962C8B-B14F-4D97-AF65-F5344CB8AC3E}">
        <p14:creationId xmlns:p14="http://schemas.microsoft.com/office/powerpoint/2010/main" val="1371983426"/>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4.png"/><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6.wdp"/></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gif"/><Relationship Id="rId10" Type="http://schemas.microsoft.com/office/2007/relationships/hdphoto" Target="../media/hdphoto9.wdp"/><Relationship Id="rId4" Type="http://schemas.openxmlformats.org/officeDocument/2006/relationships/image" Target="../media/image55.png"/><Relationship Id="rId9" Type="http://schemas.openxmlformats.org/officeDocument/2006/relationships/image" Target="../media/image59.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373B03-D949-4271-BE93-E248FB5EFA26}"/>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2254"/>
            <a:ext cx="9144000" cy="6853491"/>
          </a:xfrm>
          <a:prstGeom prst="rect">
            <a:avLst/>
          </a:prstGeom>
        </p:spPr>
      </p:pic>
      <p:sp>
        <p:nvSpPr>
          <p:cNvPr id="2" name="Title 1"/>
          <p:cNvSpPr>
            <a:spLocks noGrp="1"/>
          </p:cNvSpPr>
          <p:nvPr>
            <p:ph type="ctrTitle"/>
          </p:nvPr>
        </p:nvSpPr>
        <p:spPr>
          <a:xfrm>
            <a:off x="297711" y="1275901"/>
            <a:ext cx="8048849" cy="2551814"/>
          </a:xfrm>
        </p:spPr>
        <p:txBody>
          <a:bodyPr/>
          <a:lstStyle/>
          <a:p>
            <a:pPr algn="l"/>
            <a:r>
              <a:rPr lang="en-US" sz="3200" i="1" dirty="0">
                <a:solidFill>
                  <a:schemeClr val="bg1"/>
                </a:solidFill>
                <a:effectLst>
                  <a:glow rad="127000">
                    <a:schemeClr val="tx1">
                      <a:lumMod val="85000"/>
                      <a:lumOff val="15000"/>
                      <a:alpha val="70000"/>
                    </a:schemeClr>
                  </a:glow>
                  <a:outerShdw blurRad="50800" dist="38100" dir="2700000" algn="tl" rotWithShape="0">
                    <a:prstClr val="black">
                      <a:alpha val="40000"/>
                    </a:prstClr>
                  </a:outerShdw>
                </a:effectLst>
              </a:rPr>
              <a:t>Assessing physiographic controls on snow accumulation and vegetation cover in </a:t>
            </a:r>
            <a:r>
              <a:rPr lang="en-US" sz="3200" i="1" dirty="0" err="1">
                <a:solidFill>
                  <a:schemeClr val="bg1"/>
                </a:solidFill>
                <a:effectLst>
                  <a:glow rad="127000">
                    <a:schemeClr val="tx1">
                      <a:lumMod val="85000"/>
                      <a:lumOff val="15000"/>
                      <a:alpha val="70000"/>
                    </a:schemeClr>
                  </a:glow>
                  <a:outerShdw blurRad="50800" dist="38100" dir="2700000" algn="tl" rotWithShape="0">
                    <a:prstClr val="black">
                      <a:alpha val="40000"/>
                    </a:prstClr>
                  </a:outerShdw>
                </a:effectLst>
              </a:rPr>
              <a:t>mineland</a:t>
            </a:r>
            <a:r>
              <a:rPr lang="en-US" sz="3200" i="1" dirty="0">
                <a:solidFill>
                  <a:schemeClr val="bg1"/>
                </a:solidFill>
                <a:effectLst>
                  <a:glow rad="127000">
                    <a:schemeClr val="tx1">
                      <a:lumMod val="85000"/>
                      <a:lumOff val="15000"/>
                      <a:alpha val="70000"/>
                    </a:schemeClr>
                  </a:glow>
                  <a:outerShdw blurRad="50800" dist="38100" dir="2700000" algn="tl" rotWithShape="0">
                    <a:prstClr val="black">
                      <a:alpha val="40000"/>
                    </a:prstClr>
                  </a:outerShdw>
                </a:effectLst>
              </a:rPr>
              <a:t> reclamation using airborne LIDAR and high-resolution imagery</a:t>
            </a:r>
            <a:endParaRPr sz="3200" dirty="0">
              <a:solidFill>
                <a:schemeClr val="bg1"/>
              </a:solidFill>
              <a:effectLst>
                <a:glow rad="127000">
                  <a:schemeClr val="tx1">
                    <a:lumMod val="85000"/>
                    <a:lumOff val="15000"/>
                    <a:alpha val="70000"/>
                  </a:schemeClr>
                </a:glow>
                <a:outerShdw blurRad="50800" dist="38100" dir="2700000" algn="tl" rotWithShape="0">
                  <a:prstClr val="black">
                    <a:alpha val="40000"/>
                  </a:prstClr>
                </a:outerShdw>
              </a:effectLst>
            </a:endParaRPr>
          </a:p>
        </p:txBody>
      </p:sp>
      <p:sp>
        <p:nvSpPr>
          <p:cNvPr id="8" name="TextBox 7">
            <a:extLst>
              <a:ext uri="{FF2B5EF4-FFF2-40B4-BE49-F238E27FC236}">
                <a16:creationId xmlns:a16="http://schemas.microsoft.com/office/drawing/2014/main" id="{67EA74F4-5FD3-4303-9E5F-8B70B9637E95}"/>
              </a:ext>
            </a:extLst>
          </p:cNvPr>
          <p:cNvSpPr txBox="1"/>
          <p:nvPr/>
        </p:nvSpPr>
        <p:spPr>
          <a:xfrm>
            <a:off x="-554919" y="5253120"/>
            <a:ext cx="9462977" cy="1384995"/>
          </a:xfrm>
          <a:prstGeom prst="rect">
            <a:avLst/>
          </a:prstGeom>
          <a:noFill/>
        </p:spPr>
        <p:txBody>
          <a:bodyPr wrap="square" rtlCol="0">
            <a:spAutoFit/>
          </a:bodyPr>
          <a:lstStyle/>
          <a:p>
            <a:pPr marL="1270000" algn="r"/>
            <a:r>
              <a:rPr lang="en-US" sz="2400" i="1" dirty="0">
                <a:effectLst>
                  <a:glow rad="127000">
                    <a:schemeClr val="bg1">
                      <a:alpha val="85000"/>
                    </a:schemeClr>
                  </a:glow>
                  <a:outerShdw blurRad="50800" dist="38100" dir="2700000" algn="tl" rotWithShape="0">
                    <a:prstClr val="black">
                      <a:alpha val="40000"/>
                    </a:prstClr>
                  </a:outerShdw>
                </a:effectLst>
              </a:rPr>
              <a:t>Edward A. Gage, Kurt R. Fleisher, and Kristina M. Hufford</a:t>
            </a:r>
          </a:p>
          <a:p>
            <a:pPr marL="1270000" lvl="0" algn="r"/>
            <a:r>
              <a:rPr lang="en-US" sz="2000" i="1" dirty="0">
                <a:effectLst>
                  <a:glow rad="127000">
                    <a:schemeClr val="bg1">
                      <a:alpha val="85000"/>
                    </a:schemeClr>
                  </a:glow>
                  <a:outerShdw blurRad="50800" dist="38100" dir="2700000" algn="tl" rotWithShape="0">
                    <a:prstClr val="black">
                      <a:alpha val="40000"/>
                    </a:prstClr>
                  </a:outerShdw>
                </a:effectLst>
              </a:rPr>
              <a:t>Department of Ecosystem Science and Management</a:t>
            </a:r>
          </a:p>
          <a:p>
            <a:pPr marL="1270000" lvl="0" algn="r"/>
            <a:r>
              <a:rPr lang="en-US" sz="2000" i="1" dirty="0">
                <a:effectLst>
                  <a:glow rad="127000">
                    <a:schemeClr val="bg1">
                      <a:alpha val="85000"/>
                    </a:schemeClr>
                  </a:glow>
                  <a:outerShdw blurRad="50800" dist="38100" dir="2700000" algn="tl" rotWithShape="0">
                    <a:prstClr val="black">
                      <a:alpha val="40000"/>
                    </a:prstClr>
                  </a:outerShdw>
                </a:effectLst>
              </a:rPr>
              <a:t>University of Wyoming</a:t>
            </a:r>
          </a:p>
          <a:p>
            <a:pPr algn="r"/>
            <a:endParaRPr lang="en-US"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B038F-BA98-404A-AF89-626462F72412}"/>
              </a:ext>
            </a:extLst>
          </p:cNvPr>
          <p:cNvSpPr>
            <a:spLocks noGrp="1"/>
          </p:cNvSpPr>
          <p:nvPr>
            <p:ph type="title"/>
          </p:nvPr>
        </p:nvSpPr>
        <p:spPr/>
        <p:txBody>
          <a:bodyPr/>
          <a:lstStyle/>
          <a:p>
            <a:r>
              <a:rPr lang="en-US" dirty="0"/>
              <a:t>Study objectives</a:t>
            </a:r>
          </a:p>
        </p:txBody>
      </p:sp>
      <p:sp>
        <p:nvSpPr>
          <p:cNvPr id="3" name="Content Placeholder 2">
            <a:extLst>
              <a:ext uri="{FF2B5EF4-FFF2-40B4-BE49-F238E27FC236}">
                <a16:creationId xmlns:a16="http://schemas.microsoft.com/office/drawing/2014/main" id="{1BFC2FF5-4F3E-4CD4-8271-E648037B8351}"/>
              </a:ext>
            </a:extLst>
          </p:cNvPr>
          <p:cNvSpPr>
            <a:spLocks noGrp="1"/>
          </p:cNvSpPr>
          <p:nvPr>
            <p:ph idx="1"/>
          </p:nvPr>
        </p:nvSpPr>
        <p:spPr>
          <a:xfrm>
            <a:off x="609599" y="1354486"/>
            <a:ext cx="8054342" cy="4985354"/>
          </a:xfrm>
        </p:spPr>
        <p:txBody>
          <a:bodyPr>
            <a:noAutofit/>
          </a:bodyPr>
          <a:lstStyle/>
          <a:p>
            <a:r>
              <a:rPr lang="en-US" dirty="0"/>
              <a:t>Quantify physiographic characteristics of reclamation sites</a:t>
            </a:r>
          </a:p>
          <a:p>
            <a:r>
              <a:rPr lang="en-US" dirty="0"/>
              <a:t>Compare terrain in landscapes reclaimed using traditional and geomorphic techniques and undisturbed landscapes</a:t>
            </a:r>
          </a:p>
          <a:p>
            <a:r>
              <a:rPr lang="en-US" dirty="0"/>
              <a:t>Develop flexible sampling approaches for multiple assessment goals</a:t>
            </a:r>
          </a:p>
          <a:p>
            <a:r>
              <a:rPr lang="en-US" dirty="0"/>
              <a:t>Evaluate the consequences of physiographic differences on snow accumulation and post-reclamation vegetation cover as derived from analyses of satellite imagery</a:t>
            </a:r>
          </a:p>
        </p:txBody>
      </p:sp>
    </p:spTree>
    <p:extLst>
      <p:ext uri="{BB962C8B-B14F-4D97-AF65-F5344CB8AC3E}">
        <p14:creationId xmlns:p14="http://schemas.microsoft.com/office/powerpoint/2010/main" val="268301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2390B2-2EA3-4AA5-BBD9-58CAC24EC51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41878" y="4708643"/>
            <a:ext cx="3041162" cy="1503336"/>
          </a:xfrm>
          <a:prstGeom prst="rect">
            <a:avLst/>
          </a:prstGeom>
        </p:spPr>
      </p:pic>
      <p:sp>
        <p:nvSpPr>
          <p:cNvPr id="2" name="Title 1">
            <a:extLst>
              <a:ext uri="{FF2B5EF4-FFF2-40B4-BE49-F238E27FC236}">
                <a16:creationId xmlns:a16="http://schemas.microsoft.com/office/drawing/2014/main" id="{F7348A94-B7D1-481C-98A8-080E4FF4C1D3}"/>
              </a:ext>
            </a:extLst>
          </p:cNvPr>
          <p:cNvSpPr>
            <a:spLocks noGrp="1"/>
          </p:cNvSpPr>
          <p:nvPr>
            <p:ph type="title"/>
          </p:nvPr>
        </p:nvSpPr>
        <p:spPr/>
        <p:txBody>
          <a:bodyPr>
            <a:normAutofit/>
          </a:bodyPr>
          <a:lstStyle/>
          <a:p>
            <a:r>
              <a:rPr lang="en-US" dirty="0"/>
              <a:t>Assessing terrain</a:t>
            </a:r>
          </a:p>
        </p:txBody>
      </p:sp>
      <p:sp>
        <p:nvSpPr>
          <p:cNvPr id="3" name="Content Placeholder 2">
            <a:extLst>
              <a:ext uri="{FF2B5EF4-FFF2-40B4-BE49-F238E27FC236}">
                <a16:creationId xmlns:a16="http://schemas.microsoft.com/office/drawing/2014/main" id="{B54BBE2A-F874-4F2D-A318-F3052A4C993F}"/>
              </a:ext>
            </a:extLst>
          </p:cNvPr>
          <p:cNvSpPr>
            <a:spLocks noGrp="1"/>
          </p:cNvSpPr>
          <p:nvPr>
            <p:ph idx="1"/>
          </p:nvPr>
        </p:nvSpPr>
        <p:spPr>
          <a:xfrm>
            <a:off x="609599" y="1144220"/>
            <a:ext cx="5493239" cy="5149900"/>
          </a:xfrm>
        </p:spPr>
        <p:txBody>
          <a:bodyPr>
            <a:noAutofit/>
          </a:bodyPr>
          <a:lstStyle/>
          <a:p>
            <a:r>
              <a:rPr lang="en-US" sz="2900" dirty="0"/>
              <a:t>Digital elevation data</a:t>
            </a:r>
          </a:p>
          <a:p>
            <a:pPr lvl="1"/>
            <a:r>
              <a:rPr lang="en-US" sz="2900" dirty="0"/>
              <a:t>NED</a:t>
            </a:r>
          </a:p>
          <a:p>
            <a:pPr lvl="1"/>
            <a:r>
              <a:rPr lang="en-US" sz="2900" dirty="0"/>
              <a:t>LiDAR </a:t>
            </a:r>
          </a:p>
          <a:p>
            <a:pPr lvl="1"/>
            <a:r>
              <a:rPr lang="en-US" sz="2900" dirty="0"/>
              <a:t>Structure from Motion (</a:t>
            </a:r>
            <a:r>
              <a:rPr lang="en-US" sz="2900" dirty="0" err="1"/>
              <a:t>SfM</a:t>
            </a:r>
            <a:r>
              <a:rPr lang="en-US" sz="2900" dirty="0"/>
              <a:t>)</a:t>
            </a:r>
          </a:p>
          <a:p>
            <a:r>
              <a:rPr lang="en-US" sz="2900" dirty="0"/>
              <a:t>Derived elevation models can be used to assess:</a:t>
            </a:r>
          </a:p>
          <a:p>
            <a:pPr lvl="1"/>
            <a:r>
              <a:rPr lang="en-US" sz="2900" dirty="0"/>
              <a:t>Simple variables: e.g., slope</a:t>
            </a:r>
          </a:p>
          <a:p>
            <a:pPr lvl="1"/>
            <a:r>
              <a:rPr lang="en-US" sz="2900" dirty="0"/>
              <a:t>Integrative indices</a:t>
            </a:r>
          </a:p>
        </p:txBody>
      </p:sp>
    </p:spTree>
    <p:extLst>
      <p:ext uri="{BB962C8B-B14F-4D97-AF65-F5344CB8AC3E}">
        <p14:creationId xmlns:p14="http://schemas.microsoft.com/office/powerpoint/2010/main" val="3635720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CD63A-C723-4725-90DC-7A9E84668827}"/>
              </a:ext>
            </a:extLst>
          </p:cNvPr>
          <p:cNvSpPr>
            <a:spLocks noGrp="1"/>
          </p:cNvSpPr>
          <p:nvPr>
            <p:ph type="title"/>
          </p:nvPr>
        </p:nvSpPr>
        <p:spPr/>
        <p:txBody>
          <a:bodyPr/>
          <a:lstStyle/>
          <a:p>
            <a:r>
              <a:rPr lang="en-US" dirty="0"/>
              <a:t>Terrain indices</a:t>
            </a:r>
          </a:p>
        </p:txBody>
      </p:sp>
      <p:sp>
        <p:nvSpPr>
          <p:cNvPr id="3" name="Content Placeholder 2">
            <a:extLst>
              <a:ext uri="{FF2B5EF4-FFF2-40B4-BE49-F238E27FC236}">
                <a16:creationId xmlns:a16="http://schemas.microsoft.com/office/drawing/2014/main" id="{88F5D2B1-D638-44EA-85D8-6960B5DF7558}"/>
              </a:ext>
            </a:extLst>
          </p:cNvPr>
          <p:cNvSpPr>
            <a:spLocks noGrp="1"/>
          </p:cNvSpPr>
          <p:nvPr>
            <p:ph idx="1"/>
          </p:nvPr>
        </p:nvSpPr>
        <p:spPr/>
        <p:txBody>
          <a:bodyPr>
            <a:normAutofit fontScale="92500" lnSpcReduction="20000"/>
          </a:bodyPr>
          <a:lstStyle/>
          <a:p>
            <a:r>
              <a:rPr lang="en-US" b="1" dirty="0"/>
              <a:t>TRI (Terrain Ruggedness Index)</a:t>
            </a:r>
            <a:r>
              <a:rPr lang="en-US" dirty="0"/>
              <a:t>: mean of the absolute differences between the value of a cell and the value of its 8 surrounding cells </a:t>
            </a:r>
          </a:p>
          <a:p>
            <a:r>
              <a:rPr lang="en-US" b="1" dirty="0"/>
              <a:t>TPI (Topographic Position Index)</a:t>
            </a:r>
            <a:r>
              <a:rPr lang="en-US" dirty="0"/>
              <a:t>: difference between the value of a cell and the mean value of its 8 surrounding cells</a:t>
            </a:r>
          </a:p>
          <a:p>
            <a:r>
              <a:rPr lang="en-US" b="1" dirty="0"/>
              <a:t>Roughness:</a:t>
            </a:r>
            <a:r>
              <a:rPr lang="en-US" dirty="0"/>
              <a:t> difference between the maximum and the minimum value of a cell and its 8 surrounding cells</a:t>
            </a:r>
          </a:p>
          <a:p>
            <a:r>
              <a:rPr lang="en-US" b="1" dirty="0"/>
              <a:t>Heat load index (HLI):</a:t>
            </a:r>
            <a:r>
              <a:rPr lang="en-US" dirty="0"/>
              <a:t> "folds" aspect so that the highest values are southwest and the lowest values are northeast HLI values range from 0 (coolest) to 1 (hottest)</a:t>
            </a:r>
          </a:p>
          <a:p>
            <a:r>
              <a:rPr lang="en-US" b="1" dirty="0"/>
              <a:t>Curvature:</a:t>
            </a:r>
            <a:r>
              <a:rPr lang="en-US" dirty="0"/>
              <a:t> second derivative of the surface. Positive curvature indicates the upwardly convex surface; negative indicates upwardly concave at that cell. A value of 0 indicates the surface is flat</a:t>
            </a:r>
          </a:p>
        </p:txBody>
      </p:sp>
    </p:spTree>
    <p:extLst>
      <p:ext uri="{BB962C8B-B14F-4D97-AF65-F5344CB8AC3E}">
        <p14:creationId xmlns:p14="http://schemas.microsoft.com/office/powerpoint/2010/main" val="3696853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2D53C08-F0DE-4896-ADE6-69F09D9FBF99}"/>
              </a:ext>
            </a:extLst>
          </p:cNvPr>
          <p:cNvGrpSpPr/>
          <p:nvPr/>
        </p:nvGrpSpPr>
        <p:grpSpPr>
          <a:xfrm>
            <a:off x="282648" y="1144220"/>
            <a:ext cx="8660461" cy="5442041"/>
            <a:chOff x="282648" y="1144220"/>
            <a:chExt cx="8660461" cy="5442041"/>
          </a:xfrm>
        </p:grpSpPr>
        <p:pic>
          <p:nvPicPr>
            <p:cNvPr id="5" name="Picture 4">
              <a:extLst>
                <a:ext uri="{FF2B5EF4-FFF2-40B4-BE49-F238E27FC236}">
                  <a16:creationId xmlns:a16="http://schemas.microsoft.com/office/drawing/2014/main" id="{9051D498-ABC4-4612-93F6-E1DAB5797E1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285"/>
            <a:stretch/>
          </p:blipFill>
          <p:spPr>
            <a:xfrm>
              <a:off x="282648" y="1144220"/>
              <a:ext cx="8660461" cy="5442041"/>
            </a:xfrm>
            <a:prstGeom prst="rect">
              <a:avLst/>
            </a:prstGeom>
          </p:spPr>
        </p:pic>
        <p:sp>
          <p:nvSpPr>
            <p:cNvPr id="4" name="Star: 5 Points 3">
              <a:extLst>
                <a:ext uri="{FF2B5EF4-FFF2-40B4-BE49-F238E27FC236}">
                  <a16:creationId xmlns:a16="http://schemas.microsoft.com/office/drawing/2014/main" id="{1C235805-975C-4EED-8B80-DA36DCDD06FB}"/>
                </a:ext>
              </a:extLst>
            </p:cNvPr>
            <p:cNvSpPr/>
            <p:nvPr/>
          </p:nvSpPr>
          <p:spPr>
            <a:xfrm>
              <a:off x="3131820" y="2644140"/>
              <a:ext cx="434340" cy="434340"/>
            </a:xfrm>
            <a:prstGeom prst="star5">
              <a:avLst/>
            </a:prstGeom>
            <a:solidFill>
              <a:srgbClr val="FF0000"/>
            </a:solidFill>
            <a:ln>
              <a:solidFill>
                <a:srgbClr val="FF0000"/>
              </a:solidFill>
            </a:ln>
            <a:effectLst>
              <a:glow rad="469900">
                <a:schemeClr val="bg1">
                  <a:alpha val="6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97004231-84AC-448A-9BFA-3AEE020A102A}"/>
              </a:ext>
            </a:extLst>
          </p:cNvPr>
          <p:cNvSpPr>
            <a:spLocks noGrp="1"/>
          </p:cNvSpPr>
          <p:nvPr>
            <p:ph type="title"/>
          </p:nvPr>
        </p:nvSpPr>
        <p:spPr>
          <a:xfrm>
            <a:off x="609599" y="233284"/>
            <a:ext cx="7957400" cy="720436"/>
          </a:xfrm>
        </p:spPr>
        <p:txBody>
          <a:bodyPr/>
          <a:lstStyle/>
          <a:p>
            <a:r>
              <a:rPr lang="en-US" dirty="0"/>
              <a:t>Study areas</a:t>
            </a:r>
          </a:p>
        </p:txBody>
      </p:sp>
      <p:grpSp>
        <p:nvGrpSpPr>
          <p:cNvPr id="11" name="Group 10">
            <a:extLst>
              <a:ext uri="{FF2B5EF4-FFF2-40B4-BE49-F238E27FC236}">
                <a16:creationId xmlns:a16="http://schemas.microsoft.com/office/drawing/2014/main" id="{420FFDF8-DF53-473E-A9D0-E0AEB17FBDBE}"/>
              </a:ext>
            </a:extLst>
          </p:cNvPr>
          <p:cNvGrpSpPr/>
          <p:nvPr/>
        </p:nvGrpSpPr>
        <p:grpSpPr>
          <a:xfrm>
            <a:off x="1021079" y="1056536"/>
            <a:ext cx="7101841" cy="5617408"/>
            <a:chOff x="1021079" y="1056536"/>
            <a:chExt cx="7101841" cy="5617408"/>
          </a:xfrm>
        </p:grpSpPr>
        <p:pic>
          <p:nvPicPr>
            <p:cNvPr id="7" name="Picture 6">
              <a:extLst>
                <a:ext uri="{FF2B5EF4-FFF2-40B4-BE49-F238E27FC236}">
                  <a16:creationId xmlns:a16="http://schemas.microsoft.com/office/drawing/2014/main" id="{A1D852F6-1C3D-452B-9E0C-D2AF9A8B16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1079" y="1056536"/>
              <a:ext cx="7101841" cy="5617408"/>
            </a:xfrm>
            <a:prstGeom prst="rect">
              <a:avLst/>
            </a:prstGeom>
            <a:ln>
              <a:noFill/>
            </a:ln>
            <a:effectLst>
              <a:glow rad="165100">
                <a:schemeClr val="accent1">
                  <a:alpha val="68000"/>
                </a:schemeClr>
              </a:glow>
              <a:outerShdw blurRad="190500" algn="tl" rotWithShape="0">
                <a:srgbClr val="000000">
                  <a:alpha val="70000"/>
                </a:srgbClr>
              </a:outerShdw>
            </a:effectLst>
          </p:spPr>
        </p:pic>
        <p:sp>
          <p:nvSpPr>
            <p:cNvPr id="9" name="Star: 5 Points 8">
              <a:extLst>
                <a:ext uri="{FF2B5EF4-FFF2-40B4-BE49-F238E27FC236}">
                  <a16:creationId xmlns:a16="http://schemas.microsoft.com/office/drawing/2014/main" id="{189D93CC-7BC4-4C59-A41B-7C961CD32C50}"/>
                </a:ext>
              </a:extLst>
            </p:cNvPr>
            <p:cNvSpPr/>
            <p:nvPr/>
          </p:nvSpPr>
          <p:spPr>
            <a:xfrm>
              <a:off x="4216638" y="4008120"/>
              <a:ext cx="434340" cy="434340"/>
            </a:xfrm>
            <a:prstGeom prst="star5">
              <a:avLst/>
            </a:prstGeom>
            <a:solidFill>
              <a:srgbClr val="FF0000"/>
            </a:solidFill>
            <a:ln>
              <a:solidFill>
                <a:srgbClr val="FF0000"/>
              </a:solidFill>
            </a:ln>
            <a:effectLst>
              <a:glow rad="469900">
                <a:schemeClr val="bg1">
                  <a:alpha val="6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A92B552D-F4A2-4CF9-87E6-3AD57B722D23}"/>
                </a:ext>
              </a:extLst>
            </p:cNvPr>
            <p:cNvSpPr/>
            <p:nvPr/>
          </p:nvSpPr>
          <p:spPr>
            <a:xfrm>
              <a:off x="3530838" y="4450080"/>
              <a:ext cx="434340" cy="434340"/>
            </a:xfrm>
            <a:prstGeom prst="star5">
              <a:avLst/>
            </a:prstGeom>
            <a:solidFill>
              <a:srgbClr val="FF0000"/>
            </a:solidFill>
            <a:ln>
              <a:solidFill>
                <a:srgbClr val="FF0000"/>
              </a:solidFill>
            </a:ln>
            <a:effectLst>
              <a:glow rad="469900">
                <a:schemeClr val="bg1">
                  <a:alpha val="6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9797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a:grpSpLocks noChangeAspect="1"/>
          </p:cNvGrpSpPr>
          <p:nvPr/>
        </p:nvGrpSpPr>
        <p:grpSpPr>
          <a:xfrm>
            <a:off x="457200" y="77497"/>
            <a:ext cx="8229600" cy="6703007"/>
            <a:chOff x="4375785" y="2030730"/>
            <a:chExt cx="3433445" cy="2796540"/>
          </a:xfrm>
        </p:grpSpPr>
        <p:pic>
          <p:nvPicPr>
            <p:cNvPr id="22" name="Picture 21"/>
            <p:cNvPicPr/>
            <p:nvPr/>
          </p:nvPicPr>
          <p:blipFill rotWithShape="1">
            <a:blip r:embed="rId3" cstate="email">
              <a:extLst>
                <a:ext uri="{28A0092B-C50C-407E-A947-70E740481C1C}">
                  <a14:useLocalDpi xmlns:a14="http://schemas.microsoft.com/office/drawing/2010/main"/>
                </a:ext>
              </a:extLst>
            </a:blip>
            <a:srcRect/>
            <a:stretch/>
          </p:blipFill>
          <p:spPr bwMode="auto">
            <a:xfrm>
              <a:off x="4375785" y="2030730"/>
              <a:ext cx="3433445" cy="2796540"/>
            </a:xfrm>
            <a:prstGeom prst="rect">
              <a:avLst/>
            </a:prstGeom>
            <a:ln>
              <a:noFill/>
            </a:ln>
            <a:effectLst>
              <a:softEdge rad="25400"/>
            </a:effectLst>
            <a:extLst>
              <a:ext uri="{53640926-AAD7-44D8-BBD7-CCE9431645EC}">
                <a14:shadowObscured xmlns:a14="http://schemas.microsoft.com/office/drawing/2010/main"/>
              </a:ext>
            </a:extLst>
          </p:spPr>
        </p:pic>
        <p:pic>
          <p:nvPicPr>
            <p:cNvPr id="23" name="Picture 22"/>
            <p:cNvPicPr/>
            <p:nvPr/>
          </p:nvPicPr>
          <p:blipFill rotWithShape="1">
            <a:blip r:embed="rId4" cstate="email">
              <a:extLst>
                <a:ext uri="{28A0092B-C50C-407E-A947-70E740481C1C}">
                  <a14:useLocalDpi xmlns:a14="http://schemas.microsoft.com/office/drawing/2010/main"/>
                </a:ext>
              </a:extLst>
            </a:blip>
            <a:srcRect/>
            <a:stretch/>
          </p:blipFill>
          <p:spPr bwMode="auto">
            <a:xfrm>
              <a:off x="5866071" y="4527087"/>
              <a:ext cx="1925955" cy="281940"/>
            </a:xfrm>
            <a:prstGeom prst="rect">
              <a:avLst/>
            </a:prstGeom>
            <a:ln>
              <a:noFill/>
            </a:ln>
            <a:extLst>
              <a:ext uri="{53640926-AAD7-44D8-BBD7-CCE9431645EC}">
                <a14:shadowObscured xmlns:a14="http://schemas.microsoft.com/office/drawing/2010/main"/>
              </a:ext>
            </a:extLst>
          </p:spPr>
        </p:pic>
        <p:sp>
          <p:nvSpPr>
            <p:cNvPr id="24" name="Text Box 2"/>
            <p:cNvSpPr txBox="1">
              <a:spLocks noChangeArrowheads="1"/>
            </p:cNvSpPr>
            <p:nvPr/>
          </p:nvSpPr>
          <p:spPr bwMode="auto">
            <a:xfrm>
              <a:off x="5439410" y="4116070"/>
              <a:ext cx="90805" cy="90805"/>
            </a:xfrm>
            <a:prstGeom prst="rect">
              <a:avLst/>
            </a:prstGeom>
            <a:solidFill>
              <a:srgbClr val="FFFFFF"/>
            </a:solidFill>
            <a:ln w="3175">
              <a:solidFill>
                <a:schemeClr val="tx1"/>
              </a:solidFill>
              <a:miter lim="800000"/>
              <a:headEnd/>
              <a:tailEnd/>
            </a:ln>
          </p:spPr>
          <p:txBody>
            <a:bodyPr rot="0" vert="horz" wrap="square" lIns="0" tIns="0" rIns="0" bIns="0" anchor="ctr" anchorCtr="0">
              <a:noAutofit/>
            </a:bodyPr>
            <a:lstStyle/>
            <a:p>
              <a:pPr algn="ctr"/>
              <a:r>
                <a:rPr lang="en-US" sz="900" dirty="0">
                  <a:latin typeface="Arial" panose="020B0604020202020204" pitchFamily="34" charset="0"/>
                </a:rPr>
                <a:t>G</a:t>
              </a:r>
              <a:endParaRPr lang="en-US" sz="900" dirty="0"/>
            </a:p>
          </p:txBody>
        </p:sp>
        <p:sp>
          <p:nvSpPr>
            <p:cNvPr id="25" name="Text Box 2"/>
            <p:cNvSpPr txBox="1">
              <a:spLocks noChangeArrowheads="1"/>
            </p:cNvSpPr>
            <p:nvPr/>
          </p:nvSpPr>
          <p:spPr bwMode="auto">
            <a:xfrm>
              <a:off x="4691380" y="2334895"/>
              <a:ext cx="90805" cy="90805"/>
            </a:xfrm>
            <a:prstGeom prst="rect">
              <a:avLst/>
            </a:prstGeom>
            <a:solidFill>
              <a:srgbClr val="FFFFFF"/>
            </a:solidFill>
            <a:ln w="3175">
              <a:solidFill>
                <a:schemeClr val="tx1"/>
              </a:solidFill>
              <a:miter lim="800000"/>
              <a:headEnd/>
              <a:tailEnd/>
            </a:ln>
          </p:spPr>
          <p:txBody>
            <a:bodyPr rot="0" vert="horz" wrap="square" lIns="0" tIns="0" rIns="0" bIns="0" anchor="ctr" anchorCtr="0">
              <a:noAutofit/>
            </a:bodyPr>
            <a:lstStyle/>
            <a:p>
              <a:pPr algn="ctr"/>
              <a:r>
                <a:rPr lang="en-US" sz="900" dirty="0">
                  <a:latin typeface="Arial" panose="020B0604020202020204" pitchFamily="34" charset="0"/>
                </a:rPr>
                <a:t>U</a:t>
              </a:r>
              <a:endParaRPr lang="en-US" sz="900" dirty="0"/>
            </a:p>
          </p:txBody>
        </p:sp>
        <p:sp>
          <p:nvSpPr>
            <p:cNvPr id="26" name="Text Box 2"/>
            <p:cNvSpPr txBox="1">
              <a:spLocks noChangeArrowheads="1"/>
            </p:cNvSpPr>
            <p:nvPr/>
          </p:nvSpPr>
          <p:spPr bwMode="auto">
            <a:xfrm>
              <a:off x="4810125" y="3878580"/>
              <a:ext cx="90805" cy="90805"/>
            </a:xfrm>
            <a:prstGeom prst="rect">
              <a:avLst/>
            </a:prstGeom>
            <a:solidFill>
              <a:srgbClr val="FFFFFF"/>
            </a:solidFill>
            <a:ln w="3175">
              <a:solidFill>
                <a:schemeClr val="tx1"/>
              </a:solidFill>
              <a:miter lim="800000"/>
              <a:headEnd/>
              <a:tailEnd/>
            </a:ln>
          </p:spPr>
          <p:txBody>
            <a:bodyPr rot="0" vert="horz" wrap="square" lIns="0" tIns="0" rIns="0" bIns="0" anchor="ctr" anchorCtr="0">
              <a:noAutofit/>
            </a:bodyPr>
            <a:lstStyle/>
            <a:p>
              <a:pPr algn="ctr"/>
              <a:r>
                <a:rPr lang="en-US" sz="900" dirty="0">
                  <a:latin typeface="Arial" panose="020B0604020202020204" pitchFamily="34" charset="0"/>
                </a:rPr>
                <a:t>U</a:t>
              </a:r>
              <a:endParaRPr lang="en-US" sz="900" dirty="0"/>
            </a:p>
          </p:txBody>
        </p:sp>
        <p:sp>
          <p:nvSpPr>
            <p:cNvPr id="27" name="Text Box 2"/>
            <p:cNvSpPr txBox="1">
              <a:spLocks noChangeArrowheads="1"/>
            </p:cNvSpPr>
            <p:nvPr/>
          </p:nvSpPr>
          <p:spPr bwMode="auto">
            <a:xfrm>
              <a:off x="5522595" y="3616960"/>
              <a:ext cx="90805" cy="90805"/>
            </a:xfrm>
            <a:prstGeom prst="rect">
              <a:avLst/>
            </a:prstGeom>
            <a:solidFill>
              <a:srgbClr val="FFFFFF"/>
            </a:solidFill>
            <a:ln w="3175">
              <a:solidFill>
                <a:schemeClr val="tx1"/>
              </a:solidFill>
              <a:miter lim="800000"/>
              <a:headEnd/>
              <a:tailEnd/>
            </a:ln>
          </p:spPr>
          <p:txBody>
            <a:bodyPr rot="0" vert="horz" wrap="square" lIns="0" tIns="0" rIns="0" bIns="0" anchor="ctr" anchorCtr="0">
              <a:noAutofit/>
            </a:bodyPr>
            <a:lstStyle/>
            <a:p>
              <a:pPr algn="ctr"/>
              <a:r>
                <a:rPr lang="en-US" sz="900" dirty="0">
                  <a:latin typeface="Arial" panose="020B0604020202020204" pitchFamily="34" charset="0"/>
                </a:rPr>
                <a:t>T</a:t>
              </a:r>
              <a:endParaRPr lang="en-US" sz="900" dirty="0"/>
            </a:p>
          </p:txBody>
        </p:sp>
      </p:grpSp>
      <p:grpSp>
        <p:nvGrpSpPr>
          <p:cNvPr id="39" name="Group 38"/>
          <p:cNvGrpSpPr>
            <a:grpSpLocks noChangeAspect="1"/>
          </p:cNvGrpSpPr>
          <p:nvPr/>
        </p:nvGrpSpPr>
        <p:grpSpPr>
          <a:xfrm>
            <a:off x="6217133" y="231741"/>
            <a:ext cx="2286000" cy="1949530"/>
            <a:chOff x="292024" y="2026336"/>
            <a:chExt cx="3805029" cy="3244977"/>
          </a:xfrm>
        </p:grpSpPr>
        <p:pic>
          <p:nvPicPr>
            <p:cNvPr id="35" name="Picture 34" descr="Lionkol2"/>
            <p:cNvPicPr/>
            <p:nvPr/>
          </p:nvPicPr>
          <p:blipFill rotWithShape="1">
            <a:blip r:embed="rId5" cstate="email">
              <a:extLst>
                <a:ext uri="{28A0092B-C50C-407E-A947-70E740481C1C}">
                  <a14:useLocalDpi xmlns:a14="http://schemas.microsoft.com/office/drawing/2010/main"/>
                </a:ext>
              </a:extLst>
            </a:blip>
            <a:srcRect/>
            <a:stretch/>
          </p:blipFill>
          <p:spPr bwMode="auto">
            <a:xfrm>
              <a:off x="292024" y="2026336"/>
              <a:ext cx="3805029" cy="3244977"/>
            </a:xfrm>
            <a:prstGeom prst="rect">
              <a:avLst/>
            </a:prstGeom>
            <a:noFill/>
            <a:ln>
              <a:solidFill>
                <a:schemeClr val="tx1"/>
              </a:solidFill>
            </a:ln>
            <a:effectLst>
              <a:softEdge rad="38100"/>
            </a:effectLst>
            <a:extLst>
              <a:ext uri="{909E8E84-426E-40DD-AFC4-6F175D3DCCD1}">
                <a14:hiddenFill xmlns:a14="http://schemas.microsoft.com/office/drawing/2010/main">
                  <a:solidFill>
                    <a:srgbClr val="FFFFFF"/>
                  </a:solidFill>
                </a14:hiddenFill>
              </a:ext>
            </a:extLst>
          </p:spPr>
        </p:pic>
        <p:pic>
          <p:nvPicPr>
            <p:cNvPr id="36" name="Picture 35" descr="GasHills2"/>
            <p:cNvPicPr/>
            <p:nvPr/>
          </p:nvPicPr>
          <p:blipFill>
            <a:blip r:embed="rId6" cstate="email">
              <a:extLst>
                <a:ext uri="{28A0092B-C50C-407E-A947-70E740481C1C}">
                  <a14:useLocalDpi xmlns:a14="http://schemas.microsoft.com/office/drawing/2010/main"/>
                </a:ext>
              </a:extLst>
            </a:blip>
            <a:srcRect l="61812" t="9265" r="21336" b="78835"/>
            <a:stretch>
              <a:fillRect/>
            </a:stretch>
          </p:blipFill>
          <p:spPr bwMode="auto">
            <a:xfrm>
              <a:off x="1016356" y="3003752"/>
              <a:ext cx="1294964" cy="1179304"/>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1287256" y="4294883"/>
              <a:ext cx="907282" cy="2566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Rectangle 37"/>
            <p:cNvSpPr/>
            <p:nvPr/>
          </p:nvSpPr>
          <p:spPr>
            <a:xfrm>
              <a:off x="1168663" y="4457323"/>
              <a:ext cx="549301" cy="2899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 name="Title 4">
            <a:extLst>
              <a:ext uri="{FF2B5EF4-FFF2-40B4-BE49-F238E27FC236}">
                <a16:creationId xmlns:a16="http://schemas.microsoft.com/office/drawing/2014/main" id="{5607CA5E-6147-44E8-B98B-4765E87FAF05}"/>
              </a:ext>
            </a:extLst>
          </p:cNvPr>
          <p:cNvSpPr>
            <a:spLocks noGrp="1"/>
          </p:cNvSpPr>
          <p:nvPr>
            <p:ph type="title"/>
          </p:nvPr>
        </p:nvSpPr>
        <p:spPr>
          <a:xfrm>
            <a:off x="2715208" y="376334"/>
            <a:ext cx="3620277" cy="705767"/>
          </a:xfrm>
        </p:spPr>
        <p:txBody>
          <a:bodyPr>
            <a:normAutofit fontScale="90000"/>
          </a:bodyPr>
          <a:lstStyle/>
          <a:p>
            <a:pPr algn="ctr"/>
            <a:r>
              <a:rPr lang="en-US" dirty="0">
                <a:effectLst>
                  <a:glow rad="101600">
                    <a:schemeClr val="bg1">
                      <a:alpha val="40000"/>
                    </a:schemeClr>
                  </a:glow>
                </a:effectLst>
              </a:rPr>
              <a:t>Gas Hills</a:t>
            </a:r>
            <a:br>
              <a:rPr lang="en-US" dirty="0">
                <a:effectLst>
                  <a:glow rad="101600">
                    <a:schemeClr val="bg1">
                      <a:alpha val="40000"/>
                    </a:schemeClr>
                  </a:glow>
                </a:effectLst>
              </a:rPr>
            </a:br>
            <a:r>
              <a:rPr lang="en-US" dirty="0">
                <a:effectLst>
                  <a:glow rad="101600">
                    <a:schemeClr val="bg1">
                      <a:alpha val="40000"/>
                    </a:schemeClr>
                  </a:glow>
                </a:effectLst>
              </a:rPr>
              <a:t>Central Spoils</a:t>
            </a:r>
            <a:br>
              <a:rPr lang="en-US" dirty="0">
                <a:effectLst>
                  <a:glow rad="101600">
                    <a:schemeClr val="bg1">
                      <a:alpha val="40000"/>
                    </a:schemeClr>
                  </a:glow>
                </a:effectLst>
              </a:rPr>
            </a:br>
            <a:r>
              <a:rPr lang="en-US" dirty="0">
                <a:effectLst>
                  <a:glow rad="101600">
                    <a:schemeClr val="bg1">
                      <a:alpha val="40000"/>
                    </a:schemeClr>
                  </a:glow>
                </a:effectLst>
              </a:rPr>
              <a:t>(AML Project 16N)</a:t>
            </a:r>
          </a:p>
        </p:txBody>
      </p:sp>
      <p:sp>
        <p:nvSpPr>
          <p:cNvPr id="6" name="TextBox 5">
            <a:extLst>
              <a:ext uri="{FF2B5EF4-FFF2-40B4-BE49-F238E27FC236}">
                <a16:creationId xmlns:a16="http://schemas.microsoft.com/office/drawing/2014/main" id="{D94EB946-05F3-44A5-9970-DAB62DFA59B7}"/>
              </a:ext>
            </a:extLst>
          </p:cNvPr>
          <p:cNvSpPr txBox="1"/>
          <p:nvPr/>
        </p:nvSpPr>
        <p:spPr>
          <a:xfrm>
            <a:off x="4427351" y="4847208"/>
            <a:ext cx="3816267" cy="892552"/>
          </a:xfrm>
          <a:prstGeom prst="rect">
            <a:avLst/>
          </a:prstGeom>
          <a:solidFill>
            <a:schemeClr val="bg1"/>
          </a:solidFill>
          <a:effectLst>
            <a:softEdge rad="660400"/>
          </a:effectLst>
        </p:spPr>
        <p:txBody>
          <a:bodyPr wrap="square" rtlCol="0">
            <a:spAutoFit/>
          </a:bodyPr>
          <a:lstStyle/>
          <a:p>
            <a:pPr marL="285750" indent="-285750">
              <a:buFont typeface="Arial" panose="020B0604020202020204" pitchFamily="34" charset="0"/>
              <a:buChar char="•"/>
            </a:pPr>
            <a:r>
              <a:rPr lang="en-US" sz="2600" dirty="0">
                <a:effectLst>
                  <a:glow rad="101600">
                    <a:schemeClr val="bg1">
                      <a:alpha val="60000"/>
                    </a:schemeClr>
                  </a:glow>
                </a:effectLst>
              </a:rPr>
              <a:t>Former uranium mine</a:t>
            </a:r>
          </a:p>
          <a:p>
            <a:pPr marL="285750" indent="-285750">
              <a:buFont typeface="Arial" panose="020B0604020202020204" pitchFamily="34" charset="0"/>
              <a:buChar char="•"/>
            </a:pPr>
            <a:r>
              <a:rPr lang="en-US" sz="2600" dirty="0">
                <a:effectLst>
                  <a:glow rad="101600">
                    <a:schemeClr val="bg1">
                      <a:alpha val="60000"/>
                    </a:schemeClr>
                  </a:glow>
                </a:effectLst>
              </a:rPr>
              <a:t>AML project</a:t>
            </a:r>
          </a:p>
        </p:txBody>
      </p:sp>
    </p:spTree>
    <p:extLst>
      <p:ext uri="{BB962C8B-B14F-4D97-AF65-F5344CB8AC3E}">
        <p14:creationId xmlns:p14="http://schemas.microsoft.com/office/powerpoint/2010/main" val="3034503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a:grpSpLocks noChangeAspect="1"/>
          </p:cNvGrpSpPr>
          <p:nvPr/>
        </p:nvGrpSpPr>
        <p:grpSpPr>
          <a:xfrm>
            <a:off x="457200" y="68656"/>
            <a:ext cx="8229600" cy="6720688"/>
            <a:chOff x="4380547" y="2030413"/>
            <a:chExt cx="3425190" cy="2797175"/>
          </a:xfrm>
        </p:grpSpPr>
        <p:pic>
          <p:nvPicPr>
            <p:cNvPr id="28" name="Picture 27"/>
            <p:cNvPicPr/>
            <p:nvPr/>
          </p:nvPicPr>
          <p:blipFill rotWithShape="1">
            <a:blip r:embed="rId3" cstate="email">
              <a:extLst>
                <a:ext uri="{28A0092B-C50C-407E-A947-70E740481C1C}">
                  <a14:useLocalDpi xmlns:a14="http://schemas.microsoft.com/office/drawing/2010/main"/>
                </a:ext>
              </a:extLst>
            </a:blip>
            <a:srcRect/>
            <a:stretch/>
          </p:blipFill>
          <p:spPr bwMode="auto">
            <a:xfrm>
              <a:off x="4380547" y="2030413"/>
              <a:ext cx="3425190" cy="2797175"/>
            </a:xfrm>
            <a:prstGeom prst="rect">
              <a:avLst/>
            </a:prstGeom>
            <a:ln>
              <a:noFill/>
            </a:ln>
            <a:effectLst>
              <a:softEdge rad="25400"/>
            </a:effectLst>
            <a:extLst>
              <a:ext uri="{53640926-AAD7-44D8-BBD7-CCE9431645EC}">
                <a14:shadowObscured xmlns:a14="http://schemas.microsoft.com/office/drawing/2010/main"/>
              </a:ext>
            </a:extLst>
          </p:spPr>
        </p:pic>
        <p:pic>
          <p:nvPicPr>
            <p:cNvPr id="29" name="Picture 28"/>
            <p:cNvPicPr/>
            <p:nvPr/>
          </p:nvPicPr>
          <p:blipFill rotWithShape="1">
            <a:blip r:embed="rId4" cstate="email">
              <a:extLst>
                <a:ext uri="{28A0092B-C50C-407E-A947-70E740481C1C}">
                  <a14:useLocalDpi xmlns:a14="http://schemas.microsoft.com/office/drawing/2010/main"/>
                </a:ext>
              </a:extLst>
            </a:blip>
            <a:srcRect/>
            <a:stretch/>
          </p:blipFill>
          <p:spPr bwMode="auto">
            <a:xfrm>
              <a:off x="5863345" y="4530046"/>
              <a:ext cx="1923904" cy="280831"/>
            </a:xfrm>
            <a:prstGeom prst="rect">
              <a:avLst/>
            </a:prstGeom>
            <a:ln>
              <a:noFill/>
            </a:ln>
            <a:extLst>
              <a:ext uri="{53640926-AAD7-44D8-BBD7-CCE9431645EC}">
                <a14:shadowObscured xmlns:a14="http://schemas.microsoft.com/office/drawing/2010/main"/>
              </a:ext>
            </a:extLst>
          </p:spPr>
        </p:pic>
        <p:sp>
          <p:nvSpPr>
            <p:cNvPr id="30" name="Text Box 2"/>
            <p:cNvSpPr txBox="1">
              <a:spLocks noChangeArrowheads="1"/>
            </p:cNvSpPr>
            <p:nvPr/>
          </p:nvSpPr>
          <p:spPr bwMode="auto">
            <a:xfrm>
              <a:off x="5566727" y="3150553"/>
              <a:ext cx="90805" cy="90805"/>
            </a:xfrm>
            <a:prstGeom prst="rect">
              <a:avLst/>
            </a:prstGeom>
            <a:solidFill>
              <a:srgbClr val="FFFFFF"/>
            </a:solidFill>
            <a:ln w="3175">
              <a:solidFill>
                <a:schemeClr val="tx1"/>
              </a:solidFill>
              <a:miter lim="800000"/>
              <a:headEnd/>
              <a:tailEnd/>
            </a:ln>
          </p:spPr>
          <p:txBody>
            <a:bodyPr rot="0" vert="horz" wrap="square" lIns="0" tIns="0" rIns="0" bIns="0" anchor="ctr" anchorCtr="0">
              <a:noAutofit/>
            </a:bodyPr>
            <a:lstStyle/>
            <a:p>
              <a:pPr algn="ctr"/>
              <a:r>
                <a:rPr lang="en-US" sz="900" dirty="0">
                  <a:latin typeface="Arial" panose="020B0604020202020204" pitchFamily="34" charset="0"/>
                </a:rPr>
                <a:t>G</a:t>
              </a:r>
              <a:endParaRPr lang="en-US" sz="900" dirty="0"/>
            </a:p>
          </p:txBody>
        </p:sp>
        <p:sp>
          <p:nvSpPr>
            <p:cNvPr id="31" name="Text Box 2"/>
            <p:cNvSpPr txBox="1">
              <a:spLocks noChangeArrowheads="1"/>
            </p:cNvSpPr>
            <p:nvPr/>
          </p:nvSpPr>
          <p:spPr bwMode="auto">
            <a:xfrm>
              <a:off x="4711382" y="3887153"/>
              <a:ext cx="90805" cy="90805"/>
            </a:xfrm>
            <a:prstGeom prst="rect">
              <a:avLst/>
            </a:prstGeom>
            <a:solidFill>
              <a:srgbClr val="FFFFFF"/>
            </a:solidFill>
            <a:ln w="3175">
              <a:solidFill>
                <a:schemeClr val="tx1"/>
              </a:solidFill>
              <a:miter lim="800000"/>
              <a:headEnd/>
              <a:tailEnd/>
            </a:ln>
          </p:spPr>
          <p:txBody>
            <a:bodyPr rot="0" vert="horz" wrap="square" lIns="0" tIns="0" rIns="0" bIns="0" anchor="ctr" anchorCtr="0">
              <a:noAutofit/>
            </a:bodyPr>
            <a:lstStyle/>
            <a:p>
              <a:pPr algn="ctr"/>
              <a:r>
                <a:rPr lang="en-US" sz="900" dirty="0">
                  <a:latin typeface="Arial" panose="020B0604020202020204" pitchFamily="34" charset="0"/>
                </a:rPr>
                <a:t>T</a:t>
              </a:r>
              <a:endParaRPr lang="en-US" sz="900" dirty="0"/>
            </a:p>
          </p:txBody>
        </p:sp>
        <p:sp>
          <p:nvSpPr>
            <p:cNvPr id="32" name="Text Box 2"/>
            <p:cNvSpPr txBox="1">
              <a:spLocks noChangeArrowheads="1"/>
            </p:cNvSpPr>
            <p:nvPr/>
          </p:nvSpPr>
          <p:spPr bwMode="auto">
            <a:xfrm>
              <a:off x="6825297" y="2949258"/>
              <a:ext cx="90805" cy="90805"/>
            </a:xfrm>
            <a:prstGeom prst="rect">
              <a:avLst/>
            </a:prstGeom>
            <a:solidFill>
              <a:srgbClr val="FFFFFF"/>
            </a:solidFill>
            <a:ln w="3175">
              <a:solidFill>
                <a:schemeClr val="tx1"/>
              </a:solidFill>
              <a:miter lim="800000"/>
              <a:headEnd/>
              <a:tailEnd/>
            </a:ln>
          </p:spPr>
          <p:txBody>
            <a:bodyPr rot="0" vert="horz" wrap="square" lIns="0" tIns="0" rIns="0" bIns="0" anchor="ctr" anchorCtr="0">
              <a:noAutofit/>
            </a:bodyPr>
            <a:lstStyle/>
            <a:p>
              <a:pPr algn="ctr"/>
              <a:r>
                <a:rPr lang="en-US" sz="900" dirty="0">
                  <a:latin typeface="Arial" panose="020B0604020202020204" pitchFamily="34" charset="0"/>
                </a:rPr>
                <a:t>U</a:t>
              </a:r>
              <a:endParaRPr lang="en-US" sz="1350" dirty="0"/>
            </a:p>
          </p:txBody>
        </p:sp>
        <p:sp>
          <p:nvSpPr>
            <p:cNvPr id="33" name="Text Box 2"/>
            <p:cNvSpPr txBox="1">
              <a:spLocks noChangeArrowheads="1"/>
            </p:cNvSpPr>
            <p:nvPr/>
          </p:nvSpPr>
          <p:spPr bwMode="auto">
            <a:xfrm>
              <a:off x="4687887" y="4433253"/>
              <a:ext cx="90805" cy="90805"/>
            </a:xfrm>
            <a:prstGeom prst="rect">
              <a:avLst/>
            </a:prstGeom>
            <a:solidFill>
              <a:srgbClr val="FFFFFF"/>
            </a:solidFill>
            <a:ln w="3175">
              <a:solidFill>
                <a:schemeClr val="tx1"/>
              </a:solidFill>
              <a:miter lim="800000"/>
              <a:headEnd/>
              <a:tailEnd/>
            </a:ln>
          </p:spPr>
          <p:txBody>
            <a:bodyPr rot="0" vert="horz" wrap="square" lIns="0" tIns="0" rIns="0" bIns="0" anchor="ctr" anchorCtr="0">
              <a:noAutofit/>
            </a:bodyPr>
            <a:lstStyle/>
            <a:p>
              <a:pPr algn="ctr"/>
              <a:r>
                <a:rPr lang="en-US" sz="900" dirty="0">
                  <a:latin typeface="Arial" panose="020B0604020202020204" pitchFamily="34" charset="0"/>
                </a:rPr>
                <a:t>T</a:t>
              </a:r>
              <a:endParaRPr lang="en-US" sz="900" dirty="0"/>
            </a:p>
          </p:txBody>
        </p:sp>
        <p:sp>
          <p:nvSpPr>
            <p:cNvPr id="34" name="Text Box 2"/>
            <p:cNvSpPr txBox="1">
              <a:spLocks noChangeArrowheads="1"/>
            </p:cNvSpPr>
            <p:nvPr/>
          </p:nvSpPr>
          <p:spPr bwMode="auto">
            <a:xfrm>
              <a:off x="5613717" y="2307908"/>
              <a:ext cx="90805" cy="90805"/>
            </a:xfrm>
            <a:prstGeom prst="rect">
              <a:avLst/>
            </a:prstGeom>
            <a:solidFill>
              <a:srgbClr val="FFFFFF"/>
            </a:solidFill>
            <a:ln w="3175">
              <a:solidFill>
                <a:schemeClr val="tx1"/>
              </a:solidFill>
              <a:miter lim="800000"/>
              <a:headEnd/>
              <a:tailEnd/>
            </a:ln>
          </p:spPr>
          <p:txBody>
            <a:bodyPr rot="0" vert="horz" wrap="square" lIns="0" tIns="0" rIns="0" bIns="0" anchor="ctr" anchorCtr="0">
              <a:noAutofit/>
            </a:bodyPr>
            <a:lstStyle/>
            <a:p>
              <a:pPr algn="ctr"/>
              <a:r>
                <a:rPr lang="en-US" sz="900" dirty="0">
                  <a:latin typeface="Arial" panose="020B0604020202020204" pitchFamily="34" charset="0"/>
                </a:rPr>
                <a:t>T</a:t>
              </a:r>
              <a:endParaRPr lang="en-US" sz="900" dirty="0"/>
            </a:p>
          </p:txBody>
        </p:sp>
      </p:grpSp>
      <p:pic>
        <p:nvPicPr>
          <p:cNvPr id="18" name="Picture 17" descr="Lionkol2"/>
          <p:cNvPicPr/>
          <p:nvPr/>
        </p:nvPicPr>
        <p:blipFill rotWithShape="1">
          <a:blip r:embed="rId5" cstate="email">
            <a:extLst>
              <a:ext uri="{28A0092B-C50C-407E-A947-70E740481C1C}">
                <a14:useLocalDpi xmlns:a14="http://schemas.microsoft.com/office/drawing/2010/main"/>
              </a:ext>
            </a:extLst>
          </a:blip>
          <a:srcRect/>
          <a:stretch/>
        </p:blipFill>
        <p:spPr bwMode="auto">
          <a:xfrm>
            <a:off x="609599" y="250586"/>
            <a:ext cx="2263533" cy="1930370"/>
          </a:xfrm>
          <a:prstGeom prst="rect">
            <a:avLst/>
          </a:prstGeom>
          <a:noFill/>
          <a:ln>
            <a:solidFill>
              <a:schemeClr val="tx1"/>
            </a:solidFill>
          </a:ln>
          <a:effectLst>
            <a:softEdge rad="38100"/>
          </a:effectLst>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772E1001-BCBA-4393-A1BA-E9EAC63BBB81}"/>
              </a:ext>
            </a:extLst>
          </p:cNvPr>
          <p:cNvSpPr>
            <a:spLocks noGrp="1"/>
          </p:cNvSpPr>
          <p:nvPr>
            <p:ph type="title"/>
          </p:nvPr>
        </p:nvSpPr>
        <p:spPr>
          <a:xfrm>
            <a:off x="609599" y="423784"/>
            <a:ext cx="7610670" cy="720436"/>
          </a:xfrm>
        </p:spPr>
        <p:txBody>
          <a:bodyPr>
            <a:normAutofit fontScale="90000"/>
          </a:bodyPr>
          <a:lstStyle/>
          <a:p>
            <a:pPr algn="r"/>
            <a:r>
              <a:rPr lang="en-US" sz="3200" dirty="0" err="1">
                <a:effectLst>
                  <a:glow rad="101600">
                    <a:schemeClr val="bg1">
                      <a:alpha val="40000"/>
                    </a:schemeClr>
                  </a:glow>
                </a:effectLst>
              </a:rPr>
              <a:t>Lionkol</a:t>
            </a:r>
            <a:br>
              <a:rPr lang="en-US" sz="3200" dirty="0">
                <a:effectLst>
                  <a:glow rad="101600">
                    <a:schemeClr val="bg1">
                      <a:alpha val="40000"/>
                    </a:schemeClr>
                  </a:glow>
                </a:effectLst>
              </a:rPr>
            </a:br>
            <a:r>
              <a:rPr lang="en-US" sz="3200" dirty="0">
                <a:effectLst>
                  <a:glow rad="101600">
                    <a:schemeClr val="bg1">
                      <a:alpha val="40000"/>
                    </a:schemeClr>
                  </a:glow>
                </a:effectLst>
              </a:rPr>
              <a:t>(AML Project 17H)</a:t>
            </a:r>
          </a:p>
        </p:txBody>
      </p:sp>
      <p:sp>
        <p:nvSpPr>
          <p:cNvPr id="14" name="TextBox 13">
            <a:extLst>
              <a:ext uri="{FF2B5EF4-FFF2-40B4-BE49-F238E27FC236}">
                <a16:creationId xmlns:a16="http://schemas.microsoft.com/office/drawing/2014/main" id="{2D788B4E-E433-41C4-98E2-5F3A0C8D3411}"/>
              </a:ext>
            </a:extLst>
          </p:cNvPr>
          <p:cNvSpPr txBox="1"/>
          <p:nvPr/>
        </p:nvSpPr>
        <p:spPr>
          <a:xfrm>
            <a:off x="4572000" y="4848392"/>
            <a:ext cx="3816267" cy="892552"/>
          </a:xfrm>
          <a:prstGeom prst="rect">
            <a:avLst/>
          </a:prstGeom>
          <a:solidFill>
            <a:schemeClr val="bg1"/>
          </a:solidFill>
          <a:effectLst>
            <a:softEdge rad="660400"/>
          </a:effectLst>
        </p:spPr>
        <p:txBody>
          <a:bodyPr wrap="square" rtlCol="0">
            <a:spAutoFit/>
          </a:bodyPr>
          <a:lstStyle/>
          <a:p>
            <a:pPr marL="285750" indent="-285750">
              <a:buFont typeface="Arial" panose="020B0604020202020204" pitchFamily="34" charset="0"/>
              <a:buChar char="•"/>
            </a:pPr>
            <a:r>
              <a:rPr lang="en-US" sz="2600" dirty="0">
                <a:effectLst>
                  <a:glow rad="101600">
                    <a:schemeClr val="bg1">
                      <a:alpha val="60000"/>
                    </a:schemeClr>
                  </a:glow>
                </a:effectLst>
              </a:rPr>
              <a:t>Former coal mine</a:t>
            </a:r>
          </a:p>
          <a:p>
            <a:pPr marL="285750" indent="-285750">
              <a:buFont typeface="Arial" panose="020B0604020202020204" pitchFamily="34" charset="0"/>
              <a:buChar char="•"/>
            </a:pPr>
            <a:r>
              <a:rPr lang="en-US" sz="2600" dirty="0">
                <a:effectLst>
                  <a:glow rad="101600">
                    <a:schemeClr val="bg1">
                      <a:alpha val="60000"/>
                    </a:schemeClr>
                  </a:glow>
                </a:effectLst>
              </a:rPr>
              <a:t>AML project</a:t>
            </a:r>
          </a:p>
        </p:txBody>
      </p:sp>
    </p:spTree>
    <p:extLst>
      <p:ext uri="{BB962C8B-B14F-4D97-AF65-F5344CB8AC3E}">
        <p14:creationId xmlns:p14="http://schemas.microsoft.com/office/powerpoint/2010/main" val="3720875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9C4EA-EACA-4F37-989D-F2C1FC89E204}"/>
              </a:ext>
            </a:extLst>
          </p:cNvPr>
          <p:cNvSpPr>
            <a:spLocks noGrp="1"/>
          </p:cNvSpPr>
          <p:nvPr>
            <p:ph type="title"/>
          </p:nvPr>
        </p:nvSpPr>
        <p:spPr/>
        <p:txBody>
          <a:bodyPr/>
          <a:lstStyle/>
          <a:p>
            <a:r>
              <a:rPr lang="en-US" dirty="0"/>
              <a:t>Day Loma (</a:t>
            </a:r>
            <a:r>
              <a:rPr lang="en-US" dirty="0" err="1"/>
              <a:t>chronosequence</a:t>
            </a:r>
            <a:r>
              <a:rPr lang="en-US" dirty="0"/>
              <a:t>)</a:t>
            </a:r>
          </a:p>
        </p:txBody>
      </p:sp>
      <p:pic>
        <p:nvPicPr>
          <p:cNvPr id="5" name="Content Placeholder 4">
            <a:extLst>
              <a:ext uri="{FF2B5EF4-FFF2-40B4-BE49-F238E27FC236}">
                <a16:creationId xmlns:a16="http://schemas.microsoft.com/office/drawing/2014/main" id="{5DAD62C5-2DC6-408D-84FF-96C40558CB75}"/>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104738"/>
            <a:ext cx="9144000" cy="7067476"/>
          </a:xfrm>
        </p:spPr>
      </p:pic>
      <p:sp>
        <p:nvSpPr>
          <p:cNvPr id="6" name="Title 3">
            <a:extLst>
              <a:ext uri="{FF2B5EF4-FFF2-40B4-BE49-F238E27FC236}">
                <a16:creationId xmlns:a16="http://schemas.microsoft.com/office/drawing/2014/main" id="{2E1A1EC9-DD3A-4060-BF3A-EE9235A91D90}"/>
              </a:ext>
            </a:extLst>
          </p:cNvPr>
          <p:cNvSpPr txBox="1">
            <a:spLocks/>
          </p:cNvSpPr>
          <p:nvPr/>
        </p:nvSpPr>
        <p:spPr>
          <a:xfrm>
            <a:off x="518160" y="334422"/>
            <a:ext cx="8309592" cy="2195418"/>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3200" dirty="0">
                <a:effectLst>
                  <a:glow rad="101600">
                    <a:schemeClr val="bg1">
                      <a:alpha val="40000"/>
                    </a:schemeClr>
                  </a:glow>
                </a:effectLst>
              </a:rPr>
              <a:t>Day Loma</a:t>
            </a:r>
          </a:p>
          <a:p>
            <a:pPr algn="r"/>
            <a:r>
              <a:rPr lang="en-US" sz="3200" dirty="0">
                <a:effectLst>
                  <a:glow rad="101600">
                    <a:schemeClr val="bg1">
                      <a:alpha val="40000"/>
                    </a:schemeClr>
                  </a:glow>
                </a:effectLst>
              </a:rPr>
              <a:t>(</a:t>
            </a:r>
            <a:r>
              <a:rPr lang="en-US" sz="3200" dirty="0" err="1">
                <a:effectLst>
                  <a:glow rad="101600">
                    <a:schemeClr val="bg1">
                      <a:alpha val="40000"/>
                    </a:schemeClr>
                  </a:glow>
                </a:effectLst>
              </a:rPr>
              <a:t>chronosequence</a:t>
            </a:r>
            <a:r>
              <a:rPr lang="en-US" sz="3200" dirty="0">
                <a:effectLst>
                  <a:glow rad="101600">
                    <a:schemeClr val="bg1">
                      <a:alpha val="40000"/>
                    </a:schemeClr>
                  </a:glow>
                </a:effectLst>
              </a:rPr>
              <a:t>)</a:t>
            </a:r>
          </a:p>
        </p:txBody>
      </p:sp>
    </p:spTree>
    <p:extLst>
      <p:ext uri="{BB962C8B-B14F-4D97-AF65-F5344CB8AC3E}">
        <p14:creationId xmlns:p14="http://schemas.microsoft.com/office/powerpoint/2010/main" val="2722578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EE1E73-DF21-49C1-9C63-E1277E5EBA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94353"/>
            <a:ext cx="9144000" cy="4204574"/>
          </a:xfrm>
          <a:prstGeom prst="rect">
            <a:avLst/>
          </a:prstGeom>
        </p:spPr>
      </p:pic>
      <p:sp>
        <p:nvSpPr>
          <p:cNvPr id="2" name="Title 1">
            <a:extLst>
              <a:ext uri="{FF2B5EF4-FFF2-40B4-BE49-F238E27FC236}">
                <a16:creationId xmlns:a16="http://schemas.microsoft.com/office/drawing/2014/main" id="{7217B4D0-E838-4396-88B4-C48AD8770439}"/>
              </a:ext>
            </a:extLst>
          </p:cNvPr>
          <p:cNvSpPr>
            <a:spLocks noGrp="1"/>
          </p:cNvSpPr>
          <p:nvPr>
            <p:ph type="title"/>
          </p:nvPr>
        </p:nvSpPr>
        <p:spPr/>
        <p:txBody>
          <a:bodyPr/>
          <a:lstStyle/>
          <a:p>
            <a:r>
              <a:rPr lang="en-US" dirty="0"/>
              <a:t>Reclamation seed mixes</a:t>
            </a:r>
          </a:p>
        </p:txBody>
      </p:sp>
    </p:spTree>
    <p:extLst>
      <p:ext uri="{BB962C8B-B14F-4D97-AF65-F5344CB8AC3E}">
        <p14:creationId xmlns:p14="http://schemas.microsoft.com/office/powerpoint/2010/main" val="1850599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8459A-7C59-4A1E-8CC1-760993E485D6}"/>
              </a:ext>
            </a:extLst>
          </p:cNvPr>
          <p:cNvSpPr>
            <a:spLocks noGrp="1"/>
          </p:cNvSpPr>
          <p:nvPr>
            <p:ph type="title"/>
          </p:nvPr>
        </p:nvSpPr>
        <p:spPr/>
        <p:txBody>
          <a:bodyPr>
            <a:normAutofit/>
          </a:bodyPr>
          <a:lstStyle/>
          <a:p>
            <a:r>
              <a:rPr lang="en-US" dirty="0"/>
              <a:t>Spatial sampling design</a:t>
            </a:r>
          </a:p>
        </p:txBody>
      </p:sp>
      <p:sp>
        <p:nvSpPr>
          <p:cNvPr id="3" name="Content Placeholder 2">
            <a:extLst>
              <a:ext uri="{FF2B5EF4-FFF2-40B4-BE49-F238E27FC236}">
                <a16:creationId xmlns:a16="http://schemas.microsoft.com/office/drawing/2014/main" id="{52148D19-D8C5-4969-BEF1-B18BFD9944DC}"/>
              </a:ext>
            </a:extLst>
          </p:cNvPr>
          <p:cNvSpPr>
            <a:spLocks noGrp="1"/>
          </p:cNvSpPr>
          <p:nvPr>
            <p:ph idx="1"/>
          </p:nvPr>
        </p:nvSpPr>
        <p:spPr>
          <a:xfrm>
            <a:off x="609599" y="1354486"/>
            <a:ext cx="7957400" cy="5079729"/>
          </a:xfrm>
        </p:spPr>
        <p:txBody>
          <a:bodyPr>
            <a:noAutofit/>
          </a:bodyPr>
          <a:lstStyle/>
          <a:p>
            <a:r>
              <a:rPr lang="en-US" sz="2600" dirty="0"/>
              <a:t>Created spatially balanced sampling of study area polygons using GRTS algorithm</a:t>
            </a:r>
          </a:p>
          <a:p>
            <a:pPr lvl="1"/>
            <a:r>
              <a:rPr lang="en-US" sz="2600" dirty="0"/>
              <a:t>Flexible design: can be used to sample variety of resources</a:t>
            </a:r>
          </a:p>
          <a:p>
            <a:pPr lvl="1"/>
            <a:r>
              <a:rPr lang="en-US" sz="2600" dirty="0"/>
              <a:t>Each sample point represents roughly the same proportion of the total study area</a:t>
            </a:r>
          </a:p>
          <a:p>
            <a:r>
              <a:rPr lang="en-US" sz="2600" dirty="0"/>
              <a:t>Extracted pixel values to points</a:t>
            </a:r>
          </a:p>
          <a:p>
            <a:r>
              <a:rPr lang="en-US" sz="2600" dirty="0"/>
              <a:t>Buffered points to 100m</a:t>
            </a:r>
            <a:r>
              <a:rPr lang="en-US" sz="2600" baseline="30000" dirty="0"/>
              <a:t>2</a:t>
            </a:r>
            <a:r>
              <a:rPr lang="en-US" sz="2600" dirty="0"/>
              <a:t> and extracted zonal statistics for different explanatory layers in GIS</a:t>
            </a:r>
          </a:p>
          <a:p>
            <a:endParaRPr lang="en-US" sz="2600" dirty="0"/>
          </a:p>
        </p:txBody>
      </p:sp>
    </p:spTree>
    <p:extLst>
      <p:ext uri="{BB962C8B-B14F-4D97-AF65-F5344CB8AC3E}">
        <p14:creationId xmlns:p14="http://schemas.microsoft.com/office/powerpoint/2010/main" val="423079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88788-14A9-4CEB-831B-09290674E90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DB5A0AE-B5DC-4046-A22A-62115FE02C30}"/>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57200" y="228600"/>
            <a:ext cx="8229600" cy="6400801"/>
          </a:xfrm>
        </p:spPr>
      </p:pic>
    </p:spTree>
    <p:extLst>
      <p:ext uri="{BB962C8B-B14F-4D97-AF65-F5344CB8AC3E}">
        <p14:creationId xmlns:p14="http://schemas.microsoft.com/office/powerpoint/2010/main" val="6401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3B4DA1-DB1B-44CE-A8C0-5608E9DE535D}"/>
              </a:ext>
            </a:extLst>
          </p:cNvPr>
          <p:cNvPicPr>
            <a:picLocks noChangeAspect="1"/>
          </p:cNvPicPr>
          <p:nvPr/>
        </p:nvPicPr>
        <p:blipFill>
          <a:blip r:embed="rId2" cstate="email">
            <a:lum bright="70000" contras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10283" y="-53533"/>
            <a:ext cx="9215360" cy="6911521"/>
          </a:xfrm>
          <a:prstGeom prst="rect">
            <a:avLst/>
          </a:prstGeom>
        </p:spPr>
      </p:pic>
      <p:sp>
        <p:nvSpPr>
          <p:cNvPr id="2" name="Title 1">
            <a:extLst>
              <a:ext uri="{FF2B5EF4-FFF2-40B4-BE49-F238E27FC236}">
                <a16:creationId xmlns:a16="http://schemas.microsoft.com/office/drawing/2014/main" id="{006EA610-BBA4-4420-937E-3AD50FB65969}"/>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8B07EDC0-908C-4D8A-BA9D-8A9D4C50719D}"/>
              </a:ext>
            </a:extLst>
          </p:cNvPr>
          <p:cNvSpPr>
            <a:spLocks noGrp="1"/>
          </p:cNvSpPr>
          <p:nvPr>
            <p:ph idx="1"/>
          </p:nvPr>
        </p:nvSpPr>
        <p:spPr>
          <a:xfrm>
            <a:off x="609599" y="1203960"/>
            <a:ext cx="7957400" cy="4837403"/>
          </a:xfrm>
        </p:spPr>
        <p:txBody>
          <a:bodyPr>
            <a:normAutofit/>
          </a:bodyPr>
          <a:lstStyle/>
          <a:p>
            <a:r>
              <a:rPr lang="en-US" dirty="0"/>
              <a:t>Surface mining widespread in Wyoming </a:t>
            </a:r>
          </a:p>
          <a:p>
            <a:pPr lvl="1"/>
            <a:r>
              <a:rPr lang="en-US" dirty="0"/>
              <a:t>&gt;90,000 acres disturbed</a:t>
            </a:r>
          </a:p>
          <a:p>
            <a:pPr lvl="1"/>
            <a:r>
              <a:rPr lang="en-US" dirty="0"/>
              <a:t>&gt;285,000 acres permitted</a:t>
            </a:r>
          </a:p>
          <a:p>
            <a:r>
              <a:rPr lang="en-US" dirty="0"/>
              <a:t>Represents a severe land disturbance</a:t>
            </a:r>
          </a:p>
          <a:p>
            <a:pPr lvl="1"/>
            <a:r>
              <a:rPr lang="en-US" dirty="0"/>
              <a:t>Loss of public utility and pollution issues</a:t>
            </a:r>
          </a:p>
          <a:p>
            <a:pPr lvl="1"/>
            <a:r>
              <a:rPr lang="en-US" dirty="0"/>
              <a:t>Habitat loss and fragmentation</a:t>
            </a:r>
          </a:p>
          <a:p>
            <a:r>
              <a:rPr lang="en-US" dirty="0"/>
              <a:t>Challenging to reclaim</a:t>
            </a:r>
          </a:p>
          <a:p>
            <a:r>
              <a:rPr lang="en-US" dirty="0"/>
              <a:t>WY AML has been actively working to reclaim many of these areas using two basic approaches: “Traditional” and “Geomorphic”</a:t>
            </a:r>
          </a:p>
        </p:txBody>
      </p:sp>
      <p:sp>
        <p:nvSpPr>
          <p:cNvPr id="4" name="TextBox 3">
            <a:extLst>
              <a:ext uri="{FF2B5EF4-FFF2-40B4-BE49-F238E27FC236}">
                <a16:creationId xmlns:a16="http://schemas.microsoft.com/office/drawing/2014/main" id="{D39FA4BF-C140-476D-AF89-D6091CE9198F}"/>
              </a:ext>
            </a:extLst>
          </p:cNvPr>
          <p:cNvSpPr txBox="1"/>
          <p:nvPr/>
        </p:nvSpPr>
        <p:spPr>
          <a:xfrm>
            <a:off x="1213757" y="5921882"/>
            <a:ext cx="6428014" cy="523220"/>
          </a:xfrm>
          <a:prstGeom prst="rect">
            <a:avLst/>
          </a:prstGeom>
          <a:noFill/>
        </p:spPr>
        <p:txBody>
          <a:bodyPr wrap="square" rtlCol="0">
            <a:spAutoFit/>
          </a:bodyPr>
          <a:lstStyle/>
          <a:p>
            <a:pPr algn="ctr"/>
            <a:r>
              <a:rPr lang="en-US" sz="2800" b="1" dirty="0">
                <a:ln w="0"/>
                <a:solidFill>
                  <a:schemeClr val="accent1"/>
                </a:solidFill>
                <a:effectLst>
                  <a:outerShdw blurRad="38100" dist="25400" dir="5400000" algn="ctr" rotWithShape="0">
                    <a:srgbClr val="6E747A">
                      <a:alpha val="43000"/>
                    </a:srgbClr>
                  </a:outerShdw>
                </a:effectLst>
              </a:rPr>
              <a:t>What methods work best (and </a:t>
            </a:r>
            <a:r>
              <a:rPr lang="en-US" sz="2800" b="1" i="1" dirty="0">
                <a:ln w="0"/>
                <a:solidFill>
                  <a:schemeClr val="accent1"/>
                </a:solidFill>
                <a:effectLst>
                  <a:outerShdw blurRad="38100" dist="25400" dir="5400000" algn="ctr" rotWithShape="0">
                    <a:srgbClr val="6E747A">
                      <a:alpha val="43000"/>
                    </a:srgbClr>
                  </a:outerShdw>
                </a:effectLst>
              </a:rPr>
              <a:t>why</a:t>
            </a:r>
            <a:r>
              <a:rPr lang="en-US" sz="2800" b="1" dirty="0">
                <a:ln w="0"/>
                <a:solidFill>
                  <a:schemeClr val="accent1"/>
                </a:solidFill>
                <a:effectLst>
                  <a:outerShdw blurRad="38100" dist="25400" dir="5400000" algn="ctr" rotWithShape="0">
                    <a:srgbClr val="6E747A">
                      <a:alpha val="43000"/>
                    </a:srgbClr>
                  </a:outerShdw>
                </a:effectLst>
              </a:rPr>
              <a:t>)?</a:t>
            </a:r>
            <a:endParaRPr lang="en-US" b="1" dirty="0"/>
          </a:p>
        </p:txBody>
      </p:sp>
    </p:spTree>
    <p:extLst>
      <p:ext uri="{BB962C8B-B14F-4D97-AF65-F5344CB8AC3E}">
        <p14:creationId xmlns:p14="http://schemas.microsoft.com/office/powerpoint/2010/main" val="375560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D55A6-E875-4C87-82D5-C3DC81907018}"/>
              </a:ext>
            </a:extLst>
          </p:cNvPr>
          <p:cNvSpPr>
            <a:spLocks noGrp="1"/>
          </p:cNvSpPr>
          <p:nvPr>
            <p:ph type="title"/>
          </p:nvPr>
        </p:nvSpPr>
        <p:spPr/>
        <p:txBody>
          <a:bodyPr>
            <a:normAutofit/>
          </a:bodyPr>
          <a:lstStyle/>
          <a:p>
            <a:r>
              <a:rPr lang="en-US" dirty="0"/>
              <a:t>Terrain analysis</a:t>
            </a:r>
          </a:p>
        </p:txBody>
      </p:sp>
      <p:sp>
        <p:nvSpPr>
          <p:cNvPr id="3" name="Content Placeholder 2">
            <a:extLst>
              <a:ext uri="{FF2B5EF4-FFF2-40B4-BE49-F238E27FC236}">
                <a16:creationId xmlns:a16="http://schemas.microsoft.com/office/drawing/2014/main" id="{81AF87DD-03CE-4744-BBE2-8BC36742A22E}"/>
              </a:ext>
            </a:extLst>
          </p:cNvPr>
          <p:cNvSpPr>
            <a:spLocks noGrp="1"/>
          </p:cNvSpPr>
          <p:nvPr>
            <p:ph idx="1"/>
          </p:nvPr>
        </p:nvSpPr>
        <p:spPr>
          <a:xfrm>
            <a:off x="609599" y="1208868"/>
            <a:ext cx="6757262" cy="5153832"/>
          </a:xfrm>
        </p:spPr>
        <p:txBody>
          <a:bodyPr>
            <a:noAutofit/>
          </a:bodyPr>
          <a:lstStyle/>
          <a:p>
            <a:r>
              <a:rPr lang="en-US" dirty="0"/>
              <a:t>Source data: LAS airborne LiDAR point cloud data from 2015</a:t>
            </a:r>
          </a:p>
          <a:p>
            <a:r>
              <a:rPr lang="en-US" dirty="0"/>
              <a:t>Used to derive DEM</a:t>
            </a:r>
          </a:p>
          <a:p>
            <a:r>
              <a:rPr lang="en-US" dirty="0"/>
              <a:t>Functions in R and ArcGIS Pro used to calculate:</a:t>
            </a:r>
          </a:p>
          <a:p>
            <a:pPr lvl="1"/>
            <a:r>
              <a:rPr lang="en-US" dirty="0"/>
              <a:t>Slope and aspect</a:t>
            </a:r>
          </a:p>
          <a:p>
            <a:pPr lvl="1"/>
            <a:r>
              <a:rPr lang="en-US" dirty="0"/>
              <a:t>Heat Load Index (HLI)</a:t>
            </a:r>
          </a:p>
          <a:p>
            <a:pPr lvl="1"/>
            <a:r>
              <a:rPr lang="en-US" dirty="0"/>
              <a:t>Topographic Position Index (TPI)</a:t>
            </a:r>
          </a:p>
          <a:p>
            <a:pPr lvl="1"/>
            <a:r>
              <a:rPr lang="en-US" dirty="0"/>
              <a:t>Topographic Wetness Index (TWI)</a:t>
            </a:r>
          </a:p>
          <a:p>
            <a:pPr lvl="1"/>
            <a:r>
              <a:rPr lang="en-US" dirty="0"/>
              <a:t>Topographic Roughness</a:t>
            </a:r>
          </a:p>
          <a:p>
            <a:pPr lvl="1"/>
            <a:r>
              <a:rPr lang="en-US" dirty="0"/>
              <a:t>Slope curvature (McNab)</a:t>
            </a:r>
          </a:p>
          <a:p>
            <a:endParaRPr lang="en-US" sz="2600" dirty="0"/>
          </a:p>
        </p:txBody>
      </p:sp>
      <p:pic>
        <p:nvPicPr>
          <p:cNvPr id="4" name="Picture 3">
            <a:extLst>
              <a:ext uri="{FF2B5EF4-FFF2-40B4-BE49-F238E27FC236}">
                <a16:creationId xmlns:a16="http://schemas.microsoft.com/office/drawing/2014/main" id="{BF6DE994-9D7D-4ACC-ADB3-4A730A5659C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605305" y="3984705"/>
            <a:ext cx="2233895" cy="22894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2" descr="http://media.directionsmedia.net/directionsmag/channels/pressreleases/Bluesky_LiDAR.jpg">
            <a:extLst>
              <a:ext uri="{FF2B5EF4-FFF2-40B4-BE49-F238E27FC236}">
                <a16:creationId xmlns:a16="http://schemas.microsoft.com/office/drawing/2014/main" id="{98C657DB-D973-4642-8A60-637BFD36DEB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6748487" y="1699925"/>
            <a:ext cx="2090713" cy="1729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22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Multivariate terrain analyses</a:t>
            </a:r>
          </a:p>
        </p:txBody>
      </p:sp>
      <p:sp>
        <p:nvSpPr>
          <p:cNvPr id="3" name="Content Placeholder 2"/>
          <p:cNvSpPr>
            <a:spLocks noGrp="1"/>
          </p:cNvSpPr>
          <p:nvPr>
            <p:ph idx="1"/>
          </p:nvPr>
        </p:nvSpPr>
        <p:spPr>
          <a:xfrm>
            <a:off x="609599" y="1144220"/>
            <a:ext cx="7957400" cy="5233720"/>
          </a:xfrm>
        </p:spPr>
        <p:txBody>
          <a:bodyPr>
            <a:noAutofit/>
          </a:bodyPr>
          <a:lstStyle/>
          <a:p>
            <a:pPr lvl="0"/>
            <a:r>
              <a:rPr lang="en-US" sz="2800" b="1" dirty="0"/>
              <a:t>Goal: </a:t>
            </a:r>
          </a:p>
          <a:p>
            <a:pPr lvl="1"/>
            <a:r>
              <a:rPr lang="en-US" sz="2800" dirty="0"/>
              <a:t>Identify similar physiographic settings across study sites</a:t>
            </a:r>
          </a:p>
          <a:p>
            <a:pPr lvl="1"/>
            <a:r>
              <a:rPr lang="en-US" sz="2800" dirty="0"/>
              <a:t>Distill terrain complexity</a:t>
            </a:r>
          </a:p>
          <a:p>
            <a:pPr lvl="0"/>
            <a:r>
              <a:rPr lang="en-US" sz="2800" b="1" dirty="0"/>
              <a:t>Approach:</a:t>
            </a:r>
          </a:p>
          <a:p>
            <a:pPr lvl="1"/>
            <a:r>
              <a:rPr lang="en-US" sz="2800" dirty="0"/>
              <a:t>Input variables: LiDAR-derived terrain variables</a:t>
            </a:r>
          </a:p>
          <a:p>
            <a:pPr lvl="1"/>
            <a:r>
              <a:rPr lang="en-US" sz="2800" dirty="0"/>
              <a:t>Analytical methods:</a:t>
            </a:r>
          </a:p>
          <a:p>
            <a:pPr lvl="2"/>
            <a:r>
              <a:rPr lang="en-US" sz="2800" dirty="0"/>
              <a:t> Hierarchical cluster analysis</a:t>
            </a:r>
          </a:p>
          <a:p>
            <a:pPr lvl="2"/>
            <a:r>
              <a:rPr lang="en-US" sz="2800" dirty="0"/>
              <a:t> Principal Component Analysis (PCA)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ntinel 2-IMG 5873-white (crop).jpg">
            <a:extLst>
              <a:ext uri="{FF2B5EF4-FFF2-40B4-BE49-F238E27FC236}">
                <a16:creationId xmlns:a16="http://schemas.microsoft.com/office/drawing/2014/main" id="{8B195E48-9CF5-4FA5-839A-EBAFE0C4132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93372" y="4621915"/>
            <a:ext cx="2341029" cy="16685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lvl="0"/>
            <a:r>
              <a:rPr lang="en-US" dirty="0"/>
              <a:t>Data: snow cover analysis</a:t>
            </a:r>
          </a:p>
        </p:txBody>
      </p:sp>
      <p:sp>
        <p:nvSpPr>
          <p:cNvPr id="3" name="Content Placeholder 2"/>
          <p:cNvSpPr>
            <a:spLocks noGrp="1"/>
          </p:cNvSpPr>
          <p:nvPr>
            <p:ph idx="1"/>
          </p:nvPr>
        </p:nvSpPr>
        <p:spPr>
          <a:xfrm>
            <a:off x="609599" y="1354486"/>
            <a:ext cx="5604165" cy="4686877"/>
          </a:xfrm>
        </p:spPr>
        <p:txBody>
          <a:bodyPr/>
          <a:lstStyle/>
          <a:p>
            <a:pPr lvl="0"/>
            <a:r>
              <a:rPr lang="en-US" b="1" dirty="0" err="1"/>
              <a:t>RapidEye</a:t>
            </a:r>
            <a:endParaRPr lang="en-US" b="1" dirty="0"/>
          </a:p>
          <a:p>
            <a:pPr lvl="1"/>
            <a:r>
              <a:rPr lang="en-US" dirty="0"/>
              <a:t>5 m resolution</a:t>
            </a:r>
          </a:p>
          <a:p>
            <a:pPr lvl="1"/>
            <a:r>
              <a:rPr lang="en-US" dirty="0"/>
              <a:t>5 spectral bands</a:t>
            </a:r>
          </a:p>
          <a:p>
            <a:pPr lvl="0"/>
            <a:r>
              <a:rPr lang="en-US" b="1" dirty="0"/>
              <a:t>Sentinel 2</a:t>
            </a:r>
          </a:p>
          <a:p>
            <a:pPr lvl="1"/>
            <a:r>
              <a:rPr lang="en-US" dirty="0"/>
              <a:t>10 to 20m spatial resolution (band dependent)</a:t>
            </a:r>
          </a:p>
          <a:p>
            <a:pPr lvl="1"/>
            <a:r>
              <a:rPr lang="en-US" dirty="0"/>
              <a:t>Multi-spectral data with 13 bands in the visible, near infrared, and short wave infrared part of the spectrum</a:t>
            </a:r>
          </a:p>
          <a:p>
            <a:pPr lvl="1"/>
            <a:endParaRPr lang="en-US" dirty="0"/>
          </a:p>
        </p:txBody>
      </p:sp>
      <p:pic>
        <p:nvPicPr>
          <p:cNvPr id="7" name="Picture 6">
            <a:extLst>
              <a:ext uri="{FF2B5EF4-FFF2-40B4-BE49-F238E27FC236}">
                <a16:creationId xmlns:a16="http://schemas.microsoft.com/office/drawing/2014/main" id="{649DA737-3995-4FE1-A09B-E2EC651F16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5932167" y="1640254"/>
            <a:ext cx="2888003" cy="23164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Motivation</a:t>
            </a:r>
          </a:p>
        </p:txBody>
      </p:sp>
      <p:sp>
        <p:nvSpPr>
          <p:cNvPr id="3" name="Content Placeholder 2"/>
          <p:cNvSpPr>
            <a:spLocks noGrp="1"/>
          </p:cNvSpPr>
          <p:nvPr>
            <p:ph idx="1"/>
          </p:nvPr>
        </p:nvSpPr>
        <p:spPr/>
        <p:txBody>
          <a:bodyPr>
            <a:normAutofit/>
          </a:bodyPr>
          <a:lstStyle/>
          <a:p>
            <a:pPr marL="0" lvl="0" indent="0">
              <a:buNone/>
            </a:pPr>
            <a:r>
              <a:rPr i="1" dirty="0"/>
              <a:t>Geomorphic and traditional reclamation produce sites with distinct physiography.</a:t>
            </a:r>
          </a:p>
          <a:p>
            <a:pPr lvl="1"/>
            <a:r>
              <a:rPr dirty="0"/>
              <a:t>What are the consequences for </a:t>
            </a:r>
            <a:r>
              <a:rPr dirty="0" err="1"/>
              <a:t>mineland</a:t>
            </a:r>
            <a:r>
              <a:rPr dirty="0"/>
              <a:t> reclamation?</a:t>
            </a:r>
          </a:p>
          <a:p>
            <a:pPr lvl="1"/>
            <a:r>
              <a:rPr dirty="0"/>
              <a:t>How do physiographic characteristics, as shaped by reclamation treatment, influence snow cover and persistence?</a:t>
            </a:r>
          </a:p>
          <a:p>
            <a:pPr lvl="1"/>
            <a:r>
              <a:rPr dirty="0"/>
              <a:t>How do physiographic characteristics influence vegetation cover and composition?</a:t>
            </a:r>
          </a:p>
        </p:txBody>
      </p:sp>
      <p:pic>
        <p:nvPicPr>
          <p:cNvPr id="5" name="Picture 4">
            <a:extLst>
              <a:ext uri="{FF2B5EF4-FFF2-40B4-BE49-F238E27FC236}">
                <a16:creationId xmlns:a16="http://schemas.microsoft.com/office/drawing/2014/main" id="{944CDDE2-9F1D-4DED-8EBF-3BDB783B0D2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4470" y="0"/>
            <a:ext cx="8875059" cy="6858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4D26E-5493-441F-BDF3-5AE090E0BD4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B9AE7A8-2DEF-42BF-8A8A-66BD0CFBECA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E2A58E5-6AD5-43B2-9165-2E259A38CF44}"/>
              </a:ext>
            </a:extLst>
          </p:cNvPr>
          <p:cNvPicPr>
            <a:picLocks noChangeAspect="1"/>
          </p:cNvPicPr>
          <p:nvPr/>
        </p:nvPicPr>
        <p:blipFill>
          <a:blip r:embed="rId2" cstate="email">
            <a:biLevel thresh="50000"/>
            <a:extLst>
              <a:ext uri="{28A0092B-C50C-407E-A947-70E740481C1C}">
                <a14:useLocalDpi xmlns:a14="http://schemas.microsoft.com/office/drawing/2010/main"/>
              </a:ext>
            </a:extLst>
          </a:blip>
          <a:stretch>
            <a:fillRect/>
          </a:stretch>
        </p:blipFill>
        <p:spPr>
          <a:xfrm>
            <a:off x="828746" y="518215"/>
            <a:ext cx="7486507" cy="5821569"/>
          </a:xfrm>
          <a:prstGeom prst="rect">
            <a:avLst/>
          </a:prstGeom>
        </p:spPr>
      </p:pic>
    </p:spTree>
    <p:extLst>
      <p:ext uri="{BB962C8B-B14F-4D97-AF65-F5344CB8AC3E}">
        <p14:creationId xmlns:p14="http://schemas.microsoft.com/office/powerpoint/2010/main" val="40310552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Data: vegetation cover</a:t>
            </a:r>
          </a:p>
        </p:txBody>
      </p:sp>
      <p:sp>
        <p:nvSpPr>
          <p:cNvPr id="3" name="Content Placeholder 2"/>
          <p:cNvSpPr>
            <a:spLocks noGrp="1"/>
          </p:cNvSpPr>
          <p:nvPr>
            <p:ph idx="1"/>
          </p:nvPr>
        </p:nvSpPr>
        <p:spPr/>
        <p:txBody>
          <a:bodyPr>
            <a:normAutofit fontScale="92500" lnSpcReduction="20000"/>
          </a:bodyPr>
          <a:lstStyle/>
          <a:p>
            <a:r>
              <a:rPr lang="en-US" sz="2800" dirty="0"/>
              <a:t>Sentinel 2 and Landsat</a:t>
            </a:r>
          </a:p>
          <a:p>
            <a:pPr lvl="1"/>
            <a:r>
              <a:rPr lang="en-US" sz="2800" dirty="0"/>
              <a:t>10-30m pixel size</a:t>
            </a:r>
          </a:p>
          <a:p>
            <a:pPr lvl="1"/>
            <a:r>
              <a:rPr lang="en-US" sz="2800" dirty="0"/>
              <a:t> Collection frequency: various</a:t>
            </a:r>
          </a:p>
          <a:p>
            <a:pPr lvl="1"/>
            <a:r>
              <a:rPr lang="en-US" sz="2800" dirty="0"/>
              <a:t> Response: NDVI </a:t>
            </a:r>
          </a:p>
          <a:p>
            <a:r>
              <a:rPr lang="en-US" sz="2800" dirty="0"/>
              <a:t>NAIP (1m pixel size)</a:t>
            </a:r>
          </a:p>
          <a:p>
            <a:pPr lvl="1"/>
            <a:r>
              <a:rPr lang="en-US" sz="2800" dirty="0"/>
              <a:t>Collected: 2015 (1x), 2017 (1x)</a:t>
            </a:r>
          </a:p>
          <a:p>
            <a:pPr lvl="1"/>
            <a:r>
              <a:rPr lang="en-US" sz="2800" dirty="0"/>
              <a:t>Collection frequency: various</a:t>
            </a:r>
          </a:p>
          <a:p>
            <a:r>
              <a:rPr lang="en-US" sz="2800" dirty="0"/>
              <a:t>UAS (&lt;1in pixel size)</a:t>
            </a:r>
          </a:p>
          <a:p>
            <a:pPr lvl="1"/>
            <a:r>
              <a:rPr lang="en-US" sz="2800" dirty="0"/>
              <a:t>Inspire 2 UAS</a:t>
            </a:r>
          </a:p>
          <a:p>
            <a:pPr lvl="1"/>
            <a:r>
              <a:rPr lang="en-US" sz="2800" dirty="0"/>
              <a:t>Pix4D for flight planning and post processing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lang="en-US" dirty="0"/>
              <a:t>Analysis:</a:t>
            </a:r>
            <a:r>
              <a:rPr dirty="0"/>
              <a:t> </a:t>
            </a:r>
            <a:r>
              <a:rPr lang="en-US" dirty="0"/>
              <a:t>v</a:t>
            </a:r>
            <a:r>
              <a:rPr dirty="0"/>
              <a:t>egetation</a:t>
            </a:r>
          </a:p>
        </p:txBody>
      </p:sp>
      <p:sp>
        <p:nvSpPr>
          <p:cNvPr id="3" name="Content Placeholder 2"/>
          <p:cNvSpPr>
            <a:spLocks noGrp="1"/>
          </p:cNvSpPr>
          <p:nvPr>
            <p:ph idx="1"/>
          </p:nvPr>
        </p:nvSpPr>
        <p:spPr>
          <a:xfrm>
            <a:off x="609599" y="1211580"/>
            <a:ext cx="7957400" cy="5293130"/>
          </a:xfrm>
        </p:spPr>
        <p:txBody>
          <a:bodyPr>
            <a:noAutofit/>
          </a:bodyPr>
          <a:lstStyle/>
          <a:p>
            <a:pPr marL="0" lvl="0" indent="0">
              <a:spcBef>
                <a:spcPts val="3000"/>
              </a:spcBef>
              <a:buNone/>
            </a:pPr>
            <a:r>
              <a:rPr sz="2200" b="1" dirty="0"/>
              <a:t>Image processing: pixel-based approach</a:t>
            </a:r>
          </a:p>
          <a:p>
            <a:pPr lvl="1"/>
            <a:r>
              <a:rPr sz="2200" dirty="0"/>
              <a:t>Development of training (ground</a:t>
            </a:r>
            <a:r>
              <a:rPr lang="en-US" sz="2200" dirty="0"/>
              <a:t>-</a:t>
            </a:r>
            <a:r>
              <a:rPr sz="2200" dirty="0" err="1"/>
              <a:t>truthed</a:t>
            </a:r>
            <a:r>
              <a:rPr sz="2200" dirty="0"/>
              <a:t> dataset)</a:t>
            </a:r>
          </a:p>
          <a:p>
            <a:pPr lvl="1"/>
            <a:r>
              <a:rPr sz="2200" dirty="0"/>
              <a:t>Thresholding</a:t>
            </a:r>
          </a:p>
          <a:p>
            <a:pPr lvl="1"/>
            <a:r>
              <a:rPr sz="2200" dirty="0"/>
              <a:t>Error analysis (e.g., confusion matrix)</a:t>
            </a:r>
          </a:p>
          <a:p>
            <a:pPr marL="0" lvl="0" indent="0">
              <a:spcBef>
                <a:spcPts val="3000"/>
              </a:spcBef>
              <a:buNone/>
            </a:pPr>
            <a:r>
              <a:rPr sz="2200" b="1" dirty="0"/>
              <a:t>Image processing: object</a:t>
            </a:r>
            <a:r>
              <a:rPr lang="en-US" sz="2200" b="1" dirty="0"/>
              <a:t> </a:t>
            </a:r>
            <a:r>
              <a:rPr sz="2200" b="1" dirty="0"/>
              <a:t>oriented approach</a:t>
            </a:r>
          </a:p>
          <a:p>
            <a:pPr lvl="1"/>
            <a:r>
              <a:rPr lang="en-US" sz="2200" dirty="0"/>
              <a:t>S</a:t>
            </a:r>
            <a:r>
              <a:rPr sz="2200" dirty="0"/>
              <a:t>egmentation</a:t>
            </a:r>
          </a:p>
          <a:p>
            <a:pPr lvl="1"/>
            <a:r>
              <a:rPr sz="2200" dirty="0"/>
              <a:t>Development of training</a:t>
            </a:r>
            <a:r>
              <a:rPr lang="en-US" sz="2200" dirty="0"/>
              <a:t>/testing</a:t>
            </a:r>
            <a:r>
              <a:rPr sz="2200" dirty="0"/>
              <a:t> </a:t>
            </a:r>
            <a:r>
              <a:rPr lang="en-US" sz="2200" dirty="0"/>
              <a:t>set </a:t>
            </a:r>
            <a:r>
              <a:rPr sz="2200" dirty="0"/>
              <a:t>- </a:t>
            </a:r>
            <a:r>
              <a:rPr sz="2200" b="1" dirty="0"/>
              <a:t>segment based</a:t>
            </a:r>
          </a:p>
          <a:p>
            <a:pPr lvl="1"/>
            <a:r>
              <a:rPr sz="2200" dirty="0"/>
              <a:t>Classification of image segments</a:t>
            </a:r>
          </a:p>
          <a:p>
            <a:pPr lvl="1"/>
            <a:r>
              <a:rPr sz="2200" dirty="0"/>
              <a:t>Error analysis (e.g., confusion matrix)</a:t>
            </a:r>
            <a:endParaRPr lang="en-US" sz="2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C0706F7-4EE0-4FBB-A6EF-2C16243467EA}"/>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57200" y="248636"/>
            <a:ext cx="8229600" cy="6360728"/>
          </a:xfrm>
        </p:spPr>
      </p:pic>
      <p:sp>
        <p:nvSpPr>
          <p:cNvPr id="6" name="Title 1">
            <a:extLst>
              <a:ext uri="{FF2B5EF4-FFF2-40B4-BE49-F238E27FC236}">
                <a16:creationId xmlns:a16="http://schemas.microsoft.com/office/drawing/2014/main" id="{BB2758E8-B08D-4428-B1EE-69AA4CE14815}"/>
              </a:ext>
            </a:extLst>
          </p:cNvPr>
          <p:cNvSpPr txBox="1">
            <a:spLocks/>
          </p:cNvSpPr>
          <p:nvPr/>
        </p:nvSpPr>
        <p:spPr>
          <a:xfrm>
            <a:off x="927520" y="569784"/>
            <a:ext cx="7957400" cy="720436"/>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effectLst>
                  <a:glow rad="203200">
                    <a:schemeClr val="bg1"/>
                  </a:glow>
                </a:effectLst>
              </a:rPr>
              <a:t>Raw UAS image</a:t>
            </a:r>
          </a:p>
        </p:txBody>
      </p:sp>
    </p:spTree>
    <p:extLst>
      <p:ext uri="{BB962C8B-B14F-4D97-AF65-F5344CB8AC3E}">
        <p14:creationId xmlns:p14="http://schemas.microsoft.com/office/powerpoint/2010/main" val="3888549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5521C1A-CA63-4F05-A5CE-C32F51041FCA}"/>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28600" y="71949"/>
            <a:ext cx="8686800" cy="6714102"/>
          </a:xfrm>
        </p:spPr>
      </p:pic>
      <p:sp>
        <p:nvSpPr>
          <p:cNvPr id="2" name="Title 1">
            <a:extLst>
              <a:ext uri="{FF2B5EF4-FFF2-40B4-BE49-F238E27FC236}">
                <a16:creationId xmlns:a16="http://schemas.microsoft.com/office/drawing/2014/main" id="{21126039-F3CE-409F-9B17-3ABEF5EBF103}"/>
              </a:ext>
            </a:extLst>
          </p:cNvPr>
          <p:cNvSpPr>
            <a:spLocks noGrp="1"/>
          </p:cNvSpPr>
          <p:nvPr>
            <p:ph type="title"/>
          </p:nvPr>
        </p:nvSpPr>
        <p:spPr/>
        <p:txBody>
          <a:bodyPr/>
          <a:lstStyle/>
          <a:p>
            <a:r>
              <a:rPr lang="en-US" dirty="0">
                <a:effectLst>
                  <a:glow rad="203200">
                    <a:schemeClr val="bg1"/>
                  </a:glow>
                </a:effectLst>
              </a:rPr>
              <a:t>Segmented image</a:t>
            </a:r>
          </a:p>
        </p:txBody>
      </p:sp>
    </p:spTree>
    <p:extLst>
      <p:ext uri="{BB962C8B-B14F-4D97-AF65-F5344CB8AC3E}">
        <p14:creationId xmlns:p14="http://schemas.microsoft.com/office/powerpoint/2010/main" val="11456862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C734F99A-9DBE-48ED-BA55-E953B7B9A4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0" y="-1"/>
            <a:ext cx="9144000" cy="6858000"/>
          </a:xfrm>
          <a:prstGeom prst="rect">
            <a:avLst/>
          </a:prstGeom>
        </p:spPr>
      </p:pic>
      <p:sp>
        <p:nvSpPr>
          <p:cNvPr id="4" name="Title 3">
            <a:extLst>
              <a:ext uri="{FF2B5EF4-FFF2-40B4-BE49-F238E27FC236}">
                <a16:creationId xmlns:a16="http://schemas.microsoft.com/office/drawing/2014/main" id="{A4F1C242-2C22-4FE2-99F1-D725AB943AA1}"/>
              </a:ext>
            </a:extLst>
          </p:cNvPr>
          <p:cNvSpPr>
            <a:spLocks noGrp="1"/>
          </p:cNvSpPr>
          <p:nvPr>
            <p:ph type="ctrTitle"/>
          </p:nvPr>
        </p:nvSpPr>
        <p:spPr>
          <a:xfrm>
            <a:off x="665775" y="4248574"/>
            <a:ext cx="5826719" cy="1646302"/>
          </a:xfrm>
        </p:spPr>
        <p:txBody>
          <a:bodyPr/>
          <a:lstStyle/>
          <a:p>
            <a:pPr algn="l"/>
            <a:r>
              <a:rPr lang="en-US" sz="6000" b="1" dirty="0">
                <a:solidFill>
                  <a:schemeClr val="bg1"/>
                </a:solidFill>
                <a:effectLst>
                  <a:glow rad="139700">
                    <a:schemeClr val="accent1">
                      <a:satMod val="175000"/>
                      <a:alpha val="40000"/>
                    </a:schemeClr>
                  </a:glow>
                </a:effectLst>
              </a:rPr>
              <a:t>Results</a:t>
            </a:r>
          </a:p>
        </p:txBody>
      </p:sp>
      <p:sp>
        <p:nvSpPr>
          <p:cNvPr id="5" name="Subtitle 4">
            <a:extLst>
              <a:ext uri="{FF2B5EF4-FFF2-40B4-BE49-F238E27FC236}">
                <a16:creationId xmlns:a16="http://schemas.microsoft.com/office/drawing/2014/main" id="{D467220F-B280-41F3-846E-6A019A9BEA3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61636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0512" y="939682"/>
            <a:ext cx="1740782" cy="654807"/>
          </a:xfrm>
        </p:spPr>
        <p:txBody>
          <a:bodyPr>
            <a:normAutofit fontScale="90000"/>
          </a:bodyPr>
          <a:lstStyle/>
          <a:p>
            <a:r>
              <a:rPr lang="en-US" sz="2700" u="sng" dirty="0">
                <a:solidFill>
                  <a:schemeClr val="bg1"/>
                </a:solidFill>
              </a:rPr>
              <a:t>Traditional</a:t>
            </a:r>
          </a:p>
        </p:txBody>
      </p:sp>
      <p:sp>
        <p:nvSpPr>
          <p:cNvPr id="3" name="Content Placeholder 2"/>
          <p:cNvSpPr>
            <a:spLocks noGrp="1"/>
          </p:cNvSpPr>
          <p:nvPr>
            <p:ph idx="1"/>
          </p:nvPr>
        </p:nvSpPr>
        <p:spPr>
          <a:xfrm>
            <a:off x="225436" y="1525249"/>
            <a:ext cx="3329396" cy="1784007"/>
          </a:xfrm>
        </p:spPr>
        <p:txBody>
          <a:bodyPr>
            <a:noAutofit/>
          </a:bodyPr>
          <a:lstStyle/>
          <a:p>
            <a:pPr>
              <a:buFont typeface="Wingdings" panose="05000000000000000000" pitchFamily="2" charset="2"/>
              <a:buChar char="Ø"/>
            </a:pPr>
            <a:r>
              <a:rPr lang="en-US" sz="1900" dirty="0">
                <a:solidFill>
                  <a:schemeClr val="bg1"/>
                </a:solidFill>
              </a:rPr>
              <a:t>landform homogeneity</a:t>
            </a:r>
          </a:p>
          <a:p>
            <a:pPr>
              <a:buFont typeface="Wingdings" panose="05000000000000000000" pitchFamily="2" charset="2"/>
              <a:buChar char="Ø"/>
            </a:pPr>
            <a:r>
              <a:rPr lang="en-US" sz="1900" dirty="0">
                <a:solidFill>
                  <a:schemeClr val="bg1"/>
                </a:solidFill>
              </a:rPr>
              <a:t>uniform linear slopes</a:t>
            </a:r>
          </a:p>
          <a:p>
            <a:pPr>
              <a:buFont typeface="Wingdings" panose="05000000000000000000" pitchFamily="2" charset="2"/>
              <a:buChar char="Ø"/>
            </a:pPr>
            <a:r>
              <a:rPr lang="en-US" sz="1900" dirty="0">
                <a:solidFill>
                  <a:schemeClr val="bg1"/>
                </a:solidFill>
              </a:rPr>
              <a:t>susceptible to erosion</a:t>
            </a:r>
          </a:p>
          <a:p>
            <a:pPr>
              <a:buFont typeface="Wingdings" panose="05000000000000000000" pitchFamily="2" charset="2"/>
              <a:buChar char="Ø"/>
            </a:pPr>
            <a:r>
              <a:rPr lang="en-US" sz="1900" dirty="0">
                <a:solidFill>
                  <a:schemeClr val="bg1"/>
                </a:solidFill>
              </a:rPr>
              <a:t>benches or terraces </a:t>
            </a:r>
          </a:p>
        </p:txBody>
      </p:sp>
      <p:sp>
        <p:nvSpPr>
          <p:cNvPr id="4" name="Title 1"/>
          <p:cNvSpPr txBox="1">
            <a:spLocks/>
          </p:cNvSpPr>
          <p:nvPr/>
        </p:nvSpPr>
        <p:spPr>
          <a:xfrm>
            <a:off x="6141626" y="783651"/>
            <a:ext cx="279386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u="sng" dirty="0">
                <a:solidFill>
                  <a:schemeClr val="bg1"/>
                </a:solidFill>
              </a:rPr>
              <a:t>Geomorphic</a:t>
            </a:r>
          </a:p>
        </p:txBody>
      </p:sp>
      <p:sp>
        <p:nvSpPr>
          <p:cNvPr id="5" name="Content Placeholder 2"/>
          <p:cNvSpPr txBox="1">
            <a:spLocks/>
          </p:cNvSpPr>
          <p:nvPr/>
        </p:nvSpPr>
        <p:spPr>
          <a:xfrm>
            <a:off x="6060412" y="1540146"/>
            <a:ext cx="3329396"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US" sz="1900" dirty="0">
                <a:solidFill>
                  <a:schemeClr val="bg1"/>
                </a:solidFill>
              </a:rPr>
              <a:t>landform heterogeneity</a:t>
            </a:r>
          </a:p>
          <a:p>
            <a:pPr>
              <a:buFont typeface="Wingdings" panose="05000000000000000000" pitchFamily="2" charset="2"/>
              <a:buChar char="Ø"/>
            </a:pPr>
            <a:r>
              <a:rPr lang="en-US" sz="1900" dirty="0">
                <a:solidFill>
                  <a:schemeClr val="bg1"/>
                </a:solidFill>
              </a:rPr>
              <a:t>slope-aspect variety</a:t>
            </a:r>
          </a:p>
          <a:p>
            <a:pPr>
              <a:buFont typeface="Wingdings" panose="05000000000000000000" pitchFamily="2" charset="2"/>
              <a:buChar char="Ø"/>
            </a:pPr>
            <a:r>
              <a:rPr lang="en-US" sz="1900" dirty="0">
                <a:solidFill>
                  <a:schemeClr val="bg1"/>
                </a:solidFill>
              </a:rPr>
              <a:t>create erosional stability</a:t>
            </a:r>
          </a:p>
          <a:p>
            <a:pPr>
              <a:buFont typeface="Wingdings" panose="05000000000000000000" pitchFamily="2" charset="2"/>
              <a:buChar char="Ø"/>
            </a:pPr>
            <a:r>
              <a:rPr lang="en-US" sz="1900" dirty="0">
                <a:solidFill>
                  <a:schemeClr val="bg1"/>
                </a:solidFill>
              </a:rPr>
              <a:t>provide aesthetic value</a:t>
            </a:r>
          </a:p>
          <a:p>
            <a:endParaRPr lang="en-US" sz="1650" dirty="0">
              <a:solidFill>
                <a:schemeClr val="bg1"/>
              </a:solidFill>
            </a:endParaRPr>
          </a:p>
          <a:p>
            <a:endParaRPr lang="en-US" sz="2100" dirty="0">
              <a:solidFill>
                <a:schemeClr val="bg1"/>
              </a:solidFill>
            </a:endParaRPr>
          </a:p>
        </p:txBody>
      </p:sp>
      <p:sp>
        <p:nvSpPr>
          <p:cNvPr id="10" name="Title 1"/>
          <p:cNvSpPr txBox="1">
            <a:spLocks/>
          </p:cNvSpPr>
          <p:nvPr/>
        </p:nvSpPr>
        <p:spPr>
          <a:xfrm>
            <a:off x="2509096" y="258563"/>
            <a:ext cx="4125808" cy="654807"/>
          </a:xfrm>
          <a:prstGeom prst="rect">
            <a:avLst/>
          </a:prstGeom>
        </p:spPr>
        <p:txBody>
          <a:bodyPr vert="horz" lIns="91440" tIns="45720" rIns="91440" bIns="45720" rtlCol="0" anchor="t">
            <a:normAutofit fontScale="85000" lnSpcReduction="10000"/>
          </a:bodyPr>
          <a:lstStyle>
            <a:lvl1pPr>
              <a:spcBef>
                <a:spcPct val="0"/>
              </a:spcBef>
              <a:buNone/>
              <a:defRPr sz="3600">
                <a:solidFill>
                  <a:schemeClr val="accent1">
                    <a:lumMod val="75000"/>
                  </a:schemeClr>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solidFill>
                  <a:schemeClr val="bg1"/>
                </a:solidFill>
              </a:rPr>
              <a:t>Reclamation Practices</a:t>
            </a:r>
          </a:p>
        </p:txBody>
      </p:sp>
      <p:grpSp>
        <p:nvGrpSpPr>
          <p:cNvPr id="9" name="Group 8">
            <a:extLst>
              <a:ext uri="{FF2B5EF4-FFF2-40B4-BE49-F238E27FC236}">
                <a16:creationId xmlns:a16="http://schemas.microsoft.com/office/drawing/2014/main" id="{37325A53-F448-4EEB-B1CE-1125390459B1}"/>
              </a:ext>
            </a:extLst>
          </p:cNvPr>
          <p:cNvGrpSpPr/>
          <p:nvPr/>
        </p:nvGrpSpPr>
        <p:grpSpPr>
          <a:xfrm>
            <a:off x="950897" y="2318315"/>
            <a:ext cx="3443332" cy="5176650"/>
            <a:chOff x="920417" y="2181155"/>
            <a:chExt cx="3443332" cy="5176650"/>
          </a:xfrm>
        </p:grpSpPr>
        <p:grpSp>
          <p:nvGrpSpPr>
            <p:cNvPr id="6" name="Group 5">
              <a:extLst>
                <a:ext uri="{FF2B5EF4-FFF2-40B4-BE49-F238E27FC236}">
                  <a16:creationId xmlns:a16="http://schemas.microsoft.com/office/drawing/2014/main" id="{5F1B2F7A-2F06-47AB-AE64-E5A34400C699}"/>
                </a:ext>
              </a:extLst>
            </p:cNvPr>
            <p:cNvGrpSpPr/>
            <p:nvPr/>
          </p:nvGrpSpPr>
          <p:grpSpPr>
            <a:xfrm>
              <a:off x="920417" y="2181155"/>
              <a:ext cx="3443332" cy="5176650"/>
              <a:chOff x="920417" y="2181155"/>
              <a:chExt cx="3443332" cy="5176650"/>
            </a:xfrm>
          </p:grpSpPr>
          <p:pic>
            <p:nvPicPr>
              <p:cNvPr id="7" name="Picture 6"/>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2600" b="96400" l="0" r="89236"/>
                        </a14:imgEffect>
                      </a14:imgLayer>
                    </a14:imgProps>
                  </a:ext>
                  <a:ext uri="{28A0092B-C50C-407E-A947-70E740481C1C}">
                    <a14:useLocalDpi xmlns:a14="http://schemas.microsoft.com/office/drawing/2010/main"/>
                  </a:ext>
                </a:extLst>
              </a:blip>
              <a:srcRect/>
              <a:stretch/>
            </p:blipFill>
            <p:spPr>
              <a:xfrm rot="1361897">
                <a:off x="920417" y="2181155"/>
                <a:ext cx="2973558" cy="5176650"/>
              </a:xfrm>
              <a:prstGeom prst="rect">
                <a:avLst/>
              </a:prstGeom>
              <a:effectLst>
                <a:softEdge rad="50800"/>
              </a:effectLst>
            </p:spPr>
          </p:pic>
          <p:sp>
            <p:nvSpPr>
              <p:cNvPr id="11" name="Content Placeholder 2"/>
              <p:cNvSpPr txBox="1">
                <a:spLocks/>
              </p:cNvSpPr>
              <p:nvPr/>
            </p:nvSpPr>
            <p:spPr>
              <a:xfrm>
                <a:off x="3256729" y="5488136"/>
                <a:ext cx="776451" cy="28872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125" dirty="0">
                    <a:solidFill>
                      <a:schemeClr val="bg1"/>
                    </a:solidFill>
                  </a:rPr>
                  <a:t>slope</a:t>
                </a:r>
                <a:r>
                  <a:rPr lang="en-US" sz="1125" dirty="0"/>
                  <a:t> </a:t>
                </a:r>
                <a:r>
                  <a:rPr lang="en-US" sz="1125" dirty="0">
                    <a:solidFill>
                      <a:schemeClr val="bg1"/>
                    </a:solidFill>
                  </a:rPr>
                  <a:t>(degrees)</a:t>
                </a:r>
              </a:p>
            </p:txBody>
          </p:sp>
          <p:pic>
            <p:nvPicPr>
              <p:cNvPr id="16" name="Picture 15"/>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7895" b="94737" l="0" r="100000">
                            <a14:foregroundMark x1="26113" y1="50000" x2="5935" y2="50000"/>
                            <a14:foregroundMark x1="5638" y1="36842" x2="5638" y2="47368"/>
                            <a14:foregroundMark x1="5341" y1="55263" x2="5638" y2="65789"/>
                            <a14:foregroundMark x1="4451" y1="36842" x2="4451" y2="68421"/>
                            <a14:foregroundMark x1="4748" y1="31579" x2="4154" y2="31579"/>
                            <a14:foregroundMark x1="5341" y1="68421" x2="4154" y2="68421"/>
                            <a14:backgroundMark x1="1780" y1="60526" x2="1187" y2="23684"/>
                            <a14:backgroundMark x1="98813" y1="34211" x2="98813" y2="60526"/>
                            <a14:backgroundMark x1="12463" y1="84211" x2="98813" y2="78947"/>
                            <a14:backgroundMark x1="19881" y1="23684" x2="97923" y2="21053"/>
                            <a14:backgroundMark x1="16320" y1="23684" x2="3264" y2="21053"/>
                            <a14:backgroundMark x1="17507" y1="23684" x2="19288" y2="23684"/>
                            <a14:backgroundMark x1="15134" y1="76316" x2="3858" y2="76316"/>
                          </a14:backgroundRemoval>
                        </a14:imgEffect>
                      </a14:imgLayer>
                    </a14:imgProps>
                  </a:ext>
                  <a:ext uri="{28A0092B-C50C-407E-A947-70E740481C1C}">
                    <a14:useLocalDpi xmlns:a14="http://schemas.microsoft.com/office/drawing/2010/main"/>
                  </a:ext>
                </a:extLst>
              </a:blip>
              <a:srcRect l="3425"/>
              <a:stretch/>
            </p:blipFill>
            <p:spPr>
              <a:xfrm rot="16200000">
                <a:off x="2945995" y="4542472"/>
                <a:ext cx="2539051" cy="296457"/>
              </a:xfrm>
              <a:prstGeom prst="rect">
                <a:avLst/>
              </a:prstGeom>
            </p:spPr>
          </p:pic>
        </p:grpSp>
        <p:sp>
          <p:nvSpPr>
            <p:cNvPr id="17" name="Content Placeholder 2"/>
            <p:cNvSpPr txBox="1">
              <a:spLocks/>
            </p:cNvSpPr>
            <p:nvPr/>
          </p:nvSpPr>
          <p:spPr>
            <a:xfrm>
              <a:off x="3922974" y="3432476"/>
              <a:ext cx="409624" cy="28404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25" dirty="0">
                  <a:solidFill>
                    <a:schemeClr val="bg1"/>
                  </a:solidFill>
                </a:rPr>
                <a:t>50</a:t>
              </a:r>
            </a:p>
          </p:txBody>
        </p:sp>
        <p:sp>
          <p:nvSpPr>
            <p:cNvPr id="18" name="Content Placeholder 2"/>
            <p:cNvSpPr txBox="1">
              <a:spLocks/>
            </p:cNvSpPr>
            <p:nvPr/>
          </p:nvSpPr>
          <p:spPr>
            <a:xfrm>
              <a:off x="3999069" y="5624447"/>
              <a:ext cx="344264" cy="199468"/>
            </a:xfrm>
            <a:prstGeom prst="rect">
              <a:avLst/>
            </a:prstGeom>
          </p:spPr>
          <p:txBody>
            <a:bodyPr vert="horz" lIns="68580" tIns="34290" rIns="68580" bIns="3429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50" dirty="0">
                  <a:solidFill>
                    <a:schemeClr val="bg1"/>
                  </a:solidFill>
                </a:rPr>
                <a:t>0</a:t>
              </a:r>
            </a:p>
          </p:txBody>
        </p:sp>
      </p:grpSp>
      <p:grpSp>
        <p:nvGrpSpPr>
          <p:cNvPr id="8" name="Group 7">
            <a:extLst>
              <a:ext uri="{FF2B5EF4-FFF2-40B4-BE49-F238E27FC236}">
                <a16:creationId xmlns:a16="http://schemas.microsoft.com/office/drawing/2014/main" id="{74454E1C-377A-41E7-8242-1386EF159832}"/>
              </a:ext>
            </a:extLst>
          </p:cNvPr>
          <p:cNvGrpSpPr/>
          <p:nvPr/>
        </p:nvGrpSpPr>
        <p:grpSpPr>
          <a:xfrm>
            <a:off x="4264871" y="1742411"/>
            <a:ext cx="4592086" cy="4937057"/>
            <a:chOff x="4264871" y="1742411"/>
            <a:chExt cx="4592086" cy="4937057"/>
          </a:xfrm>
        </p:grpSpPr>
        <p:pic>
          <p:nvPicPr>
            <p:cNvPr id="15" name="Picture 14"/>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45098" b="82824" l="34970" r="62667"/>
                      </a14:imgEffect>
                    </a14:imgLayer>
                  </a14:imgProps>
                </a:ext>
                <a:ext uri="{28A0092B-C50C-407E-A947-70E740481C1C}">
                  <a14:useLocalDpi xmlns:a14="http://schemas.microsoft.com/office/drawing/2010/main"/>
                </a:ext>
              </a:extLst>
            </a:blip>
            <a:srcRect l="35224" t="46282" r="36742" b="16279"/>
            <a:stretch/>
          </p:blipFill>
          <p:spPr>
            <a:xfrm>
              <a:off x="4264871" y="1742411"/>
              <a:ext cx="4592086" cy="4738802"/>
            </a:xfrm>
            <a:prstGeom prst="rect">
              <a:avLst/>
            </a:prstGeom>
            <a:effectLst>
              <a:softEdge rad="50800"/>
            </a:effectLst>
          </p:spPr>
        </p:pic>
        <p:sp>
          <p:nvSpPr>
            <p:cNvPr id="14" name="Content Placeholder 2">
              <a:extLst>
                <a:ext uri="{FF2B5EF4-FFF2-40B4-BE49-F238E27FC236}">
                  <a16:creationId xmlns:a16="http://schemas.microsoft.com/office/drawing/2014/main" id="{5A722E56-4643-4A0F-BE1D-DF856365002F}"/>
                </a:ext>
              </a:extLst>
            </p:cNvPr>
            <p:cNvSpPr txBox="1">
              <a:spLocks/>
            </p:cNvSpPr>
            <p:nvPr/>
          </p:nvSpPr>
          <p:spPr>
            <a:xfrm>
              <a:off x="5625933" y="6081452"/>
              <a:ext cx="1534142" cy="598016"/>
            </a:xfrm>
            <a:prstGeom prst="rect">
              <a:avLst/>
            </a:prstGeom>
            <a:no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solidFill>
                    <a:schemeClr val="bg1"/>
                  </a:solidFill>
                </a:rPr>
                <a:t>Carlson Natural </a:t>
              </a:r>
              <a:r>
                <a:rPr lang="en-US" sz="1400" dirty="0" err="1">
                  <a:solidFill>
                    <a:schemeClr val="bg1"/>
                  </a:solidFill>
                </a:rPr>
                <a:t>Regrade</a:t>
              </a:r>
              <a:r>
                <a:rPr lang="en-US" sz="1400" baseline="30000" dirty="0" err="1">
                  <a:solidFill>
                    <a:schemeClr val="bg1"/>
                  </a:solidFill>
                </a:rPr>
                <a:t>TM</a:t>
              </a:r>
              <a:r>
                <a:rPr lang="en-US" sz="1400" dirty="0">
                  <a:solidFill>
                    <a:schemeClr val="bg1"/>
                  </a:solidFill>
                </a:rPr>
                <a:t> </a:t>
              </a:r>
            </a:p>
            <a:p>
              <a:endParaRPr lang="en-US" sz="1800" dirty="0">
                <a:solidFill>
                  <a:schemeClr val="bg1"/>
                </a:solidFill>
              </a:endParaRPr>
            </a:p>
          </p:txBody>
        </p:sp>
      </p:grpSp>
    </p:spTree>
    <p:extLst>
      <p:ext uri="{BB962C8B-B14F-4D97-AF65-F5344CB8AC3E}">
        <p14:creationId xmlns:p14="http://schemas.microsoft.com/office/powerpoint/2010/main" val="428479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7625133-61F6-4210-99C7-0760F0079A22}"/>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893699"/>
            <a:ext cx="8875432" cy="5916954"/>
          </a:xfrm>
        </p:spPr>
      </p:pic>
      <p:sp>
        <p:nvSpPr>
          <p:cNvPr id="2" name="Title 1">
            <a:extLst>
              <a:ext uri="{FF2B5EF4-FFF2-40B4-BE49-F238E27FC236}">
                <a16:creationId xmlns:a16="http://schemas.microsoft.com/office/drawing/2014/main" id="{FB0CB7C8-33CB-45EA-B190-B6F2451449F8}"/>
              </a:ext>
            </a:extLst>
          </p:cNvPr>
          <p:cNvSpPr>
            <a:spLocks noGrp="1"/>
          </p:cNvSpPr>
          <p:nvPr>
            <p:ph type="title"/>
          </p:nvPr>
        </p:nvSpPr>
        <p:spPr/>
        <p:txBody>
          <a:bodyPr/>
          <a:lstStyle/>
          <a:p>
            <a:r>
              <a:rPr lang="en-US" dirty="0"/>
              <a:t>Aspect</a:t>
            </a:r>
          </a:p>
        </p:txBody>
      </p:sp>
    </p:spTree>
    <p:extLst>
      <p:ext uri="{BB962C8B-B14F-4D97-AF65-F5344CB8AC3E}">
        <p14:creationId xmlns:p14="http://schemas.microsoft.com/office/powerpoint/2010/main" val="36131124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04F19-23C0-482F-AECB-733ACD3903BC}"/>
              </a:ext>
            </a:extLst>
          </p:cNvPr>
          <p:cNvSpPr>
            <a:spLocks noGrp="1"/>
          </p:cNvSpPr>
          <p:nvPr>
            <p:ph type="title"/>
          </p:nvPr>
        </p:nvSpPr>
        <p:spPr/>
        <p:txBody>
          <a:bodyPr/>
          <a:lstStyle/>
          <a:p>
            <a:r>
              <a:rPr lang="en-US" dirty="0"/>
              <a:t>Topographic Position Index</a:t>
            </a:r>
          </a:p>
        </p:txBody>
      </p:sp>
      <p:pic>
        <p:nvPicPr>
          <p:cNvPr id="5" name="Content Placeholder 4">
            <a:extLst>
              <a:ext uri="{FF2B5EF4-FFF2-40B4-BE49-F238E27FC236}">
                <a16:creationId xmlns:a16="http://schemas.microsoft.com/office/drawing/2014/main" id="{986A775D-C922-4963-9B52-136ADBD1116F}"/>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73499" y="1144220"/>
            <a:ext cx="8229600" cy="5486400"/>
          </a:xfrm>
        </p:spPr>
      </p:pic>
    </p:spTree>
    <p:extLst>
      <p:ext uri="{BB962C8B-B14F-4D97-AF65-F5344CB8AC3E}">
        <p14:creationId xmlns:p14="http://schemas.microsoft.com/office/powerpoint/2010/main" val="19960200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D4A19-AA34-4FAD-85BA-4F0D47599E8C}"/>
              </a:ext>
            </a:extLst>
          </p:cNvPr>
          <p:cNvSpPr>
            <a:spLocks noGrp="1"/>
          </p:cNvSpPr>
          <p:nvPr>
            <p:ph type="title"/>
          </p:nvPr>
        </p:nvSpPr>
        <p:spPr/>
        <p:txBody>
          <a:bodyPr/>
          <a:lstStyle/>
          <a:p>
            <a:r>
              <a:rPr lang="en-US" dirty="0"/>
              <a:t>Hierarchical Slope Position</a:t>
            </a:r>
          </a:p>
        </p:txBody>
      </p:sp>
      <p:pic>
        <p:nvPicPr>
          <p:cNvPr id="5" name="Content Placeholder 4">
            <a:extLst>
              <a:ext uri="{FF2B5EF4-FFF2-40B4-BE49-F238E27FC236}">
                <a16:creationId xmlns:a16="http://schemas.microsoft.com/office/drawing/2014/main" id="{8A47593F-4736-4773-B924-D41A7DC7DC5A}"/>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57200" y="1013460"/>
            <a:ext cx="8229600" cy="5486400"/>
          </a:xfrm>
        </p:spPr>
      </p:pic>
    </p:spTree>
    <p:extLst>
      <p:ext uri="{BB962C8B-B14F-4D97-AF65-F5344CB8AC3E}">
        <p14:creationId xmlns:p14="http://schemas.microsoft.com/office/powerpoint/2010/main" val="18305713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78366-41D0-4942-BF50-8A44ECB70265}"/>
              </a:ext>
            </a:extLst>
          </p:cNvPr>
          <p:cNvSpPr>
            <a:spLocks noGrp="1"/>
          </p:cNvSpPr>
          <p:nvPr>
            <p:ph type="title"/>
          </p:nvPr>
        </p:nvSpPr>
        <p:spPr/>
        <p:txBody>
          <a:bodyPr/>
          <a:lstStyle/>
          <a:p>
            <a:r>
              <a:rPr lang="en-US" dirty="0"/>
              <a:t>Topographic Roughness</a:t>
            </a:r>
          </a:p>
        </p:txBody>
      </p:sp>
      <p:pic>
        <p:nvPicPr>
          <p:cNvPr id="5" name="Content Placeholder 4">
            <a:extLst>
              <a:ext uri="{FF2B5EF4-FFF2-40B4-BE49-F238E27FC236}">
                <a16:creationId xmlns:a16="http://schemas.microsoft.com/office/drawing/2014/main" id="{B70BB64D-D073-4877-B942-B52E6A0CC79B}"/>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57200" y="1196340"/>
            <a:ext cx="8229600" cy="5486400"/>
          </a:xfrm>
        </p:spPr>
      </p:pic>
    </p:spTree>
    <p:extLst>
      <p:ext uri="{BB962C8B-B14F-4D97-AF65-F5344CB8AC3E}">
        <p14:creationId xmlns:p14="http://schemas.microsoft.com/office/powerpoint/2010/main" val="9810628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C801F6C-EF72-4933-BA3E-F5F4C88970C7}"/>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57200" y="1145377"/>
            <a:ext cx="8229600" cy="5486400"/>
          </a:xfrm>
        </p:spPr>
      </p:pic>
      <p:sp>
        <p:nvSpPr>
          <p:cNvPr id="2" name="Title 1">
            <a:extLst>
              <a:ext uri="{FF2B5EF4-FFF2-40B4-BE49-F238E27FC236}">
                <a16:creationId xmlns:a16="http://schemas.microsoft.com/office/drawing/2014/main" id="{C2B5096E-20D1-4DE2-8E10-8205FDB0626C}"/>
              </a:ext>
            </a:extLst>
          </p:cNvPr>
          <p:cNvSpPr>
            <a:spLocks noGrp="1"/>
          </p:cNvSpPr>
          <p:nvPr>
            <p:ph type="title"/>
          </p:nvPr>
        </p:nvSpPr>
        <p:spPr/>
        <p:txBody>
          <a:bodyPr/>
          <a:lstStyle/>
          <a:p>
            <a:r>
              <a:rPr lang="en-US" dirty="0"/>
              <a:t>Heat Load Index (HLI)</a:t>
            </a:r>
          </a:p>
        </p:txBody>
      </p:sp>
      <p:sp>
        <p:nvSpPr>
          <p:cNvPr id="7" name="Rectangle 6">
            <a:extLst>
              <a:ext uri="{FF2B5EF4-FFF2-40B4-BE49-F238E27FC236}">
                <a16:creationId xmlns:a16="http://schemas.microsoft.com/office/drawing/2014/main" id="{93A35B82-7D11-452F-B0C8-5745E011DD5B}"/>
              </a:ext>
            </a:extLst>
          </p:cNvPr>
          <p:cNvSpPr/>
          <p:nvPr/>
        </p:nvSpPr>
        <p:spPr>
          <a:xfrm>
            <a:off x="0" y="6509742"/>
            <a:ext cx="2547685" cy="369332"/>
          </a:xfrm>
          <a:prstGeom prst="rect">
            <a:avLst/>
          </a:prstGeom>
        </p:spPr>
        <p:txBody>
          <a:bodyPr wrap="none">
            <a:spAutoFit/>
          </a:bodyPr>
          <a:lstStyle/>
          <a:p>
            <a:r>
              <a:rPr lang="en-US" dirty="0">
                <a:latin typeface="Lato"/>
              </a:rPr>
              <a:t>McCune &amp; Keon (2002)</a:t>
            </a:r>
            <a:endParaRPr lang="en-US" dirty="0"/>
          </a:p>
        </p:txBody>
      </p:sp>
    </p:spTree>
    <p:extLst>
      <p:ext uri="{BB962C8B-B14F-4D97-AF65-F5344CB8AC3E}">
        <p14:creationId xmlns:p14="http://schemas.microsoft.com/office/powerpoint/2010/main" val="18100052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D293236-67DD-4816-BF3C-CBE68D75D2C0}"/>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757040" y="196312"/>
            <a:ext cx="4073235" cy="6400800"/>
          </a:xfrm>
        </p:spPr>
      </p:pic>
      <p:sp>
        <p:nvSpPr>
          <p:cNvPr id="2" name="Title 1">
            <a:extLst>
              <a:ext uri="{FF2B5EF4-FFF2-40B4-BE49-F238E27FC236}">
                <a16:creationId xmlns:a16="http://schemas.microsoft.com/office/drawing/2014/main" id="{E1CE8243-672D-4B1A-9DB3-78C44AD0EFAD}"/>
              </a:ext>
            </a:extLst>
          </p:cNvPr>
          <p:cNvSpPr>
            <a:spLocks noGrp="1"/>
          </p:cNvSpPr>
          <p:nvPr>
            <p:ph type="title"/>
          </p:nvPr>
        </p:nvSpPr>
        <p:spPr>
          <a:xfrm>
            <a:off x="6296890" y="0"/>
            <a:ext cx="1059639" cy="501112"/>
          </a:xfrm>
        </p:spPr>
        <p:txBody>
          <a:bodyPr>
            <a:normAutofit fontScale="90000"/>
          </a:bodyPr>
          <a:lstStyle/>
          <a:p>
            <a:pPr algn="ctr"/>
            <a:r>
              <a:rPr lang="en-US" sz="2800" dirty="0"/>
              <a:t>HLI</a:t>
            </a:r>
          </a:p>
        </p:txBody>
      </p:sp>
      <p:pic>
        <p:nvPicPr>
          <p:cNvPr id="7" name="Picture 6">
            <a:extLst>
              <a:ext uri="{FF2B5EF4-FFF2-40B4-BE49-F238E27FC236}">
                <a16:creationId xmlns:a16="http://schemas.microsoft.com/office/drawing/2014/main" id="{2769DC6D-416B-4EDA-8F2E-C78BF410E7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4314" y="196312"/>
            <a:ext cx="4073237" cy="6400800"/>
          </a:xfrm>
          <a:prstGeom prst="rect">
            <a:avLst/>
          </a:prstGeom>
        </p:spPr>
      </p:pic>
      <p:sp>
        <p:nvSpPr>
          <p:cNvPr id="9" name="Title 1">
            <a:extLst>
              <a:ext uri="{FF2B5EF4-FFF2-40B4-BE49-F238E27FC236}">
                <a16:creationId xmlns:a16="http://schemas.microsoft.com/office/drawing/2014/main" id="{3C5ECB84-8417-4F18-A4E6-5AD4D1049E53}"/>
              </a:ext>
            </a:extLst>
          </p:cNvPr>
          <p:cNvSpPr txBox="1">
            <a:spLocks/>
          </p:cNvSpPr>
          <p:nvPr/>
        </p:nvSpPr>
        <p:spPr>
          <a:xfrm>
            <a:off x="1892870" y="23248"/>
            <a:ext cx="796123" cy="501112"/>
          </a:xfrm>
          <a:prstGeom prst="rect">
            <a:avLst/>
          </a:prstGeom>
        </p:spPr>
        <p:txBody>
          <a:bodyPr vert="horz" lIns="91440" tIns="45720" rIns="91440" bIns="45720" rtlCol="0" anchor="t">
            <a:normAutofit fontScale="97500" lnSpcReduction="10000"/>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t>HSP</a:t>
            </a:r>
          </a:p>
        </p:txBody>
      </p:sp>
    </p:spTree>
    <p:extLst>
      <p:ext uri="{BB962C8B-B14F-4D97-AF65-F5344CB8AC3E}">
        <p14:creationId xmlns:p14="http://schemas.microsoft.com/office/powerpoint/2010/main" val="27916965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EE9D7-06F9-4423-8D0E-4287A02DF3E2}"/>
              </a:ext>
            </a:extLst>
          </p:cNvPr>
          <p:cNvSpPr>
            <a:spLocks noGrp="1"/>
          </p:cNvSpPr>
          <p:nvPr>
            <p:ph type="title"/>
          </p:nvPr>
        </p:nvSpPr>
        <p:spPr/>
        <p:txBody>
          <a:bodyPr/>
          <a:lstStyle/>
          <a:p>
            <a:r>
              <a:rPr lang="en-US" dirty="0"/>
              <a:t>Curvature</a:t>
            </a:r>
          </a:p>
        </p:txBody>
      </p:sp>
      <p:pic>
        <p:nvPicPr>
          <p:cNvPr id="5" name="Content Placeholder 4">
            <a:extLst>
              <a:ext uri="{FF2B5EF4-FFF2-40B4-BE49-F238E27FC236}">
                <a16:creationId xmlns:a16="http://schemas.microsoft.com/office/drawing/2014/main" id="{9BD96203-18AE-4DA6-8883-C6DA6A07970B}"/>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57200" y="1242060"/>
            <a:ext cx="8229600" cy="5486400"/>
          </a:xfrm>
        </p:spPr>
      </p:pic>
      <p:sp>
        <p:nvSpPr>
          <p:cNvPr id="6" name="Rectangle 5">
            <a:extLst>
              <a:ext uri="{FF2B5EF4-FFF2-40B4-BE49-F238E27FC236}">
                <a16:creationId xmlns:a16="http://schemas.microsoft.com/office/drawing/2014/main" id="{3B3135DE-69A6-4287-992E-7D7409DC2399}"/>
              </a:ext>
            </a:extLst>
          </p:cNvPr>
          <p:cNvSpPr/>
          <p:nvPr/>
        </p:nvSpPr>
        <p:spPr>
          <a:xfrm>
            <a:off x="3994999" y="129540"/>
            <a:ext cx="4572000" cy="1200329"/>
          </a:xfrm>
          <a:prstGeom prst="rect">
            <a:avLst/>
          </a:prstGeom>
        </p:spPr>
        <p:txBody>
          <a:bodyPr>
            <a:spAutoFit/>
          </a:bodyPr>
          <a:lstStyle/>
          <a:p>
            <a:r>
              <a:rPr lang="en-US" b="1" dirty="0"/>
              <a:t>Negative values </a:t>
            </a:r>
            <a:r>
              <a:rPr lang="en-US" dirty="0"/>
              <a:t>in the profile curvature indicate the surface is upwardly convex </a:t>
            </a:r>
            <a:r>
              <a:rPr lang="en-US" b="1" dirty="0"/>
              <a:t>Positive values </a:t>
            </a:r>
            <a:r>
              <a:rPr lang="en-US" dirty="0"/>
              <a:t>indicate that the surface is upwardly concave</a:t>
            </a:r>
          </a:p>
        </p:txBody>
      </p:sp>
    </p:spTree>
    <p:extLst>
      <p:ext uri="{BB962C8B-B14F-4D97-AF65-F5344CB8AC3E}">
        <p14:creationId xmlns:p14="http://schemas.microsoft.com/office/powerpoint/2010/main" val="32087559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48C0B-8B22-483C-83F8-3EA0495EDF45}"/>
              </a:ext>
            </a:extLst>
          </p:cNvPr>
          <p:cNvSpPr>
            <a:spLocks noGrp="1"/>
          </p:cNvSpPr>
          <p:nvPr>
            <p:ph type="title"/>
          </p:nvPr>
        </p:nvSpPr>
        <p:spPr/>
        <p:txBody>
          <a:bodyPr>
            <a:normAutofit/>
          </a:bodyPr>
          <a:lstStyle/>
          <a:p>
            <a:r>
              <a:rPr lang="en-US" dirty="0"/>
              <a:t>PCA of terrain attributes</a:t>
            </a:r>
          </a:p>
        </p:txBody>
      </p:sp>
      <p:pic>
        <p:nvPicPr>
          <p:cNvPr id="13" name="Content Placeholder 12">
            <a:extLst>
              <a:ext uri="{FF2B5EF4-FFF2-40B4-BE49-F238E27FC236}">
                <a16:creationId xmlns:a16="http://schemas.microsoft.com/office/drawing/2014/main" id="{F3507E59-DFAE-4841-95B4-168B55EA761A}"/>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34717" y="1733296"/>
            <a:ext cx="8874566" cy="3944250"/>
          </a:xfrm>
        </p:spPr>
      </p:pic>
    </p:spTree>
    <p:extLst>
      <p:ext uri="{BB962C8B-B14F-4D97-AF65-F5344CB8AC3E}">
        <p14:creationId xmlns:p14="http://schemas.microsoft.com/office/powerpoint/2010/main" val="27133350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EB0F2-F04E-4293-8703-6CA4EF0FDE8C}"/>
              </a:ext>
            </a:extLst>
          </p:cNvPr>
          <p:cNvSpPr>
            <a:spLocks noGrp="1"/>
          </p:cNvSpPr>
          <p:nvPr>
            <p:ph type="title"/>
          </p:nvPr>
        </p:nvSpPr>
        <p:spPr/>
        <p:txBody>
          <a:bodyPr>
            <a:normAutofit/>
          </a:bodyPr>
          <a:lstStyle/>
          <a:p>
            <a:r>
              <a:rPr lang="en-US" dirty="0"/>
              <a:t>Cluster analysis</a:t>
            </a:r>
          </a:p>
        </p:txBody>
      </p:sp>
      <p:sp>
        <p:nvSpPr>
          <p:cNvPr id="3" name="Content Placeholder 2">
            <a:extLst>
              <a:ext uri="{FF2B5EF4-FFF2-40B4-BE49-F238E27FC236}">
                <a16:creationId xmlns:a16="http://schemas.microsoft.com/office/drawing/2014/main" id="{9D662C88-0EAE-4EAD-9995-67E3F1496F7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AF25356-D936-49B2-B5B6-0C90033349D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 y="1206628"/>
            <a:ext cx="9144000" cy="4686877"/>
          </a:xfrm>
          <a:prstGeom prst="rect">
            <a:avLst/>
          </a:prstGeom>
        </p:spPr>
      </p:pic>
    </p:spTree>
    <p:extLst>
      <p:ext uri="{BB962C8B-B14F-4D97-AF65-F5344CB8AC3E}">
        <p14:creationId xmlns:p14="http://schemas.microsoft.com/office/powerpoint/2010/main" val="14006552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79CA08-D5B7-4B93-ADEC-A03CE055839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73987" y="305243"/>
            <a:ext cx="4919492" cy="6128973"/>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2E274FE3-F46F-42E6-B0BD-0D540E3B418B}"/>
              </a:ext>
            </a:extLst>
          </p:cNvPr>
          <p:cNvSpPr>
            <a:spLocks noGrp="1"/>
          </p:cNvSpPr>
          <p:nvPr>
            <p:ph type="title"/>
          </p:nvPr>
        </p:nvSpPr>
        <p:spPr/>
        <p:txBody>
          <a:bodyPr>
            <a:normAutofit/>
          </a:bodyPr>
          <a:lstStyle/>
          <a:p>
            <a:r>
              <a:rPr lang="en-US" sz="2800" dirty="0">
                <a:solidFill>
                  <a:schemeClr val="tx1"/>
                </a:solidFill>
                <a:effectLst>
                  <a:glow rad="101600">
                    <a:schemeClr val="bg1">
                      <a:alpha val="60000"/>
                    </a:schemeClr>
                  </a:glow>
                </a:effectLst>
              </a:rPr>
              <a:t>Snow cover: </a:t>
            </a:r>
            <a:r>
              <a:rPr lang="en-US" sz="2800" dirty="0" err="1">
                <a:solidFill>
                  <a:schemeClr val="tx1"/>
                </a:solidFill>
                <a:effectLst>
                  <a:glow rad="101600">
                    <a:schemeClr val="bg1">
                      <a:alpha val="60000"/>
                    </a:schemeClr>
                  </a:glow>
                </a:effectLst>
              </a:rPr>
              <a:t>RapidEye</a:t>
            </a:r>
            <a:r>
              <a:rPr lang="en-US" sz="2800" dirty="0">
                <a:solidFill>
                  <a:schemeClr val="tx1"/>
                </a:solidFill>
                <a:effectLst>
                  <a:glow rad="101600">
                    <a:schemeClr val="bg1">
                      <a:alpha val="60000"/>
                    </a:schemeClr>
                  </a:glow>
                </a:effectLst>
              </a:rPr>
              <a:t> 2018-03-13 </a:t>
            </a:r>
          </a:p>
        </p:txBody>
      </p:sp>
      <p:pic>
        <p:nvPicPr>
          <p:cNvPr id="6" name="Picture 5">
            <a:extLst>
              <a:ext uri="{FF2B5EF4-FFF2-40B4-BE49-F238E27FC236}">
                <a16:creationId xmlns:a16="http://schemas.microsoft.com/office/drawing/2014/main" id="{3FBED473-C713-4DBE-80FB-BA8191B02F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941" y="1481199"/>
            <a:ext cx="4478060" cy="44780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95859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l="-4926" t="1811" r="-1" b="146"/>
          <a:stretch/>
        </p:blipFill>
        <p:spPr>
          <a:xfrm>
            <a:off x="-4647169" y="342986"/>
            <a:ext cx="13791169" cy="6172027"/>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B0FD4A31-B5B0-4EBF-BCF3-157ED8667E54}"/>
              </a:ext>
            </a:extLst>
          </p:cNvPr>
          <p:cNvSpPr txBox="1"/>
          <p:nvPr/>
        </p:nvSpPr>
        <p:spPr>
          <a:xfrm>
            <a:off x="0" y="1123174"/>
            <a:ext cx="4354286" cy="646331"/>
          </a:xfrm>
          <a:prstGeom prst="rect">
            <a:avLst/>
          </a:prstGeom>
          <a:noFill/>
        </p:spPr>
        <p:txBody>
          <a:bodyPr wrap="square" rtlCol="0">
            <a:spAutoFit/>
          </a:bodyPr>
          <a:lstStyle/>
          <a:p>
            <a:pPr algn="ctr"/>
            <a:r>
              <a:rPr lang="en-US" sz="3600" dirty="0">
                <a:ln w="0"/>
                <a:solidFill>
                  <a:schemeClr val="accent1"/>
                </a:solidFill>
                <a:effectLst>
                  <a:glow rad="279400">
                    <a:schemeClr val="bg1">
                      <a:alpha val="40000"/>
                    </a:schemeClr>
                  </a:glow>
                  <a:outerShdw blurRad="38100" dist="25400" dir="5400000" algn="ctr" rotWithShape="0">
                    <a:srgbClr val="6E747A">
                      <a:alpha val="43000"/>
                    </a:srgbClr>
                  </a:outerShdw>
                </a:effectLst>
              </a:rPr>
              <a:t>Traditional</a:t>
            </a:r>
            <a:endParaRPr lang="en-US" sz="2400" dirty="0">
              <a:effectLst>
                <a:glow rad="279400">
                  <a:schemeClr val="bg1">
                    <a:alpha val="40000"/>
                  </a:schemeClr>
                </a:glow>
                <a:outerShdw blurRad="38100" dist="25400" dir="5400000" algn="ctr" rotWithShape="0">
                  <a:srgbClr val="6E747A">
                    <a:alpha val="43000"/>
                  </a:srgbClr>
                </a:outerShdw>
              </a:effectLst>
            </a:endParaRPr>
          </a:p>
        </p:txBody>
      </p:sp>
      <p:sp>
        <p:nvSpPr>
          <p:cNvPr id="6" name="TextBox 5">
            <a:extLst>
              <a:ext uri="{FF2B5EF4-FFF2-40B4-BE49-F238E27FC236}">
                <a16:creationId xmlns:a16="http://schemas.microsoft.com/office/drawing/2014/main" id="{FBA6759F-7E74-4097-90E4-2FB2527589EE}"/>
              </a:ext>
            </a:extLst>
          </p:cNvPr>
          <p:cNvSpPr txBox="1"/>
          <p:nvPr/>
        </p:nvSpPr>
        <p:spPr>
          <a:xfrm>
            <a:off x="4354286" y="4859443"/>
            <a:ext cx="4354286" cy="646331"/>
          </a:xfrm>
          <a:prstGeom prst="rect">
            <a:avLst/>
          </a:prstGeom>
          <a:noFill/>
        </p:spPr>
        <p:txBody>
          <a:bodyPr wrap="square" rtlCol="0">
            <a:spAutoFit/>
          </a:bodyPr>
          <a:lstStyle/>
          <a:p>
            <a:pPr algn="ctr"/>
            <a:r>
              <a:rPr lang="en-US" sz="3600" dirty="0">
                <a:ln w="0"/>
                <a:solidFill>
                  <a:schemeClr val="accent1"/>
                </a:solidFill>
                <a:effectLst>
                  <a:glow rad="279400">
                    <a:schemeClr val="bg1">
                      <a:alpha val="40000"/>
                    </a:schemeClr>
                  </a:glow>
                  <a:outerShdw blurRad="38100" dist="25400" dir="5400000" algn="ctr" rotWithShape="0">
                    <a:srgbClr val="6E747A">
                      <a:alpha val="43000"/>
                    </a:srgbClr>
                  </a:outerShdw>
                </a:effectLst>
              </a:rPr>
              <a:t>Geomorphic</a:t>
            </a:r>
            <a:endParaRPr lang="en-US" sz="2400" dirty="0">
              <a:effectLst>
                <a:glow rad="279400">
                  <a:schemeClr val="bg1">
                    <a:alpha val="40000"/>
                  </a:schemeClr>
                </a:glow>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6001808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D52726-3819-4AC9-8E3E-16612DF2F6C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3467" y="966876"/>
            <a:ext cx="7123292" cy="5540339"/>
          </a:xfrm>
          <a:prstGeom prst="rect">
            <a:avLst/>
          </a:prstGeom>
        </p:spPr>
      </p:pic>
      <p:sp>
        <p:nvSpPr>
          <p:cNvPr id="2" name="Title 1"/>
          <p:cNvSpPr>
            <a:spLocks noGrp="1"/>
          </p:cNvSpPr>
          <p:nvPr>
            <p:ph type="title"/>
          </p:nvPr>
        </p:nvSpPr>
        <p:spPr/>
        <p:txBody>
          <a:bodyPr/>
          <a:lstStyle/>
          <a:p>
            <a:pPr marL="0" lvl="0" indent="0">
              <a:buNone/>
            </a:pPr>
            <a:r>
              <a:rPr lang="en-US" dirty="0"/>
              <a:t>NAIP 2017:</a:t>
            </a:r>
            <a:r>
              <a:rPr dirty="0"/>
              <a:t> </a:t>
            </a:r>
            <a:r>
              <a:rPr lang="en-US" dirty="0"/>
              <a:t>NDVI</a:t>
            </a:r>
            <a:endParaRP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6BF64-D1C5-4FFC-A08C-6B28AF6EE48D}"/>
              </a:ext>
            </a:extLst>
          </p:cNvPr>
          <p:cNvSpPr>
            <a:spLocks noGrp="1"/>
          </p:cNvSpPr>
          <p:nvPr>
            <p:ph type="title"/>
          </p:nvPr>
        </p:nvSpPr>
        <p:spPr>
          <a:xfrm>
            <a:off x="601979" y="423784"/>
            <a:ext cx="7957400" cy="720436"/>
          </a:xfrm>
        </p:spPr>
        <p:txBody>
          <a:bodyPr/>
          <a:lstStyle/>
          <a:p>
            <a:r>
              <a:rPr lang="en-US" dirty="0"/>
              <a:t>Vegetation: NDVI</a:t>
            </a:r>
          </a:p>
        </p:txBody>
      </p:sp>
      <p:pic>
        <p:nvPicPr>
          <p:cNvPr id="5" name="Content Placeholder 4">
            <a:extLst>
              <a:ext uri="{FF2B5EF4-FFF2-40B4-BE49-F238E27FC236}">
                <a16:creationId xmlns:a16="http://schemas.microsoft.com/office/drawing/2014/main" id="{BF8C4931-8C9F-474E-B9DA-32E4578A0E02}"/>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57200" y="1144220"/>
            <a:ext cx="8229600" cy="5486400"/>
          </a:xfrm>
        </p:spPr>
      </p:pic>
    </p:spTree>
    <p:extLst>
      <p:ext uri="{BB962C8B-B14F-4D97-AF65-F5344CB8AC3E}">
        <p14:creationId xmlns:p14="http://schemas.microsoft.com/office/powerpoint/2010/main" val="13888949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a:t>Discussion</a:t>
            </a:r>
          </a:p>
        </p:txBody>
      </p:sp>
      <p:sp>
        <p:nvSpPr>
          <p:cNvPr id="3" name="Content Placeholder 2"/>
          <p:cNvSpPr>
            <a:spLocks noGrp="1"/>
          </p:cNvSpPr>
          <p:nvPr>
            <p:ph idx="1"/>
          </p:nvPr>
        </p:nvSpPr>
        <p:spPr/>
        <p:txBody>
          <a:bodyPr>
            <a:normAutofit lnSpcReduction="10000"/>
          </a:bodyPr>
          <a:lstStyle/>
          <a:p>
            <a:r>
              <a:rPr lang="en-US" sz="3200" dirty="0"/>
              <a:t>Approach can provide useful inferences for evaluating post-reclamation ecological trajectories</a:t>
            </a:r>
          </a:p>
          <a:p>
            <a:r>
              <a:rPr lang="en-US" sz="3200" dirty="0"/>
              <a:t>Field data indicate that 10+ years after reclamation, there are clear differences between treatments in vegetation</a:t>
            </a:r>
          </a:p>
          <a:p>
            <a:pPr lvl="0"/>
            <a:r>
              <a:rPr lang="en-US" sz="3200" dirty="0"/>
              <a:t>Physiographic characteristics are important drivers of differences in physical and ecological environment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AE160-954F-4168-96F0-655CEBF55171}"/>
              </a:ext>
            </a:extLst>
          </p:cNvPr>
          <p:cNvSpPr>
            <a:spLocks noGrp="1"/>
          </p:cNvSpPr>
          <p:nvPr>
            <p:ph type="title"/>
          </p:nvPr>
        </p:nvSpPr>
        <p:spPr/>
        <p:txBody>
          <a:bodyPr/>
          <a:lstStyle/>
          <a:p>
            <a:r>
              <a:rPr lang="en-US" dirty="0"/>
              <a:t>Ongoing/future analyses</a:t>
            </a:r>
          </a:p>
        </p:txBody>
      </p:sp>
      <p:sp>
        <p:nvSpPr>
          <p:cNvPr id="3" name="Content Placeholder 2">
            <a:extLst>
              <a:ext uri="{FF2B5EF4-FFF2-40B4-BE49-F238E27FC236}">
                <a16:creationId xmlns:a16="http://schemas.microsoft.com/office/drawing/2014/main" id="{8FE49AF0-D75E-4563-862C-3A1777A2E459}"/>
              </a:ext>
            </a:extLst>
          </p:cNvPr>
          <p:cNvSpPr>
            <a:spLocks noGrp="1"/>
          </p:cNvSpPr>
          <p:nvPr>
            <p:ph idx="1"/>
          </p:nvPr>
        </p:nvSpPr>
        <p:spPr/>
        <p:txBody>
          <a:bodyPr>
            <a:normAutofit fontScale="92500"/>
          </a:bodyPr>
          <a:lstStyle/>
          <a:p>
            <a:r>
              <a:rPr lang="en-US" sz="2800" dirty="0"/>
              <a:t>Acquire and process UAS along </a:t>
            </a:r>
            <a:r>
              <a:rPr lang="en-US" sz="2800" b="1" dirty="0" err="1"/>
              <a:t>chronosequence</a:t>
            </a:r>
            <a:r>
              <a:rPr lang="en-US" sz="2800" b="1" dirty="0"/>
              <a:t> </a:t>
            </a:r>
            <a:r>
              <a:rPr lang="en-US" sz="2800" dirty="0"/>
              <a:t>of geomorphic reclamation sites (Day Loma)</a:t>
            </a:r>
          </a:p>
          <a:p>
            <a:r>
              <a:rPr lang="en-US" sz="2800" dirty="0"/>
              <a:t>Assess vegetation cover by </a:t>
            </a:r>
            <a:r>
              <a:rPr lang="en-US" sz="2800" b="1" dirty="0"/>
              <a:t>functional type</a:t>
            </a:r>
            <a:r>
              <a:rPr lang="en-US" sz="2800" dirty="0"/>
              <a:t> from UAS imagery</a:t>
            </a:r>
          </a:p>
          <a:p>
            <a:r>
              <a:rPr lang="en-US" sz="2800" dirty="0"/>
              <a:t>Develop </a:t>
            </a:r>
            <a:r>
              <a:rPr lang="en-US" sz="2800" dirty="0" err="1"/>
              <a:t>SfM</a:t>
            </a:r>
            <a:r>
              <a:rPr lang="en-US" sz="2800" dirty="0"/>
              <a:t>-derived </a:t>
            </a:r>
            <a:r>
              <a:rPr lang="en-US" sz="2800" b="1" dirty="0"/>
              <a:t>canopy height models </a:t>
            </a:r>
            <a:r>
              <a:rPr lang="en-US" sz="2800" dirty="0"/>
              <a:t>to assess vegetation structure</a:t>
            </a:r>
          </a:p>
          <a:p>
            <a:r>
              <a:rPr lang="en-US" sz="2800" dirty="0"/>
              <a:t>Compare vegetation data from field assessments to estimates derived from remote sensing data</a:t>
            </a:r>
          </a:p>
          <a:p>
            <a:r>
              <a:rPr lang="en-US" sz="2800" dirty="0"/>
              <a:t>Use GRTS sampling design to guide sampling of wind born sediment</a:t>
            </a:r>
          </a:p>
        </p:txBody>
      </p:sp>
    </p:spTree>
    <p:extLst>
      <p:ext uri="{BB962C8B-B14F-4D97-AF65-F5344CB8AC3E}">
        <p14:creationId xmlns:p14="http://schemas.microsoft.com/office/powerpoint/2010/main" val="115859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8D2A5-1AA4-4C8F-92DD-FC6207B0EE12}"/>
              </a:ext>
            </a:extLst>
          </p:cNvPr>
          <p:cNvSpPr>
            <a:spLocks noGrp="1"/>
          </p:cNvSpPr>
          <p:nvPr>
            <p:ph type="title"/>
          </p:nvPr>
        </p:nvSpPr>
        <p:spPr/>
        <p:txBody>
          <a:bodyPr/>
          <a:lstStyle/>
          <a:p>
            <a:r>
              <a:rPr lang="en-US" dirty="0"/>
              <a:t>Erosion</a:t>
            </a:r>
          </a:p>
        </p:txBody>
      </p:sp>
      <p:sp>
        <p:nvSpPr>
          <p:cNvPr id="3" name="Content Placeholder 2">
            <a:extLst>
              <a:ext uri="{FF2B5EF4-FFF2-40B4-BE49-F238E27FC236}">
                <a16:creationId xmlns:a16="http://schemas.microsoft.com/office/drawing/2014/main" id="{D240F507-3A12-418D-848D-204559E78473}"/>
              </a:ext>
            </a:extLst>
          </p:cNvPr>
          <p:cNvSpPr>
            <a:spLocks noGrp="1"/>
          </p:cNvSpPr>
          <p:nvPr>
            <p:ph idx="1"/>
          </p:nvPr>
        </p:nvSpPr>
        <p:spPr/>
        <p:txBody>
          <a:bodyPr/>
          <a:lstStyle/>
          <a:p>
            <a:r>
              <a:rPr lang="en-US" dirty="0"/>
              <a:t>BSNE samples</a:t>
            </a:r>
          </a:p>
          <a:p>
            <a:r>
              <a:rPr lang="en-US" dirty="0"/>
              <a:t>Marble dust collectors (MDC)</a:t>
            </a:r>
          </a:p>
        </p:txBody>
      </p:sp>
      <p:pic>
        <p:nvPicPr>
          <p:cNvPr id="1026" name="Picture 2" descr="Image result for bsne sampler">
            <a:extLst>
              <a:ext uri="{FF2B5EF4-FFF2-40B4-BE49-F238E27FC236}">
                <a16:creationId xmlns:a16="http://schemas.microsoft.com/office/drawing/2014/main" id="{7F4DCE8C-89C6-4B05-ACB8-D1368D8D17D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472925" y="816637"/>
            <a:ext cx="3094074" cy="24667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82CAFB5-391F-49EC-AD3C-4307E30FE2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8146" y="2927411"/>
            <a:ext cx="4739549" cy="30288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952992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8666E-6449-FB4E-94D8-1EA6496666AF}"/>
              </a:ext>
            </a:extLst>
          </p:cNvPr>
          <p:cNvSpPr>
            <a:spLocks noGrp="1"/>
          </p:cNvSpPr>
          <p:nvPr>
            <p:ph type="title"/>
          </p:nvPr>
        </p:nvSpPr>
        <p:spPr>
          <a:xfrm>
            <a:off x="707366" y="88492"/>
            <a:ext cx="7305076" cy="552795"/>
          </a:xfrm>
        </p:spPr>
        <p:txBody>
          <a:bodyPr>
            <a:normAutofit fontScale="90000"/>
          </a:bodyPr>
          <a:lstStyle/>
          <a:p>
            <a:r>
              <a:rPr lang="en-US" dirty="0"/>
              <a:t>Canopy height model</a:t>
            </a: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r="-1"/>
          <a:stretch/>
        </p:blipFill>
        <p:spPr>
          <a:xfrm>
            <a:off x="543320" y="974708"/>
            <a:ext cx="8171716" cy="4560470"/>
          </a:xfrm>
          <a:prstGeom prst="rect">
            <a:avLst/>
          </a:prstGeom>
        </p:spPr>
      </p:pic>
      <p:pic>
        <p:nvPicPr>
          <p:cNvPr id="307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07366" y="974708"/>
            <a:ext cx="7431472" cy="5462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Slide Number Placeholder 7">
            <a:extLst>
              <a:ext uri="{FF2B5EF4-FFF2-40B4-BE49-F238E27FC236}">
                <a16:creationId xmlns:a16="http://schemas.microsoft.com/office/drawing/2014/main" id="{2CEBF3C6-5B5E-4D5B-A97F-5FD6DF82D5AC}"/>
              </a:ext>
            </a:extLst>
          </p:cNvPr>
          <p:cNvSpPr>
            <a:spLocks noGrp="1"/>
          </p:cNvSpPr>
          <p:nvPr>
            <p:ph type="sldNum" sz="quarter" idx="12"/>
          </p:nvPr>
        </p:nvSpPr>
        <p:spPr/>
        <p:txBody>
          <a:bodyPr/>
          <a:lstStyle/>
          <a:p>
            <a:fld id="{48F63A3B-78C7-47BE-AE5E-E10140E04643}" type="slidenum">
              <a:rPr lang="en-US" smtClean="0"/>
              <a:t>45</a:t>
            </a:fld>
            <a:endParaRPr lang="en-US" dirty="0"/>
          </a:p>
        </p:txBody>
      </p:sp>
    </p:spTree>
    <p:extLst>
      <p:ext uri="{BB962C8B-B14F-4D97-AF65-F5344CB8AC3E}">
        <p14:creationId xmlns:p14="http://schemas.microsoft.com/office/powerpoint/2010/main" val="253934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315E2-91CF-4A0E-8782-300E7B7E9F00}"/>
              </a:ext>
            </a:extLst>
          </p:cNvPr>
          <p:cNvSpPr>
            <a:spLocks noGrp="1"/>
          </p:cNvSpPr>
          <p:nvPr>
            <p:ph type="title"/>
          </p:nvPr>
        </p:nvSpPr>
        <p:spPr/>
        <p:txBody>
          <a:bodyPr>
            <a:normAutofit/>
          </a:bodyPr>
          <a:lstStyle/>
          <a:p>
            <a:r>
              <a:rPr lang="en-US" dirty="0"/>
              <a:t>Implications </a:t>
            </a:r>
          </a:p>
        </p:txBody>
      </p:sp>
      <p:sp>
        <p:nvSpPr>
          <p:cNvPr id="3" name="Content Placeholder 2">
            <a:extLst>
              <a:ext uri="{FF2B5EF4-FFF2-40B4-BE49-F238E27FC236}">
                <a16:creationId xmlns:a16="http://schemas.microsoft.com/office/drawing/2014/main" id="{A067E895-116B-487E-A53B-E001512BCCC0}"/>
              </a:ext>
            </a:extLst>
          </p:cNvPr>
          <p:cNvSpPr>
            <a:spLocks noGrp="1"/>
          </p:cNvSpPr>
          <p:nvPr>
            <p:ph idx="1"/>
          </p:nvPr>
        </p:nvSpPr>
        <p:spPr>
          <a:xfrm>
            <a:off x="609599" y="1188066"/>
            <a:ext cx="7957400" cy="4686877"/>
          </a:xfrm>
        </p:spPr>
        <p:txBody>
          <a:bodyPr>
            <a:noAutofit/>
          </a:bodyPr>
          <a:lstStyle/>
          <a:p>
            <a:r>
              <a:rPr lang="en-US" sz="2800" dirty="0"/>
              <a:t>Results support idea that different post-reclamation ecological trajectories for methods</a:t>
            </a:r>
          </a:p>
          <a:p>
            <a:pPr lvl="1"/>
            <a:r>
              <a:rPr lang="en-US" sz="2800" dirty="0"/>
              <a:t> More than a decade after reclamation, we found clear differences in treatments</a:t>
            </a:r>
          </a:p>
          <a:p>
            <a:pPr lvl="1"/>
            <a:r>
              <a:rPr lang="en-US" sz="2800" dirty="0"/>
              <a:t>Influenced by differences in landscape physiography and heterogeneity</a:t>
            </a:r>
          </a:p>
          <a:p>
            <a:r>
              <a:rPr lang="en-US" sz="2800" dirty="0"/>
              <a:t>Diversity of landscape facets may contribute to greater ecological diversity and improved habitat</a:t>
            </a:r>
          </a:p>
        </p:txBody>
      </p:sp>
    </p:spTree>
    <p:extLst>
      <p:ext uri="{BB962C8B-B14F-4D97-AF65-F5344CB8AC3E}">
        <p14:creationId xmlns:p14="http://schemas.microsoft.com/office/powerpoint/2010/main" val="314338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84EB7-C564-49FD-B93B-DF9CBD02DBF0}"/>
              </a:ext>
            </a:extLst>
          </p:cNvPr>
          <p:cNvSpPr>
            <a:spLocks noGrp="1"/>
          </p:cNvSpPr>
          <p:nvPr>
            <p:ph type="title"/>
          </p:nvPr>
        </p:nvSpPr>
        <p:spPr/>
        <p:txBody>
          <a:bodyPr/>
          <a:lstStyle/>
          <a:p>
            <a:r>
              <a:rPr lang="en-US" dirty="0"/>
              <a:t>Implications for habitat quality</a:t>
            </a:r>
          </a:p>
        </p:txBody>
      </p:sp>
      <p:grpSp>
        <p:nvGrpSpPr>
          <p:cNvPr id="15" name="Group 14">
            <a:extLst>
              <a:ext uri="{FF2B5EF4-FFF2-40B4-BE49-F238E27FC236}">
                <a16:creationId xmlns:a16="http://schemas.microsoft.com/office/drawing/2014/main" id="{1B924EEE-845B-4E48-93B3-03E84CCB6384}"/>
              </a:ext>
            </a:extLst>
          </p:cNvPr>
          <p:cNvGrpSpPr/>
          <p:nvPr/>
        </p:nvGrpSpPr>
        <p:grpSpPr>
          <a:xfrm>
            <a:off x="848637" y="1119033"/>
            <a:ext cx="7479324" cy="5022883"/>
            <a:chOff x="3624414" y="938893"/>
            <a:chExt cx="4312414" cy="2388625"/>
          </a:xfrm>
        </p:grpSpPr>
        <p:pic>
          <p:nvPicPr>
            <p:cNvPr id="4" name="Picture 3">
              <a:extLst>
                <a:ext uri="{FF2B5EF4-FFF2-40B4-BE49-F238E27FC236}">
                  <a16:creationId xmlns:a16="http://schemas.microsoft.com/office/drawing/2014/main" id="{DE8A93E8-3968-4C2F-B86F-724EB115C66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957" r="45546" b="1"/>
            <a:stretch/>
          </p:blipFill>
          <p:spPr>
            <a:xfrm>
              <a:off x="3624414" y="938893"/>
              <a:ext cx="3037651" cy="2388625"/>
            </a:xfrm>
            <a:prstGeom prst="rect">
              <a:avLst/>
            </a:prstGeom>
          </p:spPr>
        </p:pic>
        <p:cxnSp>
          <p:nvCxnSpPr>
            <p:cNvPr id="5" name="Straight Connector 4">
              <a:extLst>
                <a:ext uri="{FF2B5EF4-FFF2-40B4-BE49-F238E27FC236}">
                  <a16:creationId xmlns:a16="http://schemas.microsoft.com/office/drawing/2014/main" id="{E292C170-A17C-4494-A21A-0C86257E44CB}"/>
                </a:ext>
              </a:extLst>
            </p:cNvPr>
            <p:cNvCxnSpPr>
              <a:cxnSpLocks/>
            </p:cNvCxnSpPr>
            <p:nvPr/>
          </p:nvCxnSpPr>
          <p:spPr>
            <a:xfrm>
              <a:off x="4488016" y="1628096"/>
              <a:ext cx="1281695" cy="0"/>
            </a:xfrm>
            <a:prstGeom prst="line">
              <a:avLst/>
            </a:prstGeom>
            <a:ln w="28575">
              <a:solidFill>
                <a:srgbClr val="3F3F3F"/>
              </a:solidFill>
              <a:prstDash val="dashDot"/>
            </a:ln>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506A65B-7890-4809-BBF3-500FDE33EF3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4451" t="1803" r="20666" b="80598"/>
            <a:stretch/>
          </p:blipFill>
          <p:spPr>
            <a:xfrm>
              <a:off x="4378942" y="1018463"/>
              <a:ext cx="3061607" cy="416378"/>
            </a:xfrm>
            <a:prstGeom prst="rect">
              <a:avLst/>
            </a:prstGeom>
          </p:spPr>
        </p:pic>
        <p:sp>
          <p:nvSpPr>
            <p:cNvPr id="12" name="Title 1">
              <a:extLst>
                <a:ext uri="{FF2B5EF4-FFF2-40B4-BE49-F238E27FC236}">
                  <a16:creationId xmlns:a16="http://schemas.microsoft.com/office/drawing/2014/main" id="{2069BDBC-EDB6-40FD-BEB7-65CF1990EC1B}"/>
                </a:ext>
              </a:extLst>
            </p:cNvPr>
            <p:cNvSpPr txBox="1">
              <a:spLocks/>
            </p:cNvSpPr>
            <p:nvPr/>
          </p:nvSpPr>
          <p:spPr>
            <a:xfrm>
              <a:off x="5772088" y="1354697"/>
              <a:ext cx="2164740" cy="639506"/>
            </a:xfrm>
            <a:prstGeom prst="rect">
              <a:avLst/>
            </a:prstGeom>
            <a:solidFill>
              <a:schemeClr val="bg1"/>
            </a:solidFill>
            <a:ln w="28575">
              <a:solidFill>
                <a:srgbClr val="3F3F3F"/>
              </a:solidFill>
              <a:prstDash val="dashDot"/>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350" dirty="0">
                  <a:solidFill>
                    <a:srgbClr val="3F3F3F"/>
                  </a:solidFill>
                </a:rPr>
                <a:t>Shrub height requirements</a:t>
              </a:r>
            </a:p>
            <a:p>
              <a:pPr algn="ctr"/>
              <a:r>
                <a:rPr lang="en-US" sz="1350" dirty="0">
                  <a:solidFill>
                    <a:srgbClr val="3F3F3F"/>
                  </a:solidFill>
                </a:rPr>
                <a:t>Connelly et al. 2000</a:t>
              </a:r>
            </a:p>
          </p:txBody>
        </p:sp>
      </p:grpSp>
      <p:pic>
        <p:nvPicPr>
          <p:cNvPr id="16" name="Picture 8" descr="https://www.fws.gov/greatersagegrouse/images/Yule_Male_050310.jpg">
            <a:extLst>
              <a:ext uri="{FF2B5EF4-FFF2-40B4-BE49-F238E27FC236}">
                <a16:creationId xmlns:a16="http://schemas.microsoft.com/office/drawing/2014/main" id="{F5EF78A5-68A4-4FF9-BAD6-0212BD15E3EC}"/>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419283" y="3999877"/>
            <a:ext cx="2095891" cy="19240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2748867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54A9F-2E90-4201-A320-8541ECB81E33}"/>
              </a:ext>
            </a:extLst>
          </p:cNvPr>
          <p:cNvSpPr>
            <a:spLocks noGrp="1"/>
          </p:cNvSpPr>
          <p:nvPr>
            <p:ph type="title"/>
          </p:nvPr>
        </p:nvSpPr>
        <p:spPr/>
        <p:txBody>
          <a:bodyPr>
            <a:normAutofit fontScale="90000"/>
          </a:bodyPr>
          <a:lstStyle/>
          <a:p>
            <a:r>
              <a:rPr lang="en-US" dirty="0"/>
              <a:t>Caveats: limitations of remote sensing</a:t>
            </a:r>
          </a:p>
        </p:txBody>
      </p:sp>
      <p:sp>
        <p:nvSpPr>
          <p:cNvPr id="3" name="Content Placeholder 2">
            <a:extLst>
              <a:ext uri="{FF2B5EF4-FFF2-40B4-BE49-F238E27FC236}">
                <a16:creationId xmlns:a16="http://schemas.microsoft.com/office/drawing/2014/main" id="{F159E16B-2EB9-404B-B406-922A2F05752D}"/>
              </a:ext>
            </a:extLst>
          </p:cNvPr>
          <p:cNvSpPr>
            <a:spLocks noGrp="1"/>
          </p:cNvSpPr>
          <p:nvPr>
            <p:ph idx="1"/>
          </p:nvPr>
        </p:nvSpPr>
        <p:spPr/>
        <p:txBody>
          <a:bodyPr>
            <a:normAutofit fontScale="92500"/>
          </a:bodyPr>
          <a:lstStyle/>
          <a:p>
            <a:r>
              <a:rPr lang="en-US" sz="3200" dirty="0"/>
              <a:t>Analyst can only see what the sensor sees</a:t>
            </a:r>
          </a:p>
          <a:p>
            <a:pPr lvl="1"/>
            <a:r>
              <a:rPr lang="en-US" sz="3200" dirty="0"/>
              <a:t>Spatial resolution</a:t>
            </a:r>
          </a:p>
          <a:p>
            <a:pPr lvl="1"/>
            <a:r>
              <a:rPr lang="en-US" sz="3200" dirty="0"/>
              <a:t>Spectral resolution</a:t>
            </a:r>
          </a:p>
          <a:p>
            <a:pPr lvl="1"/>
            <a:r>
              <a:rPr lang="en-US" sz="3200" dirty="0"/>
              <a:t>Temporal resolution</a:t>
            </a:r>
          </a:p>
          <a:p>
            <a:r>
              <a:rPr lang="en-US" sz="3200" dirty="0"/>
              <a:t>Seasonality of acquisition key</a:t>
            </a:r>
          </a:p>
          <a:p>
            <a:pPr lvl="1"/>
            <a:r>
              <a:rPr lang="en-US" sz="3200" dirty="0"/>
              <a:t>Spectral properties of vegetation</a:t>
            </a:r>
          </a:p>
          <a:p>
            <a:pPr lvl="1"/>
            <a:r>
              <a:rPr lang="en-US" sz="3200" dirty="0"/>
              <a:t>Phenological changes in vegetation</a:t>
            </a:r>
          </a:p>
          <a:p>
            <a:r>
              <a:rPr lang="en-US" sz="3200" dirty="0"/>
              <a:t>Limitations for assessing composition</a:t>
            </a:r>
          </a:p>
        </p:txBody>
      </p:sp>
    </p:spTree>
    <p:extLst>
      <p:ext uri="{BB962C8B-B14F-4D97-AF65-F5344CB8AC3E}">
        <p14:creationId xmlns:p14="http://schemas.microsoft.com/office/powerpoint/2010/main" val="296219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D8CC39-C8D1-4862-87B6-B2088B6B314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56667"/>
            <a:ext cx="9144000" cy="7571334"/>
          </a:xfrm>
          <a:prstGeom prst="rect">
            <a:avLst/>
          </a:prstGeom>
        </p:spPr>
      </p:pic>
      <p:pic>
        <p:nvPicPr>
          <p:cNvPr id="5" name="Picture 4">
            <a:extLst>
              <a:ext uri="{FF2B5EF4-FFF2-40B4-BE49-F238E27FC236}">
                <a16:creationId xmlns:a16="http://schemas.microsoft.com/office/drawing/2014/main" id="{3B86442B-D6B0-4487-8620-90D068DA7535}"/>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rcRect/>
          <a:stretch/>
        </p:blipFill>
        <p:spPr>
          <a:xfrm>
            <a:off x="158496" y="-490779"/>
            <a:ext cx="9144000" cy="7571334"/>
          </a:xfrm>
          <a:prstGeom prst="rect">
            <a:avLst/>
          </a:prstGeom>
        </p:spPr>
      </p:pic>
      <p:sp>
        <p:nvSpPr>
          <p:cNvPr id="2" name="Title 1">
            <a:extLst>
              <a:ext uri="{FF2B5EF4-FFF2-40B4-BE49-F238E27FC236}">
                <a16:creationId xmlns:a16="http://schemas.microsoft.com/office/drawing/2014/main" id="{52247CF5-F527-4CF4-81C8-3FA8981DB30A}"/>
              </a:ext>
            </a:extLst>
          </p:cNvPr>
          <p:cNvSpPr>
            <a:spLocks noGrp="1"/>
          </p:cNvSpPr>
          <p:nvPr>
            <p:ph type="title"/>
          </p:nvPr>
        </p:nvSpPr>
        <p:spPr>
          <a:xfrm>
            <a:off x="187359" y="5839252"/>
            <a:ext cx="7957400" cy="720436"/>
          </a:xfrm>
        </p:spPr>
        <p:txBody>
          <a:bodyPr/>
          <a:lstStyle/>
          <a:p>
            <a:r>
              <a:rPr lang="en-US" dirty="0">
                <a:solidFill>
                  <a:schemeClr val="bg1"/>
                </a:solidFill>
                <a:effectLst>
                  <a:glow rad="101600">
                    <a:schemeClr val="accent3">
                      <a:lumMod val="60000"/>
                      <a:lumOff val="40000"/>
                      <a:alpha val="60000"/>
                    </a:schemeClr>
                  </a:glow>
                  <a:outerShdw blurRad="38100" dist="38100" dir="2700000" algn="tl">
                    <a:srgbClr val="000000">
                      <a:alpha val="43137"/>
                    </a:srgbClr>
                  </a:outerShdw>
                </a:effectLst>
              </a:rPr>
              <a:t>UAS imagery</a:t>
            </a:r>
          </a:p>
        </p:txBody>
      </p:sp>
    </p:spTree>
    <p:extLst>
      <p:ext uri="{BB962C8B-B14F-4D97-AF65-F5344CB8AC3E}">
        <p14:creationId xmlns:p14="http://schemas.microsoft.com/office/powerpoint/2010/main" val="361165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564187-9F24-4C12-A550-58FDA50AB4A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09599" y="1458292"/>
            <a:ext cx="7751598" cy="4668187"/>
          </a:xfrm>
          <a:prstGeom prst="rect">
            <a:avLst/>
          </a:prstGeom>
        </p:spPr>
      </p:pic>
      <p:sp>
        <p:nvSpPr>
          <p:cNvPr id="2" name="Title 1">
            <a:extLst>
              <a:ext uri="{FF2B5EF4-FFF2-40B4-BE49-F238E27FC236}">
                <a16:creationId xmlns:a16="http://schemas.microsoft.com/office/drawing/2014/main" id="{C6528569-71B0-4230-A8F8-5F34D14F5A7F}"/>
              </a:ext>
            </a:extLst>
          </p:cNvPr>
          <p:cNvSpPr>
            <a:spLocks noGrp="1"/>
          </p:cNvSpPr>
          <p:nvPr>
            <p:ph type="title"/>
          </p:nvPr>
        </p:nvSpPr>
        <p:spPr/>
        <p:txBody>
          <a:bodyPr>
            <a:normAutofit/>
          </a:bodyPr>
          <a:lstStyle/>
          <a:p>
            <a:r>
              <a:rPr lang="en-US" dirty="0"/>
              <a:t>Distribution of biota is not random…</a:t>
            </a:r>
          </a:p>
        </p:txBody>
      </p:sp>
      <p:sp>
        <p:nvSpPr>
          <p:cNvPr id="6" name="Rectangle 5">
            <a:extLst>
              <a:ext uri="{FF2B5EF4-FFF2-40B4-BE49-F238E27FC236}">
                <a16:creationId xmlns:a16="http://schemas.microsoft.com/office/drawing/2014/main" id="{00D3926F-7482-428F-B074-A23F9FCBE954}"/>
              </a:ext>
            </a:extLst>
          </p:cNvPr>
          <p:cNvSpPr/>
          <p:nvPr/>
        </p:nvSpPr>
        <p:spPr>
          <a:xfrm>
            <a:off x="609600" y="6005566"/>
            <a:ext cx="7957399" cy="707886"/>
          </a:xfrm>
          <a:prstGeom prst="rect">
            <a:avLst/>
          </a:prstGeom>
        </p:spPr>
        <p:txBody>
          <a:bodyPr wrap="square">
            <a:spAutoFit/>
          </a:bodyPr>
          <a:lstStyle/>
          <a:p>
            <a:r>
              <a:rPr lang="en-US" sz="2000" b="1" dirty="0" err="1">
                <a:solidFill>
                  <a:srgbClr val="0070C0"/>
                </a:solidFill>
              </a:rPr>
              <a:t>Hugget</a:t>
            </a:r>
            <a:r>
              <a:rPr lang="en-US" sz="2000" b="1" dirty="0">
                <a:solidFill>
                  <a:srgbClr val="0070C0"/>
                </a:solidFill>
              </a:rPr>
              <a:t>, R. J. 2004. Fundamentals of biogeography. 2nd edition. Routledge, London</a:t>
            </a:r>
          </a:p>
        </p:txBody>
      </p:sp>
    </p:spTree>
    <p:extLst>
      <p:ext uri="{BB962C8B-B14F-4D97-AF65-F5344CB8AC3E}">
        <p14:creationId xmlns:p14="http://schemas.microsoft.com/office/powerpoint/2010/main" val="4028127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4B18A-EA8B-472F-A348-D1502056D7E2}"/>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748E11FB-22C6-4B63-982F-280E4B3C573A}"/>
              </a:ext>
            </a:extLst>
          </p:cNvPr>
          <p:cNvSpPr>
            <a:spLocks noGrp="1"/>
          </p:cNvSpPr>
          <p:nvPr>
            <p:ph idx="1"/>
          </p:nvPr>
        </p:nvSpPr>
        <p:spPr/>
        <p:txBody>
          <a:bodyPr>
            <a:normAutofit fontScale="92500"/>
          </a:bodyPr>
          <a:lstStyle/>
          <a:p>
            <a:r>
              <a:rPr lang="en-US" sz="2800" dirty="0"/>
              <a:t>Geomorphic and traditional reclamation approaches produce landscapes with distinct physiographic characteristics</a:t>
            </a:r>
          </a:p>
          <a:p>
            <a:r>
              <a:rPr lang="en-US" sz="2800" dirty="0"/>
              <a:t>Geomorphic reclamation produces greater terrain variability…</a:t>
            </a:r>
          </a:p>
          <a:p>
            <a:pPr lvl="1"/>
            <a:r>
              <a:rPr lang="en-US" sz="2800" dirty="0"/>
              <a:t>Leads to greater environmental heterogeneity</a:t>
            </a:r>
          </a:p>
          <a:p>
            <a:pPr lvl="1"/>
            <a:r>
              <a:rPr lang="en-US" sz="2800" dirty="0"/>
              <a:t>Leads to greater biotic diversity*</a:t>
            </a:r>
          </a:p>
          <a:p>
            <a:r>
              <a:rPr lang="en-US" sz="2800" dirty="0"/>
              <a:t>May contribute to greater ecological resiliency</a:t>
            </a:r>
          </a:p>
          <a:p>
            <a:r>
              <a:rPr lang="en-US" sz="2800" dirty="0"/>
              <a:t>May lead to better performance</a:t>
            </a:r>
          </a:p>
          <a:p>
            <a:endParaRPr lang="en-US" sz="2800" dirty="0"/>
          </a:p>
        </p:txBody>
      </p:sp>
    </p:spTree>
    <p:extLst>
      <p:ext uri="{BB962C8B-B14F-4D97-AF65-F5344CB8AC3E}">
        <p14:creationId xmlns:p14="http://schemas.microsoft.com/office/powerpoint/2010/main" val="332484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B9D4B03-A13C-4B10-9BFD-320FF26A0C9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532"/>
            <a:ext cx="9156032" cy="6981336"/>
          </a:xfrm>
          <a:prstGeom prst="rect">
            <a:avLst/>
          </a:prstGeom>
        </p:spPr>
      </p:pic>
      <p:sp>
        <p:nvSpPr>
          <p:cNvPr id="10" name="Rectangle 9">
            <a:extLst>
              <a:ext uri="{FF2B5EF4-FFF2-40B4-BE49-F238E27FC236}">
                <a16:creationId xmlns:a16="http://schemas.microsoft.com/office/drawing/2014/main" id="{3C265B74-8698-48B3-885E-B1CF74BF9FE4}"/>
              </a:ext>
            </a:extLst>
          </p:cNvPr>
          <p:cNvSpPr/>
          <p:nvPr/>
        </p:nvSpPr>
        <p:spPr>
          <a:xfrm>
            <a:off x="0" y="472440"/>
            <a:ext cx="9156032" cy="3929514"/>
          </a:xfrm>
          <a:prstGeom prst="rect">
            <a:avLst/>
          </a:prstGeom>
          <a:solidFill>
            <a:srgbClr val="3F3F3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a:endParaRPr>
          </a:p>
        </p:txBody>
      </p:sp>
      <p:sp>
        <p:nvSpPr>
          <p:cNvPr id="3" name="Rectangle 2">
            <a:extLst>
              <a:ext uri="{FF2B5EF4-FFF2-40B4-BE49-F238E27FC236}">
                <a16:creationId xmlns:a16="http://schemas.microsoft.com/office/drawing/2014/main" id="{D8F68E2C-830E-43BB-AD73-C0B108DB98BF}"/>
              </a:ext>
            </a:extLst>
          </p:cNvPr>
          <p:cNvSpPr/>
          <p:nvPr/>
        </p:nvSpPr>
        <p:spPr>
          <a:xfrm>
            <a:off x="0" y="4386160"/>
            <a:ext cx="9156032" cy="161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2" name="Title 1"/>
          <p:cNvSpPr>
            <a:spLocks noGrp="1"/>
          </p:cNvSpPr>
          <p:nvPr>
            <p:ph type="title"/>
          </p:nvPr>
        </p:nvSpPr>
        <p:spPr>
          <a:xfrm>
            <a:off x="0" y="1014171"/>
            <a:ext cx="7596483" cy="843643"/>
          </a:xfrm>
        </p:spPr>
        <p:txBody>
          <a:bodyPr/>
          <a:lstStyle/>
          <a:p>
            <a:r>
              <a:rPr lang="en-US" dirty="0">
                <a:solidFill>
                  <a:schemeClr val="bg1"/>
                </a:solidFill>
              </a:rPr>
              <a:t>	Acknowledgements</a:t>
            </a:r>
          </a:p>
        </p:txBody>
      </p:sp>
      <p:pic>
        <p:nvPicPr>
          <p:cNvPr id="7" name="Picture 6" descr="Screen Clippi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52251" y="4476961"/>
            <a:ext cx="1358176" cy="1364294"/>
          </a:xfrm>
          <a:prstGeom prst="ellipse">
            <a:avLst/>
          </a:prstGeom>
        </p:spPr>
      </p:pic>
      <p:pic>
        <p:nvPicPr>
          <p:cNvPr id="1030" name="Picture 6" descr="http://mediad.publicbroadcasting.net/p/wpr/files/201612/BLM_Logo.gi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11519" y="4567663"/>
            <a:ext cx="1473168" cy="1267379"/>
          </a:xfrm>
          <a:prstGeom prst="rect">
            <a:avLst/>
          </a:prstGeom>
          <a:noFill/>
          <a:extLst>
            <a:ext uri="{909E8E84-426E-40dd-AFC4-6F175D3DCCD1}">
              <a14:hiddenFill xmlns:a14="http://schemas.microsoft.com/office/drawing/2010/main" xmlns="">
                <a:solidFill>
                  <a:srgbClr val="FFFFFF"/>
                </a:solidFill>
              </a14:hiddenFill>
            </a:ext>
          </a:extLst>
        </p:spPr>
      </p:pic>
      <p:sp>
        <p:nvSpPr>
          <p:cNvPr id="8" name="AutoShape 8" descr="data:image/png;base64,iVBORw0KGgoAAAANSUhEUgAAAZkAAAB7CAMAAACRgA3BAAAAtFBMVEX///8AAACpfFGoek7o6Oh9fX2srKyldUameEr6+vr8+vhsbGyxiWSwsLBHR0eoek0+Pj44ODjJrpR2dnbx8fHQ0NDc3NxfX1/j4+OUlJSGhobv7++kc0LBwcElJSVMTEwcHByhoaEtLS2RkZFubm7Nzc26urpUVFRBQUEUFBSdnZ0LCwvs49vFxcXVwK6BgYG4k3Lfz8LBooavhV7m2s/x6uTQuaXEpou9m33ZxrXu59/f0cYWb6LtAAAR8ElEQVR4nO1d63qyOhMFQQGpZxRP9VSrtdZX26o93f99fZkAyQQCgvv9dtXN+tFHa4BkVmYymUyCouTIkSNHjhw5cuTIkSNHjhw5cuS4RhwOTvrC5cPL17EJOH69HMoxpfT2YzftHRdFe9sOvrTndgK2vUq7m6Gy143yR8F4b8aJOFT252NXGxomhWEMa3dvrzJBTVeqqhatVPd0VcDU/7ZVT6JhV/R0TbtulHdGoaAZuxTUfDffDVMrYGimUfh4CRd89kQ4T/P8oi/vjvg1Gevtf4Cbo0FFbDRPFTx8hGlh5Lx9i0UDAS5OP14Pyvo0pmNGVVcp7n3dODBhH5ILvtZMCS0ezNofXHQTiO/ptD3bhsqmZUZVH85v9FWgGcjbTFaa41CmLwzDT2QNK0x6jyefz4pOBvR7emZunJpDgQs8aaRpGkm8gDVE1JSY8OxTz+dFVW/kyMCMWvnHzb9gHLnEjT/xxV6HJ4ghl7+x0kjcp1zn1T9h5uTdrxjld64y2ntssQMmRtMMz20eig6B8RUUR8z0k59/j8QcZqYewWgSYiaV83ed+IONlPEaV+yND/6aUXg7/uwBP81PzUDMMh8CMTMaJD5/mcCMrHx30xKo6ZzZ7osHVplCobaLKfbNVcbY7YUbvL5zbpkPgZhRS0nP72Ipp2GGwML2bpultdeEV3FcNyJTRg/MfysMo2MRGqk0X2kwM/Wk5wuDSkpmFGWKVDJlQ68O76InbL7Ji3FiZPaOU2Mcvf9gZpIcZ0ewTKmZUfr8onZ8qWvGT9gVHkodZ2bMzA/pbT4C5rQ77x8CM8v4509xuQzMWCNW6EYd57vw5DHo9CK+AgKH37KflXIhFEcQmEkYpUVXKz0zqFArZVOvC/vo7NGQlQscOO09Zi7KxiHDcw9EZmKFtxCKZWHmkRU6OZW9SuxYV2cfpI7z0QyMVQwzL4wZz0EQmVnFOc5LoVgWZtqs0Dh1a68I30xlNGbWgpFCwElmmPPt+80iM2zpJYSOWCrXGYbPWkDH+wtz0oYSx5lNR4dx4eidfyvNmxGFmJnJLwrHYTIwM2WFbnFCc2AqQ3o683w1iePMZj2x4eggRuA7byFm5Ms0g1ChLMxwO/icpclXAubrFswXRJNEL3jULC7oGQQ8hzIPIGYw6J3PDLKDm4ytvgKUmbhrnwqKjJkSx5lPSM1PeZjgc1jTNHPo61SYGZnjbM3OZ4arzOQGszWOfGIPHX3PiDKjwzyKe5rm7ksy2pSPu7vdRxBSizAjiQlXwmXSMzPn1yRMY68VZeSYUSqCQRwF83lhvM5cMwq740uEvnJZtnImSh1jGVPmJDObJ3TNDRozrgY+E2yYlznOX+LCWc0w3j//vMQmDkSZ6YWLtCNFIsxYYTh6p/0wxpfc4myGTS6DiT0PsQz30eKf4XCBRtk5vkjtfJSZVbhIK1IkwsxTeOFsFl44u8V45hd2mT0wx5l6BCGU7ySJMzDmE92Jqk6UmbDjrEdLnLHanLj2c6Xg3pYRCBY5zpLAJc0XlIDoTtQnkDDTEEtEXOZzmCn+fbn8On64J8Znlh/J+U1NIy6tSTNqTYEbCTOi4XG4y1w9m5nI2HULYI4YHlRe+AxHGh/b38VyUzBrR3QNY+apzuQoBLi4y7zmH7MxM7nJHE0+eRGW/lnsOWaqX/66k+fP0mveOceMmeWUixJHnLmD1eNLAZmYebjBKaaCYpli1J/ZuPig8s9bIY4cjd+LMTPWudlCGZXIZXbO0Zn6843mm/NUGE3My+QR55/Yi8v7j/eaUZOxw+aojJmq8sDlye9hs//ZSnZmtjebyoSyx0Kry2z6qUkcZ4Tv18+CKdGdIPeGM2Mh95gt2aNcpnYCMw2GyVqg5hadZQqUcGmI7i6PcsqWaUS8vL4RdmoCM8GsFTGDglwsA4nr0ZOSwAx6mLPgLpx6o16ZgrPHIrkwfGNA6Bd5IOb769MQyPF1EDODxhQ/vwm5zIuUzCihpIFbXJUhguGz+YhmcHUyEReHD2M4/JA7BeX95xCFBzx/GzOD/DDXu4RzsVLSM6N0cWzmJg0aT9zTotmyzHFGyzQ/VPRG7NBTRnNQzwkQmEGd3XOc+RwHun5qZsRF0BuczaDkMEnGJZvp8AwmJ1ivjB969lpwT29+JDDj8LQ9ujGAZ1eoMCdJz4yYBX17GzR4+F8rSH5mMmYucHBB0vaaPTNoGhAqMINjZPDVZd9oIloGZoSxppFu4/T1AGX/S0XNgtAsOhB4BYm7Bdnc1QTNEplBVmgqrOHTeUkWZoS1g1vLmuHh/5gkZu44+9EWlm0Wt4cDwGJuNEtTZAbJc4azxb2V4kzMCPm2tzXUlHkqc4wOMMc5mG0y82ck7OM8MEWEsSvEDE51sbhs7+mV2ZjB2YOT5E1TVwYe/o9L6+PLNDWvANOy+C1piHED4johZtCav82J8FdssjEjLOzcVLb5DkVUmnKw3/2zG9gcJylkw3VGYs3wyM13zPo5tRmZURqImhvKz9jjTAtTDvZ74DgXBKnH3JilcUY9AGG/C8PID+NnZQandtyQf/YpxrlOwHfe3lj+c9ziAL4xfAszE5xDgxFses7KDN5wdmrn9PXg5dRxCyJ8JvjONPMzhho2n9GiM02AuO2PIgjlZ2ZGsGe3kjzzFn9yjFxpvDEfHeawk7oNfCuBd0WEmeiqixtcm50ZbM+qf0kyv4zvTLaswGabPDhdMAt/omrzVWD2rhCNaFKE98rwfbXZmRHsWczenCtDM6PKBGN+GfkNmnF3FA4CPPzsjHBYIcpMOFmW9/UzmLHq6E63ED87yGR/Qmk8R/mIxyfNqO2aX/sDwf61uSugBZqaZOXMBz7GRMVR/DOYEezZLeScH5HKaMngsvaSAneittVMYzgcGkPDMAUDafputYQZcR/zjGe+nMMMzi64gX3nwkkmd8ngsvZmm+VCmiGKhUhlzAiOM8qjOYsZC+0HWF99fhM+L+unnAgekQmSaw7vp8conu4hY8bCzKCkpLOYEezZtR/YhFSmJtvAHFM4mPeX707MhTSUhyNjBjvOWJbnMSPEz648y+kLq8zJ0syN45ln8XnNALOA4p1M2nh4FnKZOJhr4Idr+BCSWEELzTev/NRGHv6PPSwL4SCshHnY72K5Mc03PAVlC8pCMjNznAV3qhP6LzsdNZkZ7Oxd93TzNZPKsFFJDJXtd+EMM8+OmXGnAgspLoyDjbSsn6nElOGUJmQ4rPOiccckmrg2ydGEs2ZNM5SWcfizg7Mafcda00zy5S66t8mXWigW7Bu50LKK3/nrQVlf4WYn48ibIIJ91ePMPqPKELy+G6Y0TPbyeny7u6sZhvF+9/ZnLw1yUhLs8KJjG3IAI/FhKmGUdtkhZm/SSxPgX7Rmk8n8qonBh/+kUxlAulcFxOBxI5OtLhfj1U9JzgYK/ycsf+X49/F5jsrk+P/jgFQmIc0ix78OfviP9PyyHL+Fcq4yF4pmrjKXCaQy0vOWc/wWePi/Fp+WlOMXUMtHmcsED//X0rxlLse/BrRhJleZS8LrMFeZy8SdVGUG7txOk3TiuHa6vV3dvuu625jkr5Jti2mu3aQ303WLtu0t1vTtuV0i/yCVnevK1nZR5NNp2clvUr1v2XaJl1jY8/ncLj7E5NtObTdlzPregYq5//h8lb1cZaZqune3DFR1kuYx/krkWt66orhBzOknbeWjS2deci18Glte2k0H8qKQOPQTB8+WyKUrtBbEEgfkW9XmwU6rE9hUYYf26C8sCu3ko8xMWI63cOdDXyzFqixCFbaE3wNU1cmiMw6WjMN9ub1YUJkOBlSWlZgFS39LByG461FAczF175iajnK/WFi8oLVY3FvR2jM01DX0P/adMDOx7YbfIZ1BiNWWz4y8eez/1khdkQ+bRcUKPzrjjhF0+A+ey3RUte6dqTe1553+eFyxevYcVoHbdrW67BFKinav9NRy5i1Y6Wr3W8UptGVhj6tVl3Q7UlxvVZd+B3Qa6qQy6PQr8P3ZrS69l/c++pdVWnPSCxbL0aTRd5RSVVUbrU5r3nIUy7X9NTOntxwv+7rScVV11fLkVldnE3XhzNQZMNNvzR3HtqdttzrvKoNiq2/dEzNZGVehinqv/9glvwZNJLdpz9BRhD3abdo0v0CfzyYjl1rU+22rCDaPMmP13Gp13OqAqXzouFVX79rzLalLpzimYnHsFdHnB6gKaeC9PR5Dw3TXq1Sm3Yno8B982G+fVFulm8CJFtNFW5pa1wWrtKqDMSHiIJWYO3TXay8wVWAEl0+gbaThVO/82tBuXe/DOOMlYqy7QWb4rAvvmV2AeVk/QTqFt6G2S2WxCHIsLe+yke4tNgc68+Sqxa7acIEZ8jyd2DCaJ+Aq+lqdWVP/TMGSl2SwREvZNCNtxW0OaUP98d6GEuRStT6hNsM7Fac+8Jgh14/ckdqwBhNvc1x9TZ8FaT/jKhyqRouPwcx2qTDos7t+pbLkI/DTSsR3x0DPsalQSI0aJdLmVX8E4qMpj3PY6dqAc+O6DuynJI1cbSpQxc2D/QhCeAZm6osVs9qOGxhxImtXX0AHJX8amxKIog/NpvImnx4fyZOXJasDStsK7A0R3FwnbW055NNqavnMNErquKfaD8AMqdEAjn7aPsAQo0+IBCHfoORCAhu55/xxxplxKP/3fLXUH2fWrgXD3jO0wgbhVh97sAJOmZluWwMY1TpwusQWOtYY0t8U/bk4VTprMuY9T9R1bwFmtkuqsmp3Gl53Uft99VS2j4CmXGVAegoVNdRoCjlePfizIM+Y9bekqQ8W7RbgATSgyxMPqd0hrdRL2zpNsnBho8UWjaed6XIN7oJnsEnLoMgGLhtQZogujLxbB+PMkpRmohyD7MlDGzDOBC/fIMy01dVMnfYRM2t690HATAtSOp4Uqr5TzgwoPqlOUbUtxswI/kMUhdSztd2uyPW0FbRlXrXbz3PQFWCGVoRYFSrwQaUPutmwLGJKHHp3/Z4OB0QEHZ1uB87EjGPIVYZUaO0bjRYItwf0kD8L0pHWo8msMeoRIU10n5kW2+4CpqbV95lpg4HymOm23KKXtuRsKR/EVoBt8L1onxmV3voBLoORgRD0zNyQMRR2YGBwuNdIxhkHzGwHM1NXvE8+Mw9gTCgzXejuPjNtv0WcKjrOgAY4UHYyGTVmT5bLfCzKDKl747nqMVOnzHgCh4a505XPzIAx02fMjP3SaYHe2odVhh9q0Qsxo1CpdNpdOqYHzDzTPj4aVYEPv/2UmWnADFR9CoPUDMTuQqYSFUNJGYxGbmDN1nDrDnVowWu21qR/BEdsU7rptSIzYFpnFmamQT1LxEwHmAG/sDJiRNzTT2DRAv+8B+KDcaLoecjWhiizDQ0YqDPXY4Yeml6PMkONxiPVmQYdQcGakceOuvrIs2sZmSnX5CpDROsSET2AIAVmKvDnCXTeId2XMQPtcZ+gkaS03VKjzLDzFyu+Qw6/0p42g57Vh3JT79ZET+nkp+slygYnlQXnBnVCzFjU8m5PMFNnaaE+MxYxShPvljZihj6SmkRwskrUTYAqPnvMkP/162qUGRiO+tSa0VNz5pSZ4GiQPihtRmZiVAbeLwICBY+jQ5l58Aebiv82JDLXBt8sYEbpNjwFU0D9Gwt3tQwzozyDGMYwJaBj7xKMRBtauZ4q/nhUoY4Ouak1phTQg87Z3FEHcmEejphpqCOL+htb7Jsp3qeV55v5zCiP1VXxgRuvLnVJlht33cXMWKPRqqjo4AiOoOqP0LJ1ybdmHXLj+Wa0enYm/jjjMWORX2cbezKizmvgmylT0uZZRcnODE/oT3hXdhS6Lk0UOy8aoct9fAdIh1b+tZTkZ5g49YRzz70qn5pkWDFVjMWZksD4kqvMpcB3a/8SFjDFV68jk5Yf/iM9yOzX0VP/6kkLPbCV1as4H4CH/y9SZf7D2NUuWmX+u9jnKnOh4Gf0mL9dlRwYLyffgZnjd4DC/79dlRwY32auMpcJHpjJR5mLQpm/tzRXmYsCO5ZJk7+yLMdv4ZCPMheKIGYWeltWjt/HnyGlZphP/y8Ox5phGkbSSxZy/BIOx4/myZeV5ciRI0eOHDly5MiRI0eOHDmuEP8DxVZX5K+IU84AAAAASUVORK5CYII="/>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defRPr/>
            </a:pPr>
            <a:endParaRPr lang="en-US" sz="1350">
              <a:solidFill>
                <a:prstClr val="black"/>
              </a:solidFill>
              <a:latin typeface="Calibri"/>
            </a:endParaRPr>
          </a:p>
        </p:txBody>
      </p:sp>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961" y="4643247"/>
            <a:ext cx="1797326" cy="1146443"/>
          </a:xfrm>
          <a:prstGeom prst="rect">
            <a:avLst/>
          </a:prstGeom>
        </p:spPr>
      </p:pic>
      <p:grpSp>
        <p:nvGrpSpPr>
          <p:cNvPr id="6" name="Group 5"/>
          <p:cNvGrpSpPr>
            <a:grpSpLocks noChangeAspect="1"/>
          </p:cNvGrpSpPr>
          <p:nvPr/>
        </p:nvGrpSpPr>
        <p:grpSpPr>
          <a:xfrm>
            <a:off x="1888878" y="4812617"/>
            <a:ext cx="3119980" cy="848650"/>
            <a:chOff x="3264435" y="5283366"/>
            <a:chExt cx="4787745" cy="1302290"/>
          </a:xfrm>
        </p:grpSpPr>
        <p:pic>
          <p:nvPicPr>
            <p:cNvPr id="9" name="Picture 8" descr="Screen Clipping"/>
            <p:cNvPicPr>
              <a:picLocks noChangeAspect="1"/>
            </p:cNvPicPr>
            <p:nvPr/>
          </p:nvPicPr>
          <p:blipFill>
            <a:blip r:embed="rId7" cstate="email">
              <a:extLst>
                <a:ext uri="{BEBA8EAE-BF5A-486C-A8C5-ECC9F3942E4B}">
                  <a14:imgProps xmlns:a14="http://schemas.microsoft.com/office/drawing/2010/main">
                    <a14:imgLayer r:embed="rId8">
                      <a14:imgEffect>
                        <a14:backgroundRemoval t="3448" b="100000" l="0" r="97964">
                          <a14:foregroundMark x1="24173" y1="32759" x2="24173" y2="32759"/>
                          <a14:foregroundMark x1="38422" y1="35345" x2="38422" y2="35345"/>
                          <a14:foregroundMark x1="51399" y1="29310" x2="51399" y2="29310"/>
                          <a14:foregroundMark x1="46565" y1="24138" x2="46565" y2="24138"/>
                          <a14:foregroundMark x1="59542" y1="29310" x2="59542" y2="29310"/>
                          <a14:foregroundMark x1="59542" y1="15517" x2="59542" y2="15517"/>
                          <a14:foregroundMark x1="53435" y1="12069" x2="53435" y2="12069"/>
                          <a14:backgroundMark x1="14758" y1="40517" x2="14758" y2="40517"/>
                        </a14:backgroundRemoval>
                      </a14:imgEffect>
                    </a14:imgLayer>
                  </a14:imgProps>
                </a:ext>
                <a:ext uri="{28A0092B-C50C-407E-A947-70E740481C1C}">
                  <a14:useLocalDpi xmlns:a14="http://schemas.microsoft.com/office/drawing/2010/main"/>
                </a:ext>
              </a:extLst>
            </a:blip>
            <a:stretch>
              <a:fillRect/>
            </a:stretch>
          </p:blipFill>
          <p:spPr>
            <a:xfrm>
              <a:off x="3264435" y="5283366"/>
              <a:ext cx="3743847" cy="1105054"/>
            </a:xfrm>
            <a:prstGeom prst="rect">
              <a:avLst/>
            </a:prstGeom>
            <a:effectLst>
              <a:softEdge rad="0"/>
            </a:effectLst>
          </p:spPr>
        </p:pic>
        <p:sp>
          <p:nvSpPr>
            <p:cNvPr id="12" name="TextBox 11"/>
            <p:cNvSpPr txBox="1"/>
            <p:nvPr/>
          </p:nvSpPr>
          <p:spPr>
            <a:xfrm>
              <a:off x="3535259" y="6001190"/>
              <a:ext cx="4516921" cy="584466"/>
            </a:xfrm>
            <a:prstGeom prst="rect">
              <a:avLst/>
            </a:prstGeom>
            <a:noFill/>
          </p:spPr>
          <p:txBody>
            <a:bodyPr wrap="square" rtlCol="0">
              <a:spAutoFit/>
            </a:bodyPr>
            <a:lstStyle/>
            <a:p>
              <a:pPr defTabSz="685800">
                <a:defRPr/>
              </a:pPr>
              <a:r>
                <a:rPr lang="en-US" sz="825" dirty="0">
                  <a:solidFill>
                    <a:prstClr val="black"/>
                  </a:solidFill>
                  <a:latin typeface="Arial Rounded MT Bold" panose="020F0704030504030204" pitchFamily="34" charset="0"/>
                </a:rPr>
                <a:t>American Society of Mining &amp; Reclamation</a:t>
              </a:r>
            </a:p>
            <a:p>
              <a:pPr defTabSz="685800">
                <a:defRPr/>
              </a:pPr>
              <a:endParaRPr lang="en-US" sz="1050" dirty="0">
                <a:solidFill>
                  <a:prstClr val="black"/>
                </a:solidFill>
                <a:latin typeface="Calibri"/>
              </a:endParaRPr>
            </a:p>
          </p:txBody>
        </p:sp>
      </p:grpSp>
      <p:pic>
        <p:nvPicPr>
          <p:cNvPr id="4" name="Picture 3" descr="Screen Shot 2018-06-03 at 10.38.29 PM.png"/>
          <p:cNvPicPr>
            <a:picLocks noChangeAspect="1"/>
          </p:cNvPicPr>
          <p:nvPr/>
        </p:nvPicPr>
        <p:blipFill>
          <a:blip r:embed="rId9" cstate="email">
            <a:extLst>
              <a:ext uri="{BEBA8EAE-BF5A-486C-A8C5-ECC9F3942E4B}">
                <a14:imgProps xmlns:a14="http://schemas.microsoft.com/office/drawing/2010/main">
                  <a14:imgLayer r:embed="rId10">
                    <a14:imgEffect>
                      <a14:backgroundRemoval t="4498" b="100000" l="0" r="98222">
                        <a14:foregroundMark x1="11556" y1="17647" x2="12000" y2="55363"/>
                        <a14:foregroundMark x1="42000" y1="18685" x2="41333" y2="54671"/>
                        <a14:foregroundMark x1="10667" y1="83391" x2="10667" y2="83391"/>
                        <a14:foregroundMark x1="21111" y1="84775" x2="21111" y2="84775"/>
                        <a14:foregroundMark x1="31778" y1="84775" x2="31778" y2="84775"/>
                        <a14:foregroundMark x1="36000" y1="84775" x2="36000" y2="84775"/>
                        <a14:foregroundMark x1="40222" y1="84429" x2="40222" y2="84429"/>
                        <a14:foregroundMark x1="49778" y1="83737" x2="49778" y2="83737"/>
                        <a14:foregroundMark x1="57556" y1="83737" x2="57556" y2="83737"/>
                        <a14:foregroundMark x1="64444" y1="84775" x2="64444" y2="84775"/>
                        <a14:foregroundMark x1="72444" y1="83737" x2="72444" y2="83737"/>
                        <a14:foregroundMark x1="76444" y1="84429" x2="76444" y2="84429"/>
                        <a14:foregroundMark x1="88222" y1="84429" x2="88222" y2="84429"/>
                        <a14:foregroundMark x1="12889" y1="87889" x2="12889" y2="87889"/>
                        <a14:backgroundMark x1="66222" y1="82699" x2="66222" y2="82699"/>
                      </a14:backgroundRemoval>
                    </a14:imgEffect>
                  </a14:imgLayer>
                </a14:imgProps>
              </a:ext>
              <a:ext uri="{28A0092B-C50C-407E-A947-70E740481C1C}">
                <a14:useLocalDpi xmlns:a14="http://schemas.microsoft.com/office/drawing/2010/main"/>
              </a:ext>
            </a:extLst>
          </a:blip>
          <a:stretch>
            <a:fillRect/>
          </a:stretch>
        </p:blipFill>
        <p:spPr>
          <a:xfrm>
            <a:off x="5759641" y="4552545"/>
            <a:ext cx="1836842" cy="1179661"/>
          </a:xfrm>
          <a:prstGeom prst="rect">
            <a:avLst/>
          </a:prstGeom>
        </p:spPr>
      </p:pic>
      <p:sp>
        <p:nvSpPr>
          <p:cNvPr id="16" name="TextBox 15"/>
          <p:cNvSpPr txBox="1"/>
          <p:nvPr/>
        </p:nvSpPr>
        <p:spPr>
          <a:xfrm>
            <a:off x="346828" y="1701840"/>
            <a:ext cx="2761907" cy="2808461"/>
          </a:xfrm>
          <a:prstGeom prst="rect">
            <a:avLst/>
          </a:prstGeom>
          <a:noFill/>
        </p:spPr>
        <p:txBody>
          <a:bodyPr wrap="square" rtlCol="0">
            <a:spAutoFit/>
          </a:bodyPr>
          <a:lstStyle/>
          <a:p>
            <a:pPr lvl="0">
              <a:defRPr/>
            </a:pPr>
            <a:r>
              <a:rPr lang="en-US" sz="2000" dirty="0">
                <a:solidFill>
                  <a:prstClr val="white"/>
                </a:solidFill>
              </a:rPr>
              <a:t>Hutson, Harold</a:t>
            </a:r>
            <a:endParaRPr lang="en-US" sz="2000" dirty="0">
              <a:solidFill>
                <a:prstClr val="white"/>
              </a:solidFill>
              <a:latin typeface="Calibri"/>
            </a:endParaRPr>
          </a:p>
          <a:p>
            <a:r>
              <a:rPr lang="en-US" sz="2000" dirty="0" err="1">
                <a:solidFill>
                  <a:schemeClr val="bg1"/>
                </a:solidFill>
              </a:rPr>
              <a:t>Bautz</a:t>
            </a:r>
            <a:r>
              <a:rPr lang="en-US" sz="2000" dirty="0">
                <a:solidFill>
                  <a:schemeClr val="bg1"/>
                </a:solidFill>
              </a:rPr>
              <a:t>, Melissa</a:t>
            </a:r>
          </a:p>
          <a:p>
            <a:r>
              <a:rPr lang="en-US" sz="2000" dirty="0">
                <a:solidFill>
                  <a:prstClr val="white"/>
                </a:solidFill>
                <a:latin typeface="Calibri"/>
              </a:rPr>
              <a:t>Schumann, Gerald</a:t>
            </a:r>
          </a:p>
          <a:p>
            <a:pPr defTabSz="685800">
              <a:defRPr/>
            </a:pPr>
            <a:r>
              <a:rPr lang="en-US" sz="2000" dirty="0">
                <a:solidFill>
                  <a:prstClr val="white"/>
                </a:solidFill>
                <a:latin typeface="Calibri"/>
              </a:rPr>
              <a:t>Schumann, Gerald</a:t>
            </a:r>
          </a:p>
          <a:p>
            <a:r>
              <a:rPr lang="en-US" sz="2000" dirty="0">
                <a:solidFill>
                  <a:schemeClr val="bg1"/>
                </a:solidFill>
              </a:rPr>
              <a:t>Locke, Bill</a:t>
            </a:r>
            <a:endParaRPr lang="en-US" sz="2000" dirty="0">
              <a:solidFill>
                <a:prstClr val="white"/>
              </a:solidFill>
              <a:latin typeface="Calibri"/>
            </a:endParaRPr>
          </a:p>
          <a:p>
            <a:pPr defTabSz="685800">
              <a:defRPr/>
            </a:pPr>
            <a:r>
              <a:rPr lang="en-US" sz="2000" dirty="0">
                <a:solidFill>
                  <a:prstClr val="white"/>
                </a:solidFill>
                <a:latin typeface="Calibri"/>
              </a:rPr>
              <a:t>Vance, George</a:t>
            </a:r>
          </a:p>
          <a:p>
            <a:pPr defTabSz="685800">
              <a:defRPr/>
            </a:pPr>
            <a:r>
              <a:rPr lang="en-US" sz="2000" dirty="0">
                <a:solidFill>
                  <a:prstClr val="white"/>
                </a:solidFill>
                <a:latin typeface="Calibri"/>
              </a:rPr>
              <a:t>Vaughan, Karen</a:t>
            </a:r>
          </a:p>
          <a:p>
            <a:r>
              <a:rPr lang="en-US" sz="2000" dirty="0">
                <a:solidFill>
                  <a:prstClr val="white"/>
                </a:solidFill>
                <a:latin typeface="Calibri"/>
              </a:rPr>
              <a:t>Gary Gavin</a:t>
            </a:r>
          </a:p>
          <a:p>
            <a:endParaRPr lang="en-US" sz="1650" dirty="0">
              <a:solidFill>
                <a:schemeClr val="bg1"/>
              </a:solidFill>
            </a:endParaRPr>
          </a:p>
        </p:txBody>
      </p:sp>
      <p:sp>
        <p:nvSpPr>
          <p:cNvPr id="11" name="TextBox 10">
            <a:extLst>
              <a:ext uri="{FF2B5EF4-FFF2-40B4-BE49-F238E27FC236}">
                <a16:creationId xmlns:a16="http://schemas.microsoft.com/office/drawing/2014/main" id="{A5C54960-FD08-49CB-B1D8-B948B31AFA6A}"/>
              </a:ext>
            </a:extLst>
          </p:cNvPr>
          <p:cNvSpPr txBox="1"/>
          <p:nvPr/>
        </p:nvSpPr>
        <p:spPr>
          <a:xfrm>
            <a:off x="4472940" y="2148840"/>
            <a:ext cx="3497580" cy="830997"/>
          </a:xfrm>
          <a:prstGeom prst="rect">
            <a:avLst/>
          </a:prstGeom>
          <a:noFill/>
        </p:spPr>
        <p:txBody>
          <a:bodyPr wrap="square" rtlCol="0">
            <a:spAutoFit/>
          </a:bodyPr>
          <a:lstStyle/>
          <a:p>
            <a:r>
              <a:rPr lang="en-US" sz="4800" dirty="0">
                <a:solidFill>
                  <a:schemeClr val="accent4">
                    <a:lumMod val="40000"/>
                    <a:lumOff val="60000"/>
                  </a:schemeClr>
                </a:solidFill>
              </a:rPr>
              <a:t>Questions?</a:t>
            </a:r>
            <a:endParaRPr lang="en-US" sz="2000" dirty="0">
              <a:solidFill>
                <a:schemeClr val="accent4">
                  <a:lumMod val="40000"/>
                  <a:lumOff val="60000"/>
                </a:schemeClr>
              </a:solidFill>
            </a:endParaRPr>
          </a:p>
        </p:txBody>
      </p:sp>
    </p:spTree>
    <p:extLst>
      <p:ext uri="{BB962C8B-B14F-4D97-AF65-F5344CB8AC3E}">
        <p14:creationId xmlns:p14="http://schemas.microsoft.com/office/powerpoint/2010/main" val="555519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423784"/>
            <a:ext cx="8172774" cy="720436"/>
          </a:xfrm>
        </p:spPr>
        <p:txBody>
          <a:bodyPr>
            <a:noAutofit/>
          </a:bodyPr>
          <a:lstStyle/>
          <a:p>
            <a:r>
              <a:rPr lang="en-US" sz="3200" dirty="0"/>
              <a:t>Physiography key to site functioning</a:t>
            </a:r>
            <a:endParaRPr sz="3200" dirty="0"/>
          </a:p>
        </p:txBody>
      </p:sp>
      <p:sp>
        <p:nvSpPr>
          <p:cNvPr id="3" name="Content Placeholder 2"/>
          <p:cNvSpPr>
            <a:spLocks noGrp="1"/>
          </p:cNvSpPr>
          <p:nvPr>
            <p:ph idx="1"/>
          </p:nvPr>
        </p:nvSpPr>
        <p:spPr>
          <a:xfrm>
            <a:off x="609599" y="1211581"/>
            <a:ext cx="6583681" cy="4746092"/>
          </a:xfrm>
        </p:spPr>
        <p:txBody>
          <a:bodyPr>
            <a:noAutofit/>
          </a:bodyPr>
          <a:lstStyle/>
          <a:p>
            <a:r>
              <a:rPr lang="en-US" sz="2800" dirty="0"/>
              <a:t>Terrain affects physical environment…</a:t>
            </a:r>
          </a:p>
          <a:p>
            <a:pPr lvl="1"/>
            <a:r>
              <a:rPr sz="2800" dirty="0"/>
              <a:t>Soil development</a:t>
            </a:r>
          </a:p>
          <a:p>
            <a:pPr lvl="1"/>
            <a:r>
              <a:rPr sz="2800" dirty="0"/>
              <a:t>Energy balance and insolation</a:t>
            </a:r>
          </a:p>
          <a:p>
            <a:pPr lvl="1"/>
            <a:r>
              <a:rPr sz="2800" dirty="0"/>
              <a:t>Water balance</a:t>
            </a:r>
            <a:endParaRPr lang="en-US" sz="2800" dirty="0"/>
          </a:p>
          <a:p>
            <a:r>
              <a:rPr lang="en-US" sz="2800" dirty="0"/>
              <a:t>Terrain affects ecological processes</a:t>
            </a:r>
          </a:p>
          <a:p>
            <a:pPr lvl="1"/>
            <a:r>
              <a:rPr lang="en-US" sz="2800" dirty="0"/>
              <a:t>Vegetation community composition</a:t>
            </a:r>
          </a:p>
          <a:p>
            <a:pPr lvl="1"/>
            <a:r>
              <a:rPr lang="en-US" sz="2800" dirty="0"/>
              <a:t>Successional trajectories</a:t>
            </a:r>
          </a:p>
          <a:p>
            <a:r>
              <a:rPr lang="en-US" sz="2800" dirty="0"/>
              <a:t>Terrain </a:t>
            </a:r>
            <a:r>
              <a:rPr lang="en-US" sz="2800" b="1" i="1" dirty="0"/>
              <a:t>may </a:t>
            </a:r>
            <a:r>
              <a:rPr lang="en-US" sz="2800" dirty="0"/>
              <a:t>affect reclamation performance…</a:t>
            </a:r>
          </a:p>
        </p:txBody>
      </p:sp>
      <p:pic>
        <p:nvPicPr>
          <p:cNvPr id="5" name="Picture 2" descr="Image result for aspect terrain vegetation">
            <a:extLst>
              <a:ext uri="{FF2B5EF4-FFF2-40B4-BE49-F238E27FC236}">
                <a16:creationId xmlns:a16="http://schemas.microsoft.com/office/drawing/2014/main" id="{DD331FEC-242C-48C0-8FA7-E2E4FD9E435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21906" y="1927860"/>
            <a:ext cx="2179261" cy="1866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2DF0F-56C7-4802-BDEC-AF2F7EBA838A}"/>
              </a:ext>
            </a:extLst>
          </p:cNvPr>
          <p:cNvSpPr>
            <a:spLocks noGrp="1"/>
          </p:cNvSpPr>
          <p:nvPr>
            <p:ph type="title"/>
          </p:nvPr>
        </p:nvSpPr>
        <p:spPr>
          <a:xfrm>
            <a:off x="609599" y="263764"/>
            <a:ext cx="7957400" cy="720436"/>
          </a:xfrm>
        </p:spPr>
        <p:txBody>
          <a:bodyPr>
            <a:normAutofit fontScale="90000"/>
          </a:bodyPr>
          <a:lstStyle/>
          <a:p>
            <a:r>
              <a:rPr lang="en-US" dirty="0"/>
              <a:t>Topographic heterogeneity creates environmental heterogeneity</a:t>
            </a:r>
          </a:p>
        </p:txBody>
      </p:sp>
      <p:sp>
        <p:nvSpPr>
          <p:cNvPr id="3" name="Content Placeholder 2">
            <a:extLst>
              <a:ext uri="{FF2B5EF4-FFF2-40B4-BE49-F238E27FC236}">
                <a16:creationId xmlns:a16="http://schemas.microsoft.com/office/drawing/2014/main" id="{CD8DB206-C4D9-4ACF-A372-A6777C84D3D2}"/>
              </a:ext>
            </a:extLst>
          </p:cNvPr>
          <p:cNvSpPr>
            <a:spLocks noGrp="1"/>
          </p:cNvSpPr>
          <p:nvPr>
            <p:ph idx="1"/>
          </p:nvPr>
        </p:nvSpPr>
        <p:spPr>
          <a:xfrm>
            <a:off x="609599" y="1417320"/>
            <a:ext cx="7957400" cy="3887137"/>
          </a:xfrm>
        </p:spPr>
        <p:txBody>
          <a:bodyPr/>
          <a:lstStyle/>
          <a:p>
            <a:r>
              <a:rPr lang="en-US" dirty="0"/>
              <a:t>Aspect a key control </a:t>
            </a:r>
          </a:p>
          <a:p>
            <a:r>
              <a:rPr lang="en-US" dirty="0"/>
              <a:t>Correlation between topographic heterogeneity and plant diversity </a:t>
            </a:r>
          </a:p>
          <a:p>
            <a:r>
              <a:rPr lang="en-US" dirty="0"/>
              <a:t>Heterogeneity results in more niche space, thus more diversity</a:t>
            </a:r>
          </a:p>
          <a:p>
            <a:r>
              <a:rPr lang="en-US" dirty="0"/>
              <a:t>Vegetation diversity linked to increased resilience and resistance</a:t>
            </a:r>
          </a:p>
          <a:p>
            <a:r>
              <a:rPr lang="en-US" dirty="0"/>
              <a:t>Can contribute to greater ecosystem resiliency</a:t>
            </a:r>
          </a:p>
          <a:p>
            <a:endParaRPr lang="en-US" dirty="0"/>
          </a:p>
          <a:p>
            <a:endParaRPr lang="en-US" dirty="0"/>
          </a:p>
        </p:txBody>
      </p:sp>
    </p:spTree>
    <p:extLst>
      <p:ext uri="{BB962C8B-B14F-4D97-AF65-F5344CB8AC3E}">
        <p14:creationId xmlns:p14="http://schemas.microsoft.com/office/powerpoint/2010/main" val="4149407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A90F0-923D-4F8B-91C2-3A068B30B393}"/>
              </a:ext>
            </a:extLst>
          </p:cNvPr>
          <p:cNvSpPr>
            <a:spLocks noGrp="1"/>
          </p:cNvSpPr>
          <p:nvPr>
            <p:ph type="title"/>
          </p:nvPr>
        </p:nvSpPr>
        <p:spPr/>
        <p:txBody>
          <a:bodyPr/>
          <a:lstStyle/>
          <a:p>
            <a:r>
              <a:rPr lang="en-US" dirty="0"/>
              <a:t>“The riches are in the niches” </a:t>
            </a:r>
          </a:p>
        </p:txBody>
      </p:sp>
      <p:sp>
        <p:nvSpPr>
          <p:cNvPr id="3" name="Content Placeholder 2">
            <a:extLst>
              <a:ext uri="{FF2B5EF4-FFF2-40B4-BE49-F238E27FC236}">
                <a16:creationId xmlns:a16="http://schemas.microsoft.com/office/drawing/2014/main" id="{814A9EA6-1370-40FE-A6CB-84A621525EAC}"/>
              </a:ext>
            </a:extLst>
          </p:cNvPr>
          <p:cNvSpPr>
            <a:spLocks noGrp="1"/>
          </p:cNvSpPr>
          <p:nvPr>
            <p:ph idx="1"/>
          </p:nvPr>
        </p:nvSpPr>
        <p:spPr>
          <a:xfrm>
            <a:off x="800099" y="6073997"/>
            <a:ext cx="7957400" cy="720437"/>
          </a:xfrm>
        </p:spPr>
        <p:txBody>
          <a:bodyPr/>
          <a:lstStyle/>
          <a:p>
            <a:r>
              <a:rPr lang="en-US" dirty="0"/>
              <a:t>Hutchison's n-dimensional hypervolume</a:t>
            </a:r>
          </a:p>
        </p:txBody>
      </p:sp>
      <p:pic>
        <p:nvPicPr>
          <p:cNvPr id="4" name="Picture 3">
            <a:extLst>
              <a:ext uri="{FF2B5EF4-FFF2-40B4-BE49-F238E27FC236}">
                <a16:creationId xmlns:a16="http://schemas.microsoft.com/office/drawing/2014/main" id="{E0B85C00-304C-4609-8307-4D4F0492A54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78280" y="1608072"/>
            <a:ext cx="5349240" cy="4404877"/>
          </a:xfrm>
          <a:prstGeom prst="rect">
            <a:avLst/>
          </a:prstGeom>
        </p:spPr>
      </p:pic>
    </p:spTree>
    <p:extLst>
      <p:ext uri="{BB962C8B-B14F-4D97-AF65-F5344CB8AC3E}">
        <p14:creationId xmlns:p14="http://schemas.microsoft.com/office/powerpoint/2010/main" val="991488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lang="en-US" dirty="0"/>
              <a:t>Research questions</a:t>
            </a:r>
            <a:endParaRPr dirty="0"/>
          </a:p>
        </p:txBody>
      </p:sp>
      <p:sp>
        <p:nvSpPr>
          <p:cNvPr id="3" name="Content Placeholder 2"/>
          <p:cNvSpPr>
            <a:spLocks noGrp="1"/>
          </p:cNvSpPr>
          <p:nvPr>
            <p:ph idx="1"/>
          </p:nvPr>
        </p:nvSpPr>
        <p:spPr/>
        <p:txBody>
          <a:bodyPr>
            <a:normAutofit/>
          </a:bodyPr>
          <a:lstStyle/>
          <a:p>
            <a:pPr lvl="1"/>
            <a:r>
              <a:rPr lang="en-US" sz="2800" dirty="0"/>
              <a:t>How does physiography differ between </a:t>
            </a:r>
            <a:r>
              <a:rPr sz="2800" dirty="0"/>
              <a:t>areas reclaimed using traditional and geomorphic reclamation techniques and </a:t>
            </a:r>
            <a:r>
              <a:rPr lang="en-US" sz="2800" dirty="0"/>
              <a:t>reference</a:t>
            </a:r>
            <a:r>
              <a:rPr sz="2800" dirty="0"/>
              <a:t> landscapes</a:t>
            </a:r>
            <a:r>
              <a:rPr lang="en-US" sz="2800" dirty="0"/>
              <a:t>?</a:t>
            </a:r>
            <a:endParaRPr sz="2800" dirty="0"/>
          </a:p>
          <a:p>
            <a:pPr lvl="1"/>
            <a:r>
              <a:rPr lang="en-US" sz="2800" dirty="0"/>
              <a:t>Do</a:t>
            </a:r>
            <a:r>
              <a:rPr sz="2800" dirty="0"/>
              <a:t> </a:t>
            </a:r>
            <a:r>
              <a:rPr lang="en-US" sz="2800" dirty="0"/>
              <a:t>physical and ecological </a:t>
            </a:r>
            <a:r>
              <a:rPr sz="2800" dirty="0"/>
              <a:t>heterogeneity</a:t>
            </a:r>
            <a:r>
              <a:rPr lang="en-US" sz="2800" dirty="0"/>
              <a:t> differ in response to</a:t>
            </a:r>
            <a:r>
              <a:rPr sz="2800" dirty="0"/>
              <a:t> reclamation technique</a:t>
            </a:r>
            <a:r>
              <a:rPr lang="en-US" sz="2800" dirty="0"/>
              <a:t>?</a:t>
            </a:r>
            <a:endParaRPr sz="2800" dirty="0"/>
          </a:p>
          <a:p>
            <a:pPr lvl="1"/>
            <a:r>
              <a:rPr lang="en-US" sz="2800" dirty="0"/>
              <a:t>Do patterns of </a:t>
            </a:r>
            <a:r>
              <a:rPr sz="2800" dirty="0"/>
              <a:t>snow </a:t>
            </a:r>
            <a:r>
              <a:rPr lang="en-US" sz="2800" dirty="0"/>
              <a:t>cover visible in remote sensing </a:t>
            </a:r>
            <a:r>
              <a:rPr sz="2800" dirty="0"/>
              <a:t>and post-reclamation vegetation cover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Facet">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4271</TotalTime>
  <Words>2421</Words>
  <Application>Microsoft Office PowerPoint</Application>
  <PresentationFormat>On-screen Show (4:3)</PresentationFormat>
  <Paragraphs>284</Paragraphs>
  <Slides>51</Slides>
  <Notes>17</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Arial</vt:lpstr>
      <vt:lpstr>Arial Rounded MT Bold</vt:lpstr>
      <vt:lpstr>Calibri</vt:lpstr>
      <vt:lpstr>Lato</vt:lpstr>
      <vt:lpstr>Trebuchet MS</vt:lpstr>
      <vt:lpstr>Wingdings</vt:lpstr>
      <vt:lpstr>Wingdings 3</vt:lpstr>
      <vt:lpstr>Facet</vt:lpstr>
      <vt:lpstr>Assessing physiographic controls on snow accumulation and vegetation cover in mineland reclamation using airborne LIDAR and high-resolution imagery</vt:lpstr>
      <vt:lpstr>Background</vt:lpstr>
      <vt:lpstr>Traditional</vt:lpstr>
      <vt:lpstr>PowerPoint Presentation</vt:lpstr>
      <vt:lpstr>Distribution of biota is not random…</vt:lpstr>
      <vt:lpstr>Physiography key to site functioning</vt:lpstr>
      <vt:lpstr>Topographic heterogeneity creates environmental heterogeneity</vt:lpstr>
      <vt:lpstr>“The riches are in the niches” </vt:lpstr>
      <vt:lpstr>Research questions</vt:lpstr>
      <vt:lpstr>Study objectives</vt:lpstr>
      <vt:lpstr>Assessing terrain</vt:lpstr>
      <vt:lpstr>Terrain indices</vt:lpstr>
      <vt:lpstr>Study areas</vt:lpstr>
      <vt:lpstr>Gas Hills Central Spoils (AML Project 16N)</vt:lpstr>
      <vt:lpstr>Lionkol (AML Project 17H)</vt:lpstr>
      <vt:lpstr>Day Loma (chronosequence)</vt:lpstr>
      <vt:lpstr>Reclamation seed mixes</vt:lpstr>
      <vt:lpstr>Spatial sampling design</vt:lpstr>
      <vt:lpstr>PowerPoint Presentation</vt:lpstr>
      <vt:lpstr>Terrain analysis</vt:lpstr>
      <vt:lpstr>Multivariate terrain analyses</vt:lpstr>
      <vt:lpstr>Data: snow cover analysis</vt:lpstr>
      <vt:lpstr>Motivation</vt:lpstr>
      <vt:lpstr>PowerPoint Presentation</vt:lpstr>
      <vt:lpstr>Data: vegetation cover</vt:lpstr>
      <vt:lpstr>Analysis: vegetation</vt:lpstr>
      <vt:lpstr>PowerPoint Presentation</vt:lpstr>
      <vt:lpstr>Segmented image</vt:lpstr>
      <vt:lpstr>Results</vt:lpstr>
      <vt:lpstr>Aspect</vt:lpstr>
      <vt:lpstr>Topographic Position Index</vt:lpstr>
      <vt:lpstr>Hierarchical Slope Position</vt:lpstr>
      <vt:lpstr>Topographic Roughness</vt:lpstr>
      <vt:lpstr>Heat Load Index (HLI)</vt:lpstr>
      <vt:lpstr>HLI</vt:lpstr>
      <vt:lpstr>Curvature</vt:lpstr>
      <vt:lpstr>PCA of terrain attributes</vt:lpstr>
      <vt:lpstr>Cluster analysis</vt:lpstr>
      <vt:lpstr>Snow cover: RapidEye 2018-03-13 </vt:lpstr>
      <vt:lpstr>NAIP 2017: NDVI</vt:lpstr>
      <vt:lpstr>Vegetation: NDVI</vt:lpstr>
      <vt:lpstr>Discussion</vt:lpstr>
      <vt:lpstr>Ongoing/future analyses</vt:lpstr>
      <vt:lpstr>Erosion</vt:lpstr>
      <vt:lpstr>Canopy height model</vt:lpstr>
      <vt:lpstr>Implications </vt:lpstr>
      <vt:lpstr>Implications for habitat quality</vt:lpstr>
      <vt:lpstr>Caveats: limitations of remote sensing</vt:lpstr>
      <vt:lpstr>UAS imagery</vt:lpstr>
      <vt:lpstr>Conclusions</vt:lpstr>
      <vt:lpstr> Acknowledgements</vt:lpstr>
    </vt:vector>
  </TitlesOfParts>
  <LinksUpToDate>false</LinksUpToDate>
  <SharedDoc>false</SharedDoc>
  <HyperlinksChanged>false</HyperlinksChanged>
  <AppVersion>16.0000</AppVersion>
</Properties>
</file>

<file path=docProps/app0.xml><?xml version="1.0" encoding="utf-8"?>
<Properties xmlns="http://schemas.openxmlformats.org/officeDocument/2006/extended-properties" xmlns:vt="http://schemas.openxmlformats.org/officeDocument/2006/docPropsVTypes">
  <TotalTime>1</TotalTime>
  <Words>26</Words>
  <Application>Microsoft Office PowerPoint</Application>
  <PresentationFormat>On-screen Show (4:3)</PresentationFormat>
  <Paragraphs>10</Paragraphs>
  <Slides>2</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vt:i4>
      </vt:variant>
    </vt:vector>
  </HeadingPairs>
  <TitlesOfParts>
    <vt:vector size="5" baseType="lpstr">
      <vt:lpstr>Arial</vt:lpstr>
      <vt:lpstr>Calibri</vt:lpstr>
      <vt:lpstr>Office Theme</vt:lpstr>
      <vt:lpstr>Title</vt:lpstr>
      <vt:lpstr>Slide Title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DEQ_status</dc:title>
  <dc:creator>Ed Gage</dc:creator>
  <cp:keywords/>
  <cp:lastModifiedBy>Kevin Wolter</cp:lastModifiedBy>
  <cp:revision>161</cp:revision>
  <dcterms:created xsi:type="dcterms:W3CDTF">2019-05-07T13:41:53Z</dcterms:created>
  <dcterms:modified xsi:type="dcterms:W3CDTF">2019-06-17T18:29:36Z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ate">
    <vt:lpwstr>5/7/2019</vt:lpwstr>
  </property>
  <property fmtid="{D5CDD505-2E9C-101B-9397-08002B2CF9AE}" pid="3" name="output">
    <vt:lpwstr>powerpoint_presentation</vt:lpwstr>
  </property>
</Properties>
</file>