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70" r:id="rId4"/>
    <p:sldId id="271" r:id="rId5"/>
    <p:sldId id="266" r:id="rId6"/>
    <p:sldId id="268" r:id="rId7"/>
    <p:sldId id="269" r:id="rId8"/>
    <p:sldId id="265" r:id="rId9"/>
    <p:sldId id="263" r:id="rId10"/>
    <p:sldId id="261" r:id="rId11"/>
    <p:sldId id="259" r:id="rId12"/>
    <p:sldId id="262" r:id="rId13"/>
    <p:sldId id="275" r:id="rId14"/>
    <p:sldId id="273"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p:restoredTop sz="94643"/>
  </p:normalViewPr>
  <p:slideViewPr>
    <p:cSldViewPr snapToGrid="0" snapToObjects="1">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upal.UWYO\Dropbox\Geomorphic%20Reclamation%20Project%20Main\Economics%20Reclamation\AML%20PROJECT%20COST%20COMPARISON%206-1-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oupal.UWYO\Dropbox\Geomorphic%20Reclamation%20Project%20Main\Economics%20Reclamation\AML%20PROJECT%20COST%20COMPARISON%206-1-1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Potential Reco</a:t>
            </a:r>
            <a:r>
              <a:rPr lang="en-US" baseline="0"/>
              <a:t>very acres over the project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Biometric!$AM$3</c:f>
              <c:strCache>
                <c:ptCount val="1"/>
                <c:pt idx="0">
                  <c:v>Control </c:v>
                </c:pt>
              </c:strCache>
            </c:strRef>
          </c:tx>
          <c:spPr>
            <a:ln w="28575" cap="rnd">
              <a:solidFill>
                <a:schemeClr val="accent1"/>
              </a:solidFill>
              <a:round/>
            </a:ln>
            <a:effectLst/>
          </c:spPr>
          <c:marker>
            <c:symbol val="none"/>
          </c:marker>
          <c:val>
            <c:numRef>
              <c:f>Biometric!$AM$4:$AM$23</c:f>
              <c:numCache>
                <c:formatCode>_(* #,##0_);_(* \(#,##0\);_(* "-"??_);_(@_)</c:formatCode>
                <c:ptCount val="20"/>
                <c:pt idx="1">
                  <c:v>481.54818989040359</c:v>
                </c:pt>
                <c:pt idx="2">
                  <c:v>488</c:v>
                </c:pt>
                <c:pt idx="3">
                  <c:v>436.61388539478162</c:v>
                </c:pt>
                <c:pt idx="4">
                  <c:v>478.90292491772408</c:v>
                </c:pt>
                <c:pt idx="5">
                  <c:v>461.75521803462425</c:v>
                </c:pt>
                <c:pt idx="6">
                  <c:v>485.40067071934357</c:v>
                </c:pt>
                <c:pt idx="7">
                  <c:v>481.04678937098464</c:v>
                </c:pt>
                <c:pt idx="8">
                  <c:v>419.6214938803368</c:v>
                </c:pt>
                <c:pt idx="9">
                  <c:v>487.74044350795458</c:v>
                </c:pt>
                <c:pt idx="10">
                  <c:v>488</c:v>
                </c:pt>
                <c:pt idx="11">
                  <c:v>488</c:v>
                </c:pt>
                <c:pt idx="12">
                  <c:v>488</c:v>
                </c:pt>
                <c:pt idx="13">
                  <c:v>488</c:v>
                </c:pt>
                <c:pt idx="14">
                  <c:v>458.58808366418788</c:v>
                </c:pt>
                <c:pt idx="15">
                  <c:v>488</c:v>
                </c:pt>
                <c:pt idx="16">
                  <c:v>488</c:v>
                </c:pt>
                <c:pt idx="17">
                  <c:v>473.27994248084667</c:v>
                </c:pt>
                <c:pt idx="18">
                  <c:v>468.73321922210835</c:v>
                </c:pt>
                <c:pt idx="19">
                  <c:v>488</c:v>
                </c:pt>
              </c:numCache>
            </c:numRef>
          </c:val>
          <c:smooth val="0"/>
          <c:extLst>
            <c:ext xmlns:c16="http://schemas.microsoft.com/office/drawing/2014/chart" uri="{C3380CC4-5D6E-409C-BE32-E72D297353CC}">
              <c16:uniqueId val="{00000000-CC4D-0E4E-994F-54CAC6ECED26}"/>
            </c:ext>
          </c:extLst>
        </c:ser>
        <c:ser>
          <c:idx val="1"/>
          <c:order val="1"/>
          <c:tx>
            <c:strRef>
              <c:f>Biometric!$AN$3</c:f>
              <c:strCache>
                <c:ptCount val="1"/>
                <c:pt idx="0">
                  <c:v>Geo</c:v>
                </c:pt>
              </c:strCache>
            </c:strRef>
          </c:tx>
          <c:spPr>
            <a:ln w="28575" cap="rnd">
              <a:solidFill>
                <a:schemeClr val="accent2"/>
              </a:solidFill>
              <a:round/>
            </a:ln>
            <a:effectLst/>
          </c:spPr>
          <c:marker>
            <c:symbol val="none"/>
          </c:marker>
          <c:val>
            <c:numRef>
              <c:f>Biometric!$AN$4:$AN$23</c:f>
              <c:numCache>
                <c:formatCode>_(* #,##0_);_(* \(#,##0\);_(* "-"??_);_(@_)</c:formatCode>
                <c:ptCount val="20"/>
                <c:pt idx="1">
                  <c:v>0.10078315837376949</c:v>
                </c:pt>
                <c:pt idx="2">
                  <c:v>0.28014687716694492</c:v>
                </c:pt>
                <c:pt idx="3">
                  <c:v>0.78931383902261809</c:v>
                </c:pt>
                <c:pt idx="4">
                  <c:v>2.081965916661177</c:v>
                </c:pt>
                <c:pt idx="5">
                  <c:v>5.4983175395050976</c:v>
                </c:pt>
                <c:pt idx="6">
                  <c:v>13.363098107633775</c:v>
                </c:pt>
                <c:pt idx="7">
                  <c:v>29.017211541309905</c:v>
                </c:pt>
                <c:pt idx="8">
                  <c:v>56.631200693830685</c:v>
                </c:pt>
                <c:pt idx="9">
                  <c:v>87.649897163949788</c:v>
                </c:pt>
                <c:pt idx="10">
                  <c:v>115.94802231749455</c:v>
                </c:pt>
                <c:pt idx="11">
                  <c:v>160.45165853899286</c:v>
                </c:pt>
                <c:pt idx="12">
                  <c:v>212.85219368683931</c:v>
                </c:pt>
                <c:pt idx="13">
                  <c:v>266.07504582479504</c:v>
                </c:pt>
                <c:pt idx="14">
                  <c:v>338.47820539427937</c:v>
                </c:pt>
                <c:pt idx="15">
                  <c:v>376.89624168818125</c:v>
                </c:pt>
                <c:pt idx="16">
                  <c:v>373.31008505637095</c:v>
                </c:pt>
                <c:pt idx="17">
                  <c:v>408.9639422524391</c:v>
                </c:pt>
                <c:pt idx="18">
                  <c:v>409.47658661552231</c:v>
                </c:pt>
                <c:pt idx="19">
                  <c:v>438.96207294020951</c:v>
                </c:pt>
              </c:numCache>
            </c:numRef>
          </c:val>
          <c:smooth val="0"/>
          <c:extLst>
            <c:ext xmlns:c16="http://schemas.microsoft.com/office/drawing/2014/chart" uri="{C3380CC4-5D6E-409C-BE32-E72D297353CC}">
              <c16:uniqueId val="{00000001-CC4D-0E4E-994F-54CAC6ECED26}"/>
            </c:ext>
          </c:extLst>
        </c:ser>
        <c:ser>
          <c:idx val="2"/>
          <c:order val="2"/>
          <c:tx>
            <c:strRef>
              <c:f>Biometric!$AO$3</c:f>
              <c:strCache>
                <c:ptCount val="1"/>
                <c:pt idx="0">
                  <c:v>Trad</c:v>
                </c:pt>
              </c:strCache>
            </c:strRef>
          </c:tx>
          <c:spPr>
            <a:ln w="28575" cap="rnd">
              <a:solidFill>
                <a:schemeClr val="accent3"/>
              </a:solidFill>
              <a:round/>
            </a:ln>
            <a:effectLst/>
          </c:spPr>
          <c:marker>
            <c:symbol val="none"/>
          </c:marker>
          <c:val>
            <c:numRef>
              <c:f>Biometric!$AO$4:$AO$23</c:f>
              <c:numCache>
                <c:formatCode>_(* #,##0_);_(* \(#,##0\);_(* "-"??_);_(@_)</c:formatCode>
                <c:ptCount val="20"/>
                <c:pt idx="1">
                  <c:v>2.7610047039434954E-2</c:v>
                </c:pt>
                <c:pt idx="2">
                  <c:v>6.0764211521331019E-2</c:v>
                </c:pt>
                <c:pt idx="3">
                  <c:v>0.20590192201717569</c:v>
                </c:pt>
                <c:pt idx="4">
                  <c:v>0.52737525996308754</c:v>
                </c:pt>
                <c:pt idx="5">
                  <c:v>1.1606601736236248</c:v>
                </c:pt>
                <c:pt idx="6">
                  <c:v>3.4596534659651028</c:v>
                </c:pt>
                <c:pt idx="7">
                  <c:v>11.453138956192227</c:v>
                </c:pt>
                <c:pt idx="8">
                  <c:v>23.181504129254382</c:v>
                </c:pt>
                <c:pt idx="9">
                  <c:v>33.144059007184545</c:v>
                </c:pt>
                <c:pt idx="10">
                  <c:v>67.886860966727284</c:v>
                </c:pt>
                <c:pt idx="11">
                  <c:v>108.68340045952461</c:v>
                </c:pt>
                <c:pt idx="12">
                  <c:v>120.00720442292122</c:v>
                </c:pt>
                <c:pt idx="13">
                  <c:v>185.0490347910831</c:v>
                </c:pt>
                <c:pt idx="14">
                  <c:v>210.06810250744959</c:v>
                </c:pt>
                <c:pt idx="15">
                  <c:v>254.70158525726083</c:v>
                </c:pt>
                <c:pt idx="16">
                  <c:v>257.47700722737585</c:v>
                </c:pt>
                <c:pt idx="17">
                  <c:v>253.75448698747022</c:v>
                </c:pt>
                <c:pt idx="18">
                  <c:v>281.53219138720641</c:v>
                </c:pt>
                <c:pt idx="19">
                  <c:v>261.34931423798662</c:v>
                </c:pt>
              </c:numCache>
            </c:numRef>
          </c:val>
          <c:smooth val="0"/>
          <c:extLst>
            <c:ext xmlns:c16="http://schemas.microsoft.com/office/drawing/2014/chart" uri="{C3380CC4-5D6E-409C-BE32-E72D297353CC}">
              <c16:uniqueId val="{00000002-CC4D-0E4E-994F-54CAC6ECED26}"/>
            </c:ext>
          </c:extLst>
        </c:ser>
        <c:dLbls>
          <c:showLegendKey val="0"/>
          <c:showVal val="0"/>
          <c:showCatName val="0"/>
          <c:showSerName val="0"/>
          <c:showPercent val="0"/>
          <c:showBubbleSize val="0"/>
        </c:dLbls>
        <c:smooth val="0"/>
        <c:axId val="1631372224"/>
        <c:axId val="1631354752"/>
      </c:lineChart>
      <c:catAx>
        <c:axId val="16313722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354752"/>
        <c:crosses val="autoZero"/>
        <c:auto val="1"/>
        <c:lblAlgn val="ctr"/>
        <c:lblOffset val="100"/>
        <c:noMultiLvlLbl val="0"/>
      </c:catAx>
      <c:valAx>
        <c:axId val="16313547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37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Potential Reco</a:t>
            </a:r>
            <a:r>
              <a:rPr lang="en-US" baseline="0"/>
              <a:t>very acres over the project </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Biometric!$AM$3</c:f>
              <c:strCache>
                <c:ptCount val="1"/>
                <c:pt idx="0">
                  <c:v>Control </c:v>
                </c:pt>
              </c:strCache>
            </c:strRef>
          </c:tx>
          <c:spPr>
            <a:ln w="28575" cap="rnd">
              <a:solidFill>
                <a:schemeClr val="accent1"/>
              </a:solidFill>
              <a:round/>
            </a:ln>
            <a:effectLst/>
          </c:spPr>
          <c:marker>
            <c:symbol val="none"/>
          </c:marker>
          <c:val>
            <c:numRef>
              <c:f>Biometric!$AM$4:$AM$23</c:f>
              <c:numCache>
                <c:formatCode>_(* #,##0_);_(* \(#,##0\);_(* "-"??_);_(@_)</c:formatCode>
                <c:ptCount val="20"/>
                <c:pt idx="1">
                  <c:v>481.54818989040359</c:v>
                </c:pt>
                <c:pt idx="2">
                  <c:v>488</c:v>
                </c:pt>
                <c:pt idx="3">
                  <c:v>436.61388539478162</c:v>
                </c:pt>
                <c:pt idx="4">
                  <c:v>478.90292491772408</c:v>
                </c:pt>
                <c:pt idx="5">
                  <c:v>461.75521803462425</c:v>
                </c:pt>
                <c:pt idx="6">
                  <c:v>485.40067071934357</c:v>
                </c:pt>
                <c:pt idx="7">
                  <c:v>481.04678937098464</c:v>
                </c:pt>
                <c:pt idx="8">
                  <c:v>419.6214938803368</c:v>
                </c:pt>
                <c:pt idx="9">
                  <c:v>487.74044350795458</c:v>
                </c:pt>
                <c:pt idx="10">
                  <c:v>488</c:v>
                </c:pt>
                <c:pt idx="11">
                  <c:v>488</c:v>
                </c:pt>
                <c:pt idx="12">
                  <c:v>488</c:v>
                </c:pt>
                <c:pt idx="13">
                  <c:v>488</c:v>
                </c:pt>
                <c:pt idx="14">
                  <c:v>458.58808366418788</c:v>
                </c:pt>
                <c:pt idx="15">
                  <c:v>488</c:v>
                </c:pt>
                <c:pt idx="16">
                  <c:v>488</c:v>
                </c:pt>
                <c:pt idx="17">
                  <c:v>473.27994248084667</c:v>
                </c:pt>
                <c:pt idx="18">
                  <c:v>468.73321922210835</c:v>
                </c:pt>
                <c:pt idx="19">
                  <c:v>488</c:v>
                </c:pt>
              </c:numCache>
            </c:numRef>
          </c:val>
          <c:smooth val="0"/>
          <c:extLst>
            <c:ext xmlns:c16="http://schemas.microsoft.com/office/drawing/2014/chart" uri="{C3380CC4-5D6E-409C-BE32-E72D297353CC}">
              <c16:uniqueId val="{00000000-CC4D-0E4E-994F-54CAC6ECED26}"/>
            </c:ext>
          </c:extLst>
        </c:ser>
        <c:ser>
          <c:idx val="1"/>
          <c:order val="1"/>
          <c:tx>
            <c:strRef>
              <c:f>Biometric!$AN$3</c:f>
              <c:strCache>
                <c:ptCount val="1"/>
                <c:pt idx="0">
                  <c:v>Geo</c:v>
                </c:pt>
              </c:strCache>
            </c:strRef>
          </c:tx>
          <c:spPr>
            <a:ln w="28575" cap="rnd">
              <a:solidFill>
                <a:schemeClr val="accent2"/>
              </a:solidFill>
              <a:round/>
            </a:ln>
            <a:effectLst/>
          </c:spPr>
          <c:marker>
            <c:symbol val="none"/>
          </c:marker>
          <c:val>
            <c:numRef>
              <c:f>Biometric!$AN$4:$AN$23</c:f>
              <c:numCache>
                <c:formatCode>_(* #,##0_);_(* \(#,##0\);_(* "-"??_);_(@_)</c:formatCode>
                <c:ptCount val="20"/>
                <c:pt idx="1">
                  <c:v>0.10078315837376949</c:v>
                </c:pt>
                <c:pt idx="2">
                  <c:v>0.28014687716694492</c:v>
                </c:pt>
                <c:pt idx="3">
                  <c:v>0.78931383902261809</c:v>
                </c:pt>
                <c:pt idx="4">
                  <c:v>2.081965916661177</c:v>
                </c:pt>
                <c:pt idx="5">
                  <c:v>5.4983175395050976</c:v>
                </c:pt>
                <c:pt idx="6">
                  <c:v>13.363098107633775</c:v>
                </c:pt>
                <c:pt idx="7">
                  <c:v>29.017211541309905</c:v>
                </c:pt>
                <c:pt idx="8">
                  <c:v>56.631200693830685</c:v>
                </c:pt>
                <c:pt idx="9">
                  <c:v>87.649897163949788</c:v>
                </c:pt>
                <c:pt idx="10">
                  <c:v>115.94802231749455</c:v>
                </c:pt>
                <c:pt idx="11">
                  <c:v>160.45165853899286</c:v>
                </c:pt>
                <c:pt idx="12">
                  <c:v>212.85219368683931</c:v>
                </c:pt>
                <c:pt idx="13">
                  <c:v>266.07504582479504</c:v>
                </c:pt>
                <c:pt idx="14">
                  <c:v>338.47820539427937</c:v>
                </c:pt>
                <c:pt idx="15">
                  <c:v>376.89624168818125</c:v>
                </c:pt>
                <c:pt idx="16">
                  <c:v>373.31008505637095</c:v>
                </c:pt>
                <c:pt idx="17">
                  <c:v>408.9639422524391</c:v>
                </c:pt>
                <c:pt idx="18">
                  <c:v>409.47658661552231</c:v>
                </c:pt>
                <c:pt idx="19">
                  <c:v>438.96207294020951</c:v>
                </c:pt>
              </c:numCache>
            </c:numRef>
          </c:val>
          <c:smooth val="0"/>
          <c:extLst>
            <c:ext xmlns:c16="http://schemas.microsoft.com/office/drawing/2014/chart" uri="{C3380CC4-5D6E-409C-BE32-E72D297353CC}">
              <c16:uniqueId val="{00000001-CC4D-0E4E-994F-54CAC6ECED26}"/>
            </c:ext>
          </c:extLst>
        </c:ser>
        <c:ser>
          <c:idx val="2"/>
          <c:order val="2"/>
          <c:tx>
            <c:strRef>
              <c:f>Biometric!$AO$3</c:f>
              <c:strCache>
                <c:ptCount val="1"/>
                <c:pt idx="0">
                  <c:v>Trad</c:v>
                </c:pt>
              </c:strCache>
            </c:strRef>
          </c:tx>
          <c:spPr>
            <a:ln w="28575" cap="rnd">
              <a:solidFill>
                <a:schemeClr val="accent3"/>
              </a:solidFill>
              <a:round/>
            </a:ln>
            <a:effectLst/>
          </c:spPr>
          <c:marker>
            <c:symbol val="none"/>
          </c:marker>
          <c:val>
            <c:numRef>
              <c:f>Biometric!$AO$4:$AO$23</c:f>
              <c:numCache>
                <c:formatCode>_(* #,##0_);_(* \(#,##0\);_(* "-"??_);_(@_)</c:formatCode>
                <c:ptCount val="20"/>
                <c:pt idx="1">
                  <c:v>2.7610047039434954E-2</c:v>
                </c:pt>
                <c:pt idx="2">
                  <c:v>6.0764211521331019E-2</c:v>
                </c:pt>
                <c:pt idx="3">
                  <c:v>0.20590192201717569</c:v>
                </c:pt>
                <c:pt idx="4">
                  <c:v>0.52737525996308754</c:v>
                </c:pt>
                <c:pt idx="5">
                  <c:v>1.1606601736236248</c:v>
                </c:pt>
                <c:pt idx="6">
                  <c:v>3.4596534659651028</c:v>
                </c:pt>
                <c:pt idx="7">
                  <c:v>11.453138956192227</c:v>
                </c:pt>
                <c:pt idx="8">
                  <c:v>23.181504129254382</c:v>
                </c:pt>
                <c:pt idx="9">
                  <c:v>33.144059007184545</c:v>
                </c:pt>
                <c:pt idx="10">
                  <c:v>67.886860966727284</c:v>
                </c:pt>
                <c:pt idx="11">
                  <c:v>108.68340045952461</c:v>
                </c:pt>
                <c:pt idx="12">
                  <c:v>120.00720442292122</c:v>
                </c:pt>
                <c:pt idx="13">
                  <c:v>185.0490347910831</c:v>
                </c:pt>
                <c:pt idx="14">
                  <c:v>210.06810250744959</c:v>
                </c:pt>
                <c:pt idx="15">
                  <c:v>254.70158525726083</c:v>
                </c:pt>
                <c:pt idx="16">
                  <c:v>257.47700722737585</c:v>
                </c:pt>
                <c:pt idx="17">
                  <c:v>253.75448698747022</c:v>
                </c:pt>
                <c:pt idx="18">
                  <c:v>281.53219138720641</c:v>
                </c:pt>
                <c:pt idx="19">
                  <c:v>261.34931423798662</c:v>
                </c:pt>
              </c:numCache>
            </c:numRef>
          </c:val>
          <c:smooth val="0"/>
          <c:extLst>
            <c:ext xmlns:c16="http://schemas.microsoft.com/office/drawing/2014/chart" uri="{C3380CC4-5D6E-409C-BE32-E72D297353CC}">
              <c16:uniqueId val="{00000002-CC4D-0E4E-994F-54CAC6ECED26}"/>
            </c:ext>
          </c:extLst>
        </c:ser>
        <c:dLbls>
          <c:showLegendKey val="0"/>
          <c:showVal val="0"/>
          <c:showCatName val="0"/>
          <c:showSerName val="0"/>
          <c:showPercent val="0"/>
          <c:showBubbleSize val="0"/>
        </c:dLbls>
        <c:smooth val="0"/>
        <c:axId val="1631372224"/>
        <c:axId val="1631354752"/>
      </c:lineChart>
      <c:catAx>
        <c:axId val="1631372224"/>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354752"/>
        <c:crosses val="autoZero"/>
        <c:auto val="1"/>
        <c:lblAlgn val="ctr"/>
        <c:lblOffset val="100"/>
        <c:noMultiLvlLbl val="0"/>
      </c:catAx>
      <c:valAx>
        <c:axId val="1631354752"/>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1372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D67A-300A-0D4B-A2C3-C851774E61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40B469-AA26-7C44-B082-804359A81A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C34308-2736-E544-9821-74681ACB4BD1}"/>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5" name="Footer Placeholder 4">
            <a:extLst>
              <a:ext uri="{FF2B5EF4-FFF2-40B4-BE49-F238E27FC236}">
                <a16:creationId xmlns:a16="http://schemas.microsoft.com/office/drawing/2014/main" id="{AEA7F6F3-C0C4-9F4A-9246-77AB5CE84A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B7F44-9512-1043-A183-540485F68A03}"/>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1604146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3A1CD-4CA0-8B49-96B5-6C32EC80DA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B843F5-438F-9A4D-951D-911D391D775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8726AC-8DDE-9B42-9676-94574945D3E3}"/>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5" name="Footer Placeholder 4">
            <a:extLst>
              <a:ext uri="{FF2B5EF4-FFF2-40B4-BE49-F238E27FC236}">
                <a16:creationId xmlns:a16="http://schemas.microsoft.com/office/drawing/2014/main" id="{AB55C326-A71E-9B4C-BB4D-ED9EAB097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FA2AA8-A7EB-194B-80A3-FAD0FEB94456}"/>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218341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2B71B-F752-BB44-A139-62DD886F9D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8ED51E-82AD-FE47-927C-80762B72CE0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66B4-1DC5-204A-B9E6-8CF18B2E4A3D}"/>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5" name="Footer Placeholder 4">
            <a:extLst>
              <a:ext uri="{FF2B5EF4-FFF2-40B4-BE49-F238E27FC236}">
                <a16:creationId xmlns:a16="http://schemas.microsoft.com/office/drawing/2014/main" id="{9DB192F9-566A-544F-A993-9CED0438A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0EAA7-9D26-374A-8AD7-98B08D1D49DC}"/>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263379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A435-40AB-BE47-9A1C-E19C3F8E59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ACA054-569A-3045-B344-06E9D9332E2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8706BB-A313-AC42-AB90-28D2B644B13D}"/>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5" name="Footer Placeholder 4">
            <a:extLst>
              <a:ext uri="{FF2B5EF4-FFF2-40B4-BE49-F238E27FC236}">
                <a16:creationId xmlns:a16="http://schemas.microsoft.com/office/drawing/2014/main" id="{458E87D8-B9A9-7649-8826-DF2E9FB14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98C97-7AD1-1242-923F-281C3F15EEA6}"/>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312117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723EA-AAA7-6A41-AC9B-8E6F6C1400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F3ADE-232E-5E44-8CCD-F4D1C85BCA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F2C5D87-706A-584F-B002-63B0144B3207}"/>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5" name="Footer Placeholder 4">
            <a:extLst>
              <a:ext uri="{FF2B5EF4-FFF2-40B4-BE49-F238E27FC236}">
                <a16:creationId xmlns:a16="http://schemas.microsoft.com/office/drawing/2014/main" id="{7248F995-1C36-6E47-9ED1-CEA9060C0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8CF9C-041B-7540-8F55-16EF9BBA9B2B}"/>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874788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B381C-CC29-684C-953F-7ACAFAE0F6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14E12-0505-034F-9C6A-887FE00236D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4837E1-B137-3742-9B83-DEDB765157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7ED4C-CF83-2744-B9E2-C6E223C31000}"/>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6" name="Footer Placeholder 5">
            <a:extLst>
              <a:ext uri="{FF2B5EF4-FFF2-40B4-BE49-F238E27FC236}">
                <a16:creationId xmlns:a16="http://schemas.microsoft.com/office/drawing/2014/main" id="{4E278821-A76E-A042-AC88-9E2034919F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8EE9C-E8E3-4E4E-B3BD-4971B2A92389}"/>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3839792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12823-279A-694A-83F1-9049FAC213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26A6A-90F2-3142-B9C5-B6444BE005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1B5DAC8-6116-C74D-AD67-5E7CEB32979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A43A67-6F8C-CF48-93BA-7AD113040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530C4FF-77F9-DA4E-A0C0-1785296EAD7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32A970-15CA-5441-9E21-64E86554ADD6}"/>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8" name="Footer Placeholder 7">
            <a:extLst>
              <a:ext uri="{FF2B5EF4-FFF2-40B4-BE49-F238E27FC236}">
                <a16:creationId xmlns:a16="http://schemas.microsoft.com/office/drawing/2014/main" id="{224DFFE8-D478-5E44-9DD9-86C1A505CA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D23DB8-CC1C-1242-9741-CF605826870E}"/>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113996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D4D21-35F3-2D41-89BE-6F5D759340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527BBAB-56D0-3042-B356-C9D1DB45FBE2}"/>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4" name="Footer Placeholder 3">
            <a:extLst>
              <a:ext uri="{FF2B5EF4-FFF2-40B4-BE49-F238E27FC236}">
                <a16:creationId xmlns:a16="http://schemas.microsoft.com/office/drawing/2014/main" id="{E294238E-0E94-F144-A7E9-15D120DB0D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4F330-FE85-4F42-BA1A-6B1E9C543989}"/>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351859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A8C311-0079-054E-A72F-0347E75A73C6}"/>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3" name="Footer Placeholder 2">
            <a:extLst>
              <a:ext uri="{FF2B5EF4-FFF2-40B4-BE49-F238E27FC236}">
                <a16:creationId xmlns:a16="http://schemas.microsoft.com/office/drawing/2014/main" id="{FB2F3C59-D32B-BF4F-8C69-EE8C4B88AE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18974F-569D-8F48-9677-9C17A83A8AD7}"/>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3166026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5663B-7DDA-EF41-8D42-6481A994D8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C82705-0B4C-384E-AAE9-42C965FB2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E78281-0846-2E4C-A725-45D5204B0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0412E67-0462-4E40-84DA-8C7243FAF433}"/>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6" name="Footer Placeholder 5">
            <a:extLst>
              <a:ext uri="{FF2B5EF4-FFF2-40B4-BE49-F238E27FC236}">
                <a16:creationId xmlns:a16="http://schemas.microsoft.com/office/drawing/2014/main" id="{622F761A-DCA2-1F47-8A27-42E3D12ABC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645F3A-280E-CD45-B6F9-A23162BB4103}"/>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21767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FF6A2-9F28-CC48-82C0-7F255CD4EE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464684-3B09-6246-BC3A-3378A248B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78255B7-6C7F-0E4C-B5C1-860C099697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DEE73FF-9EEB-6741-A158-450D134B4645}"/>
              </a:ext>
            </a:extLst>
          </p:cNvPr>
          <p:cNvSpPr>
            <a:spLocks noGrp="1"/>
          </p:cNvSpPr>
          <p:nvPr>
            <p:ph type="dt" sz="half" idx="10"/>
          </p:nvPr>
        </p:nvSpPr>
        <p:spPr/>
        <p:txBody>
          <a:bodyPr/>
          <a:lstStyle/>
          <a:p>
            <a:fld id="{D54D065E-A282-BD4E-8B61-A1ED9A3CA49B}" type="datetimeFigureOut">
              <a:rPr lang="en-US" smtClean="0"/>
              <a:t>6/17/2019</a:t>
            </a:fld>
            <a:endParaRPr lang="en-US"/>
          </a:p>
        </p:txBody>
      </p:sp>
      <p:sp>
        <p:nvSpPr>
          <p:cNvPr id="6" name="Footer Placeholder 5">
            <a:extLst>
              <a:ext uri="{FF2B5EF4-FFF2-40B4-BE49-F238E27FC236}">
                <a16:creationId xmlns:a16="http://schemas.microsoft.com/office/drawing/2014/main" id="{230CF226-9C77-A34E-A236-CCFC426A39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959CE-4385-6346-833B-BE4E55802338}"/>
              </a:ext>
            </a:extLst>
          </p:cNvPr>
          <p:cNvSpPr>
            <a:spLocks noGrp="1"/>
          </p:cNvSpPr>
          <p:nvPr>
            <p:ph type="sldNum" sz="quarter" idx="12"/>
          </p:nvPr>
        </p:nvSpPr>
        <p:spPr/>
        <p:txBody>
          <a:bodyPr/>
          <a:lstStyle/>
          <a:p>
            <a:fld id="{CB643CB9-D469-AD4A-ABAC-1D15C4475E78}" type="slidenum">
              <a:rPr lang="en-US" smtClean="0"/>
              <a:t>‹#›</a:t>
            </a:fld>
            <a:endParaRPr lang="en-US"/>
          </a:p>
        </p:txBody>
      </p:sp>
    </p:spTree>
    <p:extLst>
      <p:ext uri="{BB962C8B-B14F-4D97-AF65-F5344CB8AC3E}">
        <p14:creationId xmlns:p14="http://schemas.microsoft.com/office/powerpoint/2010/main" val="473066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D4E626B-17DE-D844-A4F8-D25E3E8F13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DA85B4-EF1C-4947-A4A5-A5B62A2E57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4EBF92-24F6-5348-8B26-BE65ADFCAB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D065E-A282-BD4E-8B61-A1ED9A3CA49B}" type="datetimeFigureOut">
              <a:rPr lang="en-US" smtClean="0"/>
              <a:t>6/17/2019</a:t>
            </a:fld>
            <a:endParaRPr lang="en-US"/>
          </a:p>
        </p:txBody>
      </p:sp>
      <p:sp>
        <p:nvSpPr>
          <p:cNvPr id="5" name="Footer Placeholder 4">
            <a:extLst>
              <a:ext uri="{FF2B5EF4-FFF2-40B4-BE49-F238E27FC236}">
                <a16:creationId xmlns:a16="http://schemas.microsoft.com/office/drawing/2014/main" id="{F7452DE5-5BAC-1F43-B3DB-24A1C2D2AE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9AAE6E-F8C2-0C4B-B40E-5785749BB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643CB9-D469-AD4A-ABAC-1D15C4475E78}" type="slidenum">
              <a:rPr lang="en-US" smtClean="0"/>
              <a:t>‹#›</a:t>
            </a:fld>
            <a:endParaRPr lang="en-US"/>
          </a:p>
        </p:txBody>
      </p:sp>
    </p:spTree>
    <p:extLst>
      <p:ext uri="{BB962C8B-B14F-4D97-AF65-F5344CB8AC3E}">
        <p14:creationId xmlns:p14="http://schemas.microsoft.com/office/powerpoint/2010/main" val="1552234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C6A2AE-455C-8D4E-90CB-3D0C08A96558}"/>
              </a:ext>
            </a:extLst>
          </p:cNvPr>
          <p:cNvSpPr>
            <a:spLocks noGrp="1"/>
          </p:cNvSpPr>
          <p:nvPr>
            <p:ph type="ctrTitle"/>
          </p:nvPr>
        </p:nvSpPr>
        <p:spPr/>
        <p:txBody>
          <a:bodyPr>
            <a:normAutofit/>
          </a:bodyPr>
          <a:lstStyle/>
          <a:p>
            <a:r>
              <a:rPr lang="en-US" dirty="0"/>
              <a:t>Geomorphic Reclamation: Economic and Risk </a:t>
            </a:r>
            <a:r>
              <a:rPr lang="en-US" dirty="0" err="1"/>
              <a:t>anaysis</a:t>
            </a:r>
            <a:r>
              <a:rPr lang="en-US" dirty="0"/>
              <a:t> </a:t>
            </a:r>
          </a:p>
        </p:txBody>
      </p:sp>
      <p:sp>
        <p:nvSpPr>
          <p:cNvPr id="5" name="Subtitle 4">
            <a:extLst>
              <a:ext uri="{FF2B5EF4-FFF2-40B4-BE49-F238E27FC236}">
                <a16:creationId xmlns:a16="http://schemas.microsoft.com/office/drawing/2014/main" id="{A6AC897D-14B4-3C48-B5D1-F975F105B6C2}"/>
              </a:ext>
            </a:extLst>
          </p:cNvPr>
          <p:cNvSpPr>
            <a:spLocks noGrp="1"/>
          </p:cNvSpPr>
          <p:nvPr>
            <p:ph type="subTitle" idx="1"/>
          </p:nvPr>
        </p:nvSpPr>
        <p:spPr>
          <a:xfrm>
            <a:off x="1524000" y="3602038"/>
            <a:ext cx="9144000" cy="3052762"/>
          </a:xfrm>
        </p:spPr>
        <p:txBody>
          <a:bodyPr>
            <a:normAutofit fontScale="85000" lnSpcReduction="20000"/>
          </a:bodyPr>
          <a:lstStyle/>
          <a:p>
            <a:r>
              <a:rPr lang="en-US" dirty="0"/>
              <a:t>Roger Coupal, Professor</a:t>
            </a:r>
          </a:p>
          <a:p>
            <a:r>
              <a:rPr lang="en-US" dirty="0"/>
              <a:t>Karsyn Lamb, Research Associate</a:t>
            </a:r>
          </a:p>
          <a:p>
            <a:endParaRPr lang="en-US" dirty="0"/>
          </a:p>
          <a:p>
            <a:r>
              <a:rPr lang="en-US" dirty="0"/>
              <a:t>Agricultural and Applied Economics</a:t>
            </a:r>
          </a:p>
          <a:p>
            <a:r>
              <a:rPr lang="en-US" dirty="0"/>
              <a:t>University of Wyoming</a:t>
            </a:r>
          </a:p>
          <a:p>
            <a:r>
              <a:rPr lang="en-US" dirty="0"/>
              <a:t>Presented at the ASMR 2019 Conference in Big Sky, Montana</a:t>
            </a:r>
          </a:p>
          <a:p>
            <a:endParaRPr lang="en-US" dirty="0"/>
          </a:p>
          <a:p>
            <a:r>
              <a:rPr lang="en-US" dirty="0"/>
              <a:t>DEQ Contract, Thanks to BRS Consulting and Melissa </a:t>
            </a:r>
            <a:r>
              <a:rPr lang="en-US" dirty="0" err="1"/>
              <a:t>Bautz</a:t>
            </a:r>
            <a:r>
              <a:rPr lang="en-US" dirty="0"/>
              <a:t>, WY DEQ Abandoned Mine </a:t>
            </a:r>
            <a:r>
              <a:rPr lang="en-US" i="1" dirty="0"/>
              <a:t>Lands</a:t>
            </a:r>
            <a:r>
              <a:rPr lang="en-US" dirty="0"/>
              <a:t> steering committee </a:t>
            </a:r>
          </a:p>
          <a:p>
            <a:endParaRPr lang="en-US" dirty="0"/>
          </a:p>
        </p:txBody>
      </p:sp>
    </p:spTree>
    <p:extLst>
      <p:ext uri="{BB962C8B-B14F-4D97-AF65-F5344CB8AC3E}">
        <p14:creationId xmlns:p14="http://schemas.microsoft.com/office/powerpoint/2010/main" val="404878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 growth curve</a:t>
            </a:r>
          </a:p>
        </p:txBody>
      </p:sp>
      <p:sp>
        <p:nvSpPr>
          <p:cNvPr id="3" name="Content Placeholder 2"/>
          <p:cNvSpPr>
            <a:spLocks noGrp="1"/>
          </p:cNvSpPr>
          <p:nvPr>
            <p:ph idx="1"/>
          </p:nvPr>
        </p:nvSpPr>
        <p:spPr>
          <a:xfrm>
            <a:off x="216651" y="1587500"/>
            <a:ext cx="6438900" cy="4710113"/>
          </a:xfrm>
        </p:spPr>
        <p:txBody>
          <a:bodyPr/>
          <a:lstStyle/>
          <a:p>
            <a:r>
              <a:rPr lang="en-US" dirty="0"/>
              <a:t>Used a logistic growth function and calibrated it </a:t>
            </a:r>
          </a:p>
          <a:p>
            <a:pPr lvl="1" eaLnBrk="0" fontAlgn="base" hangingPunct="0">
              <a:lnSpc>
                <a:spcPct val="100000"/>
              </a:lnSpc>
              <a:spcBef>
                <a:spcPct val="0"/>
              </a:spcBef>
              <a:spcAft>
                <a:spcPct val="0"/>
              </a:spcAft>
            </a:pPr>
            <a:r>
              <a:rPr lang="en-US" altLang="en-US" sz="1800" i="1" dirty="0">
                <a:latin typeface="Arial" panose="020B0604020202020204" pitchFamily="34" charset="0"/>
              </a:rPr>
              <a:t>e</a:t>
            </a:r>
            <a:r>
              <a:rPr lang="en-US" altLang="en-US" sz="1800" dirty="0">
                <a:latin typeface="Arial" panose="020B0604020202020204" pitchFamily="34" charset="0"/>
              </a:rPr>
              <a:t> = the natural logarithm base </a:t>
            </a:r>
          </a:p>
          <a:p>
            <a:pPr lvl="1" eaLnBrk="0" fontAlgn="base" hangingPunct="0">
              <a:lnSpc>
                <a:spcPct val="100000"/>
              </a:lnSpc>
              <a:spcBef>
                <a:spcPct val="0"/>
              </a:spcBef>
              <a:spcAft>
                <a:spcPct val="0"/>
              </a:spcAft>
            </a:pPr>
            <a:r>
              <a:rPr lang="en-US" altLang="en-US" sz="1800" i="1" dirty="0">
                <a:latin typeface="Arial" panose="020B0604020202020204" pitchFamily="34" charset="0"/>
              </a:rPr>
              <a:t>s</a:t>
            </a:r>
            <a:r>
              <a:rPr lang="en-US" altLang="en-US" sz="1800" baseline="-30000" dirty="0">
                <a:latin typeface="Arial" panose="020B0604020202020204" pitchFamily="34" charset="0"/>
              </a:rPr>
              <a:t>0</a:t>
            </a:r>
            <a:r>
              <a:rPr lang="en-US" altLang="en-US" sz="1800" dirty="0">
                <a:latin typeface="Arial" panose="020B0604020202020204" pitchFamily="34" charset="0"/>
              </a:rPr>
              <a:t> = the </a:t>
            </a:r>
            <a:r>
              <a:rPr lang="en-US" altLang="en-US" sz="1800" i="1" dirty="0">
                <a:latin typeface="Arial" panose="020B0604020202020204" pitchFamily="34" charset="0"/>
              </a:rPr>
              <a:t>s</a:t>
            </a:r>
            <a:r>
              <a:rPr lang="en-US" altLang="en-US" sz="1800" dirty="0">
                <a:latin typeface="Arial" panose="020B0604020202020204" pitchFamily="34" charset="0"/>
              </a:rPr>
              <a:t>-value of the </a:t>
            </a:r>
            <a:r>
              <a:rPr lang="en-US" altLang="en-US" sz="1800" dirty="0" err="1">
                <a:latin typeface="Arial" panose="020B0604020202020204" pitchFamily="34" charset="0"/>
              </a:rPr>
              <a:t>sigmoid's</a:t>
            </a:r>
            <a:r>
              <a:rPr lang="en-US" altLang="en-US" sz="1800" dirty="0">
                <a:latin typeface="Arial" panose="020B0604020202020204" pitchFamily="34" charset="0"/>
              </a:rPr>
              <a:t> midpoint, </a:t>
            </a:r>
          </a:p>
          <a:p>
            <a:pPr lvl="1" eaLnBrk="0" fontAlgn="base" hangingPunct="0">
              <a:lnSpc>
                <a:spcPct val="100000"/>
              </a:lnSpc>
              <a:spcBef>
                <a:spcPct val="0"/>
              </a:spcBef>
              <a:spcAft>
                <a:spcPct val="0"/>
              </a:spcAft>
            </a:pPr>
            <a:r>
              <a:rPr lang="en-US" altLang="en-US" sz="1800" i="1" dirty="0">
                <a:latin typeface="Arial" panose="020B0604020202020204" pitchFamily="34" charset="0"/>
              </a:rPr>
              <a:t>L</a:t>
            </a:r>
            <a:r>
              <a:rPr lang="en-US" altLang="en-US" sz="1800" dirty="0">
                <a:latin typeface="Arial" panose="020B0604020202020204" pitchFamily="34" charset="0"/>
              </a:rPr>
              <a:t> = the curve's maximum value, and </a:t>
            </a:r>
          </a:p>
          <a:p>
            <a:pPr lvl="1" eaLnBrk="0" fontAlgn="base" hangingPunct="0">
              <a:lnSpc>
                <a:spcPct val="100000"/>
              </a:lnSpc>
              <a:spcBef>
                <a:spcPct val="0"/>
              </a:spcBef>
              <a:spcAft>
                <a:spcPct val="0"/>
              </a:spcAft>
            </a:pPr>
            <a:r>
              <a:rPr lang="en-US" altLang="en-US" sz="1800" i="1" dirty="0">
                <a:latin typeface="Arial" panose="020B0604020202020204" pitchFamily="34" charset="0"/>
              </a:rPr>
              <a:t>k</a:t>
            </a:r>
            <a:r>
              <a:rPr lang="en-US" altLang="en-US" sz="1800" dirty="0">
                <a:latin typeface="Arial" panose="020B0604020202020204" pitchFamily="34" charset="0"/>
              </a:rPr>
              <a:t> = the logistic growth rate or steepness of the curve </a:t>
            </a:r>
            <a:endParaRPr lang="en-US" dirty="0"/>
          </a:p>
          <a:p>
            <a:r>
              <a:rPr lang="en-US" dirty="0"/>
              <a:t>Used literature and Kurt Fleisher’s MS Thesis (2019).</a:t>
            </a:r>
          </a:p>
          <a:p>
            <a:r>
              <a:rPr lang="en-US" dirty="0"/>
              <a:t>Assumption: we assume that the Biodiversity Index changes  mimics a population change</a:t>
            </a:r>
          </a:p>
          <a:p>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7402511" y="1704975"/>
                <a:ext cx="3838575" cy="94558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𝑓</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𝑠</m:t>
                          </m:r>
                        </m:e>
                      </m:d>
                      <m:r>
                        <a:rPr lang="en-US" sz="2800" b="0" i="1" smtClean="0">
                          <a:latin typeface="Cambria Math" panose="02040503050406030204" pitchFamily="18" charset="0"/>
                        </a:rPr>
                        <m:t>= </m:t>
                      </m:r>
                      <m:f>
                        <m:fPr>
                          <m:ctrlPr>
                            <a:rPr lang="en-US" sz="2800" b="0" i="1" smtClean="0">
                              <a:latin typeface="Cambria Math" panose="02040503050406030204" pitchFamily="18" charset="0"/>
                            </a:rPr>
                          </m:ctrlPr>
                        </m:fPr>
                        <m:num>
                          <m:acc>
                            <m:accPr>
                              <m:chr m:val="̂"/>
                              <m:ctrlPr>
                                <a:rPr lang="en-US" sz="2800" b="0" i="1" smtClean="0">
                                  <a:latin typeface="Cambria Math" panose="02040503050406030204" pitchFamily="18" charset="0"/>
                                </a:rPr>
                              </m:ctrlPr>
                            </m:accPr>
                            <m:e>
                              <m:r>
                                <a:rPr lang="en-US" sz="2800" b="0" i="1" smtClean="0">
                                  <a:latin typeface="Cambria Math" panose="02040503050406030204" pitchFamily="18" charset="0"/>
                                </a:rPr>
                                <m:t>𝐿</m:t>
                              </m:r>
                            </m:e>
                          </m:acc>
                        </m:num>
                        <m:den>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𝑒</m:t>
                                  </m:r>
                                </m:e>
                                <m:sup>
                                  <m:r>
                                    <a:rPr lang="en-US" sz="2800" b="0" i="1" smtClean="0">
                                      <a:latin typeface="Cambria Math" panose="02040503050406030204" pitchFamily="18" charset="0"/>
                                    </a:rPr>
                                    <m:t>−</m:t>
                                  </m:r>
                                  <m:r>
                                    <a:rPr lang="en-US" sz="2800" b="0" i="1" smtClean="0">
                                      <a:latin typeface="Cambria Math" panose="02040503050406030204" pitchFamily="18" charset="0"/>
                                    </a:rPr>
                                    <m:t>𝑘</m:t>
                                  </m:r>
                                  <m:r>
                                    <a:rPr lang="en-US" sz="2800" b="0" i="1" smtClean="0">
                                      <a:latin typeface="Cambria Math" panose="02040503050406030204" pitchFamily="18" charset="0"/>
                                    </a:rPr>
                                    <m:t>(</m:t>
                                  </m:r>
                                  <m:r>
                                    <a:rPr lang="en-US" sz="2800" b="0" i="1" smtClean="0">
                                      <a:latin typeface="Cambria Math" panose="02040503050406030204" pitchFamily="18" charset="0"/>
                                    </a:rPr>
                                    <m:t>𝑠</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𝑠</m:t>
                                      </m:r>
                                    </m:e>
                                    <m:sub>
                                      <m:r>
                                        <a:rPr lang="en-US" sz="2800" b="0" i="1" smtClean="0">
                                          <a:latin typeface="Cambria Math" panose="02040503050406030204" pitchFamily="18" charset="0"/>
                                        </a:rPr>
                                        <m:t>0</m:t>
                                      </m:r>
                                    </m:sub>
                                  </m:sSub>
                                </m:sup>
                              </m:sSup>
                            </m:e>
                          </m:d>
                        </m:den>
                      </m:f>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402511" y="1704975"/>
                <a:ext cx="3838575" cy="945580"/>
              </a:xfrm>
              <a:prstGeom prst="rect">
                <a:avLst/>
              </a:prstGeom>
              <a:blipFill>
                <a:blip r:embed="rId2"/>
                <a:stretch>
                  <a:fillRect t="-7895"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466051" y="184150"/>
                <a:ext cx="1711494" cy="7546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𝑖</m:t>
                              </m:r>
                            </m:sub>
                          </m:sSub>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ln</m:t>
                              </m:r>
                            </m:fName>
                            <m:e>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𝑖</m:t>
                                  </m:r>
                                </m:sub>
                              </m:sSub>
                            </m:e>
                          </m:func>
                        </m:e>
                      </m:nary>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8466051" y="184150"/>
                <a:ext cx="1711494" cy="754694"/>
              </a:xfrm>
              <a:prstGeom prst="rect">
                <a:avLst/>
              </a:prstGeom>
              <a:blipFill>
                <a:blip r:embed="rId3"/>
                <a:stretch>
                  <a:fillRect l="-11111" t="-116667" b="-178333"/>
                </a:stretch>
              </a:blipFill>
            </p:spPr>
            <p:txBody>
              <a:bodyPr/>
              <a:lstStyle/>
              <a:p>
                <a:r>
                  <a:rPr lang="en-US">
                    <a:noFill/>
                  </a:rPr>
                  <a:t> </a:t>
                </a:r>
              </a:p>
            </p:txBody>
          </p:sp>
        </mc:Fallback>
      </mc:AlternateContent>
      <p:cxnSp>
        <p:nvCxnSpPr>
          <p:cNvPr id="12" name="Elbow Connector 11"/>
          <p:cNvCxnSpPr>
            <a:cxnSpLocks/>
          </p:cNvCxnSpPr>
          <p:nvPr/>
        </p:nvCxnSpPr>
        <p:spPr>
          <a:xfrm rot="16200000" flipH="1">
            <a:off x="9865939" y="1105325"/>
            <a:ext cx="904112" cy="2809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52" name="Picture 4" descr="Image result for sigmoid curve carrying capacity">
            <a:extLst>
              <a:ext uri="{FF2B5EF4-FFF2-40B4-BE49-F238E27FC236}">
                <a16:creationId xmlns:a16="http://schemas.microsoft.com/office/drawing/2014/main" id="{C0C87EE4-B190-224A-AC55-41721F96479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96000" y="2755900"/>
            <a:ext cx="5066660" cy="405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4616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Hypothetical Shannon diversity index convergence to a control site in the Day Loma Mine area</a:t>
            </a:r>
          </a:p>
        </p:txBody>
      </p:sp>
      <p:sp>
        <p:nvSpPr>
          <p:cNvPr id="5" name="TextBox 4"/>
          <p:cNvSpPr txBox="1"/>
          <p:nvPr/>
        </p:nvSpPr>
        <p:spPr>
          <a:xfrm>
            <a:off x="381000" y="2214829"/>
            <a:ext cx="5295899" cy="4247317"/>
          </a:xfrm>
          <a:prstGeom prst="rect">
            <a:avLst/>
          </a:prstGeom>
          <a:noFill/>
        </p:spPr>
        <p:txBody>
          <a:bodyPr wrap="square" rtlCol="0">
            <a:spAutoFit/>
          </a:bodyPr>
          <a:lstStyle/>
          <a:p>
            <a:pPr marL="285750" indent="-285750">
              <a:buFont typeface="Wingdings" panose="05000000000000000000" pitchFamily="2" charset="2"/>
              <a:buChar char="v"/>
            </a:pPr>
            <a:r>
              <a:rPr lang="en-US" dirty="0"/>
              <a:t>Logistic growth curve</a:t>
            </a:r>
          </a:p>
          <a:p>
            <a:pPr marL="285750" indent="-285750">
              <a:buFont typeface="Wingdings" panose="05000000000000000000" pitchFamily="2" charset="2"/>
              <a:buChar char="v"/>
            </a:pPr>
            <a:r>
              <a:rPr lang="en-US" dirty="0"/>
              <a:t>Control site index level assigns the equivalent of a carrying capacity</a:t>
            </a:r>
          </a:p>
          <a:p>
            <a:pPr marL="742950" lvl="1" indent="-285750">
              <a:buFont typeface="Wingdings" panose="05000000000000000000" pitchFamily="2" charset="2"/>
              <a:buChar char="§"/>
            </a:pPr>
            <a:r>
              <a:rPr lang="en-US" dirty="0"/>
              <a:t>Here modeled so that the variation approaches but does not exceed control</a:t>
            </a:r>
          </a:p>
          <a:p>
            <a:pPr marL="742950" lvl="1" indent="-285750">
              <a:buFont typeface="Wingdings" panose="05000000000000000000" pitchFamily="2" charset="2"/>
              <a:buChar char="§"/>
            </a:pPr>
            <a:r>
              <a:rPr lang="en-US" dirty="0"/>
              <a:t>That may be an empirical question. </a:t>
            </a:r>
          </a:p>
          <a:p>
            <a:pPr marL="742950" lvl="1" indent="-285750">
              <a:buFont typeface="Wingdings" panose="05000000000000000000" pitchFamily="2" charset="2"/>
              <a:buChar char="§"/>
            </a:pPr>
            <a:r>
              <a:rPr lang="en-US" dirty="0"/>
              <a:t>It could exceed control since there is little in the Rocky Mountain West where some direct or indirect affect of human use on the ecosystem is apparent (e.g. grazing levels , recreation, human fire, </a:t>
            </a:r>
            <a:r>
              <a:rPr lang="en-US" dirty="0" err="1"/>
              <a:t>invasives</a:t>
            </a:r>
            <a:r>
              <a:rPr lang="en-US" dirty="0"/>
              <a:t> – plant and animal, et al.</a:t>
            </a:r>
          </a:p>
          <a:p>
            <a:pPr marL="285750" indent="-285750">
              <a:buFont typeface="Wingdings" panose="05000000000000000000" pitchFamily="2" charset="2"/>
              <a:buChar char="v"/>
            </a:pPr>
            <a:r>
              <a:rPr lang="en-US" dirty="0"/>
              <a:t>For every year  changes in conditions affect  both the control and the reclaimed sites independently to account for broad based climate changes. </a:t>
            </a:r>
          </a:p>
        </p:txBody>
      </p:sp>
      <p:graphicFrame>
        <p:nvGraphicFramePr>
          <p:cNvPr id="6" name="Content Placeholder 5">
            <a:extLst>
              <a:ext uri="{FF2B5EF4-FFF2-40B4-BE49-F238E27FC236}">
                <a16:creationId xmlns:a16="http://schemas.microsoft.com/office/drawing/2014/main" id="{3673419A-E54F-E745-B27A-9FC7E48FCE52}"/>
              </a:ext>
            </a:extLst>
          </p:cNvPr>
          <p:cNvGraphicFramePr>
            <a:graphicFrameLocks/>
          </p:cNvGraphicFramePr>
          <p:nvPr>
            <p:extLst>
              <p:ext uri="{D42A27DB-BD31-4B8C-83A1-F6EECF244321}">
                <p14:modId xmlns:p14="http://schemas.microsoft.com/office/powerpoint/2010/main" val="4003245008"/>
              </p:ext>
            </p:extLst>
          </p:nvPr>
        </p:nvGraphicFramePr>
        <p:xfrm>
          <a:off x="5856791" y="2016125"/>
          <a:ext cx="5497009"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005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Adjusted Acres on a 488 acre site: Average over final 10 years</a:t>
            </a:r>
          </a:p>
        </p:txBody>
      </p:sp>
      <p:sp>
        <p:nvSpPr>
          <p:cNvPr id="3" name="Content Placeholder 2"/>
          <p:cNvSpPr>
            <a:spLocks noGrp="1"/>
          </p:cNvSpPr>
          <p:nvPr>
            <p:ph idx="1"/>
          </p:nvPr>
        </p:nvSpPr>
        <p:spPr>
          <a:xfrm>
            <a:off x="0" y="1907381"/>
            <a:ext cx="4162425" cy="4351338"/>
          </a:xfrm>
        </p:spPr>
        <p:txBody>
          <a:bodyPr>
            <a:normAutofit fontScale="62500" lnSpcReduction="20000"/>
          </a:bodyPr>
          <a:lstStyle/>
          <a:p>
            <a:pPr marL="285750" indent="-285750"/>
            <a:r>
              <a:rPr lang="en-US" dirty="0"/>
              <a:t>Constructed a logistic growth function for progression over the planning time frame.</a:t>
            </a:r>
          </a:p>
          <a:p>
            <a:pPr marL="285750" indent="-285750"/>
            <a:r>
              <a:rPr lang="en-US" dirty="0"/>
              <a:t>Assumed Normal Distribution:</a:t>
            </a:r>
          </a:p>
          <a:p>
            <a:pPr marL="742950" lvl="1" indent="-285750"/>
            <a:r>
              <a:rPr lang="en-US" dirty="0"/>
              <a:t> Min value truncation = 0</a:t>
            </a:r>
          </a:p>
          <a:p>
            <a:pPr marL="742950" lvl="1" indent="-285750"/>
            <a:r>
              <a:rPr lang="en-US" dirty="0"/>
              <a:t>Max value truncation = Control average Shannon</a:t>
            </a:r>
          </a:p>
          <a:p>
            <a:pPr marL="285750" indent="-285750"/>
            <a:r>
              <a:rPr lang="en-US" dirty="0"/>
              <a:t>Calculated the difference between the terminal value of the Shannon index – Control site Shannon for each</a:t>
            </a:r>
          </a:p>
          <a:p>
            <a:pPr marL="285750" indent="-285750"/>
            <a:r>
              <a:rPr lang="en-US" dirty="0" err="1"/>
              <a:t>monte</a:t>
            </a:r>
            <a:r>
              <a:rPr lang="en-US" dirty="0"/>
              <a:t> </a:t>
            </a:r>
            <a:r>
              <a:rPr lang="en-US" dirty="0" err="1"/>
              <a:t>carlo</a:t>
            </a:r>
            <a:r>
              <a:rPr lang="en-US" dirty="0"/>
              <a:t> simulation</a:t>
            </a:r>
          </a:p>
          <a:p>
            <a:r>
              <a:rPr lang="en-US" dirty="0"/>
              <a:t>-----------------------</a:t>
            </a:r>
          </a:p>
          <a:p>
            <a:r>
              <a:rPr lang="en-US" dirty="0"/>
              <a:t>Did not put the distribution spread of the control site but the distribution overlaps</a:t>
            </a:r>
          </a:p>
          <a:p>
            <a:pPr marL="285750" indent="-285750"/>
            <a:r>
              <a:rPr lang="en-US" dirty="0"/>
              <a:t>Ultimate difference  in the two simulations provide a beginning for the cost effectiveness analysis. </a:t>
            </a:r>
          </a:p>
          <a:p>
            <a:endParaRPr lang="en-US" dirty="0"/>
          </a:p>
        </p:txBody>
      </p:sp>
      <p:pic>
        <p:nvPicPr>
          <p:cNvPr id="4" name="Picture 3"/>
          <p:cNvPicPr>
            <a:picLocks noChangeAspect="1"/>
          </p:cNvPicPr>
          <p:nvPr/>
        </p:nvPicPr>
        <p:blipFill>
          <a:blip r:embed="rId2"/>
          <a:stretch>
            <a:fillRect/>
          </a:stretch>
        </p:blipFill>
        <p:spPr>
          <a:xfrm>
            <a:off x="4429125" y="1743869"/>
            <a:ext cx="7562850" cy="4514850"/>
          </a:xfrm>
          <a:prstGeom prst="rect">
            <a:avLst/>
          </a:prstGeom>
        </p:spPr>
      </p:pic>
      <p:sp>
        <p:nvSpPr>
          <p:cNvPr id="5" name="Left Bracket 4">
            <a:extLst>
              <a:ext uri="{FF2B5EF4-FFF2-40B4-BE49-F238E27FC236}">
                <a16:creationId xmlns:a16="http://schemas.microsoft.com/office/drawing/2014/main" id="{AB1E145C-C055-6F4D-82E2-896BAEC5853A}"/>
              </a:ext>
            </a:extLst>
          </p:cNvPr>
          <p:cNvSpPr/>
          <p:nvPr/>
        </p:nvSpPr>
        <p:spPr>
          <a:xfrm rot="16200000">
            <a:off x="7409297" y="4817743"/>
            <a:ext cx="350980" cy="292792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Elbow Connector 5">
            <a:extLst>
              <a:ext uri="{FF2B5EF4-FFF2-40B4-BE49-F238E27FC236}">
                <a16:creationId xmlns:a16="http://schemas.microsoft.com/office/drawing/2014/main" id="{FA5B61B7-FD33-4645-9545-C90D33FD9AE3}"/>
              </a:ext>
            </a:extLst>
          </p:cNvPr>
          <p:cNvCxnSpPr>
            <a:cxnSpLocks/>
            <a:endCxn id="5" idx="1"/>
          </p:cNvCxnSpPr>
          <p:nvPr/>
        </p:nvCxnSpPr>
        <p:spPr>
          <a:xfrm>
            <a:off x="2685761" y="6334879"/>
            <a:ext cx="4899027" cy="122318"/>
          </a:xfrm>
          <a:prstGeom prst="bentConnector4">
            <a:avLst>
              <a:gd name="adj1" fmla="val 48209"/>
              <a:gd name="adj2" fmla="val 28689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129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Hypothetical Shannon diversity index convergence to a control site in the Day Loma Mine area</a:t>
            </a:r>
          </a:p>
        </p:txBody>
      </p:sp>
      <p:sp>
        <p:nvSpPr>
          <p:cNvPr id="5" name="TextBox 4"/>
          <p:cNvSpPr txBox="1"/>
          <p:nvPr/>
        </p:nvSpPr>
        <p:spPr>
          <a:xfrm>
            <a:off x="381000" y="2214829"/>
            <a:ext cx="5295899" cy="646331"/>
          </a:xfrm>
          <a:prstGeom prst="rect">
            <a:avLst/>
          </a:prstGeom>
          <a:noFill/>
        </p:spPr>
        <p:txBody>
          <a:bodyPr wrap="square" rtlCol="0">
            <a:spAutoFit/>
          </a:bodyPr>
          <a:lstStyle/>
          <a:p>
            <a:pPr marL="285750" indent="-285750">
              <a:buFont typeface="Arial" panose="020B0604020202020204" pitchFamily="34" charset="0"/>
              <a:buChar char="•"/>
            </a:pPr>
            <a:r>
              <a:rPr lang="en-US" dirty="0"/>
              <a:t>Following HEA the figure shows recovery acres.</a:t>
            </a:r>
          </a:p>
          <a:p>
            <a:pPr marL="285750" indent="-285750">
              <a:buFont typeface="Arial" panose="020B0604020202020204" pitchFamily="34" charset="0"/>
              <a:buChar char="•"/>
            </a:pPr>
            <a:r>
              <a:rPr lang="en-US" dirty="0"/>
              <a:t>Functional range? </a:t>
            </a:r>
          </a:p>
        </p:txBody>
      </p:sp>
      <p:graphicFrame>
        <p:nvGraphicFramePr>
          <p:cNvPr id="6" name="Content Placeholder 5">
            <a:extLst>
              <a:ext uri="{FF2B5EF4-FFF2-40B4-BE49-F238E27FC236}">
                <a16:creationId xmlns:a16="http://schemas.microsoft.com/office/drawing/2014/main" id="{3673419A-E54F-E745-B27A-9FC7E48FCE52}"/>
              </a:ext>
            </a:extLst>
          </p:cNvPr>
          <p:cNvGraphicFramePr>
            <a:graphicFrameLocks/>
          </p:cNvGraphicFramePr>
          <p:nvPr>
            <p:extLst/>
          </p:nvPr>
        </p:nvGraphicFramePr>
        <p:xfrm>
          <a:off x="5856791" y="2016125"/>
          <a:ext cx="5497009"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94689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59B3-31F6-B94A-AB0E-A7F4C32BC307}"/>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E9FB122-17C9-1448-9448-50FA26E836CC}"/>
              </a:ext>
            </a:extLst>
          </p:cNvPr>
          <p:cNvSpPr>
            <a:spLocks noGrp="1"/>
          </p:cNvSpPr>
          <p:nvPr>
            <p:ph idx="1"/>
          </p:nvPr>
        </p:nvSpPr>
        <p:spPr>
          <a:xfrm>
            <a:off x="838200" y="1825624"/>
            <a:ext cx="10515600" cy="4752975"/>
          </a:xfrm>
        </p:spPr>
        <p:txBody>
          <a:bodyPr>
            <a:normAutofit/>
          </a:bodyPr>
          <a:lstStyle/>
          <a:p>
            <a:r>
              <a:rPr lang="en-US" dirty="0"/>
              <a:t>In both design and biodiversity comparisons geomorphic appeared to perform better than traditional</a:t>
            </a:r>
          </a:p>
          <a:p>
            <a:r>
              <a:rPr lang="en-US" dirty="0"/>
              <a:t>Geomorphic costs improvements in design are slightly more expensive but lower re-construction costs from surface erosion</a:t>
            </a:r>
          </a:p>
          <a:p>
            <a:r>
              <a:rPr lang="en-US" dirty="0"/>
              <a:t>Geomorphic becomes more expensive if the costs are more 12 </a:t>
            </a:r>
            <a:r>
              <a:rPr lang="en-US" dirty="0" err="1"/>
              <a:t>pct</a:t>
            </a:r>
            <a:r>
              <a:rPr lang="en-US" dirty="0"/>
              <a:t> more than traditional (would be very much location dependent)</a:t>
            </a:r>
          </a:p>
          <a:p>
            <a:r>
              <a:rPr lang="en-US" dirty="0"/>
              <a:t>Regulatory standards for erosion could make traditional approach more cost effective or less cost effective: How much are regulatory agencies willing to accept?</a:t>
            </a:r>
          </a:p>
          <a:p>
            <a:r>
              <a:rPr lang="en-US" dirty="0"/>
              <a:t>Other parameters could make difference </a:t>
            </a:r>
          </a:p>
        </p:txBody>
      </p:sp>
    </p:spTree>
    <p:extLst>
      <p:ext uri="{BB962C8B-B14F-4D97-AF65-F5344CB8AC3E}">
        <p14:creationId xmlns:p14="http://schemas.microsoft.com/office/powerpoint/2010/main" val="427859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359B3-31F6-B94A-AB0E-A7F4C32BC307}"/>
              </a:ext>
            </a:extLst>
          </p:cNvPr>
          <p:cNvSpPr>
            <a:spLocks noGrp="1"/>
          </p:cNvSpPr>
          <p:nvPr>
            <p:ph type="title"/>
          </p:nvPr>
        </p:nvSpPr>
        <p:spPr>
          <a:xfrm>
            <a:off x="838200" y="1"/>
            <a:ext cx="10515600" cy="876300"/>
          </a:xfrm>
        </p:spPr>
        <p:txBody>
          <a:bodyPr/>
          <a:lstStyle/>
          <a:p>
            <a:r>
              <a:rPr lang="en-US" dirty="0">
                <a:latin typeface="+mn-lt"/>
              </a:rPr>
              <a:t>Conclusions</a:t>
            </a:r>
          </a:p>
        </p:txBody>
      </p:sp>
      <p:sp>
        <p:nvSpPr>
          <p:cNvPr id="3" name="Content Placeholder 2">
            <a:extLst>
              <a:ext uri="{FF2B5EF4-FFF2-40B4-BE49-F238E27FC236}">
                <a16:creationId xmlns:a16="http://schemas.microsoft.com/office/drawing/2014/main" id="{5E9FB122-17C9-1448-9448-50FA26E836CC}"/>
              </a:ext>
            </a:extLst>
          </p:cNvPr>
          <p:cNvSpPr>
            <a:spLocks noGrp="1"/>
          </p:cNvSpPr>
          <p:nvPr>
            <p:ph idx="1"/>
          </p:nvPr>
        </p:nvSpPr>
        <p:spPr>
          <a:xfrm>
            <a:off x="838200" y="876301"/>
            <a:ext cx="10515600" cy="3025776"/>
          </a:xfrm>
        </p:spPr>
        <p:txBody>
          <a:bodyPr>
            <a:normAutofit/>
          </a:bodyPr>
          <a:lstStyle/>
          <a:p>
            <a:r>
              <a:rPr lang="en-US" dirty="0"/>
              <a:t>Biodiversity recovery rates appears to be higher and closer to the control site than traditional, Fleischer (2019) </a:t>
            </a:r>
          </a:p>
          <a:p>
            <a:r>
              <a:rPr lang="en-US" dirty="0"/>
              <a:t>Calibration of the  stochastic logistic recovery function is dependent upon the indices means and </a:t>
            </a:r>
            <a:r>
              <a:rPr lang="en-US" dirty="0" err="1"/>
              <a:t>s.d.</a:t>
            </a:r>
            <a:endParaRPr lang="en-US" dirty="0"/>
          </a:p>
          <a:p>
            <a:r>
              <a:rPr lang="en-US" dirty="0"/>
              <a:t>Comparison with a control site might also be bias depending upon the control site history.</a:t>
            </a:r>
          </a:p>
          <a:p>
            <a:pPr marL="0" indent="0">
              <a:buNone/>
            </a:pPr>
            <a:endParaRPr lang="en-US" dirty="0"/>
          </a:p>
        </p:txBody>
      </p:sp>
      <p:sp>
        <p:nvSpPr>
          <p:cNvPr id="4" name="TextBox 3">
            <a:extLst>
              <a:ext uri="{FF2B5EF4-FFF2-40B4-BE49-F238E27FC236}">
                <a16:creationId xmlns:a16="http://schemas.microsoft.com/office/drawing/2014/main" id="{7EE3088C-7C84-7D4A-9A31-DC452C2965A2}"/>
              </a:ext>
            </a:extLst>
          </p:cNvPr>
          <p:cNvSpPr txBox="1"/>
          <p:nvPr/>
        </p:nvSpPr>
        <p:spPr>
          <a:xfrm>
            <a:off x="952500" y="3968754"/>
            <a:ext cx="3958841" cy="769441"/>
          </a:xfrm>
          <a:prstGeom prst="rect">
            <a:avLst/>
          </a:prstGeom>
          <a:noFill/>
        </p:spPr>
        <p:txBody>
          <a:bodyPr wrap="none" rtlCol="0">
            <a:spAutoFit/>
          </a:bodyPr>
          <a:lstStyle/>
          <a:p>
            <a:r>
              <a:rPr lang="en-US" sz="4400" dirty="0"/>
              <a:t>Continuing work</a:t>
            </a:r>
          </a:p>
        </p:txBody>
      </p:sp>
      <p:sp>
        <p:nvSpPr>
          <p:cNvPr id="5" name="TextBox 4">
            <a:extLst>
              <a:ext uri="{FF2B5EF4-FFF2-40B4-BE49-F238E27FC236}">
                <a16:creationId xmlns:a16="http://schemas.microsoft.com/office/drawing/2014/main" id="{19C8F9FF-C4DF-834C-AB04-E1DC50545A64}"/>
              </a:ext>
            </a:extLst>
          </p:cNvPr>
          <p:cNvSpPr txBox="1"/>
          <p:nvPr/>
        </p:nvSpPr>
        <p:spPr>
          <a:xfrm>
            <a:off x="1244600" y="4804872"/>
            <a:ext cx="8357801" cy="954107"/>
          </a:xfrm>
          <a:prstGeom prst="rect">
            <a:avLst/>
          </a:prstGeom>
          <a:noFill/>
        </p:spPr>
        <p:txBody>
          <a:bodyPr wrap="none" rtlCol="0">
            <a:spAutoFit/>
          </a:bodyPr>
          <a:lstStyle/>
          <a:p>
            <a:pPr marL="457200" indent="-457200">
              <a:buFont typeface="Arial" panose="020B0604020202020204" pitchFamily="34" charset="0"/>
              <a:buChar char="•"/>
            </a:pPr>
            <a:r>
              <a:rPr lang="en-US" sz="2800" dirty="0"/>
              <a:t>Cost effectiveness analysis (based upon medical CE) </a:t>
            </a:r>
          </a:p>
          <a:p>
            <a:pPr marL="457200" indent="-457200">
              <a:buFont typeface="Arial" panose="020B0604020202020204" pitchFamily="34" charset="0"/>
              <a:buChar char="•"/>
            </a:pPr>
            <a:r>
              <a:rPr lang="en-US" sz="2800" dirty="0"/>
              <a:t>Use the methodology </a:t>
            </a:r>
            <a:r>
              <a:rPr lang="en-US" sz="2800"/>
              <a:t>to evaluate </a:t>
            </a:r>
            <a:r>
              <a:rPr lang="en-US" sz="2800" dirty="0"/>
              <a:t>the other sites.</a:t>
            </a:r>
          </a:p>
        </p:txBody>
      </p:sp>
    </p:spTree>
    <p:extLst>
      <p:ext uri="{BB962C8B-B14F-4D97-AF65-F5344CB8AC3E}">
        <p14:creationId xmlns:p14="http://schemas.microsoft.com/office/powerpoint/2010/main" val="3946890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6739-A8D2-4C69-92F4-F872F34CA211}"/>
              </a:ext>
            </a:extLst>
          </p:cNvPr>
          <p:cNvSpPr>
            <a:spLocks noGrp="1"/>
          </p:cNvSpPr>
          <p:nvPr>
            <p:ph type="title"/>
          </p:nvPr>
        </p:nvSpPr>
        <p:spPr/>
        <p:txBody>
          <a:bodyPr/>
          <a:lstStyle/>
          <a:p>
            <a:r>
              <a:rPr lang="en-US" dirty="0"/>
              <a:t>Objective</a:t>
            </a:r>
          </a:p>
        </p:txBody>
      </p:sp>
      <p:sp>
        <p:nvSpPr>
          <p:cNvPr id="3" name="Content Placeholder 2">
            <a:extLst>
              <a:ext uri="{FF2B5EF4-FFF2-40B4-BE49-F238E27FC236}">
                <a16:creationId xmlns:a16="http://schemas.microsoft.com/office/drawing/2014/main" id="{46F98988-6767-448D-BE0A-614CFB04F082}"/>
              </a:ext>
            </a:extLst>
          </p:cNvPr>
          <p:cNvSpPr>
            <a:spLocks noGrp="1"/>
          </p:cNvSpPr>
          <p:nvPr>
            <p:ph idx="1"/>
          </p:nvPr>
        </p:nvSpPr>
        <p:spPr>
          <a:xfrm>
            <a:off x="838200" y="1558924"/>
            <a:ext cx="10515600" cy="4854575"/>
          </a:xfrm>
        </p:spPr>
        <p:txBody>
          <a:bodyPr>
            <a:normAutofit/>
          </a:bodyPr>
          <a:lstStyle/>
          <a:p>
            <a:pPr marL="0" indent="0">
              <a:buNone/>
            </a:pPr>
            <a:r>
              <a:rPr lang="en-US" dirty="0"/>
              <a:t>Evaluate the economics of innovation in reclamation development: Geomorphic Reclamation techniques compared to traditional methods</a:t>
            </a:r>
          </a:p>
          <a:p>
            <a:pPr marL="0" indent="0">
              <a:buNone/>
            </a:pPr>
            <a:endParaRPr lang="en-US" dirty="0"/>
          </a:p>
          <a:p>
            <a:pPr marL="1028700" lvl="1" indent="-571500">
              <a:buFont typeface="+mj-lt"/>
              <a:buAutoNum type="romanUcPeriod"/>
            </a:pPr>
            <a:r>
              <a:rPr lang="en-US" dirty="0"/>
              <a:t>Perceived need for economic values of the results of reclamation beyond jobs and income generated (some of my first forays into this area). </a:t>
            </a:r>
          </a:p>
          <a:p>
            <a:pPr marL="1028700" lvl="1" indent="-571500">
              <a:buFont typeface="+mj-lt"/>
              <a:buAutoNum type="romanUcPeriod"/>
            </a:pPr>
            <a:r>
              <a:rPr lang="en-US" dirty="0"/>
              <a:t>Includes a risk based analytical framework</a:t>
            </a:r>
          </a:p>
          <a:p>
            <a:pPr marL="1028700" lvl="1" indent="-571500">
              <a:buFont typeface="+mj-lt"/>
              <a:buAutoNum type="romanUcPeriod"/>
            </a:pPr>
            <a:r>
              <a:rPr lang="en-US" dirty="0"/>
              <a:t>Reclamation Challenges</a:t>
            </a:r>
          </a:p>
          <a:p>
            <a:pPr marL="1028700" lvl="1" indent="-571500">
              <a:buFont typeface="+mj-lt"/>
              <a:buAutoNum type="romanUcPeriod"/>
            </a:pPr>
            <a:r>
              <a:rPr lang="en-US" dirty="0"/>
              <a:t>Next Steps</a:t>
            </a:r>
          </a:p>
        </p:txBody>
      </p:sp>
    </p:spTree>
    <p:extLst>
      <p:ext uri="{BB962C8B-B14F-4D97-AF65-F5344CB8AC3E}">
        <p14:creationId xmlns:p14="http://schemas.microsoft.com/office/powerpoint/2010/main" val="29387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6739-A8D2-4C69-92F4-F872F34CA211}"/>
              </a:ext>
            </a:extLst>
          </p:cNvPr>
          <p:cNvSpPr>
            <a:spLocks noGrp="1"/>
          </p:cNvSpPr>
          <p:nvPr>
            <p:ph type="title"/>
          </p:nvPr>
        </p:nvSpPr>
        <p:spPr/>
        <p:txBody>
          <a:bodyPr/>
          <a:lstStyle/>
          <a:p>
            <a:r>
              <a:rPr lang="en-US" dirty="0"/>
              <a:t>Perceived Need</a:t>
            </a:r>
          </a:p>
        </p:txBody>
      </p:sp>
      <p:sp>
        <p:nvSpPr>
          <p:cNvPr id="3" name="Content Placeholder 2">
            <a:extLst>
              <a:ext uri="{FF2B5EF4-FFF2-40B4-BE49-F238E27FC236}">
                <a16:creationId xmlns:a16="http://schemas.microsoft.com/office/drawing/2014/main" id="{46F98988-6767-448D-BE0A-614CFB04F082}"/>
              </a:ext>
            </a:extLst>
          </p:cNvPr>
          <p:cNvSpPr>
            <a:spLocks noGrp="1"/>
          </p:cNvSpPr>
          <p:nvPr>
            <p:ph idx="1"/>
          </p:nvPr>
        </p:nvSpPr>
        <p:spPr>
          <a:xfrm>
            <a:off x="838200" y="1558924"/>
            <a:ext cx="10515600" cy="4854575"/>
          </a:xfrm>
        </p:spPr>
        <p:txBody>
          <a:bodyPr>
            <a:normAutofit fontScale="92500"/>
          </a:bodyPr>
          <a:lstStyle/>
          <a:p>
            <a:pPr marL="0" indent="0">
              <a:buNone/>
            </a:pPr>
            <a:r>
              <a:rPr lang="en-US" dirty="0"/>
              <a:t>Evaluate the economics of innovation in reclamation approach development:</a:t>
            </a:r>
          </a:p>
          <a:p>
            <a:pPr marL="0" indent="0">
              <a:buNone/>
            </a:pPr>
            <a:endParaRPr lang="en-US" dirty="0"/>
          </a:p>
          <a:p>
            <a:pPr marL="1028700" lvl="1" indent="-571500">
              <a:buFont typeface="+mj-lt"/>
              <a:buAutoNum type="romanUcPeriod"/>
            </a:pPr>
            <a:r>
              <a:rPr lang="en-US" dirty="0"/>
              <a:t>Perceived need for economic values of the results of reclamation beyond jobs and income generated (some of my first forays into this area). Supporting services are intermediate and therefore are often impossible to value or valued  final services (cultural, provisioning, etc.) </a:t>
            </a:r>
          </a:p>
          <a:p>
            <a:pPr marL="1028700" lvl="1" indent="-571500">
              <a:buFont typeface="+mj-lt"/>
              <a:buAutoNum type="romanUcPeriod"/>
            </a:pPr>
            <a:r>
              <a:rPr lang="en-US" dirty="0"/>
              <a:t>Values can be high but jobs can be low. Reasons include</a:t>
            </a:r>
          </a:p>
          <a:p>
            <a:pPr marL="1485900" lvl="2" indent="-571500">
              <a:buFont typeface="+mj-lt"/>
              <a:buAutoNum type="romanUcPeriod"/>
            </a:pPr>
            <a:r>
              <a:rPr lang="en-US" dirty="0"/>
              <a:t>Regulatory (e.g. ESA)</a:t>
            </a:r>
          </a:p>
          <a:p>
            <a:pPr marL="1485900" lvl="2" indent="-571500">
              <a:buFont typeface="+mj-lt"/>
              <a:buAutoNum type="romanUcPeriod"/>
            </a:pPr>
            <a:r>
              <a:rPr lang="en-US" dirty="0"/>
              <a:t>Cultural/historical (e.g. wild horses burro protection) – natives and “charismatic mega </a:t>
            </a:r>
            <a:r>
              <a:rPr lang="en-US" dirty="0" err="1"/>
              <a:t>invasives</a:t>
            </a:r>
            <a:r>
              <a:rPr lang="en-US" dirty="0"/>
              <a:t>”</a:t>
            </a:r>
          </a:p>
          <a:p>
            <a:pPr marL="1485900" lvl="2" indent="-571500">
              <a:buFont typeface="+mj-lt"/>
              <a:buAutoNum type="romanUcPeriod"/>
            </a:pPr>
            <a:r>
              <a:rPr lang="en-US" dirty="0"/>
              <a:t>Values can be challenging and expensive estimate: “Isn’t the value of sage grouse habitat in the West dictated by sage grouse hunters and wildlife watchers?”</a:t>
            </a:r>
          </a:p>
          <a:p>
            <a:pPr marL="1028700" lvl="1" indent="-571500">
              <a:buFont typeface="+mj-lt"/>
              <a:buAutoNum type="romanUcPeriod"/>
            </a:pPr>
            <a:r>
              <a:rPr lang="en-US" dirty="0"/>
              <a:t>Ecosystems and climate are dynamic and stochastic. Point estimate are limited in measuring value	</a:t>
            </a:r>
          </a:p>
          <a:p>
            <a:pPr lvl="1"/>
            <a:endParaRPr lang="en-US" dirty="0"/>
          </a:p>
        </p:txBody>
      </p:sp>
    </p:spTree>
    <p:extLst>
      <p:ext uri="{BB962C8B-B14F-4D97-AF65-F5344CB8AC3E}">
        <p14:creationId xmlns:p14="http://schemas.microsoft.com/office/powerpoint/2010/main" val="199325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6739-A8D2-4C69-92F4-F872F34CA211}"/>
              </a:ext>
            </a:extLst>
          </p:cNvPr>
          <p:cNvSpPr>
            <a:spLocks noGrp="1"/>
          </p:cNvSpPr>
          <p:nvPr>
            <p:ph type="title"/>
          </p:nvPr>
        </p:nvSpPr>
        <p:spPr/>
        <p:txBody>
          <a:bodyPr/>
          <a:lstStyle/>
          <a:p>
            <a:r>
              <a:rPr lang="en-US" dirty="0"/>
              <a:t>Reclamation Challenges	</a:t>
            </a:r>
          </a:p>
        </p:txBody>
      </p:sp>
      <p:sp>
        <p:nvSpPr>
          <p:cNvPr id="3" name="Content Placeholder 2">
            <a:extLst>
              <a:ext uri="{FF2B5EF4-FFF2-40B4-BE49-F238E27FC236}">
                <a16:creationId xmlns:a16="http://schemas.microsoft.com/office/drawing/2014/main" id="{46F98988-6767-448D-BE0A-614CFB04F082}"/>
              </a:ext>
            </a:extLst>
          </p:cNvPr>
          <p:cNvSpPr>
            <a:spLocks noGrp="1"/>
          </p:cNvSpPr>
          <p:nvPr>
            <p:ph idx="1"/>
          </p:nvPr>
        </p:nvSpPr>
        <p:spPr>
          <a:xfrm>
            <a:off x="152400" y="1558924"/>
            <a:ext cx="6753126" cy="5299076"/>
          </a:xfrm>
        </p:spPr>
        <p:txBody>
          <a:bodyPr>
            <a:normAutofit lnSpcReduction="10000"/>
          </a:bodyPr>
          <a:lstStyle/>
          <a:p>
            <a:pPr marL="1485900" lvl="2" indent="-571500">
              <a:buFont typeface="+mj-lt"/>
              <a:buAutoNum type="romanUcPeriod"/>
            </a:pPr>
            <a:r>
              <a:rPr lang="en-US" sz="2800" dirty="0"/>
              <a:t>Reclamation design challenges - Excessive rill and gully creation leading to re-remediation </a:t>
            </a:r>
          </a:p>
          <a:p>
            <a:pPr marL="1485900" lvl="2" indent="-571500">
              <a:buFont typeface="+mj-lt"/>
              <a:buAutoNum type="romanUcPeriod"/>
            </a:pPr>
            <a:r>
              <a:rPr lang="en-US" sz="2800" dirty="0"/>
              <a:t>Ecological targeting</a:t>
            </a:r>
          </a:p>
          <a:p>
            <a:pPr marL="1943100" lvl="3" indent="-571500">
              <a:buFont typeface="+mj-lt"/>
              <a:buAutoNum type="romanUcPeriod"/>
            </a:pPr>
            <a:r>
              <a:rPr lang="en-US" sz="2800" dirty="0"/>
              <a:t>Habitat Equivalency Analysis approach</a:t>
            </a:r>
          </a:p>
          <a:p>
            <a:pPr marL="1943100" lvl="3" indent="-571500">
              <a:buFont typeface="+mj-lt"/>
              <a:buAutoNum type="romanUcPeriod"/>
            </a:pPr>
            <a:r>
              <a:rPr lang="en-US" sz="2800" dirty="0"/>
              <a:t>Recovery curves and chrono-sequences</a:t>
            </a:r>
          </a:p>
          <a:p>
            <a:pPr marL="1943100" lvl="3" indent="-571500">
              <a:buFont typeface="+mj-lt"/>
              <a:buAutoNum type="romanUcPeriod"/>
            </a:pPr>
            <a:r>
              <a:rPr lang="en-US" sz="2800" dirty="0"/>
              <a:t>Cost effectiveness Analysis approach</a:t>
            </a:r>
          </a:p>
          <a:p>
            <a:pPr marL="1943100" lvl="3" indent="-571500">
              <a:buFont typeface="+mj-lt"/>
              <a:buAutoNum type="romanUcPeriod"/>
            </a:pPr>
            <a:r>
              <a:rPr lang="en-US" sz="2800" dirty="0"/>
              <a:t>Transdisciplinary frameworks</a:t>
            </a:r>
          </a:p>
          <a:p>
            <a:pPr marL="0" indent="0">
              <a:buNone/>
            </a:pPr>
            <a:r>
              <a:rPr lang="en-US" sz="3800" dirty="0"/>
              <a:t>If these are problems then it will cost someone something</a:t>
            </a:r>
          </a:p>
        </p:txBody>
      </p:sp>
      <p:pic>
        <p:nvPicPr>
          <p:cNvPr id="4" name="Picture 3">
            <a:extLst>
              <a:ext uri="{FF2B5EF4-FFF2-40B4-BE49-F238E27FC236}">
                <a16:creationId xmlns:a16="http://schemas.microsoft.com/office/drawing/2014/main" id="{5D03E280-E6A1-4088-89B2-58D0BD52879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48426" y="365125"/>
            <a:ext cx="4448274" cy="6273329"/>
          </a:xfrm>
          <a:prstGeom prst="rect">
            <a:avLst/>
          </a:prstGeom>
        </p:spPr>
      </p:pic>
    </p:spTree>
    <p:extLst>
      <p:ext uri="{BB962C8B-B14F-4D97-AF65-F5344CB8AC3E}">
        <p14:creationId xmlns:p14="http://schemas.microsoft.com/office/powerpoint/2010/main" val="15691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E45813-DA26-4DC1-9CE6-51F6D88862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84700" y="736600"/>
            <a:ext cx="2349500" cy="1997075"/>
          </a:xfrm>
          <a:prstGeom prst="rect">
            <a:avLst/>
          </a:prstGeom>
        </p:spPr>
      </p:pic>
      <p:pic>
        <p:nvPicPr>
          <p:cNvPr id="3" name="Picture 2">
            <a:extLst>
              <a:ext uri="{FF2B5EF4-FFF2-40B4-BE49-F238E27FC236}">
                <a16:creationId xmlns:a16="http://schemas.microsoft.com/office/drawing/2014/main" id="{09A23C5C-E877-4360-894F-D76A78660B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10694" y="2184400"/>
            <a:ext cx="3139755" cy="4520406"/>
          </a:xfrm>
          <a:prstGeom prst="rect">
            <a:avLst/>
          </a:prstGeom>
        </p:spPr>
      </p:pic>
      <p:sp>
        <p:nvSpPr>
          <p:cNvPr id="4" name="Title 3">
            <a:extLst>
              <a:ext uri="{FF2B5EF4-FFF2-40B4-BE49-F238E27FC236}">
                <a16:creationId xmlns:a16="http://schemas.microsoft.com/office/drawing/2014/main" id="{D8C1381A-7E02-4FE3-87B1-F38E71F34B4B}"/>
              </a:ext>
            </a:extLst>
          </p:cNvPr>
          <p:cNvSpPr>
            <a:spLocks noGrp="1"/>
          </p:cNvSpPr>
          <p:nvPr>
            <p:ph type="title"/>
          </p:nvPr>
        </p:nvSpPr>
        <p:spPr>
          <a:xfrm>
            <a:off x="292100" y="142875"/>
            <a:ext cx="4356100" cy="1325563"/>
          </a:xfrm>
        </p:spPr>
        <p:txBody>
          <a:bodyPr/>
          <a:lstStyle/>
          <a:p>
            <a:r>
              <a:rPr lang="en-US" dirty="0"/>
              <a:t>Central Wyoming</a:t>
            </a:r>
          </a:p>
        </p:txBody>
      </p:sp>
      <p:pic>
        <p:nvPicPr>
          <p:cNvPr id="5" name="Picture 4">
            <a:extLst>
              <a:ext uri="{FF2B5EF4-FFF2-40B4-BE49-F238E27FC236}">
                <a16:creationId xmlns:a16="http://schemas.microsoft.com/office/drawing/2014/main" id="{C80E6EC5-EC66-4B85-BFEF-52F4325702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25" y="2692400"/>
            <a:ext cx="6419979" cy="3795712"/>
          </a:xfrm>
          <a:prstGeom prst="rect">
            <a:avLst/>
          </a:prstGeom>
        </p:spPr>
      </p:pic>
      <p:sp>
        <p:nvSpPr>
          <p:cNvPr id="6" name="TextBox 5">
            <a:extLst>
              <a:ext uri="{FF2B5EF4-FFF2-40B4-BE49-F238E27FC236}">
                <a16:creationId xmlns:a16="http://schemas.microsoft.com/office/drawing/2014/main" id="{7369565C-1EB7-4C45-A558-588A52595F01}"/>
              </a:ext>
            </a:extLst>
          </p:cNvPr>
          <p:cNvSpPr txBox="1"/>
          <p:nvPr/>
        </p:nvSpPr>
        <p:spPr>
          <a:xfrm>
            <a:off x="203200" y="6349612"/>
            <a:ext cx="1219116" cy="276999"/>
          </a:xfrm>
          <a:prstGeom prst="rect">
            <a:avLst/>
          </a:prstGeom>
          <a:noFill/>
        </p:spPr>
        <p:txBody>
          <a:bodyPr wrap="none" rtlCol="0">
            <a:spAutoFit/>
          </a:bodyPr>
          <a:lstStyle/>
          <a:p>
            <a:r>
              <a:rPr lang="en-US" sz="1200" dirty="0"/>
              <a:t>Source: BRS, Inc.</a:t>
            </a:r>
          </a:p>
        </p:txBody>
      </p:sp>
    </p:spTree>
    <p:extLst>
      <p:ext uri="{BB962C8B-B14F-4D97-AF65-F5344CB8AC3E}">
        <p14:creationId xmlns:p14="http://schemas.microsoft.com/office/powerpoint/2010/main" val="2199992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BAD93-C4F1-4525-B306-D455EFBA671B}"/>
              </a:ext>
            </a:extLst>
          </p:cNvPr>
          <p:cNvSpPr>
            <a:spLocks noGrp="1"/>
          </p:cNvSpPr>
          <p:nvPr>
            <p:ph type="title"/>
          </p:nvPr>
        </p:nvSpPr>
        <p:spPr>
          <a:xfrm>
            <a:off x="838200" y="365125"/>
            <a:ext cx="6261100" cy="993775"/>
          </a:xfrm>
        </p:spPr>
        <p:txBody>
          <a:bodyPr>
            <a:normAutofit fontScale="90000"/>
          </a:bodyPr>
          <a:lstStyle/>
          <a:p>
            <a:r>
              <a:rPr lang="en-US" dirty="0"/>
              <a:t>Erosion management</a:t>
            </a:r>
            <a:br>
              <a:rPr lang="en-US" dirty="0"/>
            </a:br>
            <a:endParaRPr lang="en-US" dirty="0"/>
          </a:p>
        </p:txBody>
      </p:sp>
      <p:pic>
        <p:nvPicPr>
          <p:cNvPr id="3" name="Picture 2">
            <a:extLst>
              <a:ext uri="{FF2B5EF4-FFF2-40B4-BE49-F238E27FC236}">
                <a16:creationId xmlns:a16="http://schemas.microsoft.com/office/drawing/2014/main" id="{48443C65-979F-EF47-990D-FAFC6D60F3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248426" y="365125"/>
            <a:ext cx="4448274" cy="6273329"/>
          </a:xfrm>
          <a:prstGeom prst="rect">
            <a:avLst/>
          </a:prstGeom>
        </p:spPr>
      </p:pic>
      <p:sp>
        <p:nvSpPr>
          <p:cNvPr id="4" name="TextBox 3">
            <a:extLst>
              <a:ext uri="{FF2B5EF4-FFF2-40B4-BE49-F238E27FC236}">
                <a16:creationId xmlns:a16="http://schemas.microsoft.com/office/drawing/2014/main" id="{E4C12015-32E0-B344-AF40-FBC99880033A}"/>
              </a:ext>
            </a:extLst>
          </p:cNvPr>
          <p:cNvSpPr txBox="1"/>
          <p:nvPr/>
        </p:nvSpPr>
        <p:spPr>
          <a:xfrm>
            <a:off x="609600" y="1765300"/>
            <a:ext cx="6210299" cy="4832092"/>
          </a:xfrm>
          <a:prstGeom prst="rect">
            <a:avLst/>
          </a:prstGeom>
          <a:noFill/>
        </p:spPr>
        <p:txBody>
          <a:bodyPr wrap="square" rtlCol="0">
            <a:spAutoFit/>
          </a:bodyPr>
          <a:lstStyle/>
          <a:p>
            <a:r>
              <a:rPr lang="en-US" sz="2800" dirty="0"/>
              <a:t>Both designs generate erosion but which technique has a propensity for more destructive erosion?</a:t>
            </a:r>
          </a:p>
          <a:p>
            <a:pPr marL="285750" indent="-285750">
              <a:buFont typeface="Arial" panose="020B0604020202020204" pitchFamily="34" charset="0"/>
              <a:buChar char="•"/>
            </a:pPr>
            <a:r>
              <a:rPr lang="en-US" sz="2800" dirty="0"/>
              <a:t>What is the incidence rate of erosion?</a:t>
            </a:r>
          </a:p>
          <a:p>
            <a:pPr marL="285750" indent="-285750">
              <a:buFont typeface="Arial" panose="020B0604020202020204" pitchFamily="34" charset="0"/>
              <a:buChar char="•"/>
            </a:pPr>
            <a:r>
              <a:rPr lang="en-US" sz="2800" dirty="0"/>
              <a:t>How extensive is it?</a:t>
            </a:r>
          </a:p>
          <a:p>
            <a:pPr marL="285750" indent="-285750">
              <a:buFont typeface="Arial" panose="020B0604020202020204" pitchFamily="34" charset="0"/>
              <a:buChar char="•"/>
            </a:pPr>
            <a:r>
              <a:rPr lang="en-US" sz="2800" dirty="0"/>
              <a:t>How much does it cost to re-remediate?</a:t>
            </a:r>
          </a:p>
          <a:p>
            <a:pPr marL="285750" indent="-285750">
              <a:buFont typeface="Arial" panose="020B0604020202020204" pitchFamily="34" charset="0"/>
              <a:buChar char="•"/>
            </a:pPr>
            <a:endParaRPr lang="en-US" sz="2800" dirty="0"/>
          </a:p>
          <a:p>
            <a:r>
              <a:rPr lang="en-US" sz="2800" dirty="0"/>
              <a:t>Anecdotal evidence suggests that traditional has more of a probability of destructive erosion than geomorphic</a:t>
            </a:r>
          </a:p>
        </p:txBody>
      </p:sp>
    </p:spTree>
    <p:extLst>
      <p:ext uri="{BB962C8B-B14F-4D97-AF65-F5344CB8AC3E}">
        <p14:creationId xmlns:p14="http://schemas.microsoft.com/office/powerpoint/2010/main" val="1778643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8923E-89BD-4435-B708-13738B0D8CE2}"/>
              </a:ext>
            </a:extLst>
          </p:cNvPr>
          <p:cNvSpPr>
            <a:spLocks noGrp="1"/>
          </p:cNvSpPr>
          <p:nvPr>
            <p:ph type="title"/>
          </p:nvPr>
        </p:nvSpPr>
        <p:spPr/>
        <p:txBody>
          <a:bodyPr/>
          <a:lstStyle/>
          <a:p>
            <a:r>
              <a:rPr lang="en-US" dirty="0"/>
              <a:t>Erosion minimization</a:t>
            </a:r>
          </a:p>
        </p:txBody>
      </p:sp>
      <p:sp>
        <p:nvSpPr>
          <p:cNvPr id="3" name="Content Placeholder 2">
            <a:extLst>
              <a:ext uri="{FF2B5EF4-FFF2-40B4-BE49-F238E27FC236}">
                <a16:creationId xmlns:a16="http://schemas.microsoft.com/office/drawing/2014/main" id="{70020B43-1FF8-4E1F-832F-FD1ADF434268}"/>
              </a:ext>
            </a:extLst>
          </p:cNvPr>
          <p:cNvSpPr>
            <a:spLocks noGrp="1"/>
          </p:cNvSpPr>
          <p:nvPr>
            <p:ph idx="1"/>
          </p:nvPr>
        </p:nvSpPr>
        <p:spPr>
          <a:xfrm>
            <a:off x="838200" y="1443038"/>
            <a:ext cx="5257800" cy="4351338"/>
          </a:xfrm>
        </p:spPr>
        <p:txBody>
          <a:bodyPr>
            <a:normAutofit fontScale="92500" lnSpcReduction="10000"/>
          </a:bodyPr>
          <a:lstStyle/>
          <a:p>
            <a:r>
              <a:rPr lang="en-US" dirty="0"/>
              <a:t>Smooth hilly surfaces versus</a:t>
            </a:r>
          </a:p>
          <a:p>
            <a:r>
              <a:rPr lang="en-US" dirty="0"/>
              <a:t>Small topological variation surfaces</a:t>
            </a:r>
          </a:p>
          <a:p>
            <a:r>
              <a:rPr lang="en-US" dirty="0"/>
              <a:t>Fixing these problems generates costs that firms and agencies incur: re-remediation costs. </a:t>
            </a:r>
          </a:p>
          <a:p>
            <a:pPr marL="0" indent="0">
              <a:buNone/>
            </a:pPr>
            <a:r>
              <a:rPr lang="en-US" dirty="0"/>
              <a:t>Used @Risk software to assess risk</a:t>
            </a:r>
          </a:p>
          <a:p>
            <a:r>
              <a:rPr lang="en-US" dirty="0"/>
              <a:t>Assumptions:</a:t>
            </a:r>
          </a:p>
          <a:p>
            <a:pPr lvl="1"/>
            <a:r>
              <a:rPr lang="en-US" dirty="0"/>
              <a:t>Rill erosion is continuous/acre</a:t>
            </a:r>
          </a:p>
          <a:p>
            <a:pPr lvl="1"/>
            <a:r>
              <a:rPr lang="en-US" dirty="0"/>
              <a:t>Significant gully (blow-out) 1 in ten years / acre</a:t>
            </a:r>
          </a:p>
          <a:p>
            <a:pPr lvl="1"/>
            <a:r>
              <a:rPr lang="en-US" dirty="0"/>
              <a:t>Estimated cost: 15% of the final grading costs (guess)</a:t>
            </a:r>
          </a:p>
          <a:p>
            <a:endParaRPr lang="en-US" dirty="0"/>
          </a:p>
        </p:txBody>
      </p:sp>
      <p:graphicFrame>
        <p:nvGraphicFramePr>
          <p:cNvPr id="4" name="Table 3">
            <a:extLst>
              <a:ext uri="{FF2B5EF4-FFF2-40B4-BE49-F238E27FC236}">
                <a16:creationId xmlns:a16="http://schemas.microsoft.com/office/drawing/2014/main" id="{9E91B5D4-DA98-EC4C-A95D-03FBCDCEC997}"/>
              </a:ext>
            </a:extLst>
          </p:cNvPr>
          <p:cNvGraphicFramePr>
            <a:graphicFrameLocks noGrp="1"/>
          </p:cNvGraphicFramePr>
          <p:nvPr>
            <p:extLst>
              <p:ext uri="{D42A27DB-BD31-4B8C-83A1-F6EECF244321}">
                <p14:modId xmlns:p14="http://schemas.microsoft.com/office/powerpoint/2010/main" val="2703306742"/>
              </p:ext>
            </p:extLst>
          </p:nvPr>
        </p:nvGraphicFramePr>
        <p:xfrm>
          <a:off x="6400800" y="365125"/>
          <a:ext cx="5105400" cy="5181600"/>
        </p:xfrm>
        <a:graphic>
          <a:graphicData uri="http://schemas.openxmlformats.org/drawingml/2006/table">
            <a:tbl>
              <a:tblPr/>
              <a:tblGrid>
                <a:gridCol w="3213100">
                  <a:extLst>
                    <a:ext uri="{9D8B030D-6E8A-4147-A177-3AD203B41FA5}">
                      <a16:colId xmlns:a16="http://schemas.microsoft.com/office/drawing/2014/main" val="763207555"/>
                    </a:ext>
                  </a:extLst>
                </a:gridCol>
                <a:gridCol w="1892300">
                  <a:extLst>
                    <a:ext uri="{9D8B030D-6E8A-4147-A177-3AD203B41FA5}">
                      <a16:colId xmlns:a16="http://schemas.microsoft.com/office/drawing/2014/main" val="4162285871"/>
                    </a:ext>
                  </a:extLst>
                </a:gridCol>
              </a:tblGrid>
              <a:tr h="288551">
                <a:tc>
                  <a:txBody>
                    <a:bodyPr/>
                    <a:lstStyle/>
                    <a:p>
                      <a:r>
                        <a:rPr lang="en-US" sz="2000" b="1" dirty="0">
                          <a:effectLst/>
                          <a:latin typeface="Calibri" panose="020F0502020204030204" pitchFamily="34" charset="0"/>
                        </a:rPr>
                        <a:t>Operating Costs</a:t>
                      </a:r>
                      <a:endParaRPr lang="en-US" sz="2000" dirty="0">
                        <a:effectLst/>
                        <a:latin typeface="Calibri" panose="020F0502020204030204" pitchFamily="34" charset="0"/>
                      </a:endParaRP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br>
                        <a:rPr lang="en-US" sz="2000">
                          <a:effectLst/>
                          <a:latin typeface="Calibri" panose="020F0502020204030204" pitchFamily="34" charset="0"/>
                        </a:rPr>
                      </a:br>
                      <a:endParaRPr lang="en-US" sz="2000">
                        <a:effectLst/>
                        <a:latin typeface="Calibri" panose="020F0502020204030204" pitchFamily="34" charset="0"/>
                      </a:endParaRP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3388056"/>
                  </a:ext>
                </a:extLst>
              </a:tr>
              <a:tr h="288551">
                <a:tc>
                  <a:txBody>
                    <a:bodyPr/>
                    <a:lstStyle/>
                    <a:p>
                      <a:r>
                        <a:rPr lang="en-US" sz="2000" dirty="0">
                          <a:effectLst/>
                          <a:latin typeface="Calibri" panose="020F0502020204030204" pitchFamily="34" charset="0"/>
                        </a:rPr>
                        <a:t>Supplies &amp; Materials</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a:effectLst/>
                          <a:latin typeface="Calibri" panose="020F0502020204030204" pitchFamily="34" charset="0"/>
                        </a:rPr>
                        <a:t>30%</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7620" cap="flat" cmpd="sng" algn="ctr">
                      <a:solidFill>
                        <a:srgbClr val="000000"/>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555960426"/>
                  </a:ext>
                </a:extLst>
              </a:tr>
              <a:tr h="288551">
                <a:tc>
                  <a:txBody>
                    <a:bodyPr/>
                    <a:lstStyle/>
                    <a:p>
                      <a:r>
                        <a:rPr lang="en-US" sz="2000">
                          <a:effectLst/>
                          <a:latin typeface="Calibri" panose="020F0502020204030204" pitchFamily="34" charset="0"/>
                        </a:rPr>
                        <a:t>Labor</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a:effectLst/>
                          <a:latin typeface="Calibri" panose="020F0502020204030204" pitchFamily="34" charset="0"/>
                        </a:rPr>
                        <a:t>48%</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602694478"/>
                  </a:ext>
                </a:extLst>
              </a:tr>
              <a:tr h="288551">
                <a:tc>
                  <a:txBody>
                    <a:bodyPr/>
                    <a:lstStyle/>
                    <a:p>
                      <a:r>
                        <a:rPr lang="en-US" sz="2000" dirty="0">
                          <a:effectLst/>
                          <a:latin typeface="Calibri" panose="020F0502020204030204" pitchFamily="34" charset="0"/>
                        </a:rPr>
                        <a:t>Administration</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a:effectLst/>
                          <a:latin typeface="Calibri" panose="020F0502020204030204" pitchFamily="34" charset="0"/>
                        </a:rPr>
                        <a:t>14%</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617763723"/>
                  </a:ext>
                </a:extLst>
              </a:tr>
              <a:tr h="288551">
                <a:tc>
                  <a:txBody>
                    <a:bodyPr/>
                    <a:lstStyle/>
                    <a:p>
                      <a:r>
                        <a:rPr lang="en-US" sz="2000" dirty="0">
                          <a:effectLst/>
                          <a:latin typeface="Calibri" panose="020F0502020204030204" pitchFamily="34" charset="0"/>
                        </a:rPr>
                        <a:t>Sundry Items</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a:effectLst/>
                          <a:latin typeface="Calibri" panose="020F0502020204030204" pitchFamily="34" charset="0"/>
                        </a:rPr>
                        <a:t>9%</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51782627"/>
                  </a:ext>
                </a:extLst>
              </a:tr>
              <a:tr h="0">
                <a:tc>
                  <a:txBody>
                    <a:bodyPr/>
                    <a:lstStyle/>
                    <a:p>
                      <a:r>
                        <a:rPr lang="en-US" sz="2000" b="1" dirty="0">
                          <a:effectLst/>
                          <a:latin typeface="Calibri" panose="020F0502020204030204" pitchFamily="34" charset="0"/>
                        </a:rPr>
                        <a:t>Capital Costs</a:t>
                      </a:r>
                      <a:endParaRPr lang="en-US" sz="2000" dirty="0">
                        <a:effectLst/>
                        <a:latin typeface="Calibri" panose="020F0502020204030204" pitchFamily="34" charset="0"/>
                      </a:endParaRP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br>
                        <a:rPr lang="en-US" sz="2000" dirty="0">
                          <a:effectLst/>
                          <a:latin typeface="Calibri" panose="020F0502020204030204" pitchFamily="34" charset="0"/>
                        </a:rPr>
                      </a:br>
                      <a:endParaRPr lang="en-US" sz="2000" dirty="0">
                        <a:effectLst/>
                        <a:latin typeface="Calibri" panose="020F0502020204030204" pitchFamily="34" charset="0"/>
                      </a:endParaRP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963925902"/>
                  </a:ext>
                </a:extLst>
              </a:tr>
              <a:tr h="288551">
                <a:tc>
                  <a:txBody>
                    <a:bodyPr/>
                    <a:lstStyle/>
                    <a:p>
                      <a:r>
                        <a:rPr lang="en-US" sz="2000" dirty="0">
                          <a:effectLst/>
                          <a:latin typeface="Calibri" panose="020F0502020204030204" pitchFamily="34" charset="0"/>
                        </a:rPr>
                        <a:t>Equipment</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48%</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81888819"/>
                  </a:ext>
                </a:extLst>
              </a:tr>
              <a:tr h="288551">
                <a:tc>
                  <a:txBody>
                    <a:bodyPr/>
                    <a:lstStyle/>
                    <a:p>
                      <a:r>
                        <a:rPr lang="en-US" sz="2000" dirty="0">
                          <a:effectLst/>
                          <a:latin typeface="Calibri" panose="020F0502020204030204" pitchFamily="34" charset="0"/>
                        </a:rPr>
                        <a:t>Haul Roads</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4%</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55494510"/>
                  </a:ext>
                </a:extLst>
              </a:tr>
              <a:tr h="288551">
                <a:tc>
                  <a:txBody>
                    <a:bodyPr/>
                    <a:lstStyle/>
                    <a:p>
                      <a:r>
                        <a:rPr lang="en-US" sz="2000">
                          <a:effectLst/>
                          <a:latin typeface="Calibri" panose="020F0502020204030204" pitchFamily="34" charset="0"/>
                        </a:rPr>
                        <a:t>Pre-production Stripping</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2%</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33742148"/>
                  </a:ext>
                </a:extLst>
              </a:tr>
              <a:tr h="288551">
                <a:tc>
                  <a:txBody>
                    <a:bodyPr/>
                    <a:lstStyle/>
                    <a:p>
                      <a:r>
                        <a:rPr lang="en-US" sz="2000">
                          <a:effectLst/>
                          <a:latin typeface="Calibri" panose="020F0502020204030204" pitchFamily="34" charset="0"/>
                        </a:rPr>
                        <a:t>Buildings</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20%</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782219773"/>
                  </a:ext>
                </a:extLst>
              </a:tr>
              <a:tr h="288551">
                <a:tc>
                  <a:txBody>
                    <a:bodyPr/>
                    <a:lstStyle/>
                    <a:p>
                      <a:r>
                        <a:rPr lang="en-US" sz="2000">
                          <a:effectLst/>
                          <a:latin typeface="Calibri" panose="020F0502020204030204" pitchFamily="34" charset="0"/>
                        </a:rPr>
                        <a:t>Electrical System</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0%</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413784326"/>
                  </a:ext>
                </a:extLst>
              </a:tr>
              <a:tr h="288551">
                <a:tc>
                  <a:txBody>
                    <a:bodyPr/>
                    <a:lstStyle/>
                    <a:p>
                      <a:r>
                        <a:rPr lang="en-US" sz="2000">
                          <a:effectLst/>
                          <a:latin typeface="Calibri" panose="020F0502020204030204" pitchFamily="34" charset="0"/>
                        </a:rPr>
                        <a:t>Working Capital</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5%</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882526175"/>
                  </a:ext>
                </a:extLst>
              </a:tr>
              <a:tr h="288551">
                <a:tc>
                  <a:txBody>
                    <a:bodyPr/>
                    <a:lstStyle/>
                    <a:p>
                      <a:r>
                        <a:rPr lang="en-US" sz="2000">
                          <a:effectLst/>
                          <a:latin typeface="Calibri" panose="020F0502020204030204" pitchFamily="34" charset="0"/>
                        </a:rPr>
                        <a:t>Engineering &amp; Management</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11%</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754656243"/>
                  </a:ext>
                </a:extLst>
              </a:tr>
              <a:tr h="288551">
                <a:tc>
                  <a:txBody>
                    <a:bodyPr/>
                    <a:lstStyle/>
                    <a:p>
                      <a:r>
                        <a:rPr lang="en-US" sz="2000" dirty="0">
                          <a:effectLst/>
                          <a:latin typeface="Calibri" panose="020F0502020204030204" pitchFamily="34" charset="0"/>
                        </a:rPr>
                        <a:t>Sundry Items</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a:txBody>
                    <a:bodyPr/>
                    <a:lstStyle/>
                    <a:p>
                      <a:pPr algn="r"/>
                      <a:r>
                        <a:rPr lang="en-US" sz="2000" dirty="0">
                          <a:effectLst/>
                          <a:latin typeface="Calibri" panose="020F0502020204030204" pitchFamily="34" charset="0"/>
                        </a:rPr>
                        <a:t>9%</a:t>
                      </a: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07734015"/>
                  </a:ext>
                </a:extLst>
              </a:tr>
              <a:tr h="288551">
                <a:tc gridSpan="2">
                  <a:txBody>
                    <a:bodyPr/>
                    <a:lstStyle/>
                    <a:p>
                      <a:r>
                        <a:rPr lang="en-US" sz="2000" dirty="0">
                          <a:effectLst/>
                          <a:latin typeface="Calibri" panose="020F0502020204030204" pitchFamily="34" charset="0"/>
                        </a:rPr>
                        <a:t>Source: Bureau of Mines, 1997</a:t>
                      </a:r>
                    </a:p>
                  </a:txBody>
                  <a:tcPr marL="22219" marR="22219" marT="0" marB="0" anchor="ctr">
                    <a:lnL w="14288" cap="flat" cmpd="sng" algn="ctr">
                      <a:solidFill>
                        <a:srgbClr val="000000"/>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tc hMerge="1">
                  <a:txBody>
                    <a:bodyPr/>
                    <a:lstStyle/>
                    <a:p>
                      <a:pPr algn="r"/>
                      <a:endParaRPr lang="en-US" sz="2000" dirty="0">
                        <a:effectLst/>
                        <a:latin typeface="Calibri" panose="020F0502020204030204" pitchFamily="34" charset="0"/>
                      </a:endParaRPr>
                    </a:p>
                  </a:txBody>
                  <a:tcPr marL="22219" marR="22219" marT="0" marB="0" anchor="ctr">
                    <a:lnL w="9525" cap="flat" cmpd="sng" algn="ctr">
                      <a:solidFill>
                        <a:srgbClr val="BFBFBF"/>
                      </a:solidFill>
                      <a:prstDash val="solid"/>
                      <a:round/>
                      <a:headEnd type="none" w="med" len="med"/>
                      <a:tailEnd type="none" w="med" len="med"/>
                    </a:lnL>
                    <a:lnR w="9525" cap="flat" cmpd="sng" algn="ctr">
                      <a:solidFill>
                        <a:srgbClr val="BFBFBF"/>
                      </a:solidFill>
                      <a:prstDash val="solid"/>
                      <a:round/>
                      <a:headEnd type="none" w="med" len="med"/>
                      <a:tailEnd type="none" w="med" len="med"/>
                    </a:lnR>
                    <a:lnT w="9525" cap="flat" cmpd="sng" algn="ctr">
                      <a:solidFill>
                        <a:srgbClr val="BFBFBF"/>
                      </a:solidFill>
                      <a:prstDash val="solid"/>
                      <a:round/>
                      <a:headEnd type="none" w="med" len="med"/>
                      <a:tailEnd type="none" w="med" len="med"/>
                    </a:lnT>
                    <a:lnB w="9525"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6306190"/>
                  </a:ext>
                </a:extLst>
              </a:tr>
            </a:tbl>
          </a:graphicData>
        </a:graphic>
      </p:graphicFrame>
    </p:spTree>
    <p:extLst>
      <p:ext uri="{BB962C8B-B14F-4D97-AF65-F5344CB8AC3E}">
        <p14:creationId xmlns:p14="http://schemas.microsoft.com/office/powerpoint/2010/main" val="3410040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22D28-00DF-47F1-BC2A-7FED041FB82D}"/>
              </a:ext>
            </a:extLst>
          </p:cNvPr>
          <p:cNvSpPr>
            <a:spLocks noGrp="1"/>
          </p:cNvSpPr>
          <p:nvPr>
            <p:ph type="title"/>
          </p:nvPr>
        </p:nvSpPr>
        <p:spPr/>
        <p:txBody>
          <a:bodyPr/>
          <a:lstStyle/>
          <a:p>
            <a:r>
              <a:rPr lang="en-US" dirty="0"/>
              <a:t>NPV of costs over 20 years, Geomorphic versus Traditional </a:t>
            </a:r>
          </a:p>
        </p:txBody>
      </p:sp>
      <p:pic>
        <p:nvPicPr>
          <p:cNvPr id="7" name="Picture 6">
            <a:extLst>
              <a:ext uri="{FF2B5EF4-FFF2-40B4-BE49-F238E27FC236}">
                <a16:creationId xmlns:a16="http://schemas.microsoft.com/office/drawing/2014/main" id="{5B67E8C0-26E0-4F40-AE21-ADD2F9FED1F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2200" y="1671308"/>
            <a:ext cx="8343900" cy="4827917"/>
          </a:xfrm>
          <a:prstGeom prst="rect">
            <a:avLst/>
          </a:prstGeom>
        </p:spPr>
      </p:pic>
      <p:sp>
        <p:nvSpPr>
          <p:cNvPr id="8" name="TextBox 7">
            <a:extLst>
              <a:ext uri="{FF2B5EF4-FFF2-40B4-BE49-F238E27FC236}">
                <a16:creationId xmlns:a16="http://schemas.microsoft.com/office/drawing/2014/main" id="{9134C477-BA6A-484E-94B7-9DAE17BB9058}"/>
              </a:ext>
            </a:extLst>
          </p:cNvPr>
          <p:cNvSpPr txBox="1"/>
          <p:nvPr/>
        </p:nvSpPr>
        <p:spPr>
          <a:xfrm>
            <a:off x="1524000" y="6499225"/>
            <a:ext cx="2166940" cy="369332"/>
          </a:xfrm>
          <a:prstGeom prst="rect">
            <a:avLst/>
          </a:prstGeom>
          <a:noFill/>
        </p:spPr>
        <p:txBody>
          <a:bodyPr wrap="none" rtlCol="0">
            <a:spAutoFit/>
          </a:bodyPr>
          <a:lstStyle/>
          <a:p>
            <a:r>
              <a:rPr lang="en-US" dirty="0"/>
              <a:t>Source: </a:t>
            </a:r>
            <a:r>
              <a:rPr lang="en-US" dirty="0" err="1"/>
              <a:t>Palisade.com</a:t>
            </a:r>
            <a:endParaRPr lang="en-US" dirty="0"/>
          </a:p>
        </p:txBody>
      </p:sp>
    </p:spTree>
    <p:extLst>
      <p:ext uri="{BB962C8B-B14F-4D97-AF65-F5344CB8AC3E}">
        <p14:creationId xmlns:p14="http://schemas.microsoft.com/office/powerpoint/2010/main" val="354241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4075"/>
          </a:xfrm>
        </p:spPr>
        <p:txBody>
          <a:bodyPr>
            <a:normAutofit fontScale="90000"/>
          </a:bodyPr>
          <a:lstStyle/>
          <a:p>
            <a:r>
              <a:rPr lang="en-US" dirty="0"/>
              <a:t>Potential Recovery acres over a period using an Habitat Equivalency Analysis framework</a:t>
            </a:r>
          </a:p>
        </p:txBody>
      </p:sp>
      <p:cxnSp>
        <p:nvCxnSpPr>
          <p:cNvPr id="10" name="Straight Arrow Connector 9"/>
          <p:cNvCxnSpPr/>
          <p:nvPr/>
        </p:nvCxnSpPr>
        <p:spPr>
          <a:xfrm flipH="1" flipV="1">
            <a:off x="6943725" y="1971675"/>
            <a:ext cx="9525" cy="3209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953250" y="5181600"/>
            <a:ext cx="409575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62775" y="2314575"/>
            <a:ext cx="38862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8077200" y="2314576"/>
            <a:ext cx="1524000" cy="1771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7362825" y="4086224"/>
            <a:ext cx="71437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362825" y="2314575"/>
            <a:ext cx="0" cy="2933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9601200" y="1875099"/>
            <a:ext cx="0" cy="337317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30" name="Right Brace 29"/>
          <p:cNvSpPr/>
          <p:nvPr/>
        </p:nvSpPr>
        <p:spPr>
          <a:xfrm rot="2437494">
            <a:off x="8856441" y="2281550"/>
            <a:ext cx="289367" cy="220678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p:cNvSpPr txBox="1"/>
          <p:nvPr/>
        </p:nvSpPr>
        <p:spPr>
          <a:xfrm>
            <a:off x="8760511" y="3473230"/>
            <a:ext cx="1068851" cy="646331"/>
          </a:xfrm>
          <a:prstGeom prst="rect">
            <a:avLst/>
          </a:prstGeom>
          <a:noFill/>
        </p:spPr>
        <p:txBody>
          <a:bodyPr wrap="square" rtlCol="0">
            <a:spAutoFit/>
          </a:bodyPr>
          <a:lstStyle/>
          <a:p>
            <a:r>
              <a:rPr lang="en-US" dirty="0"/>
              <a:t>Recovery Function</a:t>
            </a:r>
          </a:p>
        </p:txBody>
      </p:sp>
      <p:sp>
        <p:nvSpPr>
          <p:cNvPr id="32" name="TextBox 31"/>
          <p:cNvSpPr txBox="1"/>
          <p:nvPr/>
        </p:nvSpPr>
        <p:spPr>
          <a:xfrm rot="16200000">
            <a:off x="5713063" y="3137801"/>
            <a:ext cx="1926795" cy="369332"/>
          </a:xfrm>
          <a:prstGeom prst="rect">
            <a:avLst/>
          </a:prstGeom>
          <a:noFill/>
        </p:spPr>
        <p:txBody>
          <a:bodyPr wrap="square" rtlCol="0">
            <a:spAutoFit/>
          </a:bodyPr>
          <a:lstStyle/>
          <a:p>
            <a:r>
              <a:rPr lang="en-US" dirty="0"/>
              <a:t>Resource Services</a:t>
            </a:r>
          </a:p>
        </p:txBody>
      </p:sp>
      <p:sp>
        <p:nvSpPr>
          <p:cNvPr id="33" name="TextBox 32"/>
          <p:cNvSpPr txBox="1"/>
          <p:nvPr/>
        </p:nvSpPr>
        <p:spPr>
          <a:xfrm>
            <a:off x="10524099" y="5181600"/>
            <a:ext cx="1068851" cy="369332"/>
          </a:xfrm>
          <a:prstGeom prst="rect">
            <a:avLst/>
          </a:prstGeom>
          <a:noFill/>
        </p:spPr>
        <p:txBody>
          <a:bodyPr wrap="square" rtlCol="0">
            <a:spAutoFit/>
          </a:bodyPr>
          <a:lstStyle/>
          <a:p>
            <a:r>
              <a:rPr lang="en-US" dirty="0"/>
              <a:t>Time</a:t>
            </a:r>
          </a:p>
        </p:txBody>
      </p:sp>
      <p:sp>
        <p:nvSpPr>
          <p:cNvPr id="34" name="TextBox 33"/>
          <p:cNvSpPr txBox="1"/>
          <p:nvPr/>
        </p:nvSpPr>
        <p:spPr>
          <a:xfrm>
            <a:off x="8142749" y="1945946"/>
            <a:ext cx="1068851" cy="369332"/>
          </a:xfrm>
          <a:prstGeom prst="rect">
            <a:avLst/>
          </a:prstGeom>
          <a:noFill/>
        </p:spPr>
        <p:txBody>
          <a:bodyPr wrap="square" rtlCol="0">
            <a:spAutoFit/>
          </a:bodyPr>
          <a:lstStyle/>
          <a:p>
            <a:r>
              <a:rPr lang="en-US" dirty="0"/>
              <a:t>Baseline</a:t>
            </a:r>
          </a:p>
        </p:txBody>
      </p:sp>
      <p:sp>
        <p:nvSpPr>
          <p:cNvPr id="35" name="TextBox 34"/>
          <p:cNvSpPr txBox="1"/>
          <p:nvPr/>
        </p:nvSpPr>
        <p:spPr>
          <a:xfrm>
            <a:off x="6911555" y="5253096"/>
            <a:ext cx="866632" cy="338554"/>
          </a:xfrm>
          <a:prstGeom prst="rect">
            <a:avLst/>
          </a:prstGeom>
          <a:noFill/>
        </p:spPr>
        <p:txBody>
          <a:bodyPr wrap="square" rtlCol="0">
            <a:spAutoFit/>
          </a:bodyPr>
          <a:lstStyle/>
          <a:p>
            <a:r>
              <a:rPr lang="en-US" sz="1600" dirty="0"/>
              <a:t>Incident</a:t>
            </a:r>
          </a:p>
        </p:txBody>
      </p:sp>
      <p:sp>
        <p:nvSpPr>
          <p:cNvPr id="37" name="TextBox 36"/>
          <p:cNvSpPr txBox="1"/>
          <p:nvPr/>
        </p:nvSpPr>
        <p:spPr>
          <a:xfrm>
            <a:off x="7834453" y="5242708"/>
            <a:ext cx="1042848" cy="584775"/>
          </a:xfrm>
          <a:prstGeom prst="rect">
            <a:avLst/>
          </a:prstGeom>
          <a:noFill/>
        </p:spPr>
        <p:txBody>
          <a:bodyPr wrap="square" rtlCol="0">
            <a:spAutoFit/>
          </a:bodyPr>
          <a:lstStyle/>
          <a:p>
            <a:r>
              <a:rPr lang="en-US" sz="1600" dirty="0"/>
              <a:t>Recovery begins</a:t>
            </a:r>
          </a:p>
        </p:txBody>
      </p:sp>
      <p:cxnSp>
        <p:nvCxnSpPr>
          <p:cNvPr id="38" name="Straight Connector 37"/>
          <p:cNvCxnSpPr/>
          <p:nvPr/>
        </p:nvCxnSpPr>
        <p:spPr>
          <a:xfrm flipH="1">
            <a:off x="8084916" y="4086224"/>
            <a:ext cx="1809" cy="116205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9182874" y="5181599"/>
            <a:ext cx="1042848" cy="584775"/>
          </a:xfrm>
          <a:prstGeom prst="rect">
            <a:avLst/>
          </a:prstGeom>
          <a:noFill/>
        </p:spPr>
        <p:txBody>
          <a:bodyPr wrap="square" rtlCol="0">
            <a:spAutoFit/>
          </a:bodyPr>
          <a:lstStyle/>
          <a:p>
            <a:r>
              <a:rPr lang="en-US" sz="1600" dirty="0"/>
              <a:t>Return to Baseline</a:t>
            </a:r>
          </a:p>
        </p:txBody>
      </p:sp>
      <p:sp>
        <p:nvSpPr>
          <p:cNvPr id="42" name="Freeform 41"/>
          <p:cNvSpPr/>
          <p:nvPr/>
        </p:nvSpPr>
        <p:spPr>
          <a:xfrm>
            <a:off x="7384648" y="2338086"/>
            <a:ext cx="2187615" cy="1759352"/>
          </a:xfrm>
          <a:custGeom>
            <a:avLst/>
            <a:gdLst>
              <a:gd name="connsiteX0" fmla="*/ 0 w 2187615"/>
              <a:gd name="connsiteY0" fmla="*/ 1724628 h 1759352"/>
              <a:gd name="connsiteX1" fmla="*/ 729205 w 2187615"/>
              <a:gd name="connsiteY1" fmla="*/ 1759352 h 1759352"/>
              <a:gd name="connsiteX2" fmla="*/ 2187615 w 2187615"/>
              <a:gd name="connsiteY2" fmla="*/ 0 h 1759352"/>
              <a:gd name="connsiteX3" fmla="*/ 0 w 2187615"/>
              <a:gd name="connsiteY3" fmla="*/ 0 h 1759352"/>
              <a:gd name="connsiteX4" fmla="*/ 0 w 2187615"/>
              <a:gd name="connsiteY4" fmla="*/ 1724628 h 1759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615" h="1759352">
                <a:moveTo>
                  <a:pt x="0" y="1724628"/>
                </a:moveTo>
                <a:lnTo>
                  <a:pt x="729205" y="1759352"/>
                </a:lnTo>
                <a:lnTo>
                  <a:pt x="2187615" y="0"/>
                </a:lnTo>
                <a:lnTo>
                  <a:pt x="0" y="0"/>
                </a:lnTo>
                <a:lnTo>
                  <a:pt x="0" y="1724628"/>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Loss</a:t>
            </a:r>
          </a:p>
        </p:txBody>
      </p:sp>
      <p:sp>
        <p:nvSpPr>
          <p:cNvPr id="43" name="TextBox 42"/>
          <p:cNvSpPr txBox="1"/>
          <p:nvPr/>
        </p:nvSpPr>
        <p:spPr>
          <a:xfrm>
            <a:off x="1111171" y="1971675"/>
            <a:ext cx="5358802" cy="2308324"/>
          </a:xfrm>
          <a:prstGeom prst="rect">
            <a:avLst/>
          </a:prstGeom>
          <a:noFill/>
        </p:spPr>
        <p:txBody>
          <a:bodyPr wrap="square" rtlCol="0">
            <a:spAutoFit/>
          </a:bodyPr>
          <a:lstStyle/>
          <a:p>
            <a:r>
              <a:rPr lang="en-US" dirty="0"/>
              <a:t>HEA approach:</a:t>
            </a:r>
          </a:p>
          <a:p>
            <a:endParaRPr lang="en-US" dirty="0"/>
          </a:p>
          <a:p>
            <a:pPr marL="285750" indent="-285750">
              <a:buFont typeface="Arial" panose="020B0604020202020204" pitchFamily="34" charset="0"/>
              <a:buChar char="•"/>
            </a:pPr>
            <a:r>
              <a:rPr lang="en-US" dirty="0"/>
              <a:t>Loss of Services as a result of use</a:t>
            </a:r>
          </a:p>
          <a:p>
            <a:pPr marL="285750" indent="-285750">
              <a:buFont typeface="Arial" panose="020B0604020202020204" pitchFamily="34" charset="0"/>
              <a:buChar char="•"/>
            </a:pPr>
            <a:r>
              <a:rPr lang="en-US" dirty="0"/>
              <a:t>Recovery begins as one prepares the damaged  site</a:t>
            </a:r>
          </a:p>
          <a:p>
            <a:pPr marL="285750" indent="-285750">
              <a:buFont typeface="Arial" panose="020B0604020202020204" pitchFamily="34" charset="0"/>
              <a:buChar char="•"/>
            </a:pPr>
            <a:r>
              <a:rPr lang="en-US" dirty="0"/>
              <a:t>Ultimately returns the site to the base</a:t>
            </a:r>
          </a:p>
          <a:p>
            <a:pPr marL="285750" indent="-285750">
              <a:buFont typeface="Arial" panose="020B0604020202020204" pitchFamily="34" charset="0"/>
              <a:buChar char="•"/>
            </a:pPr>
            <a:r>
              <a:rPr lang="en-US" dirty="0"/>
              <a:t>Mitigation offsets using HEA are measured by the size of the loss</a:t>
            </a:r>
          </a:p>
          <a:p>
            <a:pPr marL="285750" indent="-285750">
              <a:buFont typeface="Arial" panose="020B0604020202020204" pitchFamily="34" charset="0"/>
              <a:buChar char="•"/>
            </a:pPr>
            <a:r>
              <a:rPr lang="en-US" dirty="0"/>
              <a:t>Typically not stochastic</a:t>
            </a:r>
          </a:p>
        </p:txBody>
      </p:sp>
    </p:spTree>
    <p:extLst>
      <p:ext uri="{BB962C8B-B14F-4D97-AF65-F5344CB8AC3E}">
        <p14:creationId xmlns:p14="http://schemas.microsoft.com/office/powerpoint/2010/main" val="11123445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1035</Words>
  <Application>Microsoft Office PowerPoint</Application>
  <PresentationFormat>Widescreen</PresentationFormat>
  <Paragraphs>143</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Cambria Math</vt:lpstr>
      <vt:lpstr>Wingdings</vt:lpstr>
      <vt:lpstr>Office Theme</vt:lpstr>
      <vt:lpstr>Geomorphic Reclamation: Economic and Risk anaysis </vt:lpstr>
      <vt:lpstr>Objective</vt:lpstr>
      <vt:lpstr>Perceived Need</vt:lpstr>
      <vt:lpstr>Reclamation Challenges </vt:lpstr>
      <vt:lpstr>Central Wyoming</vt:lpstr>
      <vt:lpstr>Erosion management </vt:lpstr>
      <vt:lpstr>Erosion minimization</vt:lpstr>
      <vt:lpstr>NPV of costs over 20 years, Geomorphic versus Traditional </vt:lpstr>
      <vt:lpstr>Potential Recovery acres over a period using an Habitat Equivalency Analysis framework</vt:lpstr>
      <vt:lpstr>Modeling a growth curve</vt:lpstr>
      <vt:lpstr>Hypothetical Shannon diversity index convergence to a control site in the Day Loma Mine area</vt:lpstr>
      <vt:lpstr>Adjusted Acres on a 488 acre site: Average over final 10 years</vt:lpstr>
      <vt:lpstr>Hypothetical Shannon diversity index convergence to a control site in the Day Loma Mine area</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H. Coupal</dc:creator>
  <cp:lastModifiedBy>Kevin Wolter</cp:lastModifiedBy>
  <cp:revision>40</cp:revision>
  <dcterms:created xsi:type="dcterms:W3CDTF">2019-05-17T14:54:02Z</dcterms:created>
  <dcterms:modified xsi:type="dcterms:W3CDTF">2019-06-17T18:29:16Z</dcterms:modified>
</cp:coreProperties>
</file>