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0"/>
  </p:notesMasterIdLst>
  <p:handoutMasterIdLst>
    <p:handoutMasterId r:id="rId41"/>
  </p:handoutMasterIdLst>
  <p:sldIdLst>
    <p:sldId id="328" r:id="rId2"/>
    <p:sldId id="286" r:id="rId3"/>
    <p:sldId id="506" r:id="rId4"/>
    <p:sldId id="507" r:id="rId5"/>
    <p:sldId id="529" r:id="rId6"/>
    <p:sldId id="528" r:id="rId7"/>
    <p:sldId id="509" r:id="rId8"/>
    <p:sldId id="510" r:id="rId9"/>
    <p:sldId id="511" r:id="rId10"/>
    <p:sldId id="512" r:id="rId11"/>
    <p:sldId id="530" r:id="rId12"/>
    <p:sldId id="531" r:id="rId13"/>
    <p:sldId id="515" r:id="rId14"/>
    <p:sldId id="517" r:id="rId15"/>
    <p:sldId id="518" r:id="rId16"/>
    <p:sldId id="519" r:id="rId17"/>
    <p:sldId id="516" r:id="rId18"/>
    <p:sldId id="520" r:id="rId19"/>
    <p:sldId id="524" r:id="rId20"/>
    <p:sldId id="532" r:id="rId21"/>
    <p:sldId id="521" r:id="rId22"/>
    <p:sldId id="522" r:id="rId23"/>
    <p:sldId id="527" r:id="rId24"/>
    <p:sldId id="526" r:id="rId25"/>
    <p:sldId id="525" r:id="rId26"/>
    <p:sldId id="533" r:id="rId27"/>
    <p:sldId id="534" r:id="rId28"/>
    <p:sldId id="535" r:id="rId29"/>
    <p:sldId id="536" r:id="rId30"/>
    <p:sldId id="537" r:id="rId31"/>
    <p:sldId id="548" r:id="rId32"/>
    <p:sldId id="554" r:id="rId33"/>
    <p:sldId id="555" r:id="rId34"/>
    <p:sldId id="553" r:id="rId35"/>
    <p:sldId id="552" r:id="rId36"/>
    <p:sldId id="556" r:id="rId37"/>
    <p:sldId id="551" r:id="rId38"/>
    <p:sldId id="504" r:id="rId39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7D010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7D010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7D010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7D010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7D010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7D010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7D010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7D010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7D010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202"/>
    <a:srgbClr val="0000FF"/>
    <a:srgbClr val="7D0101"/>
    <a:srgbClr val="00FF00"/>
    <a:srgbClr val="660066"/>
    <a:srgbClr val="3366FF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76" autoAdjust="0"/>
  </p:normalViewPr>
  <p:slideViewPr>
    <p:cSldViewPr>
      <p:cViewPr varScale="1">
        <p:scale>
          <a:sx n="95" d="100"/>
          <a:sy n="95" d="100"/>
        </p:scale>
        <p:origin x="15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notesViewPr>
    <p:cSldViewPr>
      <p:cViewPr varScale="1">
        <p:scale>
          <a:sx n="60" d="100"/>
          <a:sy n="60" d="100"/>
        </p:scale>
        <p:origin x="-1764" y="-84"/>
      </p:cViewPr>
      <p:guideLst>
        <p:guide orient="horz" pos="287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23D5AD0-0A0A-4A46-B1CF-222D7E0CFF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48861BA-73C2-480A-AAD4-4B9742D8918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8A4DD846-11A3-41B1-8AA9-A51337ABA6E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B1CA55F5-5FDA-4A83-B319-99A8E201EE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E168C79-AF4F-4AA0-8D15-B02C89EF4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AA066F30-A540-4B00-8F28-8BE27998AA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8889337-C24E-4DA6-8D71-674983D378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64F8C77-1507-4ECF-B843-D86B98B27F4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696913"/>
            <a:ext cx="4549775" cy="3411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AA3A3A68-8407-403B-BF19-C8838EA07E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9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31E286C4-9A2A-442E-ABA3-118A4B94FC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20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5A8B2742-D40F-43E6-A641-5C3DA0DD5B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20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5026BC-0160-43A6-85E3-F7C190860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6" name="Line 11">
            <a:extLst>
              <a:ext uri="{FF2B5EF4-FFF2-40B4-BE49-F238E27FC236}">
                <a16:creationId xmlns:a16="http://schemas.microsoft.com/office/drawing/2014/main" id="{45BE3408-B7F8-4943-9D29-2109D84D2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811713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Line 12">
            <a:extLst>
              <a:ext uri="{FF2B5EF4-FFF2-40B4-BE49-F238E27FC236}">
                <a16:creationId xmlns:a16="http://schemas.microsoft.com/office/drawing/2014/main" id="{205F7712-639B-4323-B5C9-565343CBB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52578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Line 13">
            <a:extLst>
              <a:ext uri="{FF2B5EF4-FFF2-40B4-BE49-F238E27FC236}">
                <a16:creationId xmlns:a16="http://schemas.microsoft.com/office/drawing/2014/main" id="{F65DE2BE-D5A8-4057-BBC5-D59491963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57023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Line 14">
            <a:extLst>
              <a:ext uri="{FF2B5EF4-FFF2-40B4-BE49-F238E27FC236}">
                <a16:creationId xmlns:a16="http://schemas.microsoft.com/office/drawing/2014/main" id="{8F83085B-3B98-4415-85F5-E22EFAEFD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6148388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15">
            <a:extLst>
              <a:ext uri="{FF2B5EF4-FFF2-40B4-BE49-F238E27FC236}">
                <a16:creationId xmlns:a16="http://schemas.microsoft.com/office/drawing/2014/main" id="{A7D00E32-F33B-4626-9DB9-72E0B5BD9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6594475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Line 16">
            <a:extLst>
              <a:ext uri="{FF2B5EF4-FFF2-40B4-BE49-F238E27FC236}">
                <a16:creationId xmlns:a16="http://schemas.microsoft.com/office/drawing/2014/main" id="{3CAB2F7E-E5E1-4E9F-BAF8-11B67CEFC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7040563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Line 17">
            <a:extLst>
              <a:ext uri="{FF2B5EF4-FFF2-40B4-BE49-F238E27FC236}">
                <a16:creationId xmlns:a16="http://schemas.microsoft.com/office/drawing/2014/main" id="{A21FAF8B-2D6E-4643-8CB5-979080D30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7485063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Line 18">
            <a:extLst>
              <a:ext uri="{FF2B5EF4-FFF2-40B4-BE49-F238E27FC236}">
                <a16:creationId xmlns:a16="http://schemas.microsoft.com/office/drawing/2014/main" id="{1296663B-6738-43F7-A33C-BE078B585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793115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Line 19">
            <a:extLst>
              <a:ext uri="{FF2B5EF4-FFF2-40B4-BE49-F238E27FC236}">
                <a16:creationId xmlns:a16="http://schemas.microsoft.com/office/drawing/2014/main" id="{EA62AB1C-9672-4E6F-A7BE-AC8DFA723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8377238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CA030FE-45D6-42BD-8526-732EB1479B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64865D9-26C2-4B55-97F0-0415609F7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0EF471F-3ACA-483D-AF0B-5E8E233141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1159E2-DFF7-4089-9599-3217F5BB4010}" type="slidenum">
              <a:rPr lang="en-US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E2AA3A0-6984-405C-803A-F3F8F8AED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468A54C-D620-4059-A33E-913F38849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444178B-5453-4D8D-B9DB-6759BCD25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CF5F85-5352-433B-A425-2CE03E88C78F}" type="slidenum">
              <a:rPr lang="en-US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1005D6FB-6FEC-40A9-825C-03C8AB409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43584D1-4AE1-4DC0-8B7C-7D823914A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37235633-946F-4D6C-8B34-4197935DAD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50D174-47D4-4199-9983-36548CD1FDEC}" type="slidenum">
              <a:rPr lang="en-US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E57FB71C-E7FB-4C15-9BDD-EA7A6EE81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19B2E745-FDA8-4583-B988-C8B2376BF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A36EB681-F2A5-41FD-8EB4-95B47F85B2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8569C9-7269-4E00-8F2B-056224B27697}" type="slidenum">
              <a:rPr lang="en-US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E9423C9-7EA0-4FD5-84BF-A5175586EC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88240F4-319F-4A91-8AAD-7A65BBA33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271139A1-D164-4520-8FC8-BA697D87E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5BE436-FBB8-4553-BF0B-C4F855CE8C10}" type="slidenum">
              <a:rPr lang="en-US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038CF16C-71B1-49A2-9B85-330AE2B58F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54A503C-BAC0-45A7-8606-EE1533CA2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76A47384-8F0F-464C-A1F8-57D6BD2345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3BCDFB-8F38-4A1F-8644-6F30430F0A82}" type="slidenum">
              <a:rPr lang="en-US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0F8A3B2-5D95-4E6F-ACF6-692B468AB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09F3FBC-8CDA-48C0-A803-2A4EBAA15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8D982D06-E4A4-4698-B354-642FAE7D9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61B956A-F0E4-42D6-BACE-67C664CA8BBF}" type="slidenum">
              <a:rPr lang="en-US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6F60DA17-E74C-4FFC-9B4E-C17B221EE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94445A99-1B40-473C-A755-24F755984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EB23ABC-C2F8-4C07-B3CF-2F0AE1DF68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7F498C-4655-4B4F-B114-BD34829C48E3}" type="slidenum">
              <a:rPr lang="en-US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0F03DB3-9C68-454E-9735-2480974294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7866AAC-31B9-4EB7-884E-6778CA44E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CC1791C-F0F8-445A-B0C0-1933F23E42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ADBC9F-A440-47BA-BB05-392E19A3391E}" type="slidenum">
              <a:rPr lang="en-US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39CE91F-7095-4065-82B8-2116ECC439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87100F6-856B-4D02-8ED5-46405E6A4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8C7D85C-BDAB-466C-9801-2BB58EA5A1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2F8BC5-CC47-41D2-9A6F-891DBBE30873}" type="slidenum">
              <a:rPr lang="en-US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E5CF637-506F-4540-9DA3-BD7C823D50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AE645BF1-F84B-417A-86AD-3759A581C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5FAE00B-4117-405A-B8E6-8D4164FE10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21A0BC-17A7-4376-AFCF-145AFEF6B6C0}" type="slidenum">
              <a:rPr lang="en-US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D61028D2-917B-4AEF-95B9-C5AB340E51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C2AD526-0AD5-44F3-AF21-4B58AAED5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BD3B7089-C924-462B-8DFA-AA5C4133C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E09784-683C-4C2D-B060-8FCE36AC7774}" type="slidenum">
              <a:rPr lang="en-US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7C5A08-3966-4634-91F8-EF514F9980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4DABC6-15B4-4FF9-A628-86965A8C5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64403E-3B2B-4648-AB2C-DDFC4F092E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C513-4146-4CA8-9AD0-5EB47E7234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90106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F7D8FD-5BCC-4B3B-B8DA-EFBF7C965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3EEF17-437E-4BFF-9738-B2CE5CB215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F6424D-083F-48C0-AB93-609B2D7A9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B191D-43BF-4226-BBAE-BE1B5F292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4151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89802D-73ED-42D8-9105-84020D399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DBE226-C282-405A-AFC4-588718022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BA9B35-4705-4D9F-AF2B-5A4836CC53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4E17-7221-4405-A0B6-BD0402F11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1436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D21D8-FFA3-412E-AAAE-8F881B7C85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D91BE-F371-423E-896F-0EFE47ED2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295986-E933-46BE-8763-C2999E71B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65BD-5E34-4E1A-B4C5-778C51AD9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2156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81794D-11E5-454A-8FC9-189E5C3C2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1F0B2-00EB-4FB3-89CC-C8693183D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9366A-231A-4C42-8A03-A84C0F8BD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9412-8084-4B8B-ABC5-D0C4C73A8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6906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B2CDC7-CCE6-477A-B790-65C5B34A3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93CDB7-BAF5-4E8B-9F3D-756E00844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790DB5-7982-4DC6-9C85-12052795DD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FB7CF-6246-471D-A962-ABB5EC788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94554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6F3B62-7FDB-4B19-A0BB-A62DB50D5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70249-51AC-40DB-9CCF-CE5E22C10E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D0C324-40BB-4F6E-BB1F-7128A3EB5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6EA13-A02D-453E-86D8-763C42ADD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0836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3F32876-6D07-481F-954B-62769469DB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876882-8E46-4D80-9347-A960DEBD0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843E5C-A226-41F4-9594-9C09B25EAE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5278C-36F4-49C6-9C4C-644616F18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3302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0A51A8-EA5E-4F05-910D-68472F688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27153E-6E06-466E-9491-1D0949D00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0998D7-AB05-4840-95DC-E68425497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D12E5-F104-49B6-8C4D-DA2510330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44437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B2087A-705B-4E80-824C-2A783A645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DDC650-2563-4A9E-9830-1D03D953A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BB0CA7-B897-45CD-902D-4A784D3C0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B7F44-9E46-4183-9D12-AE3FD6F21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79254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381E4-EF05-41E1-8BD3-142E74957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ED3B97-DD26-4FCF-A818-F700B11D8B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64BDEB-DD76-45AA-ACF3-E6409346E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18C03-66E0-418D-99E0-318D847B6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65695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81261-8059-42D0-8897-9A296E303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2D595B-AF82-40F9-A43B-06A1025A1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2E951-C462-4F90-B5D8-B0FC3ECC6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2674B-D83D-459A-986A-31EA920C2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9141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6E45590-ABA3-4311-8A94-A50D48C15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5700266-C4A2-474A-ABD6-D25E2E858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DA7A2936-4011-414C-BD5F-4E4A7E1682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BF503273-D6BB-4039-A2C6-A971F0057B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EA90AAA6-B9EB-41BF-A9D1-73090CCBDB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1D8410-DA3F-4EA1-ACE9-986524194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54805EE-A4AC-4FFD-A6A1-98D3F4282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chemeClr val="bg2"/>
                </a:solidFill>
                <a:latin typeface="Tahoma" charset="0"/>
                <a:cs typeface="+mn-cs"/>
              </a:rPr>
              <a:t>Harold Hutson, P.E., P.G.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chemeClr val="bg2"/>
                </a:solidFill>
                <a:latin typeface="Tahoma" charset="0"/>
                <a:cs typeface="+mn-cs"/>
              </a:rPr>
              <a:t>BRS, Inc. Project Manager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chemeClr val="bg2"/>
                </a:solidFill>
                <a:latin typeface="Tahoma" charset="0"/>
                <a:cs typeface="+mn-cs"/>
              </a:rPr>
              <a:t>1130 Major Ave.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chemeClr val="bg2"/>
                </a:solidFill>
                <a:latin typeface="Tahoma" charset="0"/>
                <a:cs typeface="+mn-cs"/>
              </a:rPr>
              <a:t>Riverton, Wyoming 82501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chemeClr val="bg2"/>
                </a:solidFill>
                <a:latin typeface="Tahoma" charset="0"/>
                <a:cs typeface="+mn-cs"/>
              </a:rPr>
              <a:t>307.857.3079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chemeClr val="bg2"/>
                </a:solidFill>
                <a:latin typeface="Tahoma" charset="0"/>
                <a:cs typeface="+mn-cs"/>
              </a:rPr>
              <a:t>brs@brsengineering.com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5EAB9DD-F507-47D5-999D-CAF2ED35BA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228600"/>
            <a:ext cx="9144000" cy="22098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AN ANALYSIS OF COST FACTORS IN GEOMORPHIC MINE RECLAMATION</a:t>
            </a:r>
          </a:p>
        </p:txBody>
      </p:sp>
      <p:pic>
        <p:nvPicPr>
          <p:cNvPr id="4100" name="Picture 4" descr="LOGO">
            <a:extLst>
              <a:ext uri="{FF2B5EF4-FFF2-40B4-BE49-F238E27FC236}">
                <a16:creationId xmlns:a16="http://schemas.microsoft.com/office/drawing/2014/main" id="{A2596B96-E452-458A-8E58-A895A0344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t="11815" r="17528" b="12720"/>
          <a:stretch>
            <a:fillRect/>
          </a:stretch>
        </p:blipFill>
        <p:spPr bwMode="auto">
          <a:xfrm>
            <a:off x="4795838" y="1473200"/>
            <a:ext cx="33639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4" name="Rectangle 2">
            <a:extLst>
              <a:ext uri="{FF2B5EF4-FFF2-40B4-BE49-F238E27FC236}">
                <a16:creationId xmlns:a16="http://schemas.microsoft.com/office/drawing/2014/main" id="{460ACE0A-B229-4B66-BA5F-10B449176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+mn-cs"/>
            </a:endParaRPr>
          </a:p>
        </p:txBody>
      </p:sp>
      <p:pic>
        <p:nvPicPr>
          <p:cNvPr id="4102" name="Picture 2">
            <a:extLst>
              <a:ext uri="{FF2B5EF4-FFF2-40B4-BE49-F238E27FC236}">
                <a16:creationId xmlns:a16="http://schemas.microsoft.com/office/drawing/2014/main" id="{CE15ED7C-060D-4117-B4DE-E586854F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6538"/>
            <a:ext cx="313055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B4A9557-0A10-4054-B877-05E5A20306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9525" y="1524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Earthwork Cost Factors</a:t>
            </a:r>
            <a:br>
              <a:rPr lang="en-US" altLang="en-US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 b="1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71DF7196-6D62-4908-987A-7A55698C79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610600" cy="5715000"/>
          </a:xfrm>
        </p:spPr>
        <p:txBody>
          <a:bodyPr/>
          <a:lstStyle/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Size of Project -Economy of Scale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Scope of Project - Bulk Haulage v. Finish Grading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Equipment Type and Costs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Haulage or Push Distance and Gradient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Material Types – Favorable or Difficult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Unique Site Conditions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Ancillary Costs – Ripping, Blasting, Dewatering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Special Material Handling Requirements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endParaRPr lang="en-US" sz="2800" b="1" i="1" dirty="0">
              <a:solidFill>
                <a:srgbClr val="C20202"/>
              </a:solidFill>
            </a:endParaRPr>
          </a:p>
          <a:p>
            <a:pPr algn="l" eaLnBrk="1" hangingPunct="1">
              <a:defRPr/>
            </a:pPr>
            <a:endParaRPr lang="en-US" sz="2800" b="1" i="1" dirty="0">
              <a:solidFill>
                <a:srgbClr val="C20202"/>
              </a:solidFill>
              <a:effectLst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B8CF-5D85-457A-9E52-0924284E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Project Size</a:t>
            </a:r>
            <a:endParaRPr lang="en-US" dirty="0"/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C388D7B2-8514-44A4-96DA-E320820F6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76350"/>
            <a:ext cx="72580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929A19F1-01F3-4586-B2E6-80391E83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33375"/>
            <a:ext cx="8443913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7DE499-09C1-461F-8BC2-632D9034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Equipment Type and Size</a:t>
            </a:r>
            <a:endParaRPr lang="en-US" dirty="0"/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5DF2257E-6B06-4883-BE0E-8A2C27F8B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429000"/>
            <a:ext cx="4268788" cy="3109913"/>
          </a:xfrm>
          <a:prstGeom prst="rect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6">
            <a:extLst>
              <a:ext uri="{FF2B5EF4-FFF2-40B4-BE49-F238E27FC236}">
                <a16:creationId xmlns:a16="http://schemas.microsoft.com/office/drawing/2014/main" id="{F5A5D774-9913-4F13-A187-233BC0F8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429000"/>
            <a:ext cx="4146550" cy="3109913"/>
          </a:xfrm>
          <a:prstGeom prst="rect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2009-737A-4898-93E4-FF75B9BF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Project Scope – Bulk Haulage v. Finish Grading</a:t>
            </a:r>
            <a:endParaRPr lang="en-US" dirty="0"/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5DB119FC-D7A2-43A0-86E5-74077933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905000"/>
            <a:ext cx="7108825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71E3100-CEA3-4F25-AA57-60E40197C5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Typical Earthwork Cost Estimation</a:t>
            </a: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40F36B45-8468-481A-8699-D241C7E06D7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610600" cy="5715000"/>
          </a:xfrm>
        </p:spPr>
        <p:txBody>
          <a:bodyPr/>
          <a:lstStyle/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Determine Haulage Distance and Profile 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Select Appropriate Equipment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Calculate Cycle Times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Apply Availability Factor – 0.83 Typical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Estimate Production by Applying Load Factor to Number of Cycles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Calculate Number of Required Units to Meet Production Requirements Safely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Estimate Support Equipment Needs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Divide Operated Equipment Costs by Production Rate to Determine Cost Per CY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Apply Factor for Overhead and Profit</a:t>
            </a:r>
          </a:p>
          <a:p>
            <a:pPr algn="l" eaLnBrk="1" hangingPunct="1">
              <a:defRPr/>
            </a:pPr>
            <a:endParaRPr lang="en-US" sz="2800" b="1" i="1" dirty="0">
              <a:solidFill>
                <a:srgbClr val="C20202"/>
              </a:solidFill>
              <a:effectLst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945A-5E41-4BDE-B239-A0F86CDF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Day Loma Project Example – Unadjusted Data</a:t>
            </a:r>
            <a:endParaRPr lang="en-US" dirty="0"/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584CD403-1FBC-461C-A5AE-2D60668FC1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057400"/>
            <a:ext cx="892175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D346-9B22-49BE-B362-73DEFAA3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Earthwork Cost v. Fuel Price</a:t>
            </a:r>
            <a:endParaRPr lang="en-US" dirty="0"/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AB337E2D-D951-44EB-AB6B-9C2F7BF24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95400"/>
            <a:ext cx="7848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81232-3053-48C3-BFF7-71232B59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Earthwork Cost v. Distance – Fuel Price Adjusted</a:t>
            </a:r>
            <a:endParaRPr lang="en-US" dirty="0"/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A3D475FF-826A-4602-807A-27CB470F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7950"/>
            <a:ext cx="7543800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CA212-7037-4CF6-BD6B-620748A6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McIntosh Pit Example – </a:t>
            </a:r>
            <a:b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Material Types </a:t>
            </a:r>
            <a:endParaRPr lang="en-US" dirty="0"/>
          </a:p>
        </p:txBody>
      </p:sp>
      <p:pic>
        <p:nvPicPr>
          <p:cNvPr id="32771" name="Picture 5">
            <a:extLst>
              <a:ext uri="{FF2B5EF4-FFF2-40B4-BE49-F238E27FC236}">
                <a16:creationId xmlns:a16="http://schemas.microsoft.com/office/drawing/2014/main" id="{E2D3260E-DC97-467A-9198-5B525FAAB7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514600"/>
            <a:ext cx="8793163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2FB7-B5B5-4A02-A57A-330E204F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McIntosh Highwall Reduction – Unfavorable Ripping Conditions</a:t>
            </a:r>
            <a:endParaRPr lang="en-US" dirty="0"/>
          </a:p>
        </p:txBody>
      </p:sp>
      <p:pic>
        <p:nvPicPr>
          <p:cNvPr id="33795" name="Picture 5">
            <a:extLst>
              <a:ext uri="{FF2B5EF4-FFF2-40B4-BE49-F238E27FC236}">
                <a16:creationId xmlns:a16="http://schemas.microsoft.com/office/drawing/2014/main" id="{D53C6C9F-A65E-4213-8C76-DCD389CCF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00175"/>
            <a:ext cx="4038600" cy="2867025"/>
          </a:xfrm>
          <a:prstGeom prst="rect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6">
            <a:extLst>
              <a:ext uri="{FF2B5EF4-FFF2-40B4-BE49-F238E27FC236}">
                <a16:creationId xmlns:a16="http://schemas.microsoft.com/office/drawing/2014/main" id="{5372AD52-A1C4-45EC-A113-6EE963FEA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33688"/>
            <a:ext cx="4572000" cy="3375025"/>
          </a:xfrm>
          <a:prstGeom prst="rect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id="{59106266-D946-4173-8079-F996413A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362075"/>
            <a:ext cx="6905625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DC8F473B-2A0F-45BD-9A63-22428C411C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144000" cy="22098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Wyoming Abandoned Mine Lands </a:t>
            </a:r>
            <a:r>
              <a:rPr lang="en-US" altLang="en-US" sz="40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Geomorphic Reclamation Sites</a:t>
            </a:r>
            <a:br>
              <a:rPr lang="en-US" altLang="en-US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</a:br>
            <a:endParaRPr lang="en-US" altLang="en-US" b="1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CCF1-F3E9-4F5E-8DAF-F0D1B0EB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Day Loma Highwall Reduction – Moderate Ripping</a:t>
            </a:r>
            <a:endParaRPr lang="en-US" dirty="0"/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9E0245F2-18D1-40B1-A4ED-7959BBFE6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600200"/>
            <a:ext cx="7772400" cy="4343400"/>
          </a:xfrm>
          <a:prstGeom prst="rect">
            <a:avLst/>
          </a:prstGeom>
          <a:noFill/>
          <a:ln w="63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0E37-51D2-4F18-AB27-F537C70FE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Ancillary Costs - Ripping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960E27-C475-4F47-A22A-2277289D8EA5}"/>
              </a:ext>
            </a:extLst>
          </p:cNvPr>
          <p:cNvSpPr txBox="1">
            <a:spLocks/>
          </p:cNvSpPr>
          <p:nvPr/>
        </p:nvSpPr>
        <p:spPr bwMode="auto">
          <a:xfrm>
            <a:off x="609600" y="5105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defRPr/>
            </a:pPr>
            <a:r>
              <a:rPr lang="en-US" sz="1800" b="1" i="1" kern="0" dirty="0">
                <a:solidFill>
                  <a:schemeClr val="bg2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ACTUAL</a:t>
            </a:r>
            <a:r>
              <a:rPr lang="en-US" sz="2400" b="1" kern="0" dirty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en-US" sz="1800" b="1" i="1" kern="0" dirty="0">
                <a:solidFill>
                  <a:schemeClr val="bg2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PERCENT TIME SPENT RIPPING AML 160-1</a:t>
            </a:r>
          </a:p>
          <a:p>
            <a:pPr>
              <a:defRPr/>
            </a:pPr>
            <a:r>
              <a:rPr lang="en-US" sz="1800" b="1" i="1" kern="0" dirty="0">
                <a:solidFill>
                  <a:schemeClr val="bg2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27% cost increase to unit rates prior to initiation of blasting</a:t>
            </a:r>
          </a:p>
        </p:txBody>
      </p:sp>
      <p:pic>
        <p:nvPicPr>
          <p:cNvPr id="35844" name="Chart 7">
            <a:extLst>
              <a:ext uri="{FF2B5EF4-FFF2-40B4-BE49-F238E27FC236}">
                <a16:creationId xmlns:a16="http://schemas.microsoft.com/office/drawing/2014/main" id="{8CE92225-5FC6-4877-B754-9586FED92E99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447800"/>
            <a:ext cx="6324600" cy="3810000"/>
          </a:xfr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EB36-ED78-433D-A691-59A7D94B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Ancillary Costs - Blasting</a:t>
            </a:r>
            <a:endParaRPr lang="en-US" dirty="0"/>
          </a:p>
        </p:txBody>
      </p:sp>
      <p:pic>
        <p:nvPicPr>
          <p:cNvPr id="36867" name="Content Placeholder 4">
            <a:extLst>
              <a:ext uri="{FF2B5EF4-FFF2-40B4-BE49-F238E27FC236}">
                <a16:creationId xmlns:a16="http://schemas.microsoft.com/office/drawing/2014/main" id="{2A608A61-5474-4F95-BF7E-CD310714EC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990600"/>
            <a:ext cx="5257800" cy="3429000"/>
          </a:xfrm>
          <a:ln algn="ctr">
            <a:solidFill>
              <a:srgbClr val="000000"/>
            </a:solidFill>
            <a:rou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90C63BD-4F9B-42D5-BE4A-843F6C50121D}"/>
              </a:ext>
            </a:extLst>
          </p:cNvPr>
          <p:cNvSpPr txBox="1">
            <a:spLocks/>
          </p:cNvSpPr>
          <p:nvPr/>
        </p:nvSpPr>
        <p:spPr bwMode="auto">
          <a:xfrm>
            <a:off x="609600" y="45720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r>
              <a:rPr lang="en-US" sz="2000" b="1" i="1" kern="0" dirty="0">
                <a:solidFill>
                  <a:schemeClr val="bg2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Blasting costs vary with project size, material type, powder factor, equipment availability, and many other factors.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b="1" i="1" kern="0" dirty="0">
                <a:solidFill>
                  <a:schemeClr val="bg2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WY DEQ/LQD uses $0.19/cubic yard for large mine shots, and $0.35 per cubic yard for small mines and quarries.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b="1" i="1" kern="0" dirty="0">
                <a:solidFill>
                  <a:schemeClr val="bg2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Actual McIntosh highwall blasting cost was $0.66 per cubic yard including drilling, materials, and labor.</a:t>
            </a:r>
            <a:endParaRPr lang="en-US" sz="2000" i="1" kern="0" dirty="0">
              <a:solidFill>
                <a:schemeClr val="bg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D724-E497-4244-8CDA-52233691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Ancillary Costs - Dewatering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4431E9-C9B8-4EB5-A0A7-8974198BAB23}"/>
              </a:ext>
            </a:extLst>
          </p:cNvPr>
          <p:cNvSpPr txBox="1">
            <a:spLocks/>
          </p:cNvSpPr>
          <p:nvPr/>
        </p:nvSpPr>
        <p:spPr bwMode="auto">
          <a:xfrm>
            <a:off x="5486400" y="468312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r>
              <a:rPr lang="en-US" sz="1800" b="1" i="1" kern="0" dirty="0">
                <a:solidFill>
                  <a:schemeClr val="bg2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Offsite</a:t>
            </a:r>
            <a:r>
              <a:rPr lang="en-US" sz="2400" b="1" kern="0" dirty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en-US" sz="1800" b="1" i="1" kern="0" dirty="0">
                <a:solidFill>
                  <a:schemeClr val="bg2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Discharge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AC33750D-1305-4FD1-ACE2-53783C16B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019425"/>
            <a:ext cx="4384675" cy="3289300"/>
          </a:xfrm>
          <a:prstGeom prst="rect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8">
            <a:extLst>
              <a:ext uri="{FF2B5EF4-FFF2-40B4-BE49-F238E27FC236}">
                <a16:creationId xmlns:a16="http://schemas.microsoft.com/office/drawing/2014/main" id="{A835AEB5-9B82-4CDE-84FF-43FCA9AF1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152900" cy="3276600"/>
          </a:xfrm>
          <a:prstGeom prst="rect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A4D3-94BA-42E1-B096-BA3D566B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Ancillary Costs - Dewatering</a:t>
            </a:r>
            <a:endParaRPr lang="en-US" dirty="0"/>
          </a:p>
        </p:txBody>
      </p:sp>
      <p:pic>
        <p:nvPicPr>
          <p:cNvPr id="38915" name="Picture 6" descr="C:\Users\BRS\Desktop\McIntosh Temp\16 O.3 Photos\Photo Points\3-6\PP 3-6 9.13.jpg">
            <a:extLst>
              <a:ext uri="{FF2B5EF4-FFF2-40B4-BE49-F238E27FC236}">
                <a16:creationId xmlns:a16="http://schemas.microsoft.com/office/drawing/2014/main" id="{AD849ACA-919E-48AE-909E-6547BD51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397000"/>
            <a:ext cx="7696200" cy="3908425"/>
          </a:xfrm>
          <a:prstGeom prst="rect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BAE5BCE-3435-4F20-80C6-9BC94C9A7A50}"/>
              </a:ext>
            </a:extLst>
          </p:cNvPr>
          <p:cNvSpPr txBox="1">
            <a:spLocks/>
          </p:cNvSpPr>
          <p:nvPr/>
        </p:nvSpPr>
        <p:spPr bwMode="auto">
          <a:xfrm>
            <a:off x="2971800" y="5334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r>
              <a:rPr lang="en-US" sz="1800" b="1" i="1" kern="0" dirty="0">
                <a:solidFill>
                  <a:srgbClr val="FF0000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Evaporative</a:t>
            </a:r>
            <a:r>
              <a:rPr lang="en-US" sz="2400" b="1" kern="0" dirty="0"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lang="en-US" sz="1800" b="1" i="1" kern="0" dirty="0">
                <a:solidFill>
                  <a:srgbClr val="FF0000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Dewatering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CB61-2649-4424-AFD3-E15235D8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Ancillary Costs - Dewatering</a:t>
            </a:r>
            <a:endParaRPr lang="en-US" dirty="0"/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8283B277-D941-4B8E-B210-7FA1EE87C6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85598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BFB1-2358-4EEB-A4E0-EA73B612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7696200" cy="89535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Special Requirements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0FEB8C-17DD-434F-94D6-B65268C9BEB4}"/>
              </a:ext>
            </a:extLst>
          </p:cNvPr>
          <p:cNvSpPr txBox="1">
            <a:spLocks/>
          </p:cNvSpPr>
          <p:nvPr/>
        </p:nvSpPr>
        <p:spPr bwMode="auto">
          <a:xfrm>
            <a:off x="533400" y="3276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r>
              <a:rPr lang="en-US" sz="1800" b="1" i="1" kern="0" dirty="0">
                <a:solidFill>
                  <a:schemeClr val="bg2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Coversoil Salvage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3FC6E85F-8EF6-490C-9EEF-FFE1529B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048000" cy="2209800"/>
          </a:xfrm>
          <a:prstGeom prst="rect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D5BCCB81-1377-4059-A074-039CDCDB9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076325"/>
            <a:ext cx="3684587" cy="2171700"/>
          </a:xfrm>
          <a:prstGeom prst="rect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D931293-3846-4812-80B4-B5C3E9C67EC2}"/>
              </a:ext>
            </a:extLst>
          </p:cNvPr>
          <p:cNvSpPr txBox="1">
            <a:spLocks/>
          </p:cNvSpPr>
          <p:nvPr/>
        </p:nvSpPr>
        <p:spPr bwMode="auto">
          <a:xfrm>
            <a:off x="4611688" y="3292475"/>
            <a:ext cx="3684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r>
              <a:rPr lang="en-US" sz="1800" b="1" i="1" kern="0" dirty="0">
                <a:solidFill>
                  <a:schemeClr val="bg2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Reworking Dozed Slough</a:t>
            </a:r>
          </a:p>
        </p:txBody>
      </p:sp>
      <p:pic>
        <p:nvPicPr>
          <p:cNvPr id="40967" name="Picture 2" descr="100_0451 16G-II initial backfill on GCL">
            <a:extLst>
              <a:ext uri="{FF2B5EF4-FFF2-40B4-BE49-F238E27FC236}">
                <a16:creationId xmlns:a16="http://schemas.microsoft.com/office/drawing/2014/main" id="{5AA5410A-2057-44FE-996F-0CEC8F471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4044950"/>
            <a:ext cx="28670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3" descr="CIMG5147 16G-II heap-unclass contact">
            <a:extLst>
              <a:ext uri="{FF2B5EF4-FFF2-40B4-BE49-F238E27FC236}">
                <a16:creationId xmlns:a16="http://schemas.microsoft.com/office/drawing/2014/main" id="{68AB6FEF-05DC-4026-8124-6D7ECF8C9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73525"/>
            <a:ext cx="28860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E59F80C-E1E2-47CE-8FC3-ECBCF609EC9C}"/>
              </a:ext>
            </a:extLst>
          </p:cNvPr>
          <p:cNvSpPr txBox="1">
            <a:spLocks/>
          </p:cNvSpPr>
          <p:nvPr/>
        </p:nvSpPr>
        <p:spPr bwMode="auto">
          <a:xfrm>
            <a:off x="342900" y="62357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r>
              <a:rPr lang="en-US" sz="1800" b="1" i="1" kern="0" dirty="0">
                <a:solidFill>
                  <a:schemeClr val="bg2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Unsuitable Materials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643C0F3-457A-4DE6-90B4-EAF1CFA43C66}"/>
              </a:ext>
            </a:extLst>
          </p:cNvPr>
          <p:cNvSpPr txBox="1">
            <a:spLocks/>
          </p:cNvSpPr>
          <p:nvPr/>
        </p:nvSpPr>
        <p:spPr bwMode="auto">
          <a:xfrm>
            <a:off x="4495800" y="625475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r>
              <a:rPr lang="en-US" sz="1800" b="1" i="1" kern="0" dirty="0">
                <a:solidFill>
                  <a:schemeClr val="bg2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Liners, Riprap, Ponds, Etc.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5D5C3-CBEA-4A94-9050-BE2FE6F2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696200" cy="89535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What About the Cost of Geomorphic Reclamation?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7807BD-3071-4832-A773-880CA8CD3111}"/>
              </a:ext>
            </a:extLst>
          </p:cNvPr>
          <p:cNvSpPr txBox="1">
            <a:spLocks/>
          </p:cNvSpPr>
          <p:nvPr/>
        </p:nvSpPr>
        <p:spPr bwMode="auto">
          <a:xfrm>
            <a:off x="1219200" y="5943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r>
              <a:rPr lang="en-US" sz="1800" b="1" i="1" kern="0" dirty="0">
                <a:solidFill>
                  <a:schemeClr val="bg2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GPS Equipped Dozer Constructing an Uplands Channel</a:t>
            </a:r>
          </a:p>
        </p:txBody>
      </p:sp>
      <p:pic>
        <p:nvPicPr>
          <p:cNvPr id="12" name="Picture 11" descr="CIMG0378.JPG">
            <a:extLst>
              <a:ext uri="{FF2B5EF4-FFF2-40B4-BE49-F238E27FC236}">
                <a16:creationId xmlns:a16="http://schemas.microsoft.com/office/drawing/2014/main" id="{3DEA19FC-F520-4672-9737-55A4111ACC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663" y="1676400"/>
            <a:ext cx="5994400" cy="40386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475E-8AFC-4AAA-8F49-7B82DFDC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-152400"/>
            <a:ext cx="7696200" cy="89535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Final Grading Cost Data</a:t>
            </a:r>
            <a:endParaRPr lang="en-US" dirty="0"/>
          </a:p>
        </p:txBody>
      </p:sp>
      <p:pic>
        <p:nvPicPr>
          <p:cNvPr id="43011" name="Picture 5">
            <a:extLst>
              <a:ext uri="{FF2B5EF4-FFF2-40B4-BE49-F238E27FC236}">
                <a16:creationId xmlns:a16="http://schemas.microsoft.com/office/drawing/2014/main" id="{BCF95A3E-8D99-4A85-B076-C2A4A354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609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2019D-FE6D-42F6-9BB8-69B46A65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-152400"/>
            <a:ext cx="7696200" cy="89535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Final Grading Cost Data Summary</a:t>
            </a:r>
            <a:endParaRPr lang="en-US" dirty="0"/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18E18F61-B8BE-4CB9-B481-8A7A37AB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71675"/>
            <a:ext cx="8610600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1A8FF3F-EB26-4BED-AD67-514EEE0680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AML/BRS Geomorphic Reclamation Cost Data Dataset</a:t>
            </a: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444F6D0C-033E-4325-B576-D1819C33707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925" y="3686175"/>
            <a:ext cx="8991600" cy="4343400"/>
          </a:xfrm>
        </p:spPr>
        <p:txBody>
          <a:bodyPr/>
          <a:lstStyle/>
          <a:p>
            <a:pPr algn="l" eaLnBrk="1" hangingPunct="1">
              <a:buClrTx/>
              <a:buFontTx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21 Projects/Phases Completed to Date</a:t>
            </a:r>
          </a:p>
          <a:p>
            <a:pPr algn="l" eaLnBrk="1" hangingPunct="1">
              <a:buClrTx/>
              <a:buFontTx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Mixture of Project Sizes, Types, Challenges, and Configurations</a:t>
            </a:r>
          </a:p>
          <a:p>
            <a:pPr algn="l" eaLnBrk="1" hangingPunct="1">
              <a:buClrTx/>
              <a:buFontTx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$50 Million Construction Costs</a:t>
            </a:r>
          </a:p>
          <a:p>
            <a:pPr algn="l" eaLnBrk="1" hangingPunct="1">
              <a:buClrTx/>
              <a:buFontTx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27.5 Million Cubic Yards Earthwork</a:t>
            </a:r>
          </a:p>
          <a:p>
            <a:pPr algn="l" eaLnBrk="1" hangingPunct="1">
              <a:buClrTx/>
              <a:buFontTx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1,558 Acres Geomorphic Reclamation </a:t>
            </a:r>
          </a:p>
          <a:p>
            <a:pPr algn="l" eaLnBrk="1" hangingPunct="1">
              <a:defRPr/>
            </a:pPr>
            <a:endParaRPr lang="en-US" sz="2800" b="1" i="1" dirty="0">
              <a:solidFill>
                <a:srgbClr val="C20202"/>
              </a:solidFill>
            </a:endParaRPr>
          </a:p>
          <a:p>
            <a:pPr algn="l" eaLnBrk="1" hangingPunct="1">
              <a:defRPr/>
            </a:pPr>
            <a:endParaRPr lang="en-US" sz="2800" b="1" i="1" dirty="0">
              <a:solidFill>
                <a:srgbClr val="C20202"/>
              </a:solidFill>
              <a:effectLst/>
            </a:endParaRP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7BB3C1FC-BC59-43A6-B065-0BE33D5BD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93E243-43FF-492F-8B7A-5EC20A008414}"/>
              </a:ext>
            </a:extLst>
          </p:cNvPr>
          <p:cNvSpPr txBox="1">
            <a:spLocks/>
          </p:cNvSpPr>
          <p:nvPr/>
        </p:nvSpPr>
        <p:spPr bwMode="auto">
          <a:xfrm>
            <a:off x="0" y="18018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defRPr/>
            </a:pPr>
            <a:r>
              <a:rPr lang="en-US" sz="1800" b="1" i="1" kern="0" dirty="0">
                <a:solidFill>
                  <a:schemeClr val="bg2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First Project Completed 2007</a:t>
            </a:r>
            <a:endParaRPr lang="en-US" sz="1800" i="1" kern="0" dirty="0">
              <a:solidFill>
                <a:schemeClr val="bg2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69EE-A459-431A-9008-A5000CBB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89535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Relative Cost of Geomorphic Reclamation to Other Cost Factors</a:t>
            </a:r>
            <a:endParaRPr lang="en-US" dirty="0"/>
          </a:p>
        </p:txBody>
      </p:sp>
      <p:sp>
        <p:nvSpPr>
          <p:cNvPr id="45059" name="TextBox 3">
            <a:extLst>
              <a:ext uri="{FF2B5EF4-FFF2-40B4-BE49-F238E27FC236}">
                <a16:creationId xmlns:a16="http://schemas.microsoft.com/office/drawing/2014/main" id="{FF656B6E-E48D-4788-B455-C78B23CBB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50545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i="1">
                <a:solidFill>
                  <a:schemeClr val="bg2"/>
                </a:solidFill>
              </a:rPr>
              <a:t>*Includes site-specific work requirements such as ripping, blasting, special handling, long haulage of material, and revegetation amendments</a:t>
            </a:r>
          </a:p>
        </p:txBody>
      </p:sp>
      <p:pic>
        <p:nvPicPr>
          <p:cNvPr id="45060" name="Picture 7">
            <a:extLst>
              <a:ext uri="{FF2B5EF4-FFF2-40B4-BE49-F238E27FC236}">
                <a16:creationId xmlns:a16="http://schemas.microsoft.com/office/drawing/2014/main" id="{982798D6-9C45-4F89-BAEE-3DD3FF662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344613"/>
            <a:ext cx="8331200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798F-3F8A-49B8-8EE2-B2AE1900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0"/>
            <a:ext cx="8156575" cy="89535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Day Loma 2009 Traditional Design</a:t>
            </a:r>
            <a:endParaRPr lang="en-US" dirty="0"/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8269D141-2D25-4971-A77B-24070AB3E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CFC7-FF41-43FE-BE84-E11F5278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0"/>
            <a:ext cx="8156575" cy="89535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Day Loma 2018 Geomorphic Design</a:t>
            </a:r>
            <a:endParaRPr lang="en-US" dirty="0"/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00FE2639-3526-4CBC-8587-7327E990D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9668-EFFD-4D66-B357-A46639AA3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1450"/>
            <a:ext cx="8156575" cy="89535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Day Loma 2009 Traditional v. </a:t>
            </a:r>
            <a:br>
              <a:rPr lang="en-US" sz="3600" b="1" dirty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en-US" sz="3600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2018 Geomorphic Cost Comparison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70EC49-07A5-4E61-B1B4-D349588F4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19200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Increased excavation volume after adjustments approximately  9%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Added 3 phases of construction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Increased total acreage reclaimed 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Increased coversoil thickness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Required additional double handling of coversoil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Experienced savings in geomorphic reclamation grading costs per acre due to competitive bidding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Inflation adjusted rates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b="1" i="1" kern="0" dirty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2400" b="1" i="1" kern="0" dirty="0">
              <a:solidFill>
                <a:schemeClr val="bg2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b="1" i="1" kern="0" dirty="0">
                <a:solidFill>
                  <a:schemeClr val="bg2"/>
                </a:solidFill>
              </a:rPr>
              <a:t>TOTAL COST INCREASE AFTER ADJUSTMENTS:  4%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9668-EFFD-4D66-B357-A46639AA3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1450"/>
            <a:ext cx="8156575" cy="89535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Traditional Reclamation </a:t>
            </a:r>
            <a:br>
              <a:rPr lang="en-US" sz="3600" b="1" dirty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en-US" sz="3600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Initial Project Costs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70EC49-07A5-4E61-B1B4-D349588F4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606800"/>
            <a:ext cx="8270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$1.46/CY initial project average compared to $1.52/CY  at the Day Loma project to date.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Closely matches the previous 4% cost increase calculation, or $0.05/CY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$34,472.56 average cost per acre compared to $41,063.62 per acre on the Day Loma project.</a:t>
            </a:r>
          </a:p>
          <a:p>
            <a:pPr eaLnBrk="1" hangingPunct="1">
              <a:buFontTx/>
              <a:buChar char="•"/>
              <a:defRPr/>
            </a:pPr>
            <a:endParaRPr lang="en-US" sz="2400" b="1" i="1" kern="0" dirty="0">
              <a:solidFill>
                <a:srgbClr val="C20202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b="1" i="1" kern="0" dirty="0">
              <a:solidFill>
                <a:srgbClr val="C2020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2400" b="1" i="1" kern="0" dirty="0">
              <a:solidFill>
                <a:srgbClr val="C2020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532C01-BCBD-4BE2-AE7E-35CC55CEA759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1295400"/>
          <a:ext cx="7010400" cy="1981200"/>
        </p:xfrm>
        <a:graphic>
          <a:graphicData uri="http://schemas.openxmlformats.org/drawingml/2006/table">
            <a:tbl>
              <a:tblPr firstRow="1" firstCol="1" bandRow="1"/>
              <a:tblGrid>
                <a:gridCol w="1499830">
                  <a:extLst>
                    <a:ext uri="{9D8B030D-6E8A-4147-A177-3AD203B41FA5}">
                      <a16:colId xmlns:a16="http://schemas.microsoft.com/office/drawing/2014/main" val="400847685"/>
                    </a:ext>
                  </a:extLst>
                </a:gridCol>
                <a:gridCol w="976755">
                  <a:extLst>
                    <a:ext uri="{9D8B030D-6E8A-4147-A177-3AD203B41FA5}">
                      <a16:colId xmlns:a16="http://schemas.microsoft.com/office/drawing/2014/main" val="3330978916"/>
                    </a:ext>
                  </a:extLst>
                </a:gridCol>
                <a:gridCol w="846919">
                  <a:extLst>
                    <a:ext uri="{9D8B030D-6E8A-4147-A177-3AD203B41FA5}">
                      <a16:colId xmlns:a16="http://schemas.microsoft.com/office/drawing/2014/main" val="2157980335"/>
                    </a:ext>
                  </a:extLst>
                </a:gridCol>
                <a:gridCol w="1622951">
                  <a:extLst>
                    <a:ext uri="{9D8B030D-6E8A-4147-A177-3AD203B41FA5}">
                      <a16:colId xmlns:a16="http://schemas.microsoft.com/office/drawing/2014/main" val="1974757760"/>
                    </a:ext>
                  </a:extLst>
                </a:gridCol>
                <a:gridCol w="864081">
                  <a:extLst>
                    <a:ext uri="{9D8B030D-6E8A-4147-A177-3AD203B41FA5}">
                      <a16:colId xmlns:a16="http://schemas.microsoft.com/office/drawing/2014/main" val="3888853755"/>
                    </a:ext>
                  </a:extLst>
                </a:gridCol>
                <a:gridCol w="1199864">
                  <a:extLst>
                    <a:ext uri="{9D8B030D-6E8A-4147-A177-3AD203B41FA5}">
                      <a16:colId xmlns:a16="http://schemas.microsoft.com/office/drawing/2014/main" val="2118146772"/>
                    </a:ext>
                  </a:extLst>
                </a:gridCol>
              </a:tblGrid>
              <a:tr h="6032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AML Site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Initial Project Quantity CY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 Project Acres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Initial Project Cost (2019)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Initial Project Cost/CY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Initial Project Cost/Acre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861623"/>
                  </a:ext>
                </a:extLst>
              </a:tr>
              <a:tr h="2727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16B - George Pit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2,390,082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$3,537,240.94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$1.48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$21,181.08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078934"/>
                  </a:ext>
                </a:extLst>
              </a:tr>
              <a:tr h="2727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16J - 4X and H&amp;I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6,204,796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378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$8,288,925.52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$1.34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$21,928.37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432433"/>
                  </a:ext>
                </a:extLst>
              </a:tr>
              <a:tr h="2727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16L - Sunset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3,939,321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$4,494,108.00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$1.14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$26,910.83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307772"/>
                  </a:ext>
                </a:extLst>
              </a:tr>
              <a:tr h="2727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16N - D9 &amp; K Pit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7,039,058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$13,370,381.00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$1.90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$67,869.95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88288"/>
                  </a:ext>
                </a:extLst>
              </a:tr>
              <a:tr h="286753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Average 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$1.46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$34,472.56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1229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7AEC2041-57F5-49E2-9EB9-98C647F7B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76200"/>
            <a:ext cx="528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>
            <a:extLst>
              <a:ext uri="{FF2B5EF4-FFF2-40B4-BE49-F238E27FC236}">
                <a16:creationId xmlns:a16="http://schemas.microsoft.com/office/drawing/2014/main" id="{D5E946B1-9B90-4EAC-AE91-FCDC7EAAE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50546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0F879B-E40D-4C57-B013-7E0A22B6BD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3124200" cy="762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r>
              <a:rPr lang="en-US" sz="1800" b="1" i="1" dirty="0">
                <a:solidFill>
                  <a:schemeClr val="bg2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Decreased Maintenance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3ABB21-11EA-414C-9B16-CB22196D1417}"/>
              </a:ext>
            </a:extLst>
          </p:cNvPr>
          <p:cNvSpPr txBox="1">
            <a:spLocks/>
          </p:cNvSpPr>
          <p:nvPr/>
        </p:nvSpPr>
        <p:spPr bwMode="auto">
          <a:xfrm>
            <a:off x="5257800" y="52578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r>
              <a:rPr lang="en-US" sz="1800" b="1" i="1" kern="0" dirty="0">
                <a:solidFill>
                  <a:schemeClr val="bg2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Increased Vegetative Diversity, Improved Aesthetics and Habitat Value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9668-EFFD-4D66-B357-A46639AA3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1450"/>
            <a:ext cx="8156575" cy="89535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Traditional Reclamation Estimated</a:t>
            </a:r>
            <a:br>
              <a:rPr lang="en-US" sz="3600" b="1" dirty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en-US" sz="3600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Repair Costs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70EC49-07A5-4E61-B1B4-D349588F4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606800"/>
            <a:ext cx="7810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Cost of repairs ranging from 1-4% of the initial project construction costs.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Age of projects from 23 to 11 years old.  Most recent site has lowest repair costs.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Cost per acre for the repairs is similar to the $625.58/acre Final Grading costs at Day Loma.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b="1" i="1" kern="0" dirty="0">
              <a:solidFill>
                <a:srgbClr val="C2020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2400" b="1" i="1" kern="0" dirty="0">
              <a:solidFill>
                <a:srgbClr val="C20202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5F7981-A330-4851-938B-E64AE79558E0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1371600"/>
          <a:ext cx="6934200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1233070">
                  <a:extLst>
                    <a:ext uri="{9D8B030D-6E8A-4147-A177-3AD203B41FA5}">
                      <a16:colId xmlns:a16="http://schemas.microsoft.com/office/drawing/2014/main" val="2272762867"/>
                    </a:ext>
                  </a:extLst>
                </a:gridCol>
                <a:gridCol w="1204055">
                  <a:extLst>
                    <a:ext uri="{9D8B030D-6E8A-4147-A177-3AD203B41FA5}">
                      <a16:colId xmlns:a16="http://schemas.microsoft.com/office/drawing/2014/main" val="55764385"/>
                    </a:ext>
                  </a:extLst>
                </a:gridCol>
                <a:gridCol w="1073495">
                  <a:extLst>
                    <a:ext uri="{9D8B030D-6E8A-4147-A177-3AD203B41FA5}">
                      <a16:colId xmlns:a16="http://schemas.microsoft.com/office/drawing/2014/main" val="952189645"/>
                    </a:ext>
                  </a:extLst>
                </a:gridCol>
                <a:gridCol w="1117015">
                  <a:extLst>
                    <a:ext uri="{9D8B030D-6E8A-4147-A177-3AD203B41FA5}">
                      <a16:colId xmlns:a16="http://schemas.microsoft.com/office/drawing/2014/main" val="128504039"/>
                    </a:ext>
                  </a:extLst>
                </a:gridCol>
                <a:gridCol w="1088002">
                  <a:extLst>
                    <a:ext uri="{9D8B030D-6E8A-4147-A177-3AD203B41FA5}">
                      <a16:colId xmlns:a16="http://schemas.microsoft.com/office/drawing/2014/main" val="2646773919"/>
                    </a:ext>
                  </a:extLst>
                </a:gridCol>
                <a:gridCol w="1218562">
                  <a:extLst>
                    <a:ext uri="{9D8B030D-6E8A-4147-A177-3AD203B41FA5}">
                      <a16:colId xmlns:a16="http://schemas.microsoft.com/office/drawing/2014/main" val="3400450458"/>
                    </a:ext>
                  </a:extLst>
                </a:gridCol>
              </a:tblGrid>
              <a:tr h="774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AML Site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Initial Project Cost (2019)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Repair Cost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Repair vs Initial Cost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Repair Cost/Initial Project Quantity (CY)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Repair Cost/ Total Project Acres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594934"/>
                  </a:ext>
                </a:extLst>
              </a:tr>
              <a:tr h="2690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16B - George Pit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$3,537,240.94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$60,420.00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$361.80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332597"/>
                  </a:ext>
                </a:extLst>
              </a:tr>
              <a:tr h="2690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16J - 4X and H&amp;I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$8,288,925.52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$293,490.00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$776.43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073609"/>
                  </a:ext>
                </a:extLst>
              </a:tr>
              <a:tr h="2690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16L - Sunset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$4,494,108.00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$69,920.00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$418.68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988803"/>
                  </a:ext>
                </a:extLst>
              </a:tr>
              <a:tr h="2690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16N - D9 &amp; K Pit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$13,370,381.00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$170,360.00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$864.77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416092"/>
                  </a:ext>
                </a:extLst>
              </a:tr>
              <a:tr h="282506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Average 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$605.42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1582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5B1A9-D1CD-4DD6-89D6-CE08C7CC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-152400"/>
            <a:ext cx="8156575" cy="89535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Summary and Conclusions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294916B-BE3F-43E2-99AC-80EC35817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Competitive bidding and increased use and acceptance of GPS equipment have lowered the cost of geomorphic reclamation projects in WY.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Geomorphic reclamation costs are comparable to fluctuations in fuel, revegetation costs, and other minor cost factors. 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Project costs are dominated by earthwork requirements including project size and type, materials, and special conditions.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Geomorphic reclamation projects may require an increase in earthwork volume.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Stable final surfaces and decreased maintenance may offset construction cost increases.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en-US" sz="2400" b="1" i="1" kern="0" dirty="0">
                <a:solidFill>
                  <a:schemeClr val="bg2"/>
                </a:solidFill>
                <a:effectLst/>
              </a:rPr>
              <a:t>Additional aesthetic and environmental benefits result from geomorphic reclamation.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F35C046-7E3A-4675-B02B-F85251721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3886200"/>
            <a:ext cx="91440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chemeClr val="bg2"/>
                </a:solidFill>
                <a:latin typeface="Tahoma" charset="0"/>
                <a:cs typeface="+mn-cs"/>
              </a:rPr>
              <a:t>Harold Hutson, P.E., P.G. – Project Manager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chemeClr val="bg2"/>
                </a:solidFill>
                <a:latin typeface="Tahoma" charset="0"/>
                <a:cs typeface="+mn-cs"/>
              </a:rPr>
              <a:t>1130 Major Ave.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chemeClr val="bg2"/>
                </a:solidFill>
                <a:latin typeface="Tahoma" charset="0"/>
                <a:cs typeface="+mn-cs"/>
              </a:rPr>
              <a:t>Riverton, Wyoming 82501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chemeClr val="bg2"/>
                </a:solidFill>
                <a:latin typeface="Tahoma" charset="0"/>
                <a:cs typeface="+mn-cs"/>
              </a:rPr>
              <a:t>307.857.3079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chemeClr val="bg2"/>
                </a:solidFill>
                <a:latin typeface="Tahoma" charset="0"/>
                <a:cs typeface="+mn-cs"/>
              </a:rPr>
              <a:t>brs@brsengineering.com</a:t>
            </a: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D486E51-EBBF-4DAE-9F41-FDF6373DD8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71450"/>
            <a:ext cx="9144000" cy="2209800"/>
          </a:xfrm>
        </p:spPr>
        <p:txBody>
          <a:bodyPr/>
          <a:lstStyle/>
          <a:p>
            <a:pPr eaLnBrk="1" hangingPunct="1"/>
            <a:endParaRPr lang="en-US" altLang="en-US" sz="2400" b="1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3252" name="Picture 4" descr="LOGO">
            <a:extLst>
              <a:ext uri="{FF2B5EF4-FFF2-40B4-BE49-F238E27FC236}">
                <a16:creationId xmlns:a16="http://schemas.microsoft.com/office/drawing/2014/main" id="{20200A00-1693-4710-9974-446573179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t="11815" r="17528" b="12720"/>
          <a:stretch>
            <a:fillRect/>
          </a:stretch>
        </p:blipFill>
        <p:spPr bwMode="auto">
          <a:xfrm>
            <a:off x="3581400" y="2590800"/>
            <a:ext cx="1828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4" name="Rectangle 2">
            <a:extLst>
              <a:ext uri="{FF2B5EF4-FFF2-40B4-BE49-F238E27FC236}">
                <a16:creationId xmlns:a16="http://schemas.microsoft.com/office/drawing/2014/main" id="{CF46C493-182F-4744-AF78-FAAE2AFC6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912FDA6-DFE5-49BE-A961-24D4366FEA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General Project Groupings</a:t>
            </a: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16ECAEF6-7675-4064-B835-CEC6D12104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610600" cy="5715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Large Open Pit Uranium Mine Reclamation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Multiphase projects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Large volume / moderate acreage sites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High vertical , steep gradients</a:t>
            </a:r>
          </a:p>
          <a:p>
            <a:pPr algn="l" eaLnBrk="1" hangingPunct="1"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Open Pit Coal Mine Projects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Single phase projects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Moderate volume / larger acreage sites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Moderate vertical and gradients</a:t>
            </a:r>
          </a:p>
          <a:p>
            <a:pPr algn="l" eaLnBrk="1" hangingPunct="1"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Coal Mine Impacted Drainage Reclamation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Single phase projects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Low volume / moderate acreage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Minimal vertical, low gradients</a:t>
            </a:r>
          </a:p>
          <a:p>
            <a:pPr algn="l" eaLnBrk="1" hangingPunct="1">
              <a:defRPr/>
            </a:pPr>
            <a:endParaRPr lang="en-US" sz="2800" b="1" i="1" dirty="0">
              <a:solidFill>
                <a:srgbClr val="C20202"/>
              </a:solidFill>
            </a:endParaRPr>
          </a:p>
          <a:p>
            <a:pPr algn="l" eaLnBrk="1" hangingPunct="1">
              <a:defRPr/>
            </a:pPr>
            <a:endParaRPr lang="en-US" sz="2800" b="1" i="1" dirty="0">
              <a:solidFill>
                <a:srgbClr val="C20202"/>
              </a:solidFill>
            </a:endParaRPr>
          </a:p>
          <a:p>
            <a:pPr algn="l" eaLnBrk="1" hangingPunct="1">
              <a:defRPr/>
            </a:pPr>
            <a:endParaRPr lang="en-US" sz="2800" b="1" i="1" dirty="0">
              <a:solidFill>
                <a:srgbClr val="C20202"/>
              </a:solidFill>
              <a:effectLst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5F5C425B-246D-463F-B900-60BC061ED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0"/>
            <a:ext cx="41957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>
            <a:extLst>
              <a:ext uri="{FF2B5EF4-FFF2-40B4-BE49-F238E27FC236}">
                <a16:creationId xmlns:a16="http://schemas.microsoft.com/office/drawing/2014/main" id="{D83E0DA2-66D8-42CD-8F1E-3BB8C0E00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1738"/>
            <a:ext cx="54356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>
            <a:extLst>
              <a:ext uri="{FF2B5EF4-FFF2-40B4-BE49-F238E27FC236}">
                <a16:creationId xmlns:a16="http://schemas.microsoft.com/office/drawing/2014/main" id="{6D4066CB-0A05-4A73-ACF3-3291D7D6D7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Large Open Pit Uranium Mine Reclamation</a:t>
            </a:r>
            <a:br>
              <a:rPr lang="en-US" altLang="en-US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 b="1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CE5E57-2D34-4121-88A6-D55334D80B7C}"/>
              </a:ext>
            </a:extLst>
          </p:cNvPr>
          <p:cNvSpPr txBox="1">
            <a:spLocks/>
          </p:cNvSpPr>
          <p:nvPr/>
        </p:nvSpPr>
        <p:spPr bwMode="auto">
          <a:xfrm>
            <a:off x="5638800" y="4572000"/>
            <a:ext cx="3930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defRPr/>
            </a:pPr>
            <a:r>
              <a:rPr lang="en-US" sz="1800" b="1" i="1" kern="0" dirty="0">
                <a:solidFill>
                  <a:schemeClr val="bg2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Day Loma District 1996</a:t>
            </a:r>
            <a:endParaRPr lang="en-US" sz="1800" i="1" kern="0" dirty="0">
              <a:solidFill>
                <a:schemeClr val="bg2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15EA9A-555A-4370-A778-471B3810B944}"/>
              </a:ext>
            </a:extLst>
          </p:cNvPr>
          <p:cNvSpPr txBox="1">
            <a:spLocks/>
          </p:cNvSpPr>
          <p:nvPr/>
        </p:nvSpPr>
        <p:spPr bwMode="auto">
          <a:xfrm>
            <a:off x="152400" y="2119313"/>
            <a:ext cx="3930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defRPr/>
            </a:pPr>
            <a:r>
              <a:rPr lang="en-US" sz="1800" b="1" i="1" kern="0" dirty="0">
                <a:solidFill>
                  <a:schemeClr val="bg2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Day Loma Progress 2016</a:t>
            </a:r>
            <a:endParaRPr lang="en-US" sz="1800" i="1" kern="0" dirty="0">
              <a:solidFill>
                <a:schemeClr val="bg2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AC7EF68-CEBF-4594-94C9-4C62863041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Large Open Pit Uranium Mine Reclamation</a:t>
            </a:r>
            <a:br>
              <a:rPr lang="en-US" altLang="en-US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 b="1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435705AB-91C5-4430-B9FE-F5EEDA3E71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533400"/>
            <a:ext cx="8610600" cy="5715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DAY LOMA AND CLYDE PITS COST DATA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Total Project Size &gt;27 Million Cubic Yards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Total Area to Reclaim: 1,008 Acres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9,637’  of Dangerous </a:t>
            </a:r>
            <a:r>
              <a:rPr lang="en-US" sz="2800" b="1" i="1" dirty="0" err="1">
                <a:solidFill>
                  <a:schemeClr val="bg2"/>
                </a:solidFill>
                <a:effectLst/>
              </a:rPr>
              <a:t>Highwalls</a:t>
            </a:r>
            <a:r>
              <a:rPr lang="en-US" sz="2800" b="1" i="1" dirty="0">
                <a:solidFill>
                  <a:schemeClr val="bg2"/>
                </a:solidFill>
                <a:effectLst/>
              </a:rPr>
              <a:t> (DH)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575 Acres of Dangerous Piles and Embankments (DPE)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9 out of 15 Phases Completed to Date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Average Phase Cost:  $2.7 Million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Average Earthworks Quantity per Phase:  1.8 Million Cubic Yards 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Avg. Earthwork Cost: $1.47 per Cubic Yard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Average Phase Final Grading Area:  86 Acres</a:t>
            </a:r>
          </a:p>
          <a:p>
            <a:pPr algn="l" eaLnBrk="1" hangingPunct="1">
              <a:defRPr/>
            </a:pPr>
            <a:endParaRPr lang="en-US" sz="2800" b="1" dirty="0">
              <a:solidFill>
                <a:srgbClr val="C20202"/>
              </a:solidFill>
              <a:effectLst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77920233-CD33-4597-8A41-502033200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088"/>
            <a:ext cx="9134475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B44AA5B8-B2A5-4017-8ABD-4E99C3E543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Large Open Pit Uranium Mine Reclamation</a:t>
            </a:r>
            <a:br>
              <a:rPr lang="en-US" altLang="en-US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 b="1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D74502F9-7E88-4BE2-AB4D-2900361DDC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0988" y="3200400"/>
            <a:ext cx="8610600" cy="5715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i="1" dirty="0" err="1">
                <a:solidFill>
                  <a:schemeClr val="bg2"/>
                </a:solidFill>
                <a:effectLst/>
              </a:rPr>
              <a:t>McINTOSH</a:t>
            </a:r>
            <a:r>
              <a:rPr lang="en-US" sz="2800" b="1" i="1" dirty="0">
                <a:solidFill>
                  <a:schemeClr val="bg2"/>
                </a:solidFill>
                <a:effectLst/>
              </a:rPr>
              <a:t> PIT RECLAMATION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3 out of 6 Phases Completed to Date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Average Phase Cost:  $3.1 Million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Average Earthworks Quantity per Phase:  1.5 Million Cubic Yards 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Avg. Earthwork Cost: $1.59 per Cubic Yard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Average Phase Final Grading Area:  39 Acres</a:t>
            </a:r>
          </a:p>
          <a:p>
            <a:pPr algn="l" eaLnBrk="1" hangingPunct="1">
              <a:defRPr/>
            </a:pPr>
            <a:endParaRPr lang="en-US" sz="2800" b="1" i="1" dirty="0">
              <a:solidFill>
                <a:srgbClr val="C20202"/>
              </a:solidFill>
              <a:effectLst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1844EB-4F31-450B-8CB4-882598A418C8}"/>
              </a:ext>
            </a:extLst>
          </p:cNvPr>
          <p:cNvSpPr txBox="1">
            <a:spLocks/>
          </p:cNvSpPr>
          <p:nvPr/>
        </p:nvSpPr>
        <p:spPr bwMode="auto">
          <a:xfrm>
            <a:off x="6510338" y="3200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defRPr/>
            </a:pPr>
            <a:r>
              <a:rPr lang="en-US" sz="1800" b="1" i="1" kern="0" dirty="0">
                <a:solidFill>
                  <a:schemeClr val="bg2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McIntosh Pit 2013</a:t>
            </a:r>
            <a:endParaRPr lang="en-US" sz="1800" i="1" kern="0" dirty="0">
              <a:solidFill>
                <a:schemeClr val="bg2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52DF42F8-E926-4D96-B333-937F78957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-28575"/>
            <a:ext cx="40798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2">
            <a:extLst>
              <a:ext uri="{FF2B5EF4-FFF2-40B4-BE49-F238E27FC236}">
                <a16:creationId xmlns:a16="http://schemas.microsoft.com/office/drawing/2014/main" id="{D796879A-F880-47CF-86EA-86F926DF6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28575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C84234A8-88D5-42CD-911F-86CA941736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Open Pit Coal Mine Reclamation</a:t>
            </a:r>
            <a:br>
              <a:rPr lang="en-US" altLang="en-US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 b="1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F8E0742F-94D4-4E9E-8EFC-D70184999F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2971800"/>
            <a:ext cx="8610600" cy="5715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LIONKOL PITS AND DAVE JOHNSTON SPOILS 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Three Distinct Projects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Average Phase Cost:  $2.0 Million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Average Earthworks Quantity per Project:  1.0 Million Cubic Yards 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Avg. Earthwork Cost: $1.56 per Cubic Yard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Avg. Phase Final Grading Area:  141 Acres</a:t>
            </a:r>
          </a:p>
          <a:p>
            <a:pPr algn="l" eaLnBrk="1" hangingPunct="1">
              <a:defRPr/>
            </a:pPr>
            <a:endParaRPr lang="en-US" sz="2800" b="1" i="1" dirty="0">
              <a:solidFill>
                <a:srgbClr val="C20202"/>
              </a:solidFill>
              <a:effectLst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37002033-B704-4DA1-9AC1-127063588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4857750" cy="3643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87" name="Rectangle 3">
            <a:extLst>
              <a:ext uri="{FF2B5EF4-FFF2-40B4-BE49-F238E27FC236}">
                <a16:creationId xmlns:a16="http://schemas.microsoft.com/office/drawing/2014/main" id="{B330035C-5CD0-45EE-B565-907B59F99D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3276600"/>
            <a:ext cx="8610600" cy="3505200"/>
          </a:xfrm>
        </p:spPr>
        <p:txBody>
          <a:bodyPr/>
          <a:lstStyle/>
          <a:p>
            <a:pPr algn="l" eaLnBrk="1" hangingPunct="1">
              <a:defRPr/>
            </a:pPr>
            <a:endParaRPr lang="en-US" sz="2800" b="1" i="1" dirty="0">
              <a:solidFill>
                <a:srgbClr val="C20202"/>
              </a:solidFill>
            </a:endParaRP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Five Distinct Projects 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Average Phase Cost:  $1.2 Million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Average Earthworks Quantity per Project:  0.3 Million Cubic Yards 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Avg. Earthwork Cost: $4.38 per Cubic Yard</a:t>
            </a:r>
          </a:p>
          <a:p>
            <a:pPr marL="457200" indent="-457200" algn="l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2"/>
                </a:solidFill>
                <a:effectLst/>
              </a:rPr>
              <a:t>Avg. Phase Final Grading Area:  75 Acres</a:t>
            </a:r>
          </a:p>
          <a:p>
            <a:pPr algn="l" eaLnBrk="1" hangingPunct="1">
              <a:defRPr/>
            </a:pPr>
            <a:endParaRPr lang="en-US" sz="2800" b="1" i="1" dirty="0">
              <a:solidFill>
                <a:srgbClr val="C20202"/>
              </a:solidFill>
              <a:effectLst/>
            </a:endParaRP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0CD33898-11E1-4732-86D5-A2358D7A0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0"/>
            <a:ext cx="485775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>
            <a:extLst>
              <a:ext uri="{FF2B5EF4-FFF2-40B4-BE49-F238E27FC236}">
                <a16:creationId xmlns:a16="http://schemas.microsoft.com/office/drawing/2014/main" id="{C747261C-A1C6-49F5-8D37-A3AD27B235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Coal Mine Impacted Drainage Reclamation</a:t>
            </a:r>
            <a:br>
              <a:rPr lang="en-US" altLang="en-US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 b="1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xtured">
  <a:themeElements>
    <a:clrScheme name="Textured 9">
      <a:dk1>
        <a:srgbClr val="000000"/>
      </a:dk1>
      <a:lt1>
        <a:srgbClr val="FFFFFF"/>
      </a:lt1>
      <a:dk2>
        <a:srgbClr val="2B5481"/>
      </a:dk2>
      <a:lt2>
        <a:srgbClr val="E6FC12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7D010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7D010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0000"/>
        </a:dk1>
        <a:lt1>
          <a:srgbClr val="FFFFFF"/>
        </a:lt1>
        <a:dk2>
          <a:srgbClr val="2B5481"/>
        </a:dk2>
        <a:lt2>
          <a:srgbClr val="E6FC12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46434</TotalTime>
  <Words>1256</Words>
  <Application>Microsoft Office PowerPoint</Application>
  <PresentationFormat>On-screen Show (4:3)</PresentationFormat>
  <Paragraphs>231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Tahoma</vt:lpstr>
      <vt:lpstr>Arial</vt:lpstr>
      <vt:lpstr>Wingdings</vt:lpstr>
      <vt:lpstr>Times New Roman</vt:lpstr>
      <vt:lpstr>Calibri</vt:lpstr>
      <vt:lpstr>Textured</vt:lpstr>
      <vt:lpstr>AN ANALYSIS OF COST FACTORS IN GEOMORPHIC MINE RECLAMATION</vt:lpstr>
      <vt:lpstr>Wyoming Abandoned Mine Lands Geomorphic Reclamation Sites </vt:lpstr>
      <vt:lpstr>AML/BRS Geomorphic Reclamation Cost Data Dataset</vt:lpstr>
      <vt:lpstr>General Project Groupings</vt:lpstr>
      <vt:lpstr>Large Open Pit Uranium Mine Reclamation </vt:lpstr>
      <vt:lpstr>Large Open Pit Uranium Mine Reclamation </vt:lpstr>
      <vt:lpstr>Large Open Pit Uranium Mine Reclamation </vt:lpstr>
      <vt:lpstr>Open Pit Coal Mine Reclamation </vt:lpstr>
      <vt:lpstr>Coal Mine Impacted Drainage Reclamation </vt:lpstr>
      <vt:lpstr>Earthwork Cost Factors </vt:lpstr>
      <vt:lpstr>Project Size</vt:lpstr>
      <vt:lpstr>Equipment Type and Size</vt:lpstr>
      <vt:lpstr>Project Scope – Bulk Haulage v. Finish Grading</vt:lpstr>
      <vt:lpstr>Typical Earthwork Cost Estimation</vt:lpstr>
      <vt:lpstr>Day Loma Project Example – Unadjusted Data</vt:lpstr>
      <vt:lpstr>Earthwork Cost v. Fuel Price</vt:lpstr>
      <vt:lpstr>Earthwork Cost v. Distance – Fuel Price Adjusted</vt:lpstr>
      <vt:lpstr>McIntosh Pit Example –  Material Types </vt:lpstr>
      <vt:lpstr>McIntosh Highwall Reduction – Unfavorable Ripping Conditions</vt:lpstr>
      <vt:lpstr>Day Loma Highwall Reduction – Moderate Ripping</vt:lpstr>
      <vt:lpstr>Ancillary Costs - Ripping</vt:lpstr>
      <vt:lpstr>Ancillary Costs - Blasting</vt:lpstr>
      <vt:lpstr>Ancillary Costs - Dewatering</vt:lpstr>
      <vt:lpstr>Ancillary Costs - Dewatering</vt:lpstr>
      <vt:lpstr>Ancillary Costs - Dewatering</vt:lpstr>
      <vt:lpstr>Special Requirements</vt:lpstr>
      <vt:lpstr>What About the Cost of Geomorphic Reclamation?</vt:lpstr>
      <vt:lpstr>Final Grading Cost Data</vt:lpstr>
      <vt:lpstr>Final Grading Cost Data Summary</vt:lpstr>
      <vt:lpstr>Relative Cost of Geomorphic Reclamation to Other Cost Factors</vt:lpstr>
      <vt:lpstr>Day Loma 2009 Traditional Design</vt:lpstr>
      <vt:lpstr>Day Loma 2018 Geomorphic Design</vt:lpstr>
      <vt:lpstr>Day Loma 2009 Traditional v.  2018 Geomorphic Cost Comparison</vt:lpstr>
      <vt:lpstr>Traditional Reclamation  Initial Project Costs</vt:lpstr>
      <vt:lpstr>Decreased Maintenance</vt:lpstr>
      <vt:lpstr>Traditional Reclamation Estimated Repair Costs</vt:lpstr>
      <vt:lpstr>Summary and 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 Project 17H Statewide Coal Reclamation Project</dc:title>
  <dc:creator>Jessica</dc:creator>
  <cp:lastModifiedBy>Kevin Wolter</cp:lastModifiedBy>
  <cp:revision>397</cp:revision>
  <dcterms:created xsi:type="dcterms:W3CDTF">2002-02-08T17:20:43Z</dcterms:created>
  <dcterms:modified xsi:type="dcterms:W3CDTF">2019-06-17T18:58:22Z</dcterms:modified>
</cp:coreProperties>
</file>