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5"/>
  </p:notesMasterIdLst>
  <p:sldIdLst>
    <p:sldId id="358" r:id="rId2"/>
    <p:sldId id="258" r:id="rId3"/>
    <p:sldId id="263" r:id="rId4"/>
    <p:sldId id="359" r:id="rId5"/>
    <p:sldId id="262" r:id="rId6"/>
    <p:sldId id="381" r:id="rId7"/>
    <p:sldId id="339" r:id="rId8"/>
    <p:sldId id="363" r:id="rId9"/>
    <p:sldId id="362" r:id="rId10"/>
    <p:sldId id="371" r:id="rId11"/>
    <p:sldId id="366" r:id="rId12"/>
    <p:sldId id="377" r:id="rId13"/>
    <p:sldId id="378" r:id="rId14"/>
    <p:sldId id="367" r:id="rId15"/>
    <p:sldId id="368" r:id="rId16"/>
    <p:sldId id="369" r:id="rId17"/>
    <p:sldId id="379" r:id="rId18"/>
    <p:sldId id="361" r:id="rId19"/>
    <p:sldId id="380" r:id="rId20"/>
    <p:sldId id="364" r:id="rId21"/>
    <p:sldId id="374" r:id="rId22"/>
    <p:sldId id="333" r:id="rId23"/>
    <p:sldId id="329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Marsters" initials="RTM" lastIdx="3" clrIdx="0"/>
  <p:cmAuthor id="2" name="Dave Hibbard" initials="DH" lastIdx="2" clrIdx="1">
    <p:extLst>
      <p:ext uri="{19B8F6BF-5375-455C-9EA6-DF929625EA0E}">
        <p15:presenceInfo xmlns:p15="http://schemas.microsoft.com/office/powerpoint/2012/main" userId="S-1-5-21-3936387454-535363176-878371495-2214" providerId="AD"/>
      </p:ext>
    </p:extLst>
  </p:cmAuthor>
  <p:cmAuthor id="3" name="Mohamed Gamal" initials="MG" lastIdx="1" clrIdx="2">
    <p:extLst>
      <p:ext uri="{19B8F6BF-5375-455C-9EA6-DF929625EA0E}">
        <p15:presenceInfo xmlns:p15="http://schemas.microsoft.com/office/powerpoint/2012/main" userId="S-1-5-21-3936387454-535363176-878371495-11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6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7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341BFFE-B205-43AC-A975-ACB4C28779CE}" type="datetimeFigureOut">
              <a:rPr lang="en-US" smtClean="0"/>
              <a:t>6/17/2019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91B013-FFC1-4AFA-867E-67C722F6CE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4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72F2-52B8-4CB5-B4DA-B149C5643DB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288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72F2-52B8-4CB5-B4DA-B149C5643DB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80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72F2-52B8-4CB5-B4DA-B149C5643DB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5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65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2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32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722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426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20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043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D94F-2B91-4FA1-87FE-A61ED6C4A194}" type="datetimeFigureOut">
              <a:rPr lang="en-US" smtClean="0">
                <a:solidFill>
                  <a:prstClr val="black"/>
                </a:solidFill>
              </a:rPr>
              <a:pPr/>
              <a:t>6/17/2019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3607-65DB-4640-A248-C250B59519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29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D94F-2B91-4FA1-87FE-A61ED6C4A194}" type="datetimeFigureOut">
              <a:rPr lang="en-US" smtClean="0">
                <a:solidFill>
                  <a:prstClr val="black"/>
                </a:solidFill>
              </a:rPr>
              <a:pPr/>
              <a:t>6/17/2019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3607-65DB-4640-A248-C250B59519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18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9762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48325"/>
            <a:ext cx="1219200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4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60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D94F-2B91-4FA1-87FE-A61ED6C4A194}" type="datetimeFigureOut">
              <a:rPr lang="en-US" smtClean="0">
                <a:solidFill>
                  <a:prstClr val="black"/>
                </a:solidFill>
              </a:rPr>
              <a:pPr/>
              <a:t>6/17/2019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3607-65DB-4640-A248-C250B59519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4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D94F-2B91-4FA1-87FE-A61ED6C4A194}" type="datetimeFigureOut">
              <a:rPr lang="en-US" smtClean="0">
                <a:solidFill>
                  <a:prstClr val="black"/>
                </a:solidFill>
              </a:rPr>
              <a:pPr/>
              <a:t>6/17/2019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3607-65DB-4640-A248-C250B59519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497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D94F-2B91-4FA1-87FE-A61ED6C4A194}" type="datetimeFigureOut">
              <a:rPr lang="en-US" smtClean="0">
                <a:solidFill>
                  <a:prstClr val="black"/>
                </a:solidFill>
              </a:rPr>
              <a:pPr/>
              <a:t>6/17/2019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3607-65DB-4640-A248-C250B59519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D94F-2B91-4FA1-87FE-A61ED6C4A194}" type="datetimeFigureOut">
              <a:rPr lang="en-US" smtClean="0">
                <a:solidFill>
                  <a:prstClr val="black"/>
                </a:solidFill>
              </a:rPr>
              <a:pPr/>
              <a:t>6/17/2019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3607-65DB-4640-A248-C250B59519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28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D94F-2B91-4FA1-87FE-A61ED6C4A194}" type="datetimeFigureOut">
              <a:rPr lang="en-US" smtClean="0">
                <a:solidFill>
                  <a:prstClr val="black"/>
                </a:solidFill>
              </a:rPr>
              <a:pPr/>
              <a:t>6/17/2019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3607-65DB-4640-A248-C250B59519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51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D94F-2B91-4FA1-87FE-A61ED6C4A194}" type="datetimeFigureOut">
              <a:rPr lang="en-US" smtClean="0">
                <a:solidFill>
                  <a:prstClr val="black"/>
                </a:solidFill>
              </a:rPr>
              <a:pPr/>
              <a:t>6/17/2019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3607-65DB-4640-A248-C250B59519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3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3D94F-2B91-4FA1-87FE-A61ED6C4A194}" type="datetimeFigureOut">
              <a:rPr lang="en-US" smtClean="0">
                <a:solidFill>
                  <a:prstClr val="black"/>
                </a:solidFill>
              </a:rPr>
              <a:pPr/>
              <a:t>6/17/2019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03607-65DB-4640-A248-C250B595191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1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6F3FED-B4B5-4E20-A4FD-F4D55A9A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29350"/>
            <a:ext cx="1219200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143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672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8904" y="-205487"/>
            <a:ext cx="10515600" cy="445484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b="1" dirty="0">
                <a:latin typeface="+mn-lt"/>
              </a:rPr>
            </a:b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      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2019 American Society of Mining </a:t>
            </a:r>
            <a:b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&amp; Reclamation</a:t>
            </a:r>
            <a:br>
              <a:rPr lang="en-US" sz="3600" b="1" dirty="0">
                <a:highlight>
                  <a:srgbClr val="FFFF00"/>
                </a:highlight>
                <a:latin typeface="+mn-lt"/>
              </a:rPr>
            </a:br>
            <a:br>
              <a:rPr lang="en-US" sz="3600" b="1" dirty="0">
                <a:latin typeface="+mn-lt"/>
              </a:rPr>
            </a:b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Challenges to Mine Backfilling in Poor Rock Formation with High Artesian Mine Water Pressure</a:t>
            </a:r>
            <a:br>
              <a:rPr lang="en-US" sz="3600" b="1" u="sng" dirty="0">
                <a:solidFill>
                  <a:prstClr val="black"/>
                </a:solidFill>
                <a:latin typeface="+mn-lt"/>
              </a:rPr>
            </a:br>
            <a:br>
              <a:rPr lang="en-US" sz="3600" b="1" dirty="0">
                <a:solidFill>
                  <a:prstClr val="black"/>
                </a:solidFill>
                <a:latin typeface="+mn-lt"/>
              </a:rPr>
            </a:br>
            <a:r>
              <a:rPr 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Brierley Associates</a:t>
            </a:r>
            <a:br>
              <a:rPr 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June 6</a:t>
            </a:r>
            <a:r>
              <a:rPr lang="en-US" sz="27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</a:t>
            </a:r>
            <a:r>
              <a:rPr 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2019</a:t>
            </a:r>
          </a:p>
        </p:txBody>
      </p:sp>
      <p:pic>
        <p:nvPicPr>
          <p:cNvPr id="1026" name="Picture 2" descr="http://www.lidstone.com/wp-content/uploads/2015/09/LA_WENCK_LOGO-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2307" y="5824287"/>
            <a:ext cx="1611919" cy="9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Image result for avi engineering cheyenne wyom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14" descr="Image result for avi engineering cheyenne wyom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2015" y="5824287"/>
            <a:ext cx="970660" cy="970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325" y="5501122"/>
            <a:ext cx="4379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Mohamed Gamal, PhD, PE 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Hibbard, Engineering Geologist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716" y="5809460"/>
            <a:ext cx="1230050" cy="974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73FDDA-4D9E-403A-9794-4220FC46CE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034" y="7937"/>
            <a:ext cx="2047695" cy="1296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243E84-DD34-453D-BF69-1DEDFC6DD9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" y="9931"/>
            <a:ext cx="2616722" cy="1001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F59EF6-40EA-45F8-BDB6-E4ACE61F39B6}"/>
              </a:ext>
            </a:extLst>
          </p:cNvPr>
          <p:cNvSpPr txBox="1"/>
          <p:nvPr/>
        </p:nvSpPr>
        <p:spPr>
          <a:xfrm>
            <a:off x="6234039" y="5440128"/>
            <a:ext cx="257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Acknowledgements:</a:t>
            </a:r>
            <a:r>
              <a:rPr lang="en-US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7508DE-8A96-473F-9297-38ED160A22D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5661" y="5816380"/>
            <a:ext cx="1532751" cy="97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20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FE78-0979-4F1C-A7A8-A2ADE53C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83" y="41794"/>
            <a:ext cx="7628860" cy="607617"/>
          </a:xfrm>
        </p:spPr>
        <p:txBody>
          <a:bodyPr/>
          <a:lstStyle/>
          <a:p>
            <a:r>
              <a:rPr lang="en-US" sz="3200" b="1" dirty="0"/>
              <a:t>Formation of Artesian Condition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2F5A74-20B2-400E-BB21-01C4BCBA54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135" y="1304775"/>
            <a:ext cx="3283575" cy="3313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BF127B-6D4B-498F-A86D-2910893613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31320" y="1672884"/>
            <a:ext cx="3986793" cy="288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ED2842C5-6E9F-44B0-80FA-EDE3F52DB8D8}"/>
              </a:ext>
            </a:extLst>
          </p:cNvPr>
          <p:cNvSpPr/>
          <p:nvPr/>
        </p:nvSpPr>
        <p:spPr>
          <a:xfrm>
            <a:off x="3637371" y="2712360"/>
            <a:ext cx="321342" cy="40267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BA3EF1D-991E-4231-A848-F7BD4B0187B4}"/>
              </a:ext>
            </a:extLst>
          </p:cNvPr>
          <p:cNvSpPr/>
          <p:nvPr/>
        </p:nvSpPr>
        <p:spPr>
          <a:xfrm>
            <a:off x="8680143" y="2712360"/>
            <a:ext cx="245842" cy="40267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807B36-515E-43CB-AB56-5F1DC40583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419" y="1897475"/>
            <a:ext cx="4188092" cy="2331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0CD187-B33F-4BA9-86FB-ED9579314357}"/>
              </a:ext>
            </a:extLst>
          </p:cNvPr>
          <p:cNvSpPr/>
          <p:nvPr/>
        </p:nvSpPr>
        <p:spPr>
          <a:xfrm rot="909498">
            <a:off x="6943527" y="2710251"/>
            <a:ext cx="191176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Shale/SltSt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2BFEFD-CC42-447F-9062-F46C5C29BEAA}"/>
              </a:ext>
            </a:extLst>
          </p:cNvPr>
          <p:cNvSpPr/>
          <p:nvPr/>
        </p:nvSpPr>
        <p:spPr>
          <a:xfrm rot="909498">
            <a:off x="6988177" y="3472318"/>
            <a:ext cx="191176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Ss</a:t>
            </a:r>
            <a:endParaRPr lang="en-US" sz="1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02D91A-405E-41AC-B87B-7DF21D7E9EE8}"/>
              </a:ext>
            </a:extLst>
          </p:cNvPr>
          <p:cNvSpPr/>
          <p:nvPr/>
        </p:nvSpPr>
        <p:spPr>
          <a:xfrm rot="909498">
            <a:off x="7071949" y="3139671"/>
            <a:ext cx="191176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92DDBD-9DA2-48E7-939C-33319F641709}"/>
              </a:ext>
            </a:extLst>
          </p:cNvPr>
          <p:cNvSpPr/>
          <p:nvPr/>
        </p:nvSpPr>
        <p:spPr>
          <a:xfrm rot="909498">
            <a:off x="6932443" y="3738034"/>
            <a:ext cx="191176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Ss</a:t>
            </a:r>
            <a:endParaRPr lang="en-US" sz="2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E95277-6358-45B7-99EE-BD96A28E2E2F}"/>
              </a:ext>
            </a:extLst>
          </p:cNvPr>
          <p:cNvSpPr txBox="1"/>
          <p:nvPr/>
        </p:nvSpPr>
        <p:spPr>
          <a:xfrm>
            <a:off x="4083560" y="1835620"/>
            <a:ext cx="13599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Southwest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57B291-D218-43DB-AA81-98D8EBDF315A}"/>
              </a:ext>
            </a:extLst>
          </p:cNvPr>
          <p:cNvSpPr txBox="1"/>
          <p:nvPr/>
        </p:nvSpPr>
        <p:spPr>
          <a:xfrm>
            <a:off x="7602816" y="1807268"/>
            <a:ext cx="13599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Northeast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549BD28-6E06-498F-87A3-50C5B2D5F22A}"/>
              </a:ext>
            </a:extLst>
          </p:cNvPr>
          <p:cNvCxnSpPr/>
          <p:nvPr/>
        </p:nvCxnSpPr>
        <p:spPr>
          <a:xfrm flipV="1">
            <a:off x="5234730" y="2600587"/>
            <a:ext cx="402672" cy="8928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E266AD7-B857-4957-A0C5-6A6A303AD0FE}"/>
              </a:ext>
            </a:extLst>
          </p:cNvPr>
          <p:cNvSpPr txBox="1"/>
          <p:nvPr/>
        </p:nvSpPr>
        <p:spPr>
          <a:xfrm>
            <a:off x="420051" y="4617852"/>
            <a:ext cx="2893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Hydraulic Head; northeast down dip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73B5C1-79F2-4F59-8431-59BDCD73394C}"/>
              </a:ext>
            </a:extLst>
          </p:cNvPr>
          <p:cNvSpPr txBox="1"/>
          <p:nvPr/>
        </p:nvSpPr>
        <p:spPr>
          <a:xfrm>
            <a:off x="4060574" y="4245436"/>
            <a:ext cx="4528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Localized confining layers. Four hydraulic systems created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DA488D-302D-486B-A9F1-1BFF61023992}"/>
              </a:ext>
            </a:extLst>
          </p:cNvPr>
          <p:cNvSpPr txBox="1"/>
          <p:nvPr/>
        </p:nvSpPr>
        <p:spPr>
          <a:xfrm>
            <a:off x="9138759" y="5108429"/>
            <a:ext cx="277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Artesian Conditions; Mined interval</a:t>
            </a:r>
          </a:p>
        </p:txBody>
      </p:sp>
    </p:spTree>
    <p:extLst>
      <p:ext uri="{BB962C8B-B14F-4D97-AF65-F5344CB8AC3E}">
        <p14:creationId xmlns:p14="http://schemas.microsoft.com/office/powerpoint/2010/main" val="663257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3ABB6-C54E-4166-BFEF-322C498D69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233" y="921699"/>
            <a:ext cx="6484536" cy="5848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C7FE78-0979-4F1C-A7A8-A2ADE53C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82" y="137705"/>
            <a:ext cx="7378995" cy="607617"/>
          </a:xfrm>
        </p:spPr>
        <p:txBody>
          <a:bodyPr/>
          <a:lstStyle/>
          <a:p>
            <a:r>
              <a:rPr lang="en-US" sz="3200" b="1" dirty="0"/>
              <a:t>Prelim. Chemical Analyses Findings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226FA-4755-4A90-861F-62320F99A16B}"/>
              </a:ext>
            </a:extLst>
          </p:cNvPr>
          <p:cNvSpPr txBox="1"/>
          <p:nvPr/>
        </p:nvSpPr>
        <p:spPr>
          <a:xfrm>
            <a:off x="9265687" y="2495279"/>
            <a:ext cx="2465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400-450 mg/L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TDS: 1100-1150 mg/L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6BC908-7461-4FC6-9459-9996DCC84630}"/>
              </a:ext>
            </a:extLst>
          </p:cNvPr>
          <p:cNvSpPr txBox="1"/>
          <p:nvPr/>
        </p:nvSpPr>
        <p:spPr>
          <a:xfrm>
            <a:off x="8055099" y="1116808"/>
            <a:ext cx="2465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860-930 mg/L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TDS: 1870-2290 mg/L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90C5B8-D27E-4DCB-BA57-33FDA079E0DD}"/>
              </a:ext>
            </a:extLst>
          </p:cNvPr>
          <p:cNvSpPr txBox="1"/>
          <p:nvPr/>
        </p:nvSpPr>
        <p:spPr>
          <a:xfrm>
            <a:off x="9881240" y="275368"/>
            <a:ext cx="1850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803 mg/L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TDS: 1840 mg/L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B6CF2E-3D2D-40C9-9A6E-AD831BA06868}"/>
              </a:ext>
            </a:extLst>
          </p:cNvPr>
          <p:cNvSpPr txBox="1"/>
          <p:nvPr/>
        </p:nvSpPr>
        <p:spPr>
          <a:xfrm>
            <a:off x="8055099" y="225245"/>
            <a:ext cx="195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Adjacent North Platte River: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C0821E30-9359-4E50-A4E9-F3306DEEE3A1}"/>
              </a:ext>
            </a:extLst>
          </p:cNvPr>
          <p:cNvSpPr txBox="1">
            <a:spLocks/>
          </p:cNvSpPr>
          <p:nvPr/>
        </p:nvSpPr>
        <p:spPr>
          <a:xfrm>
            <a:off x="45232" y="1195161"/>
            <a:ext cx="5116871" cy="2600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 quality in Lance Formation, Mine, Coal, Pond and Platte River is very similar </a:t>
            </a:r>
          </a:p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Quality degrades downdip</a:t>
            </a:r>
          </a:p>
          <a:p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24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246C696-1E35-4C45-8F7F-8BE6771E3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192353"/>
              </p:ext>
            </p:extLst>
          </p:nvPr>
        </p:nvGraphicFramePr>
        <p:xfrm>
          <a:off x="102786" y="3541732"/>
          <a:ext cx="5402662" cy="2430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3082">
                  <a:extLst>
                    <a:ext uri="{9D8B030D-6E8A-4147-A177-3AD203B41FA5}">
                      <a16:colId xmlns:a16="http://schemas.microsoft.com/office/drawing/2014/main" val="4276526475"/>
                    </a:ext>
                  </a:extLst>
                </a:gridCol>
                <a:gridCol w="1004895">
                  <a:extLst>
                    <a:ext uri="{9D8B030D-6E8A-4147-A177-3AD203B41FA5}">
                      <a16:colId xmlns:a16="http://schemas.microsoft.com/office/drawing/2014/main" val="1818847241"/>
                    </a:ext>
                  </a:extLst>
                </a:gridCol>
                <a:gridCol w="1004895">
                  <a:extLst>
                    <a:ext uri="{9D8B030D-6E8A-4147-A177-3AD203B41FA5}">
                      <a16:colId xmlns:a16="http://schemas.microsoft.com/office/drawing/2014/main" val="1805460070"/>
                    </a:ext>
                  </a:extLst>
                </a:gridCol>
                <a:gridCol w="1004895">
                  <a:extLst>
                    <a:ext uri="{9D8B030D-6E8A-4147-A177-3AD203B41FA5}">
                      <a16:colId xmlns:a16="http://schemas.microsoft.com/office/drawing/2014/main" val="453785484"/>
                    </a:ext>
                  </a:extLst>
                </a:gridCol>
                <a:gridCol w="1004895">
                  <a:extLst>
                    <a:ext uri="{9D8B030D-6E8A-4147-A177-3AD203B41FA5}">
                      <a16:colId xmlns:a16="http://schemas.microsoft.com/office/drawing/2014/main" val="1061631497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Well ID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Sample Date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pH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Temperature (°C)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Specific Conductivity (µS/cm)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78225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BA-GM12-MW-20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4/10/19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8.10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11.9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3280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01696095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BA-GM12-MW-21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4/4/19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9.58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11.2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1721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41826891"/>
                  </a:ext>
                </a:extLst>
              </a:tr>
              <a:tr h="15748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BA-GM12-MW-22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4/4/19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9.26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11.7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1562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21514616"/>
                  </a:ext>
                </a:extLst>
              </a:tr>
              <a:tr h="157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4/9/19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9.76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13.1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1525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1288688"/>
                  </a:ext>
                </a:extLst>
              </a:tr>
              <a:tr h="1574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BA-GM12-MW-23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4/5/19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9.30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13.3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2370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40612071"/>
                  </a:ext>
                </a:extLst>
              </a:tr>
              <a:tr h="15748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BA-GM12-MW-24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4/8/19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8.77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12.1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3480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38743599"/>
                  </a:ext>
                </a:extLst>
              </a:tr>
              <a:tr h="157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4/9/19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7.80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12.3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3450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40117277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158DC972-8347-4349-AE11-275E29D22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83" y="3218147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Glenrock Area K Field Parameter Readings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912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A0B26C-6C2A-47D4-83B7-2BED01E0DF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6717" y="226499"/>
            <a:ext cx="4778566" cy="3847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C765D-198B-4144-8AAA-3DCF851DDD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28" y="226499"/>
            <a:ext cx="3142969" cy="5935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0947C1-FD1B-4B46-99D2-18AEC61290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64177" y="506324"/>
            <a:ext cx="3874298" cy="3314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E38940-DD20-4E0E-AF67-5D9D49757E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6716" y="4207112"/>
            <a:ext cx="8351933" cy="2539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1262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DB75000-876E-4438-86A6-2042C26136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18" y="631747"/>
            <a:ext cx="5879506" cy="2638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748834-ADA3-4C1A-A2D1-F637D093D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" y="52258"/>
            <a:ext cx="12878036" cy="1400530"/>
          </a:xfrm>
        </p:spPr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 Response While Grouting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C7378-6DF5-467C-9C55-BA146E2E14A0}"/>
              </a:ext>
            </a:extLst>
          </p:cNvPr>
          <p:cNvSpPr txBox="1"/>
          <p:nvPr/>
        </p:nvSpPr>
        <p:spPr>
          <a:xfrm>
            <a:off x="4113153" y="5676106"/>
            <a:ext cx="246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 date range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CA4F9-EA33-4756-8011-72B83B8F67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17" y="3429001"/>
            <a:ext cx="5879506" cy="2616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03EE0D-B8DE-48F1-8DA3-AA92AF973B8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174" y="3429000"/>
            <a:ext cx="5996578" cy="2616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D5E7DE6-1F63-437A-AF34-A921599A11F2}"/>
              </a:ext>
            </a:extLst>
          </p:cNvPr>
          <p:cNvSpPr/>
          <p:nvPr/>
        </p:nvSpPr>
        <p:spPr>
          <a:xfrm>
            <a:off x="8503065" y="3429000"/>
            <a:ext cx="1316053" cy="2605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35BDB4-4319-4B27-A895-DFBB2602F312}"/>
              </a:ext>
            </a:extLst>
          </p:cNvPr>
          <p:cNvSpPr txBox="1"/>
          <p:nvPr/>
        </p:nvSpPr>
        <p:spPr>
          <a:xfrm>
            <a:off x="8738075" y="3398159"/>
            <a:ext cx="216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MW-22 (Ss)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8976B9-3CDA-4CAE-A69E-A403C47D38C0}"/>
              </a:ext>
            </a:extLst>
          </p:cNvPr>
          <p:cNvSpPr/>
          <p:nvPr/>
        </p:nvSpPr>
        <p:spPr>
          <a:xfrm>
            <a:off x="2502493" y="3450002"/>
            <a:ext cx="1316053" cy="2605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DA70CA-03D3-425A-8D0F-D49115F4A87C}"/>
              </a:ext>
            </a:extLst>
          </p:cNvPr>
          <p:cNvSpPr txBox="1"/>
          <p:nvPr/>
        </p:nvSpPr>
        <p:spPr>
          <a:xfrm>
            <a:off x="2643138" y="3387896"/>
            <a:ext cx="216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MW-21 (Ss)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E360B5-F9E5-418E-A7DD-0054C7D5F84D}"/>
              </a:ext>
            </a:extLst>
          </p:cNvPr>
          <p:cNvSpPr/>
          <p:nvPr/>
        </p:nvSpPr>
        <p:spPr>
          <a:xfrm>
            <a:off x="2427262" y="642672"/>
            <a:ext cx="1316053" cy="2605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BEB45A-0373-4BF7-9FCA-461A0CC297A9}"/>
              </a:ext>
            </a:extLst>
          </p:cNvPr>
          <p:cNvSpPr txBox="1"/>
          <p:nvPr/>
        </p:nvSpPr>
        <p:spPr>
          <a:xfrm>
            <a:off x="2642804" y="621239"/>
            <a:ext cx="216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MW-20 (MI)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7F5600-1DC2-49FF-8516-DA010749D987}"/>
              </a:ext>
            </a:extLst>
          </p:cNvPr>
          <p:cNvSpPr/>
          <p:nvPr/>
        </p:nvSpPr>
        <p:spPr>
          <a:xfrm>
            <a:off x="8454335" y="747112"/>
            <a:ext cx="1316053" cy="1944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163FF4-3B08-46BD-8440-637BD41BA0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475" y="52258"/>
            <a:ext cx="2042277" cy="579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B3B6053-D9FB-4426-B5E3-3FA10DF2CC2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174" y="634688"/>
            <a:ext cx="5996578" cy="2638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14DA9AF-0468-49E8-932E-E2FD5C20BD79}"/>
              </a:ext>
            </a:extLst>
          </p:cNvPr>
          <p:cNvSpPr/>
          <p:nvPr/>
        </p:nvSpPr>
        <p:spPr>
          <a:xfrm>
            <a:off x="8454335" y="666126"/>
            <a:ext cx="1316053" cy="2605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EBF408-2644-4836-B3FF-C274ECDC7FFA}"/>
              </a:ext>
            </a:extLst>
          </p:cNvPr>
          <p:cNvSpPr txBox="1"/>
          <p:nvPr/>
        </p:nvSpPr>
        <p:spPr>
          <a:xfrm>
            <a:off x="8813010" y="588261"/>
            <a:ext cx="216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MW-16 (MI)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63DF8D-EC31-47C4-9F2C-4A069E3091D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519" y="997258"/>
            <a:ext cx="9397939" cy="4867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961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31520"/>
          </a:xfrm>
        </p:spPr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Risks of Current Condition?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340205" y="621612"/>
            <a:ext cx="11227180" cy="5603515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Mine subsidence</a:t>
            </a:r>
          </a:p>
          <a:p>
            <a:pPr>
              <a:lnSpc>
                <a:spcPct val="120000"/>
              </a:lnSpc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Extended periods of drought –increase subsidence risk due to loss of confinement and increase of effective stress</a:t>
            </a:r>
          </a:p>
          <a:p>
            <a:pPr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Communication of water in mine with overlaying strata</a:t>
            </a:r>
          </a:p>
          <a:p>
            <a:pPr marL="855663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458788" algn="l"/>
              </a:tabLst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Flooded basements and crawl spaces</a:t>
            </a:r>
          </a:p>
          <a:p>
            <a:pPr marL="855663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458788" algn="l"/>
              </a:tabLst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One house condemned</a:t>
            </a:r>
          </a:p>
          <a:p>
            <a:pPr marL="855663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458788" algn="l"/>
              </a:tabLst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 on pavement</a:t>
            </a:r>
          </a:p>
          <a:p>
            <a:pPr marL="855663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458788" algn="l"/>
              </a:tabLst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Indications of sulphates attack to concrete elements</a:t>
            </a:r>
          </a:p>
          <a:p>
            <a:pPr marL="855663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458788" algn="l"/>
              </a:tabLst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Possible degradation of groundwater quality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800" dirty="0"/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5526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1463783" cy="731520"/>
          </a:xfrm>
        </p:spPr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Are The Risks of Mitigation in Artesian Condition?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340205" y="621612"/>
            <a:ext cx="11123578" cy="5468381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Grouting injection could increase potential of flooding if no discharge of mine water</a:t>
            </a:r>
          </a:p>
          <a:p>
            <a:pPr>
              <a:lnSpc>
                <a:spcPct val="120000"/>
              </a:lnSpc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Trigger settlement if pumping out is done improperly</a:t>
            </a:r>
          </a:p>
          <a:p>
            <a:pPr marL="914400" indent="-517525">
              <a:buClr>
                <a:srgbClr val="FF0000"/>
              </a:buClr>
              <a:buSzPct val="120000"/>
              <a:buFont typeface="Wingdings" panose="05000000000000000000" pitchFamily="2" charset="2"/>
              <a:buChar char="§"/>
              <a:tabLst>
                <a:tab pos="1027113" algn="l"/>
              </a:tabLst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What is proper rate of mine water pumping for given Injection rate</a:t>
            </a:r>
          </a:p>
          <a:p>
            <a:pPr marL="1371600" indent="-457200">
              <a:spcBef>
                <a:spcPts val="0"/>
              </a:spcBef>
              <a:buClr>
                <a:srgbClr val="FF0000"/>
              </a:buClr>
              <a:buSzPct val="94000"/>
              <a:buFont typeface="+mj-lt"/>
              <a:buAutoNum type="arabicPeriod"/>
              <a:tabLst>
                <a:tab pos="458788" algn="l"/>
              </a:tabLst>
            </a:pPr>
            <a:r>
              <a:rPr lang="en-US" sz="24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Lag time between change in stress condition in soil/rock and change in water pressure</a:t>
            </a:r>
          </a:p>
          <a:p>
            <a:pPr marL="1373188" indent="-457200">
              <a:buClr>
                <a:srgbClr val="FF0000"/>
              </a:buClr>
              <a:buSzPct val="94000"/>
              <a:buFont typeface="Arial" panose="020B0604020202020204" pitchFamily="34" charset="0"/>
              <a:buChar char="•"/>
              <a:tabLst>
                <a:tab pos="458788" algn="l"/>
              </a:tabLst>
            </a:pPr>
            <a:endParaRPr lang="en-US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2763" indent="0">
              <a:buClr>
                <a:srgbClr val="FF0000"/>
              </a:buClr>
              <a:buSzPct val="94000"/>
              <a:buNone/>
              <a:tabLst>
                <a:tab pos="458788" algn="l"/>
              </a:tabLst>
            </a:pPr>
            <a:endParaRPr lang="en-US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5663">
              <a:buClr>
                <a:srgbClr val="FF0000"/>
              </a:buClr>
              <a:buSzPct val="94000"/>
              <a:buFont typeface="Wingdings" panose="05000000000000000000" pitchFamily="2" charset="2"/>
              <a:buChar char="§"/>
              <a:tabLst>
                <a:tab pos="458788" algn="l"/>
              </a:tabLst>
            </a:pPr>
            <a:endParaRPr lang="en-US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ECE9E6-C55C-4984-93C7-9DD19BEB9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140" y="3355802"/>
            <a:ext cx="8762562" cy="33078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705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31520"/>
          </a:xfrm>
        </p:spPr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 Are The Risks of Mitigation – Cont.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340205" y="621612"/>
            <a:ext cx="11123578" cy="5468381"/>
          </a:xfrm>
        </p:spPr>
        <p:txBody>
          <a:bodyPr>
            <a:normAutofit/>
          </a:bodyPr>
          <a:lstStyle/>
          <a:p>
            <a:pPr marL="1373188">
              <a:buClr>
                <a:srgbClr val="FF0000"/>
              </a:buClr>
              <a:buSzPct val="94000"/>
              <a:buFont typeface="+mj-lt"/>
              <a:buAutoNum type="arabicPeriod" startAt="2"/>
              <a:tabLst>
                <a:tab pos="458788" algn="l"/>
              </a:tabLst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Local VS. global variation of water pressure regime </a:t>
            </a:r>
          </a:p>
          <a:p>
            <a:pPr marL="1771650" lvl="1" indent="-457200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458788" algn="l"/>
              </a:tabLst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Locally upon injection the water table dropped. </a:t>
            </a:r>
          </a:p>
          <a:p>
            <a:pPr marL="1771650" lvl="1" indent="-457200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458788" algn="l"/>
              </a:tabLst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a distance the ground water table rose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800" dirty="0"/>
          </a:p>
          <a:p>
            <a:pPr lvl="1"/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DE7BA-5083-43F5-8B55-E7D9501D43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560" y="2458167"/>
            <a:ext cx="4403091" cy="3746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DB05F4-E4A7-4D2B-B859-602A681111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73" y="2480952"/>
            <a:ext cx="6486572" cy="3700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6613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90" y="0"/>
            <a:ext cx="10515600" cy="701378"/>
          </a:xfrm>
        </p:spPr>
        <p:txBody>
          <a:bodyPr>
            <a:normAutofit/>
          </a:bodyPr>
          <a:lstStyle/>
          <a:p>
            <a:r>
              <a:rPr lang="en-US" sz="3200" b="1" dirty="0"/>
              <a:t>Backfilling Challenges in Glenrock</a:t>
            </a:r>
            <a:endParaRPr lang="en-US" sz="3200" b="1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8F07AB-61D0-47DE-A457-E2BE1EF0B8E5}"/>
              </a:ext>
            </a:extLst>
          </p:cNvPr>
          <p:cNvSpPr txBox="1"/>
          <p:nvPr/>
        </p:nvSpPr>
        <p:spPr>
          <a:xfrm>
            <a:off x="10490" y="1059533"/>
            <a:ext cx="1239106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weak rock –   voids are not limited to mine interval      Staged grouting </a:t>
            </a:r>
          </a:p>
          <a:p>
            <a:r>
              <a:rPr lang="en-US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mine is highly rubblized and flooded – less rubble in artesian areas</a:t>
            </a:r>
          </a:p>
          <a:p>
            <a:pPr lvl="2"/>
            <a:endParaRPr lang="en-US" sz="2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previous mitigation programs        Initial high injection pressure (300-400 psi)  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 slurry – mostly gone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en-US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Stiff grout with 2” to 6” slump – left of lot voids in the rubble</a:t>
            </a:r>
          </a:p>
          <a:p>
            <a:pPr lvl="5"/>
            <a:r>
              <a:rPr lang="en-US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  <a:p>
            <a:pPr marL="398463" lvl="5" indent="-342900">
              <a:buClr>
                <a:srgbClr val="FFFF00"/>
              </a:buClr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Inaccurate utilities locations       Daylighting utilities      Disturbance to loose soil</a:t>
            </a:r>
            <a:endParaRPr 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5563" lvl="5">
              <a:buClr>
                <a:srgbClr val="FFFF00"/>
              </a:buClr>
              <a:tabLst>
                <a:tab pos="1371600" algn="l"/>
              </a:tabLst>
            </a:pPr>
            <a:endParaRPr lang="en-US" sz="2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98463" lvl="5" indent="-342900">
              <a:buClr>
                <a:srgbClr val="FFFF00"/>
              </a:buClr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US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Artesian       Sealing of Injection hole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3CA4FFE-117D-42D1-99B4-15260F62A7D8}"/>
              </a:ext>
            </a:extLst>
          </p:cNvPr>
          <p:cNvSpPr/>
          <p:nvPr/>
        </p:nvSpPr>
        <p:spPr>
          <a:xfrm>
            <a:off x="2704849" y="1108408"/>
            <a:ext cx="349383" cy="40267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1032AA6-80BD-4459-A97B-FF3E86673B86}"/>
              </a:ext>
            </a:extLst>
          </p:cNvPr>
          <p:cNvSpPr/>
          <p:nvPr/>
        </p:nvSpPr>
        <p:spPr>
          <a:xfrm>
            <a:off x="8308308" y="1108408"/>
            <a:ext cx="349383" cy="40267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A84C38F-56D8-4F79-AE24-20546AB01461}"/>
              </a:ext>
            </a:extLst>
          </p:cNvPr>
          <p:cNvSpPr/>
          <p:nvPr/>
        </p:nvSpPr>
        <p:spPr>
          <a:xfrm>
            <a:off x="5232176" y="2529622"/>
            <a:ext cx="394952" cy="40267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633DE16-5ACC-4F80-BF3C-EF0D160181AE}"/>
              </a:ext>
            </a:extLst>
          </p:cNvPr>
          <p:cNvSpPr/>
          <p:nvPr/>
        </p:nvSpPr>
        <p:spPr>
          <a:xfrm>
            <a:off x="7786982" y="3935800"/>
            <a:ext cx="394952" cy="40267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0910D09-E501-438C-A915-2EAD9E180371}"/>
              </a:ext>
            </a:extLst>
          </p:cNvPr>
          <p:cNvSpPr/>
          <p:nvPr/>
        </p:nvSpPr>
        <p:spPr>
          <a:xfrm>
            <a:off x="4649004" y="3935800"/>
            <a:ext cx="394952" cy="40267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77A108E-9D6D-4031-A36D-4E33E891767E}"/>
              </a:ext>
            </a:extLst>
          </p:cNvPr>
          <p:cNvSpPr/>
          <p:nvPr/>
        </p:nvSpPr>
        <p:spPr>
          <a:xfrm>
            <a:off x="1740391" y="4642567"/>
            <a:ext cx="394952" cy="40267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508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>
            <a:extLst>
              <a:ext uri="{FF2B5EF4-FFF2-40B4-BE49-F238E27FC236}">
                <a16:creationId xmlns:a16="http://schemas.microsoft.com/office/drawing/2014/main" id="{AE18CF35-09AF-4872-8533-8B62C3039F6F}"/>
              </a:ext>
            </a:extLst>
          </p:cNvPr>
          <p:cNvSpPr txBox="1"/>
          <p:nvPr/>
        </p:nvSpPr>
        <p:spPr>
          <a:xfrm>
            <a:off x="13894" y="1019908"/>
            <a:ext cx="84409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130000"/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Criteria</a:t>
            </a:r>
          </a:p>
          <a:p>
            <a:pPr>
              <a:buSzPct val="130000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 filling voids, not on strength of grout 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Compression Strength 200 psi (Cores showed 1200 to 8000 psi)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Heavier than water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 mine voids, joints and fractures in rock overburden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Grout is stable under pressure as high as 1,000 psi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Assign refusal criteria as function of depth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C8B4D5-E9F8-4DED-A4B9-DAFE41A0BC85}"/>
              </a:ext>
            </a:extLst>
          </p:cNvPr>
          <p:cNvSpPr>
            <a:spLocks noGrp="1"/>
          </p:cNvSpPr>
          <p:nvPr/>
        </p:nvSpPr>
        <p:spPr>
          <a:xfrm>
            <a:off x="13895" y="0"/>
            <a:ext cx="10515600" cy="704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Alternative Grouting Approach</a:t>
            </a:r>
          </a:p>
        </p:txBody>
      </p:sp>
      <p:pic>
        <p:nvPicPr>
          <p:cNvPr id="16" name="Picture 15" descr="Image result for low slump grout">
            <a:extLst>
              <a:ext uri="{FF2B5EF4-FFF2-40B4-BE49-F238E27FC236}">
                <a16:creationId xmlns:a16="http://schemas.microsoft.com/office/drawing/2014/main" id="{12C5E0E5-8C0A-47CF-8DD6-EF6965ECB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5787" y="102422"/>
            <a:ext cx="27432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3DFF3-99C7-4ABB-8744-2B71F78853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5787" y="3081975"/>
            <a:ext cx="2701253" cy="3480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6578C4-32BD-41DC-91C9-4E318F5C67EA}"/>
              </a:ext>
            </a:extLst>
          </p:cNvPr>
          <p:cNvSpPr txBox="1"/>
          <p:nvPr/>
        </p:nvSpPr>
        <p:spPr>
          <a:xfrm>
            <a:off x="9580227" y="2804326"/>
            <a:ext cx="1766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Traditional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6B918D-0A8B-40EC-A82F-2A9AE0DE275C}"/>
              </a:ext>
            </a:extLst>
          </p:cNvPr>
          <p:cNvSpPr txBox="1"/>
          <p:nvPr/>
        </p:nvSpPr>
        <p:spPr>
          <a:xfrm>
            <a:off x="9580227" y="6529075"/>
            <a:ext cx="1585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Modern Approach</a:t>
            </a:r>
          </a:p>
        </p:txBody>
      </p:sp>
    </p:spTree>
    <p:extLst>
      <p:ext uri="{BB962C8B-B14F-4D97-AF65-F5344CB8AC3E}">
        <p14:creationId xmlns:p14="http://schemas.microsoft.com/office/powerpoint/2010/main" val="1289751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1C8B4D5-E9F8-4DED-A4B9-DAFE41A0BC85}"/>
              </a:ext>
            </a:extLst>
          </p:cNvPr>
          <p:cNvSpPr>
            <a:spLocks noGrp="1"/>
          </p:cNvSpPr>
          <p:nvPr/>
        </p:nvSpPr>
        <p:spPr>
          <a:xfrm>
            <a:off x="13895" y="0"/>
            <a:ext cx="10515600" cy="704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Alternative Grouting Approach</a:t>
            </a:r>
            <a:r>
              <a:rPr lang="en-US" sz="3200" b="1" dirty="0">
                <a:latin typeface="+mn-lt"/>
              </a:rPr>
              <a:t> – Cont.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A40981F-6135-4F7E-8DF4-BAF756A15C54}"/>
              </a:ext>
            </a:extLst>
          </p:cNvPr>
          <p:cNvSpPr txBox="1"/>
          <p:nvPr/>
        </p:nvSpPr>
        <p:spPr>
          <a:xfrm>
            <a:off x="0" y="3341325"/>
            <a:ext cx="7700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FFF0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Mix Selection Depends on…</a:t>
            </a:r>
          </a:p>
          <a:p>
            <a:pPr>
              <a:buSzPct val="130000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 condition (Open Void vs. Rubblized)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 of usage (Barrier vs. Void infilling)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A40981F-6135-4F7E-8DF4-BAF756A15C54}"/>
              </a:ext>
            </a:extLst>
          </p:cNvPr>
          <p:cNvSpPr txBox="1"/>
          <p:nvPr/>
        </p:nvSpPr>
        <p:spPr>
          <a:xfrm>
            <a:off x="31339" y="887212"/>
            <a:ext cx="6826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FFFF00"/>
              </a:buClr>
              <a:buSzPct val="130000"/>
              <a:buFont typeface="Arial" panose="020B0604020202020204" pitchFamily="34" charset="0"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3 different Mixes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mobility Mix A 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mobility Mix B (8” – 10” slump)</a:t>
            </a:r>
          </a:p>
          <a:p>
            <a:pPr marL="800100" lvl="1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mobility Mix C (4” – 6” slump)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F830F-8CD6-491D-AB75-ED056B65A9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254" y="627987"/>
            <a:ext cx="4698484" cy="3026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D75ADD-1EC2-4EA5-92DB-C1EBEA587B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254" y="3814156"/>
            <a:ext cx="4698484" cy="2696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7373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38" y="1"/>
            <a:ext cx="10515600" cy="740664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Presentation Outline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98411" y="1026414"/>
            <a:ext cx="7655216" cy="4616987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Mining and Mitigation History of Glenrock</a:t>
            </a:r>
          </a:p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Subsidence History in Glenrock</a:t>
            </a:r>
          </a:p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 Pilot Area</a:t>
            </a:r>
          </a:p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Localized Groundwater Conditions</a:t>
            </a:r>
          </a:p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Monitoring and Analyses</a:t>
            </a:r>
          </a:p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Risks (Subsidence/Mitigation)</a:t>
            </a:r>
          </a:p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Backfilling Challenges </a:t>
            </a:r>
          </a:p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Alternative Grouting Approach</a:t>
            </a:r>
          </a:p>
          <a:p>
            <a:pPr>
              <a:spcAft>
                <a:spcPts val="600"/>
              </a:spcAft>
            </a:pPr>
            <a:r>
              <a:rPr lang="en-US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 and Answers</a:t>
            </a:r>
          </a:p>
          <a:p>
            <a:pPr marL="457200" lvl="1" indent="0">
              <a:buNone/>
            </a:pP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8390" y="332708"/>
            <a:ext cx="3404530" cy="3070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AD81B4-1372-4AEA-A2B8-CB91BC05A1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4445" y="3523092"/>
            <a:ext cx="5649144" cy="300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4438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edia1">
            <a:hlinkClick r:id="" action="ppaction://media"/>
            <a:extLst>
              <a:ext uri="{FF2B5EF4-FFF2-40B4-BE49-F238E27FC236}">
                <a16:creationId xmlns:a16="http://schemas.microsoft.com/office/drawing/2014/main" id="{A920FFA8-6637-417D-9994-A65F8E0471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953256" y="-1069891"/>
            <a:ext cx="4382290" cy="821679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3F4519-C7BB-4608-A9A8-8599F6C25C0E}"/>
              </a:ext>
            </a:extLst>
          </p:cNvPr>
          <p:cNvSpPr>
            <a:spLocks noGrp="1"/>
          </p:cNvSpPr>
          <p:nvPr/>
        </p:nvSpPr>
        <p:spPr>
          <a:xfrm>
            <a:off x="13895" y="0"/>
            <a:ext cx="10515600" cy="704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Alternative Grouting Approach – Cont.</a:t>
            </a:r>
          </a:p>
        </p:txBody>
      </p:sp>
    </p:spTree>
    <p:extLst>
      <p:ext uri="{BB962C8B-B14F-4D97-AF65-F5344CB8AC3E}">
        <p14:creationId xmlns:p14="http://schemas.microsoft.com/office/powerpoint/2010/main" val="144289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1C8B4D5-E9F8-4DED-A4B9-DAFE41A0BC85}"/>
              </a:ext>
            </a:extLst>
          </p:cNvPr>
          <p:cNvSpPr>
            <a:spLocks noGrp="1"/>
          </p:cNvSpPr>
          <p:nvPr/>
        </p:nvSpPr>
        <p:spPr>
          <a:xfrm>
            <a:off x="13895" y="0"/>
            <a:ext cx="10515600" cy="704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Alternative Grouting Approach – Cont.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DAD8A0-96FF-45A6-8BD1-BAE97D8997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57" y="803091"/>
            <a:ext cx="5476915" cy="1619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A1A5AB33-7C41-4133-B402-7FB666147120}"/>
              </a:ext>
            </a:extLst>
          </p:cNvPr>
          <p:cNvGrpSpPr/>
          <p:nvPr/>
        </p:nvGrpSpPr>
        <p:grpSpPr>
          <a:xfrm>
            <a:off x="6031694" y="1062773"/>
            <a:ext cx="6069209" cy="4130012"/>
            <a:chOff x="5943826" y="1004050"/>
            <a:chExt cx="6248174" cy="4258174"/>
          </a:xfrm>
        </p:grpSpPr>
        <p:sp>
          <p:nvSpPr>
            <p:cNvPr id="9" name="Freeform 1">
              <a:extLst>
                <a:ext uri="{FF2B5EF4-FFF2-40B4-BE49-F238E27FC236}">
                  <a16:creationId xmlns:a16="http://schemas.microsoft.com/office/drawing/2014/main" id="{3EE79273-0357-4D16-8462-B049095CD52B}"/>
                </a:ext>
              </a:extLst>
            </p:cNvPr>
            <p:cNvSpPr/>
            <p:nvPr/>
          </p:nvSpPr>
          <p:spPr>
            <a:xfrm>
              <a:off x="7495267" y="4369835"/>
              <a:ext cx="1655877" cy="340615"/>
            </a:xfrm>
            <a:custGeom>
              <a:avLst/>
              <a:gdLst>
                <a:gd name="connsiteX0" fmla="*/ 1788160 w 1788160"/>
                <a:gd name="connsiteY0" fmla="*/ 0 h 375920"/>
                <a:gd name="connsiteX1" fmla="*/ 1564640 w 1788160"/>
                <a:gd name="connsiteY1" fmla="*/ 10160 h 375920"/>
                <a:gd name="connsiteX2" fmla="*/ 1503680 w 1788160"/>
                <a:gd name="connsiteY2" fmla="*/ 30480 h 375920"/>
                <a:gd name="connsiteX3" fmla="*/ 1158240 w 1788160"/>
                <a:gd name="connsiteY3" fmla="*/ 30480 h 375920"/>
                <a:gd name="connsiteX4" fmla="*/ 1036320 w 1788160"/>
                <a:gd name="connsiteY4" fmla="*/ 91440 h 375920"/>
                <a:gd name="connsiteX5" fmla="*/ 843280 w 1788160"/>
                <a:gd name="connsiteY5" fmla="*/ 111760 h 375920"/>
                <a:gd name="connsiteX6" fmla="*/ 751840 w 1788160"/>
                <a:gd name="connsiteY6" fmla="*/ 142240 h 375920"/>
                <a:gd name="connsiteX7" fmla="*/ 721360 w 1788160"/>
                <a:gd name="connsiteY7" fmla="*/ 152400 h 375920"/>
                <a:gd name="connsiteX8" fmla="*/ 660400 w 1788160"/>
                <a:gd name="connsiteY8" fmla="*/ 193040 h 375920"/>
                <a:gd name="connsiteX9" fmla="*/ 548640 w 1788160"/>
                <a:gd name="connsiteY9" fmla="*/ 213360 h 375920"/>
                <a:gd name="connsiteX10" fmla="*/ 416560 w 1788160"/>
                <a:gd name="connsiteY10" fmla="*/ 233680 h 375920"/>
                <a:gd name="connsiteX11" fmla="*/ 355600 w 1788160"/>
                <a:gd name="connsiteY11" fmla="*/ 254000 h 375920"/>
                <a:gd name="connsiteX12" fmla="*/ 325120 w 1788160"/>
                <a:gd name="connsiteY12" fmla="*/ 264160 h 375920"/>
                <a:gd name="connsiteX13" fmla="*/ 284480 w 1788160"/>
                <a:gd name="connsiteY13" fmla="*/ 274320 h 375920"/>
                <a:gd name="connsiteX14" fmla="*/ 223520 w 1788160"/>
                <a:gd name="connsiteY14" fmla="*/ 294640 h 375920"/>
                <a:gd name="connsiteX15" fmla="*/ 193040 w 1788160"/>
                <a:gd name="connsiteY15" fmla="*/ 314960 h 375920"/>
                <a:gd name="connsiteX16" fmla="*/ 91440 w 1788160"/>
                <a:gd name="connsiteY16" fmla="*/ 335280 h 375920"/>
                <a:gd name="connsiteX17" fmla="*/ 30480 w 1788160"/>
                <a:gd name="connsiteY17" fmla="*/ 365760 h 375920"/>
                <a:gd name="connsiteX18" fmla="*/ 0 w 1788160"/>
                <a:gd name="connsiteY18" fmla="*/ 375920 h 37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88160" h="375920">
                  <a:moveTo>
                    <a:pt x="1788160" y="0"/>
                  </a:moveTo>
                  <a:cubicBezTo>
                    <a:pt x="1713653" y="3387"/>
                    <a:pt x="1638799" y="2214"/>
                    <a:pt x="1564640" y="10160"/>
                  </a:cubicBezTo>
                  <a:cubicBezTo>
                    <a:pt x="1543343" y="12442"/>
                    <a:pt x="1503680" y="30480"/>
                    <a:pt x="1503680" y="30480"/>
                  </a:cubicBezTo>
                  <a:cubicBezTo>
                    <a:pt x="1357787" y="12243"/>
                    <a:pt x="1376022" y="10063"/>
                    <a:pt x="1158240" y="30480"/>
                  </a:cubicBezTo>
                  <a:cubicBezTo>
                    <a:pt x="1062106" y="39493"/>
                    <a:pt x="1128790" y="60617"/>
                    <a:pt x="1036320" y="91440"/>
                  </a:cubicBezTo>
                  <a:cubicBezTo>
                    <a:pt x="954334" y="118769"/>
                    <a:pt x="1016529" y="100932"/>
                    <a:pt x="843280" y="111760"/>
                  </a:cubicBezTo>
                  <a:lnTo>
                    <a:pt x="751840" y="142240"/>
                  </a:lnTo>
                  <a:cubicBezTo>
                    <a:pt x="741680" y="145627"/>
                    <a:pt x="730271" y="146459"/>
                    <a:pt x="721360" y="152400"/>
                  </a:cubicBezTo>
                  <a:cubicBezTo>
                    <a:pt x="701040" y="165947"/>
                    <a:pt x="684347" y="188251"/>
                    <a:pt x="660400" y="193040"/>
                  </a:cubicBezTo>
                  <a:cubicBezTo>
                    <a:pt x="607561" y="203608"/>
                    <a:pt x="604969" y="204694"/>
                    <a:pt x="548640" y="213360"/>
                  </a:cubicBezTo>
                  <a:cubicBezTo>
                    <a:pt x="531882" y="215938"/>
                    <a:pt x="436834" y="228611"/>
                    <a:pt x="416560" y="233680"/>
                  </a:cubicBezTo>
                  <a:cubicBezTo>
                    <a:pt x="395780" y="238875"/>
                    <a:pt x="375920" y="247227"/>
                    <a:pt x="355600" y="254000"/>
                  </a:cubicBezTo>
                  <a:cubicBezTo>
                    <a:pt x="345440" y="257387"/>
                    <a:pt x="335510" y="261563"/>
                    <a:pt x="325120" y="264160"/>
                  </a:cubicBezTo>
                  <a:cubicBezTo>
                    <a:pt x="311573" y="267547"/>
                    <a:pt x="297855" y="270308"/>
                    <a:pt x="284480" y="274320"/>
                  </a:cubicBezTo>
                  <a:cubicBezTo>
                    <a:pt x="263964" y="280475"/>
                    <a:pt x="241342" y="282759"/>
                    <a:pt x="223520" y="294640"/>
                  </a:cubicBezTo>
                  <a:cubicBezTo>
                    <a:pt x="213360" y="301413"/>
                    <a:pt x="203962" y="309499"/>
                    <a:pt x="193040" y="314960"/>
                  </a:cubicBezTo>
                  <a:cubicBezTo>
                    <a:pt x="164667" y="329146"/>
                    <a:pt x="117649" y="331536"/>
                    <a:pt x="91440" y="335280"/>
                  </a:cubicBezTo>
                  <a:cubicBezTo>
                    <a:pt x="14828" y="360817"/>
                    <a:pt x="109262" y="326369"/>
                    <a:pt x="30480" y="365760"/>
                  </a:cubicBezTo>
                  <a:cubicBezTo>
                    <a:pt x="20901" y="370549"/>
                    <a:pt x="0" y="375920"/>
                    <a:pt x="0" y="375920"/>
                  </a:cubicBezTo>
                </a:path>
              </a:pathLst>
            </a:cu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E1E8A0EC-77BA-4F95-B7B6-6FFBC29BF6A9}"/>
                </a:ext>
              </a:extLst>
            </p:cNvPr>
            <p:cNvSpPr/>
            <p:nvPr/>
          </p:nvSpPr>
          <p:spPr>
            <a:xfrm>
              <a:off x="7527461" y="4488935"/>
              <a:ext cx="1768778" cy="350013"/>
            </a:xfrm>
            <a:custGeom>
              <a:avLst/>
              <a:gdLst>
                <a:gd name="connsiteX0" fmla="*/ 1910080 w 1910080"/>
                <a:gd name="connsiteY0" fmla="*/ 0 h 386292"/>
                <a:gd name="connsiteX1" fmla="*/ 1778000 w 1910080"/>
                <a:gd name="connsiteY1" fmla="*/ 10160 h 386292"/>
                <a:gd name="connsiteX2" fmla="*/ 1747520 w 1910080"/>
                <a:gd name="connsiteY2" fmla="*/ 30480 h 386292"/>
                <a:gd name="connsiteX3" fmla="*/ 1717040 w 1910080"/>
                <a:gd name="connsiteY3" fmla="*/ 40640 h 386292"/>
                <a:gd name="connsiteX4" fmla="*/ 1686560 w 1910080"/>
                <a:gd name="connsiteY4" fmla="*/ 60960 h 386292"/>
                <a:gd name="connsiteX5" fmla="*/ 1595120 w 1910080"/>
                <a:gd name="connsiteY5" fmla="*/ 91440 h 386292"/>
                <a:gd name="connsiteX6" fmla="*/ 1564640 w 1910080"/>
                <a:gd name="connsiteY6" fmla="*/ 101600 h 386292"/>
                <a:gd name="connsiteX7" fmla="*/ 1198880 w 1910080"/>
                <a:gd name="connsiteY7" fmla="*/ 91440 h 386292"/>
                <a:gd name="connsiteX8" fmla="*/ 944880 w 1910080"/>
                <a:gd name="connsiteY8" fmla="*/ 111760 h 386292"/>
                <a:gd name="connsiteX9" fmla="*/ 853440 w 1910080"/>
                <a:gd name="connsiteY9" fmla="*/ 132080 h 386292"/>
                <a:gd name="connsiteX10" fmla="*/ 762000 w 1910080"/>
                <a:gd name="connsiteY10" fmla="*/ 152400 h 386292"/>
                <a:gd name="connsiteX11" fmla="*/ 701040 w 1910080"/>
                <a:gd name="connsiteY11" fmla="*/ 172720 h 386292"/>
                <a:gd name="connsiteX12" fmla="*/ 670560 w 1910080"/>
                <a:gd name="connsiteY12" fmla="*/ 182880 h 386292"/>
                <a:gd name="connsiteX13" fmla="*/ 619760 w 1910080"/>
                <a:gd name="connsiteY13" fmla="*/ 193040 h 386292"/>
                <a:gd name="connsiteX14" fmla="*/ 589280 w 1910080"/>
                <a:gd name="connsiteY14" fmla="*/ 203200 h 386292"/>
                <a:gd name="connsiteX15" fmla="*/ 518160 w 1910080"/>
                <a:gd name="connsiteY15" fmla="*/ 213360 h 386292"/>
                <a:gd name="connsiteX16" fmla="*/ 365760 w 1910080"/>
                <a:gd name="connsiteY16" fmla="*/ 233680 h 386292"/>
                <a:gd name="connsiteX17" fmla="*/ 294640 w 1910080"/>
                <a:gd name="connsiteY17" fmla="*/ 254000 h 386292"/>
                <a:gd name="connsiteX18" fmla="*/ 233680 w 1910080"/>
                <a:gd name="connsiteY18" fmla="*/ 274320 h 386292"/>
                <a:gd name="connsiteX19" fmla="*/ 203200 w 1910080"/>
                <a:gd name="connsiteY19" fmla="*/ 284480 h 386292"/>
                <a:gd name="connsiteX20" fmla="*/ 172720 w 1910080"/>
                <a:gd name="connsiteY20" fmla="*/ 294640 h 386292"/>
                <a:gd name="connsiteX21" fmla="*/ 111760 w 1910080"/>
                <a:gd name="connsiteY21" fmla="*/ 335280 h 386292"/>
                <a:gd name="connsiteX22" fmla="*/ 81280 w 1910080"/>
                <a:gd name="connsiteY22" fmla="*/ 355600 h 386292"/>
                <a:gd name="connsiteX23" fmla="*/ 50800 w 1910080"/>
                <a:gd name="connsiteY23" fmla="*/ 365760 h 386292"/>
                <a:gd name="connsiteX24" fmla="*/ 0 w 1910080"/>
                <a:gd name="connsiteY24" fmla="*/ 386080 h 38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10080" h="386292">
                  <a:moveTo>
                    <a:pt x="1910080" y="0"/>
                  </a:moveTo>
                  <a:cubicBezTo>
                    <a:pt x="1866053" y="3387"/>
                    <a:pt x="1821400" y="2022"/>
                    <a:pt x="1778000" y="10160"/>
                  </a:cubicBezTo>
                  <a:cubicBezTo>
                    <a:pt x="1765998" y="12410"/>
                    <a:pt x="1758442" y="25019"/>
                    <a:pt x="1747520" y="30480"/>
                  </a:cubicBezTo>
                  <a:cubicBezTo>
                    <a:pt x="1737941" y="35269"/>
                    <a:pt x="1726619" y="35851"/>
                    <a:pt x="1717040" y="40640"/>
                  </a:cubicBezTo>
                  <a:cubicBezTo>
                    <a:pt x="1706118" y="46101"/>
                    <a:pt x="1697718" y="56001"/>
                    <a:pt x="1686560" y="60960"/>
                  </a:cubicBezTo>
                  <a:lnTo>
                    <a:pt x="1595120" y="91440"/>
                  </a:lnTo>
                  <a:lnTo>
                    <a:pt x="1564640" y="101600"/>
                  </a:lnTo>
                  <a:cubicBezTo>
                    <a:pt x="1442720" y="98213"/>
                    <a:pt x="1320847" y="91440"/>
                    <a:pt x="1198880" y="91440"/>
                  </a:cubicBezTo>
                  <a:cubicBezTo>
                    <a:pt x="1174290" y="91440"/>
                    <a:pt x="982032" y="107389"/>
                    <a:pt x="944880" y="111760"/>
                  </a:cubicBezTo>
                  <a:cubicBezTo>
                    <a:pt x="839263" y="124186"/>
                    <a:pt x="921188" y="115143"/>
                    <a:pt x="853440" y="132080"/>
                  </a:cubicBezTo>
                  <a:cubicBezTo>
                    <a:pt x="795433" y="146582"/>
                    <a:pt x="814149" y="136755"/>
                    <a:pt x="762000" y="152400"/>
                  </a:cubicBezTo>
                  <a:cubicBezTo>
                    <a:pt x="741484" y="158555"/>
                    <a:pt x="721360" y="165947"/>
                    <a:pt x="701040" y="172720"/>
                  </a:cubicBezTo>
                  <a:cubicBezTo>
                    <a:pt x="690880" y="176107"/>
                    <a:pt x="681062" y="180780"/>
                    <a:pt x="670560" y="182880"/>
                  </a:cubicBezTo>
                  <a:cubicBezTo>
                    <a:pt x="653627" y="186267"/>
                    <a:pt x="636513" y="188852"/>
                    <a:pt x="619760" y="193040"/>
                  </a:cubicBezTo>
                  <a:cubicBezTo>
                    <a:pt x="609370" y="195637"/>
                    <a:pt x="599782" y="201100"/>
                    <a:pt x="589280" y="203200"/>
                  </a:cubicBezTo>
                  <a:cubicBezTo>
                    <a:pt x="565798" y="207896"/>
                    <a:pt x="541897" y="210195"/>
                    <a:pt x="518160" y="213360"/>
                  </a:cubicBezTo>
                  <a:cubicBezTo>
                    <a:pt x="321205" y="239621"/>
                    <a:pt x="544522" y="208143"/>
                    <a:pt x="365760" y="233680"/>
                  </a:cubicBezTo>
                  <a:cubicBezTo>
                    <a:pt x="263326" y="267825"/>
                    <a:pt x="422215" y="215728"/>
                    <a:pt x="294640" y="254000"/>
                  </a:cubicBezTo>
                  <a:cubicBezTo>
                    <a:pt x="274124" y="260155"/>
                    <a:pt x="254000" y="267547"/>
                    <a:pt x="233680" y="274320"/>
                  </a:cubicBezTo>
                  <a:lnTo>
                    <a:pt x="203200" y="284480"/>
                  </a:lnTo>
                  <a:cubicBezTo>
                    <a:pt x="193040" y="287867"/>
                    <a:pt x="181631" y="288699"/>
                    <a:pt x="172720" y="294640"/>
                  </a:cubicBezTo>
                  <a:lnTo>
                    <a:pt x="111760" y="335280"/>
                  </a:lnTo>
                  <a:cubicBezTo>
                    <a:pt x="101600" y="342053"/>
                    <a:pt x="92864" y="351739"/>
                    <a:pt x="81280" y="355600"/>
                  </a:cubicBezTo>
                  <a:cubicBezTo>
                    <a:pt x="71120" y="358987"/>
                    <a:pt x="60379" y="360971"/>
                    <a:pt x="50800" y="365760"/>
                  </a:cubicBezTo>
                  <a:cubicBezTo>
                    <a:pt x="2646" y="389837"/>
                    <a:pt x="39209" y="386080"/>
                    <a:pt x="0" y="386080"/>
                  </a:cubicBezTo>
                </a:path>
              </a:pathLst>
            </a:cu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A7FBAAE-45C2-40BB-8AB0-21260A4E56EC}"/>
                </a:ext>
              </a:extLst>
            </p:cNvPr>
            <p:cNvSpPr/>
            <p:nvPr/>
          </p:nvSpPr>
          <p:spPr>
            <a:xfrm>
              <a:off x="7433377" y="4783521"/>
              <a:ext cx="1872270" cy="266969"/>
            </a:xfrm>
            <a:custGeom>
              <a:avLst/>
              <a:gdLst>
                <a:gd name="connsiteX0" fmla="*/ 2021840 w 2021840"/>
                <a:gd name="connsiteY0" fmla="*/ 0 h 294640"/>
                <a:gd name="connsiteX1" fmla="*/ 1910080 w 2021840"/>
                <a:gd name="connsiteY1" fmla="*/ 10160 h 294640"/>
                <a:gd name="connsiteX2" fmla="*/ 1879600 w 2021840"/>
                <a:gd name="connsiteY2" fmla="*/ 30480 h 294640"/>
                <a:gd name="connsiteX3" fmla="*/ 1818640 w 2021840"/>
                <a:gd name="connsiteY3" fmla="*/ 50800 h 294640"/>
                <a:gd name="connsiteX4" fmla="*/ 1757680 w 2021840"/>
                <a:gd name="connsiteY4" fmla="*/ 81280 h 294640"/>
                <a:gd name="connsiteX5" fmla="*/ 1727200 w 2021840"/>
                <a:gd name="connsiteY5" fmla="*/ 101600 h 294640"/>
                <a:gd name="connsiteX6" fmla="*/ 1666240 w 2021840"/>
                <a:gd name="connsiteY6" fmla="*/ 121920 h 294640"/>
                <a:gd name="connsiteX7" fmla="*/ 1635760 w 2021840"/>
                <a:gd name="connsiteY7" fmla="*/ 132080 h 294640"/>
                <a:gd name="connsiteX8" fmla="*/ 1584960 w 2021840"/>
                <a:gd name="connsiteY8" fmla="*/ 142240 h 294640"/>
                <a:gd name="connsiteX9" fmla="*/ 1381760 w 2021840"/>
                <a:gd name="connsiteY9" fmla="*/ 162560 h 294640"/>
                <a:gd name="connsiteX10" fmla="*/ 1341120 w 2021840"/>
                <a:gd name="connsiteY10" fmla="*/ 172720 h 294640"/>
                <a:gd name="connsiteX11" fmla="*/ 1280160 w 2021840"/>
                <a:gd name="connsiteY11" fmla="*/ 132080 h 294640"/>
                <a:gd name="connsiteX12" fmla="*/ 1188720 w 2021840"/>
                <a:gd name="connsiteY12" fmla="*/ 91440 h 294640"/>
                <a:gd name="connsiteX13" fmla="*/ 1005840 w 2021840"/>
                <a:gd name="connsiteY13" fmla="*/ 111760 h 294640"/>
                <a:gd name="connsiteX14" fmla="*/ 894080 w 2021840"/>
                <a:gd name="connsiteY14" fmla="*/ 142240 h 294640"/>
                <a:gd name="connsiteX15" fmla="*/ 853440 w 2021840"/>
                <a:gd name="connsiteY15" fmla="*/ 152400 h 294640"/>
                <a:gd name="connsiteX16" fmla="*/ 792480 w 2021840"/>
                <a:gd name="connsiteY16" fmla="*/ 172720 h 294640"/>
                <a:gd name="connsiteX17" fmla="*/ 701040 w 2021840"/>
                <a:gd name="connsiteY17" fmla="*/ 193040 h 294640"/>
                <a:gd name="connsiteX18" fmla="*/ 650240 w 2021840"/>
                <a:gd name="connsiteY18" fmla="*/ 203200 h 294640"/>
                <a:gd name="connsiteX19" fmla="*/ 558800 w 2021840"/>
                <a:gd name="connsiteY19" fmla="*/ 243840 h 294640"/>
                <a:gd name="connsiteX20" fmla="*/ 497840 w 2021840"/>
                <a:gd name="connsiteY20" fmla="*/ 264160 h 294640"/>
                <a:gd name="connsiteX21" fmla="*/ 467360 w 2021840"/>
                <a:gd name="connsiteY21" fmla="*/ 284480 h 294640"/>
                <a:gd name="connsiteX22" fmla="*/ 213360 w 2021840"/>
                <a:gd name="connsiteY22" fmla="*/ 294640 h 294640"/>
                <a:gd name="connsiteX23" fmla="*/ 91440 w 2021840"/>
                <a:gd name="connsiteY23" fmla="*/ 284480 h 294640"/>
                <a:gd name="connsiteX24" fmla="*/ 60960 w 2021840"/>
                <a:gd name="connsiteY24" fmla="*/ 274320 h 294640"/>
                <a:gd name="connsiteX25" fmla="*/ 0 w 2021840"/>
                <a:gd name="connsiteY25" fmla="*/ 264160 h 29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21840" h="294640">
                  <a:moveTo>
                    <a:pt x="2021840" y="0"/>
                  </a:moveTo>
                  <a:cubicBezTo>
                    <a:pt x="1984587" y="3387"/>
                    <a:pt x="1946657" y="2322"/>
                    <a:pt x="1910080" y="10160"/>
                  </a:cubicBezTo>
                  <a:cubicBezTo>
                    <a:pt x="1898140" y="12719"/>
                    <a:pt x="1890758" y="25521"/>
                    <a:pt x="1879600" y="30480"/>
                  </a:cubicBezTo>
                  <a:cubicBezTo>
                    <a:pt x="1860027" y="39179"/>
                    <a:pt x="1836462" y="38919"/>
                    <a:pt x="1818640" y="50800"/>
                  </a:cubicBezTo>
                  <a:cubicBezTo>
                    <a:pt x="1731289" y="109034"/>
                    <a:pt x="1841808" y="39216"/>
                    <a:pt x="1757680" y="81280"/>
                  </a:cubicBezTo>
                  <a:cubicBezTo>
                    <a:pt x="1746758" y="86741"/>
                    <a:pt x="1738358" y="96641"/>
                    <a:pt x="1727200" y="101600"/>
                  </a:cubicBezTo>
                  <a:cubicBezTo>
                    <a:pt x="1707627" y="110299"/>
                    <a:pt x="1686560" y="115147"/>
                    <a:pt x="1666240" y="121920"/>
                  </a:cubicBezTo>
                  <a:cubicBezTo>
                    <a:pt x="1656080" y="125307"/>
                    <a:pt x="1646262" y="129980"/>
                    <a:pt x="1635760" y="132080"/>
                  </a:cubicBezTo>
                  <a:cubicBezTo>
                    <a:pt x="1618827" y="135467"/>
                    <a:pt x="1602028" y="139614"/>
                    <a:pt x="1584960" y="142240"/>
                  </a:cubicBezTo>
                  <a:cubicBezTo>
                    <a:pt x="1513019" y="153308"/>
                    <a:pt x="1456502" y="156331"/>
                    <a:pt x="1381760" y="162560"/>
                  </a:cubicBezTo>
                  <a:cubicBezTo>
                    <a:pt x="1368213" y="165947"/>
                    <a:pt x="1354495" y="176732"/>
                    <a:pt x="1341120" y="172720"/>
                  </a:cubicBezTo>
                  <a:cubicBezTo>
                    <a:pt x="1317728" y="165703"/>
                    <a:pt x="1303328" y="139803"/>
                    <a:pt x="1280160" y="132080"/>
                  </a:cubicBezTo>
                  <a:cubicBezTo>
                    <a:pt x="1207616" y="107899"/>
                    <a:pt x="1237022" y="123641"/>
                    <a:pt x="1188720" y="91440"/>
                  </a:cubicBezTo>
                  <a:cubicBezTo>
                    <a:pt x="1087545" y="99223"/>
                    <a:pt x="1081119" y="94388"/>
                    <a:pt x="1005840" y="111760"/>
                  </a:cubicBezTo>
                  <a:cubicBezTo>
                    <a:pt x="817494" y="155224"/>
                    <a:pt x="988128" y="115369"/>
                    <a:pt x="894080" y="142240"/>
                  </a:cubicBezTo>
                  <a:cubicBezTo>
                    <a:pt x="880654" y="146076"/>
                    <a:pt x="866815" y="148388"/>
                    <a:pt x="853440" y="152400"/>
                  </a:cubicBezTo>
                  <a:cubicBezTo>
                    <a:pt x="832924" y="158555"/>
                    <a:pt x="813483" y="168519"/>
                    <a:pt x="792480" y="172720"/>
                  </a:cubicBezTo>
                  <a:cubicBezTo>
                    <a:pt x="639265" y="203363"/>
                    <a:pt x="830174" y="164343"/>
                    <a:pt x="701040" y="193040"/>
                  </a:cubicBezTo>
                  <a:cubicBezTo>
                    <a:pt x="684183" y="196786"/>
                    <a:pt x="666900" y="198656"/>
                    <a:pt x="650240" y="203200"/>
                  </a:cubicBezTo>
                  <a:cubicBezTo>
                    <a:pt x="493653" y="245906"/>
                    <a:pt x="655014" y="201078"/>
                    <a:pt x="558800" y="243840"/>
                  </a:cubicBezTo>
                  <a:cubicBezTo>
                    <a:pt x="539227" y="252539"/>
                    <a:pt x="515662" y="252279"/>
                    <a:pt x="497840" y="264160"/>
                  </a:cubicBezTo>
                  <a:cubicBezTo>
                    <a:pt x="487680" y="270933"/>
                    <a:pt x="479501" y="283179"/>
                    <a:pt x="467360" y="284480"/>
                  </a:cubicBezTo>
                  <a:cubicBezTo>
                    <a:pt x="383108" y="293507"/>
                    <a:pt x="298027" y="291253"/>
                    <a:pt x="213360" y="294640"/>
                  </a:cubicBezTo>
                  <a:cubicBezTo>
                    <a:pt x="172720" y="291253"/>
                    <a:pt x="131863" y="289870"/>
                    <a:pt x="91440" y="284480"/>
                  </a:cubicBezTo>
                  <a:cubicBezTo>
                    <a:pt x="80824" y="283065"/>
                    <a:pt x="71350" y="276917"/>
                    <a:pt x="60960" y="274320"/>
                  </a:cubicBezTo>
                  <a:cubicBezTo>
                    <a:pt x="17663" y="263496"/>
                    <a:pt x="25306" y="264160"/>
                    <a:pt x="0" y="264160"/>
                  </a:cubicBezTo>
                </a:path>
              </a:pathLst>
            </a:cu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042D300-4298-4D67-8566-627830E563E1}"/>
                </a:ext>
              </a:extLst>
            </p:cNvPr>
            <p:cNvSpPr/>
            <p:nvPr/>
          </p:nvSpPr>
          <p:spPr>
            <a:xfrm>
              <a:off x="7423969" y="4912403"/>
              <a:ext cx="1834637" cy="349821"/>
            </a:xfrm>
            <a:custGeom>
              <a:avLst/>
              <a:gdLst>
                <a:gd name="connsiteX0" fmla="*/ 0 w 1981200"/>
                <a:gd name="connsiteY0" fmla="*/ 386080 h 386080"/>
                <a:gd name="connsiteX1" fmla="*/ 213360 w 1981200"/>
                <a:gd name="connsiteY1" fmla="*/ 375920 h 386080"/>
                <a:gd name="connsiteX2" fmla="*/ 294640 w 1981200"/>
                <a:gd name="connsiteY2" fmla="*/ 365760 h 386080"/>
                <a:gd name="connsiteX3" fmla="*/ 325120 w 1981200"/>
                <a:gd name="connsiteY3" fmla="*/ 345440 h 386080"/>
                <a:gd name="connsiteX4" fmla="*/ 436880 w 1981200"/>
                <a:gd name="connsiteY4" fmla="*/ 314960 h 386080"/>
                <a:gd name="connsiteX5" fmla="*/ 843280 w 1981200"/>
                <a:gd name="connsiteY5" fmla="*/ 304800 h 386080"/>
                <a:gd name="connsiteX6" fmla="*/ 944880 w 1981200"/>
                <a:gd name="connsiteY6" fmla="*/ 284480 h 386080"/>
                <a:gd name="connsiteX7" fmla="*/ 975360 w 1981200"/>
                <a:gd name="connsiteY7" fmla="*/ 264160 h 386080"/>
                <a:gd name="connsiteX8" fmla="*/ 1076960 w 1981200"/>
                <a:gd name="connsiteY8" fmla="*/ 233680 h 386080"/>
                <a:gd name="connsiteX9" fmla="*/ 1148080 w 1981200"/>
                <a:gd name="connsiteY9" fmla="*/ 213360 h 386080"/>
                <a:gd name="connsiteX10" fmla="*/ 1463040 w 1981200"/>
                <a:gd name="connsiteY10" fmla="*/ 213360 h 386080"/>
                <a:gd name="connsiteX11" fmla="*/ 1524000 w 1981200"/>
                <a:gd name="connsiteY11" fmla="*/ 193040 h 386080"/>
                <a:gd name="connsiteX12" fmla="*/ 1554480 w 1981200"/>
                <a:gd name="connsiteY12" fmla="*/ 182880 h 386080"/>
                <a:gd name="connsiteX13" fmla="*/ 1584960 w 1981200"/>
                <a:gd name="connsiteY13" fmla="*/ 162560 h 386080"/>
                <a:gd name="connsiteX14" fmla="*/ 1625600 w 1981200"/>
                <a:gd name="connsiteY14" fmla="*/ 132080 h 386080"/>
                <a:gd name="connsiteX15" fmla="*/ 1666240 w 1981200"/>
                <a:gd name="connsiteY15" fmla="*/ 121920 h 386080"/>
                <a:gd name="connsiteX16" fmla="*/ 1737360 w 1981200"/>
                <a:gd name="connsiteY16" fmla="*/ 81280 h 386080"/>
                <a:gd name="connsiteX17" fmla="*/ 1838960 w 1981200"/>
                <a:gd name="connsiteY17" fmla="*/ 50800 h 386080"/>
                <a:gd name="connsiteX18" fmla="*/ 1899920 w 1981200"/>
                <a:gd name="connsiteY18" fmla="*/ 30480 h 386080"/>
                <a:gd name="connsiteX19" fmla="*/ 1930400 w 1981200"/>
                <a:gd name="connsiteY19" fmla="*/ 20320 h 386080"/>
                <a:gd name="connsiteX20" fmla="*/ 1960880 w 1981200"/>
                <a:gd name="connsiteY20" fmla="*/ 10160 h 386080"/>
                <a:gd name="connsiteX21" fmla="*/ 1981200 w 1981200"/>
                <a:gd name="connsiteY21" fmla="*/ 0 h 3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81200" h="386080">
                  <a:moveTo>
                    <a:pt x="0" y="386080"/>
                  </a:moveTo>
                  <a:cubicBezTo>
                    <a:pt x="71120" y="382693"/>
                    <a:pt x="142328" y="380819"/>
                    <a:pt x="213360" y="375920"/>
                  </a:cubicBezTo>
                  <a:cubicBezTo>
                    <a:pt x="240599" y="374041"/>
                    <a:pt x="268298" y="372944"/>
                    <a:pt x="294640" y="365760"/>
                  </a:cubicBezTo>
                  <a:cubicBezTo>
                    <a:pt x="306421" y="362547"/>
                    <a:pt x="313962" y="350399"/>
                    <a:pt x="325120" y="345440"/>
                  </a:cubicBezTo>
                  <a:cubicBezTo>
                    <a:pt x="346344" y="336007"/>
                    <a:pt x="410321" y="316140"/>
                    <a:pt x="436880" y="314960"/>
                  </a:cubicBezTo>
                  <a:cubicBezTo>
                    <a:pt x="572255" y="308943"/>
                    <a:pt x="707813" y="308187"/>
                    <a:pt x="843280" y="304800"/>
                  </a:cubicBezTo>
                  <a:cubicBezTo>
                    <a:pt x="869489" y="301056"/>
                    <a:pt x="916507" y="298666"/>
                    <a:pt x="944880" y="284480"/>
                  </a:cubicBezTo>
                  <a:cubicBezTo>
                    <a:pt x="955802" y="279019"/>
                    <a:pt x="964202" y="269119"/>
                    <a:pt x="975360" y="264160"/>
                  </a:cubicBezTo>
                  <a:cubicBezTo>
                    <a:pt x="1018820" y="244844"/>
                    <a:pt x="1035585" y="245501"/>
                    <a:pt x="1076960" y="233680"/>
                  </a:cubicBezTo>
                  <a:cubicBezTo>
                    <a:pt x="1178990" y="204529"/>
                    <a:pt x="1021033" y="245122"/>
                    <a:pt x="1148080" y="213360"/>
                  </a:cubicBezTo>
                  <a:cubicBezTo>
                    <a:pt x="1261183" y="218746"/>
                    <a:pt x="1354769" y="233661"/>
                    <a:pt x="1463040" y="213360"/>
                  </a:cubicBezTo>
                  <a:cubicBezTo>
                    <a:pt x="1484092" y="209413"/>
                    <a:pt x="1503680" y="199813"/>
                    <a:pt x="1524000" y="193040"/>
                  </a:cubicBezTo>
                  <a:cubicBezTo>
                    <a:pt x="1534160" y="189653"/>
                    <a:pt x="1545569" y="188821"/>
                    <a:pt x="1554480" y="182880"/>
                  </a:cubicBezTo>
                  <a:cubicBezTo>
                    <a:pt x="1564640" y="176107"/>
                    <a:pt x="1575024" y="169657"/>
                    <a:pt x="1584960" y="162560"/>
                  </a:cubicBezTo>
                  <a:cubicBezTo>
                    <a:pt x="1598739" y="152718"/>
                    <a:pt x="1610454" y="139653"/>
                    <a:pt x="1625600" y="132080"/>
                  </a:cubicBezTo>
                  <a:cubicBezTo>
                    <a:pt x="1638089" y="125835"/>
                    <a:pt x="1652693" y="125307"/>
                    <a:pt x="1666240" y="121920"/>
                  </a:cubicBezTo>
                  <a:cubicBezTo>
                    <a:pt x="1693733" y="103591"/>
                    <a:pt x="1705134" y="94170"/>
                    <a:pt x="1737360" y="81280"/>
                  </a:cubicBezTo>
                  <a:cubicBezTo>
                    <a:pt x="1809202" y="52543"/>
                    <a:pt x="1779082" y="68763"/>
                    <a:pt x="1838960" y="50800"/>
                  </a:cubicBezTo>
                  <a:cubicBezTo>
                    <a:pt x="1859476" y="44645"/>
                    <a:pt x="1879600" y="37253"/>
                    <a:pt x="1899920" y="30480"/>
                  </a:cubicBezTo>
                  <a:lnTo>
                    <a:pt x="1930400" y="20320"/>
                  </a:lnTo>
                  <a:cubicBezTo>
                    <a:pt x="1940560" y="16933"/>
                    <a:pt x="1951301" y="14949"/>
                    <a:pt x="1960880" y="10160"/>
                  </a:cubicBezTo>
                  <a:lnTo>
                    <a:pt x="1981200" y="0"/>
                  </a:lnTo>
                </a:path>
              </a:pathLst>
            </a:cu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62ED1FC-7CA0-4AC5-AE0F-325B96A8E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3826" y="1004050"/>
              <a:ext cx="6248174" cy="424706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E5545C2-6C98-4E1A-99A4-2D536B005A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8637" y="2406259"/>
              <a:ext cx="1673142" cy="4194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6A22AC-B29E-4D7C-B177-2CE46A92F4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15500" y="2322818"/>
              <a:ext cx="630528" cy="496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2D0F51-5A3E-4594-A84F-D5921282F7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31779" y="2372455"/>
              <a:ext cx="383721" cy="3380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E552AF-3FAB-4E03-8A6B-E927BC45A657}"/>
                </a:ext>
              </a:extLst>
            </p:cNvPr>
            <p:cNvCxnSpPr/>
            <p:nvPr/>
          </p:nvCxnSpPr>
          <p:spPr>
            <a:xfrm flipV="1">
              <a:off x="7700282" y="2631774"/>
              <a:ext cx="1194707" cy="3291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92DD7E0-F56A-4F08-BE9D-991D9D308CD0}"/>
                </a:ext>
              </a:extLst>
            </p:cNvPr>
            <p:cNvCxnSpPr>
              <a:cxnSpLocks/>
            </p:cNvCxnSpPr>
            <p:nvPr/>
          </p:nvCxnSpPr>
          <p:spPr>
            <a:xfrm>
              <a:off x="8904514" y="2620276"/>
              <a:ext cx="74567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3DBC7AE-A36E-40B0-9A25-E8E1F42EFA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69236" y="2562955"/>
              <a:ext cx="721178" cy="573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65F44D0-C42C-4FA8-85EC-F502D432FD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1823" y="3402241"/>
              <a:ext cx="845827" cy="515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1148FD3-D7FF-4ABD-BE26-34E2CB0E68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7650" y="3201620"/>
              <a:ext cx="813707" cy="1896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BF3BF34-7BE2-47C9-8119-1327768080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7814" y="3199889"/>
              <a:ext cx="430099" cy="76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6FE7ED-F641-41FA-BADE-B5BBB163F66A}"/>
                </a:ext>
              </a:extLst>
            </p:cNvPr>
            <p:cNvCxnSpPr>
              <a:cxnSpLocks/>
            </p:cNvCxnSpPr>
            <p:nvPr/>
          </p:nvCxnSpPr>
          <p:spPr>
            <a:xfrm>
              <a:off x="9041317" y="3205250"/>
              <a:ext cx="445583" cy="2882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6617B55-3AB8-40E4-A1C3-E273176A44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86900" y="3061622"/>
              <a:ext cx="859128" cy="1686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E8D403A-3083-4BB9-8864-0A049132AC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3337" y="3716648"/>
              <a:ext cx="845827" cy="515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AA26F24-45D0-4B36-B27C-44EEB07F4B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8687" y="3671053"/>
              <a:ext cx="845827" cy="515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DAE2701-7EA2-48A7-9B72-5CAB685FB9C8}"/>
                </a:ext>
              </a:extLst>
            </p:cNvPr>
            <p:cNvCxnSpPr>
              <a:cxnSpLocks/>
            </p:cNvCxnSpPr>
            <p:nvPr/>
          </p:nvCxnSpPr>
          <p:spPr>
            <a:xfrm>
              <a:off x="8908865" y="3692202"/>
              <a:ext cx="184103" cy="1488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6AA716B-4E99-4FCF-8B2B-667BE0E2E6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93247" y="3742404"/>
              <a:ext cx="238532" cy="688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17C111B-457F-4359-804B-6D6BFB561E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45305" y="3477355"/>
              <a:ext cx="94109" cy="2737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0393E2B-3B26-4CFF-AFEF-8640D4E6C1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9414" y="3259311"/>
              <a:ext cx="859128" cy="1686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D04A8EC-73DA-4D7D-915C-46329A444817}"/>
              </a:ext>
            </a:extLst>
          </p:cNvPr>
          <p:cNvGrpSpPr/>
          <p:nvPr/>
        </p:nvGrpSpPr>
        <p:grpSpPr>
          <a:xfrm>
            <a:off x="322700" y="2573914"/>
            <a:ext cx="5432672" cy="3130600"/>
            <a:chOff x="322700" y="2573914"/>
            <a:chExt cx="5488334" cy="30871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DA3786-64FA-4C93-80D6-791F1DAA3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700" y="2573914"/>
              <a:ext cx="5488334" cy="308718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BD483A4-7E7F-4D84-9148-74E17486ED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989" y="3893736"/>
              <a:ext cx="1664558" cy="26807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BD80FD7-C339-49D9-8B7C-FA931F9EFD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8558" y="3562141"/>
              <a:ext cx="1664558" cy="3201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25ED687-AB6C-49E8-89E0-E7BC45C06F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2785" y="3477355"/>
              <a:ext cx="1148349" cy="9309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296E22-BC73-4DB1-9FA1-E1BFF5931D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9136" y="3972347"/>
              <a:ext cx="1664558" cy="3201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FBBAA43-7925-4B76-A3BC-51A5C1C3A2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4796" y="3716648"/>
              <a:ext cx="1081305" cy="2891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5068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BD7722-6E98-403A-A7BF-492270CFCD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75" y="770918"/>
            <a:ext cx="3032820" cy="5051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01AC5A-1555-44A6-B5E2-27B4B46B1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344" y="770918"/>
            <a:ext cx="3032819" cy="5051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76A880-591C-4C4B-B49D-24E5FEB64EBA}"/>
              </a:ext>
            </a:extLst>
          </p:cNvPr>
          <p:cNvSpPr/>
          <p:nvPr/>
        </p:nvSpPr>
        <p:spPr>
          <a:xfrm>
            <a:off x="141574" y="0"/>
            <a:ext cx="90027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Brierley’s Current Grouting Approach – Cont.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1CDA61-F654-41D8-800F-AC9CEE3718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003" y="770918"/>
            <a:ext cx="4880881" cy="2738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9D1448-F391-4D34-865A-9D32A19968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003" y="3695462"/>
            <a:ext cx="4880881" cy="2867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6077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67AC627-5CA0-4030-81A5-A2110BC838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19" y="4989795"/>
            <a:ext cx="3087119" cy="1254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8D1BB-CD96-4E98-BCA8-78224DFD00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919" y="226501"/>
            <a:ext cx="5906082" cy="3110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5421CE-E6C3-40EA-8F57-6AE44E42D2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8170" y="2399253"/>
            <a:ext cx="6115574" cy="4232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7EB252-FF21-4CC8-A6A9-99142C581E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89" y="3521211"/>
            <a:ext cx="3069552" cy="1356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D07DE7-3B60-4866-91EF-63F5690A2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26979" y="129379"/>
            <a:ext cx="2060934" cy="2277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7FFBA5-1269-479E-96C2-856202EC576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891" y="237766"/>
            <a:ext cx="3462676" cy="2060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2A8364-4FBE-43A0-8950-2ECC92389D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77459" y="3962510"/>
            <a:ext cx="3110290" cy="2227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2473" y="2399253"/>
            <a:ext cx="3932237" cy="1600200"/>
          </a:xfrm>
        </p:spPr>
        <p:txBody>
          <a:bodyPr>
            <a:normAutofit/>
          </a:bodyPr>
          <a:lstStyle/>
          <a:p>
            <a:r>
              <a:rPr lang="en-US" sz="8000" b="1" dirty="0">
                <a:latin typeface="+mn-lt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08783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31520"/>
          </a:xfrm>
        </p:spPr>
        <p:txBody>
          <a:bodyPr/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Glenrock Mining History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>
          <a:xfrm>
            <a:off x="75501" y="1154798"/>
            <a:ext cx="5632755" cy="5178888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1847: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First documented coal production near Glenrock </a:t>
            </a:r>
          </a:p>
          <a:p>
            <a:pPr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1888: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Increase in commercial production. Coal used for domestic purposes</a:t>
            </a:r>
          </a:p>
          <a:p>
            <a:pPr lvl="1"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Over 855,000 Tons mined</a:t>
            </a:r>
          </a:p>
          <a:p>
            <a:pPr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1909: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Glenrock Mines closed due to poor roof and excessive flooding</a:t>
            </a:r>
          </a:p>
          <a:p>
            <a:pPr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Total undermined area in Glenrock </a:t>
            </a:r>
          </a:p>
          <a:p>
            <a:pPr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No. 1 and No. 2 Mines = 217 acres</a:t>
            </a:r>
          </a:p>
          <a:p>
            <a:pPr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McDonald Mine = 22 acres</a:t>
            </a:r>
          </a:p>
          <a:p>
            <a:pPr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Two Historic Mitigation Programs Launched</a:t>
            </a:r>
          </a:p>
          <a:p>
            <a:pPr lvl="1"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D’Appolonia: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1984 – 1987</a:t>
            </a:r>
          </a:p>
          <a:p>
            <a:pPr lvl="1"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CTL/Thompson: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1994 – 1997</a:t>
            </a: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115" y="365761"/>
            <a:ext cx="4729541" cy="3813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AB0988-72BA-4AFA-B09F-D90271A7DF9E}"/>
              </a:ext>
            </a:extLst>
          </p:cNvPr>
          <p:cNvSpPr txBox="1"/>
          <p:nvPr/>
        </p:nvSpPr>
        <p:spPr>
          <a:xfrm>
            <a:off x="645952" y="48572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EF6491-6621-471A-9D00-E0C5C6CD87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313" y="1433076"/>
            <a:ext cx="7910186" cy="46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FE78-0979-4F1C-A7A8-A2ADE53C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2"/>
            <a:ext cx="9404723" cy="1400530"/>
          </a:xfrm>
        </p:spPr>
        <p:txBody>
          <a:bodyPr/>
          <a:lstStyle/>
          <a:p>
            <a:r>
              <a:rPr lang="en-US" sz="3200" b="1" dirty="0"/>
              <a:t>Mines in Glenrock and Undermined Areas</a:t>
            </a:r>
            <a:endParaRPr lang="en-US" sz="3200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4F737C2-A318-44A1-BC8D-BA03C475A5B9}"/>
              </a:ext>
            </a:extLst>
          </p:cNvPr>
          <p:cNvSpPr txBox="1">
            <a:spLocks/>
          </p:cNvSpPr>
          <p:nvPr/>
        </p:nvSpPr>
        <p:spPr>
          <a:xfrm>
            <a:off x="132409" y="1050880"/>
            <a:ext cx="4449404" cy="260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No. 1 and No. 2 Mines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Area = 217 acres</a:t>
            </a:r>
          </a:p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McDonald Mine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Area = 22 acres</a:t>
            </a:r>
          </a:p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Goff Mine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Area = 6 acres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71ED4-795A-4FC2-B7CB-9ED7065ABE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650" y="914417"/>
            <a:ext cx="8545078" cy="547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35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6395"/>
          </a:xfrm>
        </p:spPr>
        <p:txBody>
          <a:bodyPr/>
          <a:lstStyle/>
          <a:p>
            <a:r>
              <a:rPr lang="en-US" sz="3200" b="1" dirty="0">
                <a:latin typeface="+mn-lt"/>
              </a:rPr>
              <a:t>Background - Why We Are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14" y="294888"/>
            <a:ext cx="10802483" cy="823912"/>
          </a:xfrm>
        </p:spPr>
        <p:txBody>
          <a:bodyPr>
            <a:noAutofit/>
          </a:bodyPr>
          <a:lstStyle/>
          <a:p>
            <a:r>
              <a:rPr lang="en-US" sz="2800" b="0" dirty="0"/>
              <a:t>AML response to Spring/Summer 2016 Subsidence Events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9561" y="1200834"/>
            <a:ext cx="5157787" cy="3684588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Sinkhole in Glenrock at the intersection of Millar Lane and the Highway 20-26-87 (May 2016) following heavy precipitation.</a:t>
            </a:r>
          </a:p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additional events due east, north of the Glenrock Birch Street Apartments (June 2016).</a:t>
            </a:r>
          </a:p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Investigations confirmed they are mine-related.</a:t>
            </a:r>
          </a:p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Similar events recorded after 2016 - current with additional pubic awareness.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65" y="1353175"/>
            <a:ext cx="5622548" cy="3821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331708-3DE6-460A-A533-65D4E70C2B6B}"/>
              </a:ext>
            </a:extLst>
          </p:cNvPr>
          <p:cNvSpPr txBox="1"/>
          <p:nvPr/>
        </p:nvSpPr>
        <p:spPr>
          <a:xfrm>
            <a:off x="6096000" y="5174854"/>
            <a:ext cx="5424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Millar Lane &amp; Hwy 20-26; outside of known mining extent</a:t>
            </a:r>
          </a:p>
        </p:txBody>
      </p:sp>
    </p:spTree>
    <p:extLst>
      <p:ext uri="{BB962C8B-B14F-4D97-AF65-F5344CB8AC3E}">
        <p14:creationId xmlns:p14="http://schemas.microsoft.com/office/powerpoint/2010/main" val="612406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FE78-0979-4F1C-A7A8-A2ADE53C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89296"/>
            <a:ext cx="9404723" cy="1400530"/>
          </a:xfrm>
        </p:spPr>
        <p:txBody>
          <a:bodyPr/>
          <a:lstStyle/>
          <a:p>
            <a:r>
              <a:rPr lang="en-US" sz="3200" b="1" dirty="0"/>
              <a:t>Subsidence Events and Topography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6CCC4-A9A8-4689-A14B-ED2C6C97F8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00" y="789562"/>
            <a:ext cx="8180544" cy="4934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B2BF39-EE35-495F-90B8-428A84FCB1E0}"/>
              </a:ext>
            </a:extLst>
          </p:cNvPr>
          <p:cNvSpPr txBox="1"/>
          <p:nvPr/>
        </p:nvSpPr>
        <p:spPr>
          <a:xfrm>
            <a:off x="8494073" y="1175205"/>
            <a:ext cx="36480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 (Area of Potential Effect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 K &amp; L, focus of study area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	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D2742-BB9C-4757-AB15-166B63BC7A25}"/>
              </a:ext>
            </a:extLst>
          </p:cNvPr>
          <p:cNvSpPr txBox="1"/>
          <p:nvPr/>
        </p:nvSpPr>
        <p:spPr>
          <a:xfrm>
            <a:off x="8543924" y="2159239"/>
            <a:ext cx="35483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Dipping northeast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Approximately 150’ of hydraulic head pressure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165’ average depth to coal in study area</a:t>
            </a:r>
          </a:p>
        </p:txBody>
      </p:sp>
    </p:spTree>
    <p:extLst>
      <p:ext uri="{BB962C8B-B14F-4D97-AF65-F5344CB8AC3E}">
        <p14:creationId xmlns:p14="http://schemas.microsoft.com/office/powerpoint/2010/main" val="549251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8">
            <a:extLst>
              <a:ext uri="{FF2B5EF4-FFF2-40B4-BE49-F238E27FC236}">
                <a16:creationId xmlns:a16="http://schemas.microsoft.com/office/drawing/2014/main" id="{D4FA1917-4611-4653-9D60-7E79B3B1C1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690" y="612843"/>
            <a:ext cx="8401302" cy="51261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90" y="0"/>
            <a:ext cx="10515600" cy="701378"/>
          </a:xfrm>
        </p:spPr>
        <p:txBody>
          <a:bodyPr>
            <a:normAutofit/>
          </a:bodyPr>
          <a:lstStyle/>
          <a:p>
            <a:r>
              <a:rPr lang="en-US" sz="3200" b="1" dirty="0"/>
              <a:t>Area K Pilot Program</a:t>
            </a:r>
            <a:endParaRPr lang="en-US" sz="3200" b="1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8F07AB-61D0-47DE-A457-E2BE1EF0B8E5}"/>
              </a:ext>
            </a:extLst>
          </p:cNvPr>
          <p:cNvSpPr txBox="1"/>
          <p:nvPr/>
        </p:nvSpPr>
        <p:spPr>
          <a:xfrm>
            <a:off x="0" y="612844"/>
            <a:ext cx="36656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rgbClr val="FFFF00"/>
                </a:solidFill>
              </a:rPr>
              <a:t>Purpose</a:t>
            </a:r>
            <a:r>
              <a:rPr lang="en-US" b="1" dirty="0">
                <a:solidFill>
                  <a:srgbClr val="FFFF00"/>
                </a:solidFill>
              </a:rPr>
              <a:t>: To test the feasibility of mitigation under artesian conditions within a heavily developed suburb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monitoring wells in Pilot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of 23 all over the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Approximately 100 proposed injection borings for grouting.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Grout barrier to prohibit and isolate groundwater and grout flow.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Surcharge loads to simulate footing 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well is equipped with a valve to release pressure when needed.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8FD407D-9204-46E8-84DC-6165F8F82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4052" y="1183276"/>
            <a:ext cx="7667538" cy="40738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F791BF-1B04-4F18-A8F5-46D58B1A20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7700" y="1314221"/>
            <a:ext cx="1667628" cy="1850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4FE9DB-8153-4AE0-8F26-3B74947F2A7B}"/>
              </a:ext>
            </a:extLst>
          </p:cNvPr>
          <p:cNvSpPr/>
          <p:nvPr/>
        </p:nvSpPr>
        <p:spPr>
          <a:xfrm>
            <a:off x="7890150" y="3429000"/>
            <a:ext cx="113842" cy="11655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353C08-B986-49A3-A232-A393CB7FBDCC}"/>
              </a:ext>
            </a:extLst>
          </p:cNvPr>
          <p:cNvCxnSpPr>
            <a:cxnSpLocks/>
          </p:cNvCxnSpPr>
          <p:nvPr/>
        </p:nvCxnSpPr>
        <p:spPr>
          <a:xfrm flipV="1">
            <a:off x="7092980" y="3577791"/>
            <a:ext cx="797170" cy="95606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D37290-27F5-49E2-B25A-3A914E1383E3}"/>
              </a:ext>
            </a:extLst>
          </p:cNvPr>
          <p:cNvCxnSpPr>
            <a:cxnSpLocks/>
          </p:cNvCxnSpPr>
          <p:nvPr/>
        </p:nvCxnSpPr>
        <p:spPr>
          <a:xfrm flipV="1">
            <a:off x="7092980" y="3745753"/>
            <a:ext cx="1006491" cy="78810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027E93-0F08-4FBB-A910-377499100DC1}"/>
              </a:ext>
            </a:extLst>
          </p:cNvPr>
          <p:cNvCxnSpPr>
            <a:cxnSpLocks/>
          </p:cNvCxnSpPr>
          <p:nvPr/>
        </p:nvCxnSpPr>
        <p:spPr>
          <a:xfrm flipV="1">
            <a:off x="7092980" y="3924023"/>
            <a:ext cx="1126578" cy="60983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68CF3E-5B18-4740-80BC-1EBB9301E2C5}"/>
              </a:ext>
            </a:extLst>
          </p:cNvPr>
          <p:cNvSpPr txBox="1"/>
          <p:nvPr/>
        </p:nvSpPr>
        <p:spPr>
          <a:xfrm>
            <a:off x="5780665" y="4293933"/>
            <a:ext cx="2300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Loading &amp; Settlement Testing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B1B2DC-CBEC-4955-BBF2-58E9B2586995}"/>
              </a:ext>
            </a:extLst>
          </p:cNvPr>
          <p:cNvSpPr/>
          <p:nvPr/>
        </p:nvSpPr>
        <p:spPr>
          <a:xfrm>
            <a:off x="8081108" y="3607270"/>
            <a:ext cx="113842" cy="11655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8E7D71-FEFC-47D8-8863-CC922E3D8752}"/>
              </a:ext>
            </a:extLst>
          </p:cNvPr>
          <p:cNvSpPr/>
          <p:nvPr/>
        </p:nvSpPr>
        <p:spPr>
          <a:xfrm>
            <a:off x="8219558" y="3803317"/>
            <a:ext cx="113842" cy="11655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FE78-0979-4F1C-A7A8-A2ADE53C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79" y="111089"/>
            <a:ext cx="9404723" cy="589411"/>
          </a:xfrm>
        </p:spPr>
        <p:txBody>
          <a:bodyPr/>
          <a:lstStyle/>
          <a:p>
            <a:r>
              <a:rPr lang="en-US" sz="3200" b="1" dirty="0"/>
              <a:t>Localized Aquifer System in Glenrock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3D191D-CA0C-40D6-BBB5-57CD7061FA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175" y="1077539"/>
            <a:ext cx="8449427" cy="4702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590DFC-1FA5-4100-869C-8B85F420AF02}"/>
              </a:ext>
            </a:extLst>
          </p:cNvPr>
          <p:cNvSpPr/>
          <p:nvPr/>
        </p:nvSpPr>
        <p:spPr>
          <a:xfrm rot="909498">
            <a:off x="6763010" y="3077150"/>
            <a:ext cx="3856954" cy="3539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7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Shale/SltSt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2C78C1-AAB1-46C1-8624-7C9906FB5F0F}"/>
              </a:ext>
            </a:extLst>
          </p:cNvPr>
          <p:cNvSpPr/>
          <p:nvPr/>
        </p:nvSpPr>
        <p:spPr>
          <a:xfrm rot="1070669">
            <a:off x="6454631" y="4537984"/>
            <a:ext cx="3856954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Shale/SltSt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CE71FF-C7ED-4FF3-9A85-6A2A0AB990D5}"/>
              </a:ext>
            </a:extLst>
          </p:cNvPr>
          <p:cNvSpPr/>
          <p:nvPr/>
        </p:nvSpPr>
        <p:spPr>
          <a:xfrm rot="909498">
            <a:off x="6579140" y="4255134"/>
            <a:ext cx="385695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1D601A-9611-499A-BED3-002BD26BFCB7}"/>
              </a:ext>
            </a:extLst>
          </p:cNvPr>
          <p:cNvSpPr/>
          <p:nvPr/>
        </p:nvSpPr>
        <p:spPr>
          <a:xfrm rot="909498">
            <a:off x="6793035" y="3571551"/>
            <a:ext cx="385695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0DA4ED-808C-44F3-8D12-D3DC53E1A0DC}"/>
              </a:ext>
            </a:extLst>
          </p:cNvPr>
          <p:cNvSpPr/>
          <p:nvPr/>
        </p:nvSpPr>
        <p:spPr>
          <a:xfrm rot="909498">
            <a:off x="6411586" y="4822898"/>
            <a:ext cx="385695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Ss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F23E52DF-8361-453E-A596-F0BD9A602EF4}"/>
              </a:ext>
            </a:extLst>
          </p:cNvPr>
          <p:cNvSpPr/>
          <p:nvPr/>
        </p:nvSpPr>
        <p:spPr>
          <a:xfrm>
            <a:off x="9646639" y="1319783"/>
            <a:ext cx="455414" cy="3607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62833288-0A93-4B83-993D-D7BC591AD6B4}"/>
              </a:ext>
            </a:extLst>
          </p:cNvPr>
          <p:cNvSpPr/>
          <p:nvPr/>
        </p:nvSpPr>
        <p:spPr>
          <a:xfrm>
            <a:off x="9656894" y="4350354"/>
            <a:ext cx="455414" cy="3607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23972900-C3AF-434E-9B86-C97289DEFAE9}"/>
              </a:ext>
            </a:extLst>
          </p:cNvPr>
          <p:cNvSpPr/>
          <p:nvPr/>
        </p:nvSpPr>
        <p:spPr>
          <a:xfrm>
            <a:off x="9646639" y="5235489"/>
            <a:ext cx="455414" cy="3607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5BA52079-C2E1-4AC5-B43F-F51DBA68B32D}"/>
              </a:ext>
            </a:extLst>
          </p:cNvPr>
          <p:cNvSpPr/>
          <p:nvPr/>
        </p:nvSpPr>
        <p:spPr>
          <a:xfrm>
            <a:off x="9633778" y="3768991"/>
            <a:ext cx="455414" cy="3607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74DD5F-4BD2-4EE7-AD67-6FB8CA079259}"/>
              </a:ext>
            </a:extLst>
          </p:cNvPr>
          <p:cNvSpPr txBox="1"/>
          <p:nvPr/>
        </p:nvSpPr>
        <p:spPr>
          <a:xfrm>
            <a:off x="10131068" y="130652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Aquifer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0F0F9B-34BF-499C-A810-6D46E85F8E15}"/>
              </a:ext>
            </a:extLst>
          </p:cNvPr>
          <p:cNvSpPr txBox="1"/>
          <p:nvPr/>
        </p:nvSpPr>
        <p:spPr>
          <a:xfrm>
            <a:off x="10085910" y="376489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Aquifer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8B1838-767C-4872-8D2B-617FC08178CF}"/>
              </a:ext>
            </a:extLst>
          </p:cNvPr>
          <p:cNvSpPr txBox="1"/>
          <p:nvPr/>
        </p:nvSpPr>
        <p:spPr>
          <a:xfrm>
            <a:off x="10089192" y="434605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Aquifer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23F73D-FA6E-4917-85C6-0F4E3A954FAF}"/>
              </a:ext>
            </a:extLst>
          </p:cNvPr>
          <p:cNvSpPr txBox="1"/>
          <p:nvPr/>
        </p:nvSpPr>
        <p:spPr>
          <a:xfrm>
            <a:off x="10111174" y="522973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Aquifer 4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7DF2C0-C358-4325-A0B9-3EA1B07EB987}"/>
              </a:ext>
            </a:extLst>
          </p:cNvPr>
          <p:cNvCxnSpPr>
            <a:cxnSpLocks/>
          </p:cNvCxnSpPr>
          <p:nvPr/>
        </p:nvCxnSpPr>
        <p:spPr>
          <a:xfrm flipV="1">
            <a:off x="3280095" y="2579037"/>
            <a:ext cx="914400" cy="17670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7B2D3A-D04E-4129-8DDE-AAB5EF223746}"/>
              </a:ext>
            </a:extLst>
          </p:cNvPr>
          <p:cNvCxnSpPr>
            <a:cxnSpLocks/>
          </p:cNvCxnSpPr>
          <p:nvPr/>
        </p:nvCxnSpPr>
        <p:spPr>
          <a:xfrm flipH="1">
            <a:off x="6504966" y="2497389"/>
            <a:ext cx="3215157" cy="987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7ECBA73-ED9C-47C7-B85C-71A825364DCA}"/>
              </a:ext>
            </a:extLst>
          </p:cNvPr>
          <p:cNvSpPr txBox="1"/>
          <p:nvPr/>
        </p:nvSpPr>
        <p:spPr>
          <a:xfrm>
            <a:off x="9720123" y="2231382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Mined Interval </a:t>
            </a:r>
          </a:p>
          <a:p>
            <a:r>
              <a:rPr lang="en-US" dirty="0"/>
              <a:t>(Room/Void)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C50DF-3F87-4FB3-97DF-94544A4A2666}"/>
              </a:ext>
            </a:extLst>
          </p:cNvPr>
          <p:cNvSpPr txBox="1"/>
          <p:nvPr/>
        </p:nvSpPr>
        <p:spPr>
          <a:xfrm>
            <a:off x="1061184" y="999100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Southwest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1493CE-43BC-461F-B3C3-2FF88EEAC4C8}"/>
              </a:ext>
            </a:extLst>
          </p:cNvPr>
          <p:cNvSpPr txBox="1"/>
          <p:nvPr/>
        </p:nvSpPr>
        <p:spPr>
          <a:xfrm>
            <a:off x="8388962" y="974145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Northeast</a:t>
            </a:r>
          </a:p>
        </p:txBody>
      </p:sp>
    </p:spTree>
    <p:extLst>
      <p:ext uri="{BB962C8B-B14F-4D97-AF65-F5344CB8AC3E}">
        <p14:creationId xmlns:p14="http://schemas.microsoft.com/office/powerpoint/2010/main" val="1463722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FE78-0979-4F1C-A7A8-A2ADE53C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2"/>
            <a:ext cx="9404723" cy="1400530"/>
          </a:xfrm>
        </p:spPr>
        <p:txBody>
          <a:bodyPr/>
          <a:lstStyle/>
          <a:p>
            <a:r>
              <a:rPr lang="en-US" sz="3200" b="1" dirty="0"/>
              <a:t>Mining Impact on  Local Hydrogeology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F4AF9-64F2-4B91-B4A7-37375782D4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40" y="801482"/>
            <a:ext cx="10178960" cy="5255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2503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20317</TotalTime>
  <Words>899</Words>
  <Application>Microsoft Office PowerPoint</Application>
  <PresentationFormat>Widescreen</PresentationFormat>
  <Paragraphs>221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Wingdings</vt:lpstr>
      <vt:lpstr>Wingdings 3</vt:lpstr>
      <vt:lpstr>Ion</vt:lpstr>
      <vt:lpstr>         2019 American Society of Mining         &amp; Reclamation  Challenges to Mine Backfilling in Poor Rock Formation with High Artesian Mine Water Pressure  Brierley Associates June 6th, 2019</vt:lpstr>
      <vt:lpstr>Presentation Outline</vt:lpstr>
      <vt:lpstr>Glenrock Mining History</vt:lpstr>
      <vt:lpstr>Mines in Glenrock and Undermined Areas</vt:lpstr>
      <vt:lpstr>Background - Why We Are Here</vt:lpstr>
      <vt:lpstr>Subsidence Events and Topography</vt:lpstr>
      <vt:lpstr>Area K Pilot Program</vt:lpstr>
      <vt:lpstr>Localized Aquifer System in Glenrock</vt:lpstr>
      <vt:lpstr>Mining Impact on  Local Hydrogeology</vt:lpstr>
      <vt:lpstr>Formation of Artesian Condition</vt:lpstr>
      <vt:lpstr>Prelim. Chemical Analyses Findings</vt:lpstr>
      <vt:lpstr>PowerPoint Presentation</vt:lpstr>
      <vt:lpstr>Groundwater Response While Grouting</vt:lpstr>
      <vt:lpstr>Risks of Current Condition?</vt:lpstr>
      <vt:lpstr>What Are The Risks of Mitigation in Artesian Condition?</vt:lpstr>
      <vt:lpstr>What Are The Risks of Mitigation – Cont.</vt:lpstr>
      <vt:lpstr>Backfilling Challenges in Glenrock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 Project 17.6B Glenrock Wyoming  Subsidence Mitigation and Investigations Update  March 13, 2017</dc:title>
  <dc:creator>Alan Howard</dc:creator>
  <cp:lastModifiedBy>Kevin Wolter</cp:lastModifiedBy>
  <cp:revision>346</cp:revision>
  <cp:lastPrinted>2019-05-29T22:48:38Z</cp:lastPrinted>
  <dcterms:created xsi:type="dcterms:W3CDTF">2017-03-07T20:47:59Z</dcterms:created>
  <dcterms:modified xsi:type="dcterms:W3CDTF">2019-06-17T18:27:51Z</dcterms:modified>
</cp:coreProperties>
</file>