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95" r:id="rId4"/>
    <p:sldId id="287" r:id="rId5"/>
    <p:sldId id="285" r:id="rId6"/>
    <p:sldId id="286" r:id="rId7"/>
    <p:sldId id="297" r:id="rId8"/>
    <p:sldId id="260" r:id="rId9"/>
    <p:sldId id="261" r:id="rId10"/>
    <p:sldId id="269" r:id="rId11"/>
    <p:sldId id="262" r:id="rId12"/>
    <p:sldId id="270" r:id="rId13"/>
    <p:sldId id="271" r:id="rId14"/>
    <p:sldId id="272" r:id="rId15"/>
    <p:sldId id="284" r:id="rId16"/>
    <p:sldId id="289" r:id="rId17"/>
    <p:sldId id="277" r:id="rId18"/>
    <p:sldId id="290" r:id="rId19"/>
    <p:sldId id="291" r:id="rId20"/>
    <p:sldId id="278" r:id="rId21"/>
    <p:sldId id="292" r:id="rId22"/>
    <p:sldId id="298" r:id="rId23"/>
    <p:sldId id="293" r:id="rId24"/>
    <p:sldId id="273" r:id="rId25"/>
    <p:sldId id="299" r:id="rId26"/>
    <p:sldId id="274" r:id="rId27"/>
    <p:sldId id="275" r:id="rId28"/>
    <p:sldId id="276" r:id="rId29"/>
    <p:sldId id="300" r:id="rId30"/>
    <p:sldId id="296" r:id="rId3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2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41007605546548"/>
          <c:y val="4.7786648987894975E-2"/>
          <c:w val="0.7336277221515598"/>
          <c:h val="0.84005677372662546"/>
        </c:manualLayout>
      </c:layout>
      <c:scatterChart>
        <c:scatterStyle val="lineMarker"/>
        <c:varyColors val="0"/>
        <c:ser>
          <c:idx val="0"/>
          <c:order val="0"/>
          <c:tx>
            <c:strRef>
              <c:f>Revised!$W$19</c:f>
              <c:strCache>
                <c:ptCount val="1"/>
                <c:pt idx="0">
                  <c:v>Canda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xVal>
            <c:numRef>
              <c:f>Revised!$V$20:$V$25</c:f>
              <c:numCache>
                <c:formatCode>General</c:formatCode>
                <c:ptCount val="6"/>
                <c:pt idx="0">
                  <c:v>0</c:v>
                </c:pt>
                <c:pt idx="1">
                  <c:v>1.3</c:v>
                </c:pt>
                <c:pt idx="2">
                  <c:v>2.5</c:v>
                </c:pt>
                <c:pt idx="3">
                  <c:v>4.8</c:v>
                </c:pt>
                <c:pt idx="4">
                  <c:v>6.9</c:v>
                </c:pt>
                <c:pt idx="5">
                  <c:v>9</c:v>
                </c:pt>
              </c:numCache>
            </c:numRef>
          </c:xVal>
          <c:yVal>
            <c:numRef>
              <c:f>Revised!$W$20:$W$25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126.22950819672131</c:v>
                </c:pt>
                <c:pt idx="3">
                  <c:v>90.163934426229503</c:v>
                </c:pt>
                <c:pt idx="4">
                  <c:v>98.360655737704917</c:v>
                </c:pt>
                <c:pt idx="5">
                  <c:v>116.39344262295081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D06-4E73-9157-BBF22A7D1E7E}"/>
            </c:ext>
          </c:extLst>
        </c:ser>
        <c:ser>
          <c:idx val="1"/>
          <c:order val="1"/>
          <c:tx>
            <c:strRef>
              <c:f>Revised!$X$19</c:f>
              <c:strCache>
                <c:ptCount val="1"/>
                <c:pt idx="0">
                  <c:v>Fedora 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63500">
                <a:solidFill>
                  <a:schemeClr val="accent2"/>
                </a:solidFill>
              </a:ln>
              <a:effectLst/>
            </c:spPr>
          </c:marker>
          <c:xVal>
            <c:numRef>
              <c:f>Revised!$V$20:$V$25</c:f>
              <c:numCache>
                <c:formatCode>General</c:formatCode>
                <c:ptCount val="6"/>
                <c:pt idx="0">
                  <c:v>0</c:v>
                </c:pt>
                <c:pt idx="1">
                  <c:v>1.3</c:v>
                </c:pt>
                <c:pt idx="2">
                  <c:v>2.5</c:v>
                </c:pt>
                <c:pt idx="3">
                  <c:v>4.8</c:v>
                </c:pt>
                <c:pt idx="4">
                  <c:v>6.9</c:v>
                </c:pt>
                <c:pt idx="5">
                  <c:v>9</c:v>
                </c:pt>
              </c:numCache>
            </c:numRef>
          </c:xVal>
          <c:yVal>
            <c:numRef>
              <c:f>Revised!$X$20:$X$25</c:f>
              <c:numCache>
                <c:formatCode>General</c:formatCode>
                <c:ptCount val="6"/>
                <c:pt idx="0">
                  <c:v>100</c:v>
                </c:pt>
                <c:pt idx="1">
                  <c:v>97.435897435897431</c:v>
                </c:pt>
                <c:pt idx="2">
                  <c:v>105.12820512820512</c:v>
                </c:pt>
                <c:pt idx="3">
                  <c:v>105.12820512820512</c:v>
                </c:pt>
                <c:pt idx="4">
                  <c:v>111.53846153846153</c:v>
                </c:pt>
                <c:pt idx="5">
                  <c:v>93.589743589743591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D06-4E73-9157-BBF22A7D1E7E}"/>
            </c:ext>
          </c:extLst>
        </c:ser>
        <c:ser>
          <c:idx val="2"/>
          <c:order val="2"/>
          <c:tx>
            <c:strRef>
              <c:f>Revised!$Y$19</c:f>
              <c:strCache>
                <c:ptCount val="1"/>
                <c:pt idx="0">
                  <c:v>Futura 75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63500">
                <a:solidFill>
                  <a:schemeClr val="accent6"/>
                </a:solidFill>
              </a:ln>
              <a:effectLst/>
            </c:spPr>
          </c:marker>
          <c:xVal>
            <c:numRef>
              <c:f>Revised!$V$20:$V$25</c:f>
              <c:numCache>
                <c:formatCode>General</c:formatCode>
                <c:ptCount val="6"/>
                <c:pt idx="0">
                  <c:v>0</c:v>
                </c:pt>
                <c:pt idx="1">
                  <c:v>1.3</c:v>
                </c:pt>
                <c:pt idx="2">
                  <c:v>2.5</c:v>
                </c:pt>
                <c:pt idx="3">
                  <c:v>4.8</c:v>
                </c:pt>
                <c:pt idx="4">
                  <c:v>6.9</c:v>
                </c:pt>
                <c:pt idx="5">
                  <c:v>9</c:v>
                </c:pt>
              </c:numCache>
            </c:numRef>
          </c:xVal>
          <c:yVal>
            <c:numRef>
              <c:f>Revised!$Y$20:$Y$25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104.81927710843374</c:v>
                </c:pt>
                <c:pt idx="3">
                  <c:v>96.385542168674704</c:v>
                </c:pt>
                <c:pt idx="4">
                  <c:v>109.63855421686748</c:v>
                </c:pt>
                <c:pt idx="5">
                  <c:v>106.02409638554217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D06-4E73-9157-BBF22A7D1E7E}"/>
            </c:ext>
          </c:extLst>
        </c:ser>
        <c:ser>
          <c:idx val="3"/>
          <c:order val="3"/>
          <c:tx>
            <c:strRef>
              <c:f>Revised!$Z$19</c:f>
              <c:strCache>
                <c:ptCount val="1"/>
                <c:pt idx="0">
                  <c:v>Felina 32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63500">
                <a:solidFill>
                  <a:schemeClr val="accent4"/>
                </a:solidFill>
              </a:ln>
              <a:effectLst/>
            </c:spPr>
          </c:marker>
          <c:xVal>
            <c:numRef>
              <c:f>Revised!$V$20:$V$25</c:f>
              <c:numCache>
                <c:formatCode>General</c:formatCode>
                <c:ptCount val="6"/>
                <c:pt idx="0">
                  <c:v>0</c:v>
                </c:pt>
                <c:pt idx="1">
                  <c:v>1.3</c:v>
                </c:pt>
                <c:pt idx="2">
                  <c:v>2.5</c:v>
                </c:pt>
                <c:pt idx="3">
                  <c:v>4.8</c:v>
                </c:pt>
                <c:pt idx="4">
                  <c:v>6.9</c:v>
                </c:pt>
                <c:pt idx="5">
                  <c:v>9</c:v>
                </c:pt>
              </c:numCache>
            </c:numRef>
          </c:xVal>
          <c:yVal>
            <c:numRef>
              <c:f>Revised!$Z$20:$Z$25</c:f>
              <c:numCache>
                <c:formatCode>General</c:formatCode>
                <c:ptCount val="6"/>
                <c:pt idx="0">
                  <c:v>100</c:v>
                </c:pt>
                <c:pt idx="1">
                  <c:v>109.45945945945945</c:v>
                </c:pt>
                <c:pt idx="2">
                  <c:v>104.05405405405405</c:v>
                </c:pt>
                <c:pt idx="3">
                  <c:v>112.16216216216216</c:v>
                </c:pt>
                <c:pt idx="4">
                  <c:v>109.45945945945945</c:v>
                </c:pt>
                <c:pt idx="5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D06-4E73-9157-BBF22A7D1E7E}"/>
            </c:ext>
          </c:extLst>
        </c:ser>
        <c:ser>
          <c:idx val="4"/>
          <c:order val="4"/>
          <c:tx>
            <c:strRef>
              <c:f>Revised!$AA$19</c:f>
              <c:strCache>
                <c:ptCount val="1"/>
                <c:pt idx="0">
                  <c:v>Delores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63500">
                <a:solidFill>
                  <a:schemeClr val="accent5"/>
                </a:solidFill>
              </a:ln>
              <a:effectLst/>
            </c:spPr>
          </c:marker>
          <c:xVal>
            <c:numRef>
              <c:f>Revised!$V$20:$V$25</c:f>
              <c:numCache>
                <c:formatCode>General</c:formatCode>
                <c:ptCount val="6"/>
                <c:pt idx="0">
                  <c:v>0</c:v>
                </c:pt>
                <c:pt idx="1">
                  <c:v>1.3</c:v>
                </c:pt>
                <c:pt idx="2">
                  <c:v>2.5</c:v>
                </c:pt>
                <c:pt idx="3">
                  <c:v>4.8</c:v>
                </c:pt>
                <c:pt idx="4">
                  <c:v>6.9</c:v>
                </c:pt>
                <c:pt idx="5">
                  <c:v>9</c:v>
                </c:pt>
              </c:numCache>
            </c:numRef>
          </c:xVal>
          <c:yVal>
            <c:numRef>
              <c:f>Revised!$AA$20:$AA$25</c:f>
              <c:numCache>
                <c:formatCode>General</c:formatCode>
                <c:ptCount val="6"/>
                <c:pt idx="0">
                  <c:v>100</c:v>
                </c:pt>
                <c:pt idx="1">
                  <c:v>97.222222222222229</c:v>
                </c:pt>
                <c:pt idx="2">
                  <c:v>97.222222222222229</c:v>
                </c:pt>
                <c:pt idx="3">
                  <c:v>101.38888888888889</c:v>
                </c:pt>
                <c:pt idx="4">
                  <c:v>108.33333333333333</c:v>
                </c:pt>
                <c:pt idx="5">
                  <c:v>97.222222222222229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D06-4E73-9157-BBF22A7D1E7E}"/>
            </c:ext>
          </c:extLst>
        </c:ser>
        <c:ser>
          <c:idx val="5"/>
          <c:order val="5"/>
          <c:tx>
            <c:strRef>
              <c:f>Revised!$AB$19</c:f>
              <c:strCache>
                <c:ptCount val="1"/>
                <c:pt idx="0">
                  <c:v>Line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Revised!$V$20:$V$25</c:f>
              <c:numCache>
                <c:formatCode>General</c:formatCode>
                <c:ptCount val="6"/>
                <c:pt idx="0">
                  <c:v>0</c:v>
                </c:pt>
                <c:pt idx="1">
                  <c:v>1.3</c:v>
                </c:pt>
                <c:pt idx="2">
                  <c:v>2.5</c:v>
                </c:pt>
                <c:pt idx="3">
                  <c:v>4.8</c:v>
                </c:pt>
                <c:pt idx="4">
                  <c:v>6.9</c:v>
                </c:pt>
                <c:pt idx="5">
                  <c:v>9</c:v>
                </c:pt>
              </c:numCache>
            </c:numRef>
          </c:xVal>
          <c:yVal>
            <c:numRef>
              <c:f>Revised!$AB$20:$AB$25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D06-4E73-9157-BBF22A7D1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9912144"/>
        <c:axId val="669913128"/>
      </c:scatterChart>
      <c:valAx>
        <c:axId val="669912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EC (dS/m)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913128"/>
        <c:crosses val="autoZero"/>
        <c:crossBetween val="midCat"/>
        <c:minorUnit val="1"/>
      </c:valAx>
      <c:valAx>
        <c:axId val="6699131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 % Germination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912144"/>
        <c:crosses val="autoZero"/>
        <c:crossBetween val="midCat"/>
        <c:minorUnit val="10"/>
      </c:valAx>
      <c:spPr>
        <a:noFill/>
        <a:ln>
          <a:noFill/>
        </a:ln>
        <a:effectLst/>
      </c:spPr>
    </c:plotArea>
    <c:legend>
      <c:legendPos val="r"/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aseline="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Sheet1!$L$2</c:f>
              <c:strCache>
                <c:ptCount val="1"/>
                <c:pt idx="0">
                  <c:v>Canda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xVal>
            <c:numRef>
              <c:f>Sheet1!$K$8:$K$18</c:f>
              <c:numCache>
                <c:formatCode>General</c:formatCode>
                <c:ptCount val="11"/>
                <c:pt idx="0">
                  <c:v>6.91</c:v>
                </c:pt>
                <c:pt idx="1">
                  <c:v>9.0399999999999991</c:v>
                </c:pt>
                <c:pt idx="2">
                  <c:v>11.21</c:v>
                </c:pt>
                <c:pt idx="3">
                  <c:v>16.100000000000001</c:v>
                </c:pt>
                <c:pt idx="4">
                  <c:v>20.9</c:v>
                </c:pt>
                <c:pt idx="5">
                  <c:v>26.7</c:v>
                </c:pt>
                <c:pt idx="6">
                  <c:v>30.7</c:v>
                </c:pt>
                <c:pt idx="7">
                  <c:v>35.1</c:v>
                </c:pt>
                <c:pt idx="8">
                  <c:v>39.1</c:v>
                </c:pt>
                <c:pt idx="9">
                  <c:v>43.5</c:v>
                </c:pt>
                <c:pt idx="10">
                  <c:v>48</c:v>
                </c:pt>
              </c:numCache>
            </c:numRef>
          </c:xVal>
          <c:yVal>
            <c:numRef>
              <c:f>Sheet1!$L$8:$L$18</c:f>
              <c:numCache>
                <c:formatCode>General</c:formatCode>
                <c:ptCount val="11"/>
                <c:pt idx="2" formatCode="0%">
                  <c:v>0.69047619047619047</c:v>
                </c:pt>
                <c:pt idx="3" formatCode="0%">
                  <c:v>0.88095238095238093</c:v>
                </c:pt>
                <c:pt idx="4" formatCode="0%">
                  <c:v>0.73809523809523814</c:v>
                </c:pt>
                <c:pt idx="5" formatCode="0%">
                  <c:v>0.42857142857142855</c:v>
                </c:pt>
                <c:pt idx="6" formatCode="0%">
                  <c:v>0.14285714285714285</c:v>
                </c:pt>
                <c:pt idx="7" formatCode="0%">
                  <c:v>4.7619047619047623E-2</c:v>
                </c:pt>
                <c:pt idx="8" formatCode="0%">
                  <c:v>0</c:v>
                </c:pt>
                <c:pt idx="9" formatCode="0%">
                  <c:v>0</c:v>
                </c:pt>
                <c:pt idx="10" formatCode="0%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983-4C2B-9A58-241FA31C290C}"/>
            </c:ext>
          </c:extLst>
        </c:ser>
        <c:ser>
          <c:idx val="1"/>
          <c:order val="1"/>
          <c:tx>
            <c:strRef>
              <c:f>Sheet1!$M$2</c:f>
              <c:strCache>
                <c:ptCount val="1"/>
                <c:pt idx="0">
                  <c:v>Fedora 17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63500">
                <a:solidFill>
                  <a:schemeClr val="accent2"/>
                </a:solidFill>
              </a:ln>
              <a:effectLst/>
            </c:spPr>
          </c:marker>
          <c:xVal>
            <c:numRef>
              <c:f>Sheet1!$K$8:$K$18</c:f>
              <c:numCache>
                <c:formatCode>General</c:formatCode>
                <c:ptCount val="11"/>
                <c:pt idx="0">
                  <c:v>6.91</c:v>
                </c:pt>
                <c:pt idx="1">
                  <c:v>9.0399999999999991</c:v>
                </c:pt>
                <c:pt idx="2">
                  <c:v>11.21</c:v>
                </c:pt>
                <c:pt idx="3">
                  <c:v>16.100000000000001</c:v>
                </c:pt>
                <c:pt idx="4">
                  <c:v>20.9</c:v>
                </c:pt>
                <c:pt idx="5">
                  <c:v>26.7</c:v>
                </c:pt>
                <c:pt idx="6">
                  <c:v>30.7</c:v>
                </c:pt>
                <c:pt idx="7">
                  <c:v>35.1</c:v>
                </c:pt>
                <c:pt idx="8">
                  <c:v>39.1</c:v>
                </c:pt>
                <c:pt idx="9">
                  <c:v>43.5</c:v>
                </c:pt>
                <c:pt idx="10">
                  <c:v>48</c:v>
                </c:pt>
              </c:numCache>
            </c:numRef>
          </c:xVal>
          <c:yVal>
            <c:numRef>
              <c:f>Sheet1!$M$8:$M$18</c:f>
              <c:numCache>
                <c:formatCode>0%</c:formatCode>
                <c:ptCount val="11"/>
                <c:pt idx="0">
                  <c:v>1.0481927710843375</c:v>
                </c:pt>
                <c:pt idx="1">
                  <c:v>0.87951807228915668</c:v>
                </c:pt>
                <c:pt idx="2">
                  <c:v>1.0240963855421688</c:v>
                </c:pt>
                <c:pt idx="3">
                  <c:v>1</c:v>
                </c:pt>
                <c:pt idx="4">
                  <c:v>0.93975903614457834</c:v>
                </c:pt>
                <c:pt idx="5">
                  <c:v>0.75903614457831325</c:v>
                </c:pt>
                <c:pt idx="6">
                  <c:v>0.68674698795180722</c:v>
                </c:pt>
                <c:pt idx="7">
                  <c:v>0.10843373493975904</c:v>
                </c:pt>
                <c:pt idx="8">
                  <c:v>3.614457831325301E-2</c:v>
                </c:pt>
                <c:pt idx="9">
                  <c:v>2.4096385542168676E-2</c:v>
                </c:pt>
                <c:pt idx="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983-4C2B-9A58-241FA31C290C}"/>
            </c:ext>
          </c:extLst>
        </c:ser>
        <c:ser>
          <c:idx val="2"/>
          <c:order val="2"/>
          <c:tx>
            <c:strRef>
              <c:f>Sheet1!$N$2</c:f>
              <c:strCache>
                <c:ptCount val="1"/>
                <c:pt idx="0">
                  <c:v>Futura 75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63500">
                <a:solidFill>
                  <a:schemeClr val="accent6"/>
                </a:solidFill>
              </a:ln>
              <a:effectLst/>
            </c:spPr>
          </c:marker>
          <c:xVal>
            <c:numRef>
              <c:f>Sheet1!$K$8:$K$18</c:f>
              <c:numCache>
                <c:formatCode>General</c:formatCode>
                <c:ptCount val="11"/>
                <c:pt idx="0">
                  <c:v>6.91</c:v>
                </c:pt>
                <c:pt idx="1">
                  <c:v>9.0399999999999991</c:v>
                </c:pt>
                <c:pt idx="2">
                  <c:v>11.21</c:v>
                </c:pt>
                <c:pt idx="3">
                  <c:v>16.100000000000001</c:v>
                </c:pt>
                <c:pt idx="4">
                  <c:v>20.9</c:v>
                </c:pt>
                <c:pt idx="5">
                  <c:v>26.7</c:v>
                </c:pt>
                <c:pt idx="6">
                  <c:v>30.7</c:v>
                </c:pt>
                <c:pt idx="7">
                  <c:v>35.1</c:v>
                </c:pt>
                <c:pt idx="8">
                  <c:v>39.1</c:v>
                </c:pt>
                <c:pt idx="9">
                  <c:v>43.5</c:v>
                </c:pt>
                <c:pt idx="10">
                  <c:v>48</c:v>
                </c:pt>
              </c:numCache>
            </c:numRef>
          </c:xVal>
          <c:yVal>
            <c:numRef>
              <c:f>Sheet1!$N$8:$N$18</c:f>
              <c:numCache>
                <c:formatCode>0%</c:formatCode>
                <c:ptCount val="11"/>
                <c:pt idx="0">
                  <c:v>1.0340909090909092</c:v>
                </c:pt>
                <c:pt idx="1">
                  <c:v>1</c:v>
                </c:pt>
                <c:pt idx="2">
                  <c:v>1.0227272727272727</c:v>
                </c:pt>
                <c:pt idx="3">
                  <c:v>0.96590909090909083</c:v>
                </c:pt>
                <c:pt idx="4">
                  <c:v>0.78409090909090906</c:v>
                </c:pt>
                <c:pt idx="5">
                  <c:v>0.375</c:v>
                </c:pt>
                <c:pt idx="6">
                  <c:v>0.31818181818181823</c:v>
                </c:pt>
                <c:pt idx="7">
                  <c:v>1.1363636363636364E-2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983-4C2B-9A58-241FA31C290C}"/>
            </c:ext>
          </c:extLst>
        </c:ser>
        <c:ser>
          <c:idx val="3"/>
          <c:order val="3"/>
          <c:tx>
            <c:strRef>
              <c:f>Sheet1!$O$2</c:f>
              <c:strCache>
                <c:ptCount val="1"/>
                <c:pt idx="0">
                  <c:v>Felina 32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63500">
                <a:solidFill>
                  <a:schemeClr val="accent4"/>
                </a:solidFill>
              </a:ln>
              <a:effectLst/>
            </c:spPr>
          </c:marker>
          <c:xVal>
            <c:numRef>
              <c:f>Sheet1!$K$8:$K$18</c:f>
              <c:numCache>
                <c:formatCode>General</c:formatCode>
                <c:ptCount val="11"/>
                <c:pt idx="0">
                  <c:v>6.91</c:v>
                </c:pt>
                <c:pt idx="1">
                  <c:v>9.0399999999999991</c:v>
                </c:pt>
                <c:pt idx="2">
                  <c:v>11.21</c:v>
                </c:pt>
                <c:pt idx="3">
                  <c:v>16.100000000000001</c:v>
                </c:pt>
                <c:pt idx="4">
                  <c:v>20.9</c:v>
                </c:pt>
                <c:pt idx="5">
                  <c:v>26.7</c:v>
                </c:pt>
                <c:pt idx="6">
                  <c:v>30.7</c:v>
                </c:pt>
                <c:pt idx="7">
                  <c:v>35.1</c:v>
                </c:pt>
                <c:pt idx="8">
                  <c:v>39.1</c:v>
                </c:pt>
                <c:pt idx="9">
                  <c:v>43.5</c:v>
                </c:pt>
                <c:pt idx="10">
                  <c:v>48</c:v>
                </c:pt>
              </c:numCache>
            </c:numRef>
          </c:xVal>
          <c:yVal>
            <c:numRef>
              <c:f>Sheet1!$O$8:$O$18</c:f>
              <c:numCache>
                <c:formatCode>0%</c:formatCode>
                <c:ptCount val="11"/>
                <c:pt idx="0">
                  <c:v>0.95294117647058829</c:v>
                </c:pt>
                <c:pt idx="1">
                  <c:v>0.87058823529411766</c:v>
                </c:pt>
                <c:pt idx="2">
                  <c:v>0.96470588235294119</c:v>
                </c:pt>
                <c:pt idx="3">
                  <c:v>0.97647058823529409</c:v>
                </c:pt>
                <c:pt idx="4">
                  <c:v>1</c:v>
                </c:pt>
                <c:pt idx="5">
                  <c:v>0.83529411764705885</c:v>
                </c:pt>
                <c:pt idx="6">
                  <c:v>0.57647058823529407</c:v>
                </c:pt>
                <c:pt idx="7">
                  <c:v>0.22352941176470589</c:v>
                </c:pt>
                <c:pt idx="8">
                  <c:v>1.1764705882352941E-2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983-4C2B-9A58-241FA31C290C}"/>
            </c:ext>
          </c:extLst>
        </c:ser>
        <c:ser>
          <c:idx val="4"/>
          <c:order val="4"/>
          <c:tx>
            <c:strRef>
              <c:f>Sheet1!$P$2</c:f>
              <c:strCache>
                <c:ptCount val="1"/>
                <c:pt idx="0">
                  <c:v>Delores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63500">
                <a:solidFill>
                  <a:schemeClr val="accent5"/>
                </a:solidFill>
              </a:ln>
              <a:effectLst/>
            </c:spPr>
          </c:marker>
          <c:xVal>
            <c:numRef>
              <c:f>Sheet1!$K$8:$K$18</c:f>
              <c:numCache>
                <c:formatCode>General</c:formatCode>
                <c:ptCount val="11"/>
                <c:pt idx="0">
                  <c:v>6.91</c:v>
                </c:pt>
                <c:pt idx="1">
                  <c:v>9.0399999999999991</c:v>
                </c:pt>
                <c:pt idx="2">
                  <c:v>11.21</c:v>
                </c:pt>
                <c:pt idx="3">
                  <c:v>16.100000000000001</c:v>
                </c:pt>
                <c:pt idx="4">
                  <c:v>20.9</c:v>
                </c:pt>
                <c:pt idx="5">
                  <c:v>26.7</c:v>
                </c:pt>
                <c:pt idx="6">
                  <c:v>30.7</c:v>
                </c:pt>
                <c:pt idx="7">
                  <c:v>35.1</c:v>
                </c:pt>
                <c:pt idx="8">
                  <c:v>39.1</c:v>
                </c:pt>
                <c:pt idx="9">
                  <c:v>43.5</c:v>
                </c:pt>
                <c:pt idx="10">
                  <c:v>48</c:v>
                </c:pt>
              </c:numCache>
            </c:numRef>
          </c:xVal>
          <c:yVal>
            <c:numRef>
              <c:f>Sheet1!$P$8:$P$18</c:f>
              <c:numCache>
                <c:formatCode>0%</c:formatCode>
                <c:ptCount val="11"/>
                <c:pt idx="1">
                  <c:v>1.0769230769230769</c:v>
                </c:pt>
                <c:pt idx="2">
                  <c:v>0.89230769230769225</c:v>
                </c:pt>
                <c:pt idx="3">
                  <c:v>0.92307692307692302</c:v>
                </c:pt>
                <c:pt idx="4">
                  <c:v>0.89230769230769225</c:v>
                </c:pt>
                <c:pt idx="5">
                  <c:v>0.83076923076923082</c:v>
                </c:pt>
                <c:pt idx="6">
                  <c:v>0.46153846153846151</c:v>
                </c:pt>
                <c:pt idx="7">
                  <c:v>0.1076923076923077</c:v>
                </c:pt>
                <c:pt idx="8">
                  <c:v>4.6153846153846149E-2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983-4C2B-9A58-241FA31C2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7806712"/>
        <c:axId val="487802776"/>
      </c:scatterChart>
      <c:valAx>
        <c:axId val="487806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EC (dS/m)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802776"/>
        <c:crosses val="autoZero"/>
        <c:crossBetween val="midCat"/>
        <c:minorUnit val="2"/>
      </c:valAx>
      <c:valAx>
        <c:axId val="487802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 Percent Germination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806712"/>
        <c:crosses val="autoZero"/>
        <c:crossBetween val="midCat"/>
        <c:minorUnit val="0.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Height x EC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'Final expt'!$O$3</c:f>
              <c:strCache>
                <c:ptCount val="1"/>
                <c:pt idx="0">
                  <c:v>Ht (cm)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xVal>
            <c:numRef>
              <c:f>'Final expt'!$P$11:$P$16</c:f>
              <c:numCache>
                <c:formatCode>General</c:formatCode>
                <c:ptCount val="6"/>
                <c:pt idx="1">
                  <c:v>72.7</c:v>
                </c:pt>
                <c:pt idx="2">
                  <c:v>36.35</c:v>
                </c:pt>
                <c:pt idx="3">
                  <c:v>18.175000000000001</c:v>
                </c:pt>
                <c:pt idx="4">
                  <c:v>9.0875000000000004</c:v>
                </c:pt>
                <c:pt idx="5">
                  <c:v>4.5437500000000002</c:v>
                </c:pt>
              </c:numCache>
            </c:numRef>
          </c:xVal>
          <c:yVal>
            <c:numRef>
              <c:f>'Final expt'!$O$4:$O$9</c:f>
              <c:numCache>
                <c:formatCode>General</c:formatCode>
                <c:ptCount val="6"/>
                <c:pt idx="0">
                  <c:v>0</c:v>
                </c:pt>
                <c:pt idx="1">
                  <c:v>25.95</c:v>
                </c:pt>
                <c:pt idx="2">
                  <c:v>42.333333333333336</c:v>
                </c:pt>
                <c:pt idx="3">
                  <c:v>55.550000000000004</c:v>
                </c:pt>
                <c:pt idx="4">
                  <c:v>71.671428571428578</c:v>
                </c:pt>
                <c:pt idx="5">
                  <c:v>76.188888888888897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49A-45C6-B10B-0BBC40D0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9934656"/>
        <c:axId val="499938920"/>
      </c:scatterChart>
      <c:valAx>
        <c:axId val="499934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dS/m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938920"/>
        <c:crosses val="autoZero"/>
        <c:crossBetween val="midCat"/>
        <c:minorUnit val="5"/>
      </c:valAx>
      <c:valAx>
        <c:axId val="49993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Plant height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934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aseline="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'Final expt'!$P$3</c:f>
              <c:strCache>
                <c:ptCount val="1"/>
                <c:pt idx="0">
                  <c:v>Mass (g/pot)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xVal>
            <c:numRef>
              <c:f>'Final expt'!$P$11:$P$16</c:f>
              <c:numCache>
                <c:formatCode>General</c:formatCode>
                <c:ptCount val="6"/>
                <c:pt idx="1">
                  <c:v>72.7</c:v>
                </c:pt>
                <c:pt idx="2">
                  <c:v>36.35</c:v>
                </c:pt>
                <c:pt idx="3">
                  <c:v>18.175000000000001</c:v>
                </c:pt>
                <c:pt idx="4">
                  <c:v>9.0875000000000004</c:v>
                </c:pt>
                <c:pt idx="5">
                  <c:v>4.5437500000000002</c:v>
                </c:pt>
              </c:numCache>
            </c:numRef>
          </c:xVal>
          <c:yVal>
            <c:numRef>
              <c:f>'Final expt'!$P$4:$P$9</c:f>
              <c:numCache>
                <c:formatCode>General</c:formatCode>
                <c:ptCount val="6"/>
                <c:pt idx="0">
                  <c:v>0.49999999999999989</c:v>
                </c:pt>
                <c:pt idx="1">
                  <c:v>0.54</c:v>
                </c:pt>
                <c:pt idx="2">
                  <c:v>1.4900000000000002</c:v>
                </c:pt>
                <c:pt idx="3">
                  <c:v>2.42</c:v>
                </c:pt>
                <c:pt idx="4">
                  <c:v>4.2600000000000007</c:v>
                </c:pt>
                <c:pt idx="5">
                  <c:v>5.41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8EE-47D5-8834-1D59EB6DB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0510880"/>
        <c:axId val="430510224"/>
      </c:scatterChart>
      <c:valAx>
        <c:axId val="430510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dS/m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510224"/>
        <c:crosses val="autoZero"/>
        <c:crossBetween val="midCat"/>
        <c:minorUnit val="5"/>
      </c:valAx>
      <c:valAx>
        <c:axId val="43051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Plant Mass (g/pot)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510880"/>
        <c:crosses val="autoZero"/>
        <c:crossBetween val="midCat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aseline="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Pb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60325">
                <a:solidFill>
                  <a:schemeClr val="accent2"/>
                </a:solidFill>
              </a:ln>
              <a:effectLst/>
            </c:spPr>
          </c:marker>
          <c:xVal>
            <c:numRef>
              <c:f>Hemp!$B$23:$B$25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75</c:v>
                </c:pt>
              </c:numCache>
            </c:numRef>
          </c:xVal>
          <c:yVal>
            <c:numRef>
              <c:f>Hemp!$D$23:$D$25</c:f>
              <c:numCache>
                <c:formatCode>0.0000</c:formatCode>
                <c:ptCount val="3"/>
                <c:pt idx="0">
                  <c:v>2.123014076758013E-3</c:v>
                </c:pt>
                <c:pt idx="1">
                  <c:v>2.0196918123220782E-3</c:v>
                </c:pt>
                <c:pt idx="2">
                  <c:v>7.9341623434169735E-3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EC-436D-A9C0-80D5487ABB80}"/>
            </c:ext>
          </c:extLst>
        </c:ser>
        <c:ser>
          <c:idx val="2"/>
          <c:order val="1"/>
          <c:tx>
            <c:v>Cd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63500">
                <a:solidFill>
                  <a:schemeClr val="accent6"/>
                </a:solidFill>
              </a:ln>
              <a:effectLst/>
            </c:spPr>
          </c:marker>
          <c:xVal>
            <c:numRef>
              <c:f>Hemp!$B$23:$B$25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75</c:v>
                </c:pt>
              </c:numCache>
            </c:numRef>
          </c:xVal>
          <c:yVal>
            <c:numRef>
              <c:f>Hemp!$E$23:$E$25</c:f>
              <c:numCache>
                <c:formatCode>0.0000</c:formatCode>
                <c:ptCount val="3"/>
                <c:pt idx="0">
                  <c:v>3.8206369368558213E-3</c:v>
                </c:pt>
                <c:pt idx="1">
                  <c:v>7.1950682270281755E-3</c:v>
                </c:pt>
                <c:pt idx="2">
                  <c:v>5.6698318490923244E-3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8EC-436D-A9C0-80D5487AB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9683168"/>
        <c:axId val="489679232"/>
      </c:scatterChart>
      <c:valAx>
        <c:axId val="489683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Contaminated Soil (%)</a:t>
                </a:r>
              </a:p>
            </c:rich>
          </c:tx>
          <c:layout>
            <c:manualLayout>
              <c:xMode val="edge"/>
              <c:yMode val="edge"/>
              <c:x val="0.41754233912250333"/>
              <c:y val="0.849550082835390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679232"/>
        <c:crosses val="autoZero"/>
        <c:crossBetween val="midCat"/>
        <c:minorUnit val="5"/>
      </c:valAx>
      <c:valAx>
        <c:axId val="4896792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Tissue Concentration (ppt DW)</a:t>
                </a:r>
              </a:p>
            </c:rich>
          </c:tx>
          <c:layout>
            <c:manualLayout>
              <c:xMode val="edge"/>
              <c:yMode val="edge"/>
              <c:x val="1.0106438822806724E-2"/>
              <c:y val="2.602731396164132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683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651489950948056"/>
          <c:y val="8.9301886909526382E-2"/>
          <c:w val="0.2337446700119972"/>
          <c:h val="7.2242636337124522E-2"/>
        </c:manualLayout>
      </c:layout>
      <c:overlay val="0"/>
      <c:spPr>
        <a:noFill/>
        <a:ln w="19050">
          <a:solidFill>
            <a:srgbClr val="40404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aseline="0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208660753553215"/>
          <c:y val="9.1155598474718963E-2"/>
          <c:w val="0.71495629177859166"/>
          <c:h val="0.62069380478383596"/>
        </c:manualLayout>
      </c:layout>
      <c:scatterChart>
        <c:scatterStyle val="lineMarker"/>
        <c:varyColors val="0"/>
        <c:ser>
          <c:idx val="0"/>
          <c:order val="0"/>
          <c:tx>
            <c:v>Zn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xVal>
            <c:numRef>
              <c:f>Hemp!$B$23:$B$25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75</c:v>
                </c:pt>
              </c:numCache>
            </c:numRef>
          </c:xVal>
          <c:yVal>
            <c:numRef>
              <c:f>Hemp!$C$23:$C$25</c:f>
              <c:numCache>
                <c:formatCode>0.0000</c:formatCode>
                <c:ptCount val="3"/>
                <c:pt idx="0">
                  <c:v>0.32189091516554075</c:v>
                </c:pt>
                <c:pt idx="1">
                  <c:v>0.65208901828345078</c:v>
                </c:pt>
                <c:pt idx="2">
                  <c:v>0.72173163494108061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47F-49D9-8E2E-EA225617B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9683168"/>
        <c:axId val="489679232"/>
      </c:scatterChart>
      <c:valAx>
        <c:axId val="489683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Contaminated Soil (%)</a:t>
                </a:r>
              </a:p>
            </c:rich>
          </c:tx>
          <c:layout>
            <c:manualLayout>
              <c:xMode val="edge"/>
              <c:yMode val="edge"/>
              <c:x val="0.40015539819389723"/>
              <c:y val="0.85619422572178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679232"/>
        <c:crosses val="autoZero"/>
        <c:crossBetween val="midCat"/>
        <c:minorUnit val="5"/>
      </c:valAx>
      <c:valAx>
        <c:axId val="4896792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Tissue Concentration (ppt DW)</a:t>
                </a:r>
              </a:p>
            </c:rich>
          </c:tx>
          <c:layout>
            <c:manualLayout>
              <c:xMode val="edge"/>
              <c:yMode val="edge"/>
              <c:x val="2.2222230236362855E-2"/>
              <c:y val="3.492051701084535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683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397819737013165"/>
          <c:y val="7.9386173426434906E-2"/>
          <c:w val="0.10349829860796181"/>
          <c:h val="8.7280493240231766E-2"/>
        </c:manualLayout>
      </c:layout>
      <c:overlay val="0"/>
      <c:spPr>
        <a:noFill/>
        <a:ln w="19050">
          <a:solidFill>
            <a:srgbClr val="40404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aseline="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'THC Delta9'!$T$3</c:f>
              <c:strCache>
                <c:ptCount val="1"/>
                <c:pt idx="0">
                  <c:v>THC Δ9 µg/mL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9E-4142-8144-39B5183B7C9B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9E-4142-8144-39B5183B7C9B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9E-4142-8144-39B5183B7C9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49E-4142-8144-39B5183B7C9B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49E-4142-8144-39B5183B7C9B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49E-4142-8144-39B5183B7C9B}"/>
              </c:ext>
            </c:extLst>
          </c:dPt>
          <c:errBars>
            <c:errBarType val="both"/>
            <c:errValType val="cust"/>
            <c:noEndCap val="0"/>
            <c:plus>
              <c:numRef>
                <c:f>'THC Delta9'!$U$4:$U$9</c:f>
                <c:numCache>
                  <c:formatCode>General</c:formatCode>
                  <c:ptCount val="6"/>
                  <c:pt idx="0">
                    <c:v>0.56606312024261052</c:v>
                  </c:pt>
                  <c:pt idx="1">
                    <c:v>0.93503179774101797</c:v>
                  </c:pt>
                  <c:pt idx="2">
                    <c:v>0.26511525035500827</c:v>
                  </c:pt>
                  <c:pt idx="3">
                    <c:v>0.91708019488908366</c:v>
                  </c:pt>
                  <c:pt idx="4">
                    <c:v>0.64968216054467776</c:v>
                  </c:pt>
                  <c:pt idx="5">
                    <c:v>0.24626727605449386</c:v>
                  </c:pt>
                </c:numCache>
              </c:numRef>
            </c:plus>
            <c:minus>
              <c:numRef>
                <c:f>'THC Delta9'!$U$4:$U$9</c:f>
                <c:numCache>
                  <c:formatCode>General</c:formatCode>
                  <c:ptCount val="6"/>
                  <c:pt idx="0">
                    <c:v>0.56606312024261052</c:v>
                  </c:pt>
                  <c:pt idx="1">
                    <c:v>0.93503179774101797</c:v>
                  </c:pt>
                  <c:pt idx="2">
                    <c:v>0.26511525035500827</c:v>
                  </c:pt>
                  <c:pt idx="3">
                    <c:v>0.91708019488908366</c:v>
                  </c:pt>
                  <c:pt idx="4">
                    <c:v>0.64968216054467776</c:v>
                  </c:pt>
                  <c:pt idx="5">
                    <c:v>0.24626727605449386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'THC Delta9'!$S$4:$S$9</c:f>
              <c:strCache>
                <c:ptCount val="6"/>
                <c:pt idx="0">
                  <c:v>Control</c:v>
                </c:pt>
                <c:pt idx="1">
                  <c:v>No AMF + Fertilizer</c:v>
                </c:pt>
                <c:pt idx="2">
                  <c:v>R. intraradicies</c:v>
                </c:pt>
                <c:pt idx="3">
                  <c:v>R. intraradicies + Fertilizer</c:v>
                </c:pt>
                <c:pt idx="4">
                  <c:v>R. clarus</c:v>
                </c:pt>
                <c:pt idx="5">
                  <c:v>R. clarus + Fertilizer</c:v>
                </c:pt>
              </c:strCache>
            </c:strRef>
          </c:cat>
          <c:val>
            <c:numRef>
              <c:f>'THC Delta9'!$T$4:$T$9</c:f>
              <c:numCache>
                <c:formatCode>General</c:formatCode>
                <c:ptCount val="6"/>
                <c:pt idx="0">
                  <c:v>0.91531459999999998</c:v>
                </c:pt>
                <c:pt idx="1">
                  <c:v>1.7274106</c:v>
                </c:pt>
                <c:pt idx="2">
                  <c:v>2.3302404000000001</c:v>
                </c:pt>
                <c:pt idx="3">
                  <c:v>3.0929025999999999</c:v>
                </c:pt>
                <c:pt idx="4">
                  <c:v>1.4352039999999999</c:v>
                </c:pt>
                <c:pt idx="5">
                  <c:v>1.7044196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9E-4142-8144-39B5183B7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3542112"/>
        <c:axId val="543536864"/>
      </c:barChart>
      <c:catAx>
        <c:axId val="54354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536864"/>
        <c:crosses val="autoZero"/>
        <c:auto val="1"/>
        <c:lblAlgn val="ctr"/>
        <c:lblOffset val="100"/>
        <c:noMultiLvlLbl val="0"/>
      </c:catAx>
      <c:valAx>
        <c:axId val="54353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µ</a:t>
                </a:r>
                <a:r>
                  <a:rPr lang="en-US"/>
                  <a:t>g/mL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54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aseline="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CBD!$U$10</c:f>
              <c:strCache>
                <c:ptCount val="1"/>
                <c:pt idx="0">
                  <c:v>CBD µg/mL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D6-4208-99CC-D0CFFD84D0CE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D6-4208-99CC-D0CFFD84D0C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D6-4208-99CC-D0CFFD84D0C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D6-4208-99CC-D0CFFD84D0C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ED6-4208-99CC-D0CFFD84D0CE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ED6-4208-99CC-D0CFFD84D0CE}"/>
              </c:ext>
            </c:extLst>
          </c:dPt>
          <c:errBars>
            <c:errBarType val="both"/>
            <c:errValType val="cust"/>
            <c:noEndCap val="0"/>
            <c:plus>
              <c:numRef>
                <c:f>CBD!$V$11:$V$16</c:f>
                <c:numCache>
                  <c:formatCode>General</c:formatCode>
                  <c:ptCount val="6"/>
                  <c:pt idx="0">
                    <c:v>0.48254927885015036</c:v>
                  </c:pt>
                  <c:pt idx="1">
                    <c:v>0.58767224366988791</c:v>
                  </c:pt>
                  <c:pt idx="2">
                    <c:v>1.6599961755467976</c:v>
                  </c:pt>
                  <c:pt idx="3">
                    <c:v>1.0896680125478573</c:v>
                  </c:pt>
                  <c:pt idx="4">
                    <c:v>0.67405935953000429</c:v>
                  </c:pt>
                  <c:pt idx="5">
                    <c:v>1.252107048370865</c:v>
                  </c:pt>
                </c:numCache>
              </c:numRef>
            </c:plus>
            <c:minus>
              <c:numRef>
                <c:f>CBD!$V$11:$V$16</c:f>
                <c:numCache>
                  <c:formatCode>General</c:formatCode>
                  <c:ptCount val="6"/>
                  <c:pt idx="0">
                    <c:v>0.48254927885015036</c:v>
                  </c:pt>
                  <c:pt idx="1">
                    <c:v>0.58767224366988791</c:v>
                  </c:pt>
                  <c:pt idx="2">
                    <c:v>1.6599961755467976</c:v>
                  </c:pt>
                  <c:pt idx="3">
                    <c:v>1.0896680125478573</c:v>
                  </c:pt>
                  <c:pt idx="4">
                    <c:v>0.67405935953000429</c:v>
                  </c:pt>
                  <c:pt idx="5">
                    <c:v>1.252107048370865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CBD!$T$11:$T$16</c:f>
              <c:strCache>
                <c:ptCount val="6"/>
                <c:pt idx="0">
                  <c:v>Control</c:v>
                </c:pt>
                <c:pt idx="1">
                  <c:v>No AMF + Fertilizer</c:v>
                </c:pt>
                <c:pt idx="2">
                  <c:v>R. intraradicies</c:v>
                </c:pt>
                <c:pt idx="3">
                  <c:v>R. intraradicies + Fertilizer</c:v>
                </c:pt>
                <c:pt idx="4">
                  <c:v>R. clarus</c:v>
                </c:pt>
                <c:pt idx="5">
                  <c:v>R. clarus + Fertilizer</c:v>
                </c:pt>
              </c:strCache>
            </c:strRef>
          </c:cat>
          <c:val>
            <c:numRef>
              <c:f>CBD!$U$11:$U$16</c:f>
              <c:numCache>
                <c:formatCode>General</c:formatCode>
                <c:ptCount val="6"/>
                <c:pt idx="0">
                  <c:v>1.7298324</c:v>
                </c:pt>
                <c:pt idx="1">
                  <c:v>1.392379</c:v>
                </c:pt>
                <c:pt idx="2">
                  <c:v>4.2551560000000004</c:v>
                </c:pt>
                <c:pt idx="3">
                  <c:v>2.9139380000000004</c:v>
                </c:pt>
                <c:pt idx="4">
                  <c:v>3.8982019999999999</c:v>
                </c:pt>
                <c:pt idx="5">
                  <c:v>3.4367159999999997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ED6-4208-99CC-D0CFFD84D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1731160"/>
        <c:axId val="421729192"/>
      </c:barChart>
      <c:catAx>
        <c:axId val="421731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729192"/>
        <c:crosses val="autoZero"/>
        <c:auto val="1"/>
        <c:lblAlgn val="ctr"/>
        <c:lblOffset val="100"/>
        <c:noMultiLvlLbl val="0"/>
      </c:catAx>
      <c:valAx>
        <c:axId val="421729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µg/mL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731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aseline="0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'CBG-Acid'!$T$4</c:f>
              <c:strCache>
                <c:ptCount val="1"/>
                <c:pt idx="0">
                  <c:v>CBG-Acid µg/mL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EC-4FDA-8F89-FE611F1964B1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EC-4FDA-8F89-FE611F1964B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EC-4FDA-8F89-FE611F1964B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EC-4FDA-8F89-FE611F1964B1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6EC-4FDA-8F89-FE611F1964B1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6EC-4FDA-8F89-FE611F1964B1}"/>
              </c:ext>
            </c:extLst>
          </c:dPt>
          <c:errBars>
            <c:errBarType val="both"/>
            <c:errValType val="cust"/>
            <c:noEndCap val="0"/>
            <c:plus>
              <c:numRef>
                <c:f>'CBG-Acid'!$U$5:$U$10</c:f>
                <c:numCache>
                  <c:formatCode>General</c:formatCode>
                  <c:ptCount val="6"/>
                  <c:pt idx="0">
                    <c:v>0.37913142805602357</c:v>
                  </c:pt>
                  <c:pt idx="1">
                    <c:v>0.94925865443513369</c:v>
                  </c:pt>
                  <c:pt idx="2">
                    <c:v>1.0404269812105029</c:v>
                  </c:pt>
                  <c:pt idx="3">
                    <c:v>1.01405675963651</c:v>
                  </c:pt>
                  <c:pt idx="4">
                    <c:v>0.7736599480625852</c:v>
                  </c:pt>
                  <c:pt idx="5">
                    <c:v>0.77172747678490683</c:v>
                  </c:pt>
                </c:numCache>
              </c:numRef>
            </c:plus>
            <c:minus>
              <c:numRef>
                <c:f>'CBG-Acid'!$U$5:$U$10</c:f>
                <c:numCache>
                  <c:formatCode>General</c:formatCode>
                  <c:ptCount val="6"/>
                  <c:pt idx="0">
                    <c:v>0.37913142805602357</c:v>
                  </c:pt>
                  <c:pt idx="1">
                    <c:v>0.94925865443513369</c:v>
                  </c:pt>
                  <c:pt idx="2">
                    <c:v>1.0404269812105029</c:v>
                  </c:pt>
                  <c:pt idx="3">
                    <c:v>1.01405675963651</c:v>
                  </c:pt>
                  <c:pt idx="4">
                    <c:v>0.7736599480625852</c:v>
                  </c:pt>
                  <c:pt idx="5">
                    <c:v>0.77172747678490683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'CBG-Acid'!$S$5:$S$10</c:f>
              <c:strCache>
                <c:ptCount val="6"/>
                <c:pt idx="0">
                  <c:v>Control</c:v>
                </c:pt>
                <c:pt idx="1">
                  <c:v>No AMF + Fertilizer</c:v>
                </c:pt>
                <c:pt idx="2">
                  <c:v>R. intraradicies</c:v>
                </c:pt>
                <c:pt idx="3">
                  <c:v>R. intraradicies + Fertilizer</c:v>
                </c:pt>
                <c:pt idx="4">
                  <c:v>R. clarus</c:v>
                </c:pt>
                <c:pt idx="5">
                  <c:v>R. clarus + Fertilizer</c:v>
                </c:pt>
              </c:strCache>
            </c:strRef>
          </c:cat>
          <c:val>
            <c:numRef>
              <c:f>'CBG-Acid'!$T$5:$T$10</c:f>
              <c:numCache>
                <c:formatCode>General</c:formatCode>
                <c:ptCount val="6"/>
                <c:pt idx="0">
                  <c:v>0.97639659999999995</c:v>
                </c:pt>
                <c:pt idx="1">
                  <c:v>2.0546519999999999</c:v>
                </c:pt>
                <c:pt idx="2">
                  <c:v>2.9523555999999997</c:v>
                </c:pt>
                <c:pt idx="3">
                  <c:v>3.0394380000000001</c:v>
                </c:pt>
                <c:pt idx="4">
                  <c:v>1.9716797999999998</c:v>
                </c:pt>
                <c:pt idx="5">
                  <c:v>2.3781886000000005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EC-4FDA-8F89-FE611F196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5693864"/>
        <c:axId val="455701080"/>
      </c:barChart>
      <c:catAx>
        <c:axId val="455693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701080"/>
        <c:crosses val="autoZero"/>
        <c:auto val="1"/>
        <c:lblAlgn val="ctr"/>
        <c:lblOffset val="100"/>
        <c:noMultiLvlLbl val="0"/>
      </c:catAx>
      <c:valAx>
        <c:axId val="455701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µg/mL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693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aseline="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0.39545</cdr:x>
      <cdr:y>0.05057</cdr:y>
    </cdr:from>
    <cdr:to>
      <cdr:x>0.39545</cdr:x>
      <cdr:y>0.89962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9528754-9E41-42C8-8375-76F554AF87B7}"/>
            </a:ext>
          </a:extLst>
        </cdr:cNvPr>
        <cdr:cNvCxnSpPr/>
      </cdr:nvCxnSpPr>
      <cdr:spPr>
        <a:xfrm xmlns:a="http://schemas.openxmlformats.org/drawingml/2006/main" flipV="1">
          <a:off x="3194270" y="276836"/>
          <a:ext cx="0" cy="464750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0.68423</cdr:x>
      <cdr:y>0.04205</cdr:y>
    </cdr:from>
    <cdr:to>
      <cdr:x>0.68423</cdr:x>
      <cdr:y>0.89109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41F962D-1FE8-4E78-8462-FC19B9179A39}"/>
            </a:ext>
          </a:extLst>
        </cdr:cNvPr>
        <cdr:cNvCxnSpPr/>
      </cdr:nvCxnSpPr>
      <cdr:spPr>
        <a:xfrm xmlns:a="http://schemas.openxmlformats.org/drawingml/2006/main" flipV="1">
          <a:off x="5526923" y="230183"/>
          <a:ext cx="0" cy="464750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1E5FCE-8AA0-4A06-9CD0-A228F93991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AA731-4A3A-4068-AE16-80BFD00B6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990E73-ABB1-4913-AFFD-2C1F40F6A6A1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D997A-221F-4032-978A-2628284B10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CDF6D-1E37-426D-B529-2B5E8EF7D3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CE2643-E6E1-471A-B014-9558DB9FE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01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70B72-281D-4757-B110-68CE620CA18D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DC5D9-3D79-4738-8A7A-95C74502E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Cannabaceae</a:t>
            </a:r>
            <a:r>
              <a:rPr lang="en-US" baseline="0" dirty="0"/>
              <a:t> family, hops are in there too. Annual plant that grows quickly in vegetative state, and is induced to flower via photoperiod, They are predominately </a:t>
            </a:r>
            <a:r>
              <a:rPr lang="en-US" baseline="0" dirty="0" err="1"/>
              <a:t>dioecious</a:t>
            </a:r>
            <a:r>
              <a:rPr lang="en-US" baseline="0" dirty="0"/>
              <a:t> with </a:t>
            </a:r>
            <a:r>
              <a:rPr lang="en-US" baseline="0" dirty="0" err="1"/>
              <a:t>pistillate</a:t>
            </a:r>
            <a:r>
              <a:rPr lang="en-US" baseline="0" dirty="0"/>
              <a:t> female and staminate male flowers. Males will die after </a:t>
            </a:r>
            <a:r>
              <a:rPr lang="en-US" baseline="0" dirty="0" err="1"/>
              <a:t>anthesis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r>
              <a:rPr lang="en-US" baseline="0" dirty="0"/>
              <a:t>The main stalk is erect and can be furrowed when large with a somewhat woody interior. It may be hollow at the </a:t>
            </a:r>
            <a:r>
              <a:rPr lang="en-US" baseline="0" dirty="0" err="1"/>
              <a:t>internodes.Eventhoug</a:t>
            </a:r>
            <a:r>
              <a:rPr lang="en-US" baseline="0" dirty="0"/>
              <a:t> woody it is referred to as an herb. It has a branched taproot.</a:t>
            </a:r>
          </a:p>
          <a:p>
            <a:endParaRPr lang="en-US" baseline="0" dirty="0"/>
          </a:p>
          <a:p>
            <a:r>
              <a:rPr lang="en-US" baseline="0" dirty="0"/>
              <a:t>Typically it will be between 1-5m. Depending on its variety or use. Go to first diagram. Low density for increased lateral branching and preponderance for female flowers. Generally they use moderate density oilseed.</a:t>
            </a:r>
          </a:p>
          <a:p>
            <a:endParaRPr lang="en-US" baseline="0" dirty="0"/>
          </a:p>
          <a:p>
            <a:r>
              <a:rPr lang="en-US" baseline="0" dirty="0"/>
              <a:t>Cannabis often has been called weed as a common or generally identification. This is representative of cannabis range of phenotypic plasticity and ability to grow in many different climates, soils, and altitudes.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Last diagram different species of cannabis that is currently being studied.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species or gene pools (C. sativa and C.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are widely used in describing the pedigree or appearance of cultivated Cannabis plants. Sativa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hemp and marijuana and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marijuana. They genotyped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81 marijuana and 43 hemp samples, we show that marijuana and hemp are significantly differentiated at a genome-wide level, demonstrating that the distinction between these populations is not limited to genes underlying THC production. There is some evidence that c. sativa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hemp varieties share more genetic lineage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single-nucleotide polymorphisms (SNPs)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c.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than c. sativa.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difference between marijuana and hemp plants has considerable legal implications in many countries, and to date forensic applications have largely focused on determining whether a plant should be classified as drug or non-drug.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07D9-A104-0F46-B6D3-295948096B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6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64E759A-1705-45AA-8AC4-6841B13C1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352543"/>
            <a:ext cx="8991600" cy="1786999"/>
          </a:xfrm>
        </p:spPr>
        <p:txBody>
          <a:bodyPr>
            <a:normAutofit/>
          </a:bodyPr>
          <a:lstStyle/>
          <a:p>
            <a:r>
              <a:rPr lang="en-US" sz="2800" dirty="0"/>
              <a:t>Louis M. McDonald</a:t>
            </a:r>
          </a:p>
          <a:p>
            <a:r>
              <a:rPr lang="en-US" sz="2800" dirty="0"/>
              <a:t>Professor, Environmental Soil Chemistry and Soil Fertility</a:t>
            </a:r>
            <a:br>
              <a:rPr lang="en-US" sz="2800" dirty="0"/>
            </a:br>
            <a:r>
              <a:rPr lang="en-US" sz="2800" dirty="0"/>
              <a:t>West Virginia University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6D5A22-AE8C-44C8-BC75-99AF314782F4}"/>
              </a:ext>
            </a:extLst>
          </p:cNvPr>
          <p:cNvSpPr txBox="1">
            <a:spLocks/>
          </p:cNvSpPr>
          <p:nvPr/>
        </p:nvSpPr>
        <p:spPr bwMode="blackWhite">
          <a:xfrm>
            <a:off x="1600200" y="420943"/>
            <a:ext cx="8991600" cy="3178599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Industrial Hemp as a Potential Crop for reclaiming disturbed and contaminated soils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9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92DE0-5F2E-4DAF-8EEF-27B59A16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83" y="192904"/>
            <a:ext cx="11266415" cy="77805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Challenges</a:t>
            </a:r>
            <a:r>
              <a:rPr lang="en-US" sz="4000" dirty="0"/>
              <a:t>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2D908-97E6-47F0-BD0E-4E9BECA7D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83" y="1039456"/>
            <a:ext cx="11207691" cy="3249739"/>
          </a:xfrm>
        </p:spPr>
        <p:txBody>
          <a:bodyPr>
            <a:normAutofit/>
          </a:bodyPr>
          <a:lstStyle/>
          <a:p>
            <a:r>
              <a:rPr lang="en-US" sz="2800" dirty="0"/>
              <a:t>Seed can expensive (up to $50/</a:t>
            </a:r>
            <a:r>
              <a:rPr lang="en-US" sz="2800" dirty="0" err="1"/>
              <a:t>lb</a:t>
            </a:r>
            <a:r>
              <a:rPr lang="en-US" sz="2800" dirty="0"/>
              <a:t>); minimum orders; High CBD &gt;$1/seed</a:t>
            </a:r>
          </a:p>
          <a:p>
            <a:r>
              <a:rPr lang="en-US" sz="2800" dirty="0"/>
              <a:t>Seed is not very uniform</a:t>
            </a:r>
          </a:p>
          <a:p>
            <a:r>
              <a:rPr lang="en-US" sz="2800" dirty="0"/>
              <a:t>Seed from Europe (Poland, France, Italy) is old by the time it gets to farm – poor germination and vigor – somewhat resolved with 2018 Farm Bill</a:t>
            </a:r>
          </a:p>
          <a:p>
            <a:r>
              <a:rPr lang="en-US" sz="2800" dirty="0"/>
              <a:t>Processing infrastructure</a:t>
            </a:r>
          </a:p>
          <a:p>
            <a:r>
              <a:rPr lang="en-US" sz="2800" dirty="0"/>
              <a:t>Two &amp; four-legged and winged pests</a:t>
            </a:r>
          </a:p>
          <a:p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62BA23-6B23-4AF2-8531-E6162A9B26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83" y="4387442"/>
            <a:ext cx="3294077" cy="2470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24DE5B-C0CC-4702-B528-38D70F7640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989" y="4391636"/>
            <a:ext cx="3288485" cy="24663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4320FC-97AF-4D5E-BE76-7261CE8037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311" y="4391636"/>
            <a:ext cx="3288485" cy="24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52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23448-2FEC-4B67-9EC7-2EEA98E7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9" y="234850"/>
            <a:ext cx="11694253" cy="97316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Potential and Concerns for reclamation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BA854-7E99-4819-BD48-12A9110B2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9" y="1488751"/>
            <a:ext cx="11694253" cy="512177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Known to be salt-tolerant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Some evidence for metal accumulation – phytoremediation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Question/Concern:</a:t>
            </a:r>
            <a:endParaRPr lang="en-US" sz="3200" dirty="0">
              <a:solidFill>
                <a:srgbClr val="0070C0"/>
              </a:solidFill>
            </a:endParaRP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If  THC concentration exceeds 0.3% then it’s marijuana – may forfeit crop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THC is a secondary plant metabolite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Some secondary plant metabolites are produced as stress response (N?)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What role does biotic and abiotic stress play in hemp growth and THC production?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Preliminary results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05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92DE0-5F2E-4DAF-8EEF-27B59A16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83" y="276794"/>
            <a:ext cx="11266415" cy="69416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Salt tolerance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2D908-97E6-47F0-BD0E-4E9BECA7D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83" y="1150675"/>
            <a:ext cx="11207691" cy="2073292"/>
          </a:xfrm>
        </p:spPr>
        <p:txBody>
          <a:bodyPr>
            <a:normAutofit/>
          </a:bodyPr>
          <a:lstStyle/>
          <a:p>
            <a:r>
              <a:rPr lang="en-US" sz="3200" dirty="0"/>
              <a:t>Simple Petri dish experiment &amp; </a:t>
            </a:r>
            <a:r>
              <a:rPr lang="en-US" sz="3200" dirty="0" err="1"/>
              <a:t>NaCl</a:t>
            </a:r>
            <a:r>
              <a:rPr lang="en-US" sz="3200" dirty="0"/>
              <a:t> solutions</a:t>
            </a:r>
          </a:p>
          <a:p>
            <a:r>
              <a:rPr lang="en-US" sz="3200" dirty="0"/>
              <a:t>Five varieties, many salt concentrations</a:t>
            </a:r>
          </a:p>
          <a:p>
            <a:r>
              <a:rPr lang="en-US" sz="3200" dirty="0"/>
              <a:t>USDA Salinity Classification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20FB4AE-3CA4-493A-81F7-BC1B84E4B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335950"/>
              </p:ext>
            </p:extLst>
          </p:nvPr>
        </p:nvGraphicFramePr>
        <p:xfrm>
          <a:off x="299999" y="3481824"/>
          <a:ext cx="11070579" cy="2743200"/>
        </p:xfrm>
        <a:graphic>
          <a:graphicData uri="http://schemas.openxmlformats.org/drawingml/2006/table">
            <a:tbl>
              <a:tblPr firstRow="1" bandRow="1"/>
              <a:tblGrid>
                <a:gridCol w="946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5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Class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Category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Salinity (EC)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Plant Growth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Non-saline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0-2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Negligible effects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Very slightly</a:t>
                      </a:r>
                      <a:r>
                        <a:rPr lang="en-US" sz="2400" baseline="0" dirty="0"/>
                        <a:t> saline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2-4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Yield</a:t>
                      </a:r>
                      <a:r>
                        <a:rPr lang="en-US" sz="2400" baseline="0" dirty="0"/>
                        <a:t> decrease only for very sensitive crops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Slightly saline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4-8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Yield</a:t>
                      </a:r>
                      <a:r>
                        <a:rPr lang="en-US" sz="2400" baseline="0" dirty="0"/>
                        <a:t> decrease for many crops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Moderately saline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8-16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Tolerant</a:t>
                      </a:r>
                      <a:r>
                        <a:rPr lang="en-US" sz="2400" baseline="0" dirty="0"/>
                        <a:t> crops only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Strongly</a:t>
                      </a:r>
                      <a:r>
                        <a:rPr lang="en-US" sz="2400" baseline="0" dirty="0"/>
                        <a:t> saline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&gt;16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Very-tolerant</a:t>
                      </a:r>
                      <a:r>
                        <a:rPr lang="en-US" sz="2400" baseline="0" dirty="0"/>
                        <a:t> crops only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074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92DE0-5F2E-4DAF-8EEF-27B59A16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83" y="276794"/>
            <a:ext cx="11266415" cy="989944"/>
          </a:xfrm>
        </p:spPr>
        <p:txBody>
          <a:bodyPr>
            <a:normAutofit/>
          </a:bodyPr>
          <a:lstStyle/>
          <a:p>
            <a:r>
              <a:rPr lang="en-US" sz="4000" dirty="0"/>
              <a:t>Salt tolerance 1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A4C9588-7349-4F04-875B-DBE5E567EE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939055"/>
              </p:ext>
            </p:extLst>
          </p:nvPr>
        </p:nvGraphicFramePr>
        <p:xfrm>
          <a:off x="1576874" y="1266738"/>
          <a:ext cx="8539572" cy="547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872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4222-9FFE-4490-8462-1ECAA523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177" y="274227"/>
            <a:ext cx="7729728" cy="761471"/>
          </a:xfrm>
        </p:spPr>
        <p:txBody>
          <a:bodyPr>
            <a:noAutofit/>
          </a:bodyPr>
          <a:lstStyle/>
          <a:p>
            <a:r>
              <a:rPr lang="en-US" sz="4000" dirty="0"/>
              <a:t>Salt Tolerance 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84B19F6-0958-4CD1-88D9-EAA3CB8E8F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13452"/>
              </p:ext>
            </p:extLst>
          </p:nvPr>
        </p:nvGraphicFramePr>
        <p:xfrm>
          <a:off x="1231478" y="1236208"/>
          <a:ext cx="9218808" cy="5531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0F6019-4B39-4CB2-A066-A757AD34EFD8}"/>
              </a:ext>
            </a:extLst>
          </p:cNvPr>
          <p:cNvCxnSpPr/>
          <p:nvPr/>
        </p:nvCxnSpPr>
        <p:spPr>
          <a:xfrm flipV="1">
            <a:off x="3137501" y="1399592"/>
            <a:ext cx="0" cy="464750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AF5F6A-72F9-4B3E-A80A-7CDE9CD20BFE}"/>
              </a:ext>
            </a:extLst>
          </p:cNvPr>
          <p:cNvCxnSpPr/>
          <p:nvPr/>
        </p:nvCxnSpPr>
        <p:spPr>
          <a:xfrm flipV="1">
            <a:off x="4051901" y="1380931"/>
            <a:ext cx="0" cy="464750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387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4222-9FFE-4490-8462-1ECAA523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6127"/>
            <a:ext cx="7729728" cy="746662"/>
          </a:xfrm>
        </p:spPr>
        <p:txBody>
          <a:bodyPr>
            <a:noAutofit/>
          </a:bodyPr>
          <a:lstStyle/>
          <a:p>
            <a:r>
              <a:rPr lang="en-US" sz="4000" dirty="0"/>
              <a:t>Salt Tolerance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2A67E-3E80-4101-BDCC-4C1CBE18B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145" y="1017405"/>
            <a:ext cx="8499709" cy="169314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Variety = </a:t>
            </a:r>
            <a:r>
              <a:rPr lang="en-US" sz="3200" dirty="0" err="1"/>
              <a:t>Tygra</a:t>
            </a:r>
            <a:endParaRPr lang="en-US" sz="3200" dirty="0"/>
          </a:p>
          <a:p>
            <a:r>
              <a:rPr lang="en-US" sz="3200" dirty="0"/>
              <a:t>Germinated in mist bed</a:t>
            </a:r>
          </a:p>
          <a:p>
            <a:r>
              <a:rPr lang="en-US" sz="3200" dirty="0"/>
              <a:t>Salt treatments: </a:t>
            </a:r>
            <a:r>
              <a:rPr lang="en-US" sz="3200" dirty="0" err="1"/>
              <a:t>NaCl</a:t>
            </a:r>
            <a:r>
              <a:rPr lang="en-US" sz="3200" dirty="0"/>
              <a:t> to achieve range in EC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DAF2740-198F-4CDC-B0E6-C4BE8ED6C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231624"/>
              </p:ext>
            </p:extLst>
          </p:nvPr>
        </p:nvGraphicFramePr>
        <p:xfrm>
          <a:off x="2231136" y="2899081"/>
          <a:ext cx="7222694" cy="414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5956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4222-9FFE-4490-8462-1ECAA523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6127"/>
            <a:ext cx="7729728" cy="746662"/>
          </a:xfrm>
        </p:spPr>
        <p:txBody>
          <a:bodyPr>
            <a:noAutofit/>
          </a:bodyPr>
          <a:lstStyle/>
          <a:p>
            <a:r>
              <a:rPr lang="en-US" sz="4000" dirty="0"/>
              <a:t>Salt Tolerance 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903FE78-8436-4CB5-B82E-9277140E96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666954"/>
              </p:ext>
            </p:extLst>
          </p:nvPr>
        </p:nvGraphicFramePr>
        <p:xfrm>
          <a:off x="1741901" y="1306060"/>
          <a:ext cx="8708197" cy="5000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557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F82FB-7796-4C39-8349-F90EA4442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905" y="184516"/>
            <a:ext cx="9256189" cy="587271"/>
          </a:xfrm>
        </p:spPr>
        <p:txBody>
          <a:bodyPr>
            <a:normAutofit fontScale="90000"/>
          </a:bodyPr>
          <a:lstStyle/>
          <a:p>
            <a:r>
              <a:rPr lang="en-US" dirty="0"/>
              <a:t>Metal Accumulation: Incomplete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40BA-3D94-4D61-8A30-AF89C8753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904" y="1002191"/>
            <a:ext cx="9256189" cy="2177237"/>
          </a:xfrm>
        </p:spPr>
        <p:txBody>
          <a:bodyPr>
            <a:normAutofit/>
          </a:bodyPr>
          <a:lstStyle/>
          <a:p>
            <a:r>
              <a:rPr lang="en-US" sz="2800" dirty="0"/>
              <a:t>Background</a:t>
            </a:r>
          </a:p>
          <a:p>
            <a:pPr lvl="1"/>
            <a:r>
              <a:rPr lang="en-US" sz="2600" dirty="0"/>
              <a:t>Commercial industrial hemp grower for CBD</a:t>
            </a:r>
          </a:p>
          <a:p>
            <a:pPr lvl="1"/>
            <a:r>
              <a:rPr lang="en-US" sz="2600" dirty="0"/>
              <a:t>No known history of metal contamination</a:t>
            </a:r>
          </a:p>
          <a:p>
            <a:pPr lvl="1"/>
            <a:r>
              <a:rPr lang="en-US" sz="2600" dirty="0"/>
              <a:t>Processor detected </a:t>
            </a:r>
            <a:r>
              <a:rPr lang="en-US" sz="2600" dirty="0" err="1"/>
              <a:t>Pb</a:t>
            </a:r>
            <a:r>
              <a:rPr lang="en-US" sz="2600" dirty="0"/>
              <a:t> in biomass and oil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84565-6E6D-4702-856B-BBE4B3E687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384" y="1971413"/>
            <a:ext cx="3401695" cy="4534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005866-6101-4C15-B316-583A759F95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832" y="3250116"/>
            <a:ext cx="6194073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97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DCFED-7DC7-44E0-A0F8-6A0A1BD7E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4" y="1258099"/>
            <a:ext cx="5555063" cy="3980870"/>
          </a:xfrm>
        </p:spPr>
        <p:txBody>
          <a:bodyPr>
            <a:normAutofit/>
          </a:bodyPr>
          <a:lstStyle/>
          <a:p>
            <a:r>
              <a:rPr lang="en-US" sz="2800" dirty="0"/>
              <a:t>Zn Smelter contaminated soil</a:t>
            </a:r>
          </a:p>
          <a:p>
            <a:pPr lvl="1"/>
            <a:r>
              <a:rPr lang="en-US" sz="2600" dirty="0"/>
              <a:t>Zn = 3,100 ppm total</a:t>
            </a:r>
          </a:p>
          <a:p>
            <a:pPr lvl="1"/>
            <a:r>
              <a:rPr lang="en-US" sz="2600" dirty="0" err="1"/>
              <a:t>Pb</a:t>
            </a:r>
            <a:r>
              <a:rPr lang="en-US" sz="2600" dirty="0"/>
              <a:t> = 600 ppm total</a:t>
            </a:r>
          </a:p>
          <a:p>
            <a:pPr lvl="1"/>
            <a:r>
              <a:rPr lang="en-US" sz="2600" dirty="0"/>
              <a:t>Cd = 60 ppm total</a:t>
            </a:r>
          </a:p>
          <a:p>
            <a:r>
              <a:rPr lang="en-US" sz="2800" dirty="0"/>
              <a:t>Mixed with sand at 25, 50, and 75% (w/w) contaminated soil (pH ~6.5)</a:t>
            </a:r>
          </a:p>
          <a:p>
            <a:r>
              <a:rPr lang="en-US" sz="2800" dirty="0"/>
              <a:t>Variety = </a:t>
            </a:r>
            <a:r>
              <a:rPr lang="en-US" sz="2800" dirty="0" err="1"/>
              <a:t>Canda</a:t>
            </a:r>
            <a:endParaRPr lang="en-US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B493BD-37B8-4829-B6BB-B0FB0747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905" y="184516"/>
            <a:ext cx="9256189" cy="587271"/>
          </a:xfrm>
        </p:spPr>
        <p:txBody>
          <a:bodyPr>
            <a:normAutofit fontScale="90000"/>
          </a:bodyPr>
          <a:lstStyle/>
          <a:p>
            <a:r>
              <a:rPr lang="en-US" dirty="0"/>
              <a:t>Metal Accumulation: Greenhouse Study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8B6676-3715-4EC8-9897-46CF58CB0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472" y="1423446"/>
            <a:ext cx="6129193" cy="459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10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8B493BD-37B8-4829-B6BB-B0FB0747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905" y="184516"/>
            <a:ext cx="9256189" cy="587271"/>
          </a:xfrm>
        </p:spPr>
        <p:txBody>
          <a:bodyPr>
            <a:normAutofit fontScale="90000"/>
          </a:bodyPr>
          <a:lstStyle/>
          <a:p>
            <a:r>
              <a:rPr lang="en-US" dirty="0"/>
              <a:t>Metal Accumulation: Greenhouse Study 1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70210F8-97C1-41BC-BA8E-00BF1CB7B12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728996" y="2142251"/>
          <a:ext cx="6010567" cy="402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CA5F831-49ED-47B0-9F81-F405BEF33BC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3243" y="2034851"/>
          <a:ext cx="554575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89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C83ED-6C22-48F6-9A7E-21983C174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76" y="218071"/>
            <a:ext cx="10754686" cy="889276"/>
          </a:xfrm>
        </p:spPr>
        <p:txBody>
          <a:bodyPr>
            <a:noAutofit/>
          </a:bodyPr>
          <a:lstStyle/>
          <a:p>
            <a:r>
              <a:rPr lang="en-US" sz="4000" dirty="0"/>
              <a:t>Is it industrial hemp or Marijuana?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F71FB-C0E8-4E61-B766-62D783706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176" y="1770076"/>
            <a:ext cx="6887362" cy="45828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It’s the same plant (</a:t>
            </a:r>
            <a:r>
              <a:rPr lang="en-US" sz="3200" i="1" dirty="0"/>
              <a:t>Cannabis sativa</a:t>
            </a:r>
            <a:r>
              <a:rPr lang="en-US" sz="3200" dirty="0"/>
              <a:t>) but </a:t>
            </a:r>
          </a:p>
          <a:p>
            <a:r>
              <a:rPr lang="en-US" sz="3200" dirty="0"/>
              <a:t>Bred for a different purpose</a:t>
            </a:r>
          </a:p>
          <a:p>
            <a:r>
              <a:rPr lang="en-US" sz="3200" dirty="0"/>
              <a:t>Different production practices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3200" dirty="0"/>
              <a:t>Industrial hemp is NOT marijuana</a:t>
            </a:r>
          </a:p>
          <a:p>
            <a:r>
              <a:rPr lang="en-US" sz="3200" dirty="0"/>
              <a:t>2014 USDA Farm Bill definition &lt;0.3% THC</a:t>
            </a:r>
          </a:p>
          <a:p>
            <a:r>
              <a:rPr lang="en-US" sz="3200" dirty="0"/>
              <a:t>2018 USDA Farm Bill removed hemp from Schedule 1 Drug List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C91D54-A4AA-4872-91D2-9044A93374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574" y="1436248"/>
            <a:ext cx="3895288" cy="49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22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54647D9-3161-43AA-B044-9DEC10282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905" y="184516"/>
            <a:ext cx="9256189" cy="587271"/>
          </a:xfrm>
        </p:spPr>
        <p:txBody>
          <a:bodyPr>
            <a:normAutofit fontScale="90000"/>
          </a:bodyPr>
          <a:lstStyle/>
          <a:p>
            <a:r>
              <a:rPr lang="en-US" dirty="0"/>
              <a:t>Metal Accumulation: Case study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5D20A-3B9C-4DFF-A031-EC1A43D5C8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11397" y="1264960"/>
            <a:ext cx="57692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48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DCFED-7DC7-44E0-A0F8-6A0A1BD7E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905" y="1295806"/>
            <a:ext cx="9570209" cy="3980870"/>
          </a:xfrm>
        </p:spPr>
        <p:txBody>
          <a:bodyPr>
            <a:normAutofit/>
          </a:bodyPr>
          <a:lstStyle/>
          <a:p>
            <a:r>
              <a:rPr lang="en-US" sz="2800" dirty="0"/>
              <a:t>Zn Smelter contaminated soil</a:t>
            </a:r>
          </a:p>
          <a:p>
            <a:pPr lvl="1"/>
            <a:r>
              <a:rPr lang="en-US" sz="2600" dirty="0"/>
              <a:t>Zn = 3,100 ppm total</a:t>
            </a:r>
          </a:p>
          <a:p>
            <a:pPr lvl="1"/>
            <a:r>
              <a:rPr lang="en-US" sz="2600" dirty="0" err="1"/>
              <a:t>Pb</a:t>
            </a:r>
            <a:r>
              <a:rPr lang="en-US" sz="2600" dirty="0"/>
              <a:t> = 600 ppm total</a:t>
            </a:r>
          </a:p>
          <a:p>
            <a:pPr lvl="1"/>
            <a:r>
              <a:rPr lang="en-US" sz="2600" dirty="0"/>
              <a:t>Cd = 60 ppm total</a:t>
            </a:r>
          </a:p>
          <a:p>
            <a:r>
              <a:rPr lang="en-US" sz="2800" dirty="0"/>
              <a:t>Mixed with potting media at 0, 1, 2, 4, and 8% (w/v) contaminated soil (pH ~6.5)</a:t>
            </a:r>
          </a:p>
          <a:p>
            <a:r>
              <a:rPr lang="en-US" sz="2800" dirty="0"/>
              <a:t>Variety = </a:t>
            </a:r>
            <a:r>
              <a:rPr lang="en-US" sz="2800" dirty="0" err="1"/>
              <a:t>Tygra</a:t>
            </a:r>
            <a:endParaRPr lang="en-US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B493BD-37B8-4829-B6BB-B0FB0747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905" y="184516"/>
            <a:ext cx="9256189" cy="587271"/>
          </a:xfrm>
        </p:spPr>
        <p:txBody>
          <a:bodyPr>
            <a:normAutofit fontScale="90000"/>
          </a:bodyPr>
          <a:lstStyle/>
          <a:p>
            <a:r>
              <a:rPr lang="en-US" dirty="0"/>
              <a:t>Metal Accumulation: Greenhouse Study 2</a:t>
            </a:r>
          </a:p>
        </p:txBody>
      </p:sp>
    </p:spTree>
    <p:extLst>
      <p:ext uri="{BB962C8B-B14F-4D97-AF65-F5344CB8AC3E}">
        <p14:creationId xmlns:p14="http://schemas.microsoft.com/office/powerpoint/2010/main" val="1594456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8B493BD-37B8-4829-B6BB-B0FB0747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905" y="184516"/>
            <a:ext cx="9256189" cy="587271"/>
          </a:xfrm>
        </p:spPr>
        <p:txBody>
          <a:bodyPr>
            <a:normAutofit fontScale="90000"/>
          </a:bodyPr>
          <a:lstStyle/>
          <a:p>
            <a:r>
              <a:rPr lang="en-US" dirty="0"/>
              <a:t>Metal Accumulation: Greenhouse Study 2</a:t>
            </a:r>
          </a:p>
        </p:txBody>
      </p:sp>
      <p:sp>
        <p:nvSpPr>
          <p:cNvPr id="2" name="&quot;Not Allowed&quot; Symbol 1">
            <a:extLst>
              <a:ext uri="{FF2B5EF4-FFF2-40B4-BE49-F238E27FC236}">
                <a16:creationId xmlns:a16="http://schemas.microsoft.com/office/drawing/2014/main" id="{BFE5AAE3-8317-48D9-9F20-8E96CDC16724}"/>
              </a:ext>
            </a:extLst>
          </p:cNvPr>
          <p:cNvSpPr/>
          <p:nvPr/>
        </p:nvSpPr>
        <p:spPr>
          <a:xfrm>
            <a:off x="3742440" y="1564849"/>
            <a:ext cx="4289197" cy="426091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95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8B493BD-37B8-4829-B6BB-B0FB0747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905" y="184516"/>
            <a:ext cx="9256189" cy="587271"/>
          </a:xfrm>
        </p:spPr>
        <p:txBody>
          <a:bodyPr>
            <a:normAutofit fontScale="90000"/>
          </a:bodyPr>
          <a:lstStyle/>
          <a:p>
            <a:r>
              <a:rPr lang="en-US" dirty="0"/>
              <a:t>Metal Accumulation: Greenhouse Study 2</a:t>
            </a:r>
          </a:p>
        </p:txBody>
      </p:sp>
      <p:sp>
        <p:nvSpPr>
          <p:cNvPr id="2" name="&quot;Not Allowed&quot; Symbol 1">
            <a:extLst>
              <a:ext uri="{FF2B5EF4-FFF2-40B4-BE49-F238E27FC236}">
                <a16:creationId xmlns:a16="http://schemas.microsoft.com/office/drawing/2014/main" id="{BFE5AAE3-8317-48D9-9F20-8E96CDC16724}"/>
              </a:ext>
            </a:extLst>
          </p:cNvPr>
          <p:cNvSpPr/>
          <p:nvPr/>
        </p:nvSpPr>
        <p:spPr>
          <a:xfrm>
            <a:off x="461912" y="1809946"/>
            <a:ext cx="4289197" cy="426091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840CF4-3798-4D40-8C64-86D5BA621B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227" y="1809946"/>
            <a:ext cx="3164264" cy="4746396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E00A826E-7543-4755-B5A5-52843D39FF04}"/>
              </a:ext>
            </a:extLst>
          </p:cNvPr>
          <p:cNvSpPr/>
          <p:nvPr/>
        </p:nvSpPr>
        <p:spPr>
          <a:xfrm>
            <a:off x="9398523" y="1809945"/>
            <a:ext cx="1904215" cy="1480010"/>
          </a:xfrm>
          <a:prstGeom prst="wedgeRectCallout">
            <a:avLst>
              <a:gd name="adj1" fmla="val -106477"/>
              <a:gd name="adj2" fmla="val 56769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You must have done it wrong.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3701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4222-9FFE-4490-8462-1ECAA523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177" y="274227"/>
            <a:ext cx="7729728" cy="550407"/>
          </a:xfrm>
        </p:spPr>
        <p:txBody>
          <a:bodyPr>
            <a:noAutofit/>
          </a:bodyPr>
          <a:lstStyle/>
          <a:p>
            <a:r>
              <a:rPr lang="en-US" sz="4000" dirty="0"/>
              <a:t>Mycorrhizal influences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22C030-213E-4037-BA08-6EC6AB5BEC0D}"/>
              </a:ext>
            </a:extLst>
          </p:cNvPr>
          <p:cNvSpPr txBox="1"/>
          <p:nvPr/>
        </p:nvSpPr>
        <p:spPr>
          <a:xfrm>
            <a:off x="1589088" y="2813162"/>
            <a:ext cx="8733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International Culture Collection of (Vesicular) Arbuscular Mycorrhizal Fungi </a:t>
            </a:r>
          </a:p>
          <a:p>
            <a:pPr algn="ctr"/>
            <a:r>
              <a:rPr lang="en-US" sz="3600" dirty="0"/>
              <a:t>WVU-</a:t>
            </a:r>
            <a:r>
              <a:rPr lang="en-US" sz="3600" dirty="0" err="1"/>
              <a:t>INVAM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5086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4222-9FFE-4490-8462-1ECAA523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177" y="274227"/>
            <a:ext cx="7729728" cy="550407"/>
          </a:xfrm>
        </p:spPr>
        <p:txBody>
          <a:bodyPr>
            <a:noAutofit/>
          </a:bodyPr>
          <a:lstStyle/>
          <a:p>
            <a:r>
              <a:rPr lang="en-US" sz="4000" dirty="0"/>
              <a:t>Mycorrhizal influences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72EA66-C201-466B-802C-F27CB43788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0" t="-1" r="-749"/>
          <a:stretch/>
        </p:blipFill>
        <p:spPr>
          <a:xfrm>
            <a:off x="383303" y="1849033"/>
            <a:ext cx="5563311" cy="38494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31B09E-2255-4A8D-8576-426CD4627D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7854" y="1849033"/>
            <a:ext cx="5376807" cy="38494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DCD472-D253-4F53-A669-D0FA0E0D1690}"/>
              </a:ext>
            </a:extLst>
          </p:cNvPr>
          <p:cNvSpPr txBox="1"/>
          <p:nvPr/>
        </p:nvSpPr>
        <p:spPr>
          <a:xfrm>
            <a:off x="463225" y="1913451"/>
            <a:ext cx="6261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												   B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69005B0-EBA6-4245-88E9-0B76F0CD1FBD}"/>
              </a:ext>
            </a:extLst>
          </p:cNvPr>
          <p:cNvSpPr/>
          <p:nvPr/>
        </p:nvSpPr>
        <p:spPr>
          <a:xfrm rot="16200000">
            <a:off x="9296945" y="3844285"/>
            <a:ext cx="264919" cy="45292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8A10B-6FC1-414F-9CFA-9944E4E6100C}"/>
              </a:ext>
            </a:extLst>
          </p:cNvPr>
          <p:cNvSpPr txBox="1"/>
          <p:nvPr/>
        </p:nvSpPr>
        <p:spPr>
          <a:xfrm>
            <a:off x="724088" y="4203208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16C6DD-ECD8-4E77-9423-E02F42C30C66}"/>
              </a:ext>
            </a:extLst>
          </p:cNvPr>
          <p:cNvSpPr txBox="1"/>
          <p:nvPr/>
        </p:nvSpPr>
        <p:spPr>
          <a:xfrm>
            <a:off x="3594051" y="4070748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314FC2-D689-4BFC-AD34-DD1E884F0229}"/>
              </a:ext>
            </a:extLst>
          </p:cNvPr>
          <p:cNvSpPr txBox="1"/>
          <p:nvPr/>
        </p:nvSpPr>
        <p:spPr>
          <a:xfrm>
            <a:off x="1945709" y="4593968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529BC2-F817-4AEF-9961-0776192A4762}"/>
              </a:ext>
            </a:extLst>
          </p:cNvPr>
          <p:cNvSpPr txBox="1"/>
          <p:nvPr/>
        </p:nvSpPr>
        <p:spPr>
          <a:xfrm>
            <a:off x="4340179" y="3809138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9E080B-0A82-469E-8D5F-35BF784790B9}"/>
              </a:ext>
            </a:extLst>
          </p:cNvPr>
          <p:cNvSpPr txBox="1"/>
          <p:nvPr/>
        </p:nvSpPr>
        <p:spPr>
          <a:xfrm>
            <a:off x="3514505" y="3141142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A80CFA-C7C9-4EB3-980A-F954B8DE31CD}"/>
              </a:ext>
            </a:extLst>
          </p:cNvPr>
          <p:cNvSpPr txBox="1"/>
          <p:nvPr/>
        </p:nvSpPr>
        <p:spPr>
          <a:xfrm>
            <a:off x="5392031" y="3512171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BBAC68-45E3-4B36-902D-001D815ED48F}"/>
              </a:ext>
            </a:extLst>
          </p:cNvPr>
          <p:cNvSpPr txBox="1"/>
          <p:nvPr/>
        </p:nvSpPr>
        <p:spPr>
          <a:xfrm>
            <a:off x="1065688" y="3415069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B0A96A-F9BF-4F32-8D88-A49C46BC4C38}"/>
              </a:ext>
            </a:extLst>
          </p:cNvPr>
          <p:cNvSpPr txBox="1"/>
          <p:nvPr/>
        </p:nvSpPr>
        <p:spPr>
          <a:xfrm>
            <a:off x="4340179" y="5216303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0D201B-30CC-466E-99F2-3CD09125ED11}"/>
              </a:ext>
            </a:extLst>
          </p:cNvPr>
          <p:cNvSpPr txBox="1"/>
          <p:nvPr/>
        </p:nvSpPr>
        <p:spPr>
          <a:xfrm>
            <a:off x="9590134" y="3773781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arb</a:t>
            </a:r>
          </a:p>
        </p:txBody>
      </p:sp>
    </p:spTree>
    <p:extLst>
      <p:ext uri="{BB962C8B-B14F-4D97-AF65-F5344CB8AC3E}">
        <p14:creationId xmlns:p14="http://schemas.microsoft.com/office/powerpoint/2010/main" val="3831318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D02E5E-9B39-4F69-9C1A-61AD1C656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4" y="236905"/>
            <a:ext cx="9270399" cy="761471"/>
          </a:xfrm>
        </p:spPr>
        <p:txBody>
          <a:bodyPr>
            <a:noAutofit/>
          </a:bodyPr>
          <a:lstStyle/>
          <a:p>
            <a:r>
              <a:rPr lang="en-US" sz="4000" dirty="0"/>
              <a:t>Mycorrhizal influences - THC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BE54FD0-BE3B-446F-99C6-FA36B818E8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256185"/>
              </p:ext>
            </p:extLst>
          </p:nvPr>
        </p:nvGraphicFramePr>
        <p:xfrm>
          <a:off x="587230" y="1129465"/>
          <a:ext cx="10269374" cy="5728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AA8A170-828C-4136-BEFC-78757A5E568F}"/>
              </a:ext>
            </a:extLst>
          </p:cNvPr>
          <p:cNvSpPr txBox="1"/>
          <p:nvPr/>
        </p:nvSpPr>
        <p:spPr>
          <a:xfrm>
            <a:off x="9190654" y="1950098"/>
            <a:ext cx="1724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Variety = </a:t>
            </a:r>
            <a:r>
              <a:rPr lang="en-US" sz="2000" dirty="0" err="1"/>
              <a:t>Tygra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0380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D02E5E-9B39-4F69-9C1A-61AD1C656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4" y="236905"/>
            <a:ext cx="9270399" cy="761471"/>
          </a:xfrm>
        </p:spPr>
        <p:txBody>
          <a:bodyPr>
            <a:noAutofit/>
          </a:bodyPr>
          <a:lstStyle/>
          <a:p>
            <a:r>
              <a:rPr lang="en-US" sz="4000" dirty="0"/>
              <a:t>Mycorrhizal influences - CBD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8A170-828C-4136-BEFC-78757A5E568F}"/>
              </a:ext>
            </a:extLst>
          </p:cNvPr>
          <p:cNvSpPr txBox="1"/>
          <p:nvPr/>
        </p:nvSpPr>
        <p:spPr>
          <a:xfrm>
            <a:off x="8948058" y="1670179"/>
            <a:ext cx="1571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Variety = </a:t>
            </a:r>
            <a:r>
              <a:rPr lang="en-US" dirty="0" err="1"/>
              <a:t>Tygra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E53ABDF-216F-4128-9E8E-182FE3DD1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995411"/>
              </p:ext>
            </p:extLst>
          </p:nvPr>
        </p:nvGraphicFramePr>
        <p:xfrm>
          <a:off x="1174460" y="1322807"/>
          <a:ext cx="9932564" cy="5227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7368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D02E5E-9B39-4F69-9C1A-61AD1C656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4" y="236905"/>
            <a:ext cx="9270399" cy="761471"/>
          </a:xfrm>
        </p:spPr>
        <p:txBody>
          <a:bodyPr>
            <a:noAutofit/>
          </a:bodyPr>
          <a:lstStyle/>
          <a:p>
            <a:r>
              <a:rPr lang="en-US" sz="4000" dirty="0"/>
              <a:t>Mycorrhizal influences - </a:t>
            </a:r>
            <a:r>
              <a:rPr lang="en-US" sz="4000" dirty="0" err="1"/>
              <a:t>CBG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8A170-828C-4136-BEFC-78757A5E568F}"/>
              </a:ext>
            </a:extLst>
          </p:cNvPr>
          <p:cNvSpPr txBox="1"/>
          <p:nvPr/>
        </p:nvSpPr>
        <p:spPr>
          <a:xfrm>
            <a:off x="8864168" y="1837959"/>
            <a:ext cx="1571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Variety = </a:t>
            </a:r>
            <a:r>
              <a:rPr lang="en-US" dirty="0" err="1"/>
              <a:t>Tygra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30A96A5-CF94-4A81-8A87-DB29E7FB4C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356140"/>
              </p:ext>
            </p:extLst>
          </p:nvPr>
        </p:nvGraphicFramePr>
        <p:xfrm>
          <a:off x="813732" y="1085631"/>
          <a:ext cx="10042871" cy="5719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2048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544E0-BD6C-4310-9C2D-65F354D6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6280"/>
            <a:ext cx="7729728" cy="835828"/>
          </a:xfrm>
        </p:spPr>
        <p:txBody>
          <a:bodyPr>
            <a:noAutofit/>
          </a:bodyPr>
          <a:lstStyle/>
          <a:p>
            <a:r>
              <a:rPr lang="en-US" sz="4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9D4B2-92CA-4838-9448-98CCD459C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831" y="1404594"/>
            <a:ext cx="10388338" cy="526958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Still early days for production </a:t>
            </a:r>
            <a:r>
              <a:rPr lang="en-US" sz="3200"/>
              <a:t>and processing</a:t>
            </a:r>
            <a:endParaRPr lang="en-US" sz="3200" dirty="0"/>
          </a:p>
          <a:p>
            <a:r>
              <a:rPr lang="en-US" sz="3200" dirty="0"/>
              <a:t>Potential to produce biomass, but . . . </a:t>
            </a:r>
          </a:p>
          <a:p>
            <a:endParaRPr lang="en-US" sz="3200" dirty="0"/>
          </a:p>
          <a:p>
            <a:r>
              <a:rPr lang="en-US" sz="3200" dirty="0"/>
              <a:t>Your State has to have a pilot program</a:t>
            </a:r>
          </a:p>
          <a:p>
            <a:r>
              <a:rPr lang="en-US" sz="3200" dirty="0"/>
              <a:t>You need a permit from that program</a:t>
            </a:r>
          </a:p>
          <a:p>
            <a:r>
              <a:rPr lang="en-US" sz="3200" dirty="0"/>
              <a:t>Need a secure location, open to inspection</a:t>
            </a:r>
          </a:p>
          <a:p>
            <a:r>
              <a:rPr lang="en-US" sz="3200" dirty="0"/>
              <a:t>You have to pass an FBI &amp; State Police background check</a:t>
            </a:r>
          </a:p>
          <a:p>
            <a:endParaRPr lang="en-US" sz="3200" dirty="0"/>
          </a:p>
          <a:p>
            <a:r>
              <a:rPr lang="en-US" sz="3200" dirty="0"/>
              <a:t>Nail down your seed source &amp; processing facility!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327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FF34-B3D4-445A-99A5-7DB625872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6" y="218072"/>
            <a:ext cx="11635529" cy="1049413"/>
          </a:xfrm>
        </p:spPr>
        <p:txBody>
          <a:bodyPr>
            <a:normAutofit/>
          </a:bodyPr>
          <a:lstStyle/>
          <a:p>
            <a:r>
              <a:rPr lang="en-US" sz="3600" dirty="0"/>
              <a:t>What good is industrial hemp?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7232E-426E-4696-9409-2B16F86E2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91" y="1656533"/>
            <a:ext cx="6819007" cy="4941262"/>
          </a:xfrm>
        </p:spPr>
        <p:txBody>
          <a:bodyPr>
            <a:normAutofit/>
          </a:bodyPr>
          <a:lstStyle/>
          <a:p>
            <a:r>
              <a:rPr lang="en-US" sz="3200" dirty="0"/>
              <a:t>Over 50,000 products</a:t>
            </a:r>
          </a:p>
          <a:p>
            <a:pPr lvl="1"/>
            <a:r>
              <a:rPr lang="en-US" sz="2400" dirty="0"/>
              <a:t>Fiber </a:t>
            </a:r>
            <a:r>
              <a:rPr lang="en-US" sz="2400" dirty="0">
                <a:sym typeface="Wingdings" panose="05000000000000000000" pitchFamily="2" charset="2"/>
              </a:rPr>
              <a:t> high-quality textile, plastics, building materials, etc.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Grain </a:t>
            </a:r>
          </a:p>
          <a:p>
            <a:pPr lvl="2"/>
            <a:r>
              <a:rPr lang="en-US" sz="2400" dirty="0">
                <a:sym typeface="Wingdings" panose="05000000000000000000" pitchFamily="2" charset="2"/>
              </a:rPr>
              <a:t>Human &amp; animal feed (protein, eight amino acids, omega-3 fatty acid)</a:t>
            </a:r>
          </a:p>
          <a:p>
            <a:pPr lvl="2"/>
            <a:r>
              <a:rPr lang="en-US" sz="2400" dirty="0">
                <a:sym typeface="Wingdings" panose="05000000000000000000" pitchFamily="2" charset="2"/>
              </a:rPr>
              <a:t>High quality oil for food, cosmetics and industrial applications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Flowers  extracts for the supplement, nutraceutical market, CBD</a:t>
            </a:r>
          </a:p>
          <a:p>
            <a:pPr marL="228600" lvl="1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DEC58B-F1BF-46BD-9AF2-6ECF25E316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3867" y="2147581"/>
            <a:ext cx="4946888" cy="3586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1489B9-72E2-456C-839E-3CB411F3E668}"/>
              </a:ext>
            </a:extLst>
          </p:cNvPr>
          <p:cNvSpPr txBox="1"/>
          <p:nvPr/>
        </p:nvSpPr>
        <p:spPr>
          <a:xfrm>
            <a:off x="8304126" y="5981022"/>
            <a:ext cx="251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gospelofhemp.com</a:t>
            </a:r>
          </a:p>
        </p:txBody>
      </p:sp>
    </p:spTree>
    <p:extLst>
      <p:ext uri="{BB962C8B-B14F-4D97-AF65-F5344CB8AC3E}">
        <p14:creationId xmlns:p14="http://schemas.microsoft.com/office/powerpoint/2010/main" val="1982488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597C93-A421-48A5-AD48-143CBE1DC7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-1"/>
            <a:ext cx="9024593" cy="67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4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70" y="691247"/>
            <a:ext cx="3787881" cy="4407053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</p:spPr>
      </p:pic>
      <p:pic>
        <p:nvPicPr>
          <p:cNvPr id="14" name="Picture 13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3280" y="1385574"/>
            <a:ext cx="3466977" cy="4894557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</p:spPr>
      </p:pic>
      <p:pic>
        <p:nvPicPr>
          <p:cNvPr id="2" name="Picture 1" descr="Screen Shot 2015-11-08 at 4.25.30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636" y="976192"/>
            <a:ext cx="3943559" cy="4996086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150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FB1DE-AFC8-4F76-BFB1-BAB88089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44559"/>
            <a:ext cx="7729728" cy="713280"/>
          </a:xfrm>
        </p:spPr>
        <p:txBody>
          <a:bodyPr>
            <a:noAutofit/>
          </a:bodyPr>
          <a:lstStyle/>
          <a:p>
            <a:r>
              <a:rPr lang="en-US" sz="4000" dirty="0"/>
              <a:t>THC and </a:t>
            </a:r>
            <a:r>
              <a:rPr lang="en-US" sz="4000" dirty="0" err="1"/>
              <a:t>CBd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E86B7-581D-40BB-9959-FD7DD761A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988352"/>
            <a:ext cx="7729728" cy="573295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THC = tetrahydrocannabinol</a:t>
            </a:r>
          </a:p>
          <a:p>
            <a:pPr lvl="1"/>
            <a:r>
              <a:rPr lang="en-US" sz="2800" dirty="0"/>
              <a:t>One of at least 120 known cannabinoids</a:t>
            </a:r>
          </a:p>
          <a:p>
            <a:pPr lvl="1"/>
            <a:r>
              <a:rPr lang="el-GR" sz="2800" dirty="0"/>
              <a:t>Δ⁹-</a:t>
            </a:r>
            <a:r>
              <a:rPr lang="en-US" sz="2800" dirty="0"/>
              <a:t>tetrahydrocannabinol</a:t>
            </a:r>
          </a:p>
          <a:p>
            <a:pPr lvl="1"/>
            <a:r>
              <a:rPr lang="en-US" sz="2800" dirty="0"/>
              <a:t>Federally illegal if plant-derived</a:t>
            </a:r>
          </a:p>
          <a:p>
            <a:pPr lvl="1"/>
            <a:r>
              <a:rPr lang="en-US" sz="2800" dirty="0"/>
              <a:t>Synthetic THC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>
                <a:sym typeface="Wingdings" panose="05000000000000000000" pitchFamily="2" charset="2"/>
              </a:rPr>
              <a:t>Dronabinol</a:t>
            </a:r>
            <a:endParaRPr lang="en-US" sz="2800" dirty="0">
              <a:sym typeface="Wingdings" panose="05000000000000000000" pitchFamily="2" charset="2"/>
            </a:endParaRPr>
          </a:p>
          <a:p>
            <a:pPr lvl="3"/>
            <a:r>
              <a:rPr lang="en-US" sz="2800" dirty="0">
                <a:sym typeface="Wingdings" panose="05000000000000000000" pitchFamily="2" charset="2"/>
              </a:rPr>
              <a:t>Appetite stimulant, by prescription</a:t>
            </a:r>
            <a:endParaRPr lang="en-US" sz="2800" dirty="0"/>
          </a:p>
          <a:p>
            <a:r>
              <a:rPr lang="en-US" sz="3200" dirty="0"/>
              <a:t>CBD = Cannabidiol</a:t>
            </a:r>
          </a:p>
          <a:p>
            <a:pPr lvl="1"/>
            <a:r>
              <a:rPr lang="en-US" sz="2800" dirty="0"/>
              <a:t>Readily available</a:t>
            </a:r>
          </a:p>
          <a:p>
            <a:pPr lvl="1"/>
            <a:r>
              <a:rPr lang="en-US" sz="2800" dirty="0"/>
              <a:t>Legally in a gray area; illegal at Federal level (FDA)</a:t>
            </a:r>
          </a:p>
          <a:p>
            <a:pPr lvl="1"/>
            <a:r>
              <a:rPr lang="en-US" sz="2800" dirty="0" err="1"/>
              <a:t>Epidiolex</a:t>
            </a:r>
            <a:r>
              <a:rPr lang="en-US" sz="2800" dirty="0"/>
              <a:t> – approved for epilepsy</a:t>
            </a:r>
          </a:p>
        </p:txBody>
      </p:sp>
    </p:spTree>
    <p:extLst>
      <p:ext uri="{BB962C8B-B14F-4D97-AF65-F5344CB8AC3E}">
        <p14:creationId xmlns:p14="http://schemas.microsoft.com/office/powerpoint/2010/main" val="638863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509F78-11CD-4528-809B-9D6B25DF5D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85"/>
          <a:stretch/>
        </p:blipFill>
        <p:spPr>
          <a:xfrm>
            <a:off x="2772335" y="3568720"/>
            <a:ext cx="6922271" cy="25782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693BB5-7AA9-4454-BD67-EAD7F95B62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334" y="323719"/>
            <a:ext cx="6922271" cy="28373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4FD4D5-64C9-4B9F-B8D3-4D992D5C7A8A}"/>
              </a:ext>
            </a:extLst>
          </p:cNvPr>
          <p:cNvSpPr txBox="1"/>
          <p:nvPr/>
        </p:nvSpPr>
        <p:spPr>
          <a:xfrm>
            <a:off x="7926194" y="3045500"/>
            <a:ext cx="112986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/>
              <a:t>CBDA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19862E-EDCA-4821-B286-378EB10FADA9}"/>
              </a:ext>
            </a:extLst>
          </p:cNvPr>
          <p:cNvSpPr txBox="1"/>
          <p:nvPr/>
        </p:nvSpPr>
        <p:spPr>
          <a:xfrm>
            <a:off x="3562794" y="3045500"/>
            <a:ext cx="11649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/>
              <a:t>THCA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2CF412-E44F-467C-9B0F-7580E45AEE83}"/>
              </a:ext>
            </a:extLst>
          </p:cNvPr>
          <p:cNvSpPr txBox="1"/>
          <p:nvPr/>
        </p:nvSpPr>
        <p:spPr>
          <a:xfrm>
            <a:off x="3810554" y="6146951"/>
            <a:ext cx="9172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THC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22ACA7-79AD-4A8C-BDBB-2D4E48EC7EEA}"/>
              </a:ext>
            </a:extLst>
          </p:cNvPr>
          <p:cNvSpPr txBox="1"/>
          <p:nvPr/>
        </p:nvSpPr>
        <p:spPr>
          <a:xfrm>
            <a:off x="7863374" y="6146951"/>
            <a:ext cx="91082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CBD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E202B7-9822-47CF-B8D6-FBBAA3C7E58F}"/>
              </a:ext>
            </a:extLst>
          </p:cNvPr>
          <p:cNvSpPr txBox="1"/>
          <p:nvPr/>
        </p:nvSpPr>
        <p:spPr>
          <a:xfrm>
            <a:off x="7863374" y="329107"/>
            <a:ext cx="114646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/>
              <a:t>CBGA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913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54AED-02F0-4459-9D7D-7CF1BF54E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39" y="243239"/>
            <a:ext cx="11392248" cy="933711"/>
          </a:xfrm>
        </p:spPr>
        <p:txBody>
          <a:bodyPr>
            <a:normAutofit/>
          </a:bodyPr>
          <a:lstStyle/>
          <a:p>
            <a:r>
              <a:rPr lang="en-US" sz="3600" dirty="0"/>
              <a:t>What are the challenges?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0861F-2696-4456-9F2D-CB6AEF9BF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39" y="1528206"/>
            <a:ext cx="11392248" cy="480598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The 2018 Farm Bill changed a lot – but not everything</a:t>
            </a:r>
          </a:p>
          <a:p>
            <a:r>
              <a:rPr lang="en-US" sz="3200" dirty="0"/>
              <a:t>CBD is not a legal additive/supplement according to FDA - fines</a:t>
            </a:r>
          </a:p>
          <a:p>
            <a:r>
              <a:rPr lang="en-US" sz="3200" dirty="0"/>
              <a:t>Still no agreed upon regulatory definition of  THC</a:t>
            </a:r>
          </a:p>
          <a:p>
            <a:endParaRPr lang="en-US" sz="3200" dirty="0"/>
          </a:p>
          <a:p>
            <a:r>
              <a:rPr lang="en-US" sz="3200" dirty="0"/>
              <a:t>A lot of people want to grow hemp – </a:t>
            </a:r>
          </a:p>
          <a:p>
            <a:pPr lvl="1"/>
            <a:r>
              <a:rPr lang="en-US" sz="3000" dirty="0"/>
              <a:t>Lack of knowledge </a:t>
            </a:r>
          </a:p>
          <a:p>
            <a:pPr lvl="1"/>
            <a:r>
              <a:rPr lang="en-US" sz="3000" dirty="0"/>
              <a:t>Quality seed</a:t>
            </a:r>
          </a:p>
          <a:p>
            <a:pPr lvl="1"/>
            <a:r>
              <a:rPr lang="en-US" sz="3000" dirty="0"/>
              <a:t>Processing facilities</a:t>
            </a:r>
          </a:p>
          <a:p>
            <a:pPr lvl="1"/>
            <a:r>
              <a:rPr lang="en-US" sz="3000" dirty="0"/>
              <a:t>Markets still emerging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DEA76-2EA3-4995-A694-54F5D32AC3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872" y="3491937"/>
            <a:ext cx="4026715" cy="312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39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E8B8-5E6C-4F65-BBA8-6CAC8AEB4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60" y="243238"/>
            <a:ext cx="11417416" cy="88088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Myths, Rumors, and outright 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10E44-9A36-4B18-B59C-C402925E6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754" y="1241572"/>
            <a:ext cx="5805181" cy="1795244"/>
          </a:xfrm>
        </p:spPr>
        <p:txBody>
          <a:bodyPr>
            <a:normAutofit/>
          </a:bodyPr>
          <a:lstStyle/>
          <a:p>
            <a:r>
              <a:rPr lang="en-US" sz="2800" dirty="0"/>
              <a:t>Hemp will grow anywhere</a:t>
            </a:r>
          </a:p>
          <a:p>
            <a:r>
              <a:rPr lang="en-US" sz="2800" dirty="0"/>
              <a:t>Hemp does not require fertilizer</a:t>
            </a:r>
          </a:p>
          <a:p>
            <a:r>
              <a:rPr lang="en-US" sz="2800" dirty="0"/>
              <a:t>Hemp does not need herbicide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46CD6-A49A-4881-B687-60EDB5E61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754338" y="3555672"/>
            <a:ext cx="3474384" cy="2919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625B8-67E0-4D1A-8429-517BCDC87D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128" y="3278165"/>
            <a:ext cx="4623576" cy="346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7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92DE0-5F2E-4DAF-8EEF-27B59A16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83" y="276794"/>
            <a:ext cx="11266415" cy="989944"/>
          </a:xfrm>
        </p:spPr>
        <p:txBody>
          <a:bodyPr>
            <a:normAutofit/>
          </a:bodyPr>
          <a:lstStyle/>
          <a:p>
            <a:r>
              <a:rPr lang="en-US" sz="4000" dirty="0"/>
              <a:t>Challenges for reclamation: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2D908-97E6-47F0-BD0E-4E9BECA7D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83" y="1614587"/>
            <a:ext cx="10729520" cy="4895270"/>
          </a:xfrm>
        </p:spPr>
        <p:txBody>
          <a:bodyPr>
            <a:normAutofit lnSpcReduction="10000"/>
          </a:bodyPr>
          <a:lstStyle/>
          <a:p>
            <a:r>
              <a:rPr lang="en-US" sz="3800" dirty="0"/>
              <a:t>Annual</a:t>
            </a:r>
          </a:p>
          <a:p>
            <a:r>
              <a:rPr lang="en-US" sz="3800" dirty="0"/>
              <a:t>Needs a finely prepared seed bed to compete against weeds</a:t>
            </a:r>
          </a:p>
          <a:p>
            <a:r>
              <a:rPr lang="en-US" sz="3800" dirty="0"/>
              <a:t>Machinery</a:t>
            </a:r>
          </a:p>
          <a:p>
            <a:pPr lvl="1"/>
            <a:r>
              <a:rPr lang="en-US" sz="3300" dirty="0"/>
              <a:t>Soil preparation</a:t>
            </a:r>
          </a:p>
          <a:p>
            <a:pPr lvl="1"/>
            <a:r>
              <a:rPr lang="en-US" sz="3300" dirty="0"/>
              <a:t>Grain drill to plant – not broadcast!</a:t>
            </a:r>
          </a:p>
          <a:p>
            <a:pPr lvl="1"/>
            <a:r>
              <a:rPr lang="en-US" sz="3300" dirty="0"/>
              <a:t>Harvesting</a:t>
            </a:r>
          </a:p>
          <a:p>
            <a:pPr lvl="1"/>
            <a:r>
              <a:rPr lang="en-US" sz="3300" dirty="0"/>
              <a:t>Drying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5C4BD-7751-44DA-81F7-DF6E24F74C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276" y="3317846"/>
            <a:ext cx="4256015" cy="319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7754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656</TotalTime>
  <Words>1192</Words>
  <Application>Microsoft Office PowerPoint</Application>
  <PresentationFormat>Widescreen</PresentationFormat>
  <Paragraphs>188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Corbel</vt:lpstr>
      <vt:lpstr>Gill Sans MT</vt:lpstr>
      <vt:lpstr>Wingdings</vt:lpstr>
      <vt:lpstr>Parcel</vt:lpstr>
      <vt:lpstr>PowerPoint Presentation</vt:lpstr>
      <vt:lpstr>Is it industrial hemp or Marijuana?</vt:lpstr>
      <vt:lpstr>What good is industrial hemp?</vt:lpstr>
      <vt:lpstr>PowerPoint Presentation</vt:lpstr>
      <vt:lpstr>THC and CBd</vt:lpstr>
      <vt:lpstr>PowerPoint Presentation</vt:lpstr>
      <vt:lpstr>What are the challenges?</vt:lpstr>
      <vt:lpstr>Myths, Rumors, and outright lies</vt:lpstr>
      <vt:lpstr>Challenges for reclamation: Part 1</vt:lpstr>
      <vt:lpstr>Challenges Part 2</vt:lpstr>
      <vt:lpstr>Potential and Concerns for reclamation</vt:lpstr>
      <vt:lpstr>Salt tolerance</vt:lpstr>
      <vt:lpstr>Salt tolerance 1</vt:lpstr>
      <vt:lpstr>Salt Tolerance 2</vt:lpstr>
      <vt:lpstr>Salt Tolerance 2</vt:lpstr>
      <vt:lpstr>Salt Tolerance 2</vt:lpstr>
      <vt:lpstr>Metal Accumulation: Incomplete Case study</vt:lpstr>
      <vt:lpstr>Metal Accumulation: Greenhouse Study 1</vt:lpstr>
      <vt:lpstr>Metal Accumulation: Greenhouse Study 1</vt:lpstr>
      <vt:lpstr>Metal Accumulation: Case study</vt:lpstr>
      <vt:lpstr>Metal Accumulation: Greenhouse Study 2</vt:lpstr>
      <vt:lpstr>Metal Accumulation: Greenhouse Study 2</vt:lpstr>
      <vt:lpstr>Metal Accumulation: Greenhouse Study 2</vt:lpstr>
      <vt:lpstr>Mycorrhizal influences</vt:lpstr>
      <vt:lpstr>Mycorrhizal influences</vt:lpstr>
      <vt:lpstr>Mycorrhizal influences - THC</vt:lpstr>
      <vt:lpstr>Mycorrhizal influences - CBD</vt:lpstr>
      <vt:lpstr>Mycorrhizal influences - CBG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Mcdonald</dc:creator>
  <cp:lastModifiedBy>Kevin Wolter</cp:lastModifiedBy>
  <cp:revision>63</cp:revision>
  <cp:lastPrinted>2018-01-27T16:15:07Z</cp:lastPrinted>
  <dcterms:created xsi:type="dcterms:W3CDTF">2018-01-25T14:47:53Z</dcterms:created>
  <dcterms:modified xsi:type="dcterms:W3CDTF">2019-06-17T18:21:55Z</dcterms:modified>
</cp:coreProperties>
</file>