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1"/>
  </p:notesMasterIdLst>
  <p:sldIdLst>
    <p:sldId id="391" r:id="rId2"/>
    <p:sldId id="299" r:id="rId3"/>
    <p:sldId id="297" r:id="rId4"/>
    <p:sldId id="335" r:id="rId5"/>
    <p:sldId id="267" r:id="rId6"/>
    <p:sldId id="396" r:id="rId7"/>
    <p:sldId id="272" r:id="rId8"/>
    <p:sldId id="273" r:id="rId9"/>
    <p:sldId id="393" r:id="rId10"/>
    <p:sldId id="394" r:id="rId11"/>
    <p:sldId id="395" r:id="rId12"/>
    <p:sldId id="397" r:id="rId13"/>
    <p:sldId id="419" r:id="rId14"/>
    <p:sldId id="268" r:id="rId15"/>
    <p:sldId id="325" r:id="rId16"/>
    <p:sldId id="420" r:id="rId17"/>
    <p:sldId id="404" r:id="rId18"/>
    <p:sldId id="424" r:id="rId19"/>
    <p:sldId id="415" r:id="rId20"/>
    <p:sldId id="400" r:id="rId21"/>
    <p:sldId id="329" r:id="rId22"/>
    <p:sldId id="388" r:id="rId23"/>
    <p:sldId id="269" r:id="rId24"/>
    <p:sldId id="331" r:id="rId25"/>
    <p:sldId id="435" r:id="rId26"/>
    <p:sldId id="411" r:id="rId27"/>
    <p:sldId id="412" r:id="rId28"/>
    <p:sldId id="332" r:id="rId29"/>
    <p:sldId id="414" r:id="rId30"/>
    <p:sldId id="434" r:id="rId31"/>
    <p:sldId id="294" r:id="rId32"/>
    <p:sldId id="422" r:id="rId33"/>
    <p:sldId id="423" r:id="rId34"/>
    <p:sldId id="437" r:id="rId35"/>
    <p:sldId id="438" r:id="rId36"/>
    <p:sldId id="439" r:id="rId37"/>
    <p:sldId id="440" r:id="rId38"/>
    <p:sldId id="441" r:id="rId39"/>
    <p:sldId id="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67" autoAdjust="0"/>
  </p:normalViewPr>
  <p:slideViewPr>
    <p:cSldViewPr snapToGrid="0">
      <p:cViewPr varScale="1">
        <p:scale>
          <a:sx n="104" d="100"/>
          <a:sy n="104" d="100"/>
        </p:scale>
        <p:origin x="732"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CF963-1354-47C6-B3E4-5F0338CD3A0B}" type="datetimeFigureOut">
              <a:rPr lang="en-US" smtClean="0"/>
              <a:t>6/17/2019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7F4CB-FEFB-466F-B356-E520383C49F5}" type="slidenum">
              <a:rPr lang="en-US" smtClean="0"/>
              <a:t>‹#›</a:t>
            </a:fld>
            <a:endParaRPr lang="en-US"/>
          </a:p>
        </p:txBody>
      </p:sp>
    </p:spTree>
    <p:extLst>
      <p:ext uri="{BB962C8B-B14F-4D97-AF65-F5344CB8AC3E}">
        <p14:creationId xmlns:p14="http://schemas.microsoft.com/office/powerpoint/2010/main" val="364520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BFB012-0861-427E-9F9D-1F42B46EC1CF}" type="slidenum">
              <a:rPr lang="en-US" smtClean="0"/>
              <a:pPr/>
              <a:t>1</a:t>
            </a:fld>
            <a:endParaRPr lang="en-US"/>
          </a:p>
        </p:txBody>
      </p:sp>
    </p:spTree>
    <p:extLst>
      <p:ext uri="{BB962C8B-B14F-4D97-AF65-F5344CB8AC3E}">
        <p14:creationId xmlns:p14="http://schemas.microsoft.com/office/powerpoint/2010/main" val="1444398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a:t>
            </a:r>
          </a:p>
        </p:txBody>
      </p:sp>
      <p:sp>
        <p:nvSpPr>
          <p:cNvPr id="4" name="Slide Number Placeholder 3"/>
          <p:cNvSpPr>
            <a:spLocks noGrp="1"/>
          </p:cNvSpPr>
          <p:nvPr>
            <p:ph type="sldNum" sz="quarter" idx="10"/>
          </p:nvPr>
        </p:nvSpPr>
        <p:spPr/>
        <p:txBody>
          <a:bodyPr/>
          <a:lstStyle/>
          <a:p>
            <a:fld id="{2D37F4CB-FEFB-466F-B356-E520383C49F5}" type="slidenum">
              <a:rPr lang="en-US" smtClean="0"/>
              <a:t>14</a:t>
            </a:fld>
            <a:endParaRPr lang="en-US"/>
          </a:p>
        </p:txBody>
      </p:sp>
    </p:spTree>
    <p:extLst>
      <p:ext uri="{BB962C8B-B14F-4D97-AF65-F5344CB8AC3E}">
        <p14:creationId xmlns:p14="http://schemas.microsoft.com/office/powerpoint/2010/main" val="389896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importance of longevity, time of year, </a:t>
            </a:r>
            <a:r>
              <a:rPr lang="en-US" dirty="0" err="1"/>
              <a:t>precip</a:t>
            </a:r>
            <a:r>
              <a:rPr lang="en-US" dirty="0"/>
              <a:t>, </a:t>
            </a:r>
            <a:r>
              <a:rPr lang="en-US" dirty="0" err="1"/>
              <a:t>etc</a:t>
            </a:r>
            <a:endParaRPr lang="en-US" dirty="0"/>
          </a:p>
        </p:txBody>
      </p:sp>
      <p:sp>
        <p:nvSpPr>
          <p:cNvPr id="4" name="Slide Number Placeholder 3"/>
          <p:cNvSpPr>
            <a:spLocks noGrp="1"/>
          </p:cNvSpPr>
          <p:nvPr>
            <p:ph type="sldNum" sz="quarter" idx="10"/>
          </p:nvPr>
        </p:nvSpPr>
        <p:spPr/>
        <p:txBody>
          <a:bodyPr/>
          <a:lstStyle/>
          <a:p>
            <a:fld id="{2D37F4CB-FEFB-466F-B356-E520383C49F5}" type="slidenum">
              <a:rPr lang="en-US" smtClean="0"/>
              <a:t>15</a:t>
            </a:fld>
            <a:endParaRPr lang="en-US"/>
          </a:p>
        </p:txBody>
      </p:sp>
    </p:spTree>
    <p:extLst>
      <p:ext uri="{BB962C8B-B14F-4D97-AF65-F5344CB8AC3E}">
        <p14:creationId xmlns:p14="http://schemas.microsoft.com/office/powerpoint/2010/main" val="4124257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570B7-AD2E-4723-A157-2BE594EE5588}" type="slidenum">
              <a:rPr lang="en-US"/>
              <a:pPr/>
              <a:t>27</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sz="1400" dirty="0"/>
              <a:t>At Monsanto, we believe in having a very diverse seed mix to reclaim the mine land to </a:t>
            </a:r>
            <a:r>
              <a:rPr lang="en-US" sz="1400" dirty="0" err="1"/>
              <a:t>it’s</a:t>
            </a:r>
            <a:r>
              <a:rPr lang="en-US" sz="1400" dirty="0"/>
              <a:t> natural or better condition.  The environmental regulations say that we need about 8 different grasses in our seed mix.  However, we have 15 and 19 different grasses and forbs in our seed mixes, and most of those are native plant species.  </a:t>
            </a:r>
          </a:p>
        </p:txBody>
      </p:sp>
    </p:spTree>
    <p:extLst>
      <p:ext uri="{BB962C8B-B14F-4D97-AF65-F5344CB8AC3E}">
        <p14:creationId xmlns:p14="http://schemas.microsoft.com/office/powerpoint/2010/main" val="145987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0B982C-7014-4FDF-A69E-1E8B25F837B6}" type="slidenum">
              <a:rPr lang="en-US"/>
              <a:pPr/>
              <a:t>29</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sz="1400" dirty="0"/>
              <a:t>Besides the diverse seed mixes, we also plant several thousand native trees and shrubs each year on the reclaimed areas at the mine.  Quaking aspen, lodge pole pine, and bitterbrush are the common species planted each year.  </a:t>
            </a:r>
          </a:p>
        </p:txBody>
      </p:sp>
    </p:spTree>
    <p:extLst>
      <p:ext uri="{BB962C8B-B14F-4D97-AF65-F5344CB8AC3E}">
        <p14:creationId xmlns:p14="http://schemas.microsoft.com/office/powerpoint/2010/main" val="317885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worked soils/cooked stockpiles, low biological activity, loss of soil structure, low nutrients, high or low pH,</a:t>
            </a:r>
            <a:r>
              <a:rPr lang="en-US" baseline="0" dirty="0"/>
              <a:t> possibly elevated metals.</a:t>
            </a:r>
            <a:endParaRPr lang="en-US" dirty="0"/>
          </a:p>
        </p:txBody>
      </p:sp>
      <p:sp>
        <p:nvSpPr>
          <p:cNvPr id="4" name="Slide Number Placeholder 3"/>
          <p:cNvSpPr>
            <a:spLocks noGrp="1"/>
          </p:cNvSpPr>
          <p:nvPr>
            <p:ph type="sldNum" sz="quarter" idx="10"/>
          </p:nvPr>
        </p:nvSpPr>
        <p:spPr/>
        <p:txBody>
          <a:bodyPr/>
          <a:lstStyle/>
          <a:p>
            <a:fld id="{2D37F4CB-FEFB-466F-B356-E520383C49F5}" type="slidenum">
              <a:rPr lang="en-US" smtClean="0"/>
              <a:t>2</a:t>
            </a:fld>
            <a:endParaRPr lang="en-US"/>
          </a:p>
        </p:txBody>
      </p:sp>
    </p:spTree>
    <p:extLst>
      <p:ext uri="{BB962C8B-B14F-4D97-AF65-F5344CB8AC3E}">
        <p14:creationId xmlns:p14="http://schemas.microsoft.com/office/powerpoint/2010/main" val="172599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we have an outside free soil testing for the basic NPK and OM</a:t>
            </a:r>
          </a:p>
        </p:txBody>
      </p:sp>
      <p:sp>
        <p:nvSpPr>
          <p:cNvPr id="4" name="Slide Number Placeholder 3"/>
          <p:cNvSpPr>
            <a:spLocks noGrp="1"/>
          </p:cNvSpPr>
          <p:nvPr>
            <p:ph type="sldNum" sz="quarter" idx="10"/>
          </p:nvPr>
        </p:nvSpPr>
        <p:spPr/>
        <p:txBody>
          <a:bodyPr/>
          <a:lstStyle/>
          <a:p>
            <a:fld id="{2D37F4CB-FEFB-466F-B356-E520383C49F5}" type="slidenum">
              <a:rPr lang="en-US" smtClean="0"/>
              <a:t>4</a:t>
            </a:fld>
            <a:endParaRPr lang="en-US"/>
          </a:p>
        </p:txBody>
      </p:sp>
    </p:spTree>
    <p:extLst>
      <p:ext uri="{BB962C8B-B14F-4D97-AF65-F5344CB8AC3E}">
        <p14:creationId xmlns:p14="http://schemas.microsoft.com/office/powerpoint/2010/main" val="4208037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we have an outside free soil testing for the basic NPK and OM</a:t>
            </a:r>
          </a:p>
        </p:txBody>
      </p:sp>
      <p:sp>
        <p:nvSpPr>
          <p:cNvPr id="4" name="Slide Number Placeholder 3"/>
          <p:cNvSpPr>
            <a:spLocks noGrp="1"/>
          </p:cNvSpPr>
          <p:nvPr>
            <p:ph type="sldNum" sz="quarter" idx="10"/>
          </p:nvPr>
        </p:nvSpPr>
        <p:spPr/>
        <p:txBody>
          <a:bodyPr/>
          <a:lstStyle/>
          <a:p>
            <a:fld id="{2D37F4CB-FEFB-466F-B356-E520383C49F5}" type="slidenum">
              <a:rPr lang="en-US" smtClean="0"/>
              <a:pPr/>
              <a:t>6</a:t>
            </a:fld>
            <a:endParaRPr lang="en-US"/>
          </a:p>
        </p:txBody>
      </p:sp>
    </p:spTree>
    <p:extLst>
      <p:ext uri="{BB962C8B-B14F-4D97-AF65-F5344CB8AC3E}">
        <p14:creationId xmlns:p14="http://schemas.microsoft.com/office/powerpoint/2010/main" val="36397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that pH is easily</a:t>
            </a:r>
            <a:r>
              <a:rPr lang="en-US" baseline="0" dirty="0"/>
              <a:t> adjustable in either direction and inexpensive</a:t>
            </a:r>
            <a:endParaRPr lang="en-US" dirty="0"/>
          </a:p>
        </p:txBody>
      </p:sp>
      <p:sp>
        <p:nvSpPr>
          <p:cNvPr id="4" name="Slide Number Placeholder 3"/>
          <p:cNvSpPr>
            <a:spLocks noGrp="1"/>
          </p:cNvSpPr>
          <p:nvPr>
            <p:ph type="sldNum" sz="quarter" idx="10"/>
          </p:nvPr>
        </p:nvSpPr>
        <p:spPr/>
        <p:txBody>
          <a:bodyPr/>
          <a:lstStyle/>
          <a:p>
            <a:fld id="{2D37F4CB-FEFB-466F-B356-E520383C49F5}" type="slidenum">
              <a:rPr lang="en-US" smtClean="0"/>
              <a:t>7</a:t>
            </a:fld>
            <a:endParaRPr lang="en-US"/>
          </a:p>
        </p:txBody>
      </p:sp>
    </p:spTree>
    <p:extLst>
      <p:ext uri="{BB962C8B-B14F-4D97-AF65-F5344CB8AC3E}">
        <p14:creationId xmlns:p14="http://schemas.microsoft.com/office/powerpoint/2010/main" val="72666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a:solidFill>
                  <a:srgbClr val="FF0000"/>
                </a:solidFill>
              </a:rPr>
              <a:t>The first step involves understanding your soils, where they came from (direct-haul or stock-piled), and how much you have is only the beginning.</a:t>
            </a:r>
          </a:p>
          <a:p>
            <a:endParaRPr lang="en-US" dirty="0"/>
          </a:p>
        </p:txBody>
      </p:sp>
      <p:sp>
        <p:nvSpPr>
          <p:cNvPr id="4" name="Slide Number Placeholder 3"/>
          <p:cNvSpPr>
            <a:spLocks noGrp="1"/>
          </p:cNvSpPr>
          <p:nvPr>
            <p:ph type="sldNum" sz="quarter" idx="10"/>
          </p:nvPr>
        </p:nvSpPr>
        <p:spPr/>
        <p:txBody>
          <a:bodyPr/>
          <a:lstStyle/>
          <a:p>
            <a:fld id="{1EBFB012-0861-427E-9F9D-1F42B46EC1CF}" type="slidenum">
              <a:rPr lang="en-US" smtClean="0"/>
              <a:pPr/>
              <a:t>9</a:t>
            </a:fld>
            <a:endParaRPr lang="en-US" dirty="0"/>
          </a:p>
        </p:txBody>
      </p:sp>
    </p:spTree>
    <p:extLst>
      <p:ext uri="{BB962C8B-B14F-4D97-AF65-F5344CB8AC3E}">
        <p14:creationId xmlns:p14="http://schemas.microsoft.com/office/powerpoint/2010/main" val="14931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Decreases OM, soil structure, and biological activity</a:t>
            </a:r>
          </a:p>
          <a:p>
            <a:endParaRPr lang="en-US" dirty="0"/>
          </a:p>
        </p:txBody>
      </p:sp>
      <p:sp>
        <p:nvSpPr>
          <p:cNvPr id="4" name="Slide Number Placeholder 3"/>
          <p:cNvSpPr>
            <a:spLocks noGrp="1"/>
          </p:cNvSpPr>
          <p:nvPr>
            <p:ph type="sldNum" sz="quarter" idx="5"/>
          </p:nvPr>
        </p:nvSpPr>
        <p:spPr/>
        <p:txBody>
          <a:bodyPr/>
          <a:lstStyle/>
          <a:p>
            <a:fld id="{2D37F4CB-FEFB-466F-B356-E520383C49F5}" type="slidenum">
              <a:rPr lang="en-US" smtClean="0"/>
              <a:t>10</a:t>
            </a:fld>
            <a:endParaRPr lang="en-US"/>
          </a:p>
        </p:txBody>
      </p:sp>
    </p:spTree>
    <p:extLst>
      <p:ext uri="{BB962C8B-B14F-4D97-AF65-F5344CB8AC3E}">
        <p14:creationId xmlns:p14="http://schemas.microsoft.com/office/powerpoint/2010/main" val="178827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Current, as of 3/23/16.</a:t>
            </a:r>
          </a:p>
        </p:txBody>
      </p:sp>
      <p:sp>
        <p:nvSpPr>
          <p:cNvPr id="4" name="Slide Number Placeholder 3"/>
          <p:cNvSpPr>
            <a:spLocks noGrp="1"/>
          </p:cNvSpPr>
          <p:nvPr>
            <p:ph type="sldNum" sz="quarter" idx="10"/>
          </p:nvPr>
        </p:nvSpPr>
        <p:spPr/>
        <p:txBody>
          <a:bodyPr/>
          <a:lstStyle/>
          <a:p>
            <a:fld id="{1EBFB012-0861-427E-9F9D-1F42B46EC1CF}" type="slidenum">
              <a:rPr lang="en-US" smtClean="0"/>
              <a:pPr/>
              <a:t>12</a:t>
            </a:fld>
            <a:endParaRPr lang="en-US"/>
          </a:p>
        </p:txBody>
      </p:sp>
    </p:spTree>
    <p:extLst>
      <p:ext uri="{BB962C8B-B14F-4D97-AF65-F5344CB8AC3E}">
        <p14:creationId xmlns:p14="http://schemas.microsoft.com/office/powerpoint/2010/main" val="373803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weight differences between a D10 (foreground) vs a wide-track D6 is significant, so less pounds per square inch</a:t>
            </a:r>
            <a:r>
              <a:rPr lang="en-US" baseline="0" dirty="0"/>
              <a:t> will help considerably in minimizing compaction.</a:t>
            </a:r>
            <a:endParaRPr lang="en-US" dirty="0"/>
          </a:p>
        </p:txBody>
      </p:sp>
      <p:sp>
        <p:nvSpPr>
          <p:cNvPr id="4" name="Slide Number Placeholder 3"/>
          <p:cNvSpPr>
            <a:spLocks noGrp="1"/>
          </p:cNvSpPr>
          <p:nvPr>
            <p:ph type="sldNum" sz="quarter" idx="10"/>
          </p:nvPr>
        </p:nvSpPr>
        <p:spPr/>
        <p:txBody>
          <a:bodyPr/>
          <a:lstStyle/>
          <a:p>
            <a:fld id="{1EBFB012-0861-427E-9F9D-1F42B46EC1CF}" type="slidenum">
              <a:rPr lang="en-US" smtClean="0"/>
              <a:pPr/>
              <a:t>13</a:t>
            </a:fld>
            <a:endParaRPr lang="en-US"/>
          </a:p>
        </p:txBody>
      </p:sp>
    </p:spTree>
    <p:extLst>
      <p:ext uri="{BB962C8B-B14F-4D97-AF65-F5344CB8AC3E}">
        <p14:creationId xmlns:p14="http://schemas.microsoft.com/office/powerpoint/2010/main" val="264361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endParaRPr lang="en-US"/>
          </a:p>
        </p:txBody>
      </p:sp>
      <p:sp>
        <p:nvSpPr>
          <p:cNvPr id="16" name="Slide Number Placeholder 15"/>
          <p:cNvSpPr>
            <a:spLocks noGrp="1"/>
          </p:cNvSpPr>
          <p:nvPr>
            <p:ph type="sldNum" sz="quarter" idx="11"/>
          </p:nvPr>
        </p:nvSpPr>
        <p:spPr/>
        <p:txBody>
          <a:bodyPr/>
          <a:lstStyle/>
          <a:p>
            <a:fld id="{DA33CE6B-9541-48F4-AA69-6A2A8504C3CA}"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92974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5460B-7FAD-45E5-8DB8-0C7989AC7D3F}" type="slidenum">
              <a:rPr lang="en-US" smtClean="0"/>
              <a:pPr/>
              <a:t>‹#›</a:t>
            </a:fld>
            <a:endParaRPr lang="en-US"/>
          </a:p>
        </p:txBody>
      </p:sp>
    </p:spTree>
    <p:extLst>
      <p:ext uri="{BB962C8B-B14F-4D97-AF65-F5344CB8AC3E}">
        <p14:creationId xmlns:p14="http://schemas.microsoft.com/office/powerpoint/2010/main" val="358384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71E41-A98B-4FED-A643-054264BDD852}" type="slidenum">
              <a:rPr lang="en-US" smtClean="0"/>
              <a:pPr/>
              <a:t>‹#›</a:t>
            </a:fld>
            <a:endParaRPr lang="en-US"/>
          </a:p>
        </p:txBody>
      </p:sp>
    </p:spTree>
    <p:extLst>
      <p:ext uri="{BB962C8B-B14F-4D97-AF65-F5344CB8AC3E}">
        <p14:creationId xmlns:p14="http://schemas.microsoft.com/office/powerpoint/2010/main" val="3027742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endParaRPr lang="en-US"/>
          </a:p>
        </p:txBody>
      </p:sp>
      <p:sp>
        <p:nvSpPr>
          <p:cNvPr id="15" name="Slide Number Placeholder 14"/>
          <p:cNvSpPr>
            <a:spLocks noGrp="1"/>
          </p:cNvSpPr>
          <p:nvPr>
            <p:ph type="sldNum" sz="quarter" idx="15"/>
          </p:nvPr>
        </p:nvSpPr>
        <p:spPr/>
        <p:txBody>
          <a:bodyPr/>
          <a:lstStyle>
            <a:lvl1pPr algn="ctr">
              <a:defRPr/>
            </a:lvl1pPr>
          </a:lstStyle>
          <a:p>
            <a:fld id="{0B5BC2EA-58BA-4DD6-A457-35DCE155C748}"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24180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BCCB2-178E-4B0C-9A05-E13C0DCB056C}" type="slidenum">
              <a:rPr lang="en-US" smtClean="0"/>
              <a:pPr/>
              <a:t>‹#›</a:t>
            </a:fld>
            <a:endParaRPr lang="en-US"/>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34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B0661-2296-43A8-A353-8929EA90E7AC}"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1304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4C71A09-C352-4306-B064-609E4CE3E3AC}"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44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5D6CC-22F5-4B7F-AF57-24709F8A8501}"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55460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B9E1D-C6F7-4C94-AB33-9A1F5C2D74DD}" type="slidenum">
              <a:rPr lang="en-US" smtClean="0"/>
              <a:pPr/>
              <a:t>‹#›</a:t>
            </a:fld>
            <a:endParaRPr lang="en-US"/>
          </a:p>
        </p:txBody>
      </p:sp>
    </p:spTree>
    <p:extLst>
      <p:ext uri="{BB962C8B-B14F-4D97-AF65-F5344CB8AC3E}">
        <p14:creationId xmlns:p14="http://schemas.microsoft.com/office/powerpoint/2010/main" val="26238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endParaRPr lang="en-US"/>
          </a:p>
        </p:txBody>
      </p:sp>
      <p:sp>
        <p:nvSpPr>
          <p:cNvPr id="9" name="Slide Number Placeholder 8"/>
          <p:cNvSpPr>
            <a:spLocks noGrp="1"/>
          </p:cNvSpPr>
          <p:nvPr>
            <p:ph type="sldNum" sz="quarter" idx="15"/>
          </p:nvPr>
        </p:nvSpPr>
        <p:spPr/>
        <p:txBody>
          <a:bodyPr/>
          <a:lstStyle/>
          <a:p>
            <a:fld id="{CE9D7834-995B-483C-A9D2-DF02C5C6E5F0}"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138067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BF382190-A48A-4B56-8154-C60A48827CAA}"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36863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65E91D6-AFF2-438F-8D3A-6913C88A793B}" type="slidenum">
              <a:rPr lang="en-US" smtClean="0"/>
              <a:pPr/>
              <a:t>‹#›</a:t>
            </a:fld>
            <a:endParaRPr lang="en-US"/>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22717973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3.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4.png"/><Relationship Id="rId10" Type="http://schemas.openxmlformats.org/officeDocument/2006/relationships/image" Target="../media/image48.jpeg"/><Relationship Id="rId4" Type="http://schemas.openxmlformats.org/officeDocument/2006/relationships/oleObject" Target="../embeddings/oleObject2.bin"/><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1.png"/><Relationship Id="rId11" Type="http://schemas.openxmlformats.org/officeDocument/2006/relationships/image" Target="../media/image54.jpeg"/><Relationship Id="rId5" Type="http://schemas.openxmlformats.org/officeDocument/2006/relationships/oleObject" Target="../embeddings/oleObject5.bin"/><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mailto:Brent.Hardy@acfwest.com"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1523999" y="-76200"/>
            <a:ext cx="9195956" cy="6857999"/>
          </a:xfrm>
          <a:prstGeom prst="rect">
            <a:avLst/>
          </a:prstGeom>
          <a:noFill/>
        </p:spPr>
      </p:pic>
      <p:pic>
        <p:nvPicPr>
          <p:cNvPr id="5" name="Picture 6" descr="MonsantoDSC_006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76200"/>
            <a:ext cx="12191999" cy="6934201"/>
          </a:xfrm>
          <a:prstGeom prst="rect">
            <a:avLst/>
          </a:prstGeom>
          <a:noFill/>
          <a:ln w="9525">
            <a:noFill/>
            <a:miter lim="800000"/>
            <a:headEnd/>
            <a:tailEnd/>
          </a:ln>
        </p:spPr>
      </p:pic>
      <p:sp>
        <p:nvSpPr>
          <p:cNvPr id="2" name="Title 1"/>
          <p:cNvSpPr>
            <a:spLocks noGrp="1"/>
          </p:cNvSpPr>
          <p:nvPr>
            <p:ph type="title" idx="4294967295"/>
          </p:nvPr>
        </p:nvSpPr>
        <p:spPr>
          <a:xfrm>
            <a:off x="0" y="0"/>
            <a:ext cx="9227976" cy="2209800"/>
          </a:xfrm>
        </p:spPr>
        <p:txBody>
          <a:bodyPr>
            <a:noAutofit/>
          </a:bodyPr>
          <a:lstStyle/>
          <a:p>
            <a:pPr algn="ctr"/>
            <a:r>
              <a:rPr lang="en-US" sz="4900" dirty="0">
                <a:solidFill>
                  <a:srgbClr val="FFFF00"/>
                </a:solidFill>
              </a:rPr>
              <a:t>Successful Erosion Control and Revegetation Techniques for Mine Reclamation &amp; Revegetation</a:t>
            </a:r>
            <a:endParaRPr lang="en-US" sz="4900" dirty="0">
              <a:ln w="3200">
                <a:solidFill>
                  <a:schemeClr val="bg1">
                    <a:lumMod val="75000"/>
                    <a:lumOff val="25000"/>
                  </a:schemeClr>
                </a:solidFill>
                <a:prstDash val="solid"/>
                <a:round/>
              </a:ln>
              <a:solidFill>
                <a:srgbClr val="FFFF00"/>
              </a:solidFill>
              <a:latin typeface="+mn-lt"/>
            </a:endParaRPr>
          </a:p>
        </p:txBody>
      </p:sp>
      <p:sp>
        <p:nvSpPr>
          <p:cNvPr id="8" name="Content Placeholder 2"/>
          <p:cNvSpPr>
            <a:spLocks noGrp="1"/>
          </p:cNvSpPr>
          <p:nvPr>
            <p:ph idx="4294967295"/>
          </p:nvPr>
        </p:nvSpPr>
        <p:spPr>
          <a:xfrm>
            <a:off x="0" y="4916488"/>
            <a:ext cx="5775325" cy="1738312"/>
          </a:xfrm>
        </p:spPr>
        <p:txBody>
          <a:bodyPr>
            <a:noAutofit/>
          </a:bodyPr>
          <a:lstStyle/>
          <a:p>
            <a:pPr marL="0" indent="0" algn="ctr">
              <a:buNone/>
            </a:pPr>
            <a:r>
              <a:rPr lang="en-US" sz="2100" dirty="0">
                <a:solidFill>
                  <a:srgbClr val="FFFF00"/>
                </a:solidFill>
                <a:effectLst>
                  <a:outerShdw blurRad="38100" dist="38100" dir="2700000" algn="tl">
                    <a:srgbClr val="000000">
                      <a:alpha val="43137"/>
                    </a:srgbClr>
                  </a:outerShdw>
                </a:effectLst>
              </a:rPr>
              <a:t>Presented by: </a:t>
            </a:r>
          </a:p>
          <a:p>
            <a:pPr marL="0" indent="0" algn="ctr">
              <a:buNone/>
            </a:pPr>
            <a:r>
              <a:rPr lang="en-US" sz="3500" dirty="0">
                <a:solidFill>
                  <a:srgbClr val="FFFF00"/>
                </a:solidFill>
                <a:effectLst>
                  <a:outerShdw blurRad="38100" dist="38100" dir="2700000" algn="tl">
                    <a:srgbClr val="000000">
                      <a:alpha val="43137"/>
                    </a:srgbClr>
                  </a:outerShdw>
                </a:effectLst>
              </a:rPr>
              <a:t>Brent Hardy, MS, CPESC</a:t>
            </a:r>
          </a:p>
        </p:txBody>
      </p:sp>
    </p:spTree>
    <p:extLst>
      <p:ext uri="{BB962C8B-B14F-4D97-AF65-F5344CB8AC3E}">
        <p14:creationId xmlns:p14="http://schemas.microsoft.com/office/powerpoint/2010/main" val="132049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SC_1906 BfB N-topsoil pile(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99044" y="0"/>
            <a:ext cx="9193912" cy="6897188"/>
          </a:xfrm>
          <a:prstGeom prst="rect">
            <a:avLst/>
          </a:prstGeom>
        </p:spPr>
      </p:pic>
      <p:sp>
        <p:nvSpPr>
          <p:cNvPr id="3" name="Title 2"/>
          <p:cNvSpPr>
            <a:spLocks noGrp="1"/>
          </p:cNvSpPr>
          <p:nvPr>
            <p:ph type="title"/>
          </p:nvPr>
        </p:nvSpPr>
        <p:spPr>
          <a:xfrm>
            <a:off x="1827245" y="175727"/>
            <a:ext cx="8686800" cy="1690395"/>
          </a:xfrm>
        </p:spPr>
        <p:txBody>
          <a:bodyPr>
            <a:normAutofit fontScale="90000"/>
          </a:bodyPr>
          <a:lstStyle/>
          <a:p>
            <a:pPr algn="ctr">
              <a:defRPr/>
            </a:pPr>
            <a:r>
              <a:rPr lang="en-US" sz="4700" dirty="0">
                <a:solidFill>
                  <a:schemeClr val="bg1"/>
                </a:solidFill>
              </a:rPr>
              <a:t>Stockpiling of soils will reduce most </a:t>
            </a:r>
            <a:br>
              <a:rPr lang="en-US" sz="4700" dirty="0">
                <a:solidFill>
                  <a:schemeClr val="bg1"/>
                </a:solidFill>
              </a:rPr>
            </a:br>
            <a:r>
              <a:rPr lang="en-US" sz="4700" dirty="0">
                <a:solidFill>
                  <a:schemeClr val="bg1"/>
                </a:solidFill>
              </a:rPr>
              <a:t>of the living components of the soils</a:t>
            </a:r>
            <a:br>
              <a:rPr lang="en-US" sz="3600" b="1" dirty="0">
                <a:solidFill>
                  <a:schemeClr val="bg1"/>
                </a:solidFill>
              </a:rPr>
            </a:br>
            <a:endParaRPr lang="en-US" sz="3500" dirty="0">
              <a:solidFill>
                <a:schemeClr val="bg1"/>
              </a:solidFill>
            </a:endParaRPr>
          </a:p>
        </p:txBody>
      </p:sp>
      <p:sp>
        <p:nvSpPr>
          <p:cNvPr id="10" name="Left Brace 9"/>
          <p:cNvSpPr/>
          <p:nvPr/>
        </p:nvSpPr>
        <p:spPr>
          <a:xfrm>
            <a:off x="4648200" y="3352800"/>
            <a:ext cx="304800" cy="533400"/>
          </a:xfrm>
          <a:prstGeom prst="leftBrace">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505200" y="3440668"/>
            <a:ext cx="1143000" cy="369332"/>
          </a:xfrm>
          <a:prstGeom prst="rect">
            <a:avLst/>
          </a:prstGeom>
        </p:spPr>
        <p:txBody>
          <a:bodyPr wrap="square" rtlCol="0">
            <a:spAutoFit/>
          </a:bodyPr>
          <a:lstStyle/>
          <a:p>
            <a:r>
              <a:rPr lang="en-US" dirty="0">
                <a:solidFill>
                  <a:srgbClr val="FFFF00"/>
                </a:solidFill>
              </a:rPr>
              <a:t>~30 ft tall</a:t>
            </a:r>
          </a:p>
        </p:txBody>
      </p:sp>
      <p:sp>
        <p:nvSpPr>
          <p:cNvPr id="6" name="TextBox 5"/>
          <p:cNvSpPr txBox="1"/>
          <p:nvPr/>
        </p:nvSpPr>
        <p:spPr>
          <a:xfrm>
            <a:off x="6857999" y="3429000"/>
            <a:ext cx="2388637" cy="400110"/>
          </a:xfrm>
          <a:prstGeom prst="rect">
            <a:avLst/>
          </a:prstGeom>
          <a:noFill/>
        </p:spPr>
        <p:txBody>
          <a:bodyPr wrap="square" rtlCol="0">
            <a:spAutoFit/>
          </a:bodyPr>
          <a:lstStyle/>
          <a:p>
            <a:r>
              <a:rPr lang="en-US" dirty="0">
                <a:solidFill>
                  <a:srgbClr val="FFFF00"/>
                </a:solidFill>
              </a:rPr>
              <a:t>8.8 </a:t>
            </a:r>
            <a:r>
              <a:rPr lang="en-US" sz="2000" dirty="0">
                <a:solidFill>
                  <a:srgbClr val="FFFF00"/>
                </a:solidFill>
              </a:rPr>
              <a:t>acre</a:t>
            </a:r>
            <a:r>
              <a:rPr lang="en-US" dirty="0">
                <a:solidFill>
                  <a:srgbClr val="FFFF00"/>
                </a:solidFill>
              </a:rPr>
              <a:t> footprint</a:t>
            </a:r>
          </a:p>
        </p:txBody>
      </p:sp>
    </p:spTree>
    <p:extLst>
      <p:ext uri="{BB962C8B-B14F-4D97-AF65-F5344CB8AC3E}">
        <p14:creationId xmlns:p14="http://schemas.microsoft.com/office/powerpoint/2010/main" val="429128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farmingsweetbay.files.wordpress.com/2012/02/soil-food-web.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39774" y="2821021"/>
            <a:ext cx="5448494" cy="3505200"/>
          </a:xfrm>
          <a:prstGeom prst="rect">
            <a:avLst/>
          </a:prstGeom>
          <a:noFill/>
        </p:spPr>
      </p:pic>
      <p:pic>
        <p:nvPicPr>
          <p:cNvPr id="4" name="Picture 4" descr="https://farmingsweetbay.files.wordpress.com/2012/02/microarthropod-menageri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664" y="299936"/>
            <a:ext cx="3505200" cy="3505200"/>
          </a:xfrm>
          <a:prstGeom prst="rect">
            <a:avLst/>
          </a:prstGeom>
          <a:noFill/>
        </p:spPr>
      </p:pic>
      <p:sp>
        <p:nvSpPr>
          <p:cNvPr id="5" name="Title 3"/>
          <p:cNvSpPr>
            <a:spLocks noGrp="1"/>
          </p:cNvSpPr>
          <p:nvPr>
            <p:ph type="title"/>
          </p:nvPr>
        </p:nvSpPr>
        <p:spPr>
          <a:xfrm>
            <a:off x="4194243" y="455579"/>
            <a:ext cx="6858000" cy="2482174"/>
          </a:xfrm>
        </p:spPr>
        <p:txBody>
          <a:bodyPr>
            <a:noAutofit/>
          </a:bodyPr>
          <a:lstStyle/>
          <a:p>
            <a:pPr algn="ctr"/>
            <a:r>
              <a:rPr lang="en-US" sz="5400" dirty="0">
                <a:solidFill>
                  <a:schemeClr val="bg1"/>
                </a:solidFill>
              </a:rPr>
              <a:t>Soil </a:t>
            </a:r>
            <a:r>
              <a:rPr lang="en-US" sz="5400" dirty="0" err="1">
                <a:solidFill>
                  <a:schemeClr val="bg1"/>
                </a:solidFill>
              </a:rPr>
              <a:t>Foodweb</a:t>
            </a:r>
            <a:r>
              <a:rPr lang="en-US" sz="5400" dirty="0">
                <a:solidFill>
                  <a:schemeClr val="bg1"/>
                </a:solidFill>
              </a:rPr>
              <a:t> – Key to Healthy Soil</a:t>
            </a:r>
            <a:br>
              <a:rPr lang="en-US" sz="5400" dirty="0">
                <a:solidFill>
                  <a:schemeClr val="bg1"/>
                </a:solidFill>
              </a:rPr>
            </a:br>
            <a:endParaRPr lang="en-US" sz="5400" dirty="0">
              <a:solidFill>
                <a:schemeClr val="bg1"/>
              </a:solidFill>
            </a:endParaRPr>
          </a:p>
        </p:txBody>
      </p:sp>
      <p:sp>
        <p:nvSpPr>
          <p:cNvPr id="6" name="Title 3"/>
          <p:cNvSpPr txBox="1">
            <a:spLocks/>
          </p:cNvSpPr>
          <p:nvPr/>
        </p:nvSpPr>
        <p:spPr>
          <a:xfrm>
            <a:off x="309664" y="4648200"/>
            <a:ext cx="5682574" cy="2209800"/>
          </a:xfrm>
          <a:prstGeom prst="rect">
            <a:avLst/>
          </a:prstGeom>
          <a:ln w="6350" cap="rnd">
            <a:noFill/>
          </a:ln>
        </p:spPr>
        <p:txBody>
          <a:bodyPr vert="horz" anchor="b" anchorCtr="0">
            <a:no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solidFill>
                  <a:schemeClr val="bg1"/>
                </a:solidFill>
              </a:rPr>
              <a:t>Mycorrhizae increases nutrient availability for plant uptake</a:t>
            </a:r>
          </a:p>
          <a:p>
            <a:pPr marL="457200" indent="-457200">
              <a:buFont typeface="Arial" panose="020B0604020202020204" pitchFamily="34" charset="0"/>
              <a:buChar char="•"/>
            </a:pPr>
            <a:r>
              <a:rPr lang="en-US" sz="2800" dirty="0">
                <a:solidFill>
                  <a:schemeClr val="bg1"/>
                </a:solidFill>
              </a:rPr>
              <a:t>Nitrogen fixing bacteria will cycle existing nutrients in soils</a:t>
            </a:r>
          </a:p>
          <a:p>
            <a:pPr marL="457200" indent="-457200">
              <a:buFont typeface="Arial" panose="020B0604020202020204" pitchFamily="34" charset="0"/>
              <a:buChar char="•"/>
            </a:pPr>
            <a:r>
              <a:rPr lang="en-US" sz="2800" dirty="0">
                <a:solidFill>
                  <a:schemeClr val="bg1"/>
                </a:solidFill>
              </a:rPr>
              <a:t>Builds soil structure &amp; cycles organic matter</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00791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normAutofit/>
          </a:bodyPr>
          <a:lstStyle/>
          <a:p>
            <a:r>
              <a:rPr lang="en-US" sz="4800" b="1" dirty="0">
                <a:ln w="3200">
                  <a:noFill/>
                  <a:prstDash val="solid"/>
                  <a:round/>
                </a:ln>
                <a:solidFill>
                  <a:schemeClr val="bg1"/>
                </a:solidFill>
                <a:effectLst/>
              </a:rPr>
              <a:t>Soil Mycorrhizae</a:t>
            </a:r>
          </a:p>
        </p:txBody>
      </p:sp>
      <p:sp>
        <p:nvSpPr>
          <p:cNvPr id="2" name="Content Placeholder 1"/>
          <p:cNvSpPr>
            <a:spLocks noGrp="1"/>
          </p:cNvSpPr>
          <p:nvPr>
            <p:ph sz="half" idx="1"/>
          </p:nvPr>
        </p:nvSpPr>
        <p:spPr/>
        <p:txBody>
          <a:bodyPr>
            <a:normAutofit fontScale="92500"/>
          </a:bodyPr>
          <a:lstStyle/>
          <a:p>
            <a:pPr>
              <a:buClrTx/>
            </a:pPr>
            <a:r>
              <a:rPr lang="en-US" dirty="0">
                <a:solidFill>
                  <a:schemeClr val="bg1"/>
                </a:solidFill>
              </a:rPr>
              <a:t>A fungus that aids in the absorption of nutrients by forming a symbiotic relationship with plant roots</a:t>
            </a:r>
          </a:p>
          <a:p>
            <a:pPr>
              <a:buClrTx/>
            </a:pPr>
            <a:r>
              <a:rPr lang="en-US" dirty="0">
                <a:solidFill>
                  <a:schemeClr val="bg1"/>
                </a:solidFill>
              </a:rPr>
              <a:t>90% of plants form a relationship with mycorrhizae</a:t>
            </a:r>
          </a:p>
          <a:p>
            <a:pPr>
              <a:buClrTx/>
            </a:pPr>
            <a:r>
              <a:rPr lang="en-US" dirty="0">
                <a:solidFill>
                  <a:schemeClr val="bg1"/>
                </a:solidFill>
              </a:rPr>
              <a:t>They dramatically increase the absorptive area of root systems</a:t>
            </a:r>
          </a:p>
          <a:p>
            <a:pPr>
              <a:buClrTx/>
            </a:pPr>
            <a:r>
              <a:rPr lang="en-US" dirty="0">
                <a:solidFill>
                  <a:schemeClr val="bg1"/>
                </a:solidFill>
              </a:rPr>
              <a:t>Reintroduction of mycorrhizae can dramatically improve plant performance with less water and fertilizer</a:t>
            </a:r>
          </a:p>
          <a:p>
            <a:pPr>
              <a:buClrTx/>
            </a:pPr>
            <a:endParaRPr lang="en-US" dirty="0"/>
          </a:p>
        </p:txBody>
      </p:sp>
      <p:pic>
        <p:nvPicPr>
          <p:cNvPr id="11" name="Picture 10" descr="Mycorrhiza-wortels.gif"/>
          <p:cNvPicPr>
            <a:picLocks noChangeAspect="1"/>
          </p:cNvPicPr>
          <p:nvPr/>
        </p:nvPicPr>
        <p:blipFill>
          <a:blip r:embed="rId3" cstate="email">
            <a:extLst>
              <a:ext uri="{28A0092B-C50C-407E-A947-70E740481C1C}">
                <a14:useLocalDpi xmlns:a14="http://schemas.microsoft.com/office/drawing/2010/main"/>
              </a:ext>
            </a:extLst>
          </a:blip>
          <a:srcRect t="2688"/>
          <a:stretch>
            <a:fillRect/>
          </a:stretch>
        </p:blipFill>
        <p:spPr>
          <a:xfrm>
            <a:off x="6398223" y="419232"/>
            <a:ext cx="5012002" cy="5988635"/>
          </a:xfrm>
          <a:prstGeom prst="rect">
            <a:avLst/>
          </a:prstGeom>
        </p:spPr>
      </p:pic>
    </p:spTree>
    <p:extLst>
      <p:ext uri="{BB962C8B-B14F-4D97-AF65-F5344CB8AC3E}">
        <p14:creationId xmlns:p14="http://schemas.microsoft.com/office/powerpoint/2010/main" val="3422787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8888 SR-2012 Weight Comparisons D6-D10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24" y="1365054"/>
            <a:ext cx="8332600" cy="5212504"/>
          </a:xfrm>
          <a:prstGeom prst="rect">
            <a:avLst/>
          </a:prstGeom>
        </p:spPr>
      </p:pic>
      <p:sp>
        <p:nvSpPr>
          <p:cNvPr id="5" name="TextBox 4"/>
          <p:cNvSpPr txBox="1"/>
          <p:nvPr/>
        </p:nvSpPr>
        <p:spPr>
          <a:xfrm>
            <a:off x="1905000" y="304800"/>
            <a:ext cx="8305800" cy="646331"/>
          </a:xfrm>
          <a:prstGeom prst="rect">
            <a:avLst/>
          </a:prstGeom>
          <a:noFill/>
        </p:spPr>
        <p:txBody>
          <a:bodyPr wrap="square" rtlCol="0">
            <a:spAutoFit/>
          </a:bodyPr>
          <a:lstStyle/>
          <a:p>
            <a:pPr algn="ctr"/>
            <a:r>
              <a:rPr lang="en-US" sz="3600" dirty="0">
                <a:solidFill>
                  <a:schemeClr val="bg1"/>
                </a:solidFill>
              </a:rPr>
              <a:t>Equipment Selection: Choose Wisely</a:t>
            </a:r>
          </a:p>
        </p:txBody>
      </p:sp>
      <p:sp>
        <p:nvSpPr>
          <p:cNvPr id="6" name="TextBox 5"/>
          <p:cNvSpPr txBox="1"/>
          <p:nvPr/>
        </p:nvSpPr>
        <p:spPr>
          <a:xfrm>
            <a:off x="8546842" y="1862727"/>
            <a:ext cx="3480318" cy="3862596"/>
          </a:xfrm>
          <a:prstGeom prst="rect">
            <a:avLst/>
          </a:prstGeom>
          <a:noFill/>
        </p:spPr>
        <p:txBody>
          <a:bodyPr wrap="square" rtlCol="0">
            <a:spAutoFit/>
          </a:bodyPr>
          <a:lstStyle/>
          <a:p>
            <a:pPr algn="ctr"/>
            <a:r>
              <a:rPr lang="en-US" sz="3200" dirty="0">
                <a:solidFill>
                  <a:schemeClr val="bg1"/>
                </a:solidFill>
              </a:rPr>
              <a:t>Think about soil compaction</a:t>
            </a:r>
          </a:p>
          <a:p>
            <a:pPr algn="ctr"/>
            <a:endParaRPr lang="en-US" sz="3200" dirty="0">
              <a:solidFill>
                <a:schemeClr val="bg1"/>
              </a:solidFill>
            </a:endParaRPr>
          </a:p>
          <a:p>
            <a:pPr algn="ctr"/>
            <a:r>
              <a:rPr lang="en-US" sz="3200" dirty="0">
                <a:solidFill>
                  <a:schemeClr val="bg1"/>
                </a:solidFill>
              </a:rPr>
              <a:t>Weight differences of a wide-track D6T (21-tons) vs a D10T (73-tons)</a:t>
            </a:r>
          </a:p>
          <a:p>
            <a:pPr algn="ctr"/>
            <a:endParaRPr lang="en-US" sz="2100" dirty="0">
              <a:solidFill>
                <a:schemeClr val="bg1"/>
              </a:solidFill>
            </a:endParaRPr>
          </a:p>
        </p:txBody>
      </p:sp>
    </p:spTree>
    <p:extLst>
      <p:ext uri="{BB962C8B-B14F-4D97-AF65-F5344CB8AC3E}">
        <p14:creationId xmlns:p14="http://schemas.microsoft.com/office/powerpoint/2010/main" val="337418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Step 2:</a:t>
            </a:r>
            <a:br>
              <a:rPr lang="en-US" dirty="0">
                <a:solidFill>
                  <a:schemeClr val="bg1"/>
                </a:solidFill>
              </a:rPr>
            </a:br>
            <a:r>
              <a:rPr lang="en-US" dirty="0">
                <a:solidFill>
                  <a:schemeClr val="bg1"/>
                </a:solidFill>
              </a:rPr>
              <a:t>Erosion Control: </a:t>
            </a:r>
            <a:r>
              <a:rPr lang="en-US" cap="none" dirty="0">
                <a:solidFill>
                  <a:schemeClr val="bg1"/>
                </a:solidFill>
              </a:rPr>
              <a:t>Keeping Soils Where They Belong</a:t>
            </a:r>
            <a:br>
              <a:rPr lang="en-US" cap="none" dirty="0"/>
            </a:br>
            <a:endParaRPr lang="en-US" cap="none"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9564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r="-210"/>
          <a:stretch/>
        </p:blipFill>
        <p:spPr>
          <a:xfrm>
            <a:off x="6796627" y="914400"/>
            <a:ext cx="5102088" cy="5847450"/>
          </a:xfrm>
          <a:prstGeom prst="rect">
            <a:avLst/>
          </a:prstGeom>
        </p:spPr>
      </p:pic>
      <p:sp>
        <p:nvSpPr>
          <p:cNvPr id="2" name="Title 1"/>
          <p:cNvSpPr>
            <a:spLocks noGrp="1"/>
          </p:cNvSpPr>
          <p:nvPr>
            <p:ph type="title"/>
          </p:nvPr>
        </p:nvSpPr>
        <p:spPr>
          <a:xfrm>
            <a:off x="7390015" y="103653"/>
            <a:ext cx="4598235" cy="810747"/>
          </a:xfrm>
        </p:spPr>
        <p:txBody>
          <a:bodyPr/>
          <a:lstStyle/>
          <a:p>
            <a:r>
              <a:rPr lang="en-US" dirty="0">
                <a:solidFill>
                  <a:schemeClr val="bg1"/>
                </a:solidFill>
              </a:rPr>
              <a:t>Erosion Control</a:t>
            </a:r>
          </a:p>
        </p:txBody>
      </p:sp>
      <p:sp>
        <p:nvSpPr>
          <p:cNvPr id="3" name="Content Placeholder 2"/>
          <p:cNvSpPr>
            <a:spLocks noGrp="1"/>
          </p:cNvSpPr>
          <p:nvPr>
            <p:ph sz="half" idx="1"/>
          </p:nvPr>
        </p:nvSpPr>
        <p:spPr>
          <a:xfrm>
            <a:off x="214605" y="4494178"/>
            <a:ext cx="6083561" cy="2631252"/>
          </a:xfrm>
          <a:prstGeom prst="rect">
            <a:avLst/>
          </a:prstGeom>
        </p:spPr>
        <p:txBody>
          <a:bodyPr>
            <a:normAutofit/>
          </a:bodyPr>
          <a:lstStyle/>
          <a:p>
            <a:pPr>
              <a:buClrTx/>
            </a:pPr>
            <a:r>
              <a:rPr lang="en-US" sz="2600" cap="none" dirty="0">
                <a:solidFill>
                  <a:schemeClr val="bg1"/>
                </a:solidFill>
              </a:rPr>
              <a:t>Track walking to increase roughness</a:t>
            </a:r>
          </a:p>
          <a:p>
            <a:pPr>
              <a:buClrTx/>
            </a:pPr>
            <a:r>
              <a:rPr lang="en-US" sz="2600" cap="none" dirty="0">
                <a:solidFill>
                  <a:schemeClr val="bg1"/>
                </a:solidFill>
              </a:rPr>
              <a:t>Straw or excelsior wattles following slope contours to break up slope</a:t>
            </a:r>
          </a:p>
          <a:p>
            <a:pPr>
              <a:buClrTx/>
            </a:pPr>
            <a:r>
              <a:rPr lang="en-US" dirty="0">
                <a:solidFill>
                  <a:schemeClr val="bg1"/>
                </a:solidFill>
              </a:rPr>
              <a:t>Erosion control blankets</a:t>
            </a:r>
          </a:p>
          <a:p>
            <a:pPr>
              <a:buClrTx/>
            </a:pPr>
            <a:r>
              <a:rPr lang="en-US" sz="2600" cap="none" dirty="0" err="1">
                <a:solidFill>
                  <a:schemeClr val="bg1"/>
                </a:solidFill>
              </a:rPr>
              <a:t>Hydromulching</a:t>
            </a:r>
            <a:endParaRPr lang="en-US" sz="2600" cap="none" dirty="0">
              <a:solidFill>
                <a:schemeClr val="bg1"/>
              </a:solidFill>
            </a:endParaRPr>
          </a:p>
        </p:txBody>
      </p:sp>
      <p:pic>
        <p:nvPicPr>
          <p:cNvPr id="6" name="Picture 5" descr="DSC_2531 SR-2011 PB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836" y="509025"/>
            <a:ext cx="6890755" cy="3985153"/>
          </a:xfrm>
          <a:prstGeom prst="rect">
            <a:avLst/>
          </a:prstGeom>
        </p:spPr>
      </p:pic>
    </p:spTree>
    <p:extLst>
      <p:ext uri="{BB962C8B-B14F-4D97-AF65-F5344CB8AC3E}">
        <p14:creationId xmlns:p14="http://schemas.microsoft.com/office/powerpoint/2010/main" val="4250746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1936 BfB-2016 wattles 2016-11-1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52600" y="762000"/>
            <a:ext cx="4267200" cy="2850896"/>
          </a:xfrm>
          <a:prstGeom prst="rect">
            <a:avLst/>
          </a:prstGeom>
        </p:spPr>
      </p:pic>
      <p:pic>
        <p:nvPicPr>
          <p:cNvPr id="5" name="Picture 4" descr="DSC_1959 BfB-2016 wattles 2016-11-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3733800"/>
            <a:ext cx="4267200" cy="2866136"/>
          </a:xfrm>
          <a:prstGeom prst="rect">
            <a:avLst/>
          </a:prstGeom>
        </p:spPr>
      </p:pic>
      <p:pic>
        <p:nvPicPr>
          <p:cNvPr id="6" name="Picture 5" descr="DSC_1956 BfB-2016 wattles 2016-11-1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1" y="762001"/>
            <a:ext cx="4267199" cy="2825834"/>
          </a:xfrm>
          <a:prstGeom prst="rect">
            <a:avLst/>
          </a:prstGeom>
        </p:spPr>
      </p:pic>
      <p:pic>
        <p:nvPicPr>
          <p:cNvPr id="8" name="Picture 7" descr="DSC_1938 BfB-2016 wattles 2016-11-1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96000" y="3732886"/>
            <a:ext cx="4267200" cy="2878226"/>
          </a:xfrm>
          <a:prstGeom prst="rect">
            <a:avLst/>
          </a:prstGeom>
        </p:spPr>
      </p:pic>
      <p:sp>
        <p:nvSpPr>
          <p:cNvPr id="7" name="Title 1"/>
          <p:cNvSpPr txBox="1">
            <a:spLocks/>
          </p:cNvSpPr>
          <p:nvPr/>
        </p:nvSpPr>
        <p:spPr>
          <a:xfrm>
            <a:off x="1447800" y="152400"/>
            <a:ext cx="9144000" cy="685800"/>
          </a:xfrm>
          <a:prstGeom prst="rect">
            <a:avLst/>
          </a:prstGeom>
          <a:ln w="6350" cap="rnd">
            <a:noFill/>
          </a:ln>
        </p:spPr>
        <p:txBody>
          <a:bodyPr vert="horz"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4400" dirty="0">
                <a:solidFill>
                  <a:schemeClr val="bg1"/>
                </a:solidFill>
              </a:rPr>
              <a:t>Do It Right the First Time!</a:t>
            </a:r>
          </a:p>
        </p:txBody>
      </p:sp>
    </p:spTree>
    <p:extLst>
      <p:ext uri="{BB962C8B-B14F-4D97-AF65-F5344CB8AC3E}">
        <p14:creationId xmlns:p14="http://schemas.microsoft.com/office/powerpoint/2010/main" val="2041994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685800"/>
          </a:xfrm>
        </p:spPr>
        <p:txBody>
          <a:bodyPr>
            <a:noAutofit/>
          </a:bodyPr>
          <a:lstStyle/>
          <a:p>
            <a:pPr algn="ctr"/>
            <a:r>
              <a:rPr lang="en-US" sz="4000" dirty="0">
                <a:solidFill>
                  <a:schemeClr val="bg1"/>
                </a:solidFill>
                <a:effectLst>
                  <a:outerShdw blurRad="38100" dist="38100" dir="2700000" algn="tl">
                    <a:srgbClr val="000000">
                      <a:alpha val="43137"/>
                    </a:srgbClr>
                  </a:outerShdw>
                </a:effectLst>
              </a:rPr>
              <a:t>Install Wattles on the Contour</a:t>
            </a:r>
          </a:p>
        </p:txBody>
      </p:sp>
      <p:pic>
        <p:nvPicPr>
          <p:cNvPr id="4" name="Picture 3" descr="DSC_3669 SR-2011 PB-wattles on 2012-05-07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96000" y="990600"/>
            <a:ext cx="4343400" cy="2829052"/>
          </a:xfrm>
          <a:prstGeom prst="rect">
            <a:avLst/>
          </a:prstGeom>
        </p:spPr>
      </p:pic>
      <p:pic>
        <p:nvPicPr>
          <p:cNvPr id="3" name="Picture 2" descr="DSC_2071 SR-2011 PB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990601"/>
            <a:ext cx="4267200" cy="2856653"/>
          </a:xfrm>
          <a:prstGeom prst="rect">
            <a:avLst/>
          </a:prstGeom>
        </p:spPr>
      </p:pic>
      <p:pic>
        <p:nvPicPr>
          <p:cNvPr id="5" name="Picture 4" descr="DSC_2531 SR-2011 PB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908213"/>
            <a:ext cx="4419600" cy="2600071"/>
          </a:xfrm>
          <a:prstGeom prst="rect">
            <a:avLst/>
          </a:prstGeom>
        </p:spPr>
      </p:pic>
      <p:pic>
        <p:nvPicPr>
          <p:cNvPr id="6" name="Picture 5" descr="DSC_3567 SR-2011 PB-wattles on 2012-05-02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2600" y="3916109"/>
            <a:ext cx="4267200" cy="2693078"/>
          </a:xfrm>
          <a:prstGeom prst="rect">
            <a:avLst/>
          </a:prstGeom>
        </p:spPr>
      </p:pic>
    </p:spTree>
    <p:extLst>
      <p:ext uri="{BB962C8B-B14F-4D97-AF65-F5344CB8AC3E}">
        <p14:creationId xmlns:p14="http://schemas.microsoft.com/office/powerpoint/2010/main" val="1627436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7" y="264845"/>
            <a:ext cx="10364451" cy="742861"/>
          </a:xfrm>
        </p:spPr>
        <p:txBody>
          <a:bodyPr/>
          <a:lstStyle/>
          <a:p>
            <a:pPr algn="ctr"/>
            <a:r>
              <a:rPr lang="en-US" dirty="0" err="1">
                <a:solidFill>
                  <a:schemeClr val="bg1"/>
                </a:solidFill>
              </a:rPr>
              <a:t>Hydromulching</a:t>
            </a:r>
            <a:endParaRPr lang="en-US" dirty="0">
              <a:solidFill>
                <a:schemeClr val="bg1"/>
              </a:solidFill>
            </a:endParaRPr>
          </a:p>
        </p:txBody>
      </p:sp>
      <p:sp>
        <p:nvSpPr>
          <p:cNvPr id="3" name="Content Placeholder 2"/>
          <p:cNvSpPr>
            <a:spLocks noGrp="1"/>
          </p:cNvSpPr>
          <p:nvPr>
            <p:ph sz="half" idx="1"/>
          </p:nvPr>
        </p:nvSpPr>
        <p:spPr>
          <a:xfrm>
            <a:off x="277454" y="636275"/>
            <a:ext cx="5040996" cy="5829839"/>
          </a:xfrm>
          <a:prstGeom prst="rect">
            <a:avLst/>
          </a:prstGeom>
        </p:spPr>
        <p:txBody>
          <a:bodyPr>
            <a:normAutofit fontScale="92500"/>
          </a:bodyPr>
          <a:lstStyle/>
          <a:p>
            <a:endParaRPr lang="en-US" dirty="0"/>
          </a:p>
          <a:p>
            <a:pPr>
              <a:buClrTx/>
            </a:pPr>
            <a:r>
              <a:rPr lang="en-US" dirty="0">
                <a:solidFill>
                  <a:schemeClr val="bg1"/>
                </a:solidFill>
              </a:rPr>
              <a:t>P</a:t>
            </a:r>
            <a:r>
              <a:rPr lang="en-US" cap="none" dirty="0">
                <a:solidFill>
                  <a:schemeClr val="bg1"/>
                </a:solidFill>
              </a:rPr>
              <a:t>rovides more uniform coverage, better soil contact, and increased moisture retention</a:t>
            </a:r>
          </a:p>
          <a:p>
            <a:pPr>
              <a:buClrTx/>
            </a:pPr>
            <a:r>
              <a:rPr lang="en-US" sz="2800" dirty="0">
                <a:solidFill>
                  <a:schemeClr val="bg1"/>
                </a:solidFill>
              </a:rPr>
              <a:t>Allows mixing of seed, fertilizer, amendments in one load</a:t>
            </a:r>
          </a:p>
          <a:p>
            <a:pPr>
              <a:buClrTx/>
            </a:pPr>
            <a:r>
              <a:rPr lang="en-US" cap="none" dirty="0">
                <a:solidFill>
                  <a:schemeClr val="bg1"/>
                </a:solidFill>
              </a:rPr>
              <a:t>Adaptable to site conditions</a:t>
            </a:r>
          </a:p>
          <a:p>
            <a:pPr lvl="1">
              <a:buClrTx/>
            </a:pPr>
            <a:r>
              <a:rPr lang="en-US" cap="none" dirty="0">
                <a:solidFill>
                  <a:schemeClr val="bg1"/>
                </a:solidFill>
              </a:rPr>
              <a:t>Slopes</a:t>
            </a:r>
          </a:p>
          <a:p>
            <a:pPr lvl="1">
              <a:buClrTx/>
            </a:pPr>
            <a:r>
              <a:rPr lang="en-US" cap="none" dirty="0">
                <a:solidFill>
                  <a:schemeClr val="bg1"/>
                </a:solidFill>
              </a:rPr>
              <a:t>Soil types</a:t>
            </a:r>
          </a:p>
          <a:p>
            <a:pPr lvl="1">
              <a:buClrTx/>
            </a:pPr>
            <a:r>
              <a:rPr lang="en-US" cap="none" dirty="0">
                <a:solidFill>
                  <a:schemeClr val="bg1"/>
                </a:solidFill>
              </a:rPr>
              <a:t>Number of growing seasons estimated for plant establishment</a:t>
            </a:r>
          </a:p>
          <a:p>
            <a:pPr>
              <a:buClrTx/>
            </a:pPr>
            <a:r>
              <a:rPr lang="en-US" dirty="0">
                <a:solidFill>
                  <a:schemeClr val="bg1"/>
                </a:solidFill>
              </a:rPr>
              <a:t>Quick coverage over large acreages</a:t>
            </a:r>
          </a:p>
          <a:p>
            <a:pPr marL="0" indent="0">
              <a:buClrTx/>
              <a:buNone/>
            </a:pPr>
            <a:endParaRPr lang="en-US" dirty="0">
              <a:solidFill>
                <a:schemeClr val="bg1"/>
              </a:solidFill>
            </a:endParaRPr>
          </a:p>
          <a:p>
            <a:pPr lvl="1"/>
            <a:endParaRPr lang="en-US" cap="none" dirty="0"/>
          </a:p>
          <a:p>
            <a:pPr marL="457200" lvl="1" indent="0">
              <a:buNone/>
            </a:pP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15813" y="1106573"/>
            <a:ext cx="6587412" cy="4889241"/>
          </a:xfrm>
          <a:prstGeom prst="rect">
            <a:avLst/>
          </a:prstGeom>
        </p:spPr>
      </p:pic>
    </p:spTree>
    <p:extLst>
      <p:ext uri="{BB962C8B-B14F-4D97-AF65-F5344CB8AC3E}">
        <p14:creationId xmlns:p14="http://schemas.microsoft.com/office/powerpoint/2010/main" val="310769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541" y="164766"/>
            <a:ext cx="7666054" cy="3213990"/>
          </a:xfrm>
          <a:prstGeom prst="rect">
            <a:avLst/>
          </a:prstGeom>
        </p:spPr>
      </p:pic>
      <p:sp>
        <p:nvSpPr>
          <p:cNvPr id="5" name="Title 4"/>
          <p:cNvSpPr>
            <a:spLocks noGrp="1"/>
          </p:cNvSpPr>
          <p:nvPr>
            <p:ph type="title"/>
          </p:nvPr>
        </p:nvSpPr>
        <p:spPr>
          <a:xfrm>
            <a:off x="8518849" y="5448980"/>
            <a:ext cx="3761098" cy="1334278"/>
          </a:xfrm>
        </p:spPr>
        <p:txBody>
          <a:bodyPr>
            <a:normAutofit fontScale="90000"/>
          </a:bodyPr>
          <a:lstStyle/>
          <a:p>
            <a:pPr algn="ctr"/>
            <a:r>
              <a:rPr lang="en-US" dirty="0">
                <a:solidFill>
                  <a:schemeClr val="bg1"/>
                </a:solidFill>
                <a:effectLst>
                  <a:outerShdw blurRad="38100" dist="38100" dir="2700000" algn="tl">
                    <a:srgbClr val="000000">
                      <a:alpha val="43137"/>
                    </a:srgbClr>
                  </a:outerShdw>
                </a:effectLst>
              </a:rPr>
              <a:t>After Three Weeks of Growth</a:t>
            </a:r>
          </a:p>
        </p:txBody>
      </p:sp>
      <p:pic>
        <p:nvPicPr>
          <p:cNvPr id="4" name="Picture 3" descr="BfB Hydro-Mulching(152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67710" y="3378756"/>
            <a:ext cx="4361455" cy="2743200"/>
          </a:xfrm>
          <a:prstGeom prst="rect">
            <a:avLst/>
          </a:prstGeom>
        </p:spPr>
      </p:pic>
      <p:pic>
        <p:nvPicPr>
          <p:cNvPr id="7" name="Picture 6" descr="BfB Hydro-Seeding w-Compost(361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72267" y="3375450"/>
            <a:ext cx="4495800" cy="274981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148109" y="985463"/>
            <a:ext cx="5448981" cy="3646009"/>
          </a:xfrm>
          <a:prstGeom prst="rect">
            <a:avLst/>
          </a:prstGeom>
        </p:spPr>
      </p:pic>
      <p:sp>
        <p:nvSpPr>
          <p:cNvPr id="11" name="Title 4"/>
          <p:cNvSpPr txBox="1">
            <a:spLocks/>
          </p:cNvSpPr>
          <p:nvPr/>
        </p:nvSpPr>
        <p:spPr>
          <a:xfrm>
            <a:off x="455469" y="5532958"/>
            <a:ext cx="7594125" cy="1334278"/>
          </a:xfrm>
          <a:prstGeom prst="rect">
            <a:avLst/>
          </a:prstGeom>
          <a:ln w="6350" cap="rnd">
            <a:noFill/>
          </a:ln>
        </p:spPr>
        <p:txBody>
          <a:bodyPr vert="horz" rtlCol="0" anchor="b" anchorCtr="0">
            <a:normAutofit fontScale="97500"/>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rPr>
              <a:t>Dual Application Process</a:t>
            </a:r>
          </a:p>
        </p:txBody>
      </p:sp>
    </p:spTree>
    <p:extLst>
      <p:ext uri="{BB962C8B-B14F-4D97-AF65-F5344CB8AC3E}">
        <p14:creationId xmlns:p14="http://schemas.microsoft.com/office/powerpoint/2010/main" val="360157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836467" y="642396"/>
            <a:ext cx="5349729" cy="801688"/>
          </a:xfrm>
        </p:spPr>
        <p:txBody>
          <a:bodyPr>
            <a:normAutofit fontScale="90000"/>
          </a:bodyPr>
          <a:lstStyle/>
          <a:p>
            <a:r>
              <a:rPr lang="en-US" dirty="0">
                <a:solidFill>
                  <a:schemeClr val="bg1"/>
                </a:solidFill>
              </a:rPr>
              <a:t>Our Challenges to Start….</a:t>
            </a:r>
            <a:br>
              <a:rPr lang="en-US" dirty="0">
                <a:solidFill>
                  <a:schemeClr val="bg1"/>
                </a:solidFill>
              </a:rPr>
            </a:br>
            <a:endParaRPr lang="en-US" altLang="en-US" dirty="0">
              <a:solidFill>
                <a:schemeClr val="bg1"/>
              </a:solidFill>
            </a:endParaRPr>
          </a:p>
        </p:txBody>
      </p:sp>
      <p:sp>
        <p:nvSpPr>
          <p:cNvPr id="2" name="Content Placeholder 1"/>
          <p:cNvSpPr>
            <a:spLocks noGrp="1"/>
          </p:cNvSpPr>
          <p:nvPr>
            <p:ph sz="half" idx="4294967295"/>
          </p:nvPr>
        </p:nvSpPr>
        <p:spPr>
          <a:xfrm>
            <a:off x="475861" y="1043240"/>
            <a:ext cx="4872038" cy="2740025"/>
          </a:xfrm>
        </p:spPr>
        <p:txBody>
          <a:bodyPr>
            <a:normAutofit/>
          </a:bodyPr>
          <a:lstStyle/>
          <a:p>
            <a:pPr>
              <a:buClrTx/>
              <a:buSzPct val="100000"/>
              <a:buFont typeface="Arial" panose="020B0604020202020204" pitchFamily="34" charset="0"/>
              <a:buChar char="•"/>
            </a:pPr>
            <a:r>
              <a:rPr lang="en-US" altLang="en-US" sz="2400" cap="none" dirty="0">
                <a:solidFill>
                  <a:schemeClr val="bg1"/>
                </a:solidFill>
              </a:rPr>
              <a:t>Low annual precipitation</a:t>
            </a:r>
          </a:p>
          <a:p>
            <a:pPr>
              <a:buClrTx/>
              <a:buSzPct val="100000"/>
              <a:buFont typeface="Arial" panose="020B0604020202020204" pitchFamily="34" charset="0"/>
              <a:buChar char="•"/>
            </a:pPr>
            <a:r>
              <a:rPr lang="en-US" altLang="en-US" sz="2400" cap="none" dirty="0">
                <a:solidFill>
                  <a:schemeClr val="bg1"/>
                </a:solidFill>
              </a:rPr>
              <a:t>Long hot summers</a:t>
            </a:r>
          </a:p>
          <a:p>
            <a:pPr>
              <a:buClrTx/>
              <a:buSzPct val="100000"/>
              <a:buFont typeface="Arial" panose="020B0604020202020204" pitchFamily="34" charset="0"/>
              <a:buChar char="•"/>
            </a:pPr>
            <a:r>
              <a:rPr lang="en-US" altLang="en-US" sz="2400" cap="none" dirty="0">
                <a:solidFill>
                  <a:schemeClr val="bg1"/>
                </a:solidFill>
              </a:rPr>
              <a:t>Rocky soils with low organic matter</a:t>
            </a:r>
          </a:p>
          <a:p>
            <a:pPr>
              <a:buClrTx/>
              <a:buSzPct val="100000"/>
              <a:buFont typeface="Arial" panose="020B0604020202020204" pitchFamily="34" charset="0"/>
              <a:buChar char="•"/>
            </a:pPr>
            <a:r>
              <a:rPr lang="en-US" altLang="en-US" sz="2400" cap="none" dirty="0">
                <a:solidFill>
                  <a:schemeClr val="bg1"/>
                </a:solidFill>
              </a:rPr>
              <a:t>Potentially high background levels of salts and metals</a:t>
            </a:r>
          </a:p>
          <a:p>
            <a:pPr>
              <a:buFont typeface="Arial" panose="020B0604020202020204" pitchFamily="34" charset="0"/>
              <a:buChar char="•"/>
            </a:pPr>
            <a:endParaRPr lang="en-US" altLang="en-US" sz="2400" dirty="0">
              <a:solidFill>
                <a:schemeClr val="bg1"/>
              </a:solidFill>
            </a:endParaRPr>
          </a:p>
          <a:p>
            <a:pPr>
              <a:buFont typeface="Arial" panose="020B0604020202020204" pitchFamily="34" charset="0"/>
              <a:buChar char="•"/>
            </a:pPr>
            <a:endParaRPr lang="en-US" sz="2400" dirty="0">
              <a:solidFill>
                <a:schemeClr val="bg1"/>
              </a:solidFill>
            </a:endParaRPr>
          </a:p>
        </p:txBody>
      </p:sp>
      <p:pic>
        <p:nvPicPr>
          <p:cNvPr id="7" name="Picture 4" descr="P107002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32726" y="99176"/>
            <a:ext cx="5575298" cy="4229536"/>
          </a:xfrm>
          <a:prstGeom prst="rect">
            <a:avLst/>
          </a:prstGeom>
          <a:noFill/>
          <a:ln w="9525">
            <a:noFill/>
            <a:miter lim="800000"/>
            <a:headEnd/>
            <a:tailEnd/>
          </a:ln>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1537" y="4008943"/>
            <a:ext cx="8484555" cy="2849057"/>
          </a:xfrm>
          <a:prstGeom prst="rect">
            <a:avLst/>
          </a:prstGeom>
        </p:spPr>
      </p:pic>
    </p:spTree>
    <p:extLst>
      <p:ext uri="{BB962C8B-B14F-4D97-AF65-F5344CB8AC3E}">
        <p14:creationId xmlns:p14="http://schemas.microsoft.com/office/powerpoint/2010/main" val="15889836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914400"/>
          </a:xfrm>
        </p:spPr>
        <p:txBody>
          <a:bodyPr>
            <a:noAutofit/>
          </a:bodyPr>
          <a:lstStyle/>
          <a:p>
            <a:pPr algn="ctr"/>
            <a:r>
              <a:rPr lang="en-US" sz="2500" dirty="0">
                <a:solidFill>
                  <a:schemeClr val="bg1"/>
                </a:solidFill>
                <a:effectLst/>
              </a:rPr>
              <a:t>Dry application when there is a lack of water, long slopes, equipment limitations, or tight material specifications on cap &amp; cover systems.</a:t>
            </a:r>
          </a:p>
        </p:txBody>
      </p:sp>
      <p:pic>
        <p:nvPicPr>
          <p:cNvPr id="4" name="Picture 3" descr="IMG_0242a D6T Spreading Seed Aid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9328" y="1219200"/>
            <a:ext cx="8556959" cy="5192252"/>
          </a:xfrm>
          <a:prstGeom prst="rect">
            <a:avLst/>
          </a:prstGeom>
        </p:spPr>
      </p:pic>
      <p:pic>
        <p:nvPicPr>
          <p:cNvPr id="5" name="Picture 4" descr="IMG_0254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5405" y="3047793"/>
            <a:ext cx="5195737" cy="3810207"/>
          </a:xfrm>
          <a:prstGeom prst="rect">
            <a:avLst/>
          </a:prstGeom>
        </p:spPr>
      </p:pic>
    </p:spTree>
    <p:extLst>
      <p:ext uri="{BB962C8B-B14F-4D97-AF65-F5344CB8AC3E}">
        <p14:creationId xmlns:p14="http://schemas.microsoft.com/office/powerpoint/2010/main" val="409744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53" y="335505"/>
            <a:ext cx="10364451" cy="737515"/>
          </a:xfrm>
        </p:spPr>
        <p:txBody>
          <a:bodyPr/>
          <a:lstStyle/>
          <a:p>
            <a:pPr algn="ctr"/>
            <a:r>
              <a:rPr lang="en-US" dirty="0">
                <a:solidFill>
                  <a:schemeClr val="bg1"/>
                </a:solidFill>
              </a:rPr>
              <a:t>Turf Reinforcement Mats (TRMs)</a:t>
            </a:r>
          </a:p>
        </p:txBody>
      </p:sp>
      <p:sp>
        <p:nvSpPr>
          <p:cNvPr id="3" name="Content Placeholder 2"/>
          <p:cNvSpPr>
            <a:spLocks noGrp="1"/>
          </p:cNvSpPr>
          <p:nvPr>
            <p:ph sz="half" idx="1"/>
          </p:nvPr>
        </p:nvSpPr>
        <p:spPr>
          <a:xfrm>
            <a:off x="371410" y="1073020"/>
            <a:ext cx="4965699" cy="4964322"/>
          </a:xfrm>
          <a:prstGeom prst="rect">
            <a:avLst/>
          </a:prstGeom>
        </p:spPr>
        <p:txBody>
          <a:bodyPr>
            <a:normAutofit/>
          </a:bodyPr>
          <a:lstStyle/>
          <a:p>
            <a:pPr>
              <a:buClrTx/>
            </a:pPr>
            <a:r>
              <a:rPr lang="en-US" cap="none" dirty="0">
                <a:solidFill>
                  <a:schemeClr val="bg1"/>
                </a:solidFill>
              </a:rPr>
              <a:t>Permanent Plastic Growth Medium</a:t>
            </a:r>
          </a:p>
          <a:p>
            <a:pPr lvl="1">
              <a:buClrTx/>
            </a:pPr>
            <a:r>
              <a:rPr lang="en-US" cap="none" dirty="0">
                <a:solidFill>
                  <a:schemeClr val="bg1"/>
                </a:solidFill>
              </a:rPr>
              <a:t>Roots and shoots grow through the mat and increases soil surface stability</a:t>
            </a:r>
          </a:p>
          <a:p>
            <a:pPr>
              <a:buClrTx/>
            </a:pPr>
            <a:r>
              <a:rPr lang="en-US" dirty="0">
                <a:solidFill>
                  <a:schemeClr val="bg1"/>
                </a:solidFill>
              </a:rPr>
              <a:t>Can be used with channelized flows</a:t>
            </a:r>
            <a:endParaRPr lang="en-US" cap="none" dirty="0">
              <a:solidFill>
                <a:schemeClr val="bg1"/>
              </a:solidFill>
            </a:endParaRPr>
          </a:p>
          <a:p>
            <a:pPr>
              <a:buClrTx/>
            </a:pPr>
            <a:r>
              <a:rPr lang="en-US" cap="none" dirty="0">
                <a:solidFill>
                  <a:schemeClr val="bg1"/>
                </a:solidFill>
              </a:rPr>
              <a:t>Anchoring systems can be incorporated to address shallow plane failure or allow near vertical installations</a:t>
            </a:r>
          </a:p>
          <a:p>
            <a:pPr>
              <a:buClrTx/>
            </a:pPr>
            <a:endParaRPr lang="en-US" dirty="0">
              <a:solidFill>
                <a:schemeClr val="bg1"/>
              </a:solidFill>
            </a:endParaRPr>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430417" y="1073020"/>
            <a:ext cx="6619097" cy="4964322"/>
          </a:xfrm>
        </p:spPr>
      </p:pic>
    </p:spTree>
    <p:extLst>
      <p:ext uri="{BB962C8B-B14F-4D97-AF65-F5344CB8AC3E}">
        <p14:creationId xmlns:p14="http://schemas.microsoft.com/office/powerpoint/2010/main" val="316252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2294" y="0"/>
            <a:ext cx="9144000" cy="6858000"/>
          </a:xfrm>
          <a:prstGeom prst="rect">
            <a:avLst/>
          </a:prstGeom>
        </p:spPr>
      </p:pic>
    </p:spTree>
    <p:extLst>
      <p:ext uri="{BB962C8B-B14F-4D97-AF65-F5344CB8AC3E}">
        <p14:creationId xmlns:p14="http://schemas.microsoft.com/office/powerpoint/2010/main" val="3125679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Step 3: </a:t>
            </a:r>
            <a:r>
              <a:rPr lang="en-US" cap="none" dirty="0">
                <a:solidFill>
                  <a:schemeClr val="bg1"/>
                </a:solidFill>
              </a:rPr>
              <a:t>Establishing &amp; Maintaining Long-Term Vegetation</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5506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30220"/>
            <a:ext cx="10515600" cy="4646743"/>
          </a:xfrm>
          <a:prstGeom prst="rect">
            <a:avLst/>
          </a:prstGeom>
        </p:spPr>
        <p:txBody>
          <a:bodyPr>
            <a:normAutofit/>
          </a:bodyPr>
          <a:lstStyle/>
          <a:p>
            <a:pPr marL="0" indent="0" algn="ctr">
              <a:buNone/>
            </a:pPr>
            <a:r>
              <a:rPr lang="en-US" sz="3600" dirty="0">
                <a:solidFill>
                  <a:schemeClr val="bg1"/>
                </a:solidFill>
              </a:rPr>
              <a:t>BE REALISTIC!!!</a:t>
            </a:r>
          </a:p>
          <a:p>
            <a:pPr>
              <a:buClrTx/>
            </a:pPr>
            <a:r>
              <a:rPr lang="en-US" sz="2800" cap="none" dirty="0">
                <a:solidFill>
                  <a:schemeClr val="bg1"/>
                </a:solidFill>
              </a:rPr>
              <a:t>Grow plants designed for the site conditions, consider:</a:t>
            </a:r>
          </a:p>
          <a:p>
            <a:pPr lvl="1">
              <a:buClrTx/>
            </a:pPr>
            <a:r>
              <a:rPr lang="en-US" sz="2800" cap="none" dirty="0">
                <a:solidFill>
                  <a:schemeClr val="bg1"/>
                </a:solidFill>
              </a:rPr>
              <a:t>Soil type</a:t>
            </a:r>
          </a:p>
          <a:p>
            <a:pPr lvl="1">
              <a:buClrTx/>
            </a:pPr>
            <a:r>
              <a:rPr lang="en-US" sz="2800" cap="none" dirty="0">
                <a:solidFill>
                  <a:schemeClr val="bg1"/>
                </a:solidFill>
              </a:rPr>
              <a:t>Annual precipitation</a:t>
            </a:r>
          </a:p>
          <a:p>
            <a:pPr lvl="1">
              <a:buClrTx/>
            </a:pPr>
            <a:r>
              <a:rPr lang="en-US" sz="2800" cap="none" dirty="0">
                <a:solidFill>
                  <a:schemeClr val="bg1"/>
                </a:solidFill>
              </a:rPr>
              <a:t>Elevation and aspect</a:t>
            </a:r>
          </a:p>
          <a:p>
            <a:pPr lvl="1">
              <a:buClrTx/>
            </a:pPr>
            <a:r>
              <a:rPr lang="en-US" sz="2800" cap="none" dirty="0">
                <a:solidFill>
                  <a:schemeClr val="bg1"/>
                </a:solidFill>
              </a:rPr>
              <a:t>Time for seed to break dormancy</a:t>
            </a:r>
          </a:p>
          <a:p>
            <a:pPr>
              <a:buClrTx/>
            </a:pPr>
            <a:r>
              <a:rPr lang="en-US" sz="2800" cap="none" dirty="0">
                <a:solidFill>
                  <a:schemeClr val="bg1"/>
                </a:solidFill>
              </a:rPr>
              <a:t>Established or required mixes from agency or bond holder</a:t>
            </a:r>
          </a:p>
          <a:p>
            <a:pPr>
              <a:buClrTx/>
            </a:pPr>
            <a:r>
              <a:rPr lang="en-US" sz="2800" cap="none" dirty="0">
                <a:solidFill>
                  <a:schemeClr val="bg1"/>
                </a:solidFill>
              </a:rPr>
              <a:t>Locally or site collected seed materials</a:t>
            </a:r>
          </a:p>
          <a:p>
            <a:pPr>
              <a:buClrTx/>
            </a:pPr>
            <a:r>
              <a:rPr lang="en-US" sz="2800" cap="none" dirty="0">
                <a:solidFill>
                  <a:schemeClr val="bg1"/>
                </a:solidFill>
              </a:rPr>
              <a:t>Mixes/species with established track records</a:t>
            </a:r>
          </a:p>
          <a:p>
            <a:endParaRPr lang="en-US" sz="2800" dirty="0">
              <a:solidFill>
                <a:schemeClr val="bg1"/>
              </a:solidFill>
            </a:endParaRPr>
          </a:p>
        </p:txBody>
      </p:sp>
      <p:sp>
        <p:nvSpPr>
          <p:cNvPr id="2" name="Title 1"/>
          <p:cNvSpPr>
            <a:spLocks noGrp="1"/>
          </p:cNvSpPr>
          <p:nvPr>
            <p:ph type="title"/>
          </p:nvPr>
        </p:nvSpPr>
        <p:spPr>
          <a:xfrm>
            <a:off x="913777" y="540898"/>
            <a:ext cx="10364451" cy="840033"/>
          </a:xfrm>
        </p:spPr>
        <p:txBody>
          <a:bodyPr/>
          <a:lstStyle/>
          <a:p>
            <a:pPr algn="ctr"/>
            <a:r>
              <a:rPr lang="en-US" dirty="0">
                <a:solidFill>
                  <a:schemeClr val="bg1"/>
                </a:solidFill>
              </a:rPr>
              <a:t>Seed Selection</a:t>
            </a:r>
          </a:p>
        </p:txBody>
      </p:sp>
    </p:spTree>
    <p:extLst>
      <p:ext uri="{BB962C8B-B14F-4D97-AF65-F5344CB8AC3E}">
        <p14:creationId xmlns:p14="http://schemas.microsoft.com/office/powerpoint/2010/main" val="62791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731" y="679190"/>
            <a:ext cx="5787959" cy="690664"/>
          </a:xfrm>
        </p:spPr>
        <p:txBody>
          <a:bodyPr>
            <a:noAutofit/>
          </a:bodyPr>
          <a:lstStyle/>
          <a:p>
            <a:r>
              <a:rPr lang="en-US" sz="2800" dirty="0">
                <a:solidFill>
                  <a:schemeClr val="bg1"/>
                </a:solidFill>
              </a:rPr>
              <a:t>Preserving Existing Vegetation is Your Fastest and Easiest Approach</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8307" y="1701947"/>
            <a:ext cx="6614808" cy="4961106"/>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131" y="142818"/>
            <a:ext cx="4890176" cy="6520235"/>
          </a:xfrm>
          <a:prstGeom prst="rect">
            <a:avLst/>
          </a:prstGeom>
        </p:spPr>
      </p:pic>
    </p:spTree>
    <p:extLst>
      <p:ext uri="{BB962C8B-B14F-4D97-AF65-F5344CB8AC3E}">
        <p14:creationId xmlns:p14="http://schemas.microsoft.com/office/powerpoint/2010/main" val="1413097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fB Simple-1 Mix Sage Grous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828801" y="1307918"/>
            <a:ext cx="8565688" cy="5092883"/>
          </a:xfrm>
          <a:prstGeom prst="rect">
            <a:avLst/>
          </a:prstGeom>
        </p:spPr>
      </p:pic>
      <p:sp>
        <p:nvSpPr>
          <p:cNvPr id="5" name="Title 1"/>
          <p:cNvSpPr>
            <a:spLocks noGrp="1"/>
          </p:cNvSpPr>
          <p:nvPr>
            <p:ph type="title"/>
          </p:nvPr>
        </p:nvSpPr>
        <p:spPr>
          <a:xfrm>
            <a:off x="1418049" y="95203"/>
            <a:ext cx="9387191" cy="1066800"/>
          </a:xfrm>
        </p:spPr>
        <p:txBody>
          <a:bodyPr>
            <a:normAutofit fontScale="90000"/>
          </a:bodyPr>
          <a:lstStyle/>
          <a:p>
            <a:pPr algn="r"/>
            <a:r>
              <a:rPr lang="en-US" sz="3500" dirty="0">
                <a:solidFill>
                  <a:schemeClr val="bg1"/>
                </a:solidFill>
                <a:effectLst>
                  <a:outerShdw blurRad="38100" dist="38100" dir="2700000" algn="tl">
                    <a:srgbClr val="000000">
                      <a:alpha val="43137"/>
                    </a:srgbClr>
                  </a:outerShdw>
                </a:effectLst>
              </a:rPr>
              <a:t>Using a Diverse Seed Mix Will Provide the Best Results</a:t>
            </a:r>
            <a:endParaRPr lang="en-US" sz="3500" cap="none" dirty="0">
              <a:solidFill>
                <a:schemeClr val="bg1"/>
              </a:solidFill>
              <a:effectLst>
                <a:outerShdw blurRad="38100" dist="38100" dir="2700000" algn="tl">
                  <a:srgbClr val="000000">
                    <a:alpha val="43137"/>
                  </a:srgbClr>
                </a:outerShdw>
              </a:effectLst>
            </a:endParaRPr>
          </a:p>
        </p:txBody>
      </p:sp>
      <p:cxnSp>
        <p:nvCxnSpPr>
          <p:cNvPr id="3" name="Straight Arrow Connector 2"/>
          <p:cNvCxnSpPr/>
          <p:nvPr/>
        </p:nvCxnSpPr>
        <p:spPr>
          <a:xfrm flipV="1">
            <a:off x="875489" y="6085147"/>
            <a:ext cx="824662" cy="43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129746" y="5550524"/>
            <a:ext cx="1699055" cy="461665"/>
          </a:xfrm>
          <a:prstGeom prst="rect">
            <a:avLst/>
          </a:prstGeom>
          <a:noFill/>
        </p:spPr>
        <p:txBody>
          <a:bodyPr wrap="none" rtlCol="0">
            <a:spAutoFit/>
          </a:bodyPr>
          <a:lstStyle/>
          <a:p>
            <a:r>
              <a:rPr lang="en-US" sz="2400" dirty="0">
                <a:solidFill>
                  <a:schemeClr val="bg1"/>
                </a:solidFill>
              </a:rPr>
              <a:t>Nurse Crop</a:t>
            </a:r>
          </a:p>
        </p:txBody>
      </p:sp>
    </p:spTree>
    <p:extLst>
      <p:ext uri="{BB962C8B-B14F-4D97-AF65-F5344CB8AC3E}">
        <p14:creationId xmlns:p14="http://schemas.microsoft.com/office/powerpoint/2010/main" val="3516618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onsantoDSC_00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
            <a:ext cx="9144000" cy="6858000"/>
          </a:xfrm>
          <a:prstGeom prst="rect">
            <a:avLst/>
          </a:prstGeom>
          <a:noFill/>
          <a:ln w="9525">
            <a:noFill/>
            <a:miter lim="800000"/>
            <a:headEnd/>
            <a:tailEnd/>
          </a:ln>
        </p:spPr>
      </p:pic>
      <p:sp>
        <p:nvSpPr>
          <p:cNvPr id="4101" name="Rectangle 5"/>
          <p:cNvSpPr>
            <a:spLocks noChangeArrowheads="1"/>
          </p:cNvSpPr>
          <p:nvPr/>
        </p:nvSpPr>
        <p:spPr bwMode="auto">
          <a:xfrm>
            <a:off x="1358630" y="1"/>
            <a:ext cx="3763876" cy="1200329"/>
          </a:xfrm>
          <a:prstGeom prst="rect">
            <a:avLst/>
          </a:prstGeom>
          <a:noFill/>
          <a:ln w="9525">
            <a:noFill/>
            <a:miter lim="800000"/>
            <a:headEnd/>
            <a:tailEnd/>
          </a:ln>
          <a:effectLst/>
        </p:spPr>
        <p:txBody>
          <a:bodyPr wrap="square">
            <a:spAutoFit/>
          </a:bodyPr>
          <a:lstStyle/>
          <a:p>
            <a:pPr algn="ctr"/>
            <a:r>
              <a:rPr lang="en-US" sz="3600" dirty="0">
                <a:solidFill>
                  <a:schemeClr val="bg1"/>
                </a:solidFill>
              </a:rPr>
              <a:t>The Beauty of a</a:t>
            </a:r>
          </a:p>
          <a:p>
            <a:pPr algn="ctr"/>
            <a:r>
              <a:rPr lang="en-US" sz="3600" dirty="0">
                <a:solidFill>
                  <a:schemeClr val="bg1"/>
                </a:solidFill>
              </a:rPr>
              <a:t>Diverse Seed Mix</a:t>
            </a:r>
          </a:p>
        </p:txBody>
      </p:sp>
    </p:spTree>
    <p:extLst>
      <p:ext uri="{BB962C8B-B14F-4D97-AF65-F5344CB8AC3E}">
        <p14:creationId xmlns:p14="http://schemas.microsoft.com/office/powerpoint/2010/main" val="40834781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930848" y="1377800"/>
            <a:ext cx="4027878" cy="992771"/>
          </a:xfrm>
        </p:spPr>
        <p:txBody>
          <a:bodyPr>
            <a:noAutofit/>
          </a:bodyPr>
          <a:lstStyle/>
          <a:p>
            <a:r>
              <a:rPr lang="en-US" sz="4400" dirty="0">
                <a:solidFill>
                  <a:schemeClr val="bg1"/>
                </a:solidFill>
              </a:rPr>
              <a:t>There’s help and its free…</a:t>
            </a:r>
            <a:br>
              <a:rPr lang="en-US" sz="4400" dirty="0">
                <a:solidFill>
                  <a:schemeClr val="bg1"/>
                </a:solidFill>
              </a:rPr>
            </a:br>
            <a:endParaRPr lang="en-US" sz="4400" dirty="0">
              <a:solidFill>
                <a:schemeClr val="bg1"/>
              </a:solidFill>
            </a:endParaRPr>
          </a:p>
        </p:txBody>
      </p:sp>
      <p:sp>
        <p:nvSpPr>
          <p:cNvPr id="5" name="Content Placeholder 4"/>
          <p:cNvSpPr>
            <a:spLocks noGrp="1"/>
          </p:cNvSpPr>
          <p:nvPr>
            <p:ph sz="half" idx="1"/>
          </p:nvPr>
        </p:nvSpPr>
        <p:spPr>
          <a:xfrm>
            <a:off x="562947" y="2235376"/>
            <a:ext cx="5413248" cy="4364477"/>
          </a:xfrm>
        </p:spPr>
        <p:txBody>
          <a:bodyPr>
            <a:normAutofit/>
          </a:bodyPr>
          <a:lstStyle/>
          <a:p>
            <a:pPr>
              <a:buClrTx/>
            </a:pPr>
            <a:r>
              <a:rPr lang="en-US" sz="3200" cap="none" dirty="0">
                <a:solidFill>
                  <a:schemeClr val="bg1"/>
                </a:solidFill>
              </a:rPr>
              <a:t>Technical Notes from</a:t>
            </a:r>
            <a:br>
              <a:rPr lang="en-US" sz="3200" cap="none" dirty="0">
                <a:solidFill>
                  <a:schemeClr val="bg1"/>
                </a:solidFill>
              </a:rPr>
            </a:br>
            <a:r>
              <a:rPr lang="en-US" sz="3200" cap="none" dirty="0">
                <a:solidFill>
                  <a:schemeClr val="bg1"/>
                </a:solidFill>
              </a:rPr>
              <a:t>USDA Plant Material Centers</a:t>
            </a:r>
          </a:p>
          <a:p>
            <a:pPr>
              <a:buClrTx/>
            </a:pPr>
            <a:r>
              <a:rPr lang="en-US" sz="3200" dirty="0">
                <a:solidFill>
                  <a:schemeClr val="bg1"/>
                </a:solidFill>
              </a:rPr>
              <a:t>State and Federal agencies</a:t>
            </a:r>
          </a:p>
          <a:p>
            <a:pPr>
              <a:buClrTx/>
            </a:pPr>
            <a:r>
              <a:rPr lang="en-US" sz="3200" cap="none" dirty="0">
                <a:solidFill>
                  <a:schemeClr val="bg1"/>
                </a:solidFill>
              </a:rPr>
              <a:t>Seed Produces and Vendors </a:t>
            </a:r>
          </a:p>
          <a:p>
            <a:pPr>
              <a:buClrTx/>
            </a:pPr>
            <a:endParaRPr lang="en-US" sz="3200" dirty="0">
              <a:solidFill>
                <a:schemeClr val="bg1"/>
              </a:solidFill>
            </a:endParaRPr>
          </a:p>
        </p:txBody>
      </p:sp>
      <p:graphicFrame>
        <p:nvGraphicFramePr>
          <p:cNvPr id="7" name="Content Placeholder 6"/>
          <p:cNvGraphicFramePr>
            <a:graphicFrameLocks noGrp="1" noChangeAspect="1"/>
          </p:cNvGraphicFramePr>
          <p:nvPr>
            <p:ph sz="half" idx="2"/>
            <p:extLst>
              <p:ext uri="{D42A27DB-BD31-4B8C-83A1-F6EECF244321}">
                <p14:modId xmlns:p14="http://schemas.microsoft.com/office/powerpoint/2010/main" val="3057282565"/>
              </p:ext>
            </p:extLst>
          </p:nvPr>
        </p:nvGraphicFramePr>
        <p:xfrm>
          <a:off x="6721475" y="65088"/>
          <a:ext cx="5210175" cy="6742112"/>
        </p:xfrm>
        <a:graphic>
          <a:graphicData uri="http://schemas.openxmlformats.org/presentationml/2006/ole">
            <mc:AlternateContent xmlns:mc="http://schemas.openxmlformats.org/markup-compatibility/2006">
              <mc:Choice xmlns:v="urn:schemas-microsoft-com:vml" Requires="v">
                <p:oleObj spid="_x0000_s1109" name="Acrobat Document" r:id="rId3" imgW="4663440" imgH="6035040" progId="AcroExch.Document.11">
                  <p:embed/>
                </p:oleObj>
              </mc:Choice>
              <mc:Fallback>
                <p:oleObj name="Acrobat Document" r:id="rId3" imgW="4663440" imgH="6035040" progId="AcroExch.Document.11">
                  <p:embed/>
                  <p:pic>
                    <p:nvPicPr>
                      <p:cNvPr id="0" name=""/>
                      <p:cNvPicPr/>
                      <p:nvPr/>
                    </p:nvPicPr>
                    <p:blipFill>
                      <a:blip r:embed="rId4"/>
                      <a:stretch>
                        <a:fillRect/>
                      </a:stretch>
                    </p:blipFill>
                    <p:spPr>
                      <a:xfrm>
                        <a:off x="6721475" y="65088"/>
                        <a:ext cx="5210175" cy="6742112"/>
                      </a:xfrm>
                      <a:prstGeom prst="rect">
                        <a:avLst/>
                      </a:prstGeom>
                      <a:ln w="12700">
                        <a:solidFill>
                          <a:schemeClr val="tx1"/>
                        </a:solidFill>
                      </a:ln>
                    </p:spPr>
                  </p:pic>
                </p:oleObj>
              </mc:Fallback>
            </mc:AlternateContent>
          </a:graphicData>
        </a:graphic>
      </p:graphicFrame>
    </p:spTree>
    <p:extLst>
      <p:ext uri="{BB962C8B-B14F-4D97-AF65-F5344CB8AC3E}">
        <p14:creationId xmlns:p14="http://schemas.microsoft.com/office/powerpoint/2010/main" val="873349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a:xfrm>
            <a:off x="1545076" y="-43775"/>
            <a:ext cx="9144000" cy="870625"/>
          </a:xfrm>
        </p:spPr>
        <p:txBody>
          <a:bodyPr>
            <a:noAutofit/>
          </a:bodyPr>
          <a:lstStyle/>
          <a:p>
            <a:pPr algn="ctr"/>
            <a:r>
              <a:rPr lang="en-US" sz="2800" dirty="0">
                <a:solidFill>
                  <a:schemeClr val="bg1"/>
                </a:solidFill>
                <a:effectLst/>
                <a:latin typeface="+mn-lt"/>
              </a:rPr>
              <a:t>Re-establishing Native Shrubs and Trees</a:t>
            </a:r>
          </a:p>
        </p:txBody>
      </p:sp>
      <p:grpSp>
        <p:nvGrpSpPr>
          <p:cNvPr id="2" name="Group 1"/>
          <p:cNvGrpSpPr/>
          <p:nvPr/>
        </p:nvGrpSpPr>
        <p:grpSpPr>
          <a:xfrm>
            <a:off x="1773676" y="826851"/>
            <a:ext cx="8761379" cy="5883547"/>
            <a:chOff x="1676400" y="533400"/>
            <a:chExt cx="8801100" cy="6099176"/>
          </a:xfrm>
        </p:grpSpPr>
        <p:graphicFrame>
          <p:nvGraphicFramePr>
            <p:cNvPr id="55299" name="Object 1027"/>
            <p:cNvGraphicFramePr>
              <a:graphicFrameLocks noChangeAspect="1"/>
            </p:cNvGraphicFramePr>
            <p:nvPr>
              <p:extLst>
                <p:ext uri="{D42A27DB-BD31-4B8C-83A1-F6EECF244321}">
                  <p14:modId xmlns:p14="http://schemas.microsoft.com/office/powerpoint/2010/main" val="350226130"/>
                </p:ext>
              </p:extLst>
            </p:nvPr>
          </p:nvGraphicFramePr>
          <p:xfrm>
            <a:off x="1676400" y="533401"/>
            <a:ext cx="2211388" cy="2943225"/>
          </p:xfrm>
          <a:graphic>
            <a:graphicData uri="http://schemas.openxmlformats.org/presentationml/2006/ole">
              <mc:AlternateContent xmlns:mc="http://schemas.openxmlformats.org/markup-compatibility/2006">
                <mc:Choice xmlns:v="urn:schemas-microsoft-com:vml" Requires="v">
                  <p:oleObj spid="_x0000_s2130" r:id="rId4" imgW="5715042" imgH="7620056" progId="">
                    <p:embed/>
                  </p:oleObj>
                </mc:Choice>
                <mc:Fallback>
                  <p:oleObj r:id="rId4" imgW="5715042" imgH="7620056" progId="">
                    <p:embed/>
                    <p:pic>
                      <p:nvPicPr>
                        <p:cNvPr id="55299" name="Object 1027"/>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676400" y="533401"/>
                          <a:ext cx="2211388" cy="294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5300" name="Picture 1028" descr="aspen seedling"/>
            <p:cNvPicPr>
              <a:picLocks noChangeAspect="1" noChangeArrowheads="1"/>
            </p:cNvPicPr>
            <p:nvPr/>
          </p:nvPicPr>
          <p:blipFill>
            <a:blip r:embed="rId6" cstate="email">
              <a:lum bright="-6000"/>
              <a:extLst>
                <a:ext uri="{28A0092B-C50C-407E-A947-70E740481C1C}">
                  <a14:useLocalDpi xmlns:a14="http://schemas.microsoft.com/office/drawing/2010/main"/>
                </a:ext>
              </a:extLst>
            </a:blip>
            <a:srcRect/>
            <a:stretch>
              <a:fillRect/>
            </a:stretch>
          </p:blipFill>
          <p:spPr bwMode="auto">
            <a:xfrm>
              <a:off x="3962400" y="533400"/>
              <a:ext cx="1976438" cy="2921000"/>
            </a:xfrm>
            <a:prstGeom prst="rect">
              <a:avLst/>
            </a:prstGeom>
            <a:noFill/>
          </p:spPr>
        </p:pic>
        <p:graphicFrame>
          <p:nvGraphicFramePr>
            <p:cNvPr id="55301" name="Object 1029"/>
            <p:cNvGraphicFramePr>
              <a:graphicFrameLocks noChangeAspect="1"/>
            </p:cNvGraphicFramePr>
            <p:nvPr>
              <p:extLst>
                <p:ext uri="{D42A27DB-BD31-4B8C-83A1-F6EECF244321}">
                  <p14:modId xmlns:p14="http://schemas.microsoft.com/office/powerpoint/2010/main" val="1795285454"/>
                </p:ext>
              </p:extLst>
            </p:nvPr>
          </p:nvGraphicFramePr>
          <p:xfrm>
            <a:off x="6019800" y="533400"/>
            <a:ext cx="2166938" cy="2895600"/>
          </p:xfrm>
          <a:graphic>
            <a:graphicData uri="http://schemas.openxmlformats.org/presentationml/2006/ole">
              <mc:AlternateContent xmlns:mc="http://schemas.openxmlformats.org/markup-compatibility/2006">
                <mc:Choice xmlns:v="urn:schemas-microsoft-com:vml" Requires="v">
                  <p:oleObj spid="_x0000_s2131" name="Photo Editor Photo" r:id="rId7" imgW="11428571" imgH="15238095" progId="">
                    <p:embed/>
                  </p:oleObj>
                </mc:Choice>
                <mc:Fallback>
                  <p:oleObj name="Photo Editor Photo" r:id="rId7" imgW="11428571" imgH="15238095" progId="">
                    <p:embed/>
                    <p:pic>
                      <p:nvPicPr>
                        <p:cNvPr id="55301" name="Object 1029"/>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6019800" y="533400"/>
                          <a:ext cx="2166938"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5302" name="Picture 1030" descr="Planting near Bat Cave Pond"/>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76400" y="3581401"/>
              <a:ext cx="5702300" cy="3051175"/>
            </a:xfrm>
            <a:prstGeom prst="rect">
              <a:avLst/>
            </a:prstGeom>
            <a:noFill/>
          </p:spPr>
        </p:pic>
        <p:pic>
          <p:nvPicPr>
            <p:cNvPr id="55303" name="Picture 1031" descr="DSCN3117"/>
            <p:cNvPicPr>
              <a:picLocks noChangeAspect="1" noChangeArrowheads="1"/>
            </p:cNvPicPr>
            <p:nvPr/>
          </p:nvPicPr>
          <p:blipFill>
            <a:blip r:embed="rId10" cstate="email">
              <a:lum bright="6000"/>
              <a:extLst>
                <a:ext uri="{28A0092B-C50C-407E-A947-70E740481C1C}">
                  <a14:useLocalDpi xmlns:a14="http://schemas.microsoft.com/office/drawing/2010/main"/>
                </a:ext>
              </a:extLst>
            </a:blip>
            <a:srcRect/>
            <a:stretch>
              <a:fillRect/>
            </a:stretch>
          </p:blipFill>
          <p:spPr bwMode="auto">
            <a:xfrm>
              <a:off x="8305800" y="533400"/>
              <a:ext cx="2171700" cy="2895600"/>
            </a:xfrm>
            <a:prstGeom prst="rect">
              <a:avLst/>
            </a:prstGeom>
            <a:noFill/>
          </p:spPr>
        </p:pic>
        <p:pic>
          <p:nvPicPr>
            <p:cNvPr id="55304" name="Picture 1032" descr="DSCN3152"/>
            <p:cNvPicPr>
              <a:picLocks noChangeAspect="1" noChangeArrowheads="1"/>
            </p:cNvPicPr>
            <p:nvPr/>
          </p:nvPicPr>
          <p:blipFill>
            <a:blip r:embed="rId11" cstate="email">
              <a:lum bright="12000"/>
              <a:extLst>
                <a:ext uri="{28A0092B-C50C-407E-A947-70E740481C1C}">
                  <a14:useLocalDpi xmlns:a14="http://schemas.microsoft.com/office/drawing/2010/main"/>
                </a:ext>
              </a:extLst>
            </a:blip>
            <a:srcRect/>
            <a:stretch>
              <a:fillRect/>
            </a:stretch>
          </p:blipFill>
          <p:spPr bwMode="auto">
            <a:xfrm>
              <a:off x="7467600" y="3581400"/>
              <a:ext cx="2971800" cy="3048000"/>
            </a:xfrm>
            <a:prstGeom prst="rect">
              <a:avLst/>
            </a:prstGeom>
            <a:noFill/>
          </p:spPr>
        </p:pic>
      </p:grpSp>
    </p:spTree>
    <p:extLst>
      <p:ext uri="{BB962C8B-B14F-4D97-AF65-F5344CB8AC3E}">
        <p14:creationId xmlns:p14="http://schemas.microsoft.com/office/powerpoint/2010/main" val="4006247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SC_8888 SR-2012 Weight Comparisons D6-D10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321" y="3399194"/>
            <a:ext cx="5365102" cy="3356169"/>
          </a:xfrm>
          <a:prstGeom prst="rect">
            <a:avLst/>
          </a:prstGeom>
        </p:spPr>
      </p:pic>
      <p:pic>
        <p:nvPicPr>
          <p:cNvPr id="7" name="Content Placeholder 11"/>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923635" y="126062"/>
            <a:ext cx="5047541" cy="6731938"/>
          </a:xfrm>
          <a:prstGeom prst="rect">
            <a:avLst/>
          </a:prstGeom>
        </p:spPr>
      </p:pic>
      <p:sp>
        <p:nvSpPr>
          <p:cNvPr id="10" name="Content Placeholder 3"/>
          <p:cNvSpPr>
            <a:spLocks noGrp="1"/>
          </p:cNvSpPr>
          <p:nvPr>
            <p:ph sz="half" idx="2"/>
          </p:nvPr>
        </p:nvSpPr>
        <p:spPr>
          <a:xfrm>
            <a:off x="404365" y="848142"/>
            <a:ext cx="6024427" cy="2740187"/>
          </a:xfrm>
        </p:spPr>
        <p:txBody>
          <a:bodyPr>
            <a:normAutofit/>
          </a:bodyPr>
          <a:lstStyle/>
          <a:p>
            <a:pPr>
              <a:buClrTx/>
            </a:pPr>
            <a:r>
              <a:rPr lang="en-US" altLang="en-US" cap="none" dirty="0">
                <a:solidFill>
                  <a:schemeClr val="bg1"/>
                </a:solidFill>
              </a:rPr>
              <a:t>Pulverize our soils destroying soil structure, reducing biological activity, and organic matter</a:t>
            </a:r>
          </a:p>
          <a:p>
            <a:pPr>
              <a:buClrTx/>
            </a:pPr>
            <a:r>
              <a:rPr lang="en-US" dirty="0">
                <a:solidFill>
                  <a:schemeClr val="bg1"/>
                </a:solidFill>
              </a:rPr>
              <a:t>Construct steep slopes </a:t>
            </a:r>
          </a:p>
          <a:p>
            <a:pPr>
              <a:buClrTx/>
            </a:pPr>
            <a:r>
              <a:rPr lang="en-US" dirty="0">
                <a:solidFill>
                  <a:schemeClr val="bg1"/>
                </a:solidFill>
              </a:rPr>
              <a:t>Compact soils with heavy equipment</a:t>
            </a:r>
          </a:p>
          <a:p>
            <a:pPr>
              <a:buClrTx/>
            </a:pPr>
            <a:endParaRPr lang="en-US" dirty="0">
              <a:solidFill>
                <a:schemeClr val="bg1"/>
              </a:solidFill>
            </a:endParaRPr>
          </a:p>
          <a:p>
            <a:pPr>
              <a:buClrTx/>
            </a:pPr>
            <a:endParaRPr lang="en-US" cap="none" dirty="0">
              <a:solidFill>
                <a:schemeClr val="bg1"/>
              </a:solidFill>
            </a:endParaRPr>
          </a:p>
        </p:txBody>
      </p:sp>
      <p:sp>
        <p:nvSpPr>
          <p:cNvPr id="8" name="Text Placeholder 2"/>
          <p:cNvSpPr txBox="1">
            <a:spLocks/>
          </p:cNvSpPr>
          <p:nvPr/>
        </p:nvSpPr>
        <p:spPr>
          <a:xfrm>
            <a:off x="1885309" y="168148"/>
            <a:ext cx="4881804" cy="679994"/>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3200" dirty="0">
                <a:solidFill>
                  <a:schemeClr val="bg1"/>
                </a:solidFill>
              </a:rPr>
              <a:t>And then we…</a:t>
            </a:r>
          </a:p>
        </p:txBody>
      </p:sp>
    </p:spTree>
    <p:extLst>
      <p:ext uri="{BB962C8B-B14F-4D97-AF65-F5344CB8AC3E}">
        <p14:creationId xmlns:p14="http://schemas.microsoft.com/office/powerpoint/2010/main" val="339593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6" name="Object 4"/>
          <p:cNvGraphicFramePr>
            <a:graphicFrameLocks noChangeAspect="1"/>
          </p:cNvGraphicFramePr>
          <p:nvPr/>
        </p:nvGraphicFramePr>
        <p:xfrm>
          <a:off x="1676400" y="457201"/>
          <a:ext cx="2209800" cy="2182813"/>
        </p:xfrm>
        <a:graphic>
          <a:graphicData uri="http://schemas.openxmlformats.org/presentationml/2006/ole">
            <mc:AlternateContent xmlns:mc="http://schemas.openxmlformats.org/markup-compatibility/2006">
              <mc:Choice xmlns:v="urn:schemas-microsoft-com:vml" Requires="v">
                <p:oleObj spid="_x0000_s4194" name="Photo Editor Photo" r:id="rId3" imgW="7800000" imgH="7706801" progId="">
                  <p:embed/>
                </p:oleObj>
              </mc:Choice>
              <mc:Fallback>
                <p:oleObj name="Photo Editor Photo" r:id="rId3" imgW="7800000" imgH="7706801" progId="">
                  <p:embed/>
                  <p:pic>
                    <p:nvPicPr>
                      <p:cNvPr id="286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57201"/>
                        <a:ext cx="2209800"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77" name="Object 5"/>
          <p:cNvGraphicFramePr>
            <a:graphicFrameLocks noChangeAspect="1"/>
          </p:cNvGraphicFramePr>
          <p:nvPr/>
        </p:nvGraphicFramePr>
        <p:xfrm>
          <a:off x="1676400" y="2819400"/>
          <a:ext cx="2527300" cy="3124200"/>
        </p:xfrm>
        <a:graphic>
          <a:graphicData uri="http://schemas.openxmlformats.org/presentationml/2006/ole">
            <mc:AlternateContent xmlns:mc="http://schemas.openxmlformats.org/markup-compatibility/2006">
              <mc:Choice xmlns:v="urn:schemas-microsoft-com:vml" Requires="v">
                <p:oleObj spid="_x0000_s4195" name="Photo Editor Photo" r:id="rId5" imgW="6973273" imgH="8621328" progId="">
                  <p:embed/>
                </p:oleObj>
              </mc:Choice>
              <mc:Fallback>
                <p:oleObj name="Photo Editor Photo" r:id="rId5" imgW="6973273" imgH="8621328" progId="">
                  <p:embed/>
                  <p:pic>
                    <p:nvPicPr>
                      <p:cNvPr id="28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2819400"/>
                        <a:ext cx="25273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79" name="Object 7"/>
          <p:cNvGraphicFramePr>
            <a:graphicFrameLocks noChangeAspect="1"/>
          </p:cNvGraphicFramePr>
          <p:nvPr/>
        </p:nvGraphicFramePr>
        <p:xfrm>
          <a:off x="8077200" y="457201"/>
          <a:ext cx="2438400" cy="2227263"/>
        </p:xfrm>
        <a:graphic>
          <a:graphicData uri="http://schemas.openxmlformats.org/presentationml/2006/ole">
            <mc:AlternateContent xmlns:mc="http://schemas.openxmlformats.org/markup-compatibility/2006">
              <mc:Choice xmlns:v="urn:schemas-microsoft-com:vml" Requires="v">
                <p:oleObj spid="_x0000_s4196" name="Photo Editor Photo" r:id="rId7" imgW="8116433" imgH="7419048" progId="">
                  <p:embed/>
                </p:oleObj>
              </mc:Choice>
              <mc:Fallback>
                <p:oleObj name="Photo Editor Photo" r:id="rId7" imgW="8116433" imgH="7419048" progId="">
                  <p:embed/>
                  <p:pic>
                    <p:nvPicPr>
                      <p:cNvPr id="2867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457201"/>
                        <a:ext cx="2438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80" name="Object 8"/>
          <p:cNvGraphicFramePr>
            <a:graphicFrameLocks noChangeAspect="1"/>
          </p:cNvGraphicFramePr>
          <p:nvPr/>
        </p:nvGraphicFramePr>
        <p:xfrm>
          <a:off x="7086600" y="2813051"/>
          <a:ext cx="3429000" cy="3108325"/>
        </p:xfrm>
        <a:graphic>
          <a:graphicData uri="http://schemas.openxmlformats.org/presentationml/2006/ole">
            <mc:AlternateContent xmlns:mc="http://schemas.openxmlformats.org/markup-compatibility/2006">
              <mc:Choice xmlns:v="urn:schemas-microsoft-com:vml" Requires="v">
                <p:oleObj spid="_x0000_s4197" name="Photo Editor Photo" r:id="rId9" imgW="14028571" imgH="12723810" progId="">
                  <p:embed/>
                </p:oleObj>
              </mc:Choice>
              <mc:Fallback>
                <p:oleObj name="Photo Editor Photo" r:id="rId9" imgW="14028571" imgH="12723810" progId="">
                  <p:embed/>
                  <p:pic>
                    <p:nvPicPr>
                      <p:cNvPr id="286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2813051"/>
                        <a:ext cx="34290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1" name="Text Box 9"/>
          <p:cNvSpPr txBox="1">
            <a:spLocks noChangeArrowheads="1"/>
          </p:cNvSpPr>
          <p:nvPr/>
        </p:nvSpPr>
        <p:spPr bwMode="auto">
          <a:xfrm>
            <a:off x="1905000" y="5943601"/>
            <a:ext cx="8382000" cy="646331"/>
          </a:xfrm>
          <a:prstGeom prst="rect">
            <a:avLst/>
          </a:prstGeom>
          <a:noFill/>
          <a:ln w="9525">
            <a:noFill/>
            <a:miter lim="800000"/>
            <a:headEnd/>
            <a:tailEnd/>
          </a:ln>
          <a:effectLst/>
        </p:spPr>
        <p:txBody>
          <a:bodyPr wrap="square">
            <a:spAutoFit/>
          </a:bodyPr>
          <a:lstStyle/>
          <a:p>
            <a:pPr algn="ctr"/>
            <a:r>
              <a:rPr lang="en-US" dirty="0">
                <a:solidFill>
                  <a:schemeClr val="bg1"/>
                </a:solidFill>
              </a:rPr>
              <a:t>Reclamation is more than planting grasses and trees.  Successful restoration, involves restoring systems, such as providing habitat and cover for wildlife.</a:t>
            </a:r>
          </a:p>
        </p:txBody>
      </p:sp>
      <p:pic>
        <p:nvPicPr>
          <p:cNvPr id="28682" name="Picture 10" descr="Fox pup @ Ballard 07-08-04(323)"/>
          <p:cNvPicPr>
            <a:picLocks noChangeAspect="1" noChangeArrowheads="1"/>
          </p:cNvPicPr>
          <p:nvPr/>
        </p:nvPicPr>
        <p:blipFill>
          <a:blip r:embed="rId11" cstate="email">
            <a:lum bright="-6000"/>
            <a:extLst>
              <a:ext uri="{28A0092B-C50C-407E-A947-70E740481C1C}">
                <a14:useLocalDpi xmlns:a14="http://schemas.microsoft.com/office/drawing/2010/main"/>
              </a:ext>
            </a:extLst>
          </a:blip>
          <a:srcRect/>
          <a:stretch>
            <a:fillRect/>
          </a:stretch>
        </p:blipFill>
        <p:spPr bwMode="auto">
          <a:xfrm>
            <a:off x="4276725" y="2819401"/>
            <a:ext cx="2705100" cy="3108325"/>
          </a:xfrm>
          <a:prstGeom prst="rect">
            <a:avLst/>
          </a:prstGeom>
          <a:noFill/>
        </p:spPr>
      </p:pic>
      <p:pic>
        <p:nvPicPr>
          <p:cNvPr id="10" name="Picture 9" descr="DSC_3543.JPG"/>
          <p:cNvPicPr>
            <a:picLocks noChangeAspect="1"/>
          </p:cNvPicPr>
          <p:nvPr/>
        </p:nvPicPr>
        <p:blipFill>
          <a:blip r:embed="rId12" cstate="email">
            <a:lum bright="5000"/>
            <a:extLst>
              <a:ext uri="{28A0092B-C50C-407E-A947-70E740481C1C}">
                <a14:useLocalDpi xmlns:a14="http://schemas.microsoft.com/office/drawing/2010/main"/>
              </a:ext>
            </a:extLst>
          </a:blip>
          <a:srcRect/>
          <a:stretch>
            <a:fillRect/>
          </a:stretch>
        </p:blipFill>
        <p:spPr>
          <a:xfrm>
            <a:off x="4038600" y="457201"/>
            <a:ext cx="3864206" cy="2244437"/>
          </a:xfrm>
          <a:prstGeom prst="rect">
            <a:avLst/>
          </a:prstGeom>
        </p:spPr>
      </p:pic>
      <p:sp>
        <p:nvSpPr>
          <p:cNvPr id="28674" name="Rectangle 2"/>
          <p:cNvSpPr>
            <a:spLocks noGrp="1" noChangeArrowheads="1"/>
          </p:cNvSpPr>
          <p:nvPr>
            <p:ph type="title"/>
          </p:nvPr>
        </p:nvSpPr>
        <p:spPr>
          <a:xfrm>
            <a:off x="1524000" y="76200"/>
            <a:ext cx="9144000" cy="457200"/>
          </a:xfrm>
        </p:spPr>
        <p:txBody>
          <a:bodyPr>
            <a:noAutofit/>
          </a:bodyPr>
          <a:lstStyle/>
          <a:p>
            <a:pPr algn="ctr"/>
            <a:r>
              <a:rPr lang="en-US" sz="2800" dirty="0">
                <a:solidFill>
                  <a:schemeClr val="bg1"/>
                </a:solidFill>
                <a:effectLst/>
                <a:latin typeface="+mn-lt"/>
              </a:rPr>
              <a:t>Successful Reclamation</a:t>
            </a:r>
          </a:p>
        </p:txBody>
      </p:sp>
    </p:spTree>
    <p:extLst>
      <p:ext uri="{BB962C8B-B14F-4D97-AF65-F5344CB8AC3E}">
        <p14:creationId xmlns:p14="http://schemas.microsoft.com/office/powerpoint/2010/main" val="42505177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Lessons Learned – The Good and the Bad</a:t>
            </a:r>
            <a:endParaRPr lang="en-US" cap="none" dirty="0">
              <a:solidFill>
                <a:schemeClr val="bg1"/>
              </a:solidFill>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1281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77" y="77821"/>
            <a:ext cx="11322995" cy="749030"/>
          </a:xfrm>
        </p:spPr>
        <p:txBody>
          <a:bodyPr>
            <a:normAutofit/>
          </a:bodyPr>
          <a:lstStyle/>
          <a:p>
            <a:r>
              <a:rPr lang="en-US" sz="2800" dirty="0">
                <a:solidFill>
                  <a:schemeClr val="bg1"/>
                </a:solidFill>
              </a:rPr>
              <a:t>Vernal, Utah – When You Do Everything Right and it Still Goes Wrong</a:t>
            </a:r>
          </a:p>
        </p:txBody>
      </p:sp>
      <p:sp>
        <p:nvSpPr>
          <p:cNvPr id="3" name="Text Placeholder 2"/>
          <p:cNvSpPr>
            <a:spLocks noGrp="1"/>
          </p:cNvSpPr>
          <p:nvPr>
            <p:ph type="body" idx="2"/>
          </p:nvPr>
        </p:nvSpPr>
        <p:spPr>
          <a:xfrm>
            <a:off x="7957226" y="826851"/>
            <a:ext cx="3608961" cy="4888150"/>
          </a:xfrm>
        </p:spPr>
        <p:txBody>
          <a:bodyPr>
            <a:noAutofit/>
          </a:bodyPr>
          <a:lstStyle/>
          <a:p>
            <a:pPr marL="342900" indent="-342900">
              <a:spcBef>
                <a:spcPts val="0"/>
              </a:spcBef>
              <a:spcAft>
                <a:spcPts val="0"/>
              </a:spcAft>
              <a:buClrTx/>
              <a:buFont typeface="+mj-lt"/>
              <a:buAutoNum type="arabicPeriod"/>
            </a:pPr>
            <a:r>
              <a:rPr lang="en-US" sz="2400" dirty="0">
                <a:solidFill>
                  <a:schemeClr val="bg1"/>
                </a:solidFill>
              </a:rPr>
              <a:t>Took soil samples</a:t>
            </a:r>
          </a:p>
          <a:p>
            <a:pPr marL="342900" indent="-342900">
              <a:spcAft>
                <a:spcPts val="0"/>
              </a:spcAft>
              <a:buClrTx/>
              <a:buFont typeface="+mj-lt"/>
              <a:buAutoNum type="arabicPeriod"/>
            </a:pPr>
            <a:r>
              <a:rPr lang="en-US" sz="2400" dirty="0">
                <a:solidFill>
                  <a:schemeClr val="bg1"/>
                </a:solidFill>
              </a:rPr>
              <a:t>Designed a soil amendment and cover program</a:t>
            </a:r>
          </a:p>
          <a:p>
            <a:pPr marL="342900" indent="-342900">
              <a:spcAft>
                <a:spcPts val="0"/>
              </a:spcAft>
              <a:buClrTx/>
              <a:buFont typeface="+mj-lt"/>
              <a:buAutoNum type="arabicPeriod"/>
            </a:pPr>
            <a:r>
              <a:rPr lang="en-US" sz="2400" dirty="0">
                <a:solidFill>
                  <a:schemeClr val="bg1"/>
                </a:solidFill>
              </a:rPr>
              <a:t>Designed a seed mix that fit the draughty soil conditions and high salt contents</a:t>
            </a:r>
          </a:p>
          <a:p>
            <a:pPr marL="342900" indent="-342900">
              <a:spcAft>
                <a:spcPts val="0"/>
              </a:spcAft>
              <a:buClrTx/>
              <a:buFont typeface="+mj-lt"/>
              <a:buAutoNum type="arabicPeriod"/>
            </a:pPr>
            <a:r>
              <a:rPr lang="en-US" sz="2400" dirty="0">
                <a:solidFill>
                  <a:schemeClr val="bg1"/>
                </a:solidFill>
              </a:rPr>
              <a:t>Applied everything correctly </a:t>
            </a:r>
          </a:p>
          <a:p>
            <a:pPr marL="342900" indent="-342900">
              <a:spcAft>
                <a:spcPts val="0"/>
              </a:spcAft>
              <a:buClrTx/>
              <a:buFont typeface="+mj-lt"/>
              <a:buAutoNum type="arabicPeriod"/>
            </a:pPr>
            <a:r>
              <a:rPr lang="en-US" sz="2400" dirty="0">
                <a:solidFill>
                  <a:schemeClr val="bg1"/>
                </a:solidFill>
              </a:rPr>
              <a:t>What Happened!</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239" y="904673"/>
            <a:ext cx="6329463" cy="3560323"/>
          </a:xfrm>
          <a:prstGeom prst="rect">
            <a:avLst/>
          </a:prstGeom>
        </p:spPr>
      </p:pic>
      <p:pic>
        <p:nvPicPr>
          <p:cNvPr id="5" name="Content Placeholder 4"/>
          <p:cNvPicPr>
            <a:picLocks noGrp="1" noChangeAspect="1"/>
          </p:cNvPicPr>
          <p:nvPr>
            <p:ph sz="quarter" idx="1"/>
          </p:nvPr>
        </p:nvPicPr>
        <p:blipFill>
          <a:blip r:embed="rId3" cstate="email">
            <a:extLst>
              <a:ext uri="{28A0092B-C50C-407E-A947-70E740481C1C}">
                <a14:useLocalDpi xmlns:a14="http://schemas.microsoft.com/office/drawing/2010/main"/>
              </a:ext>
            </a:extLst>
          </a:blip>
          <a:stretch>
            <a:fillRect/>
          </a:stretch>
        </p:blipFill>
        <p:spPr>
          <a:xfrm>
            <a:off x="2062713" y="3484754"/>
            <a:ext cx="5612411" cy="3156981"/>
          </a:xfrm>
        </p:spPr>
      </p:pic>
    </p:spTree>
    <p:extLst>
      <p:ext uri="{BB962C8B-B14F-4D97-AF65-F5344CB8AC3E}">
        <p14:creationId xmlns:p14="http://schemas.microsoft.com/office/powerpoint/2010/main" val="1788654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bg1"/>
                </a:solidFill>
              </a:rPr>
              <a:t>Importing Soil with Weed Seeds</a:t>
            </a:r>
          </a:p>
        </p:txBody>
      </p:sp>
      <p:pic>
        <p:nvPicPr>
          <p:cNvPr id="2" name="Content Placeholder 1"/>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4965376" y="2919571"/>
            <a:ext cx="6520608" cy="3667841"/>
          </a:xfrm>
        </p:spPr>
      </p:pic>
      <p:pic>
        <p:nvPicPr>
          <p:cNvPr id="3"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857" y="1371600"/>
            <a:ext cx="6187805" cy="3480640"/>
          </a:xfrm>
        </p:spPr>
      </p:pic>
      <p:sp>
        <p:nvSpPr>
          <p:cNvPr id="8" name="Rectangle 7"/>
          <p:cNvSpPr/>
          <p:nvPr/>
        </p:nvSpPr>
        <p:spPr>
          <a:xfrm>
            <a:off x="163913" y="5017752"/>
            <a:ext cx="4721408" cy="1569660"/>
          </a:xfrm>
          <a:prstGeom prst="rect">
            <a:avLst/>
          </a:prstGeom>
        </p:spPr>
        <p:txBody>
          <a:bodyPr wrap="square">
            <a:spAutoFit/>
          </a:bodyPr>
          <a:lstStyle/>
          <a:p>
            <a:r>
              <a:rPr lang="en-US" sz="2400" dirty="0">
                <a:solidFill>
                  <a:schemeClr val="bg1"/>
                </a:solidFill>
              </a:rPr>
              <a:t>Placed soil full of cheat grass (Downy Brome) seed, that exploded when fertilized as part of </a:t>
            </a:r>
            <a:r>
              <a:rPr lang="en-US" sz="2400" dirty="0" err="1">
                <a:solidFill>
                  <a:schemeClr val="bg1"/>
                </a:solidFill>
              </a:rPr>
              <a:t>hydroseeding</a:t>
            </a:r>
            <a:r>
              <a:rPr lang="en-US" sz="2400" dirty="0">
                <a:solidFill>
                  <a:schemeClr val="bg1"/>
                </a:solidFill>
              </a:rPr>
              <a:t> operation</a:t>
            </a:r>
          </a:p>
        </p:txBody>
      </p:sp>
      <p:sp>
        <p:nvSpPr>
          <p:cNvPr id="9" name="Rectangle 8"/>
          <p:cNvSpPr/>
          <p:nvPr/>
        </p:nvSpPr>
        <p:spPr>
          <a:xfrm>
            <a:off x="6452805" y="1371600"/>
            <a:ext cx="4721408" cy="1200329"/>
          </a:xfrm>
          <a:prstGeom prst="rect">
            <a:avLst/>
          </a:prstGeom>
        </p:spPr>
        <p:txBody>
          <a:bodyPr wrap="square">
            <a:spAutoFit/>
          </a:bodyPr>
          <a:lstStyle/>
          <a:p>
            <a:r>
              <a:rPr lang="en-US" sz="2400" dirty="0">
                <a:solidFill>
                  <a:schemeClr val="bg1"/>
                </a:solidFill>
              </a:rPr>
              <a:t>Yellow Sweet Clover thriving in an area without surface soil importing</a:t>
            </a:r>
          </a:p>
        </p:txBody>
      </p:sp>
      <p:cxnSp>
        <p:nvCxnSpPr>
          <p:cNvPr id="12" name="Straight Arrow Connector 11"/>
          <p:cNvCxnSpPr/>
          <p:nvPr/>
        </p:nvCxnSpPr>
        <p:spPr>
          <a:xfrm>
            <a:off x="4018964" y="6391578"/>
            <a:ext cx="1460340" cy="9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5615492" y="2286000"/>
            <a:ext cx="837313" cy="437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8841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76400" y="76200"/>
            <a:ext cx="8839200" cy="558018"/>
          </a:xfrm>
        </p:spPr>
        <p:txBody>
          <a:bodyPr>
            <a:normAutofit/>
          </a:bodyPr>
          <a:lstStyle/>
          <a:p>
            <a:pPr algn="ctr"/>
            <a:r>
              <a:rPr lang="en-US" sz="2800" dirty="0">
                <a:ln w="3200">
                  <a:noFill/>
                  <a:prstDash val="solid"/>
                  <a:round/>
                </a:ln>
                <a:solidFill>
                  <a:schemeClr val="bg1"/>
                </a:solidFill>
                <a:effectLst/>
              </a:rPr>
              <a:t>Blackfoot Bridge Mine Soda Springs, ID</a:t>
            </a:r>
          </a:p>
        </p:txBody>
      </p:sp>
      <p:pic>
        <p:nvPicPr>
          <p:cNvPr id="3" name="Picture 2" descr="DSC_0320a Wattles (23,000 ft) at Blackfoot Bridge Min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9600" y="634218"/>
            <a:ext cx="9144000" cy="5796643"/>
          </a:xfrm>
          <a:prstGeom prst="rect">
            <a:avLst/>
          </a:prstGeom>
        </p:spPr>
      </p:pic>
      <p:sp>
        <p:nvSpPr>
          <p:cNvPr id="4" name="TextBox 3"/>
          <p:cNvSpPr txBox="1"/>
          <p:nvPr/>
        </p:nvSpPr>
        <p:spPr>
          <a:xfrm>
            <a:off x="9853128" y="811763"/>
            <a:ext cx="2015412" cy="3970318"/>
          </a:xfrm>
          <a:prstGeom prst="rect">
            <a:avLst/>
          </a:prstGeom>
          <a:noFill/>
        </p:spPr>
        <p:txBody>
          <a:bodyPr wrap="square" rtlCol="0">
            <a:spAutoFit/>
          </a:bodyPr>
          <a:lstStyle/>
          <a:p>
            <a:pPr algn="ctr"/>
            <a:r>
              <a:rPr lang="en-US" sz="2800" kern="0" dirty="0">
                <a:solidFill>
                  <a:schemeClr val="bg1"/>
                </a:solidFill>
                <a:effectLst>
                  <a:outerShdw blurRad="38100" dist="38100" dir="2700000" algn="tl">
                    <a:srgbClr val="000000">
                      <a:alpha val="43137"/>
                    </a:srgbClr>
                  </a:outerShdw>
                </a:effectLst>
                <a:latin typeface="+mj-lt"/>
              </a:rPr>
              <a:t>23,650 linear feet (4.5 miles) of Excelsior wattles installed on 5-ft contour intervals.</a:t>
            </a:r>
          </a:p>
        </p:txBody>
      </p:sp>
    </p:spTree>
    <p:extLst>
      <p:ext uri="{BB962C8B-B14F-4D97-AF65-F5344CB8AC3E}">
        <p14:creationId xmlns:p14="http://schemas.microsoft.com/office/powerpoint/2010/main" val="103697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76400" y="228600"/>
            <a:ext cx="8839200" cy="558018"/>
          </a:xfrm>
        </p:spPr>
        <p:txBody>
          <a:bodyPr>
            <a:normAutofit/>
          </a:bodyPr>
          <a:lstStyle/>
          <a:p>
            <a:pPr algn="ctr"/>
            <a:r>
              <a:rPr lang="en-US" sz="2800" dirty="0">
                <a:ln w="3200">
                  <a:noFill/>
                  <a:prstDash val="solid"/>
                  <a:round/>
                </a:ln>
                <a:solidFill>
                  <a:schemeClr val="bg1"/>
                </a:solidFill>
                <a:effectLst/>
              </a:rPr>
              <a:t>Erosion Controls Correctly Placed</a:t>
            </a:r>
          </a:p>
        </p:txBody>
      </p:sp>
      <p:pic>
        <p:nvPicPr>
          <p:cNvPr id="3" name="Picture 2" descr="DSC_0325a Wattles at Blackfoot Bridge Min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1" y="838202"/>
            <a:ext cx="8536273" cy="5362333"/>
          </a:xfrm>
          <a:prstGeom prst="rect">
            <a:avLst/>
          </a:prstGeom>
        </p:spPr>
      </p:pic>
      <p:sp>
        <p:nvSpPr>
          <p:cNvPr id="5" name="TextBox 4"/>
          <p:cNvSpPr txBox="1"/>
          <p:nvPr/>
        </p:nvSpPr>
        <p:spPr>
          <a:xfrm>
            <a:off x="1752600" y="6214646"/>
            <a:ext cx="8686800" cy="369332"/>
          </a:xfrm>
          <a:prstGeom prst="rect">
            <a:avLst/>
          </a:prstGeom>
          <a:noFill/>
        </p:spPr>
        <p:txBody>
          <a:bodyPr wrap="square" rtlCol="0">
            <a:spAutoFit/>
          </a:bodyPr>
          <a:lstStyle/>
          <a:p>
            <a:pPr algn="ctr"/>
            <a:r>
              <a:rPr lang="en-US" kern="0" dirty="0">
                <a:solidFill>
                  <a:schemeClr val="bg1"/>
                </a:solidFill>
                <a:effectLst>
                  <a:outerShdw blurRad="38100" dist="38100" dir="2700000" algn="tl">
                    <a:srgbClr val="000000">
                      <a:alpha val="43137"/>
                    </a:srgbClr>
                  </a:outerShdw>
                </a:effectLst>
                <a:latin typeface="+mj-lt"/>
              </a:rPr>
              <a:t>Slope length was 600+ feet on a 3:1 east-facing slope.</a:t>
            </a:r>
          </a:p>
        </p:txBody>
      </p:sp>
      <p:sp>
        <p:nvSpPr>
          <p:cNvPr id="7" name="TextBox 6"/>
          <p:cNvSpPr txBox="1"/>
          <p:nvPr/>
        </p:nvSpPr>
        <p:spPr>
          <a:xfrm>
            <a:off x="9372600" y="5833646"/>
            <a:ext cx="990600" cy="338554"/>
          </a:xfrm>
          <a:prstGeom prst="rect">
            <a:avLst/>
          </a:prstGeom>
          <a:noFill/>
        </p:spPr>
        <p:txBody>
          <a:bodyPr wrap="square" rtlCol="0">
            <a:spAutoFit/>
          </a:bodyPr>
          <a:lstStyle/>
          <a:p>
            <a:r>
              <a:rPr lang="en-US" sz="1600" kern="0" dirty="0">
                <a:solidFill>
                  <a:schemeClr val="tx1">
                    <a:lumMod val="85000"/>
                  </a:schemeClr>
                </a:solidFill>
                <a:effectLst>
                  <a:outerShdw blurRad="38100" dist="38100" dir="2700000" algn="tl">
                    <a:srgbClr val="000000">
                      <a:alpha val="43137"/>
                    </a:srgbClr>
                  </a:outerShdw>
                </a:effectLst>
              </a:rPr>
              <a:t>Oct 2014</a:t>
            </a:r>
          </a:p>
        </p:txBody>
      </p:sp>
    </p:spTree>
    <p:extLst>
      <p:ext uri="{BB962C8B-B14F-4D97-AF65-F5344CB8AC3E}">
        <p14:creationId xmlns:p14="http://schemas.microsoft.com/office/powerpoint/2010/main" val="4129179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1562 BfB-2014 wattles on 2016-06-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8302"/>
            <a:ext cx="9144000" cy="6914605"/>
          </a:xfrm>
          <a:prstGeom prst="rect">
            <a:avLst/>
          </a:prstGeom>
        </p:spPr>
      </p:pic>
      <p:sp>
        <p:nvSpPr>
          <p:cNvPr id="4" name="TextBox 3"/>
          <p:cNvSpPr txBox="1"/>
          <p:nvPr/>
        </p:nvSpPr>
        <p:spPr>
          <a:xfrm>
            <a:off x="9601200" y="6519446"/>
            <a:ext cx="1066800" cy="338554"/>
          </a:xfrm>
          <a:prstGeom prst="rect">
            <a:avLst/>
          </a:prstGeom>
          <a:noFill/>
        </p:spPr>
        <p:txBody>
          <a:bodyPr wrap="square" rtlCol="0">
            <a:spAutoFit/>
          </a:bodyPr>
          <a:lstStyle/>
          <a:p>
            <a:r>
              <a:rPr lang="en-US" sz="1600" kern="0" dirty="0">
                <a:solidFill>
                  <a:schemeClr val="tx1">
                    <a:lumMod val="85000"/>
                  </a:schemeClr>
                </a:solidFill>
                <a:effectLst>
                  <a:outerShdw blurRad="38100" dist="38100" dir="2700000" algn="tl">
                    <a:srgbClr val="000000">
                      <a:alpha val="43137"/>
                    </a:srgbClr>
                  </a:outerShdw>
                </a:effectLst>
              </a:rPr>
              <a:t>June 2016</a:t>
            </a:r>
          </a:p>
        </p:txBody>
      </p:sp>
    </p:spTree>
    <p:extLst>
      <p:ext uri="{BB962C8B-B14F-4D97-AF65-F5344CB8AC3E}">
        <p14:creationId xmlns:p14="http://schemas.microsoft.com/office/powerpoint/2010/main" val="2009508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1546 BfB-2014 wattles on 2016-06-0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prstGeom prst="rect">
            <a:avLst/>
          </a:prstGeom>
        </p:spPr>
      </p:pic>
      <p:sp>
        <p:nvSpPr>
          <p:cNvPr id="4" name="TextBox 3"/>
          <p:cNvSpPr txBox="1"/>
          <p:nvPr/>
        </p:nvSpPr>
        <p:spPr>
          <a:xfrm>
            <a:off x="9601200" y="6519446"/>
            <a:ext cx="1066800" cy="338554"/>
          </a:xfrm>
          <a:prstGeom prst="rect">
            <a:avLst/>
          </a:prstGeom>
          <a:noFill/>
        </p:spPr>
        <p:txBody>
          <a:bodyPr wrap="square" rtlCol="0">
            <a:spAutoFit/>
          </a:bodyPr>
          <a:lstStyle/>
          <a:p>
            <a:r>
              <a:rPr lang="en-US" sz="1600" kern="0" dirty="0">
                <a:solidFill>
                  <a:schemeClr val="tx1">
                    <a:lumMod val="85000"/>
                  </a:schemeClr>
                </a:solidFill>
                <a:effectLst>
                  <a:outerShdw blurRad="38100" dist="38100" dir="2700000" algn="tl">
                    <a:srgbClr val="000000">
                      <a:alpha val="43137"/>
                    </a:srgbClr>
                  </a:outerShdw>
                </a:effectLst>
              </a:rPr>
              <a:t>June 2016</a:t>
            </a:r>
          </a:p>
        </p:txBody>
      </p:sp>
    </p:spTree>
    <p:extLst>
      <p:ext uri="{BB962C8B-B14F-4D97-AF65-F5344CB8AC3E}">
        <p14:creationId xmlns:p14="http://schemas.microsoft.com/office/powerpoint/2010/main" val="2844464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1957 BfB-2014 reclaim on 2016-11-1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1"/>
            <a:ext cx="9144000" cy="6858977"/>
          </a:xfrm>
          <a:prstGeom prst="rect">
            <a:avLst/>
          </a:prstGeom>
        </p:spPr>
      </p:pic>
      <p:sp>
        <p:nvSpPr>
          <p:cNvPr id="4" name="TextBox 3"/>
          <p:cNvSpPr txBox="1"/>
          <p:nvPr/>
        </p:nvSpPr>
        <p:spPr>
          <a:xfrm>
            <a:off x="9677400" y="6519446"/>
            <a:ext cx="990600" cy="338554"/>
          </a:xfrm>
          <a:prstGeom prst="rect">
            <a:avLst/>
          </a:prstGeom>
          <a:noFill/>
        </p:spPr>
        <p:txBody>
          <a:bodyPr wrap="square" rtlCol="0">
            <a:spAutoFit/>
          </a:bodyPr>
          <a:lstStyle/>
          <a:p>
            <a:r>
              <a:rPr lang="en-US" sz="1600" kern="0" dirty="0">
                <a:solidFill>
                  <a:schemeClr val="tx1">
                    <a:lumMod val="85000"/>
                  </a:schemeClr>
                </a:solidFill>
                <a:effectLst>
                  <a:outerShdw blurRad="38100" dist="38100" dir="2700000" algn="tl">
                    <a:srgbClr val="000000">
                      <a:alpha val="43137"/>
                    </a:srgbClr>
                  </a:outerShdw>
                </a:effectLst>
              </a:rPr>
              <a:t>Nov 2016</a:t>
            </a:r>
          </a:p>
        </p:txBody>
      </p:sp>
    </p:spTree>
    <p:extLst>
      <p:ext uri="{BB962C8B-B14F-4D97-AF65-F5344CB8AC3E}">
        <p14:creationId xmlns:p14="http://schemas.microsoft.com/office/powerpoint/2010/main" val="2324951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29119" y="847990"/>
            <a:ext cx="5934969" cy="2644240"/>
          </a:xfrm>
        </p:spPr>
        <p:txBody>
          <a:bodyPr>
            <a:normAutofit/>
          </a:bodyPr>
          <a:lstStyle/>
          <a:p>
            <a:pPr algn="ctr"/>
            <a:r>
              <a:rPr lang="en-US" sz="3600" dirty="0">
                <a:solidFill>
                  <a:schemeClr val="bg1"/>
                </a:solidFill>
              </a:rPr>
              <a:t>THANK YOU!!</a:t>
            </a:r>
            <a:br>
              <a:rPr lang="en-US" sz="3600" dirty="0">
                <a:solidFill>
                  <a:schemeClr val="bg1"/>
                </a:solidFill>
              </a:rPr>
            </a:br>
            <a:r>
              <a:rPr lang="en-US" sz="3600" dirty="0">
                <a:solidFill>
                  <a:schemeClr val="bg1"/>
                </a:solidFill>
              </a:rPr>
              <a:t>&amp;</a:t>
            </a:r>
            <a:br>
              <a:rPr lang="en-US" sz="3600" dirty="0">
                <a:solidFill>
                  <a:schemeClr val="bg1"/>
                </a:solidFill>
              </a:rPr>
            </a:br>
            <a:r>
              <a:rPr lang="en-US" sz="3600" dirty="0">
                <a:solidFill>
                  <a:schemeClr val="bg1"/>
                </a:solidFill>
              </a:rPr>
              <a:t>QUESTIONS?</a:t>
            </a:r>
          </a:p>
        </p:txBody>
      </p:sp>
      <p:sp>
        <p:nvSpPr>
          <p:cNvPr id="5" name="Text Placeholder 4"/>
          <p:cNvSpPr>
            <a:spLocks noGrp="1"/>
          </p:cNvSpPr>
          <p:nvPr>
            <p:ph type="body" sz="half" idx="2"/>
          </p:nvPr>
        </p:nvSpPr>
        <p:spPr>
          <a:xfrm>
            <a:off x="562021" y="4348264"/>
            <a:ext cx="4856285" cy="1488124"/>
          </a:xfrm>
        </p:spPr>
        <p:txBody>
          <a:bodyPr>
            <a:normAutofit/>
          </a:bodyPr>
          <a:lstStyle/>
          <a:p>
            <a:pPr algn="ctr" defTabSz="457200"/>
            <a:endParaRPr lang="en-US" sz="2000" dirty="0">
              <a:solidFill>
                <a:prstClr val="black"/>
              </a:solidFill>
              <a:hlinkClick r:id="rId2"/>
            </a:endParaRPr>
          </a:p>
          <a:p>
            <a:pPr algn="ctr" defTabSz="457200"/>
            <a:endParaRPr lang="en-US" sz="2000" dirty="0">
              <a:solidFill>
                <a:schemeClr val="bg1"/>
              </a:solidFill>
              <a:hlinkClick r:id="rId2"/>
            </a:endParaRPr>
          </a:p>
          <a:p>
            <a:pPr algn="ctr" defTabSz="457200"/>
            <a:endParaRPr lang="en-US" sz="2000" dirty="0">
              <a:solidFill>
                <a:prstClr val="black"/>
              </a:solidFill>
              <a:hlinkClick r:id="rId2"/>
            </a:endParaRPr>
          </a:p>
          <a:p>
            <a:pPr algn="ctr" defTabSz="457200"/>
            <a:endParaRPr lang="en-US" sz="2000" dirty="0">
              <a:solidFill>
                <a:schemeClr val="bg1"/>
              </a:solidFill>
              <a:hlinkClick r:id="rId2"/>
            </a:endParaRPr>
          </a:p>
          <a:p>
            <a:pPr algn="ctr" defTabSz="457200"/>
            <a:endParaRPr lang="en-US" sz="2000" dirty="0">
              <a:solidFill>
                <a:schemeClr val="bg1"/>
              </a:solidFill>
              <a:hlinkClick r:id="rId2"/>
            </a:endParaRPr>
          </a:p>
          <a:p>
            <a:pPr algn="ctr" defTabSz="457200"/>
            <a:endParaRPr lang="en-US" sz="2000" dirty="0">
              <a:solidFill>
                <a:schemeClr val="bg1"/>
              </a:solidFill>
              <a:hlinkClick r:id="rId2"/>
            </a:endParaRPr>
          </a:p>
          <a:p>
            <a:endParaRPr lang="en-US" sz="2000" dirty="0"/>
          </a:p>
        </p:txBody>
      </p:sp>
      <p:pic>
        <p:nvPicPr>
          <p:cNvPr id="7" name="Picture 3" descr="pasted-imag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7479" y="4348264"/>
            <a:ext cx="3914814" cy="133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7286015" y="4348264"/>
            <a:ext cx="4815193" cy="1200329"/>
          </a:xfrm>
          <a:prstGeom prst="rect">
            <a:avLst/>
          </a:prstGeom>
          <a:noFill/>
        </p:spPr>
        <p:txBody>
          <a:bodyPr wrap="square" rtlCol="0">
            <a:spAutoFit/>
          </a:bodyPr>
          <a:lstStyle/>
          <a:p>
            <a:r>
              <a:rPr lang="en-US" sz="2400" dirty="0">
                <a:solidFill>
                  <a:schemeClr val="bg1"/>
                </a:solidFill>
              </a:rPr>
              <a:t>Brent Hardy, MS, CPESC</a:t>
            </a:r>
          </a:p>
          <a:p>
            <a:r>
              <a:rPr lang="en-US" sz="2400" dirty="0">
                <a:solidFill>
                  <a:schemeClr val="bg1"/>
                </a:solidFill>
              </a:rPr>
              <a:t>208-863-7529</a:t>
            </a:r>
          </a:p>
          <a:p>
            <a:r>
              <a:rPr lang="en-US" sz="2400" dirty="0">
                <a:solidFill>
                  <a:schemeClr val="bg1"/>
                </a:solidFill>
              </a:rPr>
              <a:t>Brent.Hardy@acfwest.com</a:t>
            </a:r>
          </a:p>
        </p:txBody>
      </p:sp>
    </p:spTree>
    <p:extLst>
      <p:ext uri="{BB962C8B-B14F-4D97-AF65-F5344CB8AC3E}">
        <p14:creationId xmlns:p14="http://schemas.microsoft.com/office/powerpoint/2010/main" val="325618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4994" name="Rectangle 3"/>
          <p:cNvSpPr>
            <a:spLocks noGrp="1" noChangeArrowheads="1"/>
          </p:cNvSpPr>
          <p:nvPr>
            <p:ph idx="1"/>
          </p:nvPr>
        </p:nvSpPr>
        <p:spPr>
          <a:xfrm>
            <a:off x="503853" y="1825625"/>
            <a:ext cx="11448661" cy="4351338"/>
          </a:xfrm>
          <a:prstGeom prst="rect">
            <a:avLst/>
          </a:prstGeom>
        </p:spPr>
        <p:txBody>
          <a:bodyPr>
            <a:normAutofit/>
          </a:bodyPr>
          <a:lstStyle/>
          <a:p>
            <a:pPr marL="0" indent="0" eaLnBrk="1" hangingPunct="1">
              <a:lnSpc>
                <a:spcPct val="90000"/>
              </a:lnSpc>
              <a:buNone/>
            </a:pPr>
            <a:endParaRPr lang="en-US" sz="3200" cap="none" dirty="0">
              <a:solidFill>
                <a:schemeClr val="bg1"/>
              </a:solidFill>
            </a:endParaRPr>
          </a:p>
          <a:p>
            <a:pPr marL="0" indent="0" algn="ctr">
              <a:lnSpc>
                <a:spcPct val="90000"/>
              </a:lnSpc>
              <a:buNone/>
            </a:pPr>
            <a:r>
              <a:rPr lang="en-US" sz="3600" dirty="0">
                <a:solidFill>
                  <a:schemeClr val="bg1"/>
                </a:solidFill>
              </a:rPr>
              <a:t>Step 1: Understanding Your Onsite and Imported Soils</a:t>
            </a:r>
          </a:p>
          <a:p>
            <a:pPr marL="0" indent="0" eaLnBrk="1" hangingPunct="1">
              <a:lnSpc>
                <a:spcPct val="90000"/>
              </a:lnSpc>
              <a:buNone/>
            </a:pPr>
            <a:endParaRPr lang="en-US" sz="3200" cap="none" dirty="0">
              <a:solidFill>
                <a:schemeClr val="bg1"/>
              </a:solidFill>
            </a:endParaRPr>
          </a:p>
          <a:p>
            <a:pPr marL="0" indent="0" algn="ctr">
              <a:lnSpc>
                <a:spcPct val="90000"/>
              </a:lnSpc>
              <a:buNone/>
            </a:pPr>
            <a:r>
              <a:rPr lang="en-US" sz="3600" dirty="0">
                <a:solidFill>
                  <a:schemeClr val="bg1"/>
                </a:solidFill>
              </a:rPr>
              <a:t>Step 2: Erosion Control: Keeping Soils Where They Belong</a:t>
            </a:r>
          </a:p>
          <a:p>
            <a:pPr marL="0" indent="0">
              <a:lnSpc>
                <a:spcPct val="90000"/>
              </a:lnSpc>
              <a:buNone/>
            </a:pPr>
            <a:endParaRPr lang="en-US" sz="3600" cap="none" dirty="0">
              <a:solidFill>
                <a:schemeClr val="bg1"/>
              </a:solidFill>
            </a:endParaRPr>
          </a:p>
          <a:p>
            <a:pPr marL="0" indent="0" algn="ctr">
              <a:lnSpc>
                <a:spcPct val="90000"/>
              </a:lnSpc>
              <a:buNone/>
            </a:pPr>
            <a:r>
              <a:rPr lang="en-US" sz="3600" cap="none" dirty="0">
                <a:solidFill>
                  <a:schemeClr val="bg1"/>
                </a:solidFill>
              </a:rPr>
              <a:t>Step 3: Establishing &amp; Maintaining Long-Term Vegetation</a:t>
            </a:r>
            <a:endParaRPr lang="en-US" sz="3200" cap="none" dirty="0">
              <a:solidFill>
                <a:schemeClr val="bg1"/>
              </a:solidFill>
            </a:endParaRPr>
          </a:p>
        </p:txBody>
      </p:sp>
      <p:sp>
        <p:nvSpPr>
          <p:cNvPr id="84993" name="Rectangle 2"/>
          <p:cNvSpPr>
            <a:spLocks noGrp="1" noChangeArrowheads="1"/>
          </p:cNvSpPr>
          <p:nvPr>
            <p:ph type="title"/>
          </p:nvPr>
        </p:nvSpPr>
        <p:spPr/>
        <p:txBody>
          <a:bodyPr>
            <a:normAutofit fontScale="90000"/>
          </a:bodyPr>
          <a:lstStyle/>
          <a:p>
            <a:pPr algn="ctr" eaLnBrk="1" hangingPunct="1"/>
            <a:br>
              <a:rPr lang="en-US" dirty="0">
                <a:solidFill>
                  <a:schemeClr val="bg1"/>
                </a:solidFill>
              </a:rPr>
            </a:br>
            <a:r>
              <a:rPr lang="en-US" dirty="0">
                <a:solidFill>
                  <a:schemeClr val="bg1"/>
                </a:solidFill>
                <a:latin typeface="+mn-lt"/>
              </a:rPr>
              <a:t> Reclamation </a:t>
            </a:r>
            <a:r>
              <a:rPr lang="en-US" dirty="0">
                <a:solidFill>
                  <a:schemeClr val="bg1"/>
                </a:solidFill>
              </a:rPr>
              <a:t>Strategies for Success </a:t>
            </a:r>
          </a:p>
        </p:txBody>
      </p:sp>
    </p:spTree>
    <p:extLst>
      <p:ext uri="{BB962C8B-B14F-4D97-AF65-F5344CB8AC3E}">
        <p14:creationId xmlns:p14="http://schemas.microsoft.com/office/powerpoint/2010/main" val="534298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76669"/>
            <a:ext cx="10566400" cy="2583980"/>
          </a:xfrm>
        </p:spPr>
        <p:txBody>
          <a:bodyPr/>
          <a:lstStyle/>
          <a:p>
            <a:r>
              <a:rPr lang="en-US" dirty="0">
                <a:solidFill>
                  <a:schemeClr val="bg1"/>
                </a:solidFill>
              </a:rPr>
              <a:t>Step 1: </a:t>
            </a:r>
            <a:r>
              <a:rPr lang="en-US" cap="none" dirty="0">
                <a:solidFill>
                  <a:schemeClr val="bg1"/>
                </a:solidFill>
              </a:rPr>
              <a:t>Understanding You’re Soils</a:t>
            </a:r>
          </a:p>
        </p:txBody>
      </p:sp>
    </p:spTree>
    <p:extLst>
      <p:ext uri="{BB962C8B-B14F-4D97-AF65-F5344CB8AC3E}">
        <p14:creationId xmlns:p14="http://schemas.microsoft.com/office/powerpoint/2010/main" val="52069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idx="1"/>
          </p:nvPr>
        </p:nvSpPr>
        <p:spPr>
          <a:xfrm>
            <a:off x="624253" y="1032588"/>
            <a:ext cx="11166231" cy="2475543"/>
          </a:xfrm>
          <a:prstGeom prst="rect">
            <a:avLst/>
          </a:prstGeom>
        </p:spPr>
        <p:txBody>
          <a:bodyPr>
            <a:noAutofit/>
          </a:bodyPr>
          <a:lstStyle/>
          <a:p>
            <a:pPr eaLnBrk="1" hangingPunct="1">
              <a:lnSpc>
                <a:spcPct val="90000"/>
              </a:lnSpc>
              <a:buClrTx/>
            </a:pPr>
            <a:r>
              <a:rPr lang="en-US" sz="2400" dirty="0">
                <a:solidFill>
                  <a:schemeClr val="bg1"/>
                </a:solidFill>
              </a:rPr>
              <a:t>Conduct representative soil tests in each unique landscape area to determine:</a:t>
            </a:r>
          </a:p>
          <a:p>
            <a:pPr lvl="1" eaLnBrk="1" hangingPunct="1">
              <a:lnSpc>
                <a:spcPct val="90000"/>
              </a:lnSpc>
              <a:buClrTx/>
            </a:pPr>
            <a:r>
              <a:rPr lang="en-US" sz="2400" dirty="0">
                <a:solidFill>
                  <a:schemeClr val="bg1"/>
                </a:solidFill>
              </a:rPr>
              <a:t>Soil pH</a:t>
            </a:r>
          </a:p>
          <a:p>
            <a:pPr lvl="1" eaLnBrk="1" hangingPunct="1">
              <a:lnSpc>
                <a:spcPct val="90000"/>
              </a:lnSpc>
              <a:buClrTx/>
            </a:pPr>
            <a:r>
              <a:rPr lang="en-US" sz="2400" dirty="0">
                <a:solidFill>
                  <a:schemeClr val="bg1"/>
                </a:solidFill>
              </a:rPr>
              <a:t>Fertility requirements/deficiencies </a:t>
            </a:r>
            <a:endParaRPr lang="en-US" sz="2000" cap="none" dirty="0">
              <a:solidFill>
                <a:schemeClr val="bg1"/>
              </a:solidFill>
            </a:endParaRPr>
          </a:p>
          <a:p>
            <a:pPr lvl="1" eaLnBrk="1" hangingPunct="1">
              <a:lnSpc>
                <a:spcPct val="90000"/>
              </a:lnSpc>
              <a:buClrTx/>
            </a:pPr>
            <a:r>
              <a:rPr lang="en-US" sz="2400" dirty="0">
                <a:solidFill>
                  <a:schemeClr val="bg1"/>
                </a:solidFill>
              </a:rPr>
              <a:t>Organic matter content </a:t>
            </a:r>
          </a:p>
          <a:p>
            <a:pPr lvl="1" eaLnBrk="1" hangingPunct="1">
              <a:lnSpc>
                <a:spcPct val="90000"/>
              </a:lnSpc>
              <a:buClrTx/>
            </a:pPr>
            <a:r>
              <a:rPr lang="en-US" dirty="0">
                <a:solidFill>
                  <a:schemeClr val="bg1"/>
                </a:solidFill>
              </a:rPr>
              <a:t>Specific site conditions (e.g. metals, salts, pollutants)</a:t>
            </a:r>
            <a:endParaRPr lang="en-US" sz="2400" dirty="0">
              <a:solidFill>
                <a:schemeClr val="bg1"/>
              </a:solidFill>
            </a:endParaRPr>
          </a:p>
          <a:p>
            <a:pPr>
              <a:lnSpc>
                <a:spcPct val="90000"/>
              </a:lnSpc>
              <a:buClrTx/>
            </a:pPr>
            <a:r>
              <a:rPr lang="en-US" sz="2400" dirty="0">
                <a:solidFill>
                  <a:schemeClr val="bg1"/>
                </a:solidFill>
              </a:rPr>
              <a:t>Design your revegetation plan based on the results</a:t>
            </a:r>
          </a:p>
        </p:txBody>
      </p:sp>
      <p:sp>
        <p:nvSpPr>
          <p:cNvPr id="84993" name="Rectangle 2"/>
          <p:cNvSpPr>
            <a:spLocks noGrp="1" noChangeArrowheads="1"/>
          </p:cNvSpPr>
          <p:nvPr>
            <p:ph type="title"/>
          </p:nvPr>
        </p:nvSpPr>
        <p:spPr>
          <a:xfrm>
            <a:off x="1981200" y="152400"/>
            <a:ext cx="8229600" cy="685800"/>
          </a:xfrm>
        </p:spPr>
        <p:txBody>
          <a:bodyPr>
            <a:normAutofit/>
          </a:bodyPr>
          <a:lstStyle/>
          <a:p>
            <a:pPr algn="ctr" eaLnBrk="1" hangingPunct="1"/>
            <a:r>
              <a:rPr lang="en-US" sz="3500" dirty="0">
                <a:solidFill>
                  <a:schemeClr val="bg1"/>
                </a:solidFill>
                <a:effectLst>
                  <a:outerShdw blurRad="38100" dist="38100" dir="2700000" algn="tl">
                    <a:srgbClr val="000000">
                      <a:alpha val="43137"/>
                    </a:srgbClr>
                  </a:outerShdw>
                </a:effectLst>
              </a:rPr>
              <a:t>Soil Testing</a:t>
            </a:r>
          </a:p>
        </p:txBody>
      </p:sp>
      <p:grpSp>
        <p:nvGrpSpPr>
          <p:cNvPr id="2" name="Group 1"/>
          <p:cNvGrpSpPr/>
          <p:nvPr/>
        </p:nvGrpSpPr>
        <p:grpSpPr>
          <a:xfrm>
            <a:off x="1560634" y="3437792"/>
            <a:ext cx="9070731" cy="3089450"/>
            <a:chOff x="2184719" y="4223657"/>
            <a:chExt cx="7662604" cy="251460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84719" y="4223657"/>
              <a:ext cx="766260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7696200" y="5006344"/>
              <a:ext cx="304800" cy="218790"/>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latin typeface="Times" charset="0"/>
              </a:endParaRPr>
            </a:p>
          </p:txBody>
        </p:sp>
        <p:sp>
          <p:nvSpPr>
            <p:cNvPr id="7" name="Oval 6"/>
            <p:cNvSpPr/>
            <p:nvPr/>
          </p:nvSpPr>
          <p:spPr bwMode="auto">
            <a:xfrm>
              <a:off x="5505062" y="4997038"/>
              <a:ext cx="304801"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latin typeface="Times" charset="0"/>
              </a:endParaRPr>
            </a:p>
          </p:txBody>
        </p:sp>
        <p:sp>
          <p:nvSpPr>
            <p:cNvPr id="8" name="Oval 7"/>
            <p:cNvSpPr/>
            <p:nvPr/>
          </p:nvSpPr>
          <p:spPr bwMode="auto">
            <a:xfrm>
              <a:off x="6172200" y="5006344"/>
              <a:ext cx="415212" cy="218790"/>
            </a:xfrm>
            <a:prstGeom prst="ellipse">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latin typeface="Times" charset="0"/>
              </a:endParaRPr>
            </a:p>
          </p:txBody>
        </p:sp>
      </p:grpSp>
    </p:spTree>
    <p:extLst>
      <p:ext uri="{BB962C8B-B14F-4D97-AF65-F5344CB8AC3E}">
        <p14:creationId xmlns:p14="http://schemas.microsoft.com/office/powerpoint/2010/main" val="306794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2019302" y="1545771"/>
            <a:ext cx="8153400" cy="3962400"/>
          </a:xfrm>
          <a:prstGeom prst="rect">
            <a:avLst/>
          </a:prstGeom>
        </p:spPr>
        <p:txBody>
          <a:bodyPr>
            <a:normAutofit lnSpcReduction="10000"/>
          </a:bodyPr>
          <a:lstStyle/>
          <a:p>
            <a:endParaRPr lang="en-US" altLang="en-US" sz="2800" cap="none" dirty="0">
              <a:solidFill>
                <a:schemeClr val="bg1"/>
              </a:solidFill>
            </a:endParaRPr>
          </a:p>
          <a:p>
            <a:pPr>
              <a:buClrTx/>
              <a:buFont typeface="Arial" panose="020B0604020202020204" pitchFamily="34" charset="0"/>
              <a:buChar char="•"/>
            </a:pPr>
            <a:r>
              <a:rPr lang="en-US" altLang="en-US" sz="3200" dirty="0">
                <a:solidFill>
                  <a:schemeClr val="bg1"/>
                </a:solidFill>
              </a:rPr>
              <a:t>pH is second only to moisture availability in immediate impact on vegetation establishment</a:t>
            </a:r>
          </a:p>
          <a:p>
            <a:pPr>
              <a:buClrTx/>
              <a:buFont typeface="Arial" panose="020B0604020202020204" pitchFamily="34" charset="0"/>
              <a:buChar char="•"/>
            </a:pPr>
            <a:r>
              <a:rPr lang="en-US" altLang="en-US" sz="3200" cap="none" dirty="0">
                <a:solidFill>
                  <a:schemeClr val="bg1"/>
                </a:solidFill>
              </a:rPr>
              <a:t>Each unit is </a:t>
            </a:r>
            <a:r>
              <a:rPr lang="en-US" altLang="en-US" sz="3200" b="1" u="sng" cap="none" dirty="0">
                <a:solidFill>
                  <a:schemeClr val="bg1"/>
                </a:solidFill>
              </a:rPr>
              <a:t>10 times</a:t>
            </a:r>
            <a:r>
              <a:rPr lang="en-US" altLang="en-US" sz="3200" b="1" cap="none" dirty="0">
                <a:solidFill>
                  <a:schemeClr val="bg1"/>
                </a:solidFill>
              </a:rPr>
              <a:t> </a:t>
            </a:r>
            <a:r>
              <a:rPr lang="en-US" altLang="en-US" sz="3200" cap="none" dirty="0">
                <a:solidFill>
                  <a:schemeClr val="bg1"/>
                </a:solidFill>
              </a:rPr>
              <a:t>that of the previous or next unit</a:t>
            </a:r>
          </a:p>
          <a:p>
            <a:pPr>
              <a:buClrTx/>
              <a:buFont typeface="Arial" panose="020B0604020202020204" pitchFamily="34" charset="0"/>
              <a:buChar char="•"/>
            </a:pPr>
            <a:r>
              <a:rPr lang="en-US" altLang="en-US" sz="3200" dirty="0">
                <a:solidFill>
                  <a:schemeClr val="bg1"/>
                </a:solidFill>
              </a:rPr>
              <a:t>Minor movements in pH can serious impact nutrient availability or toxic metal mobility</a:t>
            </a:r>
          </a:p>
          <a:p>
            <a:endParaRPr lang="en-US" altLang="en-US" sz="2800" cap="none" dirty="0">
              <a:solidFill>
                <a:schemeClr val="bg1"/>
              </a:solidFill>
            </a:endParaRPr>
          </a:p>
          <a:p>
            <a:pPr>
              <a:buClrTx/>
            </a:pPr>
            <a:endParaRPr lang="en-US" altLang="en-US" sz="2800" dirty="0">
              <a:solidFill>
                <a:schemeClr val="bg1"/>
              </a:solidFill>
            </a:endParaRPr>
          </a:p>
          <a:p>
            <a:endParaRPr lang="en-US" altLang="en-US" sz="2800" dirty="0">
              <a:solidFill>
                <a:schemeClr val="bg1"/>
              </a:solidFill>
            </a:endParaRPr>
          </a:p>
        </p:txBody>
      </p:sp>
      <p:sp>
        <p:nvSpPr>
          <p:cNvPr id="55298" name="Rectangle 2"/>
          <p:cNvSpPr>
            <a:spLocks noGrp="1" noChangeArrowheads="1"/>
          </p:cNvSpPr>
          <p:nvPr>
            <p:ph type="title"/>
          </p:nvPr>
        </p:nvSpPr>
        <p:spPr>
          <a:xfrm>
            <a:off x="993531" y="465993"/>
            <a:ext cx="10284697" cy="1890345"/>
          </a:xfrm>
        </p:spPr>
        <p:txBody>
          <a:bodyPr>
            <a:normAutofit fontScale="90000"/>
          </a:bodyPr>
          <a:lstStyle/>
          <a:p>
            <a:pPr algn="ctr"/>
            <a:r>
              <a:rPr lang="en-US" altLang="en-US" sz="4000" dirty="0">
                <a:solidFill>
                  <a:schemeClr val="bg1"/>
                </a:solidFill>
              </a:rPr>
              <a:t>How Does </a:t>
            </a:r>
            <a:r>
              <a:rPr lang="en-US" altLang="en-US" sz="4000" cap="none" dirty="0">
                <a:solidFill>
                  <a:schemeClr val="bg1"/>
                </a:solidFill>
              </a:rPr>
              <a:t>p</a:t>
            </a:r>
            <a:r>
              <a:rPr lang="en-US" altLang="en-US" sz="4000" dirty="0">
                <a:solidFill>
                  <a:schemeClr val="bg1"/>
                </a:solidFill>
              </a:rPr>
              <a:t>H Effect Plant Establishment?</a:t>
            </a:r>
            <a:br>
              <a:rPr lang="en-US" altLang="en-US" sz="4000" dirty="0">
                <a:solidFill>
                  <a:schemeClr val="bg1"/>
                </a:solidFill>
              </a:rPr>
            </a:br>
            <a:br>
              <a:rPr lang="en-US" altLang="en-US" sz="4000" dirty="0">
                <a:solidFill>
                  <a:schemeClr val="bg1"/>
                </a:solidFill>
              </a:rPr>
            </a:br>
            <a:endParaRPr lang="en-US" altLang="en-US" sz="4000" dirty="0">
              <a:solidFill>
                <a:schemeClr val="bg1"/>
              </a:solidFill>
            </a:endParaRPr>
          </a:p>
        </p:txBody>
      </p:sp>
    </p:spTree>
    <p:extLst>
      <p:ext uri="{BB962C8B-B14F-4D97-AF65-F5344CB8AC3E}">
        <p14:creationId xmlns:p14="http://schemas.microsoft.com/office/powerpoint/2010/main" val="689914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HChart-bi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41511" y="888374"/>
            <a:ext cx="4879975" cy="51054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7187746" y="824973"/>
            <a:ext cx="3461657" cy="523220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t>   </a:t>
            </a:r>
            <a:r>
              <a:rPr lang="en-US" altLang="en-US" sz="1600" b="1" dirty="0">
                <a:solidFill>
                  <a:schemeClr val="bg1"/>
                </a:solidFill>
              </a:rPr>
              <a:t>Soil Acidity     </a:t>
            </a:r>
            <a:r>
              <a:rPr lang="en-US" altLang="en-US" sz="1600" b="1" dirty="0"/>
              <a:t>	</a:t>
            </a:r>
            <a:r>
              <a:rPr lang="en-US" altLang="en-US" sz="1600" b="1" dirty="0">
                <a:solidFill>
                  <a:schemeClr val="bg1"/>
                </a:solidFill>
              </a:rPr>
              <a:t>Nutrient Loss </a:t>
            </a:r>
          </a:p>
          <a:p>
            <a:pPr>
              <a:spcBef>
                <a:spcPct val="50000"/>
              </a:spcBef>
            </a:pPr>
            <a:r>
              <a:rPr lang="en-US" altLang="en-US" sz="1600" b="1" dirty="0"/>
              <a:t>        </a:t>
            </a:r>
            <a:r>
              <a:rPr lang="en-US" altLang="en-US" sz="1600" b="1" dirty="0">
                <a:solidFill>
                  <a:srgbClr val="A50021"/>
                </a:solidFill>
              </a:rPr>
              <a:t>4.0 pH	  - 90%</a:t>
            </a:r>
          </a:p>
          <a:p>
            <a:pPr>
              <a:spcBef>
                <a:spcPct val="50000"/>
              </a:spcBef>
            </a:pPr>
            <a:r>
              <a:rPr lang="en-US" altLang="en-US" sz="1600" b="1" dirty="0"/>
              <a:t>        </a:t>
            </a:r>
            <a:r>
              <a:rPr lang="en-US" altLang="en-US" sz="1600" b="1" dirty="0">
                <a:solidFill>
                  <a:srgbClr val="FF0000"/>
                </a:solidFill>
              </a:rPr>
              <a:t>4.5 pH	  - 71%</a:t>
            </a:r>
          </a:p>
          <a:p>
            <a:pPr>
              <a:spcBef>
                <a:spcPct val="50000"/>
              </a:spcBef>
            </a:pPr>
            <a:r>
              <a:rPr lang="en-US" altLang="en-US" sz="1600" b="1" dirty="0">
                <a:solidFill>
                  <a:srgbClr val="FF6600"/>
                </a:solidFill>
              </a:rPr>
              <a:t>        5.0 pH	  - 54%</a:t>
            </a:r>
          </a:p>
          <a:p>
            <a:pPr>
              <a:spcBef>
                <a:spcPct val="50000"/>
              </a:spcBef>
            </a:pPr>
            <a:r>
              <a:rPr lang="en-US" altLang="en-US" sz="1600" b="1" dirty="0"/>
              <a:t>        </a:t>
            </a:r>
            <a:r>
              <a:rPr lang="en-US" altLang="en-US" sz="1600" b="1" dirty="0">
                <a:solidFill>
                  <a:srgbClr val="FF9900"/>
                </a:solidFill>
              </a:rPr>
              <a:t>5.5 pH	  - 33%</a:t>
            </a:r>
          </a:p>
          <a:p>
            <a:pPr>
              <a:spcBef>
                <a:spcPct val="50000"/>
              </a:spcBef>
            </a:pPr>
            <a:r>
              <a:rPr lang="en-US" altLang="en-US" sz="1600" b="1" dirty="0"/>
              <a:t>        </a:t>
            </a:r>
            <a:r>
              <a:rPr lang="en-US" altLang="en-US" sz="1600" b="1" dirty="0">
                <a:solidFill>
                  <a:srgbClr val="FFCC00"/>
                </a:solidFill>
              </a:rPr>
              <a:t>6.0 pH	  - 20%</a:t>
            </a:r>
          </a:p>
          <a:p>
            <a:pPr>
              <a:spcBef>
                <a:spcPct val="50000"/>
              </a:spcBef>
            </a:pPr>
            <a:r>
              <a:rPr lang="en-US" altLang="en-US" b="1" dirty="0">
                <a:solidFill>
                  <a:schemeClr val="accent1"/>
                </a:solidFill>
                <a:latin typeface="Arial" charset="0"/>
              </a:rPr>
              <a:t>  </a:t>
            </a:r>
            <a:r>
              <a:rPr lang="en-US" altLang="en-US" b="1" dirty="0">
                <a:solidFill>
                  <a:schemeClr val="bg1"/>
                </a:solidFill>
              </a:rPr>
              <a:t>↓</a:t>
            </a:r>
            <a:r>
              <a:rPr lang="en-US" altLang="en-US" sz="1600" b="1" dirty="0">
                <a:solidFill>
                  <a:schemeClr val="bg1"/>
                </a:solidFill>
              </a:rPr>
              <a:t>    6.3 pH	   -  0%    </a:t>
            </a:r>
            <a:r>
              <a:rPr lang="en-US" altLang="en-US" b="1" dirty="0">
                <a:solidFill>
                  <a:schemeClr val="bg1"/>
                </a:solidFill>
              </a:rPr>
              <a:t>↓</a:t>
            </a:r>
            <a:r>
              <a:rPr lang="en-US" altLang="en-US" sz="1600" b="1" dirty="0">
                <a:solidFill>
                  <a:schemeClr val="bg1"/>
                </a:solidFill>
                <a:cs typeface="Times New Roman" pitchFamily="18" charset="0"/>
              </a:rPr>
              <a:t>  </a:t>
            </a:r>
          </a:p>
          <a:p>
            <a:pPr>
              <a:spcBef>
                <a:spcPct val="50000"/>
              </a:spcBef>
            </a:pPr>
            <a:r>
              <a:rPr lang="en-US" altLang="en-US" b="1" dirty="0">
                <a:solidFill>
                  <a:schemeClr val="bg1"/>
                </a:solidFill>
                <a:cs typeface="Times New Roman" pitchFamily="18" charset="0"/>
              </a:rPr>
              <a:t>  </a:t>
            </a:r>
            <a:r>
              <a:rPr lang="en-US" altLang="en-US" b="1" dirty="0">
                <a:solidFill>
                  <a:schemeClr val="bg1"/>
                </a:solidFill>
              </a:rPr>
              <a:t>↑</a:t>
            </a:r>
            <a:r>
              <a:rPr lang="en-US" altLang="en-US" sz="1600" b="1" dirty="0">
                <a:solidFill>
                  <a:schemeClr val="bg1"/>
                </a:solidFill>
                <a:cs typeface="Times New Roman" pitchFamily="18" charset="0"/>
              </a:rPr>
              <a:t>    </a:t>
            </a:r>
            <a:r>
              <a:rPr lang="en-US" altLang="en-US" sz="1600" b="1" dirty="0">
                <a:solidFill>
                  <a:schemeClr val="bg1"/>
                </a:solidFill>
              </a:rPr>
              <a:t>7.3 pH	   -  0%    </a:t>
            </a:r>
            <a:r>
              <a:rPr lang="en-US" altLang="en-US" b="1" dirty="0">
                <a:solidFill>
                  <a:schemeClr val="bg1"/>
                </a:solidFill>
              </a:rPr>
              <a:t>↑</a:t>
            </a:r>
          </a:p>
          <a:p>
            <a:pPr>
              <a:spcBef>
                <a:spcPct val="50000"/>
              </a:spcBef>
            </a:pPr>
            <a:r>
              <a:rPr lang="en-US" altLang="en-US" sz="1600" b="1" dirty="0"/>
              <a:t>        </a:t>
            </a:r>
            <a:r>
              <a:rPr lang="en-US" altLang="en-US" sz="1600" b="1" dirty="0">
                <a:solidFill>
                  <a:srgbClr val="0099FF"/>
                </a:solidFill>
              </a:rPr>
              <a:t>8.0 pH	   - 20%</a:t>
            </a:r>
          </a:p>
          <a:p>
            <a:pPr>
              <a:spcBef>
                <a:spcPct val="50000"/>
              </a:spcBef>
            </a:pPr>
            <a:r>
              <a:rPr lang="en-US" altLang="en-US" sz="1600" b="1" dirty="0"/>
              <a:t>        </a:t>
            </a:r>
            <a:r>
              <a:rPr lang="en-US" altLang="en-US" sz="1600" b="1" dirty="0">
                <a:solidFill>
                  <a:srgbClr val="3366FF"/>
                </a:solidFill>
              </a:rPr>
              <a:t>8.5 pH	   - 33%</a:t>
            </a:r>
          </a:p>
          <a:p>
            <a:pPr>
              <a:spcBef>
                <a:spcPct val="50000"/>
              </a:spcBef>
            </a:pPr>
            <a:r>
              <a:rPr lang="en-US" altLang="en-US" sz="1600" b="1" dirty="0"/>
              <a:t>        </a:t>
            </a:r>
            <a:r>
              <a:rPr lang="en-US" altLang="en-US" sz="1600" b="1" dirty="0">
                <a:solidFill>
                  <a:srgbClr val="0000FF"/>
                </a:solidFill>
              </a:rPr>
              <a:t>9.0 pH	   - 54%</a:t>
            </a:r>
          </a:p>
          <a:p>
            <a:pPr>
              <a:spcBef>
                <a:spcPct val="50000"/>
              </a:spcBef>
            </a:pPr>
            <a:r>
              <a:rPr lang="en-US" altLang="en-US" sz="1600" b="1" dirty="0"/>
              <a:t>        </a:t>
            </a:r>
            <a:r>
              <a:rPr lang="en-US" altLang="en-US" sz="1600" b="1" dirty="0">
                <a:solidFill>
                  <a:srgbClr val="0000CC"/>
                </a:solidFill>
              </a:rPr>
              <a:t>9.5 pH	   - 71%</a:t>
            </a:r>
          </a:p>
          <a:p>
            <a:pPr>
              <a:spcBef>
                <a:spcPct val="50000"/>
              </a:spcBef>
            </a:pPr>
            <a:r>
              <a:rPr lang="en-US" altLang="en-US" sz="1600" b="1" dirty="0"/>
              <a:t>      </a:t>
            </a:r>
            <a:r>
              <a:rPr lang="en-US" altLang="en-US" sz="1600" b="1" dirty="0">
                <a:solidFill>
                  <a:srgbClr val="000066"/>
                </a:solidFill>
              </a:rPr>
              <a:t>10.0 pH	   - 90%</a:t>
            </a:r>
            <a:r>
              <a:rPr lang="en-US" altLang="en-US" sz="1600" b="1" dirty="0">
                <a:solidFill>
                  <a:srgbClr val="000099"/>
                </a:solidFill>
              </a:rPr>
              <a:t>	</a:t>
            </a:r>
          </a:p>
          <a:p>
            <a:pPr>
              <a:spcBef>
                <a:spcPct val="50000"/>
              </a:spcBef>
            </a:pPr>
            <a:r>
              <a:rPr lang="en-US" altLang="en-US" sz="1600" b="1" dirty="0">
                <a:solidFill>
                  <a:schemeClr val="bg1"/>
                </a:solidFill>
              </a:rPr>
              <a:t>Soil Alkalinity</a:t>
            </a:r>
            <a:r>
              <a:rPr lang="en-US" altLang="en-US" sz="1600" b="1" dirty="0"/>
              <a:t>	 </a:t>
            </a:r>
            <a:r>
              <a:rPr lang="en-US" altLang="en-US" sz="1600" b="1" dirty="0">
                <a:solidFill>
                  <a:schemeClr val="bg1"/>
                </a:solidFill>
              </a:rPr>
              <a:t>Nutrient Loss</a:t>
            </a:r>
          </a:p>
        </p:txBody>
      </p:sp>
      <p:sp>
        <p:nvSpPr>
          <p:cNvPr id="25605" name="Text Box 5"/>
          <p:cNvSpPr txBox="1">
            <a:spLocks noChangeArrowheads="1"/>
          </p:cNvSpPr>
          <p:nvPr/>
        </p:nvSpPr>
        <p:spPr bwMode="auto">
          <a:xfrm>
            <a:off x="4264025" y="6034088"/>
            <a:ext cx="5533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rPr>
              <a:t>pH</a:t>
            </a:r>
          </a:p>
        </p:txBody>
      </p:sp>
      <p:sp>
        <p:nvSpPr>
          <p:cNvPr id="25606" name="Text Box 6"/>
          <p:cNvSpPr txBox="1">
            <a:spLocks noChangeArrowheads="1"/>
          </p:cNvSpPr>
          <p:nvPr/>
        </p:nvSpPr>
        <p:spPr bwMode="auto">
          <a:xfrm>
            <a:off x="8235103" y="3110256"/>
            <a:ext cx="114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chemeClr val="bg1"/>
                </a:solidFill>
              </a:rPr>
              <a:t>Sweet</a:t>
            </a:r>
            <a:r>
              <a:rPr lang="en-US" altLang="en-US" b="1" dirty="0">
                <a:solidFill>
                  <a:schemeClr val="accent1"/>
                </a:solidFill>
              </a:rPr>
              <a:t> </a:t>
            </a:r>
            <a:r>
              <a:rPr lang="en-US" altLang="en-US" b="1" dirty="0">
                <a:solidFill>
                  <a:schemeClr val="bg1"/>
                </a:solidFill>
              </a:rPr>
              <a:t>Spot</a:t>
            </a:r>
          </a:p>
        </p:txBody>
      </p:sp>
      <p:sp>
        <p:nvSpPr>
          <p:cNvPr id="25607" name="Text Box 7"/>
          <p:cNvSpPr txBox="1">
            <a:spLocks noChangeArrowheads="1"/>
          </p:cNvSpPr>
          <p:nvPr/>
        </p:nvSpPr>
        <p:spPr bwMode="auto">
          <a:xfrm>
            <a:off x="3401103" y="423624"/>
            <a:ext cx="19607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chemeClr val="bg1"/>
                </a:solidFill>
              </a:rPr>
              <a:t>Nutrient Uptake</a:t>
            </a:r>
          </a:p>
        </p:txBody>
      </p:sp>
    </p:spTree>
    <p:extLst>
      <p:ext uri="{BB962C8B-B14F-4D97-AF65-F5344CB8AC3E}">
        <p14:creationId xmlns:p14="http://schemas.microsoft.com/office/powerpoint/2010/main" val="262567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19595" y="1037493"/>
            <a:ext cx="8050882" cy="5451920"/>
            <a:chOff x="1752600" y="245710"/>
            <a:chExt cx="8701550" cy="6575655"/>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3609644"/>
              <a:ext cx="4800599" cy="3211721"/>
            </a:xfrm>
            <a:prstGeom prst="rect">
              <a:avLst/>
            </a:prstGeom>
            <a:noFill/>
            <a:ln w="9525">
              <a:noFill/>
              <a:miter lim="800000"/>
              <a:headEnd/>
              <a:tailEnd/>
            </a:ln>
          </p:spPr>
        </p:pic>
        <p:pic>
          <p:nvPicPr>
            <p:cNvPr id="7" name="Picture 6" descr="Topsoil Mining 2013-10-28 (1974)a.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52601" y="245710"/>
              <a:ext cx="8701549" cy="3429000"/>
            </a:xfrm>
            <a:prstGeom prst="rect">
              <a:avLst/>
            </a:prstGeom>
          </p:spPr>
        </p:pic>
        <p:pic>
          <p:nvPicPr>
            <p:cNvPr id="5" name="Picture 4" descr="BfB Topsoiling below the GCLL on EOP 2015-09-30 0860a.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24600" y="3677981"/>
              <a:ext cx="4114800" cy="3120676"/>
            </a:xfrm>
            <a:prstGeom prst="rect">
              <a:avLst/>
            </a:prstGeom>
          </p:spPr>
        </p:pic>
      </p:grpSp>
      <p:sp>
        <p:nvSpPr>
          <p:cNvPr id="4" name="Title 3"/>
          <p:cNvSpPr>
            <a:spLocks noGrp="1"/>
          </p:cNvSpPr>
          <p:nvPr>
            <p:ph type="title"/>
          </p:nvPr>
        </p:nvSpPr>
        <p:spPr>
          <a:xfrm>
            <a:off x="1075533" y="159007"/>
            <a:ext cx="10121202" cy="702640"/>
          </a:xfrm>
        </p:spPr>
        <p:txBody>
          <a:bodyPr>
            <a:noAutofit/>
          </a:bodyPr>
          <a:lstStyle/>
          <a:p>
            <a:pPr algn="ctr"/>
            <a:r>
              <a:rPr lang="en-US" sz="2800" dirty="0">
                <a:solidFill>
                  <a:schemeClr val="bg1"/>
                </a:solidFill>
              </a:rPr>
              <a:t>Handling of Soils Plays a Critical Role in Successful Restoration</a:t>
            </a:r>
          </a:p>
        </p:txBody>
      </p:sp>
      <p:sp>
        <p:nvSpPr>
          <p:cNvPr id="6" name="Title 1"/>
          <p:cNvSpPr txBox="1">
            <a:spLocks/>
          </p:cNvSpPr>
          <p:nvPr/>
        </p:nvSpPr>
        <p:spPr>
          <a:xfrm>
            <a:off x="1828800" y="0"/>
            <a:ext cx="8534400" cy="685800"/>
          </a:xfrm>
          <a:prstGeom prst="rect">
            <a:avLst/>
          </a:prstGeom>
          <a:ln w="6350" cap="rnd">
            <a:noFill/>
          </a:ln>
        </p:spPr>
        <p:txBody>
          <a:bodyPr vert="horz" rtlCol="0" anchor="b" anchorCtr="0">
            <a:normAutofit/>
          </a:bodyPr>
          <a:lstStyle/>
          <a:p>
            <a:pPr algn="ctr">
              <a:spcBef>
                <a:spcPct val="0"/>
              </a:spcBef>
              <a:defRPr/>
            </a:pPr>
            <a:endParaRPr lang="en-US" sz="3500" b="1" spc="-100" dirty="0">
              <a:ln w="3200">
                <a:solidFill>
                  <a:schemeClr val="bg2">
                    <a:shade val="75000"/>
                  </a:schemeClr>
                </a:solidFill>
                <a:prstDash val="solid"/>
                <a:round/>
              </a:ln>
              <a:solidFill>
                <a:srgbClr val="00990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690267681"/>
      </p:ext>
    </p:extLst>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emplate/>
  <TotalTime>11436</TotalTime>
  <Words>1043</Words>
  <Application>Microsoft Office PowerPoint</Application>
  <PresentationFormat>Widescreen</PresentationFormat>
  <Paragraphs>169</Paragraphs>
  <Slides>39</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8" baseType="lpstr">
      <vt:lpstr>Arial</vt:lpstr>
      <vt:lpstr>Calibri</vt:lpstr>
      <vt:lpstr>Constantia</vt:lpstr>
      <vt:lpstr>Times</vt:lpstr>
      <vt:lpstr>Times New Roman</vt:lpstr>
      <vt:lpstr>Wingdings 2</vt:lpstr>
      <vt:lpstr>Paper</vt:lpstr>
      <vt:lpstr>Acrobat Document</vt:lpstr>
      <vt:lpstr>Photo Editor Photo</vt:lpstr>
      <vt:lpstr>Successful Erosion Control and Revegetation Techniques for Mine Reclamation &amp; Revegetation</vt:lpstr>
      <vt:lpstr>Our Challenges to Start…. </vt:lpstr>
      <vt:lpstr>PowerPoint Presentation</vt:lpstr>
      <vt:lpstr>  Reclamation Strategies for Success </vt:lpstr>
      <vt:lpstr>Step 1: Understanding You’re Soils</vt:lpstr>
      <vt:lpstr>Soil Testing</vt:lpstr>
      <vt:lpstr>How Does pH Effect Plant Establishment?  </vt:lpstr>
      <vt:lpstr>PowerPoint Presentation</vt:lpstr>
      <vt:lpstr>Handling of Soils Plays a Critical Role in Successful Restoration</vt:lpstr>
      <vt:lpstr>Stockpiling of soils will reduce most  of the living components of the soils </vt:lpstr>
      <vt:lpstr>Soil Foodweb – Key to Healthy Soil </vt:lpstr>
      <vt:lpstr>Soil Mycorrhizae</vt:lpstr>
      <vt:lpstr>PowerPoint Presentation</vt:lpstr>
      <vt:lpstr>Step 2: Erosion Control: Keeping Soils Where They Belong </vt:lpstr>
      <vt:lpstr>Erosion Control</vt:lpstr>
      <vt:lpstr>PowerPoint Presentation</vt:lpstr>
      <vt:lpstr>Install Wattles on the Contour</vt:lpstr>
      <vt:lpstr>Hydromulching</vt:lpstr>
      <vt:lpstr>After Three Weeks of Growth</vt:lpstr>
      <vt:lpstr>Dry application when there is a lack of water, long slopes, equipment limitations, or tight material specifications on cap &amp; cover systems.</vt:lpstr>
      <vt:lpstr>Turf Reinforcement Mats (TRMs)</vt:lpstr>
      <vt:lpstr>PowerPoint Presentation</vt:lpstr>
      <vt:lpstr>Step 3: Establishing &amp; Maintaining Long-Term Vegetation</vt:lpstr>
      <vt:lpstr>Seed Selection</vt:lpstr>
      <vt:lpstr>Preserving Existing Vegetation is Your Fastest and Easiest Approach</vt:lpstr>
      <vt:lpstr>Using a Diverse Seed Mix Will Provide the Best Results</vt:lpstr>
      <vt:lpstr>PowerPoint Presentation</vt:lpstr>
      <vt:lpstr>There’s help and its free… </vt:lpstr>
      <vt:lpstr>Re-establishing Native Shrubs and Trees</vt:lpstr>
      <vt:lpstr>Successful Reclamation</vt:lpstr>
      <vt:lpstr>Lessons Learned – The Good and the Bad</vt:lpstr>
      <vt:lpstr>Vernal, Utah – When You Do Everything Right and it Still Goes Wrong</vt:lpstr>
      <vt:lpstr>Importing Soil with Weed Seeds</vt:lpstr>
      <vt:lpstr>Blackfoot Bridge Mine Soda Springs, ID</vt:lpstr>
      <vt:lpstr>Erosion Controls Correctly Placed</vt:lpstr>
      <vt:lpstr>PowerPoint Presentation</vt:lpstr>
      <vt:lpstr>PowerPoint Presentation</vt:lpstr>
      <vt:lpstr>PowerPoint Presentation</vt:lpstr>
      <vt:lpstr>THANK YOU!!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Hardy</dc:creator>
  <cp:lastModifiedBy>Kevin Wolter</cp:lastModifiedBy>
  <cp:revision>153</cp:revision>
  <dcterms:created xsi:type="dcterms:W3CDTF">2014-12-22T16:58:53Z</dcterms:created>
  <dcterms:modified xsi:type="dcterms:W3CDTF">2019-06-17T18:21:40Z</dcterms:modified>
</cp:coreProperties>
</file>