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20" r:id="rId5"/>
    <p:sldMasterId id="2147483732" r:id="rId6"/>
    <p:sldMasterId id="2147483744" r:id="rId7"/>
    <p:sldMasterId id="2147483756" r:id="rId8"/>
    <p:sldMasterId id="2147483768" r:id="rId9"/>
    <p:sldMasterId id="2147483780" r:id="rId10"/>
    <p:sldMasterId id="2147483792" r:id="rId11"/>
  </p:sldMasterIdLst>
  <p:notesMasterIdLst>
    <p:notesMasterId r:id="rId238"/>
  </p:notesMasterIdLst>
  <p:sldIdLst>
    <p:sldId id="257" r:id="rId12"/>
    <p:sldId id="258" r:id="rId13"/>
    <p:sldId id="493" r:id="rId14"/>
    <p:sldId id="494" r:id="rId15"/>
    <p:sldId id="259" r:id="rId16"/>
    <p:sldId id="260" r:id="rId17"/>
    <p:sldId id="261" r:id="rId18"/>
    <p:sldId id="801" r:id="rId19"/>
    <p:sldId id="262" r:id="rId20"/>
    <p:sldId id="263" r:id="rId21"/>
    <p:sldId id="264" r:id="rId22"/>
    <p:sldId id="265" r:id="rId23"/>
    <p:sldId id="266" r:id="rId24"/>
    <p:sldId id="267" r:id="rId25"/>
    <p:sldId id="268" r:id="rId26"/>
    <p:sldId id="269" r:id="rId27"/>
    <p:sldId id="270" r:id="rId28"/>
    <p:sldId id="271" r:id="rId29"/>
    <p:sldId id="272"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504" r:id="rId48"/>
    <p:sldId id="292" r:id="rId49"/>
    <p:sldId id="594" r:id="rId50"/>
    <p:sldId id="595" r:id="rId51"/>
    <p:sldId id="596" r:id="rId52"/>
    <p:sldId id="802" r:id="rId53"/>
    <p:sldId id="803" r:id="rId54"/>
    <p:sldId id="804" r:id="rId55"/>
    <p:sldId id="805" r:id="rId56"/>
    <p:sldId id="806" r:id="rId57"/>
    <p:sldId id="599" r:id="rId58"/>
    <p:sldId id="600" r:id="rId59"/>
    <p:sldId id="601" r:id="rId60"/>
    <p:sldId id="602" r:id="rId61"/>
    <p:sldId id="603" r:id="rId62"/>
    <p:sldId id="604" r:id="rId63"/>
    <p:sldId id="605" r:id="rId64"/>
    <p:sldId id="606" r:id="rId65"/>
    <p:sldId id="607" r:id="rId66"/>
    <p:sldId id="608" r:id="rId67"/>
    <p:sldId id="609" r:id="rId68"/>
    <p:sldId id="293" r:id="rId69"/>
    <p:sldId id="294" r:id="rId70"/>
    <p:sldId id="295" r:id="rId71"/>
    <p:sldId id="296" r:id="rId72"/>
    <p:sldId id="297" r:id="rId73"/>
    <p:sldId id="298" r:id="rId74"/>
    <p:sldId id="299" r:id="rId75"/>
    <p:sldId id="300" r:id="rId76"/>
    <p:sldId id="647" r:id="rId77"/>
    <p:sldId id="648" r:id="rId78"/>
    <p:sldId id="652" r:id="rId79"/>
    <p:sldId id="653" r:id="rId80"/>
    <p:sldId id="654" r:id="rId81"/>
    <p:sldId id="655" r:id="rId82"/>
    <p:sldId id="656" r:id="rId83"/>
    <p:sldId id="657" r:id="rId84"/>
    <p:sldId id="658" r:id="rId85"/>
    <p:sldId id="793" r:id="rId86"/>
    <p:sldId id="682" r:id="rId87"/>
    <p:sldId id="789" r:id="rId88"/>
    <p:sldId id="683" r:id="rId89"/>
    <p:sldId id="684" r:id="rId90"/>
    <p:sldId id="790" r:id="rId91"/>
    <p:sldId id="791" r:id="rId92"/>
    <p:sldId id="792" r:id="rId93"/>
    <p:sldId id="301" r:id="rId94"/>
    <p:sldId id="302" r:id="rId95"/>
    <p:sldId id="797" r:id="rId96"/>
    <p:sldId id="303" r:id="rId97"/>
    <p:sldId id="304" r:id="rId98"/>
    <p:sldId id="305" r:id="rId99"/>
    <p:sldId id="306" r:id="rId100"/>
    <p:sldId id="307" r:id="rId101"/>
    <p:sldId id="308" r:id="rId102"/>
    <p:sldId id="310" r:id="rId103"/>
    <p:sldId id="311" r:id="rId104"/>
    <p:sldId id="312" r:id="rId105"/>
    <p:sldId id="313" r:id="rId106"/>
    <p:sldId id="314" r:id="rId107"/>
    <p:sldId id="315" r:id="rId108"/>
    <p:sldId id="316" r:id="rId109"/>
    <p:sldId id="317" r:id="rId110"/>
    <p:sldId id="798" r:id="rId111"/>
    <p:sldId id="773" r:id="rId112"/>
    <p:sldId id="774" r:id="rId113"/>
    <p:sldId id="775" r:id="rId114"/>
    <p:sldId id="776" r:id="rId115"/>
    <p:sldId id="777" r:id="rId116"/>
    <p:sldId id="778" r:id="rId117"/>
    <p:sldId id="779" r:id="rId118"/>
    <p:sldId id="780" r:id="rId119"/>
    <p:sldId id="781" r:id="rId120"/>
    <p:sldId id="318" r:id="rId121"/>
    <p:sldId id="319" r:id="rId122"/>
    <p:sldId id="320" r:id="rId123"/>
    <p:sldId id="321" r:id="rId124"/>
    <p:sldId id="322" r:id="rId125"/>
    <p:sldId id="323" r:id="rId126"/>
    <p:sldId id="324" r:id="rId127"/>
    <p:sldId id="325" r:id="rId128"/>
    <p:sldId id="330" r:id="rId129"/>
    <p:sldId id="332" r:id="rId130"/>
    <p:sldId id="338" r:id="rId131"/>
    <p:sldId id="495" r:id="rId132"/>
    <p:sldId id="547" r:id="rId133"/>
    <p:sldId id="795" r:id="rId134"/>
    <p:sldId id="796" r:id="rId135"/>
    <p:sldId id="799" r:id="rId136"/>
    <p:sldId id="762" r:id="rId137"/>
    <p:sldId id="763" r:id="rId138"/>
    <p:sldId id="764" r:id="rId139"/>
    <p:sldId id="765" r:id="rId140"/>
    <p:sldId id="766" r:id="rId141"/>
    <p:sldId id="767" r:id="rId142"/>
    <p:sldId id="768" r:id="rId143"/>
    <p:sldId id="769" r:id="rId144"/>
    <p:sldId id="770" r:id="rId145"/>
    <p:sldId id="771" r:id="rId146"/>
    <p:sldId id="794" r:id="rId147"/>
    <p:sldId id="532" r:id="rId148"/>
    <p:sldId id="533" r:id="rId149"/>
    <p:sldId id="534" r:id="rId150"/>
    <p:sldId id="535" r:id="rId151"/>
    <p:sldId id="536" r:id="rId152"/>
    <p:sldId id="537" r:id="rId153"/>
    <p:sldId id="538" r:id="rId154"/>
    <p:sldId id="539" r:id="rId155"/>
    <p:sldId id="540" r:id="rId156"/>
    <p:sldId id="541" r:id="rId157"/>
    <p:sldId id="542" r:id="rId158"/>
    <p:sldId id="543" r:id="rId159"/>
    <p:sldId id="545" r:id="rId160"/>
    <p:sldId id="546" r:id="rId161"/>
    <p:sldId id="549" r:id="rId162"/>
    <p:sldId id="550" r:id="rId163"/>
    <p:sldId id="551" r:id="rId164"/>
    <p:sldId id="552" r:id="rId165"/>
    <p:sldId id="553" r:id="rId166"/>
    <p:sldId id="554" r:id="rId167"/>
    <p:sldId id="555" r:id="rId168"/>
    <p:sldId id="556" r:id="rId169"/>
    <p:sldId id="557" r:id="rId170"/>
    <p:sldId id="558" r:id="rId171"/>
    <p:sldId id="559" r:id="rId172"/>
    <p:sldId id="560" r:id="rId173"/>
    <p:sldId id="561" r:id="rId174"/>
    <p:sldId id="562" r:id="rId175"/>
    <p:sldId id="564" r:id="rId176"/>
    <p:sldId id="566" r:id="rId177"/>
    <p:sldId id="567" r:id="rId178"/>
    <p:sldId id="800" r:id="rId179"/>
    <p:sldId id="506" r:id="rId180"/>
    <p:sldId id="507" r:id="rId181"/>
    <p:sldId id="508" r:id="rId182"/>
    <p:sldId id="509" r:id="rId183"/>
    <p:sldId id="510" r:id="rId184"/>
    <p:sldId id="511" r:id="rId185"/>
    <p:sldId id="512" r:id="rId186"/>
    <p:sldId id="513" r:id="rId187"/>
    <p:sldId id="514" r:id="rId188"/>
    <p:sldId id="515" r:id="rId189"/>
    <p:sldId id="516" r:id="rId190"/>
    <p:sldId id="517" r:id="rId191"/>
    <p:sldId id="788" r:id="rId192"/>
    <p:sldId id="527" r:id="rId193"/>
    <p:sldId id="528" r:id="rId194"/>
    <p:sldId id="529" r:id="rId195"/>
    <p:sldId id="530" r:id="rId196"/>
    <p:sldId id="531" r:id="rId197"/>
    <p:sldId id="357" r:id="rId198"/>
    <p:sldId id="358" r:id="rId199"/>
    <p:sldId id="356" r:id="rId200"/>
    <p:sldId id="689" r:id="rId201"/>
    <p:sldId id="378" r:id="rId202"/>
    <p:sldId id="379" r:id="rId203"/>
    <p:sldId id="380" r:id="rId204"/>
    <p:sldId id="381" r:id="rId205"/>
    <p:sldId id="382" r:id="rId206"/>
    <p:sldId id="383" r:id="rId207"/>
    <p:sldId id="384" r:id="rId208"/>
    <p:sldId id="385" r:id="rId209"/>
    <p:sldId id="386" r:id="rId210"/>
    <p:sldId id="387" r:id="rId211"/>
    <p:sldId id="499" r:id="rId212"/>
    <p:sldId id="389" r:id="rId213"/>
    <p:sldId id="390" r:id="rId214"/>
    <p:sldId id="391" r:id="rId215"/>
    <p:sldId id="501" r:id="rId216"/>
    <p:sldId id="393" r:id="rId217"/>
    <p:sldId id="394" r:id="rId218"/>
    <p:sldId id="395" r:id="rId219"/>
    <p:sldId id="502" r:id="rId220"/>
    <p:sldId id="396" r:id="rId221"/>
    <p:sldId id="397" r:id="rId222"/>
    <p:sldId id="398" r:id="rId223"/>
    <p:sldId id="500" r:id="rId224"/>
    <p:sldId id="548" r:id="rId225"/>
    <p:sldId id="399" r:id="rId226"/>
    <p:sldId id="400" r:id="rId227"/>
    <p:sldId id="401" r:id="rId228"/>
    <p:sldId id="402" r:id="rId229"/>
    <p:sldId id="498" r:id="rId230"/>
    <p:sldId id="497" r:id="rId231"/>
    <p:sldId id="759" r:id="rId232"/>
    <p:sldId id="686" r:id="rId233"/>
    <p:sldId id="786" r:id="rId234"/>
    <p:sldId id="787" r:id="rId235"/>
    <p:sldId id="505" r:id="rId236"/>
    <p:sldId id="492" r:id="rId2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D0D0D"/>
    <a:srgbClr val="7F7F7F"/>
    <a:srgbClr val="D9D9D9"/>
    <a:srgbClr val="FFFFFF"/>
    <a:srgbClr val="C4BD97"/>
    <a:srgbClr val="006600"/>
    <a:srgbClr val="339933"/>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478" autoAdjust="0"/>
  </p:normalViewPr>
  <p:slideViewPr>
    <p:cSldViewPr>
      <p:cViewPr varScale="1">
        <p:scale>
          <a:sx n="84" d="100"/>
          <a:sy n="84" d="100"/>
        </p:scale>
        <p:origin x="2316" y="7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59" Type="http://schemas.openxmlformats.org/officeDocument/2006/relationships/slide" Target="slides/slide148.xml"/><Relationship Id="rId170" Type="http://schemas.openxmlformats.org/officeDocument/2006/relationships/slide" Target="slides/slide159.xml"/><Relationship Id="rId191" Type="http://schemas.openxmlformats.org/officeDocument/2006/relationships/slide" Target="slides/slide180.xml"/><Relationship Id="rId205" Type="http://schemas.openxmlformats.org/officeDocument/2006/relationships/slide" Target="slides/slide194.xml"/><Relationship Id="rId226" Type="http://schemas.openxmlformats.org/officeDocument/2006/relationships/slide" Target="slides/slide21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slide" Target="slides/slide138.xml"/><Relationship Id="rId5" Type="http://schemas.openxmlformats.org/officeDocument/2006/relationships/slideMaster" Target="slideMasters/slideMaster5.xml"/><Relationship Id="rId95" Type="http://schemas.openxmlformats.org/officeDocument/2006/relationships/slide" Target="slides/slide84.xml"/><Relationship Id="rId160" Type="http://schemas.openxmlformats.org/officeDocument/2006/relationships/slide" Target="slides/slide149.xml"/><Relationship Id="rId181" Type="http://schemas.openxmlformats.org/officeDocument/2006/relationships/slide" Target="slides/slide170.xml"/><Relationship Id="rId216" Type="http://schemas.openxmlformats.org/officeDocument/2006/relationships/slide" Target="slides/slide205.xml"/><Relationship Id="rId237" Type="http://schemas.openxmlformats.org/officeDocument/2006/relationships/slide" Target="slides/slide226.xml"/><Relationship Id="rId22" Type="http://schemas.openxmlformats.org/officeDocument/2006/relationships/slide" Target="slides/slide11.xml"/><Relationship Id="rId43" Type="http://schemas.openxmlformats.org/officeDocument/2006/relationships/slide" Target="slides/slide32.xml"/><Relationship Id="rId64" Type="http://schemas.openxmlformats.org/officeDocument/2006/relationships/slide" Target="slides/slide53.xml"/><Relationship Id="rId118" Type="http://schemas.openxmlformats.org/officeDocument/2006/relationships/slide" Target="slides/slide107.xml"/><Relationship Id="rId139" Type="http://schemas.openxmlformats.org/officeDocument/2006/relationships/slide" Target="slides/slide128.xml"/><Relationship Id="rId85" Type="http://schemas.openxmlformats.org/officeDocument/2006/relationships/slide" Target="slides/slide74.xml"/><Relationship Id="rId150" Type="http://schemas.openxmlformats.org/officeDocument/2006/relationships/slide" Target="slides/slide139.xml"/><Relationship Id="rId171" Type="http://schemas.openxmlformats.org/officeDocument/2006/relationships/slide" Target="slides/slide160.xml"/><Relationship Id="rId192" Type="http://schemas.openxmlformats.org/officeDocument/2006/relationships/slide" Target="slides/slide181.xml"/><Relationship Id="rId206" Type="http://schemas.openxmlformats.org/officeDocument/2006/relationships/slide" Target="slides/slide195.xml"/><Relationship Id="rId227" Type="http://schemas.openxmlformats.org/officeDocument/2006/relationships/slide" Target="slides/slide216.xml"/><Relationship Id="rId12" Type="http://schemas.openxmlformats.org/officeDocument/2006/relationships/slide" Target="slides/slide1.xml"/><Relationship Id="rId33" Type="http://schemas.openxmlformats.org/officeDocument/2006/relationships/slide" Target="slides/slide22.xml"/><Relationship Id="rId108" Type="http://schemas.openxmlformats.org/officeDocument/2006/relationships/slide" Target="slides/slide97.xml"/><Relationship Id="rId129" Type="http://schemas.openxmlformats.org/officeDocument/2006/relationships/slide" Target="slides/slide118.xml"/><Relationship Id="rId54" Type="http://schemas.openxmlformats.org/officeDocument/2006/relationships/slide" Target="slides/slide43.xml"/><Relationship Id="rId75" Type="http://schemas.openxmlformats.org/officeDocument/2006/relationships/slide" Target="slides/slide64.xml"/><Relationship Id="rId96" Type="http://schemas.openxmlformats.org/officeDocument/2006/relationships/slide" Target="slides/slide85.xml"/><Relationship Id="rId140" Type="http://schemas.openxmlformats.org/officeDocument/2006/relationships/slide" Target="slides/slide129.xml"/><Relationship Id="rId161" Type="http://schemas.openxmlformats.org/officeDocument/2006/relationships/slide" Target="slides/slide150.xml"/><Relationship Id="rId182" Type="http://schemas.openxmlformats.org/officeDocument/2006/relationships/slide" Target="slides/slide171.xml"/><Relationship Id="rId217" Type="http://schemas.openxmlformats.org/officeDocument/2006/relationships/slide" Target="slides/slide206.xml"/><Relationship Id="rId6" Type="http://schemas.openxmlformats.org/officeDocument/2006/relationships/slideMaster" Target="slideMasters/slideMaster6.xml"/><Relationship Id="rId238" Type="http://schemas.openxmlformats.org/officeDocument/2006/relationships/notesMaster" Target="notesMasters/notesMaster1.xml"/><Relationship Id="rId23" Type="http://schemas.openxmlformats.org/officeDocument/2006/relationships/slide" Target="slides/slide12.xml"/><Relationship Id="rId119" Type="http://schemas.openxmlformats.org/officeDocument/2006/relationships/slide" Target="slides/slide108.xml"/><Relationship Id="rId44" Type="http://schemas.openxmlformats.org/officeDocument/2006/relationships/slide" Target="slides/slide33.xml"/><Relationship Id="rId65" Type="http://schemas.openxmlformats.org/officeDocument/2006/relationships/slide" Target="slides/slide54.xml"/><Relationship Id="rId86" Type="http://schemas.openxmlformats.org/officeDocument/2006/relationships/slide" Target="slides/slide75.xml"/><Relationship Id="rId130" Type="http://schemas.openxmlformats.org/officeDocument/2006/relationships/slide" Target="slides/slide119.xml"/><Relationship Id="rId151" Type="http://schemas.openxmlformats.org/officeDocument/2006/relationships/slide" Target="slides/slide140.xml"/><Relationship Id="rId172" Type="http://schemas.openxmlformats.org/officeDocument/2006/relationships/slide" Target="slides/slide161.xml"/><Relationship Id="rId193" Type="http://schemas.openxmlformats.org/officeDocument/2006/relationships/slide" Target="slides/slide182.xml"/><Relationship Id="rId207" Type="http://schemas.openxmlformats.org/officeDocument/2006/relationships/slide" Target="slides/slide196.xml"/><Relationship Id="rId228" Type="http://schemas.openxmlformats.org/officeDocument/2006/relationships/slide" Target="slides/slide217.xml"/><Relationship Id="rId13" Type="http://schemas.openxmlformats.org/officeDocument/2006/relationships/slide" Target="slides/slide2.xml"/><Relationship Id="rId109" Type="http://schemas.openxmlformats.org/officeDocument/2006/relationships/slide" Target="slides/slide98.xml"/><Relationship Id="rId34" Type="http://schemas.openxmlformats.org/officeDocument/2006/relationships/slide" Target="slides/slide23.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20" Type="http://schemas.openxmlformats.org/officeDocument/2006/relationships/slide" Target="slides/slide109.xml"/><Relationship Id="rId141" Type="http://schemas.openxmlformats.org/officeDocument/2006/relationships/slide" Target="slides/slide130.xml"/><Relationship Id="rId7" Type="http://schemas.openxmlformats.org/officeDocument/2006/relationships/slideMaster" Target="slideMasters/slideMaster7.xml"/><Relationship Id="rId162" Type="http://schemas.openxmlformats.org/officeDocument/2006/relationships/slide" Target="slides/slide151.xml"/><Relationship Id="rId183" Type="http://schemas.openxmlformats.org/officeDocument/2006/relationships/slide" Target="slides/slide172.xml"/><Relationship Id="rId218" Type="http://schemas.openxmlformats.org/officeDocument/2006/relationships/slide" Target="slides/slide207.xml"/><Relationship Id="rId239" Type="http://schemas.openxmlformats.org/officeDocument/2006/relationships/presProps" Target="presProps.xml"/><Relationship Id="rId24" Type="http://schemas.openxmlformats.org/officeDocument/2006/relationships/slide" Target="slides/slide13.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31" Type="http://schemas.openxmlformats.org/officeDocument/2006/relationships/slide" Target="slides/slide120.xml"/><Relationship Id="rId152" Type="http://schemas.openxmlformats.org/officeDocument/2006/relationships/slide" Target="slides/slide141.xml"/><Relationship Id="rId173" Type="http://schemas.openxmlformats.org/officeDocument/2006/relationships/slide" Target="slides/slide162.xml"/><Relationship Id="rId194" Type="http://schemas.openxmlformats.org/officeDocument/2006/relationships/slide" Target="slides/slide183.xml"/><Relationship Id="rId208" Type="http://schemas.openxmlformats.org/officeDocument/2006/relationships/slide" Target="slides/slide197.xml"/><Relationship Id="rId229" Type="http://schemas.openxmlformats.org/officeDocument/2006/relationships/slide" Target="slides/slide218.xml"/><Relationship Id="rId240" Type="http://schemas.openxmlformats.org/officeDocument/2006/relationships/viewProps" Target="viewProps.xml"/><Relationship Id="rId14" Type="http://schemas.openxmlformats.org/officeDocument/2006/relationships/slide" Target="slides/slide3.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8" Type="http://schemas.openxmlformats.org/officeDocument/2006/relationships/slideMaster" Target="slideMasters/slideMaster8.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184" Type="http://schemas.openxmlformats.org/officeDocument/2006/relationships/slide" Target="slides/slide173.xml"/><Relationship Id="rId219" Type="http://schemas.openxmlformats.org/officeDocument/2006/relationships/slide" Target="slides/slide208.xml"/><Relationship Id="rId230" Type="http://schemas.openxmlformats.org/officeDocument/2006/relationships/slide" Target="slides/slide219.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slide" Target="slides/slide163.xml"/><Relationship Id="rId195" Type="http://schemas.openxmlformats.org/officeDocument/2006/relationships/slide" Target="slides/slide184.xml"/><Relationship Id="rId209" Type="http://schemas.openxmlformats.org/officeDocument/2006/relationships/slide" Target="slides/slide198.xml"/><Relationship Id="rId220" Type="http://schemas.openxmlformats.org/officeDocument/2006/relationships/slide" Target="slides/slide209.xml"/><Relationship Id="rId241" Type="http://schemas.openxmlformats.org/officeDocument/2006/relationships/theme" Target="theme/theme1.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164" Type="http://schemas.openxmlformats.org/officeDocument/2006/relationships/slide" Target="slides/slide153.xml"/><Relationship Id="rId169" Type="http://schemas.openxmlformats.org/officeDocument/2006/relationships/slide" Target="slides/slide158.xml"/><Relationship Id="rId185" Type="http://schemas.openxmlformats.org/officeDocument/2006/relationships/slide" Target="slides/slide174.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9.xml"/><Relationship Id="rId210" Type="http://schemas.openxmlformats.org/officeDocument/2006/relationships/slide" Target="slides/slide199.xml"/><Relationship Id="rId215" Type="http://schemas.openxmlformats.org/officeDocument/2006/relationships/slide" Target="slides/slide204.xml"/><Relationship Id="rId236" Type="http://schemas.openxmlformats.org/officeDocument/2006/relationships/slide" Target="slides/slide225.xml"/><Relationship Id="rId26" Type="http://schemas.openxmlformats.org/officeDocument/2006/relationships/slide" Target="slides/slide15.xml"/><Relationship Id="rId231" Type="http://schemas.openxmlformats.org/officeDocument/2006/relationships/slide" Target="slides/slide220.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75" Type="http://schemas.openxmlformats.org/officeDocument/2006/relationships/slide" Target="slides/slide164.xml"/><Relationship Id="rId196" Type="http://schemas.openxmlformats.org/officeDocument/2006/relationships/slide" Target="slides/slide185.xml"/><Relationship Id="rId200" Type="http://schemas.openxmlformats.org/officeDocument/2006/relationships/slide" Target="slides/slide189.xml"/><Relationship Id="rId16" Type="http://schemas.openxmlformats.org/officeDocument/2006/relationships/slide" Target="slides/slide5.xml"/><Relationship Id="rId221" Type="http://schemas.openxmlformats.org/officeDocument/2006/relationships/slide" Target="slides/slide210.xml"/><Relationship Id="rId242" Type="http://schemas.openxmlformats.org/officeDocument/2006/relationships/tableStyles" Target="tableStyles.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 Id="rId165" Type="http://schemas.openxmlformats.org/officeDocument/2006/relationships/slide" Target="slides/slide154.xml"/><Relationship Id="rId186" Type="http://schemas.openxmlformats.org/officeDocument/2006/relationships/slide" Target="slides/slide175.xml"/><Relationship Id="rId211" Type="http://schemas.openxmlformats.org/officeDocument/2006/relationships/slide" Target="slides/slide200.xml"/><Relationship Id="rId232" Type="http://schemas.openxmlformats.org/officeDocument/2006/relationships/slide" Target="slides/slide221.xml"/><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 Id="rId80" Type="http://schemas.openxmlformats.org/officeDocument/2006/relationships/slide" Target="slides/slide69.xml"/><Relationship Id="rId155" Type="http://schemas.openxmlformats.org/officeDocument/2006/relationships/slide" Target="slides/slide144.xml"/><Relationship Id="rId176" Type="http://schemas.openxmlformats.org/officeDocument/2006/relationships/slide" Target="slides/slide165.xml"/><Relationship Id="rId197" Type="http://schemas.openxmlformats.org/officeDocument/2006/relationships/slide" Target="slides/slide186.xml"/><Relationship Id="rId201" Type="http://schemas.openxmlformats.org/officeDocument/2006/relationships/slide" Target="slides/slide190.xml"/><Relationship Id="rId222" Type="http://schemas.openxmlformats.org/officeDocument/2006/relationships/slide" Target="slides/slide211.xml"/><Relationship Id="rId17" Type="http://schemas.openxmlformats.org/officeDocument/2006/relationships/slide" Target="slides/slide6.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24" Type="http://schemas.openxmlformats.org/officeDocument/2006/relationships/slide" Target="slides/slide113.xml"/><Relationship Id="rId70" Type="http://schemas.openxmlformats.org/officeDocument/2006/relationships/slide" Target="slides/slide59.xml"/><Relationship Id="rId91" Type="http://schemas.openxmlformats.org/officeDocument/2006/relationships/slide" Target="slides/slide80.xml"/><Relationship Id="rId145" Type="http://schemas.openxmlformats.org/officeDocument/2006/relationships/slide" Target="slides/slide134.xml"/><Relationship Id="rId166" Type="http://schemas.openxmlformats.org/officeDocument/2006/relationships/slide" Target="slides/slide155.xml"/><Relationship Id="rId187" Type="http://schemas.openxmlformats.org/officeDocument/2006/relationships/slide" Target="slides/slide176.xml"/><Relationship Id="rId1" Type="http://schemas.openxmlformats.org/officeDocument/2006/relationships/slideMaster" Target="slideMasters/slideMaster1.xml"/><Relationship Id="rId212" Type="http://schemas.openxmlformats.org/officeDocument/2006/relationships/slide" Target="slides/slide201.xml"/><Relationship Id="rId233" Type="http://schemas.openxmlformats.org/officeDocument/2006/relationships/slide" Target="slides/slide22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60" Type="http://schemas.openxmlformats.org/officeDocument/2006/relationships/slide" Target="slides/slide49.xml"/><Relationship Id="rId81" Type="http://schemas.openxmlformats.org/officeDocument/2006/relationships/slide" Target="slides/slide70.xml"/><Relationship Id="rId135" Type="http://schemas.openxmlformats.org/officeDocument/2006/relationships/slide" Target="slides/slide124.xml"/><Relationship Id="rId156" Type="http://schemas.openxmlformats.org/officeDocument/2006/relationships/slide" Target="slides/slide145.xml"/><Relationship Id="rId177" Type="http://schemas.openxmlformats.org/officeDocument/2006/relationships/slide" Target="slides/slide166.xml"/><Relationship Id="rId198" Type="http://schemas.openxmlformats.org/officeDocument/2006/relationships/slide" Target="slides/slide187.xml"/><Relationship Id="rId202" Type="http://schemas.openxmlformats.org/officeDocument/2006/relationships/slide" Target="slides/slide191.xml"/><Relationship Id="rId223" Type="http://schemas.openxmlformats.org/officeDocument/2006/relationships/slide" Target="slides/slide212.xml"/><Relationship Id="rId18" Type="http://schemas.openxmlformats.org/officeDocument/2006/relationships/slide" Target="slides/slide7.xml"/><Relationship Id="rId39" Type="http://schemas.openxmlformats.org/officeDocument/2006/relationships/slide" Target="slides/slide28.xml"/><Relationship Id="rId50" Type="http://schemas.openxmlformats.org/officeDocument/2006/relationships/slide" Target="slides/slide39.xml"/><Relationship Id="rId104" Type="http://schemas.openxmlformats.org/officeDocument/2006/relationships/slide" Target="slides/slide93.xml"/><Relationship Id="rId125" Type="http://schemas.openxmlformats.org/officeDocument/2006/relationships/slide" Target="slides/slide114.xml"/><Relationship Id="rId146" Type="http://schemas.openxmlformats.org/officeDocument/2006/relationships/slide" Target="slides/slide135.xml"/><Relationship Id="rId167" Type="http://schemas.openxmlformats.org/officeDocument/2006/relationships/slide" Target="slides/slide156.xml"/><Relationship Id="rId188" Type="http://schemas.openxmlformats.org/officeDocument/2006/relationships/slide" Target="slides/slide177.xml"/><Relationship Id="rId71" Type="http://schemas.openxmlformats.org/officeDocument/2006/relationships/slide" Target="slides/slide60.xml"/><Relationship Id="rId92" Type="http://schemas.openxmlformats.org/officeDocument/2006/relationships/slide" Target="slides/slide81.xml"/><Relationship Id="rId213" Type="http://schemas.openxmlformats.org/officeDocument/2006/relationships/slide" Target="slides/slide202.xml"/><Relationship Id="rId234" Type="http://schemas.openxmlformats.org/officeDocument/2006/relationships/slide" Target="slides/slide223.xml"/><Relationship Id="rId2" Type="http://schemas.openxmlformats.org/officeDocument/2006/relationships/slideMaster" Target="slideMasters/slideMaster2.xml"/><Relationship Id="rId29" Type="http://schemas.openxmlformats.org/officeDocument/2006/relationships/slide" Target="slides/slide18.xml"/><Relationship Id="rId40" Type="http://schemas.openxmlformats.org/officeDocument/2006/relationships/slide" Target="slides/slide29.xml"/><Relationship Id="rId115" Type="http://schemas.openxmlformats.org/officeDocument/2006/relationships/slide" Target="slides/slide104.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slide" Target="slides/slide167.xml"/><Relationship Id="rId61" Type="http://schemas.openxmlformats.org/officeDocument/2006/relationships/slide" Target="slides/slide50.xml"/><Relationship Id="rId82" Type="http://schemas.openxmlformats.org/officeDocument/2006/relationships/slide" Target="slides/slide71.xml"/><Relationship Id="rId199" Type="http://schemas.openxmlformats.org/officeDocument/2006/relationships/slide" Target="slides/slide188.xml"/><Relationship Id="rId203" Type="http://schemas.openxmlformats.org/officeDocument/2006/relationships/slide" Target="slides/slide192.xml"/><Relationship Id="rId19" Type="http://schemas.openxmlformats.org/officeDocument/2006/relationships/slide" Target="slides/slide8.xml"/><Relationship Id="rId224" Type="http://schemas.openxmlformats.org/officeDocument/2006/relationships/slide" Target="slides/slide213.xml"/><Relationship Id="rId30" Type="http://schemas.openxmlformats.org/officeDocument/2006/relationships/slide" Target="slides/slide1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189" Type="http://schemas.openxmlformats.org/officeDocument/2006/relationships/slide" Target="slides/slide178.xml"/><Relationship Id="rId3" Type="http://schemas.openxmlformats.org/officeDocument/2006/relationships/slideMaster" Target="slideMasters/slideMaster3.xml"/><Relationship Id="rId214" Type="http://schemas.openxmlformats.org/officeDocument/2006/relationships/slide" Target="slides/slide203.xml"/><Relationship Id="rId235" Type="http://schemas.openxmlformats.org/officeDocument/2006/relationships/slide" Target="slides/slide224.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179" Type="http://schemas.openxmlformats.org/officeDocument/2006/relationships/slide" Target="slides/slide168.xml"/><Relationship Id="rId190" Type="http://schemas.openxmlformats.org/officeDocument/2006/relationships/slide" Target="slides/slide179.xml"/><Relationship Id="rId204" Type="http://schemas.openxmlformats.org/officeDocument/2006/relationships/slide" Target="slides/slide193.xml"/><Relationship Id="rId225" Type="http://schemas.openxmlformats.org/officeDocument/2006/relationships/slide" Target="slides/slide2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F9A9CF-D806-4EDA-8101-DDFD07226EA1}" type="datetimeFigureOut">
              <a:rPr lang="en-CA" smtClean="0"/>
              <a:t>2019-06-17</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213AA9-8028-4811-828A-252B3D570623}" type="slidenum">
              <a:rPr lang="en-CA" smtClean="0"/>
              <a:t>‹#›</a:t>
            </a:fld>
            <a:endParaRPr lang="en-CA"/>
          </a:p>
        </p:txBody>
      </p:sp>
    </p:spTree>
    <p:extLst>
      <p:ext uri="{BB962C8B-B14F-4D97-AF65-F5344CB8AC3E}">
        <p14:creationId xmlns:p14="http://schemas.microsoft.com/office/powerpoint/2010/main" val="3738869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Slide Image Placeholder 1"/>
          <p:cNvSpPr>
            <a:spLocks noGrp="1" noRot="1" noChangeAspect="1" noTextEdit="1"/>
          </p:cNvSpPr>
          <p:nvPr>
            <p:ph type="sldImg"/>
          </p:nvPr>
        </p:nvSpPr>
        <p:spPr>
          <a:ln/>
        </p:spPr>
      </p:sp>
      <p:sp>
        <p:nvSpPr>
          <p:cNvPr id="470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470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charset="0"/>
              </a:defRPr>
            </a:lvl1pPr>
            <a:lvl2pPr marL="702756" indent="-270291" eaLnBrk="0" hangingPunct="0">
              <a:spcBef>
                <a:spcPct val="30000"/>
              </a:spcBef>
              <a:defRPr sz="1100">
                <a:solidFill>
                  <a:schemeClr val="tx1"/>
                </a:solidFill>
                <a:latin typeface="Arial" charset="0"/>
              </a:defRPr>
            </a:lvl2pPr>
            <a:lvl3pPr marL="1081164" indent="-216233" eaLnBrk="0" hangingPunct="0">
              <a:spcBef>
                <a:spcPct val="30000"/>
              </a:spcBef>
              <a:defRPr sz="1100">
                <a:solidFill>
                  <a:schemeClr val="tx1"/>
                </a:solidFill>
                <a:latin typeface="Arial" charset="0"/>
              </a:defRPr>
            </a:lvl3pPr>
            <a:lvl4pPr marL="1513629" indent="-216233" eaLnBrk="0" hangingPunct="0">
              <a:spcBef>
                <a:spcPct val="30000"/>
              </a:spcBef>
              <a:defRPr sz="1100">
                <a:solidFill>
                  <a:schemeClr val="tx1"/>
                </a:solidFill>
                <a:latin typeface="Arial" charset="0"/>
              </a:defRPr>
            </a:lvl4pPr>
            <a:lvl5pPr marL="1946095" indent="-216233" eaLnBrk="0" hangingPunct="0">
              <a:spcBef>
                <a:spcPct val="30000"/>
              </a:spcBef>
              <a:defRPr sz="1100">
                <a:solidFill>
                  <a:schemeClr val="tx1"/>
                </a:solidFill>
                <a:latin typeface="Arial" charset="0"/>
              </a:defRPr>
            </a:lvl5pPr>
            <a:lvl6pPr marL="2378560" indent="-216233" eaLnBrk="0" fontAlgn="base" hangingPunct="0">
              <a:spcBef>
                <a:spcPct val="30000"/>
              </a:spcBef>
              <a:spcAft>
                <a:spcPct val="0"/>
              </a:spcAft>
              <a:defRPr sz="1100">
                <a:solidFill>
                  <a:schemeClr val="tx1"/>
                </a:solidFill>
                <a:latin typeface="Arial" charset="0"/>
              </a:defRPr>
            </a:lvl6pPr>
            <a:lvl7pPr marL="2811026" indent="-216233" eaLnBrk="0" fontAlgn="base" hangingPunct="0">
              <a:spcBef>
                <a:spcPct val="30000"/>
              </a:spcBef>
              <a:spcAft>
                <a:spcPct val="0"/>
              </a:spcAft>
              <a:defRPr sz="1100">
                <a:solidFill>
                  <a:schemeClr val="tx1"/>
                </a:solidFill>
                <a:latin typeface="Arial" charset="0"/>
              </a:defRPr>
            </a:lvl7pPr>
            <a:lvl8pPr marL="3243491" indent="-216233" eaLnBrk="0" fontAlgn="base" hangingPunct="0">
              <a:spcBef>
                <a:spcPct val="30000"/>
              </a:spcBef>
              <a:spcAft>
                <a:spcPct val="0"/>
              </a:spcAft>
              <a:defRPr sz="1100">
                <a:solidFill>
                  <a:schemeClr val="tx1"/>
                </a:solidFill>
                <a:latin typeface="Arial" charset="0"/>
              </a:defRPr>
            </a:lvl8pPr>
            <a:lvl9pPr marL="3675957" indent="-216233"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9DBA5047-1D5F-4EDA-8B1F-9A13E1A99869}" type="slidenum">
              <a:rPr lang="en-US" altLang="en-US" sz="1200">
                <a:solidFill>
                  <a:prstClr val="black"/>
                </a:solidFill>
              </a:rPr>
              <a:pPr eaLnBrk="1" hangingPunct="1">
                <a:spcBef>
                  <a:spcPct val="0"/>
                </a:spcBef>
              </a:pPr>
              <a:t>2</a:t>
            </a:fld>
            <a:endParaRPr lang="en-US" altLang="en-US" sz="120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Slide Image Placeholder 1"/>
          <p:cNvSpPr>
            <a:spLocks noGrp="1" noRot="1" noChangeAspect="1" noTextEdit="1"/>
          </p:cNvSpPr>
          <p:nvPr>
            <p:ph type="sldImg"/>
          </p:nvPr>
        </p:nvSpPr>
        <p:spPr>
          <a:ln/>
        </p:spPr>
      </p:sp>
      <p:sp>
        <p:nvSpPr>
          <p:cNvPr id="560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560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charset="0"/>
              </a:defRPr>
            </a:lvl1pPr>
            <a:lvl2pPr marL="702756" indent="-270291" eaLnBrk="0" hangingPunct="0">
              <a:spcBef>
                <a:spcPct val="30000"/>
              </a:spcBef>
              <a:defRPr sz="1100">
                <a:solidFill>
                  <a:schemeClr val="tx1"/>
                </a:solidFill>
                <a:latin typeface="Arial" charset="0"/>
              </a:defRPr>
            </a:lvl2pPr>
            <a:lvl3pPr marL="1081164" indent="-216233" eaLnBrk="0" hangingPunct="0">
              <a:spcBef>
                <a:spcPct val="30000"/>
              </a:spcBef>
              <a:defRPr sz="1100">
                <a:solidFill>
                  <a:schemeClr val="tx1"/>
                </a:solidFill>
                <a:latin typeface="Arial" charset="0"/>
              </a:defRPr>
            </a:lvl3pPr>
            <a:lvl4pPr marL="1513629" indent="-216233" eaLnBrk="0" hangingPunct="0">
              <a:spcBef>
                <a:spcPct val="30000"/>
              </a:spcBef>
              <a:defRPr sz="1100">
                <a:solidFill>
                  <a:schemeClr val="tx1"/>
                </a:solidFill>
                <a:latin typeface="Arial" charset="0"/>
              </a:defRPr>
            </a:lvl4pPr>
            <a:lvl5pPr marL="1946095" indent="-216233" eaLnBrk="0" hangingPunct="0">
              <a:spcBef>
                <a:spcPct val="30000"/>
              </a:spcBef>
              <a:defRPr sz="1100">
                <a:solidFill>
                  <a:schemeClr val="tx1"/>
                </a:solidFill>
                <a:latin typeface="Arial" charset="0"/>
              </a:defRPr>
            </a:lvl5pPr>
            <a:lvl6pPr marL="2378560" indent="-216233" eaLnBrk="0" fontAlgn="base" hangingPunct="0">
              <a:spcBef>
                <a:spcPct val="30000"/>
              </a:spcBef>
              <a:spcAft>
                <a:spcPct val="0"/>
              </a:spcAft>
              <a:defRPr sz="1100">
                <a:solidFill>
                  <a:schemeClr val="tx1"/>
                </a:solidFill>
                <a:latin typeface="Arial" charset="0"/>
              </a:defRPr>
            </a:lvl6pPr>
            <a:lvl7pPr marL="2811026" indent="-216233" eaLnBrk="0" fontAlgn="base" hangingPunct="0">
              <a:spcBef>
                <a:spcPct val="30000"/>
              </a:spcBef>
              <a:spcAft>
                <a:spcPct val="0"/>
              </a:spcAft>
              <a:defRPr sz="1100">
                <a:solidFill>
                  <a:schemeClr val="tx1"/>
                </a:solidFill>
                <a:latin typeface="Arial" charset="0"/>
              </a:defRPr>
            </a:lvl7pPr>
            <a:lvl8pPr marL="3243491" indent="-216233" eaLnBrk="0" fontAlgn="base" hangingPunct="0">
              <a:spcBef>
                <a:spcPct val="30000"/>
              </a:spcBef>
              <a:spcAft>
                <a:spcPct val="0"/>
              </a:spcAft>
              <a:defRPr sz="1100">
                <a:solidFill>
                  <a:schemeClr val="tx1"/>
                </a:solidFill>
                <a:latin typeface="Arial" charset="0"/>
              </a:defRPr>
            </a:lvl8pPr>
            <a:lvl9pPr marL="3675957" indent="-216233"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BF66613D-6AF2-4714-A872-B4A557234801}" type="slidenum">
              <a:rPr lang="en-US" altLang="en-US" sz="1200">
                <a:solidFill>
                  <a:prstClr val="black"/>
                </a:solidFill>
              </a:rPr>
              <a:pPr eaLnBrk="1" hangingPunct="1">
                <a:spcBef>
                  <a:spcPct val="0"/>
                </a:spcBef>
              </a:pPr>
              <a:t>33</a:t>
            </a:fld>
            <a:endParaRPr lang="en-US" altLang="en-US" sz="1200">
              <a:solidFill>
                <a:prstClr val="black"/>
              </a:solidFil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river was rising and the ground was being covered by snow when the site was visited in mid-November.</a:t>
            </a:r>
            <a:endParaRPr lang="en-CA" dirty="0"/>
          </a:p>
        </p:txBody>
      </p:sp>
      <p:sp>
        <p:nvSpPr>
          <p:cNvPr id="4" name="Slide Number Placeholder 3"/>
          <p:cNvSpPr>
            <a:spLocks noGrp="1"/>
          </p:cNvSpPr>
          <p:nvPr>
            <p:ph type="sldNum" sz="quarter" idx="10"/>
          </p:nvPr>
        </p:nvSpPr>
        <p:spPr/>
        <p:txBody>
          <a:bodyPr/>
          <a:lstStyle/>
          <a:p>
            <a:pPr>
              <a:defRPr/>
            </a:pPr>
            <a:fld id="{3130F9D0-56BA-415C-837F-483A0D45E52F}" type="slidenum">
              <a:rPr lang="en-CA" smtClean="0">
                <a:solidFill>
                  <a:prstClr val="black"/>
                </a:solidFill>
              </a:rPr>
              <a:pPr>
                <a:defRPr/>
              </a:pPr>
              <a:t>202</a:t>
            </a:fld>
            <a:endParaRPr lang="en-CA" dirty="0">
              <a:solidFill>
                <a:prstClr val="black"/>
              </a:solidFill>
            </a:endParaRPr>
          </a:p>
        </p:txBody>
      </p:sp>
    </p:spTree>
    <p:extLst>
      <p:ext uri="{BB962C8B-B14F-4D97-AF65-F5344CB8AC3E}">
        <p14:creationId xmlns:p14="http://schemas.microsoft.com/office/powerpoint/2010/main" val="380841615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Transects were established</a:t>
            </a:r>
            <a:r>
              <a:rPr lang="en-US" baseline="0" dirty="0"/>
              <a:t> at 5 locations throughout the project area, including the dam area shown here.  Each transect consists of 10 plots that are circular with an area of 1/100</a:t>
            </a:r>
            <a:r>
              <a:rPr lang="en-US" baseline="30000" dirty="0"/>
              <a:t>th</a:t>
            </a:r>
            <a:r>
              <a:rPr lang="en-US" baseline="0" dirty="0"/>
              <a:t> of a hectare.  The transects were established on July 16</a:t>
            </a:r>
            <a:r>
              <a:rPr lang="en-US" baseline="30000" dirty="0"/>
              <a:t>th</a:t>
            </a:r>
            <a:r>
              <a:rPr lang="en-US" baseline="0" dirty="0"/>
              <a:t> and 17</a:t>
            </a:r>
            <a:r>
              <a:rPr lang="en-US" baseline="30000" dirty="0"/>
              <a:t>th</a:t>
            </a:r>
            <a:r>
              <a:rPr lang="en-US" baseline="0" dirty="0"/>
              <a:t>, 2013.  </a:t>
            </a:r>
            <a:r>
              <a:rPr lang="en-US" dirty="0"/>
              <a:t>The relatively</a:t>
            </a:r>
            <a:r>
              <a:rPr lang="en-US" baseline="0" dirty="0"/>
              <a:t> early fall completion of the large dam area site allowed the 2012 alder seed crop to establish on the freshly prepared soils.</a:t>
            </a:r>
            <a:endParaRPr lang="en-CA" dirty="0"/>
          </a:p>
          <a:p>
            <a:endParaRPr lang="en-CA" dirty="0"/>
          </a:p>
        </p:txBody>
      </p:sp>
      <p:sp>
        <p:nvSpPr>
          <p:cNvPr id="4" name="Slide Number Placeholder 3"/>
          <p:cNvSpPr>
            <a:spLocks noGrp="1"/>
          </p:cNvSpPr>
          <p:nvPr>
            <p:ph type="sldNum" sz="quarter" idx="10"/>
          </p:nvPr>
        </p:nvSpPr>
        <p:spPr/>
        <p:txBody>
          <a:bodyPr/>
          <a:lstStyle/>
          <a:p>
            <a:pPr>
              <a:defRPr/>
            </a:pPr>
            <a:fld id="{3130F9D0-56BA-415C-837F-483A0D45E52F}" type="slidenum">
              <a:rPr lang="en-CA" smtClean="0">
                <a:solidFill>
                  <a:prstClr val="black"/>
                </a:solidFill>
              </a:rPr>
              <a:pPr>
                <a:defRPr/>
              </a:pPr>
              <a:t>203</a:t>
            </a:fld>
            <a:endParaRPr lang="en-CA" dirty="0">
              <a:solidFill>
                <a:prstClr val="black"/>
              </a:solidFill>
            </a:endParaRPr>
          </a:p>
        </p:txBody>
      </p:sp>
    </p:spTree>
    <p:extLst>
      <p:ext uri="{BB962C8B-B14F-4D97-AF65-F5344CB8AC3E}">
        <p14:creationId xmlns:p14="http://schemas.microsoft.com/office/powerpoint/2010/main" val="371524303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noProof="0" dirty="0"/>
              <a:t>Using woody debris in the restoration of the dam</a:t>
            </a:r>
            <a:r>
              <a:rPr lang="en-CA" baseline="0" noProof="0" dirty="0"/>
              <a:t> area promotes recovery.  </a:t>
            </a:r>
            <a:r>
              <a:rPr lang="en-CA" noProof="0" dirty="0"/>
              <a:t>Birds land on the woody debris, bringing</a:t>
            </a:r>
            <a:r>
              <a:rPr lang="en-CA" baseline="0" noProof="0" dirty="0"/>
              <a:t> the seeds of Black Raspberry (</a:t>
            </a:r>
            <a:r>
              <a:rPr lang="en-CA" i="1" noProof="0" dirty="0"/>
              <a:t>Rubus leucodermis</a:t>
            </a:r>
            <a:r>
              <a:rPr lang="en-CA" noProof="0" dirty="0"/>
              <a:t> Dougl. ex T. &amp; G.)</a:t>
            </a:r>
            <a:r>
              <a:rPr lang="en-CA" baseline="0" noProof="0" dirty="0"/>
              <a:t> that is growing beside the stump.  The small photo on the left shows a detail of the seed containing bird poop that can be seen on the stump.  This photo was taken on July 8, 2015 on Transect 4.  Woody debris should be applied at a rate of 100 m</a:t>
            </a:r>
            <a:r>
              <a:rPr lang="en-CA" baseline="30000" noProof="0" dirty="0"/>
              <a:t>3</a:t>
            </a:r>
            <a:r>
              <a:rPr lang="en-CA" baseline="0" noProof="0" dirty="0"/>
              <a:t> / ha.</a:t>
            </a:r>
          </a:p>
        </p:txBody>
      </p:sp>
      <p:sp>
        <p:nvSpPr>
          <p:cNvPr id="4" name="Slide Number Placeholder 3"/>
          <p:cNvSpPr>
            <a:spLocks noGrp="1"/>
          </p:cNvSpPr>
          <p:nvPr>
            <p:ph type="sldNum" sz="quarter" idx="10"/>
          </p:nvPr>
        </p:nvSpPr>
        <p:spPr/>
        <p:txBody>
          <a:bodyPr/>
          <a:lstStyle/>
          <a:p>
            <a:fld id="{7A469632-1AEF-446D-98E7-D2855426F8B2}" type="slidenum">
              <a:rPr lang="en-CA" smtClean="0">
                <a:solidFill>
                  <a:prstClr val="black"/>
                </a:solidFill>
              </a:rPr>
              <a:pPr/>
              <a:t>204</a:t>
            </a:fld>
            <a:endParaRPr lang="en-CA">
              <a:solidFill>
                <a:prstClr val="black"/>
              </a:solidFill>
            </a:endParaRPr>
          </a:p>
        </p:txBody>
      </p:sp>
    </p:spTree>
    <p:extLst>
      <p:ext uri="{BB962C8B-B14F-4D97-AF65-F5344CB8AC3E}">
        <p14:creationId xmlns:p14="http://schemas.microsoft.com/office/powerpoint/2010/main" val="294251990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The</a:t>
            </a:r>
            <a:r>
              <a:rPr lang="en-US" baseline="0"/>
              <a:t> number of alder seedlings in each plot were counted.  In some cases where numbers exceeded several hundred an estimate was made.  An average of 5,410 alder seedlings per hectare were found.  Although many of these will die, new seedlings will establish.  It is clear that natural establishment of a suitable cover of pioneering species is assured.</a:t>
            </a:r>
            <a:endParaRPr lang="en-CA"/>
          </a:p>
          <a:p>
            <a:endParaRPr lang="en-CA"/>
          </a:p>
        </p:txBody>
      </p:sp>
      <p:sp>
        <p:nvSpPr>
          <p:cNvPr id="4" name="Slide Number Placeholder 3"/>
          <p:cNvSpPr>
            <a:spLocks noGrp="1"/>
          </p:cNvSpPr>
          <p:nvPr>
            <p:ph type="sldNum" sz="quarter" idx="10"/>
          </p:nvPr>
        </p:nvSpPr>
        <p:spPr/>
        <p:txBody>
          <a:bodyPr/>
          <a:lstStyle/>
          <a:p>
            <a:pPr>
              <a:defRPr/>
            </a:pPr>
            <a:fld id="{3130F9D0-56BA-415C-837F-483A0D45E52F}" type="slidenum">
              <a:rPr lang="en-CA" smtClean="0">
                <a:solidFill>
                  <a:prstClr val="black"/>
                </a:solidFill>
              </a:rPr>
              <a:pPr>
                <a:defRPr/>
              </a:pPr>
              <a:t>206</a:t>
            </a:fld>
            <a:endParaRPr lang="en-CA">
              <a:solidFill>
                <a:prstClr val="black"/>
              </a:solidFill>
            </a:endParaRPr>
          </a:p>
        </p:txBody>
      </p:sp>
    </p:spTree>
    <p:extLst>
      <p:ext uri="{BB962C8B-B14F-4D97-AF65-F5344CB8AC3E}">
        <p14:creationId xmlns:p14="http://schemas.microsoft.com/office/powerpoint/2010/main" val="71671760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the alder</a:t>
            </a:r>
            <a:r>
              <a:rPr lang="en-US" baseline="0" dirty="0"/>
              <a:t> forest develops, other species will move in with the conifers of the Coastal Western Hemlock zone eventually replacing the alder.  The alder will have provided a nitrogen rich humus layer into which the seeds of forest species can establish.  As the woody debris that was scattered on the sites softens, species such as Red Huckleberry will move in.  Similarly, birds perching on the growing alder will bring in seeds of Salmonberry and other fruit bearing species.  Eventually the full compliment of native species will be established on the disturbed sites with species favouring wet areas growing in the wet spots and those favouring dry sites growing in the dry areas.  The application of natural processes will ensure the appropriate species establish in the appropriate locations.</a:t>
            </a:r>
            <a:endParaRPr lang="en-CA" dirty="0"/>
          </a:p>
          <a:p>
            <a:endParaRPr lang="en-CA" dirty="0"/>
          </a:p>
        </p:txBody>
      </p:sp>
      <p:sp>
        <p:nvSpPr>
          <p:cNvPr id="4" name="Slide Number Placeholder 3"/>
          <p:cNvSpPr>
            <a:spLocks noGrp="1"/>
          </p:cNvSpPr>
          <p:nvPr>
            <p:ph type="sldNum" sz="quarter" idx="10"/>
          </p:nvPr>
        </p:nvSpPr>
        <p:spPr/>
        <p:txBody>
          <a:bodyPr/>
          <a:lstStyle/>
          <a:p>
            <a:pPr>
              <a:defRPr/>
            </a:pPr>
            <a:fld id="{3130F9D0-56BA-415C-837F-483A0D45E52F}" type="slidenum">
              <a:rPr lang="en-CA" smtClean="0">
                <a:solidFill>
                  <a:prstClr val="black"/>
                </a:solidFill>
              </a:rPr>
              <a:pPr>
                <a:defRPr/>
              </a:pPr>
              <a:t>207</a:t>
            </a:fld>
            <a:endParaRPr lang="en-CA">
              <a:solidFill>
                <a:prstClr val="black"/>
              </a:solidFill>
            </a:endParaRPr>
          </a:p>
        </p:txBody>
      </p:sp>
    </p:spTree>
    <p:extLst>
      <p:ext uri="{BB962C8B-B14F-4D97-AF65-F5344CB8AC3E}">
        <p14:creationId xmlns:p14="http://schemas.microsoft.com/office/powerpoint/2010/main" val="149889801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Trees</a:t>
            </a:r>
            <a:r>
              <a:rPr lang="en-CA" baseline="0"/>
              <a:t> growing in rip-rap help to lock the rock in place.</a:t>
            </a:r>
            <a:endParaRPr lang="en-CA"/>
          </a:p>
        </p:txBody>
      </p:sp>
      <p:sp>
        <p:nvSpPr>
          <p:cNvPr id="4" name="Slide Number Placeholder 3"/>
          <p:cNvSpPr>
            <a:spLocks noGrp="1"/>
          </p:cNvSpPr>
          <p:nvPr>
            <p:ph type="sldNum" sz="quarter" idx="10"/>
          </p:nvPr>
        </p:nvSpPr>
        <p:spPr/>
        <p:txBody>
          <a:bodyPr/>
          <a:lstStyle/>
          <a:p>
            <a:fld id="{7A469632-1AEF-446D-98E7-D2855426F8B2}" type="slidenum">
              <a:rPr lang="en-CA" smtClean="0">
                <a:solidFill>
                  <a:prstClr val="black"/>
                </a:solidFill>
              </a:rPr>
              <a:pPr/>
              <a:t>208</a:t>
            </a:fld>
            <a:endParaRPr lang="en-CA">
              <a:solidFill>
                <a:prstClr val="black"/>
              </a:solidFill>
            </a:endParaRPr>
          </a:p>
        </p:txBody>
      </p:sp>
    </p:spTree>
    <p:extLst>
      <p:ext uri="{BB962C8B-B14F-4D97-AF65-F5344CB8AC3E}">
        <p14:creationId xmlns:p14="http://schemas.microsoft.com/office/powerpoint/2010/main" val="142665231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The 2014 inspection revealed an</a:t>
            </a:r>
            <a:r>
              <a:rPr lang="en-CA" baseline="0"/>
              <a:t> average of 8,554 Alder seedlings (and 67 other species) growing on project sites including seedlings of Hemlock and Douglas-fir.</a:t>
            </a:r>
            <a:endParaRPr lang="en-CA"/>
          </a:p>
        </p:txBody>
      </p:sp>
      <p:sp>
        <p:nvSpPr>
          <p:cNvPr id="4" name="Slide Number Placeholder 3"/>
          <p:cNvSpPr>
            <a:spLocks noGrp="1"/>
          </p:cNvSpPr>
          <p:nvPr>
            <p:ph type="sldNum" sz="quarter" idx="10"/>
          </p:nvPr>
        </p:nvSpPr>
        <p:spPr/>
        <p:txBody>
          <a:bodyPr/>
          <a:lstStyle/>
          <a:p>
            <a:fld id="{99BD9690-C69B-4E47-8306-B6BE4A35B670}" type="slidenum">
              <a:rPr lang="en-CA" smtClean="0">
                <a:solidFill>
                  <a:prstClr val="black"/>
                </a:solidFill>
              </a:rPr>
              <a:pPr/>
              <a:t>210</a:t>
            </a:fld>
            <a:endParaRPr lang="en-CA">
              <a:solidFill>
                <a:prstClr val="black"/>
              </a:solidFill>
            </a:endParaRPr>
          </a:p>
        </p:txBody>
      </p:sp>
    </p:spTree>
    <p:extLst>
      <p:ext uri="{BB962C8B-B14F-4D97-AF65-F5344CB8AC3E}">
        <p14:creationId xmlns:p14="http://schemas.microsoft.com/office/powerpoint/2010/main" val="103655508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The alder trees are starting to thin out</a:t>
            </a:r>
            <a:r>
              <a:rPr lang="en-CA" baseline="0"/>
              <a:t> while other species move in.</a:t>
            </a:r>
            <a:endParaRPr lang="en-CA"/>
          </a:p>
        </p:txBody>
      </p:sp>
      <p:sp>
        <p:nvSpPr>
          <p:cNvPr id="4" name="Slide Number Placeholder 3"/>
          <p:cNvSpPr>
            <a:spLocks noGrp="1"/>
          </p:cNvSpPr>
          <p:nvPr>
            <p:ph type="sldNum" sz="quarter" idx="10"/>
          </p:nvPr>
        </p:nvSpPr>
        <p:spPr/>
        <p:txBody>
          <a:bodyPr/>
          <a:lstStyle/>
          <a:p>
            <a:fld id="{7A469632-1AEF-446D-98E7-D2855426F8B2}" type="slidenum">
              <a:rPr lang="en-CA" smtClean="0">
                <a:solidFill>
                  <a:prstClr val="black"/>
                </a:solidFill>
              </a:rPr>
              <a:pPr/>
              <a:t>211</a:t>
            </a:fld>
            <a:endParaRPr lang="en-CA">
              <a:solidFill>
                <a:prstClr val="black"/>
              </a:solidFill>
            </a:endParaRPr>
          </a:p>
        </p:txBody>
      </p:sp>
    </p:spTree>
    <p:extLst>
      <p:ext uri="{BB962C8B-B14F-4D97-AF65-F5344CB8AC3E}">
        <p14:creationId xmlns:p14="http://schemas.microsoft.com/office/powerpoint/2010/main" val="248831182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By 2016 the count was up to 6,162 alder with conifers in most of the plots.</a:t>
            </a:r>
            <a:endParaRPr lang="en-US" dirty="0"/>
          </a:p>
        </p:txBody>
      </p:sp>
      <p:sp>
        <p:nvSpPr>
          <p:cNvPr id="4" name="Slide Number Placeholder 3"/>
          <p:cNvSpPr>
            <a:spLocks noGrp="1"/>
          </p:cNvSpPr>
          <p:nvPr>
            <p:ph type="sldNum" sz="quarter" idx="10"/>
          </p:nvPr>
        </p:nvSpPr>
        <p:spPr/>
        <p:txBody>
          <a:bodyPr/>
          <a:lstStyle/>
          <a:p>
            <a:fld id="{7A469632-1AEF-446D-98E7-D2855426F8B2}" type="slidenum">
              <a:rPr lang="en-CA" smtClean="0">
                <a:solidFill>
                  <a:prstClr val="black"/>
                </a:solidFill>
              </a:rPr>
              <a:pPr/>
              <a:t>212</a:t>
            </a:fld>
            <a:endParaRPr lang="en-CA">
              <a:solidFill>
                <a:prstClr val="black"/>
              </a:solidFill>
            </a:endParaRPr>
          </a:p>
        </p:txBody>
      </p:sp>
    </p:spTree>
    <p:extLst>
      <p:ext uri="{BB962C8B-B14F-4D97-AF65-F5344CB8AC3E}">
        <p14:creationId xmlns:p14="http://schemas.microsoft.com/office/powerpoint/2010/main" val="258943038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On June 19, 2017 this</a:t>
            </a:r>
            <a:r>
              <a:rPr lang="en-CA" baseline="0" dirty="0"/>
              <a:t> happy little Douglas-fir tree was noted under the alder.</a:t>
            </a:r>
            <a:endParaRPr lang="en-CA" dirty="0"/>
          </a:p>
        </p:txBody>
      </p:sp>
      <p:sp>
        <p:nvSpPr>
          <p:cNvPr id="4" name="Slide Number Placeholder 3"/>
          <p:cNvSpPr>
            <a:spLocks noGrp="1"/>
          </p:cNvSpPr>
          <p:nvPr>
            <p:ph type="sldNum" sz="quarter" idx="10"/>
          </p:nvPr>
        </p:nvSpPr>
        <p:spPr/>
        <p:txBody>
          <a:bodyPr/>
          <a:lstStyle/>
          <a:p>
            <a:fld id="{7A469632-1AEF-446D-98E7-D2855426F8B2}" type="slidenum">
              <a:rPr lang="en-CA" smtClean="0"/>
              <a:t>214</a:t>
            </a:fld>
            <a:endParaRPr lang="en-CA" dirty="0"/>
          </a:p>
        </p:txBody>
      </p:sp>
    </p:spTree>
    <p:extLst>
      <p:ext uri="{BB962C8B-B14F-4D97-AF65-F5344CB8AC3E}">
        <p14:creationId xmlns:p14="http://schemas.microsoft.com/office/powerpoint/2010/main" val="1528872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Slide Image Placeholder 1"/>
          <p:cNvSpPr>
            <a:spLocks noGrp="1" noRot="1" noChangeAspect="1" noTextEdit="1"/>
          </p:cNvSpPr>
          <p:nvPr>
            <p:ph type="sldImg"/>
          </p:nvPr>
        </p:nvSpPr>
        <p:spPr>
          <a:ln/>
        </p:spPr>
      </p:sp>
      <p:sp>
        <p:nvSpPr>
          <p:cNvPr id="561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561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charset="0"/>
              </a:defRPr>
            </a:lvl1pPr>
            <a:lvl2pPr marL="702756" indent="-270291" eaLnBrk="0" hangingPunct="0">
              <a:spcBef>
                <a:spcPct val="30000"/>
              </a:spcBef>
              <a:defRPr sz="1100">
                <a:solidFill>
                  <a:schemeClr val="tx1"/>
                </a:solidFill>
                <a:latin typeface="Arial" charset="0"/>
              </a:defRPr>
            </a:lvl2pPr>
            <a:lvl3pPr marL="1081164" indent="-216233" eaLnBrk="0" hangingPunct="0">
              <a:spcBef>
                <a:spcPct val="30000"/>
              </a:spcBef>
              <a:defRPr sz="1100">
                <a:solidFill>
                  <a:schemeClr val="tx1"/>
                </a:solidFill>
                <a:latin typeface="Arial" charset="0"/>
              </a:defRPr>
            </a:lvl3pPr>
            <a:lvl4pPr marL="1513629" indent="-216233" eaLnBrk="0" hangingPunct="0">
              <a:spcBef>
                <a:spcPct val="30000"/>
              </a:spcBef>
              <a:defRPr sz="1100">
                <a:solidFill>
                  <a:schemeClr val="tx1"/>
                </a:solidFill>
                <a:latin typeface="Arial" charset="0"/>
              </a:defRPr>
            </a:lvl4pPr>
            <a:lvl5pPr marL="1946095" indent="-216233" eaLnBrk="0" hangingPunct="0">
              <a:spcBef>
                <a:spcPct val="30000"/>
              </a:spcBef>
              <a:defRPr sz="1100">
                <a:solidFill>
                  <a:schemeClr val="tx1"/>
                </a:solidFill>
                <a:latin typeface="Arial" charset="0"/>
              </a:defRPr>
            </a:lvl5pPr>
            <a:lvl6pPr marL="2378560" indent="-216233" eaLnBrk="0" fontAlgn="base" hangingPunct="0">
              <a:spcBef>
                <a:spcPct val="30000"/>
              </a:spcBef>
              <a:spcAft>
                <a:spcPct val="0"/>
              </a:spcAft>
              <a:defRPr sz="1100">
                <a:solidFill>
                  <a:schemeClr val="tx1"/>
                </a:solidFill>
                <a:latin typeface="Arial" charset="0"/>
              </a:defRPr>
            </a:lvl6pPr>
            <a:lvl7pPr marL="2811026" indent="-216233" eaLnBrk="0" fontAlgn="base" hangingPunct="0">
              <a:spcBef>
                <a:spcPct val="30000"/>
              </a:spcBef>
              <a:spcAft>
                <a:spcPct val="0"/>
              </a:spcAft>
              <a:defRPr sz="1100">
                <a:solidFill>
                  <a:schemeClr val="tx1"/>
                </a:solidFill>
                <a:latin typeface="Arial" charset="0"/>
              </a:defRPr>
            </a:lvl7pPr>
            <a:lvl8pPr marL="3243491" indent="-216233" eaLnBrk="0" fontAlgn="base" hangingPunct="0">
              <a:spcBef>
                <a:spcPct val="30000"/>
              </a:spcBef>
              <a:spcAft>
                <a:spcPct val="0"/>
              </a:spcAft>
              <a:defRPr sz="1100">
                <a:solidFill>
                  <a:schemeClr val="tx1"/>
                </a:solidFill>
                <a:latin typeface="Arial" charset="0"/>
              </a:defRPr>
            </a:lvl8pPr>
            <a:lvl9pPr marL="3675957" indent="-216233"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F8EF61D8-C5E0-4B19-8F2E-724BDAC64713}" type="slidenum">
              <a:rPr lang="en-US" altLang="en-US" sz="1200">
                <a:solidFill>
                  <a:prstClr val="black"/>
                </a:solidFill>
              </a:rPr>
              <a:pPr eaLnBrk="1" hangingPunct="1">
                <a:spcBef>
                  <a:spcPct val="0"/>
                </a:spcBef>
              </a:pPr>
              <a:t>34</a:t>
            </a:fld>
            <a:endParaRPr lang="en-US" altLang="en-US" sz="1200">
              <a:solidFill>
                <a:prstClr val="black"/>
              </a:solidFil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a:t>The rough and loose ground and woody debris provides ideal habitat for establishing alder.  The red arrow shows a tree that can</a:t>
            </a:r>
            <a:r>
              <a:rPr lang="en-CA" baseline="0"/>
              <a:t> be seen in the repeat photos of this site.</a:t>
            </a:r>
            <a:endParaRPr lang="en-CA"/>
          </a:p>
          <a:p>
            <a:endParaRPr lang="en-CA"/>
          </a:p>
        </p:txBody>
      </p:sp>
      <p:sp>
        <p:nvSpPr>
          <p:cNvPr id="4" name="Slide Number Placeholder 3"/>
          <p:cNvSpPr>
            <a:spLocks noGrp="1"/>
          </p:cNvSpPr>
          <p:nvPr>
            <p:ph type="sldNum" sz="quarter" idx="10"/>
          </p:nvPr>
        </p:nvSpPr>
        <p:spPr/>
        <p:txBody>
          <a:bodyPr/>
          <a:lstStyle/>
          <a:p>
            <a:fld id="{99BD9690-C69B-4E47-8306-B6BE4A35B670}" type="slidenum">
              <a:rPr lang="en-CA" smtClean="0">
                <a:solidFill>
                  <a:prstClr val="black"/>
                </a:solidFill>
              </a:rPr>
              <a:pPr/>
              <a:t>215</a:t>
            </a:fld>
            <a:endParaRPr lang="en-CA">
              <a:solidFill>
                <a:prstClr val="black"/>
              </a:solidFill>
            </a:endParaRPr>
          </a:p>
        </p:txBody>
      </p:sp>
    </p:spTree>
    <p:extLst>
      <p:ext uri="{BB962C8B-B14F-4D97-AF65-F5344CB8AC3E}">
        <p14:creationId xmlns:p14="http://schemas.microsoft.com/office/powerpoint/2010/main" val="58426197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The sprouting alder is turning the project sites green.</a:t>
            </a:r>
          </a:p>
        </p:txBody>
      </p:sp>
      <p:sp>
        <p:nvSpPr>
          <p:cNvPr id="4" name="Slide Number Placeholder 3"/>
          <p:cNvSpPr>
            <a:spLocks noGrp="1"/>
          </p:cNvSpPr>
          <p:nvPr>
            <p:ph type="sldNum" sz="quarter" idx="10"/>
          </p:nvPr>
        </p:nvSpPr>
        <p:spPr/>
        <p:txBody>
          <a:bodyPr/>
          <a:lstStyle/>
          <a:p>
            <a:fld id="{99BD9690-C69B-4E47-8306-B6BE4A35B670}" type="slidenum">
              <a:rPr lang="en-CA" smtClean="0">
                <a:solidFill>
                  <a:prstClr val="black"/>
                </a:solidFill>
              </a:rPr>
              <a:pPr/>
              <a:t>216</a:t>
            </a:fld>
            <a:endParaRPr lang="en-CA">
              <a:solidFill>
                <a:prstClr val="black"/>
              </a:solidFill>
            </a:endParaRPr>
          </a:p>
        </p:txBody>
      </p:sp>
    </p:spTree>
    <p:extLst>
      <p:ext uri="{BB962C8B-B14F-4D97-AF65-F5344CB8AC3E}">
        <p14:creationId xmlns:p14="http://schemas.microsoft.com/office/powerpoint/2010/main" val="352580864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There</a:t>
            </a:r>
            <a:r>
              <a:rPr lang="en-CA" baseline="0"/>
              <a:t> is now a carpet of happy alder.</a:t>
            </a:r>
            <a:endParaRPr lang="en-CA"/>
          </a:p>
        </p:txBody>
      </p:sp>
      <p:sp>
        <p:nvSpPr>
          <p:cNvPr id="4" name="Slide Number Placeholder 3"/>
          <p:cNvSpPr>
            <a:spLocks noGrp="1"/>
          </p:cNvSpPr>
          <p:nvPr>
            <p:ph type="sldNum" sz="quarter" idx="10"/>
          </p:nvPr>
        </p:nvSpPr>
        <p:spPr/>
        <p:txBody>
          <a:bodyPr/>
          <a:lstStyle/>
          <a:p>
            <a:fld id="{7A469632-1AEF-446D-98E7-D2855426F8B2}" type="slidenum">
              <a:rPr lang="en-CA" smtClean="0">
                <a:solidFill>
                  <a:prstClr val="black"/>
                </a:solidFill>
              </a:rPr>
              <a:pPr/>
              <a:t>217</a:t>
            </a:fld>
            <a:endParaRPr lang="en-CA">
              <a:solidFill>
                <a:prstClr val="black"/>
              </a:solidFill>
            </a:endParaRPr>
          </a:p>
        </p:txBody>
      </p:sp>
    </p:spTree>
    <p:extLst>
      <p:ext uri="{BB962C8B-B14F-4D97-AF65-F5344CB8AC3E}">
        <p14:creationId xmlns:p14="http://schemas.microsoft.com/office/powerpoint/2010/main" val="224641630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Now that the alder have leafed out, the cover provided by the naturally seeded in alder is obvious.  Note that none of these were planted, they</a:t>
            </a:r>
            <a:r>
              <a:rPr lang="en-CA" baseline="0" dirty="0"/>
              <a:t> all came in on their own as the habitat for them was created by making the areas rough and loose and scattering </a:t>
            </a:r>
            <a:r>
              <a:rPr lang="en-CA" baseline="0"/>
              <a:t>woody debris.</a:t>
            </a:r>
            <a:r>
              <a:rPr lang="en-CA"/>
              <a:t> </a:t>
            </a:r>
            <a:endParaRPr lang="en-CA" dirty="0"/>
          </a:p>
        </p:txBody>
      </p:sp>
      <p:sp>
        <p:nvSpPr>
          <p:cNvPr id="4" name="Slide Number Placeholder 3"/>
          <p:cNvSpPr>
            <a:spLocks noGrp="1"/>
          </p:cNvSpPr>
          <p:nvPr>
            <p:ph type="sldNum" sz="quarter" idx="10"/>
          </p:nvPr>
        </p:nvSpPr>
        <p:spPr/>
        <p:txBody>
          <a:bodyPr/>
          <a:lstStyle/>
          <a:p>
            <a:fld id="{7A469632-1AEF-446D-98E7-D2855426F8B2}" type="slidenum">
              <a:rPr lang="en-CA" smtClean="0">
                <a:solidFill>
                  <a:prstClr val="black"/>
                </a:solidFill>
              </a:rPr>
              <a:pPr/>
              <a:t>218</a:t>
            </a:fld>
            <a:endParaRPr lang="en-CA">
              <a:solidFill>
                <a:prstClr val="black"/>
              </a:solidFill>
            </a:endParaRPr>
          </a:p>
        </p:txBody>
      </p:sp>
    </p:spTree>
    <p:extLst>
      <p:ext uri="{BB962C8B-B14F-4D97-AF65-F5344CB8AC3E}">
        <p14:creationId xmlns:p14="http://schemas.microsoft.com/office/powerpoint/2010/main" val="245794091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table shows how the vegetation has responded over the 5 growing seasons since the dam was removed.  The vegetation that has established on the site for free is estimated to be valued at about $15,000/ha.</a:t>
            </a:r>
          </a:p>
        </p:txBody>
      </p:sp>
      <p:sp>
        <p:nvSpPr>
          <p:cNvPr id="4" name="Slide Number Placeholder 3"/>
          <p:cNvSpPr>
            <a:spLocks noGrp="1"/>
          </p:cNvSpPr>
          <p:nvPr>
            <p:ph type="sldNum" sz="quarter" idx="10"/>
          </p:nvPr>
        </p:nvSpPr>
        <p:spPr/>
        <p:txBody>
          <a:bodyPr/>
          <a:lstStyle/>
          <a:p>
            <a:fld id="{7A469632-1AEF-446D-98E7-D2855426F8B2}" type="slidenum">
              <a:rPr lang="en-CA" smtClean="0"/>
              <a:t>222</a:t>
            </a:fld>
            <a:endParaRPr lang="en-CA" dirty="0"/>
          </a:p>
        </p:txBody>
      </p:sp>
    </p:spTree>
    <p:extLst>
      <p:ext uri="{BB962C8B-B14F-4D97-AF65-F5344CB8AC3E}">
        <p14:creationId xmlns:p14="http://schemas.microsoft.com/office/powerpoint/2010/main" val="3004939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Slide Image Placeholder 1"/>
          <p:cNvSpPr>
            <a:spLocks noGrp="1" noRot="1" noChangeAspect="1" noTextEdit="1"/>
          </p:cNvSpPr>
          <p:nvPr>
            <p:ph type="sldImg"/>
          </p:nvPr>
        </p:nvSpPr>
        <p:spPr>
          <a:ln/>
        </p:spPr>
      </p:sp>
      <p:sp>
        <p:nvSpPr>
          <p:cNvPr id="69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69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charset="0"/>
              </a:defRPr>
            </a:lvl1pPr>
            <a:lvl2pPr marL="702756" indent="-270291" eaLnBrk="0" hangingPunct="0">
              <a:spcBef>
                <a:spcPct val="30000"/>
              </a:spcBef>
              <a:defRPr sz="1100">
                <a:solidFill>
                  <a:schemeClr val="tx1"/>
                </a:solidFill>
                <a:latin typeface="Arial" charset="0"/>
              </a:defRPr>
            </a:lvl2pPr>
            <a:lvl3pPr marL="1081164" indent="-216233" eaLnBrk="0" hangingPunct="0">
              <a:spcBef>
                <a:spcPct val="30000"/>
              </a:spcBef>
              <a:defRPr sz="1100">
                <a:solidFill>
                  <a:schemeClr val="tx1"/>
                </a:solidFill>
                <a:latin typeface="Arial" charset="0"/>
              </a:defRPr>
            </a:lvl3pPr>
            <a:lvl4pPr marL="1513629" indent="-216233" eaLnBrk="0" hangingPunct="0">
              <a:spcBef>
                <a:spcPct val="30000"/>
              </a:spcBef>
              <a:defRPr sz="1100">
                <a:solidFill>
                  <a:schemeClr val="tx1"/>
                </a:solidFill>
                <a:latin typeface="Arial" charset="0"/>
              </a:defRPr>
            </a:lvl4pPr>
            <a:lvl5pPr marL="1946095" indent="-216233" eaLnBrk="0" hangingPunct="0">
              <a:spcBef>
                <a:spcPct val="30000"/>
              </a:spcBef>
              <a:defRPr sz="1100">
                <a:solidFill>
                  <a:schemeClr val="tx1"/>
                </a:solidFill>
                <a:latin typeface="Arial" charset="0"/>
              </a:defRPr>
            </a:lvl5pPr>
            <a:lvl6pPr marL="2378560" indent="-216233" eaLnBrk="0" fontAlgn="base" hangingPunct="0">
              <a:spcBef>
                <a:spcPct val="30000"/>
              </a:spcBef>
              <a:spcAft>
                <a:spcPct val="0"/>
              </a:spcAft>
              <a:defRPr sz="1100">
                <a:solidFill>
                  <a:schemeClr val="tx1"/>
                </a:solidFill>
                <a:latin typeface="Arial" charset="0"/>
              </a:defRPr>
            </a:lvl6pPr>
            <a:lvl7pPr marL="2811026" indent="-216233" eaLnBrk="0" fontAlgn="base" hangingPunct="0">
              <a:spcBef>
                <a:spcPct val="30000"/>
              </a:spcBef>
              <a:spcAft>
                <a:spcPct val="0"/>
              </a:spcAft>
              <a:defRPr sz="1100">
                <a:solidFill>
                  <a:schemeClr val="tx1"/>
                </a:solidFill>
                <a:latin typeface="Arial" charset="0"/>
              </a:defRPr>
            </a:lvl7pPr>
            <a:lvl8pPr marL="3243491" indent="-216233" eaLnBrk="0" fontAlgn="base" hangingPunct="0">
              <a:spcBef>
                <a:spcPct val="30000"/>
              </a:spcBef>
              <a:spcAft>
                <a:spcPct val="0"/>
              </a:spcAft>
              <a:defRPr sz="1100">
                <a:solidFill>
                  <a:schemeClr val="tx1"/>
                </a:solidFill>
                <a:latin typeface="Arial" charset="0"/>
              </a:defRPr>
            </a:lvl8pPr>
            <a:lvl9pPr marL="3675957" indent="-216233"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B0EF339C-72D4-44CF-93FE-202CA419CF51}" type="slidenum">
              <a:rPr lang="en-US" altLang="en-US" sz="1200">
                <a:solidFill>
                  <a:prstClr val="black"/>
                </a:solidFill>
              </a:rPr>
              <a:pPr eaLnBrk="1" hangingPunct="1">
                <a:spcBef>
                  <a:spcPct val="0"/>
                </a:spcBef>
              </a:pPr>
              <a:t>35</a:t>
            </a:fld>
            <a:endParaRPr lang="en-US" altLang="en-US" sz="120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Slide Image Placeholder 1"/>
          <p:cNvSpPr>
            <a:spLocks noGrp="1" noRot="1" noChangeAspect="1" noTextEdit="1"/>
          </p:cNvSpPr>
          <p:nvPr>
            <p:ph type="sldImg"/>
          </p:nvPr>
        </p:nvSpPr>
        <p:spPr>
          <a:ln/>
        </p:spPr>
      </p:sp>
      <p:sp>
        <p:nvSpPr>
          <p:cNvPr id="69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CA" altLang="en-US" sz="1400">
                <a:cs typeface="Arial" charset="0"/>
              </a:rPr>
              <a:t>However, 32 years later, this trench is still grass and legume covered.  It should be covered with trees.</a:t>
            </a:r>
          </a:p>
        </p:txBody>
      </p:sp>
      <p:sp>
        <p:nvSpPr>
          <p:cNvPr id="69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charset="0"/>
              </a:defRPr>
            </a:lvl1pPr>
            <a:lvl2pPr marL="702756" indent="-270291" eaLnBrk="0" hangingPunct="0">
              <a:spcBef>
                <a:spcPct val="30000"/>
              </a:spcBef>
              <a:defRPr sz="1100">
                <a:solidFill>
                  <a:schemeClr val="tx1"/>
                </a:solidFill>
                <a:latin typeface="Arial" charset="0"/>
              </a:defRPr>
            </a:lvl2pPr>
            <a:lvl3pPr marL="1081164" indent="-216233" eaLnBrk="0" hangingPunct="0">
              <a:spcBef>
                <a:spcPct val="30000"/>
              </a:spcBef>
              <a:defRPr sz="1100">
                <a:solidFill>
                  <a:schemeClr val="tx1"/>
                </a:solidFill>
                <a:latin typeface="Arial" charset="0"/>
              </a:defRPr>
            </a:lvl3pPr>
            <a:lvl4pPr marL="1513629" indent="-216233" eaLnBrk="0" hangingPunct="0">
              <a:spcBef>
                <a:spcPct val="30000"/>
              </a:spcBef>
              <a:defRPr sz="1100">
                <a:solidFill>
                  <a:schemeClr val="tx1"/>
                </a:solidFill>
                <a:latin typeface="Arial" charset="0"/>
              </a:defRPr>
            </a:lvl4pPr>
            <a:lvl5pPr marL="1946095" indent="-216233" eaLnBrk="0" hangingPunct="0">
              <a:spcBef>
                <a:spcPct val="30000"/>
              </a:spcBef>
              <a:defRPr sz="1100">
                <a:solidFill>
                  <a:schemeClr val="tx1"/>
                </a:solidFill>
                <a:latin typeface="Arial" charset="0"/>
              </a:defRPr>
            </a:lvl5pPr>
            <a:lvl6pPr marL="2378560" indent="-216233" eaLnBrk="0" fontAlgn="base" hangingPunct="0">
              <a:spcBef>
                <a:spcPct val="30000"/>
              </a:spcBef>
              <a:spcAft>
                <a:spcPct val="0"/>
              </a:spcAft>
              <a:defRPr sz="1100">
                <a:solidFill>
                  <a:schemeClr val="tx1"/>
                </a:solidFill>
                <a:latin typeface="Arial" charset="0"/>
              </a:defRPr>
            </a:lvl6pPr>
            <a:lvl7pPr marL="2811026" indent="-216233" eaLnBrk="0" fontAlgn="base" hangingPunct="0">
              <a:spcBef>
                <a:spcPct val="30000"/>
              </a:spcBef>
              <a:spcAft>
                <a:spcPct val="0"/>
              </a:spcAft>
              <a:defRPr sz="1100">
                <a:solidFill>
                  <a:schemeClr val="tx1"/>
                </a:solidFill>
                <a:latin typeface="Arial" charset="0"/>
              </a:defRPr>
            </a:lvl7pPr>
            <a:lvl8pPr marL="3243491" indent="-216233" eaLnBrk="0" fontAlgn="base" hangingPunct="0">
              <a:spcBef>
                <a:spcPct val="30000"/>
              </a:spcBef>
              <a:spcAft>
                <a:spcPct val="0"/>
              </a:spcAft>
              <a:defRPr sz="1100">
                <a:solidFill>
                  <a:schemeClr val="tx1"/>
                </a:solidFill>
                <a:latin typeface="Arial" charset="0"/>
              </a:defRPr>
            </a:lvl8pPr>
            <a:lvl9pPr marL="3675957" indent="-216233"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E3937FF6-2E56-41C0-849F-331799CB6B7C}" type="slidenum">
              <a:rPr lang="en-CA" altLang="en-US" sz="1200">
                <a:solidFill>
                  <a:prstClr val="black"/>
                </a:solidFill>
              </a:rPr>
              <a:pPr eaLnBrk="1" hangingPunct="1">
                <a:spcBef>
                  <a:spcPct val="0"/>
                </a:spcBef>
              </a:pPr>
              <a:t>36</a:t>
            </a:fld>
            <a:endParaRPr lang="en-CA" altLang="en-US" sz="120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Slide Image Placeholder 1"/>
          <p:cNvSpPr>
            <a:spLocks noGrp="1" noRot="1" noChangeAspect="1" noTextEdit="1"/>
          </p:cNvSpPr>
          <p:nvPr>
            <p:ph type="sldImg"/>
          </p:nvPr>
        </p:nvSpPr>
        <p:spPr>
          <a:ln/>
        </p:spPr>
      </p:sp>
      <p:sp>
        <p:nvSpPr>
          <p:cNvPr id="69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69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charset="0"/>
              </a:defRPr>
            </a:lvl1pPr>
            <a:lvl2pPr marL="702756" indent="-270291" eaLnBrk="0" hangingPunct="0">
              <a:spcBef>
                <a:spcPct val="30000"/>
              </a:spcBef>
              <a:defRPr sz="1100">
                <a:solidFill>
                  <a:schemeClr val="tx1"/>
                </a:solidFill>
                <a:latin typeface="Arial" charset="0"/>
              </a:defRPr>
            </a:lvl2pPr>
            <a:lvl3pPr marL="1081164" indent="-216233" eaLnBrk="0" hangingPunct="0">
              <a:spcBef>
                <a:spcPct val="30000"/>
              </a:spcBef>
              <a:defRPr sz="1100">
                <a:solidFill>
                  <a:schemeClr val="tx1"/>
                </a:solidFill>
                <a:latin typeface="Arial" charset="0"/>
              </a:defRPr>
            </a:lvl3pPr>
            <a:lvl4pPr marL="1513629" indent="-216233" eaLnBrk="0" hangingPunct="0">
              <a:spcBef>
                <a:spcPct val="30000"/>
              </a:spcBef>
              <a:defRPr sz="1100">
                <a:solidFill>
                  <a:schemeClr val="tx1"/>
                </a:solidFill>
                <a:latin typeface="Arial" charset="0"/>
              </a:defRPr>
            </a:lvl4pPr>
            <a:lvl5pPr marL="1946095" indent="-216233" eaLnBrk="0" hangingPunct="0">
              <a:spcBef>
                <a:spcPct val="30000"/>
              </a:spcBef>
              <a:defRPr sz="1100">
                <a:solidFill>
                  <a:schemeClr val="tx1"/>
                </a:solidFill>
                <a:latin typeface="Arial" charset="0"/>
              </a:defRPr>
            </a:lvl5pPr>
            <a:lvl6pPr marL="2378560" indent="-216233" eaLnBrk="0" fontAlgn="base" hangingPunct="0">
              <a:spcBef>
                <a:spcPct val="30000"/>
              </a:spcBef>
              <a:spcAft>
                <a:spcPct val="0"/>
              </a:spcAft>
              <a:defRPr sz="1100">
                <a:solidFill>
                  <a:schemeClr val="tx1"/>
                </a:solidFill>
                <a:latin typeface="Arial" charset="0"/>
              </a:defRPr>
            </a:lvl6pPr>
            <a:lvl7pPr marL="2811026" indent="-216233" eaLnBrk="0" fontAlgn="base" hangingPunct="0">
              <a:spcBef>
                <a:spcPct val="30000"/>
              </a:spcBef>
              <a:spcAft>
                <a:spcPct val="0"/>
              </a:spcAft>
              <a:defRPr sz="1100">
                <a:solidFill>
                  <a:schemeClr val="tx1"/>
                </a:solidFill>
                <a:latin typeface="Arial" charset="0"/>
              </a:defRPr>
            </a:lvl7pPr>
            <a:lvl8pPr marL="3243491" indent="-216233" eaLnBrk="0" fontAlgn="base" hangingPunct="0">
              <a:spcBef>
                <a:spcPct val="30000"/>
              </a:spcBef>
              <a:spcAft>
                <a:spcPct val="0"/>
              </a:spcAft>
              <a:defRPr sz="1100">
                <a:solidFill>
                  <a:schemeClr val="tx1"/>
                </a:solidFill>
                <a:latin typeface="Arial" charset="0"/>
              </a:defRPr>
            </a:lvl8pPr>
            <a:lvl9pPr marL="3675957" indent="-216233"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A50F17D3-E057-4763-BFD2-AE36FFBE9D8D}" type="slidenum">
              <a:rPr lang="en-US" altLang="en-US" sz="1200">
                <a:solidFill>
                  <a:prstClr val="black"/>
                </a:solidFill>
              </a:rPr>
              <a:pPr eaLnBrk="1" hangingPunct="1">
                <a:spcBef>
                  <a:spcPct val="0"/>
                </a:spcBef>
              </a:pPr>
              <a:t>38</a:t>
            </a:fld>
            <a:endParaRPr lang="en-US" altLang="en-US" sz="120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Slide Image Placeholder 1"/>
          <p:cNvSpPr>
            <a:spLocks noGrp="1" noRot="1" noChangeAspect="1" noTextEdit="1"/>
          </p:cNvSpPr>
          <p:nvPr>
            <p:ph type="sldImg"/>
          </p:nvPr>
        </p:nvSpPr>
        <p:spPr>
          <a:ln/>
        </p:spPr>
      </p:sp>
      <p:sp>
        <p:nvSpPr>
          <p:cNvPr id="476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476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CB6D5F5-358E-4F5D-B996-D11CEE000F19}" type="slidenum">
              <a:rPr lang="en-US" altLang="en-US" smtClean="0">
                <a:solidFill>
                  <a:prstClr val="black"/>
                </a:solidFill>
              </a:rPr>
              <a:pPr eaLnBrk="1" hangingPunct="1">
                <a:spcBef>
                  <a:spcPct val="0"/>
                </a:spcBef>
              </a:pPr>
              <a:t>39</a:t>
            </a:fld>
            <a:endParaRPr lang="en-US" alt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Slide Image Placeholder 1"/>
          <p:cNvSpPr>
            <a:spLocks noGrp="1" noRot="1" noChangeAspect="1" noTextEdit="1"/>
          </p:cNvSpPr>
          <p:nvPr>
            <p:ph type="sldImg"/>
          </p:nvPr>
        </p:nvSpPr>
        <p:spPr>
          <a:ln/>
        </p:spPr>
      </p:sp>
      <p:sp>
        <p:nvSpPr>
          <p:cNvPr id="477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477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1FCE6F6-AD38-4E98-8513-FBCBEAABDD29}" type="slidenum">
              <a:rPr lang="en-US" altLang="en-US" smtClean="0">
                <a:solidFill>
                  <a:prstClr val="black"/>
                </a:solidFill>
              </a:rPr>
              <a:pPr eaLnBrk="1" hangingPunct="1">
                <a:spcBef>
                  <a:spcPct val="0"/>
                </a:spcBef>
              </a:pPr>
              <a:t>40</a:t>
            </a:fld>
            <a:endParaRPr lang="en-US" alt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Slide Image Placeholder 1"/>
          <p:cNvSpPr>
            <a:spLocks noGrp="1" noRot="1" noChangeAspect="1" noTextEdit="1"/>
          </p:cNvSpPr>
          <p:nvPr>
            <p:ph type="sldImg"/>
          </p:nvPr>
        </p:nvSpPr>
        <p:spPr>
          <a:ln/>
        </p:spPr>
      </p:sp>
      <p:sp>
        <p:nvSpPr>
          <p:cNvPr id="478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478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CA0802D-E890-48EB-9E95-BCF6CF7611FA}" type="slidenum">
              <a:rPr lang="en-US" altLang="en-US" smtClean="0">
                <a:solidFill>
                  <a:prstClr val="black"/>
                </a:solidFill>
              </a:rPr>
              <a:pPr eaLnBrk="1" hangingPunct="1">
                <a:spcBef>
                  <a:spcPct val="0"/>
                </a:spcBef>
              </a:pPr>
              <a:t>41</a:t>
            </a:fld>
            <a:endParaRPr lang="en-US" alt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Slide Image Placeholder 1"/>
          <p:cNvSpPr>
            <a:spLocks noGrp="1" noRot="1" noChangeAspect="1" noTextEdit="1"/>
          </p:cNvSpPr>
          <p:nvPr>
            <p:ph type="sldImg"/>
          </p:nvPr>
        </p:nvSpPr>
        <p:spPr>
          <a:ln/>
        </p:spPr>
      </p:sp>
      <p:sp>
        <p:nvSpPr>
          <p:cNvPr id="479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dirty="0"/>
              <a:t>Simple plants like</a:t>
            </a:r>
            <a:r>
              <a:rPr lang="en-CA" altLang="en-US" baseline="0" dirty="0"/>
              <a:t> Salal, one of our most common forest plants, move enormous quantities of rainfall directly into the groundwater system.  Think of the West Coast of Vancouver Island where the salal is over your head and impossible to walk through.</a:t>
            </a:r>
            <a:endParaRPr lang="en-CA" altLang="en-US" dirty="0"/>
          </a:p>
        </p:txBody>
      </p:sp>
      <p:sp>
        <p:nvSpPr>
          <p:cNvPr id="479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1CA70B6-303D-4B05-B0D3-62CF98C4D4E6}" type="slidenum">
              <a:rPr lang="en-US" altLang="en-US" smtClean="0">
                <a:solidFill>
                  <a:prstClr val="black"/>
                </a:solidFill>
              </a:rPr>
              <a:pPr eaLnBrk="1" hangingPunct="1">
                <a:spcBef>
                  <a:spcPct val="0"/>
                </a:spcBef>
              </a:pPr>
              <a:t>42</a:t>
            </a:fld>
            <a:endParaRPr lang="en-US" alt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Even pretty flowers like this pink</a:t>
            </a:r>
            <a:r>
              <a:rPr lang="en-CA" baseline="0" dirty="0"/>
              <a:t> Easter lily catch rainfall with their broad leaves, channeling it into the groundwater system.</a:t>
            </a:r>
            <a:endParaRPr lang="en-CA" dirty="0"/>
          </a:p>
        </p:txBody>
      </p:sp>
      <p:sp>
        <p:nvSpPr>
          <p:cNvPr id="4" name="Slide Number Placeholder 3"/>
          <p:cNvSpPr>
            <a:spLocks noGrp="1"/>
          </p:cNvSpPr>
          <p:nvPr>
            <p:ph type="sldNum" sz="quarter" idx="10"/>
          </p:nvPr>
        </p:nvSpPr>
        <p:spPr/>
        <p:txBody>
          <a:bodyPr/>
          <a:lstStyle/>
          <a:p>
            <a:fld id="{1CEC619A-9446-43C7-8F8E-D69054A4810E}" type="slidenum">
              <a:rPr lang="en-CA" smtClean="0"/>
              <a:t>43</a:t>
            </a:fld>
            <a:endParaRPr lang="en-CA"/>
          </a:p>
        </p:txBody>
      </p:sp>
    </p:spTree>
    <p:extLst>
      <p:ext uri="{BB962C8B-B14F-4D97-AF65-F5344CB8AC3E}">
        <p14:creationId xmlns:p14="http://schemas.microsoft.com/office/powerpoint/2010/main" val="2065824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Slide Image Placeholder 1"/>
          <p:cNvSpPr>
            <a:spLocks noGrp="1" noRot="1" noChangeAspect="1" noTextEdit="1"/>
          </p:cNvSpPr>
          <p:nvPr>
            <p:ph type="sldImg"/>
          </p:nvPr>
        </p:nvSpPr>
        <p:spPr>
          <a:ln/>
        </p:spPr>
      </p:sp>
      <p:sp>
        <p:nvSpPr>
          <p:cNvPr id="545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545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charset="0"/>
              </a:defRPr>
            </a:lvl1pPr>
            <a:lvl2pPr marL="702693" indent="-270267" eaLnBrk="0" hangingPunct="0">
              <a:spcBef>
                <a:spcPct val="30000"/>
              </a:spcBef>
              <a:defRPr sz="1100">
                <a:solidFill>
                  <a:schemeClr val="tx1"/>
                </a:solidFill>
                <a:latin typeface="Arial" charset="0"/>
              </a:defRPr>
            </a:lvl2pPr>
            <a:lvl3pPr marL="1081067" indent="-216214" eaLnBrk="0" hangingPunct="0">
              <a:spcBef>
                <a:spcPct val="30000"/>
              </a:spcBef>
              <a:defRPr sz="1100">
                <a:solidFill>
                  <a:schemeClr val="tx1"/>
                </a:solidFill>
                <a:latin typeface="Arial" charset="0"/>
              </a:defRPr>
            </a:lvl3pPr>
            <a:lvl4pPr marL="1513494" indent="-216214" eaLnBrk="0" hangingPunct="0">
              <a:spcBef>
                <a:spcPct val="30000"/>
              </a:spcBef>
              <a:defRPr sz="1100">
                <a:solidFill>
                  <a:schemeClr val="tx1"/>
                </a:solidFill>
                <a:latin typeface="Arial" charset="0"/>
              </a:defRPr>
            </a:lvl4pPr>
            <a:lvl5pPr marL="1945922" indent="-216214" eaLnBrk="0" hangingPunct="0">
              <a:spcBef>
                <a:spcPct val="30000"/>
              </a:spcBef>
              <a:defRPr sz="1100">
                <a:solidFill>
                  <a:schemeClr val="tx1"/>
                </a:solidFill>
                <a:latin typeface="Arial" charset="0"/>
              </a:defRPr>
            </a:lvl5pPr>
            <a:lvl6pPr marL="2378348" indent="-216214" eaLnBrk="0" fontAlgn="base" hangingPunct="0">
              <a:spcBef>
                <a:spcPct val="30000"/>
              </a:spcBef>
              <a:spcAft>
                <a:spcPct val="0"/>
              </a:spcAft>
              <a:defRPr sz="1100">
                <a:solidFill>
                  <a:schemeClr val="tx1"/>
                </a:solidFill>
                <a:latin typeface="Arial" charset="0"/>
              </a:defRPr>
            </a:lvl6pPr>
            <a:lvl7pPr marL="2810776" indent="-216214" eaLnBrk="0" fontAlgn="base" hangingPunct="0">
              <a:spcBef>
                <a:spcPct val="30000"/>
              </a:spcBef>
              <a:spcAft>
                <a:spcPct val="0"/>
              </a:spcAft>
              <a:defRPr sz="1100">
                <a:solidFill>
                  <a:schemeClr val="tx1"/>
                </a:solidFill>
                <a:latin typeface="Arial" charset="0"/>
              </a:defRPr>
            </a:lvl7pPr>
            <a:lvl8pPr marL="3243202" indent="-216214" eaLnBrk="0" fontAlgn="base" hangingPunct="0">
              <a:spcBef>
                <a:spcPct val="30000"/>
              </a:spcBef>
              <a:spcAft>
                <a:spcPct val="0"/>
              </a:spcAft>
              <a:defRPr sz="1100">
                <a:solidFill>
                  <a:schemeClr val="tx1"/>
                </a:solidFill>
                <a:latin typeface="Arial" charset="0"/>
              </a:defRPr>
            </a:lvl8pPr>
            <a:lvl9pPr marL="3675629" indent="-216214"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16E2B4CC-AAF0-4F1F-9454-3D6F4D623F4E}" type="slidenum">
              <a:rPr lang="en-US" altLang="en-US" sz="1200">
                <a:solidFill>
                  <a:prstClr val="black"/>
                </a:solidFill>
              </a:rPr>
              <a:pPr eaLnBrk="1" hangingPunct="1">
                <a:spcBef>
                  <a:spcPct val="0"/>
                </a:spcBef>
              </a:pPr>
              <a:t>5</a:t>
            </a:fld>
            <a:endParaRPr lang="en-US" altLang="en-US" sz="120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Understanding how forest hydrology</a:t>
            </a:r>
            <a:r>
              <a:rPr lang="en-CA" baseline="0" dirty="0"/>
              <a:t> operates allows us to design systems that restore these important aspects of forested watersheds.</a:t>
            </a:r>
            <a:endParaRPr lang="en-CA" dirty="0"/>
          </a:p>
        </p:txBody>
      </p:sp>
      <p:sp>
        <p:nvSpPr>
          <p:cNvPr id="4" name="Slide Number Placeholder 3"/>
          <p:cNvSpPr>
            <a:spLocks noGrp="1"/>
          </p:cNvSpPr>
          <p:nvPr>
            <p:ph type="sldNum" sz="quarter" idx="10"/>
          </p:nvPr>
        </p:nvSpPr>
        <p:spPr/>
        <p:txBody>
          <a:bodyPr/>
          <a:lstStyle/>
          <a:p>
            <a:fld id="{1CEC619A-9446-43C7-8F8E-D69054A4810E}" type="slidenum">
              <a:rPr lang="en-CA" smtClean="0"/>
              <a:t>44</a:t>
            </a:fld>
            <a:endParaRPr lang="en-CA"/>
          </a:p>
        </p:txBody>
      </p:sp>
    </p:spTree>
    <p:extLst>
      <p:ext uri="{BB962C8B-B14F-4D97-AF65-F5344CB8AC3E}">
        <p14:creationId xmlns:p14="http://schemas.microsoft.com/office/powerpoint/2010/main" val="2282904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Mossy rocks stockpile</a:t>
            </a:r>
            <a:r>
              <a:rPr lang="en-CA" baseline="0" dirty="0"/>
              <a:t> water allowing it to slowly seep into adjacent soil.</a:t>
            </a:r>
            <a:endParaRPr lang="en-CA" dirty="0"/>
          </a:p>
        </p:txBody>
      </p:sp>
      <p:sp>
        <p:nvSpPr>
          <p:cNvPr id="4" name="Slide Number Placeholder 3"/>
          <p:cNvSpPr>
            <a:spLocks noGrp="1"/>
          </p:cNvSpPr>
          <p:nvPr>
            <p:ph type="sldNum" sz="quarter" idx="10"/>
          </p:nvPr>
        </p:nvSpPr>
        <p:spPr/>
        <p:txBody>
          <a:bodyPr/>
          <a:lstStyle/>
          <a:p>
            <a:fld id="{1CEC619A-9446-43C7-8F8E-D69054A4810E}" type="slidenum">
              <a:rPr lang="en-CA" smtClean="0"/>
              <a:t>45</a:t>
            </a:fld>
            <a:endParaRPr lang="en-CA"/>
          </a:p>
        </p:txBody>
      </p:sp>
    </p:spTree>
    <p:extLst>
      <p:ext uri="{BB962C8B-B14F-4D97-AF65-F5344CB8AC3E}">
        <p14:creationId xmlns:p14="http://schemas.microsoft.com/office/powerpoint/2010/main" val="1450370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addition, the mossy covering in</a:t>
            </a:r>
            <a:r>
              <a:rPr lang="en-CA" baseline="0" dirty="0"/>
              <a:t> most forests prevents raindrop erosion and allows rainfall to soak into the ground.</a:t>
            </a:r>
            <a:endParaRPr lang="en-CA" dirty="0"/>
          </a:p>
        </p:txBody>
      </p:sp>
      <p:sp>
        <p:nvSpPr>
          <p:cNvPr id="4" name="Slide Number Placeholder 3"/>
          <p:cNvSpPr>
            <a:spLocks noGrp="1"/>
          </p:cNvSpPr>
          <p:nvPr>
            <p:ph type="sldNum" sz="quarter" idx="10"/>
          </p:nvPr>
        </p:nvSpPr>
        <p:spPr/>
        <p:txBody>
          <a:bodyPr/>
          <a:lstStyle/>
          <a:p>
            <a:fld id="{1CEC619A-9446-43C7-8F8E-D69054A4810E}" type="slidenum">
              <a:rPr lang="en-CA" smtClean="0"/>
              <a:t>46</a:t>
            </a:fld>
            <a:endParaRPr lang="en-CA"/>
          </a:p>
        </p:txBody>
      </p:sp>
    </p:spTree>
    <p:extLst>
      <p:ext uri="{BB962C8B-B14F-4D97-AF65-F5344CB8AC3E}">
        <p14:creationId xmlns:p14="http://schemas.microsoft.com/office/powerpoint/2010/main" val="9848038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Slide Image Placeholder 1"/>
          <p:cNvSpPr>
            <a:spLocks noGrp="1" noRot="1" noChangeAspect="1" noTextEdit="1"/>
          </p:cNvSpPr>
          <p:nvPr>
            <p:ph type="sldImg"/>
          </p:nvPr>
        </p:nvSpPr>
        <p:spPr>
          <a:ln/>
        </p:spPr>
      </p:sp>
      <p:sp>
        <p:nvSpPr>
          <p:cNvPr id="483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p>
        </p:txBody>
      </p:sp>
      <p:sp>
        <p:nvSpPr>
          <p:cNvPr id="483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1685B2A-10F3-431F-8F4B-094EE5F84FE8}" type="slidenum">
              <a:rPr lang="en-US" altLang="en-US" smtClean="0">
                <a:solidFill>
                  <a:prstClr val="black"/>
                </a:solidFill>
              </a:rPr>
              <a:pPr eaLnBrk="1" hangingPunct="1">
                <a:spcBef>
                  <a:spcPct val="0"/>
                </a:spcBef>
              </a:pPr>
              <a:t>47</a:t>
            </a:fld>
            <a:endParaRPr lang="en-US" alt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Slide Image Placeholder 1"/>
          <p:cNvSpPr>
            <a:spLocks noGrp="1" noRot="1" noChangeAspect="1" noTextEdit="1"/>
          </p:cNvSpPr>
          <p:nvPr>
            <p:ph type="sldImg"/>
          </p:nvPr>
        </p:nvSpPr>
        <p:spPr>
          <a:ln/>
        </p:spPr>
      </p:sp>
      <p:sp>
        <p:nvSpPr>
          <p:cNvPr id="481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p>
        </p:txBody>
      </p:sp>
      <p:sp>
        <p:nvSpPr>
          <p:cNvPr id="481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ECFCE53-E0E9-42AB-9B4E-A41B430ECA37}" type="slidenum">
              <a:rPr lang="en-US" altLang="en-US" smtClean="0">
                <a:solidFill>
                  <a:prstClr val="black"/>
                </a:solidFill>
              </a:rPr>
              <a:pPr eaLnBrk="1" hangingPunct="1">
                <a:spcBef>
                  <a:spcPct val="0"/>
                </a:spcBef>
              </a:pPr>
              <a:t>50</a:t>
            </a:fld>
            <a:endParaRPr lang="en-US" altLang="en-US" dirty="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Slide Image Placeholder 1"/>
          <p:cNvSpPr>
            <a:spLocks noGrp="1" noRot="1" noChangeAspect="1" noTextEdit="1"/>
          </p:cNvSpPr>
          <p:nvPr>
            <p:ph type="sldImg"/>
          </p:nvPr>
        </p:nvSpPr>
        <p:spPr>
          <a:ln/>
        </p:spPr>
      </p:sp>
      <p:sp>
        <p:nvSpPr>
          <p:cNvPr id="589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solidFill>
                  <a:srgbClr val="000000"/>
                </a:solidFill>
              </a:rPr>
              <a:t>This was a project I was involved in a few years ago.</a:t>
            </a:r>
            <a:endParaRPr lang="en-CA" altLang="en-US">
              <a:solidFill>
                <a:srgbClr val="000000"/>
              </a:solidFill>
            </a:endParaRPr>
          </a:p>
          <a:p>
            <a:endParaRPr lang="en-CA" altLang="en-US"/>
          </a:p>
        </p:txBody>
      </p:sp>
      <p:sp>
        <p:nvSpPr>
          <p:cNvPr id="589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883" indent="-285724" eaLnBrk="0" hangingPunct="0">
              <a:spcBef>
                <a:spcPct val="30000"/>
              </a:spcBef>
              <a:defRPr sz="1200">
                <a:solidFill>
                  <a:schemeClr val="tx1"/>
                </a:solidFill>
                <a:latin typeface="Arial" charset="0"/>
              </a:defRPr>
            </a:lvl2pPr>
            <a:lvl3pPr marL="1142898" indent="-228580" eaLnBrk="0" hangingPunct="0">
              <a:spcBef>
                <a:spcPct val="30000"/>
              </a:spcBef>
              <a:defRPr sz="1200">
                <a:solidFill>
                  <a:schemeClr val="tx1"/>
                </a:solidFill>
                <a:latin typeface="Arial" charset="0"/>
              </a:defRPr>
            </a:lvl3pPr>
            <a:lvl4pPr marL="1600057" indent="-228580" eaLnBrk="0" hangingPunct="0">
              <a:spcBef>
                <a:spcPct val="30000"/>
              </a:spcBef>
              <a:defRPr sz="1200">
                <a:solidFill>
                  <a:schemeClr val="tx1"/>
                </a:solidFill>
                <a:latin typeface="Arial" charset="0"/>
              </a:defRPr>
            </a:lvl4pPr>
            <a:lvl5pPr marL="2057217" indent="-228580" eaLnBrk="0" hangingPunct="0">
              <a:spcBef>
                <a:spcPct val="30000"/>
              </a:spcBef>
              <a:defRPr sz="1200">
                <a:solidFill>
                  <a:schemeClr val="tx1"/>
                </a:solidFill>
                <a:latin typeface="Arial" charset="0"/>
              </a:defRPr>
            </a:lvl5pPr>
            <a:lvl6pPr marL="2514376" indent="-228580" eaLnBrk="0" fontAlgn="base" hangingPunct="0">
              <a:spcBef>
                <a:spcPct val="30000"/>
              </a:spcBef>
              <a:spcAft>
                <a:spcPct val="0"/>
              </a:spcAft>
              <a:defRPr sz="1200">
                <a:solidFill>
                  <a:schemeClr val="tx1"/>
                </a:solidFill>
                <a:latin typeface="Arial" charset="0"/>
              </a:defRPr>
            </a:lvl6pPr>
            <a:lvl7pPr marL="2971535" indent="-228580" eaLnBrk="0" fontAlgn="base" hangingPunct="0">
              <a:spcBef>
                <a:spcPct val="30000"/>
              </a:spcBef>
              <a:spcAft>
                <a:spcPct val="0"/>
              </a:spcAft>
              <a:defRPr sz="1200">
                <a:solidFill>
                  <a:schemeClr val="tx1"/>
                </a:solidFill>
                <a:latin typeface="Arial" charset="0"/>
              </a:defRPr>
            </a:lvl7pPr>
            <a:lvl8pPr marL="3428695" indent="-228580" eaLnBrk="0" fontAlgn="base" hangingPunct="0">
              <a:spcBef>
                <a:spcPct val="30000"/>
              </a:spcBef>
              <a:spcAft>
                <a:spcPct val="0"/>
              </a:spcAft>
              <a:defRPr sz="1200">
                <a:solidFill>
                  <a:schemeClr val="tx1"/>
                </a:solidFill>
                <a:latin typeface="Arial" charset="0"/>
              </a:defRPr>
            </a:lvl8pPr>
            <a:lvl9pPr marL="3885854" indent="-22858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2F9E04B-D391-45D1-A79F-3D156A6FDEF1}" type="slidenum">
              <a:rPr lang="en-CA" altLang="en-US" smtClean="0">
                <a:solidFill>
                  <a:srgbClr val="000000"/>
                </a:solidFill>
              </a:rPr>
              <a:pPr eaLnBrk="1" hangingPunct="1">
                <a:spcBef>
                  <a:spcPct val="0"/>
                </a:spcBef>
              </a:pPr>
              <a:t>58</a:t>
            </a:fld>
            <a:endParaRPr lang="en-CA" altLang="en-US">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Slide Image Placeholder 1"/>
          <p:cNvSpPr>
            <a:spLocks noGrp="1" noRot="1" noChangeAspect="1" noTextEdit="1"/>
          </p:cNvSpPr>
          <p:nvPr>
            <p:ph type="sldImg"/>
          </p:nvPr>
        </p:nvSpPr>
        <p:spPr>
          <a:ln/>
        </p:spPr>
      </p:sp>
      <p:sp>
        <p:nvSpPr>
          <p:cNvPr id="590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They were spreading soil (actually an oxidized till material) on the face of their tailings dam and they ended up with erosion before they were even done spreading the soil…</a:t>
            </a:r>
            <a:endParaRPr lang="en-CA" altLang="en-US"/>
          </a:p>
        </p:txBody>
      </p:sp>
      <p:sp>
        <p:nvSpPr>
          <p:cNvPr id="590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883" indent="-285724" eaLnBrk="0" hangingPunct="0">
              <a:spcBef>
                <a:spcPct val="30000"/>
              </a:spcBef>
              <a:defRPr sz="1200">
                <a:solidFill>
                  <a:schemeClr val="tx1"/>
                </a:solidFill>
                <a:latin typeface="Arial" charset="0"/>
              </a:defRPr>
            </a:lvl2pPr>
            <a:lvl3pPr marL="1142898" indent="-228580" eaLnBrk="0" hangingPunct="0">
              <a:spcBef>
                <a:spcPct val="30000"/>
              </a:spcBef>
              <a:defRPr sz="1200">
                <a:solidFill>
                  <a:schemeClr val="tx1"/>
                </a:solidFill>
                <a:latin typeface="Arial" charset="0"/>
              </a:defRPr>
            </a:lvl3pPr>
            <a:lvl4pPr marL="1600057" indent="-228580" eaLnBrk="0" hangingPunct="0">
              <a:spcBef>
                <a:spcPct val="30000"/>
              </a:spcBef>
              <a:defRPr sz="1200">
                <a:solidFill>
                  <a:schemeClr val="tx1"/>
                </a:solidFill>
                <a:latin typeface="Arial" charset="0"/>
              </a:defRPr>
            </a:lvl4pPr>
            <a:lvl5pPr marL="2057217" indent="-228580" eaLnBrk="0" hangingPunct="0">
              <a:spcBef>
                <a:spcPct val="30000"/>
              </a:spcBef>
              <a:defRPr sz="1200">
                <a:solidFill>
                  <a:schemeClr val="tx1"/>
                </a:solidFill>
                <a:latin typeface="Arial" charset="0"/>
              </a:defRPr>
            </a:lvl5pPr>
            <a:lvl6pPr marL="2514376" indent="-228580" eaLnBrk="0" fontAlgn="base" hangingPunct="0">
              <a:spcBef>
                <a:spcPct val="30000"/>
              </a:spcBef>
              <a:spcAft>
                <a:spcPct val="0"/>
              </a:spcAft>
              <a:defRPr sz="1200">
                <a:solidFill>
                  <a:schemeClr val="tx1"/>
                </a:solidFill>
                <a:latin typeface="Arial" charset="0"/>
              </a:defRPr>
            </a:lvl6pPr>
            <a:lvl7pPr marL="2971535" indent="-228580" eaLnBrk="0" fontAlgn="base" hangingPunct="0">
              <a:spcBef>
                <a:spcPct val="30000"/>
              </a:spcBef>
              <a:spcAft>
                <a:spcPct val="0"/>
              </a:spcAft>
              <a:defRPr sz="1200">
                <a:solidFill>
                  <a:schemeClr val="tx1"/>
                </a:solidFill>
                <a:latin typeface="Arial" charset="0"/>
              </a:defRPr>
            </a:lvl7pPr>
            <a:lvl8pPr marL="3428695" indent="-228580" eaLnBrk="0" fontAlgn="base" hangingPunct="0">
              <a:spcBef>
                <a:spcPct val="30000"/>
              </a:spcBef>
              <a:spcAft>
                <a:spcPct val="0"/>
              </a:spcAft>
              <a:defRPr sz="1200">
                <a:solidFill>
                  <a:schemeClr val="tx1"/>
                </a:solidFill>
                <a:latin typeface="Arial" charset="0"/>
              </a:defRPr>
            </a:lvl8pPr>
            <a:lvl9pPr marL="3885854" indent="-22858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A84F080-5197-4977-89E9-859BD87DC8D0}" type="slidenum">
              <a:rPr lang="en-US" altLang="en-US" smtClean="0">
                <a:solidFill>
                  <a:srgbClr val="000000"/>
                </a:solidFill>
              </a:rPr>
              <a:pPr eaLnBrk="1" hangingPunct="1">
                <a:spcBef>
                  <a:spcPct val="0"/>
                </a:spcBef>
              </a:pPr>
              <a:t>59</a:t>
            </a:fld>
            <a:endParaRPr lang="en-US" altLang="en-US">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Slide Image Placeholder 1"/>
          <p:cNvSpPr>
            <a:spLocks noGrp="1" noRot="1" noChangeAspect="1" noTextEdit="1"/>
          </p:cNvSpPr>
          <p:nvPr>
            <p:ph type="sldImg"/>
          </p:nvPr>
        </p:nvSpPr>
        <p:spPr>
          <a:ln/>
        </p:spPr>
      </p:sp>
      <p:sp>
        <p:nvSpPr>
          <p:cNvPr id="591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CA" altLang="en-US"/>
              <a:t>The issue with the smooth slope was erosion.  Water running down the slope would reach a point where the soils would saturate and slough away causing these erosion rills.  Notice the tailings sand piling up on the bench.  Any time you see sediments showing up like this there is erosion happening somewhere.  The same is true for cloudy water.  If the water is cloudy running off a site then there is erosion happening on the site.</a:t>
            </a:r>
          </a:p>
        </p:txBody>
      </p:sp>
      <p:sp>
        <p:nvSpPr>
          <p:cNvPr id="591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883" indent="-285724" eaLnBrk="0" hangingPunct="0">
              <a:spcBef>
                <a:spcPct val="30000"/>
              </a:spcBef>
              <a:defRPr sz="1200">
                <a:solidFill>
                  <a:schemeClr val="tx1"/>
                </a:solidFill>
                <a:latin typeface="Arial" charset="0"/>
              </a:defRPr>
            </a:lvl2pPr>
            <a:lvl3pPr marL="1142898" indent="-228580" eaLnBrk="0" hangingPunct="0">
              <a:spcBef>
                <a:spcPct val="30000"/>
              </a:spcBef>
              <a:defRPr sz="1200">
                <a:solidFill>
                  <a:schemeClr val="tx1"/>
                </a:solidFill>
                <a:latin typeface="Arial" charset="0"/>
              </a:defRPr>
            </a:lvl3pPr>
            <a:lvl4pPr marL="1600057" indent="-228580" eaLnBrk="0" hangingPunct="0">
              <a:spcBef>
                <a:spcPct val="30000"/>
              </a:spcBef>
              <a:defRPr sz="1200">
                <a:solidFill>
                  <a:schemeClr val="tx1"/>
                </a:solidFill>
                <a:latin typeface="Arial" charset="0"/>
              </a:defRPr>
            </a:lvl4pPr>
            <a:lvl5pPr marL="2057217" indent="-228580" eaLnBrk="0" hangingPunct="0">
              <a:spcBef>
                <a:spcPct val="30000"/>
              </a:spcBef>
              <a:defRPr sz="1200">
                <a:solidFill>
                  <a:schemeClr val="tx1"/>
                </a:solidFill>
                <a:latin typeface="Arial" charset="0"/>
              </a:defRPr>
            </a:lvl5pPr>
            <a:lvl6pPr marL="2514376" indent="-228580" eaLnBrk="0" fontAlgn="base" hangingPunct="0">
              <a:spcBef>
                <a:spcPct val="30000"/>
              </a:spcBef>
              <a:spcAft>
                <a:spcPct val="0"/>
              </a:spcAft>
              <a:defRPr sz="1200">
                <a:solidFill>
                  <a:schemeClr val="tx1"/>
                </a:solidFill>
                <a:latin typeface="Arial" charset="0"/>
              </a:defRPr>
            </a:lvl6pPr>
            <a:lvl7pPr marL="2971535" indent="-228580" eaLnBrk="0" fontAlgn="base" hangingPunct="0">
              <a:spcBef>
                <a:spcPct val="30000"/>
              </a:spcBef>
              <a:spcAft>
                <a:spcPct val="0"/>
              </a:spcAft>
              <a:defRPr sz="1200">
                <a:solidFill>
                  <a:schemeClr val="tx1"/>
                </a:solidFill>
                <a:latin typeface="Arial" charset="0"/>
              </a:defRPr>
            </a:lvl7pPr>
            <a:lvl8pPr marL="3428695" indent="-228580" eaLnBrk="0" fontAlgn="base" hangingPunct="0">
              <a:spcBef>
                <a:spcPct val="30000"/>
              </a:spcBef>
              <a:spcAft>
                <a:spcPct val="0"/>
              </a:spcAft>
              <a:defRPr sz="1200">
                <a:solidFill>
                  <a:schemeClr val="tx1"/>
                </a:solidFill>
                <a:latin typeface="Arial" charset="0"/>
              </a:defRPr>
            </a:lvl8pPr>
            <a:lvl9pPr marL="3885854" indent="-22858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16CE955-EB83-4ED4-AEE1-28F14E4471B9}" type="slidenum">
              <a:rPr lang="en-CA" altLang="en-US" smtClean="0">
                <a:solidFill>
                  <a:srgbClr val="000000"/>
                </a:solidFill>
              </a:rPr>
              <a:pPr eaLnBrk="1" hangingPunct="1">
                <a:spcBef>
                  <a:spcPct val="0"/>
                </a:spcBef>
              </a:pPr>
              <a:t>60</a:t>
            </a:fld>
            <a:endParaRPr lang="en-CA" altLang="en-US">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a:t>In any case, the solution to sheet erosion is to stop the overland flow of water.  Making the surface rough and loose so the water soaks in rather than flowing across the surface is a simple, cost-effective way of solving this problem.</a:t>
            </a:r>
          </a:p>
        </p:txBody>
      </p:sp>
      <p:sp>
        <p:nvSpPr>
          <p:cNvPr id="204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A989951-E708-4586-87EE-ADA29E1FFE59}" type="slidenum">
              <a:rPr lang="en-CA" smtClean="0">
                <a:solidFill>
                  <a:prstClr val="black"/>
                </a:solidFill>
              </a:rPr>
              <a:pPr fontAlgn="base">
                <a:spcBef>
                  <a:spcPct val="0"/>
                </a:spcBef>
                <a:spcAft>
                  <a:spcPct val="0"/>
                </a:spcAft>
                <a:defRPr/>
              </a:pPr>
              <a:t>61</a:t>
            </a:fld>
            <a:endParaRPr lang="en-CA">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a:t>Here is the whole slope roughened.</a:t>
            </a:r>
          </a:p>
        </p:txBody>
      </p:sp>
      <p:sp>
        <p:nvSpPr>
          <p:cNvPr id="22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E99746C-0543-4B2D-A1C9-E372B4790CB1}" type="slidenum">
              <a:rPr lang="en-CA" smtClean="0">
                <a:solidFill>
                  <a:prstClr val="black"/>
                </a:solidFill>
              </a:rPr>
              <a:pPr fontAlgn="base">
                <a:spcBef>
                  <a:spcPct val="0"/>
                </a:spcBef>
                <a:spcAft>
                  <a:spcPct val="0"/>
                </a:spcAft>
                <a:defRPr/>
              </a:pPr>
              <a:t>62</a:t>
            </a:fld>
            <a:endParaRPr lang="en-CA">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Slide Image Placeholder 1"/>
          <p:cNvSpPr>
            <a:spLocks noGrp="1" noRot="1" noChangeAspect="1" noTextEdit="1"/>
          </p:cNvSpPr>
          <p:nvPr>
            <p:ph type="sldImg"/>
          </p:nvPr>
        </p:nvSpPr>
        <p:spPr>
          <a:ln/>
        </p:spPr>
      </p:sp>
      <p:sp>
        <p:nvSpPr>
          <p:cNvPr id="451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p>
        </p:txBody>
      </p:sp>
      <p:sp>
        <p:nvSpPr>
          <p:cNvPr id="451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charset="0"/>
              </a:defRPr>
            </a:lvl1pPr>
            <a:lvl2pPr marL="702756" indent="-270291" eaLnBrk="0" hangingPunct="0">
              <a:spcBef>
                <a:spcPct val="30000"/>
              </a:spcBef>
              <a:defRPr sz="1100">
                <a:solidFill>
                  <a:schemeClr val="tx1"/>
                </a:solidFill>
                <a:latin typeface="Arial" charset="0"/>
              </a:defRPr>
            </a:lvl2pPr>
            <a:lvl3pPr marL="1081164" indent="-216233" eaLnBrk="0" hangingPunct="0">
              <a:spcBef>
                <a:spcPct val="30000"/>
              </a:spcBef>
              <a:defRPr sz="1100">
                <a:solidFill>
                  <a:schemeClr val="tx1"/>
                </a:solidFill>
                <a:latin typeface="Arial" charset="0"/>
              </a:defRPr>
            </a:lvl3pPr>
            <a:lvl4pPr marL="1513629" indent="-216233" eaLnBrk="0" hangingPunct="0">
              <a:spcBef>
                <a:spcPct val="30000"/>
              </a:spcBef>
              <a:defRPr sz="1100">
                <a:solidFill>
                  <a:schemeClr val="tx1"/>
                </a:solidFill>
                <a:latin typeface="Arial" charset="0"/>
              </a:defRPr>
            </a:lvl4pPr>
            <a:lvl5pPr marL="1946095" indent="-216233" eaLnBrk="0" hangingPunct="0">
              <a:spcBef>
                <a:spcPct val="30000"/>
              </a:spcBef>
              <a:defRPr sz="1100">
                <a:solidFill>
                  <a:schemeClr val="tx1"/>
                </a:solidFill>
                <a:latin typeface="Arial" charset="0"/>
              </a:defRPr>
            </a:lvl5pPr>
            <a:lvl6pPr marL="2378560" indent="-216233" eaLnBrk="0" fontAlgn="base" hangingPunct="0">
              <a:spcBef>
                <a:spcPct val="30000"/>
              </a:spcBef>
              <a:spcAft>
                <a:spcPct val="0"/>
              </a:spcAft>
              <a:defRPr sz="1100">
                <a:solidFill>
                  <a:schemeClr val="tx1"/>
                </a:solidFill>
                <a:latin typeface="Arial" charset="0"/>
              </a:defRPr>
            </a:lvl6pPr>
            <a:lvl7pPr marL="2811026" indent="-216233" eaLnBrk="0" fontAlgn="base" hangingPunct="0">
              <a:spcBef>
                <a:spcPct val="30000"/>
              </a:spcBef>
              <a:spcAft>
                <a:spcPct val="0"/>
              </a:spcAft>
              <a:defRPr sz="1100">
                <a:solidFill>
                  <a:schemeClr val="tx1"/>
                </a:solidFill>
                <a:latin typeface="Arial" charset="0"/>
              </a:defRPr>
            </a:lvl7pPr>
            <a:lvl8pPr marL="3243491" indent="-216233" eaLnBrk="0" fontAlgn="base" hangingPunct="0">
              <a:spcBef>
                <a:spcPct val="30000"/>
              </a:spcBef>
              <a:spcAft>
                <a:spcPct val="0"/>
              </a:spcAft>
              <a:defRPr sz="1100">
                <a:solidFill>
                  <a:schemeClr val="tx1"/>
                </a:solidFill>
                <a:latin typeface="Arial" charset="0"/>
              </a:defRPr>
            </a:lvl8pPr>
            <a:lvl9pPr marL="3675957" indent="-216233"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7BD6A445-C2D8-44C1-922C-4B3B51D2513D}" type="slidenum">
              <a:rPr lang="en-US" altLang="en-US" sz="1200">
                <a:solidFill>
                  <a:prstClr val="black"/>
                </a:solidFill>
              </a:rPr>
              <a:pPr eaLnBrk="1" hangingPunct="1">
                <a:spcBef>
                  <a:spcPct val="0"/>
                </a:spcBef>
              </a:pPr>
              <a:t>7</a:t>
            </a:fld>
            <a:endParaRPr lang="en-US" altLang="en-US" sz="1200" dirty="0">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Slide Image Placeholder 1"/>
          <p:cNvSpPr>
            <a:spLocks noGrp="1" noRot="1" noChangeAspect="1" noTextEdit="1"/>
          </p:cNvSpPr>
          <p:nvPr>
            <p:ph type="sldImg"/>
          </p:nvPr>
        </p:nvSpPr>
        <p:spPr>
          <a:ln/>
        </p:spPr>
      </p:sp>
      <p:sp>
        <p:nvSpPr>
          <p:cNvPr id="600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CA" altLang="en-US"/>
              <a:t>In this way, the rough and loose terrain controls erosion and encourages native species establishment.  The other nice thing is that it is about 1/3 the cost of normal hydroseeding, the traditional erosion control treatment.</a:t>
            </a:r>
          </a:p>
        </p:txBody>
      </p:sp>
      <p:sp>
        <p:nvSpPr>
          <p:cNvPr id="600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883" indent="-285724" eaLnBrk="0" hangingPunct="0">
              <a:spcBef>
                <a:spcPct val="30000"/>
              </a:spcBef>
              <a:defRPr sz="1200">
                <a:solidFill>
                  <a:schemeClr val="tx1"/>
                </a:solidFill>
                <a:latin typeface="Arial" charset="0"/>
              </a:defRPr>
            </a:lvl2pPr>
            <a:lvl3pPr marL="1142898" indent="-228580" eaLnBrk="0" hangingPunct="0">
              <a:spcBef>
                <a:spcPct val="30000"/>
              </a:spcBef>
              <a:defRPr sz="1200">
                <a:solidFill>
                  <a:schemeClr val="tx1"/>
                </a:solidFill>
                <a:latin typeface="Arial" charset="0"/>
              </a:defRPr>
            </a:lvl3pPr>
            <a:lvl4pPr marL="1600057" indent="-228580" eaLnBrk="0" hangingPunct="0">
              <a:spcBef>
                <a:spcPct val="30000"/>
              </a:spcBef>
              <a:defRPr sz="1200">
                <a:solidFill>
                  <a:schemeClr val="tx1"/>
                </a:solidFill>
                <a:latin typeface="Arial" charset="0"/>
              </a:defRPr>
            </a:lvl4pPr>
            <a:lvl5pPr marL="2057217" indent="-228580" eaLnBrk="0" hangingPunct="0">
              <a:spcBef>
                <a:spcPct val="30000"/>
              </a:spcBef>
              <a:defRPr sz="1200">
                <a:solidFill>
                  <a:schemeClr val="tx1"/>
                </a:solidFill>
                <a:latin typeface="Arial" charset="0"/>
              </a:defRPr>
            </a:lvl5pPr>
            <a:lvl6pPr marL="2514376" indent="-228580" eaLnBrk="0" fontAlgn="base" hangingPunct="0">
              <a:spcBef>
                <a:spcPct val="30000"/>
              </a:spcBef>
              <a:spcAft>
                <a:spcPct val="0"/>
              </a:spcAft>
              <a:defRPr sz="1200">
                <a:solidFill>
                  <a:schemeClr val="tx1"/>
                </a:solidFill>
                <a:latin typeface="Arial" charset="0"/>
              </a:defRPr>
            </a:lvl6pPr>
            <a:lvl7pPr marL="2971535" indent="-228580" eaLnBrk="0" fontAlgn="base" hangingPunct="0">
              <a:spcBef>
                <a:spcPct val="30000"/>
              </a:spcBef>
              <a:spcAft>
                <a:spcPct val="0"/>
              </a:spcAft>
              <a:defRPr sz="1200">
                <a:solidFill>
                  <a:schemeClr val="tx1"/>
                </a:solidFill>
                <a:latin typeface="Arial" charset="0"/>
              </a:defRPr>
            </a:lvl7pPr>
            <a:lvl8pPr marL="3428695" indent="-228580" eaLnBrk="0" fontAlgn="base" hangingPunct="0">
              <a:spcBef>
                <a:spcPct val="30000"/>
              </a:spcBef>
              <a:spcAft>
                <a:spcPct val="0"/>
              </a:spcAft>
              <a:defRPr sz="1200">
                <a:solidFill>
                  <a:schemeClr val="tx1"/>
                </a:solidFill>
                <a:latin typeface="Arial" charset="0"/>
              </a:defRPr>
            </a:lvl8pPr>
            <a:lvl9pPr marL="3885854" indent="-22858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25DFFBD-3DAF-44E5-AF07-C88AD8405E09}" type="slidenum">
              <a:rPr lang="en-CA" altLang="en-US" smtClean="0">
                <a:solidFill>
                  <a:srgbClr val="000000"/>
                </a:solidFill>
              </a:rPr>
              <a:pPr eaLnBrk="1" hangingPunct="1">
                <a:spcBef>
                  <a:spcPct val="0"/>
                </a:spcBef>
              </a:pPr>
              <a:t>63</a:t>
            </a:fld>
            <a:endParaRPr lang="en-CA" altLang="en-US">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a:t>
            </a:r>
            <a:r>
              <a:rPr lang="en-CA" baseline="0" dirty="0"/>
              <a:t> rough and loose treatments were applied on the flat dump platforms, creating conditions that will support the growth of a variety of species.</a:t>
            </a:r>
            <a:endParaRPr lang="en-CA" dirty="0"/>
          </a:p>
        </p:txBody>
      </p:sp>
      <p:sp>
        <p:nvSpPr>
          <p:cNvPr id="4" name="Slide Number Placeholder 3"/>
          <p:cNvSpPr>
            <a:spLocks noGrp="1"/>
          </p:cNvSpPr>
          <p:nvPr>
            <p:ph type="sldNum" sz="quarter" idx="10"/>
          </p:nvPr>
        </p:nvSpPr>
        <p:spPr/>
        <p:txBody>
          <a:bodyPr/>
          <a:lstStyle/>
          <a:p>
            <a:fld id="{774D5572-3143-4A44-B01B-FA86D2DDD948}" type="slidenum">
              <a:rPr lang="en-CA" smtClean="0">
                <a:solidFill>
                  <a:prstClr val="black"/>
                </a:solidFill>
              </a:rPr>
              <a:pPr/>
              <a:t>65</a:t>
            </a:fld>
            <a:endParaRPr lang="en-CA">
              <a:solidFill>
                <a:prstClr val="black"/>
              </a:solidFill>
            </a:endParaRPr>
          </a:p>
        </p:txBody>
      </p:sp>
    </p:spTree>
    <p:extLst>
      <p:ext uri="{BB962C8B-B14F-4D97-AF65-F5344CB8AC3E}">
        <p14:creationId xmlns:p14="http://schemas.microsoft.com/office/powerpoint/2010/main" val="4225109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charset="0"/>
              </a:defRPr>
            </a:lvl1pPr>
            <a:lvl2pPr marL="702756" indent="-270291" eaLnBrk="0" hangingPunct="0">
              <a:spcBef>
                <a:spcPct val="30000"/>
              </a:spcBef>
              <a:defRPr sz="1100">
                <a:solidFill>
                  <a:schemeClr val="tx1"/>
                </a:solidFill>
                <a:latin typeface="Arial" charset="0"/>
              </a:defRPr>
            </a:lvl2pPr>
            <a:lvl3pPr marL="1081164" indent="-216233" eaLnBrk="0" hangingPunct="0">
              <a:spcBef>
                <a:spcPct val="30000"/>
              </a:spcBef>
              <a:defRPr sz="1100">
                <a:solidFill>
                  <a:schemeClr val="tx1"/>
                </a:solidFill>
                <a:latin typeface="Arial" charset="0"/>
              </a:defRPr>
            </a:lvl3pPr>
            <a:lvl4pPr marL="1513629" indent="-216233" eaLnBrk="0" hangingPunct="0">
              <a:spcBef>
                <a:spcPct val="30000"/>
              </a:spcBef>
              <a:defRPr sz="1100">
                <a:solidFill>
                  <a:schemeClr val="tx1"/>
                </a:solidFill>
                <a:latin typeface="Arial" charset="0"/>
              </a:defRPr>
            </a:lvl4pPr>
            <a:lvl5pPr marL="1946095" indent="-216233" eaLnBrk="0" hangingPunct="0">
              <a:spcBef>
                <a:spcPct val="30000"/>
              </a:spcBef>
              <a:defRPr sz="1100">
                <a:solidFill>
                  <a:schemeClr val="tx1"/>
                </a:solidFill>
                <a:latin typeface="Arial" charset="0"/>
              </a:defRPr>
            </a:lvl5pPr>
            <a:lvl6pPr marL="2378560" indent="-216233" eaLnBrk="0" fontAlgn="base" hangingPunct="0">
              <a:spcBef>
                <a:spcPct val="30000"/>
              </a:spcBef>
              <a:spcAft>
                <a:spcPct val="0"/>
              </a:spcAft>
              <a:defRPr sz="1100">
                <a:solidFill>
                  <a:schemeClr val="tx1"/>
                </a:solidFill>
                <a:latin typeface="Arial" charset="0"/>
              </a:defRPr>
            </a:lvl6pPr>
            <a:lvl7pPr marL="2811026" indent="-216233" eaLnBrk="0" fontAlgn="base" hangingPunct="0">
              <a:spcBef>
                <a:spcPct val="30000"/>
              </a:spcBef>
              <a:spcAft>
                <a:spcPct val="0"/>
              </a:spcAft>
              <a:defRPr sz="1100">
                <a:solidFill>
                  <a:schemeClr val="tx1"/>
                </a:solidFill>
                <a:latin typeface="Arial" charset="0"/>
              </a:defRPr>
            </a:lvl7pPr>
            <a:lvl8pPr marL="3243491" indent="-216233" eaLnBrk="0" fontAlgn="base" hangingPunct="0">
              <a:spcBef>
                <a:spcPct val="30000"/>
              </a:spcBef>
              <a:spcAft>
                <a:spcPct val="0"/>
              </a:spcAft>
              <a:defRPr sz="1100">
                <a:solidFill>
                  <a:schemeClr val="tx1"/>
                </a:solidFill>
                <a:latin typeface="Arial" charset="0"/>
              </a:defRPr>
            </a:lvl8pPr>
            <a:lvl9pPr marL="3675957" indent="-216233"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BCA6DBD6-C110-4177-88C4-238B106674A3}" type="slidenum">
              <a:rPr lang="en-US" altLang="en-US" sz="1200"/>
              <a:pPr eaLnBrk="1" hangingPunct="1">
                <a:spcBef>
                  <a:spcPct val="0"/>
                </a:spcBef>
              </a:pPr>
              <a:t>66</a:t>
            </a:fld>
            <a:endParaRPr lang="en-US" altLang="en-US" sz="1200"/>
          </a:p>
        </p:txBody>
      </p:sp>
      <p:sp>
        <p:nvSpPr>
          <p:cNvPr id="590851" name="Rectangle 2"/>
          <p:cNvSpPr>
            <a:spLocks noGrp="1" noRot="1" noChangeAspect="1" noChangeArrowheads="1" noTextEdit="1"/>
          </p:cNvSpPr>
          <p:nvPr>
            <p:ph type="sldImg"/>
          </p:nvPr>
        </p:nvSpPr>
        <p:spPr>
          <a:ln/>
        </p:spPr>
      </p:sp>
      <p:sp>
        <p:nvSpPr>
          <p:cNvPr id="590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Notice rough and loose substrate (tunnel muck) and the general lack of a seeded cover.</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charset="0"/>
              </a:defRPr>
            </a:lvl1pPr>
            <a:lvl2pPr marL="702756" indent="-270291" eaLnBrk="0" hangingPunct="0">
              <a:spcBef>
                <a:spcPct val="30000"/>
              </a:spcBef>
              <a:defRPr sz="1100">
                <a:solidFill>
                  <a:schemeClr val="tx1"/>
                </a:solidFill>
                <a:latin typeface="Arial" charset="0"/>
              </a:defRPr>
            </a:lvl2pPr>
            <a:lvl3pPr marL="1081164" indent="-216233" eaLnBrk="0" hangingPunct="0">
              <a:spcBef>
                <a:spcPct val="30000"/>
              </a:spcBef>
              <a:defRPr sz="1100">
                <a:solidFill>
                  <a:schemeClr val="tx1"/>
                </a:solidFill>
                <a:latin typeface="Arial" charset="0"/>
              </a:defRPr>
            </a:lvl3pPr>
            <a:lvl4pPr marL="1513629" indent="-216233" eaLnBrk="0" hangingPunct="0">
              <a:spcBef>
                <a:spcPct val="30000"/>
              </a:spcBef>
              <a:defRPr sz="1100">
                <a:solidFill>
                  <a:schemeClr val="tx1"/>
                </a:solidFill>
                <a:latin typeface="Arial" charset="0"/>
              </a:defRPr>
            </a:lvl4pPr>
            <a:lvl5pPr marL="1946095" indent="-216233" eaLnBrk="0" hangingPunct="0">
              <a:spcBef>
                <a:spcPct val="30000"/>
              </a:spcBef>
              <a:defRPr sz="1100">
                <a:solidFill>
                  <a:schemeClr val="tx1"/>
                </a:solidFill>
                <a:latin typeface="Arial" charset="0"/>
              </a:defRPr>
            </a:lvl5pPr>
            <a:lvl6pPr marL="2378560" indent="-216233" eaLnBrk="0" fontAlgn="base" hangingPunct="0">
              <a:spcBef>
                <a:spcPct val="30000"/>
              </a:spcBef>
              <a:spcAft>
                <a:spcPct val="0"/>
              </a:spcAft>
              <a:defRPr sz="1100">
                <a:solidFill>
                  <a:schemeClr val="tx1"/>
                </a:solidFill>
                <a:latin typeface="Arial" charset="0"/>
              </a:defRPr>
            </a:lvl6pPr>
            <a:lvl7pPr marL="2811026" indent="-216233" eaLnBrk="0" fontAlgn="base" hangingPunct="0">
              <a:spcBef>
                <a:spcPct val="30000"/>
              </a:spcBef>
              <a:spcAft>
                <a:spcPct val="0"/>
              </a:spcAft>
              <a:defRPr sz="1100">
                <a:solidFill>
                  <a:schemeClr val="tx1"/>
                </a:solidFill>
                <a:latin typeface="Arial" charset="0"/>
              </a:defRPr>
            </a:lvl7pPr>
            <a:lvl8pPr marL="3243491" indent="-216233" eaLnBrk="0" fontAlgn="base" hangingPunct="0">
              <a:spcBef>
                <a:spcPct val="30000"/>
              </a:spcBef>
              <a:spcAft>
                <a:spcPct val="0"/>
              </a:spcAft>
              <a:defRPr sz="1100">
                <a:solidFill>
                  <a:schemeClr val="tx1"/>
                </a:solidFill>
                <a:latin typeface="Arial" charset="0"/>
              </a:defRPr>
            </a:lvl8pPr>
            <a:lvl9pPr marL="3675957" indent="-216233"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F7898587-41A0-419B-B75F-03E965598FD2}" type="slidenum">
              <a:rPr lang="en-US" altLang="en-US" sz="1200"/>
              <a:pPr eaLnBrk="1" hangingPunct="1">
                <a:spcBef>
                  <a:spcPct val="0"/>
                </a:spcBef>
              </a:pPr>
              <a:t>67</a:t>
            </a:fld>
            <a:endParaRPr lang="en-US" altLang="en-US" sz="1200"/>
          </a:p>
        </p:txBody>
      </p:sp>
      <p:sp>
        <p:nvSpPr>
          <p:cNvPr id="591875" name="Rectangle 2"/>
          <p:cNvSpPr>
            <a:spLocks noGrp="1" noRot="1" noChangeAspect="1" noChangeArrowheads="1" noTextEdit="1"/>
          </p:cNvSpPr>
          <p:nvPr>
            <p:ph type="sldImg"/>
          </p:nvPr>
        </p:nvSpPr>
        <p:spPr>
          <a:ln/>
        </p:spPr>
      </p:sp>
      <p:sp>
        <p:nvSpPr>
          <p:cNvPr id="591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Looking towards the Mount Macdonald Tunnel portal</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charset="0"/>
              </a:defRPr>
            </a:lvl1pPr>
            <a:lvl2pPr marL="702756" indent="-270291" eaLnBrk="0" hangingPunct="0">
              <a:spcBef>
                <a:spcPct val="30000"/>
              </a:spcBef>
              <a:defRPr sz="1100">
                <a:solidFill>
                  <a:schemeClr val="tx1"/>
                </a:solidFill>
                <a:latin typeface="Arial" charset="0"/>
              </a:defRPr>
            </a:lvl2pPr>
            <a:lvl3pPr marL="1081164" indent="-216233" eaLnBrk="0" hangingPunct="0">
              <a:spcBef>
                <a:spcPct val="30000"/>
              </a:spcBef>
              <a:defRPr sz="1100">
                <a:solidFill>
                  <a:schemeClr val="tx1"/>
                </a:solidFill>
                <a:latin typeface="Arial" charset="0"/>
              </a:defRPr>
            </a:lvl3pPr>
            <a:lvl4pPr marL="1513629" indent="-216233" eaLnBrk="0" hangingPunct="0">
              <a:spcBef>
                <a:spcPct val="30000"/>
              </a:spcBef>
              <a:defRPr sz="1100">
                <a:solidFill>
                  <a:schemeClr val="tx1"/>
                </a:solidFill>
                <a:latin typeface="Arial" charset="0"/>
              </a:defRPr>
            </a:lvl4pPr>
            <a:lvl5pPr marL="1946095" indent="-216233" eaLnBrk="0" hangingPunct="0">
              <a:spcBef>
                <a:spcPct val="30000"/>
              </a:spcBef>
              <a:defRPr sz="1100">
                <a:solidFill>
                  <a:schemeClr val="tx1"/>
                </a:solidFill>
                <a:latin typeface="Arial" charset="0"/>
              </a:defRPr>
            </a:lvl5pPr>
            <a:lvl6pPr marL="2378560" indent="-216233" eaLnBrk="0" fontAlgn="base" hangingPunct="0">
              <a:spcBef>
                <a:spcPct val="30000"/>
              </a:spcBef>
              <a:spcAft>
                <a:spcPct val="0"/>
              </a:spcAft>
              <a:defRPr sz="1100">
                <a:solidFill>
                  <a:schemeClr val="tx1"/>
                </a:solidFill>
                <a:latin typeface="Arial" charset="0"/>
              </a:defRPr>
            </a:lvl6pPr>
            <a:lvl7pPr marL="2811026" indent="-216233" eaLnBrk="0" fontAlgn="base" hangingPunct="0">
              <a:spcBef>
                <a:spcPct val="30000"/>
              </a:spcBef>
              <a:spcAft>
                <a:spcPct val="0"/>
              </a:spcAft>
              <a:defRPr sz="1100">
                <a:solidFill>
                  <a:schemeClr val="tx1"/>
                </a:solidFill>
                <a:latin typeface="Arial" charset="0"/>
              </a:defRPr>
            </a:lvl7pPr>
            <a:lvl8pPr marL="3243491" indent="-216233" eaLnBrk="0" fontAlgn="base" hangingPunct="0">
              <a:spcBef>
                <a:spcPct val="30000"/>
              </a:spcBef>
              <a:spcAft>
                <a:spcPct val="0"/>
              </a:spcAft>
              <a:defRPr sz="1100">
                <a:solidFill>
                  <a:schemeClr val="tx1"/>
                </a:solidFill>
                <a:latin typeface="Arial" charset="0"/>
              </a:defRPr>
            </a:lvl8pPr>
            <a:lvl9pPr marL="3675957" indent="-216233"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E5B59A7D-E78E-4783-9C98-08BE32D9D44F}" type="slidenum">
              <a:rPr lang="en-US" altLang="en-US" sz="1200"/>
              <a:pPr eaLnBrk="1" hangingPunct="1">
                <a:spcBef>
                  <a:spcPct val="0"/>
                </a:spcBef>
              </a:pPr>
              <a:t>68</a:t>
            </a:fld>
            <a:endParaRPr lang="en-US" altLang="en-US" sz="1200"/>
          </a:p>
        </p:txBody>
      </p:sp>
      <p:sp>
        <p:nvSpPr>
          <p:cNvPr id="595971" name="Rectangle 2"/>
          <p:cNvSpPr>
            <a:spLocks noGrp="1" noRot="1" noChangeAspect="1" noChangeArrowheads="1" noTextEdit="1"/>
          </p:cNvSpPr>
          <p:nvPr>
            <p:ph type="sldImg"/>
          </p:nvPr>
        </p:nvSpPr>
        <p:spPr>
          <a:ln/>
        </p:spPr>
      </p:sp>
      <p:sp>
        <p:nvSpPr>
          <p:cNvPr id="595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Conifers starting to dominate the canopy</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charset="0"/>
              </a:defRPr>
            </a:lvl1pPr>
            <a:lvl2pPr marL="702756" indent="-270291" eaLnBrk="0" hangingPunct="0">
              <a:spcBef>
                <a:spcPct val="30000"/>
              </a:spcBef>
              <a:defRPr sz="1100">
                <a:solidFill>
                  <a:schemeClr val="tx1"/>
                </a:solidFill>
                <a:latin typeface="Arial" charset="0"/>
              </a:defRPr>
            </a:lvl2pPr>
            <a:lvl3pPr marL="1081164" indent="-216233" eaLnBrk="0" hangingPunct="0">
              <a:spcBef>
                <a:spcPct val="30000"/>
              </a:spcBef>
              <a:defRPr sz="1100">
                <a:solidFill>
                  <a:schemeClr val="tx1"/>
                </a:solidFill>
                <a:latin typeface="Arial" charset="0"/>
              </a:defRPr>
            </a:lvl3pPr>
            <a:lvl4pPr marL="1513629" indent="-216233" eaLnBrk="0" hangingPunct="0">
              <a:spcBef>
                <a:spcPct val="30000"/>
              </a:spcBef>
              <a:defRPr sz="1100">
                <a:solidFill>
                  <a:schemeClr val="tx1"/>
                </a:solidFill>
                <a:latin typeface="Arial" charset="0"/>
              </a:defRPr>
            </a:lvl4pPr>
            <a:lvl5pPr marL="1946095" indent="-216233" eaLnBrk="0" hangingPunct="0">
              <a:spcBef>
                <a:spcPct val="30000"/>
              </a:spcBef>
              <a:defRPr sz="1100">
                <a:solidFill>
                  <a:schemeClr val="tx1"/>
                </a:solidFill>
                <a:latin typeface="Arial" charset="0"/>
              </a:defRPr>
            </a:lvl5pPr>
            <a:lvl6pPr marL="2378560" indent="-216233" eaLnBrk="0" fontAlgn="base" hangingPunct="0">
              <a:spcBef>
                <a:spcPct val="30000"/>
              </a:spcBef>
              <a:spcAft>
                <a:spcPct val="0"/>
              </a:spcAft>
              <a:defRPr sz="1100">
                <a:solidFill>
                  <a:schemeClr val="tx1"/>
                </a:solidFill>
                <a:latin typeface="Arial" charset="0"/>
              </a:defRPr>
            </a:lvl6pPr>
            <a:lvl7pPr marL="2811026" indent="-216233" eaLnBrk="0" fontAlgn="base" hangingPunct="0">
              <a:spcBef>
                <a:spcPct val="30000"/>
              </a:spcBef>
              <a:spcAft>
                <a:spcPct val="0"/>
              </a:spcAft>
              <a:defRPr sz="1100">
                <a:solidFill>
                  <a:schemeClr val="tx1"/>
                </a:solidFill>
                <a:latin typeface="Arial" charset="0"/>
              </a:defRPr>
            </a:lvl7pPr>
            <a:lvl8pPr marL="3243491" indent="-216233" eaLnBrk="0" fontAlgn="base" hangingPunct="0">
              <a:spcBef>
                <a:spcPct val="30000"/>
              </a:spcBef>
              <a:spcAft>
                <a:spcPct val="0"/>
              </a:spcAft>
              <a:defRPr sz="1100">
                <a:solidFill>
                  <a:schemeClr val="tx1"/>
                </a:solidFill>
                <a:latin typeface="Arial" charset="0"/>
              </a:defRPr>
            </a:lvl8pPr>
            <a:lvl9pPr marL="3675957" indent="-216233"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DB76B080-5BF6-4678-B9FB-9A0CA54C2224}" type="slidenum">
              <a:rPr lang="en-US" altLang="en-US" sz="1200"/>
              <a:pPr eaLnBrk="1" hangingPunct="1">
                <a:spcBef>
                  <a:spcPct val="0"/>
                </a:spcBef>
              </a:pPr>
              <a:t>69</a:t>
            </a:fld>
            <a:endParaRPr lang="en-US" altLang="en-US" sz="1200"/>
          </a:p>
        </p:txBody>
      </p:sp>
      <p:sp>
        <p:nvSpPr>
          <p:cNvPr id="596995" name="Rectangle 2"/>
          <p:cNvSpPr>
            <a:spLocks noGrp="1" noRot="1" noChangeAspect="1" noChangeArrowheads="1" noTextEdit="1"/>
          </p:cNvSpPr>
          <p:nvPr>
            <p:ph type="sldImg"/>
          </p:nvPr>
        </p:nvSpPr>
        <p:spPr>
          <a:ln/>
        </p:spPr>
      </p:sp>
      <p:sp>
        <p:nvSpPr>
          <p:cNvPr id="596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Note the healthy growth rates on the confers (internode length – length between main whorls of branches).  The red arrow shows the portal while the yellow arrows show the internode growth.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charset="0"/>
              </a:defRPr>
            </a:lvl1pPr>
            <a:lvl2pPr marL="702756" indent="-270291" eaLnBrk="0" hangingPunct="0">
              <a:spcBef>
                <a:spcPct val="30000"/>
              </a:spcBef>
              <a:defRPr sz="1100">
                <a:solidFill>
                  <a:schemeClr val="tx1"/>
                </a:solidFill>
                <a:latin typeface="Arial" charset="0"/>
              </a:defRPr>
            </a:lvl2pPr>
            <a:lvl3pPr marL="1081164" indent="-216233" eaLnBrk="0" hangingPunct="0">
              <a:spcBef>
                <a:spcPct val="30000"/>
              </a:spcBef>
              <a:defRPr sz="1100">
                <a:solidFill>
                  <a:schemeClr val="tx1"/>
                </a:solidFill>
                <a:latin typeface="Arial" charset="0"/>
              </a:defRPr>
            </a:lvl3pPr>
            <a:lvl4pPr marL="1513629" indent="-216233" eaLnBrk="0" hangingPunct="0">
              <a:spcBef>
                <a:spcPct val="30000"/>
              </a:spcBef>
              <a:defRPr sz="1100">
                <a:solidFill>
                  <a:schemeClr val="tx1"/>
                </a:solidFill>
                <a:latin typeface="Arial" charset="0"/>
              </a:defRPr>
            </a:lvl4pPr>
            <a:lvl5pPr marL="1946095" indent="-216233" eaLnBrk="0" hangingPunct="0">
              <a:spcBef>
                <a:spcPct val="30000"/>
              </a:spcBef>
              <a:defRPr sz="1100">
                <a:solidFill>
                  <a:schemeClr val="tx1"/>
                </a:solidFill>
                <a:latin typeface="Arial" charset="0"/>
              </a:defRPr>
            </a:lvl5pPr>
            <a:lvl6pPr marL="2378560" indent="-216233" eaLnBrk="0" fontAlgn="base" hangingPunct="0">
              <a:spcBef>
                <a:spcPct val="30000"/>
              </a:spcBef>
              <a:spcAft>
                <a:spcPct val="0"/>
              </a:spcAft>
              <a:defRPr sz="1100">
                <a:solidFill>
                  <a:schemeClr val="tx1"/>
                </a:solidFill>
                <a:latin typeface="Arial" charset="0"/>
              </a:defRPr>
            </a:lvl6pPr>
            <a:lvl7pPr marL="2811026" indent="-216233" eaLnBrk="0" fontAlgn="base" hangingPunct="0">
              <a:spcBef>
                <a:spcPct val="30000"/>
              </a:spcBef>
              <a:spcAft>
                <a:spcPct val="0"/>
              </a:spcAft>
              <a:defRPr sz="1100">
                <a:solidFill>
                  <a:schemeClr val="tx1"/>
                </a:solidFill>
                <a:latin typeface="Arial" charset="0"/>
              </a:defRPr>
            </a:lvl7pPr>
            <a:lvl8pPr marL="3243491" indent="-216233" eaLnBrk="0" fontAlgn="base" hangingPunct="0">
              <a:spcBef>
                <a:spcPct val="30000"/>
              </a:spcBef>
              <a:spcAft>
                <a:spcPct val="0"/>
              </a:spcAft>
              <a:defRPr sz="1100">
                <a:solidFill>
                  <a:schemeClr val="tx1"/>
                </a:solidFill>
                <a:latin typeface="Arial" charset="0"/>
              </a:defRPr>
            </a:lvl8pPr>
            <a:lvl9pPr marL="3675957" indent="-216233"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DFCDC20F-40C1-4A79-8245-B05C0424E4D8}" type="slidenum">
              <a:rPr lang="en-US" altLang="en-US" sz="1200">
                <a:solidFill>
                  <a:srgbClr val="000000"/>
                </a:solidFill>
              </a:rPr>
              <a:pPr eaLnBrk="1" hangingPunct="1">
                <a:spcBef>
                  <a:spcPct val="0"/>
                </a:spcBef>
              </a:pPr>
              <a:t>70</a:t>
            </a:fld>
            <a:endParaRPr lang="en-US" altLang="en-US" sz="1200">
              <a:solidFill>
                <a:srgbClr val="000000"/>
              </a:solidFill>
            </a:endParaRPr>
          </a:p>
        </p:txBody>
      </p:sp>
      <p:sp>
        <p:nvSpPr>
          <p:cNvPr id="598019" name="Rectangle 2"/>
          <p:cNvSpPr>
            <a:spLocks noGrp="1" noRot="1" noChangeAspect="1" noChangeArrowheads="1" noTextEdit="1"/>
          </p:cNvSpPr>
          <p:nvPr>
            <p:ph type="sldImg"/>
          </p:nvPr>
        </p:nvSpPr>
        <p:spPr>
          <a:ln/>
        </p:spPr>
      </p:sp>
      <p:sp>
        <p:nvSpPr>
          <p:cNvPr id="598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Portal almost obscured by tree growth</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Slide Image Placeholder 1"/>
          <p:cNvSpPr>
            <a:spLocks noGrp="1" noRot="1" noChangeAspect="1" noTextEdit="1"/>
          </p:cNvSpPr>
          <p:nvPr>
            <p:ph type="sldImg"/>
          </p:nvPr>
        </p:nvSpPr>
        <p:spPr>
          <a:ln/>
        </p:spPr>
      </p:sp>
      <p:sp>
        <p:nvSpPr>
          <p:cNvPr id="599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599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charset="0"/>
              </a:defRPr>
            </a:lvl1pPr>
            <a:lvl2pPr marL="702756" indent="-270291" eaLnBrk="0" hangingPunct="0">
              <a:spcBef>
                <a:spcPct val="30000"/>
              </a:spcBef>
              <a:defRPr sz="1100">
                <a:solidFill>
                  <a:schemeClr val="tx1"/>
                </a:solidFill>
                <a:latin typeface="Arial" charset="0"/>
              </a:defRPr>
            </a:lvl2pPr>
            <a:lvl3pPr marL="1081164" indent="-216233" eaLnBrk="0" hangingPunct="0">
              <a:spcBef>
                <a:spcPct val="30000"/>
              </a:spcBef>
              <a:defRPr sz="1100">
                <a:solidFill>
                  <a:schemeClr val="tx1"/>
                </a:solidFill>
                <a:latin typeface="Arial" charset="0"/>
              </a:defRPr>
            </a:lvl3pPr>
            <a:lvl4pPr marL="1513629" indent="-216233" eaLnBrk="0" hangingPunct="0">
              <a:spcBef>
                <a:spcPct val="30000"/>
              </a:spcBef>
              <a:defRPr sz="1100">
                <a:solidFill>
                  <a:schemeClr val="tx1"/>
                </a:solidFill>
                <a:latin typeface="Arial" charset="0"/>
              </a:defRPr>
            </a:lvl4pPr>
            <a:lvl5pPr marL="1946095" indent="-216233" eaLnBrk="0" hangingPunct="0">
              <a:spcBef>
                <a:spcPct val="30000"/>
              </a:spcBef>
              <a:defRPr sz="1100">
                <a:solidFill>
                  <a:schemeClr val="tx1"/>
                </a:solidFill>
                <a:latin typeface="Arial" charset="0"/>
              </a:defRPr>
            </a:lvl5pPr>
            <a:lvl6pPr marL="2378560" indent="-216233" eaLnBrk="0" fontAlgn="base" hangingPunct="0">
              <a:spcBef>
                <a:spcPct val="30000"/>
              </a:spcBef>
              <a:spcAft>
                <a:spcPct val="0"/>
              </a:spcAft>
              <a:defRPr sz="1100">
                <a:solidFill>
                  <a:schemeClr val="tx1"/>
                </a:solidFill>
                <a:latin typeface="Arial" charset="0"/>
              </a:defRPr>
            </a:lvl6pPr>
            <a:lvl7pPr marL="2811026" indent="-216233" eaLnBrk="0" fontAlgn="base" hangingPunct="0">
              <a:spcBef>
                <a:spcPct val="30000"/>
              </a:spcBef>
              <a:spcAft>
                <a:spcPct val="0"/>
              </a:spcAft>
              <a:defRPr sz="1100">
                <a:solidFill>
                  <a:schemeClr val="tx1"/>
                </a:solidFill>
                <a:latin typeface="Arial" charset="0"/>
              </a:defRPr>
            </a:lvl7pPr>
            <a:lvl8pPr marL="3243491" indent="-216233" eaLnBrk="0" fontAlgn="base" hangingPunct="0">
              <a:spcBef>
                <a:spcPct val="30000"/>
              </a:spcBef>
              <a:spcAft>
                <a:spcPct val="0"/>
              </a:spcAft>
              <a:defRPr sz="1100">
                <a:solidFill>
                  <a:schemeClr val="tx1"/>
                </a:solidFill>
                <a:latin typeface="Arial" charset="0"/>
              </a:defRPr>
            </a:lvl8pPr>
            <a:lvl9pPr marL="3675957" indent="-216233"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73F45EB8-F1EB-4DAA-B0E8-F64C811DFDF1}" type="slidenum">
              <a:rPr lang="en-US" altLang="en-US" sz="1200">
                <a:solidFill>
                  <a:srgbClr val="000000"/>
                </a:solidFill>
              </a:rPr>
              <a:pPr eaLnBrk="1" hangingPunct="1">
                <a:spcBef>
                  <a:spcPct val="0"/>
                </a:spcBef>
              </a:pPr>
              <a:t>71</a:t>
            </a:fld>
            <a:endParaRPr lang="en-US" altLang="en-US" sz="1200">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At Foster Creek a number of temporary</a:t>
            </a:r>
            <a:r>
              <a:rPr lang="en-CA" baseline="0" dirty="0"/>
              <a:t> soil stockpiles were made rough and loose to control erosion and encourage woody species growth.</a:t>
            </a:r>
            <a:endParaRPr lang="en-CA" dirty="0"/>
          </a:p>
        </p:txBody>
      </p:sp>
      <p:sp>
        <p:nvSpPr>
          <p:cNvPr id="4" name="Slide Number Placeholder 3"/>
          <p:cNvSpPr>
            <a:spLocks noGrp="1"/>
          </p:cNvSpPr>
          <p:nvPr>
            <p:ph type="sldNum" sz="quarter" idx="10"/>
          </p:nvPr>
        </p:nvSpPr>
        <p:spPr/>
        <p:txBody>
          <a:bodyPr/>
          <a:lstStyle/>
          <a:p>
            <a:fld id="{5D699357-57B5-486B-A960-271287E5DDEB}" type="slidenum">
              <a:rPr lang="en-CA" smtClean="0">
                <a:solidFill>
                  <a:prstClr val="black"/>
                </a:solidFill>
              </a:rPr>
              <a:pPr/>
              <a:t>83</a:t>
            </a:fld>
            <a:endParaRPr lang="en-CA">
              <a:solidFill>
                <a:prstClr val="black"/>
              </a:solidFill>
            </a:endParaRPr>
          </a:p>
        </p:txBody>
      </p:sp>
    </p:spTree>
    <p:extLst>
      <p:ext uri="{BB962C8B-B14F-4D97-AF65-F5344CB8AC3E}">
        <p14:creationId xmlns:p14="http://schemas.microsoft.com/office/powerpoint/2010/main" val="12980064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rough</a:t>
            </a:r>
            <a:r>
              <a:rPr lang="en-CA" baseline="0" dirty="0"/>
              <a:t> and loose surface provides ideal conditions for the growth of willow cuttings.</a:t>
            </a:r>
            <a:endParaRPr lang="en-CA" dirty="0"/>
          </a:p>
        </p:txBody>
      </p:sp>
      <p:sp>
        <p:nvSpPr>
          <p:cNvPr id="4" name="Slide Number Placeholder 3"/>
          <p:cNvSpPr>
            <a:spLocks noGrp="1"/>
          </p:cNvSpPr>
          <p:nvPr>
            <p:ph type="sldNum" sz="quarter" idx="10"/>
          </p:nvPr>
        </p:nvSpPr>
        <p:spPr/>
        <p:txBody>
          <a:bodyPr/>
          <a:lstStyle/>
          <a:p>
            <a:fld id="{5D699357-57B5-486B-A960-271287E5DDEB}" type="slidenum">
              <a:rPr lang="en-CA" smtClean="0">
                <a:solidFill>
                  <a:prstClr val="black"/>
                </a:solidFill>
              </a:rPr>
              <a:pPr/>
              <a:t>84</a:t>
            </a:fld>
            <a:endParaRPr lang="en-CA">
              <a:solidFill>
                <a:prstClr val="black"/>
              </a:solidFill>
            </a:endParaRPr>
          </a:p>
        </p:txBody>
      </p:sp>
    </p:spTree>
    <p:extLst>
      <p:ext uri="{BB962C8B-B14F-4D97-AF65-F5344CB8AC3E}">
        <p14:creationId xmlns:p14="http://schemas.microsoft.com/office/powerpoint/2010/main" val="260290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3E7C66-BE3C-406C-B783-580A19322DD7}"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6211292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contaminants</a:t>
            </a:r>
            <a:r>
              <a:rPr lang="en-CA" baseline="0" dirty="0"/>
              <a:t> were removed and the site remediated.</a:t>
            </a:r>
            <a:endParaRPr lang="en-CA" dirty="0"/>
          </a:p>
        </p:txBody>
      </p:sp>
      <p:sp>
        <p:nvSpPr>
          <p:cNvPr id="4" name="Slide Number Placeholder 3"/>
          <p:cNvSpPr>
            <a:spLocks noGrp="1"/>
          </p:cNvSpPr>
          <p:nvPr>
            <p:ph type="sldNum" sz="quarter" idx="10"/>
          </p:nvPr>
        </p:nvSpPr>
        <p:spPr/>
        <p:txBody>
          <a:bodyPr/>
          <a:lstStyle/>
          <a:p>
            <a:pPr>
              <a:defRPr/>
            </a:pPr>
            <a:fld id="{9B174154-6085-47C4-A044-89D40C426E4A}" type="slidenum">
              <a:rPr lang="en-CA" smtClean="0"/>
              <a:pPr>
                <a:defRPr/>
              </a:pPr>
              <a:t>85</a:t>
            </a:fld>
            <a:endParaRPr lang="en-CA"/>
          </a:p>
        </p:txBody>
      </p:sp>
    </p:spTree>
    <p:extLst>
      <p:ext uri="{BB962C8B-B14F-4D97-AF65-F5344CB8AC3E}">
        <p14:creationId xmlns:p14="http://schemas.microsoft.com/office/powerpoint/2010/main" val="999270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Slide Image Placeholder 1"/>
          <p:cNvSpPr>
            <a:spLocks noGrp="1" noRot="1" noChangeAspect="1" noTextEdit="1"/>
          </p:cNvSpPr>
          <p:nvPr>
            <p:ph type="sldImg"/>
          </p:nvPr>
        </p:nvSpPr>
        <p:spPr>
          <a:ln/>
        </p:spPr>
      </p:sp>
      <p:sp>
        <p:nvSpPr>
          <p:cNvPr id="530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CA" altLang="en-US" dirty="0"/>
              <a:t>A former gas plant just south of Edmonton was remediated</a:t>
            </a:r>
            <a:r>
              <a:rPr lang="en-CA" altLang="en-US" baseline="0" dirty="0"/>
              <a:t> to remove contaminants.  Note the osprey nest in the background.</a:t>
            </a:r>
            <a:endParaRPr lang="en-CA" altLang="en-US" dirty="0"/>
          </a:p>
        </p:txBody>
      </p:sp>
      <p:sp>
        <p:nvSpPr>
          <p:cNvPr id="530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3EBE3CC-4AF1-475B-BD08-6667911AEF8D}" type="slidenum">
              <a:rPr lang="en-CA" altLang="en-US" smtClean="0">
                <a:solidFill>
                  <a:prstClr val="black"/>
                </a:solidFill>
              </a:rPr>
              <a:pPr eaLnBrk="1" hangingPunct="1">
                <a:spcBef>
                  <a:spcPct val="0"/>
                </a:spcBef>
              </a:pPr>
              <a:t>86</a:t>
            </a:fld>
            <a:endParaRPr lang="en-CA" alt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Slide Image Placeholder 1"/>
          <p:cNvSpPr>
            <a:spLocks noGrp="1" noRot="1" noChangeAspect="1" noTextEdit="1"/>
          </p:cNvSpPr>
          <p:nvPr>
            <p:ph type="sldImg"/>
          </p:nvPr>
        </p:nvSpPr>
        <p:spPr>
          <a:ln/>
        </p:spPr>
      </p:sp>
      <p:sp>
        <p:nvSpPr>
          <p:cNvPr id="531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CA" altLang="en-US" dirty="0"/>
              <a:t>The</a:t>
            </a:r>
            <a:r>
              <a:rPr lang="en-CA" altLang="en-US" baseline="0" dirty="0"/>
              <a:t> rough and loose treatment was applied.</a:t>
            </a:r>
            <a:endParaRPr lang="en-CA" altLang="en-US" dirty="0"/>
          </a:p>
        </p:txBody>
      </p:sp>
      <p:sp>
        <p:nvSpPr>
          <p:cNvPr id="531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3BE4473-D992-49F5-8B45-629F23442047}" type="slidenum">
              <a:rPr lang="en-CA" altLang="en-US" smtClean="0">
                <a:solidFill>
                  <a:prstClr val="black"/>
                </a:solidFill>
              </a:rPr>
              <a:pPr eaLnBrk="1" hangingPunct="1">
                <a:spcBef>
                  <a:spcPct val="0"/>
                </a:spcBef>
              </a:pPr>
              <a:t>87</a:t>
            </a:fld>
            <a:endParaRPr lang="en-CA" alt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Slide Image Placeholder 1"/>
          <p:cNvSpPr>
            <a:spLocks noGrp="1" noRot="1" noChangeAspect="1" noTextEdit="1"/>
          </p:cNvSpPr>
          <p:nvPr>
            <p:ph type="sldImg"/>
          </p:nvPr>
        </p:nvSpPr>
        <p:spPr>
          <a:ln/>
        </p:spPr>
      </p:sp>
      <p:sp>
        <p:nvSpPr>
          <p:cNvPr id="533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CA" altLang="en-US" dirty="0"/>
              <a:t>Pioneering species</a:t>
            </a:r>
            <a:r>
              <a:rPr lang="en-CA" altLang="en-US" baseline="0" dirty="0"/>
              <a:t>, willows, Balsam Poplar and Red-osier Dogwood were planted as live stakes.</a:t>
            </a:r>
            <a:endParaRPr lang="en-CA" altLang="en-US" dirty="0"/>
          </a:p>
        </p:txBody>
      </p:sp>
      <p:sp>
        <p:nvSpPr>
          <p:cNvPr id="533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5D9D0EE-7817-4B71-B0DD-037F5BA89A36}" type="slidenum">
              <a:rPr lang="en-CA" altLang="en-US" smtClean="0">
                <a:solidFill>
                  <a:prstClr val="black"/>
                </a:solidFill>
              </a:rPr>
              <a:pPr eaLnBrk="1" hangingPunct="1">
                <a:spcBef>
                  <a:spcPct val="0"/>
                </a:spcBef>
              </a:pPr>
              <a:t>88</a:t>
            </a:fld>
            <a:endParaRPr lang="en-CA" altLang="en-US">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Slide Image Placeholder 1"/>
          <p:cNvSpPr>
            <a:spLocks noGrp="1" noRot="1" noChangeAspect="1" noTextEdit="1"/>
          </p:cNvSpPr>
          <p:nvPr>
            <p:ph type="sldImg"/>
          </p:nvPr>
        </p:nvSpPr>
        <p:spPr>
          <a:ln/>
        </p:spPr>
      </p:sp>
      <p:sp>
        <p:nvSpPr>
          <p:cNvPr id="534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CA" altLang="en-US" dirty="0"/>
              <a:t>Two meter long dormant</a:t>
            </a:r>
            <a:r>
              <a:rPr lang="en-CA" altLang="en-US" baseline="0" dirty="0"/>
              <a:t> cuttings were inserted one meter into the soil.</a:t>
            </a:r>
            <a:endParaRPr lang="en-CA" altLang="en-US" dirty="0"/>
          </a:p>
        </p:txBody>
      </p:sp>
      <p:sp>
        <p:nvSpPr>
          <p:cNvPr id="534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E3DC80B-D603-4845-A925-17425E27C129}" type="slidenum">
              <a:rPr lang="en-CA" altLang="en-US" smtClean="0">
                <a:solidFill>
                  <a:prstClr val="black"/>
                </a:solidFill>
              </a:rPr>
              <a:pPr eaLnBrk="1" hangingPunct="1">
                <a:spcBef>
                  <a:spcPct val="0"/>
                </a:spcBef>
              </a:pPr>
              <a:t>89</a:t>
            </a:fld>
            <a:endParaRPr lang="en-CA" altLang="en-US">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But some of the Balsam Poplar cuttings were well above the Sweet Clover by the end of the growing season.</a:t>
            </a:r>
            <a:endParaRPr lang="en-CA" altLang="en-US"/>
          </a:p>
        </p:txBody>
      </p:sp>
      <p:sp>
        <p:nvSpPr>
          <p:cNvPr id="4" name="Slide Number Placeholder 3"/>
          <p:cNvSpPr>
            <a:spLocks noGrp="1"/>
          </p:cNvSpPr>
          <p:nvPr>
            <p:ph type="sldNum" sz="quarter" idx="5"/>
          </p:nvPr>
        </p:nvSpPr>
        <p:spPr/>
        <p:txBody>
          <a:bodyPr/>
          <a:lstStyle/>
          <a:p>
            <a:pPr>
              <a:defRPr/>
            </a:pPr>
            <a:fld id="{3E61D41D-696C-4A22-82F7-F9D07248B041}" type="slidenum">
              <a:rPr lang="en-CA" smtClean="0">
                <a:solidFill>
                  <a:prstClr val="black"/>
                </a:solidFill>
              </a:rPr>
              <a:pPr>
                <a:defRPr/>
              </a:pPr>
              <a:t>90</a:t>
            </a:fld>
            <a:endParaRPr lang="en-CA">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forest that was established</a:t>
            </a:r>
            <a:r>
              <a:rPr lang="en-US" altLang="en-US" baseline="0" dirty="0"/>
              <a:t> by the live staking </a:t>
            </a:r>
            <a:r>
              <a:rPr lang="en-US" altLang="en-US" dirty="0"/>
              <a:t>continues to grow.</a:t>
            </a:r>
            <a:endParaRPr lang="en-CA" altLang="en-US" dirty="0"/>
          </a:p>
        </p:txBody>
      </p:sp>
      <p:sp>
        <p:nvSpPr>
          <p:cNvPr id="4" name="Slide Number Placeholder 3"/>
          <p:cNvSpPr>
            <a:spLocks noGrp="1"/>
          </p:cNvSpPr>
          <p:nvPr>
            <p:ph type="sldNum" sz="quarter" idx="5"/>
          </p:nvPr>
        </p:nvSpPr>
        <p:spPr/>
        <p:txBody>
          <a:bodyPr/>
          <a:lstStyle/>
          <a:p>
            <a:pPr>
              <a:defRPr/>
            </a:pPr>
            <a:fld id="{08F66FAE-EE82-4449-AF8B-472928D1DCAE}" type="slidenum">
              <a:rPr lang="en-CA" smtClean="0">
                <a:solidFill>
                  <a:prstClr val="black"/>
                </a:solidFill>
              </a:rPr>
              <a:pPr>
                <a:defRPr/>
              </a:pPr>
              <a:t>91</a:t>
            </a:fld>
            <a:endParaRPr lang="en-CA">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By using natural processes</a:t>
            </a:r>
            <a:r>
              <a:rPr lang="en-CA" baseline="0" dirty="0"/>
              <a:t> for the recovery of this former industrial site we can provide effective restoration that rebuilds the natural ecosystems </a:t>
            </a:r>
            <a:r>
              <a:rPr lang="en-CA" baseline="0"/>
              <a:t>of the area.</a:t>
            </a:r>
            <a:endParaRPr lang="en-CA"/>
          </a:p>
        </p:txBody>
      </p:sp>
      <p:sp>
        <p:nvSpPr>
          <p:cNvPr id="4" name="Slide Number Placeholder 3"/>
          <p:cNvSpPr>
            <a:spLocks noGrp="1"/>
          </p:cNvSpPr>
          <p:nvPr>
            <p:ph type="sldNum" sz="quarter" idx="10"/>
          </p:nvPr>
        </p:nvSpPr>
        <p:spPr/>
        <p:txBody>
          <a:bodyPr/>
          <a:lstStyle/>
          <a:p>
            <a:pPr>
              <a:defRPr/>
            </a:pPr>
            <a:fld id="{9B174154-6085-47C4-A044-89D40C426E4A}" type="slidenum">
              <a:rPr lang="en-CA" smtClean="0"/>
              <a:pPr>
                <a:defRPr/>
              </a:pPr>
              <a:t>100</a:t>
            </a:fld>
            <a:endParaRPr lang="en-CA"/>
          </a:p>
        </p:txBody>
      </p:sp>
    </p:spTree>
    <p:extLst>
      <p:ext uri="{BB962C8B-B14F-4D97-AF65-F5344CB8AC3E}">
        <p14:creationId xmlns:p14="http://schemas.microsoft.com/office/powerpoint/2010/main" val="30525181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7213AA9-8028-4811-828A-252B3D570623}" type="slidenum">
              <a:rPr lang="en-CA" smtClean="0"/>
              <a:t>122</a:t>
            </a:fld>
            <a:endParaRPr lang="en-CA"/>
          </a:p>
        </p:txBody>
      </p:sp>
    </p:spTree>
    <p:extLst>
      <p:ext uri="{BB962C8B-B14F-4D97-AF65-F5344CB8AC3E}">
        <p14:creationId xmlns:p14="http://schemas.microsoft.com/office/powerpoint/2010/main" val="28039139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E9890F4-F6AD-43E4-8ECE-DF13E2335C55}" type="slidenum">
              <a:rPr lang="en-CA" smtClean="0"/>
              <a:t>127</a:t>
            </a:fld>
            <a:endParaRPr lang="en-CA"/>
          </a:p>
        </p:txBody>
      </p:sp>
    </p:spTree>
    <p:extLst>
      <p:ext uri="{BB962C8B-B14F-4D97-AF65-F5344CB8AC3E}">
        <p14:creationId xmlns:p14="http://schemas.microsoft.com/office/powerpoint/2010/main" val="2321176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ln/>
        </p:spPr>
      </p:sp>
      <p:sp>
        <p:nvSpPr>
          <p:cNvPr id="293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93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6" eaLnBrk="0" hangingPunct="0">
              <a:defRPr>
                <a:solidFill>
                  <a:schemeClr val="tx1"/>
                </a:solidFill>
                <a:latin typeface="Arial" charset="0"/>
              </a:defRPr>
            </a:lvl1pPr>
            <a:lvl2pPr marL="702756" indent="-270291" defTabSz="915986" eaLnBrk="0" hangingPunct="0">
              <a:defRPr>
                <a:solidFill>
                  <a:schemeClr val="tx1"/>
                </a:solidFill>
                <a:latin typeface="Arial" charset="0"/>
              </a:defRPr>
            </a:lvl2pPr>
            <a:lvl3pPr marL="1081164" indent="-216233" defTabSz="915986" eaLnBrk="0" hangingPunct="0">
              <a:defRPr>
                <a:solidFill>
                  <a:schemeClr val="tx1"/>
                </a:solidFill>
                <a:latin typeface="Arial" charset="0"/>
              </a:defRPr>
            </a:lvl3pPr>
            <a:lvl4pPr marL="1513629" indent="-216233" defTabSz="915986" eaLnBrk="0" hangingPunct="0">
              <a:defRPr>
                <a:solidFill>
                  <a:schemeClr val="tx1"/>
                </a:solidFill>
                <a:latin typeface="Arial" charset="0"/>
              </a:defRPr>
            </a:lvl4pPr>
            <a:lvl5pPr marL="1946095" indent="-216233" defTabSz="915986" eaLnBrk="0" hangingPunct="0">
              <a:defRPr>
                <a:solidFill>
                  <a:schemeClr val="tx1"/>
                </a:solidFill>
                <a:latin typeface="Arial" charset="0"/>
              </a:defRPr>
            </a:lvl5pPr>
            <a:lvl6pPr marL="2378560" indent="-216233" defTabSz="915986" eaLnBrk="0" fontAlgn="base" hangingPunct="0">
              <a:spcBef>
                <a:spcPct val="0"/>
              </a:spcBef>
              <a:spcAft>
                <a:spcPct val="0"/>
              </a:spcAft>
              <a:defRPr>
                <a:solidFill>
                  <a:schemeClr val="tx1"/>
                </a:solidFill>
                <a:latin typeface="Arial" charset="0"/>
              </a:defRPr>
            </a:lvl6pPr>
            <a:lvl7pPr marL="2811026" indent="-216233" defTabSz="915986" eaLnBrk="0" fontAlgn="base" hangingPunct="0">
              <a:spcBef>
                <a:spcPct val="0"/>
              </a:spcBef>
              <a:spcAft>
                <a:spcPct val="0"/>
              </a:spcAft>
              <a:defRPr>
                <a:solidFill>
                  <a:schemeClr val="tx1"/>
                </a:solidFill>
                <a:latin typeface="Arial" charset="0"/>
              </a:defRPr>
            </a:lvl7pPr>
            <a:lvl8pPr marL="3243491" indent="-216233" defTabSz="915986" eaLnBrk="0" fontAlgn="base" hangingPunct="0">
              <a:spcBef>
                <a:spcPct val="0"/>
              </a:spcBef>
              <a:spcAft>
                <a:spcPct val="0"/>
              </a:spcAft>
              <a:defRPr>
                <a:solidFill>
                  <a:schemeClr val="tx1"/>
                </a:solidFill>
                <a:latin typeface="Arial" charset="0"/>
              </a:defRPr>
            </a:lvl8pPr>
            <a:lvl9pPr marL="3675957" indent="-216233" defTabSz="915986" eaLnBrk="0" fontAlgn="base" hangingPunct="0">
              <a:spcBef>
                <a:spcPct val="0"/>
              </a:spcBef>
              <a:spcAft>
                <a:spcPct val="0"/>
              </a:spcAft>
              <a:defRPr>
                <a:solidFill>
                  <a:schemeClr val="tx1"/>
                </a:solidFill>
                <a:latin typeface="Arial" charset="0"/>
              </a:defRPr>
            </a:lvl9pPr>
          </a:lstStyle>
          <a:p>
            <a:pPr eaLnBrk="1" hangingPunct="1"/>
            <a:fld id="{A356519C-C830-4F22-A582-C6C5EB4CAB63}" type="slidenum">
              <a:rPr lang="en-CA" altLang="en-US" smtClean="0">
                <a:solidFill>
                  <a:prstClr val="black"/>
                </a:solidFill>
              </a:rPr>
              <a:pPr eaLnBrk="1" hangingPunct="1"/>
              <a:t>23</a:t>
            </a:fld>
            <a:endParaRPr lang="en-CA" altLang="en-US">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9518C38-A267-4245-BB4B-04605396302D}" type="slidenum">
              <a:rPr lang="en-US" altLang="en-US" smtClean="0"/>
              <a:pPr eaLnBrk="1" hangingPunct="1">
                <a:spcBef>
                  <a:spcPct val="0"/>
                </a:spcBef>
              </a:pPr>
              <a:t>130</a:t>
            </a:fld>
            <a:endParaRPr lang="en-US" alt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Seedlings of Red alder from Clayoquot, not Roger’s Pass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3BD4245-C48B-43ED-9048-FB12C995E093}" type="slidenum">
              <a:rPr lang="en-US" altLang="en-US" smtClean="0"/>
              <a:pPr eaLnBrk="1" hangingPunct="1">
                <a:spcBef>
                  <a:spcPct val="0"/>
                </a:spcBef>
              </a:pPr>
              <a:t>133</a:t>
            </a:fld>
            <a:endParaRPr lang="en-US" altLang="en-US"/>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Arrows show location of conifers that have seeded in naturally</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C07C534-94EE-4EE4-8F76-CF8299E69DCC}" type="slidenum">
              <a:rPr lang="en-US" altLang="en-US" smtClean="0"/>
              <a:pPr eaLnBrk="1" hangingPunct="1">
                <a:spcBef>
                  <a:spcPct val="0"/>
                </a:spcBef>
              </a:pPr>
              <a:t>134</a:t>
            </a:fld>
            <a:endParaRPr lang="en-US" altLang="en-US"/>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Arrows show location of conifers that have seeded in naturally</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23 years after the slope was seeded with alder…</a:t>
            </a:r>
            <a:endParaRPr lang="en-CA" altLang="en-US"/>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9808FA3-1381-4BE2-B09C-012ECC89438B}" type="slidenum">
              <a:rPr lang="en-US" altLang="en-US" smtClean="0"/>
              <a:pPr eaLnBrk="1" hangingPunct="1">
                <a:spcBef>
                  <a:spcPct val="0"/>
                </a:spcBef>
              </a:pPr>
              <a:t>135</a:t>
            </a:fld>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Slide Image Placeholder 1"/>
          <p:cNvSpPr>
            <a:spLocks noGrp="1" noRot="1" noChangeAspect="1" noTextEdit="1"/>
          </p:cNvSpPr>
          <p:nvPr>
            <p:ph type="sldImg"/>
          </p:nvPr>
        </p:nvSpPr>
        <p:spPr>
          <a:ln/>
        </p:spPr>
      </p:sp>
      <p:sp>
        <p:nvSpPr>
          <p:cNvPr id="502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502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247E43F-C8B9-48E2-909F-B85D878C92EF}" type="slidenum">
              <a:rPr lang="en-US" altLang="en-US" smtClean="0">
                <a:solidFill>
                  <a:prstClr val="black"/>
                </a:solidFill>
              </a:rPr>
              <a:pPr eaLnBrk="1" hangingPunct="1">
                <a:spcBef>
                  <a:spcPct val="0"/>
                </a:spcBef>
              </a:pPr>
              <a:t>137</a:t>
            </a:fld>
            <a:endParaRPr lang="en-US" altLang="en-US">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Slide Image Placeholder 1"/>
          <p:cNvSpPr>
            <a:spLocks noGrp="1" noRot="1" noChangeAspect="1" noTextEdit="1"/>
          </p:cNvSpPr>
          <p:nvPr>
            <p:ph type="sldImg"/>
          </p:nvPr>
        </p:nvSpPr>
        <p:spPr>
          <a:ln/>
        </p:spPr>
      </p:sp>
      <p:sp>
        <p:nvSpPr>
          <p:cNvPr id="630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630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A8E3C96-C3DB-45DE-80C6-CFA35954B0AF}" type="slidenum">
              <a:rPr lang="en-US" altLang="en-US" smtClean="0">
                <a:solidFill>
                  <a:prstClr val="black"/>
                </a:solidFill>
              </a:rPr>
              <a:pPr eaLnBrk="1" hangingPunct="1">
                <a:spcBef>
                  <a:spcPct val="0"/>
                </a:spcBef>
              </a:pPr>
              <a:t>138</a:t>
            </a:fld>
            <a:endParaRPr lang="en-US" altLang="en-US">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Slide Image Placeholder 1"/>
          <p:cNvSpPr>
            <a:spLocks noGrp="1" noRot="1" noChangeAspect="1" noTextEdit="1"/>
          </p:cNvSpPr>
          <p:nvPr>
            <p:ph type="sldImg"/>
          </p:nvPr>
        </p:nvSpPr>
        <p:spPr>
          <a:ln/>
        </p:spPr>
      </p:sp>
      <p:sp>
        <p:nvSpPr>
          <p:cNvPr id="503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503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93746FF-F7EE-4730-9649-A50A0EE26A12}" type="slidenum">
              <a:rPr lang="en-US" altLang="en-US" smtClean="0">
                <a:solidFill>
                  <a:prstClr val="black"/>
                </a:solidFill>
              </a:rPr>
              <a:pPr eaLnBrk="1" hangingPunct="1">
                <a:spcBef>
                  <a:spcPct val="0"/>
                </a:spcBef>
              </a:pPr>
              <a:t>139</a:t>
            </a:fld>
            <a:endParaRPr lang="en-US" altLang="en-US">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Slide Image Placeholder 1"/>
          <p:cNvSpPr>
            <a:spLocks noGrp="1" noRot="1" noChangeAspect="1" noTextEdit="1"/>
          </p:cNvSpPr>
          <p:nvPr>
            <p:ph type="sldImg"/>
          </p:nvPr>
        </p:nvSpPr>
        <p:spPr>
          <a:ln/>
        </p:spPr>
      </p:sp>
      <p:sp>
        <p:nvSpPr>
          <p:cNvPr id="631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631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30108BC-CC46-4795-A9E7-D1207EB22663}" type="slidenum">
              <a:rPr lang="en-US" altLang="en-US" smtClean="0">
                <a:solidFill>
                  <a:prstClr val="black"/>
                </a:solidFill>
              </a:rPr>
              <a:pPr eaLnBrk="1" hangingPunct="1">
                <a:spcBef>
                  <a:spcPct val="0"/>
                </a:spcBef>
              </a:pPr>
              <a:t>140</a:t>
            </a:fld>
            <a:endParaRPr lang="en-US" altLang="en-US">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Slide Image Placeholder 1"/>
          <p:cNvSpPr>
            <a:spLocks noGrp="1" noRot="1" noChangeAspect="1" noTextEdit="1"/>
          </p:cNvSpPr>
          <p:nvPr>
            <p:ph type="sldImg"/>
          </p:nvPr>
        </p:nvSpPr>
        <p:spPr>
          <a:ln/>
        </p:spPr>
      </p:sp>
      <p:sp>
        <p:nvSpPr>
          <p:cNvPr id="632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632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393C755-F02E-483C-8BC9-AACA275C3D4E}" type="slidenum">
              <a:rPr lang="en-US" altLang="en-US" smtClean="0">
                <a:solidFill>
                  <a:prstClr val="black"/>
                </a:solidFill>
              </a:rPr>
              <a:pPr eaLnBrk="1" hangingPunct="1">
                <a:spcBef>
                  <a:spcPct val="0"/>
                </a:spcBef>
              </a:pPr>
              <a:t>141</a:t>
            </a:fld>
            <a:endParaRPr lang="en-US" altLang="en-US">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Slide Image Placeholder 1"/>
          <p:cNvSpPr>
            <a:spLocks noGrp="1" noRot="1" noChangeAspect="1" noTextEdit="1"/>
          </p:cNvSpPr>
          <p:nvPr>
            <p:ph type="sldImg"/>
          </p:nvPr>
        </p:nvSpPr>
        <p:spPr>
          <a:ln/>
        </p:spPr>
      </p:sp>
      <p:sp>
        <p:nvSpPr>
          <p:cNvPr id="633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633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98DF0D0-5143-4375-84A0-6F8B6C0CED92}" type="slidenum">
              <a:rPr lang="en-US" altLang="en-US" smtClean="0">
                <a:solidFill>
                  <a:prstClr val="black"/>
                </a:solidFill>
              </a:rPr>
              <a:pPr eaLnBrk="1" hangingPunct="1">
                <a:spcBef>
                  <a:spcPct val="0"/>
                </a:spcBef>
              </a:pPr>
              <a:t>142</a:t>
            </a:fld>
            <a:endParaRPr lang="en-US"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a:ln/>
        </p:spPr>
      </p:sp>
      <p:sp>
        <p:nvSpPr>
          <p:cNvPr id="319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19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6" eaLnBrk="0" hangingPunct="0">
              <a:defRPr>
                <a:solidFill>
                  <a:schemeClr val="tx1"/>
                </a:solidFill>
                <a:latin typeface="Arial" charset="0"/>
              </a:defRPr>
            </a:lvl1pPr>
            <a:lvl2pPr marL="702756" indent="-270291" defTabSz="915986" eaLnBrk="0" hangingPunct="0">
              <a:defRPr>
                <a:solidFill>
                  <a:schemeClr val="tx1"/>
                </a:solidFill>
                <a:latin typeface="Arial" charset="0"/>
              </a:defRPr>
            </a:lvl2pPr>
            <a:lvl3pPr marL="1081164" indent="-216233" defTabSz="915986" eaLnBrk="0" hangingPunct="0">
              <a:defRPr>
                <a:solidFill>
                  <a:schemeClr val="tx1"/>
                </a:solidFill>
                <a:latin typeface="Arial" charset="0"/>
              </a:defRPr>
            </a:lvl3pPr>
            <a:lvl4pPr marL="1513629" indent="-216233" defTabSz="915986" eaLnBrk="0" hangingPunct="0">
              <a:defRPr>
                <a:solidFill>
                  <a:schemeClr val="tx1"/>
                </a:solidFill>
                <a:latin typeface="Arial" charset="0"/>
              </a:defRPr>
            </a:lvl4pPr>
            <a:lvl5pPr marL="1946095" indent="-216233" defTabSz="915986" eaLnBrk="0" hangingPunct="0">
              <a:defRPr>
                <a:solidFill>
                  <a:schemeClr val="tx1"/>
                </a:solidFill>
                <a:latin typeface="Arial" charset="0"/>
              </a:defRPr>
            </a:lvl5pPr>
            <a:lvl6pPr marL="2378560" indent="-216233" defTabSz="915986" eaLnBrk="0" fontAlgn="base" hangingPunct="0">
              <a:spcBef>
                <a:spcPct val="0"/>
              </a:spcBef>
              <a:spcAft>
                <a:spcPct val="0"/>
              </a:spcAft>
              <a:defRPr>
                <a:solidFill>
                  <a:schemeClr val="tx1"/>
                </a:solidFill>
                <a:latin typeface="Arial" charset="0"/>
              </a:defRPr>
            </a:lvl6pPr>
            <a:lvl7pPr marL="2811026" indent="-216233" defTabSz="915986" eaLnBrk="0" fontAlgn="base" hangingPunct="0">
              <a:spcBef>
                <a:spcPct val="0"/>
              </a:spcBef>
              <a:spcAft>
                <a:spcPct val="0"/>
              </a:spcAft>
              <a:defRPr>
                <a:solidFill>
                  <a:schemeClr val="tx1"/>
                </a:solidFill>
                <a:latin typeface="Arial" charset="0"/>
              </a:defRPr>
            </a:lvl7pPr>
            <a:lvl8pPr marL="3243491" indent="-216233" defTabSz="915986" eaLnBrk="0" fontAlgn="base" hangingPunct="0">
              <a:spcBef>
                <a:spcPct val="0"/>
              </a:spcBef>
              <a:spcAft>
                <a:spcPct val="0"/>
              </a:spcAft>
              <a:defRPr>
                <a:solidFill>
                  <a:schemeClr val="tx1"/>
                </a:solidFill>
                <a:latin typeface="Arial" charset="0"/>
              </a:defRPr>
            </a:lvl8pPr>
            <a:lvl9pPr marL="3675957" indent="-216233" defTabSz="915986" eaLnBrk="0" fontAlgn="base" hangingPunct="0">
              <a:spcBef>
                <a:spcPct val="0"/>
              </a:spcBef>
              <a:spcAft>
                <a:spcPct val="0"/>
              </a:spcAft>
              <a:defRPr>
                <a:solidFill>
                  <a:schemeClr val="tx1"/>
                </a:solidFill>
                <a:latin typeface="Arial" charset="0"/>
              </a:defRPr>
            </a:lvl9pPr>
          </a:lstStyle>
          <a:p>
            <a:pPr eaLnBrk="1" hangingPunct="1"/>
            <a:fld id="{F22F273B-F7DA-4B4A-9E92-6887A89EE525}" type="slidenum">
              <a:rPr lang="en-CA" altLang="en-US" smtClean="0">
                <a:solidFill>
                  <a:prstClr val="black"/>
                </a:solidFill>
              </a:rPr>
              <a:pPr eaLnBrk="1" hangingPunct="1"/>
              <a:t>25</a:t>
            </a:fld>
            <a:endParaRPr lang="en-CA" altLang="en-US">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Slide Image Placeholder 1"/>
          <p:cNvSpPr>
            <a:spLocks noGrp="1" noRot="1" noChangeAspect="1" noTextEdit="1"/>
          </p:cNvSpPr>
          <p:nvPr>
            <p:ph type="sldImg"/>
          </p:nvPr>
        </p:nvSpPr>
        <p:spPr>
          <a:ln/>
        </p:spPr>
      </p:sp>
      <p:sp>
        <p:nvSpPr>
          <p:cNvPr id="634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634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C9293A9-B8EF-4B9A-A553-DEB48CC647D7}" type="slidenum">
              <a:rPr lang="en-US" altLang="en-US" smtClean="0">
                <a:solidFill>
                  <a:prstClr val="black"/>
                </a:solidFill>
              </a:rPr>
              <a:pPr eaLnBrk="1" hangingPunct="1">
                <a:spcBef>
                  <a:spcPct val="0"/>
                </a:spcBef>
              </a:pPr>
              <a:t>143</a:t>
            </a:fld>
            <a:endParaRPr lang="en-US" altLang="en-US">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Slide Image Placeholder 1"/>
          <p:cNvSpPr>
            <a:spLocks noGrp="1" noRot="1" noChangeAspect="1" noTextEdit="1"/>
          </p:cNvSpPr>
          <p:nvPr>
            <p:ph type="sldImg"/>
          </p:nvPr>
        </p:nvSpPr>
        <p:spPr>
          <a:ln/>
        </p:spPr>
      </p:sp>
      <p:sp>
        <p:nvSpPr>
          <p:cNvPr id="635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635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F4FE459-986C-4A81-A330-78BAD717DBF8}" type="slidenum">
              <a:rPr lang="en-US" altLang="en-US" smtClean="0">
                <a:solidFill>
                  <a:prstClr val="black"/>
                </a:solidFill>
              </a:rPr>
              <a:pPr eaLnBrk="1" hangingPunct="1">
                <a:spcBef>
                  <a:spcPct val="0"/>
                </a:spcBef>
              </a:pPr>
              <a:t>144</a:t>
            </a:fld>
            <a:endParaRPr lang="en-US" altLang="en-US">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Slide Image Placeholder 1"/>
          <p:cNvSpPr>
            <a:spLocks noGrp="1" noRot="1" noChangeAspect="1" noTextEdit="1"/>
          </p:cNvSpPr>
          <p:nvPr>
            <p:ph type="sldImg"/>
          </p:nvPr>
        </p:nvSpPr>
        <p:spPr>
          <a:ln/>
        </p:spPr>
      </p:sp>
      <p:sp>
        <p:nvSpPr>
          <p:cNvPr id="636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636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1177534-2060-4806-9F56-D5EF48971824}" type="slidenum">
              <a:rPr lang="en-US" altLang="en-US" smtClean="0">
                <a:solidFill>
                  <a:prstClr val="black"/>
                </a:solidFill>
              </a:rPr>
              <a:pPr eaLnBrk="1" hangingPunct="1">
                <a:spcBef>
                  <a:spcPct val="0"/>
                </a:spcBef>
              </a:pPr>
              <a:t>145</a:t>
            </a:fld>
            <a:endParaRPr lang="en-US" altLang="en-US">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Slide Image Placeholder 1"/>
          <p:cNvSpPr>
            <a:spLocks noGrp="1" noRot="1" noChangeAspect="1" noTextEdit="1"/>
          </p:cNvSpPr>
          <p:nvPr>
            <p:ph type="sldImg"/>
          </p:nvPr>
        </p:nvSpPr>
        <p:spPr>
          <a:ln/>
        </p:spPr>
      </p:sp>
      <p:sp>
        <p:nvSpPr>
          <p:cNvPr id="637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637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855E6C4-090F-4D3F-8F34-A79FA1CCA7D8}" type="slidenum">
              <a:rPr lang="en-US" altLang="en-US" smtClean="0">
                <a:solidFill>
                  <a:prstClr val="black"/>
                </a:solidFill>
              </a:rPr>
              <a:pPr eaLnBrk="1" hangingPunct="1">
                <a:spcBef>
                  <a:spcPct val="0"/>
                </a:spcBef>
              </a:pPr>
              <a:t>146</a:t>
            </a:fld>
            <a:endParaRPr lang="en-US" altLang="en-US">
              <a:solidFill>
                <a:prstClr val="black"/>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Slide Image Placeholder 1"/>
          <p:cNvSpPr>
            <a:spLocks noGrp="1" noRot="1" noChangeAspect="1" noTextEdit="1"/>
          </p:cNvSpPr>
          <p:nvPr>
            <p:ph type="sldImg"/>
          </p:nvPr>
        </p:nvSpPr>
        <p:spPr>
          <a:ln/>
        </p:spPr>
      </p:sp>
      <p:sp>
        <p:nvSpPr>
          <p:cNvPr id="638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6389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AD555F6-DA8E-4BDE-AF1E-C0820FDD10EE}" type="slidenum">
              <a:rPr lang="en-US" altLang="en-US" smtClean="0">
                <a:solidFill>
                  <a:prstClr val="black"/>
                </a:solidFill>
              </a:rPr>
              <a:pPr eaLnBrk="1" hangingPunct="1">
                <a:spcBef>
                  <a:spcPct val="0"/>
                </a:spcBef>
              </a:pPr>
              <a:t>147</a:t>
            </a:fld>
            <a:endParaRPr lang="en-US" altLang="en-US">
              <a:solidFill>
                <a:prstClr val="black"/>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Slide Image Placeholder 1"/>
          <p:cNvSpPr>
            <a:spLocks noGrp="1" noRot="1" noChangeAspect="1" noTextEdit="1"/>
          </p:cNvSpPr>
          <p:nvPr>
            <p:ph type="sldImg"/>
          </p:nvPr>
        </p:nvSpPr>
        <p:spPr>
          <a:ln/>
        </p:spPr>
      </p:sp>
      <p:sp>
        <p:nvSpPr>
          <p:cNvPr id="640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640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8109AA6-5F38-406F-B702-C6FDA77C606F}" type="slidenum">
              <a:rPr lang="en-US" altLang="en-US" smtClean="0">
                <a:solidFill>
                  <a:prstClr val="black"/>
                </a:solidFill>
              </a:rPr>
              <a:pPr eaLnBrk="1" hangingPunct="1">
                <a:spcBef>
                  <a:spcPct val="0"/>
                </a:spcBef>
              </a:pPr>
              <a:t>148</a:t>
            </a:fld>
            <a:endParaRPr lang="en-US" altLang="en-US">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Slide Image Placeholder 1"/>
          <p:cNvSpPr>
            <a:spLocks noGrp="1" noRot="1" noChangeAspect="1" noTextEdit="1"/>
          </p:cNvSpPr>
          <p:nvPr>
            <p:ph type="sldImg"/>
          </p:nvPr>
        </p:nvSpPr>
        <p:spPr>
          <a:ln/>
        </p:spPr>
      </p:sp>
      <p:sp>
        <p:nvSpPr>
          <p:cNvPr id="642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642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B3EAFCD-6B65-43B6-8D59-D5B72B0B382C}" type="slidenum">
              <a:rPr lang="en-US" altLang="en-US" smtClean="0">
                <a:solidFill>
                  <a:prstClr val="black"/>
                </a:solidFill>
              </a:rPr>
              <a:pPr eaLnBrk="1" hangingPunct="1">
                <a:spcBef>
                  <a:spcPct val="0"/>
                </a:spcBef>
              </a:pPr>
              <a:t>149</a:t>
            </a:fld>
            <a:endParaRPr lang="en-US" altLang="en-US">
              <a:solidFill>
                <a:prstClr val="black"/>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Point Grey cliffs were</a:t>
            </a:r>
            <a:r>
              <a:rPr lang="en-CA" baseline="0" dirty="0"/>
              <a:t> part of a much larger outwash plain from continental glaciation 25,000 years ago called Quadra Sediments.  The small grey band at the top of the slope is Vashon Till, a 12,000 year old deposit that resulted from the most recent glacial advance and pushed most of the Quadra sediment out of the Georgia Basin, leaving little bits in various places around the basin.</a:t>
            </a:r>
            <a:endParaRPr lang="en-CA" dirty="0"/>
          </a:p>
        </p:txBody>
      </p:sp>
      <p:sp>
        <p:nvSpPr>
          <p:cNvPr id="4" name="Slide Number Placeholder 3"/>
          <p:cNvSpPr>
            <a:spLocks noGrp="1"/>
          </p:cNvSpPr>
          <p:nvPr>
            <p:ph type="sldNum" sz="quarter" idx="10"/>
          </p:nvPr>
        </p:nvSpPr>
        <p:spPr/>
        <p:txBody>
          <a:bodyPr/>
          <a:lstStyle/>
          <a:p>
            <a:pPr>
              <a:defRPr/>
            </a:pPr>
            <a:fld id="{B35F663D-7F2D-4278-B259-602E60836EFE}" type="slidenum">
              <a:rPr lang="en-US" smtClean="0"/>
              <a:pPr>
                <a:defRPr/>
              </a:pPr>
              <a:t>151</a:t>
            </a:fld>
            <a:endParaRPr lang="en-US"/>
          </a:p>
        </p:txBody>
      </p:sp>
    </p:spTree>
    <p:extLst>
      <p:ext uri="{BB962C8B-B14F-4D97-AF65-F5344CB8AC3E}">
        <p14:creationId xmlns:p14="http://schemas.microsoft.com/office/powerpoint/2010/main" val="191195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UBC was looking for a solution to erosion of the cliffs.  Their engineers said that it would</a:t>
            </a:r>
            <a:r>
              <a:rPr lang="en-CA" baseline="0" dirty="0"/>
              <a:t> cost $500,000 to do the studies and drilling required to design the $20 million retaining walls that were going to be needed.  We fixed the slope for $223,000 with 4.5 km of wattle fencing.  This brief PowerPoint segment shows this process and how it all worked out.</a:t>
            </a:r>
            <a:endParaRPr lang="en-CA" dirty="0"/>
          </a:p>
        </p:txBody>
      </p:sp>
      <p:sp>
        <p:nvSpPr>
          <p:cNvPr id="4" name="Slide Number Placeholder 3"/>
          <p:cNvSpPr>
            <a:spLocks noGrp="1"/>
          </p:cNvSpPr>
          <p:nvPr>
            <p:ph type="sldNum" sz="quarter" idx="10"/>
          </p:nvPr>
        </p:nvSpPr>
        <p:spPr/>
        <p:txBody>
          <a:bodyPr/>
          <a:lstStyle/>
          <a:p>
            <a:pPr>
              <a:defRPr/>
            </a:pPr>
            <a:fld id="{B35F663D-7F2D-4278-B259-602E60836EFE}" type="slidenum">
              <a:rPr lang="en-US" smtClean="0"/>
              <a:pPr>
                <a:defRPr/>
              </a:pPr>
              <a:t>152</a:t>
            </a:fld>
            <a:endParaRPr lang="en-US"/>
          </a:p>
        </p:txBody>
      </p:sp>
    </p:spTree>
    <p:extLst>
      <p:ext uri="{BB962C8B-B14F-4D97-AF65-F5344CB8AC3E}">
        <p14:creationId xmlns:p14="http://schemas.microsoft.com/office/powerpoint/2010/main" val="22410912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slopes are very steep and are composed of weakly cemented (CaCO2) sands.</a:t>
            </a:r>
          </a:p>
        </p:txBody>
      </p:sp>
      <p:sp>
        <p:nvSpPr>
          <p:cNvPr id="4" name="Slide Number Placeholder 3"/>
          <p:cNvSpPr>
            <a:spLocks noGrp="1"/>
          </p:cNvSpPr>
          <p:nvPr>
            <p:ph type="sldNum" sz="quarter" idx="10"/>
          </p:nvPr>
        </p:nvSpPr>
        <p:spPr/>
        <p:txBody>
          <a:bodyPr/>
          <a:lstStyle/>
          <a:p>
            <a:pPr>
              <a:defRPr/>
            </a:pPr>
            <a:fld id="{B35F663D-7F2D-4278-B259-602E60836EFE}" type="slidenum">
              <a:rPr lang="en-US" smtClean="0"/>
              <a:pPr>
                <a:defRPr/>
              </a:pPr>
              <a:t>153</a:t>
            </a:fld>
            <a:endParaRPr lang="en-US"/>
          </a:p>
        </p:txBody>
      </p:sp>
    </p:spTree>
    <p:extLst>
      <p:ext uri="{BB962C8B-B14F-4D97-AF65-F5344CB8AC3E}">
        <p14:creationId xmlns:p14="http://schemas.microsoft.com/office/powerpoint/2010/main" val="4066544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Slide Image Placeholder 1"/>
          <p:cNvSpPr>
            <a:spLocks noGrp="1" noRot="1" noChangeAspect="1" noTextEdit="1"/>
          </p:cNvSpPr>
          <p:nvPr>
            <p:ph type="sldImg"/>
          </p:nvPr>
        </p:nvSpPr>
        <p:spPr>
          <a:ln/>
        </p:spPr>
      </p:sp>
      <p:sp>
        <p:nvSpPr>
          <p:cNvPr id="558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558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charset="0"/>
              </a:defRPr>
            </a:lvl1pPr>
            <a:lvl2pPr marL="702756" indent="-270291" eaLnBrk="0" hangingPunct="0">
              <a:spcBef>
                <a:spcPct val="30000"/>
              </a:spcBef>
              <a:defRPr sz="1100">
                <a:solidFill>
                  <a:schemeClr val="tx1"/>
                </a:solidFill>
                <a:latin typeface="Arial" charset="0"/>
              </a:defRPr>
            </a:lvl2pPr>
            <a:lvl3pPr marL="1081164" indent="-216233" eaLnBrk="0" hangingPunct="0">
              <a:spcBef>
                <a:spcPct val="30000"/>
              </a:spcBef>
              <a:defRPr sz="1100">
                <a:solidFill>
                  <a:schemeClr val="tx1"/>
                </a:solidFill>
                <a:latin typeface="Arial" charset="0"/>
              </a:defRPr>
            </a:lvl3pPr>
            <a:lvl4pPr marL="1513629" indent="-216233" eaLnBrk="0" hangingPunct="0">
              <a:spcBef>
                <a:spcPct val="30000"/>
              </a:spcBef>
              <a:defRPr sz="1100">
                <a:solidFill>
                  <a:schemeClr val="tx1"/>
                </a:solidFill>
                <a:latin typeface="Arial" charset="0"/>
              </a:defRPr>
            </a:lvl4pPr>
            <a:lvl5pPr marL="1946095" indent="-216233" eaLnBrk="0" hangingPunct="0">
              <a:spcBef>
                <a:spcPct val="30000"/>
              </a:spcBef>
              <a:defRPr sz="1100">
                <a:solidFill>
                  <a:schemeClr val="tx1"/>
                </a:solidFill>
                <a:latin typeface="Arial" charset="0"/>
              </a:defRPr>
            </a:lvl5pPr>
            <a:lvl6pPr marL="2378560" indent="-216233" eaLnBrk="0" fontAlgn="base" hangingPunct="0">
              <a:spcBef>
                <a:spcPct val="30000"/>
              </a:spcBef>
              <a:spcAft>
                <a:spcPct val="0"/>
              </a:spcAft>
              <a:defRPr sz="1100">
                <a:solidFill>
                  <a:schemeClr val="tx1"/>
                </a:solidFill>
                <a:latin typeface="Arial" charset="0"/>
              </a:defRPr>
            </a:lvl6pPr>
            <a:lvl7pPr marL="2811026" indent="-216233" eaLnBrk="0" fontAlgn="base" hangingPunct="0">
              <a:spcBef>
                <a:spcPct val="30000"/>
              </a:spcBef>
              <a:spcAft>
                <a:spcPct val="0"/>
              </a:spcAft>
              <a:defRPr sz="1100">
                <a:solidFill>
                  <a:schemeClr val="tx1"/>
                </a:solidFill>
                <a:latin typeface="Arial" charset="0"/>
              </a:defRPr>
            </a:lvl7pPr>
            <a:lvl8pPr marL="3243491" indent="-216233" eaLnBrk="0" fontAlgn="base" hangingPunct="0">
              <a:spcBef>
                <a:spcPct val="30000"/>
              </a:spcBef>
              <a:spcAft>
                <a:spcPct val="0"/>
              </a:spcAft>
              <a:defRPr sz="1100">
                <a:solidFill>
                  <a:schemeClr val="tx1"/>
                </a:solidFill>
                <a:latin typeface="Arial" charset="0"/>
              </a:defRPr>
            </a:lvl8pPr>
            <a:lvl9pPr marL="3675957" indent="-216233"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28596440-9813-4B74-ABE3-F51D04C54EB5}" type="slidenum">
              <a:rPr lang="en-US" altLang="en-US" sz="1200">
                <a:solidFill>
                  <a:prstClr val="black"/>
                </a:solidFill>
              </a:rPr>
              <a:pPr eaLnBrk="1" hangingPunct="1">
                <a:spcBef>
                  <a:spcPct val="0"/>
                </a:spcBef>
              </a:pPr>
              <a:t>27</a:t>
            </a:fld>
            <a:endParaRPr lang="en-US" altLang="en-US" sz="1200">
              <a:solidFill>
                <a:prstClr val="black"/>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CD3DCB8-7F99-4691-9E63-30D02D1CDE30}" type="slidenum">
              <a:rPr lang="en-US" altLang="en-US" smtClean="0"/>
              <a:pPr eaLnBrk="1" hangingPunct="1">
                <a:spcBef>
                  <a:spcPct val="0"/>
                </a:spcBef>
              </a:pPr>
              <a:t>154</a:t>
            </a:fld>
            <a:endParaRPr lang="en-US" altLang="en-US"/>
          </a:p>
        </p:txBody>
      </p:sp>
      <p:sp>
        <p:nvSpPr>
          <p:cNvPr id="27651" name="Rectangle 2"/>
          <p:cNvSpPr>
            <a:spLocks noGrp="1" noRot="1" noChangeAspect="1" noChangeArrowheads="1" noTextEdit="1"/>
          </p:cNvSpPr>
          <p:nvPr>
            <p:ph type="sldImg"/>
          </p:nvPr>
        </p:nvSpPr>
        <p:spPr>
          <a:xfrm>
            <a:off x="1144588" y="685800"/>
            <a:ext cx="4572000" cy="3429000"/>
          </a:xfrm>
          <a:ln/>
        </p:spPr>
      </p:sp>
      <p:sp>
        <p:nvSpPr>
          <p:cNvPr id="2765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a:t>Soil bioengineering uses living plant materials to treat problem sites. It doesn’t change the actual slope, as you can see from the untreated slope behind the worker, but it changes the conditions of the slope to allow vegetation to grow.  The work on this slope was conducted over the winter of 1988/89. </a:t>
            </a:r>
            <a:endParaRPr lang="en-CA" altLang="en-US" sz="140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materials (willows) used to build the retaining walls (wattle fences) sprout and grow.</a:t>
            </a:r>
          </a:p>
        </p:txBody>
      </p:sp>
      <p:sp>
        <p:nvSpPr>
          <p:cNvPr id="4" name="Slide Number Placeholder 3"/>
          <p:cNvSpPr>
            <a:spLocks noGrp="1"/>
          </p:cNvSpPr>
          <p:nvPr>
            <p:ph type="sldNum" sz="quarter" idx="10"/>
          </p:nvPr>
        </p:nvSpPr>
        <p:spPr/>
        <p:txBody>
          <a:bodyPr/>
          <a:lstStyle/>
          <a:p>
            <a:pPr>
              <a:defRPr/>
            </a:pPr>
            <a:fld id="{B35F663D-7F2D-4278-B259-602E60836EFE}" type="slidenum">
              <a:rPr lang="en-US" smtClean="0"/>
              <a:pPr>
                <a:defRPr/>
              </a:pPr>
              <a:t>155</a:t>
            </a:fld>
            <a:endParaRPr lang="en-US"/>
          </a:p>
        </p:txBody>
      </p:sp>
    </p:spTree>
    <p:extLst>
      <p:ext uri="{BB962C8B-B14F-4D97-AF65-F5344CB8AC3E}">
        <p14:creationId xmlns:p14="http://schemas.microsoft.com/office/powerpoint/2010/main" val="21154717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steeper the slope the narrower the benches become.</a:t>
            </a:r>
          </a:p>
        </p:txBody>
      </p:sp>
      <p:sp>
        <p:nvSpPr>
          <p:cNvPr id="4" name="Slide Number Placeholder 3"/>
          <p:cNvSpPr>
            <a:spLocks noGrp="1"/>
          </p:cNvSpPr>
          <p:nvPr>
            <p:ph type="sldNum" sz="quarter" idx="10"/>
          </p:nvPr>
        </p:nvSpPr>
        <p:spPr/>
        <p:txBody>
          <a:bodyPr/>
          <a:lstStyle/>
          <a:p>
            <a:pPr>
              <a:defRPr/>
            </a:pPr>
            <a:fld id="{B35F663D-7F2D-4278-B259-602E60836EFE}" type="slidenum">
              <a:rPr lang="en-US" smtClean="0"/>
              <a:pPr>
                <a:defRPr/>
              </a:pPr>
              <a:t>156</a:t>
            </a:fld>
            <a:endParaRPr lang="en-US"/>
          </a:p>
        </p:txBody>
      </p:sp>
    </p:spTree>
    <p:extLst>
      <p:ext uri="{BB962C8B-B14F-4D97-AF65-F5344CB8AC3E}">
        <p14:creationId xmlns:p14="http://schemas.microsoft.com/office/powerpoint/2010/main" val="12429070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whole</a:t>
            </a:r>
            <a:r>
              <a:rPr lang="en-CA" baseline="0" dirty="0"/>
              <a:t> slope turns green.</a:t>
            </a:r>
            <a:endParaRPr lang="en-CA" dirty="0"/>
          </a:p>
        </p:txBody>
      </p:sp>
      <p:sp>
        <p:nvSpPr>
          <p:cNvPr id="4" name="Slide Number Placeholder 3"/>
          <p:cNvSpPr>
            <a:spLocks noGrp="1"/>
          </p:cNvSpPr>
          <p:nvPr>
            <p:ph type="sldNum" sz="quarter" idx="10"/>
          </p:nvPr>
        </p:nvSpPr>
        <p:spPr/>
        <p:txBody>
          <a:bodyPr/>
          <a:lstStyle/>
          <a:p>
            <a:pPr>
              <a:defRPr/>
            </a:pPr>
            <a:fld id="{B35F663D-7F2D-4278-B259-602E60836EFE}" type="slidenum">
              <a:rPr lang="en-US" smtClean="0"/>
              <a:pPr>
                <a:defRPr/>
              </a:pPr>
              <a:t>157</a:t>
            </a:fld>
            <a:endParaRPr lang="en-US"/>
          </a:p>
        </p:txBody>
      </p:sp>
    </p:spTree>
    <p:extLst>
      <p:ext uri="{BB962C8B-B14F-4D97-AF65-F5344CB8AC3E}">
        <p14:creationId xmlns:p14="http://schemas.microsoft.com/office/powerpoint/2010/main" val="41459492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Although the original slope can still</a:t>
            </a:r>
            <a:r>
              <a:rPr lang="en-CA" baseline="0" dirty="0"/>
              <a:t> be seen in this winter photo.</a:t>
            </a:r>
            <a:endParaRPr lang="en-CA" dirty="0"/>
          </a:p>
        </p:txBody>
      </p:sp>
      <p:sp>
        <p:nvSpPr>
          <p:cNvPr id="4" name="Slide Number Placeholder 3"/>
          <p:cNvSpPr>
            <a:spLocks noGrp="1"/>
          </p:cNvSpPr>
          <p:nvPr>
            <p:ph type="sldNum" sz="quarter" idx="10"/>
          </p:nvPr>
        </p:nvSpPr>
        <p:spPr/>
        <p:txBody>
          <a:bodyPr/>
          <a:lstStyle/>
          <a:p>
            <a:pPr>
              <a:defRPr/>
            </a:pPr>
            <a:fld id="{B35F663D-7F2D-4278-B259-602E60836EFE}" type="slidenum">
              <a:rPr lang="en-US" smtClean="0"/>
              <a:pPr>
                <a:defRPr/>
              </a:pPr>
              <a:t>158</a:t>
            </a:fld>
            <a:endParaRPr lang="en-US"/>
          </a:p>
        </p:txBody>
      </p:sp>
    </p:spTree>
    <p:extLst>
      <p:ext uri="{BB962C8B-B14F-4D97-AF65-F5344CB8AC3E}">
        <p14:creationId xmlns:p14="http://schemas.microsoft.com/office/powerpoint/2010/main" val="34533685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Over the years the willows</a:t>
            </a:r>
            <a:r>
              <a:rPr lang="en-CA" baseline="0" dirty="0"/>
              <a:t> grow up and support the slope with their roots.</a:t>
            </a:r>
            <a:r>
              <a:rPr lang="en-CA" dirty="0"/>
              <a:t> </a:t>
            </a:r>
          </a:p>
        </p:txBody>
      </p:sp>
      <p:sp>
        <p:nvSpPr>
          <p:cNvPr id="4" name="Slide Number Placeholder 3"/>
          <p:cNvSpPr>
            <a:spLocks noGrp="1"/>
          </p:cNvSpPr>
          <p:nvPr>
            <p:ph type="sldNum" sz="quarter" idx="10"/>
          </p:nvPr>
        </p:nvSpPr>
        <p:spPr/>
        <p:txBody>
          <a:bodyPr/>
          <a:lstStyle/>
          <a:p>
            <a:pPr>
              <a:defRPr/>
            </a:pPr>
            <a:fld id="{B35F663D-7F2D-4278-B259-602E60836EFE}" type="slidenum">
              <a:rPr lang="en-US" smtClean="0"/>
              <a:pPr>
                <a:defRPr/>
              </a:pPr>
              <a:t>159</a:t>
            </a:fld>
            <a:endParaRPr lang="en-US"/>
          </a:p>
        </p:txBody>
      </p:sp>
    </p:spTree>
    <p:extLst>
      <p:ext uri="{BB962C8B-B14F-4D97-AF65-F5344CB8AC3E}">
        <p14:creationId xmlns:p14="http://schemas.microsoft.com/office/powerpoint/2010/main" val="32660067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Eventually (10 years) alder moves in and starts building soils.</a:t>
            </a:r>
          </a:p>
        </p:txBody>
      </p:sp>
      <p:sp>
        <p:nvSpPr>
          <p:cNvPr id="4" name="Slide Number Placeholder 3"/>
          <p:cNvSpPr>
            <a:spLocks noGrp="1"/>
          </p:cNvSpPr>
          <p:nvPr>
            <p:ph type="sldNum" sz="quarter" idx="10"/>
          </p:nvPr>
        </p:nvSpPr>
        <p:spPr/>
        <p:txBody>
          <a:bodyPr/>
          <a:lstStyle/>
          <a:p>
            <a:pPr>
              <a:defRPr/>
            </a:pPr>
            <a:fld id="{B35F663D-7F2D-4278-B259-602E60836EFE}" type="slidenum">
              <a:rPr lang="en-US" smtClean="0"/>
              <a:pPr>
                <a:defRPr/>
              </a:pPr>
              <a:t>160</a:t>
            </a:fld>
            <a:endParaRPr lang="en-US"/>
          </a:p>
        </p:txBody>
      </p:sp>
    </p:spTree>
    <p:extLst>
      <p:ext uri="{BB962C8B-B14F-4D97-AF65-F5344CB8AC3E}">
        <p14:creationId xmlns:p14="http://schemas.microsoft.com/office/powerpoint/2010/main" val="31389827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Conifers also move in under the alder.  Soils continue to</a:t>
            </a:r>
            <a:r>
              <a:rPr lang="en-CA" baseline="0" dirty="0"/>
              <a:t> build.  All on the 70</a:t>
            </a:r>
            <a:r>
              <a:rPr lang="en-CA" baseline="30000" dirty="0"/>
              <a:t>o </a:t>
            </a:r>
            <a:r>
              <a:rPr lang="en-CA" baseline="0" dirty="0"/>
              <a:t>slope.</a:t>
            </a:r>
            <a:endParaRPr lang="en-CA" dirty="0"/>
          </a:p>
        </p:txBody>
      </p:sp>
      <p:sp>
        <p:nvSpPr>
          <p:cNvPr id="4" name="Slide Number Placeholder 3"/>
          <p:cNvSpPr>
            <a:spLocks noGrp="1"/>
          </p:cNvSpPr>
          <p:nvPr>
            <p:ph type="sldNum" sz="quarter" idx="10"/>
          </p:nvPr>
        </p:nvSpPr>
        <p:spPr/>
        <p:txBody>
          <a:bodyPr/>
          <a:lstStyle/>
          <a:p>
            <a:pPr>
              <a:defRPr/>
            </a:pPr>
            <a:fld id="{B35F663D-7F2D-4278-B259-602E60836EFE}" type="slidenum">
              <a:rPr lang="en-US" smtClean="0"/>
              <a:pPr>
                <a:defRPr/>
              </a:pPr>
              <a:t>161</a:t>
            </a:fld>
            <a:endParaRPr lang="en-US"/>
          </a:p>
        </p:txBody>
      </p:sp>
    </p:spTree>
    <p:extLst>
      <p:ext uri="{BB962C8B-B14F-4D97-AF65-F5344CB8AC3E}">
        <p14:creationId xmlns:p14="http://schemas.microsoft.com/office/powerpoint/2010/main" val="30617883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a:t>
            </a:r>
            <a:r>
              <a:rPr lang="en-CA" baseline="0" dirty="0"/>
              <a:t> the forest grows, other species move in.</a:t>
            </a:r>
            <a:endParaRPr lang="en-CA" dirty="0"/>
          </a:p>
        </p:txBody>
      </p:sp>
      <p:sp>
        <p:nvSpPr>
          <p:cNvPr id="4" name="Slide Number Placeholder 3"/>
          <p:cNvSpPr>
            <a:spLocks noGrp="1"/>
          </p:cNvSpPr>
          <p:nvPr>
            <p:ph type="sldNum" sz="quarter" idx="10"/>
          </p:nvPr>
        </p:nvSpPr>
        <p:spPr/>
        <p:txBody>
          <a:bodyPr/>
          <a:lstStyle/>
          <a:p>
            <a:pPr>
              <a:defRPr/>
            </a:pPr>
            <a:fld id="{B35F663D-7F2D-4278-B259-602E60836EFE}" type="slidenum">
              <a:rPr lang="en-US" smtClean="0"/>
              <a:pPr>
                <a:defRPr/>
              </a:pPr>
              <a:t>162</a:t>
            </a:fld>
            <a:endParaRPr lang="en-US"/>
          </a:p>
        </p:txBody>
      </p:sp>
    </p:spTree>
    <p:extLst>
      <p:ext uri="{BB962C8B-B14F-4D97-AF65-F5344CB8AC3E}">
        <p14:creationId xmlns:p14="http://schemas.microsoft.com/office/powerpoint/2010/main" val="66450289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Soils</a:t>
            </a:r>
            <a:r>
              <a:rPr lang="en-CA" baseline="0" dirty="0"/>
              <a:t> continue to build on top of the sand.</a:t>
            </a:r>
            <a:endParaRPr lang="en-CA" dirty="0"/>
          </a:p>
        </p:txBody>
      </p:sp>
      <p:sp>
        <p:nvSpPr>
          <p:cNvPr id="4" name="Slide Number Placeholder 3"/>
          <p:cNvSpPr>
            <a:spLocks noGrp="1"/>
          </p:cNvSpPr>
          <p:nvPr>
            <p:ph type="sldNum" sz="quarter" idx="10"/>
          </p:nvPr>
        </p:nvSpPr>
        <p:spPr/>
        <p:txBody>
          <a:bodyPr/>
          <a:lstStyle/>
          <a:p>
            <a:pPr>
              <a:defRPr/>
            </a:pPr>
            <a:fld id="{B35F663D-7F2D-4278-B259-602E60836EFE}" type="slidenum">
              <a:rPr lang="en-US" smtClean="0"/>
              <a:pPr>
                <a:defRPr/>
              </a:pPr>
              <a:t>163</a:t>
            </a:fld>
            <a:endParaRPr lang="en-US"/>
          </a:p>
        </p:txBody>
      </p:sp>
    </p:spTree>
    <p:extLst>
      <p:ext uri="{BB962C8B-B14F-4D97-AF65-F5344CB8AC3E}">
        <p14:creationId xmlns:p14="http://schemas.microsoft.com/office/powerpoint/2010/main" val="51968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Slide Image Placeholder 1"/>
          <p:cNvSpPr>
            <a:spLocks noGrp="1" noRot="1" noChangeAspect="1" noTextEdit="1"/>
          </p:cNvSpPr>
          <p:nvPr>
            <p:ph type="sldImg"/>
          </p:nvPr>
        </p:nvSpPr>
        <p:spPr>
          <a:ln/>
        </p:spPr>
      </p:sp>
      <p:sp>
        <p:nvSpPr>
          <p:cNvPr id="556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556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charset="0"/>
              </a:defRPr>
            </a:lvl1pPr>
            <a:lvl2pPr marL="702756" indent="-270291" eaLnBrk="0" hangingPunct="0">
              <a:spcBef>
                <a:spcPct val="30000"/>
              </a:spcBef>
              <a:defRPr sz="1100">
                <a:solidFill>
                  <a:schemeClr val="tx1"/>
                </a:solidFill>
                <a:latin typeface="Arial" charset="0"/>
              </a:defRPr>
            </a:lvl2pPr>
            <a:lvl3pPr marL="1081164" indent="-216233" eaLnBrk="0" hangingPunct="0">
              <a:spcBef>
                <a:spcPct val="30000"/>
              </a:spcBef>
              <a:defRPr sz="1100">
                <a:solidFill>
                  <a:schemeClr val="tx1"/>
                </a:solidFill>
                <a:latin typeface="Arial" charset="0"/>
              </a:defRPr>
            </a:lvl3pPr>
            <a:lvl4pPr marL="1513629" indent="-216233" eaLnBrk="0" hangingPunct="0">
              <a:spcBef>
                <a:spcPct val="30000"/>
              </a:spcBef>
              <a:defRPr sz="1100">
                <a:solidFill>
                  <a:schemeClr val="tx1"/>
                </a:solidFill>
                <a:latin typeface="Arial" charset="0"/>
              </a:defRPr>
            </a:lvl4pPr>
            <a:lvl5pPr marL="1946095" indent="-216233" eaLnBrk="0" hangingPunct="0">
              <a:spcBef>
                <a:spcPct val="30000"/>
              </a:spcBef>
              <a:defRPr sz="1100">
                <a:solidFill>
                  <a:schemeClr val="tx1"/>
                </a:solidFill>
                <a:latin typeface="Arial" charset="0"/>
              </a:defRPr>
            </a:lvl5pPr>
            <a:lvl6pPr marL="2378560" indent="-216233" eaLnBrk="0" fontAlgn="base" hangingPunct="0">
              <a:spcBef>
                <a:spcPct val="30000"/>
              </a:spcBef>
              <a:spcAft>
                <a:spcPct val="0"/>
              </a:spcAft>
              <a:defRPr sz="1100">
                <a:solidFill>
                  <a:schemeClr val="tx1"/>
                </a:solidFill>
                <a:latin typeface="Arial" charset="0"/>
              </a:defRPr>
            </a:lvl6pPr>
            <a:lvl7pPr marL="2811026" indent="-216233" eaLnBrk="0" fontAlgn="base" hangingPunct="0">
              <a:spcBef>
                <a:spcPct val="30000"/>
              </a:spcBef>
              <a:spcAft>
                <a:spcPct val="0"/>
              </a:spcAft>
              <a:defRPr sz="1100">
                <a:solidFill>
                  <a:schemeClr val="tx1"/>
                </a:solidFill>
                <a:latin typeface="Arial" charset="0"/>
              </a:defRPr>
            </a:lvl7pPr>
            <a:lvl8pPr marL="3243491" indent="-216233" eaLnBrk="0" fontAlgn="base" hangingPunct="0">
              <a:spcBef>
                <a:spcPct val="30000"/>
              </a:spcBef>
              <a:spcAft>
                <a:spcPct val="0"/>
              </a:spcAft>
              <a:defRPr sz="1100">
                <a:solidFill>
                  <a:schemeClr val="tx1"/>
                </a:solidFill>
                <a:latin typeface="Arial" charset="0"/>
              </a:defRPr>
            </a:lvl8pPr>
            <a:lvl9pPr marL="3675957" indent="-216233"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608FCD0C-DA29-4325-BBA0-13D42FF34A8D}" type="slidenum">
              <a:rPr lang="en-US" altLang="en-US" sz="1200">
                <a:solidFill>
                  <a:prstClr val="black"/>
                </a:solidFill>
              </a:rPr>
              <a:pPr eaLnBrk="1" hangingPunct="1">
                <a:spcBef>
                  <a:spcPct val="0"/>
                </a:spcBef>
              </a:pPr>
              <a:t>31</a:t>
            </a:fld>
            <a:endParaRPr lang="en-US" altLang="en-US" sz="1200">
              <a:solidFill>
                <a:prstClr val="black"/>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now have a forest of alder, Western Hemlock</a:t>
            </a:r>
            <a:r>
              <a:rPr lang="en-CA" baseline="0" dirty="0"/>
              <a:t>, </a:t>
            </a:r>
            <a:r>
              <a:rPr lang="en-CA" dirty="0"/>
              <a:t>Salmonberry,</a:t>
            </a:r>
            <a:r>
              <a:rPr lang="en-CA" baseline="0" dirty="0"/>
              <a:t> Swordferns and a diversity of other species.</a:t>
            </a:r>
            <a:endParaRPr lang="en-CA" dirty="0"/>
          </a:p>
        </p:txBody>
      </p:sp>
      <p:sp>
        <p:nvSpPr>
          <p:cNvPr id="4" name="Slide Number Placeholder 3"/>
          <p:cNvSpPr>
            <a:spLocks noGrp="1"/>
          </p:cNvSpPr>
          <p:nvPr>
            <p:ph type="sldNum" sz="quarter" idx="10"/>
          </p:nvPr>
        </p:nvSpPr>
        <p:spPr/>
        <p:txBody>
          <a:bodyPr/>
          <a:lstStyle/>
          <a:p>
            <a:pPr>
              <a:defRPr/>
            </a:pPr>
            <a:fld id="{B35F663D-7F2D-4278-B259-602E60836EFE}" type="slidenum">
              <a:rPr lang="en-US" smtClean="0"/>
              <a:pPr>
                <a:defRPr/>
              </a:pPr>
              <a:t>164</a:t>
            </a:fld>
            <a:endParaRPr lang="en-US"/>
          </a:p>
        </p:txBody>
      </p:sp>
    </p:spTree>
    <p:extLst>
      <p:ext uri="{BB962C8B-B14F-4D97-AF65-F5344CB8AC3E}">
        <p14:creationId xmlns:p14="http://schemas.microsoft.com/office/powerpoint/2010/main" val="137275350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Some English Ivy has</a:t>
            </a:r>
            <a:r>
              <a:rPr lang="en-CA" baseline="0" dirty="0"/>
              <a:t> moved in and should be dealt with.</a:t>
            </a:r>
            <a:endParaRPr lang="en-CA" dirty="0"/>
          </a:p>
        </p:txBody>
      </p:sp>
      <p:sp>
        <p:nvSpPr>
          <p:cNvPr id="4" name="Slide Number Placeholder 3"/>
          <p:cNvSpPr>
            <a:spLocks noGrp="1"/>
          </p:cNvSpPr>
          <p:nvPr>
            <p:ph type="sldNum" sz="quarter" idx="10"/>
          </p:nvPr>
        </p:nvSpPr>
        <p:spPr/>
        <p:txBody>
          <a:bodyPr/>
          <a:lstStyle/>
          <a:p>
            <a:pPr>
              <a:defRPr/>
            </a:pPr>
            <a:fld id="{B35F663D-7F2D-4278-B259-602E60836EFE}" type="slidenum">
              <a:rPr lang="en-US" smtClean="0"/>
              <a:pPr>
                <a:defRPr/>
              </a:pPr>
              <a:t>165</a:t>
            </a:fld>
            <a:endParaRPr lang="en-US"/>
          </a:p>
        </p:txBody>
      </p:sp>
    </p:spTree>
    <p:extLst>
      <p:ext uri="{BB962C8B-B14F-4D97-AF65-F5344CB8AC3E}">
        <p14:creationId xmlns:p14="http://schemas.microsoft.com/office/powerpoint/2010/main" val="383311603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wintery view</a:t>
            </a:r>
            <a:r>
              <a:rPr lang="en-CA" baseline="0" dirty="0"/>
              <a:t> of the slope shows how the vegetation continues to deal with the steep slope.</a:t>
            </a:r>
            <a:endParaRPr lang="en-CA" dirty="0"/>
          </a:p>
        </p:txBody>
      </p:sp>
      <p:sp>
        <p:nvSpPr>
          <p:cNvPr id="4" name="Slide Number Placeholder 3"/>
          <p:cNvSpPr>
            <a:spLocks noGrp="1"/>
          </p:cNvSpPr>
          <p:nvPr>
            <p:ph type="sldNum" sz="quarter" idx="10"/>
          </p:nvPr>
        </p:nvSpPr>
        <p:spPr/>
        <p:txBody>
          <a:bodyPr/>
          <a:lstStyle/>
          <a:p>
            <a:pPr>
              <a:defRPr/>
            </a:pPr>
            <a:fld id="{B35F663D-7F2D-4278-B259-602E60836EFE}" type="slidenum">
              <a:rPr lang="en-US" smtClean="0"/>
              <a:pPr>
                <a:defRPr/>
              </a:pPr>
              <a:t>166</a:t>
            </a:fld>
            <a:endParaRPr lang="en-US"/>
          </a:p>
        </p:txBody>
      </p:sp>
    </p:spTree>
    <p:extLst>
      <p:ext uri="{BB962C8B-B14F-4D97-AF65-F5344CB8AC3E}">
        <p14:creationId xmlns:p14="http://schemas.microsoft.com/office/powerpoint/2010/main" val="42275299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Soils continue </a:t>
            </a:r>
            <a:r>
              <a:rPr lang="en-CA"/>
              <a:t>to develop.</a:t>
            </a:r>
          </a:p>
        </p:txBody>
      </p:sp>
      <p:sp>
        <p:nvSpPr>
          <p:cNvPr id="4" name="Slide Number Placeholder 3"/>
          <p:cNvSpPr>
            <a:spLocks noGrp="1"/>
          </p:cNvSpPr>
          <p:nvPr>
            <p:ph type="sldNum" sz="quarter" idx="10"/>
          </p:nvPr>
        </p:nvSpPr>
        <p:spPr/>
        <p:txBody>
          <a:bodyPr/>
          <a:lstStyle/>
          <a:p>
            <a:pPr>
              <a:defRPr/>
            </a:pPr>
            <a:fld id="{B35F663D-7F2D-4278-B259-602E60836EFE}" type="slidenum">
              <a:rPr lang="en-US" smtClean="0"/>
              <a:pPr>
                <a:defRPr/>
              </a:pPr>
              <a:t>167</a:t>
            </a:fld>
            <a:endParaRPr lang="en-US"/>
          </a:p>
        </p:txBody>
      </p:sp>
    </p:spTree>
    <p:extLst>
      <p:ext uri="{BB962C8B-B14F-4D97-AF65-F5344CB8AC3E}">
        <p14:creationId xmlns:p14="http://schemas.microsoft.com/office/powerpoint/2010/main" val="28040074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CA" altLang="en-US"/>
          </a:p>
          <a:p>
            <a:pPr>
              <a:spcBef>
                <a:spcPct val="0"/>
              </a:spcBef>
            </a:pPr>
            <a:endParaRPr lang="en-CA" altLang="en-US"/>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218F136-6D17-4857-A4D0-49C0DDA05785}" type="slidenum">
              <a:rPr lang="en-CA" altLang="en-US">
                <a:solidFill>
                  <a:srgbClr val="000000"/>
                </a:solidFill>
              </a:rPr>
              <a:pPr eaLnBrk="1" hangingPunct="1"/>
              <a:t>169</a:t>
            </a:fld>
            <a:endParaRPr lang="en-CA" altLang="en-US">
              <a:solidFill>
                <a:srgbClr val="000000"/>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Slide Image Placeholder 1"/>
          <p:cNvSpPr>
            <a:spLocks noGrp="1" noRot="1" noChangeAspect="1" noTextEdit="1"/>
          </p:cNvSpPr>
          <p:nvPr>
            <p:ph type="sldImg"/>
          </p:nvPr>
        </p:nvSpPr>
        <p:spPr>
          <a:ln/>
        </p:spPr>
      </p:sp>
      <p:sp>
        <p:nvSpPr>
          <p:cNvPr id="497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p>
        </p:txBody>
      </p:sp>
      <p:sp>
        <p:nvSpPr>
          <p:cNvPr id="497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24B2B52-BFAB-4A1A-83B3-9C0EB734C75E}" type="slidenum">
              <a:rPr lang="en-US" altLang="en-US" smtClean="0">
                <a:solidFill>
                  <a:prstClr val="black"/>
                </a:solidFill>
              </a:rPr>
              <a:pPr eaLnBrk="1" hangingPunct="1">
                <a:spcBef>
                  <a:spcPct val="0"/>
                </a:spcBef>
              </a:pPr>
              <a:t>173</a:t>
            </a:fld>
            <a:endParaRPr lang="en-US" altLang="en-US" dirty="0">
              <a:solidFill>
                <a:prstClr val="black"/>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Live silt fencing is a soil bioengineering</a:t>
            </a:r>
            <a:r>
              <a:rPr lang="en-CA" baseline="0" dirty="0"/>
              <a:t> </a:t>
            </a:r>
            <a:r>
              <a:rPr lang="en-CA" dirty="0"/>
              <a:t>technique that slows the flow and allows</a:t>
            </a:r>
            <a:r>
              <a:rPr lang="en-CA" baseline="0" dirty="0"/>
              <a:t> sediment to drop out.  The cuttings grow into a willowy wetland that is perfect for controlling sediment and enhancing the biodiversity of the watercourse.</a:t>
            </a:r>
            <a:endParaRPr lang="en-CA" dirty="0"/>
          </a:p>
        </p:txBody>
      </p:sp>
      <p:sp>
        <p:nvSpPr>
          <p:cNvPr id="4" name="Slide Number Placeholder 3"/>
          <p:cNvSpPr>
            <a:spLocks noGrp="1"/>
          </p:cNvSpPr>
          <p:nvPr>
            <p:ph type="sldNum" sz="quarter" idx="10"/>
          </p:nvPr>
        </p:nvSpPr>
        <p:spPr/>
        <p:txBody>
          <a:bodyPr/>
          <a:lstStyle/>
          <a:p>
            <a:pPr>
              <a:defRPr/>
            </a:pPr>
            <a:fld id="{D670BBC3-21FD-4E19-A315-DDFFD4EFEC84}" type="slidenum">
              <a:rPr lang="en-CA" smtClean="0">
                <a:solidFill>
                  <a:prstClr val="black"/>
                </a:solidFill>
              </a:rPr>
              <a:pPr>
                <a:defRPr/>
              </a:pPr>
              <a:t>175</a:t>
            </a:fld>
            <a:endParaRPr lang="en-CA">
              <a:solidFill>
                <a:prstClr val="black"/>
              </a:solidFill>
            </a:endParaRPr>
          </a:p>
        </p:txBody>
      </p:sp>
    </p:spTree>
    <p:extLst>
      <p:ext uri="{BB962C8B-B14F-4D97-AF65-F5344CB8AC3E}">
        <p14:creationId xmlns:p14="http://schemas.microsoft.com/office/powerpoint/2010/main" val="191898487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Dense rows of live stakes slow</a:t>
            </a:r>
            <a:r>
              <a:rPr lang="en-CA" baseline="0" dirty="0"/>
              <a:t> the velocity of the water and allow sediments to be deposited.  This site is on the Vancouver Island Gas Pipeline just above the Qualicum River fish hatchery.</a:t>
            </a:r>
            <a:endParaRPr lang="en-CA" dirty="0"/>
          </a:p>
        </p:txBody>
      </p:sp>
      <p:sp>
        <p:nvSpPr>
          <p:cNvPr id="4" name="Slide Number Placeholder 3"/>
          <p:cNvSpPr>
            <a:spLocks noGrp="1"/>
          </p:cNvSpPr>
          <p:nvPr>
            <p:ph type="sldNum" sz="quarter" idx="10"/>
          </p:nvPr>
        </p:nvSpPr>
        <p:spPr/>
        <p:txBody>
          <a:bodyPr/>
          <a:lstStyle/>
          <a:p>
            <a:pPr>
              <a:defRPr/>
            </a:pPr>
            <a:fld id="{D670BBC3-21FD-4E19-A315-DDFFD4EFEC84}" type="slidenum">
              <a:rPr lang="en-CA" smtClean="0">
                <a:solidFill>
                  <a:prstClr val="black"/>
                </a:solidFill>
              </a:rPr>
              <a:pPr>
                <a:defRPr/>
              </a:pPr>
              <a:t>176</a:t>
            </a:fld>
            <a:endParaRPr lang="en-CA">
              <a:solidFill>
                <a:prstClr val="black"/>
              </a:solidFill>
            </a:endParaRPr>
          </a:p>
        </p:txBody>
      </p:sp>
    </p:spTree>
    <p:extLst>
      <p:ext uri="{BB962C8B-B14F-4D97-AF65-F5344CB8AC3E}">
        <p14:creationId xmlns:p14="http://schemas.microsoft.com/office/powerpoint/2010/main" val="390030065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cuttings sprout and grow.</a:t>
            </a:r>
          </a:p>
        </p:txBody>
      </p:sp>
      <p:sp>
        <p:nvSpPr>
          <p:cNvPr id="4" name="Slide Number Placeholder 3"/>
          <p:cNvSpPr>
            <a:spLocks noGrp="1"/>
          </p:cNvSpPr>
          <p:nvPr>
            <p:ph type="sldNum" sz="quarter" idx="10"/>
          </p:nvPr>
        </p:nvSpPr>
        <p:spPr/>
        <p:txBody>
          <a:bodyPr/>
          <a:lstStyle/>
          <a:p>
            <a:pPr>
              <a:defRPr/>
            </a:pPr>
            <a:fld id="{D670BBC3-21FD-4E19-A315-DDFFD4EFEC84}" type="slidenum">
              <a:rPr lang="en-CA" smtClean="0">
                <a:solidFill>
                  <a:prstClr val="black"/>
                </a:solidFill>
              </a:rPr>
              <a:pPr>
                <a:defRPr/>
              </a:pPr>
              <a:t>177</a:t>
            </a:fld>
            <a:endParaRPr lang="en-CA">
              <a:solidFill>
                <a:prstClr val="black"/>
              </a:solidFill>
            </a:endParaRPr>
          </a:p>
        </p:txBody>
      </p:sp>
    </p:spTree>
    <p:extLst>
      <p:ext uri="{BB962C8B-B14F-4D97-AF65-F5344CB8AC3E}">
        <p14:creationId xmlns:p14="http://schemas.microsoft.com/office/powerpoint/2010/main" val="150252680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 leaves and other detritus collects against the bands of cuttings, small settling ponds are formed, further encouraging</a:t>
            </a:r>
            <a:r>
              <a:rPr lang="en-CA" baseline="0" dirty="0"/>
              <a:t> the further deposition of sediment.</a:t>
            </a:r>
            <a:endParaRPr lang="en-CA" dirty="0"/>
          </a:p>
        </p:txBody>
      </p:sp>
      <p:sp>
        <p:nvSpPr>
          <p:cNvPr id="4" name="Slide Number Placeholder 3"/>
          <p:cNvSpPr>
            <a:spLocks noGrp="1"/>
          </p:cNvSpPr>
          <p:nvPr>
            <p:ph type="sldNum" sz="quarter" idx="10"/>
          </p:nvPr>
        </p:nvSpPr>
        <p:spPr/>
        <p:txBody>
          <a:bodyPr/>
          <a:lstStyle/>
          <a:p>
            <a:pPr>
              <a:defRPr/>
            </a:pPr>
            <a:fld id="{D670BBC3-21FD-4E19-A315-DDFFD4EFEC84}" type="slidenum">
              <a:rPr lang="en-CA" smtClean="0">
                <a:solidFill>
                  <a:prstClr val="black"/>
                </a:solidFill>
              </a:rPr>
              <a:pPr>
                <a:defRPr/>
              </a:pPr>
              <a:t>178</a:t>
            </a:fld>
            <a:endParaRPr lang="en-CA">
              <a:solidFill>
                <a:prstClr val="black"/>
              </a:solidFill>
            </a:endParaRPr>
          </a:p>
        </p:txBody>
      </p:sp>
    </p:spTree>
    <p:extLst>
      <p:ext uri="{BB962C8B-B14F-4D97-AF65-F5344CB8AC3E}">
        <p14:creationId xmlns:p14="http://schemas.microsoft.com/office/powerpoint/2010/main" val="3680686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Slide Image Placeholder 1"/>
          <p:cNvSpPr>
            <a:spLocks noGrp="1" noRot="1" noChangeAspect="1" noTextEdit="1"/>
          </p:cNvSpPr>
          <p:nvPr>
            <p:ph type="sldImg"/>
          </p:nvPr>
        </p:nvSpPr>
        <p:spPr>
          <a:ln/>
        </p:spPr>
      </p:sp>
      <p:sp>
        <p:nvSpPr>
          <p:cNvPr id="559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559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charset="0"/>
              </a:defRPr>
            </a:lvl1pPr>
            <a:lvl2pPr marL="702756" indent="-270291" eaLnBrk="0" hangingPunct="0">
              <a:spcBef>
                <a:spcPct val="30000"/>
              </a:spcBef>
              <a:defRPr sz="1100">
                <a:solidFill>
                  <a:schemeClr val="tx1"/>
                </a:solidFill>
                <a:latin typeface="Arial" charset="0"/>
              </a:defRPr>
            </a:lvl2pPr>
            <a:lvl3pPr marL="1081164" indent="-216233" eaLnBrk="0" hangingPunct="0">
              <a:spcBef>
                <a:spcPct val="30000"/>
              </a:spcBef>
              <a:defRPr sz="1100">
                <a:solidFill>
                  <a:schemeClr val="tx1"/>
                </a:solidFill>
                <a:latin typeface="Arial" charset="0"/>
              </a:defRPr>
            </a:lvl3pPr>
            <a:lvl4pPr marL="1513629" indent="-216233" eaLnBrk="0" hangingPunct="0">
              <a:spcBef>
                <a:spcPct val="30000"/>
              </a:spcBef>
              <a:defRPr sz="1100">
                <a:solidFill>
                  <a:schemeClr val="tx1"/>
                </a:solidFill>
                <a:latin typeface="Arial" charset="0"/>
              </a:defRPr>
            </a:lvl4pPr>
            <a:lvl5pPr marL="1946095" indent="-216233" eaLnBrk="0" hangingPunct="0">
              <a:spcBef>
                <a:spcPct val="30000"/>
              </a:spcBef>
              <a:defRPr sz="1100">
                <a:solidFill>
                  <a:schemeClr val="tx1"/>
                </a:solidFill>
                <a:latin typeface="Arial" charset="0"/>
              </a:defRPr>
            </a:lvl5pPr>
            <a:lvl6pPr marL="2378560" indent="-216233" eaLnBrk="0" fontAlgn="base" hangingPunct="0">
              <a:spcBef>
                <a:spcPct val="30000"/>
              </a:spcBef>
              <a:spcAft>
                <a:spcPct val="0"/>
              </a:spcAft>
              <a:defRPr sz="1100">
                <a:solidFill>
                  <a:schemeClr val="tx1"/>
                </a:solidFill>
                <a:latin typeface="Arial" charset="0"/>
              </a:defRPr>
            </a:lvl6pPr>
            <a:lvl7pPr marL="2811026" indent="-216233" eaLnBrk="0" fontAlgn="base" hangingPunct="0">
              <a:spcBef>
                <a:spcPct val="30000"/>
              </a:spcBef>
              <a:spcAft>
                <a:spcPct val="0"/>
              </a:spcAft>
              <a:defRPr sz="1100">
                <a:solidFill>
                  <a:schemeClr val="tx1"/>
                </a:solidFill>
                <a:latin typeface="Arial" charset="0"/>
              </a:defRPr>
            </a:lvl7pPr>
            <a:lvl8pPr marL="3243491" indent="-216233" eaLnBrk="0" fontAlgn="base" hangingPunct="0">
              <a:spcBef>
                <a:spcPct val="30000"/>
              </a:spcBef>
              <a:spcAft>
                <a:spcPct val="0"/>
              </a:spcAft>
              <a:defRPr sz="1100">
                <a:solidFill>
                  <a:schemeClr val="tx1"/>
                </a:solidFill>
                <a:latin typeface="Arial" charset="0"/>
              </a:defRPr>
            </a:lvl8pPr>
            <a:lvl9pPr marL="3675957" indent="-216233"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20361BE0-8DEE-4AA9-A920-32B314BBF9AB}" type="slidenum">
              <a:rPr lang="en-US" altLang="en-US" sz="1200">
                <a:solidFill>
                  <a:prstClr val="black"/>
                </a:solidFill>
              </a:rPr>
              <a:pPr eaLnBrk="1" hangingPunct="1">
                <a:spcBef>
                  <a:spcPct val="0"/>
                </a:spcBef>
              </a:pPr>
              <a:t>32</a:t>
            </a:fld>
            <a:endParaRPr lang="en-US" altLang="en-US" sz="1200">
              <a:solidFill>
                <a:prstClr val="black"/>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Eventually a willowy wetland is formed.</a:t>
            </a:r>
          </a:p>
        </p:txBody>
      </p:sp>
      <p:sp>
        <p:nvSpPr>
          <p:cNvPr id="4" name="Slide Number Placeholder 3"/>
          <p:cNvSpPr>
            <a:spLocks noGrp="1"/>
          </p:cNvSpPr>
          <p:nvPr>
            <p:ph type="sldNum" sz="quarter" idx="10"/>
          </p:nvPr>
        </p:nvSpPr>
        <p:spPr/>
        <p:txBody>
          <a:bodyPr/>
          <a:lstStyle/>
          <a:p>
            <a:pPr>
              <a:defRPr/>
            </a:pPr>
            <a:fld id="{D670BBC3-21FD-4E19-A315-DDFFD4EFEC84}" type="slidenum">
              <a:rPr lang="en-CA" smtClean="0">
                <a:solidFill>
                  <a:prstClr val="black"/>
                </a:solidFill>
              </a:rPr>
              <a:pPr>
                <a:defRPr/>
              </a:pPr>
              <a:t>179</a:t>
            </a:fld>
            <a:endParaRPr lang="en-CA">
              <a:solidFill>
                <a:prstClr val="black"/>
              </a:solidFill>
            </a:endParaRPr>
          </a:p>
        </p:txBody>
      </p:sp>
    </p:spTree>
    <p:extLst>
      <p:ext uri="{BB962C8B-B14F-4D97-AF65-F5344CB8AC3E}">
        <p14:creationId xmlns:p14="http://schemas.microsoft.com/office/powerpoint/2010/main" val="370042103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Complete with skunk cabbage and other wetland plants and animals.</a:t>
            </a:r>
          </a:p>
        </p:txBody>
      </p:sp>
      <p:sp>
        <p:nvSpPr>
          <p:cNvPr id="4" name="Slide Number Placeholder 3"/>
          <p:cNvSpPr>
            <a:spLocks noGrp="1"/>
          </p:cNvSpPr>
          <p:nvPr>
            <p:ph type="sldNum" sz="quarter" idx="10"/>
          </p:nvPr>
        </p:nvSpPr>
        <p:spPr/>
        <p:txBody>
          <a:bodyPr/>
          <a:lstStyle/>
          <a:p>
            <a:pPr>
              <a:defRPr/>
            </a:pPr>
            <a:fld id="{D670BBC3-21FD-4E19-A315-DDFFD4EFEC84}" type="slidenum">
              <a:rPr lang="en-CA" smtClean="0">
                <a:solidFill>
                  <a:prstClr val="black"/>
                </a:solidFill>
              </a:rPr>
              <a:pPr>
                <a:defRPr/>
              </a:pPr>
              <a:t>180</a:t>
            </a:fld>
            <a:endParaRPr lang="en-CA">
              <a:solidFill>
                <a:prstClr val="black"/>
              </a:solidFill>
            </a:endParaRPr>
          </a:p>
        </p:txBody>
      </p:sp>
    </p:spTree>
    <p:extLst>
      <p:ext uri="{BB962C8B-B14F-4D97-AF65-F5344CB8AC3E}">
        <p14:creationId xmlns:p14="http://schemas.microsoft.com/office/powerpoint/2010/main" val="99528486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Slide Image Placeholder 1"/>
          <p:cNvSpPr>
            <a:spLocks noGrp="1" noRot="1" noChangeAspect="1" noTextEdit="1"/>
          </p:cNvSpPr>
          <p:nvPr>
            <p:ph type="sldImg"/>
          </p:nvPr>
        </p:nvSpPr>
        <p:spPr>
          <a:ln/>
        </p:spPr>
      </p:sp>
      <p:sp>
        <p:nvSpPr>
          <p:cNvPr id="586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CA" altLang="en-US" dirty="0"/>
              <a:t>Even large mining operations can make sites rough and loose.  This is at the Greenhills mine in SE BC.</a:t>
            </a:r>
          </a:p>
        </p:txBody>
      </p:sp>
      <p:sp>
        <p:nvSpPr>
          <p:cNvPr id="586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2C0C9A0-7D9C-4287-AC94-6AC2D7686A9F}" type="slidenum">
              <a:rPr lang="en-CA" altLang="en-US" smtClean="0">
                <a:solidFill>
                  <a:prstClr val="black"/>
                </a:solidFill>
              </a:rPr>
              <a:pPr eaLnBrk="1" hangingPunct="1">
                <a:spcBef>
                  <a:spcPct val="0"/>
                </a:spcBef>
              </a:pPr>
              <a:t>187</a:t>
            </a:fld>
            <a:endParaRPr lang="en-CA" altLang="en-US" dirty="0">
              <a:solidFill>
                <a:prstClr val="black"/>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Slide Image Placeholder 1"/>
          <p:cNvSpPr>
            <a:spLocks noGrp="1" noRot="1" noChangeAspect="1" noTextEdit="1"/>
          </p:cNvSpPr>
          <p:nvPr>
            <p:ph type="sldImg"/>
          </p:nvPr>
        </p:nvSpPr>
        <p:spPr>
          <a:ln/>
        </p:spPr>
      </p:sp>
      <p:sp>
        <p:nvSpPr>
          <p:cNvPr id="587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CA" altLang="en-US" dirty="0"/>
              <a:t>They also added woody debris.  In addition to controlling erosion, the creation of the large irregularities has created slopes with different exposures within a few meters of each other so heat, another filter on dark substrates, is ameliorated on the north facing parts of these slopes.</a:t>
            </a:r>
          </a:p>
        </p:txBody>
      </p:sp>
      <p:sp>
        <p:nvSpPr>
          <p:cNvPr id="587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55A55E8-0C0E-4DE3-871B-95CA01FF2A1A}" type="slidenum">
              <a:rPr lang="en-CA" altLang="en-US" smtClean="0">
                <a:solidFill>
                  <a:prstClr val="black"/>
                </a:solidFill>
              </a:rPr>
              <a:pPr eaLnBrk="1" hangingPunct="1">
                <a:spcBef>
                  <a:spcPct val="0"/>
                </a:spcBef>
              </a:pPr>
              <a:t>188</a:t>
            </a:fld>
            <a:endParaRPr lang="en-CA" altLang="en-US" dirty="0">
              <a:solidFill>
                <a:prstClr val="black"/>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CA" sz="1400" dirty="0">
                <a:latin typeface="Arial" charset="0"/>
                <a:cs typeface="Arial" charset="0"/>
              </a:rPr>
              <a:t>BC Hydro has removed the Heber River Dam and associated infrastructure.  I was asked to develop a restoration plan for the project disturbances.  As this site is located within Strathcona Provincial Park, the primary project goal is to return disturbed sites to a natural condition that will allow full recovery with species assemblages appropriate to the ecological conditions of the site.  The restoration target in this case is a diversity of successional ecosystems that will re-establish the disturbed sites on the natural successional trajectories that will lead to a diversity of vegetation types, depending on the specific conditions of the site that was treated.</a:t>
            </a:r>
          </a:p>
          <a:p>
            <a:pPr eaLnBrk="1" hangingPunct="1">
              <a:spcBef>
                <a:spcPct val="0"/>
              </a:spcBef>
            </a:pPr>
            <a:endParaRPr lang="en-CA" sz="1400" dirty="0">
              <a:latin typeface="Arial" charset="0"/>
              <a:cs typeface="Arial" charset="0"/>
            </a:endParaRP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41920D6-C2B9-400A-9AC5-320289F95849}" type="slidenum">
              <a:rPr lang="en-CA" smtClean="0">
                <a:solidFill>
                  <a:prstClr val="black"/>
                </a:solidFill>
              </a:rPr>
              <a:pPr eaLnBrk="1" hangingPunct="1"/>
              <a:t>195</a:t>
            </a:fld>
            <a:endParaRPr lang="en-CA" dirty="0">
              <a:solidFill>
                <a:prstClr val="black"/>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400" dirty="0">
                <a:latin typeface="Arial" charset="0"/>
                <a:cs typeface="Arial" charset="0"/>
              </a:rPr>
              <a:t>This photo shows the penstock pipe.  I want you to notice a couple of things here – the relatively narrow right-of-way and the abundance of vegetation that has established naturally with no help along the pipe.  So we know that even in a relatively narrow right-of-way, native pioneering vegetation will establish, even on an unprepared site.  If, once the pipe is removed, we make the site rough and loose to provide opportunities for seed capture, I suspect the area will recover nicely within a few years.  Of course this is the essence of ecological restoration – doing what we need to do to assist in the recovery of a site that has been damaged, degraded or destroyed.</a:t>
            </a:r>
          </a:p>
          <a:p>
            <a:pPr eaLnBrk="1" hangingPunct="1"/>
            <a:endParaRPr lang="en-CA" sz="1400" dirty="0">
              <a:latin typeface="Arial" charset="0"/>
              <a:cs typeface="Arial" charset="0"/>
            </a:endParaRP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AA097BD-C0E3-4084-B3F2-0A4ABDFA88CC}" type="slidenum">
              <a:rPr lang="en-CA" smtClean="0">
                <a:solidFill>
                  <a:prstClr val="black"/>
                </a:solidFill>
              </a:rPr>
              <a:pPr eaLnBrk="1" hangingPunct="1"/>
              <a:t>196</a:t>
            </a:fld>
            <a:endParaRPr lang="en-CA" dirty="0">
              <a:solidFill>
                <a:prstClr val="black"/>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CA" sz="1400" dirty="0">
                <a:latin typeface="Arial" charset="0"/>
                <a:cs typeface="Arial" charset="0"/>
              </a:rPr>
              <a:t>The key to finding appropriate restoration treatments is to identify what factors (filters) are preventing the natural recovery of disturbed sites.  As you can see on this old logging road in the dam area, compaction is preventing vegetation from establishing.  The vegetation is slowly moving in from the edges where compaction is reduced.  Eventually natural de-compaction processes and/or covering the site with organic detritus from the adjacent forests will allow vegetation to cover this site.</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9733CCC-A81F-4A91-89A7-16589EF69EE1}" type="slidenum">
              <a:rPr lang="en-CA" smtClean="0">
                <a:solidFill>
                  <a:prstClr val="black"/>
                </a:solidFill>
              </a:rPr>
              <a:pPr eaLnBrk="1" hangingPunct="1"/>
              <a:t>197</a:t>
            </a:fld>
            <a:endParaRPr lang="en-CA" dirty="0">
              <a:solidFill>
                <a:prstClr val="black"/>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CA" sz="1400" dirty="0">
                <a:latin typeface="Arial" charset="0"/>
                <a:cs typeface="Arial" charset="0"/>
              </a:rPr>
              <a:t>Successional processes revolve around pioneering species including red alder (</a:t>
            </a:r>
            <a:r>
              <a:rPr lang="en-CA" sz="1400" i="1" dirty="0">
                <a:latin typeface="Arial" charset="0"/>
                <a:cs typeface="Arial" charset="0"/>
              </a:rPr>
              <a:t>Alnus rubra</a:t>
            </a:r>
            <a:r>
              <a:rPr lang="en-CA" sz="1400" dirty="0">
                <a:latin typeface="Arial" charset="0"/>
                <a:cs typeface="Arial" charset="0"/>
              </a:rPr>
              <a:t>), cottonwood (</a:t>
            </a:r>
            <a:r>
              <a:rPr lang="en-CA" sz="1400" i="1" dirty="0">
                <a:latin typeface="Arial" charset="0"/>
                <a:cs typeface="Arial" charset="0"/>
              </a:rPr>
              <a:t>Populus balsamifera</a:t>
            </a:r>
            <a:r>
              <a:rPr lang="en-CA" sz="1400" dirty="0">
                <a:latin typeface="Arial" charset="0"/>
                <a:cs typeface="Arial" charset="0"/>
              </a:rPr>
              <a:t>) and willows – mainly Scouler’s (</a:t>
            </a:r>
            <a:r>
              <a:rPr lang="en-CA" sz="1400" i="1" dirty="0">
                <a:latin typeface="Arial" charset="0"/>
                <a:cs typeface="Arial" charset="0"/>
              </a:rPr>
              <a:t>Salix scouleriana</a:t>
            </a:r>
            <a:r>
              <a:rPr lang="en-CA" sz="1400" dirty="0">
                <a:latin typeface="Arial" charset="0"/>
                <a:cs typeface="Arial" charset="0"/>
              </a:rPr>
              <a:t>).  Red-osier dogwood (</a:t>
            </a:r>
            <a:r>
              <a:rPr lang="en-CA" sz="1400" i="1" dirty="0">
                <a:latin typeface="Arial" charset="0"/>
                <a:cs typeface="Arial" charset="0"/>
              </a:rPr>
              <a:t>Cornus stolonifera</a:t>
            </a:r>
            <a:r>
              <a:rPr lang="en-CA" sz="1400" dirty="0">
                <a:latin typeface="Arial" charset="0"/>
                <a:cs typeface="Arial" charset="0"/>
              </a:rPr>
              <a:t>) shows up in some areas.  As you can see in this photo, alder establishes very quickly on any sites that are suitable. </a:t>
            </a:r>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6E212A1-BC31-4EC7-AD7C-40C3E08EEA94}" type="slidenum">
              <a:rPr lang="en-CA" smtClean="0">
                <a:solidFill>
                  <a:prstClr val="black"/>
                </a:solidFill>
              </a:rPr>
              <a:pPr eaLnBrk="1" hangingPunct="1"/>
              <a:t>198</a:t>
            </a:fld>
            <a:endParaRPr lang="en-CA" dirty="0">
              <a:solidFill>
                <a:prstClr val="black"/>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controls erosion and provides sites for seed capture and seedling growth.  This creates conditions for recovery.</a:t>
            </a:r>
          </a:p>
        </p:txBody>
      </p:sp>
      <p:sp>
        <p:nvSpPr>
          <p:cNvPr id="4" name="Slide Number Placeholder 3"/>
          <p:cNvSpPr>
            <a:spLocks noGrp="1"/>
          </p:cNvSpPr>
          <p:nvPr>
            <p:ph type="sldNum" sz="quarter" idx="10"/>
          </p:nvPr>
        </p:nvSpPr>
        <p:spPr/>
        <p:txBody>
          <a:bodyPr/>
          <a:lstStyle/>
          <a:p>
            <a:fld id="{99BD9690-C69B-4E47-8306-B6BE4A35B670}" type="slidenum">
              <a:rPr lang="en-CA" smtClean="0">
                <a:solidFill>
                  <a:prstClr val="black"/>
                </a:solidFill>
              </a:rPr>
              <a:pPr/>
              <a:t>199</a:t>
            </a:fld>
            <a:endParaRPr lang="en-CA" dirty="0">
              <a:solidFill>
                <a:prstClr val="black"/>
              </a:solidFill>
            </a:endParaRPr>
          </a:p>
        </p:txBody>
      </p:sp>
    </p:spTree>
    <p:extLst>
      <p:ext uri="{BB962C8B-B14F-4D97-AF65-F5344CB8AC3E}">
        <p14:creationId xmlns:p14="http://schemas.microsoft.com/office/powerpoint/2010/main" val="166335139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rough and loose dam area with woody debris starts the natural recovery processes.</a:t>
            </a:r>
            <a:endParaRPr lang="en-US" dirty="0"/>
          </a:p>
        </p:txBody>
      </p:sp>
      <p:sp>
        <p:nvSpPr>
          <p:cNvPr id="4" name="Slide Number Placeholder 3"/>
          <p:cNvSpPr>
            <a:spLocks noGrp="1"/>
          </p:cNvSpPr>
          <p:nvPr>
            <p:ph type="sldNum" sz="quarter" idx="10"/>
          </p:nvPr>
        </p:nvSpPr>
        <p:spPr/>
        <p:txBody>
          <a:bodyPr/>
          <a:lstStyle/>
          <a:p>
            <a:fld id="{7A469632-1AEF-446D-98E7-D2855426F8B2}" type="slidenum">
              <a:rPr lang="en-CA" smtClean="0">
                <a:solidFill>
                  <a:prstClr val="black"/>
                </a:solidFill>
              </a:rPr>
              <a:pPr/>
              <a:t>200</a:t>
            </a:fld>
            <a:endParaRPr lang="en-CA" dirty="0">
              <a:solidFill>
                <a:prstClr val="black"/>
              </a:solidFill>
            </a:endParaRPr>
          </a:p>
        </p:txBody>
      </p:sp>
    </p:spTree>
    <p:extLst>
      <p:ext uri="{BB962C8B-B14F-4D97-AF65-F5344CB8AC3E}">
        <p14:creationId xmlns:p14="http://schemas.microsoft.com/office/powerpoint/2010/main" val="1281776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E33797-5C13-408D-95FD-F0C659E73E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533165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E7B6CA-B803-497B-8972-C2C20C82D6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950473"/>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E33797-5C13-408D-95FD-F0C659E73E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003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DCAA58-047F-4418-8210-75E9051039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084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32B8AE-CB58-485C-AED6-AA7D0807D0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939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5884C5-9FB2-4F53-9CA2-97CECE41BC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3116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7EC519A-0573-44EF-B934-854B489DB6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626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95DD9E-E6A2-4057-BF72-9E19AD7E85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717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D056B6-8667-421B-8F4C-88516257FD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6663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B910EB-203C-47A2-AE6A-CFCAF45F15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389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A47161-88D6-48B9-9A9E-A32271DA94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9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E7B6CA-B803-497B-8972-C2C20C82D6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8538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DA2E05-E7CC-4762-AD0E-A846D27237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7857772"/>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DA2E05-E7CC-4762-AD0E-A846D27237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071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E33797-5C13-408D-95FD-F0C659E73E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099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DCAA58-047F-4418-8210-75E9051039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340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32B8AE-CB58-485C-AED6-AA7D0807D0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309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5884C5-9FB2-4F53-9CA2-97CECE41BC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6885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7EC519A-0573-44EF-B934-854B489DB6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25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95DD9E-E6A2-4057-BF72-9E19AD7E85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197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D056B6-8667-421B-8F4C-88516257FD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6370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B910EB-203C-47A2-AE6A-CFCAF45F15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7020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A47161-88D6-48B9-9A9E-A32271DA94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032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E33797-5C13-408D-95FD-F0C659E73E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3307668"/>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E7B6CA-B803-497B-8972-C2C20C82D6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534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DA2E05-E7CC-4762-AD0E-A846D27237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25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DCAA58-047F-4418-8210-75E9051039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809583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32B8AE-CB58-485C-AED6-AA7D0807D0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759596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5884C5-9FB2-4F53-9CA2-97CECE41BC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514665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7EC519A-0573-44EF-B934-854B489DB6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797708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95DD9E-E6A2-4057-BF72-9E19AD7E85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995022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D056B6-8667-421B-8F4C-88516257FD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476071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B910EB-203C-47A2-AE6A-CFCAF45F15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278766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DCAA58-047F-4418-8210-75E9051039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6288795"/>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A47161-88D6-48B9-9A9E-A32271DA94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751743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E7B6CA-B803-497B-8972-C2C20C82D6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599899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DA2E05-E7CC-4762-AD0E-A846D27237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150918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35653DC0-7BB9-4483-995E-75AD11D89885}" type="datetimeFigureOut">
              <a:rPr lang="en-CA" smtClean="0">
                <a:solidFill>
                  <a:prstClr val="black">
                    <a:tint val="75000"/>
                  </a:prstClr>
                </a:solidFill>
              </a:rPr>
              <a:pPr/>
              <a:t>2019-06-17</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B4746241-B2C1-4227-98AB-14588F9FA41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89174424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35653DC0-7BB9-4483-995E-75AD11D89885}" type="datetimeFigureOut">
              <a:rPr lang="en-CA" smtClean="0">
                <a:solidFill>
                  <a:prstClr val="black">
                    <a:tint val="75000"/>
                  </a:prstClr>
                </a:solidFill>
              </a:rPr>
              <a:pPr/>
              <a:t>2019-06-17</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B4746241-B2C1-4227-98AB-14588F9FA41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56978092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653DC0-7BB9-4483-995E-75AD11D89885}" type="datetimeFigureOut">
              <a:rPr lang="en-CA" smtClean="0">
                <a:solidFill>
                  <a:prstClr val="black">
                    <a:tint val="75000"/>
                  </a:prstClr>
                </a:solidFill>
              </a:rPr>
              <a:pPr/>
              <a:t>2019-06-17</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B4746241-B2C1-4227-98AB-14588F9FA41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07262617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35653DC0-7BB9-4483-995E-75AD11D89885}" type="datetimeFigureOut">
              <a:rPr lang="en-CA" smtClean="0">
                <a:solidFill>
                  <a:prstClr val="black">
                    <a:tint val="75000"/>
                  </a:prstClr>
                </a:solidFill>
              </a:rPr>
              <a:pPr/>
              <a:t>2019-06-17</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B4746241-B2C1-4227-98AB-14588F9FA41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48776613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35653DC0-7BB9-4483-995E-75AD11D89885}" type="datetimeFigureOut">
              <a:rPr lang="en-CA" smtClean="0">
                <a:solidFill>
                  <a:prstClr val="black">
                    <a:tint val="75000"/>
                  </a:prstClr>
                </a:solidFill>
              </a:rPr>
              <a:pPr/>
              <a:t>2019-06-17</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B4746241-B2C1-4227-98AB-14588F9FA41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890455908"/>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35653DC0-7BB9-4483-995E-75AD11D89885}" type="datetimeFigureOut">
              <a:rPr lang="en-CA" smtClean="0">
                <a:solidFill>
                  <a:prstClr val="black">
                    <a:tint val="75000"/>
                  </a:prstClr>
                </a:solidFill>
              </a:rPr>
              <a:pPr/>
              <a:t>2019-06-17</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B4746241-B2C1-4227-98AB-14588F9FA41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5597966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653DC0-7BB9-4483-995E-75AD11D89885}" type="datetimeFigureOut">
              <a:rPr lang="en-CA" smtClean="0">
                <a:solidFill>
                  <a:prstClr val="black">
                    <a:tint val="75000"/>
                  </a:prstClr>
                </a:solidFill>
              </a:rPr>
              <a:pPr/>
              <a:t>2019-06-17</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B4746241-B2C1-4227-98AB-14588F9FA41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07264880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32B8AE-CB58-485C-AED6-AA7D0807D0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589412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653DC0-7BB9-4483-995E-75AD11D89885}" type="datetimeFigureOut">
              <a:rPr lang="en-CA" smtClean="0">
                <a:solidFill>
                  <a:prstClr val="black">
                    <a:tint val="75000"/>
                  </a:prstClr>
                </a:solidFill>
              </a:rPr>
              <a:pPr/>
              <a:t>2019-06-17</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B4746241-B2C1-4227-98AB-14588F9FA41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62489989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653DC0-7BB9-4483-995E-75AD11D89885}" type="datetimeFigureOut">
              <a:rPr lang="en-CA" smtClean="0">
                <a:solidFill>
                  <a:prstClr val="black">
                    <a:tint val="75000"/>
                  </a:prstClr>
                </a:solidFill>
              </a:rPr>
              <a:pPr/>
              <a:t>2019-06-17</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B4746241-B2C1-4227-98AB-14588F9FA41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910476288"/>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35653DC0-7BB9-4483-995E-75AD11D89885}" type="datetimeFigureOut">
              <a:rPr lang="en-CA" smtClean="0">
                <a:solidFill>
                  <a:prstClr val="black">
                    <a:tint val="75000"/>
                  </a:prstClr>
                </a:solidFill>
              </a:rPr>
              <a:pPr/>
              <a:t>2019-06-17</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B4746241-B2C1-4227-98AB-14588F9FA41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88833924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35653DC0-7BB9-4483-995E-75AD11D89885}" type="datetimeFigureOut">
              <a:rPr lang="en-CA" smtClean="0">
                <a:solidFill>
                  <a:prstClr val="black">
                    <a:tint val="75000"/>
                  </a:prstClr>
                </a:solidFill>
              </a:rPr>
              <a:pPr/>
              <a:t>2019-06-17</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B4746241-B2C1-4227-98AB-14588F9FA41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6913525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82EB3D6D-81C2-4729-8350-70586AA235B0}" type="datetimeFigureOut">
              <a:rPr lang="en-CA" smtClean="0">
                <a:solidFill>
                  <a:prstClr val="black">
                    <a:tint val="75000"/>
                  </a:prstClr>
                </a:solidFill>
              </a:rPr>
              <a:pPr/>
              <a:t>2019-06-17</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9511A587-597D-42C7-9A0C-8463CD2E0490}"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10001072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82EB3D6D-81C2-4729-8350-70586AA235B0}" type="datetimeFigureOut">
              <a:rPr lang="en-CA" smtClean="0">
                <a:solidFill>
                  <a:prstClr val="black">
                    <a:tint val="75000"/>
                  </a:prstClr>
                </a:solidFill>
              </a:rPr>
              <a:pPr/>
              <a:t>2019-06-17</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9511A587-597D-42C7-9A0C-8463CD2E0490}"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66499997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EB3D6D-81C2-4729-8350-70586AA235B0}" type="datetimeFigureOut">
              <a:rPr lang="en-CA" smtClean="0">
                <a:solidFill>
                  <a:prstClr val="black">
                    <a:tint val="75000"/>
                  </a:prstClr>
                </a:solidFill>
              </a:rPr>
              <a:pPr/>
              <a:t>2019-06-17</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9511A587-597D-42C7-9A0C-8463CD2E0490}"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31432388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82EB3D6D-81C2-4729-8350-70586AA235B0}" type="datetimeFigureOut">
              <a:rPr lang="en-CA" smtClean="0">
                <a:solidFill>
                  <a:prstClr val="black">
                    <a:tint val="75000"/>
                  </a:prstClr>
                </a:solidFill>
              </a:rPr>
              <a:pPr/>
              <a:t>2019-06-17</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9511A587-597D-42C7-9A0C-8463CD2E0490}"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68421419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82EB3D6D-81C2-4729-8350-70586AA235B0}" type="datetimeFigureOut">
              <a:rPr lang="en-CA" smtClean="0">
                <a:solidFill>
                  <a:prstClr val="black">
                    <a:tint val="75000"/>
                  </a:prstClr>
                </a:solidFill>
              </a:rPr>
              <a:pPr/>
              <a:t>2019-06-17</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9511A587-597D-42C7-9A0C-8463CD2E0490}"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77445729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82EB3D6D-81C2-4729-8350-70586AA235B0}" type="datetimeFigureOut">
              <a:rPr lang="en-CA" smtClean="0">
                <a:solidFill>
                  <a:prstClr val="black">
                    <a:tint val="75000"/>
                  </a:prstClr>
                </a:solidFill>
              </a:rPr>
              <a:pPr/>
              <a:t>2019-06-17</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9511A587-597D-42C7-9A0C-8463CD2E0490}"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99021873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5884C5-9FB2-4F53-9CA2-97CECE41BC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1439109"/>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EB3D6D-81C2-4729-8350-70586AA235B0}" type="datetimeFigureOut">
              <a:rPr lang="en-CA" smtClean="0">
                <a:solidFill>
                  <a:prstClr val="black">
                    <a:tint val="75000"/>
                  </a:prstClr>
                </a:solidFill>
              </a:rPr>
              <a:pPr/>
              <a:t>2019-06-17</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9511A587-597D-42C7-9A0C-8463CD2E0490}"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005760429"/>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EB3D6D-81C2-4729-8350-70586AA235B0}" type="datetimeFigureOut">
              <a:rPr lang="en-CA" smtClean="0">
                <a:solidFill>
                  <a:prstClr val="black">
                    <a:tint val="75000"/>
                  </a:prstClr>
                </a:solidFill>
              </a:rPr>
              <a:pPr/>
              <a:t>2019-06-17</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9511A587-597D-42C7-9A0C-8463CD2E0490}"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95223434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EB3D6D-81C2-4729-8350-70586AA235B0}" type="datetimeFigureOut">
              <a:rPr lang="en-CA" smtClean="0">
                <a:solidFill>
                  <a:prstClr val="black">
                    <a:tint val="75000"/>
                  </a:prstClr>
                </a:solidFill>
              </a:rPr>
              <a:pPr/>
              <a:t>2019-06-17</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9511A587-597D-42C7-9A0C-8463CD2E0490}"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39091655"/>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82EB3D6D-81C2-4729-8350-70586AA235B0}" type="datetimeFigureOut">
              <a:rPr lang="en-CA" smtClean="0">
                <a:solidFill>
                  <a:prstClr val="black">
                    <a:tint val="75000"/>
                  </a:prstClr>
                </a:solidFill>
              </a:rPr>
              <a:pPr/>
              <a:t>2019-06-17</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9511A587-597D-42C7-9A0C-8463CD2E0490}"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719266665"/>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82EB3D6D-81C2-4729-8350-70586AA235B0}" type="datetimeFigureOut">
              <a:rPr lang="en-CA" smtClean="0">
                <a:solidFill>
                  <a:prstClr val="black">
                    <a:tint val="75000"/>
                  </a:prstClr>
                </a:solidFill>
              </a:rPr>
              <a:pPr/>
              <a:t>2019-06-17</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9511A587-597D-42C7-9A0C-8463CD2E0490}"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14155617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D5065B-833D-4C65-937B-44E4D15EA6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2844359"/>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5D9F9A-E440-420B-9B06-0A30F24B66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6505318"/>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E98072-CC51-44B8-93BE-0A2A56A79F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8291659"/>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8346AC-2D1A-4464-8ACC-215B652F3E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0506069"/>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390DE54-2353-4181-B221-11A87FD79D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191688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7EC519A-0573-44EF-B934-854B489DB6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339870"/>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D6FE234-A073-409A-BBAC-C0C697DB7E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103488"/>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4797FB9-CB85-4A41-B5B8-D9EFB5E1E0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780574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80AA0B-6716-496C-9D55-C2E0EBFC14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508247"/>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EE4D6E-7CC5-4B1F-B950-E6E3C2333A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4736189"/>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101A37-5F75-46C5-A6B8-DAB31F140B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458221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000E7A-7EC4-47C0-B27C-650D653599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6225414"/>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E074C031-98A0-485D-A2BD-3D007BB1BC22}" type="datetimeFigureOut">
              <a:rPr lang="en-CA"/>
              <a:pPr>
                <a:defRPr/>
              </a:pPr>
              <a:t>2019-06-17</a:t>
            </a:fld>
            <a:endParaRPr lang="en-CA"/>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CA"/>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F2072268-2BEE-4C3E-B037-AB03D07801FC}" type="slidenum">
              <a:rPr lang="en-CA"/>
              <a:pPr>
                <a:defRPr/>
              </a:pPr>
              <a:t>‹#›</a:t>
            </a:fld>
            <a:endParaRPr lang="en-CA"/>
          </a:p>
        </p:txBody>
      </p:sp>
    </p:spTree>
    <p:extLst>
      <p:ext uri="{BB962C8B-B14F-4D97-AF65-F5344CB8AC3E}">
        <p14:creationId xmlns:p14="http://schemas.microsoft.com/office/powerpoint/2010/main" val="670791157"/>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78FAED6F-D730-4080-92FF-BCA79E3B45A3}" type="datetimeFigureOut">
              <a:rPr lang="en-CA"/>
              <a:pPr>
                <a:defRPr/>
              </a:pPr>
              <a:t>2019-06-17</a:t>
            </a:fld>
            <a:endParaRPr lang="en-CA"/>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CA"/>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0F0363E9-6029-493F-B8A7-CBB96A0C8B42}" type="slidenum">
              <a:rPr lang="en-CA"/>
              <a:pPr>
                <a:defRPr/>
              </a:pPr>
              <a:t>‹#›</a:t>
            </a:fld>
            <a:endParaRPr lang="en-CA"/>
          </a:p>
        </p:txBody>
      </p:sp>
    </p:spTree>
    <p:extLst>
      <p:ext uri="{BB962C8B-B14F-4D97-AF65-F5344CB8AC3E}">
        <p14:creationId xmlns:p14="http://schemas.microsoft.com/office/powerpoint/2010/main" val="1688675032"/>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D1658BA-4D44-4D99-B30E-93C854B6C463}" type="datetimeFigureOut">
              <a:rPr lang="en-CA"/>
              <a:pPr>
                <a:defRPr/>
              </a:pPr>
              <a:t>2019-06-17</a:t>
            </a:fld>
            <a:endParaRPr lang="en-CA"/>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CA"/>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C48DD61F-9FD5-4AD9-9081-A9D7BEA2CD6C}" type="slidenum">
              <a:rPr lang="en-CA"/>
              <a:pPr>
                <a:defRPr/>
              </a:pPr>
              <a:t>‹#›</a:t>
            </a:fld>
            <a:endParaRPr lang="en-CA"/>
          </a:p>
        </p:txBody>
      </p:sp>
    </p:spTree>
    <p:extLst>
      <p:ext uri="{BB962C8B-B14F-4D97-AF65-F5344CB8AC3E}">
        <p14:creationId xmlns:p14="http://schemas.microsoft.com/office/powerpoint/2010/main" val="342555252"/>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4C3C920-C043-41E6-B528-AC579E30BDC1}" type="datetimeFigureOut">
              <a:rPr lang="en-CA"/>
              <a:pPr>
                <a:defRPr/>
              </a:pPr>
              <a:t>2019-06-17</a:t>
            </a:fld>
            <a:endParaRPr lang="en-CA"/>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CA"/>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DA08A804-44B8-4D57-9E72-7DC23AC4BCAF}" type="slidenum">
              <a:rPr lang="en-CA"/>
              <a:pPr>
                <a:defRPr/>
              </a:pPr>
              <a:t>‹#›</a:t>
            </a:fld>
            <a:endParaRPr lang="en-CA"/>
          </a:p>
        </p:txBody>
      </p:sp>
    </p:spTree>
    <p:extLst>
      <p:ext uri="{BB962C8B-B14F-4D97-AF65-F5344CB8AC3E}">
        <p14:creationId xmlns:p14="http://schemas.microsoft.com/office/powerpoint/2010/main" val="23924850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95DD9E-E6A2-4057-BF72-9E19AD7E85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1489672"/>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BE94A489-71E1-4B88-A12E-61F592F29111}" type="datetimeFigureOut">
              <a:rPr lang="en-CA"/>
              <a:pPr>
                <a:defRPr/>
              </a:pPr>
              <a:t>2019-06-17</a:t>
            </a:fld>
            <a:endParaRPr lang="en-CA"/>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CA"/>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E42800AF-92A9-460A-BBC9-963EC9503DC9}" type="slidenum">
              <a:rPr lang="en-CA"/>
              <a:pPr>
                <a:defRPr/>
              </a:pPr>
              <a:t>‹#›</a:t>
            </a:fld>
            <a:endParaRPr lang="en-CA"/>
          </a:p>
        </p:txBody>
      </p:sp>
    </p:spTree>
    <p:extLst>
      <p:ext uri="{BB962C8B-B14F-4D97-AF65-F5344CB8AC3E}">
        <p14:creationId xmlns:p14="http://schemas.microsoft.com/office/powerpoint/2010/main" val="561514538"/>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610EF87-4738-4AC5-8120-9EB18EB7B560}" type="datetimeFigureOut">
              <a:rPr lang="en-CA"/>
              <a:pPr>
                <a:defRPr/>
              </a:pPr>
              <a:t>2019-06-17</a:t>
            </a:fld>
            <a:endParaRPr lang="en-CA"/>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CA"/>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35AF4A9B-75BF-4386-A6E6-F5BB35E3A924}" type="slidenum">
              <a:rPr lang="en-CA"/>
              <a:pPr>
                <a:defRPr/>
              </a:pPr>
              <a:t>‹#›</a:t>
            </a:fld>
            <a:endParaRPr lang="en-CA"/>
          </a:p>
        </p:txBody>
      </p:sp>
    </p:spTree>
    <p:extLst>
      <p:ext uri="{BB962C8B-B14F-4D97-AF65-F5344CB8AC3E}">
        <p14:creationId xmlns:p14="http://schemas.microsoft.com/office/powerpoint/2010/main" val="1874474014"/>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A5F35F7-57A7-468A-93AC-F3A256F6FD32}" type="datetimeFigureOut">
              <a:rPr lang="en-CA"/>
              <a:pPr>
                <a:defRPr/>
              </a:pPr>
              <a:t>2019-06-17</a:t>
            </a:fld>
            <a:endParaRPr lang="en-CA"/>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CA"/>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A37F7F7C-D70F-4493-BACA-2CF69ACB131A}" type="slidenum">
              <a:rPr lang="en-CA"/>
              <a:pPr>
                <a:defRPr/>
              </a:pPr>
              <a:t>‹#›</a:t>
            </a:fld>
            <a:endParaRPr lang="en-CA"/>
          </a:p>
        </p:txBody>
      </p:sp>
    </p:spTree>
    <p:extLst>
      <p:ext uri="{BB962C8B-B14F-4D97-AF65-F5344CB8AC3E}">
        <p14:creationId xmlns:p14="http://schemas.microsoft.com/office/powerpoint/2010/main" val="824447163"/>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ABAF43AD-2FA1-407F-8B42-EDE04A2F81E4}" type="datetimeFigureOut">
              <a:rPr lang="en-CA"/>
              <a:pPr>
                <a:defRPr/>
              </a:pPr>
              <a:t>2019-06-17</a:t>
            </a:fld>
            <a:endParaRPr lang="en-CA"/>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CA"/>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01067951-8EF4-47FA-BB58-EBFED18E41B1}" type="slidenum">
              <a:rPr lang="en-CA"/>
              <a:pPr>
                <a:defRPr/>
              </a:pPr>
              <a:t>‹#›</a:t>
            </a:fld>
            <a:endParaRPr lang="en-CA"/>
          </a:p>
        </p:txBody>
      </p:sp>
    </p:spTree>
    <p:extLst>
      <p:ext uri="{BB962C8B-B14F-4D97-AF65-F5344CB8AC3E}">
        <p14:creationId xmlns:p14="http://schemas.microsoft.com/office/powerpoint/2010/main" val="204710658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E5C3C1C-F3F0-4804-BB22-7E54E87FEFA4}" type="datetimeFigureOut">
              <a:rPr lang="en-CA"/>
              <a:pPr>
                <a:defRPr/>
              </a:pPr>
              <a:t>2019-06-17</a:t>
            </a:fld>
            <a:endParaRPr lang="en-CA"/>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CA"/>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95251138-CD0A-4AA2-AF35-23C304C850BF}" type="slidenum">
              <a:rPr lang="en-CA"/>
              <a:pPr>
                <a:defRPr/>
              </a:pPr>
              <a:t>‹#›</a:t>
            </a:fld>
            <a:endParaRPr lang="en-CA"/>
          </a:p>
        </p:txBody>
      </p:sp>
    </p:spTree>
    <p:extLst>
      <p:ext uri="{BB962C8B-B14F-4D97-AF65-F5344CB8AC3E}">
        <p14:creationId xmlns:p14="http://schemas.microsoft.com/office/powerpoint/2010/main" val="1797126617"/>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6E45903E-938F-4AB2-B96B-C7A255CC2BBA}" type="datetimeFigureOut">
              <a:rPr lang="en-CA"/>
              <a:pPr>
                <a:defRPr/>
              </a:pPr>
              <a:t>2019-06-17</a:t>
            </a:fld>
            <a:endParaRPr lang="en-CA"/>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CA"/>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8DCF5442-8634-4A6B-A47F-DF4261F752B7}" type="slidenum">
              <a:rPr lang="en-CA"/>
              <a:pPr>
                <a:defRPr/>
              </a:pPr>
              <a:t>‹#›</a:t>
            </a:fld>
            <a:endParaRPr lang="en-CA"/>
          </a:p>
        </p:txBody>
      </p:sp>
    </p:spTree>
    <p:extLst>
      <p:ext uri="{BB962C8B-B14F-4D97-AF65-F5344CB8AC3E}">
        <p14:creationId xmlns:p14="http://schemas.microsoft.com/office/powerpoint/2010/main" val="431301257"/>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8B4884E-8AF7-44DE-9E9D-9B937C6EACAA}" type="datetimeFigureOut">
              <a:rPr lang="en-CA"/>
              <a:pPr>
                <a:defRPr/>
              </a:pPr>
              <a:t>2019-06-17</a:t>
            </a:fld>
            <a:endParaRPr lang="en-CA"/>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CA"/>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80A10A2F-089A-4A62-A11B-511FD9D0B7CE}" type="slidenum">
              <a:rPr lang="en-CA"/>
              <a:pPr>
                <a:defRPr/>
              </a:pPr>
              <a:t>‹#›</a:t>
            </a:fld>
            <a:endParaRPr lang="en-CA"/>
          </a:p>
        </p:txBody>
      </p:sp>
    </p:spTree>
    <p:extLst>
      <p:ext uri="{BB962C8B-B14F-4D97-AF65-F5344CB8AC3E}">
        <p14:creationId xmlns:p14="http://schemas.microsoft.com/office/powerpoint/2010/main" val="1240581202"/>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lvl1pPr>
              <a:defRPr/>
            </a:lvl1pPr>
          </a:lstStyle>
          <a:p>
            <a:pPr>
              <a:defRPr/>
            </a:pPr>
            <a:fld id="{08A8266A-E4BC-4CA9-88E4-85AE08DC1959}" type="datetimeFigureOut">
              <a:rPr lang="en-US">
                <a:solidFill>
                  <a:prstClr val="black">
                    <a:tint val="75000"/>
                  </a:prstClr>
                </a:solidFill>
              </a:rPr>
              <a:pPr>
                <a:defRPr/>
              </a:pPr>
              <a:t>6/17/2019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6851855-79C1-4917-A97E-F4A2AB786BFB}" type="slidenum">
              <a:rPr lang="en-CA">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74760234"/>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fld id="{4B53F4D9-7DFC-4BAF-B6A7-75136B312CE6}" type="datetimeFigureOut">
              <a:rPr lang="en-US">
                <a:solidFill>
                  <a:prstClr val="black">
                    <a:tint val="75000"/>
                  </a:prstClr>
                </a:solidFill>
              </a:rPr>
              <a:pPr>
                <a:defRPr/>
              </a:pPr>
              <a:t>6/17/2019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A70D719-D1A4-496D-A861-CB4C09B5F503}" type="slidenum">
              <a:rPr lang="en-CA">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664875373"/>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97E4782-F0A7-45D3-A6BB-FB56F3361485}" type="datetimeFigureOut">
              <a:rPr lang="en-US">
                <a:solidFill>
                  <a:prstClr val="black">
                    <a:tint val="75000"/>
                  </a:prstClr>
                </a:solidFill>
              </a:rPr>
              <a:pPr>
                <a:defRPr/>
              </a:pPr>
              <a:t>6/17/2019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E0A38D1-4DEB-43B3-994D-167EF4281F66}" type="slidenum">
              <a:rPr lang="en-CA">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0664154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D056B6-8667-421B-8F4C-88516257FD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7037068"/>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3"/>
          <p:cNvSpPr>
            <a:spLocks noGrp="1"/>
          </p:cNvSpPr>
          <p:nvPr>
            <p:ph type="dt" sz="half" idx="10"/>
          </p:nvPr>
        </p:nvSpPr>
        <p:spPr/>
        <p:txBody>
          <a:bodyPr/>
          <a:lstStyle>
            <a:lvl1pPr>
              <a:defRPr/>
            </a:lvl1pPr>
          </a:lstStyle>
          <a:p>
            <a:pPr>
              <a:defRPr/>
            </a:pPr>
            <a:fld id="{EB36D94D-B7F5-4F9C-84B9-495FA4F90E81}" type="datetimeFigureOut">
              <a:rPr lang="en-US">
                <a:solidFill>
                  <a:prstClr val="black">
                    <a:tint val="75000"/>
                  </a:prstClr>
                </a:solidFill>
              </a:rPr>
              <a:pPr>
                <a:defRPr/>
              </a:pPr>
              <a:t>6/17/2019</a:t>
            </a:fld>
            <a:endParaRPr lang="en-CA">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2298F8D-BB36-47B6-852A-735E73CC4C0F}" type="slidenum">
              <a:rPr lang="en-CA">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729172132"/>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3"/>
          <p:cNvSpPr>
            <a:spLocks noGrp="1"/>
          </p:cNvSpPr>
          <p:nvPr>
            <p:ph type="dt" sz="half" idx="10"/>
          </p:nvPr>
        </p:nvSpPr>
        <p:spPr/>
        <p:txBody>
          <a:bodyPr/>
          <a:lstStyle>
            <a:lvl1pPr>
              <a:defRPr/>
            </a:lvl1pPr>
          </a:lstStyle>
          <a:p>
            <a:pPr>
              <a:defRPr/>
            </a:pPr>
            <a:fld id="{8910EBE9-120A-4293-9004-D1408958952F}" type="datetimeFigureOut">
              <a:rPr lang="en-US">
                <a:solidFill>
                  <a:prstClr val="black">
                    <a:tint val="75000"/>
                  </a:prstClr>
                </a:solidFill>
              </a:rPr>
              <a:pPr>
                <a:defRPr/>
              </a:pPr>
              <a:t>6/17/2019</a:t>
            </a:fld>
            <a:endParaRPr lang="en-CA">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08472E2-F68C-48D0-BEF8-0C80282A2744}" type="slidenum">
              <a:rPr lang="en-CA">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623107445"/>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3"/>
          <p:cNvSpPr>
            <a:spLocks noGrp="1"/>
          </p:cNvSpPr>
          <p:nvPr>
            <p:ph type="dt" sz="half" idx="10"/>
          </p:nvPr>
        </p:nvSpPr>
        <p:spPr/>
        <p:txBody>
          <a:bodyPr/>
          <a:lstStyle>
            <a:lvl1pPr>
              <a:defRPr/>
            </a:lvl1pPr>
          </a:lstStyle>
          <a:p>
            <a:pPr>
              <a:defRPr/>
            </a:pPr>
            <a:fld id="{D28451CA-8490-4375-93DF-5AC241FB3451}" type="datetimeFigureOut">
              <a:rPr lang="en-US">
                <a:solidFill>
                  <a:prstClr val="black">
                    <a:tint val="75000"/>
                  </a:prstClr>
                </a:solidFill>
              </a:rPr>
              <a:pPr>
                <a:defRPr/>
              </a:pPr>
              <a:t>6/17/2019</a:t>
            </a:fld>
            <a:endParaRPr lang="en-CA">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F611A92-C917-4D68-93C3-F9B872AAE6FF}" type="slidenum">
              <a:rPr lang="en-CA">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914466531"/>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F1DBF5E-26C8-4429-A405-B33424F1DF39}" type="datetimeFigureOut">
              <a:rPr lang="en-US">
                <a:solidFill>
                  <a:prstClr val="black">
                    <a:tint val="75000"/>
                  </a:prstClr>
                </a:solidFill>
              </a:rPr>
              <a:pPr>
                <a:defRPr/>
              </a:pPr>
              <a:t>6/17/2019</a:t>
            </a:fld>
            <a:endParaRPr lang="en-CA">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88C4E13-C5EA-4BD3-A536-C2A63A5E0123}" type="slidenum">
              <a:rPr lang="en-CA">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975000834"/>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FCB5B8B-9C0E-4513-8358-9ABBB1482F34}" type="datetimeFigureOut">
              <a:rPr lang="en-US">
                <a:solidFill>
                  <a:prstClr val="black">
                    <a:tint val="75000"/>
                  </a:prstClr>
                </a:solidFill>
              </a:rPr>
              <a:pPr>
                <a:defRPr/>
              </a:pPr>
              <a:t>6/17/2019</a:t>
            </a:fld>
            <a:endParaRPr lang="en-CA">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C83C015-80D8-43C2-8BE5-B5B63D475019}" type="slidenum">
              <a:rPr lang="en-CA">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880975385"/>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F6B5C13-354E-4C11-A2CA-54AE9D29E7B8}" type="datetimeFigureOut">
              <a:rPr lang="en-US">
                <a:solidFill>
                  <a:prstClr val="black">
                    <a:tint val="75000"/>
                  </a:prstClr>
                </a:solidFill>
              </a:rPr>
              <a:pPr>
                <a:defRPr/>
              </a:pPr>
              <a:t>6/17/2019</a:t>
            </a:fld>
            <a:endParaRPr lang="en-CA">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BAA5D06-A36B-4701-989A-A6A3DC9A9A24}" type="slidenum">
              <a:rPr lang="en-CA">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91015123"/>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fld id="{231D4935-4F9C-44CD-8EE7-BD18FCE50211}" type="datetimeFigureOut">
              <a:rPr lang="en-US">
                <a:solidFill>
                  <a:prstClr val="black">
                    <a:tint val="75000"/>
                  </a:prstClr>
                </a:solidFill>
              </a:rPr>
              <a:pPr>
                <a:defRPr/>
              </a:pPr>
              <a:t>6/17/2019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9063F4C-8CBB-4CE2-B895-3EF4AC977D35}" type="slidenum">
              <a:rPr lang="en-CA">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099183665"/>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fld id="{6C7E05AB-840B-4109-88F9-B761CC008FA2}" type="datetimeFigureOut">
              <a:rPr lang="en-US">
                <a:solidFill>
                  <a:prstClr val="black">
                    <a:tint val="75000"/>
                  </a:prstClr>
                </a:solidFill>
              </a:rPr>
              <a:pPr>
                <a:defRPr/>
              </a:pPr>
              <a:t>6/17/2019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66C3127-ADDA-4EE0-A173-66FCF948AAFA}" type="slidenum">
              <a:rPr lang="en-CA">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990864729"/>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06D3D587-0047-4D15-8B64-4904033B0A97}" type="datetimeFigureOut">
              <a:rPr lang="en-CA" smtClean="0">
                <a:solidFill>
                  <a:prstClr val="black">
                    <a:tint val="75000"/>
                  </a:prstClr>
                </a:solidFill>
              </a:rPr>
              <a:pPr/>
              <a:t>2019-06-17</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42A749E-DDC5-4C43-B7A6-B76894FE8D91}"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255174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06D3D587-0047-4D15-8B64-4904033B0A97}" type="datetimeFigureOut">
              <a:rPr lang="en-CA" smtClean="0">
                <a:solidFill>
                  <a:prstClr val="black">
                    <a:tint val="75000"/>
                  </a:prstClr>
                </a:solidFill>
              </a:rPr>
              <a:pPr/>
              <a:t>2019-06-17</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42A749E-DDC5-4C43-B7A6-B76894FE8D91}"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305697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B910EB-203C-47A2-AE6A-CFCAF45F15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2416114"/>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D3D587-0047-4D15-8B64-4904033B0A97}" type="datetimeFigureOut">
              <a:rPr lang="en-CA" smtClean="0">
                <a:solidFill>
                  <a:prstClr val="black">
                    <a:tint val="75000"/>
                  </a:prstClr>
                </a:solidFill>
              </a:rPr>
              <a:pPr/>
              <a:t>2019-06-17</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42A749E-DDC5-4C43-B7A6-B76894FE8D91}"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2628590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06D3D587-0047-4D15-8B64-4904033B0A97}" type="datetimeFigureOut">
              <a:rPr lang="en-CA" smtClean="0">
                <a:solidFill>
                  <a:prstClr val="black">
                    <a:tint val="75000"/>
                  </a:prstClr>
                </a:solidFill>
              </a:rPr>
              <a:pPr/>
              <a:t>2019-06-17</a:t>
            </a:fld>
            <a:endParaRPr lang="en-CA"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CA"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42A749E-DDC5-4C43-B7A6-B76894FE8D91}"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2986839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06D3D587-0047-4D15-8B64-4904033B0A97}" type="datetimeFigureOut">
              <a:rPr lang="en-CA" smtClean="0">
                <a:solidFill>
                  <a:prstClr val="black">
                    <a:tint val="75000"/>
                  </a:prstClr>
                </a:solidFill>
              </a:rPr>
              <a:pPr/>
              <a:t>2019-06-17</a:t>
            </a:fld>
            <a:endParaRPr lang="en-CA"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CA"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42A749E-DDC5-4C43-B7A6-B76894FE8D91}"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87228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06D3D587-0047-4D15-8B64-4904033B0A97}" type="datetimeFigureOut">
              <a:rPr lang="en-CA" smtClean="0">
                <a:solidFill>
                  <a:prstClr val="black">
                    <a:tint val="75000"/>
                  </a:prstClr>
                </a:solidFill>
              </a:rPr>
              <a:pPr/>
              <a:t>2019-06-17</a:t>
            </a:fld>
            <a:endParaRPr lang="en-CA"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CA"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42A749E-DDC5-4C43-B7A6-B76894FE8D91}"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404341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D3D587-0047-4D15-8B64-4904033B0A97}" type="datetimeFigureOut">
              <a:rPr lang="en-CA" smtClean="0">
                <a:solidFill>
                  <a:prstClr val="black">
                    <a:tint val="75000"/>
                  </a:prstClr>
                </a:solidFill>
              </a:rPr>
              <a:pPr/>
              <a:t>2019-06-17</a:t>
            </a:fld>
            <a:endParaRPr lang="en-CA"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CA"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42A749E-DDC5-4C43-B7A6-B76894FE8D91}"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168507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D3D587-0047-4D15-8B64-4904033B0A97}" type="datetimeFigureOut">
              <a:rPr lang="en-CA" smtClean="0">
                <a:solidFill>
                  <a:prstClr val="black">
                    <a:tint val="75000"/>
                  </a:prstClr>
                </a:solidFill>
              </a:rPr>
              <a:pPr/>
              <a:t>2019-06-17</a:t>
            </a:fld>
            <a:endParaRPr lang="en-CA"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CA"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42A749E-DDC5-4C43-B7A6-B76894FE8D91}"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387673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D3D587-0047-4D15-8B64-4904033B0A97}" type="datetimeFigureOut">
              <a:rPr lang="en-CA" smtClean="0">
                <a:solidFill>
                  <a:prstClr val="black">
                    <a:tint val="75000"/>
                  </a:prstClr>
                </a:solidFill>
              </a:rPr>
              <a:pPr/>
              <a:t>2019-06-17</a:t>
            </a:fld>
            <a:endParaRPr lang="en-CA"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CA"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42A749E-DDC5-4C43-B7A6-B76894FE8D91}"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268762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06D3D587-0047-4D15-8B64-4904033B0A97}" type="datetimeFigureOut">
              <a:rPr lang="en-CA" smtClean="0">
                <a:solidFill>
                  <a:prstClr val="black">
                    <a:tint val="75000"/>
                  </a:prstClr>
                </a:solidFill>
              </a:rPr>
              <a:pPr/>
              <a:t>2019-06-17</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42A749E-DDC5-4C43-B7A6-B76894FE8D91}"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109044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06D3D587-0047-4D15-8B64-4904033B0A97}" type="datetimeFigureOut">
              <a:rPr lang="en-CA" smtClean="0">
                <a:solidFill>
                  <a:prstClr val="black">
                    <a:tint val="75000"/>
                  </a:prstClr>
                </a:solidFill>
              </a:rPr>
              <a:pPr/>
              <a:t>2019-06-17</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42A749E-DDC5-4C43-B7A6-B76894FE8D91}"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154287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lvl1pPr>
              <a:defRPr/>
            </a:lvl1pPr>
          </a:lstStyle>
          <a:p>
            <a:pPr>
              <a:defRPr/>
            </a:pPr>
            <a:fld id="{23DA6AF5-63FF-4AAD-A7DB-64E7C64CE2A5}" type="datetimeFigureOut">
              <a:rPr lang="en-US">
                <a:solidFill>
                  <a:prstClr val="black">
                    <a:tint val="75000"/>
                  </a:prstClr>
                </a:solidFill>
              </a:rPr>
              <a:pPr>
                <a:defRPr/>
              </a:pPr>
              <a:t>6/17/2019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CF355DA-FC01-4A25-A5E3-7BC0D5B4F04B}" type="slidenum">
              <a:rPr lang="en-CA">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94721436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A47161-88D6-48B9-9A9E-A32271DA94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9061278"/>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fld id="{AD100268-C54D-4B01-A40C-0C0DE9C5C7E7}" type="datetimeFigureOut">
              <a:rPr lang="en-US">
                <a:solidFill>
                  <a:prstClr val="black">
                    <a:tint val="75000"/>
                  </a:prstClr>
                </a:solidFill>
              </a:rPr>
              <a:pPr>
                <a:defRPr/>
              </a:pPr>
              <a:t>6/17/2019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B684727-295B-4B8A-821D-8F5787E11B8D}" type="slidenum">
              <a:rPr lang="en-CA">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287071724"/>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95FF7E0-E145-4395-966E-AD073C9DD983}" type="datetimeFigureOut">
              <a:rPr lang="en-US">
                <a:solidFill>
                  <a:prstClr val="black">
                    <a:tint val="75000"/>
                  </a:prstClr>
                </a:solidFill>
              </a:rPr>
              <a:pPr>
                <a:defRPr/>
              </a:pPr>
              <a:t>6/17/2019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84B2FA0-4A67-4100-BB3A-D5C81B9552DB}" type="slidenum">
              <a:rPr lang="en-CA">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425170053"/>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3"/>
          <p:cNvSpPr>
            <a:spLocks noGrp="1"/>
          </p:cNvSpPr>
          <p:nvPr>
            <p:ph type="dt" sz="half" idx="10"/>
          </p:nvPr>
        </p:nvSpPr>
        <p:spPr/>
        <p:txBody>
          <a:bodyPr/>
          <a:lstStyle>
            <a:lvl1pPr>
              <a:defRPr/>
            </a:lvl1pPr>
          </a:lstStyle>
          <a:p>
            <a:pPr>
              <a:defRPr/>
            </a:pPr>
            <a:fld id="{9246AD91-FDFD-4028-B0A0-4D7BCB0DFFD7}" type="datetimeFigureOut">
              <a:rPr lang="en-US">
                <a:solidFill>
                  <a:prstClr val="black">
                    <a:tint val="75000"/>
                  </a:prstClr>
                </a:solidFill>
              </a:rPr>
              <a:pPr>
                <a:defRPr/>
              </a:pPr>
              <a:t>6/17/2019</a:t>
            </a:fld>
            <a:endParaRPr lang="en-CA">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8C1FC24-7D94-4F78-A462-FBCA377704E6}" type="slidenum">
              <a:rPr lang="en-CA">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4293552036"/>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3"/>
          <p:cNvSpPr>
            <a:spLocks noGrp="1"/>
          </p:cNvSpPr>
          <p:nvPr>
            <p:ph type="dt" sz="half" idx="10"/>
          </p:nvPr>
        </p:nvSpPr>
        <p:spPr/>
        <p:txBody>
          <a:bodyPr/>
          <a:lstStyle>
            <a:lvl1pPr>
              <a:defRPr/>
            </a:lvl1pPr>
          </a:lstStyle>
          <a:p>
            <a:pPr>
              <a:defRPr/>
            </a:pPr>
            <a:fld id="{3C3A57E8-165B-4599-9948-56CE9BE17D4B}" type="datetimeFigureOut">
              <a:rPr lang="en-US">
                <a:solidFill>
                  <a:prstClr val="black">
                    <a:tint val="75000"/>
                  </a:prstClr>
                </a:solidFill>
              </a:rPr>
              <a:pPr>
                <a:defRPr/>
              </a:pPr>
              <a:t>6/17/2019</a:t>
            </a:fld>
            <a:endParaRPr lang="en-CA">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1ADE689-0812-4818-90B1-5099F00E9918}" type="slidenum">
              <a:rPr lang="en-CA">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886112438"/>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3"/>
          <p:cNvSpPr>
            <a:spLocks noGrp="1"/>
          </p:cNvSpPr>
          <p:nvPr>
            <p:ph type="dt" sz="half" idx="10"/>
          </p:nvPr>
        </p:nvSpPr>
        <p:spPr/>
        <p:txBody>
          <a:bodyPr/>
          <a:lstStyle>
            <a:lvl1pPr>
              <a:defRPr/>
            </a:lvl1pPr>
          </a:lstStyle>
          <a:p>
            <a:pPr>
              <a:defRPr/>
            </a:pPr>
            <a:fld id="{998A9611-E1B3-4410-84D7-FCAA877847FB}" type="datetimeFigureOut">
              <a:rPr lang="en-US">
                <a:solidFill>
                  <a:prstClr val="black">
                    <a:tint val="75000"/>
                  </a:prstClr>
                </a:solidFill>
              </a:rPr>
              <a:pPr>
                <a:defRPr/>
              </a:pPr>
              <a:t>6/17/2019</a:t>
            </a:fld>
            <a:endParaRPr lang="en-CA">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3D105CA-4E55-4D3D-9250-D8DCEF95AEF9}" type="slidenum">
              <a:rPr lang="en-CA">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4009828443"/>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2AD41F6-44BC-4CD0-9249-CAA21C00FEC2}" type="datetimeFigureOut">
              <a:rPr lang="en-US">
                <a:solidFill>
                  <a:prstClr val="black">
                    <a:tint val="75000"/>
                  </a:prstClr>
                </a:solidFill>
              </a:rPr>
              <a:pPr>
                <a:defRPr/>
              </a:pPr>
              <a:t>6/17/2019</a:t>
            </a:fld>
            <a:endParaRPr lang="en-CA">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CEADC94-3C21-46C3-A7D3-ECF0E07F8F34}" type="slidenum">
              <a:rPr lang="en-CA">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241603879"/>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811B5DF-CA2B-4A40-8E1E-42B6639DEE1E}" type="datetimeFigureOut">
              <a:rPr lang="en-US">
                <a:solidFill>
                  <a:prstClr val="black">
                    <a:tint val="75000"/>
                  </a:prstClr>
                </a:solidFill>
              </a:rPr>
              <a:pPr>
                <a:defRPr/>
              </a:pPr>
              <a:t>6/17/2019</a:t>
            </a:fld>
            <a:endParaRPr lang="en-CA">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B81F00-34A6-4EEA-A9FB-D32583B57738}" type="slidenum">
              <a:rPr lang="en-CA">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079194001"/>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C6D03FC-79B3-42E3-BF40-B3BED20FD322}" type="datetimeFigureOut">
              <a:rPr lang="en-US">
                <a:solidFill>
                  <a:prstClr val="black">
                    <a:tint val="75000"/>
                  </a:prstClr>
                </a:solidFill>
              </a:rPr>
              <a:pPr>
                <a:defRPr/>
              </a:pPr>
              <a:t>6/17/2019</a:t>
            </a:fld>
            <a:endParaRPr lang="en-CA">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8325049-159E-4971-B4A0-DC8A0243E591}" type="slidenum">
              <a:rPr lang="en-CA">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933898331"/>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fld id="{1F81A667-5601-4BCC-9013-0026E9F9740D}" type="datetimeFigureOut">
              <a:rPr lang="en-US">
                <a:solidFill>
                  <a:prstClr val="black">
                    <a:tint val="75000"/>
                  </a:prstClr>
                </a:solidFill>
              </a:rPr>
              <a:pPr>
                <a:defRPr/>
              </a:pPr>
              <a:t>6/17/2019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317B74E-FEAF-4225-85F3-EB77B27181FD}" type="slidenum">
              <a:rPr lang="en-CA">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704590997"/>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fld id="{63D15C24-6151-4423-A5AE-4BEB81379AD7}" type="datetimeFigureOut">
              <a:rPr lang="en-US">
                <a:solidFill>
                  <a:prstClr val="black">
                    <a:tint val="75000"/>
                  </a:prstClr>
                </a:solidFill>
              </a:rPr>
              <a:pPr>
                <a:defRPr/>
              </a:pPr>
              <a:t>6/17/2019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8EBD97-28C3-4892-96F7-15D75969461A}" type="slidenum">
              <a:rPr lang="en-CA">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671043837"/>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83812C16-4ADB-4631-972E-3003316526F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6062953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83812C16-4ADB-4631-972E-3003316526F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73859872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83812C16-4ADB-4631-972E-3003316526F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03397034"/>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83812C16-4ADB-4631-972E-3003316526F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333425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653DC0-7BB9-4483-995E-75AD11D89885}" type="datetimeFigureOut">
              <a:rPr lang="en-CA" smtClean="0">
                <a:solidFill>
                  <a:prstClr val="black">
                    <a:tint val="75000"/>
                  </a:prstClr>
                </a:solidFill>
              </a:rPr>
              <a:pPr/>
              <a:t>2019-06-17</a:t>
            </a:fld>
            <a:endParaRPr lang="en-CA">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746241-B2C1-4227-98AB-14588F9FA41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65458901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EB3D6D-81C2-4729-8350-70586AA235B0}" type="datetimeFigureOut">
              <a:rPr lang="en-CA" smtClean="0">
                <a:solidFill>
                  <a:prstClr val="black">
                    <a:tint val="75000"/>
                  </a:prstClr>
                </a:solidFill>
              </a:rPr>
              <a:pPr/>
              <a:t>2019-06-17</a:t>
            </a:fld>
            <a:endParaRPr lang="en-CA">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11A587-597D-42C7-9A0C-8463CD2E0490}"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89698627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B42AE0D6-62DE-4048-B4FD-9F451223484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87815648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CA" altLang="en-US"/>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cs typeface="+mn-cs"/>
              </a:defRPr>
            </a:lvl1pPr>
          </a:lstStyle>
          <a:p>
            <a:pPr>
              <a:defRPr/>
            </a:pPr>
            <a:fld id="{FFF74B74-DD35-44E4-9E02-185187A61A81}" type="datetimeFigureOut">
              <a:rPr lang="en-CA"/>
              <a:pPr>
                <a:defRPr/>
              </a:pPr>
              <a:t>2019-06-17</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cs typeface="+mn-cs"/>
              </a:defRPr>
            </a:lvl1pPr>
          </a:lstStyle>
          <a:p>
            <a:pPr>
              <a:defRPr/>
            </a:pPr>
            <a:fld id="{790A3B77-2BC0-46D4-A990-9D93E59A65FA}" type="slidenum">
              <a:rPr lang="en-CA"/>
              <a:pPr>
                <a:defRPr/>
              </a:pPr>
              <a:t>‹#›</a:t>
            </a:fld>
            <a:endParaRPr lang="en-CA"/>
          </a:p>
        </p:txBody>
      </p:sp>
    </p:spTree>
    <p:extLst>
      <p:ext uri="{BB962C8B-B14F-4D97-AF65-F5344CB8AC3E}">
        <p14:creationId xmlns:p14="http://schemas.microsoft.com/office/powerpoint/2010/main" val="188865694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fade/>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CA"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4F7EC00C-BDD9-419E-A5BD-5BA6F570712A}" type="datetimeFigureOut">
              <a:rPr lang="en-US">
                <a:solidFill>
                  <a:prstClr val="black">
                    <a:tint val="75000"/>
                  </a:prstClr>
                </a:solidFill>
              </a:rPr>
              <a:pPr>
                <a:defRPr/>
              </a:pPr>
              <a:t>6/17/2019</a:t>
            </a:fld>
            <a:endParaRPr lang="en-CA">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CA">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55B2396-0C2F-4DDA-AE90-C16A54D04934}" type="slidenum">
              <a:rPr lang="en-CA">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598573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D3D587-0047-4D15-8B64-4904033B0A97}" type="datetimeFigureOut">
              <a:rPr lang="en-CA" smtClean="0">
                <a:solidFill>
                  <a:prstClr val="black">
                    <a:tint val="75000"/>
                  </a:prstClr>
                </a:solidFill>
              </a:rPr>
              <a:pPr/>
              <a:t>2019-06-17</a:t>
            </a:fld>
            <a:endParaRPr lang="en-CA"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2A749E-DDC5-4C43-B7A6-B76894FE8D91}"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374385939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CA"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56605E8-0138-4A88-ABF4-83C47509B7C8}" type="datetimeFigureOut">
              <a:rPr lang="en-US">
                <a:solidFill>
                  <a:prstClr val="black">
                    <a:tint val="75000"/>
                  </a:prstClr>
                </a:solidFill>
              </a:rPr>
              <a:pPr>
                <a:defRPr/>
              </a:pPr>
              <a:t>6/17/2019</a:t>
            </a:fld>
            <a:endParaRPr lang="en-CA">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CA">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CFE87AC3-C842-40B9-81CF-E4B5C8CB10F3}" type="slidenum">
              <a:rPr lang="en-CA">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48566593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9.xml"/></Relationships>
</file>

<file path=ppt/slides/_rels/slide110.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40.xml"/></Relationships>
</file>

<file path=ppt/slides/_rels/slide11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40.xml"/></Relationships>
</file>

<file path=ppt/slides/_rels/slide11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40.xml"/></Relationships>
</file>

<file path=ppt/slides/_rels/slide11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40.xml"/></Relationships>
</file>

<file path=ppt/slides/_rels/slide11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40.xml"/></Relationships>
</file>

<file path=ppt/slides/_rels/slide116.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40.xml"/></Relationships>
</file>

<file path=ppt/slides/_rels/slide11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40.xml"/></Relationships>
</file>

<file path=ppt/slides/_rels/slide118.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0.xml"/></Relationships>
</file>

<file path=ppt/slides/_rels/slide11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9.xml"/></Relationships>
</file>

<file path=ppt/slides/_rels/slide12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40.xml"/></Relationships>
</file>

<file path=ppt/slides/_rels/slide121.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40.xml"/></Relationships>
</file>

<file path=ppt/slides/_rels/slide12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48.xml"/><Relationship Id="rId1" Type="http://schemas.openxmlformats.org/officeDocument/2006/relationships/slideLayout" Target="../slideLayouts/slideLayout40.xml"/></Relationships>
</file>

<file path=ppt/slides/_rels/slide12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40.xml"/></Relationships>
</file>

<file path=ppt/slides/_rels/slide124.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40.xml"/></Relationships>
</file>

<file path=ppt/slides/_rels/slide125.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40.xml"/></Relationships>
</file>

<file path=ppt/slides/_rels/slide126.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40.xml"/></Relationships>
</file>

<file path=ppt/slides/_rels/slide127.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49.xml"/><Relationship Id="rId1" Type="http://schemas.openxmlformats.org/officeDocument/2006/relationships/slideLayout" Target="../slideLayouts/slideLayout40.xml"/><Relationship Id="rId4" Type="http://schemas.openxmlformats.org/officeDocument/2006/relationships/image" Target="../media/image145.jpeg"/></Relationships>
</file>

<file path=ppt/slides/_rels/slide128.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40.xml"/></Relationships>
</file>

<file path=ppt/slides/_rels/slide129.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9.xml"/></Relationships>
</file>

<file path=ppt/slides/_rels/slide13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50.xml"/><Relationship Id="rId1" Type="http://schemas.openxmlformats.org/officeDocument/2006/relationships/slideLayout" Target="../slideLayouts/slideLayout40.xml"/></Relationships>
</file>

<file path=ppt/slides/_rels/slide131.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40.xml"/></Relationships>
</file>

<file path=ppt/slides/_rels/slide132.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40.xml"/></Relationships>
</file>

<file path=ppt/slides/_rels/slide13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51.xml"/><Relationship Id="rId1" Type="http://schemas.openxmlformats.org/officeDocument/2006/relationships/slideLayout" Target="../slideLayouts/slideLayout40.xml"/></Relationships>
</file>

<file path=ppt/slides/_rels/slide13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52.xml"/><Relationship Id="rId1" Type="http://schemas.openxmlformats.org/officeDocument/2006/relationships/slideLayout" Target="../slideLayouts/slideLayout40.xml"/></Relationships>
</file>

<file path=ppt/slides/_rels/slide13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53.xml"/><Relationship Id="rId1" Type="http://schemas.openxmlformats.org/officeDocument/2006/relationships/slideLayout" Target="../slideLayouts/slideLayout40.xml"/></Relationships>
</file>

<file path=ppt/slides/_rels/slide136.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40.xml"/></Relationships>
</file>

<file path=ppt/slides/_rels/slide13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9.xml"/></Relationships>
</file>

<file path=ppt/slides/_rels/slide14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165.jpeg"/></Relationships>
</file>

<file path=ppt/slides/_rels/slide147.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50.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9.xml"/></Relationships>
</file>

<file path=ppt/slides/_rels/slide160.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87.jp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84.xml"/><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9.xml"/><Relationship Id="rId5" Type="http://schemas.openxmlformats.org/officeDocument/2006/relationships/image" Target="../media/image23.jpeg"/><Relationship Id="rId4" Type="http://schemas.openxmlformats.org/officeDocument/2006/relationships/image" Target="../media/image22.jpeg"/></Relationships>
</file>

<file path=ppt/slides/_rels/slide170.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62.xml"/></Relationships>
</file>

<file path=ppt/slides/_rels/slide171.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73.xml"/></Relationships>
</file>

<file path=ppt/slides/_rels/slide172.xml.rels><?xml version="1.0" encoding="UTF-8" standalone="yes"?>
<Relationships xmlns="http://schemas.openxmlformats.org/package/2006/relationships"><Relationship Id="rId2" Type="http://schemas.openxmlformats.org/officeDocument/2006/relationships/image" Target="../media/image191.jpg"/><Relationship Id="rId1" Type="http://schemas.openxmlformats.org/officeDocument/2006/relationships/slideLayout" Target="../slideLayouts/slideLayout73.xml"/></Relationships>
</file>

<file path=ppt/slides/_rels/slide173.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85.xml"/><Relationship Id="rId1" Type="http://schemas.openxmlformats.org/officeDocument/2006/relationships/slideLayout" Target="../slideLayouts/slideLayout73.xml"/></Relationships>
</file>

<file path=ppt/slides/_rels/slide174.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73.xml"/></Relationships>
</file>

<file path=ppt/slides/_rels/slide175.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86.xml"/><Relationship Id="rId1" Type="http://schemas.openxmlformats.org/officeDocument/2006/relationships/slideLayout" Target="../slideLayouts/slideLayout73.xml"/></Relationships>
</file>

<file path=ppt/slides/_rels/slide17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87.xml"/><Relationship Id="rId1" Type="http://schemas.openxmlformats.org/officeDocument/2006/relationships/slideLayout" Target="../slideLayouts/slideLayout73.xml"/></Relationships>
</file>

<file path=ppt/slides/_rels/slide177.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88.xml"/><Relationship Id="rId1" Type="http://schemas.openxmlformats.org/officeDocument/2006/relationships/slideLayout" Target="../slideLayouts/slideLayout73.xml"/></Relationships>
</file>

<file path=ppt/slides/_rels/slide178.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89.xml"/><Relationship Id="rId1" Type="http://schemas.openxmlformats.org/officeDocument/2006/relationships/slideLayout" Target="../slideLayouts/slideLayout73.xml"/></Relationships>
</file>

<file path=ppt/slides/_rels/slide179.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90.xml"/><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9.xml"/></Relationships>
</file>

<file path=ppt/slides/_rels/slide180.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91.xml"/><Relationship Id="rId1" Type="http://schemas.openxmlformats.org/officeDocument/2006/relationships/slideLayout" Target="../slideLayouts/slideLayout73.xml"/></Relationships>
</file>

<file path=ppt/slides/_rels/slide181.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95.xml"/></Relationships>
</file>

<file path=ppt/slides/_rels/slide182.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73.xml"/></Relationships>
</file>

<file path=ppt/slides/_rels/slide183.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73.xml"/></Relationships>
</file>

<file path=ppt/slides/_rels/slide184.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73.xml"/></Relationships>
</file>

<file path=ppt/slides/_rels/slide185.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73.xml"/></Relationships>
</file>

<file path=ppt/slides/_rels/slide186.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73.xml"/></Relationships>
</file>

<file path=ppt/slides/_rels/slide187.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92.xml"/><Relationship Id="rId1" Type="http://schemas.openxmlformats.org/officeDocument/2006/relationships/slideLayout" Target="../slideLayouts/slideLayout51.xml"/></Relationships>
</file>

<file path=ppt/slides/_rels/slide188.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93.xml"/><Relationship Id="rId1" Type="http://schemas.openxmlformats.org/officeDocument/2006/relationships/slideLayout" Target="../slideLayouts/slideLayout51.xml"/></Relationships>
</file>

<file path=ppt/slides/_rels/slide189.xml.rels><?xml version="1.0" encoding="UTF-8" standalone="yes"?>
<Relationships xmlns="http://schemas.openxmlformats.org/package/2006/relationships"><Relationship Id="rId2" Type="http://schemas.openxmlformats.org/officeDocument/2006/relationships/image" Target="../media/image20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9.xml"/><Relationship Id="rId5" Type="http://schemas.openxmlformats.org/officeDocument/2006/relationships/image" Target="../media/image28.jpeg"/><Relationship Id="rId4" Type="http://schemas.openxmlformats.org/officeDocument/2006/relationships/image" Target="../media/image27.jpeg"/></Relationships>
</file>

<file path=ppt/slides/_rels/slide190.xml.rels><?xml version="1.0" encoding="UTF-8" standalone="yes"?>
<Relationships xmlns="http://schemas.openxmlformats.org/package/2006/relationships"><Relationship Id="rId2" Type="http://schemas.openxmlformats.org/officeDocument/2006/relationships/image" Target="../media/image209.jp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210.jp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211.jp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9.xml"/></Relationships>
</file>

<file path=ppt/slides/_rels/slide200.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224.jpeg"/></Relationships>
</file>

<file path=ppt/slides/_rels/slide205.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9.xml"/><Relationship Id="rId5" Type="http://schemas.openxmlformats.org/officeDocument/2006/relationships/image" Target="../media/image33.jpeg"/><Relationship Id="rId4" Type="http://schemas.openxmlformats.org/officeDocument/2006/relationships/image" Target="../media/image32.jpeg"/></Relationships>
</file>

<file path=ppt/slides/_rels/slide210.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9.xml"/></Relationships>
</file>

<file path=ppt/slides/_rels/slide220.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84.xml"/></Relationships>
</file>

<file path=ppt/slides/_rels/slide224.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84.xml"/></Relationships>
</file>

<file path=ppt/slides/_rels/slide225.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9.xml"/><Relationship Id="rId5" Type="http://schemas.openxmlformats.org/officeDocument/2006/relationships/image" Target="../media/image45.jpeg"/><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7.xml"/><Relationship Id="rId1" Type="http://schemas.openxmlformats.org/officeDocument/2006/relationships/slideLayout" Target="../slideLayouts/slideLayout29.xml"/><Relationship Id="rId4" Type="http://schemas.openxmlformats.org/officeDocument/2006/relationships/image" Target="../media/image87.png"/></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8.jpeg"/><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17.xml"/></Relationships>
</file>

<file path=ppt/slides/_rels/slide7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06.xml"/></Relationships>
</file>

<file path=ppt/slides/_rels/slide7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06.xml"/></Relationships>
</file>

<file path=ppt/slides/_rels/slide8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06.xml"/></Relationships>
</file>

<file path=ppt/slides/_rels/slide8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06.xml"/></Relationships>
</file>

<file path=ppt/slides/_rels/slide8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85.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8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9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250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0" y="3243"/>
            <a:ext cx="9220200" cy="1938992"/>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CA" sz="4000" dirty="0">
                <a:solidFill>
                  <a:schemeClr val="bg1"/>
                </a:solidFill>
                <a:effectLst>
                  <a:outerShdw blurRad="38100" dist="38100" dir="2700000" algn="tl">
                    <a:srgbClr val="000000">
                      <a:alpha val="43137"/>
                    </a:srgbClr>
                  </a:outerShdw>
                </a:effectLst>
              </a:rPr>
              <a:t>Cost-effective Strategies for the Restoration of Drastically Disturbed Sites</a:t>
            </a:r>
            <a:endParaRPr lang="en-US" sz="4000" dirty="0">
              <a:solidFill>
                <a:schemeClr val="bg1"/>
              </a:solidFill>
              <a:effectLst>
                <a:outerShdw blurRad="38100" dist="38100" dir="2700000" algn="tl">
                  <a:srgbClr val="000000">
                    <a:alpha val="43137"/>
                  </a:srgbClr>
                </a:outerShdw>
              </a:effectLst>
            </a:endParaRPr>
          </a:p>
        </p:txBody>
      </p:sp>
      <p:sp>
        <p:nvSpPr>
          <p:cNvPr id="12" name="Text Box 5"/>
          <p:cNvSpPr txBox="1">
            <a:spLocks noChangeArrowheads="1"/>
          </p:cNvSpPr>
          <p:nvPr/>
        </p:nvSpPr>
        <p:spPr bwMode="auto">
          <a:xfrm>
            <a:off x="3038856" y="3429000"/>
            <a:ext cx="2514600" cy="523220"/>
          </a:xfrm>
          <a:prstGeom prst="rect">
            <a:avLst/>
          </a:prstGeom>
          <a:solidFill>
            <a:srgbClr val="404040">
              <a:alpha val="25098"/>
            </a:srgbClr>
          </a:solidFill>
          <a:ln w="9525">
            <a:noFill/>
            <a:miter lim="800000"/>
            <a:headEnd/>
            <a:tailEnd/>
          </a:ln>
          <a:effectLst/>
        </p:spPr>
        <p:txBody>
          <a:bodyPr wrap="square">
            <a:spAutoFit/>
          </a:bodyPr>
          <a:lstStyle/>
          <a:p>
            <a:pPr algn="ctr" fontAlgn="base">
              <a:spcBef>
                <a:spcPct val="0"/>
              </a:spcBef>
              <a:spcAft>
                <a:spcPct val="0"/>
              </a:spcAft>
              <a:defRPr/>
            </a:pPr>
            <a:r>
              <a:rPr lang="en-US" sz="2800" dirty="0">
                <a:solidFill>
                  <a:srgbClr val="FFFFFF"/>
                </a:solidFill>
                <a:effectLst>
                  <a:outerShdw blurRad="38100" dist="38100" dir="2700000" algn="tl">
                    <a:srgbClr val="C0C0C0"/>
                  </a:outerShdw>
                </a:effectLst>
              </a:rPr>
              <a:t>200 ton trucks</a:t>
            </a:r>
          </a:p>
        </p:txBody>
      </p:sp>
      <p:cxnSp>
        <p:nvCxnSpPr>
          <p:cNvPr id="4" name="Straight Arrow Connector 3"/>
          <p:cNvCxnSpPr/>
          <p:nvPr/>
        </p:nvCxnSpPr>
        <p:spPr>
          <a:xfrm>
            <a:off x="4625181" y="3924300"/>
            <a:ext cx="708819" cy="1905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962401" y="4019550"/>
            <a:ext cx="152400" cy="7810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 Box 5"/>
          <p:cNvSpPr txBox="1">
            <a:spLocks noChangeArrowheads="1"/>
          </p:cNvSpPr>
          <p:nvPr/>
        </p:nvSpPr>
        <p:spPr bwMode="auto">
          <a:xfrm>
            <a:off x="-1" y="5658254"/>
            <a:ext cx="9250363" cy="1200329"/>
          </a:xfrm>
          <a:prstGeom prst="rect">
            <a:avLst/>
          </a:prstGeom>
          <a:solidFill>
            <a:srgbClr val="404040">
              <a:alpha val="25098"/>
            </a:srgbClr>
          </a:solidFill>
          <a:ln w="9525">
            <a:noFill/>
            <a:miter lim="800000"/>
            <a:headEnd/>
            <a:tailEnd/>
          </a:ln>
          <a:effectLst/>
        </p:spPr>
        <p:txBody>
          <a:bodyPr wrap="square">
            <a:spAutoFit/>
          </a:bodyPr>
          <a:lstStyle/>
          <a:p>
            <a:pPr algn="ctr" fontAlgn="base">
              <a:spcBef>
                <a:spcPct val="0"/>
              </a:spcBef>
              <a:spcAft>
                <a:spcPct val="0"/>
              </a:spcAft>
              <a:defRPr/>
            </a:pPr>
            <a:r>
              <a:rPr lang="en-US" sz="3600" dirty="0">
                <a:solidFill>
                  <a:srgbClr val="FFFFFF"/>
                </a:solidFill>
                <a:effectLst>
                  <a:outerShdw blurRad="38100" dist="38100" dir="2700000" algn="tl">
                    <a:srgbClr val="C0C0C0"/>
                  </a:outerShdw>
                </a:effectLst>
              </a:rPr>
              <a:t>David F. Polster, M.Sc., R.P.Bio., CERP Polster Environmental Services Ltd.</a:t>
            </a:r>
          </a:p>
        </p:txBody>
      </p:sp>
    </p:spTree>
    <p:extLst>
      <p:ext uri="{BB962C8B-B14F-4D97-AF65-F5344CB8AC3E}">
        <p14:creationId xmlns:p14="http://schemas.microsoft.com/office/powerpoint/2010/main" val="150260044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2098"/>
                                        </p:tgtEl>
                                        <p:attrNameLst>
                                          <p:attrName>style.visibility</p:attrName>
                                        </p:attrNameLst>
                                      </p:cBhvr>
                                      <p:to>
                                        <p:strVal val="visible"/>
                                      </p:to>
                                    </p:set>
                                    <p:anim calcmode="lin" valueType="num">
                                      <p:cBhvr additive="base">
                                        <p:cTn id="27" dur="500" fill="hold"/>
                                        <p:tgtEl>
                                          <p:spTgt spid="132098"/>
                                        </p:tgtEl>
                                        <p:attrNameLst>
                                          <p:attrName>ppt_x</p:attrName>
                                        </p:attrNameLst>
                                      </p:cBhvr>
                                      <p:tavLst>
                                        <p:tav tm="0">
                                          <p:val>
                                            <p:strVal val="#ppt_x"/>
                                          </p:val>
                                        </p:tav>
                                        <p:tav tm="100000">
                                          <p:val>
                                            <p:strVal val="#ppt_x"/>
                                          </p:val>
                                        </p:tav>
                                      </p:tavLst>
                                    </p:anim>
                                    <p:anim calcmode="lin" valueType="num">
                                      <p:cBhvr additive="base">
                                        <p:cTn id="28" dur="500" fill="hold"/>
                                        <p:tgtEl>
                                          <p:spTgt spid="132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Pictures\Pictures\DATA\Pictures\My Pictures\Picture Package Laptop Nov 24, 2007 Sony\'07_10_09_01 Wascana, Leth Golf, Bodie &amp; Elk River\DCIM\101MSDCF\Resized\Paradise Canyon Lethbridge 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7"/>
          <p:cNvSpPr txBox="1">
            <a:spLocks noChangeArrowheads="1"/>
          </p:cNvSpPr>
          <p:nvPr/>
        </p:nvSpPr>
        <p:spPr bwMode="auto">
          <a:xfrm>
            <a:off x="0" y="0"/>
            <a:ext cx="9144000" cy="707886"/>
          </a:xfrm>
          <a:prstGeom prst="rect">
            <a:avLst/>
          </a:prstGeom>
          <a:noFill/>
          <a:ln w="9525">
            <a:noFill/>
            <a:miter lim="800000"/>
            <a:headEnd/>
            <a:tailEnd/>
          </a:ln>
          <a:effectLst/>
        </p:spPr>
        <p:txBody>
          <a:bodyPr>
            <a:spAutoFit/>
          </a:bodyPr>
          <a:lstStyle/>
          <a:p>
            <a:pPr algn="ctr">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Milk River, AB</a:t>
            </a:r>
          </a:p>
        </p:txBody>
      </p:sp>
      <p:sp>
        <p:nvSpPr>
          <p:cNvPr id="4" name="Text Box 7"/>
          <p:cNvSpPr txBox="1">
            <a:spLocks noChangeArrowheads="1"/>
          </p:cNvSpPr>
          <p:nvPr/>
        </p:nvSpPr>
        <p:spPr bwMode="auto">
          <a:xfrm>
            <a:off x="0" y="5513167"/>
            <a:ext cx="9144000" cy="1323439"/>
          </a:xfrm>
          <a:prstGeom prst="rect">
            <a:avLst/>
          </a:prstGeom>
          <a:solidFill>
            <a:srgbClr val="7F7F7F">
              <a:alpha val="50196"/>
            </a:srgbClr>
          </a:solidFill>
          <a:ln w="9525">
            <a:noFill/>
            <a:miter lim="800000"/>
            <a:headEnd/>
            <a:tailEnd/>
          </a:ln>
          <a:effectLst/>
        </p:spPr>
        <p:txBody>
          <a:bodyPr>
            <a:spAutoFit/>
          </a:bodyPr>
          <a:lstStyle/>
          <a:p>
            <a:pPr algn="ctr">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What are the species that establish naturally on disturbed sites?</a:t>
            </a:r>
          </a:p>
        </p:txBody>
      </p:sp>
    </p:spTree>
    <p:extLst>
      <p:ext uri="{BB962C8B-B14F-4D97-AF65-F5344CB8AC3E}">
        <p14:creationId xmlns:p14="http://schemas.microsoft.com/office/powerpoint/2010/main" val="3953398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56408" cy="6858000"/>
          </a:xfrm>
          <a:prstGeom prst="rect">
            <a:avLst/>
          </a:prstGeom>
        </p:spPr>
      </p:pic>
      <p:sp>
        <p:nvSpPr>
          <p:cNvPr id="3" name="Text Box 5"/>
          <p:cNvSpPr txBox="1">
            <a:spLocks noChangeArrowheads="1"/>
          </p:cNvSpPr>
          <p:nvPr/>
        </p:nvSpPr>
        <p:spPr bwMode="auto">
          <a:xfrm>
            <a:off x="-42545" y="4648200"/>
            <a:ext cx="9144000" cy="1938992"/>
          </a:xfrm>
          <a:prstGeom prst="rect">
            <a:avLst/>
          </a:prstGeom>
          <a:noFill/>
          <a:ln w="9525">
            <a:noFill/>
            <a:miter lim="800000"/>
            <a:headEnd/>
            <a:tailEnd/>
          </a:ln>
          <a:effectLst/>
        </p:spPr>
        <p:txBody>
          <a:bodyPr>
            <a:spAutoFit/>
          </a:bodyPr>
          <a:lstStyle/>
          <a:p>
            <a:pPr algn="ctr">
              <a:spcBef>
                <a:spcPct val="50000"/>
              </a:spcBef>
              <a:defRPr/>
            </a:pPr>
            <a:r>
              <a:rPr lang="en-US" sz="4000" dirty="0">
                <a:solidFill>
                  <a:srgbClr val="FFFFFF"/>
                </a:solidFill>
                <a:effectLst>
                  <a:outerShdw blurRad="38100" dist="38100" dir="2700000" algn="tl">
                    <a:srgbClr val="C0C0C0"/>
                  </a:outerShdw>
                </a:effectLst>
                <a:latin typeface="Arial" panose="020B0604020202020204" pitchFamily="34" charset="0"/>
                <a:cs typeface="Arial" panose="020B0604020202020204" pitchFamily="34" charset="0"/>
              </a:rPr>
              <a:t>The use of natural processes can provide cost-effective solutions for the restoration of drastically disturbed sites</a:t>
            </a:r>
            <a:r>
              <a:rPr lang="en-US" sz="3600" dirty="0">
                <a:solidFill>
                  <a:srgbClr val="FFFFFF"/>
                </a:solidFill>
                <a:effectLst>
                  <a:outerShdw blurRad="38100" dist="38100" dir="2700000" algn="tl">
                    <a:srgbClr val="C0C0C0"/>
                  </a:outerShdw>
                </a:effectLst>
                <a:latin typeface="Arial" panose="020B0604020202020204" pitchFamily="34" charset="0"/>
                <a:cs typeface="Arial" panose="020B0604020202020204" pitchFamily="34" charset="0"/>
              </a:rPr>
              <a:t>.  </a:t>
            </a:r>
          </a:p>
        </p:txBody>
      </p:sp>
      <p:sp>
        <p:nvSpPr>
          <p:cNvPr id="4" name="Text Box 5"/>
          <p:cNvSpPr txBox="1">
            <a:spLocks noChangeArrowheads="1"/>
          </p:cNvSpPr>
          <p:nvPr/>
        </p:nvSpPr>
        <p:spPr bwMode="auto">
          <a:xfrm>
            <a:off x="-27710" y="0"/>
            <a:ext cx="9144000" cy="1323439"/>
          </a:xfrm>
          <a:prstGeom prst="rect">
            <a:avLst/>
          </a:prstGeom>
          <a:solidFill>
            <a:srgbClr val="FFFFFF">
              <a:alpha val="30196"/>
            </a:srgbClr>
          </a:solidFill>
          <a:ln w="9525">
            <a:noFill/>
            <a:miter lim="800000"/>
            <a:headEnd/>
            <a:tailEnd/>
          </a:ln>
          <a:effectLst/>
        </p:spPr>
        <p:txBody>
          <a:bodyPr>
            <a:spAutoFit/>
          </a:bodyPr>
          <a:lstStyle/>
          <a:p>
            <a:pPr algn="ctr" fontAlgn="base">
              <a:spcBef>
                <a:spcPct val="50000"/>
              </a:spcBef>
              <a:spcAft>
                <a:spcPct val="0"/>
              </a:spcAft>
              <a:defRPr/>
            </a:pPr>
            <a:r>
              <a:rPr lang="en-US" sz="4000"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The forest continues to mature, September 18, 2017</a:t>
            </a:r>
          </a:p>
        </p:txBody>
      </p:sp>
      <p:sp>
        <p:nvSpPr>
          <p:cNvPr id="5" name="Line 4"/>
          <p:cNvSpPr>
            <a:spLocks noChangeShapeType="1"/>
          </p:cNvSpPr>
          <p:nvPr/>
        </p:nvSpPr>
        <p:spPr bwMode="auto">
          <a:xfrm flipH="1">
            <a:off x="3570092" y="1905000"/>
            <a:ext cx="1008112"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dirty="0">
              <a:solidFill>
                <a:prstClr val="black"/>
              </a:solidFill>
              <a:cs typeface="Arial" charset="0"/>
            </a:endParaRPr>
          </a:p>
        </p:txBody>
      </p:sp>
    </p:spTree>
    <p:extLst>
      <p:ext uri="{BB962C8B-B14F-4D97-AF65-F5344CB8AC3E}">
        <p14:creationId xmlns:p14="http://schemas.microsoft.com/office/powerpoint/2010/main" val="4110826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2970"/>
            <a:ext cx="9144000" cy="6887308"/>
          </a:xfrm>
          <a:prstGeom prst="rect">
            <a:avLst/>
          </a:prstGeom>
        </p:spPr>
      </p:pic>
      <p:sp>
        <p:nvSpPr>
          <p:cNvPr id="5" name="TextBox 4"/>
          <p:cNvSpPr txBox="1"/>
          <p:nvPr/>
        </p:nvSpPr>
        <p:spPr>
          <a:xfrm>
            <a:off x="0" y="1371600"/>
            <a:ext cx="9144000" cy="1323439"/>
          </a:xfrm>
          <a:prstGeom prst="rect">
            <a:avLst/>
          </a:prstGeom>
          <a:noFill/>
        </p:spPr>
        <p:txBody>
          <a:bodyPr wrap="square" rtlCol="0">
            <a:spAutoFit/>
          </a:bodyPr>
          <a:lstStyle/>
          <a:p>
            <a:pPr algn="ctr"/>
            <a:r>
              <a:rPr lang="en-CA"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Rough and loose gravel pit slopes,</a:t>
            </a:r>
          </a:p>
          <a:p>
            <a:pPr algn="ctr"/>
            <a:r>
              <a:rPr lang="en-CA"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 Alberta</a:t>
            </a:r>
          </a:p>
        </p:txBody>
      </p:sp>
    </p:spTree>
    <p:extLst>
      <p:ext uri="{BB962C8B-B14F-4D97-AF65-F5344CB8AC3E}">
        <p14:creationId xmlns:p14="http://schemas.microsoft.com/office/powerpoint/2010/main" val="1373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42" y="0"/>
            <a:ext cx="9140757" cy="6855568"/>
          </a:xfrm>
          <a:prstGeom prst="rect">
            <a:avLst/>
          </a:prstGeom>
        </p:spPr>
      </p:pic>
      <p:sp>
        <p:nvSpPr>
          <p:cNvPr id="4" name="TextBox 3"/>
          <p:cNvSpPr txBox="1"/>
          <p:nvPr/>
        </p:nvSpPr>
        <p:spPr>
          <a:xfrm>
            <a:off x="3242" y="5257800"/>
            <a:ext cx="9144000" cy="1323439"/>
          </a:xfrm>
          <a:prstGeom prst="rect">
            <a:avLst/>
          </a:prstGeom>
          <a:noFill/>
        </p:spPr>
        <p:txBody>
          <a:bodyPr wrap="square" rtlCol="0">
            <a:spAutoFit/>
          </a:bodyPr>
          <a:lstStyle/>
          <a:p>
            <a:pPr algn="ctr"/>
            <a:r>
              <a:rPr lang="en-CA"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Control of erosion and enhancement of native species growth </a:t>
            </a:r>
          </a:p>
        </p:txBody>
      </p:sp>
    </p:spTree>
    <p:extLst>
      <p:ext uri="{BB962C8B-B14F-4D97-AF65-F5344CB8AC3E}">
        <p14:creationId xmlns:p14="http://schemas.microsoft.com/office/powerpoint/2010/main" val="205113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3243" y="228600"/>
            <a:ext cx="9144000" cy="707886"/>
          </a:xfrm>
          <a:prstGeom prst="rect">
            <a:avLst/>
          </a:prstGeom>
          <a:noFill/>
        </p:spPr>
        <p:txBody>
          <a:bodyPr wrap="square" rtlCol="0">
            <a:spAutoFit/>
          </a:bodyPr>
          <a:lstStyle/>
          <a:p>
            <a:pPr algn="ctr"/>
            <a:r>
              <a:rPr lang="en-CA"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Enhancement of recovery</a:t>
            </a:r>
          </a:p>
        </p:txBody>
      </p:sp>
    </p:spTree>
    <p:extLst>
      <p:ext uri="{BB962C8B-B14F-4D97-AF65-F5344CB8AC3E}">
        <p14:creationId xmlns:p14="http://schemas.microsoft.com/office/powerpoint/2010/main" val="1355275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3" name="TextBox 2"/>
          <p:cNvSpPr txBox="1"/>
          <p:nvPr/>
        </p:nvSpPr>
        <p:spPr>
          <a:xfrm>
            <a:off x="4865" y="533400"/>
            <a:ext cx="9144000" cy="1323439"/>
          </a:xfrm>
          <a:prstGeom prst="rect">
            <a:avLst/>
          </a:prstGeom>
          <a:noFill/>
        </p:spPr>
        <p:txBody>
          <a:bodyPr wrap="square" rtlCol="0">
            <a:spAutoFit/>
          </a:bodyPr>
          <a:lstStyle/>
          <a:p>
            <a:pPr algn="ctr"/>
            <a:r>
              <a:rPr lang="en-CA"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Adding woody debris improves the recovery.</a:t>
            </a:r>
          </a:p>
        </p:txBody>
      </p:sp>
    </p:spTree>
    <p:extLst>
      <p:ext uri="{BB962C8B-B14F-4D97-AF65-F5344CB8AC3E}">
        <p14:creationId xmlns:p14="http://schemas.microsoft.com/office/powerpoint/2010/main" val="3834740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0" y="76200"/>
            <a:ext cx="9144000" cy="1323439"/>
          </a:xfrm>
          <a:prstGeom prst="rect">
            <a:avLst/>
          </a:prstGeom>
          <a:noFill/>
        </p:spPr>
        <p:txBody>
          <a:bodyPr wrap="square" rtlCol="0">
            <a:spAutoFit/>
          </a:bodyPr>
          <a:lstStyle/>
          <a:p>
            <a:pPr algn="ctr"/>
            <a:r>
              <a:rPr lang="en-CA"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Tree planting as required by Alberta regulations (2,000 stems/ha planted).</a:t>
            </a:r>
          </a:p>
        </p:txBody>
      </p:sp>
    </p:spTree>
    <p:extLst>
      <p:ext uri="{BB962C8B-B14F-4D97-AF65-F5344CB8AC3E}">
        <p14:creationId xmlns:p14="http://schemas.microsoft.com/office/powerpoint/2010/main" val="324619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6485" y="-4919"/>
            <a:ext cx="9144000" cy="1938992"/>
          </a:xfrm>
          <a:prstGeom prst="rect">
            <a:avLst/>
          </a:prstGeom>
          <a:noFill/>
        </p:spPr>
        <p:txBody>
          <a:bodyPr wrap="square" rtlCol="0">
            <a:spAutoFit/>
          </a:bodyPr>
          <a:lstStyle/>
          <a:p>
            <a:pPr algn="ctr"/>
            <a:r>
              <a:rPr lang="en-CA"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Creating conditions for establishment of pioneering species allows a diversity of species to grow.</a:t>
            </a:r>
          </a:p>
        </p:txBody>
      </p:sp>
    </p:spTree>
    <p:extLst>
      <p:ext uri="{BB962C8B-B14F-4D97-AF65-F5344CB8AC3E}">
        <p14:creationId xmlns:p14="http://schemas.microsoft.com/office/powerpoint/2010/main" val="168879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571500" y="571500"/>
            <a:ext cx="6858000" cy="5715000"/>
          </a:xfrm>
          <a:prstGeom prst="rect">
            <a:avLst/>
          </a:prstGeom>
        </p:spPr>
      </p:pic>
      <p:sp>
        <p:nvSpPr>
          <p:cNvPr id="4" name="TextBox 3"/>
          <p:cNvSpPr txBox="1"/>
          <p:nvPr/>
        </p:nvSpPr>
        <p:spPr>
          <a:xfrm>
            <a:off x="5682574" y="914400"/>
            <a:ext cx="3429000" cy="3170099"/>
          </a:xfrm>
          <a:prstGeom prst="rect">
            <a:avLst/>
          </a:prstGeom>
          <a:noFill/>
        </p:spPr>
        <p:txBody>
          <a:bodyPr wrap="square" rtlCol="0">
            <a:spAutoFit/>
          </a:bodyPr>
          <a:lstStyle/>
          <a:p>
            <a:pPr algn="ctr"/>
            <a:r>
              <a:rPr lang="en-CA"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trees grow really well on the rough and loose ground.</a:t>
            </a:r>
          </a:p>
        </p:txBody>
      </p:sp>
    </p:spTree>
    <p:extLst>
      <p:ext uri="{BB962C8B-B14F-4D97-AF65-F5344CB8AC3E}">
        <p14:creationId xmlns:p14="http://schemas.microsoft.com/office/powerpoint/2010/main" val="372578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22" y="19454"/>
            <a:ext cx="9145621" cy="6838545"/>
          </a:xfrm>
          <a:prstGeom prst="rect">
            <a:avLst/>
          </a:prstGeom>
        </p:spPr>
      </p:pic>
      <p:sp>
        <p:nvSpPr>
          <p:cNvPr id="3" name="TextBox 2"/>
          <p:cNvSpPr txBox="1"/>
          <p:nvPr/>
        </p:nvSpPr>
        <p:spPr>
          <a:xfrm>
            <a:off x="18288" y="3687578"/>
            <a:ext cx="9144000" cy="3170099"/>
          </a:xfrm>
          <a:prstGeom prst="rect">
            <a:avLst/>
          </a:prstGeom>
          <a:noFill/>
        </p:spPr>
        <p:txBody>
          <a:bodyPr wrap="square" rtlCol="0">
            <a:spAutoFit/>
          </a:bodyPr>
          <a:lstStyle/>
          <a:p>
            <a:pPr algn="ctr"/>
            <a:r>
              <a:rPr lang="en-CA"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But in addition to the 2,000 planted species, a total of 13,000 stems/ha of pioneering species were found, including alder, willow and Balsam Poplar.</a:t>
            </a:r>
          </a:p>
        </p:txBody>
      </p:sp>
    </p:spTree>
    <p:extLst>
      <p:ext uri="{BB962C8B-B14F-4D97-AF65-F5344CB8AC3E}">
        <p14:creationId xmlns:p14="http://schemas.microsoft.com/office/powerpoint/2010/main" val="3347580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1622" y="4303455"/>
            <a:ext cx="9144000" cy="2554545"/>
          </a:xfrm>
          <a:prstGeom prst="rect">
            <a:avLst/>
          </a:prstGeom>
          <a:noFill/>
        </p:spPr>
        <p:txBody>
          <a:bodyPr wrap="square" rtlCol="0">
            <a:spAutoFit/>
          </a:bodyPr>
          <a:lstStyle/>
          <a:p>
            <a:pPr algn="ctr"/>
            <a:r>
              <a:rPr lang="en-CA"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Making the ground rough and loose creates a diversity of ecological conditions so a diversity of species can establish.</a:t>
            </a:r>
          </a:p>
        </p:txBody>
      </p:sp>
    </p:spTree>
    <p:extLst>
      <p:ext uri="{BB962C8B-B14F-4D97-AF65-F5344CB8AC3E}">
        <p14:creationId xmlns:p14="http://schemas.microsoft.com/office/powerpoint/2010/main" val="311998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85" y="0"/>
            <a:ext cx="9150485" cy="6858000"/>
          </a:xfrm>
          <a:prstGeom prst="rect">
            <a:avLst/>
          </a:prstGeom>
        </p:spPr>
      </p:pic>
      <p:sp>
        <p:nvSpPr>
          <p:cNvPr id="3" name="Text Box 7"/>
          <p:cNvSpPr txBox="1">
            <a:spLocks noChangeArrowheads="1"/>
          </p:cNvSpPr>
          <p:nvPr/>
        </p:nvSpPr>
        <p:spPr bwMode="auto">
          <a:xfrm>
            <a:off x="0" y="5538788"/>
            <a:ext cx="9144000" cy="1323439"/>
          </a:xfrm>
          <a:prstGeom prst="rect">
            <a:avLst/>
          </a:prstGeom>
          <a:solidFill>
            <a:srgbClr val="7F7F7F">
              <a:alpha val="50196"/>
            </a:srgbClr>
          </a:solidFill>
          <a:ln w="9525">
            <a:noFill/>
            <a:miter lim="800000"/>
            <a:headEnd/>
            <a:tailEnd/>
          </a:ln>
          <a:effectLst/>
        </p:spPr>
        <p:txBody>
          <a:bodyPr>
            <a:spAutoFit/>
          </a:bodyPr>
          <a:lstStyle/>
          <a:p>
            <a:pPr algn="ctr">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What characteristics do these species have?</a:t>
            </a:r>
          </a:p>
        </p:txBody>
      </p:sp>
    </p:spTree>
    <p:extLst>
      <p:ext uri="{BB962C8B-B14F-4D97-AF65-F5344CB8AC3E}">
        <p14:creationId xmlns:p14="http://schemas.microsoft.com/office/powerpoint/2010/main" val="25517079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550C\Documents\2014 01 29 Office Computer My Docs\Office Computer My Docs 1\Bioengineering &amp; Restoration Projects small\Butler Bros\100_190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0"/>
            <a:ext cx="916290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39" y="6008514"/>
            <a:ext cx="9252519" cy="707886"/>
          </a:xfrm>
          <a:prstGeom prst="rect">
            <a:avLst/>
          </a:prstGeom>
          <a:noFill/>
        </p:spPr>
        <p:txBody>
          <a:bodyPr wrap="square">
            <a:spAutoFit/>
          </a:bodyPr>
          <a:lstStyle/>
          <a:p>
            <a:pPr algn="ctr">
              <a:defRPr/>
            </a:pPr>
            <a:r>
              <a:rPr lang="en-CA" sz="4000" dirty="0">
                <a:solidFill>
                  <a:srgbClr val="FFFFFF"/>
                </a:solidFill>
                <a:effectLst>
                  <a:outerShdw blurRad="38100" dist="38100" dir="2700000" algn="tl">
                    <a:srgbClr val="000000">
                      <a:alpha val="43137"/>
                    </a:srgbClr>
                  </a:outerShdw>
                </a:effectLst>
                <a:cs typeface="Arial" panose="020B0604020202020204" pitchFamily="34" charset="0"/>
              </a:rPr>
              <a:t>June 18, 2014</a:t>
            </a:r>
          </a:p>
        </p:txBody>
      </p:sp>
      <p:sp>
        <p:nvSpPr>
          <p:cNvPr id="2" name="TextBox 1"/>
          <p:cNvSpPr txBox="1"/>
          <p:nvPr/>
        </p:nvSpPr>
        <p:spPr>
          <a:xfrm>
            <a:off x="-19243" y="45476"/>
            <a:ext cx="9142461" cy="1938992"/>
          </a:xfrm>
          <a:prstGeom prst="rect">
            <a:avLst/>
          </a:prstGeom>
          <a:solidFill>
            <a:srgbClr val="FFFFFF">
              <a:alpha val="50196"/>
            </a:srgbClr>
          </a:solidFill>
        </p:spPr>
        <p:txBody>
          <a:bodyPr wrap="square" rtlCol="0">
            <a:spAutoFit/>
          </a:bodyPr>
          <a:lstStyle/>
          <a:p>
            <a:pPr lvl="0" algn="ctr">
              <a:defRPr/>
            </a:pPr>
            <a:r>
              <a:rPr lang="en-CA" sz="4000" dirty="0">
                <a:solidFill>
                  <a:srgbClr val="000000"/>
                </a:solidFill>
                <a:effectLst>
                  <a:outerShdw blurRad="38100" dist="38100" dir="2700000" algn="tl">
                    <a:srgbClr val="000000">
                      <a:alpha val="43137"/>
                    </a:srgbClr>
                  </a:outerShdw>
                </a:effectLst>
                <a:cs typeface="Arial" panose="020B0604020202020204" pitchFamily="34" charset="0"/>
              </a:rPr>
              <a:t>Failing Slope – Using plants to perform stability functions rather than expensive engineering solutions.</a:t>
            </a:r>
          </a:p>
        </p:txBody>
      </p:sp>
    </p:spTree>
    <p:extLst>
      <p:ext uri="{BB962C8B-B14F-4D97-AF65-F5344CB8AC3E}">
        <p14:creationId xmlns:p14="http://schemas.microsoft.com/office/powerpoint/2010/main" val="3477367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550C\Documents\2014 01 29 Office Computer My Docs\Office Computer My Docs 1\Bioengineering &amp; Restoration Projects small\Butler Bros\100_189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95" y="0"/>
            <a:ext cx="914462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5373216"/>
            <a:ext cx="9252519" cy="1323439"/>
          </a:xfrm>
          <a:prstGeom prst="rect">
            <a:avLst/>
          </a:prstGeom>
          <a:noFill/>
        </p:spPr>
        <p:txBody>
          <a:bodyPr wrap="square">
            <a:spAutoFit/>
          </a:bodyPr>
          <a:lstStyle/>
          <a:p>
            <a:pPr algn="ctr">
              <a:defRPr/>
            </a:pPr>
            <a:r>
              <a:rPr lang="en-CA" sz="40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Shallowly rooted grasses provide no support for slope</a:t>
            </a:r>
          </a:p>
        </p:txBody>
      </p:sp>
    </p:spTree>
    <p:extLst>
      <p:ext uri="{BB962C8B-B14F-4D97-AF65-F5344CB8AC3E}">
        <p14:creationId xmlns:p14="http://schemas.microsoft.com/office/powerpoint/2010/main" val="18808509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4539"/>
            <a:ext cx="9162256" cy="6858000"/>
          </a:xfrm>
          <a:prstGeom prst="rect">
            <a:avLst/>
          </a:prstGeom>
        </p:spPr>
      </p:pic>
      <p:sp>
        <p:nvSpPr>
          <p:cNvPr id="3" name="TextBox 2"/>
          <p:cNvSpPr txBox="1"/>
          <p:nvPr/>
        </p:nvSpPr>
        <p:spPr>
          <a:xfrm>
            <a:off x="-10269" y="116632"/>
            <a:ext cx="9252519" cy="707886"/>
          </a:xfrm>
          <a:prstGeom prst="rect">
            <a:avLst/>
          </a:prstGeom>
          <a:noFill/>
        </p:spPr>
        <p:txBody>
          <a:bodyPr wrap="square">
            <a:spAutoFit/>
          </a:bodyPr>
          <a:lstStyle/>
          <a:p>
            <a:pPr algn="ctr">
              <a:defRPr/>
            </a:pPr>
            <a:r>
              <a:rPr lang="en-CA" sz="40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hill was re-sloped.</a:t>
            </a:r>
          </a:p>
        </p:txBody>
      </p:sp>
      <p:sp>
        <p:nvSpPr>
          <p:cNvPr id="4" name="Text Box 4"/>
          <p:cNvSpPr txBox="1">
            <a:spLocks noChangeArrowheads="1"/>
          </p:cNvSpPr>
          <p:nvPr/>
        </p:nvSpPr>
        <p:spPr bwMode="auto">
          <a:xfrm>
            <a:off x="-10270" y="6309320"/>
            <a:ext cx="31521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dirty="0">
                <a:solidFill>
                  <a:prstClr val="white"/>
                </a:solidFill>
                <a:latin typeface="Arial Rounded MT Bold" pitchFamily="34" charset="0"/>
              </a:rPr>
              <a:t> </a:t>
            </a:r>
            <a:r>
              <a:rPr lang="en-US" altLang="en-US" sz="2400" dirty="0">
                <a:solidFill>
                  <a:prstClr val="white"/>
                </a:solidFill>
                <a:latin typeface="Arial" panose="020B0604020202020204" pitchFamily="34" charset="0"/>
                <a:cs typeface="Arial" panose="020B0604020202020204" pitchFamily="34" charset="0"/>
              </a:rPr>
              <a:t>September 6, 2014 </a:t>
            </a:r>
          </a:p>
        </p:txBody>
      </p:sp>
    </p:spTree>
    <p:extLst>
      <p:ext uri="{BB962C8B-B14F-4D97-AF65-F5344CB8AC3E}">
        <p14:creationId xmlns:p14="http://schemas.microsoft.com/office/powerpoint/2010/main" val="960706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3" name="TextBox 2"/>
          <p:cNvSpPr txBox="1"/>
          <p:nvPr/>
        </p:nvSpPr>
        <p:spPr>
          <a:xfrm>
            <a:off x="2332" y="4653136"/>
            <a:ext cx="9154270" cy="1323439"/>
          </a:xfrm>
          <a:prstGeom prst="rect">
            <a:avLst/>
          </a:prstGeom>
          <a:noFill/>
        </p:spPr>
        <p:txBody>
          <a:bodyPr wrap="square">
            <a:spAutoFit/>
          </a:bodyPr>
          <a:lstStyle/>
          <a:p>
            <a:pPr algn="ctr">
              <a:defRPr/>
            </a:pPr>
            <a:r>
              <a:rPr lang="en-CA" sz="40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steep, smooth slope was prone to erosion, so… </a:t>
            </a:r>
          </a:p>
        </p:txBody>
      </p:sp>
      <p:sp>
        <p:nvSpPr>
          <p:cNvPr id="4" name="Text Box 4"/>
          <p:cNvSpPr txBox="1">
            <a:spLocks noChangeArrowheads="1"/>
          </p:cNvSpPr>
          <p:nvPr/>
        </p:nvSpPr>
        <p:spPr bwMode="auto">
          <a:xfrm>
            <a:off x="-10270" y="6309320"/>
            <a:ext cx="31521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dirty="0">
                <a:solidFill>
                  <a:prstClr val="white"/>
                </a:solidFill>
                <a:latin typeface="Arial Rounded MT Bold" pitchFamily="34" charset="0"/>
              </a:rPr>
              <a:t> </a:t>
            </a:r>
            <a:r>
              <a:rPr lang="en-US" altLang="en-US" sz="2400" dirty="0">
                <a:solidFill>
                  <a:prstClr val="white"/>
                </a:solidFill>
                <a:latin typeface="Arial" panose="020B0604020202020204" pitchFamily="34" charset="0"/>
                <a:cs typeface="Arial" panose="020B0604020202020204" pitchFamily="34" charset="0"/>
              </a:rPr>
              <a:t>September 6, 2014 </a:t>
            </a:r>
          </a:p>
        </p:txBody>
      </p:sp>
    </p:spTree>
    <p:extLst>
      <p:ext uri="{BB962C8B-B14F-4D97-AF65-F5344CB8AC3E}">
        <p14:creationId xmlns:p14="http://schemas.microsoft.com/office/powerpoint/2010/main" val="3861237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3346"/>
            <a:ext cx="9144000" cy="6871345"/>
          </a:xfrm>
          <a:prstGeom prst="rect">
            <a:avLst/>
          </a:prstGeom>
        </p:spPr>
      </p:pic>
      <p:sp>
        <p:nvSpPr>
          <p:cNvPr id="3" name="TextBox 2"/>
          <p:cNvSpPr txBox="1"/>
          <p:nvPr/>
        </p:nvSpPr>
        <p:spPr>
          <a:xfrm>
            <a:off x="-10270" y="4797152"/>
            <a:ext cx="9154270" cy="1323439"/>
          </a:xfrm>
          <a:prstGeom prst="rect">
            <a:avLst/>
          </a:prstGeom>
          <a:noFill/>
        </p:spPr>
        <p:txBody>
          <a:bodyPr wrap="square">
            <a:spAutoFit/>
          </a:bodyPr>
          <a:lstStyle/>
          <a:p>
            <a:pPr algn="ctr">
              <a:defRPr/>
            </a:pPr>
            <a:r>
              <a:rPr lang="en-CA" sz="40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 made it rough and loose and scattered some woody debris, and… </a:t>
            </a:r>
          </a:p>
        </p:txBody>
      </p:sp>
      <p:sp>
        <p:nvSpPr>
          <p:cNvPr id="4" name="Text Box 4"/>
          <p:cNvSpPr txBox="1">
            <a:spLocks noChangeArrowheads="1"/>
          </p:cNvSpPr>
          <p:nvPr/>
        </p:nvSpPr>
        <p:spPr bwMode="auto">
          <a:xfrm>
            <a:off x="-10270" y="6309320"/>
            <a:ext cx="31521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dirty="0">
                <a:solidFill>
                  <a:prstClr val="white"/>
                </a:solidFill>
                <a:latin typeface="Arial Rounded MT Bold" pitchFamily="34" charset="0"/>
              </a:rPr>
              <a:t> </a:t>
            </a:r>
            <a:r>
              <a:rPr lang="en-US" altLang="en-US" sz="2400" dirty="0">
                <a:solidFill>
                  <a:prstClr val="white"/>
                </a:solidFill>
                <a:latin typeface="Arial" panose="020B0604020202020204" pitchFamily="34" charset="0"/>
                <a:cs typeface="Arial" panose="020B0604020202020204" pitchFamily="34" charset="0"/>
              </a:rPr>
              <a:t>November 18, 2014 </a:t>
            </a:r>
          </a:p>
        </p:txBody>
      </p:sp>
    </p:spTree>
    <p:extLst>
      <p:ext uri="{BB962C8B-B14F-4D97-AF65-F5344CB8AC3E}">
        <p14:creationId xmlns:p14="http://schemas.microsoft.com/office/powerpoint/2010/main" val="579453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 name="TextBox 2"/>
          <p:cNvSpPr txBox="1"/>
          <p:nvPr/>
        </p:nvSpPr>
        <p:spPr>
          <a:xfrm>
            <a:off x="-35462" y="4675034"/>
            <a:ext cx="9154270" cy="1323439"/>
          </a:xfrm>
          <a:prstGeom prst="rect">
            <a:avLst/>
          </a:prstGeom>
          <a:noFill/>
        </p:spPr>
        <p:txBody>
          <a:bodyPr wrap="square">
            <a:spAutoFit/>
          </a:bodyPr>
          <a:lstStyle/>
          <a:p>
            <a:pPr algn="ctr">
              <a:defRPr/>
            </a:pPr>
            <a:r>
              <a:rPr lang="en-CA" sz="40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…installed 2,500 2 m long live stakes with 1 m in the ground. </a:t>
            </a:r>
          </a:p>
        </p:txBody>
      </p:sp>
      <p:sp>
        <p:nvSpPr>
          <p:cNvPr id="4" name="Text Box 4"/>
          <p:cNvSpPr txBox="1">
            <a:spLocks noChangeArrowheads="1"/>
          </p:cNvSpPr>
          <p:nvPr/>
        </p:nvSpPr>
        <p:spPr bwMode="auto">
          <a:xfrm>
            <a:off x="-10270" y="6309320"/>
            <a:ext cx="31521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dirty="0">
                <a:solidFill>
                  <a:prstClr val="white"/>
                </a:solidFill>
                <a:latin typeface="Arial Rounded MT Bold" pitchFamily="34" charset="0"/>
              </a:rPr>
              <a:t> </a:t>
            </a:r>
            <a:r>
              <a:rPr lang="en-US" altLang="en-US" sz="2400" dirty="0">
                <a:solidFill>
                  <a:prstClr val="white"/>
                </a:solidFill>
                <a:latin typeface="Arial" panose="020B0604020202020204" pitchFamily="34" charset="0"/>
                <a:cs typeface="Arial" panose="020B0604020202020204" pitchFamily="34" charset="0"/>
              </a:rPr>
              <a:t>November 18, 2014 </a:t>
            </a:r>
          </a:p>
        </p:txBody>
      </p:sp>
    </p:spTree>
    <p:extLst>
      <p:ext uri="{BB962C8B-B14F-4D97-AF65-F5344CB8AC3E}">
        <p14:creationId xmlns:p14="http://schemas.microsoft.com/office/powerpoint/2010/main" val="3874428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1064"/>
            <a:ext cx="9188653" cy="6869063"/>
          </a:xfrm>
          <a:prstGeom prst="rect">
            <a:avLst/>
          </a:prstGeom>
        </p:spPr>
      </p:pic>
      <p:sp>
        <p:nvSpPr>
          <p:cNvPr id="3" name="TextBox 2"/>
          <p:cNvSpPr txBox="1"/>
          <p:nvPr/>
        </p:nvSpPr>
        <p:spPr>
          <a:xfrm>
            <a:off x="-28551" y="5170839"/>
            <a:ext cx="9154270" cy="1323439"/>
          </a:xfrm>
          <a:prstGeom prst="rect">
            <a:avLst/>
          </a:prstGeom>
          <a:noFill/>
        </p:spPr>
        <p:txBody>
          <a:bodyPr wrap="square">
            <a:spAutoFit/>
          </a:bodyPr>
          <a:lstStyle/>
          <a:p>
            <a:pPr algn="ctr">
              <a:defRPr/>
            </a:pPr>
            <a:r>
              <a:rPr lang="en-CA" sz="40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fence was installed to keep out the deer.</a:t>
            </a:r>
          </a:p>
        </p:txBody>
      </p:sp>
    </p:spTree>
    <p:extLst>
      <p:ext uri="{BB962C8B-B14F-4D97-AF65-F5344CB8AC3E}">
        <p14:creationId xmlns:p14="http://schemas.microsoft.com/office/powerpoint/2010/main" val="3790372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881766"/>
          </a:xfrm>
          <a:prstGeom prst="rect">
            <a:avLst/>
          </a:prstGeom>
        </p:spPr>
      </p:pic>
      <p:sp>
        <p:nvSpPr>
          <p:cNvPr id="3" name="TextBox 2"/>
          <p:cNvSpPr txBox="1"/>
          <p:nvPr/>
        </p:nvSpPr>
        <p:spPr>
          <a:xfrm>
            <a:off x="-10270" y="5013176"/>
            <a:ext cx="9154270" cy="1323439"/>
          </a:xfrm>
          <a:prstGeom prst="rect">
            <a:avLst/>
          </a:prstGeom>
          <a:noFill/>
        </p:spPr>
        <p:txBody>
          <a:bodyPr wrap="square">
            <a:spAutoFit/>
          </a:bodyPr>
          <a:lstStyle/>
          <a:p>
            <a:pPr algn="ctr">
              <a:defRPr/>
            </a:pPr>
            <a:r>
              <a:rPr lang="en-CA" sz="40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By March 16</a:t>
            </a:r>
            <a:r>
              <a:rPr lang="en-CA" sz="4000" baseline="300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t>
            </a:r>
            <a:r>
              <a:rPr lang="en-CA" sz="40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2015, the cuttings were starting to sprout.</a:t>
            </a:r>
          </a:p>
        </p:txBody>
      </p:sp>
    </p:spTree>
    <p:extLst>
      <p:ext uri="{BB962C8B-B14F-4D97-AF65-F5344CB8AC3E}">
        <p14:creationId xmlns:p14="http://schemas.microsoft.com/office/powerpoint/2010/main" val="1949925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l="-1"/>
          <a:stretch/>
        </p:blipFill>
        <p:spPr>
          <a:xfrm>
            <a:off x="0" y="0"/>
            <a:ext cx="9144000" cy="6858000"/>
          </a:xfrm>
          <a:prstGeom prst="rect">
            <a:avLst/>
          </a:prstGeom>
        </p:spPr>
      </p:pic>
      <p:sp>
        <p:nvSpPr>
          <p:cNvPr id="3" name="TextBox 2"/>
          <p:cNvSpPr txBox="1"/>
          <p:nvPr/>
        </p:nvSpPr>
        <p:spPr>
          <a:xfrm>
            <a:off x="-10270" y="255825"/>
            <a:ext cx="9154270" cy="707886"/>
          </a:xfrm>
          <a:prstGeom prst="rect">
            <a:avLst/>
          </a:prstGeom>
          <a:noFill/>
        </p:spPr>
        <p:txBody>
          <a:bodyPr wrap="square">
            <a:spAutoFit/>
          </a:bodyPr>
          <a:lstStyle/>
          <a:p>
            <a:pPr algn="ctr">
              <a:defRPr/>
            </a:pPr>
            <a:r>
              <a:rPr lang="en-CA" sz="40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August 13, 2015</a:t>
            </a:r>
          </a:p>
        </p:txBody>
      </p:sp>
    </p:spTree>
    <p:extLst>
      <p:ext uri="{BB962C8B-B14F-4D97-AF65-F5344CB8AC3E}">
        <p14:creationId xmlns:p14="http://schemas.microsoft.com/office/powerpoint/2010/main" val="959541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270" y="0"/>
            <a:ext cx="9179670" cy="6892290"/>
          </a:xfrm>
          <a:prstGeom prst="rect">
            <a:avLst/>
          </a:prstGeom>
        </p:spPr>
      </p:pic>
      <p:sp>
        <p:nvSpPr>
          <p:cNvPr id="3" name="TextBox 2"/>
          <p:cNvSpPr txBox="1"/>
          <p:nvPr/>
        </p:nvSpPr>
        <p:spPr>
          <a:xfrm>
            <a:off x="-10270" y="255825"/>
            <a:ext cx="9154270" cy="707886"/>
          </a:xfrm>
          <a:prstGeom prst="rect">
            <a:avLst/>
          </a:prstGeom>
          <a:noFill/>
        </p:spPr>
        <p:txBody>
          <a:bodyPr wrap="square">
            <a:spAutoFit/>
          </a:bodyPr>
          <a:lstStyle/>
          <a:p>
            <a:pPr algn="ctr">
              <a:defRPr/>
            </a:pPr>
            <a:r>
              <a:rPr lang="en-CA" sz="40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September 23, 2015</a:t>
            </a:r>
          </a:p>
        </p:txBody>
      </p:sp>
    </p:spTree>
    <p:extLst>
      <p:ext uri="{BB962C8B-B14F-4D97-AF65-F5344CB8AC3E}">
        <p14:creationId xmlns:p14="http://schemas.microsoft.com/office/powerpoint/2010/main" val="1666986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Pictures\Pictures\DATA\Pictures\My Pictures\Picture Package Laptop Nov 24, 2007 Sony\'07_10_14_01 Crowsnest Mtn &amp; Frank Slide\DCIM\101MSDCF\Resized\Frank Slide 0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7"/>
          <p:cNvSpPr txBox="1">
            <a:spLocks noChangeArrowheads="1"/>
          </p:cNvSpPr>
          <p:nvPr/>
        </p:nvSpPr>
        <p:spPr bwMode="auto">
          <a:xfrm>
            <a:off x="-22698" y="5534561"/>
            <a:ext cx="9144000" cy="1323439"/>
          </a:xfrm>
          <a:prstGeom prst="rect">
            <a:avLst/>
          </a:prstGeom>
          <a:solidFill>
            <a:srgbClr val="7F7F7F">
              <a:alpha val="50196"/>
            </a:srgbClr>
          </a:solidFill>
          <a:ln w="9525">
            <a:noFill/>
            <a:miter lim="800000"/>
            <a:headEnd/>
            <a:tailEnd/>
          </a:ln>
          <a:effectLst/>
        </p:spPr>
        <p:txBody>
          <a:bodyPr>
            <a:spAutoFit/>
          </a:bodyPr>
          <a:lstStyle/>
          <a:p>
            <a:pPr algn="ctr">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What are the mechanisms of establishment?</a:t>
            </a:r>
          </a:p>
        </p:txBody>
      </p:sp>
      <p:sp>
        <p:nvSpPr>
          <p:cNvPr id="4" name="Text Box 7"/>
          <p:cNvSpPr txBox="1">
            <a:spLocks noChangeArrowheads="1"/>
          </p:cNvSpPr>
          <p:nvPr/>
        </p:nvSpPr>
        <p:spPr bwMode="auto">
          <a:xfrm>
            <a:off x="0" y="152400"/>
            <a:ext cx="9144000" cy="707886"/>
          </a:xfrm>
          <a:prstGeom prst="rect">
            <a:avLst/>
          </a:prstGeom>
          <a:noFill/>
          <a:ln w="9525">
            <a:noFill/>
            <a:miter lim="800000"/>
            <a:headEnd/>
            <a:tailEnd/>
          </a:ln>
          <a:effectLst/>
        </p:spPr>
        <p:txBody>
          <a:bodyPr wrap="square">
            <a:spAutoFit/>
          </a:bodyPr>
          <a:lstStyle/>
          <a:p>
            <a:pPr algn="ctr">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Frank Slide</a:t>
            </a:r>
          </a:p>
        </p:txBody>
      </p:sp>
    </p:spTree>
    <p:extLst>
      <p:ext uri="{BB962C8B-B14F-4D97-AF65-F5344CB8AC3E}">
        <p14:creationId xmlns:p14="http://schemas.microsoft.com/office/powerpoint/2010/main" val="233360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64" y="23811"/>
            <a:ext cx="9148763" cy="6887271"/>
          </a:xfrm>
          <a:prstGeom prst="rect">
            <a:avLst/>
          </a:prstGeom>
        </p:spPr>
      </p:pic>
      <p:sp>
        <p:nvSpPr>
          <p:cNvPr id="4" name="TextBox 3"/>
          <p:cNvSpPr txBox="1"/>
          <p:nvPr/>
        </p:nvSpPr>
        <p:spPr>
          <a:xfrm>
            <a:off x="-10270" y="381000"/>
            <a:ext cx="9154270" cy="707886"/>
          </a:xfrm>
          <a:prstGeom prst="rect">
            <a:avLst/>
          </a:prstGeom>
          <a:noFill/>
        </p:spPr>
        <p:txBody>
          <a:bodyPr wrap="square">
            <a:spAutoFit/>
          </a:bodyPr>
          <a:lstStyle/>
          <a:p>
            <a:pPr algn="ctr">
              <a:defRPr/>
            </a:pPr>
            <a:r>
              <a:rPr lang="en-CA" sz="40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September 27, 2016</a:t>
            </a:r>
          </a:p>
        </p:txBody>
      </p:sp>
    </p:spTree>
    <p:extLst>
      <p:ext uri="{BB962C8B-B14F-4D97-AF65-F5344CB8AC3E}">
        <p14:creationId xmlns:p14="http://schemas.microsoft.com/office/powerpoint/2010/main" val="1887825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59972" cy="6858000"/>
          </a:xfrm>
          <a:prstGeom prst="rect">
            <a:avLst/>
          </a:prstGeom>
        </p:spPr>
      </p:pic>
      <p:sp>
        <p:nvSpPr>
          <p:cNvPr id="3" name="TextBox 2"/>
          <p:cNvSpPr txBox="1"/>
          <p:nvPr/>
        </p:nvSpPr>
        <p:spPr>
          <a:xfrm>
            <a:off x="-10270" y="381000"/>
            <a:ext cx="9154270" cy="707886"/>
          </a:xfrm>
          <a:prstGeom prst="rect">
            <a:avLst/>
          </a:prstGeom>
          <a:noFill/>
        </p:spPr>
        <p:txBody>
          <a:bodyPr wrap="square">
            <a:spAutoFit/>
          </a:bodyPr>
          <a:lstStyle/>
          <a:p>
            <a:pPr algn="ctr" fontAlgn="auto">
              <a:spcBef>
                <a:spcPts val="0"/>
              </a:spcBef>
              <a:spcAft>
                <a:spcPts val="0"/>
              </a:spcAft>
              <a:defRPr/>
            </a:pPr>
            <a:r>
              <a:rPr lang="en-CA" sz="40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August 1, 2017</a:t>
            </a:r>
          </a:p>
        </p:txBody>
      </p:sp>
    </p:spTree>
    <p:extLst>
      <p:ext uri="{BB962C8B-B14F-4D97-AF65-F5344CB8AC3E}">
        <p14:creationId xmlns:p14="http://schemas.microsoft.com/office/powerpoint/2010/main" val="34237464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728" y="-14592"/>
            <a:ext cx="9205649" cy="6872592"/>
          </a:xfrm>
          <a:prstGeom prst="rect">
            <a:avLst/>
          </a:prstGeom>
        </p:spPr>
      </p:pic>
      <p:sp>
        <p:nvSpPr>
          <p:cNvPr id="3" name="TextBox 2"/>
          <p:cNvSpPr txBox="1"/>
          <p:nvPr/>
        </p:nvSpPr>
        <p:spPr>
          <a:xfrm>
            <a:off x="0" y="152400"/>
            <a:ext cx="7325470" cy="707886"/>
          </a:xfrm>
          <a:prstGeom prst="rect">
            <a:avLst/>
          </a:prstGeom>
          <a:noFill/>
        </p:spPr>
        <p:txBody>
          <a:bodyPr wrap="square">
            <a:spAutoFit/>
          </a:bodyPr>
          <a:lstStyle/>
          <a:p>
            <a:pPr algn="ctr" fontAlgn="auto">
              <a:spcBef>
                <a:spcPts val="0"/>
              </a:spcBef>
              <a:spcAft>
                <a:spcPts val="0"/>
              </a:spcAft>
              <a:defRPr/>
            </a:pPr>
            <a:r>
              <a:rPr lang="en-CA"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August 1, 2017</a:t>
            </a:r>
          </a:p>
        </p:txBody>
      </p:sp>
    </p:spTree>
    <p:extLst>
      <p:ext uri="{BB962C8B-B14F-4D97-AF65-F5344CB8AC3E}">
        <p14:creationId xmlns:p14="http://schemas.microsoft.com/office/powerpoint/2010/main" val="1800980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405" y="0"/>
            <a:ext cx="9165405" cy="6858000"/>
          </a:xfrm>
          <a:prstGeom prst="rect">
            <a:avLst/>
          </a:prstGeom>
        </p:spPr>
      </p:pic>
      <p:sp>
        <p:nvSpPr>
          <p:cNvPr id="3" name="TextBox 2"/>
          <p:cNvSpPr txBox="1"/>
          <p:nvPr/>
        </p:nvSpPr>
        <p:spPr>
          <a:xfrm>
            <a:off x="-17323" y="274590"/>
            <a:ext cx="9154270" cy="707886"/>
          </a:xfrm>
          <a:prstGeom prst="rect">
            <a:avLst/>
          </a:prstGeom>
          <a:noFill/>
        </p:spPr>
        <p:txBody>
          <a:bodyPr wrap="square">
            <a:spAutoFit/>
          </a:bodyPr>
          <a:lstStyle/>
          <a:p>
            <a:pPr algn="ctr" fontAlgn="auto">
              <a:spcBef>
                <a:spcPts val="0"/>
              </a:spcBef>
              <a:spcAft>
                <a:spcPts val="0"/>
              </a:spcAft>
              <a:defRPr/>
            </a:pPr>
            <a:r>
              <a:rPr lang="en-CA"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September 8, 2018</a:t>
            </a:r>
          </a:p>
        </p:txBody>
      </p:sp>
      <p:sp>
        <p:nvSpPr>
          <p:cNvPr id="4" name="TextBox 3"/>
          <p:cNvSpPr txBox="1"/>
          <p:nvPr/>
        </p:nvSpPr>
        <p:spPr>
          <a:xfrm>
            <a:off x="-21334" y="5568851"/>
            <a:ext cx="9190733" cy="1323439"/>
          </a:xfrm>
          <a:prstGeom prst="rect">
            <a:avLst/>
          </a:prstGeom>
          <a:solidFill>
            <a:srgbClr val="C4BD97">
              <a:alpha val="50196"/>
            </a:srgbClr>
          </a:solidFill>
        </p:spPr>
        <p:txBody>
          <a:bodyPr wrap="square">
            <a:spAutoFit/>
          </a:bodyPr>
          <a:lstStyle/>
          <a:p>
            <a:pPr algn="ctr" fontAlgn="auto">
              <a:spcBef>
                <a:spcPts val="0"/>
              </a:spcBef>
              <a:spcAft>
                <a:spcPts val="0"/>
              </a:spcAft>
              <a:defRPr/>
            </a:pPr>
            <a:r>
              <a:rPr lang="en-CA" sz="40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This site is sequestering 20 to 25 tonnes/ha of CO</a:t>
            </a:r>
            <a:r>
              <a:rPr lang="en-CA" sz="4000" baseline="-250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en-CA" sz="40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annually</a:t>
            </a:r>
          </a:p>
        </p:txBody>
      </p:sp>
    </p:spTree>
    <p:extLst>
      <p:ext uri="{BB962C8B-B14F-4D97-AF65-F5344CB8AC3E}">
        <p14:creationId xmlns:p14="http://schemas.microsoft.com/office/powerpoint/2010/main" val="387889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63936" cy="6858000"/>
          </a:xfrm>
          <a:prstGeom prst="rect">
            <a:avLst/>
          </a:prstGeom>
        </p:spPr>
      </p:pic>
      <p:sp>
        <p:nvSpPr>
          <p:cNvPr id="3" name="TextBox 2"/>
          <p:cNvSpPr txBox="1"/>
          <p:nvPr/>
        </p:nvSpPr>
        <p:spPr>
          <a:xfrm>
            <a:off x="-49002" y="5181600"/>
            <a:ext cx="9154270" cy="707886"/>
          </a:xfrm>
          <a:prstGeom prst="rect">
            <a:avLst/>
          </a:prstGeom>
          <a:solidFill>
            <a:srgbClr val="948A54">
              <a:alpha val="25098"/>
            </a:srgbClr>
          </a:solidFill>
        </p:spPr>
        <p:txBody>
          <a:bodyPr wrap="square">
            <a:spAutoFit/>
          </a:bodyPr>
          <a:lstStyle/>
          <a:p>
            <a:pPr algn="ctr" fontAlgn="auto">
              <a:spcBef>
                <a:spcPts val="0"/>
              </a:spcBef>
              <a:spcAft>
                <a:spcPts val="0"/>
              </a:spcAft>
              <a:defRPr/>
            </a:pPr>
            <a:r>
              <a:rPr lang="en-CA"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September 8, 2018</a:t>
            </a:r>
          </a:p>
        </p:txBody>
      </p:sp>
    </p:spTree>
    <p:extLst>
      <p:ext uri="{BB962C8B-B14F-4D97-AF65-F5344CB8AC3E}">
        <p14:creationId xmlns:p14="http://schemas.microsoft.com/office/powerpoint/2010/main" val="395076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 name="TextBox 2"/>
          <p:cNvSpPr txBox="1"/>
          <p:nvPr/>
        </p:nvSpPr>
        <p:spPr>
          <a:xfrm>
            <a:off x="152400" y="5715000"/>
            <a:ext cx="9154270" cy="707886"/>
          </a:xfrm>
          <a:prstGeom prst="rect">
            <a:avLst/>
          </a:prstGeom>
          <a:solidFill>
            <a:srgbClr val="000000">
              <a:alpha val="14902"/>
            </a:srgbClr>
          </a:solidFill>
        </p:spPr>
        <p:txBody>
          <a:bodyPr wrap="square">
            <a:spAutoFit/>
          </a:bodyPr>
          <a:lstStyle/>
          <a:p>
            <a:pPr algn="ctr" fontAlgn="auto">
              <a:spcBef>
                <a:spcPts val="0"/>
              </a:spcBef>
              <a:spcAft>
                <a:spcPts val="0"/>
              </a:spcAft>
              <a:defRPr/>
            </a:pPr>
            <a:r>
              <a:rPr lang="en-CA"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January 11, 2019</a:t>
            </a:r>
          </a:p>
        </p:txBody>
      </p:sp>
    </p:spTree>
    <p:extLst>
      <p:ext uri="{BB962C8B-B14F-4D97-AF65-F5344CB8AC3E}">
        <p14:creationId xmlns:p14="http://schemas.microsoft.com/office/powerpoint/2010/main" val="1751084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8182"/>
            <a:ext cx="9276618" cy="6886181"/>
          </a:xfrm>
          <a:prstGeom prst="rect">
            <a:avLst/>
          </a:prstGeom>
        </p:spPr>
      </p:pic>
      <p:sp>
        <p:nvSpPr>
          <p:cNvPr id="5" name="Text Box 5"/>
          <p:cNvSpPr txBox="1">
            <a:spLocks noChangeArrowheads="1"/>
          </p:cNvSpPr>
          <p:nvPr/>
        </p:nvSpPr>
        <p:spPr bwMode="auto">
          <a:xfrm>
            <a:off x="0" y="0"/>
            <a:ext cx="9220200" cy="707886"/>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US" sz="4000" dirty="0">
                <a:solidFill>
                  <a:schemeClr val="bg1"/>
                </a:solidFill>
                <a:latin typeface="Arial" panose="020B0604020202020204" pitchFamily="34" charset="0"/>
                <a:cs typeface="Arial" panose="020B0604020202020204" pitchFamily="34" charset="0"/>
              </a:rPr>
              <a:t>Alder Seeding</a:t>
            </a:r>
            <a:endParaRPr lang="en-US" sz="4000" dirty="0">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6" name="Text Box 5"/>
          <p:cNvSpPr txBox="1">
            <a:spLocks noChangeArrowheads="1"/>
          </p:cNvSpPr>
          <p:nvPr/>
        </p:nvSpPr>
        <p:spPr bwMode="auto">
          <a:xfrm>
            <a:off x="-26293" y="5445224"/>
            <a:ext cx="9220200" cy="1323439"/>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US" sz="4000" dirty="0">
                <a:solidFill>
                  <a:schemeClr val="bg1"/>
                </a:solidFill>
                <a:latin typeface="Arial" panose="020B0604020202020204" pitchFamily="34" charset="0"/>
                <a:cs typeface="Arial" panose="020B0604020202020204" pitchFamily="34" charset="0"/>
              </a:rPr>
              <a:t>Sitka Alder Seed collection, September 25</a:t>
            </a:r>
            <a:r>
              <a:rPr lang="en-US" sz="4000" baseline="30000" dirty="0">
                <a:solidFill>
                  <a:schemeClr val="bg1"/>
                </a:solidFill>
                <a:latin typeface="Arial" panose="020B0604020202020204" pitchFamily="34" charset="0"/>
                <a:cs typeface="Arial" panose="020B0604020202020204" pitchFamily="34" charset="0"/>
              </a:rPr>
              <a:t>th</a:t>
            </a:r>
            <a:r>
              <a:rPr lang="en-US" sz="4000" dirty="0">
                <a:solidFill>
                  <a:schemeClr val="bg1"/>
                </a:solidFill>
                <a:latin typeface="Arial" panose="020B0604020202020204" pitchFamily="34" charset="0"/>
                <a:cs typeface="Arial" panose="020B0604020202020204" pitchFamily="34" charset="0"/>
              </a:rPr>
              <a:t>, northern BC</a:t>
            </a:r>
            <a:endParaRPr lang="en-US" sz="4000" dirty="0">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079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107" y="0"/>
            <a:ext cx="5143500" cy="6858000"/>
          </a:xfrm>
          <a:prstGeom prst="rect">
            <a:avLst/>
          </a:prstGeom>
        </p:spPr>
      </p:pic>
      <p:sp>
        <p:nvSpPr>
          <p:cNvPr id="5" name="Text Box 5"/>
          <p:cNvSpPr txBox="1">
            <a:spLocks noChangeArrowheads="1"/>
          </p:cNvSpPr>
          <p:nvPr/>
        </p:nvSpPr>
        <p:spPr bwMode="auto">
          <a:xfrm>
            <a:off x="-38100" y="5445224"/>
            <a:ext cx="9220200" cy="1323439"/>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US" sz="4000" dirty="0">
                <a:solidFill>
                  <a:schemeClr val="bg1"/>
                </a:solidFill>
                <a:latin typeface="Arial" panose="020B0604020202020204" pitchFamily="34" charset="0"/>
                <a:cs typeface="Arial" panose="020B0604020202020204" pitchFamily="34" charset="0"/>
              </a:rPr>
              <a:t>Sitka Alder Seed collection, October 4</a:t>
            </a:r>
            <a:r>
              <a:rPr lang="en-US" sz="4000" baseline="30000" dirty="0">
                <a:solidFill>
                  <a:schemeClr val="bg1"/>
                </a:solidFill>
                <a:latin typeface="Arial" panose="020B0604020202020204" pitchFamily="34" charset="0"/>
                <a:cs typeface="Arial" panose="020B0604020202020204" pitchFamily="34" charset="0"/>
              </a:rPr>
              <a:t>th</a:t>
            </a:r>
            <a:r>
              <a:rPr lang="en-US" sz="4000" dirty="0">
                <a:solidFill>
                  <a:schemeClr val="bg1"/>
                </a:solidFill>
                <a:latin typeface="Arial" panose="020B0604020202020204" pitchFamily="34" charset="0"/>
                <a:cs typeface="Arial" panose="020B0604020202020204" pitchFamily="34" charset="0"/>
              </a:rPr>
              <a:t>, Interior BC</a:t>
            </a:r>
            <a:endParaRPr lang="en-US" sz="4000" dirty="0">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063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2-39 Seeded rock cut May 1986"/>
          <p:cNvPicPr>
            <a:picLocks noChangeAspect="1" noChangeArrowheads="1"/>
          </p:cNvPicPr>
          <p:nvPr/>
        </p:nvPicPr>
        <p:blipFill>
          <a:blip r:embed="rId2" cstate="email">
            <a:lum brigh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3"/>
          <p:cNvSpPr txBox="1">
            <a:spLocks noChangeArrowheads="1"/>
          </p:cNvSpPr>
          <p:nvPr/>
        </p:nvSpPr>
        <p:spPr bwMode="auto">
          <a:xfrm>
            <a:off x="0" y="762000"/>
            <a:ext cx="9144000" cy="1323439"/>
          </a:xfrm>
          <a:prstGeom prst="rect">
            <a:avLst/>
          </a:prstGeom>
          <a:noFill/>
          <a:ln w="9525">
            <a:noFill/>
            <a:miter lim="800000"/>
            <a:headEnd/>
            <a:tailEnd/>
          </a:ln>
          <a:effectLst/>
        </p:spPr>
        <p:txBody>
          <a:bodyPr>
            <a:spAutoFit/>
          </a:bodyPr>
          <a:lstStyle/>
          <a:p>
            <a:pPr algn="ctr">
              <a:defRPr/>
            </a:pPr>
            <a:r>
              <a:rPr lang="en-US" sz="4000" dirty="0">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rPr>
              <a:t>Seeding steep slopes (0.8 : 1 or 51.3</a:t>
            </a:r>
            <a:r>
              <a:rPr lang="en-US" sz="4000" baseline="30000" dirty="0">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rPr>
              <a:t>o</a:t>
            </a:r>
            <a:r>
              <a:rPr lang="en-US" sz="4000" dirty="0">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rPr>
              <a:t>) Roger’s Pass Project</a:t>
            </a:r>
          </a:p>
        </p:txBody>
      </p:sp>
    </p:spTree>
    <p:extLst>
      <p:ext uri="{BB962C8B-B14F-4D97-AF65-F5344CB8AC3E}">
        <p14:creationId xmlns:p14="http://schemas.microsoft.com/office/powerpoint/2010/main" val="3987006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2-40 Seeding alder on  rock cut Oct 198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0" y="4572000"/>
            <a:ext cx="9144000" cy="707886"/>
          </a:xfrm>
          <a:prstGeom prst="rect">
            <a:avLst/>
          </a:prstGeom>
          <a:noFill/>
          <a:ln w="9525">
            <a:noFill/>
            <a:miter lim="800000"/>
            <a:headEnd/>
            <a:tailEnd/>
          </a:ln>
          <a:effectLst/>
        </p:spPr>
        <p:txBody>
          <a:bodyPr>
            <a:spAutoFit/>
          </a:bodyPr>
          <a:lstStyle/>
          <a:p>
            <a:pPr algn="ctr">
              <a:defRPr/>
            </a:pPr>
            <a:r>
              <a:rPr lang="en-US" sz="4000" dirty="0">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rPr>
              <a:t>Seeding Sitka alder, October 30, 1986</a:t>
            </a:r>
          </a:p>
        </p:txBody>
      </p:sp>
    </p:spTree>
    <p:extLst>
      <p:ext uri="{BB962C8B-B14F-4D97-AF65-F5344CB8AC3E}">
        <p14:creationId xmlns:p14="http://schemas.microsoft.com/office/powerpoint/2010/main" val="377758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 Box 7"/>
          <p:cNvSpPr txBox="1">
            <a:spLocks noChangeArrowheads="1"/>
          </p:cNvSpPr>
          <p:nvPr/>
        </p:nvSpPr>
        <p:spPr bwMode="auto">
          <a:xfrm>
            <a:off x="-22698" y="5534561"/>
            <a:ext cx="9144000" cy="1323439"/>
          </a:xfrm>
          <a:prstGeom prst="rect">
            <a:avLst/>
          </a:prstGeom>
          <a:solidFill>
            <a:srgbClr val="7F7F7F">
              <a:alpha val="50196"/>
            </a:srgbClr>
          </a:solidFill>
          <a:ln w="9525">
            <a:noFill/>
            <a:miter lim="800000"/>
            <a:headEnd/>
            <a:tailEnd/>
          </a:ln>
          <a:effectLst/>
        </p:spPr>
        <p:txBody>
          <a:bodyPr>
            <a:spAutoFit/>
          </a:bodyPr>
          <a:lstStyle/>
          <a:p>
            <a:pPr algn="ctr">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How do pioneering species build soils on sites with no soil?</a:t>
            </a:r>
          </a:p>
        </p:txBody>
      </p:sp>
      <p:sp>
        <p:nvSpPr>
          <p:cNvPr id="4" name="Text Box 7"/>
          <p:cNvSpPr txBox="1">
            <a:spLocks noChangeArrowheads="1"/>
          </p:cNvSpPr>
          <p:nvPr/>
        </p:nvSpPr>
        <p:spPr bwMode="auto">
          <a:xfrm>
            <a:off x="0" y="353943"/>
            <a:ext cx="9144000" cy="707886"/>
          </a:xfrm>
          <a:prstGeom prst="rect">
            <a:avLst/>
          </a:prstGeom>
          <a:noFill/>
          <a:ln w="9525">
            <a:noFill/>
            <a:miter lim="800000"/>
            <a:headEnd/>
            <a:tailEnd/>
          </a:ln>
          <a:effectLst/>
        </p:spPr>
        <p:txBody>
          <a:bodyPr wrap="square">
            <a:spAutoFit/>
          </a:bodyPr>
          <a:lstStyle/>
          <a:p>
            <a:pPr algn="ctr">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Frank Slide</a:t>
            </a:r>
          </a:p>
        </p:txBody>
      </p:sp>
    </p:spTree>
    <p:extLst>
      <p:ext uri="{BB962C8B-B14F-4D97-AF65-F5344CB8AC3E}">
        <p14:creationId xmlns:p14="http://schemas.microsoft.com/office/powerpoint/2010/main" val="1102251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2-41 Seeded alder Lost Shoe"/>
          <p:cNvPicPr>
            <a:picLocks noChangeAspect="1" noChangeArrowheads="1"/>
          </p:cNvPicPr>
          <p:nvPr/>
        </p:nvPicPr>
        <p:blipFill>
          <a:blip r:embed="rId3" cstate="email">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3"/>
          <p:cNvSpPr txBox="1">
            <a:spLocks noChangeArrowheads="1"/>
          </p:cNvSpPr>
          <p:nvPr/>
        </p:nvSpPr>
        <p:spPr bwMode="auto">
          <a:xfrm>
            <a:off x="0" y="762000"/>
            <a:ext cx="9144000" cy="707886"/>
          </a:xfrm>
          <a:prstGeom prst="rect">
            <a:avLst/>
          </a:prstGeom>
          <a:noFill/>
          <a:ln w="9525">
            <a:noFill/>
            <a:miter lim="800000"/>
            <a:headEnd/>
            <a:tailEnd/>
          </a:ln>
          <a:effectLst/>
        </p:spPr>
        <p:txBody>
          <a:bodyPr>
            <a:spAutoFit/>
          </a:bodyPr>
          <a:lstStyle/>
          <a:p>
            <a:pPr algn="ctr">
              <a:defRPr/>
            </a:pPr>
            <a:r>
              <a:rPr lang="en-US" sz="4000" dirty="0">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rPr>
              <a:t>Alder seedlings from seeding</a:t>
            </a:r>
          </a:p>
        </p:txBody>
      </p:sp>
    </p:spTree>
    <p:extLst>
      <p:ext uri="{BB962C8B-B14F-4D97-AF65-F5344CB8AC3E}">
        <p14:creationId xmlns:p14="http://schemas.microsoft.com/office/powerpoint/2010/main" val="3231078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2-42 Rock cut 1994"/>
          <p:cNvPicPr>
            <a:picLocks noChangeAspect="1" noChangeArrowheads="1"/>
          </p:cNvPicPr>
          <p:nvPr/>
        </p:nvPicPr>
        <p:blipFill>
          <a:blip r:embed="rId2" cstate="email">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3"/>
          <p:cNvSpPr txBox="1">
            <a:spLocks noChangeArrowheads="1"/>
          </p:cNvSpPr>
          <p:nvPr/>
        </p:nvSpPr>
        <p:spPr bwMode="auto">
          <a:xfrm>
            <a:off x="0" y="1371600"/>
            <a:ext cx="9144000" cy="707886"/>
          </a:xfrm>
          <a:prstGeom prst="rect">
            <a:avLst/>
          </a:prstGeom>
          <a:noFill/>
          <a:ln w="9525">
            <a:noFill/>
            <a:miter lim="800000"/>
            <a:headEnd/>
            <a:tailEnd/>
          </a:ln>
          <a:effectLst/>
        </p:spPr>
        <p:txBody>
          <a:bodyPr>
            <a:spAutoFit/>
          </a:bodyPr>
          <a:lstStyle/>
          <a:p>
            <a:pPr algn="ctr">
              <a:defRPr/>
            </a:pPr>
            <a:r>
              <a:rPr lang="en-US" sz="4000" dirty="0">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rPr>
              <a:t>Alder seeded slope, May 23, 1994</a:t>
            </a:r>
          </a:p>
        </p:txBody>
      </p:sp>
    </p:spTree>
    <p:extLst>
      <p:ext uri="{BB962C8B-B14F-4D97-AF65-F5344CB8AC3E}">
        <p14:creationId xmlns:p14="http://schemas.microsoft.com/office/powerpoint/2010/main" val="406113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2-43 Rock cut 1999"/>
          <p:cNvPicPr>
            <a:picLocks noChangeAspect="1" noChangeArrowheads="1"/>
          </p:cNvPicPr>
          <p:nvPr/>
        </p:nvPicPr>
        <p:blipFill>
          <a:blip r:embed="rId2" cstate="email">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3"/>
          <p:cNvSpPr txBox="1">
            <a:spLocks noChangeArrowheads="1"/>
          </p:cNvSpPr>
          <p:nvPr/>
        </p:nvSpPr>
        <p:spPr bwMode="auto">
          <a:xfrm>
            <a:off x="0" y="1371600"/>
            <a:ext cx="9144000" cy="707886"/>
          </a:xfrm>
          <a:prstGeom prst="rect">
            <a:avLst/>
          </a:prstGeom>
          <a:noFill/>
          <a:ln w="9525">
            <a:noFill/>
            <a:miter lim="800000"/>
            <a:headEnd/>
            <a:tailEnd/>
          </a:ln>
          <a:effectLst/>
        </p:spPr>
        <p:txBody>
          <a:bodyPr>
            <a:spAutoFit/>
          </a:bodyPr>
          <a:lstStyle/>
          <a:p>
            <a:pPr algn="ctr">
              <a:defRPr/>
            </a:pPr>
            <a:r>
              <a:rPr lang="en-US" sz="4000" dirty="0">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rPr>
              <a:t>Alder seeded slope, July 16, 1999</a:t>
            </a:r>
          </a:p>
        </p:txBody>
      </p:sp>
    </p:spTree>
    <p:extLst>
      <p:ext uri="{BB962C8B-B14F-4D97-AF65-F5344CB8AC3E}">
        <p14:creationId xmlns:p14="http://schemas.microsoft.com/office/powerpoint/2010/main" val="255349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2-44 Rock cut E 1999"/>
          <p:cNvPicPr>
            <a:picLocks noChangeAspect="1" noChangeArrowheads="1"/>
          </p:cNvPicPr>
          <p:nvPr/>
        </p:nvPicPr>
        <p:blipFill>
          <a:blip r:embed="rId3" cstate="email">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p:cNvSpPr txBox="1">
            <a:spLocks noChangeArrowheads="1"/>
          </p:cNvSpPr>
          <p:nvPr/>
        </p:nvSpPr>
        <p:spPr bwMode="auto">
          <a:xfrm>
            <a:off x="0" y="5410200"/>
            <a:ext cx="9144000" cy="707886"/>
          </a:xfrm>
          <a:prstGeom prst="rect">
            <a:avLst/>
          </a:prstGeom>
          <a:noFill/>
          <a:ln w="9525">
            <a:noFill/>
            <a:miter lim="800000"/>
            <a:headEnd/>
            <a:tailEnd/>
          </a:ln>
          <a:effectLst/>
        </p:spPr>
        <p:txBody>
          <a:bodyPr>
            <a:spAutoFit/>
          </a:bodyPr>
          <a:lstStyle/>
          <a:p>
            <a:pPr algn="ctr">
              <a:defRPr/>
            </a:pPr>
            <a:r>
              <a:rPr lang="en-US" sz="4000" dirty="0">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rPr>
              <a:t>Alder seeded slope, July 16, 1999</a:t>
            </a:r>
          </a:p>
        </p:txBody>
      </p:sp>
      <p:sp>
        <p:nvSpPr>
          <p:cNvPr id="8196" name="Line 4"/>
          <p:cNvSpPr>
            <a:spLocks noChangeShapeType="1"/>
          </p:cNvSpPr>
          <p:nvPr/>
        </p:nvSpPr>
        <p:spPr bwMode="auto">
          <a:xfrm flipH="1">
            <a:off x="2590800" y="1371600"/>
            <a:ext cx="838200" cy="1524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8197" name="Line 5"/>
          <p:cNvSpPr>
            <a:spLocks noChangeShapeType="1"/>
          </p:cNvSpPr>
          <p:nvPr/>
        </p:nvSpPr>
        <p:spPr bwMode="auto">
          <a:xfrm flipH="1">
            <a:off x="533400" y="762000"/>
            <a:ext cx="685800" cy="2286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Tree>
    <p:extLst>
      <p:ext uri="{BB962C8B-B14F-4D97-AF65-F5344CB8AC3E}">
        <p14:creationId xmlns:p14="http://schemas.microsoft.com/office/powerpoint/2010/main" val="421297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500"/>
                                        <p:tgtEl>
                                          <p:spTgt spid="8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197"/>
                                        </p:tgtEl>
                                        <p:attrNameLst>
                                          <p:attrName>style.visibility</p:attrName>
                                        </p:attrNameLst>
                                      </p:cBhvr>
                                      <p:to>
                                        <p:strVal val="visible"/>
                                      </p:to>
                                    </p:set>
                                    <p:animEffect transition="in" filter="dissolve">
                                      <p:cBhvr>
                                        <p:cTn id="12" dur="1000"/>
                                        <p:tgtEl>
                                          <p:spTgt spid="819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8196"/>
                                        </p:tgtEl>
                                        <p:attrNameLst>
                                          <p:attrName>style.visibility</p:attrName>
                                        </p:attrNameLst>
                                      </p:cBhvr>
                                      <p:to>
                                        <p:strVal val="visible"/>
                                      </p:to>
                                    </p:set>
                                    <p:animEffect transition="in" filter="dissolve">
                                      <p:cBhvr>
                                        <p:cTn id="15" dur="1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P spid="8196" grpId="0" animBg="1"/>
      <p:bldP spid="8197"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PP 2005 54 Rock cut E of CedarRPP 2005 Rock cut E of Cedar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3"/>
          <p:cNvSpPr txBox="1">
            <a:spLocks noChangeArrowheads="1"/>
          </p:cNvSpPr>
          <p:nvPr/>
        </p:nvSpPr>
        <p:spPr bwMode="auto">
          <a:xfrm>
            <a:off x="0" y="5410200"/>
            <a:ext cx="9144000" cy="707886"/>
          </a:xfrm>
          <a:prstGeom prst="rect">
            <a:avLst/>
          </a:prstGeom>
          <a:noFill/>
          <a:ln w="9525">
            <a:noFill/>
            <a:miter lim="800000"/>
            <a:headEnd/>
            <a:tailEnd/>
          </a:ln>
          <a:effectLst/>
        </p:spPr>
        <p:txBody>
          <a:bodyPr>
            <a:spAutoFit/>
          </a:bodyPr>
          <a:lstStyle/>
          <a:p>
            <a:pPr algn="ctr">
              <a:defRPr/>
            </a:pPr>
            <a:r>
              <a:rPr lang="en-US" sz="4000" dirty="0">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rPr>
              <a:t>Alder seeded slope, July 9, 2005</a:t>
            </a:r>
          </a:p>
        </p:txBody>
      </p:sp>
      <p:sp>
        <p:nvSpPr>
          <p:cNvPr id="9220" name="Line 4"/>
          <p:cNvSpPr>
            <a:spLocks noChangeShapeType="1"/>
          </p:cNvSpPr>
          <p:nvPr/>
        </p:nvSpPr>
        <p:spPr bwMode="auto">
          <a:xfrm flipH="1">
            <a:off x="2438400" y="2133600"/>
            <a:ext cx="838200" cy="1524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9221" name="Line 5"/>
          <p:cNvSpPr>
            <a:spLocks noChangeShapeType="1"/>
          </p:cNvSpPr>
          <p:nvPr/>
        </p:nvSpPr>
        <p:spPr bwMode="auto">
          <a:xfrm flipH="1">
            <a:off x="3657600" y="1219200"/>
            <a:ext cx="838200" cy="1524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Tree>
    <p:extLst>
      <p:ext uri="{BB962C8B-B14F-4D97-AF65-F5344CB8AC3E}">
        <p14:creationId xmlns:p14="http://schemas.microsoft.com/office/powerpoint/2010/main" val="396734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fade">
                                      <p:cBhvr>
                                        <p:cTn id="7" dur="500"/>
                                        <p:tgtEl>
                                          <p:spTgt spid="921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dissolve">
                                      <p:cBhvr>
                                        <p:cTn id="10" dur="1000"/>
                                        <p:tgtEl>
                                          <p:spTgt spid="922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221"/>
                                        </p:tgtEl>
                                        <p:attrNameLst>
                                          <p:attrName>style.visibility</p:attrName>
                                        </p:attrNameLst>
                                      </p:cBhvr>
                                      <p:to>
                                        <p:strVal val="visible"/>
                                      </p:to>
                                    </p:set>
                                    <p:animEffect transition="in" filter="dissolve">
                                      <p:cBhvr>
                                        <p:cTn id="13" dur="10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p:bldP spid="9220" grpId="0" animBg="1"/>
      <p:bldP spid="9221"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descr="RPP Cedar Creek to Mountain Creek Aug 1, 2009 117.jpg"/>
          <p:cNvPicPr>
            <a:picLocks noChangeAspect="1"/>
          </p:cNvPicPr>
          <p:nvPr/>
        </p:nvPicPr>
        <p:blipFill>
          <a:blip r:embed="rId3" cstate="email">
            <a:lum bright="-10000"/>
            <a:extLst>
              <a:ext uri="{28A0092B-C50C-407E-A947-70E740481C1C}">
                <a14:useLocalDpi xmlns:a14="http://schemas.microsoft.com/office/drawing/2010/main"/>
              </a:ext>
            </a:extLst>
          </a:blip>
          <a:srcRect/>
          <a:stretch>
            <a:fillRect/>
          </a:stretch>
        </p:blipFill>
        <p:spPr bwMode="auto">
          <a:xfrm>
            <a:off x="0" y="0"/>
            <a:ext cx="91440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7"/>
          <p:cNvSpPr txBox="1">
            <a:spLocks noChangeArrowheads="1"/>
          </p:cNvSpPr>
          <p:nvPr/>
        </p:nvSpPr>
        <p:spPr bwMode="auto">
          <a:xfrm>
            <a:off x="0" y="533400"/>
            <a:ext cx="9144000" cy="707886"/>
          </a:xfrm>
          <a:prstGeom prst="rect">
            <a:avLst/>
          </a:prstGeom>
          <a:noFill/>
          <a:ln w="9525">
            <a:noFill/>
            <a:miter lim="800000"/>
            <a:headEnd/>
            <a:tailEnd/>
          </a:ln>
          <a:effectLst/>
        </p:spPr>
        <p:txBody>
          <a:bodyPr>
            <a:spAutoFit/>
          </a:bodyPr>
          <a:lstStyle/>
          <a:p>
            <a:pPr algn="ctr">
              <a:defRPr/>
            </a:pPr>
            <a:r>
              <a:rPr lang="en-US" sz="4000" dirty="0">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rPr>
              <a:t>Alder seeded slope, August 1, 2009</a:t>
            </a:r>
          </a:p>
        </p:txBody>
      </p:sp>
      <p:sp>
        <p:nvSpPr>
          <p:cNvPr id="5" name="Text Box 7"/>
          <p:cNvSpPr txBox="1">
            <a:spLocks noChangeArrowheads="1"/>
          </p:cNvSpPr>
          <p:nvPr/>
        </p:nvSpPr>
        <p:spPr bwMode="auto">
          <a:xfrm>
            <a:off x="-6849" y="5791200"/>
            <a:ext cx="9144000" cy="707886"/>
          </a:xfrm>
          <a:prstGeom prst="rect">
            <a:avLst/>
          </a:prstGeom>
          <a:noFill/>
          <a:ln w="9525">
            <a:noFill/>
            <a:miter lim="800000"/>
            <a:headEnd/>
            <a:tailEnd/>
          </a:ln>
          <a:effectLst/>
        </p:spPr>
        <p:txBody>
          <a:bodyPr>
            <a:spAutoFit/>
          </a:bodyPr>
          <a:lstStyle/>
          <a:p>
            <a:pPr algn="ctr">
              <a:defRPr/>
            </a:pPr>
            <a:r>
              <a:rPr lang="en-US" sz="4000" dirty="0">
                <a:solidFill>
                  <a:schemeClr val="bg1"/>
                </a:solidFill>
                <a:effectLst>
                  <a:outerShdw blurRad="38100" dist="38100" dir="2700000" algn="tl">
                    <a:srgbClr val="C0C0C0"/>
                  </a:outerShdw>
                </a:effectLst>
                <a:latin typeface="+mn-lt"/>
              </a:rPr>
              <a:t>Conifers moving in…</a:t>
            </a:r>
          </a:p>
        </p:txBody>
      </p:sp>
    </p:spTree>
    <p:extLst>
      <p:ext uri="{BB962C8B-B14F-4D97-AF65-F5344CB8AC3E}">
        <p14:creationId xmlns:p14="http://schemas.microsoft.com/office/powerpoint/2010/main" val="4039045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849" y="-5138"/>
            <a:ext cx="9150850" cy="6870853"/>
          </a:xfrm>
          <a:prstGeom prst="rect">
            <a:avLst/>
          </a:prstGeom>
        </p:spPr>
      </p:pic>
      <p:sp>
        <p:nvSpPr>
          <p:cNvPr id="3" name="Text Box 7"/>
          <p:cNvSpPr txBox="1">
            <a:spLocks noChangeArrowheads="1"/>
          </p:cNvSpPr>
          <p:nvPr/>
        </p:nvSpPr>
        <p:spPr bwMode="auto">
          <a:xfrm>
            <a:off x="0" y="0"/>
            <a:ext cx="9144000" cy="707886"/>
          </a:xfrm>
          <a:prstGeom prst="rect">
            <a:avLst/>
          </a:prstGeom>
          <a:solidFill>
            <a:srgbClr val="000000">
              <a:alpha val="20000"/>
            </a:srgbClr>
          </a:solidFill>
          <a:ln w="9525">
            <a:noFill/>
            <a:miter lim="800000"/>
            <a:headEnd/>
            <a:tailEnd/>
          </a:ln>
          <a:effectLst/>
        </p:spPr>
        <p:txBody>
          <a:bodyPr>
            <a:spAutoFit/>
          </a:bodyPr>
          <a:lstStyle/>
          <a:p>
            <a:pPr algn="ctr">
              <a:defRPr/>
            </a:pPr>
            <a:r>
              <a:rPr lang="en-US" sz="4000" dirty="0">
                <a:solidFill>
                  <a:schemeClr val="bg1"/>
                </a:solidFill>
                <a:effectLst>
                  <a:outerShdw blurRad="38100" dist="38100" dir="2700000" algn="tl">
                    <a:srgbClr val="C0C0C0"/>
                  </a:outerShdw>
                </a:effectLst>
                <a:latin typeface="+mn-lt"/>
              </a:rPr>
              <a:t>Alder seeded slope, July 26, 2018</a:t>
            </a:r>
          </a:p>
        </p:txBody>
      </p:sp>
      <p:sp>
        <p:nvSpPr>
          <p:cNvPr id="5" name="Text Box 7"/>
          <p:cNvSpPr txBox="1">
            <a:spLocks noChangeArrowheads="1"/>
          </p:cNvSpPr>
          <p:nvPr/>
        </p:nvSpPr>
        <p:spPr bwMode="auto">
          <a:xfrm>
            <a:off x="0" y="5561013"/>
            <a:ext cx="9144000" cy="1323439"/>
          </a:xfrm>
          <a:prstGeom prst="rect">
            <a:avLst/>
          </a:prstGeom>
          <a:solidFill>
            <a:srgbClr val="0D0D0D">
              <a:alpha val="20000"/>
            </a:srgbClr>
          </a:solidFill>
          <a:ln w="9525">
            <a:noFill/>
            <a:miter lim="800000"/>
            <a:headEnd/>
            <a:tailEnd/>
          </a:ln>
          <a:effectLst/>
        </p:spPr>
        <p:txBody>
          <a:bodyPr>
            <a:spAutoFit/>
          </a:bodyPr>
          <a:lstStyle/>
          <a:p>
            <a:pPr algn="ctr">
              <a:defRPr/>
            </a:pPr>
            <a:r>
              <a:rPr lang="en-US" sz="4000" dirty="0">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rPr>
              <a:t>Conifers continue to move in 32 years after the alder seeding. </a:t>
            </a:r>
          </a:p>
        </p:txBody>
      </p:sp>
    </p:spTree>
    <p:extLst>
      <p:ext uri="{BB962C8B-B14F-4D97-AF65-F5344CB8AC3E}">
        <p14:creationId xmlns:p14="http://schemas.microsoft.com/office/powerpoint/2010/main" val="200338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2-72 Slump under straw ma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5"/>
          <p:cNvSpPr txBox="1">
            <a:spLocks noChangeArrowheads="1"/>
          </p:cNvSpPr>
          <p:nvPr/>
        </p:nvSpPr>
        <p:spPr bwMode="auto">
          <a:xfrm>
            <a:off x="-19050" y="300038"/>
            <a:ext cx="9144000" cy="707886"/>
          </a:xfrm>
          <a:prstGeom prst="rect">
            <a:avLst/>
          </a:prstGeom>
          <a:noFill/>
          <a:ln w="9525">
            <a:noFill/>
            <a:miter lim="800000"/>
            <a:headEnd/>
            <a:tailEnd/>
          </a:ln>
          <a:effectLst/>
        </p:spPr>
        <p:txBody>
          <a:bodyPr>
            <a:spAutoFit/>
          </a:bodyPr>
          <a:lstStyle/>
          <a:p>
            <a:pPr algn="ctr">
              <a:spcBef>
                <a:spcPct val="50000"/>
              </a:spcBef>
              <a:defRPr/>
            </a:pPr>
            <a:r>
              <a:rPr lang="en-US" sz="4000" dirty="0">
                <a:solidFill>
                  <a:srgbClr val="FFFFFF"/>
                </a:solidFill>
                <a:effectLst>
                  <a:outerShdw blurRad="38100" dist="38100" dir="2700000" algn="tl">
                    <a:srgbClr val="C0C0C0"/>
                  </a:outerShdw>
                </a:effectLst>
              </a:rPr>
              <a:t>Small slumps under straw blanket</a:t>
            </a:r>
          </a:p>
        </p:txBody>
      </p:sp>
    </p:spTree>
    <p:extLst>
      <p:ext uri="{BB962C8B-B14F-4D97-AF65-F5344CB8AC3E}">
        <p14:creationId xmlns:p14="http://schemas.microsoft.com/office/powerpoint/2010/main" val="233948160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581"/>
                                        </p:tgtEl>
                                        <p:attrNameLst>
                                          <p:attrName>style.visibility</p:attrName>
                                        </p:attrNameLst>
                                      </p:cBhvr>
                                      <p:to>
                                        <p:strVal val="visible"/>
                                      </p:to>
                                    </p:set>
                                    <p:animEffect transition="in" filter="fade">
                                      <p:cBhvr>
                                        <p:cTn id="7" dur="5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4" name="Picture 4" descr="3-40 Wexford SoilGard"/>
          <p:cNvPicPr>
            <a:picLocks noChangeAspect="1" noChangeArrowheads="1"/>
          </p:cNvPicPr>
          <p:nvPr/>
        </p:nvPicPr>
        <p:blipFill>
          <a:blip r:embed="rId3" cstate="email">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Rectangle 5"/>
          <p:cNvSpPr>
            <a:spLocks noChangeArrowheads="1"/>
          </p:cNvSpPr>
          <p:nvPr/>
        </p:nvSpPr>
        <p:spPr bwMode="auto">
          <a:xfrm>
            <a:off x="0" y="4876800"/>
            <a:ext cx="9144000" cy="1323439"/>
          </a:xfrm>
          <a:prstGeom prst="rect">
            <a:avLst/>
          </a:prstGeom>
          <a:noFill/>
          <a:ln w="9525">
            <a:noFill/>
            <a:miter lim="800000"/>
            <a:headEnd/>
            <a:tailEnd/>
          </a:ln>
          <a:effectLst/>
        </p:spPr>
        <p:txBody>
          <a:bodyPr>
            <a:spAutoFit/>
          </a:bodyPr>
          <a:lstStyle/>
          <a:p>
            <a:pPr algn="ctr">
              <a:spcBef>
                <a:spcPct val="50000"/>
              </a:spcBef>
              <a:defRPr/>
            </a:pPr>
            <a:r>
              <a:rPr lang="en-US" sz="4000" dirty="0">
                <a:solidFill>
                  <a:srgbClr val="FFFFFF"/>
                </a:solidFill>
                <a:effectLst>
                  <a:outerShdw blurRad="38100" dist="38100" dir="2700000" algn="tl">
                    <a:srgbClr val="C0C0C0"/>
                  </a:outerShdw>
                </a:effectLst>
              </a:rPr>
              <a:t>Moisture sensitive soils treated with “Soil Guard”</a:t>
            </a:r>
          </a:p>
        </p:txBody>
      </p:sp>
    </p:spTree>
    <p:extLst>
      <p:ext uri="{BB962C8B-B14F-4D97-AF65-F5344CB8AC3E}">
        <p14:creationId xmlns:p14="http://schemas.microsoft.com/office/powerpoint/2010/main" val="376809697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589"/>
                                        </p:tgtEl>
                                        <p:attrNameLst>
                                          <p:attrName>style.visibility</p:attrName>
                                        </p:attrNameLst>
                                      </p:cBhvr>
                                      <p:to>
                                        <p:strVal val="visible"/>
                                      </p:to>
                                    </p:set>
                                    <p:animEffect transition="in" filter="fade">
                                      <p:cBhvr>
                                        <p:cTn id="7" dur="500"/>
                                        <p:tgtEl>
                                          <p:spTgt spid="67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9"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2-73 Slumping SoilGard Wexfor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5"/>
          <p:cNvSpPr txBox="1">
            <a:spLocks noChangeArrowheads="1"/>
          </p:cNvSpPr>
          <p:nvPr/>
        </p:nvSpPr>
        <p:spPr bwMode="auto">
          <a:xfrm>
            <a:off x="0" y="5029200"/>
            <a:ext cx="9144000" cy="707886"/>
          </a:xfrm>
          <a:prstGeom prst="rect">
            <a:avLst/>
          </a:prstGeom>
          <a:noFill/>
          <a:ln w="9525">
            <a:noFill/>
            <a:miter lim="800000"/>
            <a:headEnd/>
            <a:tailEnd/>
          </a:ln>
          <a:effectLst/>
        </p:spPr>
        <p:txBody>
          <a:bodyPr>
            <a:spAutoFit/>
          </a:bodyPr>
          <a:lstStyle/>
          <a:p>
            <a:pPr algn="ctr">
              <a:spcBef>
                <a:spcPct val="50000"/>
              </a:spcBef>
              <a:defRPr/>
            </a:pPr>
            <a:r>
              <a:rPr lang="en-US" sz="4000" dirty="0">
                <a:solidFill>
                  <a:srgbClr val="FFFFFF"/>
                </a:solidFill>
                <a:effectLst>
                  <a:outerShdw blurRad="38100" dist="38100" dir="2700000" algn="tl">
                    <a:srgbClr val="C0C0C0"/>
                  </a:outerShdw>
                </a:effectLst>
              </a:rPr>
              <a:t>Soil slumps under spray on blanket</a:t>
            </a:r>
          </a:p>
        </p:txBody>
      </p:sp>
    </p:spTree>
    <p:extLst>
      <p:ext uri="{BB962C8B-B14F-4D97-AF65-F5344CB8AC3E}">
        <p14:creationId xmlns:p14="http://schemas.microsoft.com/office/powerpoint/2010/main" val="37534587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Effect transition="in" filter="fade">
                                      <p:cBhvr>
                                        <p:cTn id="7" dur="500"/>
                                        <p:tgtEl>
                                          <p:spTgt spid="23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4" name="Text Box 7"/>
          <p:cNvSpPr txBox="1">
            <a:spLocks noChangeArrowheads="1"/>
          </p:cNvSpPr>
          <p:nvPr/>
        </p:nvSpPr>
        <p:spPr bwMode="auto">
          <a:xfrm>
            <a:off x="0" y="6150114"/>
            <a:ext cx="9144000" cy="707886"/>
          </a:xfrm>
          <a:prstGeom prst="rect">
            <a:avLst/>
          </a:prstGeom>
          <a:solidFill>
            <a:srgbClr val="7F7F7F">
              <a:alpha val="50196"/>
            </a:srgbClr>
          </a:solidFill>
          <a:ln w="9525">
            <a:noFill/>
            <a:miter lim="800000"/>
            <a:headEnd/>
            <a:tailEnd/>
          </a:ln>
          <a:effectLst/>
        </p:spPr>
        <p:txBody>
          <a:bodyPr>
            <a:spAutoFit/>
          </a:bodyPr>
          <a:lstStyle/>
          <a:p>
            <a:pPr algn="ctr">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On gravel bars?</a:t>
            </a:r>
          </a:p>
        </p:txBody>
      </p:sp>
    </p:spTree>
    <p:extLst>
      <p:ext uri="{BB962C8B-B14F-4D97-AF65-F5344CB8AC3E}">
        <p14:creationId xmlns:p14="http://schemas.microsoft.com/office/powerpoint/2010/main" val="37691748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8" name="Picture 4" descr="3-41 Wexford Jute mat"/>
          <p:cNvPicPr>
            <a:picLocks noChangeAspect="1" noChangeArrowheads="1"/>
          </p:cNvPicPr>
          <p:nvPr/>
        </p:nvPicPr>
        <p:blipFill>
          <a:blip r:embed="rId3" cstate="email">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Rectangle 6"/>
          <p:cNvSpPr>
            <a:spLocks noChangeArrowheads="1"/>
          </p:cNvSpPr>
          <p:nvPr/>
        </p:nvSpPr>
        <p:spPr bwMode="auto">
          <a:xfrm>
            <a:off x="0" y="5301208"/>
            <a:ext cx="9144000" cy="1323439"/>
          </a:xfrm>
          <a:prstGeom prst="rect">
            <a:avLst/>
          </a:prstGeom>
          <a:noFill/>
          <a:ln w="9525">
            <a:noFill/>
            <a:miter lim="800000"/>
            <a:headEnd/>
            <a:tailEnd/>
          </a:ln>
          <a:effectLst/>
        </p:spPr>
        <p:txBody>
          <a:bodyPr>
            <a:spAutoFit/>
          </a:bodyPr>
          <a:lstStyle/>
          <a:p>
            <a:pPr algn="ctr">
              <a:spcBef>
                <a:spcPct val="50000"/>
              </a:spcBef>
              <a:defRPr/>
            </a:pPr>
            <a:r>
              <a:rPr lang="en-US" sz="4000" dirty="0">
                <a:solidFill>
                  <a:srgbClr val="FFFFFF"/>
                </a:solidFill>
                <a:effectLst>
                  <a:outerShdw blurRad="38100" dist="38100" dir="2700000" algn="tl">
                    <a:srgbClr val="C0C0C0"/>
                  </a:outerShdw>
                </a:effectLst>
              </a:rPr>
              <a:t>Moisture sensitive soils treated next with coco-fiber matting</a:t>
            </a:r>
          </a:p>
        </p:txBody>
      </p:sp>
    </p:spTree>
    <p:extLst>
      <p:ext uri="{BB962C8B-B14F-4D97-AF65-F5344CB8AC3E}">
        <p14:creationId xmlns:p14="http://schemas.microsoft.com/office/powerpoint/2010/main" val="64771501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614"/>
                                        </p:tgtEl>
                                        <p:attrNameLst>
                                          <p:attrName>style.visibility</p:attrName>
                                        </p:attrNameLst>
                                      </p:cBhvr>
                                      <p:to>
                                        <p:strVal val="visible"/>
                                      </p:to>
                                    </p:set>
                                    <p:animEffect transition="in" filter="fade">
                                      <p:cBhvr>
                                        <p:cTn id="7" dur="500"/>
                                        <p:tgtEl>
                                          <p:spTgt spid="68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4" descr="3-42 Wexford Jute mat failure"/>
          <p:cNvPicPr>
            <a:picLocks noChangeAspect="1" noChangeArrowheads="1"/>
          </p:cNvPicPr>
          <p:nvPr/>
        </p:nvPicPr>
        <p:blipFill>
          <a:blip r:embed="rId3" cstate="email">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Rectangle 5"/>
          <p:cNvSpPr>
            <a:spLocks noChangeArrowheads="1"/>
          </p:cNvSpPr>
          <p:nvPr/>
        </p:nvSpPr>
        <p:spPr bwMode="auto">
          <a:xfrm>
            <a:off x="0" y="5877272"/>
            <a:ext cx="9144000" cy="707886"/>
          </a:xfrm>
          <a:prstGeom prst="rect">
            <a:avLst/>
          </a:prstGeom>
          <a:noFill/>
          <a:ln w="9525">
            <a:noFill/>
            <a:miter lim="800000"/>
            <a:headEnd/>
            <a:tailEnd/>
          </a:ln>
          <a:effectLst/>
        </p:spPr>
        <p:txBody>
          <a:bodyPr>
            <a:spAutoFit/>
          </a:bodyPr>
          <a:lstStyle/>
          <a:p>
            <a:pPr algn="ctr">
              <a:spcBef>
                <a:spcPct val="50000"/>
              </a:spcBef>
              <a:defRPr/>
            </a:pPr>
            <a:r>
              <a:rPr lang="en-US" sz="4000" dirty="0">
                <a:solidFill>
                  <a:srgbClr val="FFFFFF"/>
                </a:solidFill>
                <a:effectLst>
                  <a:outerShdw blurRad="38100" dist="38100" dir="2700000" algn="tl">
                    <a:srgbClr val="C0C0C0"/>
                  </a:outerShdw>
                </a:effectLst>
              </a:rPr>
              <a:t>… with a similar result.</a:t>
            </a:r>
          </a:p>
        </p:txBody>
      </p:sp>
    </p:spTree>
    <p:extLst>
      <p:ext uri="{BB962C8B-B14F-4D97-AF65-F5344CB8AC3E}">
        <p14:creationId xmlns:p14="http://schemas.microsoft.com/office/powerpoint/2010/main" val="44908904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637"/>
                                        </p:tgtEl>
                                        <p:attrNameLst>
                                          <p:attrName>style.visibility</p:attrName>
                                        </p:attrNameLst>
                                      </p:cBhvr>
                                      <p:to>
                                        <p:strVal val="visible"/>
                                      </p:to>
                                    </p:set>
                                    <p:animEffect transition="in" filter="fade">
                                      <p:cBhvr>
                                        <p:cTn id="7" dur="500"/>
                                        <p:tgtEl>
                                          <p:spTgt spid="69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7"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6" name="Picture 6" descr="Wexford Slope Netting Failure"/>
          <p:cNvPicPr>
            <a:picLocks noChangeAspect="1" noChangeArrowheads="1"/>
          </p:cNvPicPr>
          <p:nvPr/>
        </p:nvPicPr>
        <p:blipFill>
          <a:blip r:embed="rId3" cstate="email">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Rectangle 7"/>
          <p:cNvSpPr>
            <a:spLocks noChangeArrowheads="1"/>
          </p:cNvSpPr>
          <p:nvPr/>
        </p:nvSpPr>
        <p:spPr bwMode="auto">
          <a:xfrm>
            <a:off x="0" y="5109894"/>
            <a:ext cx="9144000" cy="1323439"/>
          </a:xfrm>
          <a:prstGeom prst="rect">
            <a:avLst/>
          </a:prstGeom>
          <a:noFill/>
          <a:ln w="9525">
            <a:noFill/>
            <a:miter lim="800000"/>
            <a:headEnd/>
            <a:tailEnd/>
          </a:ln>
          <a:effectLst/>
        </p:spPr>
        <p:txBody>
          <a:bodyPr>
            <a:spAutoFit/>
          </a:bodyPr>
          <a:lstStyle/>
          <a:p>
            <a:pPr algn="ctr">
              <a:spcBef>
                <a:spcPct val="50000"/>
              </a:spcBef>
              <a:defRPr/>
            </a:pPr>
            <a:r>
              <a:rPr lang="en-US" sz="4000" dirty="0">
                <a:solidFill>
                  <a:srgbClr val="FFFFFF"/>
                </a:solidFill>
                <a:effectLst>
                  <a:outerShdw blurRad="38100" dist="38100" dir="2700000" algn="tl">
                    <a:srgbClr val="C0C0C0"/>
                  </a:outerShdw>
                </a:effectLst>
              </a:rPr>
              <a:t>As the winter progressed, the slope continued to unravel.</a:t>
            </a:r>
          </a:p>
        </p:txBody>
      </p:sp>
    </p:spTree>
    <p:extLst>
      <p:ext uri="{BB962C8B-B14F-4D97-AF65-F5344CB8AC3E}">
        <p14:creationId xmlns:p14="http://schemas.microsoft.com/office/powerpoint/2010/main" val="344262905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663"/>
                                        </p:tgtEl>
                                        <p:attrNameLst>
                                          <p:attrName>style.visibility</p:attrName>
                                        </p:attrNameLst>
                                      </p:cBhvr>
                                      <p:to>
                                        <p:strVal val="visible"/>
                                      </p:to>
                                    </p:set>
                                    <p:animEffect transition="in" filter="fade">
                                      <p:cBhvr>
                                        <p:cTn id="7" dur="500"/>
                                        <p:tgtEl>
                                          <p:spTgt spid="70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3"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0" name="Picture 4" descr="3-44 Wexford WF install"/>
          <p:cNvPicPr>
            <a:picLocks noChangeAspect="1" noChangeArrowheads="1"/>
          </p:cNvPicPr>
          <p:nvPr/>
        </p:nvPicPr>
        <p:blipFill>
          <a:blip r:embed="rId3" cstate="email">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Rectangle 5"/>
          <p:cNvSpPr>
            <a:spLocks noChangeArrowheads="1"/>
          </p:cNvSpPr>
          <p:nvPr/>
        </p:nvSpPr>
        <p:spPr bwMode="auto">
          <a:xfrm>
            <a:off x="0" y="5486400"/>
            <a:ext cx="9144000" cy="707886"/>
          </a:xfrm>
          <a:prstGeom prst="rect">
            <a:avLst/>
          </a:prstGeom>
          <a:noFill/>
          <a:ln w="9525">
            <a:noFill/>
            <a:miter lim="800000"/>
            <a:headEnd/>
            <a:tailEnd/>
          </a:ln>
          <a:effectLst/>
        </p:spPr>
        <p:txBody>
          <a:bodyPr>
            <a:spAutoFit/>
          </a:bodyPr>
          <a:lstStyle/>
          <a:p>
            <a:pPr algn="ctr">
              <a:spcBef>
                <a:spcPct val="50000"/>
              </a:spcBef>
              <a:defRPr/>
            </a:pPr>
            <a:r>
              <a:rPr lang="en-US" sz="4000" dirty="0">
                <a:solidFill>
                  <a:srgbClr val="FFFFFF"/>
                </a:solidFill>
                <a:effectLst>
                  <a:outerShdw blurRad="38100" dist="38100" dir="2700000" algn="tl">
                    <a:srgbClr val="C0C0C0"/>
                  </a:outerShdw>
                </a:effectLst>
              </a:rPr>
              <a:t>Repairs initiated</a:t>
            </a:r>
          </a:p>
        </p:txBody>
      </p:sp>
    </p:spTree>
    <p:extLst>
      <p:ext uri="{BB962C8B-B14F-4D97-AF65-F5344CB8AC3E}">
        <p14:creationId xmlns:p14="http://schemas.microsoft.com/office/powerpoint/2010/main" val="288298199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685"/>
                                        </p:tgtEl>
                                        <p:attrNameLst>
                                          <p:attrName>style.visibility</p:attrName>
                                        </p:attrNameLst>
                                      </p:cBhvr>
                                      <p:to>
                                        <p:strVal val="visible"/>
                                      </p:to>
                                    </p:set>
                                    <p:animEffect transition="in" filter="fade">
                                      <p:cBhvr>
                                        <p:cTn id="7" dur="500"/>
                                        <p:tgtEl>
                                          <p:spTgt spid="716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5"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4" name="Picture 4" descr="3-45 Wexford WF seepag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Rectangle 5"/>
          <p:cNvSpPr>
            <a:spLocks noChangeArrowheads="1"/>
          </p:cNvSpPr>
          <p:nvPr/>
        </p:nvSpPr>
        <p:spPr bwMode="auto">
          <a:xfrm>
            <a:off x="24780" y="4869160"/>
            <a:ext cx="9144000" cy="1323439"/>
          </a:xfrm>
          <a:prstGeom prst="rect">
            <a:avLst/>
          </a:prstGeom>
          <a:noFill/>
          <a:ln w="9525">
            <a:noFill/>
            <a:miter lim="800000"/>
            <a:headEnd/>
            <a:tailEnd/>
          </a:ln>
          <a:effectLst/>
        </p:spPr>
        <p:txBody>
          <a:bodyPr>
            <a:spAutoFit/>
          </a:bodyPr>
          <a:lstStyle/>
          <a:p>
            <a:pPr algn="ctr">
              <a:spcBef>
                <a:spcPct val="50000"/>
              </a:spcBef>
              <a:defRPr/>
            </a:pPr>
            <a:r>
              <a:rPr lang="en-US" sz="4000" dirty="0">
                <a:solidFill>
                  <a:srgbClr val="FFFFFF"/>
                </a:solidFill>
                <a:effectLst>
                  <a:outerShdw blurRad="38100" dist="38100" dir="2700000" algn="tl">
                    <a:srgbClr val="C0C0C0"/>
                  </a:outerShdw>
                </a:effectLst>
              </a:rPr>
              <a:t>Wattle fences hold the mud but let the water out.</a:t>
            </a:r>
          </a:p>
        </p:txBody>
      </p:sp>
    </p:spTree>
    <p:extLst>
      <p:ext uri="{BB962C8B-B14F-4D97-AF65-F5344CB8AC3E}">
        <p14:creationId xmlns:p14="http://schemas.microsoft.com/office/powerpoint/2010/main" val="12272735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2709"/>
                                        </p:tgtEl>
                                        <p:attrNameLst>
                                          <p:attrName>style.visibility</p:attrName>
                                        </p:attrNameLst>
                                      </p:cBhvr>
                                      <p:to>
                                        <p:strVal val="visible"/>
                                      </p:to>
                                    </p:set>
                                    <p:animEffect transition="in" filter="fade">
                                      <p:cBhvr>
                                        <p:cTn id="7" dur="500"/>
                                        <p:tgtEl>
                                          <p:spTgt spid="72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9"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8" name="Picture 4" descr="3-46 Wexford WF sprouts"/>
          <p:cNvPicPr>
            <a:picLocks noChangeAspect="1" noChangeArrowheads="1"/>
          </p:cNvPicPr>
          <p:nvPr/>
        </p:nvPicPr>
        <p:blipFill>
          <a:blip r:embed="rId3" cstate="email">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Rectangle 5"/>
          <p:cNvSpPr>
            <a:spLocks noChangeArrowheads="1"/>
          </p:cNvSpPr>
          <p:nvPr/>
        </p:nvSpPr>
        <p:spPr bwMode="auto">
          <a:xfrm>
            <a:off x="0" y="5373216"/>
            <a:ext cx="9144000" cy="707886"/>
          </a:xfrm>
          <a:prstGeom prst="rect">
            <a:avLst/>
          </a:prstGeom>
          <a:noFill/>
          <a:ln w="9525">
            <a:noFill/>
            <a:miter lim="800000"/>
            <a:headEnd/>
            <a:tailEnd/>
          </a:ln>
          <a:effectLst/>
        </p:spPr>
        <p:txBody>
          <a:bodyPr>
            <a:spAutoFit/>
          </a:bodyPr>
          <a:lstStyle/>
          <a:p>
            <a:pPr algn="ctr">
              <a:spcBef>
                <a:spcPct val="50000"/>
              </a:spcBef>
              <a:defRPr/>
            </a:pPr>
            <a:r>
              <a:rPr lang="en-US" sz="4000" dirty="0">
                <a:solidFill>
                  <a:srgbClr val="FFFFFF"/>
                </a:solidFill>
                <a:effectLst>
                  <a:outerShdw blurRad="38100" dist="38100" dir="2700000" algn="tl">
                    <a:srgbClr val="C0C0C0"/>
                  </a:outerShdw>
                </a:effectLst>
              </a:rPr>
              <a:t>The cuttings love the wet soil…</a:t>
            </a:r>
          </a:p>
        </p:txBody>
      </p:sp>
    </p:spTree>
    <p:extLst>
      <p:ext uri="{BB962C8B-B14F-4D97-AF65-F5344CB8AC3E}">
        <p14:creationId xmlns:p14="http://schemas.microsoft.com/office/powerpoint/2010/main" val="377896125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733"/>
                                        </p:tgtEl>
                                        <p:attrNameLst>
                                          <p:attrName>style.visibility</p:attrName>
                                        </p:attrNameLst>
                                      </p:cBhvr>
                                      <p:to>
                                        <p:strVal val="visible"/>
                                      </p:to>
                                    </p:set>
                                    <p:animEffect transition="in" filter="fade">
                                      <p:cBhvr>
                                        <p:cTn id="7" dur="500"/>
                                        <p:tgtEl>
                                          <p:spTgt spid="73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2" name="Picture 4" descr="3-47 Wexford WF growing"/>
          <p:cNvPicPr>
            <a:picLocks noChangeAspect="1" noChangeArrowheads="1"/>
          </p:cNvPicPr>
          <p:nvPr/>
        </p:nvPicPr>
        <p:blipFill>
          <a:blip r:embed="rId3" cstate="email">
            <a:lum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Rectangle 5"/>
          <p:cNvSpPr>
            <a:spLocks noChangeArrowheads="1"/>
          </p:cNvSpPr>
          <p:nvPr/>
        </p:nvSpPr>
        <p:spPr bwMode="auto">
          <a:xfrm>
            <a:off x="0" y="5949280"/>
            <a:ext cx="9144000" cy="707886"/>
          </a:xfrm>
          <a:prstGeom prst="rect">
            <a:avLst/>
          </a:prstGeom>
          <a:noFill/>
          <a:ln w="9525">
            <a:noFill/>
            <a:miter lim="800000"/>
            <a:headEnd/>
            <a:tailEnd/>
          </a:ln>
          <a:effectLst/>
        </p:spPr>
        <p:txBody>
          <a:bodyPr>
            <a:spAutoFit/>
          </a:bodyPr>
          <a:lstStyle/>
          <a:p>
            <a:pPr algn="ctr">
              <a:spcBef>
                <a:spcPct val="50000"/>
              </a:spcBef>
              <a:defRPr/>
            </a:pPr>
            <a:r>
              <a:rPr lang="en-US" sz="4000" dirty="0">
                <a:solidFill>
                  <a:srgbClr val="FFFFFF"/>
                </a:solidFill>
                <a:effectLst>
                  <a:outerShdw blurRad="38100" dist="38100" dir="2700000" algn="tl">
                    <a:srgbClr val="C0C0C0"/>
                  </a:outerShdw>
                </a:effectLst>
              </a:rPr>
              <a:t>… and grow well.</a:t>
            </a:r>
          </a:p>
        </p:txBody>
      </p:sp>
      <p:pic>
        <p:nvPicPr>
          <p:cNvPr id="332804" name="Picture 6" descr="Wexford Slope growth"/>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37200" y="0"/>
            <a:ext cx="3606800"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630803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757"/>
                                        </p:tgtEl>
                                        <p:attrNameLst>
                                          <p:attrName>style.visibility</p:attrName>
                                        </p:attrNameLst>
                                      </p:cBhvr>
                                      <p:to>
                                        <p:strVal val="visible"/>
                                      </p:to>
                                    </p:set>
                                    <p:animEffect transition="in" filter="fade">
                                      <p:cBhvr>
                                        <p:cTn id="7" dur="500"/>
                                        <p:tgtEl>
                                          <p:spTgt spid="74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7"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4" descr="Wexford fill 03"/>
          <p:cNvPicPr>
            <a:picLocks noChangeAspect="1" noChangeArrowheads="1"/>
          </p:cNvPicPr>
          <p:nvPr/>
        </p:nvPicPr>
        <p:blipFill>
          <a:blip r:embed="rId3" cstate="email">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3157" name="Rectangle 5"/>
          <p:cNvSpPr>
            <a:spLocks noChangeArrowheads="1"/>
          </p:cNvSpPr>
          <p:nvPr/>
        </p:nvSpPr>
        <p:spPr bwMode="auto">
          <a:xfrm>
            <a:off x="1935" y="5877272"/>
            <a:ext cx="9144000" cy="707886"/>
          </a:xfrm>
          <a:prstGeom prst="rect">
            <a:avLst/>
          </a:prstGeom>
          <a:noFill/>
          <a:ln w="9525">
            <a:noFill/>
            <a:miter lim="800000"/>
            <a:headEnd/>
            <a:tailEnd/>
          </a:ln>
          <a:effectLst/>
        </p:spPr>
        <p:txBody>
          <a:bodyPr>
            <a:spAutoFit/>
          </a:bodyPr>
          <a:lstStyle/>
          <a:p>
            <a:pPr algn="ctr">
              <a:spcBef>
                <a:spcPct val="50000"/>
              </a:spcBef>
              <a:defRPr/>
            </a:pPr>
            <a:r>
              <a:rPr lang="en-US" sz="4000" dirty="0">
                <a:solidFill>
                  <a:srgbClr val="FFFFFF"/>
                </a:solidFill>
                <a:effectLst>
                  <a:outerShdw blurRad="38100" dist="38100" dir="2700000" algn="tl">
                    <a:srgbClr val="C0C0C0"/>
                  </a:outerShdw>
                </a:effectLst>
              </a:rPr>
              <a:t>May 21, 2008</a:t>
            </a:r>
          </a:p>
        </p:txBody>
      </p:sp>
    </p:spTree>
    <p:extLst>
      <p:ext uri="{BB962C8B-B14F-4D97-AF65-F5344CB8AC3E}">
        <p14:creationId xmlns:p14="http://schemas.microsoft.com/office/powerpoint/2010/main" val="159927360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3157"/>
                                        </p:tgtEl>
                                        <p:attrNameLst>
                                          <p:attrName>style.visibility</p:attrName>
                                        </p:attrNameLst>
                                      </p:cBhvr>
                                      <p:to>
                                        <p:strVal val="visible"/>
                                      </p:to>
                                    </p:set>
                                    <p:animEffect transition="in" filter="fade">
                                      <p:cBhvr>
                                        <p:cTn id="7" dur="500"/>
                                        <p:tgtEl>
                                          <p:spTgt spid="433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57"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4" descr="Wexford fill 04"/>
          <p:cNvPicPr>
            <a:picLocks noChangeAspect="1" noChangeArrowheads="1"/>
          </p:cNvPicPr>
          <p:nvPr/>
        </p:nvPicPr>
        <p:blipFill>
          <a:blip r:embed="rId3" cstate="email">
            <a:lum bright="-6000" contrast="6000"/>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4181" name="Rectangle 5"/>
          <p:cNvSpPr>
            <a:spLocks noChangeArrowheads="1"/>
          </p:cNvSpPr>
          <p:nvPr/>
        </p:nvSpPr>
        <p:spPr bwMode="auto">
          <a:xfrm>
            <a:off x="-34627" y="5949280"/>
            <a:ext cx="9144000" cy="707886"/>
          </a:xfrm>
          <a:prstGeom prst="rect">
            <a:avLst/>
          </a:prstGeom>
          <a:noFill/>
          <a:ln w="9525">
            <a:noFill/>
            <a:miter lim="800000"/>
            <a:headEnd/>
            <a:tailEnd/>
          </a:ln>
          <a:effectLst/>
        </p:spPr>
        <p:txBody>
          <a:bodyPr>
            <a:spAutoFit/>
          </a:bodyPr>
          <a:lstStyle/>
          <a:p>
            <a:pPr algn="ctr">
              <a:spcBef>
                <a:spcPct val="50000"/>
              </a:spcBef>
              <a:defRPr/>
            </a:pPr>
            <a:r>
              <a:rPr lang="en-US" sz="4000" dirty="0">
                <a:solidFill>
                  <a:srgbClr val="FFFFFF"/>
                </a:solidFill>
                <a:effectLst>
                  <a:outerShdw blurRad="38100" dist="38100" dir="2700000" algn="tl">
                    <a:srgbClr val="C0C0C0"/>
                  </a:outerShdw>
                </a:effectLst>
              </a:rPr>
              <a:t>May 21, 2008</a:t>
            </a:r>
          </a:p>
        </p:txBody>
      </p:sp>
    </p:spTree>
    <p:extLst>
      <p:ext uri="{BB962C8B-B14F-4D97-AF65-F5344CB8AC3E}">
        <p14:creationId xmlns:p14="http://schemas.microsoft.com/office/powerpoint/2010/main" val="403725711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4181"/>
                                        </p:tgtEl>
                                        <p:attrNameLst>
                                          <p:attrName>style.visibility</p:attrName>
                                        </p:attrNameLst>
                                      </p:cBhvr>
                                      <p:to>
                                        <p:strVal val="visible"/>
                                      </p:to>
                                    </p:set>
                                    <p:animEffect transition="in" filter="fade">
                                      <p:cBhvr>
                                        <p:cTn id="7" dur="500"/>
                                        <p:tgtEl>
                                          <p:spTgt spid="434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181"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1" descr="Wexford Slope Nanaimo Parkway Mar 23, 2010 08.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
          <p:cNvSpPr>
            <a:spLocks noChangeArrowheads="1"/>
          </p:cNvSpPr>
          <p:nvPr/>
        </p:nvSpPr>
        <p:spPr bwMode="auto">
          <a:xfrm>
            <a:off x="0" y="5805264"/>
            <a:ext cx="9144000" cy="707886"/>
          </a:xfrm>
          <a:prstGeom prst="rect">
            <a:avLst/>
          </a:prstGeom>
          <a:noFill/>
          <a:ln w="9525">
            <a:noFill/>
            <a:miter lim="800000"/>
            <a:headEnd/>
            <a:tailEnd/>
          </a:ln>
          <a:effectLst/>
        </p:spPr>
        <p:txBody>
          <a:bodyPr>
            <a:spAutoFit/>
          </a:bodyPr>
          <a:lstStyle/>
          <a:p>
            <a:pPr algn="ctr">
              <a:spcBef>
                <a:spcPct val="50000"/>
              </a:spcBef>
              <a:defRPr/>
            </a:pPr>
            <a:r>
              <a:rPr lang="en-US" sz="4000" dirty="0">
                <a:solidFill>
                  <a:srgbClr val="FFFFFF"/>
                </a:solidFill>
                <a:effectLst>
                  <a:outerShdw blurRad="38100" dist="38100" dir="2700000" algn="tl">
                    <a:srgbClr val="C0C0C0"/>
                  </a:outerShdw>
                </a:effectLst>
              </a:rPr>
              <a:t>March 23, 2010</a:t>
            </a:r>
          </a:p>
        </p:txBody>
      </p:sp>
    </p:spTree>
    <p:extLst>
      <p:ext uri="{BB962C8B-B14F-4D97-AF65-F5344CB8AC3E}">
        <p14:creationId xmlns:p14="http://schemas.microsoft.com/office/powerpoint/2010/main" val="93354998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 name="TextBox 2"/>
          <p:cNvSpPr txBox="1"/>
          <p:nvPr/>
        </p:nvSpPr>
        <p:spPr>
          <a:xfrm>
            <a:off x="0" y="1371600"/>
            <a:ext cx="2590800" cy="369332"/>
          </a:xfrm>
          <a:prstGeom prst="rect">
            <a:avLst/>
          </a:prstGeom>
          <a:noFill/>
        </p:spPr>
        <p:txBody>
          <a:bodyPr wrap="square" rtlCol="0">
            <a:spAutoFit/>
          </a:bodyPr>
          <a:lstStyle/>
          <a:p>
            <a:endParaRPr lang="en-US" dirty="0">
              <a:solidFill>
                <a:prstClr val="black"/>
              </a:solidFill>
            </a:endParaRP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15000" y="222885"/>
            <a:ext cx="3429000" cy="2297430"/>
          </a:xfrm>
          <a:prstGeom prst="rect">
            <a:avLst/>
          </a:prstGeom>
        </p:spPr>
      </p:pic>
      <p:cxnSp>
        <p:nvCxnSpPr>
          <p:cNvPr id="6" name="Straight Arrow Connector 5"/>
          <p:cNvCxnSpPr/>
          <p:nvPr/>
        </p:nvCxnSpPr>
        <p:spPr>
          <a:xfrm flipH="1">
            <a:off x="3543300" y="2520315"/>
            <a:ext cx="2247900" cy="2624899"/>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52400" y="1371600"/>
            <a:ext cx="2438400" cy="369332"/>
          </a:xfrm>
          <a:prstGeom prst="rect">
            <a:avLst/>
          </a:prstGeom>
          <a:noFill/>
        </p:spPr>
        <p:txBody>
          <a:bodyPr wrap="square" rtlCol="0">
            <a:spAutoFit/>
          </a:bodyPr>
          <a:lstStyle/>
          <a:p>
            <a:endParaRPr lang="en-US" dirty="0">
              <a:solidFill>
                <a:prstClr val="black"/>
              </a:solidFill>
            </a:endParaRPr>
          </a:p>
        </p:txBody>
      </p:sp>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3547300"/>
            <a:ext cx="2340864" cy="1597914"/>
          </a:xfrm>
          <a:prstGeom prst="rect">
            <a:avLst/>
          </a:prstGeom>
        </p:spPr>
      </p:pic>
      <p:cxnSp>
        <p:nvCxnSpPr>
          <p:cNvPr id="11" name="Straight Arrow Connector 10"/>
          <p:cNvCxnSpPr/>
          <p:nvPr/>
        </p:nvCxnSpPr>
        <p:spPr>
          <a:xfrm>
            <a:off x="3109609" y="1574100"/>
            <a:ext cx="1386191" cy="94621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591" y="242181"/>
            <a:ext cx="3124200" cy="2343150"/>
          </a:xfrm>
          <a:prstGeom prst="rect">
            <a:avLst/>
          </a:prstGeom>
        </p:spPr>
      </p:pic>
      <p:cxnSp>
        <p:nvCxnSpPr>
          <p:cNvPr id="17" name="Straight Arrow Connector 16"/>
          <p:cNvCxnSpPr/>
          <p:nvPr/>
        </p:nvCxnSpPr>
        <p:spPr>
          <a:xfrm flipV="1">
            <a:off x="2362200" y="3547300"/>
            <a:ext cx="2362200" cy="2627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 Box 7"/>
          <p:cNvSpPr txBox="1">
            <a:spLocks noChangeArrowheads="1"/>
          </p:cNvSpPr>
          <p:nvPr/>
        </p:nvSpPr>
        <p:spPr bwMode="auto">
          <a:xfrm>
            <a:off x="-76200" y="6110726"/>
            <a:ext cx="9144000" cy="707886"/>
          </a:xfrm>
          <a:prstGeom prst="rect">
            <a:avLst/>
          </a:prstGeom>
          <a:solidFill>
            <a:srgbClr val="7F7F7F">
              <a:alpha val="50196"/>
            </a:srgbClr>
          </a:solidFill>
          <a:ln w="9525">
            <a:noFill/>
            <a:miter lim="800000"/>
            <a:headEnd/>
            <a:tailEnd/>
          </a:ln>
          <a:effectLst/>
        </p:spPr>
        <p:txBody>
          <a:bodyPr>
            <a:spAutoFit/>
          </a:bodyPr>
          <a:lstStyle/>
          <a:p>
            <a:pPr algn="ctr">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Ecosystems in motion.</a:t>
            </a:r>
          </a:p>
        </p:txBody>
      </p:sp>
      <p:sp>
        <p:nvSpPr>
          <p:cNvPr id="12" name="Text Box 7"/>
          <p:cNvSpPr txBox="1">
            <a:spLocks noChangeArrowheads="1"/>
          </p:cNvSpPr>
          <p:nvPr/>
        </p:nvSpPr>
        <p:spPr bwMode="auto">
          <a:xfrm>
            <a:off x="5703651" y="2094267"/>
            <a:ext cx="3429000" cy="400110"/>
          </a:xfrm>
          <a:prstGeom prst="rect">
            <a:avLst/>
          </a:prstGeom>
          <a:solidFill>
            <a:srgbClr val="7F7F7F">
              <a:alpha val="50196"/>
            </a:srgbClr>
          </a:solidFill>
          <a:ln w="9525">
            <a:noFill/>
            <a:miter lim="800000"/>
            <a:headEnd/>
            <a:tailEnd/>
          </a:ln>
          <a:effectLst/>
        </p:spPr>
        <p:txBody>
          <a:bodyPr wrap="square">
            <a:spAutoFit/>
          </a:bodyPr>
          <a:lstStyle/>
          <a:p>
            <a:pPr algn="ctr">
              <a:defRPr/>
            </a:pPr>
            <a:r>
              <a:rPr lang="en-US" sz="2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Starts soil building, N fixing</a:t>
            </a:r>
          </a:p>
        </p:txBody>
      </p:sp>
      <p:sp>
        <p:nvSpPr>
          <p:cNvPr id="13" name="Text Box 7"/>
          <p:cNvSpPr txBox="1">
            <a:spLocks noChangeArrowheads="1"/>
          </p:cNvSpPr>
          <p:nvPr/>
        </p:nvSpPr>
        <p:spPr bwMode="auto">
          <a:xfrm>
            <a:off x="0" y="4757782"/>
            <a:ext cx="2362200" cy="369332"/>
          </a:xfrm>
          <a:prstGeom prst="rect">
            <a:avLst/>
          </a:prstGeom>
          <a:solidFill>
            <a:srgbClr val="7F7F7F">
              <a:alpha val="50196"/>
            </a:srgbClr>
          </a:solidFill>
          <a:ln w="9525">
            <a:noFill/>
            <a:miter lim="800000"/>
            <a:headEnd/>
            <a:tailEnd/>
          </a:ln>
          <a:effectLst/>
        </p:spPr>
        <p:txBody>
          <a:bodyPr wrap="square">
            <a:spAutoFit/>
          </a:bodyPr>
          <a:lstStyle/>
          <a:p>
            <a:pPr algn="ctr">
              <a:defRPr/>
            </a:pPr>
            <a:r>
              <a:rPr lang="en-US"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Adds organic matter</a:t>
            </a:r>
          </a:p>
        </p:txBody>
      </p:sp>
      <p:sp>
        <p:nvSpPr>
          <p:cNvPr id="15" name="Text Box 7"/>
          <p:cNvSpPr txBox="1">
            <a:spLocks noChangeArrowheads="1"/>
          </p:cNvSpPr>
          <p:nvPr/>
        </p:nvSpPr>
        <p:spPr bwMode="auto">
          <a:xfrm>
            <a:off x="0" y="2179892"/>
            <a:ext cx="3109609" cy="400110"/>
          </a:xfrm>
          <a:prstGeom prst="rect">
            <a:avLst/>
          </a:prstGeom>
          <a:solidFill>
            <a:srgbClr val="7F7F7F">
              <a:alpha val="50196"/>
            </a:srgbClr>
          </a:solidFill>
          <a:ln w="9525">
            <a:noFill/>
            <a:miter lim="800000"/>
            <a:headEnd/>
            <a:tailEnd/>
          </a:ln>
          <a:effectLst/>
        </p:spPr>
        <p:txBody>
          <a:bodyPr wrap="square">
            <a:spAutoFit/>
          </a:bodyPr>
          <a:lstStyle/>
          <a:p>
            <a:pPr algn="ctr">
              <a:defRPr/>
            </a:pPr>
            <a:r>
              <a:rPr lang="en-US" sz="2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Develops soil horizons</a:t>
            </a:r>
          </a:p>
        </p:txBody>
      </p:sp>
    </p:spTree>
    <p:extLst>
      <p:ext uri="{BB962C8B-B14F-4D97-AF65-F5344CB8AC3E}">
        <p14:creationId xmlns:p14="http://schemas.microsoft.com/office/powerpoint/2010/main" val="36776513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2" grpId="0" animBg="1"/>
      <p:bldP spid="13" grpId="0" animBg="1"/>
      <p:bldP spid="15"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886294"/>
          </a:xfrm>
          <a:prstGeom prst="rect">
            <a:avLst/>
          </a:prstGeom>
        </p:spPr>
      </p:pic>
      <p:sp>
        <p:nvSpPr>
          <p:cNvPr id="3" name="Rectangle 5"/>
          <p:cNvSpPr>
            <a:spLocks noChangeArrowheads="1"/>
          </p:cNvSpPr>
          <p:nvPr/>
        </p:nvSpPr>
        <p:spPr bwMode="auto">
          <a:xfrm>
            <a:off x="0" y="5949280"/>
            <a:ext cx="9144000" cy="707886"/>
          </a:xfrm>
          <a:prstGeom prst="rect">
            <a:avLst/>
          </a:prstGeom>
          <a:noFill/>
          <a:ln w="9525">
            <a:noFill/>
            <a:miter lim="800000"/>
            <a:headEnd/>
            <a:tailEnd/>
          </a:ln>
          <a:effectLst/>
        </p:spPr>
        <p:txBody>
          <a:bodyPr>
            <a:spAutoFit/>
          </a:bodyPr>
          <a:lstStyle/>
          <a:p>
            <a:pPr algn="ctr">
              <a:spcBef>
                <a:spcPct val="50000"/>
              </a:spcBef>
              <a:defRPr/>
            </a:pPr>
            <a:r>
              <a:rPr lang="en-US" sz="4000" dirty="0">
                <a:solidFill>
                  <a:srgbClr val="FFFFFF"/>
                </a:solidFill>
                <a:effectLst>
                  <a:outerShdw blurRad="38100" dist="38100" dir="2700000" algn="tl">
                    <a:srgbClr val="C0C0C0"/>
                  </a:outerShdw>
                </a:effectLst>
              </a:rPr>
              <a:t>August 19, 2016</a:t>
            </a:r>
          </a:p>
        </p:txBody>
      </p:sp>
    </p:spTree>
    <p:extLst>
      <p:ext uri="{BB962C8B-B14F-4D97-AF65-F5344CB8AC3E}">
        <p14:creationId xmlns:p14="http://schemas.microsoft.com/office/powerpoint/2010/main" val="1360214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email">
            <a:lum bright="-20000" contrast="1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0" y="3786188"/>
            <a:ext cx="9144000" cy="1323975"/>
          </a:xfrm>
          <a:prstGeom prst="rect">
            <a:avLst/>
          </a:prstGeom>
          <a:noFill/>
        </p:spPr>
        <p:txBody>
          <a:bodyPr>
            <a:spAutoFit/>
          </a:bodyPr>
          <a:lstStyle/>
          <a:p>
            <a:pPr algn="ctr">
              <a:defRPr/>
            </a:pPr>
            <a:r>
              <a:rPr lang="en-CA" sz="4000" dirty="0">
                <a:solidFill>
                  <a:schemeClr val="bg1"/>
                </a:solidFill>
                <a:effectLst>
                  <a:outerShdw blurRad="38100" dist="38100" dir="2700000" algn="tl">
                    <a:srgbClr val="000000">
                      <a:alpha val="43137"/>
                    </a:srgbClr>
                  </a:outerShdw>
                </a:effectLst>
                <a:latin typeface="+mn-lt"/>
              </a:rPr>
              <a:t>Soil bioengineering solutions for the Point Grey Cliffs</a:t>
            </a:r>
          </a:p>
        </p:txBody>
      </p:sp>
    </p:spTree>
    <p:extLst>
      <p:ext uri="{BB962C8B-B14F-4D97-AF65-F5344CB8AC3E}">
        <p14:creationId xmlns:p14="http://schemas.microsoft.com/office/powerpoint/2010/main" val="259687155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3-25 UBC piping failure"/>
          <p:cNvPicPr>
            <a:picLocks noChangeAspect="1" noChangeArrowheads="1"/>
          </p:cNvPicPr>
          <p:nvPr/>
        </p:nvPicPr>
        <p:blipFill>
          <a:blip r:embed="rId3" cstate="email">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3"/>
          <p:cNvSpPr txBox="1">
            <a:spLocks noChangeArrowheads="1"/>
          </p:cNvSpPr>
          <p:nvPr/>
        </p:nvSpPr>
        <p:spPr bwMode="auto">
          <a:xfrm>
            <a:off x="0" y="762000"/>
            <a:ext cx="9144000" cy="708025"/>
          </a:xfrm>
          <a:prstGeom prst="rect">
            <a:avLst/>
          </a:prstGeom>
          <a:noFill/>
          <a:ln w="9525">
            <a:noFill/>
            <a:miter lim="800000"/>
            <a:headEnd/>
            <a:tailEnd/>
          </a:ln>
          <a:effectLst/>
        </p:spPr>
        <p:txBody>
          <a:bodyPr>
            <a:spAutoFit/>
          </a:bodyPr>
          <a:lstStyle/>
          <a:p>
            <a:pPr>
              <a:spcBef>
                <a:spcPct val="50000"/>
              </a:spcBef>
              <a:defRPr/>
            </a:pPr>
            <a:r>
              <a:rPr lang="en-US" sz="4000" dirty="0">
                <a:solidFill>
                  <a:schemeClr val="bg1"/>
                </a:solidFill>
                <a:effectLst>
                  <a:outerShdw blurRad="38100" dist="38100" dir="2700000" algn="tl">
                    <a:srgbClr val="C0C0C0"/>
                  </a:outerShdw>
                </a:effectLst>
                <a:latin typeface="+mn-lt"/>
              </a:rPr>
              <a:t>UBC Slopes, Winter 1988/89</a:t>
            </a:r>
          </a:p>
        </p:txBody>
      </p:sp>
    </p:spTree>
    <p:extLst>
      <p:ext uri="{BB962C8B-B14F-4D97-AF65-F5344CB8AC3E}">
        <p14:creationId xmlns:p14="http://schemas.microsoft.com/office/powerpoint/2010/main" val="290222717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BC 1989 Alf Colou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0" y="838200"/>
            <a:ext cx="9144000" cy="1631950"/>
          </a:xfrm>
          <a:prstGeom prst="rect">
            <a:avLst/>
          </a:prstGeom>
          <a:noFill/>
          <a:ln w="9525">
            <a:noFill/>
            <a:miter lim="800000"/>
            <a:headEnd/>
            <a:tailEnd/>
          </a:ln>
          <a:effectLst/>
        </p:spPr>
        <p:txBody>
          <a:bodyPr>
            <a:spAutoFit/>
          </a:bodyPr>
          <a:lstStyle/>
          <a:p>
            <a:pPr algn="r">
              <a:spcBef>
                <a:spcPct val="50000"/>
              </a:spcBef>
              <a:defRPr/>
            </a:pPr>
            <a:r>
              <a:rPr lang="en-US" sz="4000" dirty="0">
                <a:solidFill>
                  <a:schemeClr val="bg1"/>
                </a:solidFill>
                <a:effectLst>
                  <a:outerShdw blurRad="38100" dist="38100" dir="2700000" algn="tl">
                    <a:srgbClr val="C0C0C0"/>
                  </a:outerShdw>
                </a:effectLst>
                <a:latin typeface="+mn-lt"/>
              </a:rPr>
              <a:t>UBC Slopes, March 6, 1989</a:t>
            </a:r>
          </a:p>
          <a:p>
            <a:pPr algn="r">
              <a:spcBef>
                <a:spcPct val="50000"/>
              </a:spcBef>
              <a:defRPr/>
            </a:pPr>
            <a:r>
              <a:rPr lang="en-US" sz="4000" dirty="0">
                <a:solidFill>
                  <a:schemeClr val="bg1"/>
                </a:solidFill>
                <a:effectLst>
                  <a:outerShdw blurRad="38100" dist="38100" dir="2700000" algn="tl">
                    <a:srgbClr val="C0C0C0"/>
                  </a:outerShdw>
                </a:effectLst>
                <a:latin typeface="+mn-lt"/>
              </a:rPr>
              <a:t> 70</a:t>
            </a:r>
            <a:r>
              <a:rPr lang="en-US" sz="4000" baseline="30000" dirty="0">
                <a:solidFill>
                  <a:schemeClr val="bg1"/>
                </a:solidFill>
                <a:effectLst>
                  <a:outerShdw blurRad="38100" dist="38100" dir="2700000" algn="tl">
                    <a:srgbClr val="C0C0C0"/>
                  </a:outerShdw>
                </a:effectLst>
                <a:latin typeface="+mn-lt"/>
              </a:rPr>
              <a:t>o</a:t>
            </a:r>
            <a:r>
              <a:rPr lang="en-US" sz="4000" dirty="0">
                <a:solidFill>
                  <a:schemeClr val="bg1"/>
                </a:solidFill>
                <a:effectLst>
                  <a:outerShdw blurRad="38100" dist="38100" dir="2700000" algn="tl">
                    <a:srgbClr val="C0C0C0"/>
                  </a:outerShdw>
                </a:effectLst>
                <a:latin typeface="+mn-lt"/>
              </a:rPr>
              <a:t> Slope</a:t>
            </a:r>
          </a:p>
        </p:txBody>
      </p:sp>
    </p:spTree>
    <p:extLst>
      <p:ext uri="{BB962C8B-B14F-4D97-AF65-F5344CB8AC3E}">
        <p14:creationId xmlns:p14="http://schemas.microsoft.com/office/powerpoint/2010/main" val="158676376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BC 1989 John Colour"/>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Line 3"/>
          <p:cNvSpPr>
            <a:spLocks noChangeShapeType="1"/>
          </p:cNvSpPr>
          <p:nvPr/>
        </p:nvSpPr>
        <p:spPr bwMode="auto">
          <a:xfrm>
            <a:off x="457200" y="1600200"/>
            <a:ext cx="1295400" cy="3810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4" name="Line 4"/>
          <p:cNvSpPr>
            <a:spLocks noChangeShapeType="1"/>
          </p:cNvSpPr>
          <p:nvPr/>
        </p:nvSpPr>
        <p:spPr bwMode="auto">
          <a:xfrm flipH="1">
            <a:off x="3657600" y="2743200"/>
            <a:ext cx="1524000" cy="304800"/>
          </a:xfrm>
          <a:prstGeom prst="line">
            <a:avLst/>
          </a:prstGeom>
          <a:noFill/>
          <a:ln w="5715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5" name="Text Box 5"/>
          <p:cNvSpPr txBox="1">
            <a:spLocks noChangeArrowheads="1"/>
          </p:cNvSpPr>
          <p:nvPr/>
        </p:nvSpPr>
        <p:spPr bwMode="auto">
          <a:xfrm>
            <a:off x="1981200" y="457200"/>
            <a:ext cx="6934200" cy="1323975"/>
          </a:xfrm>
          <a:prstGeom prst="rect">
            <a:avLst/>
          </a:prstGeom>
          <a:noFill/>
          <a:ln w="9525">
            <a:noFill/>
            <a:miter lim="800000"/>
            <a:headEnd/>
            <a:tailEnd/>
          </a:ln>
          <a:effectLst/>
        </p:spPr>
        <p:txBody>
          <a:bodyPr>
            <a:spAutoFit/>
          </a:bodyPr>
          <a:lstStyle/>
          <a:p>
            <a:pPr algn="ctr">
              <a:spcBef>
                <a:spcPct val="50000"/>
              </a:spcBef>
              <a:defRPr/>
            </a:pPr>
            <a:r>
              <a:rPr lang="en-US" sz="4000" dirty="0">
                <a:solidFill>
                  <a:schemeClr val="bg1"/>
                </a:solidFill>
                <a:effectLst>
                  <a:outerShdw blurRad="38100" dist="38100" dir="2700000" algn="tl">
                    <a:srgbClr val="C0C0C0"/>
                  </a:outerShdw>
                </a:effectLst>
                <a:latin typeface="+mn-lt"/>
              </a:rPr>
              <a:t>Doesn’t change slope (70 degrees)</a:t>
            </a:r>
            <a:endParaRPr lang="en-CA" sz="4000" dirty="0">
              <a:solidFill>
                <a:schemeClr val="bg1"/>
              </a:solidFill>
              <a:effectLst>
                <a:outerShdw blurRad="38100" dist="38100" dir="2700000" algn="tl">
                  <a:srgbClr val="C0C0C0"/>
                </a:outerShdw>
              </a:effectLst>
              <a:latin typeface="+mn-lt"/>
            </a:endParaRPr>
          </a:p>
        </p:txBody>
      </p:sp>
      <p:sp>
        <p:nvSpPr>
          <p:cNvPr id="5126" name="Text Box 6"/>
          <p:cNvSpPr txBox="1">
            <a:spLocks noChangeArrowheads="1"/>
          </p:cNvSpPr>
          <p:nvPr/>
        </p:nvSpPr>
        <p:spPr bwMode="auto">
          <a:xfrm>
            <a:off x="0" y="5546725"/>
            <a:ext cx="9144000" cy="1311275"/>
          </a:xfrm>
          <a:prstGeom prst="rect">
            <a:avLst/>
          </a:prstGeom>
          <a:noFill/>
          <a:ln w="9525">
            <a:noFill/>
            <a:miter lim="800000"/>
            <a:headEnd/>
            <a:tailEnd/>
          </a:ln>
          <a:effectLst/>
        </p:spPr>
        <p:txBody>
          <a:bodyPr>
            <a:spAutoFit/>
          </a:bodyPr>
          <a:lstStyle/>
          <a:p>
            <a:pPr algn="ctr">
              <a:spcBef>
                <a:spcPct val="50000"/>
              </a:spcBef>
              <a:defRPr/>
            </a:pPr>
            <a:r>
              <a:rPr lang="en-US" sz="4000" dirty="0">
                <a:solidFill>
                  <a:schemeClr val="bg1"/>
                </a:solidFill>
                <a:effectLst>
                  <a:outerShdw blurRad="38100" dist="38100" dir="2700000" algn="tl">
                    <a:srgbClr val="C0C0C0"/>
                  </a:outerShdw>
                </a:effectLst>
                <a:latin typeface="+mn-lt"/>
              </a:rPr>
              <a:t>Changes conditions for vegetation growth</a:t>
            </a:r>
            <a:endParaRPr lang="en-CA" sz="4000" dirty="0">
              <a:solidFill>
                <a:schemeClr val="bg1"/>
              </a:solidFill>
              <a:effectLst>
                <a:outerShdw blurRad="38100" dist="38100" dir="2700000" algn="tl">
                  <a:srgbClr val="C0C0C0"/>
                </a:outerShdw>
              </a:effectLst>
              <a:latin typeface="+mn-lt"/>
            </a:endParaRPr>
          </a:p>
        </p:txBody>
      </p:sp>
      <p:sp>
        <p:nvSpPr>
          <p:cNvPr id="6151" name="Text Box 7"/>
          <p:cNvSpPr txBox="1">
            <a:spLocks noChangeArrowheads="1"/>
          </p:cNvSpPr>
          <p:nvPr/>
        </p:nvSpPr>
        <p:spPr bwMode="auto">
          <a:xfrm>
            <a:off x="6400800" y="6216650"/>
            <a:ext cx="251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50000"/>
              </a:spcBef>
              <a:buFontTx/>
              <a:buNone/>
              <a:defRPr/>
            </a:pPr>
            <a:r>
              <a:rPr lang="en-US" altLang="en-US" dirty="0">
                <a:solidFill>
                  <a:schemeClr val="bg1"/>
                </a:solidFill>
                <a:latin typeface="+mn-lt"/>
              </a:rPr>
              <a:t>1989</a:t>
            </a:r>
            <a:endParaRPr lang="en-CA" altLang="en-US" dirty="0">
              <a:solidFill>
                <a:schemeClr val="bg1"/>
              </a:solidFill>
              <a:latin typeface="+mn-lt"/>
            </a:endParaRPr>
          </a:p>
        </p:txBody>
      </p:sp>
    </p:spTree>
    <p:extLst>
      <p:ext uri="{BB962C8B-B14F-4D97-AF65-F5344CB8AC3E}">
        <p14:creationId xmlns:p14="http://schemas.microsoft.com/office/powerpoint/2010/main" val="222346987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fade">
                                      <p:cBhvr>
                                        <p:cTn id="7" dur="500"/>
                                        <p:tgtEl>
                                          <p:spTgt spid="51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fade">
                                      <p:cBhvr>
                                        <p:cTn id="12" dur="500"/>
                                        <p:tgtEl>
                                          <p:spTgt spid="51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26"/>
                                        </p:tgtEl>
                                        <p:attrNameLst>
                                          <p:attrName>style.visibility</p:attrName>
                                        </p:attrNameLst>
                                      </p:cBhvr>
                                      <p:to>
                                        <p:strVal val="visible"/>
                                      </p:to>
                                    </p:set>
                                    <p:animEffect transition="in" filter="fade">
                                      <p:cBhvr>
                                        <p:cTn id="17" dur="500"/>
                                        <p:tgtEl>
                                          <p:spTgt spid="51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24"/>
                                        </p:tgtEl>
                                        <p:attrNameLst>
                                          <p:attrName>style.visibility</p:attrName>
                                        </p:attrNameLst>
                                      </p:cBhvr>
                                      <p:to>
                                        <p:strVal val="visible"/>
                                      </p:to>
                                    </p:set>
                                    <p:animEffect transition="in" filter="fade">
                                      <p:cBhvr>
                                        <p:cTn id="22"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p:bldP spid="5124" grpId="0" animBg="1"/>
      <p:bldP spid="5125" grpId="0"/>
      <p:bldP spid="5126"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BC Slopes Growing Detai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p:cNvSpPr txBox="1">
            <a:spLocks noChangeArrowheads="1"/>
          </p:cNvSpPr>
          <p:nvPr/>
        </p:nvSpPr>
        <p:spPr bwMode="auto">
          <a:xfrm>
            <a:off x="0" y="381000"/>
            <a:ext cx="9144000" cy="1323975"/>
          </a:xfrm>
          <a:prstGeom prst="rect">
            <a:avLst/>
          </a:prstGeom>
          <a:noFill/>
          <a:ln w="9525">
            <a:noFill/>
            <a:miter lim="800000"/>
            <a:headEnd/>
            <a:tailEnd/>
          </a:ln>
          <a:effectLst/>
        </p:spPr>
        <p:txBody>
          <a:bodyPr>
            <a:spAutoFit/>
          </a:bodyPr>
          <a:lstStyle/>
          <a:p>
            <a:pPr algn="ctr">
              <a:spcBef>
                <a:spcPct val="50000"/>
              </a:spcBef>
              <a:defRPr/>
            </a:pPr>
            <a:r>
              <a:rPr lang="en-US" sz="4000" dirty="0">
                <a:solidFill>
                  <a:schemeClr val="bg1"/>
                </a:solidFill>
                <a:effectLst>
                  <a:outerShdw blurRad="38100" dist="38100" dir="2700000" algn="tl">
                    <a:srgbClr val="C0C0C0"/>
                  </a:outerShdw>
                </a:effectLst>
                <a:latin typeface="+mn-lt"/>
              </a:rPr>
              <a:t>UBC slopes initial test planted winter of 1987/88, May 7, 1988</a:t>
            </a:r>
          </a:p>
        </p:txBody>
      </p:sp>
    </p:spTree>
    <p:extLst>
      <p:ext uri="{BB962C8B-B14F-4D97-AF65-F5344CB8AC3E}">
        <p14:creationId xmlns:p14="http://schemas.microsoft.com/office/powerpoint/2010/main" val="226346419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19263" y="11113"/>
            <a:ext cx="73374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0" y="292100"/>
            <a:ext cx="4114800" cy="708025"/>
          </a:xfrm>
          <a:prstGeom prst="rect">
            <a:avLst/>
          </a:prstGeom>
          <a:noFill/>
          <a:ln w="9525">
            <a:noFill/>
            <a:miter lim="800000"/>
            <a:headEnd/>
            <a:tailEnd/>
          </a:ln>
          <a:effectLst/>
        </p:spPr>
        <p:txBody>
          <a:bodyPr>
            <a:spAutoFit/>
          </a:bodyPr>
          <a:lstStyle/>
          <a:p>
            <a:pPr algn="ctr">
              <a:spcBef>
                <a:spcPct val="50000"/>
              </a:spcBef>
              <a:defRPr/>
            </a:pPr>
            <a:r>
              <a:rPr lang="en-US" sz="4000" dirty="0">
                <a:effectLst>
                  <a:outerShdw blurRad="38100" dist="38100" dir="2700000" algn="tl">
                    <a:srgbClr val="C0C0C0"/>
                  </a:outerShdw>
                </a:effectLst>
                <a:latin typeface="+mn-lt"/>
              </a:rPr>
              <a:t>Wattle Fences</a:t>
            </a:r>
          </a:p>
        </p:txBody>
      </p:sp>
    </p:spTree>
    <p:extLst>
      <p:ext uri="{BB962C8B-B14F-4D97-AF65-F5344CB8AC3E}">
        <p14:creationId xmlns:p14="http://schemas.microsoft.com/office/powerpoint/2010/main" val="408845222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UBC May 1990"/>
          <p:cNvPicPr>
            <a:picLocks noChangeAspect="1" noChangeArrowheads="1"/>
          </p:cNvPicPr>
          <p:nvPr/>
        </p:nvPicPr>
        <p:blipFill>
          <a:blip r:embed="rId3" cstate="email">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3"/>
          <p:cNvSpPr txBox="1">
            <a:spLocks noChangeArrowheads="1"/>
          </p:cNvSpPr>
          <p:nvPr/>
        </p:nvSpPr>
        <p:spPr bwMode="auto">
          <a:xfrm>
            <a:off x="0" y="838200"/>
            <a:ext cx="9144000" cy="708025"/>
          </a:xfrm>
          <a:prstGeom prst="rect">
            <a:avLst/>
          </a:prstGeom>
          <a:noFill/>
          <a:ln w="9525">
            <a:noFill/>
            <a:miter lim="800000"/>
            <a:headEnd/>
            <a:tailEnd/>
          </a:ln>
          <a:effectLst/>
        </p:spPr>
        <p:txBody>
          <a:bodyPr>
            <a:spAutoFit/>
          </a:bodyPr>
          <a:lstStyle/>
          <a:p>
            <a:pPr algn="ctr">
              <a:spcBef>
                <a:spcPct val="50000"/>
              </a:spcBef>
              <a:defRPr/>
            </a:pPr>
            <a:r>
              <a:rPr lang="en-US" sz="4000" dirty="0">
                <a:solidFill>
                  <a:schemeClr val="bg1"/>
                </a:solidFill>
                <a:effectLst>
                  <a:outerShdw blurRad="38100" dist="38100" dir="2700000" algn="tl">
                    <a:srgbClr val="C0C0C0"/>
                  </a:outerShdw>
                </a:effectLst>
                <a:latin typeface="+mn-lt"/>
              </a:rPr>
              <a:t>UBC Slopes, May 28, 1990</a:t>
            </a:r>
          </a:p>
        </p:txBody>
      </p:sp>
    </p:spTree>
    <p:extLst>
      <p:ext uri="{BB962C8B-B14F-4D97-AF65-F5344CB8AC3E}">
        <p14:creationId xmlns:p14="http://schemas.microsoft.com/office/powerpoint/2010/main" val="115336197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fade">
                                      <p:cBhvr>
                                        <p:cTn id="7"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UBC Jan 1990"/>
          <p:cNvPicPr>
            <a:picLocks noChangeAspect="1" noChangeArrowheads="1"/>
          </p:cNvPicPr>
          <p:nvPr/>
        </p:nvPicPr>
        <p:blipFill>
          <a:blip r:embed="rId3" cstate="email">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3"/>
          <p:cNvSpPr txBox="1">
            <a:spLocks noChangeArrowheads="1"/>
          </p:cNvSpPr>
          <p:nvPr/>
        </p:nvSpPr>
        <p:spPr bwMode="auto">
          <a:xfrm>
            <a:off x="0" y="838200"/>
            <a:ext cx="9144000" cy="708025"/>
          </a:xfrm>
          <a:prstGeom prst="rect">
            <a:avLst/>
          </a:prstGeom>
          <a:noFill/>
          <a:ln w="9525">
            <a:noFill/>
            <a:miter lim="800000"/>
            <a:headEnd/>
            <a:tailEnd/>
          </a:ln>
          <a:effectLst/>
        </p:spPr>
        <p:txBody>
          <a:bodyPr>
            <a:spAutoFit/>
          </a:bodyPr>
          <a:lstStyle/>
          <a:p>
            <a:pPr algn="ctr">
              <a:spcBef>
                <a:spcPct val="50000"/>
              </a:spcBef>
              <a:defRPr/>
            </a:pPr>
            <a:r>
              <a:rPr lang="en-US" sz="4000" dirty="0">
                <a:solidFill>
                  <a:schemeClr val="bg1"/>
                </a:solidFill>
                <a:effectLst>
                  <a:outerShdw blurRad="38100" dist="38100" dir="2700000" algn="tl">
                    <a:srgbClr val="C0C0C0"/>
                  </a:outerShdw>
                </a:effectLst>
                <a:latin typeface="+mn-lt"/>
              </a:rPr>
              <a:t>UBC Slopes, January 18, 1990</a:t>
            </a:r>
          </a:p>
        </p:txBody>
      </p:sp>
    </p:spTree>
    <p:extLst>
      <p:ext uri="{BB962C8B-B14F-4D97-AF65-F5344CB8AC3E}">
        <p14:creationId xmlns:p14="http://schemas.microsoft.com/office/powerpoint/2010/main" val="288708601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fade">
                                      <p:cBhvr>
                                        <p:cTn id="7"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UBC 199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3"/>
          <p:cNvSpPr txBox="1">
            <a:spLocks noChangeArrowheads="1"/>
          </p:cNvSpPr>
          <p:nvPr/>
        </p:nvSpPr>
        <p:spPr bwMode="auto">
          <a:xfrm>
            <a:off x="0" y="838200"/>
            <a:ext cx="9144000" cy="708025"/>
          </a:xfrm>
          <a:prstGeom prst="rect">
            <a:avLst/>
          </a:prstGeom>
          <a:noFill/>
          <a:ln w="9525">
            <a:noFill/>
            <a:miter lim="800000"/>
            <a:headEnd/>
            <a:tailEnd/>
          </a:ln>
          <a:effectLst/>
        </p:spPr>
        <p:txBody>
          <a:bodyPr>
            <a:spAutoFit/>
          </a:bodyPr>
          <a:lstStyle/>
          <a:p>
            <a:pPr algn="ctr">
              <a:spcBef>
                <a:spcPct val="50000"/>
              </a:spcBef>
              <a:defRPr/>
            </a:pPr>
            <a:r>
              <a:rPr lang="en-US" sz="4000" dirty="0">
                <a:solidFill>
                  <a:schemeClr val="bg1"/>
                </a:solidFill>
                <a:effectLst>
                  <a:outerShdw blurRad="38100" dist="38100" dir="2700000" algn="tl">
                    <a:srgbClr val="C0C0C0"/>
                  </a:outerShdw>
                </a:effectLst>
                <a:latin typeface="+mn-lt"/>
              </a:rPr>
              <a:t>UBC Slopes, 1996</a:t>
            </a:r>
          </a:p>
        </p:txBody>
      </p:sp>
    </p:spTree>
    <p:extLst>
      <p:ext uri="{BB962C8B-B14F-4D97-AF65-F5344CB8AC3E}">
        <p14:creationId xmlns:p14="http://schemas.microsoft.com/office/powerpoint/2010/main" val="105982805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fade">
                                      <p:cBhvr>
                                        <p:cTn id="7"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2548" cy="6858000"/>
          </a:xfrm>
          <a:prstGeom prst="rect">
            <a:avLst/>
          </a:prstGeom>
        </p:spPr>
      </p:pic>
      <p:sp>
        <p:nvSpPr>
          <p:cNvPr id="3" name="Text Box 7"/>
          <p:cNvSpPr txBox="1">
            <a:spLocks noChangeArrowheads="1"/>
          </p:cNvSpPr>
          <p:nvPr/>
        </p:nvSpPr>
        <p:spPr bwMode="auto">
          <a:xfrm>
            <a:off x="0" y="6150114"/>
            <a:ext cx="9144000" cy="707886"/>
          </a:xfrm>
          <a:prstGeom prst="rect">
            <a:avLst/>
          </a:prstGeom>
          <a:solidFill>
            <a:srgbClr val="7F7F7F">
              <a:alpha val="50196"/>
            </a:srgbClr>
          </a:solidFill>
          <a:ln w="9525">
            <a:noFill/>
            <a:miter lim="800000"/>
            <a:headEnd/>
            <a:tailEnd/>
          </a:ln>
          <a:effectLst/>
        </p:spPr>
        <p:txBody>
          <a:bodyPr>
            <a:spAutoFit/>
          </a:bodyPr>
          <a:lstStyle/>
          <a:p>
            <a:pPr algn="ctr">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On lava flows?</a:t>
            </a:r>
          </a:p>
        </p:txBody>
      </p:sp>
    </p:spTree>
    <p:extLst>
      <p:ext uri="{BB962C8B-B14F-4D97-AF65-F5344CB8AC3E}">
        <p14:creationId xmlns:p14="http://schemas.microsoft.com/office/powerpoint/2010/main" val="3553104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UBC alder 199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3"/>
          <p:cNvSpPr txBox="1">
            <a:spLocks noChangeArrowheads="1"/>
          </p:cNvSpPr>
          <p:nvPr/>
        </p:nvSpPr>
        <p:spPr bwMode="auto">
          <a:xfrm>
            <a:off x="0" y="838200"/>
            <a:ext cx="9144000" cy="708025"/>
          </a:xfrm>
          <a:prstGeom prst="rect">
            <a:avLst/>
          </a:prstGeom>
          <a:noFill/>
          <a:ln w="9525">
            <a:noFill/>
            <a:miter lim="800000"/>
            <a:headEnd/>
            <a:tailEnd/>
          </a:ln>
          <a:effectLst/>
        </p:spPr>
        <p:txBody>
          <a:bodyPr>
            <a:spAutoFit/>
          </a:bodyPr>
          <a:lstStyle/>
          <a:p>
            <a:pPr algn="ctr">
              <a:spcBef>
                <a:spcPct val="50000"/>
              </a:spcBef>
              <a:defRPr/>
            </a:pPr>
            <a:r>
              <a:rPr lang="en-US" sz="4000" dirty="0">
                <a:solidFill>
                  <a:schemeClr val="bg1"/>
                </a:solidFill>
                <a:effectLst>
                  <a:outerShdw blurRad="38100" dist="38100" dir="2700000" algn="tl">
                    <a:srgbClr val="C0C0C0"/>
                  </a:outerShdw>
                </a:effectLst>
                <a:latin typeface="+mn-lt"/>
              </a:rPr>
              <a:t>UBC Slopes, March 25, 1999</a:t>
            </a:r>
          </a:p>
        </p:txBody>
      </p:sp>
      <p:sp>
        <p:nvSpPr>
          <p:cNvPr id="12292" name="Line 4"/>
          <p:cNvSpPr>
            <a:spLocks noChangeShapeType="1"/>
          </p:cNvSpPr>
          <p:nvPr/>
        </p:nvSpPr>
        <p:spPr bwMode="auto">
          <a:xfrm flipV="1">
            <a:off x="4648200" y="1981200"/>
            <a:ext cx="91440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293" name="Line 5"/>
          <p:cNvSpPr>
            <a:spLocks noChangeShapeType="1"/>
          </p:cNvSpPr>
          <p:nvPr/>
        </p:nvSpPr>
        <p:spPr bwMode="auto">
          <a:xfrm flipV="1">
            <a:off x="1371600" y="2286000"/>
            <a:ext cx="91440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64891269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500"/>
                                        <p:tgtEl>
                                          <p:spTgt spid="122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92"/>
                                        </p:tgtEl>
                                        <p:attrNameLst>
                                          <p:attrName>style.visibility</p:attrName>
                                        </p:attrNameLst>
                                      </p:cBhvr>
                                      <p:to>
                                        <p:strVal val="visible"/>
                                      </p:to>
                                    </p:set>
                                    <p:animEffect transition="in" filter="fade">
                                      <p:cBhvr>
                                        <p:cTn id="12" dur="500"/>
                                        <p:tgtEl>
                                          <p:spTgt spid="122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293"/>
                                        </p:tgtEl>
                                        <p:attrNameLst>
                                          <p:attrName>style.visibility</p:attrName>
                                        </p:attrNameLst>
                                      </p:cBhvr>
                                      <p:to>
                                        <p:strVal val="visible"/>
                                      </p:to>
                                    </p:set>
                                    <p:animEffect transition="in" filter="fade">
                                      <p:cBhvr>
                                        <p:cTn id="17" dur="5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12292" grpId="0" animBg="1"/>
      <p:bldP spid="12293"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UBC ingrowth 199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3"/>
          <p:cNvSpPr txBox="1">
            <a:spLocks noChangeArrowheads="1"/>
          </p:cNvSpPr>
          <p:nvPr/>
        </p:nvSpPr>
        <p:spPr bwMode="auto">
          <a:xfrm>
            <a:off x="0" y="838200"/>
            <a:ext cx="9144000" cy="708025"/>
          </a:xfrm>
          <a:prstGeom prst="rect">
            <a:avLst/>
          </a:prstGeom>
          <a:noFill/>
          <a:ln w="9525">
            <a:noFill/>
            <a:miter lim="800000"/>
            <a:headEnd/>
            <a:tailEnd/>
          </a:ln>
          <a:effectLst/>
        </p:spPr>
        <p:txBody>
          <a:bodyPr>
            <a:spAutoFit/>
          </a:bodyPr>
          <a:lstStyle/>
          <a:p>
            <a:pPr algn="ctr">
              <a:spcBef>
                <a:spcPct val="50000"/>
              </a:spcBef>
              <a:defRPr/>
            </a:pPr>
            <a:r>
              <a:rPr lang="en-US" sz="4000" dirty="0">
                <a:solidFill>
                  <a:schemeClr val="bg1"/>
                </a:solidFill>
                <a:effectLst>
                  <a:outerShdw blurRad="38100" dist="38100" dir="2700000" algn="tl">
                    <a:srgbClr val="C0C0C0"/>
                  </a:outerShdw>
                </a:effectLst>
                <a:latin typeface="+mn-lt"/>
              </a:rPr>
              <a:t>UBC Slopes, March 25, 1999</a:t>
            </a:r>
          </a:p>
        </p:txBody>
      </p:sp>
      <p:sp>
        <p:nvSpPr>
          <p:cNvPr id="13316" name="Line 4"/>
          <p:cNvSpPr>
            <a:spLocks noChangeShapeType="1"/>
          </p:cNvSpPr>
          <p:nvPr/>
        </p:nvSpPr>
        <p:spPr bwMode="auto">
          <a:xfrm flipH="1">
            <a:off x="3733800" y="4114800"/>
            <a:ext cx="685800" cy="457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17" name="Line 5"/>
          <p:cNvSpPr>
            <a:spLocks noChangeShapeType="1"/>
          </p:cNvSpPr>
          <p:nvPr/>
        </p:nvSpPr>
        <p:spPr bwMode="auto">
          <a:xfrm flipH="1">
            <a:off x="3886200" y="2438400"/>
            <a:ext cx="762000" cy="381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18" name="Line 6"/>
          <p:cNvSpPr>
            <a:spLocks noChangeShapeType="1"/>
          </p:cNvSpPr>
          <p:nvPr/>
        </p:nvSpPr>
        <p:spPr bwMode="auto">
          <a:xfrm flipV="1">
            <a:off x="5638800" y="2362200"/>
            <a:ext cx="91440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19" name="Line 7"/>
          <p:cNvSpPr>
            <a:spLocks noChangeShapeType="1"/>
          </p:cNvSpPr>
          <p:nvPr/>
        </p:nvSpPr>
        <p:spPr bwMode="auto">
          <a:xfrm>
            <a:off x="7772400" y="4419600"/>
            <a:ext cx="83820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71659199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fade">
                                      <p:cBhvr>
                                        <p:cTn id="7" dur="500"/>
                                        <p:tgtEl>
                                          <p:spTgt spid="133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318"/>
                                        </p:tgtEl>
                                        <p:attrNameLst>
                                          <p:attrName>style.visibility</p:attrName>
                                        </p:attrNameLst>
                                      </p:cBhvr>
                                      <p:to>
                                        <p:strVal val="visible"/>
                                      </p:to>
                                    </p:set>
                                    <p:animEffect transition="in" filter="fade">
                                      <p:cBhvr>
                                        <p:cTn id="12" dur="500"/>
                                        <p:tgtEl>
                                          <p:spTgt spid="133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319"/>
                                        </p:tgtEl>
                                        <p:attrNameLst>
                                          <p:attrName>style.visibility</p:attrName>
                                        </p:attrNameLst>
                                      </p:cBhvr>
                                      <p:to>
                                        <p:strVal val="visible"/>
                                      </p:to>
                                    </p:set>
                                    <p:animEffect transition="in" filter="fade">
                                      <p:cBhvr>
                                        <p:cTn id="17" dur="500"/>
                                        <p:tgtEl>
                                          <p:spTgt spid="133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317"/>
                                        </p:tgtEl>
                                        <p:attrNameLst>
                                          <p:attrName>style.visibility</p:attrName>
                                        </p:attrNameLst>
                                      </p:cBhvr>
                                      <p:to>
                                        <p:strVal val="visible"/>
                                      </p:to>
                                    </p:set>
                                    <p:animEffect transition="in" filter="fade">
                                      <p:cBhvr>
                                        <p:cTn id="22" dur="500"/>
                                        <p:tgtEl>
                                          <p:spTgt spid="1331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316"/>
                                        </p:tgtEl>
                                        <p:attrNameLst>
                                          <p:attrName>style.visibility</p:attrName>
                                        </p:attrNameLst>
                                      </p:cBhvr>
                                      <p:to>
                                        <p:strVal val="visible"/>
                                      </p:to>
                                    </p:set>
                                    <p:animEffect transition="in" filter="fade">
                                      <p:cBhvr>
                                        <p:cTn id="27"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p:bldP spid="13316" grpId="0" animBg="1"/>
      <p:bldP spid="13317" grpId="0" animBg="1"/>
      <p:bldP spid="13318" grpId="0" animBg="1"/>
      <p:bldP spid="13319"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207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0" y="1447800"/>
            <a:ext cx="9207500" cy="708025"/>
          </a:xfrm>
          <a:prstGeom prst="rect">
            <a:avLst/>
          </a:prstGeom>
          <a:noFill/>
          <a:ln w="9525">
            <a:noFill/>
            <a:miter lim="800000"/>
            <a:headEnd/>
            <a:tailEnd/>
          </a:ln>
          <a:effectLst/>
        </p:spPr>
        <p:txBody>
          <a:bodyPr>
            <a:spAutoFit/>
          </a:bodyPr>
          <a:lstStyle/>
          <a:p>
            <a:pPr algn="ctr">
              <a:spcBef>
                <a:spcPct val="50000"/>
              </a:spcBef>
              <a:defRPr/>
            </a:pPr>
            <a:r>
              <a:rPr lang="en-US" sz="4000" dirty="0">
                <a:solidFill>
                  <a:schemeClr val="bg1"/>
                </a:solidFill>
                <a:effectLst>
                  <a:outerShdw blurRad="38100" dist="38100" dir="2700000" algn="tl">
                    <a:srgbClr val="C0C0C0"/>
                  </a:outerShdw>
                </a:effectLst>
                <a:latin typeface="+mn-lt"/>
              </a:rPr>
              <a:t>UBC Slopes, July 4, 2012</a:t>
            </a:r>
          </a:p>
        </p:txBody>
      </p:sp>
      <p:cxnSp>
        <p:nvCxnSpPr>
          <p:cNvPr id="4" name="Straight Arrow Connector 3"/>
          <p:cNvCxnSpPr/>
          <p:nvPr/>
        </p:nvCxnSpPr>
        <p:spPr>
          <a:xfrm flipH="1">
            <a:off x="6553200" y="3048000"/>
            <a:ext cx="129540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6934200" y="4191000"/>
            <a:ext cx="1295400" cy="0"/>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6605588" y="4800600"/>
            <a:ext cx="1295400" cy="0"/>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476118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47625"/>
            <a:ext cx="9139238"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2406650" y="4495800"/>
            <a:ext cx="6732588" cy="708025"/>
          </a:xfrm>
          <a:prstGeom prst="rect">
            <a:avLst/>
          </a:prstGeom>
          <a:noFill/>
          <a:ln w="9525">
            <a:noFill/>
            <a:miter lim="800000"/>
            <a:headEnd/>
            <a:tailEnd/>
          </a:ln>
          <a:effectLst/>
        </p:spPr>
        <p:txBody>
          <a:bodyPr>
            <a:spAutoFit/>
          </a:bodyPr>
          <a:lstStyle/>
          <a:p>
            <a:pPr algn="ctr">
              <a:spcBef>
                <a:spcPct val="50000"/>
              </a:spcBef>
              <a:defRPr/>
            </a:pPr>
            <a:r>
              <a:rPr lang="en-US" sz="4000" dirty="0">
                <a:solidFill>
                  <a:schemeClr val="bg1"/>
                </a:solidFill>
                <a:effectLst>
                  <a:outerShdw blurRad="38100" dist="38100" dir="2700000" algn="tl">
                    <a:srgbClr val="C0C0C0"/>
                  </a:outerShdw>
                </a:effectLst>
                <a:latin typeface="+mn-lt"/>
              </a:rPr>
              <a:t>UBC Slopes, July 4, 2012</a:t>
            </a:r>
          </a:p>
        </p:txBody>
      </p:sp>
    </p:spTree>
    <p:extLst>
      <p:ext uri="{BB962C8B-B14F-4D97-AF65-F5344CB8AC3E}">
        <p14:creationId xmlns:p14="http://schemas.microsoft.com/office/powerpoint/2010/main" val="241960153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70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0" y="5410200"/>
            <a:ext cx="9170988" cy="708025"/>
          </a:xfrm>
          <a:prstGeom prst="rect">
            <a:avLst/>
          </a:prstGeom>
          <a:noFill/>
          <a:ln w="9525">
            <a:noFill/>
            <a:miter lim="800000"/>
            <a:headEnd/>
            <a:tailEnd/>
          </a:ln>
          <a:effectLst/>
        </p:spPr>
        <p:txBody>
          <a:bodyPr>
            <a:spAutoFit/>
          </a:bodyPr>
          <a:lstStyle/>
          <a:p>
            <a:pPr algn="ctr">
              <a:spcBef>
                <a:spcPct val="50000"/>
              </a:spcBef>
              <a:defRPr/>
            </a:pPr>
            <a:r>
              <a:rPr lang="en-US" sz="4000" dirty="0">
                <a:solidFill>
                  <a:schemeClr val="bg1"/>
                </a:solidFill>
                <a:effectLst>
                  <a:outerShdw blurRad="38100" dist="38100" dir="2700000" algn="tl">
                    <a:srgbClr val="C0C0C0"/>
                  </a:outerShdw>
                </a:effectLst>
                <a:latin typeface="+mn-lt"/>
              </a:rPr>
              <a:t>UBC Slopes, November 26, 2012</a:t>
            </a:r>
          </a:p>
        </p:txBody>
      </p:sp>
      <p:cxnSp>
        <p:nvCxnSpPr>
          <p:cNvPr id="4" name="Straight Arrow Connector 3"/>
          <p:cNvCxnSpPr/>
          <p:nvPr/>
        </p:nvCxnSpPr>
        <p:spPr>
          <a:xfrm flipH="1">
            <a:off x="1981200" y="1447800"/>
            <a:ext cx="129540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2628900" y="2667000"/>
            <a:ext cx="1295400" cy="0"/>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2286000" y="3449638"/>
            <a:ext cx="1295400" cy="0"/>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296323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175"/>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26988" y="5764213"/>
            <a:ext cx="9170988" cy="708025"/>
          </a:xfrm>
          <a:prstGeom prst="rect">
            <a:avLst/>
          </a:prstGeom>
          <a:noFill/>
          <a:ln w="9525">
            <a:noFill/>
            <a:miter lim="800000"/>
            <a:headEnd/>
            <a:tailEnd/>
          </a:ln>
          <a:effectLst/>
        </p:spPr>
        <p:txBody>
          <a:bodyPr>
            <a:spAutoFit/>
          </a:bodyPr>
          <a:lstStyle/>
          <a:p>
            <a:pPr algn="ctr">
              <a:spcBef>
                <a:spcPct val="50000"/>
              </a:spcBef>
              <a:defRPr/>
            </a:pPr>
            <a:r>
              <a:rPr lang="en-US" sz="4000" dirty="0">
                <a:solidFill>
                  <a:schemeClr val="bg1"/>
                </a:solidFill>
                <a:effectLst>
                  <a:outerShdw blurRad="38100" dist="38100" dir="2700000" algn="tl">
                    <a:srgbClr val="C0C0C0"/>
                  </a:outerShdw>
                </a:effectLst>
                <a:latin typeface="+mn-lt"/>
              </a:rPr>
              <a:t>UBC Slopes, January 21, 2016</a:t>
            </a:r>
          </a:p>
        </p:txBody>
      </p:sp>
      <p:cxnSp>
        <p:nvCxnSpPr>
          <p:cNvPr id="4" name="Straight Arrow Connector 3"/>
          <p:cNvCxnSpPr/>
          <p:nvPr/>
        </p:nvCxnSpPr>
        <p:spPr>
          <a:xfrm flipH="1">
            <a:off x="2860675" y="1493838"/>
            <a:ext cx="129540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3810000" y="2609850"/>
            <a:ext cx="1295400" cy="0"/>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3581400" y="4267200"/>
            <a:ext cx="1295400" cy="0"/>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062792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292" y="1182"/>
            <a:ext cx="9157292" cy="6856818"/>
          </a:xfrm>
          <a:prstGeom prst="rect">
            <a:avLst/>
          </a:prstGeom>
        </p:spPr>
      </p:pic>
      <p:sp>
        <p:nvSpPr>
          <p:cNvPr id="3" name="Text Box 3"/>
          <p:cNvSpPr txBox="1">
            <a:spLocks noChangeArrowheads="1"/>
          </p:cNvSpPr>
          <p:nvPr/>
        </p:nvSpPr>
        <p:spPr bwMode="auto">
          <a:xfrm>
            <a:off x="-38677" y="6093296"/>
            <a:ext cx="9170988" cy="708025"/>
          </a:xfrm>
          <a:prstGeom prst="rect">
            <a:avLst/>
          </a:prstGeom>
          <a:solidFill>
            <a:srgbClr val="F2F2F2">
              <a:alpha val="30196"/>
            </a:srgbClr>
          </a:solidFill>
          <a:ln w="9525">
            <a:noFill/>
            <a:miter lim="800000"/>
            <a:headEnd/>
            <a:tailEnd/>
          </a:ln>
          <a:effectLst/>
        </p:spPr>
        <p:txBody>
          <a:bodyPr>
            <a:spAutoFit/>
          </a:bodyPr>
          <a:lstStyle/>
          <a:p>
            <a:pPr algn="ctr" fontAlgn="base">
              <a:spcBef>
                <a:spcPct val="50000"/>
              </a:spcBef>
              <a:spcAft>
                <a:spcPct val="0"/>
              </a:spcAft>
              <a:defRPr/>
            </a:pPr>
            <a:r>
              <a:rPr lang="en-US" sz="4000" dirty="0">
                <a:effectLst>
                  <a:outerShdw blurRad="38100" dist="38100" dir="2700000" algn="tl">
                    <a:srgbClr val="C0C0C0"/>
                  </a:outerShdw>
                </a:effectLst>
              </a:rPr>
              <a:t>UBC Slopes, February 3, 2017</a:t>
            </a:r>
          </a:p>
        </p:txBody>
      </p:sp>
      <p:cxnSp>
        <p:nvCxnSpPr>
          <p:cNvPr id="4" name="Straight Arrow Connector 3"/>
          <p:cNvCxnSpPr/>
          <p:nvPr/>
        </p:nvCxnSpPr>
        <p:spPr>
          <a:xfrm flipH="1">
            <a:off x="1763688" y="1124744"/>
            <a:ext cx="129540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2843808" y="2060848"/>
            <a:ext cx="1295400" cy="0"/>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2555776" y="3717032"/>
            <a:ext cx="1295400" cy="0"/>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4505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38745" cy="6858000"/>
          </a:xfrm>
          <a:prstGeom prst="rect">
            <a:avLst/>
          </a:prstGeom>
        </p:spPr>
      </p:pic>
      <p:sp>
        <p:nvSpPr>
          <p:cNvPr id="3" name="Text Box 3"/>
          <p:cNvSpPr txBox="1">
            <a:spLocks noChangeArrowheads="1"/>
          </p:cNvSpPr>
          <p:nvPr/>
        </p:nvSpPr>
        <p:spPr bwMode="auto">
          <a:xfrm>
            <a:off x="-32243" y="26276"/>
            <a:ext cx="9170988" cy="708025"/>
          </a:xfrm>
          <a:prstGeom prst="rect">
            <a:avLst/>
          </a:prstGeom>
          <a:solidFill>
            <a:srgbClr val="FFFFFF">
              <a:alpha val="30196"/>
            </a:srgbClr>
          </a:solidFill>
          <a:ln w="9525">
            <a:noFill/>
            <a:miter lim="800000"/>
            <a:headEnd/>
            <a:tailEnd/>
          </a:ln>
          <a:effectLst/>
        </p:spPr>
        <p:txBody>
          <a:bodyPr>
            <a:spAutoFit/>
          </a:bodyPr>
          <a:lstStyle/>
          <a:p>
            <a:pPr algn="ctr">
              <a:spcBef>
                <a:spcPct val="50000"/>
              </a:spcBef>
              <a:defRPr/>
            </a:pPr>
            <a:r>
              <a:rPr lang="en-US" sz="4000" dirty="0">
                <a:effectLst>
                  <a:outerShdw blurRad="38100" dist="38100" dir="2700000" algn="tl">
                    <a:srgbClr val="C0C0C0"/>
                  </a:outerShdw>
                </a:effectLst>
                <a:latin typeface="Arial"/>
              </a:rPr>
              <a:t>UBC Slopes, February 3, 2017</a:t>
            </a:r>
          </a:p>
        </p:txBody>
      </p:sp>
    </p:spTree>
    <p:extLst>
      <p:ext uri="{BB962C8B-B14F-4D97-AF65-F5344CB8AC3E}">
        <p14:creationId xmlns:p14="http://schemas.microsoft.com/office/powerpoint/2010/main" val="468128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192"/>
            <a:ext cx="9160256" cy="6870192"/>
          </a:xfrm>
          <a:prstGeom prst="rect">
            <a:avLst/>
          </a:prstGeom>
        </p:spPr>
      </p:pic>
      <p:sp>
        <p:nvSpPr>
          <p:cNvPr id="3" name="Text Box 3"/>
          <p:cNvSpPr txBox="1">
            <a:spLocks noChangeArrowheads="1"/>
          </p:cNvSpPr>
          <p:nvPr/>
        </p:nvSpPr>
        <p:spPr bwMode="auto">
          <a:xfrm>
            <a:off x="-59554" y="76200"/>
            <a:ext cx="9170988" cy="708025"/>
          </a:xfrm>
          <a:prstGeom prst="rect">
            <a:avLst/>
          </a:prstGeom>
          <a:solidFill>
            <a:srgbClr val="F2F2F2">
              <a:alpha val="30196"/>
            </a:srgbClr>
          </a:solidFill>
          <a:ln w="9525">
            <a:noFill/>
            <a:miter lim="800000"/>
            <a:headEnd/>
            <a:tailEnd/>
          </a:ln>
          <a:effectLst/>
        </p:spPr>
        <p:txBody>
          <a:bodyPr>
            <a:spAutoFit/>
          </a:bodyPr>
          <a:lstStyle/>
          <a:p>
            <a:pPr algn="ctr" fontAlgn="base">
              <a:spcBef>
                <a:spcPct val="50000"/>
              </a:spcBef>
              <a:spcAft>
                <a:spcPct val="0"/>
              </a:spcAft>
              <a:defRPr/>
            </a:pPr>
            <a:r>
              <a:rPr lang="en-US" sz="4000" dirty="0">
                <a:effectLst>
                  <a:outerShdw blurRad="38100" dist="38100" dir="2700000" algn="tl">
                    <a:srgbClr val="C0C0C0"/>
                  </a:outerShdw>
                </a:effectLst>
              </a:rPr>
              <a:t>UBC Slopes, January 24, 2019</a:t>
            </a:r>
          </a:p>
        </p:txBody>
      </p:sp>
      <p:cxnSp>
        <p:nvCxnSpPr>
          <p:cNvPr id="4" name="Straight Arrow Connector 3"/>
          <p:cNvCxnSpPr/>
          <p:nvPr/>
        </p:nvCxnSpPr>
        <p:spPr>
          <a:xfrm flipH="1">
            <a:off x="1905000" y="1524000"/>
            <a:ext cx="129540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2872740" y="1989064"/>
            <a:ext cx="1295400" cy="0"/>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2743200" y="3962400"/>
            <a:ext cx="1295400" cy="0"/>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31389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
          <p:cNvSpPr>
            <a:spLocks noChangeArrowheads="1"/>
          </p:cNvSpPr>
          <p:nvPr/>
        </p:nvSpPr>
        <p:spPr bwMode="auto">
          <a:xfrm>
            <a:off x="0" y="0"/>
            <a:ext cx="9144000" cy="1322387"/>
          </a:xfrm>
          <a:prstGeom prst="rect">
            <a:avLst/>
          </a:prstGeom>
          <a:solidFill>
            <a:srgbClr val="595959">
              <a:alpha val="50196"/>
            </a:srgbClr>
          </a:solidFill>
          <a:ln w="9525">
            <a:noFill/>
            <a:miter lim="800000"/>
            <a:headEnd/>
            <a:tailEnd/>
          </a:ln>
          <a:effectLst/>
        </p:spPr>
        <p:txBody>
          <a:bodyPr>
            <a:spAutoFit/>
          </a:bodyPr>
          <a:lstStyle/>
          <a:p>
            <a:pPr algn="ctr">
              <a:spcBef>
                <a:spcPct val="50000"/>
              </a:spcBef>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What will happen in this ditch when it starts raining?</a:t>
            </a:r>
          </a:p>
        </p:txBody>
      </p:sp>
    </p:spTree>
    <p:extLst>
      <p:ext uri="{BB962C8B-B14F-4D97-AF65-F5344CB8AC3E}">
        <p14:creationId xmlns:p14="http://schemas.microsoft.com/office/powerpoint/2010/main" val="77694535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4" name="Text Box 7"/>
          <p:cNvSpPr txBox="1">
            <a:spLocks noChangeArrowheads="1"/>
          </p:cNvSpPr>
          <p:nvPr/>
        </p:nvSpPr>
        <p:spPr bwMode="auto">
          <a:xfrm>
            <a:off x="0" y="6163830"/>
            <a:ext cx="9144000" cy="707886"/>
          </a:xfrm>
          <a:prstGeom prst="rect">
            <a:avLst/>
          </a:prstGeom>
          <a:solidFill>
            <a:srgbClr val="7F7F7F">
              <a:alpha val="50196"/>
            </a:srgbClr>
          </a:solidFill>
          <a:ln w="9525">
            <a:noFill/>
            <a:miter lim="800000"/>
            <a:headEnd/>
            <a:tailEnd/>
          </a:ln>
          <a:effectLst/>
        </p:spPr>
        <p:txBody>
          <a:bodyPr>
            <a:spAutoFit/>
          </a:bodyPr>
          <a:lstStyle/>
          <a:p>
            <a:pPr algn="ctr">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Ecosystems in motion.</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51735" y="11349"/>
            <a:ext cx="3582537" cy="2400300"/>
          </a:xfrm>
          <a:prstGeom prst="rect">
            <a:avLst/>
          </a:prstGeom>
        </p:spPr>
      </p:pic>
      <p:cxnSp>
        <p:nvCxnSpPr>
          <p:cNvPr id="6" name="Straight Arrow Connector 5"/>
          <p:cNvCxnSpPr/>
          <p:nvPr/>
        </p:nvCxnSpPr>
        <p:spPr>
          <a:xfrm flipH="1">
            <a:off x="4572000" y="2397058"/>
            <a:ext cx="979735" cy="270834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 Box 7"/>
          <p:cNvSpPr txBox="1">
            <a:spLocks noChangeArrowheads="1"/>
          </p:cNvSpPr>
          <p:nvPr/>
        </p:nvSpPr>
        <p:spPr bwMode="auto">
          <a:xfrm>
            <a:off x="5529037" y="1703763"/>
            <a:ext cx="3614963" cy="707886"/>
          </a:xfrm>
          <a:prstGeom prst="rect">
            <a:avLst/>
          </a:prstGeom>
          <a:solidFill>
            <a:srgbClr val="7F7F7F">
              <a:alpha val="50196"/>
            </a:srgbClr>
          </a:solidFill>
          <a:ln w="9525">
            <a:noFill/>
            <a:miter lim="800000"/>
            <a:headEnd/>
            <a:tailEnd/>
          </a:ln>
          <a:effectLst/>
        </p:spPr>
        <p:txBody>
          <a:bodyPr wrap="square">
            <a:spAutoFit/>
          </a:bodyPr>
          <a:lstStyle/>
          <a:p>
            <a:pPr algn="ctr">
              <a:defRPr/>
            </a:pPr>
            <a:r>
              <a:rPr lang="en-US" sz="2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Lichens fix Nitrogen, start soil building</a:t>
            </a: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045406"/>
            <a:ext cx="3048000" cy="2042160"/>
          </a:xfrm>
          <a:prstGeom prst="rect">
            <a:avLst/>
          </a:prstGeom>
        </p:spPr>
      </p:pic>
      <p:cxnSp>
        <p:nvCxnSpPr>
          <p:cNvPr id="11" name="Straight Arrow Connector 10"/>
          <p:cNvCxnSpPr/>
          <p:nvPr/>
        </p:nvCxnSpPr>
        <p:spPr>
          <a:xfrm flipV="1">
            <a:off x="3048000" y="2971800"/>
            <a:ext cx="381000" cy="109468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 Box 7"/>
          <p:cNvSpPr txBox="1">
            <a:spLocks noChangeArrowheads="1"/>
          </p:cNvSpPr>
          <p:nvPr/>
        </p:nvSpPr>
        <p:spPr bwMode="auto">
          <a:xfrm>
            <a:off x="0" y="4757782"/>
            <a:ext cx="3048000" cy="461665"/>
          </a:xfrm>
          <a:prstGeom prst="rect">
            <a:avLst/>
          </a:prstGeom>
          <a:solidFill>
            <a:srgbClr val="7F7F7F">
              <a:alpha val="50196"/>
            </a:srgbClr>
          </a:solidFill>
          <a:ln w="9525">
            <a:noFill/>
            <a:miter lim="800000"/>
            <a:headEnd/>
            <a:tailEnd/>
          </a:ln>
          <a:effectLst/>
        </p:spPr>
        <p:txBody>
          <a:bodyPr wrap="square">
            <a:spAutoFit/>
          </a:bodyPr>
          <a:lstStyle/>
          <a:p>
            <a:pPr algn="ctr">
              <a:defRPr/>
            </a:pPr>
            <a:r>
              <a:rPr lang="en-US" sz="24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Adds organic matter</a:t>
            </a:r>
          </a:p>
        </p:txBody>
      </p:sp>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154" y="-17834"/>
            <a:ext cx="2940754" cy="1970305"/>
          </a:xfrm>
          <a:prstGeom prst="rect">
            <a:avLst/>
          </a:prstGeom>
        </p:spPr>
      </p:pic>
      <p:cxnSp>
        <p:nvCxnSpPr>
          <p:cNvPr id="16" name="Straight Arrow Connector 15"/>
          <p:cNvCxnSpPr/>
          <p:nvPr/>
        </p:nvCxnSpPr>
        <p:spPr>
          <a:xfrm>
            <a:off x="2895600" y="1952471"/>
            <a:ext cx="1600200" cy="56784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 Box 7"/>
          <p:cNvSpPr txBox="1">
            <a:spLocks noChangeArrowheads="1"/>
          </p:cNvSpPr>
          <p:nvPr/>
        </p:nvSpPr>
        <p:spPr bwMode="auto">
          <a:xfrm>
            <a:off x="-22577" y="1552361"/>
            <a:ext cx="2895600" cy="400110"/>
          </a:xfrm>
          <a:prstGeom prst="rect">
            <a:avLst/>
          </a:prstGeom>
          <a:solidFill>
            <a:srgbClr val="7F7F7F">
              <a:alpha val="50196"/>
            </a:srgbClr>
          </a:solidFill>
          <a:ln w="9525">
            <a:noFill/>
            <a:miter lim="800000"/>
            <a:headEnd/>
            <a:tailEnd/>
          </a:ln>
          <a:effectLst/>
        </p:spPr>
        <p:txBody>
          <a:bodyPr wrap="square">
            <a:spAutoFit/>
          </a:bodyPr>
          <a:lstStyle/>
          <a:p>
            <a:pPr algn="ctr">
              <a:defRPr/>
            </a:pPr>
            <a:r>
              <a:rPr lang="en-US" sz="2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Develops soil horizons</a:t>
            </a:r>
          </a:p>
        </p:txBody>
      </p:sp>
    </p:spTree>
    <p:extLst>
      <p:ext uri="{BB962C8B-B14F-4D97-AF65-F5344CB8AC3E}">
        <p14:creationId xmlns:p14="http://schemas.microsoft.com/office/powerpoint/2010/main" val="2035720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4" grpId="0" animBg="1"/>
      <p:bldP spid="18"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3200" cy="6858000"/>
          </a:xfrm>
          <a:prstGeom prst="rect">
            <a:avLst/>
          </a:prstGeom>
        </p:spPr>
      </p:pic>
      <p:sp>
        <p:nvSpPr>
          <p:cNvPr id="3" name="Rectangle 5"/>
          <p:cNvSpPr>
            <a:spLocks noChangeArrowheads="1"/>
          </p:cNvSpPr>
          <p:nvPr/>
        </p:nvSpPr>
        <p:spPr bwMode="auto">
          <a:xfrm>
            <a:off x="0" y="0"/>
            <a:ext cx="9144000" cy="1323439"/>
          </a:xfrm>
          <a:prstGeom prst="rect">
            <a:avLst/>
          </a:prstGeom>
          <a:solidFill>
            <a:srgbClr val="595959">
              <a:alpha val="50196"/>
            </a:srgbClr>
          </a:solidFill>
          <a:ln w="9525">
            <a:noFill/>
            <a:miter lim="800000"/>
            <a:headEnd/>
            <a:tailEnd/>
          </a:ln>
          <a:effectLst/>
        </p:spPr>
        <p:txBody>
          <a:bodyPr>
            <a:spAutoFit/>
          </a:bodyPr>
          <a:lstStyle/>
          <a:p>
            <a:pPr algn="ctr">
              <a:spcBef>
                <a:spcPct val="50000"/>
              </a:spcBef>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So now it is raining and sediment is washing into a sensitive wetland</a:t>
            </a:r>
          </a:p>
        </p:txBody>
      </p:sp>
    </p:spTree>
    <p:extLst>
      <p:ext uri="{BB962C8B-B14F-4D97-AF65-F5344CB8AC3E}">
        <p14:creationId xmlns:p14="http://schemas.microsoft.com/office/powerpoint/2010/main" val="17540904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5-44 Silt fence Steele Creek not worki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Rectangle 5"/>
          <p:cNvSpPr>
            <a:spLocks noChangeArrowheads="1"/>
          </p:cNvSpPr>
          <p:nvPr/>
        </p:nvSpPr>
        <p:spPr bwMode="auto">
          <a:xfrm>
            <a:off x="0" y="908720"/>
            <a:ext cx="9144000" cy="1200329"/>
          </a:xfrm>
          <a:prstGeom prst="rect">
            <a:avLst/>
          </a:prstGeom>
          <a:noFill/>
          <a:ln w="9525">
            <a:noFill/>
            <a:miter lim="800000"/>
            <a:headEnd/>
            <a:tailEnd/>
          </a:ln>
          <a:effectLst/>
        </p:spPr>
        <p:txBody>
          <a:bodyPr>
            <a:spAutoFit/>
          </a:bodyPr>
          <a:lstStyle/>
          <a:p>
            <a:pPr algn="ctr">
              <a:spcBef>
                <a:spcPct val="50000"/>
              </a:spcBef>
              <a:defRPr/>
            </a:pPr>
            <a:r>
              <a:rPr lang="en-US" sz="36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Is this an effective erosion control system???</a:t>
            </a:r>
          </a:p>
        </p:txBody>
      </p:sp>
    </p:spTree>
    <p:extLst>
      <p:ext uri="{BB962C8B-B14F-4D97-AF65-F5344CB8AC3E}">
        <p14:creationId xmlns:p14="http://schemas.microsoft.com/office/powerpoint/2010/main" val="2816312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0901"/>
                                        </p:tgtEl>
                                        <p:attrNameLst>
                                          <p:attrName>style.visibility</p:attrName>
                                        </p:attrNameLst>
                                      </p:cBhvr>
                                      <p:to>
                                        <p:strVal val="visible"/>
                                      </p:to>
                                    </p:set>
                                    <p:animEffect transition="in" filter="fade">
                                      <p:cBhvr>
                                        <p:cTn id="7" dur="500"/>
                                        <p:tgtEl>
                                          <p:spTgt spid="80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1"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408"/>
            <a:ext cx="9144000" cy="6858000"/>
          </a:xfrm>
          <a:prstGeom prst="rect">
            <a:avLst/>
          </a:prstGeom>
        </p:spPr>
      </p:pic>
      <p:sp>
        <p:nvSpPr>
          <p:cNvPr id="4" name="Rectangle 5"/>
          <p:cNvSpPr>
            <a:spLocks noChangeArrowheads="1"/>
          </p:cNvSpPr>
          <p:nvPr/>
        </p:nvSpPr>
        <p:spPr bwMode="auto">
          <a:xfrm>
            <a:off x="0" y="1125538"/>
            <a:ext cx="9144000" cy="646112"/>
          </a:xfrm>
          <a:prstGeom prst="rect">
            <a:avLst/>
          </a:prstGeom>
          <a:noFill/>
          <a:ln w="9525">
            <a:noFill/>
            <a:miter lim="800000"/>
            <a:headEnd/>
            <a:tailEnd/>
          </a:ln>
          <a:effectLst/>
        </p:spPr>
        <p:txBody>
          <a:bodyPr>
            <a:spAutoFit/>
          </a:bodyPr>
          <a:lstStyle/>
          <a:p>
            <a:pPr algn="ctr">
              <a:spcBef>
                <a:spcPct val="50000"/>
              </a:spcBef>
              <a:defRPr/>
            </a:pPr>
            <a:r>
              <a:rPr lang="en-US" sz="36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What </a:t>
            </a:r>
            <a:r>
              <a:rPr lang="en-US" sz="360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about this?</a:t>
            </a:r>
            <a:endParaRPr lang="en-US" sz="36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6338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2-68 Poor sraw bale"/>
          <p:cNvPicPr>
            <a:picLocks noChangeAspect="1" noChangeArrowheads="1"/>
          </p:cNvPicPr>
          <p:nvPr/>
        </p:nvPicPr>
        <p:blipFill>
          <a:blip r:embed="rId3" cstate="email">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5"/>
          <p:cNvSpPr txBox="1">
            <a:spLocks noChangeArrowheads="1"/>
          </p:cNvSpPr>
          <p:nvPr/>
        </p:nvSpPr>
        <p:spPr bwMode="auto">
          <a:xfrm>
            <a:off x="0" y="533400"/>
            <a:ext cx="9144000" cy="707886"/>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4000" dirty="0">
                <a:solidFill>
                  <a:prstClr val="black"/>
                </a:solidFill>
                <a:effectLst>
                  <a:outerShdw blurRad="38100" dist="38100" dir="2700000" algn="tl">
                    <a:srgbClr val="C0C0C0"/>
                  </a:outerShdw>
                </a:effectLst>
                <a:cs typeface="Arial" charset="0"/>
              </a:rPr>
              <a:t>…or this???</a:t>
            </a:r>
          </a:p>
        </p:txBody>
      </p:sp>
    </p:spTree>
    <p:extLst>
      <p:ext uri="{BB962C8B-B14F-4D97-AF65-F5344CB8AC3E}">
        <p14:creationId xmlns:p14="http://schemas.microsoft.com/office/powerpoint/2010/main" val="401146336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fade">
                                      <p:cBhvr>
                                        <p:cTn id="7" dur="5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descr="Live Silt Fence dwg 1.tif"/>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64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
          <p:cNvSpPr>
            <a:spLocks noChangeArrowheads="1"/>
          </p:cNvSpPr>
          <p:nvPr/>
        </p:nvSpPr>
        <p:spPr bwMode="auto">
          <a:xfrm>
            <a:off x="0" y="5429250"/>
            <a:ext cx="9144000" cy="1323975"/>
          </a:xfrm>
          <a:prstGeom prst="rect">
            <a:avLst/>
          </a:prstGeom>
          <a:noFill/>
          <a:ln w="9525">
            <a:noFill/>
            <a:miter lim="800000"/>
            <a:headEnd/>
            <a:tailEnd/>
          </a:ln>
          <a:effectLst/>
        </p:spPr>
        <p:txBody>
          <a:bodyPr>
            <a:spAutoFit/>
          </a:bodyPr>
          <a:lstStyle/>
          <a:p>
            <a:pPr algn="ctr">
              <a:spcBef>
                <a:spcPct val="50000"/>
              </a:spcBef>
              <a:defRPr/>
            </a:pPr>
            <a:r>
              <a:rPr lang="en-US" sz="4000" dirty="0">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Live silt fencing slows flows and allows sediments to drop out</a:t>
            </a:r>
          </a:p>
        </p:txBody>
      </p:sp>
    </p:spTree>
    <p:extLst>
      <p:ext uri="{BB962C8B-B14F-4D97-AF65-F5344CB8AC3E}">
        <p14:creationId xmlns:p14="http://schemas.microsoft.com/office/powerpoint/2010/main" val="305321473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5-45 Live silt fence PCEC Mar 17 199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1" name="Rectangle 5"/>
          <p:cNvSpPr>
            <a:spLocks noChangeArrowheads="1"/>
          </p:cNvSpPr>
          <p:nvPr/>
        </p:nvSpPr>
        <p:spPr bwMode="auto">
          <a:xfrm>
            <a:off x="0" y="115888"/>
            <a:ext cx="9144000" cy="1323975"/>
          </a:xfrm>
          <a:prstGeom prst="rect">
            <a:avLst/>
          </a:prstGeom>
          <a:noFill/>
          <a:ln w="9525">
            <a:noFill/>
            <a:miter lim="800000"/>
            <a:headEnd/>
            <a:tailEnd/>
          </a:ln>
          <a:effectLst/>
        </p:spPr>
        <p:txBody>
          <a:bodyPr>
            <a:spAutoFit/>
          </a:bodyPr>
          <a:lstStyle/>
          <a:p>
            <a:pPr algn="ctr">
              <a:spcBef>
                <a:spcPct val="50000"/>
              </a:spcBef>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A high-tech solution, live silt fences, February 20, 1992</a:t>
            </a:r>
          </a:p>
        </p:txBody>
      </p:sp>
    </p:spTree>
    <p:extLst>
      <p:ext uri="{BB962C8B-B14F-4D97-AF65-F5344CB8AC3E}">
        <p14:creationId xmlns:p14="http://schemas.microsoft.com/office/powerpoint/2010/main" val="394884693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6261"/>
                                        </p:tgtEl>
                                        <p:attrNameLst>
                                          <p:attrName>style.visibility</p:attrName>
                                        </p:attrNameLst>
                                      </p:cBhvr>
                                      <p:to>
                                        <p:strVal val="visible"/>
                                      </p:to>
                                    </p:set>
                                    <p:animEffect transition="in" filter="fade">
                                      <p:cBhvr>
                                        <p:cTn id="7" dur="500"/>
                                        <p:tgtEl>
                                          <p:spTgt spid="96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1"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5-46 Live silt fence PCEC Mar 17 199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3" name="Rectangle 5"/>
          <p:cNvSpPr>
            <a:spLocks noChangeArrowheads="1"/>
          </p:cNvSpPr>
          <p:nvPr/>
        </p:nvSpPr>
        <p:spPr bwMode="auto">
          <a:xfrm>
            <a:off x="0" y="304800"/>
            <a:ext cx="9144000" cy="708025"/>
          </a:xfrm>
          <a:prstGeom prst="rect">
            <a:avLst/>
          </a:prstGeom>
          <a:noFill/>
          <a:ln w="9525">
            <a:noFill/>
            <a:miter lim="800000"/>
            <a:headEnd/>
            <a:tailEnd/>
          </a:ln>
          <a:effectLst/>
        </p:spPr>
        <p:txBody>
          <a:bodyPr>
            <a:spAutoFit/>
          </a:bodyPr>
          <a:lstStyle/>
          <a:p>
            <a:pPr algn="ctr">
              <a:spcBef>
                <a:spcPct val="50000"/>
              </a:spcBef>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February 20, 1992</a:t>
            </a:r>
          </a:p>
        </p:txBody>
      </p:sp>
    </p:spTree>
    <p:extLst>
      <p:ext uri="{BB962C8B-B14F-4D97-AF65-F5344CB8AC3E}">
        <p14:creationId xmlns:p14="http://schemas.microsoft.com/office/powerpoint/2010/main" val="33042504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4213"/>
                                        </p:tgtEl>
                                        <p:attrNameLst>
                                          <p:attrName>style.visibility</p:attrName>
                                        </p:attrNameLst>
                                      </p:cBhvr>
                                      <p:to>
                                        <p:strVal val="visible"/>
                                      </p:to>
                                    </p:set>
                                    <p:animEffect transition="in" filter="fade">
                                      <p:cBhvr>
                                        <p:cTn id="7" dur="500"/>
                                        <p:tgtEl>
                                          <p:spTgt spid="94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3"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5-47 Live silt fence PCEC May 11 199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Rectangle 5"/>
          <p:cNvSpPr>
            <a:spLocks noChangeArrowheads="1"/>
          </p:cNvSpPr>
          <p:nvPr/>
        </p:nvSpPr>
        <p:spPr bwMode="auto">
          <a:xfrm>
            <a:off x="0" y="304800"/>
            <a:ext cx="9144000" cy="708025"/>
          </a:xfrm>
          <a:prstGeom prst="rect">
            <a:avLst/>
          </a:prstGeom>
          <a:noFill/>
          <a:ln w="9525">
            <a:noFill/>
            <a:miter lim="800000"/>
            <a:headEnd/>
            <a:tailEnd/>
          </a:ln>
          <a:effectLst/>
        </p:spPr>
        <p:txBody>
          <a:bodyPr>
            <a:spAutoFit/>
          </a:bodyPr>
          <a:lstStyle/>
          <a:p>
            <a:pPr algn="ctr">
              <a:spcBef>
                <a:spcPct val="50000"/>
              </a:spcBef>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May 11, 1992</a:t>
            </a:r>
          </a:p>
        </p:txBody>
      </p:sp>
    </p:spTree>
    <p:extLst>
      <p:ext uri="{BB962C8B-B14F-4D97-AF65-F5344CB8AC3E}">
        <p14:creationId xmlns:p14="http://schemas.microsoft.com/office/powerpoint/2010/main" val="23296312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237"/>
                                        </p:tgtEl>
                                        <p:attrNameLst>
                                          <p:attrName>style.visibility</p:attrName>
                                        </p:attrNameLst>
                                      </p:cBhvr>
                                      <p:to>
                                        <p:strVal val="visible"/>
                                      </p:to>
                                    </p:set>
                                    <p:animEffect transition="in" filter="fade">
                                      <p:cBhvr>
                                        <p:cTn id="7" dur="500"/>
                                        <p:tgtEl>
                                          <p:spTgt spid="95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7"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5-48 Live silt fence PCEC Jan 30 1993"/>
          <p:cNvPicPr>
            <a:picLocks noChangeAspect="1" noChangeArrowheads="1"/>
          </p:cNvPicPr>
          <p:nvPr/>
        </p:nvPicPr>
        <p:blipFill>
          <a:blip r:embed="rId3" cstate="email">
            <a:lum bright="-6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Rectangle 5"/>
          <p:cNvSpPr>
            <a:spLocks noChangeArrowheads="1"/>
          </p:cNvSpPr>
          <p:nvPr/>
        </p:nvSpPr>
        <p:spPr bwMode="auto">
          <a:xfrm>
            <a:off x="0" y="304800"/>
            <a:ext cx="9144000" cy="708025"/>
          </a:xfrm>
          <a:prstGeom prst="rect">
            <a:avLst/>
          </a:prstGeom>
          <a:noFill/>
          <a:ln w="9525">
            <a:noFill/>
            <a:miter lim="800000"/>
            <a:headEnd/>
            <a:tailEnd/>
          </a:ln>
          <a:effectLst/>
        </p:spPr>
        <p:txBody>
          <a:bodyPr>
            <a:spAutoFit/>
          </a:bodyPr>
          <a:lstStyle/>
          <a:p>
            <a:pPr algn="ctr">
              <a:spcBef>
                <a:spcPct val="50000"/>
              </a:spcBef>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January 30, 1993</a:t>
            </a:r>
          </a:p>
        </p:txBody>
      </p:sp>
    </p:spTree>
    <p:extLst>
      <p:ext uri="{BB962C8B-B14F-4D97-AF65-F5344CB8AC3E}">
        <p14:creationId xmlns:p14="http://schemas.microsoft.com/office/powerpoint/2010/main" val="269683595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285"/>
                                        </p:tgtEl>
                                        <p:attrNameLst>
                                          <p:attrName>style.visibility</p:attrName>
                                        </p:attrNameLst>
                                      </p:cBhvr>
                                      <p:to>
                                        <p:strVal val="visible"/>
                                      </p:to>
                                    </p:set>
                                    <p:animEffect transition="in" filter="fade">
                                      <p:cBhvr>
                                        <p:cTn id="7" dur="500"/>
                                        <p:tgtEl>
                                          <p:spTgt spid="97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5"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5-49 Live silt fence PCEC April 5 1997"/>
          <p:cNvPicPr>
            <a:picLocks noChangeAspect="1" noChangeArrowheads="1"/>
          </p:cNvPicPr>
          <p:nvPr/>
        </p:nvPicPr>
        <p:blipFill>
          <a:blip r:embed="rId3" cstate="email">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Rectangle 5"/>
          <p:cNvSpPr>
            <a:spLocks noChangeArrowheads="1"/>
          </p:cNvSpPr>
          <p:nvPr/>
        </p:nvSpPr>
        <p:spPr bwMode="auto">
          <a:xfrm>
            <a:off x="0" y="304800"/>
            <a:ext cx="9144000" cy="708025"/>
          </a:xfrm>
          <a:prstGeom prst="rect">
            <a:avLst/>
          </a:prstGeom>
          <a:noFill/>
          <a:ln w="9525">
            <a:noFill/>
            <a:miter lim="800000"/>
            <a:headEnd/>
            <a:tailEnd/>
          </a:ln>
          <a:effectLst/>
        </p:spPr>
        <p:txBody>
          <a:bodyPr>
            <a:spAutoFit/>
          </a:bodyPr>
          <a:lstStyle/>
          <a:p>
            <a:pPr algn="ctr">
              <a:spcBef>
                <a:spcPct val="50000"/>
              </a:spcBef>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April 9, 1997</a:t>
            </a:r>
          </a:p>
        </p:txBody>
      </p:sp>
    </p:spTree>
    <p:extLst>
      <p:ext uri="{BB962C8B-B14F-4D97-AF65-F5344CB8AC3E}">
        <p14:creationId xmlns:p14="http://schemas.microsoft.com/office/powerpoint/2010/main" val="111653037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8309"/>
                                        </p:tgtEl>
                                        <p:attrNameLst>
                                          <p:attrName>style.visibility</p:attrName>
                                        </p:attrNameLst>
                                      </p:cBhvr>
                                      <p:to>
                                        <p:strVal val="visible"/>
                                      </p:to>
                                    </p:set>
                                    <p:animEffect transition="in" filter="fade">
                                      <p:cBhvr>
                                        <p:cTn id="7" dur="500"/>
                                        <p:tgtEl>
                                          <p:spTgt spid="98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225306" cy="6858000"/>
          </a:xfrm>
          <a:prstGeom prst="rect">
            <a:avLst/>
          </a:prstGeom>
        </p:spPr>
      </p:pic>
      <p:sp>
        <p:nvSpPr>
          <p:cNvPr id="4" name="Text Box 7"/>
          <p:cNvSpPr txBox="1">
            <a:spLocks noChangeArrowheads="1"/>
          </p:cNvSpPr>
          <p:nvPr/>
        </p:nvSpPr>
        <p:spPr bwMode="auto">
          <a:xfrm>
            <a:off x="0" y="6150114"/>
            <a:ext cx="9144000" cy="707886"/>
          </a:xfrm>
          <a:prstGeom prst="rect">
            <a:avLst/>
          </a:prstGeom>
          <a:noFill/>
          <a:ln w="9525">
            <a:noFill/>
            <a:miter lim="800000"/>
            <a:headEnd/>
            <a:tailEnd/>
          </a:ln>
          <a:effectLst/>
        </p:spPr>
        <p:txBody>
          <a:bodyPr>
            <a:spAutoFit/>
          </a:bodyPr>
          <a:lstStyle/>
          <a:p>
            <a:pPr algn="ctr">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Behind retreating glaciers?</a:t>
            </a:r>
          </a:p>
        </p:txBody>
      </p:sp>
    </p:spTree>
    <p:extLst>
      <p:ext uri="{BB962C8B-B14F-4D97-AF65-F5344CB8AC3E}">
        <p14:creationId xmlns:p14="http://schemas.microsoft.com/office/powerpoint/2010/main" val="834006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5-50 Live silt fence PCEC April 5 199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Rectangle 5"/>
          <p:cNvSpPr>
            <a:spLocks noChangeArrowheads="1"/>
          </p:cNvSpPr>
          <p:nvPr/>
        </p:nvSpPr>
        <p:spPr bwMode="auto">
          <a:xfrm>
            <a:off x="0" y="304800"/>
            <a:ext cx="9144000" cy="708025"/>
          </a:xfrm>
          <a:prstGeom prst="rect">
            <a:avLst/>
          </a:prstGeom>
          <a:noFill/>
          <a:ln w="9525">
            <a:noFill/>
            <a:miter lim="800000"/>
            <a:headEnd/>
            <a:tailEnd/>
          </a:ln>
          <a:effectLst/>
        </p:spPr>
        <p:txBody>
          <a:bodyPr>
            <a:spAutoFit/>
          </a:bodyPr>
          <a:lstStyle/>
          <a:p>
            <a:pPr algn="ctr">
              <a:spcBef>
                <a:spcPct val="50000"/>
              </a:spcBef>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April 9, 1997</a:t>
            </a:r>
          </a:p>
        </p:txBody>
      </p:sp>
    </p:spTree>
    <p:extLst>
      <p:ext uri="{BB962C8B-B14F-4D97-AF65-F5344CB8AC3E}">
        <p14:creationId xmlns:p14="http://schemas.microsoft.com/office/powerpoint/2010/main" val="37892003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Effect transition="in" filter="fade">
                                      <p:cBhvr>
                                        <p:cTn id="7" dur="500"/>
                                        <p:tgtEl>
                                          <p:spTgt spid="99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456" y="-21078"/>
            <a:ext cx="9163455" cy="6879078"/>
          </a:xfrm>
          <a:prstGeom prst="rect">
            <a:avLst/>
          </a:prstGeom>
        </p:spPr>
      </p:pic>
      <p:sp>
        <p:nvSpPr>
          <p:cNvPr id="3" name="Rectangle 5"/>
          <p:cNvSpPr>
            <a:spLocks noChangeArrowheads="1"/>
          </p:cNvSpPr>
          <p:nvPr/>
        </p:nvSpPr>
        <p:spPr bwMode="auto">
          <a:xfrm>
            <a:off x="-29184" y="5976562"/>
            <a:ext cx="9144000" cy="708025"/>
          </a:xfrm>
          <a:prstGeom prst="rect">
            <a:avLst/>
          </a:prstGeom>
          <a:noFill/>
          <a:ln w="9525">
            <a:noFill/>
            <a:miter lim="800000"/>
            <a:headEnd/>
            <a:tailEnd/>
          </a:ln>
          <a:effectLst/>
        </p:spPr>
        <p:txBody>
          <a:bodyPr>
            <a:spAutoFit/>
          </a:bodyPr>
          <a:lstStyle/>
          <a:p>
            <a:pPr algn="ctr">
              <a:spcBef>
                <a:spcPct val="50000"/>
              </a:spcBef>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May 25, 2018</a:t>
            </a:r>
          </a:p>
        </p:txBody>
      </p:sp>
      <p:sp>
        <p:nvSpPr>
          <p:cNvPr id="4" name="Rectangle 5"/>
          <p:cNvSpPr>
            <a:spLocks noChangeArrowheads="1"/>
          </p:cNvSpPr>
          <p:nvPr/>
        </p:nvSpPr>
        <p:spPr bwMode="auto">
          <a:xfrm>
            <a:off x="76200" y="5257800"/>
            <a:ext cx="9144000" cy="707886"/>
          </a:xfrm>
          <a:prstGeom prst="rect">
            <a:avLst/>
          </a:prstGeom>
          <a:noFill/>
          <a:ln w="9525">
            <a:noFill/>
            <a:miter lim="800000"/>
            <a:headEnd/>
            <a:tailEnd/>
          </a:ln>
          <a:effectLst/>
        </p:spPr>
        <p:txBody>
          <a:bodyPr>
            <a:spAutoFit/>
          </a:bodyPr>
          <a:lstStyle/>
          <a:p>
            <a:pPr algn="ctr">
              <a:spcBef>
                <a:spcPct val="50000"/>
              </a:spcBef>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Vancouver Island Gas Pipeline RoW</a:t>
            </a:r>
          </a:p>
        </p:txBody>
      </p:sp>
    </p:spTree>
    <p:extLst>
      <p:ext uri="{BB962C8B-B14F-4D97-AF65-F5344CB8AC3E}">
        <p14:creationId xmlns:p14="http://schemas.microsoft.com/office/powerpoint/2010/main" val="40426851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
          <p:cNvSpPr>
            <a:spLocks noChangeArrowheads="1"/>
          </p:cNvSpPr>
          <p:nvPr/>
        </p:nvSpPr>
        <p:spPr bwMode="auto">
          <a:xfrm>
            <a:off x="0" y="115888"/>
            <a:ext cx="9144000" cy="1323975"/>
          </a:xfrm>
          <a:prstGeom prst="rect">
            <a:avLst/>
          </a:prstGeom>
          <a:noFill/>
          <a:ln w="9525">
            <a:noFill/>
            <a:miter lim="800000"/>
            <a:headEnd/>
            <a:tailEnd/>
          </a:ln>
          <a:effectLst/>
        </p:spPr>
        <p:txBody>
          <a:bodyPr>
            <a:spAutoFit/>
          </a:bodyPr>
          <a:lstStyle/>
          <a:p>
            <a:pPr algn="ctr">
              <a:spcBef>
                <a:spcPct val="50000"/>
              </a:spcBef>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Disturbed streambank prior to treatment, October 12, 2005</a:t>
            </a:r>
          </a:p>
        </p:txBody>
      </p:sp>
    </p:spTree>
    <p:extLst>
      <p:ext uri="{BB962C8B-B14F-4D97-AF65-F5344CB8AC3E}">
        <p14:creationId xmlns:p14="http://schemas.microsoft.com/office/powerpoint/2010/main" val="350952306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17892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3813" y="188913"/>
            <a:ext cx="9144001" cy="708025"/>
          </a:xfrm>
          <a:prstGeom prst="rect">
            <a:avLst/>
          </a:prstGeom>
          <a:noFill/>
        </p:spPr>
        <p:txBody>
          <a:bodyPr>
            <a:spAutoFit/>
          </a:bodyPr>
          <a:lstStyle/>
          <a:p>
            <a:pPr algn="ctr">
              <a:defRPr/>
            </a:pPr>
            <a:r>
              <a:rPr lang="en-US" sz="40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Cuttings ready to go</a:t>
            </a:r>
            <a:endParaRPr lang="en-CA" sz="40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8328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
          <p:cNvSpPr>
            <a:spLocks noChangeArrowheads="1"/>
          </p:cNvSpPr>
          <p:nvPr/>
        </p:nvSpPr>
        <p:spPr bwMode="auto">
          <a:xfrm>
            <a:off x="0" y="115888"/>
            <a:ext cx="9144000" cy="1323975"/>
          </a:xfrm>
          <a:prstGeom prst="rect">
            <a:avLst/>
          </a:prstGeom>
          <a:noFill/>
          <a:ln w="9525">
            <a:noFill/>
            <a:miter lim="800000"/>
            <a:headEnd/>
            <a:tailEnd/>
          </a:ln>
          <a:effectLst/>
        </p:spPr>
        <p:txBody>
          <a:bodyPr>
            <a:spAutoFit/>
          </a:bodyPr>
          <a:lstStyle/>
          <a:p>
            <a:pPr algn="ctr">
              <a:spcBef>
                <a:spcPct val="50000"/>
              </a:spcBef>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Disturbed streambank after treatment, December 18, 2005</a:t>
            </a:r>
          </a:p>
        </p:txBody>
      </p:sp>
    </p:spTree>
    <p:extLst>
      <p:ext uri="{BB962C8B-B14F-4D97-AF65-F5344CB8AC3E}">
        <p14:creationId xmlns:p14="http://schemas.microsoft.com/office/powerpoint/2010/main" val="144564375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
          <p:cNvSpPr>
            <a:spLocks noChangeArrowheads="1"/>
          </p:cNvSpPr>
          <p:nvPr/>
        </p:nvSpPr>
        <p:spPr bwMode="auto">
          <a:xfrm>
            <a:off x="0" y="11113"/>
            <a:ext cx="9144000" cy="1323975"/>
          </a:xfrm>
          <a:prstGeom prst="rect">
            <a:avLst/>
          </a:prstGeom>
          <a:noFill/>
          <a:ln w="9525">
            <a:noFill/>
            <a:miter lim="800000"/>
            <a:headEnd/>
            <a:tailEnd/>
          </a:ln>
          <a:effectLst/>
        </p:spPr>
        <p:txBody>
          <a:bodyPr>
            <a:spAutoFit/>
          </a:bodyPr>
          <a:lstStyle/>
          <a:p>
            <a:pPr algn="ctr">
              <a:spcBef>
                <a:spcPct val="50000"/>
              </a:spcBef>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Disturbed streambank growing,</a:t>
            </a:r>
          </a:p>
          <a:p>
            <a:pPr algn="ctr">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July 14, 2006</a:t>
            </a:r>
          </a:p>
        </p:txBody>
      </p:sp>
    </p:spTree>
    <p:extLst>
      <p:ext uri="{BB962C8B-B14F-4D97-AF65-F5344CB8AC3E}">
        <p14:creationId xmlns:p14="http://schemas.microsoft.com/office/powerpoint/2010/main" val="45566447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115888"/>
            <a:ext cx="9144000" cy="708025"/>
          </a:xfrm>
          <a:prstGeom prst="rect">
            <a:avLst/>
          </a:prstGeom>
          <a:noFill/>
        </p:spPr>
        <p:txBody>
          <a:bodyPr>
            <a:spAutoFit/>
          </a:bodyPr>
          <a:lstStyle/>
          <a:p>
            <a:pPr algn="ctr">
              <a:defRPr/>
            </a:pPr>
            <a:r>
              <a:rPr lang="en-US" sz="40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May 1, 2010</a:t>
            </a:r>
            <a:endParaRPr lang="en-CA" sz="40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4646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1" descr="Rough and loose Greenhills mine 11.jpg"/>
          <p:cNvPicPr>
            <a:picLocks noChangeAspect="1"/>
          </p:cNvPicPr>
          <p:nvPr/>
        </p:nvPicPr>
        <p:blipFill>
          <a:blip r:embed="rId3" cstate="email">
            <a:lum bright="-10000" contrast="1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0" y="214313"/>
            <a:ext cx="9144000" cy="1323439"/>
          </a:xfrm>
          <a:prstGeom prst="rect">
            <a:avLst/>
          </a:prstGeom>
          <a:noFill/>
          <a:ln w="9525">
            <a:noFill/>
            <a:miter lim="800000"/>
            <a:headEnd/>
            <a:tailEnd/>
          </a:ln>
          <a:effectLst/>
        </p:spPr>
        <p:txBody>
          <a:bodyPr>
            <a:spAutoFit/>
          </a:bodyPr>
          <a:lstStyle/>
          <a:p>
            <a:pPr algn="ctr">
              <a:spcBef>
                <a:spcPct val="50000"/>
              </a:spcBef>
              <a:defRPr/>
            </a:pPr>
            <a:r>
              <a:rPr lang="en-CA" sz="4000" dirty="0">
                <a:solidFill>
                  <a:srgbClr val="FFFFFF"/>
                </a:solidFill>
                <a:effectLst>
                  <a:outerShdw blurRad="38100" dist="38100" dir="2700000" algn="tl">
                    <a:srgbClr val="C0C0C0"/>
                  </a:outerShdw>
                </a:effectLst>
                <a:cs typeface="Arial" panose="020B0604020202020204" pitchFamily="34" charset="0"/>
              </a:rPr>
              <a:t>Natural processes can provide significant advantages.</a:t>
            </a:r>
            <a:endParaRPr lang="en-CA" sz="3600" dirty="0">
              <a:solidFill>
                <a:srgbClr val="FFFFFF"/>
              </a:solidFill>
              <a:effectLst>
                <a:outerShdw blurRad="38100" dist="38100" dir="2700000" algn="tl">
                  <a:srgbClr val="C0C0C0"/>
                </a:outerShdw>
              </a:effectLst>
              <a:cs typeface="Arial" panose="020B0604020202020204" pitchFamily="34" charset="0"/>
            </a:endParaRPr>
          </a:p>
        </p:txBody>
      </p:sp>
    </p:spTree>
    <p:extLst>
      <p:ext uri="{BB962C8B-B14F-4D97-AF65-F5344CB8AC3E}">
        <p14:creationId xmlns:p14="http://schemas.microsoft.com/office/powerpoint/2010/main" val="179848142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1" descr="Rough and loose Greenhills mine 1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0" y="4924663"/>
            <a:ext cx="9144000" cy="1938992"/>
          </a:xfrm>
          <a:prstGeom prst="rect">
            <a:avLst/>
          </a:prstGeom>
          <a:solidFill>
            <a:schemeClr val="bg2">
              <a:alpha val="50196"/>
            </a:schemeClr>
          </a:solidFill>
          <a:ln w="9525">
            <a:noFill/>
            <a:miter lim="800000"/>
            <a:headEnd/>
            <a:tailEnd/>
          </a:ln>
          <a:effectLst/>
        </p:spPr>
        <p:txBody>
          <a:bodyPr>
            <a:spAutoFit/>
          </a:bodyPr>
          <a:lstStyle/>
          <a:p>
            <a:pPr algn="ctr">
              <a:spcBef>
                <a:spcPct val="50000"/>
              </a:spcBef>
              <a:defRPr/>
            </a:pPr>
            <a:r>
              <a:rPr lang="en-US" sz="4000" dirty="0">
                <a:solidFill>
                  <a:srgbClr val="FFFFFF"/>
                </a:solidFill>
                <a:effectLst>
                  <a:outerShdw blurRad="38100" dist="38100" dir="2700000" algn="tl">
                    <a:srgbClr val="C0C0C0"/>
                  </a:outerShdw>
                </a:effectLst>
              </a:rPr>
              <a:t>At this coal mine site, the rough and loose surface creates North and South exposures.</a:t>
            </a:r>
          </a:p>
        </p:txBody>
      </p:sp>
    </p:spTree>
    <p:extLst>
      <p:ext uri="{BB962C8B-B14F-4D97-AF65-F5344CB8AC3E}">
        <p14:creationId xmlns:p14="http://schemas.microsoft.com/office/powerpoint/2010/main" val="224039301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 Box 5"/>
          <p:cNvSpPr txBox="1">
            <a:spLocks noChangeArrowheads="1"/>
          </p:cNvSpPr>
          <p:nvPr/>
        </p:nvSpPr>
        <p:spPr bwMode="auto">
          <a:xfrm>
            <a:off x="-25940" y="4919008"/>
            <a:ext cx="9144000" cy="1938992"/>
          </a:xfrm>
          <a:prstGeom prst="rect">
            <a:avLst/>
          </a:prstGeom>
          <a:solidFill>
            <a:srgbClr val="0D0D0D">
              <a:alpha val="14902"/>
            </a:srgbClr>
          </a:solidFill>
          <a:ln w="9525">
            <a:noFill/>
            <a:miter lim="800000"/>
            <a:headEnd/>
            <a:tailEnd/>
          </a:ln>
          <a:effectLst/>
        </p:spPr>
        <p:txBody>
          <a:bodyPr>
            <a:spAutoFit/>
          </a:bodyPr>
          <a:lstStyle/>
          <a:p>
            <a:pPr algn="ctr">
              <a:spcBef>
                <a:spcPct val="50000"/>
              </a:spcBef>
              <a:defRPr/>
            </a:pPr>
            <a:r>
              <a:rPr lang="en-CA" sz="4000" dirty="0">
                <a:solidFill>
                  <a:srgbClr val="FFFFFF"/>
                </a:solidFill>
                <a:effectLst>
                  <a:outerShdw blurRad="38100" dist="38100" dir="2700000" algn="tl">
                    <a:srgbClr val="C0C0C0"/>
                  </a:outerShdw>
                </a:effectLst>
                <a:cs typeface="Arial" panose="020B0604020202020204" pitchFamily="34" charset="0"/>
              </a:rPr>
              <a:t>We can use natural processes as a model for the restoration of large mines.</a:t>
            </a:r>
            <a:endParaRPr lang="en-CA" sz="3600" dirty="0">
              <a:solidFill>
                <a:srgbClr val="FFFFFF"/>
              </a:solidFill>
              <a:effectLst>
                <a:outerShdw blurRad="38100" dist="38100" dir="2700000" algn="tl">
                  <a:srgbClr val="C0C0C0"/>
                </a:outerShdw>
              </a:effectLst>
              <a:cs typeface="Arial" panose="020B0604020202020204" pitchFamily="34" charset="0"/>
            </a:endParaRPr>
          </a:p>
        </p:txBody>
      </p:sp>
    </p:spTree>
    <p:extLst>
      <p:ext uri="{BB962C8B-B14F-4D97-AF65-F5344CB8AC3E}">
        <p14:creationId xmlns:p14="http://schemas.microsoft.com/office/powerpoint/2010/main" val="4962941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43" y="-35668"/>
            <a:ext cx="9144000" cy="6893668"/>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9213" y="-35668"/>
            <a:ext cx="3906409" cy="2626468"/>
          </a:xfrm>
          <a:prstGeom prst="rect">
            <a:avLst/>
          </a:prstGeom>
        </p:spPr>
      </p:pic>
      <p:sp>
        <p:nvSpPr>
          <p:cNvPr id="4" name="Text Box 7"/>
          <p:cNvSpPr txBox="1">
            <a:spLocks noChangeArrowheads="1"/>
          </p:cNvSpPr>
          <p:nvPr/>
        </p:nvSpPr>
        <p:spPr bwMode="auto">
          <a:xfrm>
            <a:off x="8107" y="6150114"/>
            <a:ext cx="9144000" cy="707886"/>
          </a:xfrm>
          <a:prstGeom prst="rect">
            <a:avLst/>
          </a:prstGeom>
          <a:solidFill>
            <a:srgbClr val="7F7F7F">
              <a:alpha val="50196"/>
            </a:srgbClr>
          </a:solidFill>
          <a:ln w="9525">
            <a:noFill/>
            <a:miter lim="800000"/>
            <a:headEnd/>
            <a:tailEnd/>
          </a:ln>
          <a:effectLst/>
        </p:spPr>
        <p:txBody>
          <a:bodyPr>
            <a:spAutoFit/>
          </a:bodyPr>
          <a:lstStyle/>
          <a:p>
            <a:pPr algn="ctr">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Ecosystems in motion.</a:t>
            </a:r>
          </a:p>
        </p:txBody>
      </p:sp>
      <p:cxnSp>
        <p:nvCxnSpPr>
          <p:cNvPr id="5" name="Straight Arrow Connector 4"/>
          <p:cNvCxnSpPr/>
          <p:nvPr/>
        </p:nvCxnSpPr>
        <p:spPr>
          <a:xfrm flipH="1">
            <a:off x="4572001" y="2590800"/>
            <a:ext cx="667212" cy="25146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 Box 7"/>
          <p:cNvSpPr txBox="1">
            <a:spLocks noChangeArrowheads="1"/>
          </p:cNvSpPr>
          <p:nvPr/>
        </p:nvSpPr>
        <p:spPr bwMode="auto">
          <a:xfrm>
            <a:off x="5239213" y="1747246"/>
            <a:ext cx="3906409" cy="830997"/>
          </a:xfrm>
          <a:prstGeom prst="rect">
            <a:avLst/>
          </a:prstGeom>
          <a:solidFill>
            <a:srgbClr val="7F7F7F">
              <a:alpha val="50196"/>
            </a:srgbClr>
          </a:solidFill>
          <a:ln w="9525">
            <a:noFill/>
            <a:miter lim="800000"/>
            <a:headEnd/>
            <a:tailEnd/>
          </a:ln>
          <a:effectLst/>
        </p:spPr>
        <p:txBody>
          <a:bodyPr wrap="square">
            <a:spAutoFit/>
          </a:bodyPr>
          <a:lstStyle/>
          <a:p>
            <a:pPr algn="ctr">
              <a:defRPr/>
            </a:pPr>
            <a:r>
              <a:rPr lang="en-US" sz="24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Alders fix Nitrogen, start soil building</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200400"/>
            <a:ext cx="3352800" cy="2514600"/>
          </a:xfrm>
          <a:prstGeom prst="rect">
            <a:avLst/>
          </a:prstGeom>
        </p:spPr>
      </p:pic>
      <p:cxnSp>
        <p:nvCxnSpPr>
          <p:cNvPr id="9" name="Straight Arrow Connector 8"/>
          <p:cNvCxnSpPr/>
          <p:nvPr/>
        </p:nvCxnSpPr>
        <p:spPr>
          <a:xfrm>
            <a:off x="3352800" y="5538443"/>
            <a:ext cx="914400" cy="17655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 Box 7"/>
          <p:cNvSpPr txBox="1">
            <a:spLocks noChangeArrowheads="1"/>
          </p:cNvSpPr>
          <p:nvPr/>
        </p:nvSpPr>
        <p:spPr bwMode="auto">
          <a:xfrm>
            <a:off x="0" y="4884003"/>
            <a:ext cx="3352800" cy="830997"/>
          </a:xfrm>
          <a:prstGeom prst="rect">
            <a:avLst/>
          </a:prstGeom>
          <a:solidFill>
            <a:srgbClr val="7F7F7F">
              <a:alpha val="50196"/>
            </a:srgbClr>
          </a:solidFill>
          <a:ln w="9525">
            <a:noFill/>
            <a:miter lim="800000"/>
            <a:headEnd/>
            <a:tailEnd/>
          </a:ln>
          <a:effectLst/>
        </p:spPr>
        <p:txBody>
          <a:bodyPr wrap="square">
            <a:spAutoFit/>
          </a:bodyPr>
          <a:lstStyle/>
          <a:p>
            <a:pPr algn="ctr">
              <a:defRPr/>
            </a:pPr>
            <a:r>
              <a:rPr lang="en-US" sz="24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Willows add organic matter</a:t>
            </a:r>
          </a:p>
        </p:txBody>
      </p:sp>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35668"/>
            <a:ext cx="2743200" cy="2057400"/>
          </a:xfrm>
          <a:prstGeom prst="rect">
            <a:avLst/>
          </a:prstGeom>
        </p:spPr>
      </p:pic>
      <p:sp>
        <p:nvSpPr>
          <p:cNvPr id="15" name="Text Box 7"/>
          <p:cNvSpPr txBox="1">
            <a:spLocks noChangeArrowheads="1"/>
          </p:cNvSpPr>
          <p:nvPr/>
        </p:nvSpPr>
        <p:spPr bwMode="auto">
          <a:xfrm>
            <a:off x="8107" y="1313846"/>
            <a:ext cx="2765777" cy="707886"/>
          </a:xfrm>
          <a:prstGeom prst="rect">
            <a:avLst/>
          </a:prstGeom>
          <a:solidFill>
            <a:srgbClr val="7F7F7F">
              <a:alpha val="50196"/>
            </a:srgbClr>
          </a:solidFill>
          <a:ln w="9525">
            <a:noFill/>
            <a:miter lim="800000"/>
            <a:headEnd/>
            <a:tailEnd/>
          </a:ln>
          <a:effectLst/>
        </p:spPr>
        <p:txBody>
          <a:bodyPr wrap="square">
            <a:spAutoFit/>
          </a:bodyPr>
          <a:lstStyle/>
          <a:p>
            <a:pPr algn="ctr">
              <a:defRPr/>
            </a:pPr>
            <a:r>
              <a:rPr lang="en-US" sz="2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Conifers develop soil horizons</a:t>
            </a:r>
          </a:p>
        </p:txBody>
      </p:sp>
      <p:cxnSp>
        <p:nvCxnSpPr>
          <p:cNvPr id="16" name="Straight Arrow Connector 15"/>
          <p:cNvCxnSpPr/>
          <p:nvPr/>
        </p:nvCxnSpPr>
        <p:spPr>
          <a:xfrm flipH="1">
            <a:off x="609600" y="2004313"/>
            <a:ext cx="2133600" cy="66268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7788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2" grpId="0" animBg="1"/>
      <p:bldP spid="15"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622"/>
            <a:ext cx="9146161" cy="6859621"/>
          </a:xfrm>
          <a:prstGeom prst="rect">
            <a:avLst/>
          </a:prstGeom>
        </p:spPr>
      </p:pic>
      <p:sp>
        <p:nvSpPr>
          <p:cNvPr id="4" name="Text Box 5"/>
          <p:cNvSpPr txBox="1">
            <a:spLocks noChangeArrowheads="1"/>
          </p:cNvSpPr>
          <p:nvPr/>
        </p:nvSpPr>
        <p:spPr bwMode="auto">
          <a:xfrm>
            <a:off x="-1" y="838200"/>
            <a:ext cx="9144000" cy="2123658"/>
          </a:xfrm>
          <a:prstGeom prst="rect">
            <a:avLst/>
          </a:prstGeom>
          <a:noFill/>
          <a:ln w="9525">
            <a:noFill/>
            <a:miter lim="800000"/>
            <a:headEnd/>
            <a:tailEnd/>
          </a:ln>
          <a:effectLst/>
        </p:spPr>
        <p:txBody>
          <a:bodyPr wrap="square">
            <a:spAutoFit/>
          </a:bodyPr>
          <a:lstStyle/>
          <a:p>
            <a:pPr algn="ctr" fontAlgn="base">
              <a:spcBef>
                <a:spcPct val="0"/>
              </a:spcBef>
              <a:spcAft>
                <a:spcPct val="0"/>
              </a:spcAft>
              <a:defRPr/>
            </a:pPr>
            <a:r>
              <a:rPr lang="en-US" sz="4400" dirty="0">
                <a:solidFill>
                  <a:srgbClr val="FFFFFF"/>
                </a:solidFill>
                <a:effectLst>
                  <a:outerShdw blurRad="38100" dist="38100" dir="2700000" algn="tl">
                    <a:srgbClr val="C0C0C0"/>
                  </a:outerShdw>
                </a:effectLst>
                <a:latin typeface="Arial"/>
              </a:rPr>
              <a:t>These are very cost-effective strategies for the restoration of large disturbances </a:t>
            </a:r>
          </a:p>
        </p:txBody>
      </p:sp>
    </p:spTree>
    <p:extLst>
      <p:ext uri="{BB962C8B-B14F-4D97-AF65-F5344CB8AC3E}">
        <p14:creationId xmlns:p14="http://schemas.microsoft.com/office/powerpoint/2010/main" val="6531154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782" y="0"/>
            <a:ext cx="9164782" cy="6858000"/>
          </a:xfrm>
          <a:prstGeom prst="rect">
            <a:avLst/>
          </a:prstGeom>
        </p:spPr>
      </p:pic>
      <p:sp>
        <p:nvSpPr>
          <p:cNvPr id="4" name="Text Box 5"/>
          <p:cNvSpPr txBox="1">
            <a:spLocks noChangeArrowheads="1"/>
          </p:cNvSpPr>
          <p:nvPr/>
        </p:nvSpPr>
        <p:spPr bwMode="auto">
          <a:xfrm>
            <a:off x="0" y="228600"/>
            <a:ext cx="9144000" cy="1938992"/>
          </a:xfrm>
          <a:prstGeom prst="rect">
            <a:avLst/>
          </a:prstGeom>
          <a:noFill/>
          <a:ln w="9525">
            <a:noFill/>
            <a:miter lim="800000"/>
            <a:headEnd/>
            <a:tailEnd/>
          </a:ln>
          <a:effectLst/>
        </p:spPr>
        <p:txBody>
          <a:bodyPr wrap="square">
            <a:spAutoFit/>
          </a:bodyPr>
          <a:lstStyle/>
          <a:p>
            <a:pPr algn="ctr" fontAlgn="base">
              <a:spcBef>
                <a:spcPct val="0"/>
              </a:spcBef>
              <a:spcAft>
                <a:spcPct val="0"/>
              </a:spcAft>
              <a:defRPr/>
            </a:pPr>
            <a:r>
              <a:rPr lang="en-US" sz="4000" dirty="0">
                <a:solidFill>
                  <a:srgbClr val="FFFFFF"/>
                </a:solidFill>
                <a:effectLst>
                  <a:outerShdw blurRad="38100" dist="38100" dir="2700000" algn="tl">
                    <a:srgbClr val="C0C0C0"/>
                  </a:outerShdw>
                </a:effectLst>
                <a:latin typeface="Arial"/>
              </a:rPr>
              <a:t>We have learned about how natural systems (rough and loose) can control erosion and foster recovery.</a:t>
            </a:r>
          </a:p>
        </p:txBody>
      </p:sp>
    </p:spTree>
    <p:extLst>
      <p:ext uri="{BB962C8B-B14F-4D97-AF65-F5344CB8AC3E}">
        <p14:creationId xmlns:p14="http://schemas.microsoft.com/office/powerpoint/2010/main" val="31618377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27708"/>
            <a:ext cx="9144001" cy="6830291"/>
          </a:xfrm>
          <a:prstGeom prst="rect">
            <a:avLst/>
          </a:prstGeom>
        </p:spPr>
      </p:pic>
      <p:sp>
        <p:nvSpPr>
          <p:cNvPr id="3" name="Text Box 5"/>
          <p:cNvSpPr txBox="1">
            <a:spLocks noChangeArrowheads="1"/>
          </p:cNvSpPr>
          <p:nvPr/>
        </p:nvSpPr>
        <p:spPr bwMode="auto">
          <a:xfrm>
            <a:off x="-1" y="4734342"/>
            <a:ext cx="9144000" cy="2123658"/>
          </a:xfrm>
          <a:prstGeom prst="rect">
            <a:avLst/>
          </a:prstGeom>
          <a:noFill/>
          <a:ln w="9525">
            <a:noFill/>
            <a:miter lim="800000"/>
            <a:headEnd/>
            <a:tailEnd/>
          </a:ln>
          <a:effectLst/>
        </p:spPr>
        <p:txBody>
          <a:bodyPr wrap="square">
            <a:spAutoFit/>
          </a:bodyPr>
          <a:lstStyle/>
          <a:p>
            <a:pPr algn="ctr" fontAlgn="base">
              <a:spcBef>
                <a:spcPct val="0"/>
              </a:spcBef>
              <a:spcAft>
                <a:spcPct val="0"/>
              </a:spcAft>
              <a:defRPr/>
            </a:pPr>
            <a:r>
              <a:rPr lang="en-US" sz="4400" dirty="0">
                <a:solidFill>
                  <a:srgbClr val="FFFFFF"/>
                </a:solidFill>
                <a:effectLst>
                  <a:outerShdw blurRad="38100" dist="38100" dir="2700000" algn="tl">
                    <a:srgbClr val="C0C0C0"/>
                  </a:outerShdw>
                </a:effectLst>
                <a:latin typeface="Arial"/>
              </a:rPr>
              <a:t>And about how these systems can deal with the filters that prevent recovery, like compaction,  </a:t>
            </a:r>
          </a:p>
        </p:txBody>
      </p:sp>
    </p:spTree>
    <p:extLst>
      <p:ext uri="{BB962C8B-B14F-4D97-AF65-F5344CB8AC3E}">
        <p14:creationId xmlns:p14="http://schemas.microsoft.com/office/powerpoint/2010/main" val="3310230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857358"/>
          </a:xfrm>
          <a:prstGeom prst="rect">
            <a:avLst/>
          </a:prstGeom>
        </p:spPr>
      </p:pic>
      <p:sp>
        <p:nvSpPr>
          <p:cNvPr id="3" name="Text Box 5"/>
          <p:cNvSpPr txBox="1">
            <a:spLocks noChangeArrowheads="1"/>
          </p:cNvSpPr>
          <p:nvPr/>
        </p:nvSpPr>
        <p:spPr bwMode="auto">
          <a:xfrm>
            <a:off x="-6928" y="0"/>
            <a:ext cx="9144000" cy="3477875"/>
          </a:xfrm>
          <a:prstGeom prst="rect">
            <a:avLst/>
          </a:prstGeom>
          <a:noFill/>
          <a:ln w="9525">
            <a:noFill/>
            <a:miter lim="800000"/>
            <a:headEnd/>
            <a:tailEnd/>
          </a:ln>
          <a:effectLst/>
        </p:spPr>
        <p:txBody>
          <a:bodyPr wrap="square">
            <a:spAutoFit/>
          </a:bodyPr>
          <a:lstStyle/>
          <a:p>
            <a:pPr algn="ctr" fontAlgn="base">
              <a:spcBef>
                <a:spcPct val="0"/>
              </a:spcBef>
              <a:spcAft>
                <a:spcPct val="0"/>
              </a:spcAft>
              <a:defRPr/>
            </a:pPr>
            <a:r>
              <a:rPr lang="en-US" sz="4400" dirty="0">
                <a:solidFill>
                  <a:srgbClr val="FFFFFF"/>
                </a:solidFill>
                <a:effectLst>
                  <a:outerShdw blurRad="38100" dist="38100" dir="2700000" algn="tl">
                    <a:srgbClr val="C0C0C0"/>
                  </a:outerShdw>
                </a:effectLst>
                <a:latin typeface="Arial"/>
              </a:rPr>
              <a:t>And about how the cost of these systems is a fraction of the cost of traditional treatments ($715/ha vs. $3,500/ha) but what are some of the other advantages?   </a:t>
            </a:r>
          </a:p>
        </p:txBody>
      </p:sp>
    </p:spTree>
    <p:extLst>
      <p:ext uri="{BB962C8B-B14F-4D97-AF65-F5344CB8AC3E}">
        <p14:creationId xmlns:p14="http://schemas.microsoft.com/office/powerpoint/2010/main" val="28106168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 name="Text Box 5"/>
          <p:cNvSpPr txBox="1">
            <a:spLocks noChangeArrowheads="1"/>
          </p:cNvSpPr>
          <p:nvPr/>
        </p:nvSpPr>
        <p:spPr bwMode="auto">
          <a:xfrm>
            <a:off x="0" y="0"/>
            <a:ext cx="9144000" cy="1323439"/>
          </a:xfrm>
          <a:prstGeom prst="rect">
            <a:avLst/>
          </a:prstGeom>
          <a:noFill/>
          <a:ln w="9525">
            <a:noFill/>
            <a:miter lim="800000"/>
            <a:headEnd/>
            <a:tailEnd/>
          </a:ln>
          <a:effectLst/>
        </p:spPr>
        <p:txBody>
          <a:bodyPr wrap="square">
            <a:spAutoFit/>
          </a:bodyPr>
          <a:lstStyle/>
          <a:p>
            <a:pPr algn="ctr" fontAlgn="base">
              <a:spcBef>
                <a:spcPct val="0"/>
              </a:spcBef>
              <a:spcAft>
                <a:spcPct val="0"/>
              </a:spcAft>
              <a:defRPr/>
            </a:pPr>
            <a:r>
              <a:rPr lang="en-US" sz="4000" dirty="0">
                <a:solidFill>
                  <a:srgbClr val="FFFFFF"/>
                </a:solidFill>
                <a:effectLst>
                  <a:outerShdw blurRad="38100" dist="38100" dir="2700000" algn="tl">
                    <a:srgbClr val="C0C0C0"/>
                  </a:outerShdw>
                </a:effectLst>
                <a:latin typeface="Arial"/>
              </a:rPr>
              <a:t>Plants grow well on rough and loose substrates, and do so for free.</a:t>
            </a:r>
          </a:p>
        </p:txBody>
      </p:sp>
    </p:spTree>
    <p:extLst>
      <p:ext uri="{BB962C8B-B14F-4D97-AF65-F5344CB8AC3E}">
        <p14:creationId xmlns:p14="http://schemas.microsoft.com/office/powerpoint/2010/main" val="2360800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Heber dam site 9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 y="5180618"/>
            <a:ext cx="9144000" cy="1754326"/>
          </a:xfrm>
          <a:prstGeom prst="rect">
            <a:avLst/>
          </a:prstGeom>
          <a:solidFill>
            <a:schemeClr val="bg1">
              <a:alpha val="35000"/>
            </a:schemeClr>
          </a:solidFill>
          <a:ln w="9525">
            <a:noFill/>
          </a:ln>
        </p:spPr>
        <p:txBody>
          <a:bodyPr>
            <a:spAutoFit/>
          </a:bodyPr>
          <a:lstStyle/>
          <a:p>
            <a:pPr algn="ctr">
              <a:defRPr/>
            </a:pPr>
            <a:r>
              <a:rPr lang="en-CA" sz="3600" dirty="0">
                <a:solidFill>
                  <a:prstClr val="black"/>
                </a:solidFill>
                <a:effectLst>
                  <a:outerShdw dist="50800" dir="2400000" algn="tl">
                    <a:prstClr val="white"/>
                  </a:outerShdw>
                </a:effectLst>
                <a:latin typeface="Arial" panose="020B0604020202020204" pitchFamily="34" charset="0"/>
                <a:cs typeface="Arial" panose="020B0604020202020204" pitchFamily="34" charset="0"/>
              </a:rPr>
              <a:t>BC Hydro removed </a:t>
            </a:r>
            <a:br>
              <a:rPr lang="en-CA" sz="3600" dirty="0">
                <a:solidFill>
                  <a:prstClr val="black"/>
                </a:solidFill>
                <a:effectLst>
                  <a:outerShdw dist="50800" dir="2400000" algn="tl">
                    <a:prstClr val="white"/>
                  </a:outerShdw>
                </a:effectLst>
                <a:latin typeface="Arial" panose="020B0604020202020204" pitchFamily="34" charset="0"/>
                <a:cs typeface="Arial" panose="020B0604020202020204" pitchFamily="34" charset="0"/>
              </a:rPr>
            </a:br>
            <a:r>
              <a:rPr lang="en-CA" sz="3600" dirty="0">
                <a:solidFill>
                  <a:prstClr val="black"/>
                </a:solidFill>
                <a:effectLst>
                  <a:outerShdw dist="50800" dir="2400000" algn="tl">
                    <a:prstClr val="white"/>
                  </a:outerShdw>
                </a:effectLst>
                <a:latin typeface="Arial" panose="020B0604020202020204" pitchFamily="34" charset="0"/>
                <a:cs typeface="Arial" panose="020B0604020202020204" pitchFamily="34" charset="0"/>
              </a:rPr>
              <a:t>the Heber River Dam and was faced with the need to restore the disturbed sites</a:t>
            </a:r>
          </a:p>
        </p:txBody>
      </p:sp>
      <p:sp>
        <p:nvSpPr>
          <p:cNvPr id="4" name="TextBox 3"/>
          <p:cNvSpPr txBox="1"/>
          <p:nvPr/>
        </p:nvSpPr>
        <p:spPr>
          <a:xfrm>
            <a:off x="-15074" y="0"/>
            <a:ext cx="9159073" cy="1938992"/>
          </a:xfrm>
          <a:prstGeom prst="rect">
            <a:avLst/>
          </a:prstGeom>
          <a:solidFill>
            <a:schemeClr val="bg1">
              <a:alpha val="35000"/>
            </a:schemeClr>
          </a:solidFill>
          <a:ln w="9525">
            <a:noFill/>
          </a:ln>
        </p:spPr>
        <p:txBody>
          <a:bodyPr wrap="square">
            <a:spAutoFit/>
          </a:bodyPr>
          <a:lstStyle/>
          <a:p>
            <a:pPr algn="ctr">
              <a:defRPr/>
            </a:pPr>
            <a:r>
              <a:rPr lang="en-CA" sz="4000" dirty="0">
                <a:solidFill>
                  <a:prstClr val="black"/>
                </a:solidFill>
                <a:effectLst>
                  <a:outerShdw dist="50800" dir="2400000" algn="tl">
                    <a:prstClr val="white"/>
                  </a:outerShdw>
                </a:effectLst>
                <a:latin typeface="Arial" panose="020B0604020202020204" pitchFamily="34" charset="0"/>
                <a:cs typeface="Arial" panose="020B0604020202020204" pitchFamily="34" charset="0"/>
              </a:rPr>
              <a:t>So let’s look at how we can use these restoration systems to restore major disturbances.</a:t>
            </a:r>
          </a:p>
        </p:txBody>
      </p:sp>
    </p:spTree>
    <p:extLst>
      <p:ext uri="{BB962C8B-B14F-4D97-AF65-F5344CB8AC3E}">
        <p14:creationId xmlns:p14="http://schemas.microsoft.com/office/powerpoint/2010/main" val="235381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descr="Heber Crest Creek Site 18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0"/>
            <a:ext cx="9144000" cy="1323439"/>
          </a:xfrm>
          <a:prstGeom prst="rect">
            <a:avLst/>
          </a:prstGeom>
          <a:solidFill>
            <a:schemeClr val="bg1">
              <a:alpha val="50000"/>
            </a:schemeClr>
          </a:solidFill>
          <a:ln w="9525">
            <a:noFill/>
          </a:ln>
        </p:spPr>
        <p:txBody>
          <a:bodyPr wrap="square">
            <a:spAutoFit/>
          </a:bodyPr>
          <a:lstStyle/>
          <a:p>
            <a:pPr algn="ctr">
              <a:defRPr/>
            </a:pPr>
            <a:r>
              <a:rPr lang="en-CA" sz="4000" dirty="0">
                <a:solidFill>
                  <a:prstClr val="black"/>
                </a:solidFill>
                <a:effectLst>
                  <a:outerShdw dist="50800" dir="2700000" algn="tl">
                    <a:prstClr val="white"/>
                  </a:outerShdw>
                </a:effectLst>
                <a:latin typeface="Arial" panose="020B0604020202020204" pitchFamily="34" charset="0"/>
                <a:cs typeface="Arial" panose="020B0604020202020204" pitchFamily="34" charset="0"/>
              </a:rPr>
              <a:t>There was a 3 km penstock that was also removed.</a:t>
            </a:r>
          </a:p>
        </p:txBody>
      </p:sp>
    </p:spTree>
    <p:extLst>
      <p:ext uri="{BB962C8B-B14F-4D97-AF65-F5344CB8AC3E}">
        <p14:creationId xmlns:p14="http://schemas.microsoft.com/office/powerpoint/2010/main" val="3986119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descr="Heber Crossing site 158.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91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5400" y="0"/>
            <a:ext cx="9144000" cy="1323439"/>
          </a:xfrm>
          <a:prstGeom prst="rect">
            <a:avLst/>
          </a:prstGeom>
          <a:solidFill>
            <a:schemeClr val="tx1">
              <a:alpha val="25000"/>
            </a:schemeClr>
          </a:solidFill>
        </p:spPr>
        <p:txBody>
          <a:bodyPr>
            <a:spAutoFit/>
          </a:bodyPr>
          <a:lstStyle/>
          <a:p>
            <a:pPr algn="ctr">
              <a:defRPr/>
            </a:pPr>
            <a:r>
              <a:rPr lang="en-CA" sz="4000" dirty="0">
                <a:solidFill>
                  <a:prstClr val="white"/>
                </a:solidFill>
                <a:effectLst>
                  <a:outerShdw blurRad="38100" dist="50800" dir="2700000" algn="tl">
                    <a:prstClr val="black"/>
                  </a:outerShdw>
                </a:effectLst>
                <a:latin typeface="Arial" panose="020B0604020202020204" pitchFamily="34" charset="0"/>
                <a:cs typeface="Arial" panose="020B0604020202020204" pitchFamily="34" charset="0"/>
              </a:rPr>
              <a:t>What are the constraints or filters preventing natural recovery?</a:t>
            </a:r>
          </a:p>
        </p:txBody>
      </p:sp>
    </p:spTree>
    <p:extLst>
      <p:ext uri="{BB962C8B-B14F-4D97-AF65-F5344CB8AC3E}">
        <p14:creationId xmlns:p14="http://schemas.microsoft.com/office/powerpoint/2010/main" val="10629394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descr="Heber Crossing site 145.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358313" cy="700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27607"/>
            <a:ext cx="9358313" cy="1323439"/>
          </a:xfrm>
          <a:prstGeom prst="rect">
            <a:avLst/>
          </a:prstGeom>
          <a:solidFill>
            <a:schemeClr val="tx1">
              <a:alpha val="25000"/>
            </a:schemeClr>
          </a:solidFill>
        </p:spPr>
        <p:txBody>
          <a:bodyPr>
            <a:spAutoFit/>
          </a:bodyPr>
          <a:lstStyle/>
          <a:p>
            <a:pPr algn="ctr">
              <a:defRPr/>
            </a:pPr>
            <a:r>
              <a:rPr lang="en-CA" sz="4000" dirty="0">
                <a:solidFill>
                  <a:prstClr val="white"/>
                </a:solidFill>
                <a:effectLst>
                  <a:outerShdw blurRad="38100" dist="50800" dir="2700000" algn="tl">
                    <a:prstClr val="black"/>
                  </a:outerShdw>
                </a:effectLst>
                <a:latin typeface="Arial" panose="020B0604020202020204" pitchFamily="34" charset="0"/>
                <a:cs typeface="Arial" panose="020B0604020202020204" pitchFamily="34" charset="0"/>
              </a:rPr>
              <a:t>What are the successional patterns that operate in the region?</a:t>
            </a:r>
          </a:p>
        </p:txBody>
      </p:sp>
    </p:spTree>
    <p:extLst>
      <p:ext uri="{BB962C8B-B14F-4D97-AF65-F5344CB8AC3E}">
        <p14:creationId xmlns:p14="http://schemas.microsoft.com/office/powerpoint/2010/main" val="21625601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 name="Text Box 5"/>
          <p:cNvSpPr txBox="1">
            <a:spLocks noChangeArrowheads="1"/>
          </p:cNvSpPr>
          <p:nvPr/>
        </p:nvSpPr>
        <p:spPr bwMode="auto">
          <a:xfrm>
            <a:off x="0" y="0"/>
            <a:ext cx="9144000" cy="2308324"/>
          </a:xfrm>
          <a:prstGeom prst="rect">
            <a:avLst/>
          </a:prstGeom>
          <a:noFill/>
          <a:ln w="9525">
            <a:noFill/>
            <a:miter lim="800000"/>
            <a:headEnd/>
            <a:tailEnd/>
          </a:ln>
          <a:effectLst/>
        </p:spPr>
        <p:txBody>
          <a:bodyPr>
            <a:spAutoFit/>
          </a:bodyPr>
          <a:lstStyle/>
          <a:p>
            <a:pPr algn="ctr">
              <a:spcBef>
                <a:spcPct val="50000"/>
              </a:spcBef>
              <a:defRPr/>
            </a:pPr>
            <a:r>
              <a:rPr lang="en-US" sz="36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So we made project sites rough and loose (= increased topographic heterogeneity) and covered them with woody debris (October 7, 2012).</a:t>
            </a:r>
          </a:p>
        </p:txBody>
      </p:sp>
    </p:spTree>
    <p:extLst>
      <p:ext uri="{BB962C8B-B14F-4D97-AF65-F5344CB8AC3E}">
        <p14:creationId xmlns:p14="http://schemas.microsoft.com/office/powerpoint/2010/main" val="464607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5" descr="Fording from 2 Spoil 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0" y="0"/>
            <a:ext cx="9144000" cy="2554545"/>
          </a:xfrm>
          <a:prstGeom prst="rect">
            <a:avLst/>
          </a:prstGeom>
          <a:noFill/>
        </p:spPr>
        <p:txBody>
          <a:bodyPr>
            <a:spAutoFit/>
          </a:bodyPr>
          <a:lstStyle/>
          <a:p>
            <a:pPr algn="ctr">
              <a:defRPr/>
            </a:pPr>
            <a:r>
              <a:rPr lang="en-CA" sz="4000" i="1" dirty="0">
                <a:solidFill>
                  <a:prstClr val="white"/>
                </a:solidFill>
                <a:effectLst>
                  <a:outerShdw blurRad="38100" dist="38100" dir="2700000" algn="tl">
                    <a:srgbClr val="000000">
                      <a:alpha val="43137"/>
                    </a:srgbClr>
                  </a:outerShdw>
                </a:effectLst>
                <a:cs typeface="Arial" panose="020B0604020202020204" pitchFamily="34" charset="0"/>
              </a:rPr>
              <a:t>Ecological restoration </a:t>
            </a:r>
            <a:r>
              <a:rPr lang="en-CA" sz="4000" dirty="0">
                <a:solidFill>
                  <a:prstClr val="white"/>
                </a:solidFill>
                <a:effectLst>
                  <a:outerShdw blurRad="38100" dist="38100" dir="2700000" algn="tl">
                    <a:srgbClr val="000000">
                      <a:alpha val="43137"/>
                    </a:srgbClr>
                  </a:outerShdw>
                </a:effectLst>
                <a:cs typeface="Arial" panose="020B0604020202020204" pitchFamily="34" charset="0"/>
              </a:rPr>
              <a:t>is the process of </a:t>
            </a:r>
            <a:r>
              <a:rPr lang="en-CA" sz="4000" dirty="0">
                <a:solidFill>
                  <a:srgbClr val="006600"/>
                </a:solidFill>
                <a:effectLst>
                  <a:outerShdw blurRad="38100" dist="38100" dir="2700000" algn="tl">
                    <a:srgbClr val="000000">
                      <a:alpha val="43137"/>
                    </a:srgbClr>
                  </a:outerShdw>
                </a:effectLst>
                <a:cs typeface="Arial" panose="020B0604020202020204" pitchFamily="34" charset="0"/>
              </a:rPr>
              <a:t>assisting </a:t>
            </a:r>
            <a:r>
              <a:rPr lang="en-CA" sz="4000" dirty="0">
                <a:solidFill>
                  <a:prstClr val="white"/>
                </a:solidFill>
                <a:effectLst>
                  <a:outerShdw blurRad="38100" dist="38100" dir="2700000" algn="tl">
                    <a:srgbClr val="000000">
                      <a:alpha val="43137"/>
                    </a:srgbClr>
                  </a:outerShdw>
                </a:effectLst>
                <a:cs typeface="Arial" panose="020B0604020202020204" pitchFamily="34" charset="0"/>
              </a:rPr>
              <a:t>the recovery of an ecosystem that has been degraded, damaged, or destroyed.</a:t>
            </a:r>
          </a:p>
        </p:txBody>
      </p:sp>
    </p:spTree>
    <p:extLst>
      <p:ext uri="{BB962C8B-B14F-4D97-AF65-F5344CB8AC3E}">
        <p14:creationId xmlns:p14="http://schemas.microsoft.com/office/powerpoint/2010/main" val="6786827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 name="Text Box 7"/>
          <p:cNvSpPr txBox="1">
            <a:spLocks noChangeArrowheads="1"/>
          </p:cNvSpPr>
          <p:nvPr/>
        </p:nvSpPr>
        <p:spPr bwMode="auto">
          <a:xfrm>
            <a:off x="0" y="6150114"/>
            <a:ext cx="9144000" cy="707886"/>
          </a:xfrm>
          <a:prstGeom prst="rect">
            <a:avLst/>
          </a:prstGeom>
          <a:solidFill>
            <a:srgbClr val="7F7F7F">
              <a:alpha val="50196"/>
            </a:srgbClr>
          </a:solidFill>
          <a:ln w="9525">
            <a:noFill/>
            <a:miter lim="800000"/>
            <a:headEnd/>
            <a:tailEnd/>
          </a:ln>
          <a:effectLst/>
        </p:spPr>
        <p:txBody>
          <a:bodyPr>
            <a:spAutoFit/>
          </a:bodyPr>
          <a:lstStyle/>
          <a:p>
            <a:pPr algn="ctr">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On landslides?</a:t>
            </a:r>
          </a:p>
        </p:txBody>
      </p:sp>
    </p:spTree>
    <p:extLst>
      <p:ext uri="{BB962C8B-B14F-4D97-AF65-F5344CB8AC3E}">
        <p14:creationId xmlns:p14="http://schemas.microsoft.com/office/powerpoint/2010/main" val="3012662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082"/>
            <a:ext cx="9216806" cy="6854918"/>
          </a:xfrm>
          <a:prstGeom prst="rect">
            <a:avLst/>
          </a:prstGeom>
        </p:spPr>
      </p:pic>
      <p:sp>
        <p:nvSpPr>
          <p:cNvPr id="3" name="TextBox 2"/>
          <p:cNvSpPr txBox="1"/>
          <p:nvPr/>
        </p:nvSpPr>
        <p:spPr>
          <a:xfrm>
            <a:off x="0" y="6140402"/>
            <a:ext cx="9144000" cy="707886"/>
          </a:xfrm>
          <a:prstGeom prst="rect">
            <a:avLst/>
          </a:prstGeom>
          <a:solidFill>
            <a:schemeClr val="tx1">
              <a:alpha val="25000"/>
            </a:schemeClr>
          </a:solidFill>
        </p:spPr>
        <p:txBody>
          <a:bodyPr>
            <a:spAutoFit/>
          </a:bodyPr>
          <a:lstStyle/>
          <a:p>
            <a:pPr algn="ctr">
              <a:defRPr/>
            </a:pPr>
            <a:r>
              <a:rPr lang="en-CA" sz="4000" dirty="0">
                <a:solidFill>
                  <a:prstClr val="white"/>
                </a:solidFill>
                <a:effectLst>
                  <a:outerShdw blurRad="38100" dist="50800" dir="2700000" algn="tl">
                    <a:prstClr val="black"/>
                  </a:outerShdw>
                </a:effectLst>
                <a:latin typeface="Arial" panose="020B0604020202020204" pitchFamily="34" charset="0"/>
                <a:cs typeface="Arial" panose="020B0604020202020204" pitchFamily="34" charset="0"/>
              </a:rPr>
              <a:t>Dam area, October 7, 2012</a:t>
            </a:r>
          </a:p>
        </p:txBody>
      </p:sp>
      <p:cxnSp>
        <p:nvCxnSpPr>
          <p:cNvPr id="5" name="Straight Arrow Connector 4"/>
          <p:cNvCxnSpPr/>
          <p:nvPr/>
        </p:nvCxnSpPr>
        <p:spPr>
          <a:xfrm flipH="1" flipV="1">
            <a:off x="7680329" y="934238"/>
            <a:ext cx="504056" cy="43204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2771800" y="1628800"/>
            <a:ext cx="72008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87587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 name="TextBox 2"/>
          <p:cNvSpPr txBox="1"/>
          <p:nvPr/>
        </p:nvSpPr>
        <p:spPr>
          <a:xfrm>
            <a:off x="0" y="6140402"/>
            <a:ext cx="9144000" cy="707886"/>
          </a:xfrm>
          <a:prstGeom prst="rect">
            <a:avLst/>
          </a:prstGeom>
          <a:solidFill>
            <a:schemeClr val="tx1">
              <a:alpha val="25000"/>
            </a:schemeClr>
          </a:solidFill>
        </p:spPr>
        <p:txBody>
          <a:bodyPr>
            <a:spAutoFit/>
          </a:bodyPr>
          <a:lstStyle/>
          <a:p>
            <a:pPr algn="ctr">
              <a:defRPr/>
            </a:pPr>
            <a:r>
              <a:rPr lang="en-CA" sz="4000" dirty="0">
                <a:solidFill>
                  <a:prstClr val="white"/>
                </a:solidFill>
                <a:effectLst>
                  <a:outerShdw blurRad="38100" dist="50800" dir="2700000" algn="tl">
                    <a:prstClr val="black"/>
                  </a:outerShdw>
                </a:effectLst>
                <a:latin typeface="Arial" panose="020B0604020202020204" pitchFamily="34" charset="0"/>
                <a:cs typeface="Arial" panose="020B0604020202020204" pitchFamily="34" charset="0"/>
              </a:rPr>
              <a:t>Dam area, July 16, 2017</a:t>
            </a:r>
          </a:p>
        </p:txBody>
      </p:sp>
      <p:cxnSp>
        <p:nvCxnSpPr>
          <p:cNvPr id="4" name="Straight Arrow Connector 3"/>
          <p:cNvCxnSpPr/>
          <p:nvPr/>
        </p:nvCxnSpPr>
        <p:spPr>
          <a:xfrm flipH="1">
            <a:off x="1295400" y="3200400"/>
            <a:ext cx="72008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flipV="1">
            <a:off x="6096000" y="2362200"/>
            <a:ext cx="504056" cy="43204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6419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696" y="0"/>
            <a:ext cx="9170696" cy="6874690"/>
          </a:xfrm>
          <a:prstGeom prst="rect">
            <a:avLst/>
          </a:prstGeom>
        </p:spPr>
      </p:pic>
      <p:sp>
        <p:nvSpPr>
          <p:cNvPr id="3" name="TextBox 2"/>
          <p:cNvSpPr txBox="1"/>
          <p:nvPr/>
        </p:nvSpPr>
        <p:spPr>
          <a:xfrm>
            <a:off x="0" y="214313"/>
            <a:ext cx="9144000" cy="1323439"/>
          </a:xfrm>
          <a:prstGeom prst="rect">
            <a:avLst/>
          </a:prstGeom>
          <a:solidFill>
            <a:schemeClr val="tx1">
              <a:alpha val="25000"/>
            </a:schemeClr>
          </a:solidFill>
        </p:spPr>
        <p:txBody>
          <a:bodyPr>
            <a:spAutoFit/>
          </a:bodyPr>
          <a:lstStyle/>
          <a:p>
            <a:pPr algn="ctr">
              <a:defRPr/>
            </a:pPr>
            <a:r>
              <a:rPr lang="en-CA" sz="4000" dirty="0">
                <a:solidFill>
                  <a:prstClr val="white"/>
                </a:solidFill>
                <a:effectLst>
                  <a:outerShdw blurRad="38100" dist="50800" dir="2700000" algn="tl">
                    <a:prstClr val="black"/>
                  </a:outerShdw>
                </a:effectLst>
                <a:latin typeface="Arial" panose="020B0604020202020204" pitchFamily="34" charset="0"/>
                <a:cs typeface="Arial" panose="020B0604020202020204" pitchFamily="34" charset="0"/>
              </a:rPr>
              <a:t>By November 13</a:t>
            </a:r>
            <a:r>
              <a:rPr lang="en-CA" sz="4000" baseline="30000" dirty="0">
                <a:solidFill>
                  <a:prstClr val="white"/>
                </a:solidFill>
                <a:effectLst>
                  <a:outerShdw blurRad="38100" dist="50800" dir="2700000" algn="tl">
                    <a:prstClr val="black"/>
                  </a:outerShdw>
                </a:effectLst>
                <a:latin typeface="Arial" panose="020B0604020202020204" pitchFamily="34" charset="0"/>
                <a:cs typeface="Arial" panose="020B0604020202020204" pitchFamily="34" charset="0"/>
              </a:rPr>
              <a:t>th</a:t>
            </a:r>
            <a:r>
              <a:rPr lang="en-CA" sz="4000" dirty="0">
                <a:solidFill>
                  <a:prstClr val="white"/>
                </a:solidFill>
                <a:effectLst>
                  <a:outerShdw blurRad="38100" dist="50800" dir="2700000" algn="tl">
                    <a:prstClr val="black"/>
                  </a:outerShdw>
                </a:effectLst>
                <a:latin typeface="Arial" panose="020B0604020202020204" pitchFamily="34" charset="0"/>
                <a:cs typeface="Arial" panose="020B0604020202020204" pitchFamily="34" charset="0"/>
              </a:rPr>
              <a:t>, 2012 the project sites were ready for winter.</a:t>
            </a:r>
          </a:p>
        </p:txBody>
      </p:sp>
    </p:spTree>
    <p:extLst>
      <p:ext uri="{BB962C8B-B14F-4D97-AF65-F5344CB8AC3E}">
        <p14:creationId xmlns:p14="http://schemas.microsoft.com/office/powerpoint/2010/main" val="3079335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TextBox 5"/>
          <p:cNvSpPr txBox="1"/>
          <p:nvPr/>
        </p:nvSpPr>
        <p:spPr>
          <a:xfrm>
            <a:off x="0" y="214313"/>
            <a:ext cx="9144000" cy="1323439"/>
          </a:xfrm>
          <a:prstGeom prst="rect">
            <a:avLst/>
          </a:prstGeom>
          <a:solidFill>
            <a:schemeClr val="tx1">
              <a:alpha val="25000"/>
            </a:schemeClr>
          </a:solidFill>
        </p:spPr>
        <p:txBody>
          <a:bodyPr>
            <a:spAutoFit/>
          </a:bodyPr>
          <a:lstStyle/>
          <a:p>
            <a:pPr algn="ctr">
              <a:defRPr/>
            </a:pPr>
            <a:r>
              <a:rPr lang="en-CA" sz="4000" dirty="0">
                <a:solidFill>
                  <a:prstClr val="white"/>
                </a:solidFill>
                <a:effectLst>
                  <a:outerShdw blurRad="38100" dist="50800" dir="2700000" algn="tl">
                    <a:prstClr val="black"/>
                  </a:outerShdw>
                </a:effectLst>
                <a:latin typeface="Arial" panose="020B0604020202020204" pitchFamily="34" charset="0"/>
                <a:cs typeface="Arial" panose="020B0604020202020204" pitchFamily="34" charset="0"/>
              </a:rPr>
              <a:t>Monitoring transects were established at 5 project locations.</a:t>
            </a:r>
          </a:p>
        </p:txBody>
      </p:sp>
      <p:sp>
        <p:nvSpPr>
          <p:cNvPr id="4" name="TextBox 3"/>
          <p:cNvSpPr txBox="1"/>
          <p:nvPr/>
        </p:nvSpPr>
        <p:spPr>
          <a:xfrm>
            <a:off x="0" y="6140402"/>
            <a:ext cx="9144000" cy="707886"/>
          </a:xfrm>
          <a:prstGeom prst="rect">
            <a:avLst/>
          </a:prstGeom>
          <a:solidFill>
            <a:schemeClr val="tx1">
              <a:alpha val="25000"/>
            </a:schemeClr>
          </a:solidFill>
        </p:spPr>
        <p:txBody>
          <a:bodyPr>
            <a:spAutoFit/>
          </a:bodyPr>
          <a:lstStyle/>
          <a:p>
            <a:pPr algn="ctr">
              <a:defRPr/>
            </a:pPr>
            <a:r>
              <a:rPr lang="en-CA" sz="4000" dirty="0">
                <a:solidFill>
                  <a:prstClr val="white"/>
                </a:solidFill>
                <a:effectLst>
                  <a:outerShdw blurRad="38100" dist="50800" dir="2700000" algn="tl">
                    <a:prstClr val="black"/>
                  </a:outerShdw>
                </a:effectLst>
                <a:latin typeface="Arial" panose="020B0604020202020204" pitchFamily="34" charset="0"/>
                <a:cs typeface="Arial" panose="020B0604020202020204" pitchFamily="34" charset="0"/>
              </a:rPr>
              <a:t>Dam area, July 16, 2013</a:t>
            </a:r>
          </a:p>
        </p:txBody>
      </p:sp>
    </p:spTree>
    <p:extLst>
      <p:ext uri="{BB962C8B-B14F-4D97-AF65-F5344CB8AC3E}">
        <p14:creationId xmlns:p14="http://schemas.microsoft.com/office/powerpoint/2010/main" val="3730355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8636"/>
            <a:ext cx="9142142" cy="6881900"/>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55" y="4469880"/>
            <a:ext cx="3449340" cy="2344821"/>
          </a:xfrm>
          <a:prstGeom prst="rect">
            <a:avLst/>
          </a:prstGeom>
        </p:spPr>
      </p:pic>
      <p:sp>
        <p:nvSpPr>
          <p:cNvPr id="4" name="TextBox 3"/>
          <p:cNvSpPr txBox="1"/>
          <p:nvPr/>
        </p:nvSpPr>
        <p:spPr>
          <a:xfrm>
            <a:off x="-4355" y="-28636"/>
            <a:ext cx="9144000" cy="1323439"/>
          </a:xfrm>
          <a:prstGeom prst="rect">
            <a:avLst/>
          </a:prstGeom>
          <a:solidFill>
            <a:schemeClr val="tx1">
              <a:alpha val="25000"/>
            </a:schemeClr>
          </a:solidFill>
        </p:spPr>
        <p:txBody>
          <a:bodyPr>
            <a:spAutoFit/>
          </a:bodyPr>
          <a:lstStyle/>
          <a:p>
            <a:pPr algn="ctr">
              <a:defRPr/>
            </a:pPr>
            <a:r>
              <a:rPr lang="en-CA" sz="4000" dirty="0">
                <a:solidFill>
                  <a:prstClr val="white"/>
                </a:solidFill>
                <a:effectLst>
                  <a:outerShdw blurRad="38100" dist="50800" dir="2700000" algn="tl">
                    <a:prstClr val="black"/>
                  </a:outerShdw>
                </a:effectLst>
                <a:latin typeface="Arial" panose="020B0604020202020204" pitchFamily="34" charset="0"/>
                <a:cs typeface="Arial" panose="020B0604020202020204" pitchFamily="34" charset="0"/>
              </a:rPr>
              <a:t>Woody debris is an important natural process for bringing in other species.</a:t>
            </a:r>
          </a:p>
        </p:txBody>
      </p:sp>
      <p:sp>
        <p:nvSpPr>
          <p:cNvPr id="5" name="Rectangle 4"/>
          <p:cNvSpPr/>
          <p:nvPr/>
        </p:nvSpPr>
        <p:spPr>
          <a:xfrm>
            <a:off x="-4355" y="4437112"/>
            <a:ext cx="3434128" cy="2416152"/>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Tree>
    <p:extLst>
      <p:ext uri="{BB962C8B-B14F-4D97-AF65-F5344CB8AC3E}">
        <p14:creationId xmlns:p14="http://schemas.microsoft.com/office/powerpoint/2010/main" val="11052084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2970"/>
            <a:ext cx="9186022" cy="6870970"/>
          </a:xfrm>
          <a:prstGeom prst="rect">
            <a:avLst/>
          </a:prstGeom>
        </p:spPr>
      </p:pic>
      <p:sp>
        <p:nvSpPr>
          <p:cNvPr id="3" name="TextBox 2"/>
          <p:cNvSpPr txBox="1"/>
          <p:nvPr/>
        </p:nvSpPr>
        <p:spPr>
          <a:xfrm>
            <a:off x="0" y="-10195"/>
            <a:ext cx="9144000" cy="1323439"/>
          </a:xfrm>
          <a:prstGeom prst="rect">
            <a:avLst/>
          </a:prstGeom>
          <a:solidFill>
            <a:schemeClr val="tx1">
              <a:alpha val="25000"/>
            </a:schemeClr>
          </a:solidFill>
        </p:spPr>
        <p:txBody>
          <a:bodyPr>
            <a:spAutoFit/>
          </a:bodyPr>
          <a:lstStyle/>
          <a:p>
            <a:pPr algn="ctr">
              <a:defRPr/>
            </a:pPr>
            <a:r>
              <a:rPr lang="en-CA" sz="4000" dirty="0">
                <a:solidFill>
                  <a:prstClr val="white"/>
                </a:solidFill>
                <a:effectLst>
                  <a:outerShdw blurRad="38100" dist="50800" dir="2700000" algn="tl">
                    <a:prstClr val="black"/>
                  </a:outerShdw>
                </a:effectLst>
                <a:latin typeface="Arial" panose="020B0604020202020204" pitchFamily="34" charset="0"/>
                <a:cs typeface="Arial" panose="020B0604020202020204" pitchFamily="34" charset="0"/>
              </a:rPr>
              <a:t>In 2017, fruit bearing plants were found in 98 % of the 50 plots.</a:t>
            </a:r>
          </a:p>
        </p:txBody>
      </p:sp>
    </p:spTree>
    <p:extLst>
      <p:ext uri="{BB962C8B-B14F-4D97-AF65-F5344CB8AC3E}">
        <p14:creationId xmlns:p14="http://schemas.microsoft.com/office/powerpoint/2010/main" val="33276667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9144000" cy="6891085"/>
          </a:xfrm>
          <a:prstGeom prst="rect">
            <a:avLst/>
          </a:prstGeom>
        </p:spPr>
      </p:pic>
      <p:sp>
        <p:nvSpPr>
          <p:cNvPr id="3" name="TextBox 2"/>
          <p:cNvSpPr txBox="1"/>
          <p:nvPr/>
        </p:nvSpPr>
        <p:spPr>
          <a:xfrm>
            <a:off x="0" y="-1"/>
            <a:ext cx="9144000" cy="1323439"/>
          </a:xfrm>
          <a:prstGeom prst="rect">
            <a:avLst/>
          </a:prstGeom>
          <a:solidFill>
            <a:schemeClr val="tx1">
              <a:alpha val="25000"/>
            </a:schemeClr>
          </a:solidFill>
        </p:spPr>
        <p:txBody>
          <a:bodyPr>
            <a:spAutoFit/>
          </a:bodyPr>
          <a:lstStyle/>
          <a:p>
            <a:pPr algn="ctr">
              <a:defRPr/>
            </a:pPr>
            <a:r>
              <a:rPr lang="en-CA" sz="4000">
                <a:solidFill>
                  <a:prstClr val="white"/>
                </a:solidFill>
                <a:effectLst>
                  <a:outerShdw blurRad="38100" dist="50800" dir="2700000" algn="tl">
                    <a:prstClr val="black"/>
                  </a:outerShdw>
                </a:effectLst>
                <a:latin typeface="Arial" panose="020B0604020202020204" pitchFamily="34" charset="0"/>
                <a:cs typeface="Arial" panose="020B0604020202020204" pitchFamily="34" charset="0"/>
              </a:rPr>
              <a:t>An average of 5,410 Red Alder seedlings/hectare were found in 2013</a:t>
            </a:r>
          </a:p>
        </p:txBody>
      </p:sp>
    </p:spTree>
    <p:extLst>
      <p:ext uri="{BB962C8B-B14F-4D97-AF65-F5344CB8AC3E}">
        <p14:creationId xmlns:p14="http://schemas.microsoft.com/office/powerpoint/2010/main" val="2944967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95504"/>
          </a:xfrm>
          <a:prstGeom prst="rect">
            <a:avLst/>
          </a:prstGeom>
        </p:spPr>
      </p:pic>
      <p:sp>
        <p:nvSpPr>
          <p:cNvPr id="3" name="TextBox 2"/>
          <p:cNvSpPr txBox="1"/>
          <p:nvPr/>
        </p:nvSpPr>
        <p:spPr>
          <a:xfrm>
            <a:off x="0" y="0"/>
            <a:ext cx="9144000" cy="1323439"/>
          </a:xfrm>
          <a:prstGeom prst="rect">
            <a:avLst/>
          </a:prstGeom>
          <a:solidFill>
            <a:schemeClr val="tx1">
              <a:alpha val="25000"/>
            </a:schemeClr>
          </a:solidFill>
        </p:spPr>
        <p:txBody>
          <a:bodyPr>
            <a:spAutoFit/>
          </a:bodyPr>
          <a:lstStyle/>
          <a:p>
            <a:pPr algn="ctr">
              <a:defRPr/>
            </a:pPr>
            <a:r>
              <a:rPr lang="en-CA" sz="4000" dirty="0">
                <a:solidFill>
                  <a:prstClr val="white"/>
                </a:solidFill>
                <a:effectLst>
                  <a:outerShdw blurRad="38100" dist="50800" dir="2700000" algn="tl">
                    <a:prstClr val="black"/>
                  </a:outerShdw>
                </a:effectLst>
                <a:latin typeface="Arial" panose="020B0604020202020204" pitchFamily="34" charset="0"/>
                <a:cs typeface="Arial" panose="020B0604020202020204" pitchFamily="34" charset="0"/>
              </a:rPr>
              <a:t>Including between the rocks of the rip-rap</a:t>
            </a:r>
          </a:p>
        </p:txBody>
      </p:sp>
    </p:spTree>
    <p:extLst>
      <p:ext uri="{BB962C8B-B14F-4D97-AF65-F5344CB8AC3E}">
        <p14:creationId xmlns:p14="http://schemas.microsoft.com/office/powerpoint/2010/main" val="32125510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0" name="Picture 1" descr="Alnus rubra rock holding Heber dam site 98.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0"/>
            <a:ext cx="9144000" cy="2554545"/>
          </a:xfrm>
          <a:prstGeom prst="rect">
            <a:avLst/>
          </a:prstGeom>
          <a:solidFill>
            <a:srgbClr val="A6A6A6">
              <a:alpha val="50196"/>
            </a:srgbClr>
          </a:solidFill>
        </p:spPr>
        <p:txBody>
          <a:bodyPr wrap="square">
            <a:spAutoFit/>
          </a:bodyPr>
          <a:lstStyle/>
          <a:p>
            <a:pPr algn="ctr" fontAlgn="base">
              <a:spcBef>
                <a:spcPct val="0"/>
              </a:spcBef>
              <a:spcAft>
                <a:spcPct val="0"/>
              </a:spcAft>
              <a:defRPr/>
            </a:pPr>
            <a:r>
              <a:rPr lang="en-CA" sz="40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alder that naturally established in the rip-rap will grow to lock the rocks in place providing a powerful tool in the maintenance of the rip-rap for free.</a:t>
            </a:r>
          </a:p>
        </p:txBody>
      </p:sp>
    </p:spTree>
    <p:extLst>
      <p:ext uri="{BB962C8B-B14F-4D97-AF65-F5344CB8AC3E}">
        <p14:creationId xmlns:p14="http://schemas.microsoft.com/office/powerpoint/2010/main" val="352501832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3" name="TextBox 2"/>
          <p:cNvSpPr txBox="1"/>
          <p:nvPr/>
        </p:nvSpPr>
        <p:spPr>
          <a:xfrm>
            <a:off x="0" y="0"/>
            <a:ext cx="9144000" cy="1323439"/>
          </a:xfrm>
          <a:prstGeom prst="rect">
            <a:avLst/>
          </a:prstGeom>
          <a:solidFill>
            <a:schemeClr val="tx1">
              <a:alpha val="25000"/>
            </a:schemeClr>
          </a:solidFill>
        </p:spPr>
        <p:txBody>
          <a:bodyPr>
            <a:spAutoFit/>
          </a:bodyPr>
          <a:lstStyle/>
          <a:p>
            <a:pPr algn="ctr">
              <a:defRPr/>
            </a:pPr>
            <a:r>
              <a:rPr lang="en-CA" sz="4000" dirty="0">
                <a:solidFill>
                  <a:prstClr val="white"/>
                </a:solidFill>
                <a:effectLst>
                  <a:outerShdw blurRad="38100" dist="50800" dir="2700000" algn="tl">
                    <a:prstClr val="black"/>
                  </a:outerShdw>
                </a:effectLst>
                <a:latin typeface="Arial" panose="020B0604020202020204" pitchFamily="34" charset="0"/>
                <a:cs typeface="Arial" panose="020B0604020202020204" pitchFamily="34" charset="0"/>
              </a:rPr>
              <a:t>In 2017 these trees are growing up between the rip-rap.</a:t>
            </a:r>
          </a:p>
        </p:txBody>
      </p:sp>
    </p:spTree>
    <p:extLst>
      <p:ext uri="{BB962C8B-B14F-4D97-AF65-F5344CB8AC3E}">
        <p14:creationId xmlns:p14="http://schemas.microsoft.com/office/powerpoint/2010/main" val="22265896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9144000" cy="6908459"/>
          </a:xfrm>
          <a:prstGeom prst="rect">
            <a:avLst/>
          </a:prstGeom>
        </p:spPr>
      </p:pic>
      <p:sp>
        <p:nvSpPr>
          <p:cNvPr id="3" name="Text Box 7"/>
          <p:cNvSpPr txBox="1">
            <a:spLocks noChangeArrowheads="1"/>
          </p:cNvSpPr>
          <p:nvPr/>
        </p:nvSpPr>
        <p:spPr bwMode="auto">
          <a:xfrm>
            <a:off x="8107" y="6200572"/>
            <a:ext cx="9144000" cy="707886"/>
          </a:xfrm>
          <a:prstGeom prst="rect">
            <a:avLst/>
          </a:prstGeom>
          <a:solidFill>
            <a:srgbClr val="7F7F7F">
              <a:alpha val="50196"/>
            </a:srgbClr>
          </a:solidFill>
          <a:ln w="9525">
            <a:noFill/>
            <a:miter lim="800000"/>
            <a:headEnd/>
            <a:tailEnd/>
          </a:ln>
          <a:effectLst/>
        </p:spPr>
        <p:txBody>
          <a:bodyPr>
            <a:spAutoFit/>
          </a:bodyPr>
          <a:lstStyle/>
          <a:p>
            <a:pPr algn="ctr">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Ecosystems in motion.</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64919" y="0"/>
            <a:ext cx="2299962" cy="2366857"/>
          </a:xfrm>
          <a:prstGeom prst="rect">
            <a:avLst/>
          </a:prstGeom>
        </p:spPr>
      </p:pic>
      <p:sp>
        <p:nvSpPr>
          <p:cNvPr id="5" name="Text Box 7"/>
          <p:cNvSpPr txBox="1">
            <a:spLocks noChangeArrowheads="1"/>
          </p:cNvSpPr>
          <p:nvPr/>
        </p:nvSpPr>
        <p:spPr bwMode="auto">
          <a:xfrm>
            <a:off x="3764919" y="1672176"/>
            <a:ext cx="2282442" cy="707886"/>
          </a:xfrm>
          <a:prstGeom prst="rect">
            <a:avLst/>
          </a:prstGeom>
          <a:solidFill>
            <a:srgbClr val="7F7F7F">
              <a:alpha val="50196"/>
            </a:srgbClr>
          </a:solidFill>
          <a:ln w="9525">
            <a:noFill/>
            <a:miter lim="800000"/>
            <a:headEnd/>
            <a:tailEnd/>
          </a:ln>
          <a:effectLst/>
        </p:spPr>
        <p:txBody>
          <a:bodyPr wrap="square">
            <a:spAutoFit/>
          </a:bodyPr>
          <a:lstStyle/>
          <a:p>
            <a:pPr algn="ctr">
              <a:defRPr/>
            </a:pPr>
            <a:r>
              <a:rPr lang="en-US" sz="2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Showy plants add diversity</a:t>
            </a:r>
          </a:p>
        </p:txBody>
      </p:sp>
      <p:cxnSp>
        <p:nvCxnSpPr>
          <p:cNvPr id="6" name="Straight Arrow Connector 5"/>
          <p:cNvCxnSpPr/>
          <p:nvPr/>
        </p:nvCxnSpPr>
        <p:spPr>
          <a:xfrm flipH="1">
            <a:off x="1981200" y="1371600"/>
            <a:ext cx="1783719" cy="16940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561" y="3763384"/>
            <a:ext cx="3615519" cy="2422398"/>
          </a:xfrm>
          <a:prstGeom prst="rect">
            <a:avLst/>
          </a:prstGeom>
        </p:spPr>
      </p:pic>
      <p:cxnSp>
        <p:nvCxnSpPr>
          <p:cNvPr id="8" name="Straight Arrow Connector 7"/>
          <p:cNvCxnSpPr/>
          <p:nvPr/>
        </p:nvCxnSpPr>
        <p:spPr>
          <a:xfrm flipV="1">
            <a:off x="2667000" y="980728"/>
            <a:ext cx="6009456" cy="278265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01365" y="2650382"/>
            <a:ext cx="4606119" cy="3086100"/>
          </a:xfrm>
          <a:prstGeom prst="rect">
            <a:avLst/>
          </a:prstGeom>
        </p:spPr>
      </p:pic>
      <p:cxnSp>
        <p:nvCxnSpPr>
          <p:cNvPr id="11" name="Straight Arrow Connector 10"/>
          <p:cNvCxnSpPr/>
          <p:nvPr/>
        </p:nvCxnSpPr>
        <p:spPr>
          <a:xfrm flipH="1" flipV="1">
            <a:off x="1403648" y="764704"/>
            <a:ext cx="3097717" cy="188567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 Box 7"/>
          <p:cNvSpPr txBox="1">
            <a:spLocks noChangeArrowheads="1"/>
          </p:cNvSpPr>
          <p:nvPr/>
        </p:nvSpPr>
        <p:spPr bwMode="auto">
          <a:xfrm>
            <a:off x="-27563" y="5736482"/>
            <a:ext cx="3615519" cy="461665"/>
          </a:xfrm>
          <a:prstGeom prst="rect">
            <a:avLst/>
          </a:prstGeom>
          <a:solidFill>
            <a:srgbClr val="7F7F7F">
              <a:alpha val="50196"/>
            </a:srgbClr>
          </a:solidFill>
          <a:ln w="9525">
            <a:noFill/>
            <a:miter lim="800000"/>
            <a:headEnd/>
            <a:tailEnd/>
          </a:ln>
          <a:effectLst/>
        </p:spPr>
        <p:txBody>
          <a:bodyPr wrap="square">
            <a:spAutoFit/>
          </a:bodyPr>
          <a:lstStyle/>
          <a:p>
            <a:pPr algn="ctr">
              <a:defRPr/>
            </a:pPr>
            <a:r>
              <a:rPr lang="en-US" sz="24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Conifers move in</a:t>
            </a:r>
          </a:p>
        </p:txBody>
      </p:sp>
      <p:sp>
        <p:nvSpPr>
          <p:cNvPr id="14" name="Text Box 7"/>
          <p:cNvSpPr txBox="1">
            <a:spLocks noChangeArrowheads="1"/>
          </p:cNvSpPr>
          <p:nvPr/>
        </p:nvSpPr>
        <p:spPr bwMode="auto">
          <a:xfrm>
            <a:off x="4501365" y="2650190"/>
            <a:ext cx="4621558" cy="830997"/>
          </a:xfrm>
          <a:prstGeom prst="rect">
            <a:avLst/>
          </a:prstGeom>
          <a:solidFill>
            <a:srgbClr val="7F7F7F">
              <a:alpha val="50196"/>
            </a:srgbClr>
          </a:solidFill>
          <a:ln w="9525">
            <a:noFill/>
            <a:miter lim="800000"/>
            <a:headEnd/>
            <a:tailEnd/>
          </a:ln>
          <a:effectLst/>
        </p:spPr>
        <p:txBody>
          <a:bodyPr wrap="square">
            <a:spAutoFit/>
          </a:bodyPr>
          <a:lstStyle/>
          <a:p>
            <a:pPr algn="ctr">
              <a:defRPr/>
            </a:pPr>
            <a:r>
              <a:rPr lang="en-US" sz="24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Pioneering plants start rebuilding the ecosystem</a:t>
            </a:r>
          </a:p>
        </p:txBody>
      </p:sp>
    </p:spTree>
    <p:extLst>
      <p:ext uri="{BB962C8B-B14F-4D97-AF65-F5344CB8AC3E}">
        <p14:creationId xmlns:p14="http://schemas.microsoft.com/office/powerpoint/2010/main" val="2463027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3" grpId="0" animBg="1"/>
      <p:bldP spid="14"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9144000" cy="6877501"/>
          </a:xfrm>
          <a:prstGeom prst="rect">
            <a:avLst/>
          </a:prstGeom>
        </p:spPr>
      </p:pic>
      <p:sp>
        <p:nvSpPr>
          <p:cNvPr id="3" name="TextBox 2"/>
          <p:cNvSpPr txBox="1"/>
          <p:nvPr/>
        </p:nvSpPr>
        <p:spPr>
          <a:xfrm>
            <a:off x="0" y="0"/>
            <a:ext cx="9144000" cy="1938992"/>
          </a:xfrm>
          <a:prstGeom prst="rect">
            <a:avLst/>
          </a:prstGeom>
          <a:solidFill>
            <a:schemeClr val="tx1">
              <a:alpha val="25000"/>
            </a:schemeClr>
          </a:solidFill>
        </p:spPr>
        <p:txBody>
          <a:bodyPr>
            <a:spAutoFit/>
          </a:bodyPr>
          <a:lstStyle/>
          <a:p>
            <a:pPr algn="ctr">
              <a:defRPr/>
            </a:pPr>
            <a:r>
              <a:rPr lang="en-CA" sz="4000">
                <a:solidFill>
                  <a:prstClr val="white"/>
                </a:solidFill>
                <a:effectLst>
                  <a:outerShdw blurRad="38100" dist="50800" dir="2700000" algn="tl">
                    <a:prstClr val="black"/>
                  </a:outerShdw>
                </a:effectLst>
                <a:latin typeface="Arial" panose="020B0604020202020204" pitchFamily="34" charset="0"/>
                <a:cs typeface="Arial" panose="020B0604020202020204" pitchFamily="34" charset="0"/>
              </a:rPr>
              <a:t>By 2014 an average of 8,554 Red Alder seedlings/hectare (and 67 other species) were found</a:t>
            </a:r>
          </a:p>
        </p:txBody>
      </p:sp>
    </p:spTree>
    <p:extLst>
      <p:ext uri="{BB962C8B-B14F-4D97-AF65-F5344CB8AC3E}">
        <p14:creationId xmlns:p14="http://schemas.microsoft.com/office/powerpoint/2010/main" val="1371290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9144000" cy="6870819"/>
          </a:xfrm>
          <a:prstGeom prst="rect">
            <a:avLst/>
          </a:prstGeom>
        </p:spPr>
      </p:pic>
      <p:sp>
        <p:nvSpPr>
          <p:cNvPr id="4" name="TextBox 3"/>
          <p:cNvSpPr txBox="1"/>
          <p:nvPr/>
        </p:nvSpPr>
        <p:spPr>
          <a:xfrm>
            <a:off x="-38100" y="4900720"/>
            <a:ext cx="9144000" cy="1938992"/>
          </a:xfrm>
          <a:prstGeom prst="rect">
            <a:avLst/>
          </a:prstGeom>
          <a:solidFill>
            <a:schemeClr val="tx1">
              <a:alpha val="25000"/>
            </a:schemeClr>
          </a:solidFill>
        </p:spPr>
        <p:txBody>
          <a:bodyPr>
            <a:spAutoFit/>
          </a:bodyPr>
          <a:lstStyle/>
          <a:p>
            <a:pPr algn="ctr">
              <a:defRPr/>
            </a:pPr>
            <a:r>
              <a:rPr lang="en-CA" sz="4000">
                <a:solidFill>
                  <a:prstClr val="white"/>
                </a:solidFill>
                <a:effectLst>
                  <a:outerShdw blurRad="38100" dist="50800" dir="2700000" algn="tl">
                    <a:prstClr val="black"/>
                  </a:outerShdw>
                </a:effectLst>
                <a:latin typeface="Arial" panose="020B0604020202020204" pitchFamily="34" charset="0"/>
                <a:cs typeface="Arial" panose="020B0604020202020204" pitchFamily="34" charset="0"/>
              </a:rPr>
              <a:t>In 2015 an average of 5,392 Red Alder seedlings/hectare were found along with 80 other species</a:t>
            </a:r>
          </a:p>
        </p:txBody>
      </p:sp>
    </p:spTree>
    <p:extLst>
      <p:ext uri="{BB962C8B-B14F-4D97-AF65-F5344CB8AC3E}">
        <p14:creationId xmlns:p14="http://schemas.microsoft.com/office/powerpoint/2010/main" val="11446364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2466"/>
            <a:ext cx="9144000" cy="6870466"/>
          </a:xfrm>
          <a:prstGeom prst="rect">
            <a:avLst/>
          </a:prstGeom>
        </p:spPr>
      </p:pic>
      <p:sp>
        <p:nvSpPr>
          <p:cNvPr id="3" name="TextBox 2"/>
          <p:cNvSpPr txBox="1"/>
          <p:nvPr/>
        </p:nvSpPr>
        <p:spPr>
          <a:xfrm>
            <a:off x="-25940" y="5531373"/>
            <a:ext cx="9144000" cy="1323439"/>
          </a:xfrm>
          <a:prstGeom prst="rect">
            <a:avLst/>
          </a:prstGeom>
          <a:solidFill>
            <a:schemeClr val="tx1">
              <a:alpha val="25000"/>
            </a:schemeClr>
          </a:solidFill>
        </p:spPr>
        <p:txBody>
          <a:bodyPr>
            <a:spAutoFit/>
          </a:bodyPr>
          <a:lstStyle/>
          <a:p>
            <a:pPr algn="ctr">
              <a:defRPr/>
            </a:pPr>
            <a:r>
              <a:rPr lang="en-CA" sz="4000" dirty="0">
                <a:solidFill>
                  <a:prstClr val="white"/>
                </a:solidFill>
                <a:effectLst>
                  <a:outerShdw blurRad="38100" dist="50800" dir="2700000" algn="tl">
                    <a:prstClr val="black"/>
                  </a:outerShdw>
                </a:effectLst>
                <a:latin typeface="Arial" panose="020B0604020202020204" pitchFamily="34" charset="0"/>
                <a:cs typeface="Arial" panose="020B0604020202020204" pitchFamily="34" charset="0"/>
              </a:rPr>
              <a:t>By 2016 an average of 6,162 Red Alder seedlings/hectare were found.</a:t>
            </a:r>
          </a:p>
        </p:txBody>
      </p:sp>
    </p:spTree>
    <p:extLst>
      <p:ext uri="{BB962C8B-B14F-4D97-AF65-F5344CB8AC3E}">
        <p14:creationId xmlns:p14="http://schemas.microsoft.com/office/powerpoint/2010/main" val="3047247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64" y="-1"/>
            <a:ext cx="9148864" cy="6886575"/>
          </a:xfrm>
          <a:prstGeom prst="rect">
            <a:avLst/>
          </a:prstGeom>
        </p:spPr>
      </p:pic>
      <p:sp>
        <p:nvSpPr>
          <p:cNvPr id="3" name="TextBox 2"/>
          <p:cNvSpPr txBox="1"/>
          <p:nvPr/>
        </p:nvSpPr>
        <p:spPr>
          <a:xfrm>
            <a:off x="-4864" y="0"/>
            <a:ext cx="9144000" cy="1938992"/>
          </a:xfrm>
          <a:prstGeom prst="rect">
            <a:avLst/>
          </a:prstGeom>
          <a:solidFill>
            <a:schemeClr val="tx1">
              <a:alpha val="25000"/>
            </a:schemeClr>
          </a:solidFill>
        </p:spPr>
        <p:txBody>
          <a:bodyPr>
            <a:spAutoFit/>
          </a:bodyPr>
          <a:lstStyle/>
          <a:p>
            <a:pPr algn="ctr">
              <a:defRPr/>
            </a:pPr>
            <a:r>
              <a:rPr lang="en-CA" sz="4000" dirty="0">
                <a:solidFill>
                  <a:prstClr val="white"/>
                </a:solidFill>
                <a:effectLst>
                  <a:outerShdw blurRad="38100" dist="50800" dir="2700000" algn="tl">
                    <a:prstClr val="black"/>
                  </a:outerShdw>
                </a:effectLst>
                <a:latin typeface="Arial" panose="020B0604020202020204" pitchFamily="34" charset="0"/>
                <a:cs typeface="Arial" panose="020B0604020202020204" pitchFamily="34" charset="0"/>
              </a:rPr>
              <a:t>In July 2017 an average of 6,963 Red Alder seedlings/hectare were found along with conifers in 98% of the plots.</a:t>
            </a:r>
          </a:p>
        </p:txBody>
      </p:sp>
    </p:spTree>
    <p:extLst>
      <p:ext uri="{BB962C8B-B14F-4D97-AF65-F5344CB8AC3E}">
        <p14:creationId xmlns:p14="http://schemas.microsoft.com/office/powerpoint/2010/main" val="16415869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72272"/>
          </a:xfrm>
          <a:prstGeom prst="rect">
            <a:avLst/>
          </a:prstGeom>
        </p:spPr>
      </p:pic>
      <p:sp>
        <p:nvSpPr>
          <p:cNvPr id="3" name="TextBox 2"/>
          <p:cNvSpPr txBox="1"/>
          <p:nvPr/>
        </p:nvSpPr>
        <p:spPr>
          <a:xfrm>
            <a:off x="0" y="5548833"/>
            <a:ext cx="9144000" cy="1323439"/>
          </a:xfrm>
          <a:prstGeom prst="rect">
            <a:avLst/>
          </a:prstGeom>
          <a:solidFill>
            <a:schemeClr val="tx1">
              <a:alpha val="25000"/>
            </a:schemeClr>
          </a:solidFill>
        </p:spPr>
        <p:txBody>
          <a:bodyPr>
            <a:spAutoFit/>
          </a:bodyPr>
          <a:lstStyle/>
          <a:p>
            <a:pPr algn="ctr">
              <a:defRPr/>
            </a:pPr>
            <a:r>
              <a:rPr lang="en-CA" sz="4000" dirty="0">
                <a:solidFill>
                  <a:prstClr val="white"/>
                </a:solidFill>
                <a:effectLst>
                  <a:outerShdw blurRad="38100" dist="50800" dir="2700000" algn="tl">
                    <a:prstClr val="black"/>
                  </a:outerShdw>
                </a:effectLst>
                <a:latin typeface="Arial" panose="020B0604020202020204" pitchFamily="34" charset="0"/>
                <a:cs typeface="Arial" panose="020B0604020202020204" pitchFamily="34" charset="0"/>
              </a:rPr>
              <a:t>The growth of conifers under a canopy of deciduous species is enhanced.</a:t>
            </a:r>
          </a:p>
        </p:txBody>
      </p:sp>
    </p:spTree>
    <p:extLst>
      <p:ext uri="{BB962C8B-B14F-4D97-AF65-F5344CB8AC3E}">
        <p14:creationId xmlns:p14="http://schemas.microsoft.com/office/powerpoint/2010/main" val="2836530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78902"/>
          </a:xfrm>
          <a:prstGeom prst="rect">
            <a:avLst/>
          </a:prstGeom>
        </p:spPr>
      </p:pic>
      <p:sp>
        <p:nvSpPr>
          <p:cNvPr id="4" name="TextBox 3"/>
          <p:cNvSpPr txBox="1"/>
          <p:nvPr/>
        </p:nvSpPr>
        <p:spPr>
          <a:xfrm>
            <a:off x="6533" y="548680"/>
            <a:ext cx="9144000" cy="707886"/>
          </a:xfrm>
          <a:prstGeom prst="rect">
            <a:avLst/>
          </a:prstGeom>
          <a:solidFill>
            <a:schemeClr val="tx1">
              <a:alpha val="25000"/>
            </a:schemeClr>
          </a:solidFill>
        </p:spPr>
        <p:txBody>
          <a:bodyPr>
            <a:spAutoFit/>
          </a:bodyPr>
          <a:lstStyle/>
          <a:p>
            <a:pPr algn="ctr">
              <a:defRPr/>
            </a:pPr>
            <a:r>
              <a:rPr lang="en-CA" sz="4000">
                <a:solidFill>
                  <a:prstClr val="white"/>
                </a:solidFill>
                <a:effectLst>
                  <a:outerShdw blurRad="38100" dist="50800" dir="2700000" algn="tl">
                    <a:prstClr val="black"/>
                  </a:outerShdw>
                </a:effectLst>
                <a:latin typeface="Arial" panose="020B0604020202020204" pitchFamily="34" charset="0"/>
                <a:cs typeface="Arial" panose="020B0604020202020204" pitchFamily="34" charset="0"/>
              </a:rPr>
              <a:t>July 16, 2013</a:t>
            </a:r>
          </a:p>
        </p:txBody>
      </p:sp>
      <p:cxnSp>
        <p:nvCxnSpPr>
          <p:cNvPr id="5" name="Straight Arrow Connector 4"/>
          <p:cNvCxnSpPr/>
          <p:nvPr/>
        </p:nvCxnSpPr>
        <p:spPr>
          <a:xfrm>
            <a:off x="6588224" y="1700808"/>
            <a:ext cx="79208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021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78718"/>
          </a:xfrm>
          <a:prstGeom prst="rect">
            <a:avLst/>
          </a:prstGeom>
        </p:spPr>
      </p:pic>
      <p:sp>
        <p:nvSpPr>
          <p:cNvPr id="3" name="TextBox 2"/>
          <p:cNvSpPr txBox="1"/>
          <p:nvPr/>
        </p:nvSpPr>
        <p:spPr>
          <a:xfrm>
            <a:off x="30671" y="1255832"/>
            <a:ext cx="9144000" cy="707886"/>
          </a:xfrm>
          <a:prstGeom prst="rect">
            <a:avLst/>
          </a:prstGeom>
          <a:solidFill>
            <a:schemeClr val="tx1">
              <a:alpha val="25000"/>
            </a:schemeClr>
          </a:solidFill>
        </p:spPr>
        <p:txBody>
          <a:bodyPr>
            <a:spAutoFit/>
          </a:bodyPr>
          <a:lstStyle/>
          <a:p>
            <a:pPr algn="ctr">
              <a:defRPr/>
            </a:pPr>
            <a:r>
              <a:rPr lang="en-CA" sz="4000">
                <a:solidFill>
                  <a:prstClr val="white"/>
                </a:solidFill>
                <a:effectLst>
                  <a:outerShdw blurRad="38100" dist="50800" dir="2700000" algn="tl">
                    <a:prstClr val="black"/>
                  </a:outerShdw>
                </a:effectLst>
                <a:latin typeface="Arial" panose="020B0604020202020204" pitchFamily="34" charset="0"/>
                <a:cs typeface="Arial" panose="020B0604020202020204" pitchFamily="34" charset="0"/>
              </a:rPr>
              <a:t>July 23, 2014</a:t>
            </a:r>
          </a:p>
        </p:txBody>
      </p:sp>
      <p:cxnSp>
        <p:nvCxnSpPr>
          <p:cNvPr id="4" name="Straight Arrow Connector 3"/>
          <p:cNvCxnSpPr/>
          <p:nvPr/>
        </p:nvCxnSpPr>
        <p:spPr>
          <a:xfrm>
            <a:off x="5292080" y="1124744"/>
            <a:ext cx="79208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0045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277062" cy="6858000"/>
          </a:xfrm>
          <a:prstGeom prst="rect">
            <a:avLst/>
          </a:prstGeom>
        </p:spPr>
      </p:pic>
      <p:sp>
        <p:nvSpPr>
          <p:cNvPr id="3" name="TextBox 2"/>
          <p:cNvSpPr txBox="1"/>
          <p:nvPr/>
        </p:nvSpPr>
        <p:spPr>
          <a:xfrm>
            <a:off x="98986" y="1224344"/>
            <a:ext cx="9144000" cy="707886"/>
          </a:xfrm>
          <a:prstGeom prst="rect">
            <a:avLst/>
          </a:prstGeom>
          <a:solidFill>
            <a:schemeClr val="tx1">
              <a:alpha val="25000"/>
            </a:schemeClr>
          </a:solidFill>
        </p:spPr>
        <p:txBody>
          <a:bodyPr>
            <a:spAutoFit/>
          </a:bodyPr>
          <a:lstStyle/>
          <a:p>
            <a:pPr algn="ctr">
              <a:defRPr/>
            </a:pPr>
            <a:r>
              <a:rPr lang="en-CA" sz="4000">
                <a:solidFill>
                  <a:prstClr val="white"/>
                </a:solidFill>
                <a:effectLst>
                  <a:outerShdw blurRad="38100" dist="50800" dir="2700000" algn="tl">
                    <a:prstClr val="black"/>
                  </a:outerShdw>
                </a:effectLst>
                <a:latin typeface="Arial" panose="020B0604020202020204" pitchFamily="34" charset="0"/>
                <a:cs typeface="Arial" panose="020B0604020202020204" pitchFamily="34" charset="0"/>
              </a:rPr>
              <a:t>July 6, 2015</a:t>
            </a:r>
          </a:p>
        </p:txBody>
      </p:sp>
      <p:cxnSp>
        <p:nvCxnSpPr>
          <p:cNvPr id="4" name="Straight Arrow Connector 3"/>
          <p:cNvCxnSpPr/>
          <p:nvPr/>
        </p:nvCxnSpPr>
        <p:spPr>
          <a:xfrm>
            <a:off x="6526233" y="2132856"/>
            <a:ext cx="79208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9641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60" y="-16570"/>
            <a:ext cx="9148259" cy="6874570"/>
          </a:xfrm>
          <a:prstGeom prst="rect">
            <a:avLst/>
          </a:prstGeom>
        </p:spPr>
      </p:pic>
      <p:sp>
        <p:nvSpPr>
          <p:cNvPr id="3" name="TextBox 2"/>
          <p:cNvSpPr txBox="1"/>
          <p:nvPr/>
        </p:nvSpPr>
        <p:spPr>
          <a:xfrm>
            <a:off x="0" y="-16570"/>
            <a:ext cx="9144000" cy="707886"/>
          </a:xfrm>
          <a:prstGeom prst="rect">
            <a:avLst/>
          </a:prstGeom>
          <a:solidFill>
            <a:schemeClr val="tx1">
              <a:alpha val="25000"/>
            </a:schemeClr>
          </a:solidFill>
        </p:spPr>
        <p:txBody>
          <a:bodyPr>
            <a:spAutoFit/>
          </a:bodyPr>
          <a:lstStyle/>
          <a:p>
            <a:pPr algn="ctr">
              <a:defRPr/>
            </a:pPr>
            <a:r>
              <a:rPr lang="en-CA" sz="4000">
                <a:solidFill>
                  <a:prstClr val="white"/>
                </a:solidFill>
                <a:effectLst>
                  <a:outerShdw blurRad="38100" dist="50800" dir="2700000" algn="tl">
                    <a:prstClr val="black"/>
                  </a:outerShdw>
                </a:effectLst>
                <a:latin typeface="Arial" panose="020B0604020202020204" pitchFamily="34" charset="0"/>
                <a:cs typeface="Arial" panose="020B0604020202020204" pitchFamily="34" charset="0"/>
              </a:rPr>
              <a:t>July 20, 2016</a:t>
            </a:r>
          </a:p>
        </p:txBody>
      </p:sp>
      <p:cxnSp>
        <p:nvCxnSpPr>
          <p:cNvPr id="4" name="Straight Arrow Connector 3"/>
          <p:cNvCxnSpPr/>
          <p:nvPr/>
        </p:nvCxnSpPr>
        <p:spPr>
          <a:xfrm>
            <a:off x="5004048" y="2175655"/>
            <a:ext cx="79208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1351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9144000" cy="6887241"/>
          </a:xfrm>
          <a:prstGeom prst="rect">
            <a:avLst/>
          </a:prstGeom>
        </p:spPr>
      </p:pic>
      <p:sp>
        <p:nvSpPr>
          <p:cNvPr id="3" name="TextBox 2"/>
          <p:cNvSpPr txBox="1"/>
          <p:nvPr/>
        </p:nvSpPr>
        <p:spPr>
          <a:xfrm>
            <a:off x="0" y="-16570"/>
            <a:ext cx="9144000" cy="707886"/>
          </a:xfrm>
          <a:prstGeom prst="rect">
            <a:avLst/>
          </a:prstGeom>
          <a:solidFill>
            <a:schemeClr val="tx1">
              <a:alpha val="25000"/>
            </a:schemeClr>
          </a:solidFill>
        </p:spPr>
        <p:txBody>
          <a:bodyPr>
            <a:spAutoFit/>
          </a:bodyPr>
          <a:lstStyle/>
          <a:p>
            <a:pPr algn="ctr">
              <a:defRPr/>
            </a:pPr>
            <a:r>
              <a:rPr lang="en-CA" sz="4000" dirty="0">
                <a:solidFill>
                  <a:prstClr val="white"/>
                </a:solidFill>
                <a:effectLst>
                  <a:outerShdw blurRad="38100" dist="50800" dir="2700000" algn="tl">
                    <a:prstClr val="black"/>
                  </a:outerShdw>
                </a:effectLst>
                <a:latin typeface="Arial" panose="020B0604020202020204" pitchFamily="34" charset="0"/>
                <a:cs typeface="Arial" panose="020B0604020202020204" pitchFamily="34" charset="0"/>
              </a:rPr>
              <a:t>July 16, 2017</a:t>
            </a:r>
          </a:p>
        </p:txBody>
      </p:sp>
      <p:cxnSp>
        <p:nvCxnSpPr>
          <p:cNvPr id="4" name="Straight Arrow Connector 3"/>
          <p:cNvCxnSpPr/>
          <p:nvPr/>
        </p:nvCxnSpPr>
        <p:spPr>
          <a:xfrm>
            <a:off x="5181600" y="1676400"/>
            <a:ext cx="79208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2381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
            <a:ext cx="9241277" cy="6887241"/>
          </a:xfrm>
          <a:prstGeom prst="rect">
            <a:avLst/>
          </a:prstGeom>
        </p:spPr>
      </p:pic>
      <p:sp>
        <p:nvSpPr>
          <p:cNvPr id="4" name="Text Box 7"/>
          <p:cNvSpPr txBox="1">
            <a:spLocks noChangeArrowheads="1"/>
          </p:cNvSpPr>
          <p:nvPr/>
        </p:nvSpPr>
        <p:spPr bwMode="auto">
          <a:xfrm>
            <a:off x="-37290" y="5574730"/>
            <a:ext cx="9265595" cy="1323439"/>
          </a:xfrm>
          <a:prstGeom prst="rect">
            <a:avLst/>
          </a:prstGeom>
          <a:solidFill>
            <a:srgbClr val="7F7F7F">
              <a:alpha val="50196"/>
            </a:srgbClr>
          </a:solidFill>
          <a:ln w="9525">
            <a:noFill/>
            <a:miter lim="800000"/>
            <a:headEnd/>
            <a:tailEnd/>
          </a:ln>
          <a:effectLst/>
        </p:spPr>
        <p:txBody>
          <a:bodyPr wrap="square">
            <a:spAutoFit/>
          </a:bodyPr>
          <a:lstStyle/>
          <a:p>
            <a:pPr algn="ctr">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Natural processes build ecosystems from scratch.</a:t>
            </a:r>
          </a:p>
        </p:txBody>
      </p:sp>
    </p:spTree>
    <p:extLst>
      <p:ext uri="{BB962C8B-B14F-4D97-AF65-F5344CB8AC3E}">
        <p14:creationId xmlns:p14="http://schemas.microsoft.com/office/powerpoint/2010/main" val="30731438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880603"/>
          </a:xfrm>
          <a:prstGeom prst="rect">
            <a:avLst/>
          </a:prstGeom>
        </p:spPr>
      </p:pic>
      <p:sp>
        <p:nvSpPr>
          <p:cNvPr id="3" name="TextBox 2"/>
          <p:cNvSpPr txBox="1"/>
          <p:nvPr/>
        </p:nvSpPr>
        <p:spPr>
          <a:xfrm>
            <a:off x="-1621" y="-23761"/>
            <a:ext cx="9144000" cy="3170099"/>
          </a:xfrm>
          <a:prstGeom prst="rect">
            <a:avLst/>
          </a:prstGeom>
          <a:solidFill>
            <a:schemeClr val="tx1">
              <a:alpha val="25000"/>
            </a:schemeClr>
          </a:solidFill>
        </p:spPr>
        <p:txBody>
          <a:bodyPr>
            <a:spAutoFit/>
          </a:bodyPr>
          <a:lstStyle/>
          <a:p>
            <a:pPr algn="ctr">
              <a:defRPr/>
            </a:pPr>
            <a:r>
              <a:rPr lang="en-CA" sz="4000" dirty="0">
                <a:solidFill>
                  <a:prstClr val="white"/>
                </a:solidFill>
                <a:effectLst>
                  <a:outerShdw blurRad="38100" dist="50800" dir="2700000" algn="tl">
                    <a:prstClr val="black"/>
                  </a:outerShdw>
                </a:effectLst>
                <a:latin typeface="Arial" panose="020B0604020202020204" pitchFamily="34" charset="0"/>
                <a:cs typeface="Arial" panose="020B0604020202020204" pitchFamily="34" charset="0"/>
              </a:rPr>
              <a:t>In addition, the diversity of species that have established (over 80 different species) means that the restored ecosystems have a high degree of ecological resilience.</a:t>
            </a:r>
          </a:p>
        </p:txBody>
      </p:sp>
      <p:sp>
        <p:nvSpPr>
          <p:cNvPr id="4" name="TextBox 3"/>
          <p:cNvSpPr txBox="1"/>
          <p:nvPr/>
        </p:nvSpPr>
        <p:spPr>
          <a:xfrm>
            <a:off x="0" y="4970673"/>
            <a:ext cx="9144000" cy="1938992"/>
          </a:xfrm>
          <a:prstGeom prst="rect">
            <a:avLst/>
          </a:prstGeom>
          <a:solidFill>
            <a:schemeClr val="tx1">
              <a:alpha val="25000"/>
            </a:schemeClr>
          </a:solidFill>
        </p:spPr>
        <p:txBody>
          <a:bodyPr>
            <a:spAutoFit/>
          </a:bodyPr>
          <a:lstStyle/>
          <a:p>
            <a:pPr algn="ctr">
              <a:defRPr/>
            </a:pPr>
            <a:r>
              <a:rPr lang="en-CA" sz="4000" dirty="0">
                <a:solidFill>
                  <a:prstClr val="white"/>
                </a:solidFill>
                <a:effectLst>
                  <a:outerShdw blurRad="38100" dist="50800" dir="2700000" algn="tl">
                    <a:prstClr val="black"/>
                  </a:outerShdw>
                </a:effectLst>
                <a:latin typeface="Arial" panose="020B0604020202020204" pitchFamily="34" charset="0"/>
                <a:cs typeface="Arial" panose="020B0604020202020204" pitchFamily="34" charset="0"/>
              </a:rPr>
              <a:t>None of these plants were purchased and planted saving on the order of $15,000/ha.</a:t>
            </a:r>
          </a:p>
        </p:txBody>
      </p:sp>
    </p:spTree>
    <p:extLst>
      <p:ext uri="{BB962C8B-B14F-4D97-AF65-F5344CB8AC3E}">
        <p14:creationId xmlns:p14="http://schemas.microsoft.com/office/powerpoint/2010/main" val="3465685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9195399" cy="6858000"/>
          </a:xfrm>
          <a:prstGeom prst="rect">
            <a:avLst/>
          </a:prstGeom>
        </p:spPr>
      </p:pic>
      <p:sp>
        <p:nvSpPr>
          <p:cNvPr id="4" name="TextBox 3"/>
          <p:cNvSpPr txBox="1"/>
          <p:nvPr/>
        </p:nvSpPr>
        <p:spPr>
          <a:xfrm>
            <a:off x="0" y="-16570"/>
            <a:ext cx="9144000" cy="707886"/>
          </a:xfrm>
          <a:prstGeom prst="rect">
            <a:avLst/>
          </a:prstGeom>
          <a:solidFill>
            <a:schemeClr val="tx1">
              <a:alpha val="25000"/>
            </a:schemeClr>
          </a:solidFill>
        </p:spPr>
        <p:txBody>
          <a:bodyPr>
            <a:spAutoFit/>
          </a:bodyPr>
          <a:lstStyle/>
          <a:p>
            <a:pPr algn="ctr">
              <a:defRPr/>
            </a:pPr>
            <a:r>
              <a:rPr lang="en-CA" sz="4000" dirty="0">
                <a:solidFill>
                  <a:prstClr val="white"/>
                </a:solidFill>
                <a:effectLst>
                  <a:outerShdw blurRad="38100" dist="50800" dir="2700000" algn="tl">
                    <a:prstClr val="black"/>
                  </a:outerShdw>
                </a:effectLst>
                <a:latin typeface="Arial" panose="020B0604020202020204" pitchFamily="34" charset="0"/>
                <a:cs typeface="Arial" panose="020B0604020202020204" pitchFamily="34" charset="0"/>
              </a:rPr>
              <a:t>Including a bunch of showy species,</a:t>
            </a:r>
          </a:p>
        </p:txBody>
      </p:sp>
      <p:sp>
        <p:nvSpPr>
          <p:cNvPr id="6" name="TextBox 5"/>
          <p:cNvSpPr txBox="1"/>
          <p:nvPr/>
        </p:nvSpPr>
        <p:spPr>
          <a:xfrm>
            <a:off x="25698" y="6019800"/>
            <a:ext cx="9144000" cy="707886"/>
          </a:xfrm>
          <a:prstGeom prst="rect">
            <a:avLst/>
          </a:prstGeom>
          <a:solidFill>
            <a:schemeClr val="tx1">
              <a:alpha val="25000"/>
            </a:schemeClr>
          </a:solidFill>
        </p:spPr>
        <p:txBody>
          <a:bodyPr>
            <a:spAutoFit/>
          </a:bodyPr>
          <a:lstStyle/>
          <a:p>
            <a:pPr algn="ctr">
              <a:defRPr/>
            </a:pPr>
            <a:r>
              <a:rPr lang="en-CA" sz="4000" dirty="0">
                <a:solidFill>
                  <a:prstClr val="white"/>
                </a:solidFill>
                <a:effectLst>
                  <a:outerShdw blurRad="38100" dist="50800" dir="2700000" algn="tl">
                    <a:prstClr val="black"/>
                  </a:outerShdw>
                </a:effectLst>
                <a:latin typeface="Arial" panose="020B0604020202020204" pitchFamily="34" charset="0"/>
                <a:cs typeface="Arial" panose="020B0604020202020204" pitchFamily="34" charset="0"/>
              </a:rPr>
              <a:t>All planted in the right spots.</a:t>
            </a:r>
          </a:p>
        </p:txBody>
      </p:sp>
    </p:spTree>
    <p:extLst>
      <p:ext uri="{BB962C8B-B14F-4D97-AF65-F5344CB8AC3E}">
        <p14:creationId xmlns:p14="http://schemas.microsoft.com/office/powerpoint/2010/main" val="4155480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32426537"/>
              </p:ext>
            </p:extLst>
          </p:nvPr>
        </p:nvGraphicFramePr>
        <p:xfrm>
          <a:off x="7508" y="188640"/>
          <a:ext cx="9143997" cy="3136492"/>
        </p:xfrm>
        <a:graphic>
          <a:graphicData uri="http://schemas.openxmlformats.org/drawingml/2006/table">
            <a:tbl>
              <a:tblPr/>
              <a:tblGrid>
                <a:gridCol w="953451">
                  <a:extLst>
                    <a:ext uri="{9D8B030D-6E8A-4147-A177-3AD203B41FA5}">
                      <a16:colId xmlns:a16="http://schemas.microsoft.com/office/drawing/2014/main" val="20000"/>
                    </a:ext>
                  </a:extLst>
                </a:gridCol>
                <a:gridCol w="1160359">
                  <a:extLst>
                    <a:ext uri="{9D8B030D-6E8A-4147-A177-3AD203B41FA5}">
                      <a16:colId xmlns:a16="http://schemas.microsoft.com/office/drawing/2014/main" val="20001"/>
                    </a:ext>
                  </a:extLst>
                </a:gridCol>
                <a:gridCol w="1545280">
                  <a:extLst>
                    <a:ext uri="{9D8B030D-6E8A-4147-A177-3AD203B41FA5}">
                      <a16:colId xmlns:a16="http://schemas.microsoft.com/office/drawing/2014/main" val="20002"/>
                    </a:ext>
                  </a:extLst>
                </a:gridCol>
                <a:gridCol w="1290841">
                  <a:extLst>
                    <a:ext uri="{9D8B030D-6E8A-4147-A177-3AD203B41FA5}">
                      <a16:colId xmlns:a16="http://schemas.microsoft.com/office/drawing/2014/main" val="20003"/>
                    </a:ext>
                  </a:extLst>
                </a:gridCol>
                <a:gridCol w="2332833">
                  <a:extLst>
                    <a:ext uri="{9D8B030D-6E8A-4147-A177-3AD203B41FA5}">
                      <a16:colId xmlns:a16="http://schemas.microsoft.com/office/drawing/2014/main" val="20004"/>
                    </a:ext>
                  </a:extLst>
                </a:gridCol>
                <a:gridCol w="1861233">
                  <a:extLst>
                    <a:ext uri="{9D8B030D-6E8A-4147-A177-3AD203B41FA5}">
                      <a16:colId xmlns:a16="http://schemas.microsoft.com/office/drawing/2014/main" val="20005"/>
                    </a:ext>
                  </a:extLst>
                </a:gridCol>
              </a:tblGrid>
              <a:tr h="576064">
                <a:tc>
                  <a:txBody>
                    <a:bodyPr/>
                    <a:lstStyle/>
                    <a:p>
                      <a:pPr marL="0" marR="0" algn="ctr">
                        <a:lnSpc>
                          <a:spcPct val="115000"/>
                        </a:lnSpc>
                        <a:spcBef>
                          <a:spcPts val="0"/>
                        </a:spcBef>
                        <a:spcAft>
                          <a:spcPts val="0"/>
                        </a:spcAft>
                      </a:pPr>
                      <a:r>
                        <a:rPr lang="en-CA" sz="1600" b="1" dirty="0">
                          <a:effectLst/>
                          <a:latin typeface="Arial"/>
                          <a:ea typeface="Calibri"/>
                          <a:cs typeface="Times New Roman"/>
                        </a:rPr>
                        <a:t>Year</a:t>
                      </a:r>
                      <a:endParaRPr lang="en-C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1600" b="1" dirty="0">
                          <a:effectLst/>
                          <a:latin typeface="Arial"/>
                          <a:ea typeface="Calibri"/>
                          <a:cs typeface="Times New Roman"/>
                        </a:rPr>
                        <a:t>No. of Alder / ha</a:t>
                      </a:r>
                      <a:endParaRPr lang="en-C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1600" b="1" dirty="0">
                          <a:effectLst/>
                          <a:latin typeface="Arial"/>
                          <a:ea typeface="Calibri"/>
                          <a:cs typeface="Times New Roman"/>
                        </a:rPr>
                        <a:t>Cover of Alder</a:t>
                      </a:r>
                      <a:endParaRPr lang="en-C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1600" b="1" dirty="0">
                          <a:effectLst/>
                          <a:latin typeface="Arial"/>
                          <a:ea typeface="Calibri"/>
                          <a:cs typeface="Times New Roman"/>
                        </a:rPr>
                        <a:t>No. of Other Spp.</a:t>
                      </a:r>
                      <a:endParaRPr lang="en-C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1600" b="1" dirty="0">
                          <a:effectLst/>
                          <a:latin typeface="Arial"/>
                          <a:ea typeface="Calibri"/>
                          <a:cs typeface="Times New Roman"/>
                        </a:rPr>
                        <a:t>No. of Conifer Occurrences</a:t>
                      </a:r>
                      <a:r>
                        <a:rPr lang="en-CA" sz="1600" b="1" baseline="0" dirty="0">
                          <a:effectLst/>
                          <a:latin typeface="Arial"/>
                          <a:ea typeface="Calibri"/>
                          <a:cs typeface="Times New Roman"/>
                        </a:rPr>
                        <a:t> out of 50 plots</a:t>
                      </a:r>
                      <a:endParaRPr lang="en-C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1600" b="1" dirty="0">
                          <a:effectLst/>
                          <a:latin typeface="Arial"/>
                          <a:ea typeface="Calibri"/>
                          <a:cs typeface="Times New Roman"/>
                        </a:rPr>
                        <a:t>Total Cover</a:t>
                      </a:r>
                      <a:endParaRPr lang="en-C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32048">
                <a:tc>
                  <a:txBody>
                    <a:bodyPr/>
                    <a:lstStyle/>
                    <a:p>
                      <a:pPr marL="0" marR="0" algn="ctr">
                        <a:lnSpc>
                          <a:spcPct val="115000"/>
                        </a:lnSpc>
                        <a:spcBef>
                          <a:spcPts val="0"/>
                        </a:spcBef>
                        <a:spcAft>
                          <a:spcPts val="0"/>
                        </a:spcAft>
                      </a:pPr>
                      <a:r>
                        <a:rPr lang="en-CA" sz="1600" dirty="0">
                          <a:effectLst/>
                          <a:latin typeface="Arial"/>
                          <a:ea typeface="Calibri"/>
                          <a:cs typeface="Times New Roman"/>
                        </a:rPr>
                        <a:t>2013</a:t>
                      </a:r>
                      <a:endParaRPr lang="en-C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1600" dirty="0">
                          <a:effectLst/>
                          <a:latin typeface="Arial"/>
                          <a:ea typeface="Calibri"/>
                          <a:cs typeface="Times New Roman"/>
                        </a:rPr>
                        <a:t>5,412</a:t>
                      </a:r>
                      <a:endParaRPr lang="en-C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1600" dirty="0">
                          <a:effectLst/>
                          <a:latin typeface="Arial"/>
                          <a:ea typeface="Calibri"/>
                          <a:cs typeface="Times New Roman"/>
                        </a:rPr>
                        <a:t>Less than 1%</a:t>
                      </a:r>
                      <a:endParaRPr lang="en-C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1600" dirty="0">
                          <a:effectLst/>
                          <a:latin typeface="Arial"/>
                          <a:ea typeface="Calibri"/>
                          <a:cs typeface="Times New Roman"/>
                        </a:rPr>
                        <a:t>32</a:t>
                      </a:r>
                      <a:endParaRPr lang="en-C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1600" dirty="0">
                          <a:effectLst/>
                          <a:latin typeface="Arial"/>
                          <a:ea typeface="Calibri"/>
                          <a:cs typeface="Times New Roman"/>
                        </a:rPr>
                        <a:t>3 (1 spp.)</a:t>
                      </a:r>
                      <a:endParaRPr lang="en-C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1600" dirty="0">
                          <a:effectLst/>
                          <a:latin typeface="Arial"/>
                          <a:ea typeface="Calibri"/>
                          <a:cs typeface="Times New Roman"/>
                        </a:rPr>
                        <a:t>1.10%</a:t>
                      </a:r>
                      <a:endParaRPr lang="en-C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65799">
                <a:tc>
                  <a:txBody>
                    <a:bodyPr/>
                    <a:lstStyle/>
                    <a:p>
                      <a:pPr marL="0" marR="0" algn="ctr">
                        <a:lnSpc>
                          <a:spcPct val="115000"/>
                        </a:lnSpc>
                        <a:spcBef>
                          <a:spcPts val="0"/>
                        </a:spcBef>
                        <a:spcAft>
                          <a:spcPts val="0"/>
                        </a:spcAft>
                      </a:pPr>
                      <a:r>
                        <a:rPr lang="en-CA" sz="1600" dirty="0">
                          <a:effectLst/>
                          <a:latin typeface="Arial"/>
                          <a:ea typeface="Calibri"/>
                          <a:cs typeface="Times New Roman"/>
                        </a:rPr>
                        <a:t>2014</a:t>
                      </a:r>
                      <a:endParaRPr lang="en-C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1600" dirty="0">
                          <a:effectLst/>
                          <a:latin typeface="Arial"/>
                          <a:ea typeface="Calibri"/>
                          <a:cs typeface="Times New Roman"/>
                        </a:rPr>
                        <a:t>8,550</a:t>
                      </a:r>
                      <a:endParaRPr lang="en-C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1600" dirty="0">
                          <a:effectLst/>
                          <a:latin typeface="Arial"/>
                          <a:ea typeface="Calibri"/>
                          <a:cs typeface="Times New Roman"/>
                        </a:rPr>
                        <a:t>2.60%</a:t>
                      </a:r>
                      <a:endParaRPr lang="en-C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1600" dirty="0">
                          <a:effectLst/>
                          <a:latin typeface="Arial"/>
                          <a:ea typeface="Calibri"/>
                          <a:cs typeface="Times New Roman"/>
                        </a:rPr>
                        <a:t>68</a:t>
                      </a:r>
                      <a:endParaRPr lang="en-C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1600" dirty="0">
                          <a:effectLst/>
                          <a:latin typeface="Arial"/>
                          <a:ea typeface="Calibri"/>
                          <a:cs typeface="Times New Roman"/>
                        </a:rPr>
                        <a:t>31 (2 spp.)</a:t>
                      </a:r>
                      <a:endParaRPr lang="en-C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1600" dirty="0">
                          <a:effectLst/>
                          <a:latin typeface="Arial"/>
                          <a:ea typeface="Calibri"/>
                          <a:cs typeface="Times New Roman"/>
                        </a:rPr>
                        <a:t>9.20%</a:t>
                      </a:r>
                      <a:endParaRPr lang="en-C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65799">
                <a:tc>
                  <a:txBody>
                    <a:bodyPr/>
                    <a:lstStyle/>
                    <a:p>
                      <a:pPr marL="0" marR="0" algn="ctr">
                        <a:lnSpc>
                          <a:spcPct val="115000"/>
                        </a:lnSpc>
                        <a:spcBef>
                          <a:spcPts val="0"/>
                        </a:spcBef>
                        <a:spcAft>
                          <a:spcPts val="0"/>
                        </a:spcAft>
                      </a:pPr>
                      <a:r>
                        <a:rPr lang="en-CA" sz="1600" dirty="0">
                          <a:effectLst/>
                          <a:latin typeface="Arial"/>
                          <a:ea typeface="Calibri"/>
                          <a:cs typeface="Times New Roman"/>
                        </a:rPr>
                        <a:t>2015</a:t>
                      </a:r>
                      <a:endParaRPr lang="en-C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1600" dirty="0">
                          <a:effectLst/>
                          <a:latin typeface="Arial"/>
                          <a:ea typeface="Calibri"/>
                          <a:cs typeface="Times New Roman"/>
                        </a:rPr>
                        <a:t>5,392</a:t>
                      </a:r>
                      <a:endParaRPr lang="en-C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1600" dirty="0">
                          <a:effectLst/>
                          <a:latin typeface="Arial"/>
                          <a:ea typeface="Calibri"/>
                          <a:cs typeface="Times New Roman"/>
                        </a:rPr>
                        <a:t>17.72%</a:t>
                      </a:r>
                      <a:endParaRPr lang="en-C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1600" dirty="0">
                          <a:effectLst/>
                          <a:latin typeface="Arial"/>
                          <a:ea typeface="Calibri"/>
                          <a:cs typeface="Times New Roman"/>
                        </a:rPr>
                        <a:t>80</a:t>
                      </a:r>
                      <a:endParaRPr lang="en-C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1600" dirty="0">
                          <a:effectLst/>
                          <a:latin typeface="Arial"/>
                          <a:ea typeface="Calibri"/>
                          <a:cs typeface="Times New Roman"/>
                        </a:rPr>
                        <a:t>30 (4 spp.)</a:t>
                      </a:r>
                      <a:endParaRPr lang="en-C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1600" dirty="0">
                          <a:effectLst/>
                          <a:latin typeface="Arial"/>
                          <a:ea typeface="Calibri"/>
                          <a:cs typeface="Times New Roman"/>
                        </a:rPr>
                        <a:t>36.30%</a:t>
                      </a:r>
                      <a:endParaRPr lang="en-C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65799">
                <a:tc>
                  <a:txBody>
                    <a:bodyPr/>
                    <a:lstStyle/>
                    <a:p>
                      <a:pPr marL="0" marR="0" algn="ctr">
                        <a:lnSpc>
                          <a:spcPct val="115000"/>
                        </a:lnSpc>
                        <a:spcBef>
                          <a:spcPts val="0"/>
                        </a:spcBef>
                        <a:spcAft>
                          <a:spcPts val="0"/>
                        </a:spcAft>
                      </a:pPr>
                      <a:r>
                        <a:rPr lang="en-CA" sz="1600" dirty="0">
                          <a:effectLst/>
                          <a:latin typeface="Arial"/>
                          <a:ea typeface="Calibri"/>
                          <a:cs typeface="Times New Roman"/>
                        </a:rPr>
                        <a:t>2016</a:t>
                      </a:r>
                      <a:endParaRPr lang="en-C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1600" dirty="0">
                          <a:effectLst/>
                          <a:latin typeface="Arial"/>
                          <a:ea typeface="Calibri"/>
                          <a:cs typeface="Times New Roman"/>
                        </a:rPr>
                        <a:t>6,162</a:t>
                      </a:r>
                      <a:endParaRPr lang="en-C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1600" dirty="0">
                          <a:effectLst/>
                          <a:latin typeface="Arial"/>
                          <a:ea typeface="Calibri"/>
                          <a:cs typeface="Times New Roman"/>
                        </a:rPr>
                        <a:t>27.04%</a:t>
                      </a:r>
                      <a:endParaRPr lang="en-C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1600" dirty="0">
                          <a:effectLst/>
                          <a:latin typeface="Arial"/>
                          <a:ea typeface="Calibri"/>
                          <a:cs typeface="Times New Roman"/>
                        </a:rPr>
                        <a:t>75</a:t>
                      </a:r>
                      <a:endParaRPr lang="en-C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1600" dirty="0">
                          <a:effectLst/>
                          <a:latin typeface="Arial"/>
                          <a:ea typeface="Calibri"/>
                          <a:cs typeface="Times New Roman"/>
                        </a:rPr>
                        <a:t>40 (3 spp.)</a:t>
                      </a:r>
                      <a:endParaRPr lang="en-C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1600" dirty="0">
                          <a:effectLst/>
                          <a:latin typeface="Arial"/>
                          <a:ea typeface="Calibri"/>
                          <a:cs typeface="Times New Roman"/>
                        </a:rPr>
                        <a:t>46.40%</a:t>
                      </a:r>
                      <a:endParaRPr lang="en-C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65799">
                <a:tc>
                  <a:txBody>
                    <a:bodyPr/>
                    <a:lstStyle/>
                    <a:p>
                      <a:pPr marL="0" marR="0" algn="ctr">
                        <a:lnSpc>
                          <a:spcPct val="115000"/>
                        </a:lnSpc>
                        <a:spcBef>
                          <a:spcPts val="0"/>
                        </a:spcBef>
                        <a:spcAft>
                          <a:spcPts val="0"/>
                        </a:spcAft>
                      </a:pPr>
                      <a:r>
                        <a:rPr lang="en-CA" sz="1600" dirty="0">
                          <a:effectLst/>
                          <a:latin typeface="Arial"/>
                          <a:ea typeface="Calibri"/>
                          <a:cs typeface="Times New Roman"/>
                        </a:rPr>
                        <a:t>2017</a:t>
                      </a:r>
                      <a:endParaRPr lang="en-C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1600" dirty="0">
                          <a:effectLst/>
                          <a:latin typeface="Arial"/>
                          <a:ea typeface="Calibri"/>
                          <a:cs typeface="Times New Roman"/>
                        </a:rPr>
                        <a:t>6,963</a:t>
                      </a:r>
                      <a:endParaRPr lang="en-C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1600" dirty="0">
                          <a:effectLst/>
                          <a:latin typeface="Arial"/>
                          <a:ea typeface="Calibri"/>
                          <a:cs typeface="Times New Roman"/>
                        </a:rPr>
                        <a:t>34.58%</a:t>
                      </a:r>
                      <a:endParaRPr lang="en-C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1600" dirty="0">
                          <a:effectLst/>
                          <a:latin typeface="Arial"/>
                          <a:ea typeface="Calibri"/>
                          <a:cs typeface="Times New Roman"/>
                        </a:rPr>
                        <a:t>84</a:t>
                      </a:r>
                      <a:endParaRPr lang="en-C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1600">
                          <a:effectLst/>
                          <a:latin typeface="Arial"/>
                          <a:ea typeface="Calibri"/>
                          <a:cs typeface="Times New Roman"/>
                        </a:rPr>
                        <a:t>49 (5 </a:t>
                      </a:r>
                      <a:r>
                        <a:rPr lang="en-CA" sz="1600" dirty="0">
                          <a:effectLst/>
                          <a:latin typeface="Arial"/>
                          <a:ea typeface="Calibri"/>
                          <a:cs typeface="Times New Roman"/>
                        </a:rPr>
                        <a:t>spp.)</a:t>
                      </a:r>
                      <a:endParaRPr lang="en-C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1600" dirty="0">
                          <a:effectLst/>
                          <a:latin typeface="Arial"/>
                          <a:ea typeface="Calibri"/>
                          <a:cs typeface="Times New Roman"/>
                        </a:rPr>
                        <a:t>54.00%</a:t>
                      </a:r>
                      <a:endParaRPr lang="en-C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 name="TextBox 3"/>
          <p:cNvSpPr txBox="1"/>
          <p:nvPr/>
        </p:nvSpPr>
        <p:spPr>
          <a:xfrm>
            <a:off x="0" y="3429000"/>
            <a:ext cx="9144000" cy="1323439"/>
          </a:xfrm>
          <a:prstGeom prst="rect">
            <a:avLst/>
          </a:prstGeom>
          <a:noFill/>
        </p:spPr>
        <p:txBody>
          <a:bodyPr>
            <a:spAutoFit/>
          </a:bodyPr>
          <a:lstStyle/>
          <a:p>
            <a:pPr algn="ctr">
              <a:defRPr/>
            </a:pPr>
            <a:r>
              <a:rPr lang="en-CA" sz="4000" dirty="0">
                <a:latin typeface="Arial" panose="020B0604020202020204" pitchFamily="34" charset="0"/>
                <a:cs typeface="Arial" panose="020B0604020202020204" pitchFamily="34" charset="0"/>
              </a:rPr>
              <a:t>Salient features of 5 years of monitoring at the former Heber Dam</a:t>
            </a:r>
          </a:p>
        </p:txBody>
      </p:sp>
    </p:spTree>
    <p:extLst>
      <p:ext uri="{BB962C8B-B14F-4D97-AF65-F5344CB8AC3E}">
        <p14:creationId xmlns:p14="http://schemas.microsoft.com/office/powerpoint/2010/main" val="3367150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45720"/>
            <a:ext cx="9128704" cy="6903720"/>
          </a:xfrm>
          <a:prstGeom prst="rect">
            <a:avLst/>
          </a:prstGeom>
        </p:spPr>
      </p:pic>
      <p:sp>
        <p:nvSpPr>
          <p:cNvPr id="3" name="TextBox 2"/>
          <p:cNvSpPr txBox="1"/>
          <p:nvPr/>
        </p:nvSpPr>
        <p:spPr>
          <a:xfrm>
            <a:off x="0" y="5805264"/>
            <a:ext cx="9144000" cy="707886"/>
          </a:xfrm>
          <a:prstGeom prst="rect">
            <a:avLst/>
          </a:prstGeom>
          <a:solidFill>
            <a:schemeClr val="tx1">
              <a:alpha val="25000"/>
            </a:schemeClr>
          </a:solidFill>
        </p:spPr>
        <p:txBody>
          <a:bodyPr>
            <a:spAutoFit/>
          </a:bodyPr>
          <a:lstStyle/>
          <a:p>
            <a:pPr algn="ctr">
              <a:defRPr/>
            </a:pPr>
            <a:r>
              <a:rPr lang="en-CA" sz="4000" dirty="0">
                <a:solidFill>
                  <a:prstClr val="white"/>
                </a:solidFill>
                <a:effectLst>
                  <a:outerShdw blurRad="38100" dist="50800" dir="2700000" algn="tl">
                    <a:prstClr val="black"/>
                  </a:outerShdw>
                </a:effectLst>
                <a:latin typeface="Arial" panose="020B0604020202020204" pitchFamily="34" charset="0"/>
                <a:cs typeface="Arial" panose="020B0604020202020204" pitchFamily="34" charset="0"/>
              </a:rPr>
              <a:t>Crossing site, October 29, 2018</a:t>
            </a:r>
          </a:p>
        </p:txBody>
      </p:sp>
      <p:cxnSp>
        <p:nvCxnSpPr>
          <p:cNvPr id="5" name="Straight Arrow Connector 4"/>
          <p:cNvCxnSpPr/>
          <p:nvPr/>
        </p:nvCxnSpPr>
        <p:spPr>
          <a:xfrm flipH="1">
            <a:off x="6228184" y="4149080"/>
            <a:ext cx="576064" cy="7920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692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0" y="0"/>
            <a:ext cx="9144000" cy="6858000"/>
          </a:xfrm>
          <a:prstGeom prst="rect">
            <a:avLst/>
          </a:prstGeom>
        </p:spPr>
      </p:pic>
      <p:cxnSp>
        <p:nvCxnSpPr>
          <p:cNvPr id="3" name="Straight Arrow Connector 2"/>
          <p:cNvCxnSpPr/>
          <p:nvPr/>
        </p:nvCxnSpPr>
        <p:spPr>
          <a:xfrm flipH="1">
            <a:off x="3419872" y="4545124"/>
            <a:ext cx="576064" cy="7920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212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l="-119" t="-287"/>
          <a:stretch/>
        </p:blipFill>
        <p:spPr>
          <a:xfrm>
            <a:off x="-22698" y="22697"/>
            <a:ext cx="9166698" cy="6895827"/>
          </a:xfrm>
          <a:prstGeom prst="rect">
            <a:avLst/>
          </a:prstGeom>
        </p:spPr>
      </p:pic>
      <p:sp>
        <p:nvSpPr>
          <p:cNvPr id="3" name="Rectangle 5"/>
          <p:cNvSpPr>
            <a:spLocks noChangeArrowheads="1"/>
          </p:cNvSpPr>
          <p:nvPr/>
        </p:nvSpPr>
        <p:spPr bwMode="auto">
          <a:xfrm>
            <a:off x="-6927" y="29182"/>
            <a:ext cx="9144000" cy="1107996"/>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6600" dirty="0">
                <a:effectLst>
                  <a:outerShdw blurRad="38100" dist="38100" dir="2700000" algn="tl">
                    <a:srgbClr val="C0C0C0"/>
                  </a:outerShdw>
                </a:effectLst>
                <a:latin typeface="Arial" panose="020B0604020202020204" pitchFamily="34" charset="0"/>
                <a:cs typeface="Arial" panose="020B0604020202020204" pitchFamily="34" charset="0"/>
              </a:rPr>
              <a:t>Questions???</a:t>
            </a:r>
          </a:p>
        </p:txBody>
      </p:sp>
      <p:sp>
        <p:nvSpPr>
          <p:cNvPr id="4" name="TextBox 3"/>
          <p:cNvSpPr txBox="1"/>
          <p:nvPr/>
        </p:nvSpPr>
        <p:spPr>
          <a:xfrm>
            <a:off x="15838" y="6150114"/>
            <a:ext cx="9144000" cy="707886"/>
          </a:xfrm>
          <a:prstGeom prst="rect">
            <a:avLst/>
          </a:prstGeom>
          <a:solidFill>
            <a:schemeClr val="tx1">
              <a:alpha val="25000"/>
            </a:schemeClr>
          </a:solidFill>
        </p:spPr>
        <p:txBody>
          <a:bodyPr>
            <a:spAutoFit/>
          </a:bodyPr>
          <a:lstStyle/>
          <a:p>
            <a:pPr algn="ctr">
              <a:defRPr/>
            </a:pPr>
            <a:r>
              <a:rPr lang="en-CA" sz="4000" dirty="0">
                <a:solidFill>
                  <a:prstClr val="white"/>
                </a:solidFill>
                <a:effectLst>
                  <a:outerShdw blurRad="38100" dist="50800" dir="2700000" algn="tl">
                    <a:prstClr val="black"/>
                  </a:outerShdw>
                </a:effectLst>
                <a:latin typeface="Arial" panose="020B0604020202020204" pitchFamily="34" charset="0"/>
                <a:cs typeface="Arial" panose="020B0604020202020204" pitchFamily="34" charset="0"/>
              </a:rPr>
              <a:t>July 15, 2017</a:t>
            </a:r>
          </a:p>
        </p:txBody>
      </p:sp>
    </p:spTree>
    <p:extLst>
      <p:ext uri="{BB962C8B-B14F-4D97-AF65-F5344CB8AC3E}">
        <p14:creationId xmlns:p14="http://schemas.microsoft.com/office/powerpoint/2010/main" val="39164757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R CERP Logo.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2786" y="304800"/>
            <a:ext cx="7523630" cy="3472444"/>
          </a:xfrm>
          <a:prstGeom prst="rect">
            <a:avLst/>
          </a:prstGeom>
        </p:spPr>
      </p:pic>
      <p:sp>
        <p:nvSpPr>
          <p:cNvPr id="3" name="Rectangle 5"/>
          <p:cNvSpPr>
            <a:spLocks noChangeArrowheads="1"/>
          </p:cNvSpPr>
          <p:nvPr/>
        </p:nvSpPr>
        <p:spPr bwMode="auto">
          <a:xfrm>
            <a:off x="-17399" y="4365104"/>
            <a:ext cx="9144000" cy="1938992"/>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4000" dirty="0">
                <a:effectLst>
                  <a:outerShdw blurRad="38100" dist="38100" dir="2700000" algn="tl">
                    <a:srgbClr val="C0C0C0"/>
                  </a:outerShdw>
                </a:effectLst>
                <a:latin typeface="Arial" panose="020B0604020202020204" pitchFamily="34" charset="0"/>
                <a:cs typeface="Arial" panose="020B0604020202020204" pitchFamily="34" charset="0"/>
              </a:rPr>
              <a:t>Consider applying to become a Certified Ecological Restoration Practitioner </a:t>
            </a:r>
          </a:p>
        </p:txBody>
      </p:sp>
    </p:spTree>
    <p:extLst>
      <p:ext uri="{BB962C8B-B14F-4D97-AF65-F5344CB8AC3E}">
        <p14:creationId xmlns:p14="http://schemas.microsoft.com/office/powerpoint/2010/main" val="3607273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Mount Broadwood 05.JPG"/>
          <p:cNvPicPr>
            <a:picLocks noChangeAspect="1"/>
          </p:cNvPicPr>
          <p:nvPr/>
        </p:nvPicPr>
        <p:blipFill>
          <a:blip r:embed="rId3" cstate="email">
            <a:lum bright="-10000" contrast="1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25127" y="0"/>
            <a:ext cx="9144000" cy="1323439"/>
          </a:xfrm>
          <a:prstGeom prst="rect">
            <a:avLst/>
          </a:prstGeom>
          <a:solidFill>
            <a:srgbClr val="7F7F7F">
              <a:alpha val="30196"/>
            </a:srgbClr>
          </a:solidFill>
          <a:ln w="9525">
            <a:noFill/>
            <a:miter lim="800000"/>
            <a:headEnd/>
            <a:tailEnd/>
          </a:ln>
          <a:effectLst/>
        </p:spPr>
        <p:txBody>
          <a:bodyPr>
            <a:spAutoFit/>
          </a:bodyPr>
          <a:lstStyle/>
          <a:p>
            <a:pPr algn="ctr">
              <a:defRPr/>
            </a:pPr>
            <a:r>
              <a:rPr lang="en-CA" sz="40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 how can we use these natural processes to restore ecosystems?</a:t>
            </a:r>
            <a:endParaRPr lang="en-US" sz="3200" cap="small"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ext Box 5"/>
          <p:cNvSpPr txBox="1">
            <a:spLocks noChangeArrowheads="1"/>
          </p:cNvSpPr>
          <p:nvPr/>
        </p:nvSpPr>
        <p:spPr bwMode="auto">
          <a:xfrm>
            <a:off x="-32370" y="4509120"/>
            <a:ext cx="9288370" cy="1938992"/>
          </a:xfrm>
          <a:prstGeom prst="rect">
            <a:avLst/>
          </a:prstGeom>
          <a:noFill/>
          <a:ln w="9525">
            <a:noFill/>
            <a:miter lim="800000"/>
            <a:headEnd/>
            <a:tailEnd/>
          </a:ln>
          <a:effectLst/>
        </p:spPr>
        <p:txBody>
          <a:bodyPr wrap="square">
            <a:spAutoFit/>
          </a:bodyPr>
          <a:lstStyle/>
          <a:p>
            <a:pPr algn="ctr" fontAlgn="base">
              <a:spcBef>
                <a:spcPct val="0"/>
              </a:spcBef>
              <a:spcAft>
                <a:spcPct val="0"/>
              </a:spcAft>
              <a:defRPr/>
            </a:pPr>
            <a:r>
              <a:rPr lang="en-CA" sz="40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are the “filters” that are preventing recovery, and how can we “assist” that recovery?</a:t>
            </a:r>
            <a:endParaRPr lang="en-US" sz="40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1729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3" name="Rectangle 4"/>
          <p:cNvSpPr>
            <a:spLocks noChangeArrowheads="1"/>
          </p:cNvSpPr>
          <p:nvPr/>
        </p:nvSpPr>
        <p:spPr bwMode="auto">
          <a:xfrm>
            <a:off x="-4564" y="352980"/>
            <a:ext cx="914856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0" tIns="0" rIns="0" bIns="0"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en-US" sz="4800" dirty="0">
                <a:solidFill>
                  <a:prstClr val="white"/>
                </a:solidFill>
                <a:latin typeface="Arial" panose="020B0604020202020204" pitchFamily="34" charset="0"/>
                <a:cs typeface="Arial" panose="020B0604020202020204" pitchFamily="34" charset="0"/>
              </a:rPr>
              <a:t>Common abiotic filters:</a:t>
            </a:r>
          </a:p>
        </p:txBody>
      </p:sp>
      <p:sp>
        <p:nvSpPr>
          <p:cNvPr id="4" name="Rectangle 4"/>
          <p:cNvSpPr>
            <a:spLocks noChangeArrowheads="1"/>
          </p:cNvSpPr>
          <p:nvPr/>
        </p:nvSpPr>
        <p:spPr bwMode="auto">
          <a:xfrm>
            <a:off x="-32345" y="1545178"/>
            <a:ext cx="9148564"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0" tIns="0" rIns="0" bIns="0"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en-US" sz="4000" dirty="0">
                <a:solidFill>
                  <a:prstClr val="white"/>
                </a:solidFill>
                <a:latin typeface="Arial" panose="020B0604020202020204" pitchFamily="34" charset="0"/>
                <a:cs typeface="Arial" panose="020B0604020202020204" pitchFamily="34" charset="0"/>
              </a:rPr>
              <a:t>Steep slopes</a:t>
            </a:r>
          </a:p>
          <a:p>
            <a:pPr algn="ctr" eaLnBrk="1" hangingPunct="1">
              <a:spcBef>
                <a:spcPct val="0"/>
              </a:spcBef>
              <a:buFontTx/>
              <a:buNone/>
            </a:pPr>
            <a:r>
              <a:rPr lang="en-GB" altLang="en-US" sz="4000" dirty="0">
                <a:solidFill>
                  <a:prstClr val="white"/>
                </a:solidFill>
                <a:latin typeface="Arial" panose="020B0604020202020204" pitchFamily="34" charset="0"/>
                <a:cs typeface="Arial" panose="020B0604020202020204" pitchFamily="34" charset="0"/>
              </a:rPr>
              <a:t>Adverse texture</a:t>
            </a:r>
          </a:p>
          <a:p>
            <a:pPr algn="ctr" eaLnBrk="1" hangingPunct="1">
              <a:spcBef>
                <a:spcPct val="0"/>
              </a:spcBef>
              <a:buFontTx/>
              <a:buNone/>
            </a:pPr>
            <a:r>
              <a:rPr lang="en-GB" altLang="en-US" sz="4000" dirty="0">
                <a:solidFill>
                  <a:prstClr val="white"/>
                </a:solidFill>
                <a:latin typeface="Arial" panose="020B0604020202020204" pitchFamily="34" charset="0"/>
                <a:cs typeface="Arial" panose="020B0604020202020204" pitchFamily="34" charset="0"/>
              </a:rPr>
              <a:t>Nutrient status (+/-)</a:t>
            </a:r>
          </a:p>
          <a:p>
            <a:pPr algn="ctr" eaLnBrk="1" hangingPunct="1">
              <a:spcBef>
                <a:spcPct val="0"/>
              </a:spcBef>
              <a:buFontTx/>
              <a:buNone/>
            </a:pPr>
            <a:r>
              <a:rPr lang="en-GB" altLang="en-US" sz="4000" dirty="0">
                <a:solidFill>
                  <a:prstClr val="white"/>
                </a:solidFill>
                <a:latin typeface="Arial" panose="020B0604020202020204" pitchFamily="34" charset="0"/>
                <a:cs typeface="Arial" panose="020B0604020202020204" pitchFamily="34" charset="0"/>
              </a:rPr>
              <a:t>Adverse chemical properties</a:t>
            </a:r>
          </a:p>
          <a:p>
            <a:pPr algn="ctr" eaLnBrk="1" hangingPunct="1">
              <a:spcBef>
                <a:spcPct val="0"/>
              </a:spcBef>
              <a:buFontTx/>
              <a:buNone/>
            </a:pPr>
            <a:r>
              <a:rPr lang="en-GB" altLang="en-US" sz="4000" dirty="0">
                <a:solidFill>
                  <a:prstClr val="white"/>
                </a:solidFill>
                <a:latin typeface="Arial" panose="020B0604020202020204" pitchFamily="34" charset="0"/>
                <a:cs typeface="Arial" panose="020B0604020202020204" pitchFamily="34" charset="0"/>
              </a:rPr>
              <a:t>Soil temperature extremes</a:t>
            </a:r>
          </a:p>
          <a:p>
            <a:pPr algn="ctr" eaLnBrk="1" hangingPunct="1">
              <a:spcBef>
                <a:spcPct val="0"/>
              </a:spcBef>
              <a:buFontTx/>
              <a:buNone/>
            </a:pPr>
            <a:r>
              <a:rPr lang="en-GB" altLang="en-US" sz="4000" dirty="0">
                <a:solidFill>
                  <a:prstClr val="white"/>
                </a:solidFill>
                <a:latin typeface="Arial" panose="020B0604020202020204" pitchFamily="34" charset="0"/>
                <a:cs typeface="Arial" panose="020B0604020202020204" pitchFamily="34" charset="0"/>
              </a:rPr>
              <a:t>Compaction</a:t>
            </a:r>
          </a:p>
          <a:p>
            <a:pPr algn="ctr" eaLnBrk="1" hangingPunct="1">
              <a:spcBef>
                <a:spcPct val="0"/>
              </a:spcBef>
              <a:buFontTx/>
              <a:buNone/>
            </a:pPr>
            <a:r>
              <a:rPr lang="en-GB" altLang="en-US" sz="4000" dirty="0">
                <a:solidFill>
                  <a:prstClr val="white"/>
                </a:solidFill>
                <a:latin typeface="Arial" panose="020B0604020202020204" pitchFamily="34" charset="0"/>
                <a:cs typeface="Arial" panose="020B0604020202020204" pitchFamily="34" charset="0"/>
              </a:rPr>
              <a:t>Adverse micro-climatic conditions</a:t>
            </a:r>
          </a:p>
          <a:p>
            <a:pPr algn="ctr" eaLnBrk="1" hangingPunct="1">
              <a:spcBef>
                <a:spcPct val="0"/>
              </a:spcBef>
              <a:buFontTx/>
              <a:buNone/>
            </a:pPr>
            <a:r>
              <a:rPr lang="en-GB" altLang="en-US" sz="4000" dirty="0">
                <a:solidFill>
                  <a:prstClr val="white"/>
                </a:solidFill>
                <a:latin typeface="Arial" panose="020B0604020202020204" pitchFamily="34" charset="0"/>
                <a:cs typeface="Arial" panose="020B0604020202020204" pitchFamily="34" charset="0"/>
              </a:rPr>
              <a:t>Excessive erosion</a:t>
            </a:r>
          </a:p>
        </p:txBody>
      </p:sp>
    </p:spTree>
    <p:extLst>
      <p:ext uri="{BB962C8B-B14F-4D97-AF65-F5344CB8AC3E}">
        <p14:creationId xmlns:p14="http://schemas.microsoft.com/office/powerpoint/2010/main" val="3465446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500"/>
                                        <p:tgtEl>
                                          <p:spTgt spid="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Effect transition="in" filter="fade">
                                      <p:cBhvr>
                                        <p:cTn id="4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descr="Centaurea maculosa Revelstoke 2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10"/>
          <p:cNvSpPr txBox="1">
            <a:spLocks noChangeArrowheads="1"/>
          </p:cNvSpPr>
          <p:nvPr/>
        </p:nvSpPr>
        <p:spPr bwMode="auto">
          <a:xfrm>
            <a:off x="0" y="6307388"/>
            <a:ext cx="34020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800" dirty="0">
                <a:solidFill>
                  <a:prstClr val="white"/>
                </a:solidFill>
                <a:latin typeface="Arial" panose="020B0604020202020204" pitchFamily="34" charset="0"/>
                <a:cs typeface="Arial" panose="020B0604020202020204" pitchFamily="34" charset="0"/>
              </a:rPr>
              <a:t>Spotted Knapweed</a:t>
            </a:r>
            <a:endParaRPr lang="en-CA" altLang="en-US" sz="2800" dirty="0">
              <a:solidFill>
                <a:prstClr val="white"/>
              </a:solidFill>
              <a:latin typeface="Arial" panose="020B0604020202020204" pitchFamily="34" charset="0"/>
              <a:cs typeface="Arial" panose="020B0604020202020204" pitchFamily="34" charset="0"/>
            </a:endParaRPr>
          </a:p>
        </p:txBody>
      </p:sp>
      <p:sp>
        <p:nvSpPr>
          <p:cNvPr id="27652" name="Text Box 9"/>
          <p:cNvSpPr txBox="1">
            <a:spLocks noChangeArrowheads="1"/>
          </p:cNvSpPr>
          <p:nvPr/>
        </p:nvSpPr>
        <p:spPr bwMode="auto">
          <a:xfrm>
            <a:off x="5508105" y="6317207"/>
            <a:ext cx="36295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CA" altLang="en-US" sz="2800" i="1" dirty="0">
                <a:solidFill>
                  <a:prstClr val="white"/>
                </a:solidFill>
                <a:latin typeface="Arial" panose="020B0604020202020204" pitchFamily="34" charset="0"/>
                <a:cs typeface="Arial" panose="020B0604020202020204" pitchFamily="34" charset="0"/>
              </a:rPr>
              <a:t>Centaurea maculosa</a:t>
            </a:r>
          </a:p>
        </p:txBody>
      </p:sp>
      <p:sp>
        <p:nvSpPr>
          <p:cNvPr id="7" name="Rectangle 4"/>
          <p:cNvSpPr>
            <a:spLocks noChangeArrowheads="1"/>
          </p:cNvSpPr>
          <p:nvPr/>
        </p:nvSpPr>
        <p:spPr bwMode="auto">
          <a:xfrm>
            <a:off x="-4564" y="352980"/>
            <a:ext cx="914856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0" tIns="0" rIns="0" bIns="0"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en-US" sz="4800" dirty="0">
                <a:solidFill>
                  <a:prstClr val="white"/>
                </a:solidFill>
                <a:latin typeface="Arial" panose="020B0604020202020204" pitchFamily="34" charset="0"/>
                <a:cs typeface="Arial" panose="020B0604020202020204" pitchFamily="34" charset="0"/>
              </a:rPr>
              <a:t>Common biotic filters:</a:t>
            </a:r>
          </a:p>
        </p:txBody>
      </p:sp>
      <p:sp>
        <p:nvSpPr>
          <p:cNvPr id="8" name="Rectangle 4"/>
          <p:cNvSpPr>
            <a:spLocks noChangeArrowheads="1"/>
          </p:cNvSpPr>
          <p:nvPr/>
        </p:nvSpPr>
        <p:spPr bwMode="auto">
          <a:xfrm>
            <a:off x="-10914" y="1813466"/>
            <a:ext cx="9148564"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0" tIns="0" rIns="0" bIns="0"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en-US" sz="4000" dirty="0">
                <a:solidFill>
                  <a:prstClr val="white"/>
                </a:solidFill>
                <a:latin typeface="Arial" panose="020B0604020202020204" pitchFamily="34" charset="0"/>
                <a:cs typeface="Arial" panose="020B0604020202020204" pitchFamily="34" charset="0"/>
              </a:rPr>
              <a:t>Herbivory</a:t>
            </a:r>
          </a:p>
          <a:p>
            <a:pPr algn="ctr" eaLnBrk="1" hangingPunct="1">
              <a:spcBef>
                <a:spcPct val="0"/>
              </a:spcBef>
              <a:buFontTx/>
              <a:buNone/>
            </a:pPr>
            <a:r>
              <a:rPr lang="en-GB" altLang="en-US" sz="4000" dirty="0">
                <a:solidFill>
                  <a:prstClr val="white"/>
                </a:solidFill>
                <a:latin typeface="Arial" panose="020B0604020202020204" pitchFamily="34" charset="0"/>
                <a:cs typeface="Arial" panose="020B0604020202020204" pitchFamily="34" charset="0"/>
              </a:rPr>
              <a:t>Competition</a:t>
            </a:r>
          </a:p>
          <a:p>
            <a:pPr algn="ctr" eaLnBrk="1" hangingPunct="1">
              <a:spcBef>
                <a:spcPct val="0"/>
              </a:spcBef>
              <a:buFontTx/>
              <a:buNone/>
            </a:pPr>
            <a:r>
              <a:rPr lang="en-GB" altLang="en-US" sz="4000" dirty="0">
                <a:solidFill>
                  <a:prstClr val="white"/>
                </a:solidFill>
                <a:latin typeface="Arial" panose="020B0604020202020204" pitchFamily="34" charset="0"/>
                <a:cs typeface="Arial" panose="020B0604020202020204" pitchFamily="34" charset="0"/>
              </a:rPr>
              <a:t>Propagule availability</a:t>
            </a:r>
          </a:p>
          <a:p>
            <a:pPr algn="ctr" eaLnBrk="1" hangingPunct="1">
              <a:spcBef>
                <a:spcPct val="0"/>
              </a:spcBef>
              <a:buFontTx/>
              <a:buNone/>
            </a:pPr>
            <a:r>
              <a:rPr lang="en-GB" altLang="en-US" sz="4000" dirty="0">
                <a:solidFill>
                  <a:prstClr val="white"/>
                </a:solidFill>
                <a:latin typeface="Arial" panose="020B0604020202020204" pitchFamily="34" charset="0"/>
                <a:cs typeface="Arial" panose="020B0604020202020204" pitchFamily="34" charset="0"/>
              </a:rPr>
              <a:t>Phytotoxic exudates</a:t>
            </a:r>
          </a:p>
          <a:p>
            <a:pPr algn="ctr" eaLnBrk="1" hangingPunct="1">
              <a:spcBef>
                <a:spcPct val="0"/>
              </a:spcBef>
              <a:buFontTx/>
              <a:buNone/>
            </a:pPr>
            <a:r>
              <a:rPr lang="en-GB" altLang="en-US" sz="4000" dirty="0">
                <a:solidFill>
                  <a:prstClr val="white"/>
                </a:solidFill>
                <a:latin typeface="Arial" panose="020B0604020202020204" pitchFamily="34" charset="0"/>
                <a:cs typeface="Arial" panose="020B0604020202020204" pitchFamily="34" charset="0"/>
              </a:rPr>
              <a:t>Facilitation</a:t>
            </a:r>
          </a:p>
          <a:p>
            <a:pPr algn="ctr" eaLnBrk="1" hangingPunct="1">
              <a:spcBef>
                <a:spcPct val="0"/>
              </a:spcBef>
              <a:buFontTx/>
              <a:buNone/>
            </a:pPr>
            <a:r>
              <a:rPr lang="en-GB" altLang="en-US" sz="4000" dirty="0">
                <a:solidFill>
                  <a:prstClr val="white"/>
                </a:solidFill>
                <a:latin typeface="Arial" panose="020B0604020202020204" pitchFamily="34" charset="0"/>
                <a:cs typeface="Arial" panose="020B0604020202020204" pitchFamily="34" charset="0"/>
              </a:rPr>
              <a:t>Species interactions</a:t>
            </a:r>
          </a:p>
        </p:txBody>
      </p:sp>
    </p:spTree>
    <p:extLst>
      <p:ext uri="{BB962C8B-B14F-4D97-AF65-F5344CB8AC3E}">
        <p14:creationId xmlns:p14="http://schemas.microsoft.com/office/powerpoint/2010/main" val="2909486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fade">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fade">
                                      <p:cBhvr>
                                        <p:cTn id="3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3" name="TextBox 2"/>
          <p:cNvSpPr txBox="1"/>
          <p:nvPr/>
        </p:nvSpPr>
        <p:spPr>
          <a:xfrm>
            <a:off x="-19051" y="5157192"/>
            <a:ext cx="9163051" cy="1446550"/>
          </a:xfrm>
          <a:prstGeom prst="rect">
            <a:avLst/>
          </a:prstGeom>
          <a:noFill/>
        </p:spPr>
        <p:txBody>
          <a:bodyPr>
            <a:spAutoFit/>
          </a:bodyPr>
          <a:lstStyle/>
          <a:p>
            <a:pPr algn="ctr">
              <a:defRPr/>
            </a:pPr>
            <a:r>
              <a:rPr lang="en-CA" sz="4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 we will have some ideas when we cause a disturbance.</a:t>
            </a:r>
          </a:p>
        </p:txBody>
      </p:sp>
      <p:sp>
        <p:nvSpPr>
          <p:cNvPr id="4" name="Rectangle 4"/>
          <p:cNvSpPr>
            <a:spLocks noChangeArrowheads="1"/>
          </p:cNvSpPr>
          <p:nvPr/>
        </p:nvSpPr>
        <p:spPr bwMode="auto">
          <a:xfrm>
            <a:off x="-45299" y="260648"/>
            <a:ext cx="9148564"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0" tIns="0" rIns="0" bIns="0"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en-US" sz="4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 let’s look at how natural processes address these filters…</a:t>
            </a:r>
          </a:p>
        </p:txBody>
      </p:sp>
    </p:spTree>
    <p:extLst>
      <p:ext uri="{BB962C8B-B14F-4D97-AF65-F5344CB8AC3E}">
        <p14:creationId xmlns:p14="http://schemas.microsoft.com/office/powerpoint/2010/main" val="14827762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5" descr="Line Creek W Line Creek Dump backfill 2"/>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4" name="Text Box 6"/>
          <p:cNvSpPr txBox="1">
            <a:spLocks noChangeArrowheads="1"/>
          </p:cNvSpPr>
          <p:nvPr/>
        </p:nvSpPr>
        <p:spPr bwMode="auto">
          <a:xfrm>
            <a:off x="23398" y="5229200"/>
            <a:ext cx="9144000" cy="1323439"/>
          </a:xfrm>
          <a:prstGeom prst="rect">
            <a:avLst/>
          </a:prstGeom>
          <a:noFill/>
          <a:ln w="9525">
            <a:noFill/>
            <a:miter lim="800000"/>
            <a:headEnd/>
            <a:tailEnd/>
          </a:ln>
          <a:effectLst/>
        </p:spPr>
        <p:txBody>
          <a:bodyPr>
            <a:spAutoFit/>
          </a:bodyPr>
          <a:lstStyle/>
          <a:p>
            <a:pPr algn="ctr">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What about steep slopes and adverse textures?</a:t>
            </a:r>
          </a:p>
        </p:txBody>
      </p:sp>
    </p:spTree>
    <p:extLst>
      <p:ext uri="{BB962C8B-B14F-4D97-AF65-F5344CB8AC3E}">
        <p14:creationId xmlns:p14="http://schemas.microsoft.com/office/powerpoint/2010/main" val="309429132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1014"/>
                                        </p:tgtEl>
                                        <p:attrNameLst>
                                          <p:attrName>style.visibility</p:attrName>
                                        </p:attrNameLst>
                                      </p:cBhvr>
                                      <p:to>
                                        <p:strVal val="visible"/>
                                      </p:to>
                                    </p:set>
                                    <p:animEffect transition="in" filter="fade">
                                      <p:cBhvr>
                                        <p:cTn id="7" dur="500"/>
                                        <p:tgtEl>
                                          <p:spTgt spid="171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Frank Slide 03"/>
          <p:cNvPicPr>
            <a:picLocks noChangeAspect="1" noChangeArrowheads="1"/>
          </p:cNvPicPr>
          <p:nvPr/>
        </p:nvPicPr>
        <p:blipFill>
          <a:blip r:embed="rId2">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5" name="Text Box 5"/>
          <p:cNvSpPr txBox="1">
            <a:spLocks noChangeArrowheads="1"/>
          </p:cNvSpPr>
          <p:nvPr/>
        </p:nvSpPr>
        <p:spPr bwMode="auto">
          <a:xfrm>
            <a:off x="0" y="35645"/>
            <a:ext cx="9144000" cy="830997"/>
          </a:xfrm>
          <a:prstGeom prst="rect">
            <a:avLst/>
          </a:prstGeom>
          <a:noFill/>
          <a:ln w="9525">
            <a:noFill/>
            <a:miter lim="800000"/>
            <a:headEnd/>
            <a:tailEnd/>
          </a:ln>
          <a:effectLst/>
        </p:spPr>
        <p:txBody>
          <a:bodyPr>
            <a:spAutoFit/>
          </a:bodyPr>
          <a:lstStyle/>
          <a:p>
            <a:pPr algn="ctr">
              <a:defRPr/>
            </a:pPr>
            <a:r>
              <a:rPr lang="en-US" sz="48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Frank Slide</a:t>
            </a:r>
          </a:p>
        </p:txBody>
      </p:sp>
      <p:sp>
        <p:nvSpPr>
          <p:cNvPr id="245766" name="Text Box 6"/>
          <p:cNvSpPr txBox="1">
            <a:spLocks noChangeArrowheads="1"/>
          </p:cNvSpPr>
          <p:nvPr/>
        </p:nvSpPr>
        <p:spPr bwMode="auto">
          <a:xfrm>
            <a:off x="0" y="4941168"/>
            <a:ext cx="9144000" cy="1323439"/>
          </a:xfrm>
          <a:prstGeom prst="rect">
            <a:avLst/>
          </a:prstGeom>
          <a:noFill/>
          <a:ln w="9525">
            <a:noFill/>
            <a:miter lim="800000"/>
            <a:headEnd/>
            <a:tailEnd/>
          </a:ln>
          <a:effectLst/>
        </p:spPr>
        <p:txBody>
          <a:bodyPr>
            <a:spAutoFit/>
          </a:bodyPr>
          <a:lstStyle/>
          <a:p>
            <a:pPr algn="ctr">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Over time natural processes “restore” these sites.</a:t>
            </a:r>
          </a:p>
        </p:txBody>
      </p:sp>
    </p:spTree>
    <p:extLst>
      <p:ext uri="{BB962C8B-B14F-4D97-AF65-F5344CB8AC3E}">
        <p14:creationId xmlns:p14="http://schemas.microsoft.com/office/powerpoint/2010/main" val="141302660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5765"/>
                                        </p:tgtEl>
                                        <p:attrNameLst>
                                          <p:attrName>style.visibility</p:attrName>
                                        </p:attrNameLst>
                                      </p:cBhvr>
                                      <p:to>
                                        <p:strVal val="visible"/>
                                      </p:to>
                                    </p:set>
                                    <p:animEffect transition="in" filter="fade">
                                      <p:cBhvr>
                                        <p:cTn id="7" dur="500"/>
                                        <p:tgtEl>
                                          <p:spTgt spid="2457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5766"/>
                                        </p:tgtEl>
                                        <p:attrNameLst>
                                          <p:attrName>style.visibility</p:attrName>
                                        </p:attrNameLst>
                                      </p:cBhvr>
                                      <p:to>
                                        <p:strVal val="visible"/>
                                      </p:to>
                                    </p:set>
                                    <p:animEffect transition="in" filter="fade">
                                      <p:cBhvr>
                                        <p:cTn id="12" dur="500"/>
                                        <p:tgtEl>
                                          <p:spTgt spid="2457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5" grpId="0"/>
      <p:bldP spid="24576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6" descr="Frank Slide 02"/>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91" name="Text Box 7"/>
          <p:cNvSpPr txBox="1">
            <a:spLocks noChangeArrowheads="1"/>
          </p:cNvSpPr>
          <p:nvPr/>
        </p:nvSpPr>
        <p:spPr bwMode="auto">
          <a:xfrm>
            <a:off x="0" y="4908692"/>
            <a:ext cx="9144000" cy="1938992"/>
          </a:xfrm>
          <a:prstGeom prst="rect">
            <a:avLst/>
          </a:prstGeom>
          <a:solidFill>
            <a:srgbClr val="7F7F7F">
              <a:alpha val="50196"/>
            </a:srgbClr>
          </a:solidFill>
          <a:ln w="9525">
            <a:noFill/>
            <a:miter lim="800000"/>
            <a:headEnd/>
            <a:tailEnd/>
          </a:ln>
          <a:effectLst/>
        </p:spPr>
        <p:txBody>
          <a:bodyPr>
            <a:spAutoFit/>
          </a:bodyPr>
          <a:lstStyle/>
          <a:p>
            <a:pPr algn="ctr">
              <a:defRPr/>
            </a:pPr>
            <a:r>
              <a:rPr lang="en-US" sz="40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Studying how this happens provides a foundation for the design of restoration programs for our largest disturbances</a:t>
            </a:r>
          </a:p>
        </p:txBody>
      </p:sp>
    </p:spTree>
    <p:extLst>
      <p:ext uri="{BB962C8B-B14F-4D97-AF65-F5344CB8AC3E}">
        <p14:creationId xmlns:p14="http://schemas.microsoft.com/office/powerpoint/2010/main" val="24224989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6791"/>
                                        </p:tgtEl>
                                        <p:attrNameLst>
                                          <p:attrName>style.visibility</p:attrName>
                                        </p:attrNameLst>
                                      </p:cBhvr>
                                      <p:to>
                                        <p:strVal val="visible"/>
                                      </p:to>
                                    </p:set>
                                    <p:animEffect transition="in" filter="fade">
                                      <p:cBhvr>
                                        <p:cTn id="7" dur="500"/>
                                        <p:tgtEl>
                                          <p:spTgt spid="2467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9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mount st helens"/>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2697" y="-30804"/>
            <a:ext cx="9166698" cy="68888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833" y="5410200"/>
            <a:ext cx="9144000" cy="1323439"/>
          </a:xfrm>
          <a:prstGeom prst="rect">
            <a:avLst/>
          </a:prstGeom>
          <a:noFill/>
        </p:spPr>
        <p:txBody>
          <a:bodyPr>
            <a:spAutoFit/>
          </a:bodyPr>
          <a:lstStyle/>
          <a:p>
            <a:pPr algn="ctr">
              <a:defRPr/>
            </a:pPr>
            <a:r>
              <a:rPr lang="en-CA" sz="4000" dirty="0">
                <a:solidFill>
                  <a:prstClr val="white"/>
                </a:solidFill>
                <a:effectLst>
                  <a:outerShdw blurRad="38100" dist="38100" dir="2700000" algn="tl">
                    <a:srgbClr val="000000">
                      <a:alpha val="43137"/>
                    </a:srgbClr>
                  </a:outerShdw>
                </a:effectLst>
                <a:cs typeface="Arial" panose="020B0604020202020204" pitchFamily="34" charset="0"/>
              </a:rPr>
              <a:t>Natural disturbances have occurred since the beginning of earth. </a:t>
            </a:r>
          </a:p>
        </p:txBody>
      </p:sp>
    </p:spTree>
    <p:extLst>
      <p:ext uri="{BB962C8B-B14F-4D97-AF65-F5344CB8AC3E}">
        <p14:creationId xmlns:p14="http://schemas.microsoft.com/office/powerpoint/2010/main" val="2848540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542" y="957271"/>
            <a:ext cx="9144000" cy="2015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502" y="476672"/>
            <a:ext cx="9143999" cy="452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descr="Spence's Bridge Talus Slope"/>
          <p:cNvPicPr>
            <a:picLocks noChangeAspect="1" noChangeArrowheads="1"/>
          </p:cNvPicPr>
          <p:nvPr/>
        </p:nvPicPr>
        <p:blipFill>
          <a:blip r:embed="rId4" cstate="email">
            <a:lum bright="-18000" contrast="12000"/>
            <a:extLst>
              <a:ext uri="{28A0092B-C50C-407E-A947-70E740481C1C}">
                <a14:useLocalDpi xmlns:a14="http://schemas.microsoft.com/office/drawing/2010/main"/>
              </a:ext>
            </a:extLst>
          </a:blip>
          <a:srcRect/>
          <a:stretch>
            <a:fillRect/>
          </a:stretch>
        </p:blipFill>
        <p:spPr bwMode="auto">
          <a:xfrm flipH="1">
            <a:off x="3985493" y="2998821"/>
            <a:ext cx="5181049" cy="3885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HVC Bethleham SE dump slopes"/>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1605" y="2972214"/>
            <a:ext cx="4588503" cy="3912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77058" y="6082752"/>
            <a:ext cx="9220200" cy="769441"/>
          </a:xfrm>
          <a:prstGeom prst="rect">
            <a:avLst/>
          </a:prstGeom>
          <a:noFill/>
          <a:ln w="9525">
            <a:noFill/>
            <a:miter lim="800000"/>
            <a:headEnd/>
            <a:tailEnd/>
          </a:ln>
          <a:effectLst/>
        </p:spPr>
        <p:txBody>
          <a:bodyPr>
            <a:spAutoFit/>
          </a:bodyPr>
          <a:lstStyle/>
          <a:p>
            <a:pPr algn="ctr">
              <a:defRPr/>
            </a:pPr>
            <a:r>
              <a:rPr lang="en-US" sz="44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See any similarities???</a:t>
            </a:r>
          </a:p>
        </p:txBody>
      </p:sp>
    </p:spTree>
    <p:extLst>
      <p:ext uri="{BB962C8B-B14F-4D97-AF65-F5344CB8AC3E}">
        <p14:creationId xmlns:p14="http://schemas.microsoft.com/office/powerpoint/2010/main" val="40715064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4" descr="Spence's Bridge Talus Slope"/>
          <p:cNvPicPr>
            <a:picLocks noChangeAspect="1" noChangeArrowheads="1"/>
          </p:cNvPicPr>
          <p:nvPr/>
        </p:nvPicPr>
        <p:blipFill rotWithShape="1">
          <a:blip r:embed="rId3" cstate="email">
            <a:lum bright="-18000" contrast="12000"/>
            <a:extLst>
              <a:ext uri="{28A0092B-C50C-407E-A947-70E740481C1C}">
                <a14:useLocalDpi xmlns:a14="http://schemas.microsoft.com/office/drawing/2010/main"/>
              </a:ext>
            </a:extLst>
          </a:blip>
          <a:srcRect/>
          <a:stretch/>
        </p:blipFill>
        <p:spPr bwMode="auto">
          <a:xfrm flipH="1">
            <a:off x="-58697" y="-1"/>
            <a:ext cx="9202694"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7" name="Text Box 5"/>
          <p:cNvSpPr txBox="1">
            <a:spLocks noChangeArrowheads="1"/>
          </p:cNvSpPr>
          <p:nvPr/>
        </p:nvSpPr>
        <p:spPr bwMode="auto">
          <a:xfrm>
            <a:off x="-58697" y="4800600"/>
            <a:ext cx="9144000" cy="1938992"/>
          </a:xfrm>
          <a:prstGeom prst="rect">
            <a:avLst/>
          </a:prstGeom>
          <a:noFill/>
          <a:ln w="9525">
            <a:noFill/>
            <a:miter lim="800000"/>
            <a:headEnd/>
            <a:tailEnd/>
          </a:ln>
          <a:effectLst/>
        </p:spPr>
        <p:txBody>
          <a:bodyPr>
            <a:spAutoFit/>
          </a:bodyPr>
          <a:lstStyle/>
          <a:p>
            <a:pPr algn="ctr">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By looking at natural solutions to revegetation we can develop effective restoration systems</a:t>
            </a:r>
          </a:p>
        </p:txBody>
      </p:sp>
    </p:spTree>
    <p:extLst>
      <p:ext uri="{BB962C8B-B14F-4D97-AF65-F5344CB8AC3E}">
        <p14:creationId xmlns:p14="http://schemas.microsoft.com/office/powerpoint/2010/main" val="341833113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2037"/>
                                        </p:tgtEl>
                                        <p:attrNameLst>
                                          <p:attrName>style.visibility</p:attrName>
                                        </p:attrNameLst>
                                      </p:cBhvr>
                                      <p:to>
                                        <p:strVal val="visible"/>
                                      </p:to>
                                    </p:set>
                                    <p:animEffect transition="in" filter="fade">
                                      <p:cBhvr>
                                        <p:cTn id="7" dur="500"/>
                                        <p:tgtEl>
                                          <p:spTgt spid="172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4" descr="HVC Bethleham SE dump slop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1" name="Text Box 5"/>
          <p:cNvSpPr txBox="1">
            <a:spLocks noChangeArrowheads="1"/>
          </p:cNvSpPr>
          <p:nvPr/>
        </p:nvSpPr>
        <p:spPr bwMode="auto">
          <a:xfrm>
            <a:off x="-1794" y="5229200"/>
            <a:ext cx="9144000" cy="1323439"/>
          </a:xfrm>
          <a:prstGeom prst="rect">
            <a:avLst/>
          </a:prstGeom>
          <a:noFill/>
          <a:ln w="9525">
            <a:noFill/>
            <a:miter lim="800000"/>
            <a:headEnd/>
            <a:tailEnd/>
          </a:ln>
          <a:effectLst/>
        </p:spPr>
        <p:txBody>
          <a:bodyPr>
            <a:spAutoFit/>
          </a:bodyPr>
          <a:lstStyle/>
          <a:p>
            <a:pPr algn="ctr">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Fine textures at the top, free draining in the middle, larger rock at the bottom.</a:t>
            </a:r>
          </a:p>
        </p:txBody>
      </p:sp>
    </p:spTree>
    <p:extLst>
      <p:ext uri="{BB962C8B-B14F-4D97-AF65-F5344CB8AC3E}">
        <p14:creationId xmlns:p14="http://schemas.microsoft.com/office/powerpoint/2010/main" val="270808788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7701"/>
                                        </p:tgtEl>
                                        <p:attrNameLst>
                                          <p:attrName>style.visibility</p:attrName>
                                        </p:attrNameLst>
                                      </p:cBhvr>
                                      <p:to>
                                        <p:strVal val="visible"/>
                                      </p:to>
                                    </p:set>
                                    <p:animEffect transition="in" filter="fade">
                                      <p:cBhvr>
                                        <p:cTn id="7" dur="500"/>
                                        <p:tgtEl>
                                          <p:spTgt spid="157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1" descr="Line Creek 02 W Line Cr Dump regrad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0" y="12680"/>
            <a:ext cx="9144000" cy="1938992"/>
          </a:xfrm>
          <a:prstGeom prst="rect">
            <a:avLst/>
          </a:prstGeom>
          <a:noFill/>
          <a:ln w="9525">
            <a:noFill/>
            <a:miter lim="800000"/>
            <a:headEnd/>
            <a:tailEnd/>
          </a:ln>
          <a:effectLst/>
        </p:spPr>
        <p:txBody>
          <a:bodyPr>
            <a:spAutoFit/>
          </a:bodyPr>
          <a:lstStyle/>
          <a:p>
            <a:pPr algn="ctr">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By pushing the fine textured materials over the face we can eliminate the limitations of the coarse substrate.</a:t>
            </a:r>
          </a:p>
        </p:txBody>
      </p:sp>
    </p:spTree>
    <p:extLst>
      <p:ext uri="{BB962C8B-B14F-4D97-AF65-F5344CB8AC3E}">
        <p14:creationId xmlns:p14="http://schemas.microsoft.com/office/powerpoint/2010/main" val="122825422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Kemess Waste Dumps Aug 6, 2009 12.jpg"/>
          <p:cNvPicPr>
            <a:picLocks noChangeAspect="1"/>
          </p:cNvPicPr>
          <p:nvPr/>
        </p:nvPicPr>
        <p:blipFill>
          <a:blip r:embed="rId3" cstate="email">
            <a:lum bright="-10000" contrast="10000"/>
            <a:extLst>
              <a:ext uri="{28A0092B-C50C-407E-A947-70E740481C1C}">
                <a14:useLocalDpi xmlns:a14="http://schemas.microsoft.com/office/drawing/2010/main"/>
              </a:ext>
            </a:extLst>
          </a:blip>
          <a:srcRect/>
          <a:stretch>
            <a:fillRect/>
          </a:stretch>
        </p:blipFill>
        <p:spPr bwMode="auto">
          <a:xfrm>
            <a:off x="0" y="0"/>
            <a:ext cx="9144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0" y="142875"/>
            <a:ext cx="9144000" cy="1323439"/>
          </a:xfrm>
          <a:prstGeom prst="rect">
            <a:avLst/>
          </a:prstGeom>
          <a:noFill/>
          <a:ln w="9525">
            <a:noFill/>
            <a:miter lim="800000"/>
            <a:headEnd/>
            <a:tailEnd/>
          </a:ln>
          <a:effectLst/>
        </p:spPr>
        <p:txBody>
          <a:bodyPr>
            <a:spAutoFit/>
          </a:bodyPr>
          <a:lstStyle/>
          <a:p>
            <a:pPr algn="ctr">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By making the surface rough and loose we can control erosion.</a:t>
            </a:r>
          </a:p>
        </p:txBody>
      </p:sp>
      <p:sp>
        <p:nvSpPr>
          <p:cNvPr id="5" name="Text Box 5"/>
          <p:cNvSpPr txBox="1">
            <a:spLocks noChangeArrowheads="1"/>
          </p:cNvSpPr>
          <p:nvPr/>
        </p:nvSpPr>
        <p:spPr bwMode="auto">
          <a:xfrm>
            <a:off x="0" y="4919008"/>
            <a:ext cx="9144000" cy="1938992"/>
          </a:xfrm>
          <a:prstGeom prst="rect">
            <a:avLst/>
          </a:prstGeom>
          <a:solidFill>
            <a:srgbClr val="000000">
              <a:alpha val="25098"/>
            </a:srgbClr>
          </a:solidFill>
          <a:ln w="9525">
            <a:noFill/>
            <a:miter lim="800000"/>
            <a:headEnd/>
            <a:tailEnd/>
          </a:ln>
          <a:effectLst/>
        </p:spPr>
        <p:txBody>
          <a:bodyPr>
            <a:spAutoFit/>
          </a:bodyPr>
          <a:lstStyle/>
          <a:p>
            <a:pPr algn="ctr">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No seeding, topsoil or planting is needed to re-grow a forest on this site using natural processes.</a:t>
            </a:r>
          </a:p>
        </p:txBody>
      </p:sp>
    </p:spTree>
    <p:extLst>
      <p:ext uri="{BB962C8B-B14F-4D97-AF65-F5344CB8AC3E}">
        <p14:creationId xmlns:p14="http://schemas.microsoft.com/office/powerpoint/2010/main" val="304742282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4" name="Picture 1" descr="Elco Seeding Trench Fall 1977.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4572000"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7"/>
          <p:cNvSpPr txBox="1">
            <a:spLocks noChangeArrowheads="1"/>
          </p:cNvSpPr>
          <p:nvPr/>
        </p:nvSpPr>
        <p:spPr bwMode="auto">
          <a:xfrm>
            <a:off x="4572000" y="175785"/>
            <a:ext cx="4572000" cy="3170099"/>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CA" sz="4000" dirty="0">
                <a:solidFill>
                  <a:srgbClr val="000000"/>
                </a:solidFill>
                <a:effectLst>
                  <a:outerShdw blurRad="38100" dist="38100" dir="2700000" algn="tl">
                    <a:srgbClr val="C0C0C0"/>
                  </a:outerShdw>
                </a:effectLst>
                <a:cs typeface="Arial" panose="020B0604020202020204" pitchFamily="34" charset="0"/>
              </a:rPr>
              <a:t>Helicopter seeding exploration trench in the Upper Elk Valley in the fall of 1977</a:t>
            </a:r>
          </a:p>
        </p:txBody>
      </p:sp>
    </p:spTree>
    <p:extLst>
      <p:ext uri="{BB962C8B-B14F-4D97-AF65-F5344CB8AC3E}">
        <p14:creationId xmlns:p14="http://schemas.microsoft.com/office/powerpoint/2010/main" val="288032076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8" name="Picture 1" descr="Elco Trench and Road seeding 32.jpg"/>
          <p:cNvPicPr>
            <a:picLocks noChangeAspect="1"/>
          </p:cNvPicPr>
          <p:nvPr/>
        </p:nvPicPr>
        <p:blipFill>
          <a:blip r:embed="rId3" cstate="email">
            <a:lum bright="-1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7"/>
          <p:cNvSpPr txBox="1">
            <a:spLocks noChangeArrowheads="1"/>
          </p:cNvSpPr>
          <p:nvPr/>
        </p:nvSpPr>
        <p:spPr bwMode="auto">
          <a:xfrm>
            <a:off x="0" y="455355"/>
            <a:ext cx="9144000" cy="707886"/>
          </a:xfrm>
          <a:prstGeom prst="rect">
            <a:avLst/>
          </a:prstGeom>
          <a:noFill/>
          <a:ln w="9525">
            <a:noFill/>
            <a:miter lim="800000"/>
            <a:headEnd/>
            <a:tailEnd/>
          </a:ln>
          <a:effectLst/>
        </p:spPr>
        <p:txBody>
          <a:bodyPr>
            <a:spAutoFit/>
          </a:bodyPr>
          <a:lstStyle/>
          <a:p>
            <a:pPr algn="ctr">
              <a:defRPr/>
            </a:pPr>
            <a:r>
              <a:rPr lang="en-CA" sz="4000" dirty="0">
                <a:solidFill>
                  <a:srgbClr val="FFFFFF"/>
                </a:solidFill>
                <a:effectLst>
                  <a:outerShdw blurRad="38100" dist="38100" dir="2700000" algn="tl">
                    <a:srgbClr val="C0C0C0"/>
                  </a:outerShdw>
                </a:effectLst>
                <a:cs typeface="Arial" panose="020B0604020202020204" pitchFamily="34" charset="0"/>
              </a:rPr>
              <a:t>Upper Elk Valley</a:t>
            </a:r>
          </a:p>
        </p:txBody>
      </p:sp>
      <p:sp>
        <p:nvSpPr>
          <p:cNvPr id="4" name="Text Box 7"/>
          <p:cNvSpPr txBox="1">
            <a:spLocks noChangeArrowheads="1"/>
          </p:cNvSpPr>
          <p:nvPr/>
        </p:nvSpPr>
        <p:spPr bwMode="auto">
          <a:xfrm>
            <a:off x="-40208" y="5361022"/>
            <a:ext cx="9144000" cy="707886"/>
          </a:xfrm>
          <a:prstGeom prst="rect">
            <a:avLst/>
          </a:prstGeom>
          <a:noFill/>
          <a:ln w="9525">
            <a:noFill/>
            <a:miter lim="800000"/>
            <a:headEnd/>
            <a:tailEnd/>
          </a:ln>
          <a:effectLst/>
        </p:spPr>
        <p:txBody>
          <a:bodyPr>
            <a:spAutoFit/>
          </a:bodyPr>
          <a:lstStyle/>
          <a:p>
            <a:pPr algn="ctr">
              <a:defRPr/>
            </a:pPr>
            <a:r>
              <a:rPr lang="en-CA" sz="4000" dirty="0">
                <a:solidFill>
                  <a:srgbClr val="FFFFFF"/>
                </a:solidFill>
                <a:effectLst>
                  <a:outerShdw blurRad="38100" dist="38100" dir="2700000" algn="tl">
                    <a:srgbClr val="C0C0C0"/>
                  </a:outerShdw>
                </a:effectLst>
                <a:cs typeface="Arial" panose="020B0604020202020204" pitchFamily="34" charset="0"/>
              </a:rPr>
              <a:t>2009.</a:t>
            </a:r>
          </a:p>
        </p:txBody>
      </p:sp>
    </p:spTree>
    <p:extLst>
      <p:ext uri="{BB962C8B-B14F-4D97-AF65-F5344CB8AC3E}">
        <p14:creationId xmlns:p14="http://schemas.microsoft.com/office/powerpoint/2010/main" val="44978375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37290"/>
            <a:ext cx="9158590" cy="6895290"/>
          </a:xfrm>
          <a:prstGeom prst="rect">
            <a:avLst/>
          </a:prstGeom>
        </p:spPr>
      </p:pic>
      <p:sp>
        <p:nvSpPr>
          <p:cNvPr id="4" name="Text Box 7"/>
          <p:cNvSpPr txBox="1">
            <a:spLocks noChangeArrowheads="1"/>
          </p:cNvSpPr>
          <p:nvPr/>
        </p:nvSpPr>
        <p:spPr bwMode="auto">
          <a:xfrm>
            <a:off x="27560" y="101412"/>
            <a:ext cx="9144000" cy="707886"/>
          </a:xfrm>
          <a:prstGeom prst="rect">
            <a:avLst/>
          </a:prstGeom>
          <a:noFill/>
          <a:ln w="9525">
            <a:noFill/>
            <a:miter lim="800000"/>
            <a:headEnd/>
            <a:tailEnd/>
          </a:ln>
          <a:effectLst/>
        </p:spPr>
        <p:txBody>
          <a:bodyPr>
            <a:spAutoFit/>
          </a:bodyPr>
          <a:lstStyle/>
          <a:p>
            <a:pPr algn="ctr">
              <a:defRPr/>
            </a:pPr>
            <a:r>
              <a:rPr lang="en-CA" sz="4000" dirty="0">
                <a:effectLst>
                  <a:outerShdw blurRad="38100" dist="38100" dir="2700000" algn="tl">
                    <a:srgbClr val="C0C0C0"/>
                  </a:outerShdw>
                </a:effectLst>
                <a:cs typeface="Arial" panose="020B0604020202020204" pitchFamily="34" charset="0"/>
              </a:rPr>
              <a:t>Upper Elk Valley</a:t>
            </a:r>
          </a:p>
        </p:txBody>
      </p:sp>
      <p:sp>
        <p:nvSpPr>
          <p:cNvPr id="5" name="Text Box 7"/>
          <p:cNvSpPr txBox="1">
            <a:spLocks noChangeArrowheads="1"/>
          </p:cNvSpPr>
          <p:nvPr/>
        </p:nvSpPr>
        <p:spPr bwMode="auto">
          <a:xfrm>
            <a:off x="-30480" y="4653136"/>
            <a:ext cx="9144000" cy="1938992"/>
          </a:xfrm>
          <a:prstGeom prst="rect">
            <a:avLst/>
          </a:prstGeom>
          <a:noFill/>
          <a:ln w="9525">
            <a:noFill/>
            <a:miter lim="800000"/>
            <a:headEnd/>
            <a:tailEnd/>
          </a:ln>
          <a:effectLst/>
        </p:spPr>
        <p:txBody>
          <a:bodyPr>
            <a:spAutoFit/>
          </a:bodyPr>
          <a:lstStyle/>
          <a:p>
            <a:pPr algn="ctr">
              <a:defRPr/>
            </a:pPr>
            <a:r>
              <a:rPr lang="en-CA" sz="4000" dirty="0">
                <a:solidFill>
                  <a:srgbClr val="FFFFFF"/>
                </a:solidFill>
                <a:effectLst>
                  <a:outerShdw blurRad="38100" dist="38100" dir="2700000" algn="tl">
                    <a:srgbClr val="C0C0C0"/>
                  </a:outerShdw>
                </a:effectLst>
                <a:cs typeface="Arial" panose="020B0604020202020204" pitchFamily="34" charset="0"/>
              </a:rPr>
              <a:t>Seeded with agronomic grasses and legumes in 1977, photographed on October 26, 2017, 40 years later.</a:t>
            </a:r>
          </a:p>
        </p:txBody>
      </p:sp>
    </p:spTree>
    <p:extLst>
      <p:ext uri="{BB962C8B-B14F-4D97-AF65-F5344CB8AC3E}">
        <p14:creationId xmlns:p14="http://schemas.microsoft.com/office/powerpoint/2010/main" val="2564205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Elco reclaimed trench 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p:cNvSpPr txBox="1">
            <a:spLocks noChangeArrowheads="1"/>
          </p:cNvSpPr>
          <p:nvPr/>
        </p:nvSpPr>
        <p:spPr bwMode="auto">
          <a:xfrm>
            <a:off x="0" y="4149080"/>
            <a:ext cx="9144000" cy="2554545"/>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CA" sz="4000" dirty="0">
                <a:solidFill>
                  <a:srgbClr val="FFFFFF"/>
                </a:solidFill>
                <a:effectLst>
                  <a:outerShdw blurRad="38100" dist="38100" dir="2700000" algn="tl">
                    <a:srgbClr val="C0C0C0"/>
                  </a:outerShdw>
                </a:effectLst>
                <a:cs typeface="Arial" panose="020B0604020202020204" pitchFamily="34" charset="0"/>
              </a:rPr>
              <a:t>The agronomic grasses and legumes we have been using for erosion control and reclamation prevent effective recovery of these sites.</a:t>
            </a:r>
          </a:p>
        </p:txBody>
      </p:sp>
      <p:sp>
        <p:nvSpPr>
          <p:cNvPr id="5" name="Text Box 7"/>
          <p:cNvSpPr txBox="1">
            <a:spLocks noChangeArrowheads="1"/>
          </p:cNvSpPr>
          <p:nvPr/>
        </p:nvSpPr>
        <p:spPr bwMode="auto">
          <a:xfrm>
            <a:off x="0" y="0"/>
            <a:ext cx="7315200" cy="707886"/>
          </a:xfrm>
          <a:prstGeom prst="rect">
            <a:avLst/>
          </a:prstGeom>
          <a:noFill/>
          <a:ln w="9525">
            <a:noFill/>
            <a:miter lim="800000"/>
            <a:headEnd/>
            <a:tailEnd/>
          </a:ln>
          <a:effectLst/>
        </p:spPr>
        <p:txBody>
          <a:bodyPr wrap="square">
            <a:spAutoFit/>
          </a:bodyPr>
          <a:lstStyle/>
          <a:p>
            <a:pPr algn="ctr" fontAlgn="base">
              <a:spcBef>
                <a:spcPct val="0"/>
              </a:spcBef>
              <a:spcAft>
                <a:spcPct val="0"/>
              </a:spcAft>
              <a:defRPr/>
            </a:pPr>
            <a:r>
              <a:rPr lang="en-CA" sz="4000" dirty="0">
                <a:solidFill>
                  <a:srgbClr val="000000"/>
                </a:solidFill>
                <a:effectLst>
                  <a:outerShdw blurRad="38100" dist="38100" dir="2700000" algn="tl">
                    <a:srgbClr val="C0C0C0"/>
                  </a:outerShdw>
                </a:effectLst>
                <a:cs typeface="Arial" panose="020B0604020202020204" pitchFamily="34" charset="0"/>
              </a:rPr>
              <a:t>Upper Elk Valley</a:t>
            </a:r>
          </a:p>
        </p:txBody>
      </p:sp>
    </p:spTree>
    <p:extLst>
      <p:ext uri="{BB962C8B-B14F-4D97-AF65-F5344CB8AC3E}">
        <p14:creationId xmlns:p14="http://schemas.microsoft.com/office/powerpoint/2010/main" val="335599904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Leaf mulch 0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0"/>
            <a:ext cx="9144000" cy="1692771"/>
          </a:xfrm>
          <a:prstGeom prst="rect">
            <a:avLst/>
          </a:prstGeom>
          <a:noFill/>
        </p:spPr>
        <p:txBody>
          <a:bodyPr>
            <a:spAutoFit/>
          </a:bodyPr>
          <a:lstStyle/>
          <a:p>
            <a:pPr algn="ctr">
              <a:defRPr/>
            </a:pPr>
            <a:r>
              <a:rPr lang="en-CA" sz="6000" dirty="0">
                <a:solidFill>
                  <a:srgbClr val="FFFFFF"/>
                </a:solidFill>
                <a:effectLst>
                  <a:outerShdw blurRad="38100" dist="38100" dir="2700000" algn="tl">
                    <a:srgbClr val="000000">
                      <a:alpha val="43137"/>
                    </a:srgbClr>
                  </a:outerShdw>
                </a:effectLst>
                <a:latin typeface="Arial Rounded MT Bold" pitchFamily="34" charset="0"/>
              </a:rPr>
              <a:t> </a:t>
            </a:r>
            <a:r>
              <a:rPr lang="en-CA" sz="4000" dirty="0">
                <a:solidFill>
                  <a:srgbClr val="FFFFFF"/>
                </a:solidFill>
                <a:effectLst>
                  <a:outerShdw blurRad="38100" dist="38100" dir="2700000" algn="tl">
                    <a:srgbClr val="000000">
                      <a:alpha val="43137"/>
                    </a:srgbClr>
                  </a:outerShdw>
                </a:effectLst>
                <a:cs typeface="Arial" panose="020B0604020202020204" pitchFamily="34" charset="0"/>
              </a:rPr>
              <a:t>Natural Processes for the Reduction of Runoff</a:t>
            </a:r>
            <a:endParaRPr lang="en-CA" sz="2400" i="1" dirty="0">
              <a:solidFill>
                <a:srgbClr val="FFFFFF"/>
              </a:solidFill>
              <a:effectLst>
                <a:outerShdw blurRad="38100" dist="38100" dir="2700000" algn="tl">
                  <a:srgbClr val="000000">
                    <a:alpha val="43137"/>
                  </a:srgbClr>
                </a:outerShdw>
              </a:effectLst>
              <a:cs typeface="Arial" panose="020B0604020202020204" pitchFamily="34" charset="0"/>
            </a:endParaRPr>
          </a:p>
        </p:txBody>
      </p:sp>
      <p:sp>
        <p:nvSpPr>
          <p:cNvPr id="4" name="TextBox 3"/>
          <p:cNvSpPr txBox="1"/>
          <p:nvPr/>
        </p:nvSpPr>
        <p:spPr>
          <a:xfrm>
            <a:off x="11349" y="5165229"/>
            <a:ext cx="9144000" cy="1692771"/>
          </a:xfrm>
          <a:prstGeom prst="rect">
            <a:avLst/>
          </a:prstGeom>
          <a:noFill/>
        </p:spPr>
        <p:txBody>
          <a:bodyPr>
            <a:spAutoFit/>
          </a:bodyPr>
          <a:lstStyle/>
          <a:p>
            <a:pPr algn="ctr">
              <a:defRPr/>
            </a:pPr>
            <a:r>
              <a:rPr lang="en-CA" sz="6000" dirty="0">
                <a:solidFill>
                  <a:srgbClr val="FFFFFF"/>
                </a:solidFill>
                <a:effectLst>
                  <a:outerShdw blurRad="38100" dist="38100" dir="2700000" algn="tl">
                    <a:srgbClr val="000000">
                      <a:alpha val="43137"/>
                    </a:srgbClr>
                  </a:outerShdw>
                </a:effectLst>
                <a:latin typeface="Arial Rounded MT Bold" pitchFamily="34" charset="0"/>
              </a:rPr>
              <a:t> </a:t>
            </a:r>
            <a:r>
              <a:rPr lang="en-CA" sz="4000" dirty="0">
                <a:solidFill>
                  <a:srgbClr val="FFFFFF"/>
                </a:solidFill>
                <a:effectLst>
                  <a:outerShdw blurRad="38100" dist="38100" dir="2700000" algn="tl">
                    <a:srgbClr val="000000">
                      <a:alpha val="43137"/>
                    </a:srgbClr>
                  </a:outerShdw>
                </a:effectLst>
                <a:cs typeface="Arial" panose="020B0604020202020204" pitchFamily="34" charset="0"/>
              </a:rPr>
              <a:t>One of nature’s solution to heavy fall rains on the West Coast </a:t>
            </a:r>
            <a:endParaRPr lang="en-CA" sz="2400" i="1" dirty="0">
              <a:solidFill>
                <a:srgbClr val="FFFFFF"/>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313188606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9144000" cy="6908459"/>
          </a:xfrm>
          <a:prstGeom prst="rect">
            <a:avLst/>
          </a:prstGeom>
        </p:spPr>
      </p:pic>
      <p:sp>
        <p:nvSpPr>
          <p:cNvPr id="3" name="TextBox 2"/>
          <p:cNvSpPr txBox="1"/>
          <p:nvPr/>
        </p:nvSpPr>
        <p:spPr>
          <a:xfrm>
            <a:off x="-19454" y="228600"/>
            <a:ext cx="9144000" cy="2554545"/>
          </a:xfrm>
          <a:prstGeom prst="rect">
            <a:avLst/>
          </a:prstGeom>
          <a:noFill/>
        </p:spPr>
        <p:txBody>
          <a:bodyPr>
            <a:spAutoFit/>
          </a:bodyPr>
          <a:lstStyle/>
          <a:p>
            <a:pPr algn="ctr">
              <a:defRPr/>
            </a:pPr>
            <a:r>
              <a:rPr lang="en-CA" sz="4000" dirty="0">
                <a:solidFill>
                  <a:prstClr val="white"/>
                </a:solidFill>
                <a:effectLst>
                  <a:outerShdw blurRad="38100" dist="38100" dir="2700000" algn="tl">
                    <a:srgbClr val="000000">
                      <a:alpha val="43137"/>
                    </a:srgbClr>
                  </a:outerShdw>
                </a:effectLst>
                <a:cs typeface="Arial" panose="020B0604020202020204" pitchFamily="34" charset="0"/>
              </a:rPr>
              <a:t>By looking at how natural processes restore these disturbances, we can gain insights in the restoration of sites we disturb.</a:t>
            </a:r>
          </a:p>
        </p:txBody>
      </p:sp>
    </p:spTree>
    <p:extLst>
      <p:ext uri="{BB962C8B-B14F-4D97-AF65-F5344CB8AC3E}">
        <p14:creationId xmlns:p14="http://schemas.microsoft.com/office/powerpoint/2010/main" val="12314972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descr="Polystichum munitum Rathtrevo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228600"/>
            <a:ext cx="9144000" cy="1015663"/>
          </a:xfrm>
          <a:prstGeom prst="rect">
            <a:avLst/>
          </a:prstGeom>
          <a:noFill/>
        </p:spPr>
        <p:txBody>
          <a:bodyPr>
            <a:spAutoFit/>
          </a:bodyPr>
          <a:lstStyle/>
          <a:p>
            <a:pPr algn="ctr">
              <a:defRPr/>
            </a:pPr>
            <a:r>
              <a:rPr lang="en-CA" sz="6000" dirty="0">
                <a:solidFill>
                  <a:srgbClr val="FFFFFF"/>
                </a:solidFill>
                <a:effectLst>
                  <a:outerShdw blurRad="38100" dist="38100" dir="2700000" algn="tl">
                    <a:srgbClr val="000000">
                      <a:alpha val="43137"/>
                    </a:srgbClr>
                  </a:outerShdw>
                </a:effectLst>
                <a:latin typeface="Arial Rounded MT Bold" pitchFamily="34" charset="0"/>
              </a:rPr>
              <a:t> </a:t>
            </a:r>
            <a:r>
              <a:rPr lang="en-CA" sz="4000" dirty="0">
                <a:solidFill>
                  <a:srgbClr val="FFFFFF"/>
                </a:solidFill>
                <a:effectLst>
                  <a:outerShdw blurRad="38100" dist="38100" dir="2700000" algn="tl">
                    <a:srgbClr val="000000">
                      <a:alpha val="43137"/>
                    </a:srgbClr>
                  </a:outerShdw>
                </a:effectLst>
                <a:cs typeface="Arial" panose="020B0604020202020204" pitchFamily="34" charset="0"/>
              </a:rPr>
              <a:t>Another solution to heavy rain</a:t>
            </a:r>
            <a:endParaRPr lang="en-CA" sz="2400" i="1" dirty="0">
              <a:solidFill>
                <a:srgbClr val="FFFFFF"/>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385773544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descr="Polystichum munitum Bamberton 25.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3285" y="152400"/>
            <a:ext cx="9144000" cy="707886"/>
          </a:xfrm>
          <a:prstGeom prst="rect">
            <a:avLst/>
          </a:prstGeom>
          <a:noFill/>
          <a:ln w="9525">
            <a:noFill/>
            <a:miter lim="800000"/>
            <a:headEnd/>
            <a:tailEnd/>
          </a:ln>
          <a:effectLst/>
        </p:spPr>
        <p:txBody>
          <a:bodyPr>
            <a:spAutoFit/>
          </a:bodyPr>
          <a:lstStyle/>
          <a:p>
            <a:pPr algn="ctr">
              <a:spcBef>
                <a:spcPct val="50000"/>
              </a:spcBef>
              <a:defRPr/>
            </a:pPr>
            <a:r>
              <a:rPr lang="en-US" sz="4000" dirty="0">
                <a:solidFill>
                  <a:srgbClr val="FFFFFF"/>
                </a:solidFill>
                <a:effectLst>
                  <a:outerShdw blurRad="38100" dist="38100" dir="2700000" algn="tl">
                    <a:srgbClr val="C0C0C0"/>
                  </a:outerShdw>
                </a:effectLst>
                <a:cs typeface="Arial" panose="020B0604020202020204" pitchFamily="34" charset="0"/>
              </a:rPr>
              <a:t>Swordferns</a:t>
            </a:r>
          </a:p>
        </p:txBody>
      </p:sp>
      <p:sp>
        <p:nvSpPr>
          <p:cNvPr id="4" name="Text Box 5"/>
          <p:cNvSpPr txBox="1">
            <a:spLocks noChangeArrowheads="1"/>
          </p:cNvSpPr>
          <p:nvPr/>
        </p:nvSpPr>
        <p:spPr bwMode="auto">
          <a:xfrm>
            <a:off x="3448" y="5229200"/>
            <a:ext cx="9144000" cy="1323439"/>
          </a:xfrm>
          <a:prstGeom prst="rect">
            <a:avLst/>
          </a:prstGeom>
          <a:noFill/>
          <a:ln w="9525">
            <a:noFill/>
            <a:miter lim="800000"/>
            <a:headEnd/>
            <a:tailEnd/>
          </a:ln>
          <a:effectLst/>
        </p:spPr>
        <p:txBody>
          <a:bodyPr>
            <a:spAutoFit/>
          </a:bodyPr>
          <a:lstStyle/>
          <a:p>
            <a:pPr algn="ctr">
              <a:spcBef>
                <a:spcPct val="50000"/>
              </a:spcBef>
              <a:defRPr/>
            </a:pPr>
            <a:r>
              <a:rPr lang="en-US" sz="4000" dirty="0">
                <a:solidFill>
                  <a:srgbClr val="FFFFFF"/>
                </a:solidFill>
                <a:effectLst>
                  <a:outerShdw blurRad="38100" dist="38100" dir="2700000" algn="tl">
                    <a:srgbClr val="C0C0C0"/>
                  </a:outerShdw>
                </a:effectLst>
                <a:cs typeface="Arial" panose="020B0604020202020204" pitchFamily="34" charset="0"/>
              </a:rPr>
              <a:t>Note funnel-like shape that channels rainfall directly into the ground.</a:t>
            </a:r>
          </a:p>
        </p:txBody>
      </p:sp>
    </p:spTree>
    <p:extLst>
      <p:ext uri="{BB962C8B-B14F-4D97-AF65-F5344CB8AC3E}">
        <p14:creationId xmlns:p14="http://schemas.microsoft.com/office/powerpoint/2010/main" val="86321833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Gaultheria shallon Echo Height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7088" y="4780508"/>
            <a:ext cx="9124950" cy="1938992"/>
          </a:xfrm>
          <a:prstGeom prst="rect">
            <a:avLst/>
          </a:prstGeom>
          <a:noFill/>
          <a:ln w="9525">
            <a:noFill/>
            <a:miter lim="800000"/>
            <a:headEnd/>
            <a:tailEnd/>
          </a:ln>
          <a:effectLst/>
        </p:spPr>
        <p:txBody>
          <a:bodyPr wrap="square">
            <a:spAutoFit/>
          </a:bodyPr>
          <a:lstStyle/>
          <a:p>
            <a:pPr algn="ctr">
              <a:spcBef>
                <a:spcPct val="50000"/>
              </a:spcBef>
              <a:defRPr/>
            </a:pPr>
            <a:r>
              <a:rPr lang="en-US" sz="4000" dirty="0">
                <a:solidFill>
                  <a:srgbClr val="FFFFFF"/>
                </a:solidFill>
                <a:effectLst>
                  <a:outerShdw blurRad="38100" dist="38100" dir="2700000" algn="tl">
                    <a:srgbClr val="C0C0C0"/>
                  </a:outerShdw>
                </a:effectLst>
                <a:cs typeface="Arial" panose="020B0604020202020204" pitchFamily="34" charset="0"/>
              </a:rPr>
              <a:t>Notice how Salal takes rain water and channels it to the stem to run down the stem into the ground.</a:t>
            </a:r>
          </a:p>
        </p:txBody>
      </p:sp>
      <p:sp>
        <p:nvSpPr>
          <p:cNvPr id="5" name="Text Box 5"/>
          <p:cNvSpPr txBox="1">
            <a:spLocks noChangeArrowheads="1"/>
          </p:cNvSpPr>
          <p:nvPr/>
        </p:nvSpPr>
        <p:spPr bwMode="auto">
          <a:xfrm>
            <a:off x="-17008" y="0"/>
            <a:ext cx="9144000" cy="1938992"/>
          </a:xfrm>
          <a:prstGeom prst="rect">
            <a:avLst/>
          </a:prstGeom>
          <a:noFill/>
          <a:ln w="9525">
            <a:noFill/>
            <a:miter lim="800000"/>
            <a:headEnd/>
            <a:tailEnd/>
          </a:ln>
          <a:effectLst/>
        </p:spPr>
        <p:txBody>
          <a:bodyPr>
            <a:spAutoFit/>
          </a:bodyPr>
          <a:lstStyle/>
          <a:p>
            <a:pPr algn="ctr">
              <a:spcBef>
                <a:spcPct val="50000"/>
              </a:spcBef>
              <a:defRPr/>
            </a:pPr>
            <a:r>
              <a:rPr lang="en-US" sz="4000" dirty="0">
                <a:solidFill>
                  <a:srgbClr val="FFFFFF"/>
                </a:solidFill>
                <a:effectLst>
                  <a:outerShdw blurRad="38100" dist="38100" dir="2700000" algn="tl">
                    <a:srgbClr val="C0C0C0"/>
                  </a:outerShdw>
                </a:effectLst>
                <a:cs typeface="Arial" panose="020B0604020202020204" pitchFamily="34" charset="0"/>
              </a:rPr>
              <a:t>It is not surprising that Salal is one of the main plants on the outer West Coast where rainfall is high.</a:t>
            </a:r>
          </a:p>
        </p:txBody>
      </p:sp>
    </p:spTree>
    <p:extLst>
      <p:ext uri="{BB962C8B-B14F-4D97-AF65-F5344CB8AC3E}">
        <p14:creationId xmlns:p14="http://schemas.microsoft.com/office/powerpoint/2010/main" val="177899067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 Box 5"/>
          <p:cNvSpPr txBox="1">
            <a:spLocks noChangeArrowheads="1"/>
          </p:cNvSpPr>
          <p:nvPr/>
        </p:nvSpPr>
        <p:spPr bwMode="auto">
          <a:xfrm>
            <a:off x="10424" y="116632"/>
            <a:ext cx="9144000" cy="1323439"/>
          </a:xfrm>
          <a:prstGeom prst="rect">
            <a:avLst/>
          </a:prstGeom>
          <a:noFill/>
          <a:ln w="9525">
            <a:noFill/>
            <a:miter lim="800000"/>
            <a:headEnd/>
            <a:tailEnd/>
          </a:ln>
          <a:effectLst/>
        </p:spPr>
        <p:txBody>
          <a:bodyPr>
            <a:spAutoFit/>
          </a:bodyPr>
          <a:lstStyle/>
          <a:p>
            <a:pPr algn="ctr">
              <a:spcBef>
                <a:spcPct val="50000"/>
              </a:spcBef>
              <a:defRPr/>
            </a:pPr>
            <a:r>
              <a:rPr lang="en-US" sz="4000" dirty="0">
                <a:solidFill>
                  <a:srgbClr val="FFFFFF"/>
                </a:solidFill>
                <a:effectLst>
                  <a:outerShdw blurRad="38100" dist="38100" dir="2700000" algn="tl">
                    <a:srgbClr val="C0C0C0"/>
                  </a:outerShdw>
                </a:effectLst>
                <a:cs typeface="Arial" panose="020B0604020202020204" pitchFamily="34" charset="0"/>
              </a:rPr>
              <a:t>Even pretty flowers perform this important ecological service.</a:t>
            </a:r>
          </a:p>
        </p:txBody>
      </p:sp>
    </p:spTree>
    <p:extLst>
      <p:ext uri="{BB962C8B-B14F-4D97-AF65-F5344CB8AC3E}">
        <p14:creationId xmlns:p14="http://schemas.microsoft.com/office/powerpoint/2010/main" val="3520502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3" name="TextBox 2"/>
          <p:cNvSpPr txBox="1"/>
          <p:nvPr/>
        </p:nvSpPr>
        <p:spPr>
          <a:xfrm>
            <a:off x="1" y="5226784"/>
            <a:ext cx="9144000" cy="1631216"/>
          </a:xfrm>
          <a:prstGeom prst="rect">
            <a:avLst/>
          </a:prstGeom>
          <a:solidFill>
            <a:srgbClr val="4A452A">
              <a:alpha val="34902"/>
            </a:srgbClr>
          </a:solidFill>
        </p:spPr>
        <p:txBody>
          <a:bodyPr>
            <a:spAutoFit/>
          </a:bodyPr>
          <a:lstStyle/>
          <a:p>
            <a:pPr algn="ctr">
              <a:defRPr/>
            </a:pPr>
            <a:r>
              <a:rPr lang="en-CA" sz="6000" dirty="0">
                <a:solidFill>
                  <a:srgbClr val="FFFFFF"/>
                </a:solidFill>
                <a:effectLst>
                  <a:outerShdw blurRad="38100" dist="38100" dir="2700000" algn="tl">
                    <a:srgbClr val="000000">
                      <a:alpha val="43137"/>
                    </a:srgbClr>
                  </a:outerShdw>
                </a:effectLst>
                <a:latin typeface="Arial Rounded MT Bold" pitchFamily="34" charset="0"/>
              </a:rPr>
              <a:t> </a:t>
            </a:r>
            <a:r>
              <a:rPr lang="en-CA"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Water does not run across the ground in natural forests except in streams.</a:t>
            </a:r>
            <a:endParaRPr lang="en-CA" sz="2400"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82234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78754"/>
          </a:xfrm>
          <a:prstGeom prst="rect">
            <a:avLst/>
          </a:prstGeom>
        </p:spPr>
      </p:pic>
      <p:sp>
        <p:nvSpPr>
          <p:cNvPr id="3" name="TextBox 2"/>
          <p:cNvSpPr txBox="1"/>
          <p:nvPr/>
        </p:nvSpPr>
        <p:spPr>
          <a:xfrm>
            <a:off x="1" y="4611231"/>
            <a:ext cx="9144000" cy="2246769"/>
          </a:xfrm>
          <a:prstGeom prst="rect">
            <a:avLst/>
          </a:prstGeom>
          <a:solidFill>
            <a:srgbClr val="4A452A">
              <a:alpha val="34902"/>
            </a:srgbClr>
          </a:solidFill>
        </p:spPr>
        <p:txBody>
          <a:bodyPr>
            <a:spAutoFit/>
          </a:bodyPr>
          <a:lstStyle/>
          <a:p>
            <a:pPr algn="ctr">
              <a:defRPr/>
            </a:pPr>
            <a:r>
              <a:rPr lang="en-CA" sz="6000" dirty="0">
                <a:solidFill>
                  <a:srgbClr val="FFFFFF"/>
                </a:solidFill>
                <a:effectLst>
                  <a:outerShdw blurRad="38100" dist="38100" dir="2700000" algn="tl">
                    <a:srgbClr val="000000">
                      <a:alpha val="43137"/>
                    </a:srgbClr>
                  </a:outerShdw>
                </a:effectLst>
                <a:latin typeface="Arial Rounded MT Bold" pitchFamily="34" charset="0"/>
              </a:rPr>
              <a:t> </a:t>
            </a:r>
            <a:r>
              <a:rPr lang="en-CA"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Water absorbing features of the forest floor create conditions that prevents run-off.</a:t>
            </a:r>
            <a:endParaRPr lang="en-CA" sz="2400"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09841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06" y="-1"/>
            <a:ext cx="9156406" cy="6858947"/>
          </a:xfrm>
          <a:prstGeom prst="rect">
            <a:avLst/>
          </a:prstGeom>
        </p:spPr>
      </p:pic>
      <p:sp>
        <p:nvSpPr>
          <p:cNvPr id="3" name="TextBox 2"/>
          <p:cNvSpPr txBox="1"/>
          <p:nvPr/>
        </p:nvSpPr>
        <p:spPr>
          <a:xfrm>
            <a:off x="28354" y="4611231"/>
            <a:ext cx="9144000" cy="2246769"/>
          </a:xfrm>
          <a:prstGeom prst="rect">
            <a:avLst/>
          </a:prstGeom>
          <a:solidFill>
            <a:srgbClr val="4A452A">
              <a:alpha val="34902"/>
            </a:srgbClr>
          </a:solidFill>
        </p:spPr>
        <p:txBody>
          <a:bodyPr>
            <a:spAutoFit/>
          </a:bodyPr>
          <a:lstStyle/>
          <a:p>
            <a:pPr algn="ctr">
              <a:defRPr/>
            </a:pPr>
            <a:r>
              <a:rPr lang="en-CA" sz="6000" dirty="0">
                <a:solidFill>
                  <a:srgbClr val="FFFFFF"/>
                </a:solidFill>
                <a:effectLst>
                  <a:outerShdw blurRad="38100" dist="38100" dir="2700000" algn="tl">
                    <a:srgbClr val="000000">
                      <a:alpha val="43137"/>
                    </a:srgbClr>
                  </a:outerShdw>
                </a:effectLst>
                <a:latin typeface="Arial Rounded MT Bold" pitchFamily="34" charset="0"/>
              </a:rPr>
              <a:t> </a:t>
            </a:r>
            <a:r>
              <a:rPr lang="en-CA"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mossy ground protects the soil surface from erosion and allows rainfall to soak in.</a:t>
            </a:r>
            <a:endParaRPr lang="en-CA" sz="2400"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1999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Kemess Borrow Pit lower 7 Aug 6, 2009 11.jpg"/>
          <p:cNvPicPr>
            <a:picLocks noChangeAspect="1"/>
          </p:cNvPicPr>
          <p:nvPr/>
        </p:nvPicPr>
        <p:blipFill>
          <a:blip r:embed="rId3" cstate="email">
            <a:lum bright="-10000" contrast="10000"/>
            <a:extLst>
              <a:ext uri="{28A0092B-C50C-407E-A947-70E740481C1C}">
                <a14:useLocalDpi xmlns:a14="http://schemas.microsoft.com/office/drawing/2010/main"/>
              </a:ext>
            </a:extLst>
          </a:blip>
          <a:srcRect/>
          <a:stretch>
            <a:fillRect/>
          </a:stretch>
        </p:blipFill>
        <p:spPr bwMode="auto">
          <a:xfrm>
            <a:off x="0" y="0"/>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0" y="4927410"/>
            <a:ext cx="9144000" cy="1938992"/>
          </a:xfrm>
          <a:prstGeom prst="rect">
            <a:avLst/>
          </a:prstGeom>
          <a:noFill/>
          <a:ln w="9525">
            <a:noFill/>
            <a:miter lim="800000"/>
            <a:headEnd/>
            <a:tailEnd/>
          </a:ln>
          <a:effectLst/>
        </p:spPr>
        <p:txBody>
          <a:bodyPr>
            <a:spAutoFit/>
          </a:bodyPr>
          <a:lstStyle/>
          <a:p>
            <a:pPr algn="ctr">
              <a:defRPr/>
            </a:pPr>
            <a:r>
              <a:rPr lang="en-US" sz="4000" dirty="0">
                <a:solidFill>
                  <a:srgbClr val="FFFFFF"/>
                </a:solidFill>
                <a:effectLst>
                  <a:outerShdw blurRad="38100" dist="38100" dir="2700000" algn="tl">
                    <a:srgbClr val="C0C0C0"/>
                  </a:outerShdw>
                </a:effectLst>
                <a:cs typeface="Arial" panose="020B0604020202020204" pitchFamily="34" charset="0"/>
              </a:rPr>
              <a:t>The shape of the leaves and stems of this willow channel rainfall into the ground.</a:t>
            </a:r>
          </a:p>
        </p:txBody>
      </p:sp>
    </p:spTree>
    <p:extLst>
      <p:ext uri="{BB962C8B-B14F-4D97-AF65-F5344CB8AC3E}">
        <p14:creationId xmlns:p14="http://schemas.microsoft.com/office/powerpoint/2010/main" val="311955210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582" y="-1"/>
            <a:ext cx="9170581" cy="6978459"/>
          </a:xfrm>
          <a:prstGeom prst="rect">
            <a:avLst/>
          </a:prstGeom>
        </p:spPr>
      </p:pic>
      <p:sp>
        <p:nvSpPr>
          <p:cNvPr id="3" name="Text Box 3"/>
          <p:cNvSpPr txBox="1">
            <a:spLocks noChangeArrowheads="1"/>
          </p:cNvSpPr>
          <p:nvPr/>
        </p:nvSpPr>
        <p:spPr bwMode="auto">
          <a:xfrm>
            <a:off x="0" y="228600"/>
            <a:ext cx="9144000" cy="1323439"/>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US" sz="4000" dirty="0">
                <a:solidFill>
                  <a:srgbClr val="FFFFFF"/>
                </a:solidFill>
                <a:effectLst>
                  <a:outerShdw blurRad="38100" dist="38100" dir="2700000" algn="tl">
                    <a:srgbClr val="C0C0C0"/>
                  </a:outerShdw>
                </a:effectLst>
              </a:rPr>
              <a:t>Many native grasses have a funnel like shape and deep roots. </a:t>
            </a:r>
          </a:p>
        </p:txBody>
      </p:sp>
      <p:sp>
        <p:nvSpPr>
          <p:cNvPr id="4" name="Text Box 3"/>
          <p:cNvSpPr txBox="1">
            <a:spLocks noChangeArrowheads="1"/>
          </p:cNvSpPr>
          <p:nvPr/>
        </p:nvSpPr>
        <p:spPr bwMode="auto">
          <a:xfrm>
            <a:off x="-26582" y="5596116"/>
            <a:ext cx="9144000" cy="1261884"/>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it-IT" sz="4000" dirty="0">
                <a:solidFill>
                  <a:srgbClr val="FFFFFF"/>
                </a:solidFill>
                <a:effectLst>
                  <a:outerShdw blurRad="38100" dist="38100" dir="2700000" algn="tl">
                    <a:srgbClr val="C0C0C0"/>
                  </a:outerShdw>
                </a:effectLst>
              </a:rPr>
              <a:t>Bluebunch Wheatgrass </a:t>
            </a:r>
            <a:r>
              <a:rPr lang="it-IT" sz="3600" dirty="0">
                <a:solidFill>
                  <a:srgbClr val="FFFFFF"/>
                </a:solidFill>
                <a:effectLst>
                  <a:outerShdw blurRad="38100" dist="38100" dir="2700000" algn="tl">
                    <a:srgbClr val="C0C0C0"/>
                  </a:outerShdw>
                </a:effectLst>
              </a:rPr>
              <a:t>(Pseudoroegneria spicata (Pursh) A. Love)</a:t>
            </a:r>
            <a:endParaRPr lang="en-US" sz="3600" dirty="0">
              <a:solidFill>
                <a:srgbClr val="FFFFFF"/>
              </a:solidFill>
              <a:effectLst>
                <a:outerShdw blurRad="38100" dist="38100" dir="2700000" algn="tl">
                  <a:srgbClr val="C0C0C0"/>
                </a:outerShdw>
              </a:effectLst>
            </a:endParaRPr>
          </a:p>
        </p:txBody>
      </p:sp>
    </p:spTree>
    <p:extLst>
      <p:ext uri="{BB962C8B-B14F-4D97-AF65-F5344CB8AC3E}">
        <p14:creationId xmlns:p14="http://schemas.microsoft.com/office/powerpoint/2010/main" val="415941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903076"/>
          </a:xfrm>
          <a:prstGeom prst="rect">
            <a:avLst/>
          </a:prstGeom>
        </p:spPr>
      </p:pic>
      <p:sp>
        <p:nvSpPr>
          <p:cNvPr id="3" name="Text Box 3"/>
          <p:cNvSpPr txBox="1">
            <a:spLocks noChangeArrowheads="1"/>
          </p:cNvSpPr>
          <p:nvPr/>
        </p:nvSpPr>
        <p:spPr bwMode="auto">
          <a:xfrm>
            <a:off x="0" y="228600"/>
            <a:ext cx="9144000" cy="1323439"/>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US" sz="4000" dirty="0">
                <a:solidFill>
                  <a:srgbClr val="FFFFFF"/>
                </a:solidFill>
                <a:effectLst>
                  <a:outerShdw blurRad="38100" dist="38100" dir="2700000" algn="tl">
                    <a:srgbClr val="C0C0C0"/>
                  </a:outerShdw>
                </a:effectLst>
              </a:rPr>
              <a:t>Many prairie species have this structure.</a:t>
            </a:r>
          </a:p>
        </p:txBody>
      </p:sp>
      <p:sp>
        <p:nvSpPr>
          <p:cNvPr id="4" name="Text Box 3"/>
          <p:cNvSpPr txBox="1">
            <a:spLocks noChangeArrowheads="1"/>
          </p:cNvSpPr>
          <p:nvPr/>
        </p:nvSpPr>
        <p:spPr bwMode="auto">
          <a:xfrm>
            <a:off x="0" y="5257800"/>
            <a:ext cx="9144000" cy="1323439"/>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US" sz="4000" dirty="0">
                <a:solidFill>
                  <a:srgbClr val="FFFFFF"/>
                </a:solidFill>
                <a:effectLst>
                  <a:outerShdw blurRad="38100" dist="38100" dir="2700000" algn="tl">
                    <a:srgbClr val="C0C0C0"/>
                  </a:outerShdw>
                </a:effectLst>
              </a:rPr>
              <a:t>Prairie Dropseed (</a:t>
            </a:r>
            <a:r>
              <a:rPr lang="pl-PL" sz="4000" i="1" dirty="0">
                <a:solidFill>
                  <a:srgbClr val="FFFFFF"/>
                </a:solidFill>
              </a:rPr>
              <a:t>Sporobolus</a:t>
            </a:r>
            <a:r>
              <a:rPr lang="pl-PL" sz="4000" dirty="0">
                <a:solidFill>
                  <a:srgbClr val="FFFFFF"/>
                </a:solidFill>
              </a:rPr>
              <a:t> </a:t>
            </a:r>
            <a:r>
              <a:rPr lang="pl-PL" sz="4000" i="1" dirty="0">
                <a:solidFill>
                  <a:srgbClr val="FFFFFF"/>
                </a:solidFill>
              </a:rPr>
              <a:t>heterolepis</a:t>
            </a:r>
            <a:r>
              <a:rPr lang="pl-PL" sz="4000" dirty="0">
                <a:solidFill>
                  <a:srgbClr val="FFFFFF"/>
                </a:solidFill>
              </a:rPr>
              <a:t> (A. Gray) A. Gray </a:t>
            </a:r>
            <a:r>
              <a:rPr lang="en-US" sz="4000" dirty="0">
                <a:solidFill>
                  <a:srgbClr val="FFFFFF"/>
                </a:solidFill>
                <a:effectLst>
                  <a:outerShdw blurRad="38100" dist="38100" dir="2700000" algn="tl">
                    <a:srgbClr val="C0C0C0"/>
                  </a:outerShdw>
                </a:effectLst>
              </a:rPr>
              <a:t>) </a:t>
            </a:r>
          </a:p>
        </p:txBody>
      </p:sp>
    </p:spTree>
    <p:extLst>
      <p:ext uri="{BB962C8B-B14F-4D97-AF65-F5344CB8AC3E}">
        <p14:creationId xmlns:p14="http://schemas.microsoft.com/office/powerpoint/2010/main" val="1529046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1" descr="PG to Victoria Flight Apr 23, 2009 05.jpg"/>
          <p:cNvPicPr>
            <a:picLocks noChangeAspect="1"/>
          </p:cNvPicPr>
          <p:nvPr/>
        </p:nvPicPr>
        <p:blipFill>
          <a:blip r:embed="rId3" cstate="email">
            <a:lum contrast="10000"/>
            <a:extLst>
              <a:ext uri="{28A0092B-C50C-407E-A947-70E740481C1C}">
                <a14:useLocalDpi xmlns:a14="http://schemas.microsoft.com/office/drawing/2010/main"/>
              </a:ext>
            </a:extLst>
          </a:blip>
          <a:srcRect/>
          <a:stretch>
            <a:fillRect/>
          </a:stretch>
        </p:blipFill>
        <p:spPr bwMode="auto">
          <a:xfrm>
            <a:off x="0" y="0"/>
            <a:ext cx="9174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34913" y="341519"/>
            <a:ext cx="9220200" cy="1231106"/>
          </a:xfrm>
          <a:prstGeom prst="rect">
            <a:avLst/>
          </a:prstGeom>
          <a:solidFill>
            <a:srgbClr val="D9D9D9">
              <a:alpha val="40000"/>
            </a:srgbClr>
          </a:solidFill>
          <a:ln w="9525">
            <a:noFill/>
            <a:miter lim="800000"/>
            <a:headEnd/>
            <a:tailEnd/>
          </a:ln>
          <a:effectLst/>
        </p:spPr>
        <p:txBody>
          <a:bodyPr>
            <a:spAutoFit/>
          </a:bodyPr>
          <a:lstStyle/>
          <a:p>
            <a:pPr algn="ctr">
              <a:defRPr/>
            </a:pPr>
            <a:r>
              <a:rPr lang="en-US" sz="3700" dirty="0">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At one point not long ago most of the northern hemisphere was covered by ice.</a:t>
            </a:r>
          </a:p>
        </p:txBody>
      </p:sp>
    </p:spTree>
    <p:extLst>
      <p:ext uri="{BB962C8B-B14F-4D97-AF65-F5344CB8AC3E}">
        <p14:creationId xmlns:p14="http://schemas.microsoft.com/office/powerpoint/2010/main" val="283339620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descr="Calamagrostis purpurascens Yukon River dry slope 2.jpg"/>
          <p:cNvPicPr>
            <a:picLocks noChangeAspect="1"/>
          </p:cNvPicPr>
          <p:nvPr/>
        </p:nvPicPr>
        <p:blipFill>
          <a:blip r:embed="rId3">
            <a:lum bright="-10000" contrast="1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0" y="228600"/>
            <a:ext cx="9144000" cy="707886"/>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US" sz="4000" dirty="0">
                <a:solidFill>
                  <a:srgbClr val="FFFFFF"/>
                </a:solidFill>
                <a:effectLst>
                  <a:outerShdw blurRad="38100" dist="38100" dir="2700000" algn="tl">
                    <a:srgbClr val="C0C0C0"/>
                  </a:outerShdw>
                </a:effectLst>
              </a:rPr>
              <a:t>Plant shape helps capture moisture</a:t>
            </a:r>
          </a:p>
        </p:txBody>
      </p:sp>
      <p:sp>
        <p:nvSpPr>
          <p:cNvPr id="4" name="Text Box 3"/>
          <p:cNvSpPr txBox="1">
            <a:spLocks noChangeArrowheads="1"/>
          </p:cNvSpPr>
          <p:nvPr/>
        </p:nvSpPr>
        <p:spPr bwMode="auto">
          <a:xfrm>
            <a:off x="0" y="5257800"/>
            <a:ext cx="9144000" cy="707886"/>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US" sz="4000" dirty="0">
                <a:solidFill>
                  <a:srgbClr val="FFFFFF"/>
                </a:solidFill>
                <a:effectLst>
                  <a:outerShdw blurRad="38100" dist="38100" dir="2700000" algn="tl">
                    <a:srgbClr val="C0C0C0"/>
                  </a:outerShdw>
                </a:effectLst>
              </a:rPr>
              <a:t>Prevents rainfall from running off</a:t>
            </a:r>
          </a:p>
        </p:txBody>
      </p:sp>
      <p:sp>
        <p:nvSpPr>
          <p:cNvPr id="5" name="Text Box 3"/>
          <p:cNvSpPr txBox="1">
            <a:spLocks noChangeArrowheads="1"/>
          </p:cNvSpPr>
          <p:nvPr/>
        </p:nvSpPr>
        <p:spPr bwMode="auto">
          <a:xfrm>
            <a:off x="5867400" y="6172200"/>
            <a:ext cx="3276600" cy="523220"/>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CA" sz="2800" dirty="0">
                <a:solidFill>
                  <a:srgbClr val="FFFFFF"/>
                </a:solidFill>
                <a:effectLst>
                  <a:outerShdw blurRad="38100" dist="38100" dir="2700000" algn="tl">
                    <a:srgbClr val="C0C0C0"/>
                  </a:outerShdw>
                </a:effectLst>
              </a:rPr>
              <a:t>Festuca</a:t>
            </a:r>
            <a:r>
              <a:rPr lang="en-US" sz="2800" dirty="0">
                <a:solidFill>
                  <a:srgbClr val="FFFFFF"/>
                </a:solidFill>
                <a:effectLst>
                  <a:outerShdw blurRad="38100" dist="38100" dir="2700000" algn="tl">
                    <a:srgbClr val="C0C0C0"/>
                  </a:outerShdw>
                </a:effectLst>
              </a:rPr>
              <a:t> </a:t>
            </a:r>
            <a:r>
              <a:rPr lang="en-CA" sz="2800" dirty="0">
                <a:solidFill>
                  <a:srgbClr val="FFFFFF"/>
                </a:solidFill>
                <a:effectLst>
                  <a:outerShdw blurRad="38100" dist="38100" dir="2700000" algn="tl">
                    <a:srgbClr val="C0C0C0"/>
                  </a:outerShdw>
                </a:effectLst>
              </a:rPr>
              <a:t>altaica</a:t>
            </a:r>
          </a:p>
        </p:txBody>
      </p:sp>
    </p:spTree>
    <p:extLst>
      <p:ext uri="{BB962C8B-B14F-4D97-AF65-F5344CB8AC3E}">
        <p14:creationId xmlns:p14="http://schemas.microsoft.com/office/powerpoint/2010/main" val="132144744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 name="TextBox 2"/>
          <p:cNvSpPr txBox="1"/>
          <p:nvPr/>
        </p:nvSpPr>
        <p:spPr>
          <a:xfrm>
            <a:off x="-2859" y="5327184"/>
            <a:ext cx="9144000" cy="1200329"/>
          </a:xfrm>
          <a:prstGeom prst="rect">
            <a:avLst/>
          </a:prstGeom>
          <a:noFill/>
        </p:spPr>
        <p:txBody>
          <a:bodyPr>
            <a:spAutoFit/>
          </a:bodyPr>
          <a:lstStyle/>
          <a:p>
            <a:pPr algn="ctr" fontAlgn="base">
              <a:spcBef>
                <a:spcPct val="0"/>
              </a:spcBef>
              <a:spcAft>
                <a:spcPct val="0"/>
              </a:spcAft>
              <a:defRPr/>
            </a:pPr>
            <a:r>
              <a:rPr lang="en-CA" sz="36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do natural processes operate in a forest to prevent runoff?</a:t>
            </a:r>
          </a:p>
        </p:txBody>
      </p:sp>
    </p:spTree>
    <p:extLst>
      <p:ext uri="{BB962C8B-B14F-4D97-AF65-F5344CB8AC3E}">
        <p14:creationId xmlns:p14="http://schemas.microsoft.com/office/powerpoint/2010/main" val="40765014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3" name="Rectangle 2"/>
          <p:cNvSpPr/>
          <p:nvPr/>
        </p:nvSpPr>
        <p:spPr>
          <a:xfrm>
            <a:off x="-28575" y="381000"/>
            <a:ext cx="9182100" cy="707886"/>
          </a:xfrm>
          <a:prstGeom prst="rect">
            <a:avLst/>
          </a:prstGeom>
          <a:solidFill>
            <a:srgbClr val="F2F2F2">
              <a:alpha val="34902"/>
            </a:srgbClr>
          </a:solidFill>
        </p:spPr>
        <p:txBody>
          <a:bodyPr wrap="square">
            <a:spAutoFit/>
          </a:bodyPr>
          <a:lstStyle/>
          <a:p>
            <a:pPr algn="ctr"/>
            <a:r>
              <a:rPr lang="en-CA" sz="40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Natural forest processes</a:t>
            </a:r>
          </a:p>
        </p:txBody>
      </p:sp>
    </p:spTree>
    <p:extLst>
      <p:ext uri="{BB962C8B-B14F-4D97-AF65-F5344CB8AC3E}">
        <p14:creationId xmlns:p14="http://schemas.microsoft.com/office/powerpoint/2010/main" val="2608754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142"/>
            <a:ext cx="9144000" cy="6859142"/>
          </a:xfrm>
          <a:prstGeom prst="rect">
            <a:avLst/>
          </a:prstGeom>
        </p:spPr>
      </p:pic>
      <p:sp>
        <p:nvSpPr>
          <p:cNvPr id="3" name="Rectangle 2"/>
          <p:cNvSpPr/>
          <p:nvPr/>
        </p:nvSpPr>
        <p:spPr>
          <a:xfrm>
            <a:off x="0" y="-1142"/>
            <a:ext cx="9182100" cy="1323439"/>
          </a:xfrm>
          <a:prstGeom prst="rect">
            <a:avLst/>
          </a:prstGeom>
          <a:solidFill>
            <a:schemeClr val="accent4">
              <a:lumMod val="50000"/>
              <a:lumOff val="50000"/>
              <a:alpha val="34902"/>
            </a:schemeClr>
          </a:solidFill>
        </p:spPr>
        <p:txBody>
          <a:bodyPr wrap="square">
            <a:spAutoFit/>
          </a:bodyPr>
          <a:lstStyle/>
          <a:p>
            <a:pPr algn="ctr"/>
            <a:r>
              <a:rPr lang="en-CA" sz="40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are trees turning up in a forest connected with runoff prevention</a:t>
            </a:r>
          </a:p>
        </p:txBody>
      </p:sp>
    </p:spTree>
    <p:extLst>
      <p:ext uri="{BB962C8B-B14F-4D97-AF65-F5344CB8AC3E}">
        <p14:creationId xmlns:p14="http://schemas.microsoft.com/office/powerpoint/2010/main" val="28232655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5" name="Rectangle 4"/>
          <p:cNvSpPr/>
          <p:nvPr/>
        </p:nvSpPr>
        <p:spPr>
          <a:xfrm>
            <a:off x="0" y="5534561"/>
            <a:ext cx="9182100" cy="1323439"/>
          </a:xfrm>
          <a:prstGeom prst="rect">
            <a:avLst/>
          </a:prstGeom>
          <a:solidFill>
            <a:srgbClr val="F2F2F2">
              <a:alpha val="50196"/>
            </a:srgbClr>
          </a:solidFill>
        </p:spPr>
        <p:txBody>
          <a:bodyPr wrap="square">
            <a:spAutoFit/>
          </a:bodyPr>
          <a:lstStyle/>
          <a:p>
            <a:pPr algn="ctr"/>
            <a:r>
              <a:rPr lang="en-CA" sz="40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Trees turn up large clumps of soil, leaving pits in the forest floor</a:t>
            </a:r>
          </a:p>
        </p:txBody>
      </p:sp>
    </p:spTree>
    <p:extLst>
      <p:ext uri="{BB962C8B-B14F-4D97-AF65-F5344CB8AC3E}">
        <p14:creationId xmlns:p14="http://schemas.microsoft.com/office/powerpoint/2010/main" val="3990756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 name="Rectangle 2"/>
          <p:cNvSpPr/>
          <p:nvPr/>
        </p:nvSpPr>
        <p:spPr>
          <a:xfrm>
            <a:off x="0" y="5534561"/>
            <a:ext cx="9182100" cy="1323439"/>
          </a:xfrm>
          <a:prstGeom prst="rect">
            <a:avLst/>
          </a:prstGeom>
          <a:solidFill>
            <a:srgbClr val="F2F2F2">
              <a:alpha val="50196"/>
            </a:srgbClr>
          </a:solidFill>
        </p:spPr>
        <p:txBody>
          <a:bodyPr wrap="square">
            <a:spAutoFit/>
          </a:bodyPr>
          <a:lstStyle/>
          <a:p>
            <a:pPr algn="ctr"/>
            <a:r>
              <a:rPr lang="en-CA" sz="40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 the old root mass weathers and breaks down </a:t>
            </a:r>
          </a:p>
        </p:txBody>
      </p:sp>
    </p:spTree>
    <p:extLst>
      <p:ext uri="{BB962C8B-B14F-4D97-AF65-F5344CB8AC3E}">
        <p14:creationId xmlns:p14="http://schemas.microsoft.com/office/powerpoint/2010/main" val="3509481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 name="Rectangle 2"/>
          <p:cNvSpPr/>
          <p:nvPr/>
        </p:nvSpPr>
        <p:spPr>
          <a:xfrm>
            <a:off x="0" y="5534561"/>
            <a:ext cx="9182100" cy="1323439"/>
          </a:xfrm>
          <a:prstGeom prst="rect">
            <a:avLst/>
          </a:prstGeom>
          <a:solidFill>
            <a:srgbClr val="F2F2F2">
              <a:alpha val="50196"/>
            </a:srgbClr>
          </a:solidFill>
        </p:spPr>
        <p:txBody>
          <a:bodyPr wrap="square">
            <a:spAutoFit/>
          </a:bodyPr>
          <a:lstStyle/>
          <a:p>
            <a:pPr algn="ctr"/>
            <a:r>
              <a:rPr lang="en-CA" sz="40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mound of soil starts to attract vegetation </a:t>
            </a:r>
          </a:p>
        </p:txBody>
      </p:sp>
    </p:spTree>
    <p:extLst>
      <p:ext uri="{BB962C8B-B14F-4D97-AF65-F5344CB8AC3E}">
        <p14:creationId xmlns:p14="http://schemas.microsoft.com/office/powerpoint/2010/main" val="3382274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3" name="Rectangle 2"/>
          <p:cNvSpPr/>
          <p:nvPr/>
        </p:nvSpPr>
        <p:spPr>
          <a:xfrm>
            <a:off x="0" y="5534561"/>
            <a:ext cx="9182100" cy="1323439"/>
          </a:xfrm>
          <a:prstGeom prst="rect">
            <a:avLst/>
          </a:prstGeom>
          <a:solidFill>
            <a:srgbClr val="F2F2F2">
              <a:alpha val="50196"/>
            </a:srgbClr>
          </a:solidFill>
        </p:spPr>
        <p:txBody>
          <a:bodyPr wrap="square">
            <a:spAutoFit/>
          </a:bodyPr>
          <a:lstStyle/>
          <a:p>
            <a:pPr algn="ctr"/>
            <a:r>
              <a:rPr lang="en-CA" sz="40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Until it becomes a mound on the forest floor. </a:t>
            </a:r>
          </a:p>
        </p:txBody>
      </p:sp>
    </p:spTree>
    <p:extLst>
      <p:ext uri="{BB962C8B-B14F-4D97-AF65-F5344CB8AC3E}">
        <p14:creationId xmlns:p14="http://schemas.microsoft.com/office/powerpoint/2010/main" val="1952179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6" y="12059"/>
            <a:ext cx="9142412"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36786" y="37470"/>
            <a:ext cx="9144000" cy="1323439"/>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4000" dirty="0">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How can we deal with erosion without grass and legume seeding?</a:t>
            </a:r>
          </a:p>
        </p:txBody>
      </p:sp>
      <p:sp>
        <p:nvSpPr>
          <p:cNvPr id="5" name="Text Box 5"/>
          <p:cNvSpPr txBox="1">
            <a:spLocks noChangeArrowheads="1"/>
          </p:cNvSpPr>
          <p:nvPr/>
        </p:nvSpPr>
        <p:spPr bwMode="auto">
          <a:xfrm>
            <a:off x="2627313" y="4076700"/>
            <a:ext cx="4824412" cy="584775"/>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3200" kern="0" dirty="0">
                <a:solidFill>
                  <a:sysClr val="window" lastClr="FFFFFF"/>
                </a:solidFill>
                <a:effectLst>
                  <a:outerShdw blurRad="38100" dist="38100" dir="2700000" algn="tl">
                    <a:srgbClr val="C0C0C0"/>
                  </a:outerShdw>
                </a:effectLst>
                <a:latin typeface="Arial" panose="020B0604020202020204" pitchFamily="34" charset="0"/>
                <a:cs typeface="Arial" panose="020B0604020202020204" pitchFamily="34" charset="0"/>
              </a:rPr>
              <a:t>“D 10” Bulldozer</a:t>
            </a:r>
          </a:p>
        </p:txBody>
      </p:sp>
      <p:cxnSp>
        <p:nvCxnSpPr>
          <p:cNvPr id="6" name="Straight Arrow Connector 5"/>
          <p:cNvCxnSpPr>
            <a:cxnSpLocks noChangeShapeType="1"/>
          </p:cNvCxnSpPr>
          <p:nvPr/>
        </p:nvCxnSpPr>
        <p:spPr bwMode="auto">
          <a:xfrm flipH="1" flipV="1">
            <a:off x="2819400" y="3429000"/>
            <a:ext cx="528638" cy="873125"/>
          </a:xfrm>
          <a:prstGeom prst="straightConnector1">
            <a:avLst/>
          </a:prstGeom>
          <a:noFill/>
          <a:ln w="5715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7" name="Text Box 5"/>
          <p:cNvSpPr txBox="1">
            <a:spLocks noChangeArrowheads="1"/>
          </p:cNvSpPr>
          <p:nvPr/>
        </p:nvSpPr>
        <p:spPr bwMode="auto">
          <a:xfrm>
            <a:off x="-36786" y="6084558"/>
            <a:ext cx="9144000" cy="707886"/>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4000" dirty="0">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July 21, 2008</a:t>
            </a:r>
          </a:p>
        </p:txBody>
      </p:sp>
    </p:spTree>
    <p:extLst>
      <p:ext uri="{BB962C8B-B14F-4D97-AF65-F5344CB8AC3E}">
        <p14:creationId xmlns:p14="http://schemas.microsoft.com/office/powerpoint/2010/main" val="300864720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1" descr="Kemess Taoilings Dam 52.jpg"/>
          <p:cNvPicPr>
            <a:picLocks noChangeAspect="1"/>
          </p:cNvPicPr>
          <p:nvPr/>
        </p:nvPicPr>
        <p:blipFill>
          <a:blip r:embed="rId3" cstate="email">
            <a:lum bright="-10000" contrast="1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19050" y="300038"/>
            <a:ext cx="9144000" cy="707886"/>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Spreading soil material…</a:t>
            </a:r>
          </a:p>
        </p:txBody>
      </p:sp>
      <p:sp>
        <p:nvSpPr>
          <p:cNvPr id="4" name="Text Box 5"/>
          <p:cNvSpPr txBox="1">
            <a:spLocks noChangeArrowheads="1"/>
          </p:cNvSpPr>
          <p:nvPr/>
        </p:nvSpPr>
        <p:spPr bwMode="auto">
          <a:xfrm>
            <a:off x="2627313" y="5013325"/>
            <a:ext cx="4824412" cy="584775"/>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32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“D 10” Bulldozer</a:t>
            </a:r>
          </a:p>
        </p:txBody>
      </p:sp>
      <p:cxnSp>
        <p:nvCxnSpPr>
          <p:cNvPr id="5" name="Straight Arrow Connector 4"/>
          <p:cNvCxnSpPr/>
          <p:nvPr/>
        </p:nvCxnSpPr>
        <p:spPr>
          <a:xfrm flipV="1">
            <a:off x="3923928" y="3573463"/>
            <a:ext cx="576635" cy="143986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047606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58" y="0"/>
            <a:ext cx="9144000" cy="6876296"/>
          </a:xfrm>
          <a:prstGeom prst="rect">
            <a:avLst/>
          </a:prstGeom>
        </p:spPr>
      </p:pic>
      <p:sp>
        <p:nvSpPr>
          <p:cNvPr id="3" name="Text Box 5"/>
          <p:cNvSpPr txBox="1">
            <a:spLocks noChangeArrowheads="1"/>
          </p:cNvSpPr>
          <p:nvPr/>
        </p:nvSpPr>
        <p:spPr bwMode="auto">
          <a:xfrm>
            <a:off x="0" y="0"/>
            <a:ext cx="9144000" cy="1323439"/>
          </a:xfrm>
          <a:prstGeom prst="rect">
            <a:avLst/>
          </a:prstGeom>
          <a:noFill/>
          <a:ln w="9525">
            <a:noFill/>
            <a:miter lim="800000"/>
            <a:headEnd/>
            <a:tailEnd/>
          </a:ln>
          <a:effectLst/>
        </p:spPr>
        <p:txBody>
          <a:bodyPr>
            <a:spAutoFit/>
          </a:bodyPr>
          <a:lstStyle/>
          <a:p>
            <a:pPr algn="ctr">
              <a:defRPr/>
            </a:pPr>
            <a:r>
              <a:rPr lang="en-CA" sz="4000" dirty="0">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Now we have a diversity of ecosystems,</a:t>
            </a:r>
            <a:endParaRPr lang="en-US" sz="3200" cap="small" dirty="0">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75973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3" descr="Kemess Tailings Dam 102.JPG"/>
          <p:cNvPicPr>
            <a:picLocks noChangeAspect="1"/>
          </p:cNvPicPr>
          <p:nvPr/>
        </p:nvPicPr>
        <p:blipFill>
          <a:blip r:embed="rId3" cstate="email">
            <a:lum bright="-10000" contrast="1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19050" y="300038"/>
            <a:ext cx="9144000" cy="1323439"/>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Erosion starting on smooth surface before spreading is even completed.</a:t>
            </a:r>
          </a:p>
        </p:txBody>
      </p:sp>
    </p:spTree>
    <p:extLst>
      <p:ext uri="{BB962C8B-B14F-4D97-AF65-F5344CB8AC3E}">
        <p14:creationId xmlns:p14="http://schemas.microsoft.com/office/powerpoint/2010/main" val="169060696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Kemess Slope Roughening 04.jpg"/>
          <p:cNvPicPr>
            <a:picLocks noChangeAspect="1"/>
          </p:cNvPicPr>
          <p:nvPr/>
        </p:nvPicPr>
        <p:blipFill>
          <a:blip r:embed="rId3" cstate="email">
            <a:lum bright="-10000" contrast="1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19050" y="300038"/>
            <a:ext cx="9144000" cy="707886"/>
          </a:xfrm>
          <a:prstGeom prst="rect">
            <a:avLst/>
          </a:prstGeom>
          <a:noFill/>
          <a:ln w="9525">
            <a:noFill/>
            <a:miter lim="800000"/>
            <a:headEnd/>
            <a:tailEnd/>
          </a:ln>
          <a:effectLst/>
        </p:spPr>
        <p:txBody>
          <a:bodyPr>
            <a:spAutoFit/>
          </a:bodyPr>
          <a:lstStyle/>
          <a:p>
            <a:pPr algn="ctr">
              <a:spcBef>
                <a:spcPct val="50000"/>
              </a:spcBef>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Making the surface rough and loose</a:t>
            </a:r>
          </a:p>
        </p:txBody>
      </p:sp>
      <p:sp>
        <p:nvSpPr>
          <p:cNvPr id="4" name="Text Box 5"/>
          <p:cNvSpPr txBox="1">
            <a:spLocks noChangeArrowheads="1"/>
          </p:cNvSpPr>
          <p:nvPr/>
        </p:nvSpPr>
        <p:spPr bwMode="auto">
          <a:xfrm>
            <a:off x="0" y="5457617"/>
            <a:ext cx="9163050" cy="1400383"/>
          </a:xfrm>
          <a:prstGeom prst="rect">
            <a:avLst/>
          </a:prstGeom>
          <a:solidFill>
            <a:srgbClr val="0D0D0D">
              <a:alpha val="20000"/>
            </a:srgbClr>
          </a:solidFill>
          <a:ln w="9525">
            <a:noFill/>
            <a:miter lim="800000"/>
            <a:headEnd/>
            <a:tailEnd/>
          </a:ln>
          <a:effectLst/>
        </p:spPr>
        <p:txBody>
          <a:bodyPr wrap="square">
            <a:spAutoFit/>
          </a:bodyPr>
          <a:lstStyle/>
          <a:p>
            <a:pPr algn="ctr" fontAlgn="base">
              <a:spcBef>
                <a:spcPts val="600"/>
              </a:spcBef>
              <a:spcAft>
                <a:spcPct val="0"/>
              </a:spcAft>
              <a:defRPr/>
            </a:pPr>
            <a:r>
              <a:rPr lang="en-US" sz="4000" dirty="0">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rPr>
              <a:t>July 22, 2008</a:t>
            </a:r>
          </a:p>
          <a:p>
            <a:pPr algn="ctr" fontAlgn="base">
              <a:spcBef>
                <a:spcPts val="600"/>
              </a:spcBef>
              <a:spcAft>
                <a:spcPct val="0"/>
              </a:spcAft>
              <a:defRPr/>
            </a:pPr>
            <a:endParaRPr lang="en-US" sz="4000" dirty="0">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119823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G_1948.JPG"/>
          <p:cNvPicPr>
            <a:picLocks noChangeAspect="1"/>
          </p:cNvPicPr>
          <p:nvPr/>
        </p:nvPicPr>
        <p:blipFill>
          <a:blip r:embed="rId3" cstate="email">
            <a:lum bright="-10000" contrast="1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0" y="685800"/>
            <a:ext cx="9144000" cy="707886"/>
          </a:xfrm>
          <a:prstGeom prst="rect">
            <a:avLst/>
          </a:prstGeom>
          <a:noFill/>
          <a:ln w="9525">
            <a:noFill/>
            <a:miter lim="800000"/>
            <a:headEnd/>
            <a:tailEnd/>
          </a:ln>
          <a:effectLst/>
        </p:spPr>
        <p:txBody>
          <a:bodyPr>
            <a:spAutoFit/>
          </a:bodyPr>
          <a:lstStyle/>
          <a:p>
            <a:pPr algn="ctr">
              <a:spcBef>
                <a:spcPct val="50000"/>
              </a:spcBef>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Roughened the whole surface</a:t>
            </a:r>
          </a:p>
        </p:txBody>
      </p:sp>
    </p:spTree>
    <p:extLst>
      <p:ext uri="{BB962C8B-B14F-4D97-AF65-F5344CB8AC3E}">
        <p14:creationId xmlns:p14="http://schemas.microsoft.com/office/powerpoint/2010/main" val="428818831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1" descr="Kemess Tailings Dam Aug 5, 2009 32.jpg"/>
          <p:cNvPicPr>
            <a:picLocks noChangeAspect="1"/>
          </p:cNvPicPr>
          <p:nvPr/>
        </p:nvPicPr>
        <p:blipFill>
          <a:blip r:embed="rId3" cstate="email">
            <a:lum bright="-10000" contrast="1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17120" y="4653136"/>
            <a:ext cx="9144000" cy="1938992"/>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Making surfaces rough and loose controls erosion and enhances native species establishment.</a:t>
            </a:r>
          </a:p>
        </p:txBody>
      </p:sp>
      <p:sp>
        <p:nvSpPr>
          <p:cNvPr id="5" name="Text Box 5"/>
          <p:cNvSpPr txBox="1">
            <a:spLocks noChangeArrowheads="1"/>
          </p:cNvSpPr>
          <p:nvPr/>
        </p:nvSpPr>
        <p:spPr bwMode="auto">
          <a:xfrm>
            <a:off x="0" y="0"/>
            <a:ext cx="9144000" cy="1938992"/>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Cost of rough and loose treatment at </a:t>
            </a:r>
            <a:r>
              <a:rPr lang="en-CA"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a northern mine</a:t>
            </a: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 was $715</a:t>
            </a:r>
            <a:r>
              <a:rPr lang="en-CA"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/ha while hydroseeding costs over $3,500/ha</a:t>
            </a:r>
            <a:endPar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716810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 name="TextBox 2"/>
          <p:cNvSpPr txBox="1"/>
          <p:nvPr/>
        </p:nvSpPr>
        <p:spPr>
          <a:xfrm>
            <a:off x="0" y="4983559"/>
            <a:ext cx="9144000" cy="1323439"/>
          </a:xfrm>
          <a:prstGeom prst="rect">
            <a:avLst/>
          </a:prstGeom>
          <a:noFill/>
        </p:spPr>
        <p:txBody>
          <a:bodyPr wrap="square" rtlCol="0">
            <a:spAutoFit/>
          </a:bodyPr>
          <a:lstStyle/>
          <a:p>
            <a:pPr algn="ctr"/>
            <a:r>
              <a:rPr lang="en-CA" sz="40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Rough and Loose Restoration Treatments</a:t>
            </a:r>
          </a:p>
        </p:txBody>
      </p:sp>
      <p:sp>
        <p:nvSpPr>
          <p:cNvPr id="4" name="TextBox 3"/>
          <p:cNvSpPr txBox="1"/>
          <p:nvPr/>
        </p:nvSpPr>
        <p:spPr>
          <a:xfrm>
            <a:off x="-29457" y="404664"/>
            <a:ext cx="9144000" cy="707886"/>
          </a:xfrm>
          <a:prstGeom prst="rect">
            <a:avLst/>
          </a:prstGeom>
          <a:noFill/>
        </p:spPr>
        <p:txBody>
          <a:bodyPr wrap="square" rtlCol="0">
            <a:spAutoFit/>
          </a:bodyPr>
          <a:lstStyle/>
          <a:p>
            <a:pPr algn="ctr"/>
            <a:r>
              <a:rPr lang="en-CA" sz="40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Northern BC, September 22, 2014</a:t>
            </a:r>
          </a:p>
        </p:txBody>
      </p:sp>
    </p:spTree>
    <p:extLst>
      <p:ext uri="{BB962C8B-B14F-4D97-AF65-F5344CB8AC3E}">
        <p14:creationId xmlns:p14="http://schemas.microsoft.com/office/powerpoint/2010/main" val="6438405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5994"/>
            <a:ext cx="9144000" cy="6951089"/>
          </a:xfrm>
          <a:prstGeom prst="rect">
            <a:avLst/>
          </a:prstGeom>
        </p:spPr>
      </p:pic>
      <p:sp>
        <p:nvSpPr>
          <p:cNvPr id="3" name="Text Box 5"/>
          <p:cNvSpPr txBox="1">
            <a:spLocks noChangeArrowheads="1"/>
          </p:cNvSpPr>
          <p:nvPr/>
        </p:nvSpPr>
        <p:spPr bwMode="auto">
          <a:xfrm>
            <a:off x="133" y="260648"/>
            <a:ext cx="9144000" cy="1323439"/>
          </a:xfrm>
          <a:prstGeom prst="rect">
            <a:avLst/>
          </a:prstGeom>
          <a:noFill/>
          <a:ln w="9525">
            <a:noFill/>
            <a:miter lim="800000"/>
            <a:headEnd/>
            <a:tailEnd/>
          </a:ln>
          <a:effectLst/>
        </p:spPr>
        <p:txBody>
          <a:bodyPr>
            <a:spAutoFit/>
          </a:bodyPr>
          <a:lstStyle/>
          <a:p>
            <a:pPr algn="ctr">
              <a:spcBef>
                <a:spcPct val="50000"/>
              </a:spcBef>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Creating ideal conditions for vegetation growth.</a:t>
            </a:r>
          </a:p>
        </p:txBody>
      </p:sp>
    </p:spTree>
    <p:extLst>
      <p:ext uri="{BB962C8B-B14F-4D97-AF65-F5344CB8AC3E}">
        <p14:creationId xmlns:p14="http://schemas.microsoft.com/office/powerpoint/2010/main" val="10078432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2-06 West Portal 198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7" name="Text Box 3"/>
          <p:cNvSpPr txBox="1">
            <a:spLocks noChangeArrowheads="1"/>
          </p:cNvSpPr>
          <p:nvPr/>
        </p:nvSpPr>
        <p:spPr bwMode="auto">
          <a:xfrm>
            <a:off x="-1" y="1905000"/>
            <a:ext cx="9144000" cy="707886"/>
          </a:xfrm>
          <a:prstGeom prst="rect">
            <a:avLst/>
          </a:prstGeom>
          <a:noFill/>
          <a:ln w="9525">
            <a:noFill/>
            <a:miter lim="800000"/>
            <a:headEnd/>
            <a:tailEnd/>
          </a:ln>
          <a:effectLst/>
        </p:spPr>
        <p:txBody>
          <a:bodyPr>
            <a:spAutoFit/>
          </a:bodyPr>
          <a:lstStyle/>
          <a:p>
            <a:pPr algn="ctr">
              <a:defRPr/>
            </a:pPr>
            <a:r>
              <a:rPr lang="en-US" sz="4000" dirty="0">
                <a:solidFill>
                  <a:schemeClr val="bg1"/>
                </a:solidFill>
                <a:effectLst>
                  <a:outerShdw blurRad="38100" dist="38100" dir="2700000" algn="tl">
                    <a:srgbClr val="C0C0C0"/>
                  </a:outerShdw>
                </a:effectLst>
                <a:latin typeface="+mj-lt"/>
              </a:rPr>
              <a:t>West Portal, Planting in 1989</a:t>
            </a:r>
          </a:p>
        </p:txBody>
      </p:sp>
      <p:sp>
        <p:nvSpPr>
          <p:cNvPr id="4" name="Text Box 3"/>
          <p:cNvSpPr txBox="1">
            <a:spLocks noChangeArrowheads="1"/>
          </p:cNvSpPr>
          <p:nvPr/>
        </p:nvSpPr>
        <p:spPr bwMode="auto">
          <a:xfrm>
            <a:off x="-4484" y="6150114"/>
            <a:ext cx="9144001" cy="707886"/>
          </a:xfrm>
          <a:prstGeom prst="rect">
            <a:avLst/>
          </a:prstGeom>
          <a:solidFill>
            <a:srgbClr val="7F7F7F">
              <a:alpha val="60000"/>
            </a:srgbClr>
          </a:solidFill>
          <a:ln w="9525">
            <a:noFill/>
            <a:miter lim="800000"/>
            <a:headEnd/>
            <a:tailEnd/>
          </a:ln>
          <a:effectLst/>
        </p:spPr>
        <p:txBody>
          <a:bodyPr>
            <a:spAutoFit/>
          </a:bodyPr>
          <a:lstStyle/>
          <a:p>
            <a:pPr algn="ctr">
              <a:defRPr/>
            </a:pPr>
            <a:r>
              <a:rPr lang="en-US" sz="4000" dirty="0">
                <a:solidFill>
                  <a:schemeClr val="bg1"/>
                </a:solidFill>
                <a:effectLst>
                  <a:outerShdw blurRad="38100" dist="38100" dir="2700000" algn="tl">
                    <a:srgbClr val="C0C0C0"/>
                  </a:outerShdw>
                </a:effectLst>
                <a:latin typeface="+mj-lt"/>
              </a:rPr>
              <a:t>Rough and loose</a:t>
            </a:r>
          </a:p>
        </p:txBody>
      </p:sp>
    </p:spTree>
    <p:extLst>
      <p:ext uri="{BB962C8B-B14F-4D97-AF65-F5344CB8AC3E}">
        <p14:creationId xmlns:p14="http://schemas.microsoft.com/office/powerpoint/2010/main" val="147197214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0947"/>
                                        </p:tgtEl>
                                        <p:attrNameLst>
                                          <p:attrName>style.visibility</p:attrName>
                                        </p:attrNameLst>
                                      </p:cBhvr>
                                      <p:to>
                                        <p:strVal val="visible"/>
                                      </p:to>
                                    </p:set>
                                    <p:animEffect transition="in" filter="fade">
                                      <p:cBhvr>
                                        <p:cTn id="7" dur="500"/>
                                        <p:tgtEl>
                                          <p:spTgt spid="2109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7" grpId="0"/>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2-07 West Portal Shrubs 198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19" name="Text Box 3"/>
          <p:cNvSpPr txBox="1">
            <a:spLocks noChangeArrowheads="1"/>
          </p:cNvSpPr>
          <p:nvPr/>
        </p:nvSpPr>
        <p:spPr bwMode="auto">
          <a:xfrm>
            <a:off x="152400" y="663714"/>
            <a:ext cx="9144000" cy="707886"/>
          </a:xfrm>
          <a:prstGeom prst="rect">
            <a:avLst/>
          </a:prstGeom>
          <a:noFill/>
          <a:ln w="9525">
            <a:noFill/>
            <a:miter lim="800000"/>
            <a:headEnd/>
            <a:tailEnd/>
          </a:ln>
          <a:effectLst/>
        </p:spPr>
        <p:txBody>
          <a:bodyPr>
            <a:spAutoFit/>
          </a:bodyPr>
          <a:lstStyle/>
          <a:p>
            <a:pPr algn="ctr">
              <a:defRPr/>
            </a:pPr>
            <a:r>
              <a:rPr lang="en-US" sz="4000" dirty="0">
                <a:solidFill>
                  <a:schemeClr val="bg1"/>
                </a:solidFill>
                <a:effectLst>
                  <a:outerShdw blurRad="38100" dist="38100" dir="2700000" algn="tl">
                    <a:srgbClr val="C0C0C0"/>
                  </a:outerShdw>
                </a:effectLst>
                <a:latin typeface="+mj-lt"/>
              </a:rPr>
              <a:t>West Portal, 1989</a:t>
            </a:r>
          </a:p>
        </p:txBody>
      </p:sp>
      <p:sp>
        <p:nvSpPr>
          <p:cNvPr id="214020" name="Line 4"/>
          <p:cNvSpPr>
            <a:spLocks noChangeShapeType="1"/>
          </p:cNvSpPr>
          <p:nvPr/>
        </p:nvSpPr>
        <p:spPr bwMode="auto">
          <a:xfrm flipH="1">
            <a:off x="5257800" y="2514600"/>
            <a:ext cx="1066800" cy="3810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Tree>
    <p:extLst>
      <p:ext uri="{BB962C8B-B14F-4D97-AF65-F5344CB8AC3E}">
        <p14:creationId xmlns:p14="http://schemas.microsoft.com/office/powerpoint/2010/main" val="759735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4019"/>
                                        </p:tgtEl>
                                        <p:attrNameLst>
                                          <p:attrName>style.visibility</p:attrName>
                                        </p:attrNameLst>
                                      </p:cBhvr>
                                      <p:to>
                                        <p:strVal val="visible"/>
                                      </p:to>
                                    </p:set>
                                    <p:animEffect transition="in" filter="fade">
                                      <p:cBhvr>
                                        <p:cTn id="7" dur="500"/>
                                        <p:tgtEl>
                                          <p:spTgt spid="2140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4020"/>
                                        </p:tgtEl>
                                        <p:attrNameLst>
                                          <p:attrName>style.visibility</p:attrName>
                                        </p:attrNameLst>
                                      </p:cBhvr>
                                      <p:to>
                                        <p:strVal val="visible"/>
                                      </p:to>
                                    </p:set>
                                    <p:animEffect transition="in" filter="fade">
                                      <p:cBhvr>
                                        <p:cTn id="10" dur="500"/>
                                        <p:tgtEl>
                                          <p:spTgt spid="214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19" grpId="0"/>
      <p:bldP spid="21402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2-13 West Portal 1999"/>
          <p:cNvPicPr>
            <a:picLocks noChangeAspect="1" noChangeArrowheads="1"/>
          </p:cNvPicPr>
          <p:nvPr/>
        </p:nvPicPr>
        <p:blipFill>
          <a:blip r:embed="rId3" cstate="email">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59" name="Line 3"/>
          <p:cNvSpPr>
            <a:spLocks noChangeShapeType="1"/>
          </p:cNvSpPr>
          <p:nvPr/>
        </p:nvSpPr>
        <p:spPr bwMode="auto">
          <a:xfrm flipH="1">
            <a:off x="3810000" y="2057400"/>
            <a:ext cx="787400" cy="344488"/>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224260" name="Text Box 4"/>
          <p:cNvSpPr txBox="1">
            <a:spLocks noChangeArrowheads="1"/>
          </p:cNvSpPr>
          <p:nvPr/>
        </p:nvSpPr>
        <p:spPr bwMode="auto">
          <a:xfrm>
            <a:off x="0" y="457200"/>
            <a:ext cx="9144000" cy="707886"/>
          </a:xfrm>
          <a:prstGeom prst="rect">
            <a:avLst/>
          </a:prstGeom>
          <a:noFill/>
          <a:ln w="9525">
            <a:noFill/>
            <a:miter lim="800000"/>
            <a:headEnd/>
            <a:tailEnd/>
          </a:ln>
          <a:effectLst/>
        </p:spPr>
        <p:txBody>
          <a:bodyPr>
            <a:spAutoFit/>
          </a:bodyPr>
          <a:lstStyle/>
          <a:p>
            <a:pPr algn="ctr">
              <a:defRPr/>
            </a:pPr>
            <a:r>
              <a:rPr lang="en-US" sz="4000" dirty="0">
                <a:solidFill>
                  <a:schemeClr val="bg1"/>
                </a:solidFill>
                <a:effectLst>
                  <a:outerShdw blurRad="38100" dist="38100" dir="2700000" algn="tl">
                    <a:srgbClr val="C0C0C0"/>
                  </a:outerShdw>
                </a:effectLst>
                <a:latin typeface="+mj-lt"/>
              </a:rPr>
              <a:t>West Portal July 15, 1999</a:t>
            </a:r>
          </a:p>
        </p:txBody>
      </p:sp>
    </p:spTree>
    <p:extLst>
      <p:ext uri="{BB962C8B-B14F-4D97-AF65-F5344CB8AC3E}">
        <p14:creationId xmlns:p14="http://schemas.microsoft.com/office/powerpoint/2010/main" val="87560240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4260"/>
                                        </p:tgtEl>
                                        <p:attrNameLst>
                                          <p:attrName>style.visibility</p:attrName>
                                        </p:attrNameLst>
                                      </p:cBhvr>
                                      <p:to>
                                        <p:strVal val="visible"/>
                                      </p:to>
                                    </p:set>
                                    <p:animEffect transition="in" filter="fade">
                                      <p:cBhvr>
                                        <p:cTn id="7" dur="500"/>
                                        <p:tgtEl>
                                          <p:spTgt spid="22426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24259"/>
                                        </p:tgtEl>
                                        <p:attrNameLst>
                                          <p:attrName>style.visibility</p:attrName>
                                        </p:attrNameLst>
                                      </p:cBhvr>
                                      <p:to>
                                        <p:strVal val="visible"/>
                                      </p:to>
                                    </p:set>
                                    <p:animEffect transition="in" filter="dissolve">
                                      <p:cBhvr>
                                        <p:cTn id="10" dur="1000"/>
                                        <p:tgtEl>
                                          <p:spTgt spid="224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59" grpId="0" animBg="1"/>
      <p:bldP spid="22426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2-16 West Portal 2003"/>
          <p:cNvPicPr>
            <a:picLocks noChangeAspect="1" noChangeArrowheads="1"/>
          </p:cNvPicPr>
          <p:nvPr/>
        </p:nvPicPr>
        <p:blipFill>
          <a:blip r:embed="rId3" cstate="email">
            <a:lum bright="-6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5" name="Line 3"/>
          <p:cNvSpPr>
            <a:spLocks noChangeShapeType="1"/>
          </p:cNvSpPr>
          <p:nvPr/>
        </p:nvSpPr>
        <p:spPr bwMode="auto">
          <a:xfrm flipH="1">
            <a:off x="4572000" y="1524000"/>
            <a:ext cx="868363" cy="187325"/>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228356" name="Text Box 4"/>
          <p:cNvSpPr txBox="1">
            <a:spLocks noChangeArrowheads="1"/>
          </p:cNvSpPr>
          <p:nvPr/>
        </p:nvSpPr>
        <p:spPr bwMode="auto">
          <a:xfrm>
            <a:off x="0" y="519966"/>
            <a:ext cx="9144000" cy="707886"/>
          </a:xfrm>
          <a:prstGeom prst="rect">
            <a:avLst/>
          </a:prstGeom>
          <a:noFill/>
          <a:ln w="9525">
            <a:noFill/>
            <a:miter lim="800000"/>
            <a:headEnd/>
            <a:tailEnd/>
          </a:ln>
          <a:effectLst/>
        </p:spPr>
        <p:txBody>
          <a:bodyPr>
            <a:spAutoFit/>
          </a:bodyPr>
          <a:lstStyle/>
          <a:p>
            <a:pPr algn="ctr">
              <a:defRPr/>
            </a:pPr>
            <a:r>
              <a:rPr lang="en-US" sz="4000" dirty="0">
                <a:solidFill>
                  <a:schemeClr val="bg1"/>
                </a:solidFill>
                <a:effectLst>
                  <a:outerShdw blurRad="38100" dist="38100" dir="2700000" algn="tl">
                    <a:srgbClr val="C0C0C0"/>
                  </a:outerShdw>
                </a:effectLst>
                <a:latin typeface="+mj-lt"/>
              </a:rPr>
              <a:t>West Portal August 3, 2003</a:t>
            </a:r>
          </a:p>
        </p:txBody>
      </p:sp>
      <p:sp>
        <p:nvSpPr>
          <p:cNvPr id="228357" name="Line 5"/>
          <p:cNvSpPr>
            <a:spLocks noChangeShapeType="1"/>
          </p:cNvSpPr>
          <p:nvPr/>
        </p:nvSpPr>
        <p:spPr bwMode="auto">
          <a:xfrm>
            <a:off x="6826250" y="2025650"/>
            <a:ext cx="990600" cy="187325"/>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228358" name="Line 6"/>
          <p:cNvSpPr>
            <a:spLocks noChangeShapeType="1"/>
          </p:cNvSpPr>
          <p:nvPr/>
        </p:nvSpPr>
        <p:spPr bwMode="auto">
          <a:xfrm>
            <a:off x="6989763" y="1350963"/>
            <a:ext cx="990600" cy="187325"/>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228359" name="Line 7"/>
          <p:cNvSpPr>
            <a:spLocks noChangeShapeType="1"/>
          </p:cNvSpPr>
          <p:nvPr/>
        </p:nvSpPr>
        <p:spPr bwMode="auto">
          <a:xfrm>
            <a:off x="7000875" y="2628900"/>
            <a:ext cx="990600" cy="187325"/>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228360" name="Line 8"/>
          <p:cNvSpPr>
            <a:spLocks noChangeShapeType="1"/>
          </p:cNvSpPr>
          <p:nvPr/>
        </p:nvSpPr>
        <p:spPr bwMode="auto">
          <a:xfrm>
            <a:off x="7023100" y="3059113"/>
            <a:ext cx="990600" cy="187325"/>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Tree>
    <p:extLst>
      <p:ext uri="{BB962C8B-B14F-4D97-AF65-F5344CB8AC3E}">
        <p14:creationId xmlns:p14="http://schemas.microsoft.com/office/powerpoint/2010/main" val="104465624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8356"/>
                                        </p:tgtEl>
                                        <p:attrNameLst>
                                          <p:attrName>style.visibility</p:attrName>
                                        </p:attrNameLst>
                                      </p:cBhvr>
                                      <p:to>
                                        <p:strVal val="visible"/>
                                      </p:to>
                                    </p:set>
                                    <p:animEffect transition="in" filter="fade">
                                      <p:cBhvr>
                                        <p:cTn id="7" dur="500"/>
                                        <p:tgtEl>
                                          <p:spTgt spid="22835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28355"/>
                                        </p:tgtEl>
                                        <p:attrNameLst>
                                          <p:attrName>style.visibility</p:attrName>
                                        </p:attrNameLst>
                                      </p:cBhvr>
                                      <p:to>
                                        <p:strVal val="visible"/>
                                      </p:to>
                                    </p:set>
                                    <p:animEffect transition="in" filter="dissolve">
                                      <p:cBhvr>
                                        <p:cTn id="10" dur="1000"/>
                                        <p:tgtEl>
                                          <p:spTgt spid="228355"/>
                                        </p:tgtEl>
                                      </p:cBhvr>
                                    </p:animEffect>
                                  </p:childTnLst>
                                </p:cTn>
                              </p:par>
                            </p:childTnLst>
                          </p:cTn>
                        </p:par>
                        <p:par>
                          <p:cTn id="11" fill="hold" nodeType="afterGroup">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28357"/>
                                        </p:tgtEl>
                                        <p:attrNameLst>
                                          <p:attrName>style.visibility</p:attrName>
                                        </p:attrNameLst>
                                      </p:cBhvr>
                                      <p:to>
                                        <p:strVal val="visible"/>
                                      </p:to>
                                    </p:set>
                                    <p:animEffect transition="in" filter="dissolve">
                                      <p:cBhvr>
                                        <p:cTn id="14" dur="1000"/>
                                        <p:tgtEl>
                                          <p:spTgt spid="228357"/>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228358"/>
                                        </p:tgtEl>
                                        <p:attrNameLst>
                                          <p:attrName>style.visibility</p:attrName>
                                        </p:attrNameLst>
                                      </p:cBhvr>
                                      <p:to>
                                        <p:strVal val="visible"/>
                                      </p:to>
                                    </p:set>
                                    <p:animEffect transition="in" filter="dissolve">
                                      <p:cBhvr>
                                        <p:cTn id="17" dur="1000"/>
                                        <p:tgtEl>
                                          <p:spTgt spid="228358"/>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228359"/>
                                        </p:tgtEl>
                                        <p:attrNameLst>
                                          <p:attrName>style.visibility</p:attrName>
                                        </p:attrNameLst>
                                      </p:cBhvr>
                                      <p:to>
                                        <p:strVal val="visible"/>
                                      </p:to>
                                    </p:set>
                                    <p:animEffect transition="in" filter="dissolve">
                                      <p:cBhvr>
                                        <p:cTn id="20" dur="1000"/>
                                        <p:tgtEl>
                                          <p:spTgt spid="228359"/>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228360"/>
                                        </p:tgtEl>
                                        <p:attrNameLst>
                                          <p:attrName>style.visibility</p:attrName>
                                        </p:attrNameLst>
                                      </p:cBhvr>
                                      <p:to>
                                        <p:strVal val="visible"/>
                                      </p:to>
                                    </p:set>
                                    <p:animEffect transition="in" filter="dissolve">
                                      <p:cBhvr>
                                        <p:cTn id="23" dur="1000"/>
                                        <p:tgtEl>
                                          <p:spTgt spid="228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5" grpId="0" animBg="1"/>
      <p:bldP spid="228356" grpId="0"/>
      <p:bldP spid="228357" grpId="0" animBg="1"/>
      <p:bldP spid="228358" grpId="0" animBg="1"/>
      <p:bldP spid="228359" grpId="0" animBg="1"/>
      <p:bldP spid="22836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descr="Balsamorhiza sagittata &amp;  Bumblebee Lytton 87.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63" y="0"/>
            <a:ext cx="9153526"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4763" y="188640"/>
            <a:ext cx="9144000" cy="1323439"/>
          </a:xfrm>
          <a:prstGeom prst="rect">
            <a:avLst/>
          </a:prstGeom>
          <a:noFill/>
          <a:ln w="9525">
            <a:noFill/>
            <a:miter lim="800000"/>
            <a:headEnd/>
            <a:tailEnd/>
          </a:ln>
          <a:effectLst/>
        </p:spPr>
        <p:txBody>
          <a:bodyPr>
            <a:spAutoFit/>
          </a:bodyPr>
          <a:lstStyle/>
          <a:p>
            <a:pPr algn="ctr">
              <a:defRPr/>
            </a:pPr>
            <a:r>
              <a:rPr lang="en-CA"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with all sorts of fancy interactions and connections.</a:t>
            </a:r>
            <a:endParaRPr lang="en-US" sz="3200" cap="small"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4" name="TextBox 3"/>
          <p:cNvSpPr txBox="1"/>
          <p:nvPr/>
        </p:nvSpPr>
        <p:spPr>
          <a:xfrm>
            <a:off x="-41807" y="5873565"/>
            <a:ext cx="9164638" cy="707886"/>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r>
              <a:rPr lang="en-US" sz="40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Natural processes made this happen.</a:t>
            </a:r>
            <a:endParaRPr lang="en-CA" sz="40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29470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RPP 2005 West Port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3" name="Text Box 3"/>
          <p:cNvSpPr txBox="1">
            <a:spLocks noChangeArrowheads="1"/>
          </p:cNvSpPr>
          <p:nvPr/>
        </p:nvSpPr>
        <p:spPr bwMode="auto">
          <a:xfrm>
            <a:off x="0" y="5181600"/>
            <a:ext cx="9144000" cy="707886"/>
          </a:xfrm>
          <a:prstGeom prst="rect">
            <a:avLst/>
          </a:prstGeom>
          <a:noFill/>
          <a:ln w="9525">
            <a:noFill/>
            <a:miter lim="800000"/>
            <a:headEnd/>
            <a:tailEnd/>
          </a:ln>
          <a:effectLst/>
        </p:spPr>
        <p:txBody>
          <a:bodyPr>
            <a:spAutoFit/>
          </a:bodyPr>
          <a:lstStyle/>
          <a:p>
            <a:pPr algn="ctr">
              <a:defRPr/>
            </a:pPr>
            <a:r>
              <a:rPr lang="en-US" sz="4000" dirty="0">
                <a:solidFill>
                  <a:srgbClr val="FFFFFF"/>
                </a:solidFill>
                <a:effectLst>
                  <a:outerShdw blurRad="38100" dist="38100" dir="2700000" algn="tl">
                    <a:srgbClr val="C0C0C0"/>
                  </a:outerShdw>
                </a:effectLst>
                <a:latin typeface="+mj-lt"/>
              </a:rPr>
              <a:t>West Portal July 8, 2005</a:t>
            </a:r>
          </a:p>
        </p:txBody>
      </p:sp>
      <p:sp>
        <p:nvSpPr>
          <p:cNvPr id="230404" name="Line 4"/>
          <p:cNvSpPr>
            <a:spLocks noChangeShapeType="1"/>
          </p:cNvSpPr>
          <p:nvPr/>
        </p:nvSpPr>
        <p:spPr bwMode="auto">
          <a:xfrm flipH="1">
            <a:off x="3505200" y="1981200"/>
            <a:ext cx="762000" cy="492125"/>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5" name="Line 4"/>
          <p:cNvSpPr>
            <a:spLocks noChangeShapeType="1"/>
          </p:cNvSpPr>
          <p:nvPr/>
        </p:nvSpPr>
        <p:spPr bwMode="auto">
          <a:xfrm>
            <a:off x="2362200" y="990600"/>
            <a:ext cx="228600" cy="796925"/>
          </a:xfrm>
          <a:prstGeom prst="line">
            <a:avLst/>
          </a:prstGeom>
          <a:noFill/>
          <a:ln w="76200">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Tree>
    <p:extLst>
      <p:ext uri="{BB962C8B-B14F-4D97-AF65-F5344CB8AC3E}">
        <p14:creationId xmlns:p14="http://schemas.microsoft.com/office/powerpoint/2010/main" val="249551695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0403"/>
                                        </p:tgtEl>
                                        <p:attrNameLst>
                                          <p:attrName>style.visibility</p:attrName>
                                        </p:attrNameLst>
                                      </p:cBhvr>
                                      <p:to>
                                        <p:strVal val="visible"/>
                                      </p:to>
                                    </p:set>
                                    <p:animEffect transition="in" filter="fade">
                                      <p:cBhvr>
                                        <p:cTn id="7" dur="500"/>
                                        <p:tgtEl>
                                          <p:spTgt spid="23040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30404"/>
                                        </p:tgtEl>
                                        <p:attrNameLst>
                                          <p:attrName>style.visibility</p:attrName>
                                        </p:attrNameLst>
                                      </p:cBhvr>
                                      <p:to>
                                        <p:strVal val="visible"/>
                                      </p:to>
                                    </p:set>
                                    <p:animEffect transition="in" filter="dissolve">
                                      <p:cBhvr>
                                        <p:cTn id="10" dur="500"/>
                                        <p:tgtEl>
                                          <p:spTgt spid="23040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3" grpId="0"/>
      <p:bldP spid="230404" grpId="0" animBg="1"/>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1" descr="RPP West Portal details 05.jpg"/>
          <p:cNvPicPr>
            <a:picLocks noChangeAspect="1"/>
          </p:cNvPicPr>
          <p:nvPr/>
        </p:nvPicPr>
        <p:blipFill>
          <a:blip r:embed="rId3" cstate="email">
            <a:lum bright="-10000" contrast="1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0" y="5410200"/>
            <a:ext cx="9144000" cy="707886"/>
          </a:xfrm>
          <a:prstGeom prst="rect">
            <a:avLst/>
          </a:prstGeom>
          <a:noFill/>
          <a:ln w="9525">
            <a:noFill/>
            <a:miter lim="800000"/>
            <a:headEnd/>
            <a:tailEnd/>
          </a:ln>
          <a:effectLst/>
        </p:spPr>
        <p:txBody>
          <a:bodyPr>
            <a:spAutoFit/>
          </a:bodyPr>
          <a:lstStyle/>
          <a:p>
            <a:pPr algn="ctr">
              <a:defRPr/>
            </a:pPr>
            <a:r>
              <a:rPr lang="en-US" sz="4000" dirty="0">
                <a:solidFill>
                  <a:srgbClr val="FFFFFF"/>
                </a:solidFill>
                <a:effectLst>
                  <a:outerShdw blurRad="38100" dist="38100" dir="2700000" algn="tl">
                    <a:srgbClr val="C0C0C0"/>
                  </a:outerShdw>
                </a:effectLst>
                <a:latin typeface="+mj-lt"/>
              </a:rPr>
              <a:t>West Portal July 27, 2008</a:t>
            </a:r>
          </a:p>
        </p:txBody>
      </p:sp>
      <p:pic>
        <p:nvPicPr>
          <p:cNvPr id="18842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66800" y="914400"/>
            <a:ext cx="506413"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99362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77338" cy="694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0" y="5642223"/>
            <a:ext cx="9144000" cy="707886"/>
          </a:xfrm>
          <a:prstGeom prst="rect">
            <a:avLst/>
          </a:prstGeom>
          <a:noFill/>
          <a:ln w="9525">
            <a:noFill/>
            <a:miter lim="800000"/>
            <a:headEnd/>
            <a:tailEnd/>
          </a:ln>
          <a:effectLst/>
        </p:spPr>
        <p:txBody>
          <a:bodyPr>
            <a:spAutoFit/>
          </a:bodyPr>
          <a:lstStyle/>
          <a:p>
            <a:pPr algn="ctr">
              <a:defRPr/>
            </a:pPr>
            <a:r>
              <a:rPr lang="en-US" sz="4000" dirty="0">
                <a:solidFill>
                  <a:srgbClr val="FFFFFF"/>
                </a:solidFill>
                <a:effectLst>
                  <a:outerShdw blurRad="38100" dist="38100" dir="2700000" algn="tl">
                    <a:srgbClr val="C0C0C0"/>
                  </a:outerShdw>
                </a:effectLst>
                <a:latin typeface="+mj-lt"/>
              </a:rPr>
              <a:t>West Portal September 17, 2011</a:t>
            </a:r>
          </a:p>
        </p:txBody>
      </p:sp>
      <p:pic>
        <p:nvPicPr>
          <p:cNvPr id="18944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09800" y="685800"/>
            <a:ext cx="506413"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724570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50" y="0"/>
            <a:ext cx="9150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38100" y="5867400"/>
            <a:ext cx="9144000" cy="707886"/>
          </a:xfrm>
          <a:prstGeom prst="rect">
            <a:avLst/>
          </a:prstGeom>
          <a:noFill/>
          <a:ln w="9525">
            <a:noFill/>
            <a:miter lim="800000"/>
            <a:headEnd/>
            <a:tailEnd/>
          </a:ln>
          <a:effectLst/>
        </p:spPr>
        <p:txBody>
          <a:bodyPr>
            <a:spAutoFit/>
          </a:bodyPr>
          <a:lstStyle/>
          <a:p>
            <a:pPr algn="ctr">
              <a:defRPr/>
            </a:pPr>
            <a:r>
              <a:rPr lang="en-US" sz="4000" dirty="0">
                <a:solidFill>
                  <a:schemeClr val="bg1"/>
                </a:solidFill>
                <a:effectLst>
                  <a:outerShdw blurRad="38100" dist="38100" dir="2700000" algn="tl">
                    <a:srgbClr val="C0C0C0"/>
                  </a:outerShdw>
                </a:effectLst>
                <a:latin typeface="+mj-lt"/>
              </a:rPr>
              <a:t>West Portal September 17, 2011</a:t>
            </a:r>
          </a:p>
        </p:txBody>
      </p:sp>
    </p:spTree>
    <p:extLst>
      <p:ext uri="{BB962C8B-B14F-4D97-AF65-F5344CB8AC3E}">
        <p14:creationId xmlns:p14="http://schemas.microsoft.com/office/powerpoint/2010/main" val="20319983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763"/>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26988" y="5365750"/>
            <a:ext cx="9144001" cy="707886"/>
          </a:xfrm>
          <a:prstGeom prst="rect">
            <a:avLst/>
          </a:prstGeom>
          <a:noFill/>
          <a:ln w="9525">
            <a:noFill/>
            <a:miter lim="800000"/>
            <a:headEnd/>
            <a:tailEnd/>
          </a:ln>
          <a:effectLst/>
        </p:spPr>
        <p:txBody>
          <a:bodyPr>
            <a:spAutoFit/>
          </a:bodyPr>
          <a:lstStyle/>
          <a:p>
            <a:pPr algn="ctr">
              <a:defRPr/>
            </a:pPr>
            <a:r>
              <a:rPr lang="en-US" sz="4000" dirty="0">
                <a:solidFill>
                  <a:schemeClr val="bg1"/>
                </a:solidFill>
                <a:effectLst>
                  <a:outerShdw blurRad="38100" dist="38100" dir="2700000" algn="tl">
                    <a:srgbClr val="C0C0C0"/>
                  </a:outerShdw>
                </a:effectLst>
                <a:latin typeface="+mn-lt"/>
              </a:rPr>
              <a:t>West Portal September 17, 2011</a:t>
            </a:r>
          </a:p>
        </p:txBody>
      </p:sp>
    </p:spTree>
    <p:extLst>
      <p:ext uri="{BB962C8B-B14F-4D97-AF65-F5344CB8AC3E}">
        <p14:creationId xmlns:p14="http://schemas.microsoft.com/office/powerpoint/2010/main" val="281353427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30480"/>
            <a:ext cx="9302495" cy="6873240"/>
          </a:xfrm>
          <a:prstGeom prst="rect">
            <a:avLst/>
          </a:prstGeom>
        </p:spPr>
      </p:pic>
      <p:sp>
        <p:nvSpPr>
          <p:cNvPr id="3" name="Text Box 5"/>
          <p:cNvSpPr txBox="1">
            <a:spLocks noChangeArrowheads="1"/>
          </p:cNvSpPr>
          <p:nvPr/>
        </p:nvSpPr>
        <p:spPr bwMode="auto">
          <a:xfrm>
            <a:off x="1" y="21579"/>
            <a:ext cx="9144000" cy="1323439"/>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US" sz="4000" dirty="0">
                <a:solidFill>
                  <a:srgbClr val="000000"/>
                </a:solidFill>
                <a:effectLst>
                  <a:outerShdw blurRad="38100" dist="38100" dir="2700000" algn="tl">
                    <a:srgbClr val="C0C0C0"/>
                  </a:outerShdw>
                </a:effectLst>
              </a:rPr>
              <a:t>West Portal July 25, 2018,</a:t>
            </a:r>
            <a:r>
              <a:rPr lang="en-US" sz="4000" dirty="0">
                <a:solidFill>
                  <a:srgbClr val="FFFFFF"/>
                </a:solidFill>
                <a:effectLst>
                  <a:outerShdw blurRad="38100" dist="38100" dir="2700000" algn="tl">
                    <a:srgbClr val="C0C0C0"/>
                  </a:outerShdw>
                </a:effectLst>
              </a:rPr>
              <a:t> </a:t>
            </a:r>
            <a:r>
              <a:rPr lang="en-US" sz="4000" dirty="0">
                <a:solidFill>
                  <a:srgbClr val="000000"/>
                </a:solidFill>
                <a:effectLst>
                  <a:outerShdw blurRad="38100" dist="38100" dir="2700000" algn="tl">
                    <a:srgbClr val="C0C0C0"/>
                  </a:outerShdw>
                </a:effectLst>
              </a:rPr>
              <a:t>29 years after planting. </a:t>
            </a:r>
          </a:p>
        </p:txBody>
      </p:sp>
    </p:spTree>
    <p:extLst>
      <p:ext uri="{BB962C8B-B14F-4D97-AF65-F5344CB8AC3E}">
        <p14:creationId xmlns:p14="http://schemas.microsoft.com/office/powerpoint/2010/main" val="414723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43" y="0"/>
            <a:ext cx="4551998" cy="6879077"/>
          </a:xfrm>
          <a:prstGeom prst="rect">
            <a:avLst/>
          </a:prstGeom>
        </p:spPr>
      </p:pic>
      <p:sp>
        <p:nvSpPr>
          <p:cNvPr id="3" name="TextBox 2"/>
          <p:cNvSpPr txBox="1"/>
          <p:nvPr/>
        </p:nvSpPr>
        <p:spPr>
          <a:xfrm>
            <a:off x="4555241" y="685800"/>
            <a:ext cx="4588759" cy="2554545"/>
          </a:xfrm>
          <a:prstGeom prst="rect">
            <a:avLst/>
          </a:prstGeom>
          <a:noFill/>
        </p:spPr>
        <p:txBody>
          <a:bodyPr wrap="square" rtlCol="0">
            <a:spAutoFit/>
          </a:bodyPr>
          <a:lstStyle/>
          <a:p>
            <a:pPr algn="ctr"/>
            <a:r>
              <a:rPr lang="en-CA" sz="4000" dirty="0">
                <a:latin typeface="Arial" panose="020B0604020202020204" pitchFamily="34" charset="0"/>
                <a:cs typeface="Arial" panose="020B0604020202020204" pitchFamily="34" charset="0"/>
              </a:rPr>
              <a:t>Access management and erosion control, Ghost River, AB </a:t>
            </a:r>
          </a:p>
        </p:txBody>
      </p:sp>
    </p:spTree>
    <p:extLst>
      <p:ext uri="{BB962C8B-B14F-4D97-AF65-F5344CB8AC3E}">
        <p14:creationId xmlns:p14="http://schemas.microsoft.com/office/powerpoint/2010/main" val="30166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1" cy="6858000"/>
          </a:xfrm>
          <a:prstGeom prst="rect">
            <a:avLst/>
          </a:prstGeom>
        </p:spPr>
      </p:pic>
      <p:sp>
        <p:nvSpPr>
          <p:cNvPr id="5" name="TextBox 4"/>
          <p:cNvSpPr txBox="1"/>
          <p:nvPr/>
        </p:nvSpPr>
        <p:spPr>
          <a:xfrm>
            <a:off x="6927" y="467755"/>
            <a:ext cx="9144000" cy="1323439"/>
          </a:xfrm>
          <a:prstGeom prst="rect">
            <a:avLst/>
          </a:prstGeom>
          <a:noFill/>
        </p:spPr>
        <p:txBody>
          <a:bodyPr wrap="square" rtlCol="0">
            <a:spAutoFit/>
          </a:bodyPr>
          <a:lstStyle/>
          <a:p>
            <a:pPr algn="ctr" fontAlgn="base">
              <a:spcBef>
                <a:spcPct val="0"/>
              </a:spcBef>
              <a:spcAft>
                <a:spcPct val="0"/>
              </a:spcAft>
            </a:pPr>
            <a:r>
              <a:rPr lang="en-CA" sz="4000" dirty="0">
                <a:solidFill>
                  <a:srgbClr val="FFFFFF"/>
                </a:solidFill>
                <a:effectLst>
                  <a:outerShdw blurRad="38100" dist="38100" dir="2700000" algn="tl">
                    <a:srgbClr val="000000">
                      <a:alpha val="43137"/>
                    </a:srgbClr>
                  </a:outerShdw>
                </a:effectLst>
                <a:cs typeface="Arial" panose="020B0604020202020204" pitchFamily="34" charset="0"/>
              </a:rPr>
              <a:t>Ghost tributary, Lesueur Creek, July 22, 2015 </a:t>
            </a:r>
          </a:p>
        </p:txBody>
      </p:sp>
    </p:spTree>
    <p:extLst>
      <p:ext uri="{BB962C8B-B14F-4D97-AF65-F5344CB8AC3E}">
        <p14:creationId xmlns:p14="http://schemas.microsoft.com/office/powerpoint/2010/main" val="272251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5" name="TextBox 4"/>
          <p:cNvSpPr txBox="1"/>
          <p:nvPr/>
        </p:nvSpPr>
        <p:spPr>
          <a:xfrm>
            <a:off x="0" y="5715000"/>
            <a:ext cx="9144000" cy="707886"/>
          </a:xfrm>
          <a:prstGeom prst="rect">
            <a:avLst/>
          </a:prstGeom>
          <a:solidFill>
            <a:srgbClr val="FFFFFF">
              <a:alpha val="30196"/>
            </a:srgbClr>
          </a:solidFill>
        </p:spPr>
        <p:txBody>
          <a:bodyPr wrap="square" rtlCol="0">
            <a:spAutoFit/>
          </a:bodyPr>
          <a:lstStyle/>
          <a:p>
            <a:pPr algn="ctr"/>
            <a:r>
              <a:rPr lang="en-CA" sz="4000" dirty="0">
                <a:latin typeface="Arial" panose="020B0604020202020204" pitchFamily="34" charset="0"/>
                <a:cs typeface="Arial" panose="020B0604020202020204" pitchFamily="34" charset="0"/>
              </a:rPr>
              <a:t>Rough and loose slope, Ghost River </a:t>
            </a:r>
          </a:p>
        </p:txBody>
      </p:sp>
    </p:spTree>
    <p:extLst>
      <p:ext uri="{BB962C8B-B14F-4D97-AF65-F5344CB8AC3E}">
        <p14:creationId xmlns:p14="http://schemas.microsoft.com/office/powerpoint/2010/main" val="1358482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3242"/>
            <a:ext cx="9144001" cy="6854758"/>
          </a:xfrm>
          <a:prstGeom prst="rect">
            <a:avLst/>
          </a:prstGeom>
        </p:spPr>
      </p:pic>
      <p:sp>
        <p:nvSpPr>
          <p:cNvPr id="3" name="TextBox 2"/>
          <p:cNvSpPr txBox="1"/>
          <p:nvPr/>
        </p:nvSpPr>
        <p:spPr>
          <a:xfrm>
            <a:off x="-27564" y="6034896"/>
            <a:ext cx="9144000" cy="707886"/>
          </a:xfrm>
          <a:prstGeom prst="rect">
            <a:avLst/>
          </a:prstGeom>
          <a:solidFill>
            <a:srgbClr val="FFFFFF">
              <a:alpha val="30196"/>
            </a:srgbClr>
          </a:solidFill>
        </p:spPr>
        <p:txBody>
          <a:bodyPr wrap="square" rtlCol="0">
            <a:spAutoFit/>
          </a:bodyPr>
          <a:lstStyle/>
          <a:p>
            <a:pPr algn="ctr"/>
            <a:r>
              <a:rPr lang="en-CA" sz="4000" dirty="0">
                <a:latin typeface="Arial" panose="020B0604020202020204" pitchFamily="34" charset="0"/>
                <a:cs typeface="Arial" panose="020B0604020202020204" pitchFamily="34" charset="0"/>
              </a:rPr>
              <a:t>Rough and loose road, Ghost River </a:t>
            </a:r>
          </a:p>
        </p:txBody>
      </p:sp>
    </p:spTree>
    <p:extLst>
      <p:ext uri="{BB962C8B-B14F-4D97-AF65-F5344CB8AC3E}">
        <p14:creationId xmlns:p14="http://schemas.microsoft.com/office/powerpoint/2010/main" val="39598909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9165753" cy="6858000"/>
          </a:xfrm>
          <a:prstGeom prst="rect">
            <a:avLst/>
          </a:prstGeom>
        </p:spPr>
      </p:pic>
      <p:sp>
        <p:nvSpPr>
          <p:cNvPr id="5" name="TextBox 4"/>
          <p:cNvSpPr txBox="1"/>
          <p:nvPr/>
        </p:nvSpPr>
        <p:spPr>
          <a:xfrm>
            <a:off x="1114" y="228600"/>
            <a:ext cx="9164638" cy="1938992"/>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r>
              <a:rPr lang="en-US" sz="40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Natural processes ensure that the right species are established in the right places at the right times.</a:t>
            </a:r>
            <a:endParaRPr lang="en-CA" sz="40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Box 5"/>
          <p:cNvSpPr txBox="1"/>
          <p:nvPr/>
        </p:nvSpPr>
        <p:spPr>
          <a:xfrm>
            <a:off x="-41807" y="5873565"/>
            <a:ext cx="9164638" cy="707886"/>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r>
              <a:rPr lang="en-US" sz="40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does this happen?</a:t>
            </a:r>
            <a:endParaRPr lang="en-CA" sz="40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9677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856" y="0"/>
            <a:ext cx="9164783" cy="6858000"/>
          </a:xfrm>
          <a:prstGeom prst="rect">
            <a:avLst/>
          </a:prstGeom>
        </p:spPr>
      </p:pic>
      <p:sp>
        <p:nvSpPr>
          <p:cNvPr id="3" name="TextBox 2"/>
          <p:cNvSpPr txBox="1"/>
          <p:nvPr/>
        </p:nvSpPr>
        <p:spPr>
          <a:xfrm>
            <a:off x="6927" y="467755"/>
            <a:ext cx="9144000" cy="1323439"/>
          </a:xfrm>
          <a:prstGeom prst="rect">
            <a:avLst/>
          </a:prstGeom>
          <a:noFill/>
        </p:spPr>
        <p:txBody>
          <a:bodyPr wrap="square" rtlCol="0">
            <a:spAutoFit/>
          </a:bodyPr>
          <a:lstStyle/>
          <a:p>
            <a:pPr algn="ctr" fontAlgn="base">
              <a:spcBef>
                <a:spcPct val="0"/>
              </a:spcBef>
              <a:spcAft>
                <a:spcPct val="0"/>
              </a:spcAft>
            </a:pPr>
            <a:r>
              <a:rPr lang="en-CA" sz="4000" dirty="0">
                <a:solidFill>
                  <a:srgbClr val="FFFFFF"/>
                </a:solidFill>
                <a:effectLst>
                  <a:outerShdw blurRad="38100" dist="38100" dir="2700000" algn="tl">
                    <a:srgbClr val="000000">
                      <a:alpha val="43137"/>
                    </a:srgbClr>
                  </a:outerShdw>
                </a:effectLst>
                <a:cs typeface="Arial" panose="020B0604020202020204" pitchFamily="34" charset="0"/>
              </a:rPr>
              <a:t>Ghost tributary, Lesueur Creek, September 30, 2018 </a:t>
            </a:r>
          </a:p>
        </p:txBody>
      </p:sp>
    </p:spTree>
    <p:extLst>
      <p:ext uri="{BB962C8B-B14F-4D97-AF65-F5344CB8AC3E}">
        <p14:creationId xmlns:p14="http://schemas.microsoft.com/office/powerpoint/2010/main" val="404739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20782"/>
            <a:ext cx="9144001" cy="6878782"/>
          </a:xfrm>
          <a:prstGeom prst="rect">
            <a:avLst/>
          </a:prstGeom>
        </p:spPr>
      </p:pic>
      <p:cxnSp>
        <p:nvCxnSpPr>
          <p:cNvPr id="5" name="Straight Arrow Connector 4"/>
          <p:cNvCxnSpPr/>
          <p:nvPr/>
        </p:nvCxnSpPr>
        <p:spPr>
          <a:xfrm>
            <a:off x="3948545" y="3394364"/>
            <a:ext cx="0" cy="6096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927" y="113812"/>
            <a:ext cx="9144000" cy="707886"/>
          </a:xfrm>
          <a:prstGeom prst="rect">
            <a:avLst/>
          </a:prstGeom>
          <a:noFill/>
        </p:spPr>
        <p:txBody>
          <a:bodyPr wrap="square" rtlCol="0">
            <a:spAutoFit/>
          </a:bodyPr>
          <a:lstStyle/>
          <a:p>
            <a:pPr algn="ctr" fontAlgn="base">
              <a:spcBef>
                <a:spcPct val="0"/>
              </a:spcBef>
              <a:spcAft>
                <a:spcPct val="0"/>
              </a:spcAft>
            </a:pPr>
            <a:r>
              <a:rPr lang="en-CA" sz="4000" dirty="0">
                <a:solidFill>
                  <a:srgbClr val="FFFFFF"/>
                </a:solidFill>
                <a:effectLst>
                  <a:outerShdw blurRad="38100" dist="38100" dir="2700000" algn="tl">
                    <a:srgbClr val="000000">
                      <a:alpha val="43137"/>
                    </a:srgbClr>
                  </a:outerShdw>
                </a:effectLst>
                <a:cs typeface="Arial" panose="020B0604020202020204" pitchFamily="34" charset="0"/>
              </a:rPr>
              <a:t>Balsam Poplar trees, Sept. 30, 2018 </a:t>
            </a:r>
          </a:p>
        </p:txBody>
      </p:sp>
      <p:cxnSp>
        <p:nvCxnSpPr>
          <p:cNvPr id="9" name="Straight Arrow Connector 8"/>
          <p:cNvCxnSpPr/>
          <p:nvPr/>
        </p:nvCxnSpPr>
        <p:spPr>
          <a:xfrm>
            <a:off x="5105400" y="2784764"/>
            <a:ext cx="0" cy="6096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943600" y="2175164"/>
            <a:ext cx="0" cy="6096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334000" y="1828802"/>
            <a:ext cx="0" cy="6096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657600" y="1066800"/>
            <a:ext cx="0" cy="6096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924800" y="1219202"/>
            <a:ext cx="0" cy="6096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51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34636"/>
            <a:ext cx="9144000" cy="6932540"/>
          </a:xfrm>
          <a:prstGeom prst="rect">
            <a:avLst/>
          </a:prstGeom>
        </p:spPr>
      </p:pic>
      <p:sp>
        <p:nvSpPr>
          <p:cNvPr id="3" name="TextBox 2"/>
          <p:cNvSpPr txBox="1"/>
          <p:nvPr/>
        </p:nvSpPr>
        <p:spPr>
          <a:xfrm>
            <a:off x="6927" y="113812"/>
            <a:ext cx="9144000" cy="2554545"/>
          </a:xfrm>
          <a:prstGeom prst="rect">
            <a:avLst/>
          </a:prstGeom>
          <a:noFill/>
        </p:spPr>
        <p:txBody>
          <a:bodyPr wrap="square" rtlCol="0">
            <a:spAutoFit/>
          </a:bodyPr>
          <a:lstStyle/>
          <a:p>
            <a:pPr algn="ctr" fontAlgn="base">
              <a:spcBef>
                <a:spcPct val="0"/>
              </a:spcBef>
              <a:spcAft>
                <a:spcPct val="0"/>
              </a:spcAft>
            </a:pPr>
            <a:r>
              <a:rPr lang="en-CA" sz="4000" dirty="0">
                <a:solidFill>
                  <a:srgbClr val="FFFFFF"/>
                </a:solidFill>
                <a:effectLst>
                  <a:outerShdw blurRad="38100" dist="38100" dir="2700000" algn="tl">
                    <a:srgbClr val="000000">
                      <a:alpha val="43137"/>
                    </a:srgbClr>
                  </a:outerShdw>
                </a:effectLst>
                <a:cs typeface="Arial" panose="020B0604020202020204" pitchFamily="34" charset="0"/>
              </a:rPr>
              <a:t>Making the site rough and loose has solved the un-authorized access problem and initiated recovery of the area.</a:t>
            </a:r>
          </a:p>
        </p:txBody>
      </p:sp>
    </p:spTree>
    <p:extLst>
      <p:ext uri="{BB962C8B-B14F-4D97-AF65-F5344CB8AC3E}">
        <p14:creationId xmlns:p14="http://schemas.microsoft.com/office/powerpoint/2010/main" val="4201260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155575"/>
            <a:ext cx="9144000" cy="707886"/>
          </a:xfrm>
          <a:prstGeom prst="rect">
            <a:avLst/>
          </a:prstGeom>
          <a:noFill/>
        </p:spPr>
        <p:txBody>
          <a:bodyPr>
            <a:spAutoFit/>
          </a:bodyPr>
          <a:lstStyle/>
          <a:p>
            <a:pPr algn="ctr">
              <a:defRPr/>
            </a:pPr>
            <a:r>
              <a:rPr lang="en-CA" sz="4000" dirty="0">
                <a:solidFill>
                  <a:srgbClr val="FFFFFF"/>
                </a:solidFill>
                <a:effectLst>
                  <a:outerShdw blurRad="38100" dist="38100" dir="2700000" algn="tl">
                    <a:srgbClr val="000000">
                      <a:alpha val="43137"/>
                    </a:srgbClr>
                  </a:outerShdw>
                </a:effectLst>
                <a:cs typeface="Arial" panose="020B0604020202020204" pitchFamily="34" charset="0"/>
              </a:rPr>
              <a:t>NE Alberta</a:t>
            </a:r>
          </a:p>
        </p:txBody>
      </p:sp>
      <p:sp>
        <p:nvSpPr>
          <p:cNvPr id="4" name="TextBox 3"/>
          <p:cNvSpPr txBox="1"/>
          <p:nvPr/>
        </p:nvSpPr>
        <p:spPr>
          <a:xfrm>
            <a:off x="-33338" y="5373688"/>
            <a:ext cx="9144001" cy="707886"/>
          </a:xfrm>
          <a:prstGeom prst="rect">
            <a:avLst/>
          </a:prstGeom>
          <a:noFill/>
        </p:spPr>
        <p:txBody>
          <a:bodyPr>
            <a:spAutoFit/>
          </a:bodyPr>
          <a:lstStyle/>
          <a:p>
            <a:pPr algn="ctr">
              <a:defRPr/>
            </a:pPr>
            <a:r>
              <a:rPr lang="en-CA" sz="4000" dirty="0">
                <a:solidFill>
                  <a:srgbClr val="FFFFFF"/>
                </a:solidFill>
                <a:effectLst>
                  <a:outerShdw blurRad="38100" dist="38100" dir="2700000" algn="tl">
                    <a:srgbClr val="000000">
                      <a:alpha val="43137"/>
                    </a:srgbClr>
                  </a:outerShdw>
                </a:effectLst>
              </a:rPr>
              <a:t>August 27, 2012</a:t>
            </a:r>
          </a:p>
        </p:txBody>
      </p:sp>
    </p:spTree>
    <p:extLst>
      <p:ext uri="{BB962C8B-B14F-4D97-AF65-F5344CB8AC3E}">
        <p14:creationId xmlns:p14="http://schemas.microsoft.com/office/powerpoint/2010/main" val="322481158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316725" cy="7029400"/>
          </a:xfrm>
          <a:prstGeom prst="rect">
            <a:avLst/>
          </a:prstGeom>
        </p:spPr>
      </p:pic>
      <p:sp>
        <p:nvSpPr>
          <p:cNvPr id="3" name="Text Box 5"/>
          <p:cNvSpPr txBox="1">
            <a:spLocks noChangeArrowheads="1"/>
          </p:cNvSpPr>
          <p:nvPr/>
        </p:nvSpPr>
        <p:spPr bwMode="auto">
          <a:xfrm>
            <a:off x="-19050" y="300038"/>
            <a:ext cx="9144000" cy="707886"/>
          </a:xfrm>
          <a:prstGeom prst="rect">
            <a:avLst/>
          </a:prstGeom>
          <a:noFill/>
          <a:ln w="9525">
            <a:noFill/>
            <a:miter lim="800000"/>
            <a:headEnd/>
            <a:tailEnd/>
          </a:ln>
          <a:effectLst/>
        </p:spPr>
        <p:txBody>
          <a:bodyPr>
            <a:spAutoFit/>
          </a:bodyPr>
          <a:lstStyle/>
          <a:p>
            <a:pPr algn="ctr">
              <a:spcBef>
                <a:spcPct val="50000"/>
              </a:spcBef>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Happy willows…</a:t>
            </a:r>
          </a:p>
        </p:txBody>
      </p:sp>
      <p:sp>
        <p:nvSpPr>
          <p:cNvPr id="4" name="TextBox 3"/>
          <p:cNvSpPr txBox="1"/>
          <p:nvPr/>
        </p:nvSpPr>
        <p:spPr>
          <a:xfrm>
            <a:off x="877" y="5527227"/>
            <a:ext cx="9144000" cy="1323439"/>
          </a:xfrm>
          <a:prstGeom prst="rect">
            <a:avLst/>
          </a:prstGeom>
          <a:noFill/>
        </p:spPr>
        <p:txBody>
          <a:bodyPr wrap="square" rtlCol="0">
            <a:spAutoFit/>
          </a:bodyPr>
          <a:lstStyle/>
          <a:p>
            <a:pPr algn="ctr"/>
            <a:r>
              <a:rPr lang="en-CA" sz="40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 Alberta,</a:t>
            </a:r>
          </a:p>
          <a:p>
            <a:pPr algn="ctr"/>
            <a:r>
              <a:rPr lang="en-CA" sz="40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September 10, 2014</a:t>
            </a:r>
          </a:p>
        </p:txBody>
      </p:sp>
    </p:spTree>
    <p:extLst>
      <p:ext uri="{BB962C8B-B14F-4D97-AF65-F5344CB8AC3E}">
        <p14:creationId xmlns:p14="http://schemas.microsoft.com/office/powerpoint/2010/main" val="27791485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cxnSp>
        <p:nvCxnSpPr>
          <p:cNvPr id="3" name="Straight Arrow Connector 2"/>
          <p:cNvCxnSpPr/>
          <p:nvPr/>
        </p:nvCxnSpPr>
        <p:spPr>
          <a:xfrm flipH="1">
            <a:off x="5638800" y="381000"/>
            <a:ext cx="1008111"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 Box 5"/>
          <p:cNvSpPr txBox="1">
            <a:spLocks noChangeArrowheads="1"/>
          </p:cNvSpPr>
          <p:nvPr/>
        </p:nvSpPr>
        <p:spPr bwMode="auto">
          <a:xfrm>
            <a:off x="0" y="4857452"/>
            <a:ext cx="9144000" cy="2000548"/>
          </a:xfrm>
          <a:prstGeom prst="rect">
            <a:avLst/>
          </a:prstGeom>
          <a:noFill/>
          <a:ln w="9525">
            <a:noFill/>
            <a:miter lim="800000"/>
            <a:headEnd/>
            <a:tailEnd/>
          </a:ln>
          <a:effectLst/>
        </p:spPr>
        <p:txBody>
          <a:bodyPr>
            <a:spAutoFit/>
          </a:bodyPr>
          <a:lstStyle/>
          <a:p>
            <a:pPr algn="ctr">
              <a:defRPr/>
            </a:pPr>
            <a:r>
              <a:rPr lang="en-US" sz="4000" dirty="0">
                <a:solidFill>
                  <a:srgbClr val="FFFFFF"/>
                </a:solidFill>
                <a:effectLst>
                  <a:outerShdw blurRad="38100" dist="38100" dir="2700000" algn="tl">
                    <a:srgbClr val="C0C0C0"/>
                  </a:outerShdw>
                </a:effectLst>
                <a:latin typeface="Arial" panose="020B0604020202020204" pitchFamily="34" charset="0"/>
                <a:cs typeface="Arial" panose="020B0604020202020204" pitchFamily="34" charset="0"/>
              </a:rPr>
              <a:t>Former gas plant near Edmonton.</a:t>
            </a:r>
          </a:p>
          <a:p>
            <a:pPr algn="ctr">
              <a:defRPr/>
            </a:pPr>
            <a:r>
              <a:rPr lang="en-US" sz="4000" dirty="0">
                <a:solidFill>
                  <a:srgbClr val="FFFFFF"/>
                </a:solidFill>
                <a:effectLst>
                  <a:outerShdw blurRad="38100" dist="38100" dir="2700000" algn="tl">
                    <a:srgbClr val="C0C0C0"/>
                  </a:outerShdw>
                </a:effectLst>
                <a:latin typeface="Arial" panose="020B0604020202020204" pitchFamily="34" charset="0"/>
                <a:cs typeface="Arial" panose="020B0604020202020204" pitchFamily="34" charset="0"/>
              </a:rPr>
              <a:t>Contaminated conditions remediated</a:t>
            </a:r>
            <a:r>
              <a:rPr lang="en-US" sz="4400" dirty="0">
                <a:solidFill>
                  <a:srgbClr val="FFFFFF"/>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4000" dirty="0">
                <a:solidFill>
                  <a:srgbClr val="FFFFFF"/>
                </a:solidFill>
                <a:effectLst>
                  <a:outerShdw blurRad="38100" dist="38100" dir="2700000" algn="tl">
                    <a:srgbClr val="C0C0C0"/>
                  </a:outerShdw>
                </a:effectLst>
                <a:latin typeface="Arial" panose="020B0604020202020204" pitchFamily="34" charset="0"/>
                <a:cs typeface="Arial" panose="020B0604020202020204" pitchFamily="34" charset="0"/>
              </a:rPr>
              <a:t>February 1, 2010</a:t>
            </a:r>
          </a:p>
        </p:txBody>
      </p:sp>
    </p:spTree>
    <p:extLst>
      <p:ext uri="{BB962C8B-B14F-4D97-AF65-F5344CB8AC3E}">
        <p14:creationId xmlns:p14="http://schemas.microsoft.com/office/powerpoint/2010/main" val="2524683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Battle Lake Gas Plant IOC Mar 11, 2010 03.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108520" y="5229200"/>
            <a:ext cx="9144000" cy="1261884"/>
          </a:xfrm>
          <a:prstGeom prst="rect">
            <a:avLst/>
          </a:prstGeom>
          <a:noFill/>
          <a:ln w="9525">
            <a:noFill/>
            <a:miter lim="800000"/>
            <a:headEnd/>
            <a:tailEnd/>
          </a:ln>
          <a:effectLst/>
        </p:spPr>
        <p:txBody>
          <a:bodyPr>
            <a:spAutoFit/>
          </a:bodyPr>
          <a:lstStyle/>
          <a:p>
            <a:pPr algn="ctr">
              <a:defRPr/>
            </a:pPr>
            <a:r>
              <a:rPr lang="en-US" sz="3600" dirty="0">
                <a:solidFill>
                  <a:srgbClr val="FFFFFF"/>
                </a:solidFill>
                <a:effectLst>
                  <a:outerShdw blurRad="38100" dist="38100" dir="2700000" algn="tl">
                    <a:srgbClr val="C0C0C0"/>
                  </a:outerShdw>
                </a:effectLst>
                <a:cs typeface="Arial" panose="020B0604020202020204" pitchFamily="34" charset="0"/>
              </a:rPr>
              <a:t>Gas plant site near Edmonton to be restored</a:t>
            </a:r>
            <a:r>
              <a:rPr lang="en-US" sz="4000" dirty="0">
                <a:solidFill>
                  <a:srgbClr val="FFFFFF"/>
                </a:solidFill>
                <a:effectLst>
                  <a:outerShdw blurRad="38100" dist="38100" dir="2700000" algn="tl">
                    <a:srgbClr val="C0C0C0"/>
                  </a:outerShdw>
                </a:effectLst>
                <a:cs typeface="Arial" panose="020B0604020202020204" pitchFamily="34" charset="0"/>
              </a:rPr>
              <a:t>, </a:t>
            </a:r>
            <a:r>
              <a:rPr lang="en-US" sz="3600" dirty="0">
                <a:solidFill>
                  <a:srgbClr val="FFFFFF"/>
                </a:solidFill>
                <a:effectLst>
                  <a:outerShdw blurRad="38100" dist="38100" dir="2700000" algn="tl">
                    <a:srgbClr val="C0C0C0"/>
                  </a:outerShdw>
                </a:effectLst>
                <a:cs typeface="Arial" panose="020B0604020202020204" pitchFamily="34" charset="0"/>
              </a:rPr>
              <a:t>March 11, 2010</a:t>
            </a:r>
          </a:p>
        </p:txBody>
      </p:sp>
      <p:cxnSp>
        <p:nvCxnSpPr>
          <p:cNvPr id="5" name="Straight Arrow Connector 4"/>
          <p:cNvCxnSpPr/>
          <p:nvPr/>
        </p:nvCxnSpPr>
        <p:spPr>
          <a:xfrm flipH="1">
            <a:off x="4932040" y="1010545"/>
            <a:ext cx="1008111"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89093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Battle Lake restoration panorama 1 3 2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0" y="5356086"/>
            <a:ext cx="9144000" cy="707886"/>
          </a:xfrm>
          <a:prstGeom prst="rect">
            <a:avLst/>
          </a:prstGeom>
          <a:noFill/>
          <a:ln w="9525">
            <a:noFill/>
            <a:miter lim="800000"/>
            <a:headEnd/>
            <a:tailEnd/>
          </a:ln>
          <a:effectLst/>
        </p:spPr>
        <p:txBody>
          <a:bodyPr>
            <a:spAutoFit/>
          </a:bodyPr>
          <a:lstStyle/>
          <a:p>
            <a:pPr algn="ctr">
              <a:spcBef>
                <a:spcPct val="50000"/>
              </a:spcBef>
              <a:defRPr/>
            </a:pPr>
            <a:r>
              <a:rPr lang="en-US" sz="4000" dirty="0">
                <a:solidFill>
                  <a:srgbClr val="FFFFFF"/>
                </a:solidFill>
                <a:effectLst>
                  <a:outerShdw blurRad="38100" dist="38100" dir="2700000" algn="tl">
                    <a:srgbClr val="C0C0C0"/>
                  </a:outerShdw>
                </a:effectLst>
                <a:cs typeface="Arial" panose="020B0604020202020204" pitchFamily="34" charset="0"/>
              </a:rPr>
              <a:t>Rough and loose, April 14, 2010</a:t>
            </a:r>
          </a:p>
        </p:txBody>
      </p:sp>
      <p:cxnSp>
        <p:nvCxnSpPr>
          <p:cNvPr id="5" name="Straight Arrow Connector 4"/>
          <p:cNvCxnSpPr/>
          <p:nvPr/>
        </p:nvCxnSpPr>
        <p:spPr>
          <a:xfrm flipH="1">
            <a:off x="2555776" y="332656"/>
            <a:ext cx="1008111"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455862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 descr="Hole poker planting 1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0" y="5105400"/>
            <a:ext cx="9144000" cy="1323439"/>
          </a:xfrm>
          <a:prstGeom prst="rect">
            <a:avLst/>
          </a:prstGeom>
          <a:noFill/>
          <a:ln w="9525">
            <a:noFill/>
            <a:miter lim="800000"/>
            <a:headEnd/>
            <a:tailEnd/>
          </a:ln>
          <a:effectLst/>
        </p:spPr>
        <p:txBody>
          <a:bodyPr>
            <a:spAutoFit/>
          </a:bodyPr>
          <a:lstStyle/>
          <a:p>
            <a:pPr algn="ctr">
              <a:defRPr/>
            </a:pPr>
            <a:r>
              <a:rPr lang="en-US" sz="4000" dirty="0">
                <a:solidFill>
                  <a:srgbClr val="FFFFFF"/>
                </a:solidFill>
                <a:effectLst>
                  <a:outerShdw blurRad="38100" dist="38100" dir="2700000" algn="tl">
                    <a:srgbClr val="C0C0C0"/>
                  </a:outerShdw>
                </a:effectLst>
                <a:cs typeface="Arial" panose="020B0604020202020204" pitchFamily="34" charset="0"/>
              </a:rPr>
              <a:t>Planting pioneering vegetation,</a:t>
            </a:r>
          </a:p>
          <a:p>
            <a:pPr algn="ctr">
              <a:defRPr/>
            </a:pPr>
            <a:r>
              <a:rPr lang="en-US" sz="4000" dirty="0">
                <a:solidFill>
                  <a:srgbClr val="FFFFFF"/>
                </a:solidFill>
                <a:effectLst>
                  <a:outerShdw blurRad="38100" dist="38100" dir="2700000" algn="tl">
                    <a:srgbClr val="C0C0C0"/>
                  </a:outerShdw>
                </a:effectLst>
                <a:cs typeface="Arial" panose="020B0604020202020204" pitchFamily="34" charset="0"/>
              </a:rPr>
              <a:t> April 14, 2010</a:t>
            </a:r>
          </a:p>
        </p:txBody>
      </p:sp>
    </p:spTree>
    <p:extLst>
      <p:ext uri="{BB962C8B-B14F-4D97-AF65-F5344CB8AC3E}">
        <p14:creationId xmlns:p14="http://schemas.microsoft.com/office/powerpoint/2010/main" val="91251441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1" descr="Battle Lake live staking 17.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32108" y="5157192"/>
            <a:ext cx="9144000" cy="1323439"/>
          </a:xfrm>
          <a:prstGeom prst="rect">
            <a:avLst/>
          </a:prstGeom>
          <a:noFill/>
          <a:ln w="9525">
            <a:noFill/>
            <a:miter lim="800000"/>
            <a:headEnd/>
            <a:tailEnd/>
          </a:ln>
          <a:effectLst/>
        </p:spPr>
        <p:txBody>
          <a:bodyPr>
            <a:spAutoFit/>
          </a:bodyPr>
          <a:lstStyle/>
          <a:p>
            <a:pPr algn="ctr">
              <a:defRPr/>
            </a:pPr>
            <a:r>
              <a:rPr lang="en-US" sz="4000" dirty="0">
                <a:solidFill>
                  <a:srgbClr val="FFFFFF"/>
                </a:solidFill>
                <a:effectLst>
                  <a:outerShdw blurRad="38100" dist="38100" dir="2700000" algn="tl">
                    <a:srgbClr val="C0C0C0"/>
                  </a:outerShdw>
                </a:effectLst>
                <a:cs typeface="Arial" panose="020B0604020202020204" pitchFamily="34" charset="0"/>
              </a:rPr>
              <a:t>Planting pioneering vegetation,</a:t>
            </a:r>
          </a:p>
          <a:p>
            <a:pPr algn="ctr">
              <a:defRPr/>
            </a:pPr>
            <a:r>
              <a:rPr lang="en-US" sz="4000" dirty="0">
                <a:solidFill>
                  <a:srgbClr val="FFFFFF"/>
                </a:solidFill>
                <a:effectLst>
                  <a:outerShdw blurRad="38100" dist="38100" dir="2700000" algn="tl">
                    <a:srgbClr val="C0C0C0"/>
                  </a:outerShdw>
                </a:effectLst>
                <a:cs typeface="Arial" panose="020B0604020202020204" pitchFamily="34" charset="0"/>
              </a:rPr>
              <a:t> April 14, 2010, note fence.</a:t>
            </a:r>
          </a:p>
        </p:txBody>
      </p:sp>
    </p:spTree>
    <p:extLst>
      <p:ext uri="{BB962C8B-B14F-4D97-AF65-F5344CB8AC3E}">
        <p14:creationId xmlns:p14="http://schemas.microsoft.com/office/powerpoint/2010/main" val="387899386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486"/>
            <a:ext cx="9144000" cy="6864486"/>
          </a:xfrm>
          <a:prstGeom prst="rect">
            <a:avLst/>
          </a:prstGeom>
        </p:spPr>
      </p:pic>
      <p:sp>
        <p:nvSpPr>
          <p:cNvPr id="5" name="TextBox 4"/>
          <p:cNvSpPr txBox="1"/>
          <p:nvPr/>
        </p:nvSpPr>
        <p:spPr>
          <a:xfrm>
            <a:off x="-25940" y="5105400"/>
            <a:ext cx="9144000" cy="1292662"/>
          </a:xfrm>
          <a:prstGeom prst="rect">
            <a:avLst/>
          </a:prstGeom>
          <a:solidFill>
            <a:srgbClr val="D9D9D9">
              <a:alpha val="25098"/>
            </a:srgbClr>
          </a:solidFill>
        </p:spPr>
        <p:txBody>
          <a:bodyPr wrap="square" rtlCol="0">
            <a:spAutoFit/>
          </a:bodyPr>
          <a:lstStyle/>
          <a:p>
            <a:pPr algn="ctr"/>
            <a:r>
              <a:rPr lang="en-CA" sz="39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can we define strategies for the restoration of drastically disturbed sites?</a:t>
            </a:r>
            <a:endParaRPr lang="en-US" sz="39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Box 7"/>
          <p:cNvSpPr txBox="1">
            <a:spLocks noChangeArrowheads="1"/>
          </p:cNvSpPr>
          <p:nvPr/>
        </p:nvSpPr>
        <p:spPr bwMode="auto">
          <a:xfrm>
            <a:off x="0" y="0"/>
            <a:ext cx="9118060" cy="707886"/>
          </a:xfrm>
          <a:prstGeom prst="rect">
            <a:avLst/>
          </a:prstGeom>
          <a:noFill/>
          <a:ln w="9525">
            <a:noFill/>
            <a:miter lim="800000"/>
            <a:headEnd/>
            <a:tailEnd/>
          </a:ln>
          <a:effectLst/>
        </p:spPr>
        <p:txBody>
          <a:bodyPr wrap="square">
            <a:spAutoFit/>
          </a:bodyPr>
          <a:lstStyle/>
          <a:p>
            <a:pPr algn="ctr">
              <a:defRPr/>
            </a:pPr>
            <a:r>
              <a:rPr lang="en-US" sz="4000" dirty="0">
                <a:effectLst>
                  <a:outerShdw blurRad="38100" dist="38100" dir="2700000" algn="tl">
                    <a:srgbClr val="C0C0C0"/>
                  </a:outerShdw>
                </a:effectLst>
                <a:latin typeface="Arial" panose="020B0604020202020204" pitchFamily="34" charset="0"/>
                <a:cs typeface="Arial" panose="020B0604020202020204" pitchFamily="34" charset="0"/>
              </a:rPr>
              <a:t>Hope Slide</a:t>
            </a:r>
          </a:p>
        </p:txBody>
      </p:sp>
    </p:spTree>
    <p:extLst>
      <p:ext uri="{BB962C8B-B14F-4D97-AF65-F5344CB8AC3E}">
        <p14:creationId xmlns:p14="http://schemas.microsoft.com/office/powerpoint/2010/main" val="1001859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4463" y="28575"/>
            <a:ext cx="9288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144463" y="381000"/>
            <a:ext cx="9272588" cy="707886"/>
          </a:xfrm>
          <a:prstGeom prst="rect">
            <a:avLst/>
          </a:prstGeom>
          <a:noFill/>
          <a:ln w="9525">
            <a:noFill/>
            <a:miter lim="800000"/>
            <a:headEnd/>
            <a:tailEnd/>
          </a:ln>
          <a:effectLst/>
        </p:spPr>
        <p:txBody>
          <a:bodyPr>
            <a:spAutoFit/>
          </a:bodyPr>
          <a:lstStyle/>
          <a:p>
            <a:pPr algn="ctr">
              <a:spcBef>
                <a:spcPct val="50000"/>
              </a:spcBef>
              <a:defRPr/>
            </a:pPr>
            <a:r>
              <a:rPr lang="en-US" sz="4000" dirty="0">
                <a:solidFill>
                  <a:srgbClr val="000000"/>
                </a:solidFill>
                <a:effectLst>
                  <a:outerShdw blurRad="38100" dist="38100" dir="2700000" algn="tl">
                    <a:srgbClr val="C0C0C0"/>
                  </a:outerShdw>
                </a:effectLst>
              </a:rPr>
              <a:t>August 19, 2011</a:t>
            </a:r>
          </a:p>
        </p:txBody>
      </p:sp>
      <p:sp>
        <p:nvSpPr>
          <p:cNvPr id="4" name="Text Box 5"/>
          <p:cNvSpPr txBox="1">
            <a:spLocks noChangeArrowheads="1"/>
          </p:cNvSpPr>
          <p:nvPr/>
        </p:nvSpPr>
        <p:spPr bwMode="auto">
          <a:xfrm>
            <a:off x="-144463" y="5863907"/>
            <a:ext cx="9144000" cy="707886"/>
          </a:xfrm>
          <a:prstGeom prst="rect">
            <a:avLst/>
          </a:prstGeom>
          <a:noFill/>
          <a:ln w="9525">
            <a:noFill/>
            <a:miter lim="800000"/>
            <a:headEnd/>
            <a:tailEnd/>
          </a:ln>
          <a:effectLst/>
        </p:spPr>
        <p:txBody>
          <a:bodyPr>
            <a:spAutoFit/>
          </a:bodyPr>
          <a:lstStyle/>
          <a:p>
            <a:pPr algn="ctr">
              <a:spcBef>
                <a:spcPct val="50000"/>
              </a:spcBef>
              <a:defRPr/>
            </a:pPr>
            <a:r>
              <a:rPr lang="en-US" sz="4000" dirty="0">
                <a:solidFill>
                  <a:srgbClr val="FFFFFF"/>
                </a:solidFill>
                <a:effectLst>
                  <a:outerShdw blurRad="38100" dist="38100" dir="2700000" algn="tl">
                    <a:srgbClr val="C0C0C0"/>
                  </a:outerShdw>
                </a:effectLst>
              </a:rPr>
              <a:t>Two growing seasons</a:t>
            </a:r>
          </a:p>
        </p:txBody>
      </p:sp>
      <p:sp>
        <p:nvSpPr>
          <p:cNvPr id="7" name="Line 4"/>
          <p:cNvSpPr>
            <a:spLocks noChangeShapeType="1"/>
          </p:cNvSpPr>
          <p:nvPr/>
        </p:nvSpPr>
        <p:spPr bwMode="auto">
          <a:xfrm flipH="1">
            <a:off x="4708223" y="1844824"/>
            <a:ext cx="1008112"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solidFill>
                <a:srgbClr val="000000"/>
              </a:solidFill>
            </a:endParaRPr>
          </a:p>
        </p:txBody>
      </p:sp>
      <p:sp>
        <p:nvSpPr>
          <p:cNvPr id="6" name="Line 4"/>
          <p:cNvSpPr>
            <a:spLocks noChangeShapeType="1"/>
          </p:cNvSpPr>
          <p:nvPr/>
        </p:nvSpPr>
        <p:spPr bwMode="auto">
          <a:xfrm flipH="1">
            <a:off x="3491656" y="5085184"/>
            <a:ext cx="1008112"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solidFill>
                <a:srgbClr val="000000"/>
              </a:solidFill>
            </a:endParaRPr>
          </a:p>
        </p:txBody>
      </p:sp>
      <p:sp>
        <p:nvSpPr>
          <p:cNvPr id="8" name="Line 4"/>
          <p:cNvSpPr>
            <a:spLocks noChangeShapeType="1"/>
          </p:cNvSpPr>
          <p:nvPr/>
        </p:nvSpPr>
        <p:spPr bwMode="auto">
          <a:xfrm flipH="1">
            <a:off x="4097194" y="1556792"/>
            <a:ext cx="1008112"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solidFill>
                <a:srgbClr val="000000"/>
              </a:solidFill>
            </a:endParaRPr>
          </a:p>
        </p:txBody>
      </p:sp>
    </p:spTree>
    <p:extLst>
      <p:ext uri="{BB962C8B-B14F-4D97-AF65-F5344CB8AC3E}">
        <p14:creationId xmlns:p14="http://schemas.microsoft.com/office/powerpoint/2010/main" val="415311195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7" grpId="0" animBg="1"/>
      <p:bldP spid="6" grpId="0" animBg="1"/>
      <p:bldP spid="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0" y="592650"/>
            <a:ext cx="9144001" cy="707886"/>
          </a:xfrm>
          <a:prstGeom prst="rect">
            <a:avLst/>
          </a:prstGeom>
          <a:noFill/>
          <a:ln w="9525">
            <a:noFill/>
            <a:miter lim="800000"/>
            <a:headEnd/>
            <a:tailEnd/>
          </a:ln>
          <a:effectLst/>
        </p:spPr>
        <p:txBody>
          <a:bodyPr>
            <a:spAutoFit/>
          </a:bodyPr>
          <a:lstStyle/>
          <a:p>
            <a:pPr algn="ctr">
              <a:spcBef>
                <a:spcPct val="50000"/>
              </a:spcBef>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Happy Balsam Poplar…</a:t>
            </a:r>
          </a:p>
        </p:txBody>
      </p:sp>
      <p:sp>
        <p:nvSpPr>
          <p:cNvPr id="4" name="Text Box 5"/>
          <p:cNvSpPr txBox="1">
            <a:spLocks noChangeArrowheads="1"/>
          </p:cNvSpPr>
          <p:nvPr/>
        </p:nvSpPr>
        <p:spPr bwMode="auto">
          <a:xfrm>
            <a:off x="-17462" y="5805264"/>
            <a:ext cx="9144000" cy="707886"/>
          </a:xfrm>
          <a:prstGeom prst="rect">
            <a:avLst/>
          </a:prstGeom>
          <a:noFill/>
          <a:ln w="9525">
            <a:noFill/>
            <a:miter lim="800000"/>
            <a:headEnd/>
            <a:tailEnd/>
          </a:ln>
          <a:effectLst/>
        </p:spPr>
        <p:txBody>
          <a:bodyPr>
            <a:spAutoFit/>
          </a:bodyPr>
          <a:lstStyle/>
          <a:p>
            <a:pPr algn="ctr">
              <a:spcBef>
                <a:spcPct val="50000"/>
              </a:spcBef>
              <a:defRPr/>
            </a:pPr>
            <a:r>
              <a:rPr lang="en-US" sz="4000" dirty="0">
                <a:solidFill>
                  <a:prstClr val="white"/>
                </a:solidFill>
                <a:effectLst>
                  <a:outerShdw blurRad="38100" dist="38100" dir="2700000" algn="tl">
                    <a:srgbClr val="C0C0C0"/>
                  </a:outerShdw>
                </a:effectLst>
                <a:latin typeface="Arial" panose="020B0604020202020204" pitchFamily="34" charset="0"/>
                <a:cs typeface="Arial" panose="020B0604020202020204" pitchFamily="34" charset="0"/>
              </a:rPr>
              <a:t>August 17, 2013</a:t>
            </a:r>
          </a:p>
        </p:txBody>
      </p:sp>
      <p:cxnSp>
        <p:nvCxnSpPr>
          <p:cNvPr id="5" name="Straight Arrow Connector 4"/>
          <p:cNvCxnSpPr/>
          <p:nvPr/>
        </p:nvCxnSpPr>
        <p:spPr>
          <a:xfrm flipH="1">
            <a:off x="5148064" y="2060848"/>
            <a:ext cx="1008111"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221083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922576"/>
          </a:xfrm>
          <a:prstGeom prst="rect">
            <a:avLst/>
          </a:prstGeom>
        </p:spPr>
      </p:pic>
      <p:sp>
        <p:nvSpPr>
          <p:cNvPr id="3" name="Line 4"/>
          <p:cNvSpPr>
            <a:spLocks noChangeShapeType="1"/>
          </p:cNvSpPr>
          <p:nvPr/>
        </p:nvSpPr>
        <p:spPr bwMode="auto">
          <a:xfrm flipH="1">
            <a:off x="3563888" y="2362200"/>
            <a:ext cx="1008112"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dirty="0">
              <a:solidFill>
                <a:srgbClr val="000000"/>
              </a:solidFill>
            </a:endParaRPr>
          </a:p>
        </p:txBody>
      </p:sp>
      <p:sp>
        <p:nvSpPr>
          <p:cNvPr id="4" name="Text Box 5"/>
          <p:cNvSpPr txBox="1">
            <a:spLocks noChangeArrowheads="1"/>
          </p:cNvSpPr>
          <p:nvPr/>
        </p:nvSpPr>
        <p:spPr bwMode="auto">
          <a:xfrm>
            <a:off x="0" y="332656"/>
            <a:ext cx="9144000" cy="707886"/>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4000" dirty="0">
                <a:solidFill>
                  <a:srgbClr val="FFFFFF"/>
                </a:solidFill>
                <a:effectLst>
                  <a:outerShdw blurRad="38100" dist="38100" dir="2700000" algn="tl">
                    <a:srgbClr val="C0C0C0"/>
                  </a:outerShdw>
                </a:effectLst>
              </a:rPr>
              <a:t>September 25, 2015</a:t>
            </a:r>
          </a:p>
        </p:txBody>
      </p:sp>
    </p:spTree>
    <p:extLst>
      <p:ext uri="{BB962C8B-B14F-4D97-AF65-F5344CB8AC3E}">
        <p14:creationId xmlns:p14="http://schemas.microsoft.com/office/powerpoint/2010/main" val="23551953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4648200" cy="6920653"/>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3327784" y="1104436"/>
            <a:ext cx="6965528" cy="4666904"/>
          </a:xfrm>
          <a:prstGeom prst="rect">
            <a:avLst/>
          </a:prstGeom>
        </p:spPr>
      </p:pic>
      <p:sp>
        <p:nvSpPr>
          <p:cNvPr id="5" name="Line 4"/>
          <p:cNvSpPr>
            <a:spLocks noChangeShapeType="1"/>
          </p:cNvSpPr>
          <p:nvPr/>
        </p:nvSpPr>
        <p:spPr bwMode="auto">
          <a:xfrm flipH="1">
            <a:off x="2324100" y="3200400"/>
            <a:ext cx="1008112"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dirty="0">
              <a:solidFill>
                <a:srgbClr val="000000"/>
              </a:solidFill>
            </a:endParaRPr>
          </a:p>
        </p:txBody>
      </p:sp>
      <p:sp>
        <p:nvSpPr>
          <p:cNvPr id="6" name="Line 4"/>
          <p:cNvSpPr>
            <a:spLocks noChangeShapeType="1"/>
          </p:cNvSpPr>
          <p:nvPr/>
        </p:nvSpPr>
        <p:spPr bwMode="auto">
          <a:xfrm flipH="1">
            <a:off x="6096000" y="5562600"/>
            <a:ext cx="1008112"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dirty="0">
              <a:solidFill>
                <a:srgbClr val="000000"/>
              </a:solidFill>
            </a:endParaRPr>
          </a:p>
        </p:txBody>
      </p:sp>
      <p:sp>
        <p:nvSpPr>
          <p:cNvPr id="7" name="Text Box 5"/>
          <p:cNvSpPr txBox="1">
            <a:spLocks noChangeArrowheads="1"/>
          </p:cNvSpPr>
          <p:nvPr/>
        </p:nvSpPr>
        <p:spPr bwMode="auto">
          <a:xfrm>
            <a:off x="0" y="332656"/>
            <a:ext cx="9144000" cy="707886"/>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4000" dirty="0">
                <a:solidFill>
                  <a:srgbClr val="FFFFFF"/>
                </a:solidFill>
                <a:effectLst>
                  <a:outerShdw blurRad="38100" dist="38100" dir="2700000" algn="tl">
                    <a:srgbClr val="C0C0C0"/>
                  </a:outerShdw>
                </a:effectLst>
              </a:rPr>
              <a:t>September 25, 2015</a:t>
            </a:r>
          </a:p>
        </p:txBody>
      </p:sp>
      <p:sp>
        <p:nvSpPr>
          <p:cNvPr id="8" name="Text Box 5"/>
          <p:cNvSpPr txBox="1">
            <a:spLocks noChangeArrowheads="1"/>
          </p:cNvSpPr>
          <p:nvPr/>
        </p:nvSpPr>
        <p:spPr bwMode="auto">
          <a:xfrm>
            <a:off x="0" y="5604140"/>
            <a:ext cx="9144000" cy="1323439"/>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4000" dirty="0">
                <a:solidFill>
                  <a:srgbClr val="FFFFFF"/>
                </a:solidFill>
                <a:effectLst>
                  <a:outerShdw blurRad="38100" dist="38100" dir="2700000" algn="tl">
                    <a:srgbClr val="C0C0C0"/>
                  </a:outerShdw>
                </a:effectLst>
              </a:rPr>
              <a:t>Six growing seasons after planting and we have 25 ft. high trees!</a:t>
            </a:r>
          </a:p>
        </p:txBody>
      </p:sp>
    </p:spTree>
    <p:extLst>
      <p:ext uri="{BB962C8B-B14F-4D97-AF65-F5344CB8AC3E}">
        <p14:creationId xmlns:p14="http://schemas.microsoft.com/office/powerpoint/2010/main" val="2281199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905448"/>
          </a:xfrm>
          <a:prstGeom prst="rect">
            <a:avLst/>
          </a:prstGeom>
        </p:spPr>
      </p:pic>
      <p:sp>
        <p:nvSpPr>
          <p:cNvPr id="3" name="Text Box 5"/>
          <p:cNvSpPr txBox="1">
            <a:spLocks noChangeArrowheads="1"/>
          </p:cNvSpPr>
          <p:nvPr/>
        </p:nvSpPr>
        <p:spPr bwMode="auto">
          <a:xfrm>
            <a:off x="0" y="5534561"/>
            <a:ext cx="9144000" cy="1323439"/>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4000" dirty="0">
                <a:solidFill>
                  <a:prstClr val="white"/>
                </a:solidFill>
                <a:effectLst>
                  <a:outerShdw blurRad="38100" dist="38100" dir="2700000" algn="tl">
                    <a:srgbClr val="C0C0C0"/>
                  </a:outerShdw>
                </a:effectLst>
                <a:cs typeface="Arial" panose="020B0604020202020204" pitchFamily="34" charset="0"/>
              </a:rPr>
              <a:t>Pioneering forest established,</a:t>
            </a:r>
          </a:p>
          <a:p>
            <a:pPr algn="ctr" fontAlgn="base">
              <a:spcBef>
                <a:spcPct val="0"/>
              </a:spcBef>
              <a:spcAft>
                <a:spcPct val="0"/>
              </a:spcAft>
              <a:defRPr/>
            </a:pPr>
            <a:r>
              <a:rPr lang="en-US" sz="4000" dirty="0">
                <a:solidFill>
                  <a:prstClr val="white"/>
                </a:solidFill>
                <a:effectLst>
                  <a:outerShdw blurRad="38100" dist="38100" dir="2700000" algn="tl">
                    <a:srgbClr val="C0C0C0"/>
                  </a:outerShdw>
                </a:effectLst>
                <a:cs typeface="Arial" panose="020B0604020202020204" pitchFamily="34" charset="0"/>
              </a:rPr>
              <a:t>October 27, 2016.</a:t>
            </a:r>
          </a:p>
        </p:txBody>
      </p:sp>
      <p:sp>
        <p:nvSpPr>
          <p:cNvPr id="4" name="Line 4"/>
          <p:cNvSpPr>
            <a:spLocks noChangeShapeType="1"/>
          </p:cNvSpPr>
          <p:nvPr/>
        </p:nvSpPr>
        <p:spPr bwMode="auto">
          <a:xfrm flipH="1">
            <a:off x="4021832" y="1676400"/>
            <a:ext cx="1008112"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dirty="0">
              <a:solidFill>
                <a:prstClr val="black"/>
              </a:solidFill>
              <a:cs typeface="Arial" charset="0"/>
            </a:endParaRPr>
          </a:p>
        </p:txBody>
      </p:sp>
    </p:spTree>
    <p:extLst>
      <p:ext uri="{BB962C8B-B14F-4D97-AF65-F5344CB8AC3E}">
        <p14:creationId xmlns:p14="http://schemas.microsoft.com/office/powerpoint/2010/main" val="42890914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56408" cy="6858000"/>
          </a:xfrm>
          <a:prstGeom prst="rect">
            <a:avLst/>
          </a:prstGeom>
        </p:spPr>
      </p:pic>
      <p:sp>
        <p:nvSpPr>
          <p:cNvPr id="3" name="Text Box 5"/>
          <p:cNvSpPr txBox="1">
            <a:spLocks noChangeArrowheads="1"/>
          </p:cNvSpPr>
          <p:nvPr/>
        </p:nvSpPr>
        <p:spPr bwMode="auto">
          <a:xfrm>
            <a:off x="-19050" y="5534561"/>
            <a:ext cx="9144000" cy="1323439"/>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4000" dirty="0">
                <a:solidFill>
                  <a:prstClr val="white"/>
                </a:solidFill>
                <a:effectLst>
                  <a:outerShdw blurRad="38100" dist="38100" dir="2700000" algn="tl">
                    <a:srgbClr val="C0C0C0"/>
                  </a:outerShdw>
                </a:effectLst>
                <a:cs typeface="Arial" panose="020B0604020202020204" pitchFamily="34" charset="0"/>
              </a:rPr>
              <a:t>Conifers coming in around the edges for free, October 27, 2016</a:t>
            </a:r>
          </a:p>
        </p:txBody>
      </p:sp>
    </p:spTree>
    <p:extLst>
      <p:ext uri="{BB962C8B-B14F-4D97-AF65-F5344CB8AC3E}">
        <p14:creationId xmlns:p14="http://schemas.microsoft.com/office/powerpoint/2010/main" val="33557895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3856"/>
            <a:ext cx="9144000" cy="6919023"/>
          </a:xfrm>
          <a:prstGeom prst="rect">
            <a:avLst/>
          </a:prstGeom>
        </p:spPr>
      </p:pic>
      <p:sp>
        <p:nvSpPr>
          <p:cNvPr id="3" name="Text Box 5"/>
          <p:cNvSpPr txBox="1">
            <a:spLocks noChangeArrowheads="1"/>
          </p:cNvSpPr>
          <p:nvPr/>
        </p:nvSpPr>
        <p:spPr bwMode="auto">
          <a:xfrm>
            <a:off x="-46759" y="4966175"/>
            <a:ext cx="9144000" cy="1938992"/>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4000" dirty="0">
                <a:solidFill>
                  <a:prstClr val="white"/>
                </a:solidFill>
                <a:effectLst>
                  <a:outerShdw blurRad="38100" dist="38100" dir="2700000" algn="tl">
                    <a:srgbClr val="C0C0C0"/>
                  </a:outerShdw>
                </a:effectLst>
                <a:cs typeface="Arial" panose="020B0604020202020204" pitchFamily="34" charset="0"/>
              </a:rPr>
              <a:t>Lots of Balsam Poplar seedlings moving into bare areas, October 27, 2016</a:t>
            </a:r>
          </a:p>
        </p:txBody>
      </p:sp>
    </p:spTree>
    <p:extLst>
      <p:ext uri="{BB962C8B-B14F-4D97-AF65-F5344CB8AC3E}">
        <p14:creationId xmlns:p14="http://schemas.microsoft.com/office/powerpoint/2010/main" val="862295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37073" cy="6858000"/>
          </a:xfrm>
          <a:prstGeom prst="rect">
            <a:avLst/>
          </a:prstGeom>
        </p:spPr>
      </p:pic>
      <p:sp>
        <p:nvSpPr>
          <p:cNvPr id="3" name="Text Box 5"/>
          <p:cNvSpPr txBox="1">
            <a:spLocks noChangeArrowheads="1"/>
          </p:cNvSpPr>
          <p:nvPr/>
        </p:nvSpPr>
        <p:spPr bwMode="auto">
          <a:xfrm>
            <a:off x="6927" y="5534561"/>
            <a:ext cx="9144000" cy="1323439"/>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4000" dirty="0">
                <a:solidFill>
                  <a:prstClr val="white"/>
                </a:solidFill>
                <a:effectLst>
                  <a:outerShdw blurRad="38100" dist="38100" dir="2700000" algn="tl">
                    <a:srgbClr val="C0C0C0"/>
                  </a:outerShdw>
                </a:effectLst>
                <a:cs typeface="Arial" panose="020B0604020202020204" pitchFamily="34" charset="0"/>
              </a:rPr>
              <a:t>Lots of Prickly Rose found in many areas, October 27, 2016</a:t>
            </a:r>
          </a:p>
        </p:txBody>
      </p:sp>
    </p:spTree>
    <p:extLst>
      <p:ext uri="{BB962C8B-B14F-4D97-AF65-F5344CB8AC3E}">
        <p14:creationId xmlns:p14="http://schemas.microsoft.com/office/powerpoint/2010/main" val="30452100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888574"/>
          </a:xfrm>
          <a:prstGeom prst="rect">
            <a:avLst/>
          </a:prstGeom>
        </p:spPr>
      </p:pic>
      <p:sp>
        <p:nvSpPr>
          <p:cNvPr id="3" name="Text Box 5"/>
          <p:cNvSpPr txBox="1">
            <a:spLocks noChangeArrowheads="1"/>
          </p:cNvSpPr>
          <p:nvPr/>
        </p:nvSpPr>
        <p:spPr bwMode="auto">
          <a:xfrm>
            <a:off x="6927" y="5534561"/>
            <a:ext cx="9144000" cy="1323439"/>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4000" dirty="0">
                <a:solidFill>
                  <a:prstClr val="white"/>
                </a:solidFill>
                <a:effectLst>
                  <a:outerShdw blurRad="38100" dist="38100" dir="2700000" algn="tl">
                    <a:srgbClr val="C0C0C0"/>
                  </a:outerShdw>
                </a:effectLst>
                <a:cs typeface="Arial" panose="020B0604020202020204" pitchFamily="34" charset="0"/>
              </a:rPr>
              <a:t>A diverse forest has a diversity of organisms, October 27, 2016</a:t>
            </a:r>
          </a:p>
        </p:txBody>
      </p:sp>
      <p:sp>
        <p:nvSpPr>
          <p:cNvPr id="4" name="Line 4"/>
          <p:cNvSpPr>
            <a:spLocks noChangeShapeType="1"/>
          </p:cNvSpPr>
          <p:nvPr/>
        </p:nvSpPr>
        <p:spPr bwMode="auto">
          <a:xfrm flipH="1">
            <a:off x="3200400" y="762000"/>
            <a:ext cx="1008112"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dirty="0">
              <a:solidFill>
                <a:prstClr val="black"/>
              </a:solidFill>
              <a:cs typeface="Arial" charset="0"/>
            </a:endParaRPr>
          </a:p>
        </p:txBody>
      </p:sp>
    </p:spTree>
    <p:extLst>
      <p:ext uri="{BB962C8B-B14F-4D97-AF65-F5344CB8AC3E}">
        <p14:creationId xmlns:p14="http://schemas.microsoft.com/office/powerpoint/2010/main" val="1342922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7710" y="-1"/>
            <a:ext cx="9171709" cy="6939989"/>
          </a:xfrm>
          <a:prstGeom prst="rect">
            <a:avLst/>
          </a:prstGeom>
        </p:spPr>
      </p:pic>
      <p:sp>
        <p:nvSpPr>
          <p:cNvPr id="3" name="Line 4"/>
          <p:cNvSpPr>
            <a:spLocks noChangeShapeType="1"/>
          </p:cNvSpPr>
          <p:nvPr/>
        </p:nvSpPr>
        <p:spPr bwMode="auto">
          <a:xfrm flipH="1">
            <a:off x="3124200" y="1295400"/>
            <a:ext cx="1008112"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dirty="0">
              <a:solidFill>
                <a:prstClr val="black"/>
              </a:solidFill>
              <a:cs typeface="Arial" charset="0"/>
            </a:endParaRPr>
          </a:p>
        </p:txBody>
      </p:sp>
      <p:sp>
        <p:nvSpPr>
          <p:cNvPr id="4" name="Text Box 5"/>
          <p:cNvSpPr txBox="1">
            <a:spLocks noChangeArrowheads="1"/>
          </p:cNvSpPr>
          <p:nvPr/>
        </p:nvSpPr>
        <p:spPr bwMode="auto">
          <a:xfrm>
            <a:off x="-1" y="5334000"/>
            <a:ext cx="9144000" cy="1323439"/>
          </a:xfrm>
          <a:prstGeom prst="rect">
            <a:avLst/>
          </a:prstGeom>
          <a:solidFill>
            <a:srgbClr val="FFFFFF">
              <a:alpha val="30196"/>
            </a:srgbClr>
          </a:solidFill>
          <a:ln w="9525">
            <a:noFill/>
            <a:miter lim="800000"/>
            <a:headEnd/>
            <a:tailEnd/>
          </a:ln>
          <a:effectLst/>
        </p:spPr>
        <p:txBody>
          <a:bodyPr>
            <a:spAutoFit/>
          </a:bodyPr>
          <a:lstStyle/>
          <a:p>
            <a:pPr algn="ctr" fontAlgn="base">
              <a:spcBef>
                <a:spcPct val="50000"/>
              </a:spcBef>
              <a:spcAft>
                <a:spcPct val="0"/>
              </a:spcAft>
              <a:defRPr/>
            </a:pPr>
            <a:r>
              <a:rPr lang="en-US" sz="4000" dirty="0">
                <a:solidFill>
                  <a:srgbClr val="000000"/>
                </a:solidFill>
                <a:effectLst>
                  <a:outerShdw blurRad="38100" dist="38100" dir="2700000" algn="tl">
                    <a:srgbClr val="C0C0C0"/>
                  </a:outerShdw>
                </a:effectLst>
                <a:cs typeface="Arial" panose="020B0604020202020204" pitchFamily="34" charset="0"/>
              </a:rPr>
              <a:t>As the forest matures, additional species will establish, October 27, 2016</a:t>
            </a:r>
          </a:p>
        </p:txBody>
      </p:sp>
    </p:spTree>
    <p:extLst>
      <p:ext uri="{BB962C8B-B14F-4D97-AF65-F5344CB8AC3E}">
        <p14:creationId xmlns:p14="http://schemas.microsoft.com/office/powerpoint/2010/main" val="158592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5462</TotalTime>
  <Words>5099</Words>
  <Application>Microsoft Office PowerPoint</Application>
  <PresentationFormat>On-screen Show (4:3)</PresentationFormat>
  <Paragraphs>541</Paragraphs>
  <Slides>226</Slides>
  <Notes>114</Notes>
  <HiddenSlides>0</HiddenSlides>
  <MMClips>0</MMClips>
  <ScaleCrop>false</ScaleCrop>
  <HeadingPairs>
    <vt:vector size="6" baseType="variant">
      <vt:variant>
        <vt:lpstr>Fonts Used</vt:lpstr>
      </vt:variant>
      <vt:variant>
        <vt:i4>4</vt:i4>
      </vt:variant>
      <vt:variant>
        <vt:lpstr>Theme</vt:lpstr>
      </vt:variant>
      <vt:variant>
        <vt:i4>11</vt:i4>
      </vt:variant>
      <vt:variant>
        <vt:lpstr>Slide Titles</vt:lpstr>
      </vt:variant>
      <vt:variant>
        <vt:i4>226</vt:i4>
      </vt:variant>
    </vt:vector>
  </HeadingPairs>
  <TitlesOfParts>
    <vt:vector size="241" baseType="lpstr">
      <vt:lpstr>Arial</vt:lpstr>
      <vt:lpstr>Arial Rounded MT Bold</vt:lpstr>
      <vt:lpstr>Calibri</vt:lpstr>
      <vt:lpstr>Times New Roman</vt:lpstr>
      <vt:lpstr>Default Design</vt:lpstr>
      <vt:lpstr>1_Default Design</vt:lpstr>
      <vt:lpstr>1_Office Theme</vt:lpstr>
      <vt:lpstr>Office Theme</vt:lpstr>
      <vt:lpstr>2_Default Design</vt:lpstr>
      <vt:lpstr>2_Office Theme</vt:lpstr>
      <vt:lpstr>3_Office Theme</vt:lpstr>
      <vt:lpstr>4_Office Theme</vt:lpstr>
      <vt:lpstr>9_Office Theme</vt:lpstr>
      <vt:lpstr>3_Default Design</vt:lpstr>
      <vt:lpstr>4_Default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Polster</dc:creator>
  <cp:lastModifiedBy>Kevin Wolter</cp:lastModifiedBy>
  <cp:revision>126</cp:revision>
  <dcterms:created xsi:type="dcterms:W3CDTF">2017-03-23T01:29:22Z</dcterms:created>
  <dcterms:modified xsi:type="dcterms:W3CDTF">2019-06-17T18:21:26Z</dcterms:modified>
</cp:coreProperties>
</file>