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532" r:id="rId5"/>
    <p:sldMasterId id="2147493546" r:id="rId6"/>
    <p:sldMasterId id="2147493510" r:id="rId7"/>
    <p:sldMasterId id="2147493524" r:id="rId8"/>
  </p:sldMasterIdLst>
  <p:notesMasterIdLst>
    <p:notesMasterId r:id="rId35"/>
  </p:notesMasterIdLst>
  <p:handoutMasterIdLst>
    <p:handoutMasterId r:id="rId36"/>
  </p:handoutMasterIdLst>
  <p:sldIdLst>
    <p:sldId id="267" r:id="rId9"/>
    <p:sldId id="269" r:id="rId10"/>
    <p:sldId id="261" r:id="rId11"/>
    <p:sldId id="272" r:id="rId12"/>
    <p:sldId id="274" r:id="rId13"/>
    <p:sldId id="564" r:id="rId14"/>
    <p:sldId id="517" r:id="rId15"/>
    <p:sldId id="571" r:id="rId16"/>
    <p:sldId id="570" r:id="rId17"/>
    <p:sldId id="270" r:id="rId18"/>
    <p:sldId id="567" r:id="rId19"/>
    <p:sldId id="572" r:id="rId20"/>
    <p:sldId id="580" r:id="rId21"/>
    <p:sldId id="569" r:id="rId22"/>
    <p:sldId id="271" r:id="rId23"/>
    <p:sldId id="581" r:id="rId24"/>
    <p:sldId id="565" r:id="rId25"/>
    <p:sldId id="582" r:id="rId26"/>
    <p:sldId id="573" r:id="rId27"/>
    <p:sldId id="574" r:id="rId28"/>
    <p:sldId id="278" r:id="rId29"/>
    <p:sldId id="576" r:id="rId30"/>
    <p:sldId id="575" r:id="rId31"/>
    <p:sldId id="577" r:id="rId32"/>
    <p:sldId id="584" r:id="rId33"/>
    <p:sldId id="58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k Anton" initials="NRA" lastIdx="6" clrIdx="0">
    <p:extLst>
      <p:ext uri="{19B8F6BF-5375-455C-9EA6-DF929625EA0E}">
        <p15:presenceInfo xmlns:p15="http://schemas.microsoft.com/office/powerpoint/2012/main" userId="Nick Ant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9B834"/>
    <a:srgbClr val="0D6FBD"/>
    <a:srgbClr val="69B833"/>
    <a:srgbClr val="063D89"/>
    <a:srgbClr val="0D6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6" autoAdjust="0"/>
    <p:restoredTop sz="89558" autoAdjust="0"/>
  </p:normalViewPr>
  <p:slideViewPr>
    <p:cSldViewPr snapToGrid="0" snapToObjects="1">
      <p:cViewPr varScale="1">
        <p:scale>
          <a:sx n="99" d="100"/>
          <a:sy n="99" d="100"/>
        </p:scale>
        <p:origin x="1758" y="78"/>
      </p:cViewPr>
      <p:guideLst>
        <p:guide orient="horz" pos="2160"/>
        <p:guide pos="20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308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nnr\Documents\Projects\Tenmile\Luttrell\Luttrell%20Design%20Temp\SorptionCapacity_sourcefi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T7A, Copper Adsorption Test- Langmuir</a:t>
            </a:r>
          </a:p>
        </c:rich>
      </c:tx>
      <c:layout>
        <c:manualLayout>
          <c:xMode val="edge"/>
          <c:yMode val="edge"/>
          <c:x val="8.2807288311377805E-2"/>
          <c:y val="2.1142516551408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32321791514567"/>
          <c:y val="0.1618132710307173"/>
          <c:w val="0.83674161946811854"/>
          <c:h val="0.68759534568691538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delete val="1"/>
          </c:dLbls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8.7635120401323516E-3"/>
                  <c:y val="-4.13561818307540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'Isotherm plot data'!$H$143:$H$149</c:f>
              <c:numCache>
                <c:formatCode>General</c:formatCode>
                <c:ptCount val="7"/>
                <c:pt idx="0">
                  <c:v>0.74099999999999999</c:v>
                </c:pt>
                <c:pt idx="1">
                  <c:v>0.314</c:v>
                </c:pt>
                <c:pt idx="2">
                  <c:v>0.188</c:v>
                </c:pt>
                <c:pt idx="3">
                  <c:v>9.8599999999999993E-2</c:v>
                </c:pt>
                <c:pt idx="4">
                  <c:v>6.6000000000000003E-2</c:v>
                </c:pt>
                <c:pt idx="5">
                  <c:v>7.2800000000000004E-2</c:v>
                </c:pt>
                <c:pt idx="6">
                  <c:v>6.7000000000000004E-2</c:v>
                </c:pt>
              </c:numCache>
            </c:numRef>
          </c:xVal>
          <c:yVal>
            <c:numRef>
              <c:f>'Isotherm plot data'!$M$143:$M$149</c:f>
              <c:numCache>
                <c:formatCode>0.0000</c:formatCode>
                <c:ptCount val="7"/>
                <c:pt idx="0">
                  <c:v>2.9753513897662665E-2</c:v>
                </c:pt>
                <c:pt idx="1">
                  <c:v>1.5607079373591126E-2</c:v>
                </c:pt>
                <c:pt idx="2">
                  <c:v>1.1212173788613233E-2</c:v>
                </c:pt>
                <c:pt idx="3">
                  <c:v>6.621316525012833E-3</c:v>
                </c:pt>
                <c:pt idx="4">
                  <c:v>4.6171789741724272E-3</c:v>
                </c:pt>
                <c:pt idx="5">
                  <c:v>5.3245523096246677E-3</c:v>
                </c:pt>
                <c:pt idx="6">
                  <c:v>4.946152273820734E-3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78B-4965-B521-9AE2F843BB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53995160"/>
        <c:axId val="453995552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isotherm2</c:v>
                </c:tx>
                <c:spPr>
                  <a:ln w="25400" cap="rnd">
                    <a:noFill/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circle"/>
                  <c:size val="5"/>
                  <c:spPr>
                    <a:gradFill rotWithShape="1">
                      <a:gsLst>
                        <a:gs pos="0">
                          <a:schemeClr val="accent2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2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  <a:ln w="9525">
                      <a:solidFill>
                        <a:schemeClr val="accent2"/>
                      </a:solidFill>
                      <a:round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'[2]General Data'!$Y$9:$Y$12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'[2]General Data'!$X$9:$X$12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878B-4965-B521-9AE2F843BBD6}"/>
                  </c:ext>
                </c:extLst>
              </c15:ser>
            </c15:filteredScatterSeries>
          </c:ext>
        </c:extLst>
      </c:scatterChart>
      <c:valAx>
        <c:axId val="453995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 (mg/L)</a:t>
                </a:r>
              </a:p>
            </c:rich>
          </c:tx>
          <c:layout>
            <c:manualLayout>
              <c:xMode val="edge"/>
              <c:yMode val="edge"/>
              <c:x val="0.49534861532682595"/>
              <c:y val="0.928825268680246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995552"/>
        <c:crosses val="autoZero"/>
        <c:crossBetween val="midCat"/>
      </c:valAx>
      <c:valAx>
        <c:axId val="45399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Ca/qa (kg/L)</a:t>
                </a:r>
              </a:p>
            </c:rich>
          </c:tx>
          <c:layout>
            <c:manualLayout>
              <c:xMode val="edge"/>
              <c:yMode val="edge"/>
              <c:x val="8.750306558734447E-4"/>
              <c:y val="0.415705420778204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995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DMSmith_logo_print_PMS_BlueG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875" y="8530130"/>
            <a:ext cx="901700" cy="39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29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CDMSmith_logo_print_PMS_BlueG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75" y="8530130"/>
            <a:ext cx="901700" cy="39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749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Unattended operation, meaning it has to function by itself and so not able to use a large (10,000+ gal) holding tank that is drained periodically like the current system.</a:t>
            </a:r>
          </a:p>
        </p:txBody>
      </p:sp>
    </p:spTree>
    <p:extLst>
      <p:ext uri="{BB962C8B-B14F-4D97-AF65-F5344CB8AC3E}">
        <p14:creationId xmlns:p14="http://schemas.microsoft.com/office/powerpoint/2010/main" val="4039859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dosing siphon, we can talk about the fact that we can’t just run 12.5 </a:t>
            </a:r>
            <a:r>
              <a:rPr lang="en-US" dirty="0" err="1"/>
              <a:t>gpm</a:t>
            </a:r>
            <a:r>
              <a:rPr lang="en-US" dirty="0"/>
              <a:t> out to the LAD because basically only the last few holes in the pipe would be flowing and it would overload that section of the LAD soils</a:t>
            </a:r>
          </a:p>
        </p:txBody>
      </p:sp>
    </p:spTree>
    <p:extLst>
      <p:ext uri="{BB962C8B-B14F-4D97-AF65-F5344CB8AC3E}">
        <p14:creationId xmlns:p14="http://schemas.microsoft.com/office/powerpoint/2010/main" val="2863733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checked the required area for 12.5 </a:t>
            </a:r>
            <a:r>
              <a:rPr lang="en-US" dirty="0" err="1"/>
              <a:t>gpm</a:t>
            </a:r>
            <a:r>
              <a:rPr lang="en-US" dirty="0"/>
              <a:t> and 25 </a:t>
            </a:r>
            <a:r>
              <a:rPr lang="en-US" dirty="0" err="1"/>
              <a:t>gpm</a:t>
            </a:r>
            <a:r>
              <a:rPr lang="en-US" dirty="0"/>
              <a:t> continuous flowrates using the </a:t>
            </a:r>
            <a:r>
              <a:rPr lang="en-US" dirty="0" err="1"/>
              <a:t>SCS</a:t>
            </a:r>
            <a:r>
              <a:rPr lang="en-US" dirty="0"/>
              <a:t> CN method. Results compared favorably to the method using permeability and hydraulic loading rate</a:t>
            </a:r>
          </a:p>
        </p:txBody>
      </p:sp>
    </p:spTree>
    <p:extLst>
      <p:ext uri="{BB962C8B-B14F-4D97-AF65-F5344CB8AC3E}">
        <p14:creationId xmlns:p14="http://schemas.microsoft.com/office/powerpoint/2010/main" val="1563407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93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Valves on laterals will allow for adjustments to ensure even flow distribution once system is operational. Calculations and real-world sometimes don’t match up.</a:t>
            </a:r>
          </a:p>
        </p:txBody>
      </p:sp>
    </p:spTree>
    <p:extLst>
      <p:ext uri="{BB962C8B-B14F-4D97-AF65-F5344CB8AC3E}">
        <p14:creationId xmlns:p14="http://schemas.microsoft.com/office/powerpoint/2010/main" val="58512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dient-blo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774" y="3777798"/>
            <a:ext cx="1685927" cy="1472939"/>
          </a:xfrm>
          <a:prstGeom prst="rect">
            <a:avLst/>
          </a:prstGeom>
        </p:spPr>
      </p:pic>
      <p:pic>
        <p:nvPicPr>
          <p:cNvPr id="17" name="Picture 16" descr="gradient-blo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008" y="3777798"/>
            <a:ext cx="1685927" cy="1472939"/>
          </a:xfrm>
          <a:prstGeom prst="rect">
            <a:avLst/>
          </a:prstGeom>
        </p:spPr>
      </p:pic>
      <p:pic>
        <p:nvPicPr>
          <p:cNvPr id="18" name="Picture 17" descr="gradient-blo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409" y="3777798"/>
            <a:ext cx="1685927" cy="1472939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7524248" y="3714750"/>
            <a:ext cx="1619753" cy="1532811"/>
          </a:xfrm>
          <a:prstGeom prst="rect">
            <a:avLst/>
          </a:prstGeom>
          <a:solidFill>
            <a:srgbClr val="0D6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537453" y="3435350"/>
            <a:ext cx="1606548" cy="3423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Generic3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729" y="3777723"/>
            <a:ext cx="2209523" cy="1473014"/>
          </a:xfrm>
          <a:prstGeom prst="rect">
            <a:avLst/>
          </a:prstGeom>
        </p:spPr>
      </p:pic>
      <p:sp>
        <p:nvSpPr>
          <p:cNvPr id="3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10475" y="3435350"/>
            <a:ext cx="1533525" cy="342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buNone/>
              <a:defRPr lang="en-US" sz="1200" b="0" i="1" smtClean="0">
                <a:solidFill>
                  <a:srgbClr val="FFFFFF"/>
                </a:solidFill>
                <a:latin typeface="+mj-lt"/>
                <a:cs typeface="Myriad Pro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US" sz="1800" dirty="0"/>
            </a:lvl5pPr>
          </a:lstStyle>
          <a:p>
            <a:pPr marL="0" lvl="0"/>
            <a:r>
              <a:rPr lang="en-US" dirty="0"/>
              <a:t>Click to edit Date</a:t>
            </a:r>
          </a:p>
        </p:txBody>
      </p:sp>
      <p:sp>
        <p:nvSpPr>
          <p:cNvPr id="31" name="Title Placeholder 1"/>
          <p:cNvSpPr>
            <a:spLocks noGrp="1"/>
          </p:cNvSpPr>
          <p:nvPr>
            <p:ph type="title"/>
          </p:nvPr>
        </p:nvSpPr>
        <p:spPr>
          <a:xfrm>
            <a:off x="457201" y="2143390"/>
            <a:ext cx="6939280" cy="9293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4000" b="0" i="0" baseline="0" dirty="0">
                <a:solidFill>
                  <a:srgbClr val="0D6FBD"/>
                </a:solidFill>
                <a:cs typeface="Myriad Pro Cond"/>
              </a:defRPr>
            </a:lvl1pPr>
          </a:lstStyle>
          <a:p>
            <a:pPr marL="0"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457201" y="3112559"/>
            <a:ext cx="6939279" cy="5404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r">
              <a:buNone/>
              <a:defRPr lang="en-US" sz="1800" baseline="0" smtClean="0">
                <a:solidFill>
                  <a:schemeClr val="accent1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 algn="r"/>
            <a:r>
              <a:rPr lang="en-US" dirty="0"/>
              <a:t>Click to edit Subtitle</a:t>
            </a:r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7537453" y="0"/>
            <a:ext cx="0" cy="685800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DMSmith_logo_web_White_RT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475" y="4259266"/>
            <a:ext cx="1431926" cy="598483"/>
          </a:xfrm>
          <a:prstGeom prst="rect">
            <a:avLst/>
          </a:prstGeom>
        </p:spPr>
      </p:pic>
      <p:sp>
        <p:nvSpPr>
          <p:cNvPr id="3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610475" y="1885950"/>
            <a:ext cx="1533525" cy="14478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200" baseline="0">
                <a:solidFill>
                  <a:srgbClr val="0D6FBD"/>
                </a:solidFill>
              </a:defRPr>
            </a:lvl1pPr>
          </a:lstStyle>
          <a:p>
            <a:pPr lvl="0"/>
            <a:r>
              <a:rPr lang="en-US" dirty="0"/>
              <a:t>Click to edit Presenters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0" y="3777722"/>
            <a:ext cx="338667" cy="14698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H="1">
            <a:off x="0" y="5247562"/>
            <a:ext cx="9144001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53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65675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9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65675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06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" y="2695735"/>
            <a:ext cx="9143999" cy="1469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2844800" y="2695735"/>
            <a:ext cx="6299200" cy="1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3600" b="0" i="0" baseline="0">
                <a:solidFill>
                  <a:srgbClr val="0D6FBD"/>
                </a:solidFill>
                <a:cs typeface="Myriad Pro Cond"/>
              </a:defRPr>
            </a:lvl1pPr>
          </a:lstStyle>
          <a:p>
            <a:pPr marL="0" lvl="0" algn="l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Generic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729" y="2692586"/>
            <a:ext cx="2209523" cy="147301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695735"/>
            <a:ext cx="338667" cy="14698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6553" y="0"/>
            <a:ext cx="0" cy="685800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0" y="4165600"/>
            <a:ext cx="9144001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" y="2695735"/>
            <a:ext cx="9143999" cy="1469839"/>
          </a:xfrm>
          <a:prstGeom prst="rect">
            <a:avLst/>
          </a:prstGeom>
          <a:solidFill>
            <a:srgbClr val="0D6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2844800" y="2695735"/>
            <a:ext cx="6299200" cy="1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3600" b="0" i="0" baseline="0">
                <a:solidFill>
                  <a:srgbClr val="FFFFFF"/>
                </a:solidFill>
                <a:cs typeface="Myriad Pro Cond"/>
              </a:defRPr>
            </a:lvl1pPr>
          </a:lstStyle>
          <a:p>
            <a:pPr marL="0" lvl="0" algn="l"/>
            <a:r>
              <a:rPr lang="en-US" dirty="0"/>
              <a:t>Click to edit Master title style</a:t>
            </a:r>
          </a:p>
        </p:txBody>
      </p:sp>
      <p:pic>
        <p:nvPicPr>
          <p:cNvPr id="9" name="Picture 8" descr="Generic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729" y="2689385"/>
            <a:ext cx="2209523" cy="147301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695735"/>
            <a:ext cx="338667" cy="14698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36553" y="0"/>
            <a:ext cx="0" cy="6858000"/>
          </a:xfrm>
          <a:prstGeom prst="line">
            <a:avLst/>
          </a:prstGeom>
          <a:ln>
            <a:solidFill>
              <a:srgbClr val="7AC1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0" y="4165600"/>
            <a:ext cx="9144001" cy="0"/>
          </a:xfrm>
          <a:prstGeom prst="line">
            <a:avLst/>
          </a:prstGeom>
          <a:ln>
            <a:solidFill>
              <a:srgbClr val="7AC1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11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65675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91920"/>
            <a:ext cx="3924300" cy="492474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400"/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 sz="2000"/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 sz="1600"/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391920"/>
            <a:ext cx="3924300" cy="492474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400"/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 sz="2000"/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 sz="1600"/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65675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65675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5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65675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0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65675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2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391920"/>
            <a:ext cx="3924300" cy="49247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91920"/>
            <a:ext cx="3924300" cy="49247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65675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784" y="3327400"/>
            <a:ext cx="1556362" cy="65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D6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14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14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521448"/>
            <a:ext cx="336552" cy="336552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0D6F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401638"/>
            <a:ext cx="81788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91920"/>
            <a:ext cx="8178800" cy="485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dirty="0"/>
              <a:t>Second level</a:t>
            </a:r>
          </a:p>
          <a:p>
            <a:pPr marL="1143000" lvl="2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dirty="0"/>
              <a:t>Third level</a:t>
            </a:r>
          </a:p>
          <a:p>
            <a:pPr marL="1600200" lvl="3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dirty="0"/>
              <a:t>Fourth level</a:t>
            </a:r>
          </a:p>
          <a:p>
            <a:pPr marL="2057400" lvl="4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21448"/>
            <a:ext cx="6746240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lin ang="0" scaled="0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36553" y="1600200"/>
            <a:ext cx="0" cy="525780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lin ang="5400000" scaled="0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65675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3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2" r:id="rId1"/>
    <p:sldLayoutId id="2147493514" r:id="rId2"/>
    <p:sldLayoutId id="2147493516" r:id="rId3"/>
    <p:sldLayoutId id="2147493517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lang="en-US" sz="3200" b="0" i="0" kern="1200">
          <a:solidFill>
            <a:srgbClr val="0D6FBD"/>
          </a:solidFill>
          <a:latin typeface="+mj-lt"/>
          <a:ea typeface="+mj-ea"/>
          <a:cs typeface="Myriad Pro Co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+mj-lt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lang="en-US" sz="2000" i="0" kern="1200" dirty="0" smtClean="0">
          <a:solidFill>
            <a:schemeClr val="tx1"/>
          </a:solidFill>
          <a:latin typeface="+mj-lt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lang="en-US" sz="1800" kern="1200" dirty="0" smtClean="0">
          <a:solidFill>
            <a:schemeClr val="tx1"/>
          </a:solidFill>
          <a:latin typeface="+mj-lt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lang="en-US" sz="1600" kern="1200" dirty="0" smtClean="0">
          <a:solidFill>
            <a:schemeClr val="tx1"/>
          </a:solidFill>
          <a:latin typeface="+mj-lt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lang="en-US" sz="1600" i="1" kern="1200" dirty="0">
          <a:solidFill>
            <a:schemeClr val="tx1"/>
          </a:solidFill>
          <a:latin typeface="+mj-lt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D6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401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91920"/>
            <a:ext cx="8178800" cy="4924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6521449"/>
            <a:ext cx="336553" cy="3365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21448"/>
            <a:ext cx="9309100" cy="0"/>
          </a:xfrm>
          <a:prstGeom prst="line">
            <a:avLst/>
          </a:prstGeom>
          <a:ln w="19050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36553" y="-114300"/>
            <a:ext cx="0" cy="697230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65675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0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6" r:id="rId1"/>
    <p:sldLayoutId id="2147493528" r:id="rId2"/>
    <p:sldLayoutId id="2147493530" r:id="rId3"/>
    <p:sldLayoutId id="2147493531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lang="en-US" sz="3200" b="0" i="0" kern="1200">
          <a:solidFill>
            <a:srgbClr val="FFFFFF"/>
          </a:solidFill>
          <a:latin typeface="+mj-lt"/>
          <a:ea typeface="+mj-ea"/>
          <a:cs typeface="Myriad Pro Co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Wingdings" charset="2"/>
        <a:buChar char="§"/>
        <a:defRPr lang="en-US" sz="2400" kern="1200" dirty="0" smtClean="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Wingdings" charset="2"/>
        <a:buChar char="§"/>
        <a:defRPr lang="en-US" sz="2000" kern="1200" dirty="0" smtClean="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Wingdings" charset="2"/>
        <a:buChar char="§"/>
        <a:defRPr lang="en-US" sz="1800" kern="1200" dirty="0" smtClean="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Wingdings" charset="2"/>
        <a:buChar char="§"/>
        <a:defRPr lang="en-US" sz="1600" kern="1200" dirty="0" smtClean="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Wingdings" charset="2"/>
        <a:buChar char="§"/>
        <a:defRPr lang="en-US" sz="1600" i="1" kern="1200" dirty="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610475" y="3435350"/>
            <a:ext cx="1533525" cy="342900"/>
          </a:xfrm>
        </p:spPr>
        <p:txBody>
          <a:bodyPr/>
          <a:lstStyle/>
          <a:p>
            <a:r>
              <a:rPr lang="en-US" dirty="0"/>
              <a:t>June 6, 2019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Land Application Disposal System Design for Biochemical Reactor Treated Effluent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57200" y="3113088"/>
            <a:ext cx="6938963" cy="539750"/>
          </a:xfrm>
        </p:spPr>
        <p:txBody>
          <a:bodyPr/>
          <a:lstStyle/>
          <a:p>
            <a:r>
              <a:rPr lang="en-US" dirty="0"/>
              <a:t>American Society of Mining and Reclamation Conference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610475" y="1885950"/>
            <a:ext cx="1533525" cy="1447800"/>
          </a:xfrm>
        </p:spPr>
        <p:txBody>
          <a:bodyPr/>
          <a:lstStyle/>
          <a:p>
            <a:r>
              <a:rPr lang="en-US" sz="1400" b="1" dirty="0"/>
              <a:t>N.R. Anton </a:t>
            </a:r>
          </a:p>
          <a:p>
            <a:r>
              <a:rPr lang="en-US" dirty="0"/>
              <a:t>D.T. Shanight</a:t>
            </a:r>
          </a:p>
          <a:p>
            <a:r>
              <a:rPr lang="en-US" dirty="0" err="1"/>
              <a:t>C.S</a:t>
            </a:r>
            <a:r>
              <a:rPr lang="en-US" dirty="0"/>
              <a:t>. Storrar</a:t>
            </a:r>
          </a:p>
          <a:p>
            <a:r>
              <a:rPr lang="en-US" dirty="0"/>
              <a:t>M.J. Fischer</a:t>
            </a:r>
          </a:p>
          <a:p>
            <a:r>
              <a:rPr lang="en-US" dirty="0"/>
              <a:t>E.M. Janoviak</a:t>
            </a:r>
          </a:p>
          <a:p>
            <a:r>
              <a:rPr lang="en-US" dirty="0"/>
              <a:t>B. Lala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57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6128A-2E13-4A73-9EEF-C16D3D7D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Pre-Design Field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1E994-A642-4CAC-9658-B5D804D99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391920"/>
            <a:ext cx="4468669" cy="4851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LAD field assessment</a:t>
            </a:r>
          </a:p>
          <a:p>
            <a:pPr lvl="1"/>
            <a:r>
              <a:rPr lang="en-US" dirty="0"/>
              <a:t>Evaluate evapotranspiration and permeability of area soils using USDA and Montana resources</a:t>
            </a:r>
          </a:p>
          <a:p>
            <a:pPr lvl="1"/>
            <a:r>
              <a:rPr lang="en-US" dirty="0"/>
              <a:t>Identify overall LAD areas</a:t>
            </a:r>
          </a:p>
          <a:p>
            <a:pPr lvl="1"/>
            <a:r>
              <a:rPr lang="en-US" dirty="0"/>
              <a:t>Test pits in new potential LAD areas</a:t>
            </a:r>
          </a:p>
          <a:p>
            <a:pPr lvl="1"/>
            <a:r>
              <a:rPr lang="en-US" dirty="0"/>
              <a:t>Lithologic logging</a:t>
            </a:r>
          </a:p>
          <a:p>
            <a:pPr lvl="1"/>
            <a:r>
              <a:rPr lang="en-US" dirty="0"/>
              <a:t>Forest and wetland evaluation</a:t>
            </a:r>
          </a:p>
          <a:p>
            <a:pPr lvl="1"/>
            <a:r>
              <a:rPr lang="en-US" dirty="0"/>
              <a:t>Soil analysis</a:t>
            </a:r>
          </a:p>
          <a:p>
            <a:pPr lvl="2"/>
            <a:r>
              <a:rPr lang="en-US" dirty="0"/>
              <a:t>Total metals </a:t>
            </a:r>
          </a:p>
          <a:p>
            <a:pPr lvl="2"/>
            <a:r>
              <a:rPr lang="en-US" dirty="0"/>
              <a:t>Agronomic properties</a:t>
            </a:r>
          </a:p>
          <a:p>
            <a:pPr lvl="2"/>
            <a:r>
              <a:rPr lang="en-US" dirty="0"/>
              <a:t>Grain size analysis</a:t>
            </a:r>
          </a:p>
          <a:p>
            <a:pPr lvl="2"/>
            <a:r>
              <a:rPr lang="en-US" dirty="0"/>
              <a:t>Remolded permeability</a:t>
            </a:r>
          </a:p>
          <a:p>
            <a:pPr lvl="2"/>
            <a:r>
              <a:rPr lang="en-US" dirty="0"/>
              <a:t>Sand cone field density</a:t>
            </a:r>
          </a:p>
          <a:p>
            <a:pPr lvl="2"/>
            <a:r>
              <a:rPr lang="en-US" dirty="0"/>
              <a:t>Metal sorption capacity testing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FE2DF-666C-4962-BE0F-123C67101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DD098F-BD38-4FE6-8142-273DA9904E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669" y="1259116"/>
            <a:ext cx="3948256" cy="2961192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79081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E878-785B-49E0-A0EA-69FF2422E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LAD Soil Metal Sorption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3475C-DA09-4028-882A-CB47113FD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Soil from 2 test pits in new potential LAD areas, A and B horizons</a:t>
            </a:r>
          </a:p>
          <a:p>
            <a:r>
              <a:rPr lang="en-US" dirty="0"/>
              <a:t>7 ratios of stock BCR effluent water to spiked BCR effluent water</a:t>
            </a:r>
          </a:p>
          <a:p>
            <a:pPr lvl="1"/>
            <a:r>
              <a:rPr lang="en-US" dirty="0"/>
              <a:t>(10%, 5%, 2.5%, 1%, 0.5%, 0.2%, 0.1%)</a:t>
            </a:r>
          </a:p>
          <a:p>
            <a:pPr lvl="1"/>
            <a:r>
              <a:rPr lang="en-US" dirty="0"/>
              <a:t>Spiked BCR effluent (As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5</a:t>
            </a:r>
            <a:r>
              <a:rPr lang="en-US" dirty="0"/>
              <a:t>, CdCl</a:t>
            </a:r>
            <a:r>
              <a:rPr lang="en-US" baseline="-25000" dirty="0"/>
              <a:t>2</a:t>
            </a:r>
            <a:r>
              <a:rPr lang="en-US" dirty="0"/>
              <a:t>, CuCl</a:t>
            </a:r>
            <a:r>
              <a:rPr lang="en-US" baseline="-25000" dirty="0"/>
              <a:t>2</a:t>
            </a:r>
            <a:r>
              <a:rPr lang="en-US" dirty="0"/>
              <a:t>, PbCl</a:t>
            </a:r>
            <a:r>
              <a:rPr lang="en-US" baseline="-25000" dirty="0"/>
              <a:t>2</a:t>
            </a:r>
            <a:r>
              <a:rPr lang="en-US" dirty="0"/>
              <a:t>, ZnCl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Post-treatment aeration simulated</a:t>
            </a:r>
          </a:p>
          <a:p>
            <a:r>
              <a:rPr lang="en-US" dirty="0"/>
              <a:t>28 batch tests plus 2 replicates</a:t>
            </a:r>
          </a:p>
          <a:p>
            <a:r>
              <a:rPr lang="en-US" dirty="0"/>
              <a:t>Batch tests tumbled for 24 hours</a:t>
            </a:r>
          </a:p>
          <a:p>
            <a:r>
              <a:rPr lang="en-US" dirty="0"/>
              <a:t>Samples analyzed for metals analyses</a:t>
            </a:r>
          </a:p>
          <a:p>
            <a:pPr lvl="1"/>
            <a:r>
              <a:rPr lang="en-US" dirty="0"/>
              <a:t>Subsample of soil from each location</a:t>
            </a:r>
          </a:p>
          <a:p>
            <a:pPr lvl="1"/>
            <a:r>
              <a:rPr lang="en-US" dirty="0"/>
              <a:t>Stock BCR effluent water</a:t>
            </a:r>
          </a:p>
          <a:p>
            <a:pPr lvl="1"/>
            <a:r>
              <a:rPr lang="en-US" dirty="0"/>
              <a:t>Batch tests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1E00F-6EB2-4940-B9DE-2881BFB36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0F955-AE6A-4F07-A442-2E764979F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0" y="3903418"/>
            <a:ext cx="30480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84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FD1E0-ADC2-4CFC-8173-12057F541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LAD Soil Metal Sorption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7B433-616C-4862-A509-D542EE262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391920"/>
            <a:ext cx="3779795" cy="4924743"/>
          </a:xfrm>
        </p:spPr>
        <p:txBody>
          <a:bodyPr/>
          <a:lstStyle/>
          <a:p>
            <a:r>
              <a:rPr lang="en-US" dirty="0"/>
              <a:t>LAD system metal sorption capacity </a:t>
            </a:r>
          </a:p>
          <a:p>
            <a:pPr lvl="1"/>
            <a:r>
              <a:rPr lang="en-US" dirty="0"/>
              <a:t>Plotted data for each metal and sample</a:t>
            </a:r>
          </a:p>
          <a:p>
            <a:pPr lvl="1"/>
            <a:r>
              <a:rPr lang="en-US" dirty="0"/>
              <a:t>Langmuir isotherm linear regressions to calculate sorption capacity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D4474-B2CB-4F63-BB28-0301E9811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23B7779-3F86-43AD-9D9F-556D52AA9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407344"/>
              </p:ext>
            </p:extLst>
          </p:nvPr>
        </p:nvGraphicFramePr>
        <p:xfrm>
          <a:off x="457198" y="4281427"/>
          <a:ext cx="8178802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9097">
                  <a:extLst>
                    <a:ext uri="{9D8B030D-6E8A-4147-A177-3AD203B41FA5}">
                      <a16:colId xmlns:a16="http://schemas.microsoft.com/office/drawing/2014/main" val="3885815476"/>
                    </a:ext>
                  </a:extLst>
                </a:gridCol>
                <a:gridCol w="1049097">
                  <a:extLst>
                    <a:ext uri="{9D8B030D-6E8A-4147-A177-3AD203B41FA5}">
                      <a16:colId xmlns:a16="http://schemas.microsoft.com/office/drawing/2014/main" val="144624798"/>
                    </a:ext>
                  </a:extLst>
                </a:gridCol>
                <a:gridCol w="1049097">
                  <a:extLst>
                    <a:ext uri="{9D8B030D-6E8A-4147-A177-3AD203B41FA5}">
                      <a16:colId xmlns:a16="http://schemas.microsoft.com/office/drawing/2014/main" val="2310627207"/>
                    </a:ext>
                  </a:extLst>
                </a:gridCol>
                <a:gridCol w="1049097">
                  <a:extLst>
                    <a:ext uri="{9D8B030D-6E8A-4147-A177-3AD203B41FA5}">
                      <a16:colId xmlns:a16="http://schemas.microsoft.com/office/drawing/2014/main" val="2644319584"/>
                    </a:ext>
                  </a:extLst>
                </a:gridCol>
                <a:gridCol w="1049097">
                  <a:extLst>
                    <a:ext uri="{9D8B030D-6E8A-4147-A177-3AD203B41FA5}">
                      <a16:colId xmlns:a16="http://schemas.microsoft.com/office/drawing/2014/main" val="2073606542"/>
                    </a:ext>
                  </a:extLst>
                </a:gridCol>
                <a:gridCol w="1049097">
                  <a:extLst>
                    <a:ext uri="{9D8B030D-6E8A-4147-A177-3AD203B41FA5}">
                      <a16:colId xmlns:a16="http://schemas.microsoft.com/office/drawing/2014/main" val="3288617348"/>
                    </a:ext>
                  </a:extLst>
                </a:gridCol>
                <a:gridCol w="1049097">
                  <a:extLst>
                    <a:ext uri="{9D8B030D-6E8A-4147-A177-3AD203B41FA5}">
                      <a16:colId xmlns:a16="http://schemas.microsoft.com/office/drawing/2014/main" val="376635090"/>
                    </a:ext>
                  </a:extLst>
                </a:gridCol>
                <a:gridCol w="835123">
                  <a:extLst>
                    <a:ext uri="{9D8B030D-6E8A-4147-A177-3AD203B41FA5}">
                      <a16:colId xmlns:a16="http://schemas.microsoft.com/office/drawing/2014/main" val="3164155499"/>
                    </a:ext>
                  </a:extLst>
                </a:gridCol>
              </a:tblGrid>
              <a:tr h="1551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Soil Location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Source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Sorption Capacity (</a:t>
                      </a:r>
                      <a:r>
                        <a:rPr lang="en-US" sz="1200" b="1" u="none" strike="noStrike" dirty="0" err="1">
                          <a:effectLst/>
                        </a:rPr>
                        <a:t>Qm</a:t>
                      </a:r>
                      <a:r>
                        <a:rPr lang="en-US" sz="1200" b="1" u="none" strike="noStrike" dirty="0">
                          <a:effectLst/>
                        </a:rPr>
                        <a:t>) (mg/kg)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200410"/>
                  </a:ext>
                </a:extLst>
              </a:tr>
              <a:tr h="1551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Arsenic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Cadmium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Copper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Lead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Manganese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Zinc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382195"/>
                  </a:ext>
                </a:extLst>
              </a:tr>
              <a:tr h="1745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T4A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Calculated</a:t>
                      </a:r>
                      <a:r>
                        <a:rPr lang="en-US" sz="1200" u="none" strike="noStrike" baseline="30000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28.33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15.92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61.35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28.01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48.54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285.71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9287010"/>
                  </a:ext>
                </a:extLst>
              </a:tr>
              <a:tr h="1745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Estimated</a:t>
                      </a:r>
                      <a:r>
                        <a:rPr lang="en-US" sz="1200" u="none" strike="noStrike" baseline="30000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5708588"/>
                  </a:ext>
                </a:extLst>
              </a:tr>
              <a:tr h="1551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T4B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Calculated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34.72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212.77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8190364"/>
                  </a:ext>
                </a:extLst>
              </a:tr>
              <a:tr h="1551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Estimated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0681117"/>
                  </a:ext>
                </a:extLst>
              </a:tr>
              <a:tr h="1551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T7A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Calculated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8.10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27.10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26.88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69.44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24044854"/>
                  </a:ext>
                </a:extLst>
              </a:tr>
              <a:tr h="1551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Estimated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038492"/>
                  </a:ext>
                </a:extLst>
              </a:tr>
              <a:tr h="1551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T7B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Calculated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20.92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31.15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97.09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36.50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80.65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49953880"/>
                  </a:ext>
                </a:extLst>
              </a:tr>
              <a:tr h="1551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Estimated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2235501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0BB607C-DDC8-4151-A508-8B6CB59C4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98" y="6107113"/>
            <a:ext cx="4222603" cy="469178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D74BBF5-A324-4BA4-987E-EB6DF5A58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520157"/>
              </p:ext>
            </p:extLst>
          </p:nvPr>
        </p:nvGraphicFramePr>
        <p:xfrm>
          <a:off x="4476307" y="1388501"/>
          <a:ext cx="4667693" cy="3013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1704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230A1-398A-4D63-B602-DCFCBDA96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LAD Area Sorption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516C7-047E-413B-988B-F3867253B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391920"/>
            <a:ext cx="8265296" cy="4851400"/>
          </a:xfrm>
        </p:spPr>
        <p:txBody>
          <a:bodyPr>
            <a:normAutofit/>
          </a:bodyPr>
          <a:lstStyle/>
          <a:p>
            <a:r>
              <a:rPr lang="en-US" dirty="0"/>
              <a:t>Mass of each metal over operational period</a:t>
            </a:r>
          </a:p>
          <a:p>
            <a:pPr lvl="1"/>
            <a:r>
              <a:rPr lang="en-US" dirty="0"/>
              <a:t>92-day treatment season x 12.5 gpm = 1.6 </a:t>
            </a:r>
            <a:r>
              <a:rPr lang="en-US" dirty="0" err="1"/>
              <a:t>Mgal</a:t>
            </a:r>
            <a:endParaRPr lang="en-US" dirty="0"/>
          </a:p>
          <a:p>
            <a:pPr lvl="1"/>
            <a:r>
              <a:rPr lang="en-US" dirty="0"/>
              <a:t>Average 2015 effluent metals concentrations</a:t>
            </a:r>
          </a:p>
          <a:p>
            <a:r>
              <a:rPr lang="en-US" dirty="0"/>
              <a:t>Volume of soil in proposed LAD area </a:t>
            </a:r>
          </a:p>
          <a:p>
            <a:pPr lvl="1"/>
            <a:r>
              <a:rPr lang="en-US" dirty="0"/>
              <a:t>6.3 acres x 8 ft = 62,000 m</a:t>
            </a:r>
            <a:r>
              <a:rPr lang="en-US" baseline="30000" dirty="0"/>
              <a:t>3</a:t>
            </a:r>
          </a:p>
          <a:p>
            <a:r>
              <a:rPr lang="en-US" dirty="0"/>
              <a:t>Use sorption capacity from tests</a:t>
            </a:r>
          </a:p>
          <a:p>
            <a:r>
              <a:rPr lang="en-US" dirty="0"/>
              <a:t>Calculate sorption life in years</a:t>
            </a:r>
          </a:p>
          <a:p>
            <a:r>
              <a:rPr lang="en-US" dirty="0"/>
              <a:t>Lifespan = 22 years (conservative)</a:t>
            </a:r>
          </a:p>
          <a:p>
            <a:pPr lvl="1"/>
            <a:r>
              <a:rPr lang="en-US" dirty="0"/>
              <a:t>Partial removal Mn in post-treatment</a:t>
            </a:r>
          </a:p>
          <a:p>
            <a:pPr lvl="1"/>
            <a:r>
              <a:rPr lang="en-US" dirty="0"/>
              <a:t>Fluctuation of Mn concentrations year to year</a:t>
            </a:r>
          </a:p>
          <a:p>
            <a:pPr lvl="1"/>
            <a:r>
              <a:rPr lang="en-US" dirty="0"/>
              <a:t>Precipitation of Mn-oxides (rather than sorption)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1CE66-F6D4-430B-97B8-0BE71D0C6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DA8334-E03D-4DBD-A674-1AB87D5508D9}"/>
              </a:ext>
            </a:extLst>
          </p:cNvPr>
          <p:cNvGrpSpPr/>
          <p:nvPr/>
        </p:nvGrpSpPr>
        <p:grpSpPr>
          <a:xfrm>
            <a:off x="6075780" y="2777253"/>
            <a:ext cx="3055754" cy="2054484"/>
            <a:chOff x="4597401" y="4401878"/>
            <a:chExt cx="3055754" cy="205448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27EBF39-9DA5-48FF-B6AD-10ED10CB6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8840" y="5246004"/>
              <a:ext cx="2964315" cy="54956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35944C0-3A79-4ED1-891B-CDD66DA10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439" y="5684339"/>
              <a:ext cx="1897890" cy="77202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BCA41B1-7043-4B73-8D63-30277BB25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7401" y="4401878"/>
              <a:ext cx="2108200" cy="966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4591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20D7C-9FD4-4EE0-935B-678EEA238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Pre-Design Field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4CD2E-AA60-414E-A774-DFF784F11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91920"/>
            <a:ext cx="4356100" cy="4851400"/>
          </a:xfrm>
        </p:spPr>
        <p:txBody>
          <a:bodyPr>
            <a:normAutofit fontScale="92500"/>
          </a:bodyPr>
          <a:lstStyle/>
          <a:p>
            <a:r>
              <a:rPr lang="en-US" dirty="0"/>
              <a:t>Leachate pond stability evaluation</a:t>
            </a:r>
          </a:p>
          <a:p>
            <a:pPr lvl="1"/>
            <a:r>
              <a:rPr lang="en-US" dirty="0"/>
              <a:t>Hollow-stem auger drilling at existing pond areas</a:t>
            </a:r>
          </a:p>
          <a:p>
            <a:pPr lvl="1"/>
            <a:r>
              <a:rPr lang="en-US" dirty="0"/>
              <a:t>Geotechnical properties</a:t>
            </a:r>
          </a:p>
          <a:p>
            <a:pPr lvl="1"/>
            <a:r>
              <a:rPr lang="en-US" dirty="0"/>
              <a:t>Inclinometer installation to evaluate embankment movement</a:t>
            </a:r>
          </a:p>
          <a:p>
            <a:pPr lvl="1"/>
            <a:r>
              <a:rPr lang="en-US" dirty="0"/>
              <a:t>Geotechnical calculations</a:t>
            </a:r>
          </a:p>
          <a:p>
            <a:r>
              <a:rPr lang="en-US" dirty="0"/>
              <a:t>Area fill evaluation</a:t>
            </a:r>
          </a:p>
          <a:p>
            <a:pPr lvl="1"/>
            <a:r>
              <a:rPr lang="en-US" dirty="0"/>
              <a:t>Excavation of test pits in proposed construction areas</a:t>
            </a:r>
          </a:p>
          <a:p>
            <a:pPr lvl="1"/>
            <a:r>
              <a:rPr lang="en-US" dirty="0"/>
              <a:t>Identification of available fill/excavation depths</a:t>
            </a:r>
          </a:p>
          <a:p>
            <a:pPr lvl="1"/>
            <a:r>
              <a:rPr lang="en-US" dirty="0"/>
              <a:t>Estimation of oversize rock content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AE61F-77BE-4B03-BC58-E40477BB5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EB5AD3D-BC42-4A96-B4EF-6EBE893A102E}"/>
              </a:ext>
            </a:extLst>
          </p:cNvPr>
          <p:cNvGrpSpPr/>
          <p:nvPr/>
        </p:nvGrpSpPr>
        <p:grpSpPr>
          <a:xfrm>
            <a:off x="4572001" y="1455420"/>
            <a:ext cx="4449286" cy="4074030"/>
            <a:chOff x="4572001" y="1455420"/>
            <a:chExt cx="4449286" cy="40740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27CA2E-53E1-4E05-B45B-7FD788F931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2001" y="1455420"/>
              <a:ext cx="4432300" cy="407403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F39BE2-C0F4-4FE7-A49F-EAB5C3C51803}"/>
                </a:ext>
              </a:extLst>
            </p:cNvPr>
            <p:cNvSpPr txBox="1"/>
            <p:nvPr/>
          </p:nvSpPr>
          <p:spPr>
            <a:xfrm rot="1084552">
              <a:off x="4871609" y="3991507"/>
              <a:ext cx="1986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Existing Fill Slope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~60 feet high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B2F4BC-7557-48F5-B03F-865F30DE2FBC}"/>
                </a:ext>
              </a:extLst>
            </p:cNvPr>
            <p:cNvSpPr txBox="1"/>
            <p:nvPr/>
          </p:nvSpPr>
          <p:spPr>
            <a:xfrm>
              <a:off x="4762500" y="2779478"/>
              <a:ext cx="248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Expanded Leachate Pond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8AD625D-68D5-4F17-994D-260B3530049E}"/>
                </a:ext>
              </a:extLst>
            </p:cNvPr>
            <p:cNvSpPr/>
            <p:nvPr/>
          </p:nvSpPr>
          <p:spPr>
            <a:xfrm>
              <a:off x="4828063" y="3457592"/>
              <a:ext cx="114300" cy="1143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DBF18CC-89C6-4386-AAFA-2B12D158AB3F}"/>
                </a:ext>
              </a:extLst>
            </p:cNvPr>
            <p:cNvSpPr/>
            <p:nvPr/>
          </p:nvSpPr>
          <p:spPr>
            <a:xfrm>
              <a:off x="5892800" y="3795410"/>
              <a:ext cx="114300" cy="1143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0E2C30F-DE6E-418A-83F2-DD7CA92308BB}"/>
                </a:ext>
              </a:extLst>
            </p:cNvPr>
            <p:cNvSpPr/>
            <p:nvPr/>
          </p:nvSpPr>
          <p:spPr>
            <a:xfrm>
              <a:off x="6936263" y="4130692"/>
              <a:ext cx="114300" cy="1143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8EA73-AD70-4BC2-AE1E-32434083973B}"/>
                </a:ext>
              </a:extLst>
            </p:cNvPr>
            <p:cNvSpPr/>
            <p:nvPr/>
          </p:nvSpPr>
          <p:spPr>
            <a:xfrm>
              <a:off x="7704773" y="4411124"/>
              <a:ext cx="114300" cy="1143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04B0EC-DF9B-4E51-BEAC-9F03ADA436C6}"/>
                </a:ext>
              </a:extLst>
            </p:cNvPr>
            <p:cNvSpPr txBox="1"/>
            <p:nvPr/>
          </p:nvSpPr>
          <p:spPr>
            <a:xfrm>
              <a:off x="7251700" y="4697693"/>
              <a:ext cx="1769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Boring Locations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9745C91-DEB8-41FB-A2BF-2E696C792E56}"/>
                </a:ext>
              </a:extLst>
            </p:cNvPr>
            <p:cNvCxnSpPr>
              <a:cxnSpLocks/>
              <a:stCxn id="15" idx="1"/>
              <a:endCxn id="13" idx="4"/>
            </p:cNvCxnSpPr>
            <p:nvPr/>
          </p:nvCxnSpPr>
          <p:spPr>
            <a:xfrm flipH="1" flipV="1">
              <a:off x="6993413" y="4244992"/>
              <a:ext cx="258287" cy="63736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CAE841D-4B05-4E77-BEF6-6F1ED658E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100" y="163341"/>
            <a:ext cx="29527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13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0B7CF-FC04-47DE-966E-A3D3A490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Full-Scale Passive Treatment Design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693CF-9FFF-46AF-BF6F-738023673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Leachate collection pond</a:t>
            </a:r>
          </a:p>
          <a:p>
            <a:pPr lvl="1"/>
            <a:r>
              <a:rPr lang="en-US" dirty="0"/>
              <a:t>1.8 Mil gallon - built in current pilot BCR and stormwater pond area</a:t>
            </a:r>
          </a:p>
          <a:p>
            <a:pPr lvl="1"/>
            <a:r>
              <a:rPr lang="en-US" dirty="0"/>
              <a:t>Pre-treatment oxidation – windmill powered aerator</a:t>
            </a:r>
          </a:p>
          <a:p>
            <a:pPr lvl="1"/>
            <a:r>
              <a:rPr lang="en-US" dirty="0"/>
              <a:t>Size based on maximum runoff, direct precipitation inflows, leachate inflows, and repository construction inflows</a:t>
            </a:r>
          </a:p>
          <a:p>
            <a:pPr lvl="2"/>
            <a:r>
              <a:rPr lang="en-US" dirty="0"/>
              <a:t>Treatment only </a:t>
            </a:r>
          </a:p>
          <a:p>
            <a:pPr marL="914400" lvl="2" indent="0">
              <a:buNone/>
            </a:pPr>
            <a:r>
              <a:rPr lang="en-US" dirty="0"/>
              <a:t>     July – September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52A6A-A1C5-4217-973E-F7D6D27AB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67CBBF-4E0D-4BEF-87AE-6FB61C44EB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292" y="3165360"/>
            <a:ext cx="4978358" cy="345704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6C6C27-E195-47C8-A335-06DEB011E28C}"/>
              </a:ext>
            </a:extLst>
          </p:cNvPr>
          <p:cNvSpPr txBox="1">
            <a:spLocks/>
          </p:cNvSpPr>
          <p:nvPr/>
        </p:nvSpPr>
        <p:spPr>
          <a:xfrm>
            <a:off x="508000" y="3792906"/>
            <a:ext cx="3200442" cy="2663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2000" i="0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1800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1600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1600" i="1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New Stormwater Pond</a:t>
            </a:r>
          </a:p>
          <a:p>
            <a:pPr lvl="1"/>
            <a:r>
              <a:rPr lang="en-US" dirty="0"/>
              <a:t>Unlined</a:t>
            </a:r>
          </a:p>
          <a:p>
            <a:pPr lvl="1"/>
            <a:r>
              <a:rPr lang="en-US" dirty="0"/>
              <a:t>Built in existing leachate pond area – smaller capacity</a:t>
            </a:r>
          </a:p>
          <a:p>
            <a:pPr lvl="1"/>
            <a:endParaRPr lang="en-US" dirty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0670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51560A-1EE4-4222-B760-73952B16EC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642" y="3739134"/>
            <a:ext cx="6327276" cy="2828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EFF3F0-11EA-4E55-A92D-AFF0CBCE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Full-Scale Passive Treatment Design Overview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06A665-AF64-46BA-B39B-5D78CD4CB853}"/>
              </a:ext>
            </a:extLst>
          </p:cNvPr>
          <p:cNvSpPr/>
          <p:nvPr/>
        </p:nvSpPr>
        <p:spPr>
          <a:xfrm>
            <a:off x="2508422" y="3739134"/>
            <a:ext cx="2261286" cy="10923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8B92B-D92E-4AC9-B03E-95A046CE8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0ECC2-FC6C-484E-A654-6C85C2D9E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Leachate transfer </a:t>
            </a:r>
          </a:p>
          <a:p>
            <a:pPr lvl="1"/>
            <a:r>
              <a:rPr lang="en-US" dirty="0"/>
              <a:t>~1300 feet long, gravity flow</a:t>
            </a:r>
          </a:p>
          <a:p>
            <a:pPr lvl="1"/>
            <a:r>
              <a:rPr lang="en-US" dirty="0"/>
              <a:t>6-inch HDPE primary, 3-inch HDPE backup</a:t>
            </a:r>
          </a:p>
          <a:p>
            <a:pPr lvl="1"/>
            <a:r>
              <a:rPr lang="en-US" dirty="0"/>
              <a:t>Cleanouts ~ every 300 ft</a:t>
            </a:r>
          </a:p>
          <a:p>
            <a:pPr lvl="1"/>
            <a:r>
              <a:rPr lang="en-US" dirty="0"/>
              <a:t>Flow control vault and splitter basin to BCRs</a:t>
            </a:r>
          </a:p>
          <a:p>
            <a:pPr lvl="2"/>
            <a:r>
              <a:rPr lang="en-US" dirty="0"/>
              <a:t>V-notch stainless flow control valve</a:t>
            </a:r>
          </a:p>
          <a:p>
            <a:pPr lvl="2"/>
            <a:r>
              <a:rPr lang="en-US" dirty="0"/>
              <a:t>Mag flow meter</a:t>
            </a:r>
          </a:p>
          <a:p>
            <a:pPr lvl="2"/>
            <a:r>
              <a:rPr lang="en-US" dirty="0"/>
              <a:t>Concrete splitter basin to </a:t>
            </a:r>
          </a:p>
          <a:p>
            <a:pPr marL="914400" lvl="2" indent="0">
              <a:buNone/>
            </a:pPr>
            <a:r>
              <a:rPr lang="en-US" dirty="0"/>
              <a:t>     send equal flow to each BCR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0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0B7CF-FC04-47DE-966E-A3D3A490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Full-Scale Passive Treatment Design </a:t>
            </a:r>
            <a:br>
              <a:rPr lang="en-US" dirty="0"/>
            </a:br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693CF-9FFF-46AF-BF6F-738023673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Biochemical Reactor</a:t>
            </a:r>
          </a:p>
          <a:p>
            <a:pPr lvl="1"/>
            <a:r>
              <a:rPr lang="en-US" dirty="0"/>
              <a:t>12.5 GPM design flow based on water volume and treatment season</a:t>
            </a:r>
          </a:p>
          <a:p>
            <a:pPr lvl="1"/>
            <a:r>
              <a:rPr lang="en-US" dirty="0"/>
              <a:t>Two parallel BCRs 2X design flow (25 GPM)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52A6A-A1C5-4217-973E-F7D6D27AB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E7B8FF-5B75-489E-8EAF-6412ACD5A9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136" y="2644346"/>
            <a:ext cx="4210653" cy="405257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95AF0E-A1F8-40B1-AA1F-7DFBF351CCAB}"/>
              </a:ext>
            </a:extLst>
          </p:cNvPr>
          <p:cNvSpPr txBox="1">
            <a:spLocks/>
          </p:cNvSpPr>
          <p:nvPr/>
        </p:nvSpPr>
        <p:spPr>
          <a:xfrm>
            <a:off x="508000" y="2593440"/>
            <a:ext cx="4339536" cy="3812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2000" i="0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1800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1600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1600" i="1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Down-flow</a:t>
            </a:r>
          </a:p>
          <a:p>
            <a:pPr lvl="1"/>
            <a:r>
              <a:rPr lang="en-US" dirty="0"/>
              <a:t>Limited surficial piping (flooded)</a:t>
            </a:r>
          </a:p>
          <a:p>
            <a:pPr lvl="1"/>
            <a:r>
              <a:rPr lang="en-US" dirty="0"/>
              <a:t>3 effluent perf pipe zones with isolation valves</a:t>
            </a:r>
          </a:p>
          <a:p>
            <a:pPr lvl="1"/>
            <a:r>
              <a:rPr lang="en-US" dirty="0"/>
              <a:t>Cleanouts on each lateral</a:t>
            </a:r>
          </a:p>
          <a:p>
            <a:pPr lvl="1"/>
            <a:r>
              <a:rPr lang="en-US" dirty="0"/>
              <a:t>Level control structure</a:t>
            </a:r>
          </a:p>
          <a:p>
            <a:pPr lvl="2"/>
            <a:r>
              <a:rPr lang="en-US" dirty="0"/>
              <a:t>Allows drain to substrate top surface for winterization</a:t>
            </a:r>
          </a:p>
          <a:p>
            <a:pPr lvl="2"/>
            <a:r>
              <a:rPr lang="en-US" dirty="0"/>
              <a:t>Freeze insulated vault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F3D556-E0BB-4C47-9E6F-49708D83FD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171" y="77741"/>
            <a:ext cx="1333618" cy="211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66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0B7CF-FC04-47DE-966E-A3D3A490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Full-Scale Passive Treatment Design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693CF-9FFF-46AF-BF6F-738023673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Post-treatment </a:t>
            </a:r>
          </a:p>
          <a:p>
            <a:pPr lvl="1"/>
            <a:r>
              <a:rPr lang="en-US" dirty="0"/>
              <a:t>Anaerobic settling pond </a:t>
            </a:r>
          </a:p>
          <a:p>
            <a:pPr lvl="2"/>
            <a:r>
              <a:rPr lang="en-US" dirty="0"/>
              <a:t>Quiescent settling of organic matter and sulfides</a:t>
            </a:r>
          </a:p>
          <a:p>
            <a:pPr lvl="2"/>
            <a:r>
              <a:rPr lang="en-US" dirty="0"/>
              <a:t>Minimizes metal sulfide oxidation</a:t>
            </a:r>
          </a:p>
          <a:p>
            <a:pPr lvl="2"/>
            <a:r>
              <a:rPr lang="en-US" dirty="0"/>
              <a:t>Drop structure/aeration at outfall</a:t>
            </a:r>
          </a:p>
          <a:p>
            <a:pPr lvl="1"/>
            <a:r>
              <a:rPr lang="en-US" dirty="0"/>
              <a:t>Limestone-lined aeration channel and cascades </a:t>
            </a:r>
          </a:p>
          <a:p>
            <a:pPr lvl="2"/>
            <a:r>
              <a:rPr lang="en-US" dirty="0"/>
              <a:t>Provides alkalinity and aeration/oxidation</a:t>
            </a:r>
          </a:p>
          <a:p>
            <a:pPr lvl="2"/>
            <a:r>
              <a:rPr lang="en-US" dirty="0"/>
              <a:t>Manganese removal and </a:t>
            </a:r>
          </a:p>
          <a:p>
            <a:pPr marL="914400" lvl="2" indent="0">
              <a:buNone/>
            </a:pPr>
            <a:r>
              <a:rPr lang="en-US" dirty="0"/>
              <a:t>     additional trace metal polishing </a:t>
            </a:r>
          </a:p>
          <a:p>
            <a:pPr lvl="1"/>
            <a:r>
              <a:rPr lang="en-US" dirty="0"/>
              <a:t>Aerobic settling pond</a:t>
            </a:r>
          </a:p>
          <a:p>
            <a:pPr lvl="2"/>
            <a:r>
              <a:rPr lang="en-US" dirty="0"/>
              <a:t>Windmill-powered aerator</a:t>
            </a:r>
          </a:p>
          <a:p>
            <a:pPr lvl="2"/>
            <a:r>
              <a:rPr lang="en-US" dirty="0"/>
              <a:t>Outlet to LAD pipeline </a:t>
            </a:r>
          </a:p>
          <a:p>
            <a:pPr marL="914400" lvl="2" indent="0">
              <a:buNone/>
            </a:pPr>
            <a:r>
              <a:rPr lang="en-US" dirty="0"/>
              <a:t>     ~300 ft long, 3-inch HDPE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52A6A-A1C5-4217-973E-F7D6D27AB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497E0B-8501-4593-9372-C5ABCFEE17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757" y="4164227"/>
            <a:ext cx="4275319" cy="253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08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FFAB-8406-4340-B832-5BC7F1C0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Full-Scale LAD Design 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5BAE0-7615-46D9-845B-76DC72A47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125220"/>
            <a:ext cx="8178800" cy="4851400"/>
          </a:xfrm>
        </p:spPr>
        <p:txBody>
          <a:bodyPr/>
          <a:lstStyle/>
          <a:p>
            <a:r>
              <a:rPr lang="en-US" dirty="0"/>
              <a:t>No power available – no pumping</a:t>
            </a:r>
          </a:p>
          <a:p>
            <a:r>
              <a:rPr lang="en-US" dirty="0"/>
              <a:t>Low available head</a:t>
            </a:r>
          </a:p>
          <a:p>
            <a:pPr lvl="1"/>
            <a:r>
              <a:rPr lang="en-US" dirty="0"/>
              <a:t>Current LAD sprinkler approach would not function</a:t>
            </a:r>
          </a:p>
          <a:p>
            <a:r>
              <a:rPr lang="en-US" dirty="0"/>
              <a:t>Need even flow distribution</a:t>
            </a:r>
          </a:p>
          <a:p>
            <a:r>
              <a:rPr lang="en-US" dirty="0"/>
              <a:t>24/7 unattended operation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514AF-EC2D-4295-A5B6-477268811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28A8D5-B6E5-4D3D-8B0A-EECD63391A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50" y="3383772"/>
            <a:ext cx="5016500" cy="3313148"/>
          </a:xfrm>
          <a:prstGeom prst="rect">
            <a:avLst/>
          </a:prstGeom>
        </p:spPr>
      </p:pic>
      <p:pic>
        <p:nvPicPr>
          <p:cNvPr id="9" name="Picture 8" descr="A tree in the middle of a forest&#10;&#10;Description automatically generated">
            <a:extLst>
              <a:ext uri="{FF2B5EF4-FFF2-40B4-BE49-F238E27FC236}">
                <a16:creationId xmlns:a16="http://schemas.microsoft.com/office/drawing/2014/main" id="{06135A67-E8DC-4737-9F18-2262EDF2F7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870" y="3290259"/>
            <a:ext cx="4368800" cy="3261431"/>
          </a:xfrm>
          <a:prstGeom prst="rect">
            <a:avLst/>
          </a:prstGeom>
        </p:spPr>
      </p:pic>
      <p:pic>
        <p:nvPicPr>
          <p:cNvPr id="11" name="Picture 10" descr="A tree in a forest&#10;&#10;Description automatically generated">
            <a:extLst>
              <a:ext uri="{FF2B5EF4-FFF2-40B4-BE49-F238E27FC236}">
                <a16:creationId xmlns:a16="http://schemas.microsoft.com/office/drawing/2014/main" id="{01903B01-0305-4816-BB5A-CFE07C70B0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1" y="3293461"/>
            <a:ext cx="4368799" cy="326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5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377E-4BE0-46FE-84B5-1F5E151A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C78BD-845C-4DCF-AB45-A420B601F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Tenmile Site Background</a:t>
            </a:r>
          </a:p>
          <a:p>
            <a:r>
              <a:rPr lang="en-US" dirty="0"/>
              <a:t>Luttrell Repository Components</a:t>
            </a:r>
          </a:p>
          <a:p>
            <a:r>
              <a:rPr lang="en-US" dirty="0"/>
              <a:t>Pre-Design Investigation Activities</a:t>
            </a:r>
          </a:p>
          <a:p>
            <a:r>
              <a:rPr lang="en-US" dirty="0"/>
              <a:t>Full-Scale Passive Treatment Design Overview</a:t>
            </a:r>
          </a:p>
          <a:p>
            <a:r>
              <a:rPr lang="en-US" dirty="0"/>
              <a:t>LAD Design and Operation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74F9C-6DAF-40D2-8035-80707896A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24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4CFB1-B56F-40C4-9E1E-0C52A834D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01638"/>
            <a:ext cx="8178800" cy="639762"/>
          </a:xfrm>
        </p:spPr>
        <p:txBody>
          <a:bodyPr/>
          <a:lstStyle/>
          <a:p>
            <a:r>
              <a:rPr lang="en-US" dirty="0"/>
              <a:t>Full-Scale LAD Design 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13457-905B-4396-AD23-6549E5EA1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391920"/>
            <a:ext cx="3387725" cy="4851400"/>
          </a:xfrm>
        </p:spPr>
        <p:txBody>
          <a:bodyPr>
            <a:normAutofit/>
          </a:bodyPr>
          <a:lstStyle/>
          <a:p>
            <a:r>
              <a:rPr lang="en-US" dirty="0"/>
              <a:t>Dosing Siphons</a:t>
            </a:r>
          </a:p>
          <a:p>
            <a:pPr lvl="1"/>
            <a:r>
              <a:rPr lang="en-US" dirty="0"/>
              <a:t>Dosing siphons provide high flow rate to pressurize system </a:t>
            </a:r>
          </a:p>
          <a:p>
            <a:pPr lvl="1"/>
            <a:r>
              <a:rPr lang="en-US" dirty="0"/>
              <a:t>Gravity flow system</a:t>
            </a:r>
          </a:p>
          <a:p>
            <a:r>
              <a:rPr lang="en-US" dirty="0"/>
              <a:t>Design Flow</a:t>
            </a:r>
          </a:p>
          <a:p>
            <a:pPr lvl="1"/>
            <a:r>
              <a:rPr lang="en-US" dirty="0"/>
              <a:t>Flowrates determined by siphon size</a:t>
            </a:r>
          </a:p>
          <a:p>
            <a:pPr lvl="1"/>
            <a:r>
              <a:rPr lang="en-US" dirty="0"/>
              <a:t>Design = 4” Siphon = 170 gpm flowrate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3B6C7-A92D-47A3-99BD-210784104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 descr="Bell Siphon">
            <a:extLst>
              <a:ext uri="{FF2B5EF4-FFF2-40B4-BE49-F238E27FC236}">
                <a16:creationId xmlns:a16="http://schemas.microsoft.com/office/drawing/2014/main" id="{1E11B5C4-7FF0-43D2-ABE0-E911EAA60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1476" y="2094230"/>
            <a:ext cx="524827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A1A433-5985-4455-9E3E-CEB5436B5771}"/>
              </a:ext>
            </a:extLst>
          </p:cNvPr>
          <p:cNvSpPr/>
          <p:nvPr/>
        </p:nvSpPr>
        <p:spPr>
          <a:xfrm>
            <a:off x="5938933" y="5444088"/>
            <a:ext cx="301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000000"/>
                </a:solidFill>
              </a:rPr>
              <a:t>Copyright 2013 ©Fluid Dynamic Siphons, Inc.</a:t>
            </a:r>
          </a:p>
          <a:p>
            <a:pPr algn="r"/>
            <a:r>
              <a:rPr lang="en-US" sz="1200" dirty="0">
                <a:solidFill>
                  <a:srgbClr val="000000"/>
                </a:solidFill>
              </a:rPr>
              <a:t>Siphons.com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29442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4CFB1-B56F-40C4-9E1E-0C52A834D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Full-Scale LAD Sizing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13457-905B-4396-AD23-6549E5EA1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391920"/>
            <a:ext cx="8178800" cy="2072933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Distribution area determined by soil infiltration rate – no runoff</a:t>
            </a:r>
          </a:p>
          <a:p>
            <a:r>
              <a:rPr lang="en-US" dirty="0"/>
              <a:t>Soil Infiltration Rate (e.g., percolation rate)</a:t>
            </a:r>
          </a:p>
          <a:p>
            <a:pPr lvl="1"/>
            <a:r>
              <a:rPr lang="en-US" dirty="0"/>
              <a:t>Remolded permeability measurements using sand-cone field density</a:t>
            </a:r>
          </a:p>
          <a:p>
            <a:pPr lvl="1"/>
            <a:r>
              <a:rPr lang="en-US" dirty="0"/>
              <a:t>Assumed 20% of permeability was available for infiltration</a:t>
            </a:r>
          </a:p>
          <a:p>
            <a:pPr lvl="2"/>
            <a:r>
              <a:rPr lang="en-US" dirty="0"/>
              <a:t>Calculated available hydraulic loading rate for the soils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3B6C7-A92D-47A3-99BD-210784104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79C03-F403-4C05-8753-BDC635BC13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80" y="3723512"/>
            <a:ext cx="7957820" cy="978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9099E7-476F-4578-963D-6CC983429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" y="5071861"/>
            <a:ext cx="4647446" cy="149573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4D1537-15C1-415E-AE26-4FAC0E93F2AF}"/>
              </a:ext>
            </a:extLst>
          </p:cNvPr>
          <p:cNvSpPr txBox="1">
            <a:spLocks/>
          </p:cNvSpPr>
          <p:nvPr/>
        </p:nvSpPr>
        <p:spPr>
          <a:xfrm>
            <a:off x="508000" y="4721067"/>
            <a:ext cx="8178800" cy="571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2000" i="0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1800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1600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1600" i="1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Calculated required LAD area based on hydraulic loading rate</a:t>
            </a:r>
          </a:p>
          <a:p>
            <a:pPr lvl="2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E70FAC-6781-4B07-90F5-545B831E47C4}"/>
              </a:ext>
            </a:extLst>
          </p:cNvPr>
          <p:cNvSpPr txBox="1">
            <a:spLocks/>
          </p:cNvSpPr>
          <p:nvPr/>
        </p:nvSpPr>
        <p:spPr>
          <a:xfrm>
            <a:off x="5005963" y="5644577"/>
            <a:ext cx="4000500" cy="639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2000" i="0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1800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1600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1600" i="1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LAD size ~ 1 acre for 12.5 </a:t>
            </a:r>
            <a:r>
              <a:rPr lang="en-US" dirty="0" err="1"/>
              <a:t>GPM</a:t>
            </a:r>
            <a:r>
              <a:rPr lang="en-US" dirty="0"/>
              <a:t>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88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4CFB1-B56F-40C4-9E1E-0C52A834D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Full-Scale LAD Sizing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13457-905B-4396-AD23-6549E5EA1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391919"/>
            <a:ext cx="8458200" cy="5175671"/>
          </a:xfrm>
        </p:spPr>
        <p:txBody>
          <a:bodyPr>
            <a:normAutofit/>
          </a:bodyPr>
          <a:lstStyle/>
          <a:p>
            <a:r>
              <a:rPr lang="en-US" dirty="0"/>
              <a:t>Design flow: 170 gpm) LAD area too large when calculated using hydraulic loading – 14 acres!</a:t>
            </a:r>
          </a:p>
          <a:p>
            <a:pPr lvl="1"/>
            <a:r>
              <a:rPr lang="en-US" dirty="0"/>
              <a:t>Calculation assumes continuous flow and not pulsed flow – </a:t>
            </a:r>
            <a:r>
              <a:rPr lang="en-US" b="1" dirty="0"/>
              <a:t>Not Correct</a:t>
            </a:r>
          </a:p>
          <a:p>
            <a:r>
              <a:rPr lang="en-US" dirty="0"/>
              <a:t>Design check - assume pulsed flow is rainfall and use curve number hydrologic calculation method</a:t>
            </a:r>
          </a:p>
          <a:p>
            <a:pPr lvl="1"/>
            <a:r>
              <a:rPr lang="en-US" dirty="0"/>
              <a:t>CN = 70 (Woods, Good Condition, </a:t>
            </a:r>
            <a:r>
              <a:rPr lang="en-US" dirty="0" err="1"/>
              <a:t>HSG</a:t>
            </a:r>
            <a:r>
              <a:rPr lang="en-US" dirty="0"/>
              <a:t> – C)</a:t>
            </a:r>
          </a:p>
          <a:p>
            <a:pPr lvl="1"/>
            <a:r>
              <a:rPr lang="en-US" dirty="0"/>
              <a:t>Set volume of pulse equal to initial abstraction for no runoff</a:t>
            </a:r>
          </a:p>
          <a:p>
            <a:pPr lvl="1"/>
            <a:r>
              <a:rPr lang="en-US" dirty="0"/>
              <a:t>Back calculate required area to absorb dose volume</a:t>
            </a:r>
          </a:p>
          <a:p>
            <a:pPr lvl="1"/>
            <a:r>
              <a:rPr lang="en-US" dirty="0"/>
              <a:t>0.11 acre required area – much smaller than available area to account for antecedent moisture</a:t>
            </a:r>
          </a:p>
          <a:p>
            <a:r>
              <a:rPr lang="en-US" dirty="0"/>
              <a:t>Final design LAD area = 6.25 acres</a:t>
            </a:r>
          </a:p>
          <a:p>
            <a:pPr lvl="1"/>
            <a:r>
              <a:rPr lang="en-US" dirty="0"/>
              <a:t>More than adequate space available based on hydraulic loading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3B6C7-A92D-47A3-99BD-210784104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50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C5F8-CF3E-458B-8BB7-C79779ECE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Full-Scale LAD Design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59916-BDD1-490C-827A-4D5AAF380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Dosing Siphon and Tank Design</a:t>
            </a:r>
          </a:p>
          <a:p>
            <a:pPr lvl="1"/>
            <a:r>
              <a:rPr lang="en-US" dirty="0"/>
              <a:t>Commonly used in septic </a:t>
            </a:r>
            <a:r>
              <a:rPr lang="en-US" dirty="0" err="1"/>
              <a:t>drainfields</a:t>
            </a:r>
            <a:endParaRPr lang="en-US" dirty="0"/>
          </a:p>
          <a:p>
            <a:pPr lvl="1"/>
            <a:r>
              <a:rPr lang="en-US" dirty="0"/>
              <a:t>Perforated pipelines distribute flow</a:t>
            </a:r>
          </a:p>
          <a:p>
            <a:pPr lvl="1"/>
            <a:r>
              <a:rPr lang="en-US" dirty="0"/>
              <a:t>Distributes flow into the entire piping system and receiving soil</a:t>
            </a:r>
          </a:p>
          <a:p>
            <a:pPr lvl="1"/>
            <a:r>
              <a:rPr lang="en-US" dirty="0"/>
              <a:t>Dual siphons in one tank provide flow to two LAD zones</a:t>
            </a:r>
          </a:p>
          <a:p>
            <a:r>
              <a:rPr lang="en-US" dirty="0"/>
              <a:t>Hydraulics</a:t>
            </a:r>
          </a:p>
          <a:p>
            <a:pPr lvl="1"/>
            <a:r>
              <a:rPr lang="en-US" dirty="0"/>
              <a:t>4 individual LAD zones with isolation valves</a:t>
            </a:r>
          </a:p>
          <a:p>
            <a:pPr lvl="1"/>
            <a:r>
              <a:rPr lang="en-US" dirty="0"/>
              <a:t>4 Perforated pipelines within each zone laid on contour – 16 pipelines</a:t>
            </a:r>
          </a:p>
          <a:p>
            <a:pPr lvl="1"/>
            <a:r>
              <a:rPr lang="en-US" dirty="0"/>
              <a:t>Available head for each pipe determined</a:t>
            </a:r>
          </a:p>
          <a:p>
            <a:pPr lvl="1"/>
            <a:r>
              <a:rPr lang="en-US" dirty="0"/>
              <a:t>Orifice size and spacing calculated based on pressure and flowrates in each lateral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0CAF3-3193-49BC-921E-2F94E083B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2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C5F8-CF3E-458B-8BB7-C79779ECE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Full-Scale LAD Design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0CAF3-3193-49BC-921E-2F94E083B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B59D7D-9154-4F96-9CF5-F5AB675194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1182571"/>
            <a:ext cx="8463005" cy="546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00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77C45-2C95-4FF3-8986-578769AE6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Full-Scale LAD Design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DF1C0-8160-4F2B-881A-2F18D98F6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Siphon Operation Parameters</a:t>
            </a:r>
          </a:p>
          <a:p>
            <a:pPr lvl="1"/>
            <a:r>
              <a:rPr lang="en-US" dirty="0"/>
              <a:t>1,500 gallon dose volume</a:t>
            </a:r>
          </a:p>
          <a:p>
            <a:pPr lvl="1"/>
            <a:r>
              <a:rPr lang="en-US" dirty="0"/>
              <a:t>~10 minute dose time</a:t>
            </a:r>
          </a:p>
          <a:p>
            <a:pPr lvl="1"/>
            <a:r>
              <a:rPr lang="en-US" dirty="0"/>
              <a:t>2 hour fill time between doses (12.5 gpm fill rate – 1 BCR)</a:t>
            </a:r>
          </a:p>
          <a:p>
            <a:pPr lvl="1"/>
            <a:r>
              <a:rPr lang="en-US" dirty="0"/>
              <a:t>Dual siphons – 4 hours between doses to a single LAD zone</a:t>
            </a:r>
          </a:p>
          <a:p>
            <a:pPr lvl="1"/>
            <a:r>
              <a:rPr lang="en-US" dirty="0"/>
              <a:t>Available head 7 – 22 feet</a:t>
            </a:r>
          </a:p>
          <a:p>
            <a:pPr lvl="1"/>
            <a:r>
              <a:rPr lang="en-US" dirty="0"/>
              <a:t>Valving will allow adjustments to laterals as necessary </a:t>
            </a:r>
          </a:p>
          <a:p>
            <a:pPr lvl="1"/>
            <a:r>
              <a:rPr lang="en-US" dirty="0"/>
              <a:t>Can isolate one zone or use all zones, and portions of laterals within each zone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899D4-F09E-41D6-801B-0FB6738A5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90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934C1C-96F0-4459-A1D0-99F1AA08F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401638"/>
            <a:ext cx="6910684" cy="59417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2E1243-7127-403C-A5DA-599C5185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805" y="2125362"/>
            <a:ext cx="8178800" cy="639762"/>
          </a:xfrm>
        </p:spPr>
        <p:txBody>
          <a:bodyPr/>
          <a:lstStyle/>
          <a:p>
            <a:r>
              <a:rPr lang="en-US" sz="6000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1522E-15CB-4768-9539-4DE6D9B9E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9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Site Background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08000" y="1391920"/>
            <a:ext cx="3913275" cy="4851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Location: Upper Tenmile Creek Mining Area Superfund Site</a:t>
            </a:r>
          </a:p>
          <a:p>
            <a:endParaRPr lang="en-US" dirty="0"/>
          </a:p>
          <a:p>
            <a:r>
              <a:rPr lang="en-US" dirty="0"/>
              <a:t>Contaminants of Concern: Al, As, Cd, Cu, Fe, Pb, Mn, and Zn</a:t>
            </a:r>
          </a:p>
          <a:p>
            <a:endParaRPr lang="en-US" dirty="0"/>
          </a:p>
          <a:p>
            <a:r>
              <a:rPr lang="en-US" dirty="0"/>
              <a:t>Currently addressing priority abandoned mine sites</a:t>
            </a:r>
          </a:p>
          <a:p>
            <a:pPr lvl="1"/>
            <a:r>
              <a:rPr lang="en-US" dirty="0"/>
              <a:t>28 remediated to date (after 2015)</a:t>
            </a:r>
          </a:p>
          <a:p>
            <a:pPr lvl="1"/>
            <a:r>
              <a:rPr lang="en-US" dirty="0"/>
              <a:t>54 mine sites remaining</a:t>
            </a:r>
          </a:p>
          <a:p>
            <a:endParaRPr lang="en-US" dirty="0"/>
          </a:p>
          <a:p>
            <a:r>
              <a:rPr lang="en-US" dirty="0"/>
              <a:t>Waste from contaminated residential yards and abandoned mines moved to Luttrell Repository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5AD5EF-7213-454F-9FB3-299C030FB8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7400" y="1069975"/>
            <a:ext cx="4187190" cy="5624616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065684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4CFB1-B56F-40C4-9E1E-0C52A834D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Luttrell Repository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3B6C7-A92D-47A3-99BD-210784104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4" descr="lutrell.jpg">
            <a:extLst>
              <a:ext uri="{FF2B5EF4-FFF2-40B4-BE49-F238E27FC236}">
                <a16:creationId xmlns:a16="http://schemas.microsoft.com/office/drawing/2014/main" id="{DC48C21F-45B6-4041-B1E9-73719FE47E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1213728"/>
            <a:ext cx="7610475" cy="524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2B48CB-0A64-4374-B93E-D681A8CB7EF0}"/>
              </a:ext>
            </a:extLst>
          </p:cNvPr>
          <p:cNvSpPr/>
          <p:nvPr/>
        </p:nvSpPr>
        <p:spPr>
          <a:xfrm>
            <a:off x="7086600" y="1345665"/>
            <a:ext cx="1014730" cy="14496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71B307-278D-4F8F-8B7A-DE6A41DC2A52}"/>
              </a:ext>
            </a:extLst>
          </p:cNvPr>
          <p:cNvSpPr txBox="1">
            <a:spLocks/>
          </p:cNvSpPr>
          <p:nvPr/>
        </p:nvSpPr>
        <p:spPr>
          <a:xfrm>
            <a:off x="3438526" y="4600575"/>
            <a:ext cx="5002802" cy="1855786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2000" i="0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1800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1600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1600" i="1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Regional repository 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Former Basin Creek Mine – Luttrell Mine Pit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Serves Tenmile Creek, Basin Creek Superfund sites, and other high priority mine cleanups 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Long-term leachate treatment approach</a:t>
            </a:r>
            <a:endParaRPr lang="en-US" sz="2000" dirty="0"/>
          </a:p>
          <a:p>
            <a:pPr lvl="1">
              <a:buFont typeface="Arial" pitchFamily="34" charset="0"/>
              <a:buChar char="–"/>
              <a:defRPr/>
            </a:pPr>
            <a:endParaRPr lang="en-US" dirty="0"/>
          </a:p>
          <a:p>
            <a:pPr lvl="1">
              <a:buFont typeface="Arial" pitchFamily="34" charset="0"/>
              <a:buChar char="–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363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4CFB1-B56F-40C4-9E1E-0C52A834D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Luttrell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13457-905B-4396-AD23-6549E5EA1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391920"/>
            <a:ext cx="4204712" cy="4851400"/>
          </a:xfrm>
        </p:spPr>
        <p:txBody>
          <a:bodyPr>
            <a:normAutofit/>
          </a:bodyPr>
          <a:lstStyle/>
          <a:p>
            <a:r>
              <a:rPr lang="en-US" dirty="0"/>
              <a:t>Luttrell Repository</a:t>
            </a:r>
          </a:p>
          <a:p>
            <a:pPr lvl="1"/>
            <a:r>
              <a:rPr lang="en-US" dirty="0"/>
              <a:t>Full liner system with leachate collection and treatment</a:t>
            </a:r>
          </a:p>
          <a:p>
            <a:pPr lvl="1"/>
            <a:r>
              <a:rPr lang="en-US" sz="2200" dirty="0"/>
              <a:t>~1 million CY capacity</a:t>
            </a:r>
          </a:p>
          <a:p>
            <a:r>
              <a:rPr lang="en-US" dirty="0"/>
              <a:t>Leachate Collection Pond</a:t>
            </a:r>
          </a:p>
          <a:p>
            <a:pPr lvl="1"/>
            <a:r>
              <a:rPr lang="en-US" dirty="0"/>
              <a:t>~750,000 gal capacity</a:t>
            </a:r>
          </a:p>
          <a:p>
            <a:r>
              <a:rPr lang="en-US" dirty="0"/>
              <a:t>Water Treatment Plant</a:t>
            </a:r>
          </a:p>
          <a:p>
            <a:pPr lvl="1"/>
            <a:r>
              <a:rPr lang="en-US" dirty="0"/>
              <a:t>Up to ~50 gpm</a:t>
            </a:r>
          </a:p>
          <a:p>
            <a:r>
              <a:rPr lang="en-US" dirty="0"/>
              <a:t>BCR Pilot</a:t>
            </a:r>
          </a:p>
          <a:p>
            <a:r>
              <a:rPr lang="en-US" dirty="0"/>
              <a:t>Existing Land application disposal (LAD) system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3B6C7-A92D-47A3-99BD-210784104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780D991-F628-411A-8C1C-89DB8BB36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0551" y="850264"/>
            <a:ext cx="3831464" cy="5715000"/>
          </a:xfrm>
          <a:prstGeom prst="rect">
            <a:avLst/>
          </a:prstGeom>
          <a:ln w="19050">
            <a:solidFill>
              <a:schemeClr val="tx2">
                <a:lumMod val="95000"/>
                <a:lumOff val="5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F0B425-29C8-41FD-9E90-A1A103571A53}"/>
              </a:ext>
            </a:extLst>
          </p:cNvPr>
          <p:cNvCxnSpPr>
            <a:stCxn id="9" idx="1"/>
          </p:cNvCxnSpPr>
          <p:nvPr/>
        </p:nvCxnSpPr>
        <p:spPr>
          <a:xfrm flipH="1">
            <a:off x="6209629" y="5944705"/>
            <a:ext cx="456654" cy="4179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62975D0-1647-496A-B93C-152ECB9783CE}"/>
              </a:ext>
            </a:extLst>
          </p:cNvPr>
          <p:cNvSpPr txBox="1"/>
          <p:nvPr/>
        </p:nvSpPr>
        <p:spPr>
          <a:xfrm>
            <a:off x="6666283" y="5813900"/>
            <a:ext cx="19094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Leachate Collection Pond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CD05D2-770D-47A5-88A5-DF7B133453D2}"/>
              </a:ext>
            </a:extLst>
          </p:cNvPr>
          <p:cNvSpPr txBox="1"/>
          <p:nvPr/>
        </p:nvSpPr>
        <p:spPr>
          <a:xfrm>
            <a:off x="6236939" y="3708074"/>
            <a:ext cx="10615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Winter Cover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FBAC59-9976-4F63-8E6F-E7F50016B608}"/>
              </a:ext>
            </a:extLst>
          </p:cNvPr>
          <p:cNvCxnSpPr>
            <a:stCxn id="12" idx="2"/>
          </p:cNvCxnSpPr>
          <p:nvPr/>
        </p:nvCxnSpPr>
        <p:spPr>
          <a:xfrm>
            <a:off x="5386201" y="5399196"/>
            <a:ext cx="84157" cy="5222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A7035C7-6D6E-44E5-A6BA-9FC0F701E535}"/>
              </a:ext>
            </a:extLst>
          </p:cNvPr>
          <p:cNvSpPr txBox="1"/>
          <p:nvPr/>
        </p:nvSpPr>
        <p:spPr>
          <a:xfrm>
            <a:off x="4858652" y="5137586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BCR Pilot Pond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988D71-85D6-444D-B91C-5415264F5A79}"/>
              </a:ext>
            </a:extLst>
          </p:cNvPr>
          <p:cNvSpPr txBox="1"/>
          <p:nvPr/>
        </p:nvSpPr>
        <p:spPr>
          <a:xfrm>
            <a:off x="6249254" y="2210104"/>
            <a:ext cx="1442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2015 Waste Placement Area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48ECECE-A8FA-4074-8E34-D1896050436A}"/>
              </a:ext>
            </a:extLst>
          </p:cNvPr>
          <p:cNvCxnSpPr>
            <a:stCxn id="15" idx="1"/>
          </p:cNvCxnSpPr>
          <p:nvPr/>
        </p:nvCxnSpPr>
        <p:spPr>
          <a:xfrm flipH="1">
            <a:off x="5911369" y="5683591"/>
            <a:ext cx="456654" cy="4179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E113CFB-5D40-43AB-BBA1-49013AD1140A}"/>
              </a:ext>
            </a:extLst>
          </p:cNvPr>
          <p:cNvSpPr txBox="1"/>
          <p:nvPr/>
        </p:nvSpPr>
        <p:spPr>
          <a:xfrm>
            <a:off x="6368023" y="5552786"/>
            <a:ext cx="16786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Water Treatment Plant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2AF7F7-C718-47FE-B529-3CD6A3E59DA5}"/>
              </a:ext>
            </a:extLst>
          </p:cNvPr>
          <p:cNvCxnSpPr>
            <a:stCxn id="17" idx="1"/>
          </p:cNvCxnSpPr>
          <p:nvPr/>
        </p:nvCxnSpPr>
        <p:spPr>
          <a:xfrm flipH="1">
            <a:off x="5591522" y="5350905"/>
            <a:ext cx="569330" cy="63020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40594D9-7F0C-4759-ADC0-35E6E1E4B20E}"/>
              </a:ext>
            </a:extLst>
          </p:cNvPr>
          <p:cNvSpPr txBox="1"/>
          <p:nvPr/>
        </p:nvSpPr>
        <p:spPr>
          <a:xfrm>
            <a:off x="6160852" y="5220100"/>
            <a:ext cx="1414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Storm Water Pond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8AC7E2-530C-482B-844D-8F5CB0B027C8}"/>
              </a:ext>
            </a:extLst>
          </p:cNvPr>
          <p:cNvSpPr txBox="1"/>
          <p:nvPr/>
        </p:nvSpPr>
        <p:spPr>
          <a:xfrm>
            <a:off x="7814825" y="4704551"/>
            <a:ext cx="805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LAD area</a:t>
            </a:r>
          </a:p>
        </p:txBody>
      </p:sp>
    </p:spTree>
    <p:extLst>
      <p:ext uri="{BB962C8B-B14F-4D97-AF65-F5344CB8AC3E}">
        <p14:creationId xmlns:p14="http://schemas.microsoft.com/office/powerpoint/2010/main" val="79148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Leachate Water Treatment Systems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250" y="3556000"/>
            <a:ext cx="4304220" cy="2826992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0491" y="3556000"/>
            <a:ext cx="3847477" cy="2830672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750491" y="3429000"/>
            <a:ext cx="3847478" cy="3942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charset="2"/>
              <a:buChar char="§"/>
              <a:defRPr lang="en-US" sz="24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charset="2"/>
              <a:buChar char="§"/>
              <a:defRPr lang="en-US" sz="20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charset="2"/>
              <a:buChar char="§"/>
              <a:defRPr lang="en-US" sz="18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charset="2"/>
              <a:buChar char="§"/>
              <a:defRPr lang="en-US" sz="16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charset="2"/>
              <a:buChar char="§"/>
              <a:defRPr lang="en-US" sz="1600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Active Treatment Plant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4967" y="3458029"/>
            <a:ext cx="4286504" cy="3652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charset="2"/>
              <a:buChar char="§"/>
              <a:defRPr lang="en-US" sz="24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charset="2"/>
              <a:buChar char="§"/>
              <a:defRPr lang="en-US" sz="20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charset="2"/>
              <a:buChar char="§"/>
              <a:defRPr lang="en-US" sz="18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charset="2"/>
              <a:buChar char="§"/>
              <a:defRPr lang="en-US" sz="16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charset="2"/>
              <a:buChar char="§"/>
              <a:defRPr lang="en-US" sz="1600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Pilot BCR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C375DE7-2757-4360-99C4-C642B2E4404D}"/>
              </a:ext>
            </a:extLst>
          </p:cNvPr>
          <p:cNvSpPr txBox="1">
            <a:spLocks/>
          </p:cNvSpPr>
          <p:nvPr/>
        </p:nvSpPr>
        <p:spPr>
          <a:xfrm>
            <a:off x="419169" y="1130665"/>
            <a:ext cx="8178800" cy="14147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lang="en-US" sz="2400" kern="1200" dirty="0" smtClean="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lang="en-US" sz="2000" i="0" kern="1200" dirty="0" smtClean="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lang="en-US" sz="1800" kern="1200" dirty="0" smtClean="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lang="en-US" sz="1600" kern="1200" dirty="0" smtClean="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lang="en-US" sz="1600" i="1" kern="1200" dirty="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Active conventional water treatment plant using sodium hydroxide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Pilot BCR - sulfate reducing bacteria (</a:t>
            </a:r>
            <a:r>
              <a:rPr lang="en-US" sz="2000" dirty="0" err="1"/>
              <a:t>SRB</a:t>
            </a:r>
            <a:r>
              <a:rPr lang="en-US" sz="2000" dirty="0"/>
              <a:t>) to reduce sulfate to sulfide and form metal sulfide precipitates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Systems are aging and require diesel generator power - long-term treatment solution needed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Existing Leachate pond undersized to accommodate spring melt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0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Pilot-scale Biochemical Reactor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Dscn00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2215" y="1041400"/>
            <a:ext cx="3723785" cy="2907792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/>
        </p:spPr>
      </p:pic>
      <p:pic>
        <p:nvPicPr>
          <p:cNvPr id="11" name="Picture 10"/>
          <p:cNvPicPr preferRelativeResize="0"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01192" y="3690204"/>
            <a:ext cx="3877263" cy="290779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920019-563B-4889-9A44-CE1484DEA869}"/>
              </a:ext>
            </a:extLst>
          </p:cNvPr>
          <p:cNvSpPr txBox="1">
            <a:spLocks/>
          </p:cNvSpPr>
          <p:nvPr/>
        </p:nvSpPr>
        <p:spPr>
          <a:xfrm>
            <a:off x="508000" y="1391920"/>
            <a:ext cx="3942392" cy="4851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lang="en-US" sz="2400" kern="1200" dirty="0" smtClean="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lang="en-US" sz="2000" i="0" kern="1200" dirty="0" smtClean="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lang="en-US" sz="1800" kern="1200" dirty="0" smtClean="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lang="en-US" sz="1600" kern="1200" dirty="0" smtClean="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lang="en-US" sz="1600" i="1" kern="1200" dirty="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Startup in 2003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Operated through 2017 season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Design parameters: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Max influent flow rate: 6 gpm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Sulfate reduction rate: 300 mmol/m</a:t>
            </a:r>
            <a:r>
              <a:rPr lang="en-US" sz="1600" baseline="30000" dirty="0"/>
              <a:t>3</a:t>
            </a:r>
            <a:r>
              <a:rPr lang="en-US" sz="1600" dirty="0"/>
              <a:t>-day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Retention-time: 5.4 days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Substrate: straw, manure, wood chips, coarse limestone gravel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Adequate metal removal - Can use same sizing principles for scale-up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84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F536D-14B4-40FB-B0DB-2A8CFAA2A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Application Disposal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1F1A3-E016-47C1-A4CE-9028B33E3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391920"/>
            <a:ext cx="4429760" cy="4851400"/>
          </a:xfrm>
        </p:spPr>
        <p:txBody>
          <a:bodyPr>
            <a:normAutofit/>
          </a:bodyPr>
          <a:lstStyle/>
          <a:p>
            <a:r>
              <a:rPr lang="en-US" dirty="0"/>
              <a:t>Existing System</a:t>
            </a:r>
          </a:p>
          <a:p>
            <a:pPr lvl="1"/>
            <a:r>
              <a:rPr lang="en-US" dirty="0"/>
              <a:t>Diesel generator and pump operated from WTP and BCR</a:t>
            </a:r>
          </a:p>
          <a:p>
            <a:pPr lvl="1"/>
            <a:r>
              <a:rPr lang="en-US" dirty="0"/>
              <a:t>Two LAD areas covering 16.7 acres </a:t>
            </a:r>
          </a:p>
          <a:p>
            <a:pPr lvl="1"/>
            <a:r>
              <a:rPr lang="en-US" dirty="0"/>
              <a:t>~2 acres of wetted surface area</a:t>
            </a:r>
          </a:p>
          <a:p>
            <a:pPr lvl="1"/>
            <a:r>
              <a:rPr lang="en-US" dirty="0"/>
              <a:t>Site-specific discharge standards based on soil adsorption capacity</a:t>
            </a:r>
          </a:p>
          <a:p>
            <a:pPr lvl="1"/>
            <a:r>
              <a:rPr lang="en-US" dirty="0"/>
              <a:t>Not ideal location for long-term application of treated water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04BB8-0D4D-4137-99F4-8FEABEF42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B2B9A-1963-46CE-B701-11073CEBF1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0280" y="1224280"/>
            <a:ext cx="3823977" cy="51562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86674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F536D-14B4-40FB-B0DB-2A8CFAA2A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Application Disposal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1F1A3-E016-47C1-A4CE-9028B33E3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391920"/>
            <a:ext cx="7985760" cy="4851400"/>
          </a:xfrm>
        </p:spPr>
        <p:txBody>
          <a:bodyPr>
            <a:normAutofit/>
          </a:bodyPr>
          <a:lstStyle/>
          <a:p>
            <a:r>
              <a:rPr lang="en-US" dirty="0"/>
              <a:t>LAD benefits</a:t>
            </a:r>
          </a:p>
          <a:p>
            <a:pPr lvl="1"/>
            <a:r>
              <a:rPr lang="en-US" dirty="0"/>
              <a:t>Avoids direct surface water discharge and required standards</a:t>
            </a:r>
          </a:p>
          <a:p>
            <a:pPr lvl="1"/>
            <a:r>
              <a:rPr lang="en-US" dirty="0"/>
              <a:t>Utilizes sorption capacity of soils to remove residual metals and ions</a:t>
            </a:r>
          </a:p>
          <a:p>
            <a:pPr lvl="1"/>
            <a:r>
              <a:rPr lang="en-US" dirty="0"/>
              <a:t>Provides supplement watering of forest or other type of ecosystem</a:t>
            </a:r>
          </a:p>
          <a:p>
            <a:pPr lvl="1"/>
            <a:r>
              <a:rPr lang="en-US" dirty="0"/>
              <a:t>Site-specific sorption-based standards and/or GW-based standards</a:t>
            </a:r>
          </a:p>
          <a:p>
            <a:pPr lvl="1"/>
            <a:r>
              <a:rPr lang="en-US" dirty="0"/>
              <a:t>Can be gravity operated for passive systems</a:t>
            </a:r>
          </a:p>
          <a:p>
            <a:r>
              <a:rPr lang="en-US" dirty="0"/>
              <a:t>LAD challenges</a:t>
            </a:r>
          </a:p>
          <a:p>
            <a:pPr lvl="1"/>
            <a:r>
              <a:rPr lang="en-US" dirty="0"/>
              <a:t>Requires regulatory approval and coordination</a:t>
            </a:r>
          </a:p>
          <a:p>
            <a:pPr lvl="1"/>
            <a:r>
              <a:rPr lang="en-US" dirty="0"/>
              <a:t>Could mimic or trigger ‘groundwater injection’ regulations</a:t>
            </a:r>
          </a:p>
          <a:p>
            <a:pPr lvl="1"/>
            <a:r>
              <a:rPr lang="en-US" dirty="0"/>
              <a:t>Requires careful soil evaluation of proposed LAD area to ensure:</a:t>
            </a:r>
          </a:p>
          <a:p>
            <a:pPr lvl="2"/>
            <a:r>
              <a:rPr lang="en-US" dirty="0"/>
              <a:t>Effective water retention</a:t>
            </a:r>
          </a:p>
          <a:p>
            <a:pPr lvl="2"/>
            <a:r>
              <a:rPr lang="en-US" dirty="0"/>
              <a:t>Adequate sorption capacity</a:t>
            </a:r>
          </a:p>
          <a:p>
            <a:pPr lvl="2"/>
            <a:r>
              <a:rPr lang="en-US" dirty="0"/>
              <a:t>Safe distance from wetland areas and near-surface groundwater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04BB8-0D4D-4137-99F4-8FEABEF42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59498"/>
      </p:ext>
    </p:extLst>
  </p:cSld>
  <p:clrMapOvr>
    <a:masterClrMapping/>
  </p:clrMapOvr>
</p:sld>
</file>

<file path=ppt/theme/theme1.xml><?xml version="1.0" encoding="utf-8"?>
<a:theme xmlns:a="http://schemas.openxmlformats.org/drawingml/2006/main" name="LFT_PPT_4x3_Final">
  <a:themeElements>
    <a:clrScheme name="LFT_PPT">
      <a:dk1>
        <a:srgbClr val="000000"/>
      </a:dk1>
      <a:lt1>
        <a:srgbClr val="FFFFFF"/>
      </a:lt1>
      <a:dk2>
        <a:srgbClr val="003399"/>
      </a:dk2>
      <a:lt2>
        <a:srgbClr val="C0B7AF"/>
      </a:lt2>
      <a:accent1>
        <a:srgbClr val="7AC143"/>
      </a:accent1>
      <a:accent2>
        <a:srgbClr val="00BBE5"/>
      </a:accent2>
      <a:accent3>
        <a:srgbClr val="F47B20"/>
      </a:accent3>
      <a:accent4>
        <a:srgbClr val="FFD65A"/>
      </a:accent4>
      <a:accent5>
        <a:srgbClr val="AAD3F1"/>
      </a:accent5>
      <a:accent6>
        <a:srgbClr val="00929F"/>
      </a:accent6>
      <a:hlink>
        <a:srgbClr val="003399"/>
      </a:hlink>
      <a:folHlink>
        <a:srgbClr val="C2E1F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ue Section Divider">
  <a:themeElements>
    <a:clrScheme name="LFT_PPT">
      <a:dk1>
        <a:srgbClr val="000000"/>
      </a:dk1>
      <a:lt1>
        <a:srgbClr val="FFFFFF"/>
      </a:lt1>
      <a:dk2>
        <a:srgbClr val="003399"/>
      </a:dk2>
      <a:lt2>
        <a:srgbClr val="C0B7AF"/>
      </a:lt2>
      <a:accent1>
        <a:srgbClr val="7AC143"/>
      </a:accent1>
      <a:accent2>
        <a:srgbClr val="00BBE5"/>
      </a:accent2>
      <a:accent3>
        <a:srgbClr val="F47B20"/>
      </a:accent3>
      <a:accent4>
        <a:srgbClr val="FFD65A"/>
      </a:accent4>
      <a:accent5>
        <a:srgbClr val="AAD3F1"/>
      </a:accent5>
      <a:accent6>
        <a:srgbClr val="00929F"/>
      </a:accent6>
      <a:hlink>
        <a:srgbClr val="003399"/>
      </a:hlink>
      <a:folHlink>
        <a:srgbClr val="C2E1F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ection Divider">
  <a:themeElements>
    <a:clrScheme name="LFT_PPT">
      <a:dk1>
        <a:srgbClr val="000000"/>
      </a:dk1>
      <a:lt1>
        <a:srgbClr val="FFFFFF"/>
      </a:lt1>
      <a:dk2>
        <a:srgbClr val="003399"/>
      </a:dk2>
      <a:lt2>
        <a:srgbClr val="C0B7AF"/>
      </a:lt2>
      <a:accent1>
        <a:srgbClr val="7AC143"/>
      </a:accent1>
      <a:accent2>
        <a:srgbClr val="00BBE5"/>
      </a:accent2>
      <a:accent3>
        <a:srgbClr val="F47B20"/>
      </a:accent3>
      <a:accent4>
        <a:srgbClr val="FFD65A"/>
      </a:accent4>
      <a:accent5>
        <a:srgbClr val="AAD3F1"/>
      </a:accent5>
      <a:accent6>
        <a:srgbClr val="00929F"/>
      </a:accent6>
      <a:hlink>
        <a:srgbClr val="003399"/>
      </a:hlink>
      <a:folHlink>
        <a:srgbClr val="C2E1F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LFT_PPT">
      <a:dk1>
        <a:srgbClr val="000000"/>
      </a:dk1>
      <a:lt1>
        <a:srgbClr val="FFFFFF"/>
      </a:lt1>
      <a:dk2>
        <a:srgbClr val="003399"/>
      </a:dk2>
      <a:lt2>
        <a:srgbClr val="C0B7AF"/>
      </a:lt2>
      <a:accent1>
        <a:srgbClr val="7AC143"/>
      </a:accent1>
      <a:accent2>
        <a:srgbClr val="00BBE5"/>
      </a:accent2>
      <a:accent3>
        <a:srgbClr val="F47B20"/>
      </a:accent3>
      <a:accent4>
        <a:srgbClr val="FFD65A"/>
      </a:accent4>
      <a:accent5>
        <a:srgbClr val="AAD3F1"/>
      </a:accent5>
      <a:accent6>
        <a:srgbClr val="00929F"/>
      </a:accent6>
      <a:hlink>
        <a:srgbClr val="003399"/>
      </a:hlink>
      <a:folHlink>
        <a:srgbClr val="C2E1F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LFT_PPT">
      <a:dk1>
        <a:srgbClr val="000000"/>
      </a:dk1>
      <a:lt1>
        <a:srgbClr val="FFFFFF"/>
      </a:lt1>
      <a:dk2>
        <a:srgbClr val="003399"/>
      </a:dk2>
      <a:lt2>
        <a:srgbClr val="C0B7AF"/>
      </a:lt2>
      <a:accent1>
        <a:srgbClr val="7AC143"/>
      </a:accent1>
      <a:accent2>
        <a:srgbClr val="00BBE5"/>
      </a:accent2>
      <a:accent3>
        <a:srgbClr val="F47B20"/>
      </a:accent3>
      <a:accent4>
        <a:srgbClr val="FFD65A"/>
      </a:accent4>
      <a:accent5>
        <a:srgbClr val="AAD3F1"/>
      </a:accent5>
      <a:accent6>
        <a:srgbClr val="00929F"/>
      </a:accent6>
      <a:hlink>
        <a:srgbClr val="003399"/>
      </a:hlink>
      <a:folHlink>
        <a:srgbClr val="C2E1F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sharepoint/v3/field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14727</TotalTime>
  <Words>1694</Words>
  <Application>Microsoft Office PowerPoint</Application>
  <PresentationFormat>On-screen Show (4:3)</PresentationFormat>
  <Paragraphs>342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Myriad Pro</vt:lpstr>
      <vt:lpstr>Myriad Pro Cond</vt:lpstr>
      <vt:lpstr>Wingdings</vt:lpstr>
      <vt:lpstr>LFT_PPT_4x3_Final</vt:lpstr>
      <vt:lpstr>Blue Section Divider</vt:lpstr>
      <vt:lpstr>Section Divider</vt:lpstr>
      <vt:lpstr>Custom Design</vt:lpstr>
      <vt:lpstr>1_Custom Design</vt:lpstr>
      <vt:lpstr>Land Application Disposal System Design for Biochemical Reactor Treated Effluent</vt:lpstr>
      <vt:lpstr>Outline</vt:lpstr>
      <vt:lpstr>General Site Background</vt:lpstr>
      <vt:lpstr>Luttrell Repository</vt:lpstr>
      <vt:lpstr>Luttrell Components</vt:lpstr>
      <vt:lpstr>Leachate Water Treatment Systems</vt:lpstr>
      <vt:lpstr>Pilot-scale Biochemical Reactor</vt:lpstr>
      <vt:lpstr>Land Application Disposal System</vt:lpstr>
      <vt:lpstr>Land Application Disposal System</vt:lpstr>
      <vt:lpstr>Pre-Design Field Investigation</vt:lpstr>
      <vt:lpstr>LAD Soil Metal Sorption Study</vt:lpstr>
      <vt:lpstr>LAD Soil Metal Sorption Study</vt:lpstr>
      <vt:lpstr>LAD Area Sorption Capacity</vt:lpstr>
      <vt:lpstr>Pre-Design Field Investigation</vt:lpstr>
      <vt:lpstr>Full-Scale Passive Treatment Design Overview</vt:lpstr>
      <vt:lpstr>Full-Scale Passive Treatment Design Overview</vt:lpstr>
      <vt:lpstr>Full-Scale Passive Treatment Design  Overview</vt:lpstr>
      <vt:lpstr>Full-Scale Passive Treatment Design Overview</vt:lpstr>
      <vt:lpstr>Full-Scale LAD Design Basis</vt:lpstr>
      <vt:lpstr>Full-Scale LAD Design Basis</vt:lpstr>
      <vt:lpstr>Full-Scale LAD Sizing</vt:lpstr>
      <vt:lpstr>Full-Scale LAD Sizing</vt:lpstr>
      <vt:lpstr>Full-Scale LAD Design Overview</vt:lpstr>
      <vt:lpstr>Full-Scale LAD Design Overview</vt:lpstr>
      <vt:lpstr>Full-Scale LAD Design Overview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Kevin Wolter</cp:lastModifiedBy>
  <cp:revision>217</cp:revision>
  <cp:lastPrinted>2015-05-07T18:19:55Z</cp:lastPrinted>
  <dcterms:created xsi:type="dcterms:W3CDTF">2010-04-12T23:12:02Z</dcterms:created>
  <dcterms:modified xsi:type="dcterms:W3CDTF">2019-06-17T18:20:47Z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