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2"/>
  </p:notesMasterIdLst>
  <p:sldIdLst>
    <p:sldId id="256" r:id="rId2"/>
    <p:sldId id="288" r:id="rId3"/>
    <p:sldId id="391" r:id="rId4"/>
    <p:sldId id="366" r:id="rId5"/>
    <p:sldId id="373" r:id="rId6"/>
    <p:sldId id="367" r:id="rId7"/>
    <p:sldId id="378" r:id="rId8"/>
    <p:sldId id="377" r:id="rId9"/>
    <p:sldId id="376" r:id="rId10"/>
    <p:sldId id="368" r:id="rId11"/>
    <p:sldId id="370" r:id="rId12"/>
    <p:sldId id="371" r:id="rId13"/>
    <p:sldId id="374" r:id="rId14"/>
    <p:sldId id="380" r:id="rId15"/>
    <p:sldId id="379" r:id="rId16"/>
    <p:sldId id="383" r:id="rId17"/>
    <p:sldId id="382" r:id="rId18"/>
    <p:sldId id="290" r:id="rId19"/>
    <p:sldId id="385" r:id="rId20"/>
    <p:sldId id="384" r:id="rId21"/>
    <p:sldId id="372" r:id="rId22"/>
    <p:sldId id="369" r:id="rId23"/>
    <p:sldId id="364" r:id="rId24"/>
    <p:sldId id="289" r:id="rId25"/>
    <p:sldId id="353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258" r:id="rId35"/>
    <p:sldId id="387" r:id="rId36"/>
    <p:sldId id="354" r:id="rId37"/>
    <p:sldId id="388" r:id="rId38"/>
    <p:sldId id="386" r:id="rId39"/>
    <p:sldId id="363" r:id="rId40"/>
    <p:sldId id="28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CCC"/>
    <a:srgbClr val="FCE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6E164-C176-4A20-B6FA-9D514C86E3A8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79432-9262-4992-97CA-65095A6D4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3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1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9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7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53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4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4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1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7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5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5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9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6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2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7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7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2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2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23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5565-3281-486B-A539-86F91A0EA51F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D0A4-1F05-4F7D-AC7A-1AE0D53B4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94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1856-6636-413D-8546-0261EF487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88" y="1301568"/>
            <a:ext cx="6370040" cy="2912732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Performance Evaluation of the North Fork Montour Run Passive Treatment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74D18-B6DF-4318-80E1-A747C3475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935" y="4217190"/>
            <a:ext cx="5636065" cy="145564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Presented by Tim Danehy, QEP, BioMost, Inc.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Co-Authors:  Rich Beam PG, PA Dept. of Env. Protection, Bureau of Abandoned Mine Reclamation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Ryan M. Mahony, Cody “Buck” A. Neely PE, Clifford F. Denholm III, &amp; Daniel A. Guy, PG, BioMost, Inc.</a:t>
            </a:r>
          </a:p>
        </p:txBody>
      </p:sp>
      <p:pic>
        <p:nvPicPr>
          <p:cNvPr id="4" name="Picture 3" descr="BioMost Logo.tif">
            <a:extLst>
              <a:ext uri="{FF2B5EF4-FFF2-40B4-BE49-F238E27FC236}">
                <a16:creationId xmlns:a16="http://schemas.microsoft.com/office/drawing/2014/main" id="{68BD7A7F-DA83-4ECC-8F18-C158076450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700" y="5267325"/>
            <a:ext cx="1173480" cy="11734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6364153-1A38-49AA-845A-BEC22F521723}"/>
              </a:ext>
            </a:extLst>
          </p:cNvPr>
          <p:cNvSpPr txBox="1">
            <a:spLocks/>
          </p:cNvSpPr>
          <p:nvPr/>
        </p:nvSpPr>
        <p:spPr>
          <a:xfrm>
            <a:off x="6887296" y="599298"/>
            <a:ext cx="4696288" cy="485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600" dirty="0"/>
              <a:t>36</a:t>
            </a:r>
            <a:r>
              <a:rPr lang="en-US" sz="2600" baseline="30000" dirty="0"/>
              <a:t>th</a:t>
            </a:r>
            <a:r>
              <a:rPr lang="en-US" sz="2600" dirty="0"/>
              <a:t> Annual Meeting of the American Society of Mining and Reclamation June 3-7, 2019 Big Sky Montana</a:t>
            </a:r>
          </a:p>
        </p:txBody>
      </p:sp>
    </p:spTree>
    <p:extLst>
      <p:ext uri="{BB962C8B-B14F-4D97-AF65-F5344CB8AC3E}">
        <p14:creationId xmlns:p14="http://schemas.microsoft.com/office/powerpoint/2010/main" val="170920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System Design &amp; 2008 Installation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F91B0D-888A-488B-88B8-77D44288D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23" y="1263818"/>
            <a:ext cx="10932861" cy="5205677"/>
          </a:xfrm>
        </p:spPr>
        <p:txBody>
          <a:bodyPr>
            <a:normAutofit/>
          </a:bodyPr>
          <a:lstStyle/>
          <a:p>
            <a:r>
              <a:rPr lang="en-US" sz="2800" dirty="0"/>
              <a:t>Pre 2004 – Findlay Connector highway design</a:t>
            </a:r>
          </a:p>
          <a:p>
            <a:r>
              <a:rPr lang="en-US" sz="2800" dirty="0"/>
              <a:t>2004 Collection system &amp; ALD built during highway construction</a:t>
            </a:r>
          </a:p>
          <a:p>
            <a:r>
              <a:rPr lang="en-US" sz="2800" dirty="0"/>
              <a:t>2005 – 2007 Monitoring</a:t>
            </a:r>
          </a:p>
          <a:p>
            <a:pPr lvl="1"/>
            <a:r>
              <a:rPr lang="en-US" sz="2400" dirty="0"/>
              <a:t>FC Raw Worse than NFMU9 </a:t>
            </a:r>
            <a:r>
              <a:rPr lang="en-US" sz="2200" dirty="0"/>
              <a:t>(better collection of drainage)</a:t>
            </a:r>
          </a:p>
          <a:p>
            <a:r>
              <a:rPr lang="en-US" sz="2800" dirty="0"/>
              <a:t>2006 – 2007 Design &amp; Permitting</a:t>
            </a:r>
          </a:p>
          <a:p>
            <a:r>
              <a:rPr lang="en-US" sz="2800" dirty="0"/>
              <a:t>2007 – 2008 Additional grant from OSM</a:t>
            </a:r>
          </a:p>
          <a:p>
            <a:r>
              <a:rPr lang="en-US" sz="2800" dirty="0"/>
              <a:t>2008 Construction</a:t>
            </a:r>
          </a:p>
          <a:p>
            <a:pPr lvl="1"/>
            <a:r>
              <a:rPr lang="en-US" sz="2400" dirty="0"/>
              <a:t>Placed on-line April 2008</a:t>
            </a:r>
          </a:p>
        </p:txBody>
      </p:sp>
    </p:spTree>
    <p:extLst>
      <p:ext uri="{BB962C8B-B14F-4D97-AF65-F5344CB8AC3E}">
        <p14:creationId xmlns:p14="http://schemas.microsoft.com/office/powerpoint/2010/main" val="403370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NFMU9 vs. FCRAW Monitoring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244F5D-E335-4B95-8E82-D49ECD32A6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050" y="973122"/>
            <a:ext cx="8663520" cy="56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3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Pond 3 (Pre-Expansion) Monitoring Summary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A75D49-79F1-48D7-BFBF-F5F1EB94F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32769"/>
              </p:ext>
            </p:extLst>
          </p:nvPr>
        </p:nvGraphicFramePr>
        <p:xfrm>
          <a:off x="153971" y="1149734"/>
          <a:ext cx="11921912" cy="556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418">
                  <a:extLst>
                    <a:ext uri="{9D8B030D-6E8A-4147-A177-3AD203B41FA5}">
                      <a16:colId xmlns:a16="http://schemas.microsoft.com/office/drawing/2014/main" val="2455615087"/>
                    </a:ext>
                  </a:extLst>
                </a:gridCol>
                <a:gridCol w="785153">
                  <a:extLst>
                    <a:ext uri="{9D8B030D-6E8A-4147-A177-3AD203B41FA5}">
                      <a16:colId xmlns:a16="http://schemas.microsoft.com/office/drawing/2014/main" val="3962933454"/>
                    </a:ext>
                  </a:extLst>
                </a:gridCol>
                <a:gridCol w="835643">
                  <a:extLst>
                    <a:ext uri="{9D8B030D-6E8A-4147-A177-3AD203B41FA5}">
                      <a16:colId xmlns:a16="http://schemas.microsoft.com/office/drawing/2014/main" val="2413954926"/>
                    </a:ext>
                  </a:extLst>
                </a:gridCol>
                <a:gridCol w="750244">
                  <a:extLst>
                    <a:ext uri="{9D8B030D-6E8A-4147-A177-3AD203B41FA5}">
                      <a16:colId xmlns:a16="http://schemas.microsoft.com/office/drawing/2014/main" val="217177865"/>
                    </a:ext>
                  </a:extLst>
                </a:gridCol>
                <a:gridCol w="781505">
                  <a:extLst>
                    <a:ext uri="{9D8B030D-6E8A-4147-A177-3AD203B41FA5}">
                      <a16:colId xmlns:a16="http://schemas.microsoft.com/office/drawing/2014/main" val="3971819307"/>
                    </a:ext>
                  </a:extLst>
                </a:gridCol>
                <a:gridCol w="779447">
                  <a:extLst>
                    <a:ext uri="{9D8B030D-6E8A-4147-A177-3AD203B41FA5}">
                      <a16:colId xmlns:a16="http://schemas.microsoft.com/office/drawing/2014/main" val="3402921211"/>
                    </a:ext>
                  </a:extLst>
                </a:gridCol>
                <a:gridCol w="933430">
                  <a:extLst>
                    <a:ext uri="{9D8B030D-6E8A-4147-A177-3AD203B41FA5}">
                      <a16:colId xmlns:a16="http://schemas.microsoft.com/office/drawing/2014/main" val="4050269404"/>
                    </a:ext>
                  </a:extLst>
                </a:gridCol>
                <a:gridCol w="982468">
                  <a:extLst>
                    <a:ext uri="{9D8B030D-6E8A-4147-A177-3AD203B41FA5}">
                      <a16:colId xmlns:a16="http://schemas.microsoft.com/office/drawing/2014/main" val="3287693635"/>
                    </a:ext>
                  </a:extLst>
                </a:gridCol>
                <a:gridCol w="823934">
                  <a:extLst>
                    <a:ext uri="{9D8B030D-6E8A-4147-A177-3AD203B41FA5}">
                      <a16:colId xmlns:a16="http://schemas.microsoft.com/office/drawing/2014/main" val="3233212570"/>
                    </a:ext>
                  </a:extLst>
                </a:gridCol>
                <a:gridCol w="823934">
                  <a:extLst>
                    <a:ext uri="{9D8B030D-6E8A-4147-A177-3AD203B41FA5}">
                      <a16:colId xmlns:a16="http://schemas.microsoft.com/office/drawing/2014/main" val="53047046"/>
                    </a:ext>
                  </a:extLst>
                </a:gridCol>
                <a:gridCol w="823934">
                  <a:extLst>
                    <a:ext uri="{9D8B030D-6E8A-4147-A177-3AD203B41FA5}">
                      <a16:colId xmlns:a16="http://schemas.microsoft.com/office/drawing/2014/main" val="1231418017"/>
                    </a:ext>
                  </a:extLst>
                </a:gridCol>
                <a:gridCol w="823934">
                  <a:extLst>
                    <a:ext uri="{9D8B030D-6E8A-4147-A177-3AD203B41FA5}">
                      <a16:colId xmlns:a16="http://schemas.microsoft.com/office/drawing/2014/main" val="258744127"/>
                    </a:ext>
                  </a:extLst>
                </a:gridCol>
                <a:gridCol w="823934">
                  <a:extLst>
                    <a:ext uri="{9D8B030D-6E8A-4147-A177-3AD203B41FA5}">
                      <a16:colId xmlns:a16="http://schemas.microsoft.com/office/drawing/2014/main" val="514319625"/>
                    </a:ext>
                  </a:extLst>
                </a:gridCol>
                <a:gridCol w="823934">
                  <a:extLst>
                    <a:ext uri="{9D8B030D-6E8A-4147-A177-3AD203B41FA5}">
                      <a16:colId xmlns:a16="http://schemas.microsoft.com/office/drawing/2014/main" val="2565195350"/>
                    </a:ext>
                  </a:extLst>
                </a:gridCol>
              </a:tblGrid>
              <a:tr h="10430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Flow</a:t>
                      </a:r>
                    </a:p>
                    <a:p>
                      <a:pPr algn="ctr"/>
                      <a:r>
                        <a:rPr lang="en-US" sz="1050" b="0" dirty="0"/>
                        <a:t>gpm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Field pH</a:t>
                      </a:r>
                    </a:p>
                    <a:p>
                      <a:pPr algn="ctr"/>
                      <a:r>
                        <a:rPr lang="en-US" sz="1050" b="0" dirty="0"/>
                        <a:t>s.u.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Lab pH</a:t>
                      </a:r>
                    </a:p>
                    <a:p>
                      <a:pPr algn="ctr"/>
                      <a:r>
                        <a:rPr lang="en-US" sz="1050" b="0" dirty="0"/>
                        <a:t>s.u.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Field Alk.</a:t>
                      </a:r>
                    </a:p>
                    <a:p>
                      <a:pPr algn="ctr"/>
                      <a:r>
                        <a:rPr lang="en-US" sz="1050" b="0" baseline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Lab</a:t>
                      </a:r>
                    </a:p>
                    <a:p>
                      <a:pPr algn="ctr"/>
                      <a:r>
                        <a:rPr lang="en-US" sz="1600" b="0" baseline="0" dirty="0"/>
                        <a:t>Alk.</a:t>
                      </a:r>
                    </a:p>
                    <a:p>
                      <a:pPr algn="ctr"/>
                      <a:r>
                        <a:rPr lang="en-US" sz="1050" b="0" baseline="0" dirty="0"/>
                        <a:t>mg/L</a:t>
                      </a:r>
                      <a:endParaRPr lang="en-US" sz="1050" b="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(Hot) Acidity</a:t>
                      </a:r>
                    </a:p>
                    <a:p>
                      <a:pPr algn="ctr"/>
                      <a:r>
                        <a:rPr lang="en-US" sz="1050" b="0" dirty="0"/>
                        <a:t>mg/LCaCO</a:t>
                      </a:r>
                      <a:r>
                        <a:rPr lang="en-US" sz="1050" b="0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Calc. Acidity</a:t>
                      </a:r>
                    </a:p>
                    <a:p>
                      <a:pPr algn="ctr"/>
                      <a:r>
                        <a:rPr lang="en-US" sz="1050" b="0" dirty="0"/>
                        <a:t>mg/LCaCO</a:t>
                      </a:r>
                      <a:r>
                        <a:rPr lang="en-US" sz="1050" b="0" baseline="-25000" dirty="0"/>
                        <a:t>3</a:t>
                      </a:r>
                      <a:endParaRPr lang="en-US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D.Fe</a:t>
                      </a:r>
                      <a:endParaRPr lang="en-US" sz="1600" b="0" dirty="0"/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D.Mn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D.Al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(Hot)</a:t>
                      </a:r>
                    </a:p>
                    <a:p>
                      <a:pPr algn="ctr"/>
                      <a:r>
                        <a:rPr lang="en-US" sz="1600" b="0" dirty="0"/>
                        <a:t>Acid</a:t>
                      </a:r>
                    </a:p>
                    <a:p>
                      <a:pPr algn="ctr"/>
                      <a:r>
                        <a:rPr lang="en-US" sz="1600" b="0" dirty="0"/>
                        <a:t>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  <a:endParaRPr lang="en-US" sz="1050" b="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Calc.</a:t>
                      </a:r>
                    </a:p>
                    <a:p>
                      <a:pPr algn="ctr"/>
                      <a:r>
                        <a:rPr lang="en-US" sz="1600" b="0" dirty="0"/>
                        <a:t>Acid</a:t>
                      </a:r>
                    </a:p>
                    <a:p>
                      <a:pPr algn="ctr"/>
                      <a:r>
                        <a:rPr lang="en-US" sz="1600" b="0" dirty="0"/>
                        <a:t>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D.Fe</a:t>
                      </a:r>
                      <a:endParaRPr lang="en-US" sz="1600" b="0" dirty="0"/>
                    </a:p>
                    <a:p>
                      <a:pPr algn="ctr"/>
                      <a:r>
                        <a:rPr lang="en-US" sz="1600" b="0" dirty="0"/>
                        <a:t>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3388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09/22/05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04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10/28/05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2800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11/23/05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121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12/26/05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8001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01/31/06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8830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02/21/06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0733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03/15/06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8047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05/25/06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NM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32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08/02/06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4549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01/18/07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103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6.4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5.6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50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31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91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45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38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112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56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2435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Minimum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19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3.9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3.0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56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22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16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61645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052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3383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Maximum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353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79393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“Design”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70/110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285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1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100/353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/>
                        <a:t>100 +/-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555776"/>
                  </a:ext>
                </a:extLst>
              </a:tr>
              <a:tr h="137160">
                <a:tc gridSpan="14">
                  <a:txBody>
                    <a:bodyPr/>
                    <a:lstStyle/>
                    <a:p>
                      <a:r>
                        <a:rPr lang="en-US" sz="1050" dirty="0"/>
                        <a:t>Calculated acidity assumes all Ferrous iron.  Design parameters average/maximum.  Average pH not calculated from H-ion concentrations.  Design Fe load is what was expected discharge from VFPs; It was assumed that about 1/2 of the iron load would be retained within the VFPs as either oxides or sulfides; wetland size was limited by budgetary and site constraints.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1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9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North Fork Montour Run Passive Treatment System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E49CDC02-F154-4870-9043-D12E615A59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056" y="970621"/>
            <a:ext cx="9351496" cy="5672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EF715-2AF5-4EEC-A9FE-8F199FD52C0E}"/>
              </a:ext>
            </a:extLst>
          </p:cNvPr>
          <p:cNvSpPr txBox="1"/>
          <p:nvPr/>
        </p:nvSpPr>
        <p:spPr>
          <a:xfrm>
            <a:off x="1020056" y="4164495"/>
            <a:ext cx="1242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Collection System</a:t>
            </a:r>
          </a:p>
          <a:p>
            <a:r>
              <a:rPr lang="en-US" sz="1400" dirty="0">
                <a:solidFill>
                  <a:schemeClr val="bg1"/>
                </a:solidFill>
              </a:rPr>
              <a:t>(UG </a:t>
            </a:r>
            <a:r>
              <a:rPr lang="en-US" sz="1400" dirty="0" err="1">
                <a:solidFill>
                  <a:schemeClr val="bg1"/>
                </a:solidFill>
              </a:rPr>
              <a:t>Pgh</a:t>
            </a:r>
            <a:r>
              <a:rPr lang="en-US" sz="1400" dirty="0">
                <a:solidFill>
                  <a:schemeClr val="bg1"/>
                </a:solidFill>
              </a:rPr>
              <a:t>. Coal Mine)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C34AB-EC1A-48B8-924C-4F00490259F8}"/>
              </a:ext>
            </a:extLst>
          </p:cNvPr>
          <p:cNvSpPr txBox="1"/>
          <p:nvPr/>
        </p:nvSpPr>
        <p:spPr>
          <a:xfrm>
            <a:off x="1820448" y="2955789"/>
            <a:ext cx="112163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ALD (under highway)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0AE74-C11D-41B8-91F8-555E074C10B1}"/>
              </a:ext>
            </a:extLst>
          </p:cNvPr>
          <p:cNvSpPr txBox="1"/>
          <p:nvPr/>
        </p:nvSpPr>
        <p:spPr>
          <a:xfrm>
            <a:off x="3641372" y="3498913"/>
            <a:ext cx="73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Pond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52FBBB-451F-4846-9833-C2572D2E98AF}"/>
              </a:ext>
            </a:extLst>
          </p:cNvPr>
          <p:cNvSpPr txBox="1"/>
          <p:nvPr/>
        </p:nvSpPr>
        <p:spPr>
          <a:xfrm>
            <a:off x="3524280" y="2428643"/>
            <a:ext cx="73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Pond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0B81B3-8AEB-4CB3-9489-335E35C99841}"/>
              </a:ext>
            </a:extLst>
          </p:cNvPr>
          <p:cNvSpPr txBox="1"/>
          <p:nvPr/>
        </p:nvSpPr>
        <p:spPr>
          <a:xfrm>
            <a:off x="8878593" y="2481498"/>
            <a:ext cx="96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Wetland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EF71A-58AF-4FCC-8724-69A88CFA0020}"/>
              </a:ext>
            </a:extLst>
          </p:cNvPr>
          <p:cNvSpPr txBox="1"/>
          <p:nvPr/>
        </p:nvSpPr>
        <p:spPr>
          <a:xfrm>
            <a:off x="5193897" y="3641348"/>
            <a:ext cx="83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Pond 3A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DFA8F-9219-4F7D-9432-7B74D497EF83}"/>
              </a:ext>
            </a:extLst>
          </p:cNvPr>
          <p:cNvSpPr txBox="1"/>
          <p:nvPr/>
        </p:nvSpPr>
        <p:spPr>
          <a:xfrm>
            <a:off x="4728702" y="2428643"/>
            <a:ext cx="73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Pond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ED30B4-7EB4-4FFC-82EB-4A4C04294739}"/>
              </a:ext>
            </a:extLst>
          </p:cNvPr>
          <p:cNvSpPr txBox="1"/>
          <p:nvPr/>
        </p:nvSpPr>
        <p:spPr>
          <a:xfrm>
            <a:off x="6504720" y="4040812"/>
            <a:ext cx="96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VFP-West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6DC627-1C03-4A92-B7FB-6B079EBB1593}"/>
              </a:ext>
            </a:extLst>
          </p:cNvPr>
          <p:cNvSpPr txBox="1"/>
          <p:nvPr/>
        </p:nvSpPr>
        <p:spPr>
          <a:xfrm>
            <a:off x="6673973" y="2853854"/>
            <a:ext cx="96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VFP-East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5DD466B-0275-47BD-A2C2-5C2F62220612}"/>
              </a:ext>
            </a:extLst>
          </p:cNvPr>
          <p:cNvSpPr/>
          <p:nvPr/>
        </p:nvSpPr>
        <p:spPr>
          <a:xfrm>
            <a:off x="2613991" y="1252330"/>
            <a:ext cx="665922" cy="149087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9814AF-DE0B-4D76-A47A-5C4ED03B8D40}"/>
              </a:ext>
            </a:extLst>
          </p:cNvPr>
          <p:cNvSpPr txBox="1"/>
          <p:nvPr/>
        </p:nvSpPr>
        <p:spPr>
          <a:xfrm>
            <a:off x="2637611" y="1058466"/>
            <a:ext cx="73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North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C4660-DBF0-436E-9E59-B0D00EA0DEBA}"/>
              </a:ext>
            </a:extLst>
          </p:cNvPr>
          <p:cNvSpPr txBox="1"/>
          <p:nvPr/>
        </p:nvSpPr>
        <p:spPr>
          <a:xfrm>
            <a:off x="5193897" y="5733490"/>
            <a:ext cx="125776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US Route 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B7259B-2640-4F66-AB95-745BE7F12CB8}"/>
              </a:ext>
            </a:extLst>
          </p:cNvPr>
          <p:cNvSpPr txBox="1"/>
          <p:nvPr/>
        </p:nvSpPr>
        <p:spPr>
          <a:xfrm rot="15724951" flipV="1">
            <a:off x="2697449" y="4576866"/>
            <a:ext cx="185039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Route 576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“Findlay Connector”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B27872-8D32-43B5-B8B5-550997D12337}"/>
              </a:ext>
            </a:extLst>
          </p:cNvPr>
          <p:cNvSpPr txBox="1"/>
          <p:nvPr/>
        </p:nvSpPr>
        <p:spPr>
          <a:xfrm>
            <a:off x="4315027" y="4485441"/>
            <a:ext cx="284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ALD Outlet/Pond 1 Inlet: FC Raw</a:t>
            </a:r>
          </a:p>
          <a:p>
            <a:r>
              <a:rPr lang="en-US" sz="1400" dirty="0">
                <a:solidFill>
                  <a:schemeClr val="bg1"/>
                </a:solidFill>
              </a:rPr>
              <a:t>(outlet of 18” concrete pipe)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119898-7F57-432D-91A6-4CA17B9F0EE3}"/>
              </a:ext>
            </a:extLst>
          </p:cNvPr>
          <p:cNvCxnSpPr/>
          <p:nvPr/>
        </p:nvCxnSpPr>
        <p:spPr>
          <a:xfrm flipH="1" flipV="1">
            <a:off x="3441032" y="3498913"/>
            <a:ext cx="1002631" cy="1065066"/>
          </a:xfrm>
          <a:prstGeom prst="straightConnector1">
            <a:avLst/>
          </a:prstGeom>
          <a:ln w="222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9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North Fork Passive Treatment System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B7DF1C1-0BCD-418F-9890-94B2B599A9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329747"/>
            <a:ext cx="11814526" cy="435985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E62F96-352A-47E3-A294-CFDB850E2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2298" y="2126081"/>
            <a:ext cx="3296818" cy="16758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Looking south towards future treatment expansion area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ALD under 18” open joint RCP Culvert bedded in non-calcareous river gravel overlain by geotextile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C9AD62C-38B1-46DD-8DF8-6AF818C398B2}"/>
              </a:ext>
            </a:extLst>
          </p:cNvPr>
          <p:cNvSpPr txBox="1">
            <a:spLocks/>
          </p:cNvSpPr>
          <p:nvPr/>
        </p:nvSpPr>
        <p:spPr>
          <a:xfrm>
            <a:off x="363960" y="5846969"/>
            <a:ext cx="3750840" cy="1138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/>
              <a:t>Not shown:  3 </a:t>
            </a:r>
            <a:r>
              <a:rPr lang="en-US" sz="1700" dirty="0" err="1"/>
              <a:t>trompes</a:t>
            </a:r>
            <a:r>
              <a:rPr lang="en-US" sz="1700" dirty="0"/>
              <a:t> below wetland with aerator in Pond 2</a:t>
            </a:r>
          </a:p>
        </p:txBody>
      </p:sp>
    </p:spTree>
    <p:extLst>
      <p:ext uri="{BB962C8B-B14F-4D97-AF65-F5344CB8AC3E}">
        <p14:creationId xmlns:p14="http://schemas.microsoft.com/office/powerpoint/2010/main" val="141848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North Fork Passive Treatment System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DC588CEE-FBDA-484E-AD92-AECB7675E6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800" y="958850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72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North Fork Passive Treatment System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986CA057-8D8E-4277-9545-E5C6163769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946" y="993913"/>
            <a:ext cx="9747606" cy="57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0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North Fork Passive Treatment System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AED9B31B-E3BF-4B2A-AE60-17CD60B18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572" y="1003852"/>
            <a:ext cx="9181351" cy="56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0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Vertical Flow Pond As-Built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E3C2-6C97-4625-99E7-7F5212CAD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86" y="1257300"/>
            <a:ext cx="11524883" cy="5422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System put on-line 04/28/08</a:t>
            </a:r>
          </a:p>
          <a:p>
            <a:pPr marL="0" indent="0">
              <a:buNone/>
            </a:pPr>
            <a:r>
              <a:rPr lang="en-US" sz="2000" b="1" u="sng" dirty="0"/>
              <a:t>Quantities Per Pond (Flow to be SPLIT EQUALLY)</a:t>
            </a:r>
          </a:p>
          <a:p>
            <a:r>
              <a:rPr lang="en-US" sz="2000" dirty="0"/>
              <a:t>1200 tons AASHTO #67 limestone (90% CaCO3)</a:t>
            </a:r>
          </a:p>
          <a:p>
            <a:r>
              <a:rPr lang="en-US" sz="2000" dirty="0"/>
              <a:t>440 CY wood chips</a:t>
            </a:r>
          </a:p>
          <a:p>
            <a:r>
              <a:rPr lang="en-US" sz="2000" dirty="0"/>
              <a:t>440 CY spent mushroom compost</a:t>
            </a:r>
          </a:p>
          <a:p>
            <a:r>
              <a:rPr lang="en-US" sz="2000" dirty="0"/>
              <a:t>888 CY limestone + 880 CY organic = 1768 CY mixture</a:t>
            </a:r>
          </a:p>
          <a:p>
            <a:r>
              <a:rPr lang="en-US" sz="2000" dirty="0"/>
              <a:t>As-built </a:t>
            </a:r>
          </a:p>
          <a:p>
            <a:pPr lvl="1"/>
            <a:r>
              <a:rPr lang="en-US" sz="1600" b="1" u="sng" dirty="0"/>
              <a:t>VFPW ~1130 CY </a:t>
            </a:r>
            <a:r>
              <a:rPr lang="en-US" sz="1600" dirty="0"/>
              <a:t>~3’ thick (36% reduction due to mixing)</a:t>
            </a:r>
          </a:p>
          <a:p>
            <a:pPr lvl="1"/>
            <a:r>
              <a:rPr lang="en-US" sz="1600" b="1" u="sng" dirty="0"/>
              <a:t>VFPE ~1160 CY</a:t>
            </a:r>
            <a:r>
              <a:rPr lang="en-US" sz="1600" dirty="0"/>
              <a:t> ~3’ thick (34 % reduction due to mixing)</a:t>
            </a:r>
          </a:p>
          <a:p>
            <a:r>
              <a:rPr lang="en-US" sz="2000" dirty="0"/>
              <a:t>~8” PADOT #3 limestone aggregate above 4” pipes (~1’ total)</a:t>
            </a:r>
          </a:p>
          <a:p>
            <a:pPr lvl="1"/>
            <a:r>
              <a:rPr lang="en-US" sz="1600" dirty="0"/>
              <a:t>VFPW: 300 CY = ~400 Tons</a:t>
            </a:r>
          </a:p>
          <a:p>
            <a:pPr lvl="1"/>
            <a:r>
              <a:rPr lang="en-US" sz="1600" dirty="0"/>
              <a:t>VFPE 300 CY = ~400 Tons</a:t>
            </a:r>
          </a:p>
          <a:p>
            <a:r>
              <a:rPr lang="en-US" sz="2000" dirty="0"/>
              <a:t>4-Cell 4” SDR35 PVC underdrain (laterals perforated, solid headers)</a:t>
            </a:r>
          </a:p>
          <a:p>
            <a:r>
              <a:rPr lang="en-US" sz="2000" dirty="0"/>
              <a:t>~3” PADOT #3 aggregate pipe bedding</a:t>
            </a:r>
          </a:p>
          <a:p>
            <a:r>
              <a:rPr lang="en-US" sz="2000" dirty="0"/>
              <a:t>Woven geotextile on pond bottom &amp; up sides to top of treatment media</a:t>
            </a:r>
          </a:p>
          <a:p>
            <a:pPr marL="0" indent="0">
              <a:buNone/>
            </a:pPr>
            <a:r>
              <a:rPr lang="en-US" sz="1700" dirty="0"/>
              <a:t>(As-Built Information available on datashed.org: https://www.datashed.org/north-fork-montour-run/downloads)</a:t>
            </a:r>
          </a:p>
        </p:txBody>
      </p:sp>
      <p:pic>
        <p:nvPicPr>
          <p:cNvPr id="7" name="Picture 6" descr="A sign on a dirt road&#10;&#10;Description automatically generated">
            <a:extLst>
              <a:ext uri="{FF2B5EF4-FFF2-40B4-BE49-F238E27FC236}">
                <a16:creationId xmlns:a16="http://schemas.microsoft.com/office/drawing/2014/main" id="{8EE09DFD-629F-4980-A523-36030B3914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040" y="408807"/>
            <a:ext cx="4993873" cy="37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4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1053176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Vertical Flow Pond Treatment Media &amp; Underdrain</a:t>
            </a:r>
          </a:p>
        </p:txBody>
      </p:sp>
      <p:pic>
        <p:nvPicPr>
          <p:cNvPr id="14" name="Picture 13" descr="A bench on a rocky beach&#10;&#10;Description automatically generated">
            <a:extLst>
              <a:ext uri="{FF2B5EF4-FFF2-40B4-BE49-F238E27FC236}">
                <a16:creationId xmlns:a16="http://schemas.microsoft.com/office/drawing/2014/main" id="{AF5A6995-A228-4F5F-A785-6A6EF80081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90" y="1526683"/>
            <a:ext cx="6935703" cy="5201777"/>
          </a:xfrm>
          <a:prstGeom prst="rect">
            <a:avLst/>
          </a:prstGeom>
        </p:spPr>
      </p:pic>
      <p:pic>
        <p:nvPicPr>
          <p:cNvPr id="16" name="Picture 15" descr="A pile of rocks&#10;&#10;Description automatically generated">
            <a:extLst>
              <a:ext uri="{FF2B5EF4-FFF2-40B4-BE49-F238E27FC236}">
                <a16:creationId xmlns:a16="http://schemas.microsoft.com/office/drawing/2014/main" id="{D8AD4512-EFA0-469D-B1D2-24416D1CA2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81" y="988392"/>
            <a:ext cx="4199466" cy="48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8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Montour Run Watershed</a:t>
            </a:r>
          </a:p>
        </p:txBody>
      </p:sp>
      <p:pic>
        <p:nvPicPr>
          <p:cNvPr id="14" name="Picture 2" descr="Z:\1BioMost\1495119-Milk Run\1495 Presentation\(05) MRWA Cleanup Plan.jpg">
            <a:extLst>
              <a:ext uri="{FF2B5EF4-FFF2-40B4-BE49-F238E27FC236}">
                <a16:creationId xmlns:a16="http://schemas.microsoft.com/office/drawing/2014/main" id="{0BD2DF6D-F27E-4620-822A-67182E0F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914" y="875749"/>
            <a:ext cx="8839200" cy="589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352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Vertical Flow Pond Detail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E54674CC-4561-4AB4-BC12-2AD537F90C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38" y="923248"/>
            <a:ext cx="11281776" cy="58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VFP Performance Pre-2018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A75D49-79F1-48D7-BFBF-F5F1EB94F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728792"/>
              </p:ext>
            </p:extLst>
          </p:nvPr>
        </p:nvGraphicFramePr>
        <p:xfrm>
          <a:off x="145949" y="1117650"/>
          <a:ext cx="11885628" cy="561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682">
                  <a:extLst>
                    <a:ext uri="{9D8B030D-6E8A-4147-A177-3AD203B41FA5}">
                      <a16:colId xmlns:a16="http://schemas.microsoft.com/office/drawing/2014/main" val="2455615087"/>
                    </a:ext>
                  </a:extLst>
                </a:gridCol>
                <a:gridCol w="1230653">
                  <a:extLst>
                    <a:ext uri="{9D8B030D-6E8A-4147-A177-3AD203B41FA5}">
                      <a16:colId xmlns:a16="http://schemas.microsoft.com/office/drawing/2014/main" val="3962933454"/>
                    </a:ext>
                  </a:extLst>
                </a:gridCol>
                <a:gridCol w="1241805">
                  <a:extLst>
                    <a:ext uri="{9D8B030D-6E8A-4147-A177-3AD203B41FA5}">
                      <a16:colId xmlns:a16="http://schemas.microsoft.com/office/drawing/2014/main" val="217177865"/>
                    </a:ext>
                  </a:extLst>
                </a:gridCol>
                <a:gridCol w="1290142">
                  <a:extLst>
                    <a:ext uri="{9D8B030D-6E8A-4147-A177-3AD203B41FA5}">
                      <a16:colId xmlns:a16="http://schemas.microsoft.com/office/drawing/2014/main" val="3402921211"/>
                    </a:ext>
                  </a:extLst>
                </a:gridCol>
                <a:gridCol w="1545015">
                  <a:extLst>
                    <a:ext uri="{9D8B030D-6E8A-4147-A177-3AD203B41FA5}">
                      <a16:colId xmlns:a16="http://schemas.microsoft.com/office/drawing/2014/main" val="4050269404"/>
                    </a:ext>
                  </a:extLst>
                </a:gridCol>
                <a:gridCol w="1363777">
                  <a:extLst>
                    <a:ext uri="{9D8B030D-6E8A-4147-A177-3AD203B41FA5}">
                      <a16:colId xmlns:a16="http://schemas.microsoft.com/office/drawing/2014/main" val="3233212570"/>
                    </a:ext>
                  </a:extLst>
                </a:gridCol>
                <a:gridCol w="1363777">
                  <a:extLst>
                    <a:ext uri="{9D8B030D-6E8A-4147-A177-3AD203B41FA5}">
                      <a16:colId xmlns:a16="http://schemas.microsoft.com/office/drawing/2014/main" val="53047046"/>
                    </a:ext>
                  </a:extLst>
                </a:gridCol>
                <a:gridCol w="1363777">
                  <a:extLst>
                    <a:ext uri="{9D8B030D-6E8A-4147-A177-3AD203B41FA5}">
                      <a16:colId xmlns:a16="http://schemas.microsoft.com/office/drawing/2014/main" val="1231418017"/>
                    </a:ext>
                  </a:extLst>
                </a:gridCol>
              </a:tblGrid>
              <a:tr h="10430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VFP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Flow</a:t>
                      </a:r>
                    </a:p>
                    <a:p>
                      <a:pPr algn="ctr"/>
                      <a:r>
                        <a:rPr lang="en-US" sz="1050" b="0" dirty="0"/>
                        <a:t>gpm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Lab pH</a:t>
                      </a:r>
                    </a:p>
                    <a:p>
                      <a:pPr algn="ctr"/>
                      <a:r>
                        <a:rPr lang="en-US" sz="1050" b="0" dirty="0"/>
                        <a:t>s.u.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Lab</a:t>
                      </a:r>
                    </a:p>
                    <a:p>
                      <a:pPr algn="ctr"/>
                      <a:r>
                        <a:rPr lang="en-US" sz="1600" b="0" baseline="0" dirty="0"/>
                        <a:t>Alk.</a:t>
                      </a:r>
                    </a:p>
                    <a:p>
                      <a:pPr algn="ctr"/>
                      <a:r>
                        <a:rPr lang="en-US" sz="1050" b="0" baseline="0" dirty="0"/>
                        <a:t>mg/L</a:t>
                      </a:r>
                      <a:endParaRPr lang="en-US" sz="1050" b="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(Hot) Acidity</a:t>
                      </a:r>
                    </a:p>
                    <a:p>
                      <a:pPr algn="ctr"/>
                      <a:r>
                        <a:rPr lang="en-US" sz="1050" b="0" dirty="0"/>
                        <a:t>mg/LCaCO</a:t>
                      </a:r>
                      <a:r>
                        <a:rPr lang="en-US" sz="1050" b="0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T.Fe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T.Mn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T.Al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3388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WEST – Minimum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-373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8922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WEST – 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794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WEST – Median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9162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WEST – Maximum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58603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8001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EAST – Minimum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8830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EAST – 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0733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EAST - Median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252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EAST – Maximum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804793"/>
                  </a:ext>
                </a:extLst>
              </a:tr>
              <a:tr h="228600">
                <a:tc gridSpan="8">
                  <a:txBody>
                    <a:bodyPr/>
                    <a:lstStyle/>
                    <a:p>
                      <a:r>
                        <a:rPr lang="en-US" sz="1200" dirty="0"/>
                        <a:t>Six samples collected: 06/01/09, 9/24/09, 11/28/09, 03/27/10, 05/15/12, 06/09/15.  580 mg/L lab alkalinity taken 9/24/09 with 3 gpm flow, field alk. was 582 mg/L.</a:t>
                      </a:r>
                    </a:p>
                    <a:p>
                      <a:r>
                        <a:rPr lang="en-US" sz="1200" dirty="0"/>
                        <a:t>Additional data available on </a:t>
                      </a:r>
                      <a:r>
                        <a:rPr lang="en-US" sz="1200" b="1" dirty="0"/>
                        <a:t>www.datashed.org </a:t>
                      </a:r>
                      <a:r>
                        <a:rPr lang="en-US" sz="1200" dirty="0"/>
                        <a:t>(</a:t>
                      </a:r>
                      <a:r>
                        <a:rPr lang="en-US" sz="1200" b="1" dirty="0"/>
                        <a:t>https://www.datashed.org/north-fork-montour-run/reports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15711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94F56A2-EA5A-4EEE-8F58-14589CEAD0C6}"/>
              </a:ext>
            </a:extLst>
          </p:cNvPr>
          <p:cNvSpPr/>
          <p:nvPr/>
        </p:nvSpPr>
        <p:spPr>
          <a:xfrm>
            <a:off x="6890081" y="1854752"/>
            <a:ext cx="1564106" cy="45158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48751-D9F9-4DDE-854F-02EC187B3B54}"/>
              </a:ext>
            </a:extLst>
          </p:cNvPr>
          <p:cNvSpPr txBox="1"/>
          <p:nvPr/>
        </p:nvSpPr>
        <p:spPr>
          <a:xfrm>
            <a:off x="6291360" y="4025348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CONSITENTLY ALKALINE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D75503-DDD2-4AB4-A95B-D855B4C2B191}"/>
              </a:ext>
            </a:extLst>
          </p:cNvPr>
          <p:cNvSpPr/>
          <p:nvPr/>
        </p:nvSpPr>
        <p:spPr>
          <a:xfrm>
            <a:off x="2778157" y="1873410"/>
            <a:ext cx="1564106" cy="45158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44133-997D-4774-8590-863AB97D2837}"/>
              </a:ext>
            </a:extLst>
          </p:cNvPr>
          <p:cNvSpPr txBox="1"/>
          <p:nvPr/>
        </p:nvSpPr>
        <p:spPr>
          <a:xfrm>
            <a:off x="2179436" y="4044006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AT/BELOW DESIGN</a:t>
            </a:r>
          </a:p>
        </p:txBody>
      </p:sp>
    </p:spTree>
    <p:extLst>
      <p:ext uri="{BB962C8B-B14F-4D97-AF65-F5344CB8AC3E}">
        <p14:creationId xmlns:p14="http://schemas.microsoft.com/office/powerpoint/2010/main" val="9625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10 Years Later: The Discharge is Bad!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5D877-A0A5-4E88-817E-2018C28F5A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447" y="1642188"/>
            <a:ext cx="6834299" cy="48802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1E4768-B7D0-486F-80D3-0D82946A7F7C}"/>
              </a:ext>
            </a:extLst>
          </p:cNvPr>
          <p:cNvGrpSpPr/>
          <p:nvPr/>
        </p:nvGrpSpPr>
        <p:grpSpPr>
          <a:xfrm>
            <a:off x="284165" y="3549402"/>
            <a:ext cx="3101118" cy="3101118"/>
            <a:chOff x="499362" y="3288145"/>
            <a:chExt cx="3101118" cy="3101118"/>
          </a:xfrm>
        </p:grpSpPr>
        <p:pic>
          <p:nvPicPr>
            <p:cNvPr id="1026" name="Picture 2" descr="Image result for oh no emoji">
              <a:extLst>
                <a:ext uri="{FF2B5EF4-FFF2-40B4-BE49-F238E27FC236}">
                  <a16:creationId xmlns:a16="http://schemas.microsoft.com/office/drawing/2014/main" id="{707B954F-C832-4612-842A-E38D2D19B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581" y="3781088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FAFACB6C-2E59-4556-98FA-3B343A167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362" y="3288145"/>
              <a:ext cx="3101118" cy="3101118"/>
            </a:xfrm>
            <a:prstGeom prst="donut">
              <a:avLst>
                <a:gd name="adj" fmla="val 1630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E3C2-6C97-4625-99E7-7F5212CAD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2753344" cy="18898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04/26/18 Wetland</a:t>
            </a:r>
          </a:p>
          <a:p>
            <a:r>
              <a:rPr lang="en-US" dirty="0"/>
              <a:t>5 pH</a:t>
            </a:r>
          </a:p>
          <a:p>
            <a:r>
              <a:rPr lang="en-US" dirty="0"/>
              <a:t>96 mg/L acid</a:t>
            </a:r>
          </a:p>
          <a:p>
            <a:r>
              <a:rPr lang="en-US" dirty="0"/>
              <a:t>56 mg/L Fe</a:t>
            </a:r>
          </a:p>
          <a:p>
            <a:r>
              <a:rPr lang="en-US" dirty="0"/>
              <a:t>6 mg/L Al</a:t>
            </a:r>
          </a:p>
        </p:txBody>
      </p:sp>
    </p:spTree>
    <p:extLst>
      <p:ext uri="{BB962C8B-B14F-4D97-AF65-F5344CB8AC3E}">
        <p14:creationId xmlns:p14="http://schemas.microsoft.com/office/powerpoint/2010/main" val="113507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2018 – THE. WETTEST. YEAR. EVER.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B9AC7D-CAAB-4729-89FD-4D80F368E838}"/>
              </a:ext>
            </a:extLst>
          </p:cNvPr>
          <p:cNvSpPr txBox="1">
            <a:spLocks/>
          </p:cNvSpPr>
          <p:nvPr/>
        </p:nvSpPr>
        <p:spPr>
          <a:xfrm>
            <a:off x="123824" y="1143000"/>
            <a:ext cx="11839575" cy="538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57.83 inches of rain in Pittsburgh</a:t>
            </a:r>
          </a:p>
          <a:p>
            <a:pPr lvl="1"/>
            <a:r>
              <a:rPr lang="en-US" sz="2800" dirty="0"/>
              <a:t>19.64 inches above normal</a:t>
            </a:r>
          </a:p>
          <a:p>
            <a:pPr lvl="1"/>
            <a:r>
              <a:rPr lang="en-US" sz="2800" dirty="0"/>
              <a:t>51% higher than normal</a:t>
            </a:r>
          </a:p>
          <a:p>
            <a:r>
              <a:rPr lang="en-US" sz="3200" dirty="0"/>
              <a:t>174 days with &gt;0.01 inches of rain </a:t>
            </a:r>
          </a:p>
          <a:p>
            <a:pPr lvl="1"/>
            <a:r>
              <a:rPr lang="en-US" sz="2800" dirty="0"/>
              <a:t>Rained every other day on average</a:t>
            </a:r>
          </a:p>
          <a:p>
            <a:pPr lvl="1"/>
            <a:r>
              <a:rPr lang="en-US" sz="2800" dirty="0"/>
              <a:t>15% higher than normal</a:t>
            </a:r>
          </a:p>
          <a:p>
            <a:r>
              <a:rPr lang="en-US" sz="3200" dirty="0"/>
              <a:t>83 days with &gt;0.1 inches of rain</a:t>
            </a:r>
          </a:p>
          <a:p>
            <a:pPr lvl="1"/>
            <a:r>
              <a:rPr lang="en-US" sz="2800" dirty="0"/>
              <a:t>38% higher than normal</a:t>
            </a:r>
          </a:p>
          <a:p>
            <a:pPr marL="457200" lvl="1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400" dirty="0"/>
          </a:p>
          <a:p>
            <a:endParaRPr lang="en-US" sz="3200" dirty="0"/>
          </a:p>
        </p:txBody>
      </p:sp>
      <p:pic>
        <p:nvPicPr>
          <p:cNvPr id="9" name="Picture 2" descr="Image result for 2018 pittsburgh flood pictures">
            <a:extLst>
              <a:ext uri="{FF2B5EF4-FFF2-40B4-BE49-F238E27FC236}">
                <a16:creationId xmlns:a16="http://schemas.microsoft.com/office/drawing/2014/main" id="{EF28D3F5-4825-406B-9757-D90E4120F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8008" y="182337"/>
            <a:ext cx="4543426" cy="34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2018 pittsburgh flood pictures">
            <a:extLst>
              <a:ext uri="{FF2B5EF4-FFF2-40B4-BE49-F238E27FC236}">
                <a16:creationId xmlns:a16="http://schemas.microsoft.com/office/drawing/2014/main" id="{788648DF-0A14-4A92-9FBD-765086B1F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09" y="3735978"/>
            <a:ext cx="4543425" cy="30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95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24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is the System Expected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E3C2-6C97-4625-99E7-7F5212CAD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23" y="1263818"/>
            <a:ext cx="10052637" cy="520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04/26/18</a:t>
            </a:r>
          </a:p>
          <a:p>
            <a:r>
              <a:rPr lang="en-US" sz="2800" dirty="0"/>
              <a:t>“Combined” Measurements (both VFPs)</a:t>
            </a:r>
          </a:p>
          <a:p>
            <a:r>
              <a:rPr lang="en-US" sz="2800" dirty="0"/>
              <a:t>Design Flow:  110 gpm</a:t>
            </a:r>
          </a:p>
          <a:p>
            <a:r>
              <a:rPr lang="en-US" sz="2800" dirty="0"/>
              <a:t>Actual Flow:  228 gpm (207%)</a:t>
            </a:r>
          </a:p>
          <a:p>
            <a:r>
              <a:rPr lang="en-US" sz="2800" dirty="0"/>
              <a:t>Design Acid: </a:t>
            </a:r>
            <a:r>
              <a:rPr lang="en-US" sz="2800" u="sng" dirty="0"/>
              <a:t>353</a:t>
            </a:r>
            <a:r>
              <a:rPr lang="en-US" sz="2800" dirty="0"/>
              <a:t> lb/day (max)</a:t>
            </a:r>
          </a:p>
          <a:p>
            <a:r>
              <a:rPr lang="en-US" sz="2800" dirty="0"/>
              <a:t>Design Acid: ~100 lb/day (avg)</a:t>
            </a:r>
          </a:p>
          <a:p>
            <a:r>
              <a:rPr lang="en-US" sz="2800" dirty="0"/>
              <a:t>Actual Acid In: 778 lb/day (220%) (Pond 3A)</a:t>
            </a:r>
          </a:p>
          <a:p>
            <a:r>
              <a:rPr lang="en-US" sz="2800" dirty="0"/>
              <a:t>Actual Acid Out: 263 lb/day (Wetland)</a:t>
            </a:r>
          </a:p>
          <a:p>
            <a:r>
              <a:rPr lang="en-US" sz="2800" dirty="0"/>
              <a:t>Acid Removed: </a:t>
            </a:r>
            <a:r>
              <a:rPr lang="en-US" sz="2800" u="sng" dirty="0"/>
              <a:t>515</a:t>
            </a:r>
            <a:r>
              <a:rPr lang="en-US" sz="2800" dirty="0"/>
              <a:t> lb/day </a:t>
            </a:r>
            <a:r>
              <a:rPr lang="en-US" sz="2000" dirty="0"/>
              <a:t>(Pond 3A to Wetland)</a:t>
            </a:r>
            <a:endParaRPr lang="en-US" sz="2800" dirty="0"/>
          </a:p>
          <a:p>
            <a:pPr marL="0" indent="0"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SYSTEM OVER PERFORMING MAX DESIGN BY 45%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22A73-D97D-4935-A7F8-46E6C097E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89749" y="1178365"/>
            <a:ext cx="4692482" cy="45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37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Monitoring Data: 04/26/18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663632-42B9-4055-B797-EE88183E4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60763"/>
              </p:ext>
            </p:extLst>
          </p:nvPr>
        </p:nvGraphicFramePr>
        <p:xfrm>
          <a:off x="153971" y="1149734"/>
          <a:ext cx="11887198" cy="526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27">
                  <a:extLst>
                    <a:ext uri="{9D8B030D-6E8A-4147-A177-3AD203B41FA5}">
                      <a16:colId xmlns:a16="http://schemas.microsoft.com/office/drawing/2014/main" val="2455615087"/>
                    </a:ext>
                  </a:extLst>
                </a:gridCol>
                <a:gridCol w="782866">
                  <a:extLst>
                    <a:ext uri="{9D8B030D-6E8A-4147-A177-3AD203B41FA5}">
                      <a16:colId xmlns:a16="http://schemas.microsoft.com/office/drawing/2014/main" val="3962933454"/>
                    </a:ext>
                  </a:extLst>
                </a:gridCol>
                <a:gridCol w="833209">
                  <a:extLst>
                    <a:ext uri="{9D8B030D-6E8A-4147-A177-3AD203B41FA5}">
                      <a16:colId xmlns:a16="http://schemas.microsoft.com/office/drawing/2014/main" val="2413954926"/>
                    </a:ext>
                  </a:extLst>
                </a:gridCol>
                <a:gridCol w="748060">
                  <a:extLst>
                    <a:ext uri="{9D8B030D-6E8A-4147-A177-3AD203B41FA5}">
                      <a16:colId xmlns:a16="http://schemas.microsoft.com/office/drawing/2014/main" val="217177865"/>
                    </a:ext>
                  </a:extLst>
                </a:gridCol>
                <a:gridCol w="779230">
                  <a:extLst>
                    <a:ext uri="{9D8B030D-6E8A-4147-A177-3AD203B41FA5}">
                      <a16:colId xmlns:a16="http://schemas.microsoft.com/office/drawing/2014/main" val="3971819307"/>
                    </a:ext>
                  </a:extLst>
                </a:gridCol>
                <a:gridCol w="777177">
                  <a:extLst>
                    <a:ext uri="{9D8B030D-6E8A-4147-A177-3AD203B41FA5}">
                      <a16:colId xmlns:a16="http://schemas.microsoft.com/office/drawing/2014/main" val="3402921211"/>
                    </a:ext>
                  </a:extLst>
                </a:gridCol>
                <a:gridCol w="1088784">
                  <a:extLst>
                    <a:ext uri="{9D8B030D-6E8A-4147-A177-3AD203B41FA5}">
                      <a16:colId xmlns:a16="http://schemas.microsoft.com/office/drawing/2014/main" val="4050269404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3287693635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2214424202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2523230595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3233212570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53047046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1231418017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1680669383"/>
                    </a:ext>
                  </a:extLst>
                </a:gridCol>
              </a:tblGrid>
              <a:tr h="10430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Flow</a:t>
                      </a:r>
                    </a:p>
                    <a:p>
                      <a:pPr algn="ctr"/>
                      <a:r>
                        <a:rPr lang="en-US" sz="1050" b="0" dirty="0"/>
                        <a:t>gpm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Field pH</a:t>
                      </a:r>
                    </a:p>
                    <a:p>
                      <a:pPr algn="ctr"/>
                      <a:r>
                        <a:rPr lang="en-US" sz="1050" b="0" dirty="0"/>
                        <a:t>s.u.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Lab pH</a:t>
                      </a:r>
                    </a:p>
                    <a:p>
                      <a:pPr algn="ctr"/>
                      <a:r>
                        <a:rPr lang="en-US" sz="1050" b="0" dirty="0"/>
                        <a:t>s.u.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Field Alk.</a:t>
                      </a:r>
                    </a:p>
                    <a:p>
                      <a:pPr algn="ctr"/>
                      <a:r>
                        <a:rPr lang="en-US" sz="1050" b="0" baseline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Lab</a:t>
                      </a:r>
                    </a:p>
                    <a:p>
                      <a:pPr algn="ctr"/>
                      <a:r>
                        <a:rPr lang="en-US" sz="1600" b="0" baseline="0" dirty="0"/>
                        <a:t>Alk.</a:t>
                      </a:r>
                    </a:p>
                    <a:p>
                      <a:pPr algn="ctr"/>
                      <a:r>
                        <a:rPr lang="en-US" sz="1050" b="0" baseline="0" dirty="0"/>
                        <a:t>mg/L</a:t>
                      </a:r>
                      <a:endParaRPr lang="en-US" sz="1050" b="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(Hot) Acidity</a:t>
                      </a:r>
                    </a:p>
                    <a:p>
                      <a:pPr algn="ctr"/>
                      <a:r>
                        <a:rPr lang="en-US" sz="1050" b="0" dirty="0"/>
                        <a:t>mg/LCaCO</a:t>
                      </a:r>
                      <a:r>
                        <a:rPr lang="en-US" sz="1050" b="0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T.Fe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T.Mn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T.Al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Acid Load </a:t>
                      </a:r>
                      <a:r>
                        <a:rPr lang="en-US" sz="1050" b="0" dirty="0"/>
                        <a:t>lb/d</a:t>
                      </a:r>
                    </a:p>
                    <a:p>
                      <a:pPr algn="ctr"/>
                      <a:r>
                        <a:rPr lang="en-US" sz="1050" b="0" dirty="0"/>
                        <a:t>CaCO</a:t>
                      </a:r>
                      <a:r>
                        <a:rPr lang="en-US" sz="1050" b="0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/>
                        <a:t>Δ</a:t>
                      </a:r>
                      <a:r>
                        <a:rPr lang="en-US" sz="1600" b="0" dirty="0"/>
                        <a:t> Acid 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  <a:p>
                      <a:pPr algn="ctr"/>
                      <a:r>
                        <a:rPr lang="en-US" sz="1050" b="0" dirty="0"/>
                        <a:t>CaCO</a:t>
                      </a:r>
                      <a:r>
                        <a:rPr lang="en-US" sz="1050" b="0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Fe 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/>
                        <a:t>Δ</a:t>
                      </a:r>
                      <a:r>
                        <a:rPr lang="en-US" sz="1600" b="0" dirty="0"/>
                        <a:t> Fe 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338899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FC 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0445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Pond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280094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Pond 3A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12151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VFP-West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-211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3222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VFP-East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454912"/>
                  </a:ext>
                </a:extLst>
              </a:tr>
              <a:tr h="597785">
                <a:tc>
                  <a:txBody>
                    <a:bodyPr/>
                    <a:lstStyle/>
                    <a:p>
                      <a:r>
                        <a:rPr lang="en-US" sz="1600" dirty="0"/>
                        <a:t>VFP-East Overflow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~86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N.M.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N.M.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243575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Wetland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-515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7939330"/>
                  </a:ext>
                </a:extLst>
              </a:tr>
              <a:tr h="228600">
                <a:tc gridSpan="14">
                  <a:txBody>
                    <a:bodyPr/>
                    <a:lstStyle/>
                    <a:p>
                      <a:r>
                        <a:rPr lang="en-US" sz="1050" dirty="0"/>
                        <a:t>Pond 2 acid and iron change from FC Raw (Pond 1 not sampled). Wetland acid and iron change calculated from Pond 3A (Inflow to VFPs).  VFP-East Overflow drains to Wetland.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1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594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Bases for Evaluation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4DD84C5-A915-485A-A021-DA2268F8D538}"/>
              </a:ext>
            </a:extLst>
          </p:cNvPr>
          <p:cNvSpPr txBox="1">
            <a:spLocks/>
          </p:cNvSpPr>
          <p:nvPr/>
        </p:nvSpPr>
        <p:spPr>
          <a:xfrm>
            <a:off x="123825" y="1142999"/>
            <a:ext cx="11506200" cy="5456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VFP-West: 1130 CY Mix + 300 CY LS Underdrain</a:t>
            </a:r>
          </a:p>
          <a:p>
            <a:r>
              <a:rPr lang="en-US" sz="3200" dirty="0"/>
              <a:t>VFP-East: 1160 CY Mix + 300 CY LS Underdrain</a:t>
            </a:r>
          </a:p>
          <a:p>
            <a:r>
              <a:rPr lang="en-US" sz="3200" dirty="0"/>
              <a:t>VFP-West </a:t>
            </a:r>
            <a:r>
              <a:rPr lang="en-US" sz="3200" b="1" u="sng" dirty="0"/>
              <a:t>Assumed</a:t>
            </a:r>
            <a:r>
              <a:rPr lang="en-US" sz="3200" dirty="0"/>
              <a:t> Void Volumes: </a:t>
            </a:r>
          </a:p>
          <a:p>
            <a:pPr lvl="1"/>
            <a:r>
              <a:rPr lang="en-US" sz="2800" dirty="0"/>
              <a:t>45,600 gal in LS/organic mixture + 29,700 gal in limestone underdrain</a:t>
            </a:r>
          </a:p>
          <a:p>
            <a:r>
              <a:rPr lang="en-US" sz="3200" dirty="0"/>
              <a:t>VFP-East </a:t>
            </a:r>
            <a:r>
              <a:rPr lang="en-US" sz="3200" b="1" u="sng" dirty="0"/>
              <a:t>Assumed</a:t>
            </a:r>
            <a:r>
              <a:rPr lang="en-US" sz="3200" dirty="0"/>
              <a:t> Void Volumes: </a:t>
            </a:r>
          </a:p>
          <a:p>
            <a:pPr lvl="1"/>
            <a:r>
              <a:rPr lang="en-US" sz="2800" dirty="0"/>
              <a:t>46,900 gal in LS/organic mixture + 30,300 gal in limestone underdrain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/>
              <a:t>VFP-West Water Surface Area: 14,300 SF (1330 SM)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/>
              <a:t>VFP-East Water Surface Area: 14,600 SF (1160 SM)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*Very limited data available regarding void volume in mixed media, 20% effective void space assumed from 03/05/99 specific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yield test performed on a 3:1 </a:t>
            </a:r>
            <a:r>
              <a:rPr lang="en-US" sz="1600" dirty="0" err="1"/>
              <a:t>organic:limestone</a:t>
            </a:r>
            <a:r>
              <a:rPr lang="en-US" sz="1600" dirty="0"/>
              <a:t> by volume pilot-scale system installed at Jennings Environmental Education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Center by BioMost, Inc. that showed an initial 19% void (rounded to 20%).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50% void assumed in limestone (LS) underdrain.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Water surface area estimated halfway between the top of the treatment media mixture and the emergency spillway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/>
              <a:t>elevation and will vary with actual water elevation.</a:t>
            </a:r>
          </a:p>
          <a:p>
            <a:endParaRPr lang="en-US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F27E84-6712-4875-9F08-A5B75AC688BB}"/>
              </a:ext>
            </a:extLst>
          </p:cNvPr>
          <p:cNvSpPr/>
          <p:nvPr/>
        </p:nvSpPr>
        <p:spPr>
          <a:xfrm rot="5400000">
            <a:off x="5484660" y="4550856"/>
            <a:ext cx="411431" cy="1566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6E146-9A9F-42FE-BEA4-1DE21BEE952A}"/>
              </a:ext>
            </a:extLst>
          </p:cNvPr>
          <p:cNvSpPr txBox="1"/>
          <p:nvPr/>
        </p:nvSpPr>
        <p:spPr>
          <a:xfrm>
            <a:off x="9350354" y="820844"/>
            <a:ext cx="227967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USED TO CALCULATE THEORETICAL HRT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682C43-33DD-47E0-B2F6-5CA2998238A0}"/>
              </a:ext>
            </a:extLst>
          </p:cNvPr>
          <p:cNvSpPr/>
          <p:nvPr/>
        </p:nvSpPr>
        <p:spPr>
          <a:xfrm rot="5400000">
            <a:off x="4598331" y="-2130901"/>
            <a:ext cx="1564106" cy="73748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A15AB6-8BD9-412F-9FF3-9ABE93E5ABE0}"/>
              </a:ext>
            </a:extLst>
          </p:cNvPr>
          <p:cNvSpPr/>
          <p:nvPr/>
        </p:nvSpPr>
        <p:spPr>
          <a:xfrm rot="5400000">
            <a:off x="714133" y="4898936"/>
            <a:ext cx="411431" cy="1693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VFP Performance: 04/26/18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A8D9F2D-54F5-4060-80EC-292CDEA5E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87842"/>
              </p:ext>
            </p:extLst>
          </p:nvPr>
        </p:nvGraphicFramePr>
        <p:xfrm>
          <a:off x="153970" y="1149734"/>
          <a:ext cx="11887200" cy="235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680">
                  <a:extLst>
                    <a:ext uri="{9D8B030D-6E8A-4147-A177-3AD203B41FA5}">
                      <a16:colId xmlns:a16="http://schemas.microsoft.com/office/drawing/2014/main" val="2455615087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962933454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41395492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97181930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0292121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4050269404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2144242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523230595"/>
                    </a:ext>
                  </a:extLst>
                </a:gridCol>
                <a:gridCol w="1487470">
                  <a:extLst>
                    <a:ext uri="{9D8B030D-6E8A-4147-A177-3AD203B41FA5}">
                      <a16:colId xmlns:a16="http://schemas.microsoft.com/office/drawing/2014/main" val="2829556561"/>
                    </a:ext>
                  </a:extLst>
                </a:gridCol>
              </a:tblGrid>
              <a:tr h="10430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Flow</a:t>
                      </a:r>
                    </a:p>
                    <a:p>
                      <a:pPr algn="ctr"/>
                      <a:r>
                        <a:rPr lang="en-US" sz="1600" b="0" dirty="0"/>
                        <a:t>Through Media</a:t>
                      </a:r>
                    </a:p>
                    <a:p>
                      <a:pPr algn="ctr"/>
                      <a:r>
                        <a:rPr lang="en-US" sz="1050" b="0" dirty="0"/>
                        <a:t>gpm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Acid Neutralized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Theoretical </a:t>
                      </a:r>
                    </a:p>
                    <a:p>
                      <a:pPr algn="ctr"/>
                      <a:r>
                        <a:rPr lang="en-US" sz="1600" b="0" baseline="0" dirty="0"/>
                        <a:t>LS/Organic</a:t>
                      </a:r>
                    </a:p>
                    <a:p>
                      <a:pPr algn="ctr"/>
                      <a:r>
                        <a:rPr lang="en-US" sz="1600" b="0" baseline="0" dirty="0"/>
                        <a:t>Mixture</a:t>
                      </a:r>
                    </a:p>
                    <a:p>
                      <a:pPr algn="ctr"/>
                      <a:r>
                        <a:rPr lang="en-US" sz="1600" b="0" baseline="0" dirty="0"/>
                        <a:t>HRT</a:t>
                      </a:r>
                    </a:p>
                    <a:p>
                      <a:pPr algn="ctr"/>
                      <a:r>
                        <a:rPr lang="en-US" sz="1050" b="0" baseline="0" dirty="0"/>
                        <a:t>hr</a:t>
                      </a:r>
                      <a:endParaRPr lang="en-US" sz="700" b="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LS/Organic Mixture Acid Neutralization</a:t>
                      </a:r>
                    </a:p>
                    <a:p>
                      <a:pPr algn="ctr"/>
                      <a:r>
                        <a:rPr lang="en-US" sz="1600" b="0" baseline="0" dirty="0"/>
                        <a:t>Rate</a:t>
                      </a:r>
                    </a:p>
                    <a:p>
                      <a:pPr algn="ctr"/>
                      <a:r>
                        <a:rPr lang="en-US" sz="1050" b="0" baseline="0" dirty="0"/>
                        <a:t>lb/d/CY</a:t>
                      </a:r>
                      <a:endParaRPr lang="en-US" sz="7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Theoretical</a:t>
                      </a:r>
                    </a:p>
                    <a:p>
                      <a:pPr algn="ctr"/>
                      <a:r>
                        <a:rPr lang="en-US" sz="1600" b="0" baseline="0" dirty="0"/>
                        <a:t>Limestone</a:t>
                      </a:r>
                    </a:p>
                    <a:p>
                      <a:pPr algn="ctr"/>
                      <a:r>
                        <a:rPr lang="en-US" sz="1600" b="0" baseline="0" dirty="0"/>
                        <a:t>Underdrain</a:t>
                      </a:r>
                    </a:p>
                    <a:p>
                      <a:pPr algn="ctr"/>
                      <a:r>
                        <a:rPr lang="en-US" sz="1600" b="0" baseline="0" dirty="0"/>
                        <a:t>HRT</a:t>
                      </a:r>
                    </a:p>
                    <a:p>
                      <a:pPr algn="ctr"/>
                      <a:r>
                        <a:rPr lang="en-US" sz="1050" b="0" baseline="0" dirty="0"/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Total</a:t>
                      </a:r>
                    </a:p>
                    <a:p>
                      <a:pPr algn="ctr"/>
                      <a:r>
                        <a:rPr lang="en-US" sz="1600" b="0" baseline="0" dirty="0"/>
                        <a:t>Theoretical HRT</a:t>
                      </a:r>
                    </a:p>
                    <a:p>
                      <a:pPr algn="ctr"/>
                      <a:r>
                        <a:rPr lang="en-US" sz="1050" b="0" baseline="0" dirty="0"/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Total Acid Neutralization Rate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/>
                        <a:t>lb/d/CY</a:t>
                      </a:r>
                      <a:r>
                        <a:rPr lang="en-US" sz="1600" b="0" baseline="0" dirty="0"/>
                        <a:t> </a:t>
                      </a:r>
                      <a:endParaRPr lang="en-US" sz="105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*Areal Acid Neutralization Rate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/>
                        <a:t>g/</a:t>
                      </a:r>
                      <a:r>
                        <a:rPr lang="en-US" sz="1050" b="0" baseline="0" dirty="0" err="1"/>
                        <a:t>sm</a:t>
                      </a:r>
                      <a:r>
                        <a:rPr lang="en-US" sz="1050" b="0" baseline="0" dirty="0"/>
                        <a:t>/d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338899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VFP-West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3222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VFP-East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45491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3CAFF0-6DEC-4CCC-8988-B348BBF08B45}"/>
              </a:ext>
            </a:extLst>
          </p:cNvPr>
          <p:cNvSpPr/>
          <p:nvPr/>
        </p:nvSpPr>
        <p:spPr>
          <a:xfrm>
            <a:off x="153970" y="4433915"/>
            <a:ext cx="108023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/>
              <a:t>Note: Total VFP-East overflow was 167 </a:t>
            </a:r>
            <a:r>
              <a:rPr lang="en-US" sz="1600" dirty="0" err="1"/>
              <a:t>gpm</a:t>
            </a:r>
            <a:r>
              <a:rPr lang="en-US" sz="1600" dirty="0"/>
              <a:t> with 86 </a:t>
            </a:r>
            <a:r>
              <a:rPr lang="en-US" sz="1600" dirty="0" err="1"/>
              <a:t>gpm</a:t>
            </a:r>
            <a:r>
              <a:rPr lang="en-US" sz="1600" dirty="0"/>
              <a:t> overflowing to wetland</a:t>
            </a:r>
          </a:p>
          <a:p>
            <a:pPr lvl="0">
              <a:defRPr/>
            </a:pPr>
            <a:endParaRPr lang="en-US" sz="1600" dirty="0"/>
          </a:p>
          <a:p>
            <a:pPr lvl="0">
              <a:defRPr/>
            </a:pPr>
            <a:r>
              <a:rPr lang="en-US" sz="1600" dirty="0"/>
              <a:t>HRT = Hydraulic Retention Time</a:t>
            </a:r>
          </a:p>
          <a:p>
            <a:pPr lvl="0">
              <a:defRPr/>
            </a:pPr>
            <a:endParaRPr lang="en-US" sz="1600" dirty="0"/>
          </a:p>
          <a:p>
            <a:pPr lvl="0">
              <a:defRPr/>
            </a:pPr>
            <a:r>
              <a:rPr lang="en-US" sz="1600" dirty="0"/>
              <a:t>“Total” HRT and Acid Neutralization Rate based on total volume of LS/Organic mixture and limestone underdrain.</a:t>
            </a:r>
          </a:p>
          <a:p>
            <a:pPr lvl="0">
              <a:defRPr/>
            </a:pPr>
            <a:endParaRPr lang="en-US" sz="1600" dirty="0"/>
          </a:p>
          <a:p>
            <a:pPr lvl="0">
              <a:defRPr/>
            </a:pPr>
            <a:r>
              <a:rPr lang="en-US" sz="1600" dirty="0"/>
              <a:t>*Areal Acid Neutralization Rate follows procedure described by Dr. Art Rose where a typical removal rate was found to be about 34 g/</a:t>
            </a:r>
            <a:r>
              <a:rPr lang="en-US" sz="1600" dirty="0" err="1"/>
              <a:t>sm</a:t>
            </a:r>
            <a:r>
              <a:rPr lang="en-US" sz="1600" dirty="0"/>
              <a:t>/d.  Ref: Vertical Flow Systems Effects of Time and Acidity Relations, Proceedings of American Society of Mining and Reclamation, 2004. (https://doi.org/10.21000/JASMR04011595)</a:t>
            </a:r>
          </a:p>
        </p:txBody>
      </p:sp>
    </p:spTree>
    <p:extLst>
      <p:ext uri="{BB962C8B-B14F-4D97-AF65-F5344CB8AC3E}">
        <p14:creationId xmlns:p14="http://schemas.microsoft.com/office/powerpoint/2010/main" val="83050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System Performance: 04/26/18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5F780E-FE10-4CAB-B621-5FE97E7239C9}"/>
              </a:ext>
            </a:extLst>
          </p:cNvPr>
          <p:cNvSpPr txBox="1">
            <a:spLocks/>
          </p:cNvSpPr>
          <p:nvPr/>
        </p:nvSpPr>
        <p:spPr>
          <a:xfrm>
            <a:off x="123825" y="1143000"/>
            <a:ext cx="11506200" cy="538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“You don’t know how small you can build something until you break it.”</a:t>
            </a:r>
          </a:p>
          <a:p>
            <a:pPr marL="0" indent="0">
              <a:buNone/>
            </a:pPr>
            <a:r>
              <a:rPr lang="en-US" i="1" dirty="0"/>
              <a:t>								               -Dr. Bob Nairn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sz="3200" dirty="0"/>
              <a:t>VFP-West effluent acidity: -4 mg/L </a:t>
            </a:r>
          </a:p>
          <a:p>
            <a:r>
              <a:rPr lang="en-US" sz="3200" dirty="0"/>
              <a:t>VFP-East effluent acidity: 2 mg/L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Both VFPs effluents are almost exactly “neutral” </a:t>
            </a:r>
          </a:p>
          <a:p>
            <a:pPr marL="0" indent="0">
              <a:buNone/>
            </a:pPr>
            <a:r>
              <a:rPr lang="en-US" sz="3200" dirty="0"/>
              <a:t>	(i.e. 0 mg/L acidity)</a:t>
            </a:r>
          </a:p>
          <a:p>
            <a:pPr marL="0" indent="0" algn="r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                                                 </a:t>
            </a:r>
            <a:r>
              <a:rPr lang="en-US" dirty="0"/>
              <a:t>(Is this the breaking point?) 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1265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System Performance: 04/26/18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5F780E-FE10-4CAB-B621-5FE97E7239C9}"/>
              </a:ext>
            </a:extLst>
          </p:cNvPr>
          <p:cNvSpPr txBox="1">
            <a:spLocks/>
          </p:cNvSpPr>
          <p:nvPr/>
        </p:nvSpPr>
        <p:spPr>
          <a:xfrm>
            <a:off x="123824" y="1143000"/>
            <a:ext cx="11839575" cy="5384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VFP-West Acid Load In/Out lb/d 208 to -3 = 211 lb/d</a:t>
            </a:r>
          </a:p>
          <a:p>
            <a:r>
              <a:rPr lang="en-US" sz="3200" dirty="0"/>
              <a:t>VFP-East Acid Load In/Out lb/d 276 to 2 = 274 lb/d</a:t>
            </a:r>
          </a:p>
          <a:p>
            <a:r>
              <a:rPr lang="en-US" sz="3200" dirty="0"/>
              <a:t>Total Acid Neutralized in VFPs = 485 lb/d</a:t>
            </a:r>
          </a:p>
          <a:p>
            <a:r>
              <a:rPr lang="en-US" sz="3200" dirty="0"/>
              <a:t>Max pre-construction calculated acid load: 353 lb/d</a:t>
            </a:r>
          </a:p>
          <a:p>
            <a:r>
              <a:rPr lang="en-US" sz="3200" dirty="0"/>
              <a:t>37% over “design” maximum load (based on only VFPs)</a:t>
            </a:r>
          </a:p>
          <a:p>
            <a:r>
              <a:rPr lang="en-US" sz="3200" dirty="0"/>
              <a:t>System put on-line 04/29/08 (10 years)</a:t>
            </a:r>
          </a:p>
          <a:p>
            <a:pPr lvl="1"/>
            <a:r>
              <a:rPr lang="en-US" sz="2400" dirty="0"/>
              <a:t>Design life is 15 years</a:t>
            </a:r>
          </a:p>
          <a:p>
            <a:pPr marL="457200" lvl="1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rgbClr val="FF0000"/>
                </a:solidFill>
              </a:rPr>
              <a:t>TAKE AWAY:</a:t>
            </a:r>
            <a:r>
              <a:rPr lang="en-US" sz="3200" dirty="0">
                <a:solidFill>
                  <a:srgbClr val="FF0000"/>
                </a:solidFill>
              </a:rPr>
              <a:t> Even with “bad” effluent the system did not fail…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…it is doing </a:t>
            </a:r>
            <a:r>
              <a:rPr lang="en-US" sz="3200" u="sng" dirty="0">
                <a:solidFill>
                  <a:srgbClr val="FF0000"/>
                </a:solidFill>
              </a:rPr>
              <a:t>more</a:t>
            </a:r>
            <a:r>
              <a:rPr lang="en-US" sz="3200" dirty="0">
                <a:solidFill>
                  <a:srgbClr val="FF0000"/>
                </a:solidFill>
              </a:rPr>
              <a:t> than what it was designed to do.</a:t>
            </a:r>
            <a:r>
              <a:rPr lang="en-US" sz="3200" dirty="0"/>
              <a:t>                                      </a:t>
            </a:r>
            <a:endParaRPr lang="en-US" sz="1800" i="1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270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North Fork Montour Run Passive Treatment System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E49CDC02-F154-4870-9043-D12E615A59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056" y="970621"/>
            <a:ext cx="9351496" cy="5672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EF715-2AF5-4EEC-A9FE-8F199FD52C0E}"/>
              </a:ext>
            </a:extLst>
          </p:cNvPr>
          <p:cNvSpPr txBox="1"/>
          <p:nvPr/>
        </p:nvSpPr>
        <p:spPr>
          <a:xfrm>
            <a:off x="1020056" y="4164495"/>
            <a:ext cx="1242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Collection System</a:t>
            </a:r>
          </a:p>
          <a:p>
            <a:r>
              <a:rPr lang="en-US" sz="1400" dirty="0">
                <a:solidFill>
                  <a:schemeClr val="bg1"/>
                </a:solidFill>
              </a:rPr>
              <a:t>(UG </a:t>
            </a:r>
            <a:r>
              <a:rPr lang="en-US" sz="1400" dirty="0" err="1">
                <a:solidFill>
                  <a:schemeClr val="bg1"/>
                </a:solidFill>
              </a:rPr>
              <a:t>Pgh</a:t>
            </a:r>
            <a:r>
              <a:rPr lang="en-US" sz="1400" dirty="0">
                <a:solidFill>
                  <a:schemeClr val="bg1"/>
                </a:solidFill>
              </a:rPr>
              <a:t>. Coal Mine)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C34AB-EC1A-48B8-924C-4F00490259F8}"/>
              </a:ext>
            </a:extLst>
          </p:cNvPr>
          <p:cNvSpPr txBox="1"/>
          <p:nvPr/>
        </p:nvSpPr>
        <p:spPr>
          <a:xfrm>
            <a:off x="1820448" y="2955789"/>
            <a:ext cx="112163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ALD (under highway)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0AE74-C11D-41B8-91F8-555E074C10B1}"/>
              </a:ext>
            </a:extLst>
          </p:cNvPr>
          <p:cNvSpPr txBox="1"/>
          <p:nvPr/>
        </p:nvSpPr>
        <p:spPr>
          <a:xfrm>
            <a:off x="3641372" y="3498913"/>
            <a:ext cx="73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Pond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52FBBB-451F-4846-9833-C2572D2E98AF}"/>
              </a:ext>
            </a:extLst>
          </p:cNvPr>
          <p:cNvSpPr txBox="1"/>
          <p:nvPr/>
        </p:nvSpPr>
        <p:spPr>
          <a:xfrm>
            <a:off x="3524280" y="2428643"/>
            <a:ext cx="73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Pond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0B81B3-8AEB-4CB3-9489-335E35C99841}"/>
              </a:ext>
            </a:extLst>
          </p:cNvPr>
          <p:cNvSpPr txBox="1"/>
          <p:nvPr/>
        </p:nvSpPr>
        <p:spPr>
          <a:xfrm>
            <a:off x="8878593" y="2481498"/>
            <a:ext cx="96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Wetland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EF71A-58AF-4FCC-8724-69A88CFA0020}"/>
              </a:ext>
            </a:extLst>
          </p:cNvPr>
          <p:cNvSpPr txBox="1"/>
          <p:nvPr/>
        </p:nvSpPr>
        <p:spPr>
          <a:xfrm>
            <a:off x="5193897" y="3641348"/>
            <a:ext cx="83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Pond 3A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DFA8F-9219-4F7D-9432-7B74D497EF83}"/>
              </a:ext>
            </a:extLst>
          </p:cNvPr>
          <p:cNvSpPr txBox="1"/>
          <p:nvPr/>
        </p:nvSpPr>
        <p:spPr>
          <a:xfrm>
            <a:off x="4728702" y="2428643"/>
            <a:ext cx="73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Pond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ED30B4-7EB4-4FFC-82EB-4A4C04294739}"/>
              </a:ext>
            </a:extLst>
          </p:cNvPr>
          <p:cNvSpPr txBox="1"/>
          <p:nvPr/>
        </p:nvSpPr>
        <p:spPr>
          <a:xfrm>
            <a:off x="6504720" y="4040812"/>
            <a:ext cx="96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VFP-West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6DC627-1C03-4A92-B7FB-6B079EBB1593}"/>
              </a:ext>
            </a:extLst>
          </p:cNvPr>
          <p:cNvSpPr txBox="1"/>
          <p:nvPr/>
        </p:nvSpPr>
        <p:spPr>
          <a:xfrm>
            <a:off x="6673973" y="2853854"/>
            <a:ext cx="96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VFP-East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5DD466B-0275-47BD-A2C2-5C2F62220612}"/>
              </a:ext>
            </a:extLst>
          </p:cNvPr>
          <p:cNvSpPr/>
          <p:nvPr/>
        </p:nvSpPr>
        <p:spPr>
          <a:xfrm>
            <a:off x="2613991" y="1252330"/>
            <a:ext cx="665922" cy="149087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9814AF-DE0B-4D76-A47A-5C4ED03B8D40}"/>
              </a:ext>
            </a:extLst>
          </p:cNvPr>
          <p:cNvSpPr txBox="1"/>
          <p:nvPr/>
        </p:nvSpPr>
        <p:spPr>
          <a:xfrm>
            <a:off x="2637611" y="1058466"/>
            <a:ext cx="731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North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2C4660-DBF0-436E-9E59-B0D00EA0DEBA}"/>
              </a:ext>
            </a:extLst>
          </p:cNvPr>
          <p:cNvSpPr txBox="1"/>
          <p:nvPr/>
        </p:nvSpPr>
        <p:spPr>
          <a:xfrm>
            <a:off x="5193897" y="5733490"/>
            <a:ext cx="125776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US Route 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B7259B-2640-4F66-AB95-745BE7F12CB8}"/>
              </a:ext>
            </a:extLst>
          </p:cNvPr>
          <p:cNvSpPr txBox="1"/>
          <p:nvPr/>
        </p:nvSpPr>
        <p:spPr>
          <a:xfrm rot="15724951" flipV="1">
            <a:off x="2697449" y="4576866"/>
            <a:ext cx="185039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Route 576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“Findlay Connector”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B27872-8D32-43B5-B8B5-550997D12337}"/>
              </a:ext>
            </a:extLst>
          </p:cNvPr>
          <p:cNvSpPr txBox="1"/>
          <p:nvPr/>
        </p:nvSpPr>
        <p:spPr>
          <a:xfrm>
            <a:off x="4315027" y="4485441"/>
            <a:ext cx="284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ALD Outlet/Pond 1 Inlet: FC Raw</a:t>
            </a:r>
          </a:p>
          <a:p>
            <a:r>
              <a:rPr lang="en-US" sz="1400" dirty="0">
                <a:solidFill>
                  <a:schemeClr val="bg1"/>
                </a:solidFill>
              </a:rPr>
              <a:t>(outlet of 18” concrete pipe)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119898-7F57-432D-91A6-4CA17B9F0EE3}"/>
              </a:ext>
            </a:extLst>
          </p:cNvPr>
          <p:cNvCxnSpPr/>
          <p:nvPr/>
        </p:nvCxnSpPr>
        <p:spPr>
          <a:xfrm flipH="1" flipV="1">
            <a:off x="3441032" y="3498913"/>
            <a:ext cx="1002631" cy="1065066"/>
          </a:xfrm>
          <a:prstGeom prst="straightConnector1">
            <a:avLst/>
          </a:prstGeom>
          <a:ln w="222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99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But Will We Ever See Good Water Again…?</a:t>
            </a:r>
          </a:p>
        </p:txBody>
      </p:sp>
      <p:pic>
        <p:nvPicPr>
          <p:cNvPr id="6" name="Picture 5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88012278-B66B-4827-B49F-0B979AC288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989" y="982955"/>
            <a:ext cx="7386561" cy="55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4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Monitoring Data: 06/06/18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663632-42B9-4055-B797-EE88183E4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36806"/>
              </p:ext>
            </p:extLst>
          </p:nvPr>
        </p:nvGraphicFramePr>
        <p:xfrm>
          <a:off x="153971" y="1149734"/>
          <a:ext cx="11887198" cy="560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27">
                  <a:extLst>
                    <a:ext uri="{9D8B030D-6E8A-4147-A177-3AD203B41FA5}">
                      <a16:colId xmlns:a16="http://schemas.microsoft.com/office/drawing/2014/main" val="2455615087"/>
                    </a:ext>
                  </a:extLst>
                </a:gridCol>
                <a:gridCol w="782866">
                  <a:extLst>
                    <a:ext uri="{9D8B030D-6E8A-4147-A177-3AD203B41FA5}">
                      <a16:colId xmlns:a16="http://schemas.microsoft.com/office/drawing/2014/main" val="3962933454"/>
                    </a:ext>
                  </a:extLst>
                </a:gridCol>
                <a:gridCol w="833209">
                  <a:extLst>
                    <a:ext uri="{9D8B030D-6E8A-4147-A177-3AD203B41FA5}">
                      <a16:colId xmlns:a16="http://schemas.microsoft.com/office/drawing/2014/main" val="2413954926"/>
                    </a:ext>
                  </a:extLst>
                </a:gridCol>
                <a:gridCol w="748060">
                  <a:extLst>
                    <a:ext uri="{9D8B030D-6E8A-4147-A177-3AD203B41FA5}">
                      <a16:colId xmlns:a16="http://schemas.microsoft.com/office/drawing/2014/main" val="217177865"/>
                    </a:ext>
                  </a:extLst>
                </a:gridCol>
                <a:gridCol w="779230">
                  <a:extLst>
                    <a:ext uri="{9D8B030D-6E8A-4147-A177-3AD203B41FA5}">
                      <a16:colId xmlns:a16="http://schemas.microsoft.com/office/drawing/2014/main" val="3971819307"/>
                    </a:ext>
                  </a:extLst>
                </a:gridCol>
                <a:gridCol w="777177">
                  <a:extLst>
                    <a:ext uri="{9D8B030D-6E8A-4147-A177-3AD203B41FA5}">
                      <a16:colId xmlns:a16="http://schemas.microsoft.com/office/drawing/2014/main" val="3402921211"/>
                    </a:ext>
                  </a:extLst>
                </a:gridCol>
                <a:gridCol w="1088784">
                  <a:extLst>
                    <a:ext uri="{9D8B030D-6E8A-4147-A177-3AD203B41FA5}">
                      <a16:colId xmlns:a16="http://schemas.microsoft.com/office/drawing/2014/main" val="4050269404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3287693635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2214424202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2523230595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3233212570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53047046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1231418017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1680669383"/>
                    </a:ext>
                  </a:extLst>
                </a:gridCol>
              </a:tblGrid>
              <a:tr h="75424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Flow</a:t>
                      </a:r>
                    </a:p>
                    <a:p>
                      <a:pPr algn="ctr"/>
                      <a:r>
                        <a:rPr lang="en-US" sz="1050" b="0" dirty="0"/>
                        <a:t>gpm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Field pH</a:t>
                      </a:r>
                    </a:p>
                    <a:p>
                      <a:pPr algn="ctr"/>
                      <a:r>
                        <a:rPr lang="en-US" sz="1050" b="0" dirty="0"/>
                        <a:t>s.u.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Lab pH</a:t>
                      </a:r>
                    </a:p>
                    <a:p>
                      <a:pPr algn="ctr"/>
                      <a:r>
                        <a:rPr lang="en-US" sz="1050" b="0" dirty="0"/>
                        <a:t>s.u.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Field Alk.</a:t>
                      </a:r>
                    </a:p>
                    <a:p>
                      <a:pPr algn="ctr"/>
                      <a:r>
                        <a:rPr lang="en-US" sz="1050" b="0" baseline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Lab</a:t>
                      </a:r>
                    </a:p>
                    <a:p>
                      <a:pPr algn="ctr"/>
                      <a:r>
                        <a:rPr lang="en-US" sz="1600" b="0" baseline="0" dirty="0"/>
                        <a:t>Alk.</a:t>
                      </a:r>
                    </a:p>
                    <a:p>
                      <a:pPr algn="ctr"/>
                      <a:r>
                        <a:rPr lang="en-US" sz="1050" b="0" baseline="0" dirty="0"/>
                        <a:t>mg/L</a:t>
                      </a:r>
                      <a:endParaRPr lang="en-US" sz="1050" b="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(Hot) Acidity</a:t>
                      </a:r>
                    </a:p>
                    <a:p>
                      <a:pPr algn="ctr"/>
                      <a:r>
                        <a:rPr lang="en-US" sz="1050" b="0" dirty="0"/>
                        <a:t>mg/LCaCO</a:t>
                      </a:r>
                      <a:r>
                        <a:rPr lang="en-US" sz="1050" b="0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T.Fe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T.Mn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T.Al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Acid Load </a:t>
                      </a:r>
                      <a:r>
                        <a:rPr lang="en-US" sz="1050" b="0" dirty="0"/>
                        <a:t>lb/d</a:t>
                      </a:r>
                    </a:p>
                    <a:p>
                      <a:pPr algn="ctr"/>
                      <a:r>
                        <a:rPr lang="en-US" sz="1050" b="0" dirty="0"/>
                        <a:t>CaCO</a:t>
                      </a:r>
                      <a:r>
                        <a:rPr lang="en-US" sz="1050" b="0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/>
                        <a:t>Δ</a:t>
                      </a:r>
                      <a:r>
                        <a:rPr lang="en-US" sz="1600" b="0" dirty="0"/>
                        <a:t> Acid 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  <a:p>
                      <a:pPr algn="ctr"/>
                      <a:r>
                        <a:rPr lang="en-US" sz="1050" b="0" dirty="0"/>
                        <a:t>CaCO</a:t>
                      </a:r>
                      <a:r>
                        <a:rPr lang="en-US" sz="1050" b="0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Fe 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/>
                        <a:t>Δ</a:t>
                      </a:r>
                      <a:r>
                        <a:rPr lang="en-US" sz="1600" b="0" dirty="0"/>
                        <a:t> Fe 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33889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FC 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04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Pond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28009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Pond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1215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Pond 3A 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322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Pond 3A</a:t>
                      </a:r>
                    </a:p>
                    <a:p>
                      <a:r>
                        <a:rPr lang="en-US" sz="1600" dirty="0"/>
                        <a:t>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34314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VFP-West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4549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VFP-East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-287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24357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Wetland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7939330"/>
                  </a:ext>
                </a:extLst>
              </a:tr>
              <a:tr h="182880">
                <a:tc gridSpan="14">
                  <a:txBody>
                    <a:bodyPr/>
                    <a:lstStyle/>
                    <a:p>
                      <a:r>
                        <a:rPr lang="en-US" sz="1050" dirty="0"/>
                        <a:t>Wetland acid and iron load change calculated from mathematically combined VFP-West and VFP-East loads (-76 lb/d acid &amp; 82 lb/d Fe) used as the inflow to the wetland (not shown above).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1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848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Monitoring Data: 10/23/18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663632-42B9-4055-B797-EE88183E4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8846"/>
              </p:ext>
            </p:extLst>
          </p:nvPr>
        </p:nvGraphicFramePr>
        <p:xfrm>
          <a:off x="153971" y="1159259"/>
          <a:ext cx="1188719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27">
                  <a:extLst>
                    <a:ext uri="{9D8B030D-6E8A-4147-A177-3AD203B41FA5}">
                      <a16:colId xmlns:a16="http://schemas.microsoft.com/office/drawing/2014/main" val="2455615087"/>
                    </a:ext>
                  </a:extLst>
                </a:gridCol>
                <a:gridCol w="782866">
                  <a:extLst>
                    <a:ext uri="{9D8B030D-6E8A-4147-A177-3AD203B41FA5}">
                      <a16:colId xmlns:a16="http://schemas.microsoft.com/office/drawing/2014/main" val="3962933454"/>
                    </a:ext>
                  </a:extLst>
                </a:gridCol>
                <a:gridCol w="833209">
                  <a:extLst>
                    <a:ext uri="{9D8B030D-6E8A-4147-A177-3AD203B41FA5}">
                      <a16:colId xmlns:a16="http://schemas.microsoft.com/office/drawing/2014/main" val="2413954926"/>
                    </a:ext>
                  </a:extLst>
                </a:gridCol>
                <a:gridCol w="748060">
                  <a:extLst>
                    <a:ext uri="{9D8B030D-6E8A-4147-A177-3AD203B41FA5}">
                      <a16:colId xmlns:a16="http://schemas.microsoft.com/office/drawing/2014/main" val="217177865"/>
                    </a:ext>
                  </a:extLst>
                </a:gridCol>
                <a:gridCol w="779230">
                  <a:extLst>
                    <a:ext uri="{9D8B030D-6E8A-4147-A177-3AD203B41FA5}">
                      <a16:colId xmlns:a16="http://schemas.microsoft.com/office/drawing/2014/main" val="3971819307"/>
                    </a:ext>
                  </a:extLst>
                </a:gridCol>
                <a:gridCol w="777177">
                  <a:extLst>
                    <a:ext uri="{9D8B030D-6E8A-4147-A177-3AD203B41FA5}">
                      <a16:colId xmlns:a16="http://schemas.microsoft.com/office/drawing/2014/main" val="3402921211"/>
                    </a:ext>
                  </a:extLst>
                </a:gridCol>
                <a:gridCol w="1088784">
                  <a:extLst>
                    <a:ext uri="{9D8B030D-6E8A-4147-A177-3AD203B41FA5}">
                      <a16:colId xmlns:a16="http://schemas.microsoft.com/office/drawing/2014/main" val="4050269404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3287693635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2214424202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2523230595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3233212570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53047046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1231418017"/>
                    </a:ext>
                  </a:extLst>
                </a:gridCol>
                <a:gridCol w="821535">
                  <a:extLst>
                    <a:ext uri="{9D8B030D-6E8A-4147-A177-3AD203B41FA5}">
                      <a16:colId xmlns:a16="http://schemas.microsoft.com/office/drawing/2014/main" val="1680669383"/>
                    </a:ext>
                  </a:extLst>
                </a:gridCol>
              </a:tblGrid>
              <a:tr h="75424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Flow</a:t>
                      </a:r>
                    </a:p>
                    <a:p>
                      <a:pPr algn="ctr"/>
                      <a:r>
                        <a:rPr lang="en-US" sz="1050" b="0" dirty="0"/>
                        <a:t>gpm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Field pH</a:t>
                      </a:r>
                    </a:p>
                    <a:p>
                      <a:pPr algn="ctr"/>
                      <a:r>
                        <a:rPr lang="en-US" sz="1050" b="0" dirty="0"/>
                        <a:t>s.u.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Lab pH</a:t>
                      </a:r>
                    </a:p>
                    <a:p>
                      <a:pPr algn="ctr"/>
                      <a:r>
                        <a:rPr lang="en-US" sz="1050" b="0" dirty="0"/>
                        <a:t>s.u.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Field Alk.</a:t>
                      </a:r>
                    </a:p>
                    <a:p>
                      <a:pPr algn="ctr"/>
                      <a:r>
                        <a:rPr lang="en-US" sz="1050" b="0" baseline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Lab</a:t>
                      </a:r>
                    </a:p>
                    <a:p>
                      <a:pPr algn="ctr"/>
                      <a:r>
                        <a:rPr lang="en-US" sz="1600" b="0" baseline="0" dirty="0"/>
                        <a:t>Alk.</a:t>
                      </a:r>
                    </a:p>
                    <a:p>
                      <a:pPr algn="ctr"/>
                      <a:r>
                        <a:rPr lang="en-US" sz="1050" b="0" baseline="0" dirty="0"/>
                        <a:t>mg/L</a:t>
                      </a:r>
                      <a:endParaRPr lang="en-US" sz="1050" b="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(Hot) Acidity</a:t>
                      </a:r>
                    </a:p>
                    <a:p>
                      <a:pPr algn="ctr"/>
                      <a:r>
                        <a:rPr lang="en-US" sz="1050" b="0" dirty="0"/>
                        <a:t>mg/LCaCO</a:t>
                      </a:r>
                      <a:r>
                        <a:rPr lang="en-US" sz="1050" b="0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T.Fe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T.Mn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T.Al</a:t>
                      </a:r>
                    </a:p>
                    <a:p>
                      <a:pPr algn="ctr"/>
                      <a:r>
                        <a:rPr lang="en-US" sz="1050" b="0" dirty="0"/>
                        <a:t>mg/L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Acid Load </a:t>
                      </a:r>
                      <a:r>
                        <a:rPr lang="en-US" sz="1050" b="0" dirty="0"/>
                        <a:t>lb/d</a:t>
                      </a:r>
                    </a:p>
                    <a:p>
                      <a:pPr algn="ctr"/>
                      <a:r>
                        <a:rPr lang="en-US" sz="1050" b="0" dirty="0"/>
                        <a:t>CaCO</a:t>
                      </a:r>
                      <a:r>
                        <a:rPr lang="en-US" sz="1050" b="0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/>
                        <a:t>Δ</a:t>
                      </a:r>
                      <a:r>
                        <a:rPr lang="en-US" sz="1600" b="0" dirty="0"/>
                        <a:t> Acid 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  <a:p>
                      <a:pPr algn="ctr"/>
                      <a:r>
                        <a:rPr lang="en-US" sz="1050" b="0" dirty="0"/>
                        <a:t>CaCO</a:t>
                      </a:r>
                      <a:r>
                        <a:rPr lang="en-US" sz="1050" b="0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Fe 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/>
                        <a:t>Δ</a:t>
                      </a:r>
                      <a:r>
                        <a:rPr lang="en-US" sz="1600" b="0" dirty="0"/>
                        <a:t> Fe Load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33889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FC 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04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Pond 3A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28009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VFP-West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1215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VFP-East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322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Wetland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+4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343146"/>
                  </a:ext>
                </a:extLst>
              </a:tr>
              <a:tr h="182880">
                <a:tc gridSpan="14">
                  <a:txBody>
                    <a:bodyPr/>
                    <a:lstStyle/>
                    <a:p>
                      <a:r>
                        <a:rPr lang="en-US" sz="1050" dirty="0"/>
                        <a:t>VFP-West &amp; East acid and iron load reductions calculated from the mathematically divided load from Pond 3A: VFP-West 95 lb/d acid &amp; 51 lb/d Fe; VFP-East 16 lb/d acid &amp; 9 lb/d Fe.</a:t>
                      </a:r>
                    </a:p>
                    <a:p>
                      <a:r>
                        <a:rPr lang="en-US" sz="1050" dirty="0"/>
                        <a:t>Wetland acid and iron load reductions calculated from mathematically combined VFP-West and VFP-East loads (-47 lb/d acid &amp; 14 lb/d Fe) used as the inflow to the wetland (not shown above).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1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999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2018 VFP Performance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A8D9F2D-54F5-4060-80EC-292CDEA5E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4634"/>
              </p:ext>
            </p:extLst>
          </p:nvPr>
        </p:nvGraphicFramePr>
        <p:xfrm>
          <a:off x="153970" y="1149734"/>
          <a:ext cx="11887200" cy="560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680">
                  <a:extLst>
                    <a:ext uri="{9D8B030D-6E8A-4147-A177-3AD203B41FA5}">
                      <a16:colId xmlns:a16="http://schemas.microsoft.com/office/drawing/2014/main" val="2455615087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962933454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41395492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97181930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0292121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4050269404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2144242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523230595"/>
                    </a:ext>
                  </a:extLst>
                </a:gridCol>
                <a:gridCol w="1487470">
                  <a:extLst>
                    <a:ext uri="{9D8B030D-6E8A-4147-A177-3AD203B41FA5}">
                      <a16:colId xmlns:a16="http://schemas.microsoft.com/office/drawing/2014/main" val="2829556561"/>
                    </a:ext>
                  </a:extLst>
                </a:gridCol>
              </a:tblGrid>
              <a:tr h="10430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VFP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Flow</a:t>
                      </a:r>
                    </a:p>
                    <a:p>
                      <a:pPr algn="ctr"/>
                      <a:r>
                        <a:rPr lang="en-US" sz="1600" b="0" dirty="0"/>
                        <a:t>Through Media</a:t>
                      </a:r>
                    </a:p>
                    <a:p>
                      <a:pPr algn="ctr"/>
                      <a:r>
                        <a:rPr lang="en-US" sz="1050" b="0" dirty="0"/>
                        <a:t>gpm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Acid Neutralized</a:t>
                      </a:r>
                    </a:p>
                    <a:p>
                      <a:pPr algn="ctr"/>
                      <a:r>
                        <a:rPr lang="en-US" sz="1050" b="0" dirty="0"/>
                        <a:t>lb/d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Theoretical </a:t>
                      </a:r>
                    </a:p>
                    <a:p>
                      <a:pPr algn="ctr"/>
                      <a:r>
                        <a:rPr lang="en-US" sz="1600" b="0" baseline="0" dirty="0"/>
                        <a:t>LS/Organic</a:t>
                      </a:r>
                    </a:p>
                    <a:p>
                      <a:pPr algn="ctr"/>
                      <a:r>
                        <a:rPr lang="en-US" sz="1600" b="0" baseline="0" dirty="0"/>
                        <a:t>Mixture</a:t>
                      </a:r>
                    </a:p>
                    <a:p>
                      <a:pPr algn="ctr"/>
                      <a:r>
                        <a:rPr lang="en-US" sz="1600" b="0" baseline="0" dirty="0"/>
                        <a:t>HRT</a:t>
                      </a:r>
                    </a:p>
                    <a:p>
                      <a:pPr algn="ctr"/>
                      <a:r>
                        <a:rPr lang="en-US" sz="1050" b="0" baseline="0" dirty="0"/>
                        <a:t>hr</a:t>
                      </a:r>
                      <a:endParaRPr lang="en-US" sz="700" b="0" baseline="-2500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LS/Organic Mixture Acid Neutralization</a:t>
                      </a:r>
                    </a:p>
                    <a:p>
                      <a:pPr algn="ctr"/>
                      <a:r>
                        <a:rPr lang="en-US" sz="1600" b="0" baseline="0" dirty="0"/>
                        <a:t>Rate</a:t>
                      </a:r>
                    </a:p>
                    <a:p>
                      <a:pPr algn="ctr"/>
                      <a:r>
                        <a:rPr lang="en-US" sz="1050" b="0" baseline="0" dirty="0"/>
                        <a:t>lb/d/CY</a:t>
                      </a:r>
                      <a:endParaRPr lang="en-US" sz="700" b="0" baseline="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Theoretical</a:t>
                      </a:r>
                    </a:p>
                    <a:p>
                      <a:pPr algn="ctr"/>
                      <a:r>
                        <a:rPr lang="en-US" sz="1600" b="0" baseline="0" dirty="0"/>
                        <a:t>Limestone</a:t>
                      </a:r>
                    </a:p>
                    <a:p>
                      <a:pPr algn="ctr"/>
                      <a:r>
                        <a:rPr lang="en-US" sz="1600" b="0" baseline="0" dirty="0"/>
                        <a:t>Underdrain</a:t>
                      </a:r>
                    </a:p>
                    <a:p>
                      <a:pPr algn="ctr"/>
                      <a:r>
                        <a:rPr lang="en-US" sz="1600" b="0" baseline="0" dirty="0"/>
                        <a:t>HRT</a:t>
                      </a:r>
                    </a:p>
                    <a:p>
                      <a:pPr algn="ctr"/>
                      <a:r>
                        <a:rPr lang="en-US" sz="1050" b="0" baseline="0" dirty="0"/>
                        <a:t>hr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Total</a:t>
                      </a:r>
                    </a:p>
                    <a:p>
                      <a:pPr algn="ctr"/>
                      <a:r>
                        <a:rPr lang="en-US" sz="1600" b="0" baseline="0" dirty="0"/>
                        <a:t>Theoretical HRT</a:t>
                      </a:r>
                    </a:p>
                    <a:p>
                      <a:pPr algn="ctr"/>
                      <a:r>
                        <a:rPr lang="en-US" sz="1050" b="0" baseline="0" dirty="0"/>
                        <a:t>hr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Total Acid Neutralization Rate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/>
                        <a:t>lb/d/CY</a:t>
                      </a:r>
                      <a:r>
                        <a:rPr lang="en-US" sz="1600" b="0" baseline="0" dirty="0"/>
                        <a:t> </a:t>
                      </a:r>
                      <a:endParaRPr lang="en-US" sz="1050" b="0" baseline="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Areal Acid Neutralization Rate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/>
                        <a:t>g/</a:t>
                      </a:r>
                      <a:r>
                        <a:rPr lang="en-US" sz="1050" b="0" baseline="0" dirty="0" err="1"/>
                        <a:t>sm</a:t>
                      </a:r>
                      <a:r>
                        <a:rPr lang="en-US" sz="1050" b="0" baseline="0" dirty="0"/>
                        <a:t>/d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338899"/>
                  </a:ext>
                </a:extLst>
              </a:tr>
              <a:tr h="22860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04/26/18 (Total Inflow = 228 gpm - 200% of Max Design Flow – 86 gpm overflow from VFPE; Pond 3A 778 lb/d acid)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3222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VFP-West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12.5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43454912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VFP-East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5626962"/>
                  </a:ext>
                </a:extLst>
              </a:tr>
              <a:tr h="2286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/>
                        <a:t>06/06/18 (Total Inflow = 149 gpm - 135% of Max Design Flow; Pond 3A 395 lb/d acid)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31979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VFP-West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20180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VFP-East</a:t>
                      </a:r>
                    </a:p>
                  </a:txBody>
                  <a:tcPr anchor="ctr">
                    <a:solidFill>
                      <a:srgbClr val="F9D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</a:t>
                      </a:r>
                    </a:p>
                  </a:txBody>
                  <a:tcPr anchor="ctr">
                    <a:solidFill>
                      <a:srgbClr val="F9D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287</a:t>
                      </a:r>
                    </a:p>
                  </a:txBody>
                  <a:tcPr anchor="ctr">
                    <a:solidFill>
                      <a:srgbClr val="F9D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10.6</a:t>
                      </a:r>
                    </a:p>
                  </a:txBody>
                  <a:tcPr anchor="ctr">
                    <a:solidFill>
                      <a:srgbClr val="F9D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0.25</a:t>
                      </a:r>
                    </a:p>
                  </a:txBody>
                  <a:tcPr anchor="ctr">
                    <a:solidFill>
                      <a:srgbClr val="F9D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6.8</a:t>
                      </a:r>
                    </a:p>
                  </a:txBody>
                  <a:tcPr anchor="ctr">
                    <a:solidFill>
                      <a:srgbClr val="F9D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17.4</a:t>
                      </a:r>
                    </a:p>
                  </a:txBody>
                  <a:tcPr anchor="ctr">
                    <a:solidFill>
                      <a:srgbClr val="F9D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0.20</a:t>
                      </a:r>
                    </a:p>
                  </a:txBody>
                  <a:tcPr anchor="ctr">
                    <a:solidFill>
                      <a:srgbClr val="F9D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 anchor="ctr">
                    <a:solidFill>
                      <a:srgbClr val="F9D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71189"/>
                  </a:ext>
                </a:extLst>
              </a:tr>
              <a:tr h="2286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/>
                        <a:t>10/23/18 (Total Inflow = 86 gpm - 78% of Max Design Flow; Pond 3A 11 lb/d acid)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24271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VFP-West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267250"/>
                  </a:ext>
                </a:extLst>
              </a:tr>
              <a:tr h="562293">
                <a:tc>
                  <a:txBody>
                    <a:bodyPr/>
                    <a:lstStyle/>
                    <a:p>
                      <a:r>
                        <a:rPr lang="en-US" sz="1600" dirty="0"/>
                        <a:t>VFP-East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206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497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Test Pit (VFP-West) 2-15-18</a:t>
            </a:r>
          </a:p>
        </p:txBody>
      </p:sp>
      <p:pic>
        <p:nvPicPr>
          <p:cNvPr id="6" name="Picture 5" descr="A nest full of hay&#10;&#10;Description automatically generated">
            <a:extLst>
              <a:ext uri="{FF2B5EF4-FFF2-40B4-BE49-F238E27FC236}">
                <a16:creationId xmlns:a16="http://schemas.microsoft.com/office/drawing/2014/main" id="{4E700914-2A49-4E0B-9454-4A048FCAF8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050422"/>
            <a:ext cx="3648104" cy="5599081"/>
          </a:xfrm>
          <a:prstGeom prst="rect">
            <a:avLst/>
          </a:prstGeom>
        </p:spPr>
      </p:pic>
      <p:pic>
        <p:nvPicPr>
          <p:cNvPr id="13" name="Picture 12" descr="A close up of a tree&#10;&#10;Description automatically generated">
            <a:extLst>
              <a:ext uri="{FF2B5EF4-FFF2-40B4-BE49-F238E27FC236}">
                <a16:creationId xmlns:a16="http://schemas.microsoft.com/office/drawing/2014/main" id="{DC983C9F-CD6D-487F-9D64-60EEF26D5B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953642"/>
            <a:ext cx="3933879" cy="5722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76A79B-1DA3-4C66-93CA-6A289ADCC7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656" y="148140"/>
            <a:ext cx="3690968" cy="65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2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Test Pit (VFP-West) 2-15-18</a:t>
            </a:r>
          </a:p>
        </p:txBody>
      </p:sp>
      <p:pic>
        <p:nvPicPr>
          <p:cNvPr id="17" name="Picture 16" descr="A close up of a bug&#10;&#10;Description automatically generated">
            <a:extLst>
              <a:ext uri="{FF2B5EF4-FFF2-40B4-BE49-F238E27FC236}">
                <a16:creationId xmlns:a16="http://schemas.microsoft.com/office/drawing/2014/main" id="{31D75BC9-5D22-4EBD-AE65-47B490F2E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04" y="1095285"/>
            <a:ext cx="7456536" cy="5579835"/>
          </a:xfrm>
          <a:prstGeom prst="rect">
            <a:avLst/>
          </a:prstGeom>
        </p:spPr>
      </p:pic>
      <p:pic>
        <p:nvPicPr>
          <p:cNvPr id="19" name="Picture 18" descr="A picture containing grass, outdoor, tree&#10;&#10;Description automatically generated">
            <a:extLst>
              <a:ext uri="{FF2B5EF4-FFF2-40B4-BE49-F238E27FC236}">
                <a16:creationId xmlns:a16="http://schemas.microsoft.com/office/drawing/2014/main" id="{8C92D6C1-9504-4593-B47E-3C439EC4C5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135" y="121920"/>
            <a:ext cx="3746183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3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Test Pit (VFP-East) 2-22-18</a:t>
            </a:r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CA2CB33A-0A36-4862-99D6-A9654ED682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1880" y="76200"/>
            <a:ext cx="4659660" cy="6700706"/>
          </a:xfrm>
          <a:prstGeom prst="rect">
            <a:avLst/>
          </a:prstGeom>
        </p:spPr>
      </p:pic>
      <p:pic>
        <p:nvPicPr>
          <p:cNvPr id="14" name="Picture 13" descr="A close up of a bug&#10;&#10;Description automatically generated">
            <a:extLst>
              <a:ext uri="{FF2B5EF4-FFF2-40B4-BE49-F238E27FC236}">
                <a16:creationId xmlns:a16="http://schemas.microsoft.com/office/drawing/2014/main" id="{9A95811A-5B3B-4CF7-8420-A6E823CC50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60" y="1447800"/>
            <a:ext cx="6967266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87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Test Pit (VFP-East) 2-22-18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A16408-D12F-4645-AB76-11DD52AA61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1" y="121919"/>
            <a:ext cx="3954904" cy="6577835"/>
          </a:xfrm>
          <a:prstGeom prst="rect">
            <a:avLst/>
          </a:prstGeom>
        </p:spPr>
      </p:pic>
      <p:pic>
        <p:nvPicPr>
          <p:cNvPr id="18" name="Picture 17" descr="A picture containing cake, piece, fungus, indoor&#10;&#10;Description automatically generated">
            <a:extLst>
              <a:ext uri="{FF2B5EF4-FFF2-40B4-BE49-F238E27FC236}">
                <a16:creationId xmlns:a16="http://schemas.microsoft.com/office/drawing/2014/main" id="{AD4B6475-DD94-42A3-9137-01386D4F72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91" y="1172378"/>
            <a:ext cx="4402609" cy="55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1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VFP Hydraulic Performance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7C98B06-D804-453E-AB32-8AFD6527A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1281"/>
              </p:ext>
            </p:extLst>
          </p:nvPr>
        </p:nvGraphicFramePr>
        <p:xfrm>
          <a:off x="153970" y="1111976"/>
          <a:ext cx="11887200" cy="566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680">
                  <a:extLst>
                    <a:ext uri="{9D8B030D-6E8A-4147-A177-3AD203B41FA5}">
                      <a16:colId xmlns:a16="http://schemas.microsoft.com/office/drawing/2014/main" val="2455615087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962933454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41395492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97181930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0292121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4050269404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2144242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523230595"/>
                    </a:ext>
                  </a:extLst>
                </a:gridCol>
                <a:gridCol w="1487470">
                  <a:extLst>
                    <a:ext uri="{9D8B030D-6E8A-4147-A177-3AD203B41FA5}">
                      <a16:colId xmlns:a16="http://schemas.microsoft.com/office/drawing/2014/main" val="2829556561"/>
                    </a:ext>
                  </a:extLst>
                </a:gridCol>
              </a:tblGrid>
              <a:tr h="104304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Date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Total Flow</a:t>
                      </a:r>
                    </a:p>
                    <a:p>
                      <a:pPr algn="ctr"/>
                      <a:r>
                        <a:rPr lang="en-US" sz="1050" b="0" dirty="0"/>
                        <a:t>gpm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Component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Inflow</a:t>
                      </a:r>
                    </a:p>
                    <a:p>
                      <a:pPr algn="ctr"/>
                      <a:r>
                        <a:rPr lang="en-US" sz="1050" b="0" dirty="0" err="1"/>
                        <a:t>gpm</a:t>
                      </a:r>
                      <a:endParaRPr lang="en-US" sz="1050" b="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Overflow</a:t>
                      </a:r>
                    </a:p>
                    <a:p>
                      <a:pPr algn="ctr"/>
                      <a:r>
                        <a:rPr lang="en-US" sz="1050" b="0" dirty="0" err="1"/>
                        <a:t>gpm</a:t>
                      </a:r>
                      <a:endParaRPr lang="en-US" sz="1050" b="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Flow</a:t>
                      </a:r>
                    </a:p>
                    <a:p>
                      <a:pPr algn="ctr"/>
                      <a:r>
                        <a:rPr lang="en-US" sz="1600" b="0" dirty="0"/>
                        <a:t>Through Media</a:t>
                      </a:r>
                    </a:p>
                    <a:p>
                      <a:pPr algn="ctr"/>
                      <a:r>
                        <a:rPr lang="en-US" sz="1050" b="0" dirty="0"/>
                        <a:t>gpm</a:t>
                      </a:r>
                      <a:endParaRPr lang="en-US" b="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Driving Head</a:t>
                      </a:r>
                    </a:p>
                    <a:p>
                      <a:pPr algn="ctr"/>
                      <a:r>
                        <a:rPr lang="en-US" sz="1050" b="0" baseline="0" dirty="0"/>
                        <a:t>ft</a:t>
                      </a:r>
                      <a:endParaRPr lang="en-US" b="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Areal Flow Load</a:t>
                      </a:r>
                    </a:p>
                    <a:p>
                      <a:pPr algn="ctr"/>
                      <a:r>
                        <a:rPr lang="en-US" sz="1050" b="0" baseline="0" dirty="0"/>
                        <a:t>gpm/1000 sf</a:t>
                      </a:r>
                      <a:endParaRPr lang="en-US" sz="700" b="0" baseline="-2500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Comments</a:t>
                      </a:r>
                    </a:p>
                    <a:p>
                      <a:pPr algn="ctr"/>
                      <a:r>
                        <a:rPr lang="en-US" sz="1600" b="0" baseline="0" dirty="0"/>
                        <a:t>(Daily High Temp)</a:t>
                      </a: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338899"/>
                  </a:ext>
                </a:extLst>
              </a:tr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02/28/18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434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VFP-West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235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235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3.24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19.75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(64 F)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43454912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VFP-East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199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189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3.06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15.49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626962"/>
                  </a:ext>
                </a:extLst>
              </a:tr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03/09/18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238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VFP-West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128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128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2.41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10.76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(28 F)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62069903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VFP-East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110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90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3.25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7.38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92131"/>
                  </a:ext>
                </a:extLst>
              </a:tr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04/26/18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228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VFP-West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1.26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5.13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(61 F)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21980477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VFP-East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167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81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3.68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6.64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860085"/>
                  </a:ext>
                </a:extLst>
              </a:tr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05/01/18</a:t>
                      </a:r>
                    </a:p>
                    <a:p>
                      <a:pPr algn="ctr"/>
                      <a:r>
                        <a:rPr lang="en-US" sz="1200" dirty="0"/>
                        <a:t>(@1430)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199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VFP-West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148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148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3.02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12.41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“Burped” VFPE @1440 for ~45 Minutes. Water level dropped 0.22’</a:t>
                      </a:r>
                    </a:p>
                    <a:p>
                      <a:pPr algn="ctr"/>
                      <a:r>
                        <a:rPr lang="en-US" sz="1200" dirty="0"/>
                        <a:t>(79 F)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263514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VFP-East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3.49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3.70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106530"/>
                  </a:ext>
                </a:extLst>
              </a:tr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05/01/18</a:t>
                      </a:r>
                    </a:p>
                    <a:p>
                      <a:pPr algn="ctr"/>
                      <a:r>
                        <a:rPr lang="en-US" sz="1200" dirty="0"/>
                        <a:t>(@1634)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199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VFP-West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Not Measured (assumed to be unchanged)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087052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VFP-East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154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3.27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12.61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504844"/>
                  </a:ext>
                </a:extLst>
              </a:tr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06/06/18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149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VFP-West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No data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6.30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(59 F)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1058989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VFP-East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No data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6.07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781828"/>
                  </a:ext>
                </a:extLst>
              </a:tr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10/23/18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83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VFP-West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1.61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5.13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(57 F)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7753819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VFP-East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1.04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554912"/>
                  </a:ext>
                </a:extLst>
              </a:tr>
              <a:tr h="2286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VFP Surface Area Top of Treatment Media (square feet): West 11,900, East 12,200; Driving Head: Water Level in VFP to Invert Outlet Risers.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Flow load based on water passing through media.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589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176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Operation &amp; Maintenance (First 10 years)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4DD84C5-A915-485A-A021-DA2268F8D538}"/>
              </a:ext>
            </a:extLst>
          </p:cNvPr>
          <p:cNvSpPr txBox="1">
            <a:spLocks/>
          </p:cNvSpPr>
          <p:nvPr/>
        </p:nvSpPr>
        <p:spPr>
          <a:xfrm>
            <a:off x="123825" y="1143000"/>
            <a:ext cx="11506200" cy="5384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2012</a:t>
            </a:r>
          </a:p>
          <a:p>
            <a:pPr lvl="1"/>
            <a:r>
              <a:rPr lang="en-US" sz="2400" dirty="0"/>
              <a:t>Install Trompe #1 aeration demonstration with minor cleaning of part of Pond 2</a:t>
            </a:r>
          </a:p>
          <a:p>
            <a:pPr lvl="1"/>
            <a:r>
              <a:rPr lang="en-US" sz="2400" dirty="0"/>
              <a:t>Install pipe from Pond 1 to Pond 2 and move baffle curtain from Pond 2 to Pond 1</a:t>
            </a:r>
          </a:p>
          <a:p>
            <a:r>
              <a:rPr lang="en-US" sz="2800" dirty="0"/>
              <a:t>2013</a:t>
            </a:r>
          </a:p>
          <a:p>
            <a:pPr lvl="1"/>
            <a:r>
              <a:rPr lang="en-US" sz="2400" dirty="0"/>
              <a:t>Pump sludge from Pond 2 to Pond 3 &amp; Install Trompes #2 &amp; #3</a:t>
            </a:r>
          </a:p>
          <a:p>
            <a:pPr lvl="1"/>
            <a:r>
              <a:rPr lang="en-US" sz="2400" dirty="0"/>
              <a:t>Construct Sludge Pond &amp; pump Ponds 1 &amp; 2 to Sludge Pond</a:t>
            </a:r>
          </a:p>
          <a:p>
            <a:r>
              <a:rPr lang="en-US" sz="2800" dirty="0"/>
              <a:t>2018</a:t>
            </a:r>
          </a:p>
          <a:p>
            <a:pPr lvl="1"/>
            <a:r>
              <a:rPr lang="en-US" sz="2400" dirty="0"/>
              <a:t>Pump Ponds 1, 2, &amp; 3</a:t>
            </a:r>
          </a:p>
          <a:p>
            <a:pPr lvl="1"/>
            <a:r>
              <a:rPr lang="en-US" sz="2400" dirty="0"/>
              <a:t>Replace baffle curtain in Pond 1</a:t>
            </a:r>
          </a:p>
          <a:p>
            <a:pPr lvl="1"/>
            <a:r>
              <a:rPr lang="en-US" sz="2400" dirty="0"/>
              <a:t>Clean vegetation from Pond 3A</a:t>
            </a:r>
          </a:p>
          <a:p>
            <a:pPr lvl="1"/>
            <a:r>
              <a:rPr lang="en-US" sz="2400" dirty="0"/>
              <a:t>Test pits in VFP-West and VFP-East</a:t>
            </a:r>
          </a:p>
          <a:p>
            <a:pPr lvl="1"/>
            <a:r>
              <a:rPr lang="en-US" sz="2400" dirty="0"/>
              <a:t>Adjust VFP-East berm and lower emergency spillway</a:t>
            </a:r>
          </a:p>
          <a:p>
            <a:pPr lvl="1"/>
            <a:r>
              <a:rPr lang="en-US" sz="2400" dirty="0"/>
              <a:t>Remove select vegetation around ponds</a:t>
            </a:r>
          </a:p>
          <a:p>
            <a:pPr lvl="1"/>
            <a:r>
              <a:rPr lang="en-US" sz="2400" dirty="0"/>
              <a:t>Repair diversion ditch</a:t>
            </a:r>
            <a:endParaRPr lang="en-US" sz="2800" dirty="0"/>
          </a:p>
          <a:p>
            <a:r>
              <a:rPr lang="en-US" sz="2800" dirty="0"/>
              <a:t>On-going (periodic/</a:t>
            </a:r>
            <a:r>
              <a:rPr lang="en-US" sz="2800" dirty="0" err="1"/>
              <a:t>occassional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monitoring, trompe cleaning, VFP riser adjustment, VFP “burping”</a:t>
            </a:r>
          </a:p>
        </p:txBody>
      </p:sp>
    </p:spTree>
    <p:extLst>
      <p:ext uri="{BB962C8B-B14F-4D97-AF65-F5344CB8AC3E}">
        <p14:creationId xmlns:p14="http://schemas.microsoft.com/office/powerpoint/2010/main" val="245979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North Fork Montour Run Passive Treatment System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rain, way, track, outdoor&#10;&#10;Description automatically generated">
            <a:extLst>
              <a:ext uri="{FF2B5EF4-FFF2-40B4-BE49-F238E27FC236}">
                <a16:creationId xmlns:a16="http://schemas.microsoft.com/office/drawing/2014/main" id="{D2E81A0E-9A6E-40E3-BD82-4AC4A1600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52" y="1531006"/>
            <a:ext cx="11791148" cy="46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37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3A00-30D7-40D4-8774-16794FBE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99C0-AF54-4F9D-BEE0-2FCBE3188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95" y="2275599"/>
            <a:ext cx="7261900" cy="4381788"/>
          </a:xfrm>
        </p:spPr>
        <p:txBody>
          <a:bodyPr>
            <a:normAutofit/>
          </a:bodyPr>
          <a:lstStyle/>
          <a:p>
            <a:r>
              <a:rPr lang="en-US" dirty="0"/>
              <a:t>Much thanks to the great folks at the          Montour Run Watershed Association</a:t>
            </a:r>
          </a:p>
          <a:p>
            <a:r>
              <a:rPr lang="en-US" dirty="0"/>
              <a:t>Thanks to OSM for Funding the Trompe Project</a:t>
            </a:r>
          </a:p>
          <a:p>
            <a:r>
              <a:rPr lang="en-US" dirty="0"/>
              <a:t>Thanks to PADEP for O&amp;M Funds/Assistance</a:t>
            </a:r>
          </a:p>
          <a:p>
            <a:r>
              <a:rPr lang="en-US" dirty="0"/>
              <a:t>Thanks to the Rockwell Foundation for O&amp;M Funds</a:t>
            </a:r>
          </a:p>
          <a:p>
            <a:r>
              <a:rPr lang="en-US" dirty="0"/>
              <a:t>Thanks to Allegheny County Airport         Authority (landowner)</a:t>
            </a:r>
          </a:p>
          <a:p>
            <a:r>
              <a:rPr lang="en-US" dirty="0"/>
              <a:t>In memory of Bruce Leavitt,                       Inventor &amp; Trompemaster</a:t>
            </a:r>
          </a:p>
          <a:p>
            <a:pPr lvl="1"/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4CB26C9-1162-4725-88F5-F2EC2CF2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388" y="96120"/>
            <a:ext cx="2879725" cy="2160257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C36C2FEA-A03B-4F36-BF1D-1CD6CB58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9158" y="200613"/>
            <a:ext cx="4520363" cy="3382297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D3B677E9-6B49-4BC1-879B-6FB84779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587" y="4336138"/>
            <a:ext cx="3555498" cy="2370332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0FDB6729-61DB-47F5-9F54-44236A0574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653" y="3021325"/>
            <a:ext cx="1831695" cy="3767071"/>
          </a:xfrm>
          <a:prstGeom prst="rect">
            <a:avLst/>
          </a:prstGeom>
          <a:ln w="63500" cap="rnd">
            <a:solidFill>
              <a:schemeClr val="bg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233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NFMU9: 2003 - Pre Findlay Connector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tree on a dirt road&#10;&#10;Description automatically generated">
            <a:extLst>
              <a:ext uri="{FF2B5EF4-FFF2-40B4-BE49-F238E27FC236}">
                <a16:creationId xmlns:a16="http://schemas.microsoft.com/office/drawing/2014/main" id="{5ADAC965-EB9E-4E0C-984A-3C2FB7621A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128" y="1136406"/>
            <a:ext cx="8103766" cy="54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NFMU9: 2005 - Post Findlay Connector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tree on a dirt road&#10;&#10;Description automatically generated">
            <a:extLst>
              <a:ext uri="{FF2B5EF4-FFF2-40B4-BE49-F238E27FC236}">
                <a16:creationId xmlns:a16="http://schemas.microsoft.com/office/drawing/2014/main" id="{D5800897-D9E8-41DD-82F4-523B2240F1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778" y="1007378"/>
            <a:ext cx="7545163" cy="56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4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5398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 Turnpike &amp; PADEP-BAMR Collection and ALD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FA13CC75-246B-45A0-B928-BC4DA7625A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40" y="983080"/>
            <a:ext cx="7737302" cy="580297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F7CDFC-2D8D-411C-B519-C48641FCB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2298" y="2126081"/>
            <a:ext cx="3296818" cy="1310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Looking north towards    “Clinton Block Mine”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ALD under 18” RCP Culvert</a:t>
            </a:r>
          </a:p>
        </p:txBody>
      </p:sp>
    </p:spTree>
    <p:extLst>
      <p:ext uri="{BB962C8B-B14F-4D97-AF65-F5344CB8AC3E}">
        <p14:creationId xmlns:p14="http://schemas.microsoft.com/office/powerpoint/2010/main" val="220110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 Turnpike &amp; PADEP-BAMR Collection and ALD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utdoor, sky, ground, tree&#10;&#10;Description automatically generated">
            <a:extLst>
              <a:ext uri="{FF2B5EF4-FFF2-40B4-BE49-F238E27FC236}">
                <a16:creationId xmlns:a16="http://schemas.microsoft.com/office/drawing/2014/main" id="{0113F09A-C9D0-4B4B-A59E-63EFEF35FE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78" y="888379"/>
            <a:ext cx="7761210" cy="582090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CC3E5C-09DA-4F06-87D9-92BE8BA4F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2298" y="2126081"/>
            <a:ext cx="3296818" cy="16758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Looking south towards future treatment expansion area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ALD under 18” open joint RCP Culvert bedded in non-calcareous river gravel overlain by geotextile</a:t>
            </a:r>
          </a:p>
        </p:txBody>
      </p:sp>
    </p:spTree>
    <p:extLst>
      <p:ext uri="{BB962C8B-B14F-4D97-AF65-F5344CB8AC3E}">
        <p14:creationId xmlns:p14="http://schemas.microsoft.com/office/powerpoint/2010/main" val="138116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36C09-16BA-4141-A705-C6B5B5A40B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E521D-42CE-4CD9-AFFE-37255AC0A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0C2540-36DC-4C0A-A9C0-231ED365D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C0D5-89BF-4E71-A5D9-96C9C7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"/>
            <a:ext cx="10801350" cy="1080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 Turnpike &amp; PADEP – ALD Detail (~640 Tons LS)</a:t>
            </a: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FAFACB6C-2E59-4556-98FA-3B343A167E63}"/>
              </a:ext>
            </a:extLst>
          </p:cNvPr>
          <p:cNvSpPr>
            <a:spLocks noChangeAspect="1"/>
          </p:cNvSpPr>
          <p:nvPr/>
        </p:nvSpPr>
        <p:spPr>
          <a:xfrm>
            <a:off x="499362" y="3288145"/>
            <a:ext cx="3101118" cy="3101118"/>
          </a:xfrm>
          <a:prstGeom prst="donut">
            <a:avLst>
              <a:gd name="adj" fmla="val 163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F3F5A9-307B-43B1-BEE8-2D1B62ABA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751" y="12638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2D61899-57F1-4A0F-87D1-F814C882E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771585"/>
              </p:ext>
            </p:extLst>
          </p:nvPr>
        </p:nvGraphicFramePr>
        <p:xfrm>
          <a:off x="2323751" y="1172378"/>
          <a:ext cx="5648325" cy="5412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4" imgW="159610425" imgH="140950950" progId="TurboCAD.Drawing.4">
                  <p:embed/>
                </p:oleObj>
              </mc:Choice>
              <mc:Fallback>
                <p:oleObj r:id="rId4" imgW="159610425" imgH="140950950" progId="TurboCAD.Drawing.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751" y="1172378"/>
                        <a:ext cx="5648325" cy="54129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73931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3975</TotalTime>
  <Words>3238</Words>
  <Application>Microsoft Office PowerPoint</Application>
  <PresentationFormat>Widescreen</PresentationFormat>
  <Paragraphs>1147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Trebuchet MS</vt:lpstr>
      <vt:lpstr>Berlin</vt:lpstr>
      <vt:lpstr>TurboCAD.Drawing.4</vt:lpstr>
      <vt:lpstr>Performance Evaluation of the North Fork Montour Run Passive Treatment System</vt:lpstr>
      <vt:lpstr>Montour Run Watershed</vt:lpstr>
      <vt:lpstr>North Fork Montour Run Passive Treatment System</vt:lpstr>
      <vt:lpstr>North Fork Montour Run Passive Treatment System</vt:lpstr>
      <vt:lpstr>NFMU9: 2003 - Pre Findlay Connector</vt:lpstr>
      <vt:lpstr>NFMU9: 2005 - Post Findlay Connector</vt:lpstr>
      <vt:lpstr>PA Turnpike &amp; PADEP-BAMR Collection and ALD</vt:lpstr>
      <vt:lpstr>PA Turnpike &amp; PADEP-BAMR Collection and ALD</vt:lpstr>
      <vt:lpstr>PA Turnpike &amp; PADEP – ALD Detail (~640 Tons LS)</vt:lpstr>
      <vt:lpstr>System Design &amp; 2008 Installation</vt:lpstr>
      <vt:lpstr>NFMU9 vs. FCRAW Monitoring</vt:lpstr>
      <vt:lpstr>Pond 3 (Pre-Expansion) Monitoring Summary</vt:lpstr>
      <vt:lpstr>North Fork Montour Run Passive Treatment System</vt:lpstr>
      <vt:lpstr>North Fork Passive Treatment System</vt:lpstr>
      <vt:lpstr>North Fork Passive Treatment System</vt:lpstr>
      <vt:lpstr>North Fork Passive Treatment System</vt:lpstr>
      <vt:lpstr>North Fork Passive Treatment System</vt:lpstr>
      <vt:lpstr> Vertical Flow Pond As-Built</vt:lpstr>
      <vt:lpstr> Vertical Flow Pond Treatment Media &amp; Underdrain</vt:lpstr>
      <vt:lpstr> Vertical Flow Pond Detail</vt:lpstr>
      <vt:lpstr>VFP Performance Pre-2018</vt:lpstr>
      <vt:lpstr>10 Years Later: The Discharge is Bad!</vt:lpstr>
      <vt:lpstr>2018 – THE. WETTEST. YEAR. EVER.</vt:lpstr>
      <vt:lpstr>What is the System Expected to Do?</vt:lpstr>
      <vt:lpstr>Monitoring Data: 04/26/18 </vt:lpstr>
      <vt:lpstr>Bases for Evaluation</vt:lpstr>
      <vt:lpstr>VFP Performance: 04/26/18 </vt:lpstr>
      <vt:lpstr>System Performance: 04/26/18 </vt:lpstr>
      <vt:lpstr>System Performance: 04/26/18 </vt:lpstr>
      <vt:lpstr>But Will We Ever See Good Water Again…?</vt:lpstr>
      <vt:lpstr>Monitoring Data: 06/06/18 </vt:lpstr>
      <vt:lpstr>Monitoring Data: 10/23/18 </vt:lpstr>
      <vt:lpstr>2018 VFP Performance</vt:lpstr>
      <vt:lpstr>Test Pit (VFP-West) 2-15-18</vt:lpstr>
      <vt:lpstr>Test Pit (VFP-West) 2-15-18</vt:lpstr>
      <vt:lpstr>Test Pit (VFP-East) 2-22-18</vt:lpstr>
      <vt:lpstr>Test Pit (VFP-East) 2-22-18</vt:lpstr>
      <vt:lpstr>VFP Hydraulic Performance</vt:lpstr>
      <vt:lpstr>Operation &amp; Maintenance (First 10 years)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Off-Grid Active Treatment Using Siphons, Dosers and Passive Mixing</dc:title>
  <dc:creator>Tim Danehy</dc:creator>
  <cp:lastModifiedBy>Kevin Wolter</cp:lastModifiedBy>
  <cp:revision>256</cp:revision>
  <dcterms:created xsi:type="dcterms:W3CDTF">2018-03-20T19:55:47Z</dcterms:created>
  <dcterms:modified xsi:type="dcterms:W3CDTF">2019-06-17T18:20:31Z</dcterms:modified>
</cp:coreProperties>
</file>