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22.xml" ContentType="application/vnd.openxmlformats-officedocument.presentationml.notesSlide+xml"/>
  <Override PartName="/ppt/charts/chart4.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5.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9" r:id="rId3"/>
    <p:sldId id="270" r:id="rId4"/>
    <p:sldId id="351" r:id="rId5"/>
    <p:sldId id="319" r:id="rId6"/>
    <p:sldId id="354" r:id="rId7"/>
    <p:sldId id="275" r:id="rId8"/>
    <p:sldId id="278" r:id="rId9"/>
    <p:sldId id="355" r:id="rId10"/>
    <p:sldId id="277" r:id="rId11"/>
    <p:sldId id="264" r:id="rId12"/>
    <p:sldId id="266" r:id="rId13"/>
    <p:sldId id="299" r:id="rId14"/>
    <p:sldId id="297" r:id="rId15"/>
    <p:sldId id="269" r:id="rId16"/>
    <p:sldId id="316" r:id="rId17"/>
    <p:sldId id="313" r:id="rId18"/>
    <p:sldId id="260" r:id="rId19"/>
    <p:sldId id="309" r:id="rId20"/>
    <p:sldId id="317" r:id="rId21"/>
    <p:sldId id="324" r:id="rId22"/>
    <p:sldId id="285" r:id="rId23"/>
    <p:sldId id="301" r:id="rId24"/>
    <p:sldId id="302" r:id="rId25"/>
    <p:sldId id="321" r:id="rId26"/>
    <p:sldId id="334" r:id="rId27"/>
    <p:sldId id="328" r:id="rId28"/>
    <p:sldId id="343" r:id="rId29"/>
    <p:sldId id="342" r:id="rId30"/>
    <p:sldId id="284" r:id="rId31"/>
    <p:sldId id="336" r:id="rId32"/>
    <p:sldId id="340" r:id="rId33"/>
    <p:sldId id="341" r:id="rId34"/>
    <p:sldId id="339" r:id="rId35"/>
    <p:sldId id="279" r:id="rId36"/>
    <p:sldId id="268" r:id="rId37"/>
    <p:sldId id="346" r:id="rId38"/>
    <p:sldId id="356" r:id="rId39"/>
    <p:sldId id="323" r:id="rId40"/>
    <p:sldId id="347" r:id="rId41"/>
    <p:sldId id="348" r:id="rId42"/>
    <p:sldId id="349" r:id="rId43"/>
    <p:sldId id="320" r:id="rId44"/>
    <p:sldId id="325" r:id="rId45"/>
    <p:sldId id="329" r:id="rId46"/>
    <p:sldId id="332" r:id="rId47"/>
    <p:sldId id="330" r:id="rId48"/>
    <p:sldId id="333" r:id="rId49"/>
    <p:sldId id="326" r:id="rId50"/>
    <p:sldId id="337" r:id="rId51"/>
    <p:sldId id="352" r:id="rId52"/>
    <p:sldId id="353" r:id="rId53"/>
    <p:sldId id="338" r:id="rId54"/>
    <p:sldId id="345"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89748" autoAdjust="0"/>
  </p:normalViewPr>
  <p:slideViewPr>
    <p:cSldViewPr>
      <p:cViewPr varScale="1">
        <p:scale>
          <a:sx n="99" d="100"/>
          <a:sy n="99" d="100"/>
        </p:scale>
        <p:origin x="1854" y="84"/>
      </p:cViewPr>
      <p:guideLst>
        <p:guide orient="horz" pos="2160"/>
        <p:guide pos="2880"/>
      </p:guideLst>
    </p:cSldViewPr>
  </p:slideViewPr>
  <p:outlineViewPr>
    <p:cViewPr>
      <p:scale>
        <a:sx n="33" d="100"/>
        <a:sy n="33" d="100"/>
      </p:scale>
      <p:origin x="6" y="9228"/>
    </p:cViewPr>
  </p:outlineViewPr>
  <p:notesTextViewPr>
    <p:cViewPr>
      <p:scale>
        <a:sx n="100" d="100"/>
        <a:sy n="100" d="100"/>
      </p:scale>
      <p:origin x="0" y="0"/>
    </p:cViewPr>
  </p:notesTextViewPr>
  <p:sorterViewPr>
    <p:cViewPr>
      <p:scale>
        <a:sx n="100" d="100"/>
        <a:sy n="100" d="100"/>
      </p:scale>
      <p:origin x="0" y="146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haun\Documents\1BMI\101801-Baird\Presentation\2019\ASMR%20Analysis\1018%20Vegetation%20Analysis%20(2016-201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haun\Documents\1BMI\101801-Baird\Presentation\2019\ASMR%20Analysis\1018%20Vegetation%20Analysis%20(2016-201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haun\Documents\1BMI\101801-Baird\Presentation\2019\ASMR%20Analysis\1018%20Vegetation%20Analysis%20(2016-201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haun\Documents\1BMI\101801-Baird\Presentation\2019\ASMR%20Analysis\1018%20Vegetation%20Analysis%20(2016-201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haun\Documents\1BMI\101801-Baird\Presentation\2019\ASMR%20Analysis\1018%20Vegetation%20Analysis%20(2016-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1"/>
              <a:t>Species Richness at</a:t>
            </a:r>
            <a:r>
              <a:rPr lang="en-US" sz="2800" b="1" baseline="0"/>
              <a:t> Baird Wetlands</a:t>
            </a:r>
            <a:endParaRPr lang="en-US" sz="2800" b="1"/>
          </a:p>
        </c:rich>
      </c:tx>
      <c:overlay val="0"/>
      <c:spPr>
        <a:noFill/>
        <a:ln>
          <a:noFill/>
        </a:ln>
        <a:effectLst/>
      </c:spPr>
    </c:title>
    <c:autoTitleDeleted val="0"/>
    <c:plotArea>
      <c:layout/>
      <c:lineChart>
        <c:grouping val="standard"/>
        <c:varyColors val="0"/>
        <c:ser>
          <c:idx val="0"/>
          <c:order val="0"/>
          <c:tx>
            <c:v>Wetland A</c:v>
          </c:tx>
          <c:spPr>
            <a:ln w="38100" cap="rnd">
              <a:solidFill>
                <a:schemeClr val="accent1"/>
              </a:solidFill>
              <a:round/>
            </a:ln>
            <a:effectLst/>
          </c:spPr>
          <c:marker>
            <c:symbol val="circle"/>
            <c:size val="5"/>
            <c:spPr>
              <a:solidFill>
                <a:schemeClr val="accent1"/>
              </a:solidFill>
              <a:ln w="22225">
                <a:solidFill>
                  <a:schemeClr val="accent1"/>
                </a:solidFill>
              </a:ln>
              <a:effectLst/>
            </c:spPr>
          </c:marker>
          <c:cat>
            <c:numRef>
              <c:f>(SR!$G$3,SR!$G$6,SR!$G$9,SR!$G$12,SR!$G$15,SR!$G$18)</c:f>
              <c:numCache>
                <c:formatCode>[$-409]mmm\-yy;@</c:formatCode>
                <c:ptCount val="6"/>
                <c:pt idx="0">
                  <c:v>42522</c:v>
                </c:pt>
                <c:pt idx="1">
                  <c:v>42644</c:v>
                </c:pt>
                <c:pt idx="2">
                  <c:v>42887</c:v>
                </c:pt>
                <c:pt idx="3">
                  <c:v>42979</c:v>
                </c:pt>
                <c:pt idx="4">
                  <c:v>43252</c:v>
                </c:pt>
                <c:pt idx="5">
                  <c:v>43374</c:v>
                </c:pt>
              </c:numCache>
            </c:numRef>
          </c:cat>
          <c:val>
            <c:numRef>
              <c:f>(SR!$C$3,SR!$C$6,SR!$C$9,SR!$C$12,SR!$C$15,SR!$C$18)</c:f>
              <c:numCache>
                <c:formatCode>General</c:formatCode>
                <c:ptCount val="6"/>
                <c:pt idx="0">
                  <c:v>45</c:v>
                </c:pt>
                <c:pt idx="1">
                  <c:v>57</c:v>
                </c:pt>
                <c:pt idx="2">
                  <c:v>58</c:v>
                </c:pt>
                <c:pt idx="3">
                  <c:v>61</c:v>
                </c:pt>
                <c:pt idx="4">
                  <c:v>67</c:v>
                </c:pt>
                <c:pt idx="5">
                  <c:v>56</c:v>
                </c:pt>
              </c:numCache>
            </c:numRef>
          </c:val>
          <c:smooth val="0"/>
          <c:extLst>
            <c:ext xmlns:c16="http://schemas.microsoft.com/office/drawing/2014/chart" uri="{C3380CC4-5D6E-409C-BE32-E72D297353CC}">
              <c16:uniqueId val="{00000000-3F18-45CF-BD48-36D9A7482B19}"/>
            </c:ext>
          </c:extLst>
        </c:ser>
        <c:ser>
          <c:idx val="1"/>
          <c:order val="1"/>
          <c:tx>
            <c:v>Wetland B</c:v>
          </c:tx>
          <c:spPr>
            <a:ln w="38100" cap="rnd">
              <a:solidFill>
                <a:schemeClr val="accent2"/>
              </a:solidFill>
              <a:round/>
            </a:ln>
            <a:effectLst/>
          </c:spPr>
          <c:marker>
            <c:symbol val="circle"/>
            <c:size val="5"/>
            <c:spPr>
              <a:solidFill>
                <a:schemeClr val="accent2"/>
              </a:solidFill>
              <a:ln w="22225">
                <a:solidFill>
                  <a:schemeClr val="accent2"/>
                </a:solidFill>
              </a:ln>
              <a:effectLst/>
            </c:spPr>
          </c:marker>
          <c:cat>
            <c:numRef>
              <c:f>(SR!$G$3,SR!$G$6,SR!$G$9,SR!$G$12,SR!$G$15,SR!$G$18)</c:f>
              <c:numCache>
                <c:formatCode>[$-409]mmm\-yy;@</c:formatCode>
                <c:ptCount val="6"/>
                <c:pt idx="0">
                  <c:v>42522</c:v>
                </c:pt>
                <c:pt idx="1">
                  <c:v>42644</c:v>
                </c:pt>
                <c:pt idx="2">
                  <c:v>42887</c:v>
                </c:pt>
                <c:pt idx="3">
                  <c:v>42979</c:v>
                </c:pt>
                <c:pt idx="4">
                  <c:v>43252</c:v>
                </c:pt>
                <c:pt idx="5">
                  <c:v>43374</c:v>
                </c:pt>
              </c:numCache>
            </c:numRef>
          </c:cat>
          <c:val>
            <c:numRef>
              <c:f>(SR!$D$3,SR!$D$6,SR!$D$9,SR!$D$12,SR!$D$15,SR!$D$18)</c:f>
              <c:numCache>
                <c:formatCode>General</c:formatCode>
                <c:ptCount val="6"/>
                <c:pt idx="0">
                  <c:v>11</c:v>
                </c:pt>
                <c:pt idx="1">
                  <c:v>24</c:v>
                </c:pt>
                <c:pt idx="2">
                  <c:v>30</c:v>
                </c:pt>
                <c:pt idx="3">
                  <c:v>32</c:v>
                </c:pt>
                <c:pt idx="4">
                  <c:v>31</c:v>
                </c:pt>
                <c:pt idx="5">
                  <c:v>39</c:v>
                </c:pt>
              </c:numCache>
            </c:numRef>
          </c:val>
          <c:smooth val="0"/>
          <c:extLst>
            <c:ext xmlns:c16="http://schemas.microsoft.com/office/drawing/2014/chart" uri="{C3380CC4-5D6E-409C-BE32-E72D297353CC}">
              <c16:uniqueId val="{00000001-3F18-45CF-BD48-36D9A7482B19}"/>
            </c:ext>
          </c:extLst>
        </c:ser>
        <c:ser>
          <c:idx val="2"/>
          <c:order val="2"/>
          <c:tx>
            <c:v>Wetland C</c:v>
          </c:tx>
          <c:spPr>
            <a:ln w="38100" cap="rnd">
              <a:solidFill>
                <a:srgbClr val="92D050"/>
              </a:solidFill>
              <a:round/>
            </a:ln>
            <a:effectLst/>
          </c:spPr>
          <c:marker>
            <c:symbol val="circle"/>
            <c:size val="5"/>
            <c:spPr>
              <a:solidFill>
                <a:srgbClr val="92D050"/>
              </a:solidFill>
              <a:ln w="22225">
                <a:solidFill>
                  <a:srgbClr val="92D050"/>
                </a:solidFill>
              </a:ln>
              <a:effectLst/>
            </c:spPr>
          </c:marker>
          <c:cat>
            <c:numRef>
              <c:f>(SR!$G$3,SR!$G$6,SR!$G$9,SR!$G$12,SR!$G$15,SR!$G$18)</c:f>
              <c:numCache>
                <c:formatCode>[$-409]mmm\-yy;@</c:formatCode>
                <c:ptCount val="6"/>
                <c:pt idx="0">
                  <c:v>42522</c:v>
                </c:pt>
                <c:pt idx="1">
                  <c:v>42644</c:v>
                </c:pt>
                <c:pt idx="2">
                  <c:v>42887</c:v>
                </c:pt>
                <c:pt idx="3">
                  <c:v>42979</c:v>
                </c:pt>
                <c:pt idx="4">
                  <c:v>43252</c:v>
                </c:pt>
                <c:pt idx="5">
                  <c:v>43374</c:v>
                </c:pt>
              </c:numCache>
            </c:numRef>
          </c:cat>
          <c:val>
            <c:numRef>
              <c:f>(SR!$E$3,SR!$E$6,SR!$E$9,SR!$E$12,SR!$E$15,SR!$E$18)</c:f>
              <c:numCache>
                <c:formatCode>General</c:formatCode>
                <c:ptCount val="6"/>
                <c:pt idx="0">
                  <c:v>21</c:v>
                </c:pt>
                <c:pt idx="1">
                  <c:v>35</c:v>
                </c:pt>
                <c:pt idx="2">
                  <c:v>36</c:v>
                </c:pt>
                <c:pt idx="3">
                  <c:v>38</c:v>
                </c:pt>
                <c:pt idx="4">
                  <c:v>39</c:v>
                </c:pt>
                <c:pt idx="5">
                  <c:v>39</c:v>
                </c:pt>
              </c:numCache>
            </c:numRef>
          </c:val>
          <c:smooth val="0"/>
          <c:extLst>
            <c:ext xmlns:c16="http://schemas.microsoft.com/office/drawing/2014/chart" uri="{C3380CC4-5D6E-409C-BE32-E72D297353CC}">
              <c16:uniqueId val="{00000002-3F18-45CF-BD48-36D9A7482B19}"/>
            </c:ext>
          </c:extLst>
        </c:ser>
        <c:dLbls>
          <c:showLegendKey val="0"/>
          <c:showVal val="0"/>
          <c:showCatName val="0"/>
          <c:showSerName val="0"/>
          <c:showPercent val="0"/>
          <c:showBubbleSize val="0"/>
        </c:dLbls>
        <c:marker val="1"/>
        <c:smooth val="0"/>
        <c:axId val="74875648"/>
        <c:axId val="74877568"/>
      </c:lineChart>
      <c:catAx>
        <c:axId val="74875648"/>
        <c:scaling>
          <c:orientation val="minMax"/>
        </c:scaling>
        <c:delete val="0"/>
        <c:axPos val="b"/>
        <c:numFmt formatCode="[$-409]mmm\-yy;@" sourceLinked="1"/>
        <c:majorTickMark val="none"/>
        <c:minorTickMark val="in"/>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877568"/>
        <c:crosses val="autoZero"/>
        <c:auto val="0"/>
        <c:lblAlgn val="ctr"/>
        <c:lblOffset val="100"/>
        <c:noMultiLvlLbl val="0"/>
      </c:catAx>
      <c:valAx>
        <c:axId val="74877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Species Richness</a:t>
                </a:r>
              </a:p>
            </c:rich>
          </c:tx>
          <c:overlay val="0"/>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875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US" sz="2800" b="1"/>
              <a:t>Wetland</a:t>
            </a:r>
            <a:r>
              <a:rPr lang="en-US" sz="2800" b="1" baseline="0"/>
              <a:t> A Vegetative Cover</a:t>
            </a:r>
            <a:endParaRPr lang="en-US" sz="2800" b="1"/>
          </a:p>
        </c:rich>
      </c:tx>
      <c:overlay val="0"/>
      <c:spPr>
        <a:noFill/>
        <a:ln>
          <a:noFill/>
        </a:ln>
        <a:effectLst/>
      </c:spPr>
    </c:title>
    <c:autoTitleDeleted val="0"/>
    <c:plotArea>
      <c:layout/>
      <c:lineChart>
        <c:grouping val="standard"/>
        <c:varyColors val="0"/>
        <c:ser>
          <c:idx val="0"/>
          <c:order val="0"/>
          <c:tx>
            <c:strRef>
              <c:f>'% Coverage'!$A$3</c:f>
              <c:strCache>
                <c:ptCount val="1"/>
                <c:pt idx="0">
                  <c:v>MP1</c:v>
                </c:pt>
              </c:strCache>
            </c:strRef>
          </c:tx>
          <c:spPr>
            <a:ln w="38100"/>
            <a:effectLst/>
          </c:spPr>
          <c:cat>
            <c:numRef>
              <c:f>'% Coverage'!$B$2:$G$2</c:f>
              <c:numCache>
                <c:formatCode>[$-409]mmm\-yy;@</c:formatCode>
                <c:ptCount val="6"/>
                <c:pt idx="0">
                  <c:v>42522</c:v>
                </c:pt>
                <c:pt idx="1">
                  <c:v>42644</c:v>
                </c:pt>
                <c:pt idx="2">
                  <c:v>42887</c:v>
                </c:pt>
                <c:pt idx="3">
                  <c:v>42979</c:v>
                </c:pt>
                <c:pt idx="4">
                  <c:v>43252</c:v>
                </c:pt>
                <c:pt idx="5">
                  <c:v>43374</c:v>
                </c:pt>
              </c:numCache>
            </c:numRef>
          </c:cat>
          <c:val>
            <c:numRef>
              <c:f>'% Coverage'!$B$3:$G$3</c:f>
              <c:numCache>
                <c:formatCode>General</c:formatCode>
                <c:ptCount val="6"/>
                <c:pt idx="0">
                  <c:v>144</c:v>
                </c:pt>
                <c:pt idx="1">
                  <c:v>130</c:v>
                </c:pt>
                <c:pt idx="2">
                  <c:v>148</c:v>
                </c:pt>
                <c:pt idx="3">
                  <c:v>152</c:v>
                </c:pt>
                <c:pt idx="4">
                  <c:v>138</c:v>
                </c:pt>
                <c:pt idx="5">
                  <c:v>147</c:v>
                </c:pt>
              </c:numCache>
            </c:numRef>
          </c:val>
          <c:smooth val="0"/>
          <c:extLst>
            <c:ext xmlns:c16="http://schemas.microsoft.com/office/drawing/2014/chart" uri="{C3380CC4-5D6E-409C-BE32-E72D297353CC}">
              <c16:uniqueId val="{00000000-CCF2-43D1-8146-84EA91BD8434}"/>
            </c:ext>
          </c:extLst>
        </c:ser>
        <c:ser>
          <c:idx val="1"/>
          <c:order val="1"/>
          <c:tx>
            <c:strRef>
              <c:f>'% Coverage'!$A$4</c:f>
              <c:strCache>
                <c:ptCount val="1"/>
                <c:pt idx="0">
                  <c:v>MP2</c:v>
                </c:pt>
              </c:strCache>
            </c:strRef>
          </c:tx>
          <c:spPr>
            <a:ln w="38100"/>
            <a:effectLst/>
          </c:spPr>
          <c:cat>
            <c:numRef>
              <c:f>'% Coverage'!$B$2:$G$2</c:f>
              <c:numCache>
                <c:formatCode>[$-409]mmm\-yy;@</c:formatCode>
                <c:ptCount val="6"/>
                <c:pt idx="0">
                  <c:v>42522</c:v>
                </c:pt>
                <c:pt idx="1">
                  <c:v>42644</c:v>
                </c:pt>
                <c:pt idx="2">
                  <c:v>42887</c:v>
                </c:pt>
                <c:pt idx="3">
                  <c:v>42979</c:v>
                </c:pt>
                <c:pt idx="4">
                  <c:v>43252</c:v>
                </c:pt>
                <c:pt idx="5">
                  <c:v>43374</c:v>
                </c:pt>
              </c:numCache>
            </c:numRef>
          </c:cat>
          <c:val>
            <c:numRef>
              <c:f>'% Coverage'!$B$4:$G$4</c:f>
              <c:numCache>
                <c:formatCode>General</c:formatCode>
                <c:ptCount val="6"/>
                <c:pt idx="0">
                  <c:v>137</c:v>
                </c:pt>
                <c:pt idx="1">
                  <c:v>141</c:v>
                </c:pt>
                <c:pt idx="2">
                  <c:v>93</c:v>
                </c:pt>
                <c:pt idx="3">
                  <c:v>138</c:v>
                </c:pt>
                <c:pt idx="4">
                  <c:v>125</c:v>
                </c:pt>
                <c:pt idx="5">
                  <c:v>126</c:v>
                </c:pt>
              </c:numCache>
            </c:numRef>
          </c:val>
          <c:smooth val="0"/>
          <c:extLst>
            <c:ext xmlns:c16="http://schemas.microsoft.com/office/drawing/2014/chart" uri="{C3380CC4-5D6E-409C-BE32-E72D297353CC}">
              <c16:uniqueId val="{00000001-CCF2-43D1-8146-84EA91BD8434}"/>
            </c:ext>
          </c:extLst>
        </c:ser>
        <c:ser>
          <c:idx val="2"/>
          <c:order val="2"/>
          <c:tx>
            <c:strRef>
              <c:f>'% Coverage'!$A$5</c:f>
              <c:strCache>
                <c:ptCount val="1"/>
                <c:pt idx="0">
                  <c:v>MP3</c:v>
                </c:pt>
              </c:strCache>
            </c:strRef>
          </c:tx>
          <c:spPr>
            <a:ln w="38100"/>
            <a:effectLst/>
          </c:spPr>
          <c:cat>
            <c:numRef>
              <c:f>'% Coverage'!$B$2:$G$2</c:f>
              <c:numCache>
                <c:formatCode>[$-409]mmm\-yy;@</c:formatCode>
                <c:ptCount val="6"/>
                <c:pt idx="0">
                  <c:v>42522</c:v>
                </c:pt>
                <c:pt idx="1">
                  <c:v>42644</c:v>
                </c:pt>
                <c:pt idx="2">
                  <c:v>42887</c:v>
                </c:pt>
                <c:pt idx="3">
                  <c:v>42979</c:v>
                </c:pt>
                <c:pt idx="4">
                  <c:v>43252</c:v>
                </c:pt>
                <c:pt idx="5">
                  <c:v>43374</c:v>
                </c:pt>
              </c:numCache>
            </c:numRef>
          </c:cat>
          <c:val>
            <c:numRef>
              <c:f>'% Coverage'!$B$5:$G$5</c:f>
              <c:numCache>
                <c:formatCode>General</c:formatCode>
                <c:ptCount val="6"/>
                <c:pt idx="0">
                  <c:v>217</c:v>
                </c:pt>
                <c:pt idx="1">
                  <c:v>197</c:v>
                </c:pt>
                <c:pt idx="2">
                  <c:v>224</c:v>
                </c:pt>
                <c:pt idx="3">
                  <c:v>220</c:v>
                </c:pt>
                <c:pt idx="4">
                  <c:v>236</c:v>
                </c:pt>
                <c:pt idx="5">
                  <c:v>225</c:v>
                </c:pt>
              </c:numCache>
            </c:numRef>
          </c:val>
          <c:smooth val="0"/>
          <c:extLst>
            <c:ext xmlns:c16="http://schemas.microsoft.com/office/drawing/2014/chart" uri="{C3380CC4-5D6E-409C-BE32-E72D297353CC}">
              <c16:uniqueId val="{00000002-CCF2-43D1-8146-84EA91BD8434}"/>
            </c:ext>
          </c:extLst>
        </c:ser>
        <c:ser>
          <c:idx val="3"/>
          <c:order val="3"/>
          <c:tx>
            <c:strRef>
              <c:f>'% Coverage'!$A$6</c:f>
              <c:strCache>
                <c:ptCount val="1"/>
                <c:pt idx="0">
                  <c:v>MP4</c:v>
                </c:pt>
              </c:strCache>
            </c:strRef>
          </c:tx>
          <c:spPr>
            <a:ln w="38100"/>
            <a:effectLst/>
          </c:spPr>
          <c:cat>
            <c:numRef>
              <c:f>'% Coverage'!$B$2:$G$2</c:f>
              <c:numCache>
                <c:formatCode>[$-409]mmm\-yy;@</c:formatCode>
                <c:ptCount val="6"/>
                <c:pt idx="0">
                  <c:v>42522</c:v>
                </c:pt>
                <c:pt idx="1">
                  <c:v>42644</c:v>
                </c:pt>
                <c:pt idx="2">
                  <c:v>42887</c:v>
                </c:pt>
                <c:pt idx="3">
                  <c:v>42979</c:v>
                </c:pt>
                <c:pt idx="4">
                  <c:v>43252</c:v>
                </c:pt>
                <c:pt idx="5">
                  <c:v>43374</c:v>
                </c:pt>
              </c:numCache>
            </c:numRef>
          </c:cat>
          <c:val>
            <c:numRef>
              <c:f>'% Coverage'!$B$6:$G$6</c:f>
              <c:numCache>
                <c:formatCode>General</c:formatCode>
                <c:ptCount val="6"/>
                <c:pt idx="0">
                  <c:v>100</c:v>
                </c:pt>
                <c:pt idx="1">
                  <c:v>110</c:v>
                </c:pt>
                <c:pt idx="2">
                  <c:v>117</c:v>
                </c:pt>
                <c:pt idx="3">
                  <c:v>154</c:v>
                </c:pt>
                <c:pt idx="4">
                  <c:v>103</c:v>
                </c:pt>
                <c:pt idx="5">
                  <c:v>111</c:v>
                </c:pt>
              </c:numCache>
            </c:numRef>
          </c:val>
          <c:smooth val="0"/>
          <c:extLst>
            <c:ext xmlns:c16="http://schemas.microsoft.com/office/drawing/2014/chart" uri="{C3380CC4-5D6E-409C-BE32-E72D297353CC}">
              <c16:uniqueId val="{00000003-CCF2-43D1-8146-84EA91BD8434}"/>
            </c:ext>
          </c:extLst>
        </c:ser>
        <c:dLbls>
          <c:showLegendKey val="0"/>
          <c:showVal val="0"/>
          <c:showCatName val="0"/>
          <c:showSerName val="0"/>
          <c:showPercent val="0"/>
          <c:showBubbleSize val="0"/>
        </c:dLbls>
        <c:marker val="1"/>
        <c:smooth val="0"/>
        <c:axId val="78603008"/>
        <c:axId val="78604544"/>
      </c:lineChart>
      <c:catAx>
        <c:axId val="78603008"/>
        <c:scaling>
          <c:orientation val="minMax"/>
        </c:scaling>
        <c:delete val="0"/>
        <c:axPos val="b"/>
        <c:numFmt formatCode="[$-409]mmm\-yy;@" sourceLinked="1"/>
        <c:majorTickMark val="none"/>
        <c:minorTickMark val="out"/>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604544"/>
        <c:crosses val="autoZero"/>
        <c:auto val="0"/>
        <c:lblAlgn val="ctr"/>
        <c:lblOffset val="100"/>
        <c:noMultiLvlLbl val="0"/>
      </c:catAx>
      <c:valAx>
        <c:axId val="78604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 Cover</a:t>
                </a:r>
              </a:p>
            </c:rich>
          </c:tx>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603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1" i="0" baseline="0"/>
              <a:t>Wetland B Vegetative Coverage</a:t>
            </a:r>
            <a:endParaRPr lang="en-US" sz="2800"/>
          </a:p>
        </c:rich>
      </c:tx>
      <c:overlay val="0"/>
      <c:spPr>
        <a:noFill/>
        <a:ln>
          <a:noFill/>
        </a:ln>
        <a:effectLst/>
      </c:spPr>
    </c:title>
    <c:autoTitleDeleted val="0"/>
    <c:plotArea>
      <c:layout/>
      <c:lineChart>
        <c:grouping val="standard"/>
        <c:varyColors val="0"/>
        <c:ser>
          <c:idx val="4"/>
          <c:order val="0"/>
          <c:tx>
            <c:strRef>
              <c:f>'% Coverage'!$A$7</c:f>
              <c:strCache>
                <c:ptCount val="1"/>
                <c:pt idx="0">
                  <c:v>MP5</c:v>
                </c:pt>
              </c:strCache>
            </c:strRef>
          </c:tx>
          <c:spPr>
            <a:ln w="38100"/>
            <a:effectLst/>
          </c:spPr>
          <c:marker>
            <c:spPr>
              <a:ln w="34925"/>
            </c:spPr>
          </c:marker>
          <c:cat>
            <c:numRef>
              <c:f>'% Coverage'!$B$2:$G$2</c:f>
              <c:numCache>
                <c:formatCode>[$-409]mmm\-yy;@</c:formatCode>
                <c:ptCount val="6"/>
                <c:pt idx="0">
                  <c:v>42522</c:v>
                </c:pt>
                <c:pt idx="1">
                  <c:v>42644</c:v>
                </c:pt>
                <c:pt idx="2">
                  <c:v>42887</c:v>
                </c:pt>
                <c:pt idx="3">
                  <c:v>42979</c:v>
                </c:pt>
                <c:pt idx="4">
                  <c:v>43252</c:v>
                </c:pt>
                <c:pt idx="5">
                  <c:v>43374</c:v>
                </c:pt>
              </c:numCache>
            </c:numRef>
          </c:cat>
          <c:val>
            <c:numRef>
              <c:f>'% Coverage'!$B$7:$G$7</c:f>
              <c:numCache>
                <c:formatCode>General</c:formatCode>
                <c:ptCount val="6"/>
                <c:pt idx="0">
                  <c:v>16</c:v>
                </c:pt>
                <c:pt idx="1">
                  <c:v>39</c:v>
                </c:pt>
                <c:pt idx="2">
                  <c:v>37</c:v>
                </c:pt>
                <c:pt idx="3">
                  <c:v>81</c:v>
                </c:pt>
                <c:pt idx="4">
                  <c:v>77</c:v>
                </c:pt>
                <c:pt idx="5">
                  <c:v>90</c:v>
                </c:pt>
              </c:numCache>
            </c:numRef>
          </c:val>
          <c:smooth val="0"/>
          <c:extLst>
            <c:ext xmlns:c16="http://schemas.microsoft.com/office/drawing/2014/chart" uri="{C3380CC4-5D6E-409C-BE32-E72D297353CC}">
              <c16:uniqueId val="{00000004-746B-4A89-B001-C78F09B53946}"/>
            </c:ext>
          </c:extLst>
        </c:ser>
        <c:ser>
          <c:idx val="5"/>
          <c:order val="1"/>
          <c:tx>
            <c:strRef>
              <c:f>'% Coverage'!$A$8</c:f>
              <c:strCache>
                <c:ptCount val="1"/>
                <c:pt idx="0">
                  <c:v>MP6</c:v>
                </c:pt>
              </c:strCache>
            </c:strRef>
          </c:tx>
          <c:spPr>
            <a:ln w="38100"/>
            <a:effectLst/>
          </c:spPr>
          <c:cat>
            <c:numRef>
              <c:f>'% Coverage'!$B$2:$G$2</c:f>
              <c:numCache>
                <c:formatCode>[$-409]mmm\-yy;@</c:formatCode>
                <c:ptCount val="6"/>
                <c:pt idx="0">
                  <c:v>42522</c:v>
                </c:pt>
                <c:pt idx="1">
                  <c:v>42644</c:v>
                </c:pt>
                <c:pt idx="2">
                  <c:v>42887</c:v>
                </c:pt>
                <c:pt idx="3">
                  <c:v>42979</c:v>
                </c:pt>
                <c:pt idx="4">
                  <c:v>43252</c:v>
                </c:pt>
                <c:pt idx="5">
                  <c:v>43374</c:v>
                </c:pt>
              </c:numCache>
            </c:numRef>
          </c:cat>
          <c:val>
            <c:numRef>
              <c:f>'% Coverage'!$B$8:$G$8</c:f>
              <c:numCache>
                <c:formatCode>General</c:formatCode>
                <c:ptCount val="6"/>
                <c:pt idx="0">
                  <c:v>10</c:v>
                </c:pt>
                <c:pt idx="1">
                  <c:v>32</c:v>
                </c:pt>
                <c:pt idx="2">
                  <c:v>61</c:v>
                </c:pt>
                <c:pt idx="3">
                  <c:v>78</c:v>
                </c:pt>
                <c:pt idx="4">
                  <c:v>73</c:v>
                </c:pt>
                <c:pt idx="5">
                  <c:v>101</c:v>
                </c:pt>
              </c:numCache>
            </c:numRef>
          </c:val>
          <c:smooth val="0"/>
          <c:extLst>
            <c:ext xmlns:c16="http://schemas.microsoft.com/office/drawing/2014/chart" uri="{C3380CC4-5D6E-409C-BE32-E72D297353CC}">
              <c16:uniqueId val="{00000005-746B-4A89-B001-C78F09B53946}"/>
            </c:ext>
          </c:extLst>
        </c:ser>
        <c:ser>
          <c:idx val="6"/>
          <c:order val="2"/>
          <c:tx>
            <c:strRef>
              <c:f>'% Coverage'!$A$9</c:f>
              <c:strCache>
                <c:ptCount val="1"/>
                <c:pt idx="0">
                  <c:v>MP7</c:v>
                </c:pt>
              </c:strCache>
            </c:strRef>
          </c:tx>
          <c:spPr>
            <a:ln w="38100">
              <a:solidFill>
                <a:srgbClr val="FF0000"/>
              </a:solidFill>
            </a:ln>
            <a:effectLst/>
          </c:spPr>
          <c:marker>
            <c:spPr>
              <a:ln w="31750">
                <a:solidFill>
                  <a:srgbClr val="FF0000"/>
                </a:solidFill>
              </a:ln>
            </c:spPr>
          </c:marker>
          <c:cat>
            <c:numRef>
              <c:f>'% Coverage'!$B$2:$G$2</c:f>
              <c:numCache>
                <c:formatCode>[$-409]mmm\-yy;@</c:formatCode>
                <c:ptCount val="6"/>
                <c:pt idx="0">
                  <c:v>42522</c:v>
                </c:pt>
                <c:pt idx="1">
                  <c:v>42644</c:v>
                </c:pt>
                <c:pt idx="2">
                  <c:v>42887</c:v>
                </c:pt>
                <c:pt idx="3">
                  <c:v>42979</c:v>
                </c:pt>
                <c:pt idx="4">
                  <c:v>43252</c:v>
                </c:pt>
                <c:pt idx="5">
                  <c:v>43374</c:v>
                </c:pt>
              </c:numCache>
            </c:numRef>
          </c:cat>
          <c:val>
            <c:numRef>
              <c:f>'% Coverage'!$B$9:$G$9</c:f>
              <c:numCache>
                <c:formatCode>General</c:formatCode>
                <c:ptCount val="6"/>
                <c:pt idx="0">
                  <c:v>13</c:v>
                </c:pt>
                <c:pt idx="1">
                  <c:v>30</c:v>
                </c:pt>
                <c:pt idx="2">
                  <c:v>35</c:v>
                </c:pt>
                <c:pt idx="3">
                  <c:v>46</c:v>
                </c:pt>
                <c:pt idx="4">
                  <c:v>56</c:v>
                </c:pt>
                <c:pt idx="5">
                  <c:v>63</c:v>
                </c:pt>
              </c:numCache>
            </c:numRef>
          </c:val>
          <c:smooth val="0"/>
          <c:extLst>
            <c:ext xmlns:c16="http://schemas.microsoft.com/office/drawing/2014/chart" uri="{C3380CC4-5D6E-409C-BE32-E72D297353CC}">
              <c16:uniqueId val="{00000006-746B-4A89-B001-C78F09B53946}"/>
            </c:ext>
          </c:extLst>
        </c:ser>
        <c:dLbls>
          <c:showLegendKey val="0"/>
          <c:showVal val="0"/>
          <c:showCatName val="0"/>
          <c:showSerName val="0"/>
          <c:showPercent val="0"/>
          <c:showBubbleSize val="0"/>
        </c:dLbls>
        <c:marker val="1"/>
        <c:smooth val="0"/>
        <c:axId val="78654848"/>
        <c:axId val="78657024"/>
      </c:lineChart>
      <c:catAx>
        <c:axId val="78654848"/>
        <c:scaling>
          <c:orientation val="minMax"/>
        </c:scaling>
        <c:delete val="0"/>
        <c:axPos val="b"/>
        <c:numFmt formatCode="[$-409]mmm\-yy;@" sourceLinked="1"/>
        <c:majorTickMark val="none"/>
        <c:minorTickMark val="out"/>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657024"/>
        <c:crosses val="autoZero"/>
        <c:auto val="0"/>
        <c:lblAlgn val="ctr"/>
        <c:lblOffset val="100"/>
        <c:noMultiLvlLbl val="0"/>
      </c:catAx>
      <c:valAx>
        <c:axId val="78657024"/>
        <c:scaling>
          <c:orientation val="minMax"/>
          <c:max val="250"/>
          <c:min val="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 Cover</a:t>
                </a:r>
              </a:p>
            </c:rich>
          </c:tx>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654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US" sz="2800" b="1" dirty="0"/>
              <a:t>Wetland C Vegetative</a:t>
            </a:r>
            <a:r>
              <a:rPr lang="en-US" sz="2800" b="1" baseline="0" dirty="0"/>
              <a:t> Coverage</a:t>
            </a:r>
          </a:p>
        </c:rich>
      </c:tx>
      <c:overlay val="0"/>
      <c:spPr>
        <a:noFill/>
        <a:ln>
          <a:noFill/>
        </a:ln>
        <a:effectLst/>
      </c:spPr>
    </c:title>
    <c:autoTitleDeleted val="0"/>
    <c:plotArea>
      <c:layout/>
      <c:lineChart>
        <c:grouping val="standard"/>
        <c:varyColors val="0"/>
        <c:ser>
          <c:idx val="7"/>
          <c:order val="0"/>
          <c:tx>
            <c:strRef>
              <c:f>'% Coverage'!$A$10</c:f>
              <c:strCache>
                <c:ptCount val="1"/>
                <c:pt idx="0">
                  <c:v>MP8</c:v>
                </c:pt>
              </c:strCache>
            </c:strRef>
          </c:tx>
          <c:spPr>
            <a:ln w="38100"/>
            <a:effectLst/>
          </c:spPr>
          <c:cat>
            <c:numRef>
              <c:f>'% Coverage'!$B$2:$G$2</c:f>
              <c:numCache>
                <c:formatCode>[$-409]mmm\-yy;@</c:formatCode>
                <c:ptCount val="6"/>
                <c:pt idx="0">
                  <c:v>42522</c:v>
                </c:pt>
                <c:pt idx="1">
                  <c:v>42644</c:v>
                </c:pt>
                <c:pt idx="2">
                  <c:v>42887</c:v>
                </c:pt>
                <c:pt idx="3">
                  <c:v>42979</c:v>
                </c:pt>
                <c:pt idx="4">
                  <c:v>43252</c:v>
                </c:pt>
                <c:pt idx="5">
                  <c:v>43374</c:v>
                </c:pt>
              </c:numCache>
            </c:numRef>
          </c:cat>
          <c:val>
            <c:numRef>
              <c:f>'% Coverage'!$B$10:$G$10</c:f>
              <c:numCache>
                <c:formatCode>General</c:formatCode>
                <c:ptCount val="6"/>
                <c:pt idx="0">
                  <c:v>18</c:v>
                </c:pt>
                <c:pt idx="1">
                  <c:v>47</c:v>
                </c:pt>
                <c:pt idx="2">
                  <c:v>75</c:v>
                </c:pt>
                <c:pt idx="3">
                  <c:v>77</c:v>
                </c:pt>
                <c:pt idx="4">
                  <c:v>100</c:v>
                </c:pt>
                <c:pt idx="5">
                  <c:v>70</c:v>
                </c:pt>
              </c:numCache>
            </c:numRef>
          </c:val>
          <c:smooth val="0"/>
          <c:extLst>
            <c:ext xmlns:c16="http://schemas.microsoft.com/office/drawing/2014/chart" uri="{C3380CC4-5D6E-409C-BE32-E72D297353CC}">
              <c16:uniqueId val="{00000007-808B-4720-ABA2-1F1942BC4B38}"/>
            </c:ext>
          </c:extLst>
        </c:ser>
        <c:ser>
          <c:idx val="8"/>
          <c:order val="1"/>
          <c:tx>
            <c:strRef>
              <c:f>'% Coverage'!$A$11</c:f>
              <c:strCache>
                <c:ptCount val="1"/>
                <c:pt idx="0">
                  <c:v>MP9</c:v>
                </c:pt>
              </c:strCache>
            </c:strRef>
          </c:tx>
          <c:spPr>
            <a:ln w="38100"/>
            <a:effectLst/>
          </c:spPr>
          <c:cat>
            <c:numRef>
              <c:f>'% Coverage'!$B$2:$G$2</c:f>
              <c:numCache>
                <c:formatCode>[$-409]mmm\-yy;@</c:formatCode>
                <c:ptCount val="6"/>
                <c:pt idx="0">
                  <c:v>42522</c:v>
                </c:pt>
                <c:pt idx="1">
                  <c:v>42644</c:v>
                </c:pt>
                <c:pt idx="2">
                  <c:v>42887</c:v>
                </c:pt>
                <c:pt idx="3">
                  <c:v>42979</c:v>
                </c:pt>
                <c:pt idx="4">
                  <c:v>43252</c:v>
                </c:pt>
                <c:pt idx="5">
                  <c:v>43374</c:v>
                </c:pt>
              </c:numCache>
            </c:numRef>
          </c:cat>
          <c:val>
            <c:numRef>
              <c:f>'% Coverage'!$B$11:$G$11</c:f>
              <c:numCache>
                <c:formatCode>General</c:formatCode>
                <c:ptCount val="6"/>
                <c:pt idx="0">
                  <c:v>14</c:v>
                </c:pt>
                <c:pt idx="1">
                  <c:v>65</c:v>
                </c:pt>
                <c:pt idx="2">
                  <c:v>65</c:v>
                </c:pt>
                <c:pt idx="3">
                  <c:v>114</c:v>
                </c:pt>
                <c:pt idx="4">
                  <c:v>91</c:v>
                </c:pt>
                <c:pt idx="5">
                  <c:v>82</c:v>
                </c:pt>
              </c:numCache>
            </c:numRef>
          </c:val>
          <c:smooth val="0"/>
          <c:extLst>
            <c:ext xmlns:c16="http://schemas.microsoft.com/office/drawing/2014/chart" uri="{C3380CC4-5D6E-409C-BE32-E72D297353CC}">
              <c16:uniqueId val="{00000008-808B-4720-ABA2-1F1942BC4B38}"/>
            </c:ext>
          </c:extLst>
        </c:ser>
        <c:ser>
          <c:idx val="9"/>
          <c:order val="2"/>
          <c:tx>
            <c:strRef>
              <c:f>'% Coverage'!$A$12</c:f>
              <c:strCache>
                <c:ptCount val="1"/>
                <c:pt idx="0">
                  <c:v>MP10</c:v>
                </c:pt>
              </c:strCache>
            </c:strRef>
          </c:tx>
          <c:spPr>
            <a:ln w="38100"/>
            <a:effectLst/>
          </c:spPr>
          <c:cat>
            <c:numRef>
              <c:f>'% Coverage'!$B$2:$G$2</c:f>
              <c:numCache>
                <c:formatCode>[$-409]mmm\-yy;@</c:formatCode>
                <c:ptCount val="6"/>
                <c:pt idx="0">
                  <c:v>42522</c:v>
                </c:pt>
                <c:pt idx="1">
                  <c:v>42644</c:v>
                </c:pt>
                <c:pt idx="2">
                  <c:v>42887</c:v>
                </c:pt>
                <c:pt idx="3">
                  <c:v>42979</c:v>
                </c:pt>
                <c:pt idx="4">
                  <c:v>43252</c:v>
                </c:pt>
                <c:pt idx="5">
                  <c:v>43374</c:v>
                </c:pt>
              </c:numCache>
            </c:numRef>
          </c:cat>
          <c:val>
            <c:numRef>
              <c:f>'% Coverage'!$B$12:$G$12</c:f>
              <c:numCache>
                <c:formatCode>General</c:formatCode>
                <c:ptCount val="6"/>
                <c:pt idx="0">
                  <c:v>23</c:v>
                </c:pt>
                <c:pt idx="1">
                  <c:v>109</c:v>
                </c:pt>
                <c:pt idx="2">
                  <c:v>112</c:v>
                </c:pt>
                <c:pt idx="3">
                  <c:v>115</c:v>
                </c:pt>
                <c:pt idx="4">
                  <c:v>87</c:v>
                </c:pt>
                <c:pt idx="5">
                  <c:v>92</c:v>
                </c:pt>
              </c:numCache>
            </c:numRef>
          </c:val>
          <c:smooth val="0"/>
          <c:extLst>
            <c:ext xmlns:c16="http://schemas.microsoft.com/office/drawing/2014/chart" uri="{C3380CC4-5D6E-409C-BE32-E72D297353CC}">
              <c16:uniqueId val="{00000009-808B-4720-ABA2-1F1942BC4B38}"/>
            </c:ext>
          </c:extLst>
        </c:ser>
        <c:ser>
          <c:idx val="10"/>
          <c:order val="3"/>
          <c:tx>
            <c:strRef>
              <c:f>'% Coverage'!$A$13</c:f>
              <c:strCache>
                <c:ptCount val="1"/>
                <c:pt idx="0">
                  <c:v>MP11</c:v>
                </c:pt>
              </c:strCache>
            </c:strRef>
          </c:tx>
          <c:spPr>
            <a:ln w="38100"/>
            <a:effectLst/>
          </c:spPr>
          <c:cat>
            <c:numRef>
              <c:f>'% Coverage'!$B$2:$G$2</c:f>
              <c:numCache>
                <c:formatCode>[$-409]mmm\-yy;@</c:formatCode>
                <c:ptCount val="6"/>
                <c:pt idx="0">
                  <c:v>42522</c:v>
                </c:pt>
                <c:pt idx="1">
                  <c:v>42644</c:v>
                </c:pt>
                <c:pt idx="2">
                  <c:v>42887</c:v>
                </c:pt>
                <c:pt idx="3">
                  <c:v>42979</c:v>
                </c:pt>
                <c:pt idx="4">
                  <c:v>43252</c:v>
                </c:pt>
                <c:pt idx="5">
                  <c:v>43374</c:v>
                </c:pt>
              </c:numCache>
            </c:numRef>
          </c:cat>
          <c:val>
            <c:numRef>
              <c:f>'% Coverage'!$B$13:$G$13</c:f>
              <c:numCache>
                <c:formatCode>General</c:formatCode>
                <c:ptCount val="6"/>
                <c:pt idx="0">
                  <c:v>54</c:v>
                </c:pt>
                <c:pt idx="1">
                  <c:v>118</c:v>
                </c:pt>
                <c:pt idx="2">
                  <c:v>39</c:v>
                </c:pt>
                <c:pt idx="3">
                  <c:v>61</c:v>
                </c:pt>
                <c:pt idx="4">
                  <c:v>110</c:v>
                </c:pt>
                <c:pt idx="5">
                  <c:v>87</c:v>
                </c:pt>
              </c:numCache>
            </c:numRef>
          </c:val>
          <c:smooth val="0"/>
          <c:extLst>
            <c:ext xmlns:c16="http://schemas.microsoft.com/office/drawing/2014/chart" uri="{C3380CC4-5D6E-409C-BE32-E72D297353CC}">
              <c16:uniqueId val="{0000000A-808B-4720-ABA2-1F1942BC4B38}"/>
            </c:ext>
          </c:extLst>
        </c:ser>
        <c:ser>
          <c:idx val="11"/>
          <c:order val="4"/>
          <c:tx>
            <c:strRef>
              <c:f>'% Coverage'!$A$14</c:f>
              <c:strCache>
                <c:ptCount val="1"/>
                <c:pt idx="0">
                  <c:v>MP12</c:v>
                </c:pt>
              </c:strCache>
            </c:strRef>
          </c:tx>
          <c:spPr>
            <a:ln w="38100"/>
            <a:effectLst/>
          </c:spPr>
          <c:cat>
            <c:numRef>
              <c:f>'% Coverage'!$B$2:$G$2</c:f>
              <c:numCache>
                <c:formatCode>[$-409]mmm\-yy;@</c:formatCode>
                <c:ptCount val="6"/>
                <c:pt idx="0">
                  <c:v>42522</c:v>
                </c:pt>
                <c:pt idx="1">
                  <c:v>42644</c:v>
                </c:pt>
                <c:pt idx="2">
                  <c:v>42887</c:v>
                </c:pt>
                <c:pt idx="3">
                  <c:v>42979</c:v>
                </c:pt>
                <c:pt idx="4">
                  <c:v>43252</c:v>
                </c:pt>
                <c:pt idx="5">
                  <c:v>43374</c:v>
                </c:pt>
              </c:numCache>
            </c:numRef>
          </c:cat>
          <c:val>
            <c:numRef>
              <c:f>'% Coverage'!$B$14:$G$14</c:f>
              <c:numCache>
                <c:formatCode>General</c:formatCode>
                <c:ptCount val="6"/>
                <c:pt idx="0">
                  <c:v>25</c:v>
                </c:pt>
                <c:pt idx="1">
                  <c:v>74</c:v>
                </c:pt>
                <c:pt idx="2">
                  <c:v>83</c:v>
                </c:pt>
                <c:pt idx="3">
                  <c:v>84</c:v>
                </c:pt>
                <c:pt idx="4">
                  <c:v>96</c:v>
                </c:pt>
                <c:pt idx="5">
                  <c:v>84</c:v>
                </c:pt>
              </c:numCache>
            </c:numRef>
          </c:val>
          <c:smooth val="0"/>
          <c:extLst>
            <c:ext xmlns:c16="http://schemas.microsoft.com/office/drawing/2014/chart" uri="{C3380CC4-5D6E-409C-BE32-E72D297353CC}">
              <c16:uniqueId val="{0000000B-808B-4720-ABA2-1F1942BC4B38}"/>
            </c:ext>
          </c:extLst>
        </c:ser>
        <c:dLbls>
          <c:showLegendKey val="0"/>
          <c:showVal val="0"/>
          <c:showCatName val="0"/>
          <c:showSerName val="0"/>
          <c:showPercent val="0"/>
          <c:showBubbleSize val="0"/>
        </c:dLbls>
        <c:marker val="1"/>
        <c:smooth val="0"/>
        <c:axId val="78713216"/>
        <c:axId val="78714752"/>
      </c:lineChart>
      <c:catAx>
        <c:axId val="78713216"/>
        <c:scaling>
          <c:orientation val="minMax"/>
        </c:scaling>
        <c:delete val="0"/>
        <c:axPos val="b"/>
        <c:numFmt formatCode="[$-409]mmm\-yy;@" sourceLinked="1"/>
        <c:majorTickMark val="none"/>
        <c:minorTickMark val="out"/>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714752"/>
        <c:crosses val="autoZero"/>
        <c:auto val="0"/>
        <c:lblAlgn val="ctr"/>
        <c:lblOffset val="100"/>
        <c:noMultiLvlLbl val="0"/>
      </c:catAx>
      <c:valAx>
        <c:axId val="78714752"/>
        <c:scaling>
          <c:orientation val="minMax"/>
          <c:max val="25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 Cover</a:t>
                </a:r>
              </a:p>
            </c:rich>
          </c:tx>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713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Invasive Species within</a:t>
            </a:r>
            <a:r>
              <a:rPr lang="en-US" baseline="0"/>
              <a:t> Baird Wetlands</a:t>
            </a:r>
          </a:p>
        </c:rich>
      </c:tx>
      <c:overlay val="0"/>
    </c:title>
    <c:autoTitleDeleted val="0"/>
    <c:plotArea>
      <c:layout/>
      <c:barChart>
        <c:barDir val="col"/>
        <c:grouping val="clustered"/>
        <c:varyColors val="0"/>
        <c:ser>
          <c:idx val="0"/>
          <c:order val="0"/>
          <c:tx>
            <c:v>Wetland A</c:v>
          </c:tx>
          <c:invertIfNegative val="0"/>
          <c:cat>
            <c:numRef>
              <c:f>(SR!$G$5,SR!$G$8,SR!$G$11,SR!$G$14,SR!$G$17,SR!$G$20)</c:f>
              <c:numCache>
                <c:formatCode>[$-409]mmm\-yy;@</c:formatCode>
                <c:ptCount val="6"/>
                <c:pt idx="0">
                  <c:v>42522</c:v>
                </c:pt>
                <c:pt idx="1">
                  <c:v>42644</c:v>
                </c:pt>
                <c:pt idx="2">
                  <c:v>42887</c:v>
                </c:pt>
                <c:pt idx="3">
                  <c:v>42979</c:v>
                </c:pt>
                <c:pt idx="4">
                  <c:v>43252</c:v>
                </c:pt>
                <c:pt idx="5">
                  <c:v>43374</c:v>
                </c:pt>
              </c:numCache>
            </c:numRef>
          </c:cat>
          <c:val>
            <c:numRef>
              <c:f>(SR!$C$5,SR!$C$8,SR!$C$11,SR!$C$14,SR!$C$17,SR!$C$20)</c:f>
              <c:numCache>
                <c:formatCode>General</c:formatCode>
                <c:ptCount val="6"/>
                <c:pt idx="0">
                  <c:v>2</c:v>
                </c:pt>
                <c:pt idx="1">
                  <c:v>6</c:v>
                </c:pt>
                <c:pt idx="2">
                  <c:v>5</c:v>
                </c:pt>
                <c:pt idx="3">
                  <c:v>4</c:v>
                </c:pt>
                <c:pt idx="4">
                  <c:v>4</c:v>
                </c:pt>
                <c:pt idx="5">
                  <c:v>4</c:v>
                </c:pt>
              </c:numCache>
            </c:numRef>
          </c:val>
          <c:extLst>
            <c:ext xmlns:c16="http://schemas.microsoft.com/office/drawing/2014/chart" uri="{C3380CC4-5D6E-409C-BE32-E72D297353CC}">
              <c16:uniqueId val="{00000000-C6B2-4A6D-AEE2-3A10368BF1A8}"/>
            </c:ext>
          </c:extLst>
        </c:ser>
        <c:ser>
          <c:idx val="1"/>
          <c:order val="1"/>
          <c:tx>
            <c:v>Wetland B</c:v>
          </c:tx>
          <c:invertIfNegative val="0"/>
          <c:cat>
            <c:numRef>
              <c:f>(SR!$G$5,SR!$G$8,SR!$G$11,SR!$G$14,SR!$G$17,SR!$G$20)</c:f>
              <c:numCache>
                <c:formatCode>[$-409]mmm\-yy;@</c:formatCode>
                <c:ptCount val="6"/>
                <c:pt idx="0">
                  <c:v>42522</c:v>
                </c:pt>
                <c:pt idx="1">
                  <c:v>42644</c:v>
                </c:pt>
                <c:pt idx="2">
                  <c:v>42887</c:v>
                </c:pt>
                <c:pt idx="3">
                  <c:v>42979</c:v>
                </c:pt>
                <c:pt idx="4">
                  <c:v>43252</c:v>
                </c:pt>
                <c:pt idx="5">
                  <c:v>43374</c:v>
                </c:pt>
              </c:numCache>
            </c:numRef>
          </c:cat>
          <c:val>
            <c:numRef>
              <c:f>(SR!$D$5,SR!$D$8,SR!$D$11,SR!$D$14,SR!$D$17,SR!$D$20)</c:f>
              <c:numCache>
                <c:formatCode>General</c:formatCode>
                <c:ptCount val="6"/>
                <c:pt idx="0">
                  <c:v>4</c:v>
                </c:pt>
                <c:pt idx="1">
                  <c:v>4</c:v>
                </c:pt>
                <c:pt idx="2">
                  <c:v>7</c:v>
                </c:pt>
                <c:pt idx="3">
                  <c:v>5</c:v>
                </c:pt>
                <c:pt idx="4">
                  <c:v>5</c:v>
                </c:pt>
                <c:pt idx="5">
                  <c:v>4</c:v>
                </c:pt>
              </c:numCache>
            </c:numRef>
          </c:val>
          <c:extLst>
            <c:ext xmlns:c16="http://schemas.microsoft.com/office/drawing/2014/chart" uri="{C3380CC4-5D6E-409C-BE32-E72D297353CC}">
              <c16:uniqueId val="{00000001-C6B2-4A6D-AEE2-3A10368BF1A8}"/>
            </c:ext>
          </c:extLst>
        </c:ser>
        <c:ser>
          <c:idx val="2"/>
          <c:order val="2"/>
          <c:tx>
            <c:v>Wetland C</c:v>
          </c:tx>
          <c:invertIfNegative val="0"/>
          <c:cat>
            <c:numRef>
              <c:f>(SR!$G$5,SR!$G$8,SR!$G$11,SR!$G$14,SR!$G$17,SR!$G$20)</c:f>
              <c:numCache>
                <c:formatCode>[$-409]mmm\-yy;@</c:formatCode>
                <c:ptCount val="6"/>
                <c:pt idx="0">
                  <c:v>42522</c:v>
                </c:pt>
                <c:pt idx="1">
                  <c:v>42644</c:v>
                </c:pt>
                <c:pt idx="2">
                  <c:v>42887</c:v>
                </c:pt>
                <c:pt idx="3">
                  <c:v>42979</c:v>
                </c:pt>
                <c:pt idx="4">
                  <c:v>43252</c:v>
                </c:pt>
                <c:pt idx="5">
                  <c:v>43374</c:v>
                </c:pt>
              </c:numCache>
            </c:numRef>
          </c:cat>
          <c:val>
            <c:numRef>
              <c:f>(SR!$E$5,SR!$E$8,SR!$E$11,SR!$E$14,SR!$E$17,SR!$E$20)</c:f>
              <c:numCache>
                <c:formatCode>General</c:formatCode>
                <c:ptCount val="6"/>
                <c:pt idx="0">
                  <c:v>4</c:v>
                </c:pt>
                <c:pt idx="1">
                  <c:v>4</c:v>
                </c:pt>
                <c:pt idx="2">
                  <c:v>3</c:v>
                </c:pt>
                <c:pt idx="3">
                  <c:v>4</c:v>
                </c:pt>
                <c:pt idx="4">
                  <c:v>4</c:v>
                </c:pt>
                <c:pt idx="5">
                  <c:v>3</c:v>
                </c:pt>
              </c:numCache>
            </c:numRef>
          </c:val>
          <c:extLst>
            <c:ext xmlns:c16="http://schemas.microsoft.com/office/drawing/2014/chart" uri="{C3380CC4-5D6E-409C-BE32-E72D297353CC}">
              <c16:uniqueId val="{00000002-C6B2-4A6D-AEE2-3A10368BF1A8}"/>
            </c:ext>
          </c:extLst>
        </c:ser>
        <c:dLbls>
          <c:showLegendKey val="0"/>
          <c:showVal val="0"/>
          <c:showCatName val="0"/>
          <c:showSerName val="0"/>
          <c:showPercent val="0"/>
          <c:showBubbleSize val="0"/>
        </c:dLbls>
        <c:gapWidth val="75"/>
        <c:overlap val="-25"/>
        <c:axId val="78769152"/>
        <c:axId val="78779136"/>
      </c:barChart>
      <c:catAx>
        <c:axId val="78769152"/>
        <c:scaling>
          <c:orientation val="minMax"/>
        </c:scaling>
        <c:delete val="0"/>
        <c:axPos val="b"/>
        <c:numFmt formatCode="[$-409]mmm\-yy;@" sourceLinked="1"/>
        <c:majorTickMark val="none"/>
        <c:minorTickMark val="none"/>
        <c:tickLblPos val="nextTo"/>
        <c:crossAx val="78779136"/>
        <c:crosses val="autoZero"/>
        <c:auto val="0"/>
        <c:lblAlgn val="ctr"/>
        <c:lblOffset val="100"/>
        <c:noMultiLvlLbl val="0"/>
      </c:catAx>
      <c:valAx>
        <c:axId val="78779136"/>
        <c:scaling>
          <c:orientation val="minMax"/>
        </c:scaling>
        <c:delete val="0"/>
        <c:axPos val="l"/>
        <c:majorGridlines/>
        <c:title>
          <c:tx>
            <c:rich>
              <a:bodyPr rot="-5400000" vert="horz"/>
              <a:lstStyle/>
              <a:p>
                <a:pPr>
                  <a:defRPr/>
                </a:pPr>
                <a:r>
                  <a:rPr lang="en-US"/>
                  <a:t>Number of Invasives</a:t>
                </a:r>
              </a:p>
            </c:rich>
          </c:tx>
          <c:overlay val="0"/>
        </c:title>
        <c:numFmt formatCode="General" sourceLinked="1"/>
        <c:majorTickMark val="none"/>
        <c:minorTickMark val="none"/>
        <c:tickLblPos val="nextTo"/>
        <c:spPr>
          <a:ln w="6350">
            <a:noFill/>
          </a:ln>
        </c:spPr>
        <c:crossAx val="78769152"/>
        <c:crosses val="autoZero"/>
        <c:crossBetween val="between"/>
      </c:valAx>
    </c:plotArea>
    <c:legend>
      <c:legendPos val="b"/>
      <c:overlay val="0"/>
    </c:legend>
    <c:plotVisOnly val="1"/>
    <c:dispBlanksAs val="gap"/>
    <c:showDLblsOverMax val="0"/>
  </c:chart>
  <c:spPr>
    <a:solidFill>
      <a:schemeClr val="bg1"/>
    </a:solid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F49D78-FA14-4F10-81A6-FBA9396E442C}" type="datetimeFigureOut">
              <a:rPr lang="en-US" smtClean="0"/>
              <a:pPr/>
              <a:t>6/17/2019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5C6537-85EE-436D-A72B-94982F04732A}" type="slidenum">
              <a:rPr lang="en-US" smtClean="0"/>
              <a:pPr/>
              <a:t>‹#›</a:t>
            </a:fld>
            <a:endParaRPr lang="en-US"/>
          </a:p>
        </p:txBody>
      </p:sp>
    </p:spTree>
    <p:extLst>
      <p:ext uri="{BB962C8B-B14F-4D97-AF65-F5344CB8AC3E}">
        <p14:creationId xmlns:p14="http://schemas.microsoft.com/office/powerpoint/2010/main" val="2098972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thank</a:t>
            </a:r>
            <a:r>
              <a:rPr lang="en-US" baseline="0" dirty="0"/>
              <a:t> the other contributors to this project.</a:t>
            </a:r>
            <a:endParaRPr lang="en-US" dirty="0"/>
          </a:p>
        </p:txBody>
      </p:sp>
      <p:sp>
        <p:nvSpPr>
          <p:cNvPr id="4" name="Slide Number Placeholder 3"/>
          <p:cNvSpPr>
            <a:spLocks noGrp="1"/>
          </p:cNvSpPr>
          <p:nvPr>
            <p:ph type="sldNum" sz="quarter" idx="10"/>
          </p:nvPr>
        </p:nvSpPr>
        <p:spPr/>
        <p:txBody>
          <a:bodyPr/>
          <a:lstStyle/>
          <a:p>
            <a:fld id="{DF5C6537-85EE-436D-A72B-94982F04732A}" type="slidenum">
              <a:rPr lang="en-US" smtClean="0"/>
              <a:pPr/>
              <a:t>1</a:t>
            </a:fld>
            <a:endParaRPr lang="en-US"/>
          </a:p>
        </p:txBody>
      </p:sp>
    </p:spTree>
    <p:extLst>
      <p:ext uri="{BB962C8B-B14F-4D97-AF65-F5344CB8AC3E}">
        <p14:creationId xmlns:p14="http://schemas.microsoft.com/office/powerpoint/2010/main" val="4045471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Sediment</a:t>
            </a:r>
            <a:r>
              <a:rPr lang="en-US" baseline="0" dirty="0"/>
              <a:t> Pond overlap.  Mention discharge locations, existing wetland, </a:t>
            </a:r>
            <a:endParaRPr lang="en-US" dirty="0"/>
          </a:p>
        </p:txBody>
      </p:sp>
      <p:sp>
        <p:nvSpPr>
          <p:cNvPr id="4" name="Slide Number Placeholder 3"/>
          <p:cNvSpPr>
            <a:spLocks noGrp="1"/>
          </p:cNvSpPr>
          <p:nvPr>
            <p:ph type="sldNum" sz="quarter" idx="10"/>
          </p:nvPr>
        </p:nvSpPr>
        <p:spPr/>
        <p:txBody>
          <a:bodyPr/>
          <a:lstStyle/>
          <a:p>
            <a:fld id="{DF5C6537-85EE-436D-A72B-94982F04732A}" type="slidenum">
              <a:rPr lang="en-US" smtClean="0"/>
              <a:pPr/>
              <a:t>10</a:t>
            </a:fld>
            <a:endParaRPr lang="en-US"/>
          </a:p>
        </p:txBody>
      </p:sp>
    </p:spTree>
    <p:extLst>
      <p:ext uri="{BB962C8B-B14F-4D97-AF65-F5344CB8AC3E}">
        <p14:creationId xmlns:p14="http://schemas.microsoft.com/office/powerpoint/2010/main" val="2445031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proposed a different type of wetland construction than what was originally included in the mitigation plan completed in 2000.  Since it was outside of the mining area we wanted to minimize disturbance, utilize what was available, to encourage the terrestrial crayfish.</a:t>
            </a:r>
            <a:endParaRPr lang="en-US" dirty="0"/>
          </a:p>
        </p:txBody>
      </p:sp>
      <p:sp>
        <p:nvSpPr>
          <p:cNvPr id="4" name="Slide Number Placeholder 3"/>
          <p:cNvSpPr>
            <a:spLocks noGrp="1"/>
          </p:cNvSpPr>
          <p:nvPr>
            <p:ph type="sldNum" sz="quarter" idx="10"/>
          </p:nvPr>
        </p:nvSpPr>
        <p:spPr/>
        <p:txBody>
          <a:bodyPr/>
          <a:lstStyle/>
          <a:p>
            <a:fld id="{DF5C6537-85EE-436D-A72B-94982F04732A}" type="slidenum">
              <a:rPr lang="en-US" smtClean="0"/>
              <a:pPr/>
              <a:t>11</a:t>
            </a:fld>
            <a:endParaRPr lang="en-US"/>
          </a:p>
        </p:txBody>
      </p:sp>
    </p:spTree>
    <p:extLst>
      <p:ext uri="{BB962C8B-B14F-4D97-AF65-F5344CB8AC3E}">
        <p14:creationId xmlns:p14="http://schemas.microsoft.com/office/powerpoint/2010/main" val="3391378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a:t>
            </a:r>
            <a:r>
              <a:rPr lang="en-US" baseline="0" dirty="0"/>
              <a:t> picture of WL A under construction.  We left a lot of trees standing and created a series of check dams, terraces, and pools.</a:t>
            </a:r>
            <a:endParaRPr lang="en-US" dirty="0"/>
          </a:p>
        </p:txBody>
      </p:sp>
      <p:sp>
        <p:nvSpPr>
          <p:cNvPr id="4" name="Slide Number Placeholder 3"/>
          <p:cNvSpPr>
            <a:spLocks noGrp="1"/>
          </p:cNvSpPr>
          <p:nvPr>
            <p:ph type="sldNum" sz="quarter" idx="10"/>
          </p:nvPr>
        </p:nvSpPr>
        <p:spPr/>
        <p:txBody>
          <a:bodyPr/>
          <a:lstStyle/>
          <a:p>
            <a:fld id="{DF5C6537-85EE-436D-A72B-94982F04732A}" type="slidenum">
              <a:rPr lang="en-US" smtClean="0"/>
              <a:pPr/>
              <a:t>12</a:t>
            </a:fld>
            <a:endParaRPr lang="en-US"/>
          </a:p>
        </p:txBody>
      </p:sp>
    </p:spTree>
    <p:extLst>
      <p:ext uri="{BB962C8B-B14F-4D97-AF65-F5344CB8AC3E}">
        <p14:creationId xmlns:p14="http://schemas.microsoft.com/office/powerpoint/2010/main" val="4000490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Sediment</a:t>
            </a:r>
            <a:r>
              <a:rPr lang="en-US" baseline="0" dirty="0"/>
              <a:t> </a:t>
            </a:r>
            <a:r>
              <a:rPr lang="en-US" baseline="0"/>
              <a:t>Pond overlap</a:t>
            </a:r>
            <a:endParaRPr lang="en-US"/>
          </a:p>
        </p:txBody>
      </p:sp>
      <p:sp>
        <p:nvSpPr>
          <p:cNvPr id="4" name="Slide Number Placeholder 3"/>
          <p:cNvSpPr>
            <a:spLocks noGrp="1"/>
          </p:cNvSpPr>
          <p:nvPr>
            <p:ph type="sldNum" sz="quarter" idx="10"/>
          </p:nvPr>
        </p:nvSpPr>
        <p:spPr/>
        <p:txBody>
          <a:bodyPr/>
          <a:lstStyle/>
          <a:p>
            <a:fld id="{DF5C6537-85EE-436D-A72B-94982F04732A}" type="slidenum">
              <a:rPr lang="en-US" smtClean="0"/>
              <a:pPr/>
              <a:t>14</a:t>
            </a:fld>
            <a:endParaRPr lang="en-US"/>
          </a:p>
        </p:txBody>
      </p:sp>
    </p:spTree>
    <p:extLst>
      <p:ext uri="{BB962C8B-B14F-4D97-AF65-F5344CB8AC3E}">
        <p14:creationId xmlns:p14="http://schemas.microsoft.com/office/powerpoint/2010/main" val="2445031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photo is what can </a:t>
            </a:r>
            <a:r>
              <a:rPr lang="en-US" dirty="0" err="1"/>
              <a:t>hapeen</a:t>
            </a:r>
            <a:r>
              <a:rPr lang="en-US" dirty="0"/>
              <a:t> if you do not have an adequate</a:t>
            </a:r>
            <a:r>
              <a:rPr lang="en-US" baseline="0" dirty="0"/>
              <a:t> liner.  </a:t>
            </a:r>
            <a:endParaRPr lang="en-US" dirty="0"/>
          </a:p>
        </p:txBody>
      </p:sp>
      <p:sp>
        <p:nvSpPr>
          <p:cNvPr id="4" name="Slide Number Placeholder 3"/>
          <p:cNvSpPr>
            <a:spLocks noGrp="1"/>
          </p:cNvSpPr>
          <p:nvPr>
            <p:ph type="sldNum" sz="quarter" idx="10"/>
          </p:nvPr>
        </p:nvSpPr>
        <p:spPr/>
        <p:txBody>
          <a:bodyPr/>
          <a:lstStyle/>
          <a:p>
            <a:fld id="{DF5C6537-85EE-436D-A72B-94982F04732A}" type="slidenum">
              <a:rPr lang="en-US" smtClean="0"/>
              <a:pPr/>
              <a:t>15</a:t>
            </a:fld>
            <a:endParaRPr lang="en-US"/>
          </a:p>
        </p:txBody>
      </p:sp>
    </p:spTree>
    <p:extLst>
      <p:ext uri="{BB962C8B-B14F-4D97-AF65-F5344CB8AC3E}">
        <p14:creationId xmlns:p14="http://schemas.microsoft.com/office/powerpoint/2010/main" val="290490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Whenever</a:t>
            </a:r>
            <a:r>
              <a:rPr lang="en-US" baseline="0" dirty="0"/>
              <a:t> I am involved in wetland delineation, I include a few different restoration techniques to create habitat.  </a:t>
            </a:r>
            <a:r>
              <a:rPr lang="en-US" dirty="0"/>
              <a:t>Snags, dead upright trees-become</a:t>
            </a:r>
            <a:r>
              <a:rPr lang="en-US" baseline="0" dirty="0"/>
              <a:t> homes for cavity nesters, perches for birds</a:t>
            </a:r>
            <a:endParaRPr lang="en-US" dirty="0"/>
          </a:p>
        </p:txBody>
      </p:sp>
      <p:sp>
        <p:nvSpPr>
          <p:cNvPr id="4" name="Slide Number Placeholder 3"/>
          <p:cNvSpPr>
            <a:spLocks noGrp="1"/>
          </p:cNvSpPr>
          <p:nvPr>
            <p:ph type="sldNum" sz="quarter" idx="10"/>
          </p:nvPr>
        </p:nvSpPr>
        <p:spPr/>
        <p:txBody>
          <a:bodyPr/>
          <a:lstStyle/>
          <a:p>
            <a:fld id="{DF5C6537-85EE-436D-A72B-94982F04732A}" type="slidenum">
              <a:rPr lang="en-US" smtClean="0"/>
              <a:pPr/>
              <a:t>17</a:t>
            </a:fld>
            <a:endParaRPr lang="en-US"/>
          </a:p>
        </p:txBody>
      </p:sp>
    </p:spTree>
    <p:extLst>
      <p:ext uri="{BB962C8B-B14F-4D97-AF65-F5344CB8AC3E}">
        <p14:creationId xmlns:p14="http://schemas.microsoft.com/office/powerpoint/2010/main" val="4189787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time that I have been</a:t>
            </a:r>
            <a:r>
              <a:rPr lang="en-US" baseline="0" dirty="0"/>
              <a:t> able to take the time to look at the monitoring that has been done over the years.</a:t>
            </a:r>
            <a:endParaRPr lang="en-US" dirty="0"/>
          </a:p>
        </p:txBody>
      </p:sp>
      <p:sp>
        <p:nvSpPr>
          <p:cNvPr id="4" name="Slide Number Placeholder 3"/>
          <p:cNvSpPr>
            <a:spLocks noGrp="1"/>
          </p:cNvSpPr>
          <p:nvPr>
            <p:ph type="sldNum" sz="quarter" idx="10"/>
          </p:nvPr>
        </p:nvSpPr>
        <p:spPr/>
        <p:txBody>
          <a:bodyPr/>
          <a:lstStyle/>
          <a:p>
            <a:fld id="{DF5C6537-85EE-436D-A72B-94982F04732A}" type="slidenum">
              <a:rPr lang="en-US" smtClean="0"/>
              <a:pPr/>
              <a:t>30</a:t>
            </a:fld>
            <a:endParaRPr lang="en-US"/>
          </a:p>
        </p:txBody>
      </p:sp>
    </p:spTree>
    <p:extLst>
      <p:ext uri="{BB962C8B-B14F-4D97-AF65-F5344CB8AC3E}">
        <p14:creationId xmlns:p14="http://schemas.microsoft.com/office/powerpoint/2010/main" val="1586531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mining</a:t>
            </a:r>
            <a:r>
              <a:rPr lang="en-US" baseline="0" dirty="0"/>
              <a:t> operator is nice enough to use their drone to help with monitoring efforts.  </a:t>
            </a:r>
            <a:endParaRPr lang="en-US" dirty="0"/>
          </a:p>
        </p:txBody>
      </p:sp>
      <p:sp>
        <p:nvSpPr>
          <p:cNvPr id="4" name="Slide Number Placeholder 3"/>
          <p:cNvSpPr>
            <a:spLocks noGrp="1"/>
          </p:cNvSpPr>
          <p:nvPr>
            <p:ph type="sldNum" sz="quarter" idx="10"/>
          </p:nvPr>
        </p:nvSpPr>
        <p:spPr/>
        <p:txBody>
          <a:bodyPr/>
          <a:lstStyle/>
          <a:p>
            <a:fld id="{DF5C6537-85EE-436D-A72B-94982F04732A}" type="slidenum">
              <a:rPr lang="en-US" smtClean="0"/>
              <a:pPr/>
              <a:t>36</a:t>
            </a:fld>
            <a:endParaRPr lang="en-US"/>
          </a:p>
        </p:txBody>
      </p:sp>
    </p:spTree>
    <p:extLst>
      <p:ext uri="{BB962C8B-B14F-4D97-AF65-F5344CB8AC3E}">
        <p14:creationId xmlns:p14="http://schemas.microsoft.com/office/powerpoint/2010/main" val="1237381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5C6537-85EE-436D-A72B-94982F04732A}" type="slidenum">
              <a:rPr lang="en-US" smtClean="0"/>
              <a:pPr/>
              <a:t>37</a:t>
            </a:fld>
            <a:endParaRPr lang="en-US"/>
          </a:p>
        </p:txBody>
      </p:sp>
    </p:spTree>
    <p:extLst>
      <p:ext uri="{BB962C8B-B14F-4D97-AF65-F5344CB8AC3E}">
        <p14:creationId xmlns:p14="http://schemas.microsoft.com/office/powerpoint/2010/main" val="3654968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5C6537-85EE-436D-A72B-94982F04732A}" type="slidenum">
              <a:rPr lang="en-US" smtClean="0"/>
              <a:pPr/>
              <a:t>38</a:t>
            </a:fld>
            <a:endParaRPr lang="en-US"/>
          </a:p>
        </p:txBody>
      </p:sp>
    </p:spTree>
    <p:extLst>
      <p:ext uri="{BB962C8B-B14F-4D97-AF65-F5344CB8AC3E}">
        <p14:creationId xmlns:p14="http://schemas.microsoft.com/office/powerpoint/2010/main" val="3654968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Located</a:t>
            </a:r>
            <a:r>
              <a:rPr lang="en-US" baseline="0" dirty="0"/>
              <a:t> in the Slippery Rock Creek Watershed, which is a tributary to the Beaver and Ohio River.  </a:t>
            </a:r>
            <a:r>
              <a:rPr lang="en-US" dirty="0"/>
              <a:t>About 40 miles north of</a:t>
            </a:r>
            <a:r>
              <a:rPr lang="en-US" baseline="0" dirty="0"/>
              <a:t> Pittsburgh.</a:t>
            </a:r>
            <a:endParaRPr lang="en-US" dirty="0"/>
          </a:p>
        </p:txBody>
      </p:sp>
      <p:sp>
        <p:nvSpPr>
          <p:cNvPr id="4" name="Slide Number Placeholder 3"/>
          <p:cNvSpPr>
            <a:spLocks noGrp="1"/>
          </p:cNvSpPr>
          <p:nvPr>
            <p:ph type="sldNum" sz="quarter" idx="10"/>
          </p:nvPr>
        </p:nvSpPr>
        <p:spPr/>
        <p:txBody>
          <a:bodyPr/>
          <a:lstStyle/>
          <a:p>
            <a:fld id="{DF5C6537-85EE-436D-A72B-94982F04732A}" type="slidenum">
              <a:rPr lang="en-US" smtClean="0"/>
              <a:pPr/>
              <a:t>2</a:t>
            </a:fld>
            <a:endParaRPr lang="en-US"/>
          </a:p>
        </p:txBody>
      </p:sp>
    </p:spTree>
    <p:extLst>
      <p:ext uri="{BB962C8B-B14F-4D97-AF65-F5344CB8AC3E}">
        <p14:creationId xmlns:p14="http://schemas.microsoft.com/office/powerpoint/2010/main" val="1204817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Burreed</a:t>
            </a:r>
            <a:r>
              <a:rPr lang="en-US" dirty="0"/>
              <a:t> has a really tough seed coat.  Usually don’t see it the first year.  12 additional species has</a:t>
            </a:r>
            <a:r>
              <a:rPr lang="en-US" baseline="0" dirty="0"/>
              <a:t> naturally colonized from the surrounding area.</a:t>
            </a:r>
            <a:endParaRPr lang="en-US" dirty="0"/>
          </a:p>
        </p:txBody>
      </p:sp>
      <p:sp>
        <p:nvSpPr>
          <p:cNvPr id="4" name="Slide Number Placeholder 3"/>
          <p:cNvSpPr>
            <a:spLocks noGrp="1"/>
          </p:cNvSpPr>
          <p:nvPr>
            <p:ph type="sldNum" sz="quarter" idx="5"/>
          </p:nvPr>
        </p:nvSpPr>
        <p:spPr/>
        <p:txBody>
          <a:bodyPr/>
          <a:lstStyle/>
          <a:p>
            <a:fld id="{DF5C6537-85EE-436D-A72B-94982F04732A}" type="slidenum">
              <a:rPr lang="en-US" smtClean="0"/>
              <a:pPr/>
              <a:t>43</a:t>
            </a:fld>
            <a:endParaRPr lang="en-US"/>
          </a:p>
        </p:txBody>
      </p:sp>
    </p:spTree>
    <p:extLst>
      <p:ext uri="{BB962C8B-B14F-4D97-AF65-F5344CB8AC3E}">
        <p14:creationId xmlns:p14="http://schemas.microsoft.com/office/powerpoint/2010/main" val="3364235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MP3 is beneath a shingle oak, which doubles its vegetative cover.  If the shingle oak was removed from the calculation it would roughly be the same as the others.  There are slight fluctuations in the cover, but it remains very constant.  </a:t>
            </a:r>
          </a:p>
        </p:txBody>
      </p:sp>
      <p:sp>
        <p:nvSpPr>
          <p:cNvPr id="4" name="Slide Number Placeholder 3"/>
          <p:cNvSpPr>
            <a:spLocks noGrp="1"/>
          </p:cNvSpPr>
          <p:nvPr>
            <p:ph type="sldNum" sz="quarter" idx="5"/>
          </p:nvPr>
        </p:nvSpPr>
        <p:spPr/>
        <p:txBody>
          <a:bodyPr/>
          <a:lstStyle/>
          <a:p>
            <a:fld id="{DF5C6537-85EE-436D-A72B-94982F04732A}" type="slidenum">
              <a:rPr lang="en-US" smtClean="0"/>
              <a:pPr/>
              <a:t>45</a:t>
            </a:fld>
            <a:endParaRPr lang="en-US"/>
          </a:p>
        </p:txBody>
      </p:sp>
    </p:spTree>
    <p:extLst>
      <p:ext uri="{BB962C8B-B14F-4D97-AF65-F5344CB8AC3E}">
        <p14:creationId xmlns:p14="http://schemas.microsoft.com/office/powerpoint/2010/main" val="1473727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Large increase in October 2016 due to an annual at MP11 (PA Smartweed).  Slight decrease in October 2018 most likely due to seasonal fluctuations.  Species such as Pickerelweed and </a:t>
            </a:r>
            <a:r>
              <a:rPr lang="en-US"/>
              <a:t>Water Plantain </a:t>
            </a:r>
            <a:r>
              <a:rPr lang="en-US" dirty="0"/>
              <a:t>die back earlier than other species.  The general trend is higher vegetative coverage.  </a:t>
            </a:r>
          </a:p>
        </p:txBody>
      </p:sp>
      <p:sp>
        <p:nvSpPr>
          <p:cNvPr id="4" name="Slide Number Placeholder 3"/>
          <p:cNvSpPr>
            <a:spLocks noGrp="1"/>
          </p:cNvSpPr>
          <p:nvPr>
            <p:ph type="sldNum" sz="quarter" idx="10"/>
          </p:nvPr>
        </p:nvSpPr>
        <p:spPr/>
        <p:txBody>
          <a:bodyPr/>
          <a:lstStyle/>
          <a:p>
            <a:fld id="{DF5C6537-85EE-436D-A72B-94982F04732A}" type="slidenum">
              <a:rPr lang="en-US" smtClean="0"/>
              <a:pPr/>
              <a:t>47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Highest number of species occurred at monitoring points with lower water levels.  When looking at the data, those points had a few FACU species.  </a:t>
            </a:r>
          </a:p>
        </p:txBody>
      </p:sp>
      <p:sp>
        <p:nvSpPr>
          <p:cNvPr id="4" name="Slide Number Placeholder 3"/>
          <p:cNvSpPr>
            <a:spLocks noGrp="1"/>
          </p:cNvSpPr>
          <p:nvPr>
            <p:ph type="sldNum" sz="quarter" idx="5"/>
          </p:nvPr>
        </p:nvSpPr>
        <p:spPr/>
        <p:txBody>
          <a:bodyPr/>
          <a:lstStyle/>
          <a:p>
            <a:fld id="{DF5C6537-85EE-436D-A72B-94982F04732A}" type="slidenum">
              <a:rPr lang="en-US" smtClean="0"/>
              <a:pPr/>
              <a:t>48</a:t>
            </a:fld>
            <a:endParaRPr lang="en-US"/>
          </a:p>
        </p:txBody>
      </p:sp>
    </p:spTree>
    <p:extLst>
      <p:ext uri="{BB962C8B-B14F-4D97-AF65-F5344CB8AC3E}">
        <p14:creationId xmlns:p14="http://schemas.microsoft.com/office/powerpoint/2010/main" val="2049262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Invasive species were actively targeted during monitoring events.  </a:t>
            </a:r>
            <a:r>
              <a:rPr lang="en-US" dirty="0" err="1"/>
              <a:t>Invasives</a:t>
            </a:r>
            <a:r>
              <a:rPr lang="en-US" dirty="0"/>
              <a:t> within Wetland B were scattered throughout the wetland, but Wetland C </a:t>
            </a:r>
            <a:r>
              <a:rPr lang="en-US" dirty="0" err="1"/>
              <a:t>invasives</a:t>
            </a:r>
            <a:r>
              <a:rPr lang="en-US" dirty="0"/>
              <a:t> were mainly found around the edges.  </a:t>
            </a:r>
          </a:p>
        </p:txBody>
      </p:sp>
      <p:sp>
        <p:nvSpPr>
          <p:cNvPr id="4" name="Slide Number Placeholder 3"/>
          <p:cNvSpPr>
            <a:spLocks noGrp="1"/>
          </p:cNvSpPr>
          <p:nvPr>
            <p:ph type="sldNum" sz="quarter" idx="5"/>
          </p:nvPr>
        </p:nvSpPr>
        <p:spPr/>
        <p:txBody>
          <a:bodyPr/>
          <a:lstStyle/>
          <a:p>
            <a:fld id="{DF5C6537-85EE-436D-A72B-94982F04732A}" type="slidenum">
              <a:rPr lang="en-US" smtClean="0"/>
              <a:pPr/>
              <a:t>49</a:t>
            </a:fld>
            <a:endParaRPr lang="en-US"/>
          </a:p>
        </p:txBody>
      </p:sp>
    </p:spTree>
    <p:extLst>
      <p:ext uri="{BB962C8B-B14F-4D97-AF65-F5344CB8AC3E}">
        <p14:creationId xmlns:p14="http://schemas.microsoft.com/office/powerpoint/2010/main" val="120748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Painted turtle,</a:t>
            </a:r>
            <a:r>
              <a:rPr lang="en-US" baseline="0" dirty="0"/>
              <a:t> orb snails, wood duck, green frog</a:t>
            </a:r>
            <a:r>
              <a:rPr lang="en-US" baseline="0"/>
              <a:t>, black bear</a:t>
            </a:r>
            <a:endParaRPr lang="en-US"/>
          </a:p>
        </p:txBody>
      </p:sp>
      <p:sp>
        <p:nvSpPr>
          <p:cNvPr id="4" name="Slide Number Placeholder 3"/>
          <p:cNvSpPr>
            <a:spLocks noGrp="1"/>
          </p:cNvSpPr>
          <p:nvPr>
            <p:ph type="sldNum" sz="quarter" idx="10"/>
          </p:nvPr>
        </p:nvSpPr>
        <p:spPr/>
        <p:txBody>
          <a:bodyPr/>
          <a:lstStyle/>
          <a:p>
            <a:fld id="{DF5C6537-85EE-436D-A72B-94982F04732A}" type="slidenum">
              <a:rPr lang="en-US" smtClean="0"/>
              <a:pPr/>
              <a:t>51</a:t>
            </a:fld>
            <a:endParaRPr lang="en-US"/>
          </a:p>
        </p:txBody>
      </p:sp>
    </p:spTree>
    <p:extLst>
      <p:ext uri="{BB962C8B-B14F-4D97-AF65-F5344CB8AC3E}">
        <p14:creationId xmlns:p14="http://schemas.microsoft.com/office/powerpoint/2010/main" val="2425865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Wood duck boxes</a:t>
            </a:r>
            <a:r>
              <a:rPr lang="en-US" baseline="0" dirty="0"/>
              <a:t> found destroyed in June 2018.</a:t>
            </a:r>
            <a:endParaRPr lang="en-US" dirty="0"/>
          </a:p>
        </p:txBody>
      </p:sp>
      <p:sp>
        <p:nvSpPr>
          <p:cNvPr id="4" name="Slide Number Placeholder 3"/>
          <p:cNvSpPr>
            <a:spLocks noGrp="1"/>
          </p:cNvSpPr>
          <p:nvPr>
            <p:ph type="sldNum" sz="quarter" idx="10"/>
          </p:nvPr>
        </p:nvSpPr>
        <p:spPr/>
        <p:txBody>
          <a:bodyPr/>
          <a:lstStyle/>
          <a:p>
            <a:fld id="{DF5C6537-85EE-436D-A72B-94982F04732A}" type="slidenum">
              <a:rPr lang="en-US" smtClean="0"/>
              <a:pPr/>
              <a:t>52</a:t>
            </a:fld>
            <a:endParaRPr lang="en-US"/>
          </a:p>
        </p:txBody>
      </p:sp>
    </p:spTree>
    <p:extLst>
      <p:ext uri="{BB962C8B-B14F-4D97-AF65-F5344CB8AC3E}">
        <p14:creationId xmlns:p14="http://schemas.microsoft.com/office/powerpoint/2010/main" val="2425865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should qualify that a totally isolated wetland may not do well without some sort of seeding.  I am not sure how</a:t>
            </a:r>
            <a:r>
              <a:rPr lang="en-US" baseline="0" dirty="0"/>
              <a:t> some of the seed was introduced into Wetland B.  Some like purple leaf willow herb and cattails can blow by the wind.  Many of the species disperse by gravity.  </a:t>
            </a:r>
            <a:endParaRPr lang="en-US" dirty="0"/>
          </a:p>
        </p:txBody>
      </p:sp>
      <p:sp>
        <p:nvSpPr>
          <p:cNvPr id="4" name="Slide Number Placeholder 3"/>
          <p:cNvSpPr>
            <a:spLocks noGrp="1"/>
          </p:cNvSpPr>
          <p:nvPr>
            <p:ph type="sldNum" sz="quarter" idx="5"/>
          </p:nvPr>
        </p:nvSpPr>
        <p:spPr/>
        <p:txBody>
          <a:bodyPr/>
          <a:lstStyle/>
          <a:p>
            <a:fld id="{DF5C6537-85EE-436D-A72B-94982F04732A}" type="slidenum">
              <a:rPr lang="en-US" smtClean="0"/>
              <a:pPr/>
              <a:t>53</a:t>
            </a:fld>
            <a:endParaRPr lang="en-US"/>
          </a:p>
        </p:txBody>
      </p:sp>
    </p:spTree>
    <p:extLst>
      <p:ext uri="{BB962C8B-B14F-4D97-AF65-F5344CB8AC3E}">
        <p14:creationId xmlns:p14="http://schemas.microsoft.com/office/powerpoint/2010/main" val="117359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always</a:t>
            </a:r>
            <a:r>
              <a:rPr lang="en-US" baseline="0" dirty="0"/>
              <a:t> like to look at the history of sites because I think it provides a better perspective of the current conditions.  </a:t>
            </a:r>
            <a:endParaRPr lang="en-US" dirty="0"/>
          </a:p>
        </p:txBody>
      </p:sp>
      <p:sp>
        <p:nvSpPr>
          <p:cNvPr id="4" name="Slide Number Placeholder 3"/>
          <p:cNvSpPr>
            <a:spLocks noGrp="1"/>
          </p:cNvSpPr>
          <p:nvPr>
            <p:ph type="sldNum" sz="quarter" idx="10"/>
          </p:nvPr>
        </p:nvSpPr>
        <p:spPr/>
        <p:txBody>
          <a:bodyPr/>
          <a:lstStyle/>
          <a:p>
            <a:fld id="{DF5C6537-85EE-436D-A72B-94982F04732A}" type="slidenum">
              <a:rPr lang="en-US" smtClean="0"/>
              <a:pPr/>
              <a:t>3</a:t>
            </a:fld>
            <a:endParaRPr lang="en-US"/>
          </a:p>
        </p:txBody>
      </p:sp>
    </p:spTree>
    <p:extLst>
      <p:ext uri="{BB962C8B-B14F-4D97-AF65-F5344CB8AC3E}">
        <p14:creationId xmlns:p14="http://schemas.microsoft.com/office/powerpoint/2010/main" val="3011347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Whenever I work on</a:t>
            </a:r>
            <a:r>
              <a:rPr lang="en-US" baseline="0" dirty="0"/>
              <a:t> a project I want to know the history of the land.  This aerial photograph was from 1939…</a:t>
            </a:r>
            <a:endParaRPr lang="en-US" dirty="0"/>
          </a:p>
        </p:txBody>
      </p:sp>
      <p:sp>
        <p:nvSpPr>
          <p:cNvPr id="4" name="Slide Number Placeholder 3"/>
          <p:cNvSpPr>
            <a:spLocks noGrp="1"/>
          </p:cNvSpPr>
          <p:nvPr>
            <p:ph type="sldNum" sz="quarter" idx="10"/>
          </p:nvPr>
        </p:nvSpPr>
        <p:spPr/>
        <p:txBody>
          <a:bodyPr/>
          <a:lstStyle/>
          <a:p>
            <a:fld id="{DF5C6537-85EE-436D-A72B-94982F04732A}" type="slidenum">
              <a:rPr lang="en-US" smtClean="0"/>
              <a:pPr/>
              <a:t>4</a:t>
            </a:fld>
            <a:endParaRPr lang="en-US"/>
          </a:p>
        </p:txBody>
      </p:sp>
    </p:spTree>
    <p:extLst>
      <p:ext uri="{BB962C8B-B14F-4D97-AF65-F5344CB8AC3E}">
        <p14:creationId xmlns:p14="http://schemas.microsoft.com/office/powerpoint/2010/main" val="3447712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Property primarily pasture land</a:t>
            </a:r>
            <a:r>
              <a:rPr lang="en-US" baseline="0" dirty="0"/>
              <a:t> with a homestead near the Y intersection.  Point out sediment pond.</a:t>
            </a:r>
            <a:endParaRPr lang="en-US" dirty="0"/>
          </a:p>
        </p:txBody>
      </p:sp>
      <p:sp>
        <p:nvSpPr>
          <p:cNvPr id="4" name="Slide Number Placeholder 3"/>
          <p:cNvSpPr>
            <a:spLocks noGrp="1"/>
          </p:cNvSpPr>
          <p:nvPr>
            <p:ph type="sldNum" sz="quarter" idx="10"/>
          </p:nvPr>
        </p:nvSpPr>
        <p:spPr/>
        <p:txBody>
          <a:bodyPr/>
          <a:lstStyle/>
          <a:p>
            <a:fld id="{DF5C6537-85EE-436D-A72B-94982F04732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Sophomore</a:t>
            </a:r>
            <a:r>
              <a:rPr lang="en-US" baseline="0" dirty="0"/>
              <a:t> in college.</a:t>
            </a:r>
            <a:endParaRPr lang="en-US" dirty="0"/>
          </a:p>
        </p:txBody>
      </p:sp>
      <p:sp>
        <p:nvSpPr>
          <p:cNvPr id="4" name="Slide Number Placeholder 3"/>
          <p:cNvSpPr>
            <a:spLocks noGrp="1"/>
          </p:cNvSpPr>
          <p:nvPr>
            <p:ph type="sldNum" sz="quarter" idx="10"/>
          </p:nvPr>
        </p:nvSpPr>
        <p:spPr/>
        <p:txBody>
          <a:bodyPr/>
          <a:lstStyle/>
          <a:p>
            <a:fld id="{DF5C6537-85EE-436D-A72B-94982F04732A}" type="slidenum">
              <a:rPr lang="en-US" smtClean="0"/>
              <a:pPr/>
              <a:t>6</a:t>
            </a:fld>
            <a:endParaRPr lang="en-US"/>
          </a:p>
        </p:txBody>
      </p:sp>
    </p:spTree>
    <p:extLst>
      <p:ext uri="{BB962C8B-B14F-4D97-AF65-F5344CB8AC3E}">
        <p14:creationId xmlns:p14="http://schemas.microsoft.com/office/powerpoint/2010/main" val="1824847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 was a lot of permitting associated</a:t>
            </a:r>
            <a:r>
              <a:rPr lang="en-US" baseline="0" dirty="0"/>
              <a:t> with the mine and one of the concerns was the Massasauga Rattlesnake.  </a:t>
            </a:r>
            <a:r>
              <a:rPr lang="en-US" dirty="0"/>
              <a:t>Massasauga</a:t>
            </a:r>
            <a:r>
              <a:rPr lang="en-US" baseline="0" dirty="0"/>
              <a:t> Rattlesnake belongs to the pygmy rattlesnake family.  Full size adult rattlesnakes only reach 2-3’ long.  </a:t>
            </a:r>
            <a:r>
              <a:rPr lang="en-US" dirty="0"/>
              <a:t>Also known as swamp rattler.  Not really a PA species.  PA</a:t>
            </a:r>
            <a:r>
              <a:rPr lang="en-US" baseline="0" dirty="0"/>
              <a:t> is at the edge of its range.  Prefers prairies of the </a:t>
            </a:r>
            <a:r>
              <a:rPr lang="en-US" baseline="0" dirty="0" err="1"/>
              <a:t>midwest</a:t>
            </a:r>
            <a:r>
              <a:rPr lang="en-US" baseline="0" dirty="0"/>
              <a:t>.  One known site is located about a mile to the west of the mine.  </a:t>
            </a:r>
            <a:endParaRPr lang="en-US" dirty="0"/>
          </a:p>
        </p:txBody>
      </p:sp>
      <p:sp>
        <p:nvSpPr>
          <p:cNvPr id="4" name="Slide Number Placeholder 3"/>
          <p:cNvSpPr>
            <a:spLocks noGrp="1"/>
          </p:cNvSpPr>
          <p:nvPr>
            <p:ph type="sldNum" sz="quarter" idx="10"/>
          </p:nvPr>
        </p:nvSpPr>
        <p:spPr/>
        <p:txBody>
          <a:bodyPr/>
          <a:lstStyle/>
          <a:p>
            <a:fld id="{DF5C6537-85EE-436D-A72B-94982F04732A}" type="slidenum">
              <a:rPr lang="en-US" smtClean="0"/>
              <a:pPr/>
              <a:t>7</a:t>
            </a:fld>
            <a:endParaRPr lang="en-US" dirty="0"/>
          </a:p>
        </p:txBody>
      </p:sp>
    </p:spTree>
    <p:extLst>
      <p:ext uri="{BB962C8B-B14F-4D97-AF65-F5344CB8AC3E}">
        <p14:creationId xmlns:p14="http://schemas.microsoft.com/office/powerpoint/2010/main" val="141999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Ohio State University; Burrowing</a:t>
            </a:r>
            <a:r>
              <a:rPr lang="en-US" baseline="0" dirty="0"/>
              <a:t> or terrestrial crayfish</a:t>
            </a:r>
            <a:endParaRPr lang="en-US" dirty="0"/>
          </a:p>
        </p:txBody>
      </p:sp>
      <p:sp>
        <p:nvSpPr>
          <p:cNvPr id="4" name="Slide Number Placeholder 3"/>
          <p:cNvSpPr>
            <a:spLocks noGrp="1"/>
          </p:cNvSpPr>
          <p:nvPr>
            <p:ph type="sldNum" sz="quarter" idx="10"/>
          </p:nvPr>
        </p:nvSpPr>
        <p:spPr/>
        <p:txBody>
          <a:bodyPr/>
          <a:lstStyle/>
          <a:p>
            <a:fld id="{DF5C6537-85EE-436D-A72B-94982F04732A}" type="slidenum">
              <a:rPr lang="en-US" smtClean="0"/>
              <a:pPr/>
              <a:t>8</a:t>
            </a:fld>
            <a:endParaRPr lang="en-US"/>
          </a:p>
        </p:txBody>
      </p:sp>
    </p:spTree>
    <p:extLst>
      <p:ext uri="{BB962C8B-B14F-4D97-AF65-F5344CB8AC3E}">
        <p14:creationId xmlns:p14="http://schemas.microsoft.com/office/powerpoint/2010/main" val="3362862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different</a:t>
            </a:r>
            <a:r>
              <a:rPr lang="en-US" baseline="0" dirty="0"/>
              <a:t> phases, mining area, discharges, and impacted wetlands.  About 7 acres of wetland impact but required 2:1 mitigation.</a:t>
            </a:r>
          </a:p>
        </p:txBody>
      </p:sp>
      <p:sp>
        <p:nvSpPr>
          <p:cNvPr id="4" name="Slide Number Placeholder 3"/>
          <p:cNvSpPr>
            <a:spLocks noGrp="1"/>
          </p:cNvSpPr>
          <p:nvPr>
            <p:ph type="sldNum" sz="quarter" idx="10"/>
          </p:nvPr>
        </p:nvSpPr>
        <p:spPr/>
        <p:txBody>
          <a:bodyPr/>
          <a:lstStyle/>
          <a:p>
            <a:fld id="{DF5C6537-85EE-436D-A72B-94982F04732A}" type="slidenum">
              <a:rPr lang="en-US" smtClean="0"/>
              <a:pPr/>
              <a:t>9</a:t>
            </a:fld>
            <a:endParaRPr lang="en-US"/>
          </a:p>
        </p:txBody>
      </p:sp>
    </p:spTree>
    <p:extLst>
      <p:ext uri="{BB962C8B-B14F-4D97-AF65-F5344CB8AC3E}">
        <p14:creationId xmlns:p14="http://schemas.microsoft.com/office/powerpoint/2010/main" val="3717231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3A4AC2-A299-4C1B-9A98-2A7CCB0B5486}" type="datetimeFigureOut">
              <a:rPr lang="en-US" smtClean="0"/>
              <a:pPr/>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0C196-876F-4477-98E4-B0491BE4E1A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3A4AC2-A299-4C1B-9A98-2A7CCB0B5486}" type="datetimeFigureOut">
              <a:rPr lang="en-US" smtClean="0"/>
              <a:pPr/>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0C196-876F-4477-98E4-B0491BE4E1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3A4AC2-A299-4C1B-9A98-2A7CCB0B5486}" type="datetimeFigureOut">
              <a:rPr lang="en-US" smtClean="0"/>
              <a:pPr/>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0C196-876F-4477-98E4-B0491BE4E1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3A4AC2-A299-4C1B-9A98-2A7CCB0B5486}" type="datetimeFigureOut">
              <a:rPr lang="en-US" smtClean="0"/>
              <a:pPr/>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0C196-876F-4477-98E4-B0491BE4E1A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3A4AC2-A299-4C1B-9A98-2A7CCB0B5486}" type="datetimeFigureOut">
              <a:rPr lang="en-US" smtClean="0"/>
              <a:pPr/>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0C196-876F-4477-98E4-B0491BE4E1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3A4AC2-A299-4C1B-9A98-2A7CCB0B5486}" type="datetimeFigureOut">
              <a:rPr lang="en-US" smtClean="0"/>
              <a:pPr/>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0C196-876F-4477-98E4-B0491BE4E1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3A4AC2-A299-4C1B-9A98-2A7CCB0B5486}" type="datetimeFigureOut">
              <a:rPr lang="en-US" smtClean="0"/>
              <a:pPr/>
              <a:t>6/17/2019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20C196-876F-4477-98E4-B0491BE4E1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3A4AC2-A299-4C1B-9A98-2A7CCB0B5486}" type="datetimeFigureOut">
              <a:rPr lang="en-US" smtClean="0"/>
              <a:pPr/>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20C196-876F-4477-98E4-B0491BE4E1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3A4AC2-A299-4C1B-9A98-2A7CCB0B5486}" type="datetimeFigureOut">
              <a:rPr lang="en-US" smtClean="0"/>
              <a:pPr/>
              <a:t>6/17/2019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20C196-876F-4477-98E4-B0491BE4E1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3A4AC2-A299-4C1B-9A98-2A7CCB0B5486}" type="datetimeFigureOut">
              <a:rPr lang="en-US" smtClean="0"/>
              <a:pPr/>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0C196-876F-4477-98E4-B0491BE4E1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3A4AC2-A299-4C1B-9A98-2A7CCB0B5486}" type="datetimeFigureOut">
              <a:rPr lang="en-US" smtClean="0"/>
              <a:pPr/>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0C196-876F-4477-98E4-B0491BE4E1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background2.png"/>
          <p:cNvPicPr>
            <a:picLocks noChangeAspect="1"/>
          </p:cNvPicPr>
          <p:nvPr userDrawn="1"/>
        </p:nvPicPr>
        <p:blipFill>
          <a:blip r:embed="rId13" cstate="email">
            <a:lum bright="40000" contrast="-40000"/>
            <a:extLst>
              <a:ext uri="{28A0092B-C50C-407E-A947-70E740481C1C}">
                <a14:useLocalDpi xmlns:a14="http://schemas.microsoft.com/office/drawing/2010/main"/>
              </a:ext>
            </a:extLst>
          </a:blip>
          <a:stretch>
            <a:fillRect/>
          </a:stretch>
        </p:blipFill>
        <p:spPr>
          <a:xfrm>
            <a:off x="1729" y="0"/>
            <a:ext cx="9140541"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3A4AC2-A299-4C1B-9A98-2A7CCB0B5486}" type="datetimeFigureOut">
              <a:rPr lang="en-US" smtClean="0"/>
              <a:pPr/>
              <a:t>6/17/2019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0C196-876F-4477-98E4-B0491BE4E1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59" y="0"/>
            <a:ext cx="9140541" cy="6858000"/>
          </a:xfrm>
          <a:prstGeom prst="rect">
            <a:avLst/>
          </a:prstGeom>
        </p:spPr>
      </p:pic>
      <p:sp>
        <p:nvSpPr>
          <p:cNvPr id="2" name="Title 1"/>
          <p:cNvSpPr>
            <a:spLocks noGrp="1"/>
          </p:cNvSpPr>
          <p:nvPr>
            <p:ph type="ctrTitle"/>
          </p:nvPr>
        </p:nvSpPr>
        <p:spPr>
          <a:xfrm>
            <a:off x="304800" y="1676400"/>
            <a:ext cx="8610600" cy="1466850"/>
          </a:xfrm>
        </p:spPr>
        <p:txBody>
          <a:bodyPr>
            <a:noAutofit/>
          </a:bodyPr>
          <a:lstStyle/>
          <a:p>
            <a:r>
              <a:rPr lang="en-US" sz="6000" b="1" dirty="0">
                <a:solidFill>
                  <a:schemeClr val="bg1"/>
                </a:solidFill>
              </a:rPr>
              <a:t>Case Study: Baird Wetland </a:t>
            </a:r>
            <a:br>
              <a:rPr lang="en-US" sz="6000" b="1" dirty="0">
                <a:solidFill>
                  <a:schemeClr val="bg1"/>
                </a:solidFill>
              </a:rPr>
            </a:br>
            <a:r>
              <a:rPr lang="en-US" sz="6000" b="1" dirty="0">
                <a:solidFill>
                  <a:schemeClr val="bg1"/>
                </a:solidFill>
              </a:rPr>
              <a:t>Mitigation 3</a:t>
            </a:r>
            <a:r>
              <a:rPr lang="en-US" sz="6000" b="1" baseline="30000" dirty="0">
                <a:solidFill>
                  <a:schemeClr val="bg1"/>
                </a:solidFill>
              </a:rPr>
              <a:t>rd</a:t>
            </a:r>
            <a:r>
              <a:rPr lang="en-US" sz="6000" b="1" dirty="0">
                <a:solidFill>
                  <a:schemeClr val="bg1"/>
                </a:solidFill>
              </a:rPr>
              <a:t> Year Update </a:t>
            </a:r>
            <a:endParaRPr lang="en-US" sz="5800" b="1" dirty="0">
              <a:solidFill>
                <a:schemeClr val="bg1"/>
              </a:solidFill>
            </a:endParaRPr>
          </a:p>
        </p:txBody>
      </p:sp>
      <p:sp>
        <p:nvSpPr>
          <p:cNvPr id="3" name="Subtitle 2"/>
          <p:cNvSpPr>
            <a:spLocks noGrp="1"/>
          </p:cNvSpPr>
          <p:nvPr>
            <p:ph type="subTitle" idx="1"/>
          </p:nvPr>
        </p:nvSpPr>
        <p:spPr>
          <a:xfrm>
            <a:off x="457200" y="3429000"/>
            <a:ext cx="8229600" cy="3352800"/>
          </a:xfrm>
        </p:spPr>
        <p:txBody>
          <a:bodyPr>
            <a:normAutofit fontScale="47500" lnSpcReduction="20000"/>
          </a:bodyPr>
          <a:lstStyle/>
          <a:p>
            <a:r>
              <a:rPr lang="en-US" sz="5100" dirty="0">
                <a:solidFill>
                  <a:schemeClr val="bg1"/>
                </a:solidFill>
              </a:rPr>
              <a:t>Presented by: Shaun L. </a:t>
            </a:r>
            <a:r>
              <a:rPr lang="en-US" sz="5100" dirty="0" err="1">
                <a:solidFill>
                  <a:schemeClr val="bg1"/>
                </a:solidFill>
              </a:rPr>
              <a:t>Busler</a:t>
            </a:r>
            <a:r>
              <a:rPr lang="en-US" sz="5100" dirty="0">
                <a:solidFill>
                  <a:schemeClr val="bg1"/>
                </a:solidFill>
              </a:rPr>
              <a:t>, GISP, Biologist</a:t>
            </a:r>
          </a:p>
          <a:p>
            <a:r>
              <a:rPr lang="en-US" sz="5100" dirty="0" err="1">
                <a:solidFill>
                  <a:schemeClr val="bg1"/>
                </a:solidFill>
              </a:rPr>
              <a:t>BioMost</a:t>
            </a:r>
            <a:r>
              <a:rPr lang="en-US" sz="5100" dirty="0">
                <a:solidFill>
                  <a:schemeClr val="bg1"/>
                </a:solidFill>
              </a:rPr>
              <a:t>, Inc.</a:t>
            </a:r>
          </a:p>
          <a:p>
            <a:endParaRPr lang="en-US" dirty="0">
              <a:solidFill>
                <a:schemeClr val="bg1"/>
              </a:solidFill>
            </a:endParaRPr>
          </a:p>
          <a:p>
            <a:r>
              <a:rPr lang="en-US" sz="4500" dirty="0">
                <a:solidFill>
                  <a:schemeClr val="bg1"/>
                </a:solidFill>
              </a:rPr>
              <a:t>Contributors: Yan </a:t>
            </a:r>
            <a:r>
              <a:rPr lang="en-US" sz="4500" dirty="0" err="1">
                <a:solidFill>
                  <a:schemeClr val="bg1"/>
                </a:solidFill>
              </a:rPr>
              <a:t>Sheykhet</a:t>
            </a:r>
            <a:r>
              <a:rPr lang="en-US" sz="4500" dirty="0">
                <a:solidFill>
                  <a:schemeClr val="bg1"/>
                </a:solidFill>
              </a:rPr>
              <a:t>, Allegheny Mineral Corporation</a:t>
            </a:r>
          </a:p>
          <a:p>
            <a:r>
              <a:rPr lang="en-US" sz="4500" dirty="0">
                <a:solidFill>
                  <a:schemeClr val="bg1"/>
                </a:solidFill>
              </a:rPr>
              <a:t>Dan Guy, Tim </a:t>
            </a:r>
            <a:r>
              <a:rPr lang="en-US" sz="4500" dirty="0" err="1">
                <a:solidFill>
                  <a:schemeClr val="bg1"/>
                </a:solidFill>
              </a:rPr>
              <a:t>Danehy</a:t>
            </a:r>
            <a:r>
              <a:rPr lang="en-US" sz="4500" dirty="0">
                <a:solidFill>
                  <a:schemeClr val="bg1"/>
                </a:solidFill>
              </a:rPr>
              <a:t>, Ryan </a:t>
            </a:r>
            <a:r>
              <a:rPr lang="en-US" sz="4500" dirty="0" err="1">
                <a:solidFill>
                  <a:schemeClr val="bg1"/>
                </a:solidFill>
              </a:rPr>
              <a:t>Mahony</a:t>
            </a:r>
            <a:r>
              <a:rPr lang="en-US" sz="4500" dirty="0">
                <a:solidFill>
                  <a:schemeClr val="bg1"/>
                </a:solidFill>
              </a:rPr>
              <a:t>, Cliff Denholm, </a:t>
            </a:r>
          </a:p>
          <a:p>
            <a:r>
              <a:rPr lang="en-US" sz="4500" dirty="0">
                <a:solidFill>
                  <a:schemeClr val="bg1"/>
                </a:solidFill>
              </a:rPr>
              <a:t>and Cody Neely, </a:t>
            </a:r>
            <a:r>
              <a:rPr lang="en-US" sz="4500" dirty="0" err="1">
                <a:solidFill>
                  <a:schemeClr val="bg1"/>
                </a:solidFill>
              </a:rPr>
              <a:t>BioMost</a:t>
            </a:r>
            <a:r>
              <a:rPr lang="en-US" sz="4500" dirty="0">
                <a:solidFill>
                  <a:schemeClr val="bg1"/>
                </a:solidFill>
              </a:rPr>
              <a:t>, Inc.</a:t>
            </a:r>
          </a:p>
          <a:p>
            <a:endParaRPr lang="en-US" sz="4500" dirty="0">
              <a:solidFill>
                <a:schemeClr val="bg1"/>
              </a:solidFill>
            </a:endParaRPr>
          </a:p>
          <a:p>
            <a:r>
              <a:rPr lang="en-US" sz="4500" dirty="0">
                <a:solidFill>
                  <a:schemeClr val="bg1"/>
                </a:solidFill>
              </a:rPr>
              <a:t>36</a:t>
            </a:r>
            <a:r>
              <a:rPr lang="en-US" sz="4500" baseline="30000" dirty="0">
                <a:solidFill>
                  <a:schemeClr val="bg1"/>
                </a:solidFill>
              </a:rPr>
              <a:t>th</a:t>
            </a:r>
            <a:r>
              <a:rPr lang="en-US" sz="4500" dirty="0">
                <a:solidFill>
                  <a:schemeClr val="bg1"/>
                </a:solidFill>
              </a:rPr>
              <a:t> Annual Meeting of the American Society of Mining &amp; Reclamation</a:t>
            </a:r>
          </a:p>
          <a:p>
            <a:r>
              <a:rPr lang="en-US" sz="4500" dirty="0">
                <a:solidFill>
                  <a:schemeClr val="bg1"/>
                </a:solidFill>
              </a:rPr>
              <a:t>Big Sky, Montana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1216239"/>
            <a:ext cx="8569927" cy="5559009"/>
          </a:xfrm>
          <a:prstGeom prst="rect">
            <a:avLst/>
          </a:prstGeom>
        </p:spPr>
      </p:pic>
      <p:sp>
        <p:nvSpPr>
          <p:cNvPr id="2" name="Title 1"/>
          <p:cNvSpPr>
            <a:spLocks noGrp="1"/>
          </p:cNvSpPr>
          <p:nvPr>
            <p:ph type="title"/>
          </p:nvPr>
        </p:nvSpPr>
        <p:spPr/>
        <p:txBody>
          <a:bodyPr/>
          <a:lstStyle/>
          <a:p>
            <a:r>
              <a:rPr lang="en-US" dirty="0"/>
              <a:t>As-Built Schematic</a:t>
            </a:r>
          </a:p>
        </p:txBody>
      </p:sp>
    </p:spTree>
    <p:extLst>
      <p:ext uri="{BB962C8B-B14F-4D97-AF65-F5344CB8AC3E}">
        <p14:creationId xmlns:p14="http://schemas.microsoft.com/office/powerpoint/2010/main" val="62409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rmAutofit/>
          </a:bodyPr>
          <a:lstStyle/>
          <a:p>
            <a:r>
              <a:rPr lang="en-US" dirty="0"/>
              <a:t>Constructed in 2012</a:t>
            </a:r>
          </a:p>
          <a:p>
            <a:pPr lvl="1"/>
            <a:r>
              <a:rPr lang="en-US" dirty="0"/>
              <a:t>Created 4.6 acres of wetland</a:t>
            </a:r>
          </a:p>
          <a:p>
            <a:r>
              <a:rPr lang="en-US" dirty="0"/>
              <a:t>Constructed outside of mining area</a:t>
            </a:r>
          </a:p>
          <a:p>
            <a:r>
              <a:rPr lang="en-US" dirty="0"/>
              <a:t>Proposed a different type of wetland construction</a:t>
            </a:r>
          </a:p>
          <a:p>
            <a:pPr lvl="1"/>
            <a:r>
              <a:rPr lang="en-US" dirty="0"/>
              <a:t>Minimize disturbance</a:t>
            </a:r>
          </a:p>
          <a:p>
            <a:pPr lvl="1"/>
            <a:r>
              <a:rPr lang="en-US" dirty="0"/>
              <a:t>Encourage terrestrial crayfish</a:t>
            </a:r>
          </a:p>
          <a:p>
            <a:endParaRPr lang="en-US" dirty="0"/>
          </a:p>
          <a:p>
            <a:pPr lvl="1"/>
            <a:endParaRPr lang="en-US" dirty="0"/>
          </a:p>
        </p:txBody>
      </p:sp>
      <p:sp>
        <p:nvSpPr>
          <p:cNvPr id="6" name="Rectangle 5"/>
          <p:cNvSpPr/>
          <p:nvPr/>
        </p:nvSpPr>
        <p:spPr>
          <a:xfrm>
            <a:off x="5867399" y="4572000"/>
            <a:ext cx="2797629" cy="1981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ln>
            <a:noFill/>
          </a:ln>
        </p:spPr>
        <p:txBody>
          <a:bodyPr/>
          <a:lstStyle/>
          <a:p>
            <a:r>
              <a:rPr lang="en-US" dirty="0"/>
              <a:t>Wetland A Construction</a:t>
            </a:r>
          </a:p>
        </p:txBody>
      </p:sp>
      <p:sp>
        <p:nvSpPr>
          <p:cNvPr id="5" name="Freeform 4"/>
          <p:cNvSpPr/>
          <p:nvPr/>
        </p:nvSpPr>
        <p:spPr>
          <a:xfrm>
            <a:off x="5867400" y="5259977"/>
            <a:ext cx="2797629" cy="848824"/>
          </a:xfrm>
          <a:custGeom>
            <a:avLst/>
            <a:gdLst>
              <a:gd name="connsiteX0" fmla="*/ 0 w 3317966"/>
              <a:gd name="connsiteY0" fmla="*/ 0 h 1191855"/>
              <a:gd name="connsiteX1" fmla="*/ 1162595 w 3317966"/>
              <a:gd name="connsiteY1" fmla="*/ 692332 h 1191855"/>
              <a:gd name="connsiteX2" fmla="*/ 2155372 w 3317966"/>
              <a:gd name="connsiteY2" fmla="*/ 836023 h 1191855"/>
              <a:gd name="connsiteX3" fmla="*/ 2704012 w 3317966"/>
              <a:gd name="connsiteY3" fmla="*/ 1149532 h 1191855"/>
              <a:gd name="connsiteX4" fmla="*/ 3317966 w 3317966"/>
              <a:gd name="connsiteY4" fmla="*/ 1188720 h 119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966" h="1191855">
                <a:moveTo>
                  <a:pt x="0" y="0"/>
                </a:moveTo>
                <a:cubicBezTo>
                  <a:pt x="401683" y="276497"/>
                  <a:pt x="803366" y="552995"/>
                  <a:pt x="1162595" y="692332"/>
                </a:cubicBezTo>
                <a:cubicBezTo>
                  <a:pt x="1521824" y="831669"/>
                  <a:pt x="1898469" y="759823"/>
                  <a:pt x="2155372" y="836023"/>
                </a:cubicBezTo>
                <a:cubicBezTo>
                  <a:pt x="2412275" y="912223"/>
                  <a:pt x="2510246" y="1090749"/>
                  <a:pt x="2704012" y="1149532"/>
                </a:cubicBezTo>
                <a:cubicBezTo>
                  <a:pt x="2897778" y="1208315"/>
                  <a:pt x="3317966" y="1188720"/>
                  <a:pt x="3317966" y="1188720"/>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924801" y="5494523"/>
            <a:ext cx="740228" cy="461665"/>
          </a:xfrm>
          <a:prstGeom prst="rect">
            <a:avLst/>
          </a:prstGeom>
          <a:noFill/>
        </p:spPr>
        <p:txBody>
          <a:bodyPr wrap="square" rtlCol="0">
            <a:spAutoFit/>
          </a:bodyPr>
          <a:lstStyle/>
          <a:p>
            <a:pPr algn="ctr"/>
            <a:r>
              <a:rPr lang="en-US" sz="1200" dirty="0"/>
              <a:t>Existing Wetland</a:t>
            </a:r>
          </a:p>
        </p:txBody>
      </p:sp>
      <p:cxnSp>
        <p:nvCxnSpPr>
          <p:cNvPr id="10" name="Straight Connector 9"/>
          <p:cNvCxnSpPr/>
          <p:nvPr/>
        </p:nvCxnSpPr>
        <p:spPr>
          <a:xfrm flipV="1">
            <a:off x="7924800" y="4572000"/>
            <a:ext cx="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934200" y="4800600"/>
            <a:ext cx="99060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934200" y="4834235"/>
            <a:ext cx="990600" cy="461665"/>
          </a:xfrm>
          <a:prstGeom prst="rect">
            <a:avLst/>
          </a:prstGeom>
          <a:noFill/>
        </p:spPr>
        <p:txBody>
          <a:bodyPr wrap="square" rtlCol="0">
            <a:spAutoFit/>
          </a:bodyPr>
          <a:lstStyle/>
          <a:p>
            <a:pPr algn="ctr"/>
            <a:r>
              <a:rPr lang="en-US" sz="1200" dirty="0"/>
              <a:t>Construction</a:t>
            </a:r>
          </a:p>
          <a:p>
            <a:pPr algn="ctr"/>
            <a:r>
              <a:rPr lang="en-US" sz="1200" dirty="0"/>
              <a:t>Area</a:t>
            </a:r>
          </a:p>
        </p:txBody>
      </p:sp>
      <p:cxnSp>
        <p:nvCxnSpPr>
          <p:cNvPr id="20" name="Straight Connector 19"/>
          <p:cNvCxnSpPr/>
          <p:nvPr/>
        </p:nvCxnSpPr>
        <p:spPr>
          <a:xfrm flipH="1" flipV="1">
            <a:off x="5867400" y="6096000"/>
            <a:ext cx="2362200" cy="12801"/>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Wetland A Construction</a:t>
            </a:r>
          </a:p>
        </p:txBody>
      </p:sp>
      <p:sp>
        <p:nvSpPr>
          <p:cNvPr id="3" name="Content Placeholder 2"/>
          <p:cNvSpPr>
            <a:spLocks noGrp="1"/>
          </p:cNvSpPr>
          <p:nvPr>
            <p:ph idx="1"/>
          </p:nvPr>
        </p:nvSpPr>
        <p:spPr>
          <a:xfrm>
            <a:off x="457200" y="1600200"/>
            <a:ext cx="8229600" cy="4953000"/>
          </a:xfrm>
        </p:spPr>
        <p:txBody>
          <a:bodyPr>
            <a:normAutofit/>
          </a:bodyPr>
          <a:lstStyle/>
          <a:p>
            <a:pPr>
              <a:buNone/>
            </a:pPr>
            <a:endParaRPr lang="en-US" dirty="0"/>
          </a:p>
          <a:p>
            <a:pPr lvl="1"/>
            <a:endParaRPr lang="en-US" dirty="0"/>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1143000"/>
            <a:ext cx="7315200" cy="548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947374-BF22-46F5-87D3-3720B09533F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8200" y="1143000"/>
            <a:ext cx="7467600" cy="5562600"/>
          </a:xfrm>
          <a:prstGeom prst="rect">
            <a:avLst/>
          </a:prstGeom>
          <a:ln>
            <a:solidFill>
              <a:schemeClr val="tx1"/>
            </a:solidFill>
          </a:ln>
        </p:spPr>
      </p:pic>
      <p:sp>
        <p:nvSpPr>
          <p:cNvPr id="2" name="Title 1"/>
          <p:cNvSpPr>
            <a:spLocks noGrp="1"/>
          </p:cNvSpPr>
          <p:nvPr>
            <p:ph type="title"/>
          </p:nvPr>
        </p:nvSpPr>
        <p:spPr/>
        <p:txBody>
          <a:bodyPr/>
          <a:lstStyle/>
          <a:p>
            <a:r>
              <a:rPr lang="en-US" dirty="0"/>
              <a:t>Wetland A Post-Construction</a:t>
            </a:r>
          </a:p>
        </p:txBody>
      </p:sp>
      <p:sp>
        <p:nvSpPr>
          <p:cNvPr id="3" name="Content Placeholder 2"/>
          <p:cNvSpPr>
            <a:spLocks noGrp="1"/>
          </p:cNvSpPr>
          <p:nvPr>
            <p:ph idx="1"/>
          </p:nvPr>
        </p:nvSpPr>
        <p:spPr>
          <a:xfrm>
            <a:off x="457200" y="1600200"/>
            <a:ext cx="8229600" cy="4953000"/>
          </a:xfrm>
        </p:spPr>
        <p:txBody>
          <a:bodyPr>
            <a:normAutofit/>
          </a:bodyPr>
          <a:lstStyle/>
          <a:p>
            <a:pPr>
              <a:buNone/>
            </a:pPr>
            <a:endParaRPr lang="en-US" dirty="0"/>
          </a:p>
          <a:p>
            <a:pPr lvl="1"/>
            <a:endParaRPr lang="en-US" dirty="0"/>
          </a:p>
        </p:txBody>
      </p:sp>
    </p:spTree>
    <p:extLst>
      <p:ext uri="{BB962C8B-B14F-4D97-AF65-F5344CB8AC3E}">
        <p14:creationId xmlns:p14="http://schemas.microsoft.com/office/powerpoint/2010/main" val="4148564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273" y="1216239"/>
            <a:ext cx="8569927" cy="5559009"/>
          </a:xfrm>
          <a:prstGeom prst="rect">
            <a:avLst/>
          </a:prstGeom>
        </p:spPr>
      </p:pic>
      <p:sp>
        <p:nvSpPr>
          <p:cNvPr id="2" name="Title 1"/>
          <p:cNvSpPr>
            <a:spLocks noGrp="1"/>
          </p:cNvSpPr>
          <p:nvPr>
            <p:ph type="title"/>
          </p:nvPr>
        </p:nvSpPr>
        <p:spPr/>
        <p:txBody>
          <a:bodyPr/>
          <a:lstStyle/>
          <a:p>
            <a:r>
              <a:rPr lang="en-US" dirty="0"/>
              <a:t>As-Built Schematic</a:t>
            </a:r>
          </a:p>
        </p:txBody>
      </p:sp>
    </p:spTree>
    <p:extLst>
      <p:ext uri="{BB962C8B-B14F-4D97-AF65-F5344CB8AC3E}">
        <p14:creationId xmlns:p14="http://schemas.microsoft.com/office/powerpoint/2010/main" val="748487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Wetland B &amp; C Construction</a:t>
            </a:r>
          </a:p>
        </p:txBody>
      </p:sp>
      <p:sp>
        <p:nvSpPr>
          <p:cNvPr id="3" name="Content Placeholder 2"/>
          <p:cNvSpPr>
            <a:spLocks noGrp="1"/>
          </p:cNvSpPr>
          <p:nvPr>
            <p:ph idx="1"/>
          </p:nvPr>
        </p:nvSpPr>
        <p:spPr>
          <a:xfrm>
            <a:off x="457200" y="1600200"/>
            <a:ext cx="8229600" cy="4876800"/>
          </a:xfrm>
        </p:spPr>
        <p:txBody>
          <a:bodyPr>
            <a:normAutofit/>
          </a:bodyPr>
          <a:lstStyle/>
          <a:p>
            <a:r>
              <a:rPr lang="en-US" dirty="0"/>
              <a:t>Constructed within the mining area in 2015</a:t>
            </a:r>
          </a:p>
          <a:p>
            <a:pPr lvl="1"/>
            <a:r>
              <a:rPr lang="en-US" dirty="0"/>
              <a:t>Took precautions:</a:t>
            </a:r>
          </a:p>
          <a:p>
            <a:pPr lvl="2"/>
            <a:r>
              <a:rPr lang="en-US" dirty="0"/>
              <a:t>Spoil tends to settle</a:t>
            </a:r>
          </a:p>
          <a:p>
            <a:pPr lvl="2"/>
            <a:r>
              <a:rPr lang="en-US" dirty="0"/>
              <a:t>2’ layer of onsite clay compacted with a roller</a:t>
            </a:r>
          </a:p>
          <a:p>
            <a:pPr lvl="2"/>
            <a:r>
              <a:rPr lang="en-US" dirty="0"/>
              <a:t>Another 1-2’ of “wetland substrate” over compacted clay</a:t>
            </a:r>
          </a:p>
        </p:txBody>
      </p:sp>
      <p:pic>
        <p:nvPicPr>
          <p:cNvPr id="19458" name="Picture 2" descr="C:\Users\Data Loggers\Desktop\Baird\P603015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4373880"/>
            <a:ext cx="3251199" cy="2438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9459" name="Picture 3" descr="C:\Users\Data Loggers\Desktop\Baird\P603015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4373880"/>
            <a:ext cx="3251199" cy="2438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Wetland B &amp; C Construction</a:t>
            </a:r>
          </a:p>
        </p:txBody>
      </p:sp>
      <p:sp>
        <p:nvSpPr>
          <p:cNvPr id="3" name="Content Placeholder 2"/>
          <p:cNvSpPr>
            <a:spLocks noGrp="1"/>
          </p:cNvSpPr>
          <p:nvPr>
            <p:ph idx="1"/>
          </p:nvPr>
        </p:nvSpPr>
        <p:spPr>
          <a:xfrm>
            <a:off x="457200" y="1600200"/>
            <a:ext cx="4191000" cy="4876800"/>
          </a:xfrm>
        </p:spPr>
        <p:txBody>
          <a:bodyPr>
            <a:normAutofit/>
          </a:bodyPr>
          <a:lstStyle/>
          <a:p>
            <a:r>
              <a:rPr lang="en-US" dirty="0"/>
              <a:t>Water Sources</a:t>
            </a:r>
          </a:p>
          <a:p>
            <a:pPr lvl="1"/>
            <a:r>
              <a:rPr lang="en-US" dirty="0"/>
              <a:t>Surface runoff</a:t>
            </a:r>
          </a:p>
          <a:p>
            <a:pPr lvl="1"/>
            <a:r>
              <a:rPr lang="en-US" dirty="0"/>
              <a:t>Abandoned mine discharge</a:t>
            </a:r>
          </a:p>
          <a:p>
            <a:pPr lvl="2"/>
            <a:r>
              <a:rPr lang="en-US" dirty="0"/>
              <a:t>Previously fed a majority of wetlands at the site</a:t>
            </a:r>
          </a:p>
          <a:p>
            <a:pPr lvl="2"/>
            <a:r>
              <a:rPr lang="en-US" dirty="0"/>
              <a:t>Flows through limestone ditch</a:t>
            </a:r>
          </a:p>
          <a:p>
            <a:endParaRPr lang="en-US" dirty="0"/>
          </a:p>
        </p:txBody>
      </p:sp>
      <p:pic>
        <p:nvPicPr>
          <p:cNvPr id="4" name="Picture 2" descr="C:\Users\Data Loggers\Desktop\Baird\101801-Baird\20160525-Photopoints\P525001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600200"/>
            <a:ext cx="4343400" cy="32575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215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Wetland Habitat Creation</a:t>
            </a:r>
          </a:p>
        </p:txBody>
      </p:sp>
      <p:sp>
        <p:nvSpPr>
          <p:cNvPr id="3" name="Content Placeholder 2"/>
          <p:cNvSpPr>
            <a:spLocks noGrp="1"/>
          </p:cNvSpPr>
          <p:nvPr>
            <p:ph idx="1"/>
          </p:nvPr>
        </p:nvSpPr>
        <p:spPr>
          <a:xfrm>
            <a:off x="457200" y="1600200"/>
            <a:ext cx="3962400" cy="4525963"/>
          </a:xfrm>
        </p:spPr>
        <p:txBody>
          <a:bodyPr>
            <a:normAutofit lnSpcReduction="10000"/>
          </a:bodyPr>
          <a:lstStyle/>
          <a:p>
            <a:r>
              <a:rPr lang="en-US" dirty="0" err="1"/>
              <a:t>Microtopography</a:t>
            </a:r>
            <a:r>
              <a:rPr lang="en-US" dirty="0"/>
              <a:t>/ Hummocks</a:t>
            </a:r>
          </a:p>
          <a:p>
            <a:r>
              <a:rPr lang="en-US" dirty="0"/>
              <a:t>Deep Pools</a:t>
            </a:r>
          </a:p>
          <a:p>
            <a:r>
              <a:rPr lang="en-US" dirty="0"/>
              <a:t>Snags</a:t>
            </a:r>
          </a:p>
          <a:p>
            <a:r>
              <a:rPr lang="en-US" dirty="0"/>
              <a:t>Woody Debris</a:t>
            </a:r>
          </a:p>
          <a:p>
            <a:r>
              <a:rPr lang="en-US" dirty="0"/>
              <a:t>Rock Piles</a:t>
            </a:r>
          </a:p>
          <a:p>
            <a:pPr lvl="1"/>
            <a:r>
              <a:rPr lang="en-US" dirty="0"/>
              <a:t>Crevices sometimes used by Massasauga Rattlesnakes</a:t>
            </a:r>
          </a:p>
        </p:txBody>
      </p:sp>
      <p:pic>
        <p:nvPicPr>
          <p:cNvPr id="15362" name="Picture 2" descr="C:\Users\Data Loggers\Desktop\Baird\101801-Baird\20160525-Photopoints\P525011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1447800"/>
            <a:ext cx="3411583" cy="25586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2" descr="C:\Users\Data Loggers\Desktop\Baird\101801-Baird\20150925-WL Construction\P925004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66063" y="4114799"/>
            <a:ext cx="3398520" cy="25488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215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Planting</a:t>
            </a:r>
          </a:p>
        </p:txBody>
      </p:sp>
      <p:sp>
        <p:nvSpPr>
          <p:cNvPr id="3" name="Content Placeholder 2"/>
          <p:cNvSpPr>
            <a:spLocks noGrp="1"/>
          </p:cNvSpPr>
          <p:nvPr>
            <p:ph idx="1"/>
          </p:nvPr>
        </p:nvSpPr>
        <p:spPr>
          <a:xfrm>
            <a:off x="457200" y="1371600"/>
            <a:ext cx="8229600" cy="5181600"/>
          </a:xfrm>
        </p:spPr>
        <p:txBody>
          <a:bodyPr>
            <a:normAutofit fontScale="85000" lnSpcReduction="10000"/>
          </a:bodyPr>
          <a:lstStyle/>
          <a:p>
            <a:r>
              <a:rPr lang="en-US" dirty="0"/>
              <a:t>Used a combination of seed, live stakes, and bare root</a:t>
            </a:r>
          </a:p>
          <a:p>
            <a:r>
              <a:rPr lang="en-US" dirty="0"/>
              <a:t>Seeded in fall of 2015</a:t>
            </a:r>
          </a:p>
          <a:p>
            <a:pPr lvl="1"/>
            <a:r>
              <a:rPr lang="en-US" dirty="0"/>
              <a:t>Ernst Obligate Wetland Seed Mix </a:t>
            </a:r>
          </a:p>
          <a:p>
            <a:pPr lvl="2"/>
            <a:r>
              <a:rPr lang="en-US" dirty="0"/>
              <a:t>Supplemented with additional seed from a small supplier</a:t>
            </a:r>
          </a:p>
          <a:p>
            <a:pPr lvl="3"/>
            <a:r>
              <a:rPr lang="en-US" dirty="0"/>
              <a:t>Reduce costs</a:t>
            </a:r>
          </a:p>
          <a:p>
            <a:pPr lvl="3"/>
            <a:r>
              <a:rPr lang="en-US" dirty="0"/>
              <a:t>Increased diversity </a:t>
            </a:r>
          </a:p>
          <a:p>
            <a:pPr lvl="4"/>
            <a:r>
              <a:rPr lang="en-US" i="1" dirty="0" err="1"/>
              <a:t>Scirpus</a:t>
            </a:r>
            <a:r>
              <a:rPr lang="en-US" i="1" dirty="0"/>
              <a:t> </a:t>
            </a:r>
            <a:r>
              <a:rPr lang="en-US" i="1" dirty="0" err="1"/>
              <a:t>acutus</a:t>
            </a:r>
            <a:r>
              <a:rPr lang="en-US" dirty="0"/>
              <a:t> (</a:t>
            </a:r>
            <a:r>
              <a:rPr lang="en-US" dirty="0" err="1"/>
              <a:t>Hardstem</a:t>
            </a:r>
            <a:r>
              <a:rPr lang="en-US" dirty="0"/>
              <a:t> Bulrush)</a:t>
            </a:r>
          </a:p>
          <a:p>
            <a:pPr lvl="2"/>
            <a:r>
              <a:rPr lang="en-US" dirty="0"/>
              <a:t>28 species in seed mix</a:t>
            </a:r>
          </a:p>
          <a:p>
            <a:pPr lvl="2"/>
            <a:r>
              <a:rPr lang="en-US" dirty="0"/>
              <a:t>Spread at rate of 12 Lbs/acre (Ernst recommends 20 Lbs/acre)</a:t>
            </a:r>
          </a:p>
          <a:p>
            <a:r>
              <a:rPr lang="en-US" dirty="0"/>
              <a:t>Experiment – Only seeded Wetland C.  No seed used within Wetland B.</a:t>
            </a:r>
          </a:p>
          <a:p>
            <a:pPr lvl="1"/>
            <a:r>
              <a:rPr lang="en-US" dirty="0"/>
              <a:t>Spent &gt;$6,500 on seed for Wetland C</a:t>
            </a:r>
          </a:p>
          <a:p>
            <a:pPr marL="342900" lvl="1" indent="-342900">
              <a:buFont typeface="Arial" pitchFamily="34" charset="0"/>
              <a:buChar char="•"/>
            </a:pPr>
            <a:r>
              <a:rPr lang="en-US" dirty="0"/>
              <a:t>Planted 2400 </a:t>
            </a:r>
            <a:r>
              <a:rPr lang="en-US" dirty="0" err="1"/>
              <a:t>livestakes</a:t>
            </a:r>
            <a:r>
              <a:rPr lang="en-US" dirty="0"/>
              <a:t> in both wetlands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Data Loggers\Desktop\Baird\101801-Baird\20160309-As-Built\P309003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8863" y="1138646"/>
            <a:ext cx="7454981" cy="55912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Wetland B Construction</a:t>
            </a:r>
          </a:p>
        </p:txBody>
      </p:sp>
    </p:spTree>
    <p:extLst>
      <p:ext uri="{BB962C8B-B14F-4D97-AF65-F5344CB8AC3E}">
        <p14:creationId xmlns:p14="http://schemas.microsoft.com/office/powerpoint/2010/main" val="2876822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Location</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28600" y="1155122"/>
            <a:ext cx="8686800" cy="5562994"/>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ata Loggers\Desktop\Baird\101801-Baird\20160525-Photopoints\P525003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8862" y="1138646"/>
            <a:ext cx="7454981" cy="55912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Wetland B Construction</a:t>
            </a:r>
          </a:p>
        </p:txBody>
      </p:sp>
    </p:spTree>
    <p:extLst>
      <p:ext uri="{BB962C8B-B14F-4D97-AF65-F5344CB8AC3E}">
        <p14:creationId xmlns:p14="http://schemas.microsoft.com/office/powerpoint/2010/main" val="2058176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Wetland B – May 2019</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2057400"/>
            <a:ext cx="9144001" cy="3410831"/>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Wetland C Construction</a:t>
            </a:r>
          </a:p>
        </p:txBody>
      </p:sp>
      <p:pic>
        <p:nvPicPr>
          <p:cNvPr id="2050" name="Picture 2" descr="C:\Users\Data Loggers\Desktop\Baird\101801-Baird\20150922-WL Construction\P922001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400" y="1143000"/>
            <a:ext cx="7315200" cy="5486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185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ata Loggers\Desktop\Baird\101801-Baird\20150925-WL Construction\P925003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400" y="1143000"/>
            <a:ext cx="7315200" cy="5486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Wetland C Construction</a:t>
            </a:r>
          </a:p>
        </p:txBody>
      </p:sp>
    </p:spTree>
    <p:extLst>
      <p:ext uri="{BB962C8B-B14F-4D97-AF65-F5344CB8AC3E}">
        <p14:creationId xmlns:p14="http://schemas.microsoft.com/office/powerpoint/2010/main" val="2209820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ata Loggers\Desktop\Baird\101801-Baird\20150925-WL Construction\P925004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400" y="1132114"/>
            <a:ext cx="7315200" cy="5486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Wetland C Construction</a:t>
            </a:r>
          </a:p>
        </p:txBody>
      </p:sp>
    </p:spTree>
    <p:extLst>
      <p:ext uri="{BB962C8B-B14F-4D97-AF65-F5344CB8AC3E}">
        <p14:creationId xmlns:p14="http://schemas.microsoft.com/office/powerpoint/2010/main" val="220982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Wetland C – May 2019</a:t>
            </a:r>
          </a:p>
        </p:txBody>
      </p:sp>
      <p:pic>
        <p:nvPicPr>
          <p:cNvPr id="5" name="Picture 4" descr="pano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2057399"/>
            <a:ext cx="9144000" cy="317035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a:t>
            </a:r>
          </a:p>
        </p:txBody>
      </p:sp>
      <p:sp>
        <p:nvSpPr>
          <p:cNvPr id="3" name="Content Placeholder 2"/>
          <p:cNvSpPr>
            <a:spLocks noGrp="1"/>
          </p:cNvSpPr>
          <p:nvPr>
            <p:ph idx="1"/>
          </p:nvPr>
        </p:nvSpPr>
        <p:spPr/>
        <p:txBody>
          <a:bodyPr/>
          <a:lstStyle/>
          <a:p>
            <a:r>
              <a:rPr lang="en-US" dirty="0"/>
              <a:t>Some erosion prior to </a:t>
            </a:r>
            <a:r>
              <a:rPr lang="en-US" dirty="0" err="1"/>
              <a:t>revegetation</a:t>
            </a:r>
            <a:r>
              <a:rPr lang="en-US" dirty="0"/>
              <a:t> </a:t>
            </a:r>
            <a:r>
              <a:rPr lang="en-US" dirty="0" err="1"/>
              <a:t>upgradient</a:t>
            </a:r>
            <a:r>
              <a:rPr lang="en-US" dirty="0"/>
              <a:t> of wetlands</a:t>
            </a:r>
          </a:p>
          <a:p>
            <a:r>
              <a:rPr lang="en-US" dirty="0"/>
              <a:t>Eroding collection ditch</a:t>
            </a:r>
          </a:p>
          <a:p>
            <a:pPr lvl="1"/>
            <a:r>
              <a:rPr lang="en-US" dirty="0"/>
              <a:t>Added limestone riprap to channels</a:t>
            </a:r>
          </a:p>
          <a:p>
            <a:r>
              <a:rPr lang="en-US" dirty="0"/>
              <a:t>Invasive plants</a:t>
            </a:r>
          </a:p>
          <a:p>
            <a:r>
              <a:rPr lang="en-US" dirty="0"/>
              <a:t>Spillway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P6220219">
            <a:extLst>
              <a:ext uri="{FF2B5EF4-FFF2-40B4-BE49-F238E27FC236}">
                <a16:creationId xmlns:a16="http://schemas.microsoft.com/office/drawing/2014/main" id="{67640169-3248-4807-A951-D21B1E8ED36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4018" y="2056030"/>
            <a:ext cx="4267200" cy="32004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0" name="Picture 6" descr="PA100029">
            <a:extLst>
              <a:ext uri="{FF2B5EF4-FFF2-40B4-BE49-F238E27FC236}">
                <a16:creationId xmlns:a16="http://schemas.microsoft.com/office/drawing/2014/main" id="{0CA16655-AD14-4E3C-931C-F350C37C745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25111" y="2056030"/>
            <a:ext cx="4267200" cy="32004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Title 1"/>
          <p:cNvSpPr>
            <a:spLocks noGrp="1"/>
          </p:cNvSpPr>
          <p:nvPr>
            <p:ph type="title"/>
          </p:nvPr>
        </p:nvSpPr>
        <p:spPr/>
        <p:txBody>
          <a:bodyPr/>
          <a:lstStyle/>
          <a:p>
            <a:r>
              <a:rPr lang="en-US" dirty="0"/>
              <a:t>Ditch Repairs</a:t>
            </a:r>
          </a:p>
        </p:txBody>
      </p:sp>
      <p:sp>
        <p:nvSpPr>
          <p:cNvPr id="6" name="Rectangle 5">
            <a:extLst>
              <a:ext uri="{FF2B5EF4-FFF2-40B4-BE49-F238E27FC236}">
                <a16:creationId xmlns:a16="http://schemas.microsoft.com/office/drawing/2014/main" id="{29A3656A-77C1-4CC4-BD79-D2B58A2F80BC}"/>
              </a:ext>
            </a:extLst>
          </p:cNvPr>
          <p:cNvSpPr/>
          <p:nvPr/>
        </p:nvSpPr>
        <p:spPr>
          <a:xfrm>
            <a:off x="1581589" y="5181600"/>
            <a:ext cx="1672061" cy="646331"/>
          </a:xfrm>
          <a:prstGeom prst="rect">
            <a:avLst/>
          </a:prstGeom>
        </p:spPr>
        <p:txBody>
          <a:bodyPr wrap="none">
            <a:spAutoFit/>
          </a:bodyPr>
          <a:lstStyle/>
          <a:p>
            <a:pPr algn="ctr"/>
            <a:r>
              <a:rPr lang="en-US" sz="3600" b="1" dirty="0"/>
              <a:t>BEFORE</a:t>
            </a:r>
          </a:p>
        </p:txBody>
      </p:sp>
      <p:sp>
        <p:nvSpPr>
          <p:cNvPr id="7" name="Rectangle 6">
            <a:extLst>
              <a:ext uri="{FF2B5EF4-FFF2-40B4-BE49-F238E27FC236}">
                <a16:creationId xmlns:a16="http://schemas.microsoft.com/office/drawing/2014/main" id="{06F86E38-1E4B-4B0F-BE2D-98A4EA16FEA3}"/>
              </a:ext>
            </a:extLst>
          </p:cNvPr>
          <p:cNvSpPr/>
          <p:nvPr/>
        </p:nvSpPr>
        <p:spPr>
          <a:xfrm>
            <a:off x="6183834" y="5181599"/>
            <a:ext cx="1390124" cy="646331"/>
          </a:xfrm>
          <a:prstGeom prst="rect">
            <a:avLst/>
          </a:prstGeom>
        </p:spPr>
        <p:txBody>
          <a:bodyPr wrap="none">
            <a:spAutoFit/>
          </a:bodyPr>
          <a:lstStyle/>
          <a:p>
            <a:pPr algn="ctr"/>
            <a:r>
              <a:rPr lang="en-US" sz="3600" b="1" dirty="0"/>
              <a:t>AFTER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Ditch Repairs</a:t>
            </a:r>
          </a:p>
        </p:txBody>
      </p:sp>
      <p:pic>
        <p:nvPicPr>
          <p:cNvPr id="1026" name="Picture 2" descr="P6220098">
            <a:extLst>
              <a:ext uri="{FF2B5EF4-FFF2-40B4-BE49-F238E27FC236}">
                <a16:creationId xmlns:a16="http://schemas.microsoft.com/office/drawing/2014/main" id="{B4E00C76-A8F8-49F4-87DC-0504C723A2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4018" y="2057400"/>
            <a:ext cx="4267200" cy="32004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7" name="Picture 3" descr="PA100013">
            <a:extLst>
              <a:ext uri="{FF2B5EF4-FFF2-40B4-BE49-F238E27FC236}">
                <a16:creationId xmlns:a16="http://schemas.microsoft.com/office/drawing/2014/main" id="{08990B00-7522-4158-85D3-15AA3FE55DA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25111" y="2057400"/>
            <a:ext cx="4267200" cy="32004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Rectangle 5">
            <a:extLst>
              <a:ext uri="{FF2B5EF4-FFF2-40B4-BE49-F238E27FC236}">
                <a16:creationId xmlns:a16="http://schemas.microsoft.com/office/drawing/2014/main" id="{29A3656A-77C1-4CC4-BD79-D2B58A2F80BC}"/>
              </a:ext>
            </a:extLst>
          </p:cNvPr>
          <p:cNvSpPr/>
          <p:nvPr/>
        </p:nvSpPr>
        <p:spPr>
          <a:xfrm>
            <a:off x="1581589" y="5181600"/>
            <a:ext cx="1672061" cy="646331"/>
          </a:xfrm>
          <a:prstGeom prst="rect">
            <a:avLst/>
          </a:prstGeom>
        </p:spPr>
        <p:txBody>
          <a:bodyPr wrap="none">
            <a:spAutoFit/>
          </a:bodyPr>
          <a:lstStyle/>
          <a:p>
            <a:pPr algn="ctr"/>
            <a:r>
              <a:rPr lang="en-US" sz="3600" b="1" dirty="0"/>
              <a:t>BEFORE</a:t>
            </a:r>
          </a:p>
        </p:txBody>
      </p:sp>
      <p:sp>
        <p:nvSpPr>
          <p:cNvPr id="7" name="Rectangle 6">
            <a:extLst>
              <a:ext uri="{FF2B5EF4-FFF2-40B4-BE49-F238E27FC236}">
                <a16:creationId xmlns:a16="http://schemas.microsoft.com/office/drawing/2014/main" id="{06F86E38-1E4B-4B0F-BE2D-98A4EA16FEA3}"/>
              </a:ext>
            </a:extLst>
          </p:cNvPr>
          <p:cNvSpPr/>
          <p:nvPr/>
        </p:nvSpPr>
        <p:spPr>
          <a:xfrm>
            <a:off x="6183834" y="5181599"/>
            <a:ext cx="1390124" cy="646331"/>
          </a:xfrm>
          <a:prstGeom prst="rect">
            <a:avLst/>
          </a:prstGeom>
        </p:spPr>
        <p:txBody>
          <a:bodyPr wrap="none">
            <a:spAutoFit/>
          </a:bodyPr>
          <a:lstStyle/>
          <a:p>
            <a:pPr algn="ctr"/>
            <a:r>
              <a:rPr lang="en-US" sz="3600" b="1" dirty="0"/>
              <a:t>AFTER</a:t>
            </a:r>
          </a:p>
        </p:txBody>
      </p:sp>
    </p:spTree>
    <p:extLst>
      <p:ext uri="{BB962C8B-B14F-4D97-AF65-F5344CB8AC3E}">
        <p14:creationId xmlns:p14="http://schemas.microsoft.com/office/powerpoint/2010/main" val="1016166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19DFE-F955-4D4B-9764-1C7E46B51B56}"/>
              </a:ext>
            </a:extLst>
          </p:cNvPr>
          <p:cNvSpPr>
            <a:spLocks noGrp="1"/>
          </p:cNvSpPr>
          <p:nvPr>
            <p:ph type="title"/>
          </p:nvPr>
        </p:nvSpPr>
        <p:spPr/>
        <p:txBody>
          <a:bodyPr/>
          <a:lstStyle/>
          <a:p>
            <a:r>
              <a:rPr lang="en-US" dirty="0"/>
              <a:t>Wetland B Spillway Plugging</a:t>
            </a:r>
          </a:p>
        </p:txBody>
      </p:sp>
      <p:pic>
        <p:nvPicPr>
          <p:cNvPr id="4" name="Picture 3">
            <a:extLst>
              <a:ext uri="{FF2B5EF4-FFF2-40B4-BE49-F238E27FC236}">
                <a16:creationId xmlns:a16="http://schemas.microsoft.com/office/drawing/2014/main" id="{A1607615-35EF-44D7-98C3-BD6D1A565D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1400" y="1312862"/>
            <a:ext cx="7061200" cy="5295900"/>
          </a:xfrm>
          <a:prstGeom prst="rect">
            <a:avLst/>
          </a:prstGeom>
          <a:ln>
            <a:solidFill>
              <a:schemeClr val="tx1"/>
            </a:solidFill>
          </a:ln>
        </p:spPr>
      </p:pic>
    </p:spTree>
    <p:extLst>
      <p:ext uri="{BB962C8B-B14F-4D97-AF65-F5344CB8AC3E}">
        <p14:creationId xmlns:p14="http://schemas.microsoft.com/office/powerpoint/2010/main" val="4139871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p:txBody>
          <a:bodyPr>
            <a:normAutofit lnSpcReduction="10000"/>
          </a:bodyPr>
          <a:lstStyle/>
          <a:p>
            <a:r>
              <a:rPr lang="en-US" dirty="0"/>
              <a:t>Site was previously mined for coal within a portion of the permit area in the mid 1950’s to early 1960’s</a:t>
            </a:r>
          </a:p>
          <a:p>
            <a:pPr lvl="1"/>
            <a:r>
              <a:rPr lang="en-US" dirty="0"/>
              <a:t>Several mine discharges formed</a:t>
            </a:r>
          </a:p>
          <a:p>
            <a:pPr lvl="1"/>
            <a:r>
              <a:rPr lang="en-US" dirty="0" err="1"/>
              <a:t>Unreclaimed</a:t>
            </a:r>
            <a:r>
              <a:rPr lang="en-US" dirty="0"/>
              <a:t> </a:t>
            </a:r>
            <a:r>
              <a:rPr lang="en-US" dirty="0" err="1"/>
              <a:t>highwalls</a:t>
            </a:r>
            <a:endParaRPr lang="en-US" dirty="0"/>
          </a:p>
          <a:p>
            <a:r>
              <a:rPr lang="en-US" dirty="0"/>
              <a:t>Oil wells </a:t>
            </a:r>
          </a:p>
          <a:p>
            <a:pPr lvl="1"/>
            <a:r>
              <a:rPr lang="en-US" dirty="0"/>
              <a:t>6 oils wells were onsite along with related facilities (pipelines, tanks, etc.)</a:t>
            </a:r>
          </a:p>
          <a:p>
            <a:pPr lvl="2"/>
            <a:r>
              <a:rPr lang="en-US" dirty="0"/>
              <a:t>Plugged prior to mining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a:t>
            </a:r>
          </a:p>
        </p:txBody>
      </p:sp>
      <p:sp>
        <p:nvSpPr>
          <p:cNvPr id="3" name="Content Placeholder 2"/>
          <p:cNvSpPr>
            <a:spLocks noGrp="1"/>
          </p:cNvSpPr>
          <p:nvPr>
            <p:ph idx="1"/>
          </p:nvPr>
        </p:nvSpPr>
        <p:spPr>
          <a:xfrm>
            <a:off x="457200" y="1600200"/>
            <a:ext cx="8229600" cy="4876800"/>
          </a:xfrm>
        </p:spPr>
        <p:txBody>
          <a:bodyPr>
            <a:normAutofit/>
          </a:bodyPr>
          <a:lstStyle/>
          <a:p>
            <a:r>
              <a:rPr lang="en-US" dirty="0"/>
              <a:t>Monitoring will began in June 2016</a:t>
            </a:r>
          </a:p>
          <a:p>
            <a:pPr lvl="1"/>
            <a:r>
              <a:rPr lang="en-US" dirty="0"/>
              <a:t>Photo points have been established throughout the wetlands.</a:t>
            </a:r>
          </a:p>
          <a:p>
            <a:pPr lvl="1"/>
            <a:r>
              <a:rPr lang="en-US" dirty="0"/>
              <a:t>Establish quadrats in each of the wetlands</a:t>
            </a:r>
          </a:p>
          <a:p>
            <a:r>
              <a:rPr lang="en-US" dirty="0"/>
              <a:t>2 monitoring events for 3 years </a:t>
            </a:r>
          </a:p>
          <a:p>
            <a:pPr lvl="1"/>
            <a:r>
              <a:rPr lang="en-US" dirty="0"/>
              <a:t>Comprehensive vegetative survey in 2</a:t>
            </a:r>
            <a:r>
              <a:rPr lang="en-US" baseline="30000" dirty="0"/>
              <a:t>nd</a:t>
            </a:r>
            <a:r>
              <a:rPr lang="en-US" dirty="0"/>
              <a:t> year</a:t>
            </a:r>
          </a:p>
          <a:p>
            <a:pPr marL="342900" lvl="1" indent="-342900">
              <a:buFont typeface="Arial" pitchFamily="34" charset="0"/>
              <a:buChar char="•"/>
            </a:pPr>
            <a:r>
              <a:rPr lang="en-US" dirty="0"/>
              <a:t>Last two years of monitoring not required since wetland successfully met goals.</a:t>
            </a:r>
          </a:p>
          <a:p>
            <a:pPr>
              <a:buNone/>
            </a:pPr>
            <a:endParaRPr lang="en-US" dirty="0"/>
          </a:p>
        </p:txBody>
      </p:sp>
    </p:spTree>
    <p:extLst>
      <p:ext uri="{BB962C8B-B14F-4D97-AF65-F5344CB8AC3E}">
        <p14:creationId xmlns:p14="http://schemas.microsoft.com/office/powerpoint/2010/main" val="2884385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20181009_133720">
            <a:extLst>
              <a:ext uri="{FF2B5EF4-FFF2-40B4-BE49-F238E27FC236}">
                <a16:creationId xmlns:a16="http://schemas.microsoft.com/office/drawing/2014/main" id="{C1A4BFA9-DFFB-46F0-B8DF-6612B15F0B0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8200" y="2435117"/>
            <a:ext cx="4247012" cy="3185259"/>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2" name="Picture 4" descr="P9120173">
            <a:extLst>
              <a:ext uri="{FF2B5EF4-FFF2-40B4-BE49-F238E27FC236}">
                <a16:creationId xmlns:a16="http://schemas.microsoft.com/office/drawing/2014/main" id="{ADC26958-7DA0-42E3-BDCD-2AF94DD3703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7818" y="2442885"/>
            <a:ext cx="4247012" cy="3185259"/>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Title 1"/>
          <p:cNvSpPr>
            <a:spLocks noGrp="1"/>
          </p:cNvSpPr>
          <p:nvPr>
            <p:ph type="title"/>
          </p:nvPr>
        </p:nvSpPr>
        <p:spPr/>
        <p:txBody>
          <a:bodyPr>
            <a:normAutofit/>
          </a:bodyPr>
          <a:lstStyle/>
          <a:p>
            <a:r>
              <a:rPr lang="en-US" dirty="0"/>
              <a:t>Monitoring Point Photos</a:t>
            </a:r>
          </a:p>
        </p:txBody>
      </p:sp>
      <p:sp>
        <p:nvSpPr>
          <p:cNvPr id="4" name="Rectangle 3"/>
          <p:cNvSpPr/>
          <p:nvPr/>
        </p:nvSpPr>
        <p:spPr>
          <a:xfrm>
            <a:off x="1143000" y="1447800"/>
            <a:ext cx="2012089" cy="830997"/>
          </a:xfrm>
          <a:prstGeom prst="rect">
            <a:avLst/>
          </a:prstGeom>
        </p:spPr>
        <p:txBody>
          <a:bodyPr wrap="none">
            <a:spAutoFit/>
          </a:bodyPr>
          <a:lstStyle/>
          <a:p>
            <a:r>
              <a:rPr lang="en-US" sz="4800" b="1" dirty="0"/>
              <a:t>6/2016</a:t>
            </a:r>
          </a:p>
        </p:txBody>
      </p:sp>
      <p:sp>
        <p:nvSpPr>
          <p:cNvPr id="5" name="Rectangle 4"/>
          <p:cNvSpPr/>
          <p:nvPr/>
        </p:nvSpPr>
        <p:spPr>
          <a:xfrm>
            <a:off x="5562600" y="1524000"/>
            <a:ext cx="2324675" cy="830997"/>
          </a:xfrm>
          <a:prstGeom prst="rect">
            <a:avLst/>
          </a:prstGeom>
        </p:spPr>
        <p:txBody>
          <a:bodyPr wrap="none">
            <a:spAutoFit/>
          </a:bodyPr>
          <a:lstStyle/>
          <a:p>
            <a:r>
              <a:rPr lang="en-US" sz="4800" b="1" dirty="0"/>
              <a:t>10/2018</a:t>
            </a:r>
          </a:p>
        </p:txBody>
      </p:sp>
      <p:sp>
        <p:nvSpPr>
          <p:cNvPr id="8" name="Rectangle 7">
            <a:extLst>
              <a:ext uri="{FF2B5EF4-FFF2-40B4-BE49-F238E27FC236}">
                <a16:creationId xmlns:a16="http://schemas.microsoft.com/office/drawing/2014/main" id="{D049A8D9-1C11-4EF3-B8F4-331D0062FBC0}"/>
              </a:ext>
            </a:extLst>
          </p:cNvPr>
          <p:cNvSpPr/>
          <p:nvPr/>
        </p:nvSpPr>
        <p:spPr>
          <a:xfrm>
            <a:off x="3723851" y="5663815"/>
            <a:ext cx="1502334" cy="830997"/>
          </a:xfrm>
          <a:prstGeom prst="rect">
            <a:avLst/>
          </a:prstGeom>
        </p:spPr>
        <p:txBody>
          <a:bodyPr wrap="none">
            <a:spAutoFit/>
          </a:bodyPr>
          <a:lstStyle/>
          <a:p>
            <a:pPr algn="ctr"/>
            <a:r>
              <a:rPr lang="en-US" sz="4800" b="1" dirty="0"/>
              <a:t>MP 5</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Monitoring Point Photos</a:t>
            </a:r>
          </a:p>
        </p:txBody>
      </p:sp>
      <p:sp>
        <p:nvSpPr>
          <p:cNvPr id="4" name="Rectangle 3"/>
          <p:cNvSpPr/>
          <p:nvPr/>
        </p:nvSpPr>
        <p:spPr>
          <a:xfrm>
            <a:off x="1143000" y="1447800"/>
            <a:ext cx="2012089" cy="830997"/>
          </a:xfrm>
          <a:prstGeom prst="rect">
            <a:avLst/>
          </a:prstGeom>
        </p:spPr>
        <p:txBody>
          <a:bodyPr wrap="none">
            <a:spAutoFit/>
          </a:bodyPr>
          <a:lstStyle/>
          <a:p>
            <a:r>
              <a:rPr lang="en-US" sz="4800" b="1" dirty="0"/>
              <a:t>6/2016</a:t>
            </a:r>
          </a:p>
        </p:txBody>
      </p:sp>
      <p:sp>
        <p:nvSpPr>
          <p:cNvPr id="5" name="Rectangle 4"/>
          <p:cNvSpPr/>
          <p:nvPr/>
        </p:nvSpPr>
        <p:spPr>
          <a:xfrm>
            <a:off x="5562600" y="1524000"/>
            <a:ext cx="2324675" cy="830997"/>
          </a:xfrm>
          <a:prstGeom prst="rect">
            <a:avLst/>
          </a:prstGeom>
        </p:spPr>
        <p:txBody>
          <a:bodyPr wrap="none">
            <a:spAutoFit/>
          </a:bodyPr>
          <a:lstStyle/>
          <a:p>
            <a:r>
              <a:rPr lang="en-US" sz="4800" b="1" dirty="0"/>
              <a:t>10/2018</a:t>
            </a:r>
          </a:p>
        </p:txBody>
      </p:sp>
      <p:pic>
        <p:nvPicPr>
          <p:cNvPr id="2050" name="Picture 2" descr="20181009_144934">
            <a:extLst>
              <a:ext uri="{FF2B5EF4-FFF2-40B4-BE49-F238E27FC236}">
                <a16:creationId xmlns:a16="http://schemas.microsoft.com/office/drawing/2014/main" id="{CDA1071B-947C-44D8-9735-0BD2C000F20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8200" y="2442886"/>
            <a:ext cx="4247012" cy="3185259"/>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1" name="Picture 3" descr="P6280008">
            <a:extLst>
              <a:ext uri="{FF2B5EF4-FFF2-40B4-BE49-F238E27FC236}">
                <a16:creationId xmlns:a16="http://schemas.microsoft.com/office/drawing/2014/main" id="{D4607CAB-4EF7-471C-B53F-30687B0ADA9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1673" y="2438136"/>
            <a:ext cx="4253345" cy="3190009"/>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Rectangle 7">
            <a:extLst>
              <a:ext uri="{FF2B5EF4-FFF2-40B4-BE49-F238E27FC236}">
                <a16:creationId xmlns:a16="http://schemas.microsoft.com/office/drawing/2014/main" id="{D049A8D9-1C11-4EF3-B8F4-331D0062FBC0}"/>
              </a:ext>
            </a:extLst>
          </p:cNvPr>
          <p:cNvSpPr/>
          <p:nvPr/>
        </p:nvSpPr>
        <p:spPr>
          <a:xfrm>
            <a:off x="3723851" y="5663815"/>
            <a:ext cx="1502334" cy="830997"/>
          </a:xfrm>
          <a:prstGeom prst="rect">
            <a:avLst/>
          </a:prstGeom>
        </p:spPr>
        <p:txBody>
          <a:bodyPr wrap="none">
            <a:spAutoFit/>
          </a:bodyPr>
          <a:lstStyle/>
          <a:p>
            <a:pPr algn="ctr"/>
            <a:r>
              <a:rPr lang="en-US" sz="4800" b="1" dirty="0"/>
              <a:t>MP 8</a:t>
            </a:r>
          </a:p>
        </p:txBody>
      </p:sp>
    </p:spTree>
    <p:extLst>
      <p:ext uri="{BB962C8B-B14F-4D97-AF65-F5344CB8AC3E}">
        <p14:creationId xmlns:p14="http://schemas.microsoft.com/office/powerpoint/2010/main" val="322762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20181009_150538">
            <a:extLst>
              <a:ext uri="{FF2B5EF4-FFF2-40B4-BE49-F238E27FC236}">
                <a16:creationId xmlns:a16="http://schemas.microsoft.com/office/drawing/2014/main" id="{3BF04E2D-2D3D-4619-8ED9-D11780FC692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8200" y="2422549"/>
            <a:ext cx="4274127" cy="3205595"/>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074" name="Picture 2" descr="P9120173">
            <a:extLst>
              <a:ext uri="{FF2B5EF4-FFF2-40B4-BE49-F238E27FC236}">
                <a16:creationId xmlns:a16="http://schemas.microsoft.com/office/drawing/2014/main" id="{75F358AC-8FB2-4678-AABA-09A9A807F17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1673" y="2438135"/>
            <a:ext cx="4253347" cy="319001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Title 1"/>
          <p:cNvSpPr>
            <a:spLocks noGrp="1"/>
          </p:cNvSpPr>
          <p:nvPr>
            <p:ph type="title"/>
          </p:nvPr>
        </p:nvSpPr>
        <p:spPr/>
        <p:txBody>
          <a:bodyPr>
            <a:normAutofit/>
          </a:bodyPr>
          <a:lstStyle/>
          <a:p>
            <a:r>
              <a:rPr lang="en-US" dirty="0"/>
              <a:t>Monitoring Point Photos</a:t>
            </a:r>
          </a:p>
        </p:txBody>
      </p:sp>
      <p:sp>
        <p:nvSpPr>
          <p:cNvPr id="4" name="Rectangle 3"/>
          <p:cNvSpPr/>
          <p:nvPr/>
        </p:nvSpPr>
        <p:spPr>
          <a:xfrm>
            <a:off x="1143000" y="1447800"/>
            <a:ext cx="2012089" cy="830997"/>
          </a:xfrm>
          <a:prstGeom prst="rect">
            <a:avLst/>
          </a:prstGeom>
        </p:spPr>
        <p:txBody>
          <a:bodyPr wrap="none">
            <a:spAutoFit/>
          </a:bodyPr>
          <a:lstStyle/>
          <a:p>
            <a:r>
              <a:rPr lang="en-US" sz="4800" b="1" dirty="0"/>
              <a:t>6/2016</a:t>
            </a:r>
          </a:p>
        </p:txBody>
      </p:sp>
      <p:sp>
        <p:nvSpPr>
          <p:cNvPr id="5" name="Rectangle 4"/>
          <p:cNvSpPr/>
          <p:nvPr/>
        </p:nvSpPr>
        <p:spPr>
          <a:xfrm>
            <a:off x="5562600" y="1524000"/>
            <a:ext cx="2324675" cy="830997"/>
          </a:xfrm>
          <a:prstGeom prst="rect">
            <a:avLst/>
          </a:prstGeom>
        </p:spPr>
        <p:txBody>
          <a:bodyPr wrap="none">
            <a:spAutoFit/>
          </a:bodyPr>
          <a:lstStyle/>
          <a:p>
            <a:r>
              <a:rPr lang="en-US" sz="4800" b="1" dirty="0"/>
              <a:t>10/2018</a:t>
            </a:r>
          </a:p>
        </p:txBody>
      </p:sp>
      <p:sp>
        <p:nvSpPr>
          <p:cNvPr id="8" name="Rectangle 7">
            <a:extLst>
              <a:ext uri="{FF2B5EF4-FFF2-40B4-BE49-F238E27FC236}">
                <a16:creationId xmlns:a16="http://schemas.microsoft.com/office/drawing/2014/main" id="{D049A8D9-1C11-4EF3-B8F4-331D0062FBC0}"/>
              </a:ext>
            </a:extLst>
          </p:cNvPr>
          <p:cNvSpPr/>
          <p:nvPr/>
        </p:nvSpPr>
        <p:spPr>
          <a:xfrm>
            <a:off x="3723851" y="5663815"/>
            <a:ext cx="1502334" cy="830997"/>
          </a:xfrm>
          <a:prstGeom prst="rect">
            <a:avLst/>
          </a:prstGeom>
        </p:spPr>
        <p:txBody>
          <a:bodyPr wrap="none">
            <a:spAutoFit/>
          </a:bodyPr>
          <a:lstStyle/>
          <a:p>
            <a:pPr algn="ctr"/>
            <a:r>
              <a:rPr lang="en-US" sz="4800" b="1" dirty="0"/>
              <a:t>MP 9</a:t>
            </a:r>
          </a:p>
        </p:txBody>
      </p:sp>
    </p:spTree>
    <p:extLst>
      <p:ext uri="{BB962C8B-B14F-4D97-AF65-F5344CB8AC3E}">
        <p14:creationId xmlns:p14="http://schemas.microsoft.com/office/powerpoint/2010/main" val="1402623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78E5-3002-4EC9-9273-E9111B259627}"/>
              </a:ext>
            </a:extLst>
          </p:cNvPr>
          <p:cNvSpPr>
            <a:spLocks noGrp="1"/>
          </p:cNvSpPr>
          <p:nvPr>
            <p:ph type="title"/>
          </p:nvPr>
        </p:nvSpPr>
        <p:spPr/>
        <p:txBody>
          <a:bodyPr/>
          <a:lstStyle/>
          <a:p>
            <a:r>
              <a:rPr lang="en-US" dirty="0" err="1"/>
              <a:t>Photopoint</a:t>
            </a:r>
            <a:r>
              <a:rPr lang="en-US" dirty="0"/>
              <a:t> 11</a:t>
            </a:r>
          </a:p>
        </p:txBody>
      </p:sp>
      <p:pic>
        <p:nvPicPr>
          <p:cNvPr id="1026" name="Picture 2" descr="P9182076">
            <a:extLst>
              <a:ext uri="{FF2B5EF4-FFF2-40B4-BE49-F238E27FC236}">
                <a16:creationId xmlns:a16="http://schemas.microsoft.com/office/drawing/2014/main" id="{0D637E77-1DF7-42B8-B0DC-6374A360C74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3152" y="4081029"/>
            <a:ext cx="6994525" cy="2566987"/>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7" name="Picture 3" descr="P5250085">
            <a:extLst>
              <a:ext uri="{FF2B5EF4-FFF2-40B4-BE49-F238E27FC236}">
                <a16:creationId xmlns:a16="http://schemas.microsoft.com/office/drawing/2014/main" id="{4E22DD6E-4CD1-4DEA-A122-B5FEBF330C3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3152" y="1219199"/>
            <a:ext cx="6994525" cy="2820845"/>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371503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UAV Monitoring</a:t>
            </a:r>
          </a:p>
        </p:txBody>
      </p:sp>
      <p:sp>
        <p:nvSpPr>
          <p:cNvPr id="3" name="Content Placeholder 2"/>
          <p:cNvSpPr>
            <a:spLocks noGrp="1"/>
          </p:cNvSpPr>
          <p:nvPr>
            <p:ph idx="1"/>
          </p:nvPr>
        </p:nvSpPr>
        <p:spPr/>
        <p:txBody>
          <a:bodyPr>
            <a:normAutofit/>
          </a:bodyPr>
          <a:lstStyle/>
          <a:p>
            <a:r>
              <a:rPr lang="en-US" dirty="0"/>
              <a:t>Allegheny Mineral using drone for the last 3 years</a:t>
            </a:r>
          </a:p>
          <a:p>
            <a:pPr lvl="1"/>
            <a:r>
              <a:rPr lang="en-US" dirty="0"/>
              <a:t>Stockpile volume calculations</a:t>
            </a:r>
          </a:p>
          <a:p>
            <a:pPr lvl="2"/>
            <a:r>
              <a:rPr lang="en-US" dirty="0"/>
              <a:t>Increased frequency of estimations</a:t>
            </a:r>
          </a:p>
          <a:p>
            <a:pPr lvl="1"/>
            <a:r>
              <a:rPr lang="en-US" dirty="0"/>
              <a:t>Also help with monitoring efforts</a:t>
            </a:r>
          </a:p>
        </p:txBody>
      </p:sp>
    </p:spTree>
    <p:extLst>
      <p:ext uri="{BB962C8B-B14F-4D97-AF65-F5344CB8AC3E}">
        <p14:creationId xmlns:p14="http://schemas.microsoft.com/office/powerpoint/2010/main" val="3023160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7238999" y="6096000"/>
            <a:ext cx="1676401" cy="707886"/>
          </a:xfrm>
          <a:prstGeom prst="rect">
            <a:avLst/>
          </a:prstGeom>
          <a:noFill/>
        </p:spPr>
        <p:txBody>
          <a:bodyPr wrap="square" rtlCol="0">
            <a:spAutoFit/>
          </a:bodyPr>
          <a:lstStyle/>
          <a:p>
            <a:r>
              <a:rPr lang="en-US" sz="4000" dirty="0"/>
              <a:t>2016</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58AECFF1-628B-4E6F-8569-9DC358C8E58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959150"/>
          </a:xfrm>
          <a:prstGeom prst="rect">
            <a:avLst/>
          </a:prstGeom>
        </p:spPr>
      </p:pic>
      <p:sp>
        <p:nvSpPr>
          <p:cNvPr id="4" name="TextBox 3"/>
          <p:cNvSpPr txBox="1"/>
          <p:nvPr/>
        </p:nvSpPr>
        <p:spPr>
          <a:xfrm>
            <a:off x="7238999" y="6096000"/>
            <a:ext cx="1676401" cy="707886"/>
          </a:xfrm>
          <a:prstGeom prst="rect">
            <a:avLst/>
          </a:prstGeom>
          <a:noFill/>
        </p:spPr>
        <p:txBody>
          <a:bodyPr wrap="square" rtlCol="0">
            <a:spAutoFit/>
          </a:bodyPr>
          <a:lstStyle/>
          <a:p>
            <a:r>
              <a:rPr lang="en-US" sz="4000" dirty="0">
                <a:solidFill>
                  <a:schemeClr val="bg1"/>
                </a:solidFill>
              </a:rPr>
              <a:t>2016</a:t>
            </a:r>
          </a:p>
        </p:txBody>
      </p:sp>
    </p:spTree>
    <p:extLst>
      <p:ext uri="{BB962C8B-B14F-4D97-AF65-F5344CB8AC3E}">
        <p14:creationId xmlns:p14="http://schemas.microsoft.com/office/powerpoint/2010/main" val="2708546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58AECFF1-628B-4E6F-8569-9DC358C8E58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5923"/>
            <a:ext cx="9144000" cy="6910249"/>
          </a:xfrm>
          <a:prstGeom prst="rect">
            <a:avLst/>
          </a:prstGeom>
        </p:spPr>
      </p:pic>
      <p:sp>
        <p:nvSpPr>
          <p:cNvPr id="4" name="TextBox 3"/>
          <p:cNvSpPr txBox="1"/>
          <p:nvPr/>
        </p:nvSpPr>
        <p:spPr>
          <a:xfrm>
            <a:off x="7238999" y="6096000"/>
            <a:ext cx="1676401" cy="707886"/>
          </a:xfrm>
          <a:prstGeom prst="rect">
            <a:avLst/>
          </a:prstGeom>
          <a:noFill/>
        </p:spPr>
        <p:txBody>
          <a:bodyPr wrap="square" rtlCol="0">
            <a:spAutoFit/>
          </a:bodyPr>
          <a:lstStyle/>
          <a:p>
            <a:r>
              <a:rPr lang="en-US" sz="4000" dirty="0"/>
              <a:t>2016</a:t>
            </a:r>
          </a:p>
        </p:txBody>
      </p:sp>
    </p:spTree>
    <p:extLst>
      <p:ext uri="{BB962C8B-B14F-4D97-AF65-F5344CB8AC3E}">
        <p14:creationId xmlns:p14="http://schemas.microsoft.com/office/powerpoint/2010/main" val="39577600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06499E-1DEC-4436-9012-C22CBEEA5EF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210" y="-1"/>
            <a:ext cx="9165210" cy="6975293"/>
          </a:xfrm>
          <a:prstGeom prst="rect">
            <a:avLst/>
          </a:prstGeom>
        </p:spPr>
      </p:pic>
      <p:sp>
        <p:nvSpPr>
          <p:cNvPr id="3" name="TextBox 2"/>
          <p:cNvSpPr txBox="1"/>
          <p:nvPr/>
        </p:nvSpPr>
        <p:spPr>
          <a:xfrm>
            <a:off x="7238999" y="6096000"/>
            <a:ext cx="1676401" cy="707886"/>
          </a:xfrm>
          <a:prstGeom prst="rect">
            <a:avLst/>
          </a:prstGeom>
          <a:noFill/>
        </p:spPr>
        <p:txBody>
          <a:bodyPr wrap="square" rtlCol="0">
            <a:spAutoFit/>
          </a:bodyPr>
          <a:lstStyle/>
          <a:p>
            <a:r>
              <a:rPr lang="en-US" sz="4000" dirty="0">
                <a:solidFill>
                  <a:schemeClr val="bg2"/>
                </a:solidFill>
              </a:rPr>
              <a:t>2019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Baird\baird 1939.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3665" y="-28304"/>
            <a:ext cx="9217666" cy="68863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38999" y="6096000"/>
            <a:ext cx="1676401" cy="707886"/>
          </a:xfrm>
          <a:prstGeom prst="rect">
            <a:avLst/>
          </a:prstGeom>
          <a:noFill/>
        </p:spPr>
        <p:txBody>
          <a:bodyPr wrap="square" rtlCol="0">
            <a:spAutoFit/>
          </a:bodyPr>
          <a:lstStyle/>
          <a:p>
            <a:r>
              <a:rPr lang="en-US" sz="4000" dirty="0"/>
              <a:t>1939</a:t>
            </a:r>
          </a:p>
        </p:txBody>
      </p:sp>
    </p:spTree>
    <p:extLst>
      <p:ext uri="{BB962C8B-B14F-4D97-AF65-F5344CB8AC3E}">
        <p14:creationId xmlns:p14="http://schemas.microsoft.com/office/powerpoint/2010/main" val="2604237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some grass&#10;&#10;Description automatically generated">
            <a:extLst>
              <a:ext uri="{FF2B5EF4-FFF2-40B4-BE49-F238E27FC236}">
                <a16:creationId xmlns:a16="http://schemas.microsoft.com/office/drawing/2014/main" id="{3A4648EE-A925-4842-9209-67D90AAAD5F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7021286"/>
          </a:xfrm>
          <a:prstGeom prst="rect">
            <a:avLst/>
          </a:prstGeom>
        </p:spPr>
      </p:pic>
      <p:sp>
        <p:nvSpPr>
          <p:cNvPr id="3" name="TextBox 2"/>
          <p:cNvSpPr txBox="1"/>
          <p:nvPr/>
        </p:nvSpPr>
        <p:spPr>
          <a:xfrm>
            <a:off x="7238999" y="6096000"/>
            <a:ext cx="1676401" cy="707886"/>
          </a:xfrm>
          <a:prstGeom prst="rect">
            <a:avLst/>
          </a:prstGeom>
          <a:noFill/>
        </p:spPr>
        <p:txBody>
          <a:bodyPr wrap="square" rtlCol="0">
            <a:spAutoFit/>
          </a:bodyPr>
          <a:lstStyle/>
          <a:p>
            <a:r>
              <a:rPr lang="en-US" sz="4000" dirty="0"/>
              <a:t>2019</a:t>
            </a:r>
          </a:p>
        </p:txBody>
      </p:sp>
    </p:spTree>
    <p:extLst>
      <p:ext uri="{BB962C8B-B14F-4D97-AF65-F5344CB8AC3E}">
        <p14:creationId xmlns:p14="http://schemas.microsoft.com/office/powerpoint/2010/main" val="843191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BCD862-67A5-49A8-B56C-D155A567765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7070"/>
            <a:ext cx="9144000" cy="6865070"/>
          </a:xfrm>
          <a:prstGeom prst="rect">
            <a:avLst/>
          </a:prstGeom>
        </p:spPr>
      </p:pic>
      <p:sp>
        <p:nvSpPr>
          <p:cNvPr id="4" name="TextBox 3"/>
          <p:cNvSpPr txBox="1"/>
          <p:nvPr/>
        </p:nvSpPr>
        <p:spPr>
          <a:xfrm>
            <a:off x="7238999" y="6096000"/>
            <a:ext cx="1676401" cy="707886"/>
          </a:xfrm>
          <a:prstGeom prst="rect">
            <a:avLst/>
          </a:prstGeom>
          <a:noFill/>
        </p:spPr>
        <p:txBody>
          <a:bodyPr wrap="square" rtlCol="0">
            <a:spAutoFit/>
          </a:bodyPr>
          <a:lstStyle/>
          <a:p>
            <a:r>
              <a:rPr lang="en-US" sz="4000" dirty="0"/>
              <a:t>2019</a:t>
            </a:r>
          </a:p>
        </p:txBody>
      </p:sp>
    </p:spTree>
    <p:extLst>
      <p:ext uri="{BB962C8B-B14F-4D97-AF65-F5344CB8AC3E}">
        <p14:creationId xmlns:p14="http://schemas.microsoft.com/office/powerpoint/2010/main" val="1271335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7CAA29-E144-4A3D-A2DD-30CE37EA2ED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TextBox 3"/>
          <p:cNvSpPr txBox="1"/>
          <p:nvPr/>
        </p:nvSpPr>
        <p:spPr>
          <a:xfrm>
            <a:off x="7238999" y="6096000"/>
            <a:ext cx="1676401" cy="707886"/>
          </a:xfrm>
          <a:prstGeom prst="rect">
            <a:avLst/>
          </a:prstGeom>
          <a:noFill/>
        </p:spPr>
        <p:txBody>
          <a:bodyPr wrap="square" rtlCol="0">
            <a:spAutoFit/>
          </a:bodyPr>
          <a:lstStyle/>
          <a:p>
            <a:r>
              <a:rPr lang="en-US" sz="4000" dirty="0"/>
              <a:t>2019</a:t>
            </a:r>
          </a:p>
        </p:txBody>
      </p:sp>
    </p:spTree>
    <p:extLst>
      <p:ext uri="{BB962C8B-B14F-4D97-AF65-F5344CB8AC3E}">
        <p14:creationId xmlns:p14="http://schemas.microsoft.com/office/powerpoint/2010/main" val="36088663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Comparison of Wetland C</a:t>
            </a:r>
            <a:br>
              <a:rPr lang="en-US" dirty="0"/>
            </a:br>
            <a:r>
              <a:rPr lang="en-US" dirty="0"/>
              <a:t>with Seed Mix</a:t>
            </a:r>
          </a:p>
        </p:txBody>
      </p:sp>
      <p:sp>
        <p:nvSpPr>
          <p:cNvPr id="8" name="Content Placeholder 7">
            <a:extLst>
              <a:ext uri="{FF2B5EF4-FFF2-40B4-BE49-F238E27FC236}">
                <a16:creationId xmlns:a16="http://schemas.microsoft.com/office/drawing/2014/main" id="{6985D55B-365D-430E-A5FD-F8063069FD07}"/>
              </a:ext>
            </a:extLst>
          </p:cNvPr>
          <p:cNvSpPr>
            <a:spLocks noGrp="1"/>
          </p:cNvSpPr>
          <p:nvPr>
            <p:ph idx="1"/>
          </p:nvPr>
        </p:nvSpPr>
        <p:spPr>
          <a:xfrm>
            <a:off x="457200" y="1600200"/>
            <a:ext cx="4876800" cy="5181600"/>
          </a:xfrm>
        </p:spPr>
        <p:txBody>
          <a:bodyPr>
            <a:normAutofit/>
          </a:bodyPr>
          <a:lstStyle/>
          <a:p>
            <a:r>
              <a:rPr lang="en-US" dirty="0"/>
              <a:t>After 3 years, 19 of the 28 species within the seed mix/</a:t>
            </a:r>
            <a:r>
              <a:rPr lang="en-US" dirty="0" err="1"/>
              <a:t>livestakes</a:t>
            </a:r>
            <a:r>
              <a:rPr lang="en-US" dirty="0"/>
              <a:t> remained in the wetland.</a:t>
            </a:r>
          </a:p>
          <a:p>
            <a:pPr lvl="1"/>
            <a:r>
              <a:rPr lang="en-US" i="1" dirty="0" err="1"/>
              <a:t>Bidens</a:t>
            </a:r>
            <a:r>
              <a:rPr lang="en-US" i="1" dirty="0"/>
              <a:t> </a:t>
            </a:r>
            <a:r>
              <a:rPr lang="en-US" i="1" dirty="0" err="1"/>
              <a:t>cernua</a:t>
            </a:r>
            <a:r>
              <a:rPr lang="en-US" i="1" dirty="0"/>
              <a:t> </a:t>
            </a:r>
            <a:r>
              <a:rPr lang="en-US" dirty="0"/>
              <a:t>– annual</a:t>
            </a:r>
          </a:p>
          <a:p>
            <a:pPr lvl="1"/>
            <a:r>
              <a:rPr lang="en-US" dirty="0"/>
              <a:t>Never saw </a:t>
            </a:r>
            <a:r>
              <a:rPr lang="en-US" i="1" dirty="0" err="1"/>
              <a:t>Sparganium</a:t>
            </a:r>
            <a:r>
              <a:rPr lang="en-US" i="1" dirty="0"/>
              <a:t> sp.</a:t>
            </a:r>
          </a:p>
          <a:p>
            <a:r>
              <a:rPr lang="en-US" dirty="0"/>
              <a:t>Increased from 28 introduced species to 39 in the 3</a:t>
            </a:r>
            <a:r>
              <a:rPr lang="en-US" baseline="30000" dirty="0"/>
              <a:t>rd</a:t>
            </a:r>
            <a:r>
              <a:rPr lang="en-US" dirty="0"/>
              <a:t> year of monitoring.</a:t>
            </a:r>
          </a:p>
        </p:txBody>
      </p:sp>
      <p:graphicFrame>
        <p:nvGraphicFramePr>
          <p:cNvPr id="14" name="Table 13">
            <a:extLst>
              <a:ext uri="{FF2B5EF4-FFF2-40B4-BE49-F238E27FC236}">
                <a16:creationId xmlns:a16="http://schemas.microsoft.com/office/drawing/2014/main" id="{E2ED9F50-2DAC-4C65-B2CB-F7A3D7792793}"/>
              </a:ext>
            </a:extLst>
          </p:cNvPr>
          <p:cNvGraphicFramePr>
            <a:graphicFrameLocks noGrp="1"/>
          </p:cNvGraphicFramePr>
          <p:nvPr>
            <p:extLst>
              <p:ext uri="{D42A27DB-BD31-4B8C-83A1-F6EECF244321}">
                <p14:modId xmlns:p14="http://schemas.microsoft.com/office/powerpoint/2010/main" val="385492142"/>
              </p:ext>
            </p:extLst>
          </p:nvPr>
        </p:nvGraphicFramePr>
        <p:xfrm>
          <a:off x="5410200" y="1706051"/>
          <a:ext cx="3477530" cy="4690821"/>
        </p:xfrm>
        <a:graphic>
          <a:graphicData uri="http://schemas.openxmlformats.org/drawingml/2006/table">
            <a:tbl>
              <a:tblPr/>
              <a:tblGrid>
                <a:gridCol w="1492152">
                  <a:extLst>
                    <a:ext uri="{9D8B030D-6E8A-4147-A177-3AD203B41FA5}">
                      <a16:colId xmlns:a16="http://schemas.microsoft.com/office/drawing/2014/main" val="2391075710"/>
                    </a:ext>
                  </a:extLst>
                </a:gridCol>
                <a:gridCol w="1985378">
                  <a:extLst>
                    <a:ext uri="{9D8B030D-6E8A-4147-A177-3AD203B41FA5}">
                      <a16:colId xmlns:a16="http://schemas.microsoft.com/office/drawing/2014/main" val="2420617446"/>
                    </a:ext>
                  </a:extLst>
                </a:gridCol>
              </a:tblGrid>
              <a:tr h="155437">
                <a:tc>
                  <a:txBody>
                    <a:bodyPr/>
                    <a:lstStyle/>
                    <a:p>
                      <a:pPr algn="l" rtl="0" fontAlgn="ctr"/>
                      <a:r>
                        <a:rPr lang="en-US" sz="1000" b="1" i="0" u="none" strike="noStrike">
                          <a:solidFill>
                            <a:srgbClr val="000000"/>
                          </a:solidFill>
                          <a:effectLst/>
                          <a:latin typeface="Arial" panose="020B0604020202020204" pitchFamily="34" charset="0"/>
                        </a:rPr>
                        <a:t>Botantical Name</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1" i="0" u="none" strike="noStrike">
                          <a:solidFill>
                            <a:srgbClr val="000000"/>
                          </a:solidFill>
                          <a:effectLst/>
                          <a:latin typeface="Arial" panose="020B0604020202020204" pitchFamily="34" charset="0"/>
                        </a:rPr>
                        <a:t>Common Name</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90027340"/>
                  </a:ext>
                </a:extLst>
              </a:tr>
              <a:tr h="155437">
                <a:tc>
                  <a:txBody>
                    <a:bodyPr/>
                    <a:lstStyle/>
                    <a:p>
                      <a:pPr algn="l" rtl="0" fontAlgn="ctr"/>
                      <a:r>
                        <a:rPr lang="en-US" sz="1000" b="0" i="1" u="none" strike="noStrike">
                          <a:solidFill>
                            <a:srgbClr val="000000"/>
                          </a:solidFill>
                          <a:effectLst/>
                          <a:latin typeface="Arial" panose="020B0604020202020204" pitchFamily="34" charset="0"/>
                        </a:rPr>
                        <a:t>Alisma subcordatum </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rtl="0" fontAlgn="ctr"/>
                      <a:r>
                        <a:rPr lang="en-US" sz="1000" b="0" i="0" u="none" strike="noStrike">
                          <a:solidFill>
                            <a:srgbClr val="000000"/>
                          </a:solidFill>
                          <a:effectLst/>
                          <a:latin typeface="Arial" panose="020B0604020202020204" pitchFamily="34" charset="0"/>
                        </a:rPr>
                        <a:t> Mud Plantain (Water Plantain)</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2969961235"/>
                  </a:ext>
                </a:extLst>
              </a:tr>
              <a:tr h="155437">
                <a:tc>
                  <a:txBody>
                    <a:bodyPr/>
                    <a:lstStyle/>
                    <a:p>
                      <a:pPr algn="l" rtl="0" fontAlgn="ctr"/>
                      <a:r>
                        <a:rPr lang="en-US" sz="1000" b="0" i="1" u="none" strike="noStrike">
                          <a:solidFill>
                            <a:srgbClr val="000000"/>
                          </a:solidFill>
                          <a:effectLst/>
                          <a:latin typeface="Arial" panose="020B0604020202020204" pitchFamily="34" charset="0"/>
                        </a:rPr>
                        <a:t>Asclepias incarnata</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rtl="0" fontAlgn="ctr"/>
                      <a:r>
                        <a:rPr lang="en-US" sz="1000" b="0" i="0" u="none" strike="noStrike">
                          <a:solidFill>
                            <a:srgbClr val="000000"/>
                          </a:solidFill>
                          <a:effectLst/>
                          <a:latin typeface="Arial" panose="020B0604020202020204" pitchFamily="34" charset="0"/>
                        </a:rPr>
                        <a:t> Swamp Milkweed</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3575478345"/>
                  </a:ext>
                </a:extLst>
              </a:tr>
              <a:tr h="155437">
                <a:tc>
                  <a:txBody>
                    <a:bodyPr/>
                    <a:lstStyle/>
                    <a:p>
                      <a:pPr algn="l" rtl="0" fontAlgn="ctr"/>
                      <a:r>
                        <a:rPr lang="en-US" sz="1000" b="0" i="1" u="none" strike="noStrike">
                          <a:solidFill>
                            <a:srgbClr val="000000"/>
                          </a:solidFill>
                          <a:effectLst/>
                          <a:latin typeface="Arial" panose="020B0604020202020204" pitchFamily="34" charset="0"/>
                        </a:rPr>
                        <a:t>Bidens cernua</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0" i="0" u="none" strike="noStrike" dirty="0">
                          <a:solidFill>
                            <a:srgbClr val="000000"/>
                          </a:solidFill>
                          <a:effectLst/>
                          <a:latin typeface="Arial" panose="020B0604020202020204" pitchFamily="34" charset="0"/>
                        </a:rPr>
                        <a:t> Nodding Bur Marigold</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67656971"/>
                  </a:ext>
                </a:extLst>
              </a:tr>
              <a:tr h="155437">
                <a:tc>
                  <a:txBody>
                    <a:bodyPr/>
                    <a:lstStyle/>
                    <a:p>
                      <a:pPr algn="l" rtl="0" fontAlgn="ctr"/>
                      <a:r>
                        <a:rPr lang="en-US" sz="1000" b="0" i="1" u="none" strike="noStrike">
                          <a:solidFill>
                            <a:srgbClr val="000000"/>
                          </a:solidFill>
                          <a:effectLst/>
                          <a:latin typeface="Arial" panose="020B0604020202020204" pitchFamily="34" charset="0"/>
                        </a:rPr>
                        <a:t>Carex crinita</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0" i="0" u="none" strike="noStrike">
                          <a:solidFill>
                            <a:srgbClr val="000000"/>
                          </a:solidFill>
                          <a:effectLst/>
                          <a:latin typeface="Arial" panose="020B0604020202020204" pitchFamily="34" charset="0"/>
                        </a:rPr>
                        <a:t> Fringed (Nodding) Sedge</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94988707"/>
                  </a:ext>
                </a:extLst>
              </a:tr>
              <a:tr h="155437">
                <a:tc>
                  <a:txBody>
                    <a:bodyPr/>
                    <a:lstStyle/>
                    <a:p>
                      <a:pPr algn="l" rtl="0" fontAlgn="ctr"/>
                      <a:r>
                        <a:rPr lang="en-US" sz="1000" b="0" i="1" u="none" strike="noStrike">
                          <a:solidFill>
                            <a:srgbClr val="000000"/>
                          </a:solidFill>
                          <a:effectLst/>
                          <a:latin typeface="Arial" panose="020B0604020202020204" pitchFamily="34" charset="0"/>
                        </a:rPr>
                        <a:t>Carex lupulina</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0" i="0" u="none" strike="noStrike">
                          <a:solidFill>
                            <a:srgbClr val="000000"/>
                          </a:solidFill>
                          <a:effectLst/>
                          <a:latin typeface="Arial" panose="020B0604020202020204" pitchFamily="34" charset="0"/>
                        </a:rPr>
                        <a:t> Hop Sedge</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0410483"/>
                  </a:ext>
                </a:extLst>
              </a:tr>
              <a:tr h="155437">
                <a:tc>
                  <a:txBody>
                    <a:bodyPr/>
                    <a:lstStyle/>
                    <a:p>
                      <a:pPr algn="l" rtl="0" fontAlgn="ctr"/>
                      <a:r>
                        <a:rPr lang="en-US" sz="1000" b="0" i="1" u="none" strike="noStrike">
                          <a:solidFill>
                            <a:srgbClr val="000000"/>
                          </a:solidFill>
                          <a:effectLst/>
                          <a:latin typeface="Arial" panose="020B0604020202020204" pitchFamily="34" charset="0"/>
                        </a:rPr>
                        <a:t>Carex lurida</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rtl="0" fontAlgn="ctr"/>
                      <a:r>
                        <a:rPr lang="en-US" sz="1000" b="0" i="0" u="none" strike="noStrike">
                          <a:solidFill>
                            <a:srgbClr val="000000"/>
                          </a:solidFill>
                          <a:effectLst/>
                          <a:latin typeface="Arial" panose="020B0604020202020204" pitchFamily="34" charset="0"/>
                        </a:rPr>
                        <a:t> Lurid Sedge</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412536113"/>
                  </a:ext>
                </a:extLst>
              </a:tr>
              <a:tr h="155437">
                <a:tc>
                  <a:txBody>
                    <a:bodyPr/>
                    <a:lstStyle/>
                    <a:p>
                      <a:pPr algn="l" rtl="0" fontAlgn="ctr"/>
                      <a:r>
                        <a:rPr lang="en-US" sz="1000" b="0" i="1" u="none" strike="noStrike">
                          <a:solidFill>
                            <a:srgbClr val="000000"/>
                          </a:solidFill>
                          <a:effectLst/>
                          <a:latin typeface="Arial" panose="020B0604020202020204" pitchFamily="34" charset="0"/>
                        </a:rPr>
                        <a:t>Carex scoparia</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rtl="0" fontAlgn="ctr"/>
                      <a:r>
                        <a:rPr lang="en-US" sz="1000" b="0" i="0" u="none" strike="noStrike">
                          <a:solidFill>
                            <a:srgbClr val="000000"/>
                          </a:solidFill>
                          <a:effectLst/>
                          <a:latin typeface="Arial" panose="020B0604020202020204" pitchFamily="34" charset="0"/>
                        </a:rPr>
                        <a:t> Blunt Broom Sedge</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811206946"/>
                  </a:ext>
                </a:extLst>
              </a:tr>
              <a:tr h="155437">
                <a:tc>
                  <a:txBody>
                    <a:bodyPr/>
                    <a:lstStyle/>
                    <a:p>
                      <a:pPr algn="l" rtl="0" fontAlgn="ctr"/>
                      <a:r>
                        <a:rPr lang="en-US" sz="1000" b="0" i="1" u="none" strike="noStrike">
                          <a:solidFill>
                            <a:srgbClr val="000000"/>
                          </a:solidFill>
                          <a:effectLst/>
                          <a:latin typeface="Arial" panose="020B0604020202020204" pitchFamily="34" charset="0"/>
                        </a:rPr>
                        <a:t>Carex vulpinoidea</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rtl="0" fontAlgn="ctr"/>
                      <a:r>
                        <a:rPr lang="en-US" sz="1000" b="0" i="0" u="none" strike="noStrike">
                          <a:solidFill>
                            <a:srgbClr val="000000"/>
                          </a:solidFill>
                          <a:effectLst/>
                          <a:latin typeface="Arial" panose="020B0604020202020204" pitchFamily="34" charset="0"/>
                        </a:rPr>
                        <a:t> Fox Sedge</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3591356754"/>
                  </a:ext>
                </a:extLst>
              </a:tr>
              <a:tr h="155437">
                <a:tc>
                  <a:txBody>
                    <a:bodyPr/>
                    <a:lstStyle/>
                    <a:p>
                      <a:pPr algn="l" rtl="0" fontAlgn="ctr"/>
                      <a:r>
                        <a:rPr lang="en-US" sz="1000" b="0" i="1" u="none" strike="noStrike">
                          <a:solidFill>
                            <a:srgbClr val="000000"/>
                          </a:solidFill>
                          <a:effectLst/>
                          <a:latin typeface="Arial" panose="020B0604020202020204" pitchFamily="34" charset="0"/>
                        </a:rPr>
                        <a:t>Eupatorium fistulosum</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0" i="0" u="none" strike="noStrike">
                          <a:solidFill>
                            <a:srgbClr val="000000"/>
                          </a:solidFill>
                          <a:effectLst/>
                          <a:latin typeface="Arial" panose="020B0604020202020204" pitchFamily="34" charset="0"/>
                        </a:rPr>
                        <a:t> Joe Pye Weed</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98933598"/>
                  </a:ext>
                </a:extLst>
              </a:tr>
              <a:tr h="155437">
                <a:tc>
                  <a:txBody>
                    <a:bodyPr/>
                    <a:lstStyle/>
                    <a:p>
                      <a:pPr algn="l" rtl="0" fontAlgn="ctr"/>
                      <a:r>
                        <a:rPr lang="en-US" sz="1000" b="0" i="1" u="none" strike="noStrike">
                          <a:solidFill>
                            <a:srgbClr val="000000"/>
                          </a:solidFill>
                          <a:effectLst/>
                          <a:latin typeface="Arial" panose="020B0604020202020204" pitchFamily="34" charset="0"/>
                        </a:rPr>
                        <a:t>Eupatorium perfoliatum</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rtl="0" fontAlgn="ctr"/>
                      <a:r>
                        <a:rPr lang="en-US" sz="1000" b="0" i="0" u="none" strike="noStrike">
                          <a:solidFill>
                            <a:srgbClr val="000000"/>
                          </a:solidFill>
                          <a:effectLst/>
                          <a:latin typeface="Arial" panose="020B0604020202020204" pitchFamily="34" charset="0"/>
                        </a:rPr>
                        <a:t> Boneset</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2163278824"/>
                  </a:ext>
                </a:extLst>
              </a:tr>
              <a:tr h="155437">
                <a:tc>
                  <a:txBody>
                    <a:bodyPr/>
                    <a:lstStyle/>
                    <a:p>
                      <a:pPr algn="l" rtl="0" fontAlgn="ctr"/>
                      <a:r>
                        <a:rPr lang="en-US" sz="1000" b="0" i="1" u="none" strike="noStrike">
                          <a:solidFill>
                            <a:srgbClr val="000000"/>
                          </a:solidFill>
                          <a:effectLst/>
                          <a:latin typeface="Arial" panose="020B0604020202020204" pitchFamily="34" charset="0"/>
                        </a:rPr>
                        <a:t>Glyceria canadensis</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0" i="0" u="none" strike="noStrike">
                          <a:solidFill>
                            <a:srgbClr val="000000"/>
                          </a:solidFill>
                          <a:effectLst/>
                          <a:latin typeface="Arial" panose="020B0604020202020204" pitchFamily="34" charset="0"/>
                        </a:rPr>
                        <a:t> Rattlesnake Grass</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99653186"/>
                  </a:ext>
                </a:extLst>
              </a:tr>
              <a:tr h="155437">
                <a:tc>
                  <a:txBody>
                    <a:bodyPr/>
                    <a:lstStyle/>
                    <a:p>
                      <a:pPr algn="l" rtl="0" fontAlgn="ctr"/>
                      <a:r>
                        <a:rPr lang="en-US" sz="1000" b="0" i="1" u="none" strike="noStrike">
                          <a:solidFill>
                            <a:srgbClr val="000000"/>
                          </a:solidFill>
                          <a:effectLst/>
                          <a:latin typeface="Arial" panose="020B0604020202020204" pitchFamily="34" charset="0"/>
                        </a:rPr>
                        <a:t>Iris versicolor</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0" i="0" u="none" strike="noStrike">
                          <a:solidFill>
                            <a:srgbClr val="000000"/>
                          </a:solidFill>
                          <a:effectLst/>
                          <a:latin typeface="Arial" panose="020B0604020202020204" pitchFamily="34" charset="0"/>
                        </a:rPr>
                        <a:t> Blueflag</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2826403"/>
                  </a:ext>
                </a:extLst>
              </a:tr>
              <a:tr h="155437">
                <a:tc>
                  <a:txBody>
                    <a:bodyPr/>
                    <a:lstStyle/>
                    <a:p>
                      <a:pPr algn="l" rtl="0" fontAlgn="ctr"/>
                      <a:r>
                        <a:rPr lang="en-US" sz="1000" b="0" i="1" u="none" strike="noStrike">
                          <a:solidFill>
                            <a:srgbClr val="000000"/>
                          </a:solidFill>
                          <a:effectLst/>
                          <a:latin typeface="Arial" panose="020B0604020202020204" pitchFamily="34" charset="0"/>
                        </a:rPr>
                        <a:t>Juncus effusus</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rtl="0" fontAlgn="ctr"/>
                      <a:r>
                        <a:rPr lang="en-US" sz="1000" b="0" i="0" u="none" strike="noStrike">
                          <a:solidFill>
                            <a:srgbClr val="000000"/>
                          </a:solidFill>
                          <a:effectLst/>
                          <a:latin typeface="Arial" panose="020B0604020202020204" pitchFamily="34" charset="0"/>
                        </a:rPr>
                        <a:t> Soft Rush</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2370314802"/>
                  </a:ext>
                </a:extLst>
              </a:tr>
              <a:tr h="155437">
                <a:tc>
                  <a:txBody>
                    <a:bodyPr/>
                    <a:lstStyle/>
                    <a:p>
                      <a:pPr algn="l" rtl="0" fontAlgn="ctr"/>
                      <a:r>
                        <a:rPr lang="en-US" sz="1000" b="0" i="1" u="none" strike="noStrike">
                          <a:solidFill>
                            <a:srgbClr val="000000"/>
                          </a:solidFill>
                          <a:effectLst/>
                          <a:latin typeface="Arial" panose="020B0604020202020204" pitchFamily="34" charset="0"/>
                        </a:rPr>
                        <a:t>Ludwigia alternifolia</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rtl="0" fontAlgn="ctr"/>
                      <a:r>
                        <a:rPr lang="en-US" sz="1000" b="0" i="0" u="none" strike="noStrike">
                          <a:solidFill>
                            <a:srgbClr val="000000"/>
                          </a:solidFill>
                          <a:effectLst/>
                          <a:latin typeface="Arial" panose="020B0604020202020204" pitchFamily="34" charset="0"/>
                        </a:rPr>
                        <a:t> Seedbox</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791400637"/>
                  </a:ext>
                </a:extLst>
              </a:tr>
              <a:tr h="155437">
                <a:tc>
                  <a:txBody>
                    <a:bodyPr/>
                    <a:lstStyle/>
                    <a:p>
                      <a:pPr algn="l" rtl="0" fontAlgn="ctr"/>
                      <a:r>
                        <a:rPr lang="en-US" sz="1000" b="0" i="1" u="none" strike="noStrike">
                          <a:solidFill>
                            <a:srgbClr val="000000"/>
                          </a:solidFill>
                          <a:effectLst/>
                          <a:latin typeface="Arial" panose="020B0604020202020204" pitchFamily="34" charset="0"/>
                        </a:rPr>
                        <a:t>Mimulus ringens</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rtl="0" fontAlgn="ctr"/>
                      <a:r>
                        <a:rPr lang="en-US" sz="1000" b="0" i="0" u="none" strike="noStrike">
                          <a:solidFill>
                            <a:srgbClr val="000000"/>
                          </a:solidFill>
                          <a:effectLst/>
                          <a:latin typeface="Arial" panose="020B0604020202020204" pitchFamily="34" charset="0"/>
                        </a:rPr>
                        <a:t> Square-Stemmed Monkeyflower</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3974812972"/>
                  </a:ext>
                </a:extLst>
              </a:tr>
              <a:tr h="155437">
                <a:tc>
                  <a:txBody>
                    <a:bodyPr/>
                    <a:lstStyle/>
                    <a:p>
                      <a:pPr algn="l" rtl="0" fontAlgn="ctr"/>
                      <a:r>
                        <a:rPr lang="en-US" sz="1000" b="0" i="1" u="none" strike="noStrike">
                          <a:solidFill>
                            <a:srgbClr val="000000"/>
                          </a:solidFill>
                          <a:effectLst/>
                          <a:latin typeface="Arial" panose="020B0604020202020204" pitchFamily="34" charset="0"/>
                        </a:rPr>
                        <a:t>Onoclea sensibilis</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rtl="0" fontAlgn="ctr"/>
                      <a:r>
                        <a:rPr lang="en-US" sz="1000" b="0" i="0" u="none" strike="noStrike">
                          <a:solidFill>
                            <a:srgbClr val="000000"/>
                          </a:solidFill>
                          <a:effectLst/>
                          <a:latin typeface="Arial" panose="020B0604020202020204" pitchFamily="34" charset="0"/>
                        </a:rPr>
                        <a:t> Sensitive Fern</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3776608603"/>
                  </a:ext>
                </a:extLst>
              </a:tr>
              <a:tr h="155437">
                <a:tc>
                  <a:txBody>
                    <a:bodyPr/>
                    <a:lstStyle/>
                    <a:p>
                      <a:pPr algn="l" rtl="0" fontAlgn="ctr"/>
                      <a:r>
                        <a:rPr lang="en-US" sz="1000" b="0" i="1" u="none" strike="noStrike">
                          <a:solidFill>
                            <a:srgbClr val="000000"/>
                          </a:solidFill>
                          <a:effectLst/>
                          <a:latin typeface="Arial" panose="020B0604020202020204" pitchFamily="34" charset="0"/>
                        </a:rPr>
                        <a:t>Penthorum sedoides</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rtl="0" fontAlgn="ctr"/>
                      <a:r>
                        <a:rPr lang="en-US" sz="1000" b="0" i="0" u="none" strike="noStrike">
                          <a:solidFill>
                            <a:srgbClr val="000000"/>
                          </a:solidFill>
                          <a:effectLst/>
                          <a:latin typeface="Arial" panose="020B0604020202020204" pitchFamily="34" charset="0"/>
                        </a:rPr>
                        <a:t> Ditch Stonecrop</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3105546568"/>
                  </a:ext>
                </a:extLst>
              </a:tr>
              <a:tr h="155437">
                <a:tc>
                  <a:txBody>
                    <a:bodyPr/>
                    <a:lstStyle/>
                    <a:p>
                      <a:pPr algn="l" fontAlgn="b"/>
                      <a:r>
                        <a:rPr lang="en-US" sz="1000" b="0" i="1" u="none" strike="noStrike">
                          <a:effectLst/>
                          <a:latin typeface="Arial" panose="020B0604020202020204" pitchFamily="34" charset="0"/>
                        </a:rPr>
                        <a:t>Pontenderia cordata</a:t>
                      </a:r>
                    </a:p>
                  </a:txBody>
                  <a:tcPr marL="9143" marR="9143" marT="9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000" b="0" i="0" u="none" strike="noStrike">
                          <a:solidFill>
                            <a:srgbClr val="000000"/>
                          </a:solidFill>
                          <a:effectLst/>
                          <a:latin typeface="Arial" panose="020B0604020202020204" pitchFamily="34" charset="0"/>
                        </a:rPr>
                        <a:t> Pickerelweed</a:t>
                      </a:r>
                    </a:p>
                  </a:txBody>
                  <a:tcPr marL="9143" marR="9143" marT="9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879960179"/>
                  </a:ext>
                </a:extLst>
              </a:tr>
              <a:tr h="155437">
                <a:tc>
                  <a:txBody>
                    <a:bodyPr/>
                    <a:lstStyle/>
                    <a:p>
                      <a:pPr algn="l" fontAlgn="b"/>
                      <a:r>
                        <a:rPr lang="en-US" sz="1000" b="0" i="1" u="none" strike="noStrike">
                          <a:effectLst/>
                          <a:latin typeface="Arial" panose="020B0604020202020204" pitchFamily="34" charset="0"/>
                        </a:rPr>
                        <a:t>Salix nigra</a:t>
                      </a:r>
                    </a:p>
                  </a:txBody>
                  <a:tcPr marL="9143" marR="9143" marT="9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000" b="0" i="0" u="none" strike="noStrike">
                          <a:solidFill>
                            <a:srgbClr val="000000"/>
                          </a:solidFill>
                          <a:effectLst/>
                          <a:latin typeface="Arial" panose="020B0604020202020204" pitchFamily="34" charset="0"/>
                        </a:rPr>
                        <a:t> Black Willow</a:t>
                      </a:r>
                    </a:p>
                  </a:txBody>
                  <a:tcPr marL="9143" marR="9143" marT="9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087072130"/>
                  </a:ext>
                </a:extLst>
              </a:tr>
              <a:tr h="155437">
                <a:tc>
                  <a:txBody>
                    <a:bodyPr/>
                    <a:lstStyle/>
                    <a:p>
                      <a:pPr algn="l" fontAlgn="b"/>
                      <a:r>
                        <a:rPr lang="en-US" sz="1000" b="0" i="1" u="none" strike="noStrike">
                          <a:effectLst/>
                          <a:latin typeface="Arial" panose="020B0604020202020204" pitchFamily="34" charset="0"/>
                        </a:rPr>
                        <a:t>Salix sericea</a:t>
                      </a:r>
                    </a:p>
                  </a:txBody>
                  <a:tcPr marL="9143" marR="9143" marT="9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000" b="0" i="0" u="none" strike="noStrike">
                          <a:effectLst/>
                          <a:latin typeface="Arial" panose="020B0604020202020204" pitchFamily="34" charset="0"/>
                        </a:rPr>
                        <a:t> Silky Willow</a:t>
                      </a:r>
                    </a:p>
                  </a:txBody>
                  <a:tcPr marL="9143" marR="9143" marT="9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381425449"/>
                  </a:ext>
                </a:extLst>
              </a:tr>
              <a:tr h="155437">
                <a:tc>
                  <a:txBody>
                    <a:bodyPr/>
                    <a:lstStyle/>
                    <a:p>
                      <a:pPr algn="l" fontAlgn="b"/>
                      <a:r>
                        <a:rPr lang="en-US" sz="1000" b="0" i="1" u="none" strike="noStrike">
                          <a:effectLst/>
                          <a:latin typeface="Arial" panose="020B0604020202020204" pitchFamily="34" charset="0"/>
                        </a:rPr>
                        <a:t>Schoenoplectus acutus</a:t>
                      </a:r>
                    </a:p>
                  </a:txBody>
                  <a:tcPr marL="9143" marR="9143" marT="9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000" b="0" i="0" u="none" strike="noStrike">
                          <a:solidFill>
                            <a:srgbClr val="000000"/>
                          </a:solidFill>
                          <a:effectLst/>
                          <a:latin typeface="Arial" panose="020B0604020202020204" pitchFamily="34" charset="0"/>
                        </a:rPr>
                        <a:t> Hardstem Bulrush</a:t>
                      </a:r>
                    </a:p>
                  </a:txBody>
                  <a:tcPr marL="9143" marR="9143" marT="9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2779724861"/>
                  </a:ext>
                </a:extLst>
              </a:tr>
              <a:tr h="155437">
                <a:tc>
                  <a:txBody>
                    <a:bodyPr/>
                    <a:lstStyle/>
                    <a:p>
                      <a:pPr algn="l" rtl="0" fontAlgn="ctr"/>
                      <a:r>
                        <a:rPr lang="en-US" sz="1000" b="0" i="1" u="none" strike="noStrike">
                          <a:solidFill>
                            <a:srgbClr val="000000"/>
                          </a:solidFill>
                          <a:effectLst/>
                          <a:latin typeface="Arial" panose="020B0604020202020204" pitchFamily="34" charset="0"/>
                        </a:rPr>
                        <a:t>Scirpus atrovirens</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rtl="0" fontAlgn="ctr"/>
                      <a:r>
                        <a:rPr lang="en-US" sz="1000" b="0" i="0" u="none" strike="noStrike">
                          <a:solidFill>
                            <a:srgbClr val="000000"/>
                          </a:solidFill>
                          <a:effectLst/>
                          <a:latin typeface="Arial" panose="020B0604020202020204" pitchFamily="34" charset="0"/>
                        </a:rPr>
                        <a:t> Green Bulrush</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341819686"/>
                  </a:ext>
                </a:extLst>
              </a:tr>
              <a:tr h="155437">
                <a:tc>
                  <a:txBody>
                    <a:bodyPr/>
                    <a:lstStyle/>
                    <a:p>
                      <a:pPr algn="l" rtl="0" fontAlgn="ctr"/>
                      <a:r>
                        <a:rPr lang="en-US" sz="1000" b="0" i="1" u="none" strike="noStrike">
                          <a:solidFill>
                            <a:srgbClr val="000000"/>
                          </a:solidFill>
                          <a:effectLst/>
                          <a:latin typeface="Arial" panose="020B0604020202020204" pitchFamily="34" charset="0"/>
                        </a:rPr>
                        <a:t>Scirpus cyperinus</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rtl="0" fontAlgn="ctr"/>
                      <a:r>
                        <a:rPr lang="en-US" sz="1000" b="0" i="0" u="none" strike="noStrike">
                          <a:solidFill>
                            <a:srgbClr val="000000"/>
                          </a:solidFill>
                          <a:effectLst/>
                          <a:latin typeface="Arial" panose="020B0604020202020204" pitchFamily="34" charset="0"/>
                        </a:rPr>
                        <a:t> Woolgrass</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4125822106"/>
                  </a:ext>
                </a:extLst>
              </a:tr>
              <a:tr h="155437">
                <a:tc>
                  <a:txBody>
                    <a:bodyPr/>
                    <a:lstStyle/>
                    <a:p>
                      <a:pPr algn="l" rtl="0" fontAlgn="ctr"/>
                      <a:r>
                        <a:rPr lang="en-US" sz="1000" b="0" i="1" u="none" strike="noStrike">
                          <a:solidFill>
                            <a:srgbClr val="000000"/>
                          </a:solidFill>
                          <a:effectLst/>
                          <a:latin typeface="Arial" panose="020B0604020202020204" pitchFamily="34" charset="0"/>
                        </a:rPr>
                        <a:t>Scirpus validus </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rtl="0" fontAlgn="ctr"/>
                      <a:r>
                        <a:rPr lang="en-US" sz="1000" b="0" i="0" u="none" strike="noStrike">
                          <a:solidFill>
                            <a:srgbClr val="000000"/>
                          </a:solidFill>
                          <a:effectLst/>
                          <a:latin typeface="Arial" panose="020B0604020202020204" pitchFamily="34" charset="0"/>
                        </a:rPr>
                        <a:t> Softstem Bulrush</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4238423697"/>
                  </a:ext>
                </a:extLst>
              </a:tr>
              <a:tr h="155437">
                <a:tc>
                  <a:txBody>
                    <a:bodyPr/>
                    <a:lstStyle/>
                    <a:p>
                      <a:pPr algn="l" rtl="0" fontAlgn="ctr"/>
                      <a:r>
                        <a:rPr lang="en-US" sz="1000" b="0" i="1" u="none" strike="noStrike">
                          <a:solidFill>
                            <a:srgbClr val="000000"/>
                          </a:solidFill>
                          <a:effectLst/>
                          <a:latin typeface="Arial" panose="020B0604020202020204" pitchFamily="34" charset="0"/>
                        </a:rPr>
                        <a:t>Solidago patula</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0" i="0" u="none" strike="noStrike">
                          <a:solidFill>
                            <a:srgbClr val="000000"/>
                          </a:solidFill>
                          <a:effectLst/>
                          <a:latin typeface="Arial" panose="020B0604020202020204" pitchFamily="34" charset="0"/>
                        </a:rPr>
                        <a:t> Roughleaf Goldenrod</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0799401"/>
                  </a:ext>
                </a:extLst>
              </a:tr>
              <a:tr h="155437">
                <a:tc>
                  <a:txBody>
                    <a:bodyPr/>
                    <a:lstStyle/>
                    <a:p>
                      <a:pPr algn="l" rtl="0" fontAlgn="ctr"/>
                      <a:r>
                        <a:rPr lang="en-US" sz="1000" b="0" i="1" u="none" strike="noStrike">
                          <a:solidFill>
                            <a:srgbClr val="000000"/>
                          </a:solidFill>
                          <a:effectLst/>
                          <a:latin typeface="Arial" panose="020B0604020202020204" pitchFamily="34" charset="0"/>
                        </a:rPr>
                        <a:t>Sparganium americanum</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0" i="0" u="none" strike="noStrike">
                          <a:solidFill>
                            <a:srgbClr val="000000"/>
                          </a:solidFill>
                          <a:effectLst/>
                          <a:latin typeface="Arial" panose="020B0604020202020204" pitchFamily="34" charset="0"/>
                        </a:rPr>
                        <a:t> Eastern Bur-Reed</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3279466"/>
                  </a:ext>
                </a:extLst>
              </a:tr>
              <a:tr h="164580">
                <a:tc>
                  <a:txBody>
                    <a:bodyPr/>
                    <a:lstStyle/>
                    <a:p>
                      <a:pPr algn="l" rtl="0" fontAlgn="ctr"/>
                      <a:r>
                        <a:rPr lang="en-US" sz="1000" b="0" i="1" u="none" strike="noStrike">
                          <a:solidFill>
                            <a:srgbClr val="000000"/>
                          </a:solidFill>
                          <a:effectLst/>
                          <a:latin typeface="Arial" panose="020B0604020202020204" pitchFamily="34" charset="0"/>
                        </a:rPr>
                        <a:t>Sparganium eurycarpum</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0" i="0" u="none" strike="noStrike">
                          <a:solidFill>
                            <a:srgbClr val="000000"/>
                          </a:solidFill>
                          <a:effectLst/>
                          <a:latin typeface="Arial" panose="020B0604020202020204" pitchFamily="34" charset="0"/>
                        </a:rPr>
                        <a:t> Giant Bur-Reed</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48761870"/>
                  </a:ext>
                </a:extLst>
              </a:tr>
              <a:tr h="164580">
                <a:tc>
                  <a:txBody>
                    <a:bodyPr/>
                    <a:lstStyle/>
                    <a:p>
                      <a:pPr algn="l" rtl="0" fontAlgn="ctr"/>
                      <a:r>
                        <a:rPr lang="en-US" sz="1000" b="0" i="1" u="none" strike="noStrike">
                          <a:solidFill>
                            <a:srgbClr val="000000"/>
                          </a:solidFill>
                          <a:effectLst/>
                          <a:latin typeface="Arial" panose="020B0604020202020204" pitchFamily="34" charset="0"/>
                        </a:rPr>
                        <a:t>Verbena hastata</a:t>
                      </a: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rtl="0" fontAlgn="ctr"/>
                      <a:r>
                        <a:rPr lang="en-US" sz="1000" b="0" i="0" u="none" strike="noStrike" dirty="0">
                          <a:solidFill>
                            <a:srgbClr val="000000"/>
                          </a:solidFill>
                          <a:effectLst/>
                          <a:latin typeface="Arial" panose="020B0604020202020204" pitchFamily="34" charset="0"/>
                        </a:rPr>
                        <a:t> Blue </a:t>
                      </a:r>
                      <a:r>
                        <a:rPr lang="en-US" sz="1000" b="0" i="0" u="none" strike="noStrike" dirty="0" err="1">
                          <a:solidFill>
                            <a:srgbClr val="000000"/>
                          </a:solidFill>
                          <a:effectLst/>
                          <a:latin typeface="Arial" panose="020B0604020202020204" pitchFamily="34" charset="0"/>
                        </a:rPr>
                        <a:t>Vervain</a:t>
                      </a:r>
                      <a:endParaRPr lang="en-US" sz="1000" b="0" i="0" u="none" strike="noStrike" dirty="0">
                        <a:solidFill>
                          <a:srgbClr val="000000"/>
                        </a:solidFill>
                        <a:effectLst/>
                        <a:latin typeface="Arial" panose="020B0604020202020204" pitchFamily="34" charset="0"/>
                      </a:endParaRPr>
                    </a:p>
                  </a:txBody>
                  <a:tcPr marL="9143" marR="9143" marT="9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3948939328"/>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Vegetation Analysis</a:t>
            </a:r>
          </a:p>
        </p:txBody>
      </p:sp>
      <p:graphicFrame>
        <p:nvGraphicFramePr>
          <p:cNvPr id="4" name="Content Placeholder 3">
            <a:extLst>
              <a:ext uri="{FF2B5EF4-FFF2-40B4-BE49-F238E27FC236}">
                <a16:creationId xmlns:a16="http://schemas.microsoft.com/office/drawing/2014/main" id="{D09555C5-2279-4F1D-849C-28B7A2664F12}"/>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Vegetation Analysis</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Vegetation Analysis</a:t>
            </a: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Vegetation Analysis</a:t>
            </a:r>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Vegetation Analysis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22806351"/>
              </p:ext>
            </p:extLst>
          </p:nvPr>
        </p:nvGraphicFramePr>
        <p:xfrm>
          <a:off x="2093468" y="4495800"/>
          <a:ext cx="5007864" cy="1562100"/>
        </p:xfrm>
        <a:graphic>
          <a:graphicData uri="http://schemas.openxmlformats.org/drawingml/2006/table">
            <a:tbl>
              <a:tblPr/>
              <a:tblGrid>
                <a:gridCol w="838200">
                  <a:extLst>
                    <a:ext uri="{9D8B030D-6E8A-4147-A177-3AD203B41FA5}">
                      <a16:colId xmlns:a16="http://schemas.microsoft.com/office/drawing/2014/main" val="20000"/>
                    </a:ext>
                  </a:extLst>
                </a:gridCol>
                <a:gridCol w="521208">
                  <a:extLst>
                    <a:ext uri="{9D8B030D-6E8A-4147-A177-3AD203B41FA5}">
                      <a16:colId xmlns:a16="http://schemas.microsoft.com/office/drawing/2014/main" val="20001"/>
                    </a:ext>
                  </a:extLst>
                </a:gridCol>
                <a:gridCol w="521208">
                  <a:extLst>
                    <a:ext uri="{9D8B030D-6E8A-4147-A177-3AD203B41FA5}">
                      <a16:colId xmlns:a16="http://schemas.microsoft.com/office/drawing/2014/main" val="20002"/>
                    </a:ext>
                  </a:extLst>
                </a:gridCol>
                <a:gridCol w="521208">
                  <a:extLst>
                    <a:ext uri="{9D8B030D-6E8A-4147-A177-3AD203B41FA5}">
                      <a16:colId xmlns:a16="http://schemas.microsoft.com/office/drawing/2014/main" val="20003"/>
                    </a:ext>
                  </a:extLst>
                </a:gridCol>
                <a:gridCol w="521208">
                  <a:extLst>
                    <a:ext uri="{9D8B030D-6E8A-4147-A177-3AD203B41FA5}">
                      <a16:colId xmlns:a16="http://schemas.microsoft.com/office/drawing/2014/main" val="20004"/>
                    </a:ext>
                  </a:extLst>
                </a:gridCol>
                <a:gridCol w="521208">
                  <a:extLst>
                    <a:ext uri="{9D8B030D-6E8A-4147-A177-3AD203B41FA5}">
                      <a16:colId xmlns:a16="http://schemas.microsoft.com/office/drawing/2014/main" val="20005"/>
                    </a:ext>
                  </a:extLst>
                </a:gridCol>
                <a:gridCol w="521208">
                  <a:extLst>
                    <a:ext uri="{9D8B030D-6E8A-4147-A177-3AD203B41FA5}">
                      <a16:colId xmlns:a16="http://schemas.microsoft.com/office/drawing/2014/main" val="20006"/>
                    </a:ext>
                  </a:extLst>
                </a:gridCol>
                <a:gridCol w="521208">
                  <a:extLst>
                    <a:ext uri="{9D8B030D-6E8A-4147-A177-3AD203B41FA5}">
                      <a16:colId xmlns:a16="http://schemas.microsoft.com/office/drawing/2014/main" val="20007"/>
                    </a:ext>
                  </a:extLst>
                </a:gridCol>
                <a:gridCol w="521208">
                  <a:extLst>
                    <a:ext uri="{9D8B030D-6E8A-4147-A177-3AD203B41FA5}">
                      <a16:colId xmlns:a16="http://schemas.microsoft.com/office/drawing/2014/main" val="20008"/>
                    </a:ext>
                  </a:extLst>
                </a:gridCol>
              </a:tblGrid>
              <a:tr h="200025">
                <a:tc>
                  <a:txBody>
                    <a:bodyPr/>
                    <a:lstStyle/>
                    <a:p>
                      <a:pPr algn="ctr" fontAlgn="b"/>
                      <a:r>
                        <a:rPr lang="en-US" sz="1100" b="1" i="0" u="none" strike="noStrike" dirty="0">
                          <a:solidFill>
                            <a:srgbClr val="000000"/>
                          </a:solidFill>
                          <a:latin typeface="Calibri"/>
                        </a:rPr>
                        <a:t>Date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latin typeface="Calibri"/>
                        </a:rPr>
                        <a:t>MP5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a:solidFill>
                            <a:srgbClr val="000000"/>
                          </a:solidFill>
                          <a:latin typeface="Calibri"/>
                        </a:rPr>
                        <a:t>MP6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a:solidFill>
                            <a:srgbClr val="000000"/>
                          </a:solidFill>
                          <a:latin typeface="Calibri"/>
                        </a:rPr>
                        <a:t>MP7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a:solidFill>
                            <a:srgbClr val="000000"/>
                          </a:solidFill>
                          <a:latin typeface="Calibri"/>
                        </a:rPr>
                        <a:t>MP8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E2F3"/>
                    </a:solidFill>
                  </a:tcPr>
                </a:tc>
                <a:tc>
                  <a:txBody>
                    <a:bodyPr/>
                    <a:lstStyle/>
                    <a:p>
                      <a:pPr algn="ctr" fontAlgn="b"/>
                      <a:r>
                        <a:rPr lang="en-US" sz="1100" b="1" i="0" u="none" strike="noStrike" dirty="0">
                          <a:solidFill>
                            <a:srgbClr val="000000"/>
                          </a:solidFill>
                          <a:latin typeface="Calibri"/>
                        </a:rPr>
                        <a:t>MP9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E2F3"/>
                    </a:solidFill>
                  </a:tcPr>
                </a:tc>
                <a:tc>
                  <a:txBody>
                    <a:bodyPr/>
                    <a:lstStyle/>
                    <a:p>
                      <a:pPr algn="ctr" fontAlgn="b"/>
                      <a:r>
                        <a:rPr lang="en-US" sz="1100" b="1" i="0" u="none" strike="noStrike">
                          <a:solidFill>
                            <a:srgbClr val="000000"/>
                          </a:solidFill>
                          <a:latin typeface="Calibri"/>
                        </a:rPr>
                        <a:t>MP10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E2F3"/>
                    </a:solidFill>
                  </a:tcPr>
                </a:tc>
                <a:tc>
                  <a:txBody>
                    <a:bodyPr/>
                    <a:lstStyle/>
                    <a:p>
                      <a:pPr algn="ctr" fontAlgn="b"/>
                      <a:r>
                        <a:rPr lang="en-US" sz="1100" b="1" i="0" u="none" strike="noStrike" dirty="0">
                          <a:solidFill>
                            <a:srgbClr val="000000"/>
                          </a:solidFill>
                          <a:latin typeface="Calibri"/>
                        </a:rPr>
                        <a:t>MP11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a:solidFill>
                            <a:srgbClr val="000000"/>
                          </a:solidFill>
                          <a:latin typeface="Calibri"/>
                        </a:rPr>
                        <a:t>MP12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00025">
                <a:tc>
                  <a:txBody>
                    <a:bodyPr/>
                    <a:lstStyle/>
                    <a:p>
                      <a:pPr algn="ctr" fontAlgn="b"/>
                      <a:r>
                        <a:rPr lang="en-US" sz="1100" b="1" i="0" u="none" strike="noStrike" dirty="0">
                          <a:solidFill>
                            <a:srgbClr val="000000"/>
                          </a:solidFill>
                          <a:latin typeface="Calibri"/>
                        </a:rPr>
                        <a:t>Jun-16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dirty="0">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0500">
                <a:tc>
                  <a:txBody>
                    <a:bodyPr/>
                    <a:lstStyle/>
                    <a:p>
                      <a:pPr algn="ctr" fontAlgn="b"/>
                      <a:r>
                        <a:rPr lang="en-US" sz="1100" b="1" i="0" u="none" strike="noStrike" dirty="0">
                          <a:solidFill>
                            <a:srgbClr val="000000"/>
                          </a:solidFill>
                          <a:latin typeface="Calibri"/>
                        </a:rPr>
                        <a:t>Oct-16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dirty="0">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90500">
                <a:tc>
                  <a:txBody>
                    <a:bodyPr/>
                    <a:lstStyle/>
                    <a:p>
                      <a:pPr algn="ctr" fontAlgn="b"/>
                      <a:r>
                        <a:rPr lang="en-US" sz="1100" b="1" i="0" u="none" strike="noStrike" dirty="0">
                          <a:solidFill>
                            <a:srgbClr val="000000"/>
                          </a:solidFill>
                          <a:latin typeface="Calibri"/>
                        </a:rPr>
                        <a:t>Jun-17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90500">
                <a:tc>
                  <a:txBody>
                    <a:bodyPr/>
                    <a:lstStyle/>
                    <a:p>
                      <a:pPr algn="ctr" fontAlgn="b"/>
                      <a:r>
                        <a:rPr lang="en-US" sz="1100" b="1" i="0" u="none" strike="noStrike" dirty="0">
                          <a:solidFill>
                            <a:srgbClr val="000000"/>
                          </a:solidFill>
                          <a:latin typeface="Calibri"/>
                        </a:rPr>
                        <a:t>Sep-17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90500">
                <a:tc>
                  <a:txBody>
                    <a:bodyPr/>
                    <a:lstStyle/>
                    <a:p>
                      <a:pPr algn="ctr" fontAlgn="b"/>
                      <a:r>
                        <a:rPr lang="en-US" sz="1100" b="1" i="0" u="none" strike="noStrike" dirty="0">
                          <a:solidFill>
                            <a:srgbClr val="000000"/>
                          </a:solidFill>
                          <a:latin typeface="Calibri"/>
                        </a:rPr>
                        <a:t>Jun-18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00025">
                <a:tc>
                  <a:txBody>
                    <a:bodyPr/>
                    <a:lstStyle/>
                    <a:p>
                      <a:pPr algn="ctr" fontAlgn="b"/>
                      <a:r>
                        <a:rPr lang="en-US" sz="1100" b="1" i="0" u="none" strike="noStrike" dirty="0">
                          <a:solidFill>
                            <a:srgbClr val="000000"/>
                          </a:solidFill>
                          <a:latin typeface="Calibri"/>
                        </a:rPr>
                        <a:t>Oct-18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dirty="0">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dirty="0">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dirty="0">
                          <a:solidFill>
                            <a:srgbClr val="000000"/>
                          </a:solidFill>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00025">
                <a:tc>
                  <a:txBody>
                    <a:bodyPr/>
                    <a:lstStyle/>
                    <a:p>
                      <a:pPr algn="r" fontAlgn="b"/>
                      <a:r>
                        <a:rPr lang="en-US" sz="1100" b="1" i="0" u="none" strike="noStrike">
                          <a:solidFill>
                            <a:srgbClr val="000000"/>
                          </a:solidFill>
                          <a:latin typeface="Calibri"/>
                        </a:rPr>
                        <a:t>Average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latin typeface="Calibri"/>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a:solidFill>
                            <a:srgbClr val="000000"/>
                          </a:solidFill>
                          <a:latin typeface="Calibri"/>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latin typeface="Calibri"/>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a:solidFill>
                            <a:srgbClr val="000000"/>
                          </a:solidFill>
                          <a:latin typeface="Calibri"/>
                        </a:rPr>
                        <a:t>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a:txBody>
                    <a:bodyPr/>
                    <a:lstStyle/>
                    <a:p>
                      <a:pPr algn="ctr" fontAlgn="b"/>
                      <a:r>
                        <a:rPr lang="en-US" sz="1100" b="1" i="0" u="none" strike="noStrike">
                          <a:solidFill>
                            <a:srgbClr val="000000"/>
                          </a:solidFill>
                          <a:latin typeface="Calibri"/>
                        </a:rPr>
                        <a:t>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a:txBody>
                    <a:bodyPr/>
                    <a:lstStyle/>
                    <a:p>
                      <a:pPr algn="ctr" fontAlgn="b"/>
                      <a:r>
                        <a:rPr lang="en-US" sz="1100" b="1" i="0" u="none" strike="noStrike">
                          <a:solidFill>
                            <a:srgbClr val="000000"/>
                          </a:solidFill>
                          <a:latin typeface="Calibri"/>
                        </a:rPr>
                        <a:t>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a:txBody>
                    <a:bodyPr/>
                    <a:lstStyle/>
                    <a:p>
                      <a:pPr algn="ctr" fontAlgn="b"/>
                      <a:r>
                        <a:rPr lang="en-US" sz="1100" b="1" i="0" u="none" strike="noStrike">
                          <a:solidFill>
                            <a:srgbClr val="000000"/>
                          </a:solidFill>
                          <a:latin typeface="Calibri"/>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latin typeface="Calibri"/>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6" name="Title 1">
            <a:extLst>
              <a:ext uri="{FF2B5EF4-FFF2-40B4-BE49-F238E27FC236}">
                <a16:creationId xmlns:a16="http://schemas.microsoft.com/office/drawing/2014/main" id="{70B4D2D8-F818-4092-A29D-57A8837B993E}"/>
              </a:ext>
            </a:extLst>
          </p:cNvPr>
          <p:cNvSpPr txBox="1">
            <a:spLocks/>
          </p:cNvSpPr>
          <p:nvPr/>
        </p:nvSpPr>
        <p:spPr>
          <a:xfrm>
            <a:off x="1968500" y="1498076"/>
            <a:ext cx="5257800" cy="60119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mn-lt"/>
              </a:rPr>
              <a:t>Hydrologic Conditions of Wetlands B &amp; C</a:t>
            </a:r>
          </a:p>
        </p:txBody>
      </p:sp>
      <p:sp>
        <p:nvSpPr>
          <p:cNvPr id="9" name="Title 1">
            <a:extLst>
              <a:ext uri="{FF2B5EF4-FFF2-40B4-BE49-F238E27FC236}">
                <a16:creationId xmlns:a16="http://schemas.microsoft.com/office/drawing/2014/main" id="{B83C8AC8-40A8-4B09-B90B-96F09F7D3141}"/>
              </a:ext>
            </a:extLst>
          </p:cNvPr>
          <p:cNvSpPr txBox="1">
            <a:spLocks/>
          </p:cNvSpPr>
          <p:nvPr/>
        </p:nvSpPr>
        <p:spPr>
          <a:xfrm>
            <a:off x="1866900" y="4009295"/>
            <a:ext cx="5461000" cy="60119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latin typeface="+mn-lt"/>
              </a:rPr>
              <a:t>Species Richness of Monitoring Points</a:t>
            </a:r>
          </a:p>
        </p:txBody>
      </p:sp>
      <p:graphicFrame>
        <p:nvGraphicFramePr>
          <p:cNvPr id="10" name="Table 9">
            <a:extLst>
              <a:ext uri="{FF2B5EF4-FFF2-40B4-BE49-F238E27FC236}">
                <a16:creationId xmlns:a16="http://schemas.microsoft.com/office/drawing/2014/main" id="{B5C90256-DC84-47C3-84BA-A7D1D0FDAFFB}"/>
              </a:ext>
            </a:extLst>
          </p:cNvPr>
          <p:cNvGraphicFramePr>
            <a:graphicFrameLocks noGrp="1"/>
          </p:cNvGraphicFramePr>
          <p:nvPr>
            <p:extLst>
              <p:ext uri="{D42A27DB-BD31-4B8C-83A1-F6EECF244321}">
                <p14:modId xmlns:p14="http://schemas.microsoft.com/office/powerpoint/2010/main" val="1896322094"/>
              </p:ext>
            </p:extLst>
          </p:nvPr>
        </p:nvGraphicFramePr>
        <p:xfrm>
          <a:off x="2093441" y="1968680"/>
          <a:ext cx="4993159" cy="1821180"/>
        </p:xfrm>
        <a:graphic>
          <a:graphicData uri="http://schemas.openxmlformats.org/drawingml/2006/table">
            <a:tbl>
              <a:tblPr/>
              <a:tblGrid>
                <a:gridCol w="835791">
                  <a:extLst>
                    <a:ext uri="{9D8B030D-6E8A-4147-A177-3AD203B41FA5}">
                      <a16:colId xmlns:a16="http://schemas.microsoft.com/office/drawing/2014/main" val="1807058391"/>
                    </a:ext>
                  </a:extLst>
                </a:gridCol>
                <a:gridCol w="519671">
                  <a:extLst>
                    <a:ext uri="{9D8B030D-6E8A-4147-A177-3AD203B41FA5}">
                      <a16:colId xmlns:a16="http://schemas.microsoft.com/office/drawing/2014/main" val="558440913"/>
                    </a:ext>
                  </a:extLst>
                </a:gridCol>
                <a:gridCol w="519671">
                  <a:extLst>
                    <a:ext uri="{9D8B030D-6E8A-4147-A177-3AD203B41FA5}">
                      <a16:colId xmlns:a16="http://schemas.microsoft.com/office/drawing/2014/main" val="2279574425"/>
                    </a:ext>
                  </a:extLst>
                </a:gridCol>
                <a:gridCol w="519671">
                  <a:extLst>
                    <a:ext uri="{9D8B030D-6E8A-4147-A177-3AD203B41FA5}">
                      <a16:colId xmlns:a16="http://schemas.microsoft.com/office/drawing/2014/main" val="654904021"/>
                    </a:ext>
                  </a:extLst>
                </a:gridCol>
                <a:gridCol w="519671">
                  <a:extLst>
                    <a:ext uri="{9D8B030D-6E8A-4147-A177-3AD203B41FA5}">
                      <a16:colId xmlns:a16="http://schemas.microsoft.com/office/drawing/2014/main" val="4192567420"/>
                    </a:ext>
                  </a:extLst>
                </a:gridCol>
                <a:gridCol w="519671">
                  <a:extLst>
                    <a:ext uri="{9D8B030D-6E8A-4147-A177-3AD203B41FA5}">
                      <a16:colId xmlns:a16="http://schemas.microsoft.com/office/drawing/2014/main" val="2106198362"/>
                    </a:ext>
                  </a:extLst>
                </a:gridCol>
                <a:gridCol w="519671">
                  <a:extLst>
                    <a:ext uri="{9D8B030D-6E8A-4147-A177-3AD203B41FA5}">
                      <a16:colId xmlns:a16="http://schemas.microsoft.com/office/drawing/2014/main" val="160663059"/>
                    </a:ext>
                  </a:extLst>
                </a:gridCol>
                <a:gridCol w="519671">
                  <a:extLst>
                    <a:ext uri="{9D8B030D-6E8A-4147-A177-3AD203B41FA5}">
                      <a16:colId xmlns:a16="http://schemas.microsoft.com/office/drawing/2014/main" val="1426597990"/>
                    </a:ext>
                  </a:extLst>
                </a:gridCol>
                <a:gridCol w="519671">
                  <a:extLst>
                    <a:ext uri="{9D8B030D-6E8A-4147-A177-3AD203B41FA5}">
                      <a16:colId xmlns:a16="http://schemas.microsoft.com/office/drawing/2014/main" val="3134804133"/>
                    </a:ext>
                  </a:extLst>
                </a:gridCol>
              </a:tblGrid>
              <a:tr h="190500">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gridSpan="8">
                  <a:txBody>
                    <a:bodyPr/>
                    <a:lstStyle/>
                    <a:p>
                      <a:r>
                        <a:rPr lang="en-US" sz="1100" b="1" dirty="0"/>
                        <a:t>Water Depth/Soil Saturation of Constructed Wetlands (inches)</a:t>
                      </a:r>
                    </a:p>
                  </a:txBody>
                  <a:tcPr>
                    <a:lnL w="6350" cap="flat" cmpd="sng" algn="ctr">
                      <a:solidFill>
                        <a:srgbClr val="000000"/>
                      </a:solidFill>
                      <a:prstDash val="solid"/>
                      <a:round/>
                      <a:headEnd type="none" w="med" len="med"/>
                      <a:tailEnd type="none" w="med" len="med"/>
                    </a:lnL>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9865256"/>
                  </a:ext>
                </a:extLst>
              </a:tr>
              <a:tr h="200025">
                <a:tc>
                  <a:txBody>
                    <a:bodyPr/>
                    <a:lstStyle/>
                    <a:p>
                      <a:pPr algn="ctr" fontAlgn="b"/>
                      <a:r>
                        <a:rPr lang="en-US" sz="1100" b="1" i="0" u="none" strike="noStrike" dirty="0">
                          <a:solidFill>
                            <a:srgbClr val="000000"/>
                          </a:solidFill>
                          <a:effectLst/>
                          <a:latin typeface="Calibri" panose="020F0502020204030204" pitchFamily="34" charset="0"/>
                        </a:rPr>
                        <a:t>Date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a:solidFill>
                            <a:srgbClr val="000000"/>
                          </a:solidFill>
                          <a:effectLst/>
                          <a:latin typeface="Calibri" panose="020F0502020204030204" pitchFamily="34" charset="0"/>
                        </a:rPr>
                        <a:t>MP5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25400" cap="flat" cmpd="dbl"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a:solidFill>
                            <a:srgbClr val="000000"/>
                          </a:solidFill>
                          <a:effectLst/>
                          <a:latin typeface="Calibri" panose="020F0502020204030204" pitchFamily="34" charset="0"/>
                        </a:rPr>
                        <a:t>MP6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a:solidFill>
                            <a:srgbClr val="000000"/>
                          </a:solidFill>
                          <a:effectLst/>
                          <a:latin typeface="Calibri" panose="020F0502020204030204" pitchFamily="34" charset="0"/>
                        </a:rPr>
                        <a:t>MP7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a:solidFill>
                            <a:srgbClr val="000000"/>
                          </a:solidFill>
                          <a:effectLst/>
                          <a:latin typeface="Calibri" panose="020F0502020204030204" pitchFamily="34" charset="0"/>
                        </a:rPr>
                        <a:t>MP8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E2F3"/>
                    </a:solidFill>
                  </a:tcPr>
                </a:tc>
                <a:tc>
                  <a:txBody>
                    <a:bodyPr/>
                    <a:lstStyle/>
                    <a:p>
                      <a:pPr algn="ctr" fontAlgn="b"/>
                      <a:r>
                        <a:rPr lang="en-US" sz="1100" b="1" i="0" u="none" strike="noStrike">
                          <a:solidFill>
                            <a:srgbClr val="000000"/>
                          </a:solidFill>
                          <a:effectLst/>
                          <a:latin typeface="Calibri" panose="020F0502020204030204" pitchFamily="34" charset="0"/>
                        </a:rPr>
                        <a:t>MP9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E2F3"/>
                    </a:solidFill>
                  </a:tcPr>
                </a:tc>
                <a:tc>
                  <a:txBody>
                    <a:bodyPr/>
                    <a:lstStyle/>
                    <a:p>
                      <a:pPr algn="ctr" fontAlgn="b"/>
                      <a:r>
                        <a:rPr lang="en-US" sz="1100" b="1" i="0" u="none" strike="noStrike" dirty="0">
                          <a:solidFill>
                            <a:srgbClr val="000000"/>
                          </a:solidFill>
                          <a:effectLst/>
                          <a:latin typeface="Calibri" panose="020F0502020204030204" pitchFamily="34" charset="0"/>
                        </a:rPr>
                        <a:t>MP10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E2F3"/>
                    </a:solidFill>
                  </a:tcPr>
                </a:tc>
                <a:tc>
                  <a:txBody>
                    <a:bodyPr/>
                    <a:lstStyle/>
                    <a:p>
                      <a:pPr algn="ctr" fontAlgn="b"/>
                      <a:r>
                        <a:rPr lang="en-US" sz="1100" b="1" i="0" u="none" strike="noStrike" dirty="0">
                          <a:solidFill>
                            <a:srgbClr val="000000"/>
                          </a:solidFill>
                          <a:effectLst/>
                          <a:latin typeface="Calibri" panose="020F0502020204030204" pitchFamily="34" charset="0"/>
                        </a:rPr>
                        <a:t>MP11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a:solidFill>
                            <a:srgbClr val="000000"/>
                          </a:solidFill>
                          <a:effectLst/>
                          <a:latin typeface="Calibri" panose="020F0502020204030204" pitchFamily="34" charset="0"/>
                        </a:rPr>
                        <a:t>MP12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24829176"/>
                  </a:ext>
                </a:extLst>
              </a:tr>
              <a:tr h="200025">
                <a:tc>
                  <a:txBody>
                    <a:bodyPr/>
                    <a:lstStyle/>
                    <a:p>
                      <a:pPr algn="ctr" fontAlgn="b"/>
                      <a:r>
                        <a:rPr lang="en-US" sz="1100" b="1" i="0" u="none" strike="noStrike">
                          <a:solidFill>
                            <a:srgbClr val="000000"/>
                          </a:solidFill>
                          <a:effectLst/>
                          <a:latin typeface="Calibri" panose="020F0502020204030204" pitchFamily="34" charset="0"/>
                        </a:rPr>
                        <a:t>Jun-16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89696710"/>
                  </a:ext>
                </a:extLst>
              </a:tr>
              <a:tr h="190500">
                <a:tc>
                  <a:txBody>
                    <a:bodyPr/>
                    <a:lstStyle/>
                    <a:p>
                      <a:pPr algn="ctr" fontAlgn="b"/>
                      <a:r>
                        <a:rPr lang="en-US" sz="1100" b="1" i="0" u="none" strike="noStrike">
                          <a:solidFill>
                            <a:srgbClr val="000000"/>
                          </a:solidFill>
                          <a:effectLst/>
                          <a:latin typeface="Calibri" panose="020F0502020204030204" pitchFamily="34" charset="0"/>
                        </a:rPr>
                        <a:t>Oct-16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a:solidFill>
                            <a:srgbClr val="000000"/>
                          </a:solidFill>
                          <a:effectLst/>
                          <a:latin typeface="Calibri" panose="020F0502020204030204" pitchFamily="34" charset="0"/>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a:solidFill>
                            <a:srgbClr val="000000"/>
                          </a:solidFill>
                          <a:effectLst/>
                          <a:latin typeface="Calibri" panose="020F0502020204030204" pitchFamily="34" charset="0"/>
                        </a:rPr>
                        <a: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68165153"/>
                  </a:ext>
                </a:extLst>
              </a:tr>
              <a:tr h="190500">
                <a:tc>
                  <a:txBody>
                    <a:bodyPr/>
                    <a:lstStyle/>
                    <a:p>
                      <a:pPr algn="ctr" fontAlgn="b"/>
                      <a:r>
                        <a:rPr lang="en-US" sz="1100" b="1" i="0" u="none" strike="noStrike">
                          <a:solidFill>
                            <a:srgbClr val="000000"/>
                          </a:solidFill>
                          <a:effectLst/>
                          <a:latin typeface="Calibri" panose="020F0502020204030204" pitchFamily="34" charset="0"/>
                        </a:rPr>
                        <a:t>Jun-17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a:solidFill>
                            <a:srgbClr val="000000"/>
                          </a:solidFill>
                          <a:effectLst/>
                          <a:latin typeface="Calibri" panose="020F0502020204030204" pitchFamily="34" charset="0"/>
                        </a:rPr>
                        <a:t>4.25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a:solidFill>
                            <a:srgbClr val="000000"/>
                          </a:solidFill>
                          <a:effectLst/>
                          <a:latin typeface="Calibri" panose="020F0502020204030204" pitchFamily="34" charset="0"/>
                        </a:rPr>
                        <a:t>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79457183"/>
                  </a:ext>
                </a:extLst>
              </a:tr>
              <a:tr h="190500">
                <a:tc>
                  <a:txBody>
                    <a:bodyPr/>
                    <a:lstStyle/>
                    <a:p>
                      <a:pPr algn="ctr" fontAlgn="b"/>
                      <a:r>
                        <a:rPr lang="en-US" sz="1100" b="1" i="0" u="none" strike="noStrike">
                          <a:solidFill>
                            <a:srgbClr val="000000"/>
                          </a:solidFill>
                          <a:effectLst/>
                          <a:latin typeface="Calibri" panose="020F0502020204030204" pitchFamily="34" charset="0"/>
                        </a:rPr>
                        <a:t>Sep-17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68855219"/>
                  </a:ext>
                </a:extLst>
              </a:tr>
              <a:tr h="190500">
                <a:tc>
                  <a:txBody>
                    <a:bodyPr/>
                    <a:lstStyle/>
                    <a:p>
                      <a:pPr algn="ctr" fontAlgn="b"/>
                      <a:r>
                        <a:rPr lang="en-US" sz="1100" b="1" i="0" u="none" strike="noStrike">
                          <a:solidFill>
                            <a:srgbClr val="000000"/>
                          </a:solidFill>
                          <a:effectLst/>
                          <a:latin typeface="Calibri" panose="020F0502020204030204" pitchFamily="34" charset="0"/>
                        </a:rPr>
                        <a:t>Jun-18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a:solidFill>
                            <a:srgbClr val="000000"/>
                          </a:solidFill>
                          <a:effectLst/>
                          <a:latin typeface="Calibri" panose="020F0502020204030204" pitchFamily="34" charset="0"/>
                        </a:rPr>
                        <a: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72571290"/>
                  </a:ext>
                </a:extLst>
              </a:tr>
              <a:tr h="200025">
                <a:tc>
                  <a:txBody>
                    <a:bodyPr/>
                    <a:lstStyle/>
                    <a:p>
                      <a:pPr algn="ctr" fontAlgn="b"/>
                      <a:r>
                        <a:rPr lang="en-US" sz="1100" b="1" i="0" u="none" strike="noStrike">
                          <a:solidFill>
                            <a:srgbClr val="000000"/>
                          </a:solidFill>
                          <a:effectLst/>
                          <a:latin typeface="Calibri" panose="020F0502020204030204" pitchFamily="34" charset="0"/>
                        </a:rPr>
                        <a:t>Oct-18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3.25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a:solidFill>
                            <a:srgbClr val="000000"/>
                          </a:solidFill>
                          <a:effectLst/>
                          <a:latin typeface="Calibri" panose="020F0502020204030204" pitchFamily="34" charset="0"/>
                        </a:rPr>
                        <a:t>6.75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a:solidFill>
                            <a:srgbClr val="000000"/>
                          </a:solidFill>
                          <a:effectLst/>
                          <a:latin typeface="Calibri" panose="020F050202020403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a:solidFill>
                            <a:srgbClr val="000000"/>
                          </a:solidFill>
                          <a:effectLst/>
                          <a:latin typeface="Calibri" panose="020F0502020204030204" pitchFamily="34" charset="0"/>
                        </a:rPr>
                        <a: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0.75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77939900"/>
                  </a:ext>
                </a:extLst>
              </a:tr>
              <a:tr h="200025">
                <a:tc>
                  <a:txBody>
                    <a:bodyPr/>
                    <a:lstStyle/>
                    <a:p>
                      <a:pPr algn="ctr" fontAlgn="b"/>
                      <a:r>
                        <a:rPr lang="en-US" sz="1100" b="1" i="0" u="none" strike="noStrike">
                          <a:solidFill>
                            <a:srgbClr val="000000"/>
                          </a:solidFill>
                          <a:effectLst/>
                          <a:latin typeface="Calibri" panose="020F0502020204030204" pitchFamily="34" charset="0"/>
                        </a:rPr>
                        <a:t>Average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a:solidFill>
                            <a:srgbClr val="000000"/>
                          </a:solidFill>
                          <a:effectLst/>
                          <a:latin typeface="Calibri" panose="020F0502020204030204" pitchFamily="34" charset="0"/>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a:solidFill>
                            <a:srgbClr val="000000"/>
                          </a:solidFill>
                          <a:effectLst/>
                          <a:latin typeface="Calibri" panose="020F050202020403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a:txBody>
                    <a:bodyPr/>
                    <a:lstStyle/>
                    <a:p>
                      <a:pPr algn="ctr" fontAlgn="b"/>
                      <a:r>
                        <a:rPr lang="en-US" sz="1100" b="0" i="0" u="none" strike="noStrike" dirty="0">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66987300"/>
                  </a:ext>
                </a:extLst>
              </a:tr>
            </a:tbl>
          </a:graphicData>
        </a:graphic>
      </p:graphicFrame>
      <p:sp>
        <p:nvSpPr>
          <p:cNvPr id="11" name="TextBox 10">
            <a:extLst>
              <a:ext uri="{FF2B5EF4-FFF2-40B4-BE49-F238E27FC236}">
                <a16:creationId xmlns:a16="http://schemas.microsoft.com/office/drawing/2014/main" id="{84256561-A115-4AD3-A04B-E1F855FEC300}"/>
              </a:ext>
            </a:extLst>
          </p:cNvPr>
          <p:cNvSpPr txBox="1"/>
          <p:nvPr/>
        </p:nvSpPr>
        <p:spPr>
          <a:xfrm>
            <a:off x="3632479" y="3789860"/>
            <a:ext cx="1879041" cy="246221"/>
          </a:xfrm>
          <a:prstGeom prst="rect">
            <a:avLst/>
          </a:prstGeom>
          <a:noFill/>
        </p:spPr>
        <p:txBody>
          <a:bodyPr wrap="none" rtlCol="0">
            <a:spAutoFit/>
          </a:bodyPr>
          <a:lstStyle/>
          <a:p>
            <a:r>
              <a:rPr lang="en-US" sz="1000" dirty="0"/>
              <a:t>M – moist soil; S – Saturated Soil</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Vegetation Analysis</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Baird\butler 1967.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0310"/>
            <a:ext cx="9144000" cy="71241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38999" y="6096000"/>
            <a:ext cx="1676401" cy="707886"/>
          </a:xfrm>
          <a:prstGeom prst="rect">
            <a:avLst/>
          </a:prstGeom>
          <a:noFill/>
        </p:spPr>
        <p:txBody>
          <a:bodyPr wrap="square" rtlCol="0">
            <a:spAutoFit/>
          </a:bodyPr>
          <a:lstStyle/>
          <a:p>
            <a:r>
              <a:rPr lang="en-US" sz="4000" dirty="0"/>
              <a:t>1967</a:t>
            </a:r>
          </a:p>
        </p:txBody>
      </p:sp>
      <p:sp>
        <p:nvSpPr>
          <p:cNvPr id="6" name="Freeform 5"/>
          <p:cNvSpPr/>
          <p:nvPr/>
        </p:nvSpPr>
        <p:spPr>
          <a:xfrm>
            <a:off x="1658982" y="681445"/>
            <a:ext cx="5826035" cy="4911635"/>
          </a:xfrm>
          <a:custGeom>
            <a:avLst/>
            <a:gdLst>
              <a:gd name="connsiteX0" fmla="*/ 0 w 5826035"/>
              <a:gd name="connsiteY0" fmla="*/ 1463040 h 4911635"/>
              <a:gd name="connsiteX1" fmla="*/ 5826035 w 5826035"/>
              <a:gd name="connsiteY1" fmla="*/ 0 h 4911635"/>
              <a:gd name="connsiteX2" fmla="*/ 5695406 w 5826035"/>
              <a:gd name="connsiteY2" fmla="*/ 3644538 h 4911635"/>
              <a:gd name="connsiteX3" fmla="*/ 78377 w 5826035"/>
              <a:gd name="connsiteY3" fmla="*/ 4911635 h 4911635"/>
              <a:gd name="connsiteX4" fmla="*/ 0 w 5826035"/>
              <a:gd name="connsiteY4" fmla="*/ 1463040 h 4911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6035" h="4911635">
                <a:moveTo>
                  <a:pt x="0" y="1463040"/>
                </a:moveTo>
                <a:lnTo>
                  <a:pt x="5826035" y="0"/>
                </a:lnTo>
                <a:lnTo>
                  <a:pt x="5695406" y="3644538"/>
                </a:lnTo>
                <a:lnTo>
                  <a:pt x="78377" y="4911635"/>
                </a:lnTo>
                <a:lnTo>
                  <a:pt x="0" y="146304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22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F87FA-65AD-428F-BA63-8275FBB7A518}"/>
              </a:ext>
            </a:extLst>
          </p:cNvPr>
          <p:cNvSpPr>
            <a:spLocks noGrp="1"/>
          </p:cNvSpPr>
          <p:nvPr>
            <p:ph type="title"/>
          </p:nvPr>
        </p:nvSpPr>
        <p:spPr/>
        <p:txBody>
          <a:bodyPr/>
          <a:lstStyle/>
          <a:p>
            <a:r>
              <a:rPr lang="en-US" i="1" dirty="0" err="1"/>
              <a:t>Schoenoplectus</a:t>
            </a:r>
            <a:r>
              <a:rPr lang="en-US" i="1" dirty="0"/>
              <a:t> </a:t>
            </a:r>
            <a:r>
              <a:rPr lang="en-US" i="1" dirty="0" err="1"/>
              <a:t>acutus</a:t>
            </a:r>
            <a:endParaRPr lang="en-US" i="1" dirty="0"/>
          </a:p>
        </p:txBody>
      </p:sp>
      <p:sp>
        <p:nvSpPr>
          <p:cNvPr id="3" name="Content Placeholder 2">
            <a:extLst>
              <a:ext uri="{FF2B5EF4-FFF2-40B4-BE49-F238E27FC236}">
                <a16:creationId xmlns:a16="http://schemas.microsoft.com/office/drawing/2014/main" id="{4518FCF4-0998-41F0-8F82-948DC022ADA2}"/>
              </a:ext>
            </a:extLst>
          </p:cNvPr>
          <p:cNvSpPr>
            <a:spLocks noGrp="1"/>
          </p:cNvSpPr>
          <p:nvPr>
            <p:ph idx="1"/>
          </p:nvPr>
        </p:nvSpPr>
        <p:spPr/>
        <p:txBody>
          <a:bodyPr/>
          <a:lstStyle/>
          <a:p>
            <a:r>
              <a:rPr lang="en-US" dirty="0"/>
              <a:t>State Endangered Species</a:t>
            </a:r>
          </a:p>
          <a:p>
            <a:r>
              <a:rPr lang="en-US" dirty="0"/>
              <a:t>Seeded in Wetland C</a:t>
            </a:r>
          </a:p>
          <a:p>
            <a:r>
              <a:rPr lang="en-US" dirty="0"/>
              <a:t>Successfully established throughout the wetland</a:t>
            </a:r>
          </a:p>
        </p:txBody>
      </p:sp>
      <p:pic>
        <p:nvPicPr>
          <p:cNvPr id="4" name="Picture 3">
            <a:extLst>
              <a:ext uri="{FF2B5EF4-FFF2-40B4-BE49-F238E27FC236}">
                <a16:creationId xmlns:a16="http://schemas.microsoft.com/office/drawing/2014/main" id="{7640CB66-B858-401D-B9A0-8B584F1C09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38600" y="3421144"/>
            <a:ext cx="3962400" cy="2971800"/>
          </a:xfrm>
          <a:prstGeom prst="rect">
            <a:avLst/>
          </a:prstGeom>
          <a:ln>
            <a:solidFill>
              <a:schemeClr val="tx1"/>
            </a:solidFill>
          </a:ln>
        </p:spPr>
      </p:pic>
    </p:spTree>
    <p:extLst>
      <p:ext uri="{BB962C8B-B14F-4D97-AF65-F5344CB8AC3E}">
        <p14:creationId xmlns:p14="http://schemas.microsoft.com/office/powerpoint/2010/main" val="25843302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Wetland Visitors</a:t>
            </a:r>
          </a:p>
        </p:txBody>
      </p:sp>
      <p:pic>
        <p:nvPicPr>
          <p:cNvPr id="4" name="Picture 3">
            <a:extLst>
              <a:ext uri="{FF2B5EF4-FFF2-40B4-BE49-F238E27FC236}">
                <a16:creationId xmlns:a16="http://schemas.microsoft.com/office/drawing/2014/main" id="{D6721973-8E23-405E-A1A7-9BE64BEE0F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609600" y="1275239"/>
            <a:ext cx="3733801" cy="2594127"/>
          </a:xfrm>
          <a:prstGeom prst="rect">
            <a:avLst/>
          </a:prstGeom>
          <a:noFill/>
          <a:ln>
            <a:solidFill>
              <a:schemeClr val="tx1"/>
            </a:solid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C3F60A3F-C91F-4FBB-9E20-386A3D2D493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5004179" y="1241934"/>
            <a:ext cx="3530221" cy="2601471"/>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A2C95BCE-BA64-41D6-B664-C9D2FD19DAC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5029200" y="4090279"/>
            <a:ext cx="3505200" cy="2640838"/>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1570F048-4139-4162-8B34-780B2489D91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1639" y="4114799"/>
            <a:ext cx="3733800" cy="2612277"/>
          </a:xfrm>
          <a:prstGeom prst="rect">
            <a:avLst/>
          </a:prstGeom>
          <a:ln>
            <a:solidFill>
              <a:schemeClr val="tx1"/>
            </a:solidFill>
          </a:ln>
        </p:spPr>
      </p:pic>
    </p:spTree>
    <p:extLst>
      <p:ext uri="{BB962C8B-B14F-4D97-AF65-F5344CB8AC3E}">
        <p14:creationId xmlns:p14="http://schemas.microsoft.com/office/powerpoint/2010/main" val="9615588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698745" y="2209800"/>
            <a:ext cx="3661646" cy="2913108"/>
          </a:xfrm>
          <a:prstGeom prst="rect">
            <a:avLst/>
          </a:prstGeom>
          <a:noFill/>
          <a:ln>
            <a:solidFill>
              <a:schemeClr val="tx1"/>
            </a:solidFill>
          </a:ln>
        </p:spPr>
      </p:pic>
      <p:sp>
        <p:nvSpPr>
          <p:cNvPr id="2" name="Title 1"/>
          <p:cNvSpPr>
            <a:spLocks noGrp="1"/>
          </p:cNvSpPr>
          <p:nvPr>
            <p:ph type="title"/>
          </p:nvPr>
        </p:nvSpPr>
        <p:spPr/>
        <p:txBody>
          <a:bodyPr/>
          <a:lstStyle/>
          <a:p>
            <a:r>
              <a:rPr lang="en-US" dirty="0"/>
              <a:t>Unwelcome Visitor?</a:t>
            </a:r>
          </a:p>
        </p:txBody>
      </p:sp>
      <p:pic>
        <p:nvPicPr>
          <p:cNvPr id="6" name="Picture 5">
            <a:extLst>
              <a:ext uri="{FF2B5EF4-FFF2-40B4-BE49-F238E27FC236}">
                <a16:creationId xmlns:a16="http://schemas.microsoft.com/office/drawing/2014/main" id="{00D2AB9D-283C-4AFD-9010-46D3022B677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838201" y="2209800"/>
            <a:ext cx="3624618" cy="2895600"/>
          </a:xfrm>
          <a:prstGeom prst="rect">
            <a:avLst/>
          </a:prstGeom>
          <a:noFill/>
          <a:ln>
            <a:solidFill>
              <a:schemeClr val="tx1"/>
            </a:solidFill>
          </a:ln>
        </p:spPr>
      </p:pic>
      <p:pic>
        <p:nvPicPr>
          <p:cNvPr id="8" name="Picture 7" descr="C:\Users\Shaun\AppData\Local\Microsoft\Windows\INetCache\Content.Word\P9130014.jpg">
            <a:extLst>
              <a:ext uri="{FF2B5EF4-FFF2-40B4-BE49-F238E27FC236}">
                <a16:creationId xmlns:a16="http://schemas.microsoft.com/office/drawing/2014/main" id="{A1A250C2-6FF8-461F-9722-3426C9A56F7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792708" y="1102057"/>
            <a:ext cx="7567683" cy="5493146"/>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099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25935-1864-4454-821E-906CCCCE5E37}"/>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EE570803-1AD5-442D-959C-0F4BB4223A68}"/>
              </a:ext>
            </a:extLst>
          </p:cNvPr>
          <p:cNvSpPr>
            <a:spLocks noGrp="1"/>
          </p:cNvSpPr>
          <p:nvPr>
            <p:ph idx="1"/>
          </p:nvPr>
        </p:nvSpPr>
        <p:spPr>
          <a:xfrm>
            <a:off x="457200" y="1600200"/>
            <a:ext cx="8229600" cy="5257800"/>
          </a:xfrm>
        </p:spPr>
        <p:txBody>
          <a:bodyPr>
            <a:normAutofit lnSpcReduction="10000"/>
          </a:bodyPr>
          <a:lstStyle/>
          <a:p>
            <a:r>
              <a:rPr lang="en-US" dirty="0"/>
              <a:t>Cut the seeding rate</a:t>
            </a:r>
          </a:p>
          <a:p>
            <a:pPr lvl="1"/>
            <a:r>
              <a:rPr lang="en-US" dirty="0"/>
              <a:t>Only 60% of the recommendation was used for Wetland C</a:t>
            </a:r>
          </a:p>
          <a:p>
            <a:pPr lvl="1"/>
            <a:r>
              <a:rPr lang="en-US" dirty="0"/>
              <a:t>Seeding may not be necessary </a:t>
            </a:r>
          </a:p>
          <a:p>
            <a:pPr lvl="2"/>
            <a:r>
              <a:rPr lang="en-US" dirty="0"/>
              <a:t>Maybe only applies to areas with adjacent wetlands</a:t>
            </a:r>
          </a:p>
          <a:p>
            <a:pPr lvl="1"/>
            <a:r>
              <a:rPr lang="en-US" dirty="0"/>
              <a:t>Seeding appears to help prevent invasive species from establishing</a:t>
            </a:r>
          </a:p>
          <a:p>
            <a:r>
              <a:rPr lang="en-US" dirty="0"/>
              <a:t>Focus on unique or endangered species</a:t>
            </a:r>
          </a:p>
          <a:p>
            <a:r>
              <a:rPr lang="en-US" dirty="0"/>
              <a:t>Seed islands/hummocks</a:t>
            </a:r>
          </a:p>
          <a:p>
            <a:r>
              <a:rPr lang="en-US" dirty="0"/>
              <a:t>Supplement seed with </a:t>
            </a:r>
            <a:r>
              <a:rPr lang="en-US" dirty="0" err="1"/>
              <a:t>livestakes</a:t>
            </a:r>
            <a:r>
              <a:rPr lang="en-US" dirty="0"/>
              <a:t>/</a:t>
            </a:r>
            <a:r>
              <a:rPr lang="en-US" dirty="0" err="1"/>
              <a:t>bareroot</a:t>
            </a:r>
            <a:r>
              <a:rPr lang="en-US" dirty="0"/>
              <a:t> trees and shrubs</a:t>
            </a:r>
          </a:p>
          <a:p>
            <a:endParaRPr lang="en-US" dirty="0"/>
          </a:p>
          <a:p>
            <a:endParaRPr lang="en-US" dirty="0"/>
          </a:p>
        </p:txBody>
      </p:sp>
    </p:spTree>
    <p:extLst>
      <p:ext uri="{BB962C8B-B14F-4D97-AF65-F5344CB8AC3E}">
        <p14:creationId xmlns:p14="http://schemas.microsoft.com/office/powerpoint/2010/main" val="25082410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8E5DC-B0F6-45DC-8A44-1A94A6D60DD8}"/>
              </a:ext>
            </a:extLst>
          </p:cNvPr>
          <p:cNvSpPr>
            <a:spLocks noGrp="1"/>
          </p:cNvSpPr>
          <p:nvPr>
            <p:ph type="title"/>
          </p:nvPr>
        </p:nvSpPr>
        <p:spPr/>
        <p:txBody>
          <a:bodyPr/>
          <a:lstStyle/>
          <a:p>
            <a:r>
              <a:rPr lang="en-US" dirty="0"/>
              <a:t>Questions</a:t>
            </a:r>
          </a:p>
        </p:txBody>
      </p:sp>
      <p:pic>
        <p:nvPicPr>
          <p:cNvPr id="5" name="Content Placeholder 4" descr="A picture containing outdoor, tree, rock, animal&#10;&#10;Description automatically generated">
            <a:extLst>
              <a:ext uri="{FF2B5EF4-FFF2-40B4-BE49-F238E27FC236}">
                <a16:creationId xmlns:a16="http://schemas.microsoft.com/office/drawing/2014/main" id="{681AC994-68ED-48EE-A0F8-D942E95106D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200" y="1219200"/>
            <a:ext cx="7315200" cy="5486400"/>
          </a:xfrm>
          <a:ln>
            <a:solidFill>
              <a:schemeClr val="tx1"/>
            </a:solidFill>
          </a:ln>
        </p:spPr>
      </p:pic>
    </p:spTree>
    <p:extLst>
      <p:ext uri="{BB962C8B-B14F-4D97-AF65-F5344CB8AC3E}">
        <p14:creationId xmlns:p14="http://schemas.microsoft.com/office/powerpoint/2010/main" val="336979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Permitting</a:t>
            </a:r>
          </a:p>
        </p:txBody>
      </p:sp>
      <p:sp>
        <p:nvSpPr>
          <p:cNvPr id="3" name="Content Placeholder 2"/>
          <p:cNvSpPr>
            <a:spLocks noGrp="1"/>
          </p:cNvSpPr>
          <p:nvPr>
            <p:ph idx="1"/>
          </p:nvPr>
        </p:nvSpPr>
        <p:spPr>
          <a:xfrm>
            <a:off x="457200" y="1295401"/>
            <a:ext cx="8229600" cy="1981199"/>
          </a:xfrm>
        </p:spPr>
        <p:txBody>
          <a:bodyPr>
            <a:normAutofit/>
          </a:bodyPr>
          <a:lstStyle/>
          <a:p>
            <a:r>
              <a:rPr lang="en-US" dirty="0"/>
              <a:t>Permit was originally issued in 1997.</a:t>
            </a:r>
          </a:p>
          <a:p>
            <a:r>
              <a:rPr lang="en-US" dirty="0"/>
              <a:t>Required 13.6 acres of mitigation.</a:t>
            </a:r>
          </a:p>
        </p:txBody>
      </p:sp>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2693" y="2743200"/>
            <a:ext cx="8128000" cy="32581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867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Massasauga Rattlesnake</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295400"/>
            <a:ext cx="5486400" cy="3721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05400" y="4114800"/>
            <a:ext cx="3588098" cy="24855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430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Symbiotic Relationship</a:t>
            </a:r>
          </a:p>
        </p:txBody>
      </p:sp>
      <p:sp>
        <p:nvSpPr>
          <p:cNvPr id="3" name="Content Placeholder 2"/>
          <p:cNvSpPr>
            <a:spLocks noGrp="1"/>
          </p:cNvSpPr>
          <p:nvPr>
            <p:ph idx="1"/>
          </p:nvPr>
        </p:nvSpPr>
        <p:spPr>
          <a:xfrm>
            <a:off x="457200" y="1600200"/>
            <a:ext cx="4950041" cy="2432667"/>
          </a:xfrm>
        </p:spPr>
        <p:txBody>
          <a:bodyPr>
            <a:normAutofit lnSpcReduction="10000"/>
          </a:bodyPr>
          <a:lstStyle/>
          <a:p>
            <a:r>
              <a:rPr lang="en-US" dirty="0"/>
              <a:t>Hibernates in crayfish burrows</a:t>
            </a:r>
          </a:p>
          <a:p>
            <a:pPr lvl="1"/>
            <a:r>
              <a:rPr lang="en-US" i="1" dirty="0" err="1"/>
              <a:t>Cambarus</a:t>
            </a:r>
            <a:r>
              <a:rPr lang="en-US" i="1" dirty="0"/>
              <a:t> </a:t>
            </a:r>
            <a:r>
              <a:rPr lang="en-US" i="1" dirty="0" err="1"/>
              <a:t>thomai</a:t>
            </a:r>
            <a:r>
              <a:rPr lang="en-US" i="1" dirty="0"/>
              <a:t>  		(</a:t>
            </a:r>
            <a:r>
              <a:rPr lang="en-US" dirty="0"/>
              <a:t>Little Brown Mudbug)</a:t>
            </a:r>
          </a:p>
          <a:p>
            <a:pPr lvl="1"/>
            <a:r>
              <a:rPr lang="en-US" dirty="0"/>
              <a:t>Roger </a:t>
            </a:r>
            <a:r>
              <a:rPr lang="en-US" dirty="0" err="1"/>
              <a:t>Thoma</a:t>
            </a:r>
            <a:r>
              <a:rPr lang="en-US" dirty="0"/>
              <a:t>, OSU</a:t>
            </a:r>
          </a:p>
        </p:txBody>
      </p:sp>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7800" y="3992732"/>
            <a:ext cx="3454400" cy="2590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07241" y="1371600"/>
            <a:ext cx="3454400" cy="2590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07241" y="4032867"/>
            <a:ext cx="3454400" cy="2590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908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1216240"/>
            <a:ext cx="8544387" cy="5523865"/>
          </a:xfrm>
          <a:prstGeom prst="rect">
            <a:avLst/>
          </a:prstGeom>
        </p:spPr>
      </p:pic>
      <p:sp>
        <p:nvSpPr>
          <p:cNvPr id="2" name="Title 1"/>
          <p:cNvSpPr>
            <a:spLocks noGrp="1"/>
          </p:cNvSpPr>
          <p:nvPr>
            <p:ph type="title"/>
          </p:nvPr>
        </p:nvSpPr>
        <p:spPr/>
        <p:txBody>
          <a:bodyPr/>
          <a:lstStyle/>
          <a:p>
            <a:r>
              <a:rPr lang="en-US" dirty="0"/>
              <a:t>Permit Map</a:t>
            </a:r>
          </a:p>
        </p:txBody>
      </p:sp>
    </p:spTree>
    <p:extLst>
      <p:ext uri="{BB962C8B-B14F-4D97-AF65-F5344CB8AC3E}">
        <p14:creationId xmlns:p14="http://schemas.microsoft.com/office/powerpoint/2010/main" val="4034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3401</TotalTime>
  <Words>1610</Words>
  <Application>Microsoft Office PowerPoint</Application>
  <PresentationFormat>On-screen Show (4:3)</PresentationFormat>
  <Paragraphs>423</Paragraphs>
  <Slides>54</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54</vt:i4>
      </vt:variant>
    </vt:vector>
  </HeadingPairs>
  <TitlesOfParts>
    <vt:vector size="57" baseType="lpstr">
      <vt:lpstr>Arial</vt:lpstr>
      <vt:lpstr>Calibri</vt:lpstr>
      <vt:lpstr>Office Theme</vt:lpstr>
      <vt:lpstr>Case Study: Baird Wetland  Mitigation 3rd Year Update </vt:lpstr>
      <vt:lpstr>Site Location</vt:lpstr>
      <vt:lpstr>History</vt:lpstr>
      <vt:lpstr>PowerPoint Presentation</vt:lpstr>
      <vt:lpstr>PowerPoint Presentation</vt:lpstr>
      <vt:lpstr>Permitting</vt:lpstr>
      <vt:lpstr>Massasauga Rattlesnake</vt:lpstr>
      <vt:lpstr>Symbiotic Relationship</vt:lpstr>
      <vt:lpstr>Permit Map</vt:lpstr>
      <vt:lpstr>As-Built Schematic</vt:lpstr>
      <vt:lpstr>Wetland A Construction</vt:lpstr>
      <vt:lpstr>Wetland A Construction</vt:lpstr>
      <vt:lpstr>Wetland A Post-Construction</vt:lpstr>
      <vt:lpstr>As-Built Schematic</vt:lpstr>
      <vt:lpstr>Wetland B &amp; C Construction</vt:lpstr>
      <vt:lpstr>Wetland B &amp; C Construction</vt:lpstr>
      <vt:lpstr>Wetland Habitat Creation</vt:lpstr>
      <vt:lpstr>Planting</vt:lpstr>
      <vt:lpstr>Wetland B Construction</vt:lpstr>
      <vt:lpstr>Wetland B Construction</vt:lpstr>
      <vt:lpstr>Wetland B – May 2019</vt:lpstr>
      <vt:lpstr>Wetland C Construction</vt:lpstr>
      <vt:lpstr>Wetland C Construction</vt:lpstr>
      <vt:lpstr>Wetland C Construction</vt:lpstr>
      <vt:lpstr>Wetland C – May 2019</vt:lpstr>
      <vt:lpstr>Issues</vt:lpstr>
      <vt:lpstr>Ditch Repairs</vt:lpstr>
      <vt:lpstr>Ditch Repairs</vt:lpstr>
      <vt:lpstr>Wetland B Spillway Plugging</vt:lpstr>
      <vt:lpstr>Monitoring</vt:lpstr>
      <vt:lpstr>Monitoring Point Photos</vt:lpstr>
      <vt:lpstr>Monitoring Point Photos</vt:lpstr>
      <vt:lpstr>Monitoring Point Photos</vt:lpstr>
      <vt:lpstr>Photopoint 11</vt:lpstr>
      <vt:lpstr>UAV Monitoring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Comparison of Wetland C with Seed Mix</vt:lpstr>
      <vt:lpstr>Vegetation Analysis</vt:lpstr>
      <vt:lpstr>Vegetation Analysis</vt:lpstr>
      <vt:lpstr>Vegetation Analysis</vt:lpstr>
      <vt:lpstr>Vegetation Analysis</vt:lpstr>
      <vt:lpstr>Vegetation Analysis</vt:lpstr>
      <vt:lpstr>Vegetation Analysis</vt:lpstr>
      <vt:lpstr>Schoenoplectus acutus</vt:lpstr>
      <vt:lpstr>Wetland Visitors</vt:lpstr>
      <vt:lpstr>Unwelcome Visitor?</vt:lpstr>
      <vt:lpstr>Recommendations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Shaun</dc:creator>
  <cp:lastModifiedBy>Kevin Wolter</cp:lastModifiedBy>
  <cp:revision>279</cp:revision>
  <dcterms:created xsi:type="dcterms:W3CDTF">2016-05-30T04:38:14Z</dcterms:created>
  <dcterms:modified xsi:type="dcterms:W3CDTF">2019-06-17T18:20:12Z</dcterms:modified>
</cp:coreProperties>
</file>