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68" r:id="rId1"/>
  </p:sldMasterIdLst>
  <p:notesMasterIdLst>
    <p:notesMasterId r:id="rId54"/>
  </p:notesMasterIdLst>
  <p:handoutMasterIdLst>
    <p:handoutMasterId r:id="rId55"/>
  </p:handoutMasterIdLst>
  <p:sldIdLst>
    <p:sldId id="699" r:id="rId2"/>
    <p:sldId id="884" r:id="rId3"/>
    <p:sldId id="532" r:id="rId4"/>
    <p:sldId id="657" r:id="rId5"/>
    <p:sldId id="658" r:id="rId6"/>
    <p:sldId id="661" r:id="rId7"/>
    <p:sldId id="706" r:id="rId8"/>
    <p:sldId id="712" r:id="rId9"/>
    <p:sldId id="713" r:id="rId10"/>
    <p:sldId id="719" r:id="rId11"/>
    <p:sldId id="892" r:id="rId12"/>
    <p:sldId id="707" r:id="rId13"/>
    <p:sldId id="725" r:id="rId14"/>
    <p:sldId id="737" r:id="rId15"/>
    <p:sldId id="804" r:id="rId16"/>
    <p:sldId id="736" r:id="rId17"/>
    <p:sldId id="822" r:id="rId18"/>
    <p:sldId id="841" r:id="rId19"/>
    <p:sldId id="745" r:id="rId20"/>
    <p:sldId id="825" r:id="rId21"/>
    <p:sldId id="752" r:id="rId22"/>
    <p:sldId id="753" r:id="rId23"/>
    <p:sldId id="755" r:id="rId24"/>
    <p:sldId id="754" r:id="rId25"/>
    <p:sldId id="760" r:id="rId26"/>
    <p:sldId id="757" r:id="rId27"/>
    <p:sldId id="766" r:id="rId28"/>
    <p:sldId id="770" r:id="rId29"/>
    <p:sldId id="779" r:id="rId30"/>
    <p:sldId id="893" r:id="rId31"/>
    <p:sldId id="894" r:id="rId32"/>
    <p:sldId id="873" r:id="rId33"/>
    <p:sldId id="817" r:id="rId34"/>
    <p:sldId id="875" r:id="rId35"/>
    <p:sldId id="870" r:id="rId36"/>
    <p:sldId id="885" r:id="rId37"/>
    <p:sldId id="890" r:id="rId38"/>
    <p:sldId id="888" r:id="rId39"/>
    <p:sldId id="786" r:id="rId40"/>
    <p:sldId id="815" r:id="rId41"/>
    <p:sldId id="855" r:id="rId42"/>
    <p:sldId id="896" r:id="rId43"/>
    <p:sldId id="895" r:id="rId44"/>
    <p:sldId id="666" r:id="rId45"/>
    <p:sldId id="881" r:id="rId46"/>
    <p:sldId id="629" r:id="rId47"/>
    <p:sldId id="491" r:id="rId48"/>
    <p:sldId id="798" r:id="rId49"/>
    <p:sldId id="829" r:id="rId50"/>
    <p:sldId id="807" r:id="rId51"/>
    <p:sldId id="808" r:id="rId52"/>
    <p:sldId id="887" r:id="rId53"/>
  </p:sldIdLst>
  <p:sldSz cx="9144000" cy="6858000" type="screen4x3"/>
  <p:notesSz cx="147828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935">
          <p15:clr>
            <a:srgbClr val="A4A3A4"/>
          </p15:clr>
        </p15:guide>
        <p15:guide id="3" orient="horz" pos="3865">
          <p15:clr>
            <a:srgbClr val="A4A3A4"/>
          </p15:clr>
        </p15:guide>
        <p15:guide id="4" pos="2880">
          <p15:clr>
            <a:srgbClr val="A4A3A4"/>
          </p15:clr>
        </p15:guide>
        <p15:guide id="5" pos="297">
          <p15:clr>
            <a:srgbClr val="A4A3A4"/>
          </p15:clr>
        </p15:guide>
        <p15:guide id="6" pos="548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47" autoAdjust="0"/>
    <p:restoredTop sz="94714" autoAdjust="0"/>
  </p:normalViewPr>
  <p:slideViewPr>
    <p:cSldViewPr snapToGrid="0" snapToObjects="1">
      <p:cViewPr varScale="1">
        <p:scale>
          <a:sx n="111" d="100"/>
          <a:sy n="111" d="100"/>
        </p:scale>
        <p:origin x="1272" y="78"/>
      </p:cViewPr>
      <p:guideLst>
        <p:guide orient="horz" pos="2160"/>
        <p:guide orient="horz" pos="935"/>
        <p:guide orient="horz" pos="3865"/>
        <p:guide pos="2880"/>
        <p:guide pos="297"/>
        <p:guide pos="548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09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6405879" cy="466435"/>
          </a:xfrm>
          <a:prstGeom prst="rect">
            <a:avLst/>
          </a:prstGeom>
        </p:spPr>
        <p:txBody>
          <a:bodyPr vert="horz" lIns="137585" tIns="68792" rIns="137585" bIns="68792" rtlCol="0"/>
          <a:lstStyle>
            <a:lvl1pPr algn="l">
              <a:defRPr sz="1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8373503" y="2"/>
            <a:ext cx="6405879" cy="466435"/>
          </a:xfrm>
          <a:prstGeom prst="rect">
            <a:avLst/>
          </a:prstGeom>
        </p:spPr>
        <p:txBody>
          <a:bodyPr vert="horz" lIns="137585" tIns="68792" rIns="137585" bIns="68792" rtlCol="0"/>
          <a:lstStyle>
            <a:lvl1pPr algn="r">
              <a:defRPr sz="1800"/>
            </a:lvl1pPr>
          </a:lstStyle>
          <a:p>
            <a:fld id="{F1C1C43A-1C7C-446B-8C74-B7BE807CA1C8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8829968"/>
            <a:ext cx="6405879" cy="466434"/>
          </a:xfrm>
          <a:prstGeom prst="rect">
            <a:avLst/>
          </a:prstGeom>
        </p:spPr>
        <p:txBody>
          <a:bodyPr vert="horz" lIns="137585" tIns="68792" rIns="137585" bIns="68792" rtlCol="0" anchor="b"/>
          <a:lstStyle>
            <a:lvl1pPr algn="l">
              <a:defRPr sz="18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8373503" y="8829968"/>
            <a:ext cx="6405879" cy="466434"/>
          </a:xfrm>
          <a:prstGeom prst="rect">
            <a:avLst/>
          </a:prstGeom>
        </p:spPr>
        <p:txBody>
          <a:bodyPr vert="horz" lIns="137585" tIns="68792" rIns="137585" bIns="68792" rtlCol="0" anchor="b"/>
          <a:lstStyle>
            <a:lvl1pPr algn="r">
              <a:defRPr sz="1800"/>
            </a:lvl1pPr>
          </a:lstStyle>
          <a:p>
            <a:fld id="{9264DA4C-7505-450B-8D76-E6D1F56FB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807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6405879" cy="464820"/>
          </a:xfrm>
          <a:prstGeom prst="rect">
            <a:avLst/>
          </a:prstGeom>
        </p:spPr>
        <p:txBody>
          <a:bodyPr vert="horz" lIns="137585" tIns="68792" rIns="137585" bIns="68792" rtlCol="0"/>
          <a:lstStyle>
            <a:lvl1pPr algn="l">
              <a:defRPr sz="1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8373503" y="1"/>
            <a:ext cx="6405879" cy="464820"/>
          </a:xfrm>
          <a:prstGeom prst="rect">
            <a:avLst/>
          </a:prstGeom>
        </p:spPr>
        <p:txBody>
          <a:bodyPr vert="horz" lIns="137585" tIns="68792" rIns="137585" bIns="68792" rtlCol="0"/>
          <a:lstStyle>
            <a:lvl1pPr algn="r">
              <a:defRPr sz="1800"/>
            </a:lvl1pPr>
          </a:lstStyle>
          <a:p>
            <a:fld id="{EB121E5D-F12C-40A4-9E84-3D67161D24D7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0673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7585" tIns="68792" rIns="137585" bIns="6879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478280" y="4415793"/>
            <a:ext cx="11826240" cy="4183380"/>
          </a:xfrm>
          <a:prstGeom prst="rect">
            <a:avLst/>
          </a:prstGeom>
        </p:spPr>
        <p:txBody>
          <a:bodyPr vert="horz" lIns="137585" tIns="68792" rIns="137585" bIns="6879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8829968"/>
            <a:ext cx="6405879" cy="464820"/>
          </a:xfrm>
          <a:prstGeom prst="rect">
            <a:avLst/>
          </a:prstGeom>
        </p:spPr>
        <p:txBody>
          <a:bodyPr vert="horz" lIns="137585" tIns="68792" rIns="137585" bIns="68792" rtlCol="0" anchor="b"/>
          <a:lstStyle>
            <a:lvl1pPr algn="l">
              <a:defRPr sz="1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8373503" y="8829968"/>
            <a:ext cx="6405879" cy="464820"/>
          </a:xfrm>
          <a:prstGeom prst="rect">
            <a:avLst/>
          </a:prstGeom>
        </p:spPr>
        <p:txBody>
          <a:bodyPr vert="horz" lIns="137585" tIns="68792" rIns="137585" bIns="68792" rtlCol="0" anchor="b"/>
          <a:lstStyle>
            <a:lvl1pPr algn="r">
              <a:defRPr sz="1800"/>
            </a:lvl1pPr>
          </a:lstStyle>
          <a:p>
            <a:fld id="{C17F889F-6F05-463B-B2C0-84568FF37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97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33EE2-555D-4A3D-9F3B-FBC8DD23A319}" type="datetime1">
              <a:rPr lang="en-US" smtClean="0"/>
              <a:t>6/17/2019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B9FE3-C304-CE48-A9B7-DC03ED22A9B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16751325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33EE2-555D-4A3D-9F3B-FBC8DD23A319}" type="datetime1">
              <a:rPr lang="en-US" smtClean="0"/>
              <a:t>6/17/2019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B9FE3-C304-CE48-A9B7-DC03ED22A9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00077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398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33EE2-555D-4A3D-9F3B-FBC8DD23A319}" type="datetime1">
              <a:rPr lang="en-US" smtClean="0"/>
              <a:t>6/17/2019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B9FE3-C304-CE48-A9B7-DC03ED22A9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55675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4D02D-8498-4F97-BA80-655924197BC0}" type="datetime1">
              <a:rPr lang="en-US" smtClean="0"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B9FE3-C304-CE48-A9B7-DC03ED22A9B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99189"/>
            <a:ext cx="562298" cy="46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903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41037B-1889-4EDE-8AF6-770C0F9C34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4169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BD18CF-91BB-4150-8DFF-1208492B3A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9113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4D02D-8498-4F97-BA80-655924197BC0}" type="datetime1">
              <a:rPr lang="en-US" smtClean="0"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B9FE3-C304-CE48-A9B7-DC03ED22A9B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Content Placeholder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99189"/>
            <a:ext cx="562298" cy="46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05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9E7F8-3C48-47A6-86D2-A07E1F4923E2}" type="datetime1">
              <a:rPr lang="en-US" smtClean="0"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B9FE3-C304-CE48-A9B7-DC03ED22A9B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Content Placeholder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99189"/>
            <a:ext cx="562298" cy="46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32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A2F40-16AC-47F3-BB56-800A0C6CE76E}" type="datetime1">
              <a:rPr lang="en-US" smtClean="0"/>
              <a:t>6/17/2019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B9FE3-C304-CE48-A9B7-DC03ED22A9B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Content Placeholder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99189"/>
            <a:ext cx="562298" cy="46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16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22330-CBC2-4BB7-8E96-623B32C32CC6}" type="datetime1">
              <a:rPr lang="en-US" smtClean="0"/>
              <a:t>6/17/2019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B9FE3-C304-CE48-A9B7-DC03ED22A9BC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Content Placeholder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99189"/>
            <a:ext cx="562298" cy="46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430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FC91-30DD-47E3-BCFB-5D433BFF3B88}" type="datetime1">
              <a:rPr lang="en-US" smtClean="0"/>
              <a:t>6/17/2019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B9FE3-C304-CE48-A9B7-DC03ED22A9B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Content Placeholder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99189"/>
            <a:ext cx="562298" cy="46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59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33EE2-555D-4A3D-9F3B-FBC8DD23A319}" type="datetime1">
              <a:rPr lang="en-US" smtClean="0"/>
              <a:t>6/17/2019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B9FE3-C304-CE48-A9B7-DC03ED22A9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8116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06DA17C8-476C-49FC-BAC8-B86185E2E8AC}" type="datetime1">
              <a:rPr lang="en-US" smtClean="0"/>
              <a:t>6/17/2019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10B9FE3-C304-CE48-A9B7-DC03ED22A9B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Content Placeholder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99189"/>
            <a:ext cx="562298" cy="46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8134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57BBC-047C-497E-9A3D-1DB1D8B739A6}" type="datetime1">
              <a:rPr lang="en-US" smtClean="0"/>
              <a:t>6/17/2019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B9FE3-C304-CE48-A9B7-DC03ED22A9B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Content Placeholder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99189"/>
            <a:ext cx="562298" cy="46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608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4033EE2-555D-4A3D-9F3B-FBC8DD23A319}" type="datetime1">
              <a:rPr lang="en-US" smtClean="0"/>
              <a:t>6/17/2019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10B9FE3-C304-CE48-A9B7-DC03ED22A9B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440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9" r:id="rId1"/>
    <p:sldLayoutId id="2147484170" r:id="rId2"/>
    <p:sldLayoutId id="2147484171" r:id="rId3"/>
    <p:sldLayoutId id="2147484172" r:id="rId4"/>
    <p:sldLayoutId id="2147484173" r:id="rId5"/>
    <p:sldLayoutId id="2147484174" r:id="rId6"/>
    <p:sldLayoutId id="2147484175" r:id="rId7"/>
    <p:sldLayoutId id="2147484176" r:id="rId8"/>
    <p:sldLayoutId id="2147484177" r:id="rId9"/>
    <p:sldLayoutId id="2147484178" r:id="rId10"/>
    <p:sldLayoutId id="2147484179" r:id="rId11"/>
    <p:sldLayoutId id="2147483650" r:id="rId12"/>
    <p:sldLayoutId id="2147484180" r:id="rId13"/>
    <p:sldLayoutId id="2147484181" r:id="rId14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0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9047" y="716437"/>
            <a:ext cx="817304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Riley Pass Uranium Mine Site </a:t>
            </a:r>
            <a:r>
              <a:rPr lang="en-US" dirty="0"/>
              <a:t>– </a:t>
            </a:r>
          </a:p>
          <a:p>
            <a:r>
              <a:rPr lang="en-US" sz="3200" dirty="0"/>
              <a:t>Restoring the Hydrologic Function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14259" y="3008185"/>
            <a:ext cx="64981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erlin Sans FB" panose="020E0602020502020306" pitchFamily="34" charset="0"/>
              </a:rPr>
              <a:t>Mary Beth Marks - USDA Forest Service</a:t>
            </a:r>
          </a:p>
          <a:p>
            <a:r>
              <a:rPr lang="en-US" sz="2800" dirty="0">
                <a:latin typeface="Berlin Sans FB" panose="020E0602020502020306" pitchFamily="34" charset="0"/>
              </a:rPr>
              <a:t>Mark Donner – </a:t>
            </a:r>
            <a:r>
              <a:rPr lang="en-US" sz="2800" dirty="0" err="1">
                <a:latin typeface="Berlin Sans FB" panose="020E0602020502020306" pitchFamily="34" charset="0"/>
              </a:rPr>
              <a:t>TriHydro</a:t>
            </a:r>
            <a:endParaRPr lang="en-US" sz="2800" dirty="0">
              <a:latin typeface="Berlin Sans FB" panose="020E0602020502020306" pitchFamily="34" charset="0"/>
            </a:endParaRPr>
          </a:p>
          <a:p>
            <a:r>
              <a:rPr lang="en-US" sz="2800" dirty="0">
                <a:latin typeface="Berlin Sans FB" panose="020E0602020502020306" pitchFamily="34" charset="0"/>
              </a:rPr>
              <a:t>Mike Hatten – Tetra Tech</a:t>
            </a:r>
          </a:p>
        </p:txBody>
      </p:sp>
    </p:spTree>
    <p:extLst>
      <p:ext uri="{BB962C8B-B14F-4D97-AF65-F5344CB8AC3E}">
        <p14:creationId xmlns:p14="http://schemas.microsoft.com/office/powerpoint/2010/main" val="1798261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5701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3"/>
            <a:ext cx="9144000" cy="685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30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12" y="0"/>
            <a:ext cx="7543800" cy="145075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Geomorphic Reclamation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22959" y="2028614"/>
            <a:ext cx="7543801" cy="4023360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Restoring the Hydrologic Function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1590993" y="2946083"/>
            <a:ext cx="6935787" cy="353377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3600" dirty="0"/>
              <a:t>Natural channel morphology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600" dirty="0"/>
              <a:t>Small drainage basins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600" dirty="0"/>
              <a:t>Increased diversity of slope aspects and habitat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600" dirty="0"/>
              <a:t>Stable configuration of slopes</a:t>
            </a:r>
          </a:p>
          <a:p>
            <a:pPr marL="0" indent="0">
              <a:buNone/>
            </a:pPr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328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Geomorphic Reclamation at Riley Pass Mine 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Starting with Carlson’s Natural Regrade™ on bluff tops and slopes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Placement of large rocks and tree and shrub planting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Reclamation approach will evolve as we observe surface runoff and gain experience with Natural Regrade™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Isolation of waste, sandstone bluff cliff edges and groundwater flow will likely present challenges</a:t>
            </a:r>
          </a:p>
        </p:txBody>
      </p:sp>
    </p:spTree>
    <p:extLst>
      <p:ext uri="{BB962C8B-B14F-4D97-AF65-F5344CB8AC3E}">
        <p14:creationId xmlns:p14="http://schemas.microsoft.com/office/powerpoint/2010/main" val="79663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/>
          <p:cNvSpPr>
            <a:spLocks noGrp="1" noChangeArrowheads="1"/>
          </p:cNvSpPr>
          <p:nvPr>
            <p:ph type="title"/>
          </p:nvPr>
        </p:nvSpPr>
        <p:spPr>
          <a:xfrm>
            <a:off x="531829" y="-119816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000000"/>
                </a:solidFill>
              </a:rPr>
              <a:t>Bluff G – During Mining - 1964</a:t>
            </a:r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532" y="1152392"/>
            <a:ext cx="8216348" cy="56383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875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39976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000000"/>
                </a:solidFill>
              </a:rPr>
              <a:t>Bluff G – Post Mining - 2012</a:t>
            </a:r>
          </a:p>
        </p:txBody>
      </p:sp>
      <p:pic>
        <p:nvPicPr>
          <p:cNvPr id="79874" name="Picture 2" descr="G:\photos\20120503_Riley\P5020023 (2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" y="1003024"/>
            <a:ext cx="7543800" cy="5657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43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8417" y="-160774"/>
            <a:ext cx="12564405" cy="811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67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marks\AppData\Local\Microsoft\Windows\Temporary Internet Files\Content.Outlook\LHEA1MM1\G3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01140" y="819960"/>
            <a:ext cx="9808030" cy="551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53000" y="4192010"/>
            <a:ext cx="1111202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Bluff I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71600" y="155188"/>
            <a:ext cx="5965095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Reclamation of Bluffs F, G and 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25598" y="2133600"/>
            <a:ext cx="1165704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Bluff G</a:t>
            </a:r>
          </a:p>
        </p:txBody>
      </p:sp>
    </p:spTree>
    <p:extLst>
      <p:ext uri="{BB962C8B-B14F-4D97-AF65-F5344CB8AC3E}">
        <p14:creationId xmlns:p14="http://schemas.microsoft.com/office/powerpoint/2010/main" val="2622512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64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6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/>
              <a:t>Geomorphic Reclamation Concepts</a:t>
            </a:r>
          </a:p>
          <a:p>
            <a:r>
              <a:rPr lang="en-US" dirty="0"/>
              <a:t>Dustin </a:t>
            </a:r>
            <a:r>
              <a:rPr lang="en-US" dirty="0" err="1"/>
              <a:t>Wasley</a:t>
            </a:r>
            <a:r>
              <a:rPr lang="en-US" dirty="0"/>
              <a:t> – </a:t>
            </a:r>
            <a:r>
              <a:rPr lang="en-US" dirty="0" err="1"/>
              <a:t>GeoEngineers</a:t>
            </a:r>
            <a:endParaRPr lang="en-US" dirty="0"/>
          </a:p>
          <a:p>
            <a:r>
              <a:rPr lang="en-US" dirty="0"/>
              <a:t>Harold Hutson – BSR Engineering</a:t>
            </a:r>
          </a:p>
          <a:p>
            <a:r>
              <a:rPr lang="en-US" dirty="0"/>
              <a:t>Tyrel </a:t>
            </a:r>
            <a:r>
              <a:rPr lang="en-US" dirty="0" err="1"/>
              <a:t>Hulet</a:t>
            </a:r>
            <a:r>
              <a:rPr lang="en-US" dirty="0"/>
              <a:t> – </a:t>
            </a:r>
            <a:r>
              <a:rPr lang="en-US" dirty="0" err="1"/>
              <a:t>Trihydro</a:t>
            </a:r>
            <a:r>
              <a:rPr lang="en-US" dirty="0"/>
              <a:t> Corporation</a:t>
            </a:r>
          </a:p>
          <a:p>
            <a:r>
              <a:rPr lang="en-US" dirty="0"/>
              <a:t>Peter Werner – USDA Forest Service</a:t>
            </a:r>
          </a:p>
          <a:p>
            <a:r>
              <a:rPr lang="en-US" b="1" u="sng" dirty="0"/>
              <a:t>Design Engineers</a:t>
            </a:r>
          </a:p>
          <a:p>
            <a:r>
              <a:rPr lang="en-US" dirty="0"/>
              <a:t>Tetra Tech, LT Leon and </a:t>
            </a:r>
            <a:r>
              <a:rPr lang="en-US" dirty="0" err="1"/>
              <a:t>TriHydro</a:t>
            </a:r>
            <a:endParaRPr lang="en-US" dirty="0"/>
          </a:p>
          <a:p>
            <a:r>
              <a:rPr lang="en-US" b="1" u="sng" dirty="0"/>
              <a:t>Construction</a:t>
            </a:r>
            <a:r>
              <a:rPr lang="en-US" dirty="0"/>
              <a:t> </a:t>
            </a:r>
          </a:p>
          <a:p>
            <a:r>
              <a:rPr lang="en-US" dirty="0" err="1"/>
              <a:t>NorthWind</a:t>
            </a:r>
            <a:r>
              <a:rPr lang="en-US" dirty="0"/>
              <a:t> Construction Services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7529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94" y="9144"/>
            <a:ext cx="9137450" cy="685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52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763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74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280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1" cy="681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1566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942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650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416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893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772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658562" y="445165"/>
            <a:ext cx="9860928" cy="777476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7957" y="5136502"/>
            <a:ext cx="3219855" cy="1322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-251145" y="286604"/>
            <a:ext cx="4075890" cy="107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1598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42" y="4002"/>
            <a:ext cx="9149341" cy="685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717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325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82512" y="290928"/>
            <a:ext cx="2269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April 2017</a:t>
            </a:r>
          </a:p>
        </p:txBody>
      </p:sp>
    </p:spTree>
    <p:extLst>
      <p:ext uri="{BB962C8B-B14F-4D97-AF65-F5344CB8AC3E}">
        <p14:creationId xmlns:p14="http://schemas.microsoft.com/office/powerpoint/2010/main" val="37572768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758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01798" y="153374"/>
            <a:ext cx="2085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June 2017</a:t>
            </a:r>
          </a:p>
        </p:txBody>
      </p:sp>
    </p:spTree>
    <p:extLst>
      <p:ext uri="{BB962C8B-B14F-4D97-AF65-F5344CB8AC3E}">
        <p14:creationId xmlns:p14="http://schemas.microsoft.com/office/powerpoint/2010/main" val="6497886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23159" y="511224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July 2017</a:t>
            </a:r>
          </a:p>
        </p:txBody>
      </p:sp>
    </p:spTree>
    <p:extLst>
      <p:ext uri="{BB962C8B-B14F-4D97-AF65-F5344CB8AC3E}">
        <p14:creationId xmlns:p14="http://schemas.microsoft.com/office/powerpoint/2010/main" val="6054698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12"/>
            <a:ext cx="9144000" cy="68547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44184" y="512064"/>
            <a:ext cx="22462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May 2019</a:t>
            </a:r>
          </a:p>
        </p:txBody>
      </p:sp>
    </p:spTree>
    <p:extLst>
      <p:ext uri="{BB962C8B-B14F-4D97-AF65-F5344CB8AC3E}">
        <p14:creationId xmlns:p14="http://schemas.microsoft.com/office/powerpoint/2010/main" val="33656111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387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3726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205740"/>
            <a:ext cx="7543800" cy="1085851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Reclamation of Bluff CDE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Isolate waste onsite</a:t>
            </a:r>
          </a:p>
          <a:p>
            <a:r>
              <a:rPr lang="en-US" sz="4000" dirty="0"/>
              <a:t>Construct Natural Landforms</a:t>
            </a:r>
          </a:p>
          <a:p>
            <a:pPr lvl="1"/>
            <a:r>
              <a:rPr lang="en-US" sz="3800" dirty="0"/>
              <a:t>Natural Regrade ©</a:t>
            </a:r>
          </a:p>
          <a:p>
            <a:pPr lvl="1"/>
            <a:r>
              <a:rPr lang="en-US" sz="3800" dirty="0"/>
              <a:t>AutoCAD design</a:t>
            </a:r>
            <a:endParaRPr lang="en-US" sz="4000" dirty="0"/>
          </a:p>
          <a:p>
            <a:r>
              <a:rPr lang="en-US" sz="4000" dirty="0"/>
              <a:t>Low landforms on top of sandstone bluff</a:t>
            </a:r>
          </a:p>
        </p:txBody>
      </p:sp>
    </p:spTree>
    <p:extLst>
      <p:ext uri="{BB962C8B-B14F-4D97-AF65-F5344CB8AC3E}">
        <p14:creationId xmlns:p14="http://schemas.microsoft.com/office/powerpoint/2010/main" val="252553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1" name="Rectangle 11"/>
          <p:cNvSpPr>
            <a:spLocks noGrp="1" noChangeArrowheads="1"/>
          </p:cNvSpPr>
          <p:nvPr>
            <p:ph type="title"/>
          </p:nvPr>
        </p:nvSpPr>
        <p:spPr>
          <a:xfrm>
            <a:off x="914400" y="182369"/>
            <a:ext cx="8229600" cy="821987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/>
              <a:t>RILEY PASS URANIUM MINES</a:t>
            </a:r>
          </a:p>
        </p:txBody>
      </p:sp>
      <p:sp>
        <p:nvSpPr>
          <p:cNvPr id="1028" name="Rectangle 13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1600200"/>
            <a:ext cx="4343400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solidFill>
                  <a:srgbClr val="000000"/>
                </a:solidFill>
                <a:effectLst/>
              </a:rPr>
              <a:t>Prospecting Activities </a:t>
            </a:r>
            <a:r>
              <a:rPr lang="en-US" altLang="en-US" sz="2800" i="1" dirty="0">
                <a:solidFill>
                  <a:srgbClr val="000000"/>
                </a:solidFill>
                <a:effectLst/>
              </a:rPr>
              <a:t>– </a:t>
            </a:r>
            <a:r>
              <a:rPr lang="en-US" altLang="en-US" sz="2800" dirty="0">
                <a:solidFill>
                  <a:srgbClr val="000000"/>
                </a:solidFill>
                <a:effectLst/>
              </a:rPr>
              <a:t>as early as 1950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solidFill>
                  <a:srgbClr val="000000"/>
                </a:solidFill>
              </a:rPr>
              <a:t>U</a:t>
            </a:r>
            <a:r>
              <a:rPr lang="en-US" altLang="en-US" sz="2800" dirty="0">
                <a:solidFill>
                  <a:srgbClr val="000000"/>
                </a:solidFill>
                <a:effectLst/>
              </a:rPr>
              <a:t>ranium mining operations  in 1962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solidFill>
                  <a:srgbClr val="000000"/>
                </a:solidFill>
                <a:effectLst/>
              </a:rPr>
              <a:t>Mining ceased in 1965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solidFill>
                  <a:srgbClr val="000000"/>
                </a:solidFill>
                <a:effectLst/>
              </a:rPr>
              <a:t>Overburden pushed off the outer edges of the pits, </a:t>
            </a:r>
            <a:r>
              <a:rPr lang="en-US" altLang="en-US" sz="2800" dirty="0" err="1">
                <a:solidFill>
                  <a:srgbClr val="000000"/>
                </a:solidFill>
                <a:effectLst/>
              </a:rPr>
              <a:t>highwalls</a:t>
            </a:r>
            <a:r>
              <a:rPr lang="en-US" altLang="en-US" sz="2800" dirty="0">
                <a:solidFill>
                  <a:srgbClr val="000000"/>
                </a:solidFill>
                <a:effectLst/>
              </a:rPr>
              <a:t> and spoils material with exposed radioactive material</a:t>
            </a:r>
          </a:p>
        </p:txBody>
      </p:sp>
      <p:pic>
        <p:nvPicPr>
          <p:cNvPr id="7" name="Picture 3" descr="Trimmed USGS Uranium Core Rig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367090">
            <a:off x="309655" y="2313963"/>
            <a:ext cx="3936511" cy="2881960"/>
          </a:xfrm>
          <a:ln w="76200" cmpd="tri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49773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739" t="-59729" r="-30447" b="-58855"/>
          <a:stretch/>
        </p:blipFill>
        <p:spPr>
          <a:xfrm>
            <a:off x="-865215" y="-4758054"/>
            <a:ext cx="12747156" cy="164838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538728" y="3008376"/>
            <a:ext cx="3511296" cy="259689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985963" y="1892808"/>
            <a:ext cx="2971800" cy="257860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1974" y="768096"/>
            <a:ext cx="2737234" cy="20391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8959" y="811804"/>
            <a:ext cx="262091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Natural Regrade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176272" y="1335024"/>
            <a:ext cx="0" cy="4526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165639" y="3483864"/>
            <a:ext cx="15084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AutoCAD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299869" y="1073414"/>
            <a:ext cx="66214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7165639" y="3913632"/>
            <a:ext cx="570185" cy="3931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13390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-209055" y="-1"/>
          <a:ext cx="9535935" cy="6362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8" name="Acrobat Document" r:id="rId3" imgW="9403012" imgH="6271097" progId="AcroExch.Document.DC">
                  <p:embed/>
                </p:oleObj>
              </mc:Choice>
              <mc:Fallback>
                <p:oleObj name="Acrobat Document" r:id="rId3" imgW="9403012" imgH="627109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209055" y="-1"/>
                        <a:ext cx="9535935" cy="6362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77111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59" y="-170596"/>
            <a:ext cx="7543800" cy="1450757"/>
          </a:xfrm>
        </p:spPr>
        <p:txBody>
          <a:bodyPr/>
          <a:lstStyle/>
          <a:p>
            <a:pPr algn="ctr"/>
            <a:r>
              <a:rPr lang="en-US" u="sng" dirty="0"/>
              <a:t>Construction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sz="12800" dirty="0"/>
              <a:t>GPS Control Construction</a:t>
            </a:r>
          </a:p>
          <a:p>
            <a:pPr lvl="1"/>
            <a:r>
              <a:rPr lang="en-US" sz="9600" dirty="0"/>
              <a:t>Format of files loaded into Heavy Equipment </a:t>
            </a:r>
          </a:p>
          <a:p>
            <a:pPr lvl="1"/>
            <a:r>
              <a:rPr lang="en-US" sz="9600" dirty="0"/>
              <a:t>Assistance to load design files into equipment</a:t>
            </a:r>
          </a:p>
          <a:p>
            <a:pPr lvl="1"/>
            <a:r>
              <a:rPr lang="en-US" sz="9600" dirty="0"/>
              <a:t>Operator experience with GPS contouring</a:t>
            </a:r>
          </a:p>
          <a:p>
            <a:pPr lvl="1"/>
            <a:r>
              <a:rPr lang="en-US" sz="9600" dirty="0"/>
              <a:t>Difficult to verify construction on the ground</a:t>
            </a:r>
          </a:p>
          <a:p>
            <a:pPr marL="201168" lvl="1" indent="0">
              <a:buNone/>
            </a:pPr>
            <a:endParaRPr lang="en-US" sz="9600" dirty="0"/>
          </a:p>
          <a:p>
            <a:pPr marL="201168" lvl="1" indent="0">
              <a:buNone/>
            </a:pPr>
            <a:r>
              <a:rPr lang="en-US" sz="12800" dirty="0"/>
              <a:t>Surveying</a:t>
            </a:r>
          </a:p>
          <a:p>
            <a:pPr lvl="1"/>
            <a:r>
              <a:rPr lang="en-US" sz="9600" dirty="0"/>
              <a:t>Survey checks of LiDAR survey</a:t>
            </a:r>
          </a:p>
          <a:p>
            <a:pPr lvl="1"/>
            <a:r>
              <a:rPr lang="en-US" sz="9600" dirty="0"/>
              <a:t>Need good surveying control from the beginning</a:t>
            </a:r>
          </a:p>
          <a:p>
            <a:pPr lvl="1"/>
            <a:r>
              <a:rPr lang="en-US" sz="9600" dirty="0"/>
              <a:t>Construction area is not staked for construction </a:t>
            </a:r>
          </a:p>
          <a:p>
            <a:pPr marL="201168" lvl="1" indent="0">
              <a:buNone/>
            </a:pPr>
            <a:endParaRPr lang="en-US" sz="9600" dirty="0"/>
          </a:p>
          <a:p>
            <a:pPr marL="384048" lvl="2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201168" lvl="1" indent="0">
              <a:buNone/>
            </a:pP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pPr marL="201168" lvl="1" indent="0">
              <a:buNone/>
            </a:pPr>
            <a:endParaRPr lang="en-US" dirty="0"/>
          </a:p>
          <a:p>
            <a:pPr marL="201168" lvl="1" indent="0">
              <a:buNone/>
            </a:pPr>
            <a:r>
              <a:rPr lang="en-US" dirty="0"/>
              <a:t>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5342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59" y="-307756"/>
            <a:ext cx="7543800" cy="1450757"/>
          </a:xfrm>
        </p:spPr>
        <p:txBody>
          <a:bodyPr/>
          <a:lstStyle/>
          <a:p>
            <a:pPr algn="ctr"/>
            <a:r>
              <a:rPr lang="en-US" u="sng" dirty="0"/>
              <a:t>Lessons Learned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289304"/>
            <a:ext cx="7543801" cy="457979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Keep design files as small as possible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Keep separate grading areas in separate files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Quantity estimates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Pre-construction baseline – LiDAR surface check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Depth of excavation (bedrock) may vary from assumption in design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Consider shrinkage factor of material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Surveying for final quantities is completed at the end of the work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Important to keep load counts during construction</a:t>
            </a:r>
          </a:p>
          <a:p>
            <a:pPr lvl="0">
              <a:buClr>
                <a:srgbClr val="6F6F74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Carlson’s Natural Regrade</a:t>
            </a:r>
            <a:r>
              <a:rPr lang="en-US" sz="3200" baseline="30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™</a:t>
            </a:r>
            <a:r>
              <a:rPr lang="en-US" sz="32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en-US" sz="28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Design</a:t>
            </a:r>
            <a:endParaRPr lang="en-US" sz="2800" baseline="30000" dirty="0">
              <a:solidFill>
                <a:srgbClr val="000000">
                  <a:lumMod val="75000"/>
                  <a:lumOff val="25000"/>
                </a:srgbClr>
              </a:solidFill>
            </a:endParaRPr>
          </a:p>
          <a:p>
            <a:pPr lvl="1">
              <a:buClr>
                <a:srgbClr val="6F6F74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Designs are difficult to modify for conceptual changes, such as differing cover thicknesses</a:t>
            </a:r>
          </a:p>
          <a:p>
            <a:pPr lvl="1">
              <a:buClr>
                <a:srgbClr val="6F6F74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Difficult to get an estimate of quantities without doing the design</a:t>
            </a:r>
          </a:p>
          <a:p>
            <a:pPr lvl="1">
              <a:buClr>
                <a:srgbClr val="6F6F74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Making changes to design during construction is time consuming</a:t>
            </a:r>
          </a:p>
          <a:p>
            <a:pPr marL="201168" lvl="1" indent="0">
              <a:buNone/>
            </a:pPr>
            <a:endParaRPr lang="en-US" dirty="0"/>
          </a:p>
          <a:p>
            <a:pPr marL="201168" lvl="1" indent="0">
              <a:buNone/>
            </a:pPr>
            <a:endParaRPr lang="en-US" dirty="0"/>
          </a:p>
          <a:p>
            <a:pPr marL="201168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8457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0963" name="Picture 3" descr="scenery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 w="57150" cmpd="thickThin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5241925" y="5827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en-US" altLang="en-US" sz="1800" b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822960" y="370632"/>
            <a:ext cx="50450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anose="020F0704030504030204" pitchFamily="34" charset="0"/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19533893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Seed Mix </a:t>
            </a:r>
            <a:r>
              <a:rPr lang="en-US" sz="3200" dirty="0"/>
              <a:t>(common names)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Black Eyed Susan</a:t>
            </a:r>
          </a:p>
          <a:p>
            <a:r>
              <a:rPr lang="en-US" dirty="0"/>
              <a:t>Lead Plant</a:t>
            </a:r>
          </a:p>
          <a:p>
            <a:r>
              <a:rPr lang="en-US" dirty="0" err="1"/>
              <a:t>Maximillan</a:t>
            </a:r>
            <a:r>
              <a:rPr lang="en-US" dirty="0"/>
              <a:t> Sunflower</a:t>
            </a:r>
          </a:p>
          <a:p>
            <a:r>
              <a:rPr lang="en-US" dirty="0"/>
              <a:t>Purple Coneflower</a:t>
            </a:r>
          </a:p>
          <a:p>
            <a:r>
              <a:rPr lang="en-US" dirty="0"/>
              <a:t>Prairie Coneflower</a:t>
            </a:r>
          </a:p>
          <a:p>
            <a:r>
              <a:rPr lang="en-US" dirty="0"/>
              <a:t>Prairie Sage</a:t>
            </a:r>
          </a:p>
          <a:p>
            <a:r>
              <a:rPr lang="en-US" dirty="0"/>
              <a:t>Purple Prairie Clover</a:t>
            </a:r>
          </a:p>
          <a:p>
            <a:r>
              <a:rPr lang="en-US" dirty="0"/>
              <a:t>Wester Yarrow</a:t>
            </a:r>
          </a:p>
          <a:p>
            <a:r>
              <a:rPr lang="en-US" dirty="0" err="1"/>
              <a:t>Winterfat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Bluebunch</a:t>
            </a:r>
            <a:r>
              <a:rPr lang="en-US" dirty="0"/>
              <a:t> Wheatgrass</a:t>
            </a:r>
          </a:p>
          <a:p>
            <a:r>
              <a:rPr lang="en-US" dirty="0"/>
              <a:t>Canada </a:t>
            </a:r>
            <a:r>
              <a:rPr lang="en-US" dirty="0" err="1"/>
              <a:t>Wildrye</a:t>
            </a:r>
            <a:endParaRPr lang="en-US" dirty="0"/>
          </a:p>
          <a:p>
            <a:r>
              <a:rPr lang="en-US" dirty="0"/>
              <a:t>Green </a:t>
            </a:r>
            <a:r>
              <a:rPr lang="en-US" dirty="0" err="1"/>
              <a:t>Needlegrass</a:t>
            </a:r>
            <a:endParaRPr lang="en-US" dirty="0"/>
          </a:p>
          <a:p>
            <a:r>
              <a:rPr lang="en-US" dirty="0"/>
              <a:t>Little Bluestem</a:t>
            </a:r>
          </a:p>
          <a:p>
            <a:r>
              <a:rPr lang="en-US" dirty="0"/>
              <a:t>Prairie </a:t>
            </a:r>
            <a:r>
              <a:rPr lang="en-US" dirty="0" err="1"/>
              <a:t>Sandreed</a:t>
            </a:r>
            <a:endParaRPr lang="en-US" dirty="0"/>
          </a:p>
          <a:p>
            <a:r>
              <a:rPr lang="en-US" dirty="0" err="1"/>
              <a:t>Sideoats</a:t>
            </a:r>
            <a:r>
              <a:rPr lang="en-US" dirty="0"/>
              <a:t> </a:t>
            </a:r>
            <a:r>
              <a:rPr lang="en-US" dirty="0" err="1"/>
              <a:t>Grama</a:t>
            </a:r>
            <a:r>
              <a:rPr lang="en-US" dirty="0"/>
              <a:t>-Pierre</a:t>
            </a:r>
          </a:p>
          <a:p>
            <a:r>
              <a:rPr lang="en-US" dirty="0"/>
              <a:t>Slender Wheatgrass</a:t>
            </a:r>
          </a:p>
          <a:p>
            <a:r>
              <a:rPr lang="en-US" dirty="0"/>
              <a:t>Western Wheatgrass</a:t>
            </a:r>
          </a:p>
        </p:txBody>
      </p:sp>
    </p:spTree>
    <p:extLst>
      <p:ext uri="{BB962C8B-B14F-4D97-AF65-F5344CB8AC3E}">
        <p14:creationId xmlns:p14="http://schemas.microsoft.com/office/powerpoint/2010/main" val="1385743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9034" y="2148341"/>
            <a:ext cx="4028536" cy="37007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2061769"/>
            <a:ext cx="3950899" cy="385600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6199" y="206091"/>
            <a:ext cx="7543800" cy="994411"/>
          </a:xfrm>
        </p:spPr>
        <p:txBody>
          <a:bodyPr/>
          <a:lstStyle/>
          <a:p>
            <a:r>
              <a:rPr lang="en-US" dirty="0"/>
              <a:t>Bluff B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751162" y="1324890"/>
            <a:ext cx="4040188" cy="574675"/>
          </a:xfrm>
        </p:spPr>
        <p:txBody>
          <a:bodyPr/>
          <a:lstStyle/>
          <a:p>
            <a:r>
              <a:rPr lang="en-US" dirty="0"/>
              <a:t>Arsenic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5430029" y="1287074"/>
            <a:ext cx="4041775" cy="574675"/>
          </a:xfrm>
        </p:spPr>
        <p:txBody>
          <a:bodyPr/>
          <a:lstStyle/>
          <a:p>
            <a:r>
              <a:rPr lang="en-US" dirty="0"/>
              <a:t>Radium-226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3798" y="5343598"/>
            <a:ext cx="1613140" cy="4054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048" y="2148341"/>
            <a:ext cx="1433146" cy="41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7827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984" y="3544388"/>
            <a:ext cx="4630995" cy="27309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368" y="148692"/>
            <a:ext cx="7543800" cy="923920"/>
          </a:xfrm>
        </p:spPr>
        <p:txBody>
          <a:bodyPr/>
          <a:lstStyle/>
          <a:p>
            <a:r>
              <a:rPr lang="en-US" dirty="0"/>
              <a:t>Arsenic Mapping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03455"/>
            <a:ext cx="3657600" cy="3657600"/>
          </a:xfrm>
        </p:spPr>
      </p:pic>
      <p:sp>
        <p:nvSpPr>
          <p:cNvPr id="8" name="Right Arrow 7"/>
          <p:cNvSpPr/>
          <p:nvPr/>
        </p:nvSpPr>
        <p:spPr>
          <a:xfrm>
            <a:off x="4017268" y="3302072"/>
            <a:ext cx="410716" cy="48463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6105" y="1093561"/>
            <a:ext cx="4155983" cy="245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0192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7985" y="-65988"/>
            <a:ext cx="9231984" cy="69239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7584" y="452487"/>
            <a:ext cx="5156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Community Relations</a:t>
            </a:r>
          </a:p>
        </p:txBody>
      </p:sp>
    </p:spTree>
    <p:extLst>
      <p:ext uri="{BB962C8B-B14F-4D97-AF65-F5344CB8AC3E}">
        <p14:creationId xmlns:p14="http://schemas.microsoft.com/office/powerpoint/2010/main" val="22630507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ure_29_U_SE_NCH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492265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0342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EROSION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0" y="1658715"/>
            <a:ext cx="4328809" cy="5359384"/>
          </a:xfrm>
        </p:spPr>
        <p:txBody>
          <a:bodyPr/>
          <a:lstStyle/>
          <a:p>
            <a:pPr lvl="1" algn="just" eaLnBrk="1" hangingPunct="1">
              <a:lnSpc>
                <a:spcPct val="80000"/>
              </a:lnSpc>
              <a:buFontTx/>
              <a:buChar char="•"/>
              <a:defRPr/>
            </a:pPr>
            <a:r>
              <a:rPr lang="en-US" sz="3200" dirty="0">
                <a:solidFill>
                  <a:srgbClr val="000000"/>
                </a:solidFill>
              </a:rPr>
              <a:t>P</a:t>
            </a:r>
            <a:r>
              <a:rPr lang="en-US" sz="3200" dirty="0">
                <a:solidFill>
                  <a:srgbClr val="000000"/>
                </a:solidFill>
                <a:effectLst/>
              </a:rPr>
              <a:t>hysical characteristics of the soils, </a:t>
            </a:r>
          </a:p>
          <a:p>
            <a:pPr lvl="1" algn="just" eaLnBrk="1" hangingPunct="1">
              <a:lnSpc>
                <a:spcPct val="80000"/>
              </a:lnSpc>
              <a:buFontTx/>
              <a:buChar char="•"/>
              <a:defRPr/>
            </a:pPr>
            <a:r>
              <a:rPr lang="en-US" sz="3200" dirty="0">
                <a:solidFill>
                  <a:srgbClr val="000000"/>
                </a:solidFill>
                <a:effectLst/>
              </a:rPr>
              <a:t>Relatively steep terrain  </a:t>
            </a:r>
          </a:p>
          <a:p>
            <a:pPr lvl="1" algn="just" eaLnBrk="1" hangingPunct="1">
              <a:lnSpc>
                <a:spcPct val="80000"/>
              </a:lnSpc>
              <a:buFontTx/>
              <a:buChar char="•"/>
              <a:defRPr/>
            </a:pPr>
            <a:r>
              <a:rPr lang="en-US" sz="3200" dirty="0">
                <a:solidFill>
                  <a:srgbClr val="000000"/>
                </a:solidFill>
              </a:rPr>
              <a:t>C</a:t>
            </a:r>
            <a:r>
              <a:rPr lang="en-US" sz="3200" dirty="0">
                <a:solidFill>
                  <a:srgbClr val="000000"/>
                </a:solidFill>
                <a:effectLst/>
              </a:rPr>
              <a:t>limate conditions – high frequency of storm events   </a:t>
            </a:r>
          </a:p>
          <a:p>
            <a:pPr marL="201168" lvl="1" indent="0" algn="just" eaLnBrk="1" hangingPunct="1">
              <a:lnSpc>
                <a:spcPct val="80000"/>
              </a:lnSpc>
              <a:buNone/>
              <a:defRPr/>
            </a:pPr>
            <a:endParaRPr lang="en-US" sz="2400" dirty="0">
              <a:solidFill>
                <a:srgbClr val="000000"/>
              </a:solidFill>
            </a:endParaRPr>
          </a:p>
          <a:p>
            <a:pPr lvl="1" algn="just" eaLnBrk="1" hangingPunct="1">
              <a:lnSpc>
                <a:spcPct val="80000"/>
              </a:lnSpc>
              <a:buFontTx/>
              <a:buChar char="•"/>
              <a:defRPr/>
            </a:pPr>
            <a:endParaRPr lang="en-US" sz="2400" dirty="0">
              <a:solidFill>
                <a:srgbClr val="000000"/>
              </a:solidFill>
            </a:endParaRPr>
          </a:p>
          <a:p>
            <a:pPr marL="201168" lvl="1" indent="0" algn="just">
              <a:lnSpc>
                <a:spcPct val="80000"/>
              </a:lnSpc>
              <a:buNone/>
              <a:defRPr/>
            </a:pPr>
            <a:r>
              <a:rPr lang="en-US" sz="3200" dirty="0">
                <a:solidFill>
                  <a:srgbClr val="000000"/>
                </a:solidFill>
              </a:rPr>
              <a:t>Primary transport of contaminants is erosion </a:t>
            </a:r>
          </a:p>
          <a:p>
            <a:pPr marL="201168" lvl="1" indent="0" algn="just" eaLnBrk="1" hangingPunct="1">
              <a:lnSpc>
                <a:spcPct val="80000"/>
              </a:lnSpc>
              <a:buNone/>
              <a:defRPr/>
            </a:pPr>
            <a:endParaRPr lang="en-US" sz="2400" dirty="0">
              <a:solidFill>
                <a:srgbClr val="000000"/>
              </a:solidFill>
              <a:effectLst/>
            </a:endParaRPr>
          </a:p>
          <a:p>
            <a:pPr>
              <a:defRPr/>
            </a:pPr>
            <a:endParaRPr lang="en-US" dirty="0"/>
          </a:p>
        </p:txBody>
      </p:sp>
      <p:graphicFrame>
        <p:nvGraphicFramePr>
          <p:cNvPr id="2050" name="Object 5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78182532"/>
              </p:ext>
            </p:extLst>
          </p:nvPr>
        </p:nvGraphicFramePr>
        <p:xfrm>
          <a:off x="457200" y="1248197"/>
          <a:ext cx="4038600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87" name="Photo Editor Photo" r:id="rId3" imgW="8535591" imgH="5638095" progId="MSPhotoEd.3">
                  <p:embed/>
                </p:oleObj>
              </mc:Choice>
              <mc:Fallback>
                <p:oleObj name="Photo Editor Photo" r:id="rId3" imgW="8535591" imgH="563809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248197"/>
                        <a:ext cx="4038600" cy="266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810761"/>
            <a:ext cx="40386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5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RileyCraigLBluffB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62000"/>
            <a:ext cx="5888038" cy="785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5962650" y="2133600"/>
            <a:ext cx="3181350" cy="210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4400"/>
              <a:t>Fractures in Basal Sandstone</a:t>
            </a:r>
          </a:p>
        </p:txBody>
      </p:sp>
    </p:spTree>
    <p:extLst>
      <p:ext uri="{BB962C8B-B14F-4D97-AF65-F5344CB8AC3E}">
        <p14:creationId xmlns:p14="http://schemas.microsoft.com/office/powerpoint/2010/main" val="7581004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3" name="Picture 7" descr="rileyBulffElangeoday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7340338" y="5657165"/>
            <a:ext cx="1392048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altLang="en-US" sz="3600" dirty="0"/>
              <a:t>Bluff E</a:t>
            </a:r>
          </a:p>
        </p:txBody>
      </p:sp>
    </p:spTree>
    <p:extLst>
      <p:ext uri="{BB962C8B-B14F-4D97-AF65-F5344CB8AC3E}">
        <p14:creationId xmlns:p14="http://schemas.microsoft.com/office/powerpoint/2010/main" val="21099585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323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rileyNEdrain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744538"/>
            <a:ext cx="8153400" cy="611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533400" y="0"/>
            <a:ext cx="8610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en-US" sz="3600">
                <a:effectLst/>
                <a:latin typeface="Arial" panose="020B0604020202020204" pitchFamily="34" charset="0"/>
              </a:rPr>
              <a:t>Northeast Drainage Channel – Bluff B</a:t>
            </a:r>
          </a:p>
        </p:txBody>
      </p:sp>
    </p:spTree>
    <p:extLst>
      <p:ext uri="{BB962C8B-B14F-4D97-AF65-F5344CB8AC3E}">
        <p14:creationId xmlns:p14="http://schemas.microsoft.com/office/powerpoint/2010/main" val="690205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Hydrology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041" y="1737361"/>
            <a:ext cx="8642959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en-US" sz="40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4000" dirty="0"/>
              <a:t>No surface water at site, except runoff during snowmelt and rain events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40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4000" dirty="0"/>
              <a:t>Springs and seeps surface at the base of the sandstone</a:t>
            </a:r>
          </a:p>
        </p:txBody>
      </p:sp>
    </p:spTree>
    <p:extLst>
      <p:ext uri="{BB962C8B-B14F-4D97-AF65-F5344CB8AC3E}">
        <p14:creationId xmlns:p14="http://schemas.microsoft.com/office/powerpoint/2010/main" val="774253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687" y="126584"/>
            <a:ext cx="7543800" cy="1450757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are the Natural Landforms at Riley Pass?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09" y="1504189"/>
            <a:ext cx="9165071" cy="554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298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  <a:effectLst>
            <a:outerShdw dist="35921" dir="2700000" algn="ctr" rotWithShape="0">
              <a:srgbClr val="0C0600"/>
            </a:outerShdw>
          </a:effectLst>
        </p:spPr>
        <p:txBody>
          <a:bodyPr/>
          <a:lstStyle/>
          <a:p>
            <a:endParaRPr lang="en-US" altLang="en-US" dirty="0">
              <a:solidFill>
                <a:schemeClr val="tx2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5603" name="Picture 3" descr="NCH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614211" cy="6766560"/>
          </a:xfrm>
          <a:ln w="76200" cmpd="tri">
            <a:solidFill>
              <a:srgbClr val="140A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026211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rgbClr val="FFFFFF"/>
      </a:lt1>
      <a:dk2>
        <a:srgbClr val="46464A"/>
      </a:dk2>
      <a:lt2>
        <a:srgbClr val="D1D9E1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23291</TotalTime>
  <Words>514</Words>
  <Application>Microsoft Office PowerPoint</Application>
  <PresentationFormat>On-screen Show (4:3)</PresentationFormat>
  <Paragraphs>128</Paragraphs>
  <Slides>52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63" baseType="lpstr">
      <vt:lpstr>Arial</vt:lpstr>
      <vt:lpstr>Arial Black</vt:lpstr>
      <vt:lpstr>Arial Rounded MT Bold</vt:lpstr>
      <vt:lpstr>Berlin Sans FB</vt:lpstr>
      <vt:lpstr>Calibri</vt:lpstr>
      <vt:lpstr>Calibri Light</vt:lpstr>
      <vt:lpstr>Courier New</vt:lpstr>
      <vt:lpstr>Wingdings</vt:lpstr>
      <vt:lpstr>Retrospect</vt:lpstr>
      <vt:lpstr>Photo Editor Photo</vt:lpstr>
      <vt:lpstr>Acrobat Document</vt:lpstr>
      <vt:lpstr>PowerPoint Presentation</vt:lpstr>
      <vt:lpstr>Acknowledgements</vt:lpstr>
      <vt:lpstr>PowerPoint Presentation</vt:lpstr>
      <vt:lpstr>RILEY PASS URANIUM MINES</vt:lpstr>
      <vt:lpstr>EROSION</vt:lpstr>
      <vt:lpstr>PowerPoint Presentation</vt:lpstr>
      <vt:lpstr>Hydrology</vt:lpstr>
      <vt:lpstr>What are the Natural Landforms at Riley Pass?</vt:lpstr>
      <vt:lpstr>PowerPoint Presentation</vt:lpstr>
      <vt:lpstr>PowerPoint Presentation</vt:lpstr>
      <vt:lpstr>PowerPoint Presentation</vt:lpstr>
      <vt:lpstr>Geomorphic Reclamation </vt:lpstr>
      <vt:lpstr>Geomorphic Reclamation at Riley Pass Mine Site</vt:lpstr>
      <vt:lpstr>Bluff G – During Mining - 1964</vt:lpstr>
      <vt:lpstr>Bluff G – Post Mining - 2012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Reclamation of Bluff CDE</vt:lpstr>
      <vt:lpstr>PowerPoint Presentation</vt:lpstr>
      <vt:lpstr>PowerPoint Presentation</vt:lpstr>
      <vt:lpstr>Construction Challenges</vt:lpstr>
      <vt:lpstr>Lessons Learned</vt:lpstr>
      <vt:lpstr>PowerPoint Presentation</vt:lpstr>
      <vt:lpstr>Project Seed Mix (common names) </vt:lpstr>
      <vt:lpstr>Bluff B</vt:lpstr>
      <vt:lpstr>Arsenic Mapping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Tetra Tech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Evaluation of Spatial and Probabilistic Distributions of Surface Gamma Radiation and Soil Radium-226 at Abandoned and Pre-Licensed Uranium Mines in the Western U.S.</dc:title>
  <dc:creator>Aaron Orechwa</dc:creator>
  <cp:lastModifiedBy>Kevin Wolter</cp:lastModifiedBy>
  <cp:revision>558</cp:revision>
  <cp:lastPrinted>2016-04-30T15:27:24Z</cp:lastPrinted>
  <dcterms:created xsi:type="dcterms:W3CDTF">2013-08-01T19:37:31Z</dcterms:created>
  <dcterms:modified xsi:type="dcterms:W3CDTF">2019-06-17T18:19:53Z</dcterms:modified>
</cp:coreProperties>
</file>