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665" r:id="rId2"/>
    <p:sldId id="655" r:id="rId3"/>
    <p:sldId id="656" r:id="rId4"/>
    <p:sldId id="657" r:id="rId5"/>
    <p:sldId id="658" r:id="rId6"/>
    <p:sldId id="660" r:id="rId7"/>
    <p:sldId id="659" r:id="rId8"/>
    <p:sldId id="661" r:id="rId9"/>
    <p:sldId id="654" r:id="rId10"/>
    <p:sldId id="662" r:id="rId11"/>
    <p:sldId id="677" r:id="rId12"/>
    <p:sldId id="664" r:id="rId13"/>
    <p:sldId id="666" r:id="rId14"/>
    <p:sldId id="653" r:id="rId15"/>
    <p:sldId id="647" r:id="rId16"/>
    <p:sldId id="644" r:id="rId17"/>
    <p:sldId id="646" r:id="rId18"/>
    <p:sldId id="648" r:id="rId19"/>
    <p:sldId id="649" r:id="rId20"/>
    <p:sldId id="645" r:id="rId21"/>
    <p:sldId id="650" r:id="rId22"/>
    <p:sldId id="667" r:id="rId23"/>
    <p:sldId id="470" r:id="rId24"/>
    <p:sldId id="460" r:id="rId25"/>
    <p:sldId id="305" r:id="rId26"/>
    <p:sldId id="500" r:id="rId27"/>
    <p:sldId id="496" r:id="rId28"/>
    <p:sldId id="497" r:id="rId29"/>
    <p:sldId id="504" r:id="rId30"/>
    <p:sldId id="674" r:id="rId31"/>
    <p:sldId id="643" r:id="rId32"/>
    <p:sldId id="669" r:id="rId33"/>
    <p:sldId id="678" r:id="rId34"/>
    <p:sldId id="671" r:id="rId35"/>
    <p:sldId id="675" r:id="rId36"/>
    <p:sldId id="67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77D377"/>
    <a:srgbClr val="7CCE8C"/>
    <a:srgbClr val="A3D07A"/>
    <a:srgbClr val="90BA90"/>
    <a:srgbClr val="ECF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D7306-4A57-4007-90F3-67DA8B21CB4D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EEEFD-EBDD-49D9-BD6E-FAC5E0F34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91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7">
            <a:extLst>
              <a:ext uri="{FF2B5EF4-FFF2-40B4-BE49-F238E27FC236}">
                <a16:creationId xmlns:a16="http://schemas.microsoft.com/office/drawing/2014/main" id="{406B8107-CABD-404F-AF46-F48A4C714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B33CFC-2375-4C5C-B0C4-FF9940BDD5CC}" type="slidenum">
              <a:rPr lang="en-US" altLang="en-US" sz="1200" b="0" smtClean="0"/>
              <a:pPr/>
              <a:t>23</a:t>
            </a:fld>
            <a:endParaRPr lang="en-US" altLang="en-US" sz="1200" b="0"/>
          </a:p>
        </p:txBody>
      </p:sp>
      <p:sp>
        <p:nvSpPr>
          <p:cNvPr id="315395" name="Rectangle 2">
            <a:extLst>
              <a:ext uri="{FF2B5EF4-FFF2-40B4-BE49-F238E27FC236}">
                <a16:creationId xmlns:a16="http://schemas.microsoft.com/office/drawing/2014/main" id="{04E28C94-CE05-4186-B7DE-7552A07680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315396" name="Rectangle 3">
            <a:extLst>
              <a:ext uri="{FF2B5EF4-FFF2-40B4-BE49-F238E27FC236}">
                <a16:creationId xmlns:a16="http://schemas.microsoft.com/office/drawing/2014/main" id="{3E969CC2-4C63-4ABF-A5B3-67721DA06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239C4-806E-4018-B6A4-5A2AEA15B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07B3B-EBFC-4975-9FD4-693AE33BD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4F345-D0BE-41EC-9B1B-148308AF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606D-43C6-46F8-9838-EABB53B170D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F383A-D0AD-4C6F-BDAA-93FD4A4F8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2177F-28B9-4871-BAE0-DEABB6A1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9EBE-ECE4-4B9B-AF8E-354E838FA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9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204DD-C82F-4840-A51E-EB3CC8E3D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9D26C-3AB0-45EF-A19C-F35A94924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7D9E7-6E6D-41AB-B204-F6F7F89E2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606D-43C6-46F8-9838-EABB53B170D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FBC82-5161-4826-A844-8B90BF6A7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E9B1C-CE86-4156-9EC5-786165DF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9EBE-ECE4-4B9B-AF8E-354E838FA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2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3AEF99-9985-4FBD-901D-DBDCE5B6D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63FB8-5BF6-4920-9CFA-80CBA29FB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50463-6888-4F9F-A9BE-3BEE29AA3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606D-43C6-46F8-9838-EABB53B170D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8E908-28E9-45F4-B9A6-6192BE504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7F26E-774A-454E-8FFA-E25E50C3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9EBE-ECE4-4B9B-AF8E-354E838FA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8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CC8C1-80AC-4BC5-B4A3-4C80E850E8B6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7419F-B42A-4C5E-8AFA-E06CC6116DE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C5F3BA-B3FA-4D5E-BD17-F5F1224D7BA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B75842-68F1-4B2D-8A01-032A23025CA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8E755-3C5B-4710-AF14-39F5A8B9BD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B1578A2-7CD8-49EE-9FDD-7BD5AE88C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1922C12-D778-4CB4-B466-EC8F1F3BAB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B94FCE1-7535-46B3-A067-E50C0AA66C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FD6C1-E292-4151-BD89-56335ED24D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103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D23D-09A0-4AF7-BED2-50381E22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4A69D-720E-496F-8B80-B734E80130B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6E5C9-349F-4B7E-B19F-0258C0591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399645-2B55-410C-9587-17577119F5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0E74FE-E045-49A7-A1BC-5C8621EB1A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97C1B5-9BDC-4B83-9C08-2FD77E129A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B3B87-E1D8-47E5-8111-CA6915099F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19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7F0B-DEB7-4E42-96DC-AB08D3CE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E3BB5-43B5-4444-9A90-A26FB38C5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8B997-EEA6-4CA6-87C3-86F3EF649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606D-43C6-46F8-9838-EABB53B170D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2934B-A596-43C0-8C29-1B982265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3643B-9400-417D-A7FD-23F6071C9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9EBE-ECE4-4B9B-AF8E-354E838FA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0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B06F6-E758-4B82-8235-250CDE604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9F6CC-C402-4E66-8D6D-0322B9896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145B3-4E45-47A3-8515-B8EC7A6ED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606D-43C6-46F8-9838-EABB53B170D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FDD55-4016-4AFC-ABC5-7B7FF0FF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10D2A-DB51-44D6-82A4-9767782A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9EBE-ECE4-4B9B-AF8E-354E838FA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5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240D-C231-4CFC-865C-FB74E3473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556AB-69A9-44D4-9662-2C0A0A2F1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5BCB5-8D15-45B1-9347-DED32B76E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3B27C-6711-4503-AC16-6465D13B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606D-43C6-46F8-9838-EABB53B170D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958D1-B2F0-4ED7-8AC7-CCA60C61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D0FBB-9635-43B5-B9C4-1F7F864D2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9EBE-ECE4-4B9B-AF8E-354E838FA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AECB-7758-4268-907C-6508DCE33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AB47A-EB88-42E1-83BF-4DC3418BC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CAC4D-3A57-4B75-B3D9-814580855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EA30BA-E4A8-489E-AB90-48CB7FFD3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E350ED-AB81-4817-82AD-8A956CBA1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61EC64-111C-47FA-9ECB-8339AF29E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606D-43C6-46F8-9838-EABB53B170D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562FCE-14E6-4B61-B5BE-FF6E7744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F32A3D-C7A9-4778-B73D-FF74AF742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9EBE-ECE4-4B9B-AF8E-354E838FA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3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44D21-73D3-4FC9-952C-BBF092CE1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E5EDB1-EB0F-4E86-BFAE-7FFE9E180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606D-43C6-46F8-9838-EABB53B170D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F593C-160B-48F6-AE7D-B65A50311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3550F-5230-434C-9A85-03A46FB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9EBE-ECE4-4B9B-AF8E-354E838FA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5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142257-4D93-4875-9513-54E0A2FFD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606D-43C6-46F8-9838-EABB53B170D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61FB71-5B82-4F24-964D-14F0E6347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ED845-4EBF-4F44-B743-52BD83ECB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9EBE-ECE4-4B9B-AF8E-354E838FA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1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6076-5053-49F5-A81B-A6C584FF1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FF040-5BFC-47E8-BD82-46D142169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C4F08-C7DB-4CF1-8A98-DBD1E7DE0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F8A47-49E8-48A6-8D8E-AB8FE45E3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606D-43C6-46F8-9838-EABB53B170D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7020-E1E8-44D6-AB78-749D206FE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2C501-57E7-4980-AD7B-F166C8AA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9EBE-ECE4-4B9B-AF8E-354E838FA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4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5374D-3785-4C05-AE48-2082BFBA6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C65419-F76F-4182-B6F8-2EA08B4276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138BB7-CB18-45A8-9A21-9D9FA6F74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09305-0619-40BE-AABD-3913D275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606D-43C6-46F8-9838-EABB53B170D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2F531-F9DB-49A8-AE88-FC3095240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9B605-95FC-49E7-AB49-62AEF6F3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9EBE-ECE4-4B9B-AF8E-354E838FA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3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8E0C51-8C2D-445F-9140-253A32AAA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0C622-D2BF-4803-9871-65A54367B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1669B-BA3C-4EA1-87DE-A684AB6BB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606D-43C6-46F8-9838-EABB53B170D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F9AD5-7B45-425F-AF74-D8EFCBB76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EE9EF-8790-4085-86B8-C9A2A519A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A9EBE-ECE4-4B9B-AF8E-354E838FA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1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72A90-541C-4E2A-A126-1CABCD9CD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5342" y="-187631"/>
            <a:ext cx="9144000" cy="2387600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Lessons About Geomorphic Reclamation From Sediment Yield Quantification and Erosion Modeling Studies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7EEA2-2F2C-4A1A-8397-BA4B82BF5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48075"/>
            <a:ext cx="9144000" cy="398846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Nicholas Bugosh</a:t>
            </a: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and </a:t>
            </a: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Edward G. Epp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ASMR 36</a:t>
            </a:r>
            <a:r>
              <a:rPr lang="en-US" sz="2000" b="1" baseline="30000" dirty="0">
                <a:solidFill>
                  <a:srgbClr val="FFFF00"/>
                </a:solidFill>
                <a:latin typeface="Palatino Linotype" panose="02040502050505030304" pitchFamily="18" charset="0"/>
              </a:rPr>
              <a:t>th</a:t>
            </a: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 Annual Meeting</a:t>
            </a: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Big Sky, Montana</a:t>
            </a:r>
          </a:p>
        </p:txBody>
      </p:sp>
    </p:spTree>
    <p:extLst>
      <p:ext uri="{BB962C8B-B14F-4D97-AF65-F5344CB8AC3E}">
        <p14:creationId xmlns:p14="http://schemas.microsoft.com/office/powerpoint/2010/main" val="243509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C9683-4023-440B-9F0E-EAF96B533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47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Study sediment yield values can be considered reliable and representative because: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B1571-9E19-49EA-A502-0FAF41FDD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2044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b="1" dirty="0" err="1">
                <a:solidFill>
                  <a:srgbClr val="FFFF00"/>
                </a:solidFill>
                <a:latin typeface="Palatino Linotype" panose="02040502050505030304" pitchFamily="18" charset="0"/>
              </a:rPr>
              <a:t>i</a:t>
            </a: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)  they were from direct sediment quantiﬁcation: ﬁlling of the outlet pond, and </a:t>
            </a:r>
          </a:p>
          <a:p>
            <a:pPr lvl="0"/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pPr marL="0" lvl="0" indent="0">
              <a:buNone/>
            </a:pP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(ii)  they are from two entire sub-watersheds, rather than from a single plot or slope, and are more representative of what a reclaimed mined site yields.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0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0494E-7B30-45F2-A9FD-9BAA8C85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450" y="448033"/>
            <a:ext cx="6594988" cy="913069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El </a:t>
            </a:r>
            <a:r>
              <a:rPr lang="en-US" sz="2400" b="1" dirty="0" err="1">
                <a:solidFill>
                  <a:srgbClr val="FFFF00"/>
                </a:solidFill>
                <a:latin typeface="Palatino Linotype" panose="02040502050505030304" pitchFamily="18" charset="0"/>
              </a:rPr>
              <a:t>Machorro</a:t>
            </a:r>
            <a:r>
              <a:rPr lang="en-US" sz="2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 Study Sediment Yield Conclusions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B851F-C5F4-4DAB-9FA6-630B1FD85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6297"/>
            <a:ext cx="10822858" cy="5761703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Very low </a:t>
            </a: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4.02 Mg ha</a:t>
            </a:r>
            <a:r>
              <a:rPr lang="en-US" sz="2000" b="1" cap="small" baseline="30000" dirty="0">
                <a:solidFill>
                  <a:srgbClr val="FFFF00"/>
                </a:solidFill>
                <a:latin typeface="Palatino Linotype" panose="02040502050505030304" pitchFamily="18" charset="0"/>
              </a:rPr>
              <a:t>−1</a:t>
            </a: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 yr</a:t>
            </a:r>
            <a:r>
              <a:rPr lang="en-US" sz="2000" b="1" cap="small" baseline="30000" dirty="0">
                <a:solidFill>
                  <a:srgbClr val="FFFF00"/>
                </a:solidFill>
                <a:latin typeface="Palatino Linotype" panose="02040502050505030304" pitchFamily="18" charset="0"/>
              </a:rPr>
              <a:t>−1</a:t>
            </a: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 </a:t>
            </a:r>
            <a:r>
              <a:rPr lang="en-US" sz="22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sediment yield after initial grading error adjustment </a:t>
            </a:r>
            <a:r>
              <a:rPr lang="en-US" sz="2200" b="1" u="sng" dirty="0">
                <a:solidFill>
                  <a:srgbClr val="FFFF00"/>
                </a:solidFill>
                <a:latin typeface="Palatino Linotype" panose="02040502050505030304" pitchFamily="18" charset="0"/>
              </a:rPr>
              <a:t>with no on-site or oﬀ-site environmental degradation</a:t>
            </a:r>
          </a:p>
          <a:p>
            <a:pPr marL="0" indent="0">
              <a:buNone/>
            </a:pPr>
            <a:endParaRPr lang="en-US" sz="22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2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geomorphically reclaimed areas </a:t>
            </a:r>
            <a:r>
              <a:rPr lang="en-US" sz="2200" b="1" u="sng" dirty="0">
                <a:solidFill>
                  <a:srgbClr val="FFFF00"/>
                </a:solidFill>
                <a:latin typeface="Palatino Linotype" panose="02040502050505030304" pitchFamily="18" charset="0"/>
              </a:rPr>
              <a:t>can be hydrologically connected with the natural ﬂuvial system</a:t>
            </a:r>
            <a:r>
              <a:rPr lang="en-US" sz="22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   (even critical areas like the Alto Tajo)</a:t>
            </a:r>
          </a:p>
          <a:p>
            <a:pPr marL="0" indent="0">
              <a:buNone/>
            </a:pPr>
            <a:endParaRPr lang="en-US" sz="22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200" b="1" u="sng" dirty="0">
                <a:solidFill>
                  <a:srgbClr val="FFFF00"/>
                </a:solidFill>
                <a:latin typeface="Palatino Linotype" panose="02040502050505030304" pitchFamily="18" charset="0"/>
              </a:rPr>
              <a:t>site stabilized to background </a:t>
            </a:r>
            <a:r>
              <a:rPr lang="en-US" sz="22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in three growing seasons </a:t>
            </a:r>
            <a:r>
              <a:rPr lang="en-US" sz="2200" b="1" i="1" dirty="0">
                <a:solidFill>
                  <a:srgbClr val="FFFF00"/>
                </a:solidFill>
                <a:latin typeface="Palatino Linotype" panose="02040502050505030304" pitchFamily="18" charset="0"/>
              </a:rPr>
              <a:t>with</a:t>
            </a:r>
            <a:r>
              <a:rPr lang="en-US" sz="22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 2012 GF construction-grading errors</a:t>
            </a:r>
          </a:p>
          <a:p>
            <a:endParaRPr lang="en-US" sz="22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2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2014GF </a:t>
            </a:r>
            <a:r>
              <a:rPr lang="en-US" sz="2200" b="1" i="1" dirty="0">
                <a:solidFill>
                  <a:srgbClr val="FFFF00"/>
                </a:solidFill>
                <a:latin typeface="Palatino Linotype" panose="02040502050505030304" pitchFamily="18" charset="0"/>
              </a:rPr>
              <a:t>without </a:t>
            </a:r>
            <a:r>
              <a:rPr lang="en-US" sz="22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grading errors indicates that ﬁnal low sediment yield, steady-state equilibrium can occur in a growing season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8E8F-7005-4790-87D6-2548D8985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674" y="126180"/>
            <a:ext cx="5662152" cy="71642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More learnings from the El </a:t>
            </a:r>
            <a:r>
              <a:rPr lang="en-US" sz="2000" b="1" dirty="0" err="1">
                <a:solidFill>
                  <a:srgbClr val="FFFF00"/>
                </a:solidFill>
                <a:latin typeface="Palatino Linotype" panose="02040502050505030304" pitchFamily="18" charset="0"/>
              </a:rPr>
              <a:t>Machorro</a:t>
            </a: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B269D-0673-4874-B31C-D3692317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32" y="1039248"/>
            <a:ext cx="11661058" cy="549592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need to specify and agree on proper construction tolerances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freshly-graded reclamation surface will have high and low spots within construction tolerances; adjustment during initial storms  </a:t>
            </a:r>
          </a:p>
          <a:p>
            <a:pPr marL="0" indent="0">
              <a:buNone/>
            </a:pPr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after the initial adjustments, surface was closer to design and remained ‘stable’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permanent sediment traps can be integrated into correct stream longitudinal proﬁle</a:t>
            </a:r>
          </a:p>
          <a:p>
            <a:pPr marL="0" indent="0">
              <a:buNone/>
            </a:pPr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advisable to construct temporary sediment traps</a:t>
            </a:r>
          </a:p>
          <a:p>
            <a:pPr marL="0" indent="0">
              <a:buNone/>
            </a:pPr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temporary traps can be breached when stability is achieved and low sediment yield runoﬀ can flow to natural streams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BCFF-FCB2-4491-BAA3-A6B5C578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5"/>
            <a:ext cx="11600953" cy="1325563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Geomorphic design and modelling at catchment scale for best mine rehabilitation –The Drayton mine example (New South Wales, Australia) </a:t>
            </a:r>
            <a:br>
              <a:rPr lang="en-US" sz="2700" b="1" dirty="0">
                <a:solidFill>
                  <a:srgbClr val="FFFF00"/>
                </a:solidFill>
                <a:latin typeface="Palatino Linotype" panose="02040502050505030304" pitchFamily="18" charset="0"/>
              </a:rPr>
            </a:br>
            <a:r>
              <a:rPr lang="en-US" sz="27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					</a:t>
            </a:r>
            <a:r>
              <a:rPr lang="en-US" sz="2200" dirty="0">
                <a:solidFill>
                  <a:srgbClr val="FFFF00"/>
                </a:solidFill>
                <a:latin typeface="Palatino Linotype" panose="02040502050505030304" pitchFamily="18" charset="0"/>
              </a:rPr>
              <a:t>- G.R. Hancock, J.F. Martín Duque, and G.R. </a:t>
            </a:r>
            <a:r>
              <a:rPr lang="en-US" sz="2200" dirty="0" err="1">
                <a:solidFill>
                  <a:srgbClr val="FFFF00"/>
                </a:solidFill>
                <a:latin typeface="Palatino Linotype" panose="02040502050505030304" pitchFamily="18" charset="0"/>
              </a:rPr>
              <a:t>Willgoose</a:t>
            </a:r>
            <a:r>
              <a:rPr lang="en-US" sz="2200" dirty="0">
                <a:solidFill>
                  <a:srgbClr val="FFFF00"/>
                </a:solidFill>
                <a:latin typeface="Palatino Linotype" panose="02040502050505030304" pitchFamily="18" charset="0"/>
              </a:rPr>
              <a:t> </a:t>
            </a:r>
            <a:r>
              <a:rPr lang="en-US" sz="2200" i="1" dirty="0">
                <a:solidFill>
                  <a:srgbClr val="FFFF00"/>
                </a:solidFill>
                <a:latin typeface="Palatino Linotype" panose="02040502050505030304" pitchFamily="18" charset="0"/>
              </a:rPr>
              <a:t>in</a:t>
            </a:r>
            <a:r>
              <a:rPr lang="en-US" sz="2200" dirty="0">
                <a:solidFill>
                  <a:srgbClr val="FFFF00"/>
                </a:solidFill>
                <a:latin typeface="Palatino Linotype" panose="02040502050505030304" pitchFamily="18" charset="0"/>
              </a:rPr>
              <a:t> 					Environmental Modeling and Software 114 (2019) 140-151</a:t>
            </a:r>
            <a:b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</a:br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2B9A4-8412-4E2B-83A6-DAA752A77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3973"/>
            <a:ext cx="10515600" cy="452890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Palatino Linotype" panose="02040502050505030304" pitchFamily="18" charset="0"/>
              </a:rPr>
              <a:t>Used the SIBERIA erosion modelling software to predict sediment yield from four reclamation designs:</a:t>
            </a:r>
          </a:p>
          <a:p>
            <a:endParaRPr lang="en-US" sz="20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Palatino Linotype" panose="02040502050505030304" pitchFamily="18" charset="0"/>
              </a:rPr>
              <a:t>As-built GeoFluv demonstration project</a:t>
            </a:r>
          </a:p>
          <a:p>
            <a:pPr marL="0" indent="0">
              <a:buNone/>
            </a:pPr>
            <a:endParaRPr lang="en-US" sz="20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Palatino Linotype" panose="02040502050505030304" pitchFamily="18" charset="0"/>
              </a:rPr>
              <a:t>As-built fluvial geomorphic design adjusted using SIBERIA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  <a:latin typeface="Palatino Linotype" panose="02040502050505030304" pitchFamily="18" charset="0"/>
              </a:rPr>
              <a:t> </a:t>
            </a:r>
          </a:p>
          <a:p>
            <a:r>
              <a:rPr lang="en-US" sz="2000" dirty="0">
                <a:solidFill>
                  <a:srgbClr val="FFFF00"/>
                </a:solidFill>
                <a:latin typeface="Palatino Linotype" panose="02040502050505030304" pitchFamily="18" charset="0"/>
              </a:rPr>
              <a:t>Traditional contour bank (gradient terrace)</a:t>
            </a:r>
          </a:p>
          <a:p>
            <a:pPr marL="0" indent="0">
              <a:buNone/>
            </a:pPr>
            <a:endParaRPr lang="en-US" sz="20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Palatino Linotype" panose="02040502050505030304" pitchFamily="18" charset="0"/>
              </a:rPr>
              <a:t>“Natural Contour”</a:t>
            </a:r>
          </a:p>
        </p:txBody>
      </p:sp>
    </p:spTree>
    <p:extLst>
      <p:ext uri="{BB962C8B-B14F-4D97-AF65-F5344CB8AC3E}">
        <p14:creationId xmlns:p14="http://schemas.microsoft.com/office/powerpoint/2010/main" val="416244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0F76-8CC2-4DA5-9615-85CFCC273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097" y="0"/>
            <a:ext cx="10515600" cy="75600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SIBERIA applied to fluvial geomorphic as-built (Australia)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A976DE-B1BC-42B2-A67D-4BC418C72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7669"/>
            <a:ext cx="8329947" cy="617033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D02B08-704C-40E4-B561-BF7311FD2DFD}"/>
              </a:ext>
            </a:extLst>
          </p:cNvPr>
          <p:cNvSpPr txBox="1"/>
          <p:nvPr/>
        </p:nvSpPr>
        <p:spPr>
          <a:xfrm>
            <a:off x="8619214" y="1550504"/>
            <a:ext cx="342701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3D model of demonstration project waste pile at end of mining</a:t>
            </a:r>
          </a:p>
          <a:p>
            <a:pPr marL="342900" indent="-342900">
              <a:buAutoNum type="alphaLcParenR"/>
            </a:pPr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Photo of demonstration project waste pile at end of mining</a:t>
            </a:r>
          </a:p>
          <a:p>
            <a:pPr marL="342900" indent="-342900">
              <a:buFontTx/>
              <a:buAutoNum type="alphaLcParenR"/>
            </a:pPr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pPr marL="342900" indent="-342900">
              <a:buAutoNum type="alphaLcParenR"/>
            </a:pP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A draft fluvial geomorphic design for the demonstration project </a:t>
            </a:r>
          </a:p>
          <a:p>
            <a:pPr marL="342900" indent="-34290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8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006351-3BA7-4188-ACC3-0CB7F0515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5" y="52302"/>
            <a:ext cx="4726735" cy="55121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Drayton demonstration project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DC0F37-3533-4800-AA85-D391A6400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8635" y="3278318"/>
            <a:ext cx="3159540" cy="2786934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Panoramic verdant view </a:t>
            </a:r>
          </a:p>
          <a:p>
            <a:endParaRPr lang="en-US" sz="22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endParaRPr lang="en-US" sz="22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endParaRPr lang="en-US" sz="22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2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Panoramic dormant view</a:t>
            </a:r>
          </a:p>
          <a:p>
            <a:endParaRPr lang="en-US" sz="2200" dirty="0">
              <a:solidFill>
                <a:srgbClr val="FFFF00"/>
              </a:solidFill>
            </a:endParaRPr>
          </a:p>
          <a:p>
            <a:endParaRPr lang="en-US" sz="2200" dirty="0">
              <a:solidFill>
                <a:srgbClr val="FFFF00"/>
              </a:solidFill>
            </a:endParaRPr>
          </a:p>
          <a:p>
            <a:endParaRPr lang="en-US" sz="2200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5D924E-B938-4AAB-933C-28D16C9D15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234" y="3174794"/>
            <a:ext cx="8714073" cy="29939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264340-AA9D-44F5-8F70-BC4AEC7186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3" y="603520"/>
            <a:ext cx="12009395" cy="2571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A3BF42-688D-402C-920B-AFEC6D51C2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1419" y="4770783"/>
            <a:ext cx="3283613" cy="20872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DF4471-001F-4F3A-936E-2B06C25FA782}"/>
              </a:ext>
            </a:extLst>
          </p:cNvPr>
          <p:cNvSpPr txBox="1"/>
          <p:nvPr/>
        </p:nvSpPr>
        <p:spPr>
          <a:xfrm>
            <a:off x="5006779" y="6313333"/>
            <a:ext cx="3640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Example gully, average 20cm</a:t>
            </a:r>
          </a:p>
        </p:txBody>
      </p:sp>
    </p:spTree>
    <p:extLst>
      <p:ext uri="{BB962C8B-B14F-4D97-AF65-F5344CB8AC3E}">
        <p14:creationId xmlns:p14="http://schemas.microsoft.com/office/powerpoint/2010/main" val="225798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4AE6A-4B83-41FB-8279-108342963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1993" y="3429000"/>
            <a:ext cx="3490623" cy="1850666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Sub-parallel contours indicating ‘flat’, long, constant-gradient slopes subject to rill and gully 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4F760D-70D7-4468-8D7E-4AE03580F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175" y="278912"/>
            <a:ext cx="4309607" cy="205541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Correct runoff tracking</a:t>
            </a:r>
          </a:p>
          <a:p>
            <a:pPr algn="l"/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Imposing spatial predictability for the erosion lines</a:t>
            </a:r>
          </a:p>
          <a:p>
            <a:pPr algn="l"/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Decrease in erosion rates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11D324-5273-43CC-AE38-B40BE0044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31" y="1972826"/>
            <a:ext cx="7467037" cy="42729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C5B228-0DCA-4E17-9010-E85480DFAFFC}"/>
              </a:ext>
            </a:extLst>
          </p:cNvPr>
          <p:cNvSpPr txBox="1"/>
          <p:nvPr/>
        </p:nvSpPr>
        <p:spPr>
          <a:xfrm>
            <a:off x="5248622" y="143995"/>
            <a:ext cx="40233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Wrong runoff tracking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Unpredictability of erosion lines  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Increase in erosion rates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2978D9-15BF-4926-BFBB-BBAB539380BC}"/>
              </a:ext>
            </a:extLst>
          </p:cNvPr>
          <p:cNvCxnSpPr>
            <a:cxnSpLocks/>
          </p:cNvCxnSpPr>
          <p:nvPr/>
        </p:nvCxnSpPr>
        <p:spPr>
          <a:xfrm flipH="1">
            <a:off x="6011186" y="3991555"/>
            <a:ext cx="248080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2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A38B6-FCD7-40B8-8E8D-FA77D8BE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662" y="-111319"/>
            <a:ext cx="6350442" cy="80014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SIBERIA erosion modeling on four surface designs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1EFA81F-1F21-4CB4-B1E6-97DFF7514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58" y="513363"/>
            <a:ext cx="10847998" cy="6344637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B1DB43-2E98-4140-B040-3DF812D5133A}"/>
              </a:ext>
            </a:extLst>
          </p:cNvPr>
          <p:cNvSpPr txBox="1"/>
          <p:nvPr/>
        </p:nvSpPr>
        <p:spPr>
          <a:xfrm>
            <a:off x="8751504" y="3322539"/>
            <a:ext cx="2671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b="1" dirty="0">
                <a:latin typeface="Palatino Linotype" panose="02040502050505030304" pitchFamily="18" charset="0"/>
              </a:rPr>
              <a:t>SIBERIA-adjusted fluvial geomorphic</a:t>
            </a:r>
          </a:p>
          <a:p>
            <a:pPr marL="342900" indent="-342900">
              <a:buAutoNum type="alphaLcParenR"/>
            </a:pPr>
            <a:endParaRPr lang="en-US" b="1" dirty="0">
              <a:latin typeface="Palatino Linotype" panose="02040502050505030304" pitchFamily="18" charset="0"/>
            </a:endParaRPr>
          </a:p>
          <a:p>
            <a:pPr marL="342900" indent="-342900">
              <a:buAutoNum type="alphaLcParenR"/>
            </a:pPr>
            <a:endParaRPr lang="en-US" b="1" dirty="0">
              <a:latin typeface="Palatino Linotype" panose="02040502050505030304" pitchFamily="18" charset="0"/>
            </a:endParaRPr>
          </a:p>
          <a:p>
            <a:r>
              <a:rPr lang="en-US" b="1" dirty="0">
                <a:latin typeface="Palatino Linotype" panose="02040502050505030304" pitchFamily="18" charset="0"/>
              </a:rPr>
              <a:t> </a:t>
            </a:r>
          </a:p>
          <a:p>
            <a:pPr marL="342900" indent="-342900">
              <a:buAutoNum type="alphaLcParenR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D6D88D-CFFD-45EB-B42C-AB1762CFF83C}"/>
              </a:ext>
            </a:extLst>
          </p:cNvPr>
          <p:cNvSpPr txBox="1"/>
          <p:nvPr/>
        </p:nvSpPr>
        <p:spPr>
          <a:xfrm>
            <a:off x="3935897" y="3594871"/>
            <a:ext cx="20514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as-built fluvial geomorphic  </a:t>
            </a:r>
          </a:p>
          <a:p>
            <a:pPr marL="342900" indent="-342900">
              <a:buFontTx/>
              <a:buAutoNum type="alphaLcParenR"/>
            </a:pPr>
            <a:endParaRPr lang="en-US" b="1" dirty="0">
              <a:latin typeface="Palatino Linotype" panose="02040502050505030304" pitchFamily="18" charset="0"/>
            </a:endParaRPr>
          </a:p>
          <a:p>
            <a:pPr marL="342900" indent="-342900">
              <a:buFontTx/>
              <a:buAutoNum type="alphaLcParenR"/>
            </a:pPr>
            <a:endParaRPr lang="en-US" b="1" dirty="0">
              <a:latin typeface="Palatino Linotype" panose="02040502050505030304" pitchFamily="18" charset="0"/>
            </a:endParaRPr>
          </a:p>
          <a:p>
            <a:pPr marL="342900" indent="-342900">
              <a:buAutoNum type="alphaLcParenR"/>
            </a:pPr>
            <a:endParaRPr lang="en-US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0D50A-EF95-4511-8748-67A257179CC8}"/>
              </a:ext>
            </a:extLst>
          </p:cNvPr>
          <p:cNvSpPr txBox="1"/>
          <p:nvPr/>
        </p:nvSpPr>
        <p:spPr>
          <a:xfrm>
            <a:off x="8751504" y="6488668"/>
            <a:ext cx="2101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‘natural contour’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D5E77A-5C3C-48D0-98AB-1DE5C62998F3}"/>
              </a:ext>
            </a:extLst>
          </p:cNvPr>
          <p:cNvSpPr txBox="1"/>
          <p:nvPr/>
        </p:nvSpPr>
        <p:spPr>
          <a:xfrm>
            <a:off x="3935897" y="6419295"/>
            <a:ext cx="353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contour bank (gradient terrace)</a:t>
            </a:r>
          </a:p>
        </p:txBody>
      </p:sp>
    </p:spTree>
    <p:extLst>
      <p:ext uri="{BB962C8B-B14F-4D97-AF65-F5344CB8AC3E}">
        <p14:creationId xmlns:p14="http://schemas.microsoft.com/office/powerpoint/2010/main" val="10698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42C6F5-16E3-4C4B-B098-9D32556B3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99687"/>
              </p:ext>
            </p:extLst>
          </p:nvPr>
        </p:nvGraphicFramePr>
        <p:xfrm>
          <a:off x="456644" y="1916263"/>
          <a:ext cx="11278712" cy="2361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5040">
                  <a:extLst>
                    <a:ext uri="{9D8B030D-6E8A-4147-A177-3AD203B41FA5}">
                      <a16:colId xmlns:a16="http://schemas.microsoft.com/office/drawing/2014/main" val="877241656"/>
                    </a:ext>
                  </a:extLst>
                </a:gridCol>
                <a:gridCol w="6013672">
                  <a:extLst>
                    <a:ext uri="{9D8B030D-6E8A-4147-A177-3AD203B41FA5}">
                      <a16:colId xmlns:a16="http://schemas.microsoft.com/office/drawing/2014/main" val="1190497649"/>
                    </a:ext>
                  </a:extLst>
                </a:gridCol>
              </a:tblGrid>
              <a:tr h="5673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Palatino Linotype" panose="02040502050505030304" pitchFamily="18" charset="0"/>
                        </a:rPr>
                        <a:t>Landscape design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Palatino Linotype" panose="02040502050505030304" pitchFamily="18" charset="0"/>
                        </a:rPr>
                        <a:t>SIBERIA erosion rate (t</a:t>
                      </a:r>
                      <a:r>
                        <a:rPr lang="en-US" sz="2800" cap="small" baseline="30000" dirty="0">
                          <a:solidFill>
                            <a:srgbClr val="FFFF00"/>
                          </a:solidFill>
                          <a:latin typeface="Palatino Linotype" panose="02040502050505030304" pitchFamily="18" charset="0"/>
                        </a:rPr>
                        <a:t>-1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latin typeface="Palatino Linotype" panose="02040502050505030304" pitchFamily="18" charset="0"/>
                        </a:rPr>
                        <a:t>ha</a:t>
                      </a:r>
                      <a:r>
                        <a:rPr lang="en-US" sz="2800" cap="small" baseline="30000" dirty="0">
                          <a:solidFill>
                            <a:srgbClr val="FFFF00"/>
                          </a:solidFill>
                          <a:latin typeface="Palatino Linotype" panose="02040502050505030304" pitchFamily="18" charset="0"/>
                        </a:rPr>
                        <a:t>-1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latin typeface="Palatino Linotype" panose="02040502050505030304" pitchFamily="18" charset="0"/>
                        </a:rPr>
                        <a:t>yr)</a:t>
                      </a:r>
                    </a:p>
                  </a:txBody>
                  <a:tcP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020672"/>
                  </a:ext>
                </a:extLst>
              </a:tr>
              <a:tr h="44128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Palatino Linotype" panose="02040502050505030304" pitchFamily="18" charset="0"/>
                        </a:rPr>
                        <a:t>fluvial geomorphic as-built</a:t>
                      </a:r>
                    </a:p>
                  </a:txBody>
                  <a:tcPr>
                    <a:solidFill>
                      <a:srgbClr val="7CC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Palatino Linotype" panose="02040502050505030304" pitchFamily="18" charset="0"/>
                        </a:rPr>
                        <a:t>23.4</a:t>
                      </a:r>
                    </a:p>
                  </a:txBody>
                  <a:tcPr>
                    <a:solidFill>
                      <a:srgbClr val="7CCE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871461"/>
                  </a:ext>
                </a:extLst>
              </a:tr>
              <a:tr h="45529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Palatino Linotype" panose="02040502050505030304" pitchFamily="18" charset="0"/>
                        </a:rPr>
                        <a:t>Adjusted fluvial geomorphic</a:t>
                      </a: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Palatino Linotype" panose="02040502050505030304" pitchFamily="18" charset="0"/>
                        </a:rPr>
                        <a:t>13.9</a:t>
                      </a:r>
                    </a:p>
                  </a:txBody>
                  <a:tcP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644916"/>
                  </a:ext>
                </a:extLst>
              </a:tr>
              <a:tr h="40626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Palatino Linotype" panose="02040502050505030304" pitchFamily="18" charset="0"/>
                        </a:rPr>
                        <a:t>Gradient terrace / contour banks</a:t>
                      </a:r>
                    </a:p>
                  </a:txBody>
                  <a:tcPr>
                    <a:solidFill>
                      <a:srgbClr val="7CC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Palatino Linotype" panose="02040502050505030304" pitchFamily="18" charset="0"/>
                        </a:rPr>
                        <a:t>25.6</a:t>
                      </a:r>
                    </a:p>
                  </a:txBody>
                  <a:tcPr>
                    <a:solidFill>
                      <a:srgbClr val="7CCE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371953"/>
                  </a:ext>
                </a:extLst>
              </a:tr>
              <a:tr h="49132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Palatino Linotype" panose="02040502050505030304" pitchFamily="18" charset="0"/>
                        </a:rPr>
                        <a:t>‘Natural contouring’</a:t>
                      </a: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Palatino Linotype" panose="02040502050505030304" pitchFamily="18" charset="0"/>
                        </a:rPr>
                        <a:t>21.7</a:t>
                      </a:r>
                    </a:p>
                  </a:txBody>
                  <a:tcP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770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186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486CF-9023-43C2-9764-2CF5A59DA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59A7A-233E-4680-9FCA-E48B55396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529"/>
            <a:ext cx="10515600" cy="491843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The ‘Natural Contour’ design had a 21.7t</a:t>
            </a:r>
            <a:r>
              <a:rPr lang="en-US" sz="2000" b="1" cap="small" baseline="30000" dirty="0">
                <a:solidFill>
                  <a:srgbClr val="FFFF00"/>
                </a:solidFill>
                <a:latin typeface="Palatino Linotype" panose="02040502050505030304" pitchFamily="18" charset="0"/>
              </a:rPr>
              <a:t>-1</a:t>
            </a: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ha</a:t>
            </a:r>
            <a:r>
              <a:rPr lang="en-US" sz="2000" b="1" cap="small" baseline="30000" dirty="0">
                <a:solidFill>
                  <a:srgbClr val="FFFF00"/>
                </a:solidFill>
                <a:latin typeface="Palatino Linotype" panose="02040502050505030304" pitchFamily="18" charset="0"/>
              </a:rPr>
              <a:t>-1</a:t>
            </a: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yr erosion rate and developed gullies. 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This suggests the unsuitability of arbitrarily trying  to imitate the pre-mine topography or that of the surrounding terrain .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This approach can be well intentioned but lacks geomorphic basis . . .  Unfortunately, the authors have seen an increasing use of ‘Natural Contour’ approaches.  </a:t>
            </a:r>
          </a:p>
          <a:p>
            <a:endParaRPr lang="en-US" sz="2000" b="1" i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A geomorphic approach to mine rehabilitation should not be a matter of simply looking like a natural landform – it must be functionally stable. 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FFFF00"/>
                </a:solidFill>
                <a:latin typeface="Palatino Linotype" panose="02040502050505030304" pitchFamily="18" charset="0"/>
              </a:rPr>
              <a:t>								Hancock, et al, 2019.</a:t>
            </a:r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18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7BDE0-AE81-49E2-B1A3-83D40A45E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066"/>
            <a:ext cx="10515600" cy="1119546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Geomorphic reclamation for reestablishment of landform stability at a watershed scale in mined sites: The Alto Tajo Natural Park, Spain </a:t>
            </a:r>
            <a:br>
              <a:rPr lang="en-US" sz="2700" dirty="0">
                <a:latin typeface="Palatino Linotype" panose="02040502050505030304" pitchFamily="18" charset="0"/>
              </a:rPr>
            </a:br>
            <a:br>
              <a:rPr lang="en-US" sz="2700" dirty="0">
                <a:latin typeface="Palatino Linotype" panose="02040502050505030304" pitchFamily="18" charset="0"/>
              </a:rPr>
            </a:br>
            <a:r>
              <a:rPr lang="en-US" sz="2700" dirty="0">
                <a:latin typeface="Palatino Linotype" panose="02040502050505030304" pitchFamily="18" charset="0"/>
              </a:rPr>
              <a:t>			</a:t>
            </a:r>
            <a:r>
              <a:rPr lang="en-US" sz="2200" dirty="0">
                <a:solidFill>
                  <a:srgbClr val="FFFF00"/>
                </a:solidFill>
                <a:latin typeface="Palatino Linotype" panose="02040502050505030304" pitchFamily="18" charset="0"/>
              </a:rPr>
              <a:t>Ignacio </a:t>
            </a:r>
            <a:r>
              <a:rPr lang="en-US" sz="2200" dirty="0" err="1">
                <a:solidFill>
                  <a:srgbClr val="FFFF00"/>
                </a:solidFill>
                <a:latin typeface="Palatino Linotype" panose="02040502050505030304" pitchFamily="18" charset="0"/>
              </a:rPr>
              <a:t>Zapico</a:t>
            </a:r>
            <a:r>
              <a:rPr lang="en-US" sz="2200" dirty="0">
                <a:solidFill>
                  <a:srgbClr val="FFFF00"/>
                </a:solidFill>
                <a:latin typeface="Palatino Linotype" panose="02040502050505030304" pitchFamily="18" charset="0"/>
              </a:rPr>
              <a:t>, et al. </a:t>
            </a:r>
            <a:r>
              <a:rPr lang="en-US" sz="2200" i="1" dirty="0">
                <a:solidFill>
                  <a:srgbClr val="FFFF00"/>
                </a:solidFill>
                <a:latin typeface="Palatino Linotype" panose="02040502050505030304" pitchFamily="18" charset="0"/>
              </a:rPr>
              <a:t>in</a:t>
            </a:r>
            <a:r>
              <a:rPr lang="en-US" sz="2200" dirty="0">
                <a:solidFill>
                  <a:srgbClr val="FFFF00"/>
                </a:solidFill>
                <a:latin typeface="Palatino Linotype" panose="02040502050505030304" pitchFamily="18" charset="0"/>
              </a:rPr>
              <a:t> Ecological Engineering 111 (2018) 100-116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A364A-2C4A-443C-9B1B-471A68851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1922"/>
            <a:ext cx="10515600" cy="424753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Palatino Linotype" panose="02040502050505030304" pitchFamily="18" charset="0"/>
              </a:rPr>
              <a:t>geomorphic reclamation (GeoFluv method) project at El </a:t>
            </a:r>
            <a:r>
              <a:rPr lang="en-US" sz="2200" dirty="0" err="1">
                <a:solidFill>
                  <a:srgbClr val="FFFF00"/>
                </a:solidFill>
                <a:latin typeface="Palatino Linotype" panose="02040502050505030304" pitchFamily="18" charset="0"/>
              </a:rPr>
              <a:t>Machorro</a:t>
            </a:r>
            <a:r>
              <a:rPr lang="en-US" sz="2200" dirty="0">
                <a:solidFill>
                  <a:srgbClr val="FFFF00"/>
                </a:solidFill>
                <a:latin typeface="Palatino Linotype" panose="02040502050505030304" pitchFamily="18" charset="0"/>
              </a:rPr>
              <a:t> mine from 2012 to 2017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FF00"/>
                </a:solidFill>
                <a:latin typeface="Palatino Linotype" panose="02040502050505030304" pitchFamily="18" charset="0"/>
              </a:rPr>
              <a:t> </a:t>
            </a:r>
          </a:p>
          <a:p>
            <a:r>
              <a:rPr lang="en-US" sz="2200" dirty="0">
                <a:solidFill>
                  <a:srgbClr val="FFFF00"/>
                </a:solidFill>
                <a:latin typeface="Palatino Linotype" panose="02040502050505030304" pitchFamily="18" charset="0"/>
              </a:rPr>
              <a:t>sediment yield, runoﬀ and suspended sediment concentration monitoring spanned ﬁve years </a:t>
            </a:r>
          </a:p>
          <a:p>
            <a:pPr marL="0" indent="0">
              <a:buNone/>
            </a:pPr>
            <a:endParaRPr lang="en-US" sz="22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200" dirty="0">
                <a:solidFill>
                  <a:srgbClr val="FFFF00"/>
                </a:solidFill>
                <a:latin typeface="Palatino Linotype" panose="02040502050505030304" pitchFamily="18" charset="0"/>
              </a:rPr>
              <a:t>stable landscape reference area used for Natural Regrade inputs to make CAD for two ﬁrst-order stream watersheds</a:t>
            </a:r>
          </a:p>
          <a:p>
            <a:endParaRPr lang="en-US" sz="22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200" dirty="0">
                <a:solidFill>
                  <a:srgbClr val="FFFF00"/>
                </a:solidFill>
                <a:latin typeface="Palatino Linotype" panose="02040502050505030304" pitchFamily="18" charset="0"/>
              </a:rPr>
              <a:t>design was constructed, but base level elevation and slope grading errors aﬀected one sub-watershed (2012GF)</a:t>
            </a:r>
          </a:p>
          <a:p>
            <a:endParaRPr lang="en-US" sz="22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4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F4AA-AA27-4A83-94F3-642E4AA02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146" y="170568"/>
            <a:ext cx="8030497" cy="727127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SIBERIA-adjusted fluvial geomorphic design 100-year prediction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99EBA3-A12B-4B78-B2ED-F8434CB89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439" y="961550"/>
            <a:ext cx="7724127" cy="584933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98E5B7-7B8B-4298-AE07-E00C3E17DD14}"/>
              </a:ext>
            </a:extLst>
          </p:cNvPr>
          <p:cNvSpPr txBox="1"/>
          <p:nvPr/>
        </p:nvSpPr>
        <p:spPr>
          <a:xfrm>
            <a:off x="8971722" y="2008783"/>
            <a:ext cx="298173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SIBERIA-adjusted fluvial geomorphic design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SIBERIA-adjusted fluvial geomorphic design after 100 years of erosion</a:t>
            </a:r>
          </a:p>
          <a:p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FBBF7E4-6EE1-4C0C-824B-43FE451C5D4D}"/>
              </a:ext>
            </a:extLst>
          </p:cNvPr>
          <p:cNvCxnSpPr/>
          <p:nvPr/>
        </p:nvCxnSpPr>
        <p:spPr>
          <a:xfrm flipH="1">
            <a:off x="5759395" y="2192679"/>
            <a:ext cx="3212327" cy="16697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5FF3B8-9A22-4166-8CBF-58CA08565701}"/>
              </a:ext>
            </a:extLst>
          </p:cNvPr>
          <p:cNvCxnSpPr/>
          <p:nvPr/>
        </p:nvCxnSpPr>
        <p:spPr>
          <a:xfrm flipH="1">
            <a:off x="7865806" y="4581832"/>
            <a:ext cx="650041" cy="9832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12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75F3-77A0-4517-9399-D376CA76E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391" y="397528"/>
            <a:ext cx="3879061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SIBERIA study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654E3-926A-4C5C-BF97-1479A324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6557"/>
            <a:ext cx="10515600" cy="278613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Correcting errors in the fluvial geomorphic designs produced successively lower erosion rates for each landscape iteration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Improved fluvial geomorphic design using SIBERIA modelling reduced erosion by half 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Able to store 7% more mine waste volume than contour banks </a:t>
            </a:r>
          </a:p>
        </p:txBody>
      </p:sp>
    </p:spTree>
    <p:extLst>
      <p:ext uri="{BB962C8B-B14F-4D97-AF65-F5344CB8AC3E}">
        <p14:creationId xmlns:p14="http://schemas.microsoft.com/office/powerpoint/2010/main" val="169623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BCFF-FCB2-4491-BAA3-A6B5C578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5"/>
            <a:ext cx="11600953" cy="1325563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Evaluating sediment production from native and ﬂuvial geomorphic reclamation watersheds at La Plata Mine </a:t>
            </a:r>
            <a:br>
              <a:rPr lang="en-US" sz="2700" b="1" dirty="0">
                <a:solidFill>
                  <a:srgbClr val="FFFF00"/>
                </a:solidFill>
                <a:latin typeface="Palatino Linotype" panose="02040502050505030304" pitchFamily="18" charset="0"/>
              </a:rPr>
            </a:br>
            <a:r>
              <a:rPr lang="en-US" sz="27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				- </a:t>
            </a:r>
            <a:r>
              <a:rPr lang="en-US" sz="2700" dirty="0">
                <a:solidFill>
                  <a:srgbClr val="FFFF00"/>
                </a:solidFill>
                <a:latin typeface="Palatino Linotype" panose="02040502050505030304" pitchFamily="18" charset="0"/>
              </a:rPr>
              <a:t>N. Bugosh and E. Epp, </a:t>
            </a:r>
            <a:r>
              <a:rPr lang="en-US" sz="2700" i="1" dirty="0">
                <a:solidFill>
                  <a:srgbClr val="FFFF00"/>
                </a:solidFill>
                <a:latin typeface="Palatino Linotype" panose="02040502050505030304" pitchFamily="18" charset="0"/>
              </a:rPr>
              <a:t>in</a:t>
            </a:r>
            <a:r>
              <a:rPr lang="en-US" sz="2700" dirty="0">
                <a:solidFill>
                  <a:srgbClr val="FFFF00"/>
                </a:solidFill>
                <a:latin typeface="Palatino Linotype" panose="02040502050505030304" pitchFamily="18" charset="0"/>
              </a:rPr>
              <a:t> Catena 174 (2019) 383-398 </a:t>
            </a:r>
            <a:b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</a:br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2B9A4-8412-4E2B-83A6-DAA752A77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3973"/>
            <a:ext cx="10515600" cy="45289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Quantified sediment yield from three sub-watersheds in highly erosive area</a:t>
            </a:r>
          </a:p>
          <a:p>
            <a:pPr marL="0" indent="0">
              <a:buNone/>
            </a:pPr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Matched physical characteristics of three sub-watersheds: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Native, un-disturbed site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Constructed GeoFluv reclamation with little vegetation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Constructed fluvial geomorphic reclamation with robust vegetation</a:t>
            </a:r>
          </a:p>
          <a:p>
            <a:pPr marL="0" indent="0">
              <a:buNone/>
            </a:pPr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Captured sediment yield behind temporary sediment dams</a:t>
            </a:r>
          </a:p>
          <a:p>
            <a:pPr marL="0" indent="0">
              <a:buNone/>
            </a:pPr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 Sediment yield measure from 2012 – 2014 </a:t>
            </a:r>
          </a:p>
          <a:p>
            <a:pPr marL="0" indent="0">
              <a:buNone/>
            </a:pPr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 Studied precipitation events and their effect on sediment yield</a:t>
            </a:r>
          </a:p>
          <a:p>
            <a:pPr marL="0" indent="0">
              <a:buNone/>
            </a:pPr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endParaRPr lang="en-US" sz="20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8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2">
            <a:extLst>
              <a:ext uri="{FF2B5EF4-FFF2-40B4-BE49-F238E27FC236}">
                <a16:creationId xmlns:a16="http://schemas.microsoft.com/office/drawing/2014/main" id="{28945B55-9D48-4969-B89D-8AD1E4583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762001"/>
            <a:ext cx="6781800" cy="5421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9427" name="Text Box 3">
            <a:extLst>
              <a:ext uri="{FF2B5EF4-FFF2-40B4-BE49-F238E27FC236}">
                <a16:creationId xmlns:a16="http://schemas.microsoft.com/office/drawing/2014/main" id="{A0F6B3EC-2A9D-4342-AB12-6E73C1F30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276976"/>
            <a:ext cx="7162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  <a:latin typeface="Palatino Linotype" panose="02040502050505030304" pitchFamily="18" charset="0"/>
              </a:rPr>
              <a:t>Graph Derived From 94 Stream Monitoring Stations Grouped in Precipitation Classes.  Similar Results from 163 Sediment Pond Surveys</a:t>
            </a:r>
          </a:p>
        </p:txBody>
      </p:sp>
      <p:sp>
        <p:nvSpPr>
          <p:cNvPr id="314372" name="Rectangle 4">
            <a:extLst>
              <a:ext uri="{FF2B5EF4-FFF2-40B4-BE49-F238E27FC236}">
                <a16:creationId xmlns:a16="http://schemas.microsoft.com/office/drawing/2014/main" id="{25DCEF23-0D5C-476B-B373-41E0C3240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943600"/>
            <a:ext cx="21415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838200" indent="-838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Langbein and Schumm (1958)</a:t>
            </a:r>
          </a:p>
        </p:txBody>
      </p:sp>
      <p:sp>
        <p:nvSpPr>
          <p:cNvPr id="359430" name="Text Box 6">
            <a:extLst>
              <a:ext uri="{FF2B5EF4-FFF2-40B4-BE49-F238E27FC236}">
                <a16:creationId xmlns:a16="http://schemas.microsoft.com/office/drawing/2014/main" id="{5E26EA77-30F5-4E10-9016-0A807E644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752600"/>
            <a:ext cx="19812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</a:rPr>
              <a:t>Overland Flow Dominates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</a:rPr>
              <a:t>(Poor Soils, Low Veg. Cover)</a:t>
            </a:r>
          </a:p>
        </p:txBody>
      </p:sp>
      <p:sp>
        <p:nvSpPr>
          <p:cNvPr id="359431" name="Text Box 7">
            <a:extLst>
              <a:ext uri="{FF2B5EF4-FFF2-40B4-BE49-F238E27FC236}">
                <a16:creationId xmlns:a16="http://schemas.microsoft.com/office/drawing/2014/main" id="{847D156F-892D-4E1B-B25F-6962DDD64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191001"/>
            <a:ext cx="25146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Times New Roman" panose="02020603050405020304" pitchFamily="18" charset="0"/>
              </a:rPr>
              <a:t>Throughflow Dominates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Times New Roman" panose="02020603050405020304" pitchFamily="18" charset="0"/>
              </a:rPr>
              <a:t>(Well-Developed Soils, High Veg. Cover)</a:t>
            </a:r>
          </a:p>
        </p:txBody>
      </p:sp>
      <p:sp>
        <p:nvSpPr>
          <p:cNvPr id="359432" name="Text Box 8">
            <a:extLst>
              <a:ext uri="{FF2B5EF4-FFF2-40B4-BE49-F238E27FC236}">
                <a16:creationId xmlns:a16="http://schemas.microsoft.com/office/drawing/2014/main" id="{69AAD0CD-B816-45D4-8F3A-974EE3CE8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057400"/>
            <a:ext cx="2895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Sediment Yield </a:t>
            </a:r>
            <a:r>
              <a:rPr lang="en-US" altLang="en-US" sz="1800" i="1" u="sng" dirty="0">
                <a:latin typeface="Times New Roman" panose="02020603050405020304" pitchFamily="18" charset="0"/>
              </a:rPr>
              <a:t>DECREASES</a:t>
            </a:r>
            <a:r>
              <a:rPr lang="en-US" altLang="en-US" sz="1800" dirty="0">
                <a:latin typeface="Times New Roman" panose="02020603050405020304" pitchFamily="18" charset="0"/>
              </a:rPr>
              <a:t> With Increasing Precipitation, Because: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/>
      <p:bldP spid="359430" grpId="0"/>
      <p:bldP spid="359431" grpId="0"/>
      <p:bldP spid="3594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:a16="http://schemas.microsoft.com/office/drawing/2014/main" id="{93EA6D26-279E-4EE0-9BFD-E1BCF8776120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393290" y="0"/>
            <a:ext cx="11798710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Mine highwall and pit to functional landform – 743 ha fluvial geomorphic reclamation at La Plata Mine</a:t>
            </a:r>
          </a:p>
        </p:txBody>
      </p:sp>
      <p:pic>
        <p:nvPicPr>
          <p:cNvPr id="346115" name="Picture 3">
            <a:extLst>
              <a:ext uri="{FF2B5EF4-FFF2-40B4-BE49-F238E27FC236}">
                <a16:creationId xmlns:a16="http://schemas.microsoft.com/office/drawing/2014/main" id="{47800C87-C22A-470E-AD12-A8634EBC6A3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0" y="1066800"/>
            <a:ext cx="9144000" cy="4719638"/>
          </a:xfrm>
        </p:spPr>
      </p:pic>
      <p:pic>
        <p:nvPicPr>
          <p:cNvPr id="346116" name="Picture 4">
            <a:extLst>
              <a:ext uri="{FF2B5EF4-FFF2-40B4-BE49-F238E27FC236}">
                <a16:creationId xmlns:a16="http://schemas.microsoft.com/office/drawing/2014/main" id="{F2786F95-E323-4D69-8121-B5F600CD213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0" y="1066801"/>
            <a:ext cx="9144000" cy="5140325"/>
          </a:xfrm>
        </p:spPr>
      </p:pic>
      <p:pic>
        <p:nvPicPr>
          <p:cNvPr id="346117" name="Picture 5">
            <a:extLst>
              <a:ext uri="{FF2B5EF4-FFF2-40B4-BE49-F238E27FC236}">
                <a16:creationId xmlns:a16="http://schemas.microsoft.com/office/drawing/2014/main" id="{E79C3096-E724-4CAF-9E36-D79FBC0CCB6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0" y="1600201"/>
            <a:ext cx="9144000" cy="3871913"/>
          </a:xfrm>
        </p:spPr>
      </p:pic>
      <p:pic>
        <p:nvPicPr>
          <p:cNvPr id="346118" name="Picture 6">
            <a:extLst>
              <a:ext uri="{FF2B5EF4-FFF2-40B4-BE49-F238E27FC236}">
                <a16:creationId xmlns:a16="http://schemas.microsoft.com/office/drawing/2014/main" id="{D299D2F0-0228-4CC2-8212-776FDDDF6FB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0" y="990600"/>
            <a:ext cx="9144000" cy="6775450"/>
          </a:xfrm>
        </p:spPr>
      </p:pic>
      <p:pic>
        <p:nvPicPr>
          <p:cNvPr id="346119" name="Picture 7">
            <a:extLst>
              <a:ext uri="{FF2B5EF4-FFF2-40B4-BE49-F238E27FC236}">
                <a16:creationId xmlns:a16="http://schemas.microsoft.com/office/drawing/2014/main" id="{54004566-0382-4CB5-9D7E-713F3B4BD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066801"/>
            <a:ext cx="9144000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6120" name="Picture 8">
            <a:extLst>
              <a:ext uri="{FF2B5EF4-FFF2-40B4-BE49-F238E27FC236}">
                <a16:creationId xmlns:a16="http://schemas.microsoft.com/office/drawing/2014/main" id="{28030DA8-B7E0-4817-8AD2-605155CA6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914400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6121" name="Picture 9">
            <a:extLst>
              <a:ext uri="{FF2B5EF4-FFF2-40B4-BE49-F238E27FC236}">
                <a16:creationId xmlns:a16="http://schemas.microsoft.com/office/drawing/2014/main" id="{D6242832-9BF5-4817-AF4A-F53F1CED7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609601"/>
            <a:ext cx="6248400" cy="32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6122" name="Picture 10">
            <a:extLst>
              <a:ext uri="{FF2B5EF4-FFF2-40B4-BE49-F238E27FC236}">
                <a16:creationId xmlns:a16="http://schemas.microsoft.com/office/drawing/2014/main" id="{CD724E82-8601-4076-99CA-E89C3E234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378200"/>
            <a:ext cx="7924800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46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46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46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46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46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46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E1377D94-C2BE-475F-89D3-D4918797C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2981" y="517832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Looking across a new fluvial geomorphic reclamation project</a:t>
            </a:r>
          </a:p>
        </p:txBody>
      </p:sp>
      <p:pic>
        <p:nvPicPr>
          <p:cNvPr id="89091" name="Picture 3" descr="La Plata Younger 2">
            <a:extLst>
              <a:ext uri="{FF2B5EF4-FFF2-40B4-BE49-F238E27FC236}">
                <a16:creationId xmlns:a16="http://schemas.microsoft.com/office/drawing/2014/main" id="{BE5C7D24-0D37-4B59-BA5E-5EAC21C3DA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28800"/>
            <a:ext cx="12241896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78237242-C490-4B78-BCE1-533C98955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Site Layout </a:t>
            </a:r>
            <a:br>
              <a:rPr lang="en-US" altLang="en-US" sz="2400" b="1" dirty="0">
                <a:solidFill>
                  <a:srgbClr val="FFFF00"/>
                </a:solidFill>
                <a:latin typeface="Palatino Linotype" panose="02040502050505030304" pitchFamily="18" charset="0"/>
              </a:rPr>
            </a:br>
            <a:r>
              <a:rPr lang="en-US" alt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sediment pins surveyed, string is bankfull elevation for top of dam 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7C82EA56-9716-401E-B0A7-932E85A97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0660" name="Picture 4">
            <a:extLst>
              <a:ext uri="{FF2B5EF4-FFF2-40B4-BE49-F238E27FC236}">
                <a16:creationId xmlns:a16="http://schemas.microsoft.com/office/drawing/2014/main" id="{CC39D2DB-A383-48E5-AD52-86D52D340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610" y="943897"/>
            <a:ext cx="11020780" cy="591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>
            <a:extLst>
              <a:ext uri="{FF2B5EF4-FFF2-40B4-BE49-F238E27FC236}">
                <a16:creationId xmlns:a16="http://schemas.microsoft.com/office/drawing/2014/main" id="{7A4828BF-6D23-4083-805A-60EA94C54E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557" y="-239969"/>
            <a:ext cx="11054884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Constructed fluvial geomorphic design with topdressing and little vegetation</a:t>
            </a:r>
          </a:p>
        </p:txBody>
      </p:sp>
      <p:sp>
        <p:nvSpPr>
          <p:cNvPr id="333827" name="Rectangle 3">
            <a:extLst>
              <a:ext uri="{FF2B5EF4-FFF2-40B4-BE49-F238E27FC236}">
                <a16:creationId xmlns:a16="http://schemas.microsoft.com/office/drawing/2014/main" id="{F5E69727-7A55-4A45-8BF1-31C4CE18C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33828" name="Picture 4">
            <a:extLst>
              <a:ext uri="{FF2B5EF4-FFF2-40B4-BE49-F238E27FC236}">
                <a16:creationId xmlns:a16="http://schemas.microsoft.com/office/drawing/2014/main" id="{6F0DC4E9-F4C4-4250-AC8C-EAF34CA8B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693" y="681037"/>
            <a:ext cx="11436613" cy="617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>
            <a:extLst>
              <a:ext uri="{FF2B5EF4-FFF2-40B4-BE49-F238E27FC236}">
                <a16:creationId xmlns:a16="http://schemas.microsoft.com/office/drawing/2014/main" id="{17C2A96F-A524-48B0-94C9-CC14B3675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952" y="185226"/>
            <a:ext cx="11526970" cy="82749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Constructed fluvial geomorphic design with topdressing and robust vegetation </a:t>
            </a:r>
          </a:p>
        </p:txBody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00CD22C6-540D-4AEE-90B6-6D73CB82BA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34852" name="Picture 4">
            <a:extLst>
              <a:ext uri="{FF2B5EF4-FFF2-40B4-BE49-F238E27FC236}">
                <a16:creationId xmlns:a16="http://schemas.microsoft.com/office/drawing/2014/main" id="{525C0E76-562C-488D-95DD-52F5AA2AF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52" y="1140542"/>
            <a:ext cx="11526970" cy="571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>
            <a:extLst>
              <a:ext uri="{FF2B5EF4-FFF2-40B4-BE49-F238E27FC236}">
                <a16:creationId xmlns:a16="http://schemas.microsoft.com/office/drawing/2014/main" id="{02FE4BAF-19D6-4E08-9C23-F3ECC62A3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819" y="1500753"/>
            <a:ext cx="2725994" cy="1915957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A temporary sediment dam used in the study</a:t>
            </a:r>
          </a:p>
        </p:txBody>
      </p:sp>
      <p:pic>
        <p:nvPicPr>
          <p:cNvPr id="71683" name="Picture 6" descr="Completed LPS-WV3 (1)">
            <a:extLst>
              <a:ext uri="{FF2B5EF4-FFF2-40B4-BE49-F238E27FC236}">
                <a16:creationId xmlns:a16="http://schemas.microsoft.com/office/drawing/2014/main" id="{BFB4BA31-5C3B-4196-B885-0C56482A30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3813" y="51534"/>
            <a:ext cx="9072716" cy="68064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E0939-7C59-4247-8E52-68B26565E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755" y="6378677"/>
            <a:ext cx="10515600" cy="68334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Location of the mined areas at the edge of the Alto Tajo Natural Park, Spain</a:t>
            </a:r>
            <a:b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</a:br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D14C2C-2BE2-491A-AAED-E1D2CA8085E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6619" y="137652"/>
            <a:ext cx="8809703" cy="6037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8955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Placeholder 6">
            <a:extLst>
              <a:ext uri="{FF2B5EF4-FFF2-40B4-BE49-F238E27FC236}">
                <a16:creationId xmlns:a16="http://schemas.microsoft.com/office/drawing/2014/main" id="{33F58515-2A01-4C69-933A-11E7049CE2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21109" y="2057399"/>
            <a:ext cx="5384800" cy="4525963"/>
          </a:xfrm>
        </p:spPr>
        <p:txBody>
          <a:bodyPr>
            <a:normAutofit/>
          </a:bodyPr>
          <a:lstStyle/>
          <a:p>
            <a:endParaRPr lang="en-US" altLang="en-US" dirty="0"/>
          </a:p>
        </p:txBody>
      </p:sp>
      <p:sp>
        <p:nvSpPr>
          <p:cNvPr id="72708" name="Title 8">
            <a:extLst>
              <a:ext uri="{FF2B5EF4-FFF2-40B4-BE49-F238E27FC236}">
                <a16:creationId xmlns:a16="http://schemas.microsoft.com/office/drawing/2014/main" id="{BAD7E40F-6E7C-4842-A9EB-8BAA5DC4C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9535" y="-148429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Sediment yield results for six periods during study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DD47A6-DE42-4FD9-AF8A-1CA753223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77631" y="994570"/>
            <a:ext cx="2937387" cy="4639313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N7 is native, undisturbed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MV5 is fluvial geomorphic with little vegetation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WV3 is fluvial geomorphic with robust vegetation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Fluvial geomorphic sites’ sediment yield similar to or less than native for all events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01132FF-72CB-4CFC-8BB3-D1680D6D6E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06450"/>
            <a:ext cx="9067800" cy="6051550"/>
          </a:xfrm>
        </p:spPr>
      </p:pic>
    </p:spTree>
    <p:extLst>
      <p:ext uri="{BB962C8B-B14F-4D97-AF65-F5344CB8AC3E}">
        <p14:creationId xmlns:p14="http://schemas.microsoft.com/office/powerpoint/2010/main" val="316171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Content Placeholder 6">
            <a:extLst>
              <a:ext uri="{FF2B5EF4-FFF2-40B4-BE49-F238E27FC236}">
                <a16:creationId xmlns:a16="http://schemas.microsoft.com/office/drawing/2014/main" id="{585FAAFA-6D44-452D-8470-F26A8E3838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46138"/>
            <a:ext cx="9059862" cy="6046787"/>
          </a:xfrm>
        </p:spPr>
      </p:pic>
      <p:sp>
        <p:nvSpPr>
          <p:cNvPr id="73731" name="Title 4">
            <a:extLst>
              <a:ext uri="{FF2B5EF4-FFF2-40B4-BE49-F238E27FC236}">
                <a16:creationId xmlns:a16="http://schemas.microsoft.com/office/drawing/2014/main" id="{E19BF09B-C3AC-40CB-9DB8-7846523A57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0077" y="33746"/>
            <a:ext cx="4168877" cy="847468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Cumulative sediment yield</a:t>
            </a:r>
          </a:p>
        </p:txBody>
      </p:sp>
      <p:sp>
        <p:nvSpPr>
          <p:cNvPr id="73732" name="Text Placeholder 8">
            <a:extLst>
              <a:ext uri="{FF2B5EF4-FFF2-40B4-BE49-F238E27FC236}">
                <a16:creationId xmlns:a16="http://schemas.microsoft.com/office/drawing/2014/main" id="{55E216AA-C60E-4426-8BA1-AA42B10FD64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53832" y="1693606"/>
            <a:ext cx="2900516" cy="4992329"/>
          </a:xfrm>
        </p:spPr>
        <p:txBody>
          <a:bodyPr>
            <a:normAutofit/>
          </a:bodyPr>
          <a:lstStyle/>
          <a:p>
            <a:r>
              <a:rPr lang="en-US" alt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Left is representative of 2013 water year</a:t>
            </a:r>
          </a:p>
          <a:p>
            <a:endParaRPr lang="en-US" alt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alt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Right is entire study period</a:t>
            </a:r>
          </a:p>
          <a:p>
            <a:endParaRPr lang="en-US" alt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alt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Properly designed and constructed fluvial geomorphic reclamation without good vegetation is similar to native, lower when vegetation is established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0494E-7B30-45F2-A9FD-9BAA8C85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450" y="448033"/>
            <a:ext cx="6594988" cy="913069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El </a:t>
            </a:r>
            <a:r>
              <a:rPr lang="en-US" sz="2400" b="1" dirty="0" err="1">
                <a:solidFill>
                  <a:srgbClr val="FFFF00"/>
                </a:solidFill>
                <a:latin typeface="Palatino Linotype" panose="02040502050505030304" pitchFamily="18" charset="0"/>
              </a:rPr>
              <a:t>Machorro</a:t>
            </a:r>
            <a:r>
              <a:rPr lang="en-US" sz="2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 Study Sediment Yield Conclusions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B851F-C5F4-4DAB-9FA6-630B1FD85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6297"/>
            <a:ext cx="10822858" cy="5761703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Very low sediment yield after initial grading error adjustment </a:t>
            </a:r>
            <a:r>
              <a:rPr lang="en-US" sz="2200" b="1" u="sng" dirty="0">
                <a:solidFill>
                  <a:srgbClr val="FFFF00"/>
                </a:solidFill>
                <a:latin typeface="Palatino Linotype" panose="02040502050505030304" pitchFamily="18" charset="0"/>
              </a:rPr>
              <a:t>with no on-site or oﬀ-site environmental degradation</a:t>
            </a:r>
          </a:p>
          <a:p>
            <a:pPr marL="0" indent="0">
              <a:buNone/>
            </a:pPr>
            <a:endParaRPr lang="en-US" sz="22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2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geomorphically reclaimed areas </a:t>
            </a:r>
            <a:r>
              <a:rPr lang="en-US" sz="2200" b="1" u="sng" dirty="0">
                <a:solidFill>
                  <a:srgbClr val="FFFF00"/>
                </a:solidFill>
                <a:latin typeface="Palatino Linotype" panose="02040502050505030304" pitchFamily="18" charset="0"/>
              </a:rPr>
              <a:t>can be hydrologically connected with the natural ﬂuvial system</a:t>
            </a:r>
            <a:r>
              <a:rPr lang="en-US" sz="22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   (even critical areas like the Alto Tajo)</a:t>
            </a:r>
          </a:p>
          <a:p>
            <a:pPr marL="0" indent="0">
              <a:buNone/>
            </a:pPr>
            <a:endParaRPr lang="en-US" sz="22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200" b="1" u="sng" dirty="0">
                <a:solidFill>
                  <a:srgbClr val="FFFF00"/>
                </a:solidFill>
                <a:latin typeface="Palatino Linotype" panose="02040502050505030304" pitchFamily="18" charset="0"/>
              </a:rPr>
              <a:t>site stabilized to background </a:t>
            </a:r>
            <a:r>
              <a:rPr lang="en-US" sz="22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in three growing seasons </a:t>
            </a:r>
            <a:r>
              <a:rPr lang="en-US" sz="2200" b="1" i="1" dirty="0">
                <a:solidFill>
                  <a:srgbClr val="FFFF00"/>
                </a:solidFill>
                <a:latin typeface="Palatino Linotype" panose="02040502050505030304" pitchFamily="18" charset="0"/>
              </a:rPr>
              <a:t>with</a:t>
            </a:r>
            <a:r>
              <a:rPr lang="en-US" sz="22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 2012 GF construction-grading errors</a:t>
            </a:r>
          </a:p>
          <a:p>
            <a:endParaRPr lang="en-US" sz="22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2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2014GF </a:t>
            </a:r>
            <a:r>
              <a:rPr lang="en-US" sz="2200" b="1" i="1" dirty="0">
                <a:solidFill>
                  <a:srgbClr val="FFFF00"/>
                </a:solidFill>
                <a:latin typeface="Palatino Linotype" panose="02040502050505030304" pitchFamily="18" charset="0"/>
              </a:rPr>
              <a:t>without</a:t>
            </a:r>
            <a:r>
              <a:rPr lang="en-US" sz="22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 grading errors indicates ﬁnal low sediment yield, steady-state equilibrium can occur in a growing season) </a:t>
            </a:r>
            <a:r>
              <a:rPr lang="en-US" sz="2200" b="1" u="sng" dirty="0">
                <a:solidFill>
                  <a:srgbClr val="FFFF00"/>
                </a:solidFill>
                <a:latin typeface="Palatino Linotype" panose="02040502050505030304" pitchFamily="18" charset="0"/>
              </a:rPr>
              <a:t>following proper construction </a:t>
            </a:r>
            <a:endParaRPr lang="en-US" sz="22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6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75F3-77A0-4517-9399-D376CA76E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391" y="397528"/>
            <a:ext cx="3879061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SIBERIA study: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654E3-926A-4C5C-BF97-1479A324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6557"/>
            <a:ext cx="10515600" cy="278613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Correcting errors in the fluvial geomorphic designs produced successively lower erosion rates for each landscape iteration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Improved fluvial geomorphic design using SIBERIA modelling reduced erosion by half 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Able to store 7% more mine waste volume than contour banks </a:t>
            </a:r>
          </a:p>
        </p:txBody>
      </p:sp>
    </p:spTree>
    <p:extLst>
      <p:ext uri="{BB962C8B-B14F-4D97-AF65-F5344CB8AC3E}">
        <p14:creationId xmlns:p14="http://schemas.microsoft.com/office/powerpoint/2010/main" val="39726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486CF-9023-43C2-9764-2CF5A59D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827" y="346740"/>
            <a:ext cx="2642418" cy="89340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SIBERIA study: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59A7A-233E-4680-9FCA-E48B55396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374" y="1939566"/>
            <a:ext cx="10515600" cy="491843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The ‘Natural Contour’ design 21.7t</a:t>
            </a:r>
            <a:r>
              <a:rPr lang="en-US" sz="2000" b="1" cap="small" baseline="30000" dirty="0">
                <a:solidFill>
                  <a:srgbClr val="FFFF00"/>
                </a:solidFill>
                <a:latin typeface="Palatino Linotype" panose="02040502050505030304" pitchFamily="18" charset="0"/>
              </a:rPr>
              <a:t>-1</a:t>
            </a: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ha</a:t>
            </a:r>
            <a:r>
              <a:rPr lang="en-US" sz="2000" b="1" cap="small" baseline="30000" dirty="0">
                <a:solidFill>
                  <a:srgbClr val="FFFF00"/>
                </a:solidFill>
                <a:latin typeface="Palatino Linotype" panose="02040502050505030304" pitchFamily="18" charset="0"/>
              </a:rPr>
              <a:t>-1</a:t>
            </a: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yr erosion rate suggests the unsuitability of arbitrarily imitating the pre-mine or surrounding terrain topography 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“approach can be well intentioned but lacks geomorphic basis . . .  Unfortunately, the authors have seen an increasing use of ‘Natural Contour’ approaches.”  </a:t>
            </a:r>
          </a:p>
          <a:p>
            <a:endParaRPr lang="en-US" sz="2000" b="1" i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geomorphic approach to mine rehabilitation should not be a matter of simply looking like a natural landform – it must be functionally stable. 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FFFF00"/>
                </a:solidFill>
                <a:latin typeface="Palatino Linotype" panose="02040502050505030304" pitchFamily="18" charset="0"/>
              </a:rPr>
              <a:t>								Hancock, et al, 2019.</a:t>
            </a:r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3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75F3-77A0-4517-9399-D376CA76E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7" y="269709"/>
            <a:ext cx="11798709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Evaluating sediment production from native and ﬂuvial geomorphic reclamation watersheds at La Plata Mine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654E3-926A-4C5C-BF97-1479A324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2326557"/>
            <a:ext cx="11798708" cy="2786132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Properly designed </a:t>
            </a:r>
            <a:r>
              <a:rPr lang="en-US" sz="2000" b="1" i="1" u="sng" dirty="0">
                <a:solidFill>
                  <a:srgbClr val="FFFF00"/>
                </a:solidFill>
                <a:latin typeface="Palatino Linotype" panose="02040502050505030304" pitchFamily="18" charset="0"/>
              </a:rPr>
              <a:t>and</a:t>
            </a: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 constructed fluvial geomorphic reclamation can achieve sediment yield similar to undisturbed, native ground in extremely erosion lands even without vegetation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Good vegetation can further reduce sediment yield from fluvial geomorphic in extremely erosive lands by up to 19%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Sediment yield varies with the monitoring period and shorter or longer periods can vary actual yield – use a representative period</a:t>
            </a:r>
          </a:p>
        </p:txBody>
      </p:sp>
    </p:spTree>
    <p:extLst>
      <p:ext uri="{BB962C8B-B14F-4D97-AF65-F5344CB8AC3E}">
        <p14:creationId xmlns:p14="http://schemas.microsoft.com/office/powerpoint/2010/main" val="367750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75F3-77A0-4517-9399-D376CA76E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471" y="712162"/>
            <a:ext cx="2920181" cy="76267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Major 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654E3-926A-4C5C-BF97-1479A324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2326557"/>
            <a:ext cx="11798708" cy="2786132"/>
          </a:xfrm>
        </p:spPr>
        <p:txBody>
          <a:bodyPr>
            <a:normAutofit fontScale="92500"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Just having a ‘natural appearance’ does not make a functional fluvial geomorphic landform; the science must be in the design 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A proper fluvial geomorphic design must be constructed </a:t>
            </a:r>
            <a:r>
              <a:rPr lang="en-US" sz="2000" b="1" i="1" u="sng" dirty="0">
                <a:solidFill>
                  <a:srgbClr val="FFFF00"/>
                </a:solidFill>
                <a:latin typeface="Palatino Linotype" panose="02040502050505030304" pitchFamily="18" charset="0"/>
              </a:rPr>
              <a:t>as designed </a:t>
            </a: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to provide desired performance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Properly designed and constructed fluvial geomorphic reclamation can provide sediment yield comparable to ‘stable’ natural lands and discharge can flow into high quality streams without problems</a:t>
            </a:r>
          </a:p>
        </p:txBody>
      </p:sp>
    </p:spTree>
    <p:extLst>
      <p:ext uri="{BB962C8B-B14F-4D97-AF65-F5344CB8AC3E}">
        <p14:creationId xmlns:p14="http://schemas.microsoft.com/office/powerpoint/2010/main" val="408654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55A20-635D-4E23-9434-418C9BEA2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532" y="0"/>
            <a:ext cx="7066935" cy="77541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Oblique aerial view of El </a:t>
            </a:r>
            <a:r>
              <a:rPr lang="en-US" sz="2400" b="1" dirty="0" err="1">
                <a:solidFill>
                  <a:srgbClr val="FFFF00"/>
                </a:solidFill>
                <a:latin typeface="Palatino Linotype" panose="02040502050505030304" pitchFamily="18" charset="0"/>
              </a:rPr>
              <a:t>Machorro</a:t>
            </a:r>
            <a:r>
              <a:rPr lang="en-US" sz="2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 Mine in 2014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79DD0B-CCA3-42FD-A0CA-27D3D507860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0619" y="894735"/>
            <a:ext cx="8406581" cy="59632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051BE1-7E44-4710-9E14-09EE51F5F7E5}"/>
              </a:ext>
            </a:extLst>
          </p:cNvPr>
          <p:cNvSpPr txBox="1"/>
          <p:nvPr/>
        </p:nvSpPr>
        <p:spPr>
          <a:xfrm>
            <a:off x="255639" y="1366684"/>
            <a:ext cx="3224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Fluvial geomorphic reclamation project area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		pond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FE5E98-89F9-4449-81DE-AD8920F9FB51}"/>
              </a:ext>
            </a:extLst>
          </p:cNvPr>
          <p:cNvCxnSpPr/>
          <p:nvPr/>
        </p:nvCxnSpPr>
        <p:spPr>
          <a:xfrm>
            <a:off x="3254477" y="1914706"/>
            <a:ext cx="3038168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758404-93F9-4248-9E47-AD5CD78555D7}"/>
              </a:ext>
            </a:extLst>
          </p:cNvPr>
          <p:cNvCxnSpPr>
            <a:cxnSpLocks/>
          </p:cNvCxnSpPr>
          <p:nvPr/>
        </p:nvCxnSpPr>
        <p:spPr>
          <a:xfrm>
            <a:off x="2871019" y="2576053"/>
            <a:ext cx="1347020" cy="11406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F02A-3DCA-4EC8-8954-CB8C37C4F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90" y="681038"/>
            <a:ext cx="11798710" cy="420176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Oblique aerial view of the El </a:t>
            </a:r>
            <a:r>
              <a:rPr lang="en-US" sz="2700" b="1" dirty="0" err="1">
                <a:solidFill>
                  <a:srgbClr val="FFFF00"/>
                </a:solidFill>
                <a:latin typeface="Palatino Linotype" panose="02040502050505030304" pitchFamily="18" charset="0"/>
              </a:rPr>
              <a:t>Machorro</a:t>
            </a:r>
            <a:r>
              <a:rPr lang="en-US" sz="27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 fluvial geomorphic reclamation site</a:t>
            </a:r>
            <a:br>
              <a:rPr lang="en-US" sz="2700" b="1" dirty="0">
                <a:solidFill>
                  <a:srgbClr val="FFFF00"/>
                </a:solidFill>
                <a:latin typeface="Palatino Linotype" panose="02040502050505030304" pitchFamily="18" charset="0"/>
              </a:rPr>
            </a:br>
            <a:r>
              <a:rPr lang="en-US" sz="27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										</a:t>
            </a:r>
            <a:r>
              <a:rPr lang="en-US" sz="1800" i="1" dirty="0">
                <a:solidFill>
                  <a:srgbClr val="FFFF00"/>
                </a:solidFill>
                <a:latin typeface="Palatino Linotype" panose="02040502050505030304" pitchFamily="18" charset="0"/>
              </a:rPr>
              <a:t>Photo by DGDRONE (2015)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F347BB-6DC0-4F5A-BFEC-9C68C0C9A2B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928" y="782971"/>
            <a:ext cx="8868697" cy="60750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9660DE-CA3D-40D5-994D-A1C215168882}"/>
              </a:ext>
            </a:extLst>
          </p:cNvPr>
          <p:cNvSpPr txBox="1"/>
          <p:nvPr/>
        </p:nvSpPr>
        <p:spPr>
          <a:xfrm>
            <a:off x="1740310" y="2105561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Palatino Linotype" panose="02040502050505030304" pitchFamily="18" charset="0"/>
              </a:rPr>
              <a:t>2012GF constructed  September 2012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1A81C8-A1CA-4B54-9F4C-A2D2A6F3140D}"/>
              </a:ext>
            </a:extLst>
          </p:cNvPr>
          <p:cNvSpPr txBox="1"/>
          <p:nvPr/>
        </p:nvSpPr>
        <p:spPr>
          <a:xfrm>
            <a:off x="7202948" y="4168878"/>
            <a:ext cx="2314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Palatino Linotype" panose="02040502050505030304" pitchFamily="18" charset="0"/>
              </a:rPr>
              <a:t>2014GF constructed 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74347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30D5A-F948-4178-8543-DF24B614A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865" y="138983"/>
            <a:ext cx="4139381" cy="92290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Sediment monitoring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B8ADB5-1B73-41B0-9E08-C5D823DB3F1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826"/>
            <a:ext cx="6705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E0BFA-4B5C-4E93-AE87-34CE23D6D9B8}"/>
              </a:ext>
            </a:extLst>
          </p:cNvPr>
          <p:cNvSpPr txBox="1"/>
          <p:nvPr/>
        </p:nvSpPr>
        <p:spPr>
          <a:xfrm>
            <a:off x="6990735" y="1061884"/>
            <a:ext cx="51717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2012 GF project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Partially filled outlet pond and suspended sediment monitoring station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Empty pond in September 2013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Suspended sediment close-up views: 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4-ISCO sampler</a:t>
            </a: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5-solar panel, batteries, data logger and telemetry</a:t>
            </a: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6-turbidimeter</a:t>
            </a: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7-strainer that took the ISCO samples</a:t>
            </a: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8-pressure sensor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(6, 7 and 8 installed at the H-ﬂume)</a:t>
            </a:r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D0CF60-2ABF-4F52-85C1-41DE9BC82E7B}"/>
              </a:ext>
            </a:extLst>
          </p:cNvPr>
          <p:cNvCxnSpPr>
            <a:cxnSpLocks/>
          </p:cNvCxnSpPr>
          <p:nvPr/>
        </p:nvCxnSpPr>
        <p:spPr>
          <a:xfrm flipH="1">
            <a:off x="5456904" y="1337064"/>
            <a:ext cx="1612490" cy="71787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4B4CDB-7665-478C-9191-B1C7EF73481B}"/>
              </a:ext>
            </a:extLst>
          </p:cNvPr>
          <p:cNvCxnSpPr>
            <a:cxnSpLocks/>
          </p:cNvCxnSpPr>
          <p:nvPr/>
        </p:nvCxnSpPr>
        <p:spPr>
          <a:xfrm flipH="1">
            <a:off x="5791202" y="2512612"/>
            <a:ext cx="1229030" cy="83035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FBFB8F-EC72-42BC-B3EF-1F3CCC5D40CC}"/>
              </a:ext>
            </a:extLst>
          </p:cNvPr>
          <p:cNvCxnSpPr>
            <a:cxnSpLocks/>
          </p:cNvCxnSpPr>
          <p:nvPr/>
        </p:nvCxnSpPr>
        <p:spPr>
          <a:xfrm flipH="1">
            <a:off x="2393343" y="2977843"/>
            <a:ext cx="4676051" cy="254309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D9550B6-F53A-48D1-8CBE-E71BE01C2518}"/>
              </a:ext>
            </a:extLst>
          </p:cNvPr>
          <p:cNvSpPr/>
          <p:nvPr/>
        </p:nvSpPr>
        <p:spPr>
          <a:xfrm>
            <a:off x="3352800" y="4916129"/>
            <a:ext cx="3352800" cy="194187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BAC2464-444F-4D72-A823-5534AC0F4CDC}"/>
              </a:ext>
            </a:extLst>
          </p:cNvPr>
          <p:cNvCxnSpPr>
            <a:cxnSpLocks/>
          </p:cNvCxnSpPr>
          <p:nvPr/>
        </p:nvCxnSpPr>
        <p:spPr>
          <a:xfrm flipH="1">
            <a:off x="6666271" y="3800638"/>
            <a:ext cx="403123" cy="111549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81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46B5E-4CEA-4D87-AAF6-73D97B56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332" y="115778"/>
            <a:ext cx="4731026" cy="65995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Erosive 2012GF landform details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BB3CDAB-3A7D-43C8-BDB5-8424D5B8F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1" y="775736"/>
            <a:ext cx="9598287" cy="6082264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F801CF-9B37-4CC2-A9F3-9A4E7B073D27}"/>
              </a:ext>
            </a:extLst>
          </p:cNvPr>
          <p:cNvSpPr txBox="1"/>
          <p:nvPr/>
        </p:nvSpPr>
        <p:spPr>
          <a:xfrm>
            <a:off x="118207" y="2339850"/>
            <a:ext cx="21309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point cloud view showing the incision in the main channel </a:t>
            </a:r>
          </a:p>
          <a:p>
            <a:pPr marL="457200" indent="-457200">
              <a:buAutoNum type="alphaUcParenR"/>
            </a:pPr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pPr marL="457200" indent="-457200">
              <a:buAutoNum type="alphaUcParenR"/>
            </a:pPr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pPr marL="457200" indent="-457200">
              <a:buAutoNum type="alphaUcParenR"/>
            </a:pPr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pPr marL="457200" indent="-457200">
              <a:buAutoNum type="alphaUcParenR"/>
            </a:pPr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pPr marL="457200" indent="-457200">
              <a:buAutoNum type="alphaUcParenR"/>
            </a:pPr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pPr marL="457200" indent="-457200">
              <a:buAutoNum type="alphaUcParenR"/>
            </a:pPr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point cloud view showing swale rilling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32AEEB-595B-4EB4-A308-D6AE48ED118A}"/>
              </a:ext>
            </a:extLst>
          </p:cNvPr>
          <p:cNvSpPr txBox="1"/>
          <p:nvPr/>
        </p:nvSpPr>
        <p:spPr>
          <a:xfrm>
            <a:off x="9724447" y="1550440"/>
            <a:ext cx="25841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black 0.2 m contour  reconstructed September 2012 topography </a:t>
            </a:r>
          </a:p>
          <a:p>
            <a:endParaRPr lang="en-US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endParaRPr lang="en-US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endParaRPr lang="en-US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white 0.2 m contour April 2015</a:t>
            </a:r>
          </a:p>
          <a:p>
            <a:endParaRPr lang="en-US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endParaRPr lang="en-US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contours overlain on a Triangular Irregular Network (TIN) ﬁle made from the April 2015 point cloud scan</a:t>
            </a:r>
          </a:p>
        </p:txBody>
      </p:sp>
    </p:spTree>
    <p:extLst>
      <p:ext uri="{BB962C8B-B14F-4D97-AF65-F5344CB8AC3E}">
        <p14:creationId xmlns:p14="http://schemas.microsoft.com/office/powerpoint/2010/main" val="296350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2D7C-E61B-412E-96EA-527DEA5EE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64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Higher than expected September 2012 to April 2015 sediment yield values from 2012GF were the result of main channel incision and swale rilling.  </a:t>
            </a:r>
            <a:br>
              <a:rPr lang="en-US" sz="2700" b="1" dirty="0">
                <a:solidFill>
                  <a:srgbClr val="FFFF00"/>
                </a:solidFill>
                <a:latin typeface="Palatino Linotype" panose="02040502050505030304" pitchFamily="18" charset="0"/>
              </a:rPr>
            </a:br>
            <a:br>
              <a:rPr lang="en-US" sz="2700" b="1" dirty="0">
                <a:solidFill>
                  <a:srgbClr val="FFFF00"/>
                </a:solidFill>
                <a:latin typeface="Palatino Linotype" panose="02040502050505030304" pitchFamily="18" charset="0"/>
              </a:rPr>
            </a:br>
            <a:r>
              <a:rPr lang="en-US" sz="28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Analyses show: </a:t>
            </a:r>
            <a:r>
              <a:rPr lang="en-US" sz="2800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49D1A-695C-40A2-BFF2-F96B4D740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9922"/>
            <a:ext cx="10515600" cy="503237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Initial </a:t>
            </a:r>
            <a:r>
              <a:rPr lang="en-US" sz="2000" b="1" u="sng" dirty="0">
                <a:solidFill>
                  <a:srgbClr val="FFFF00"/>
                </a:solidFill>
                <a:latin typeface="Palatino Linotype" panose="02040502050505030304" pitchFamily="18" charset="0"/>
              </a:rPr>
              <a:t>71 Mg ha</a:t>
            </a:r>
            <a:r>
              <a:rPr lang="en-US" sz="2000" b="1" u="sng" cap="small" baseline="30000" dirty="0">
                <a:solidFill>
                  <a:srgbClr val="FFFF00"/>
                </a:solidFill>
                <a:latin typeface="Palatino Linotype" panose="02040502050505030304" pitchFamily="18" charset="0"/>
              </a:rPr>
              <a:t>−1</a:t>
            </a:r>
            <a:r>
              <a:rPr lang="en-US" sz="2000" b="1" u="sng" dirty="0">
                <a:solidFill>
                  <a:srgbClr val="FFFF00"/>
                </a:solidFill>
                <a:latin typeface="Palatino Linotype" panose="02040502050505030304" pitchFamily="18" charset="0"/>
              </a:rPr>
              <a:t> yr</a:t>
            </a:r>
            <a:r>
              <a:rPr lang="en-US" sz="2000" b="1" u="sng" cap="small" baseline="30000" dirty="0">
                <a:solidFill>
                  <a:srgbClr val="FFFF00"/>
                </a:solidFill>
                <a:latin typeface="Palatino Linotype" panose="02040502050505030304" pitchFamily="18" charset="0"/>
              </a:rPr>
              <a:t>−1</a:t>
            </a:r>
            <a:r>
              <a:rPr lang="en-US" sz="2000" b="1" u="sng" dirty="0">
                <a:solidFill>
                  <a:srgbClr val="FFFF00"/>
                </a:solidFill>
                <a:latin typeface="Palatino Linotype" panose="02040502050505030304" pitchFamily="18" charset="0"/>
              </a:rPr>
              <a:t> yield</a:t>
            </a: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; 55% from channel incision and 45% from swale rilling      (SEPT 2012 to APR 2015) 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Interim </a:t>
            </a:r>
            <a:r>
              <a:rPr lang="en-US" sz="2000" b="1" u="sng" dirty="0">
                <a:solidFill>
                  <a:srgbClr val="FFFF00"/>
                </a:solidFill>
                <a:latin typeface="Palatino Linotype" panose="02040502050505030304" pitchFamily="18" charset="0"/>
              </a:rPr>
              <a:t>18.4 Mg ha</a:t>
            </a:r>
            <a:r>
              <a:rPr lang="en-US" sz="2000" b="1" u="sng" cap="small" baseline="30000" dirty="0">
                <a:solidFill>
                  <a:srgbClr val="FFFF00"/>
                </a:solidFill>
                <a:latin typeface="Palatino Linotype" panose="02040502050505030304" pitchFamily="18" charset="0"/>
              </a:rPr>
              <a:t>−1</a:t>
            </a:r>
            <a:r>
              <a:rPr lang="en-US" sz="2000" b="1" u="sng" dirty="0">
                <a:solidFill>
                  <a:srgbClr val="FFFF00"/>
                </a:solidFill>
                <a:latin typeface="Palatino Linotype" panose="02040502050505030304" pitchFamily="18" charset="0"/>
              </a:rPr>
              <a:t> yr</a:t>
            </a:r>
            <a:r>
              <a:rPr lang="en-US" sz="2000" b="1" u="sng" cap="small" baseline="30000" dirty="0">
                <a:solidFill>
                  <a:srgbClr val="FFFF00"/>
                </a:solidFill>
                <a:latin typeface="Palatino Linotype" panose="02040502050505030304" pitchFamily="18" charset="0"/>
              </a:rPr>
              <a:t>−1</a:t>
            </a:r>
            <a:r>
              <a:rPr lang="en-US" sz="2000" b="1" u="sng" dirty="0">
                <a:solidFill>
                  <a:srgbClr val="FFFF00"/>
                </a:solidFill>
                <a:latin typeface="Palatino Linotype" panose="02040502050505030304" pitchFamily="18" charset="0"/>
              </a:rPr>
              <a:t> yield</a:t>
            </a: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 can be attributed to attenuated channel incision and minor swale rilling      (APR 2015 to JUL 2016) 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Final </a:t>
            </a:r>
            <a:r>
              <a:rPr lang="en-US" sz="2000" b="1" u="sng" dirty="0">
                <a:solidFill>
                  <a:srgbClr val="FFFF00"/>
                </a:solidFill>
                <a:latin typeface="Palatino Linotype" panose="02040502050505030304" pitchFamily="18" charset="0"/>
              </a:rPr>
              <a:t>4.02 Mg ha</a:t>
            </a:r>
            <a:r>
              <a:rPr lang="en-US" sz="2000" b="1" u="sng" cap="small" baseline="30000" dirty="0">
                <a:solidFill>
                  <a:srgbClr val="FFFF00"/>
                </a:solidFill>
                <a:latin typeface="Palatino Linotype" panose="02040502050505030304" pitchFamily="18" charset="0"/>
              </a:rPr>
              <a:t>−1</a:t>
            </a:r>
            <a:r>
              <a:rPr lang="en-US" sz="2000" b="1" u="sng" dirty="0">
                <a:solidFill>
                  <a:srgbClr val="FFFF00"/>
                </a:solidFill>
                <a:latin typeface="Palatino Linotype" panose="02040502050505030304" pitchFamily="18" charset="0"/>
              </a:rPr>
              <a:t> yr</a:t>
            </a:r>
            <a:r>
              <a:rPr lang="en-US" sz="2000" b="1" u="sng" cap="small" baseline="30000" dirty="0">
                <a:solidFill>
                  <a:srgbClr val="FFFF00"/>
                </a:solidFill>
                <a:latin typeface="Palatino Linotype" panose="02040502050505030304" pitchFamily="18" charset="0"/>
              </a:rPr>
              <a:t>−1</a:t>
            </a:r>
            <a:r>
              <a:rPr lang="en-US" sz="2000" b="1" u="sng" dirty="0">
                <a:solidFill>
                  <a:srgbClr val="FFFF00"/>
                </a:solidFill>
                <a:latin typeface="Palatino Linotype" panose="02040502050505030304" pitchFamily="18" charset="0"/>
              </a:rPr>
              <a:t> yield </a:t>
            </a: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was conﬁrmed by no further channel incision nor swale rilling      (JUL 2016 to AUG 2017) </a:t>
            </a:r>
          </a:p>
          <a:p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Final values support the conclusion that grading errors caused high initial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11253F-659B-4DBC-8286-24C458572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3602038"/>
            <a:ext cx="11219290" cy="1655762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Once the local base level underwent the needed adjustment, and vegetation cover exceeded about 30 percent:</a:t>
            </a:r>
          </a:p>
          <a:p>
            <a:pPr algn="l"/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pPr algn="l"/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	sediment yield reached 18.4 Mg ha</a:t>
            </a:r>
            <a:r>
              <a:rPr lang="en-US" sz="2000" b="1" cap="small" baseline="30000" dirty="0">
                <a:solidFill>
                  <a:srgbClr val="FFFF00"/>
                </a:solidFill>
                <a:latin typeface="Palatino Linotype" panose="02040502050505030304" pitchFamily="18" charset="0"/>
              </a:rPr>
              <a:t>−1</a:t>
            </a: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 yr</a:t>
            </a:r>
            <a:r>
              <a:rPr lang="en-US" sz="2000" b="1" cap="small" baseline="30000" dirty="0">
                <a:solidFill>
                  <a:srgbClr val="FFFF00"/>
                </a:solidFill>
                <a:latin typeface="Palatino Linotype" panose="02040502050505030304" pitchFamily="18" charset="0"/>
              </a:rPr>
              <a:t>−1</a:t>
            </a: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 from APR 2015 to JUL 2016</a:t>
            </a:r>
          </a:p>
          <a:p>
            <a:pPr algn="l"/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pPr algn="l"/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	sediment yield decreased to 4.02 Mg ha</a:t>
            </a:r>
            <a:r>
              <a:rPr lang="en-US" sz="2000" b="1" cap="small" baseline="30000" dirty="0">
                <a:solidFill>
                  <a:srgbClr val="FFFF00"/>
                </a:solidFill>
                <a:latin typeface="Palatino Linotype" panose="02040502050505030304" pitchFamily="18" charset="0"/>
              </a:rPr>
              <a:t>−1</a:t>
            </a: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 yr</a:t>
            </a:r>
            <a:r>
              <a:rPr lang="en-US" sz="2000" b="1" cap="small" baseline="30000" dirty="0">
                <a:solidFill>
                  <a:srgbClr val="FFFF00"/>
                </a:solidFill>
                <a:latin typeface="Palatino Linotype" panose="02040502050505030304" pitchFamily="18" charset="0"/>
              </a:rPr>
              <a:t>−1</a:t>
            </a: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 from JUL 2016 to AUG 2017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73F1C0-0169-42F5-AB5A-24DB092EB68B}"/>
              </a:ext>
            </a:extLst>
          </p:cNvPr>
          <p:cNvSpPr txBox="1"/>
          <p:nvPr/>
        </p:nvSpPr>
        <p:spPr>
          <a:xfrm>
            <a:off x="1192695" y="1600200"/>
            <a:ext cx="7458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err="1">
                <a:solidFill>
                  <a:srgbClr val="FFFF00"/>
                </a:solidFill>
                <a:latin typeface="Palatino Linotype" panose="02040502050505030304" pitchFamily="18" charset="0"/>
              </a:rPr>
              <a:t>i</a:t>
            </a:r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) the local base level (mostly), and </a:t>
            </a:r>
          </a:p>
          <a:p>
            <a:pPr lvl="0"/>
            <a:endParaRPr lang="en-US" sz="20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pPr lvl="0"/>
            <a:r>
              <a:rPr lang="en-US" sz="20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(ii) Improved vegetation growth (less critical).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78A8B1-ED71-4719-9F9B-42694E6BA42C}"/>
              </a:ext>
            </a:extLst>
          </p:cNvPr>
          <p:cNvSpPr txBox="1"/>
          <p:nvPr/>
        </p:nvSpPr>
        <p:spPr>
          <a:xfrm>
            <a:off x="1049572" y="645447"/>
            <a:ext cx="10346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Initial and interim period adjustments were to: </a:t>
            </a:r>
          </a:p>
        </p:txBody>
      </p:sp>
    </p:spTree>
    <p:extLst>
      <p:ext uri="{BB962C8B-B14F-4D97-AF65-F5344CB8AC3E}">
        <p14:creationId xmlns:p14="http://schemas.microsoft.com/office/powerpoint/2010/main" val="258646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1620</Words>
  <Application>Microsoft Office PowerPoint</Application>
  <PresentationFormat>Widescreen</PresentationFormat>
  <Paragraphs>260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Palatino Linotype</vt:lpstr>
      <vt:lpstr>Times New Roman</vt:lpstr>
      <vt:lpstr>Office Theme</vt:lpstr>
      <vt:lpstr>Lessons About Geomorphic Reclamation From Sediment Yield Quantification and Erosion Modeling Studies</vt:lpstr>
      <vt:lpstr>Geomorphic reclamation for reestablishment of landform stability at a watershed scale in mined sites: The Alto Tajo Natural Park, Spain      Ignacio Zapico, et al. in Ecological Engineering 111 (2018) 100-116 </vt:lpstr>
      <vt:lpstr>Location of the mined areas at the edge of the Alto Tajo Natural Park, Spain </vt:lpstr>
      <vt:lpstr>Oblique aerial view of El Machorro Mine in 2014</vt:lpstr>
      <vt:lpstr>Oblique aerial view of the El Machorro fluvial geomorphic reclamation site           Photo by DGDRONE (2015) </vt:lpstr>
      <vt:lpstr>Sediment monitoring</vt:lpstr>
      <vt:lpstr>Erosive 2012GF landform details</vt:lpstr>
      <vt:lpstr>Higher than expected September 2012 to April 2015 sediment yield values from 2012GF were the result of main channel incision and swale rilling.    Analyses show:   </vt:lpstr>
      <vt:lpstr>PowerPoint Presentation</vt:lpstr>
      <vt:lpstr>Study sediment yield values can be considered reliable and representative because:  </vt:lpstr>
      <vt:lpstr>El Machorro Study Sediment Yield Conclusions </vt:lpstr>
      <vt:lpstr>More learnings from the El Machorro study</vt:lpstr>
      <vt:lpstr>Geomorphic design and modelling at catchment scale for best mine rehabilitation –The Drayton mine example (New South Wales, Australia)       - G.R. Hancock, J.F. Martín Duque, and G.R. Willgoose in      Environmental Modeling and Software 114 (2019) 140-151 </vt:lpstr>
      <vt:lpstr>SIBERIA applied to fluvial geomorphic as-built (Australia)</vt:lpstr>
      <vt:lpstr>Drayton demonstration project</vt:lpstr>
      <vt:lpstr>Sub-parallel contours indicating ‘flat’, long, constant-gradient slopes subject to rill and gully formation</vt:lpstr>
      <vt:lpstr>SIBERIA erosion modeling on four surface designs </vt:lpstr>
      <vt:lpstr>PowerPoint Presentation</vt:lpstr>
      <vt:lpstr>PowerPoint Presentation</vt:lpstr>
      <vt:lpstr>SIBERIA-adjusted fluvial geomorphic design 100-year prediction</vt:lpstr>
      <vt:lpstr>SIBERIA study findings</vt:lpstr>
      <vt:lpstr>Evaluating sediment production from native and ﬂuvial geomorphic reclamation watersheds at La Plata Mine      - N. Bugosh and E. Epp, in Catena 174 (2019) 383-398  </vt:lpstr>
      <vt:lpstr>PowerPoint Presentation</vt:lpstr>
      <vt:lpstr>Mine highwall and pit to functional landform – 743 ha fluvial geomorphic reclamation at La Plata Mine</vt:lpstr>
      <vt:lpstr>Looking across a new fluvial geomorphic reclamation project</vt:lpstr>
      <vt:lpstr>Site Layout  sediment pins surveyed, string is bankfull elevation for top of dam </vt:lpstr>
      <vt:lpstr>Constructed fluvial geomorphic design with topdressing and little vegetation</vt:lpstr>
      <vt:lpstr>Constructed fluvial geomorphic design with topdressing and robust vegetation </vt:lpstr>
      <vt:lpstr>A temporary sediment dam used in the study</vt:lpstr>
      <vt:lpstr>Sediment yield results for six periods during study</vt:lpstr>
      <vt:lpstr>Cumulative sediment yield</vt:lpstr>
      <vt:lpstr>El Machorro Study Sediment Yield Conclusions </vt:lpstr>
      <vt:lpstr>SIBERIA study:</vt:lpstr>
      <vt:lpstr>SIBERIA study:</vt:lpstr>
      <vt:lpstr>Evaluating sediment production from native and ﬂuvial geomorphic reclamation watersheds at La Plata Mine conclusions</vt:lpstr>
      <vt:lpstr>Major Conclusions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Bugosh</dc:creator>
  <cp:lastModifiedBy>Kevin Wolter</cp:lastModifiedBy>
  <cp:revision>88</cp:revision>
  <dcterms:created xsi:type="dcterms:W3CDTF">2019-05-02T22:53:24Z</dcterms:created>
  <dcterms:modified xsi:type="dcterms:W3CDTF">2019-06-17T18:19:24Z</dcterms:modified>
</cp:coreProperties>
</file>