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29"/>
  </p:notesMasterIdLst>
  <p:handoutMasterIdLst>
    <p:handoutMasterId r:id="rId30"/>
  </p:handoutMasterIdLst>
  <p:sldIdLst>
    <p:sldId id="269" r:id="rId2"/>
    <p:sldId id="270" r:id="rId3"/>
    <p:sldId id="271" r:id="rId4"/>
    <p:sldId id="272" r:id="rId5"/>
    <p:sldId id="263" r:id="rId6"/>
    <p:sldId id="293" r:id="rId7"/>
    <p:sldId id="301" r:id="rId8"/>
    <p:sldId id="273" r:id="rId9"/>
    <p:sldId id="292" r:id="rId10"/>
    <p:sldId id="298" r:id="rId11"/>
    <p:sldId id="286" r:id="rId12"/>
    <p:sldId id="279" r:id="rId13"/>
    <p:sldId id="281" r:id="rId14"/>
    <p:sldId id="274" r:id="rId15"/>
    <p:sldId id="276" r:id="rId16"/>
    <p:sldId id="299" r:id="rId17"/>
    <p:sldId id="278" r:id="rId18"/>
    <p:sldId id="284" r:id="rId19"/>
    <p:sldId id="300" r:id="rId20"/>
    <p:sldId id="294" r:id="rId21"/>
    <p:sldId id="290" r:id="rId22"/>
    <p:sldId id="295" r:id="rId23"/>
    <p:sldId id="296" r:id="rId24"/>
    <p:sldId id="297" r:id="rId25"/>
    <p:sldId id="288" r:id="rId26"/>
    <p:sldId id="261" r:id="rId27"/>
    <p:sldId id="287" r:id="rId28"/>
  </p:sldIdLst>
  <p:sldSz cx="10972800" cy="8229600" type="B4JIS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84790"/>
  </p:normalViewPr>
  <p:slideViewPr>
    <p:cSldViewPr snapToGrid="0" snapToObjects="1">
      <p:cViewPr varScale="1">
        <p:scale>
          <a:sx n="93" d="100"/>
          <a:sy n="93" d="100"/>
        </p:scale>
        <p:origin x="14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374"/>
    </p:cViewPr>
  </p:sorter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685800" y="0"/>
            <a:ext cx="41148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028700" y="7543800"/>
            <a:ext cx="27432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743200"/>
            <a:ext cx="3429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897" y="5669280"/>
            <a:ext cx="3429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983356"/>
            <a:ext cx="3429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2782957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37744"/>
            <a:ext cx="96012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97" y="7178040"/>
            <a:ext cx="618363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52" y="7249637"/>
            <a:ext cx="697357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8731" y="4915645"/>
            <a:ext cx="24681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June 17, 2019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1778" y="7730118"/>
            <a:ext cx="370284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028700" y="2057400"/>
            <a:ext cx="3429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41036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295526"/>
            <a:ext cx="9467023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48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897" y="5441710"/>
            <a:ext cx="9467825" cy="50189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authors name(s)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983356"/>
            <a:ext cx="9467021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97" y="7178040"/>
            <a:ext cx="618363" cy="228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52" y="7249637"/>
            <a:ext cx="697357" cy="1554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028700" y="7543800"/>
            <a:ext cx="27432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302" y="6646979"/>
            <a:ext cx="9467021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conference title</a:t>
            </a:r>
          </a:p>
        </p:txBody>
      </p:sp>
    </p:spTree>
    <p:extLst>
      <p:ext uri="{BB962C8B-B14F-4D97-AF65-F5344CB8AC3E}">
        <p14:creationId xmlns:p14="http://schemas.microsoft.com/office/powerpoint/2010/main" val="29268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457200"/>
            <a:ext cx="58293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6858000"/>
            <a:ext cx="58293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295526"/>
            <a:ext cx="3429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45844" y="4373033"/>
            <a:ext cx="3429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2982" y="457199"/>
            <a:ext cx="58293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45844" y="4373033"/>
            <a:ext cx="3429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295526"/>
            <a:ext cx="3429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70934"/>
            <a:ext cx="82296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28700" y="2057400"/>
            <a:ext cx="96012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4572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86700" y="4572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43434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86700" y="43434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29718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68580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86700" y="29718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86700" y="68580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295526"/>
            <a:ext cx="3429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45844" y="4373033"/>
            <a:ext cx="3429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539496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0" y="274320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3395" y="539496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3395" y="274320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78090" y="539496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78090" y="274320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700" y="429768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870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3395" y="429768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3395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8090" y="429768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809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70934"/>
            <a:ext cx="82296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028700" y="2194560"/>
            <a:ext cx="96012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5060516"/>
            <a:ext cx="305181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0" y="2066544"/>
            <a:ext cx="305181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3395" y="5060516"/>
            <a:ext cx="305181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3395" y="2066544"/>
            <a:ext cx="305181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78090" y="5060516"/>
            <a:ext cx="305181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78090" y="2066544"/>
            <a:ext cx="305181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700" y="3959352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870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3395" y="3959352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3395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8090" y="3959352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809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70934"/>
            <a:ext cx="82296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95723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7" y="7795156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6/17/2019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685800" y="0"/>
            <a:ext cx="41148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37744"/>
            <a:ext cx="96012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1778" y="7627938"/>
            <a:ext cx="370284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3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2851522"/>
            <a:ext cx="9467023" cy="1590675"/>
          </a:xfrm>
        </p:spPr>
        <p:txBody>
          <a:bodyPr/>
          <a:lstStyle/>
          <a:p>
            <a:r>
              <a:rPr lang="en-US" dirty="0"/>
              <a:t>Modeling Water Balance of Geomorphic Evapotranspiration Covers for Reclamation of Mine Land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Z. Fred Zhang*, Yilin Fang, Nicholas </a:t>
            </a:r>
            <a:r>
              <a:rPr lang="en-US" dirty="0" err="1"/>
              <a:t>Bugosh</a:t>
            </a:r>
            <a:r>
              <a:rPr lang="en-US" dirty="0"/>
              <a:t>, Chang Liao, Teklu Tesfa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* Presenter, Environment Engineer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42302" y="6426642"/>
            <a:ext cx="9467021" cy="640907"/>
          </a:xfrm>
        </p:spPr>
        <p:txBody>
          <a:bodyPr/>
          <a:lstStyle/>
          <a:p>
            <a:r>
              <a:rPr lang="en-US" dirty="0"/>
              <a:t>National Meeting of the American Society of Mining and Reclamation, Big Sky, MT</a:t>
            </a:r>
          </a:p>
          <a:p>
            <a:r>
              <a:rPr lang="en-US" dirty="0"/>
              <a:t>June 3–7, 2019</a:t>
            </a:r>
          </a:p>
        </p:txBody>
      </p:sp>
    </p:spTree>
    <p:extLst>
      <p:ext uri="{BB962C8B-B14F-4D97-AF65-F5344CB8AC3E}">
        <p14:creationId xmlns:p14="http://schemas.microsoft.com/office/powerpoint/2010/main" val="28998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Root Distribution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907" y="2146748"/>
            <a:ext cx="6547302" cy="50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4112622"/>
            <a:ext cx="5577840" cy="41169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eSTOMP</a:t>
            </a:r>
            <a:r>
              <a:rPr lang="en-US" dirty="0"/>
              <a:t> Simulator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28700" y="1715263"/>
            <a:ext cx="9372600" cy="2324100"/>
          </a:xfrm>
        </p:spPr>
        <p:txBody>
          <a:bodyPr/>
          <a:lstStyle/>
          <a:p>
            <a:r>
              <a:rPr lang="en-US" sz="2400" dirty="0" err="1">
                <a:solidFill>
                  <a:srgbClr val="000000"/>
                </a:solidFill>
              </a:rPr>
              <a:t>eSTOMP</a:t>
            </a:r>
            <a:r>
              <a:rPr lang="en-US" sz="2400" dirty="0">
                <a:solidFill>
                  <a:srgbClr val="000000"/>
                </a:solidFill>
              </a:rPr>
              <a:t>: exascale Subsurface Transport Over Multiple Phases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Is an analytical tool for investigating coupled processes involving </a:t>
            </a:r>
            <a:r>
              <a:rPr lang="en-US" sz="2400" b="1" dirty="0" err="1">
                <a:solidFill>
                  <a:srgbClr val="000000"/>
                </a:solidFill>
              </a:rPr>
              <a:t>multifluid</a:t>
            </a:r>
            <a:r>
              <a:rPr lang="en-US" sz="2400" b="1" dirty="0">
                <a:solidFill>
                  <a:srgbClr val="000000"/>
                </a:solidFill>
              </a:rPr>
              <a:t> flow, heat transport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000000"/>
                </a:solidFill>
              </a:rPr>
              <a:t>geochemistry</a:t>
            </a:r>
            <a:r>
              <a:rPr lang="en-US" sz="2400" dirty="0">
                <a:solidFill>
                  <a:srgbClr val="000000"/>
                </a:solidFill>
              </a:rPr>
              <a:t> in the subsurface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Parallelization is achieved through domain decomposition using the Global Arrays toolkit (GA)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 txBox="1">
            <a:spLocks/>
          </p:cNvSpPr>
          <p:nvPr/>
        </p:nvSpPr>
        <p:spPr>
          <a:xfrm>
            <a:off x="1114425" y="3957637"/>
            <a:ext cx="4143375" cy="3138488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It is suited for simulation with very large domain and/or run time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An ET module has been added to </a:t>
            </a:r>
            <a:r>
              <a:rPr lang="en-US" sz="2400" dirty="0" err="1">
                <a:solidFill>
                  <a:srgbClr val="000000"/>
                </a:solidFill>
              </a:rPr>
              <a:t>eSTOMP</a:t>
            </a:r>
            <a:r>
              <a:rPr lang="en-US" sz="2400" dirty="0">
                <a:solidFill>
                  <a:srgbClr val="000000"/>
                </a:solidFill>
              </a:rPr>
              <a:t> to simulate the flow and transport process involving plant water use</a:t>
            </a:r>
          </a:p>
        </p:txBody>
      </p:sp>
    </p:spTree>
    <p:extLst>
      <p:ext uri="{BB962C8B-B14F-4D97-AF65-F5344CB8AC3E}">
        <p14:creationId xmlns:p14="http://schemas.microsoft.com/office/powerpoint/2010/main" val="37638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at the Tin Pan Mine Site at NM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780316" y="1981033"/>
            <a:ext cx="3501238" cy="5392246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Actual mining of the coal may have started in 1906 and ceased operations before 1949.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 waste site consists of two gob piles of mine waste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 Tin Pan Canyon stream flows by the large pile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8229600" y="7627621"/>
            <a:ext cx="1920240" cy="4381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June 6, 2018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936" y="1414846"/>
            <a:ext cx="6640048" cy="66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Characteristics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1044595" y="2236935"/>
            <a:ext cx="4411744" cy="4727448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The stream meandering is controlled by a thick, competent sandstone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Thin soils over this bedrock combined with short-duration, high-intensity storms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tributary channel discharges have eroded a gully along the west valley wall.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Steep slope that could contribute to rill and gully erosion.  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749070" y="2247674"/>
            <a:ext cx="5230581" cy="3917261"/>
            <a:chOff x="2753826" y="2123582"/>
            <a:chExt cx="2926080" cy="2191385"/>
          </a:xfrm>
        </p:grpSpPr>
        <p:pic>
          <p:nvPicPr>
            <p:cNvPr id="18" name="Picture 17" descr="Tin Pan 3 to 5 ft grade to stream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826" y="2123582"/>
              <a:ext cx="2926080" cy="21913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2753826" y="4037968"/>
              <a:ext cx="294313" cy="258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30523" y="3980067"/>
              <a:ext cx="1745467" cy="258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 Pan Canyon Stream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35794" y="2774825"/>
              <a:ext cx="710404" cy="258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Gob Pile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21040454">
              <a:off x="3085311" y="3325161"/>
              <a:ext cx="1326470" cy="258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Sandstone Ledge </a:t>
              </a:r>
              <a:endParaRPr lang="en-US" sz="24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3017520" y="2341880"/>
              <a:ext cx="563880" cy="167640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dash"/>
              <a:miter lim="800000"/>
              <a:headEnd type="arrow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538527" y="2145479"/>
              <a:ext cx="1159675" cy="258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Rock Exposure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/>
          <p:cNvSpPr txBox="1">
            <a:spLocks/>
          </p:cNvSpPr>
          <p:nvPr/>
        </p:nvSpPr>
        <p:spPr>
          <a:xfrm>
            <a:off x="1231817" y="2384579"/>
            <a:ext cx="3577433" cy="45499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Stable reference site</a:t>
            </a:r>
          </a:p>
          <a:p>
            <a:pPr lvl="1"/>
            <a:r>
              <a:rPr lang="en-US" sz="2000" dirty="0"/>
              <a:t>drainage density: 83 m/ha; 110 </a:t>
            </a:r>
            <a:r>
              <a:rPr lang="en-US" sz="2000" dirty="0" err="1"/>
              <a:t>ft</a:t>
            </a:r>
            <a:r>
              <a:rPr lang="en-US" sz="2000" dirty="0"/>
              <a:t>/acre)</a:t>
            </a:r>
          </a:p>
          <a:p>
            <a:pPr lvl="1"/>
            <a:r>
              <a:rPr lang="en-US" sz="2000" dirty="0"/>
              <a:t>ridge to head of channel distance: 27 m; 90 feet</a:t>
            </a:r>
          </a:p>
          <a:p>
            <a:pPr lvl="1"/>
            <a:r>
              <a:rPr lang="en-US" sz="2000" dirty="0"/>
              <a:t>‘A-channel’ reach length: 15 m/ha; 20 feet/acre</a:t>
            </a:r>
          </a:p>
          <a:p>
            <a:r>
              <a:rPr lang="en-US" sz="2400" dirty="0"/>
              <a:t>Two GG design alternatives</a:t>
            </a:r>
          </a:p>
          <a:p>
            <a:pPr lvl="1"/>
            <a:r>
              <a:rPr lang="en-US" sz="2000" dirty="0"/>
              <a:t>Alternative #1 </a:t>
            </a:r>
          </a:p>
          <a:p>
            <a:pPr lvl="1"/>
            <a:r>
              <a:rPr lang="en-US" sz="2000" dirty="0"/>
              <a:t>Alternative #2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59945" y="953145"/>
            <a:ext cx="5123180" cy="2194560"/>
            <a:chOff x="3534410" y="2296160"/>
            <a:chExt cx="5123180" cy="2194560"/>
          </a:xfrm>
        </p:grpSpPr>
        <p:pic>
          <p:nvPicPr>
            <p:cNvPr id="11" name="Picture 1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410" y="2296160"/>
              <a:ext cx="5123180" cy="2194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Arrow: Down 3"/>
            <p:cNvSpPr/>
            <p:nvPr/>
          </p:nvSpPr>
          <p:spPr>
            <a:xfrm>
              <a:off x="5561341" y="2426335"/>
              <a:ext cx="205740" cy="426720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Arrow: Down 4"/>
            <p:cNvSpPr/>
            <p:nvPr/>
          </p:nvSpPr>
          <p:spPr>
            <a:xfrm>
              <a:off x="5142241" y="2948305"/>
              <a:ext cx="259080" cy="41910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4" name="Picture 1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444" y="3072550"/>
            <a:ext cx="484251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rrow: Down 5"/>
          <p:cNvSpPr/>
          <p:nvPr/>
        </p:nvSpPr>
        <p:spPr>
          <a:xfrm>
            <a:off x="7117976" y="3926951"/>
            <a:ext cx="175260" cy="2819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998" y="5387597"/>
            <a:ext cx="4857335" cy="23610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Arrow Connector 16"/>
          <p:cNvCxnSpPr>
            <a:cxnSpLocks noChangeAspect="1"/>
          </p:cNvCxnSpPr>
          <p:nvPr/>
        </p:nvCxnSpPr>
        <p:spPr>
          <a:xfrm>
            <a:off x="6736229" y="6623943"/>
            <a:ext cx="786614" cy="1700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51274" y="3180417"/>
            <a:ext cx="184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GG Alternative #1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93236" y="4886692"/>
            <a:ext cx="1620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Tin Pan Canyon Stream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17976" y="7205191"/>
            <a:ext cx="1620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Tin Pan Canyon Stream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51274" y="4569845"/>
            <a:ext cx="1043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Tin Pan Valley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0096" y="6870021"/>
            <a:ext cx="1043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Tin Pan Valley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9350" y="1067766"/>
            <a:ext cx="89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Existing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81401" y="5417569"/>
            <a:ext cx="184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GG Alternative #2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1967886" y="456465"/>
            <a:ext cx="6684420" cy="868680"/>
          </a:xfrm>
        </p:spPr>
        <p:txBody>
          <a:bodyPr/>
          <a:lstStyle/>
          <a:p>
            <a:r>
              <a:rPr lang="en-US" dirty="0"/>
              <a:t>Geomorphic Grading (GG) at the Tin Pan Site</a:t>
            </a:r>
          </a:p>
        </p:txBody>
      </p:sp>
    </p:spTree>
    <p:extLst>
      <p:ext uri="{BB962C8B-B14F-4D97-AF65-F5344CB8AC3E}">
        <p14:creationId xmlns:p14="http://schemas.microsoft.com/office/powerpoint/2010/main" val="326454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Cut Fill Color Map (Alternative #2)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300" y="2014779"/>
            <a:ext cx="7016057" cy="570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0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0300" y="270935"/>
            <a:ext cx="8229600" cy="864254"/>
          </a:xfrm>
        </p:spPr>
        <p:txBody>
          <a:bodyPr/>
          <a:lstStyle/>
          <a:p>
            <a:r>
              <a:rPr lang="en-US" dirty="0"/>
              <a:t>Integrated Watershed (WS) and Site-Scale (SS)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>
          <a:xfrm>
            <a:off x="864546" y="1517589"/>
            <a:ext cx="4774253" cy="3140136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The WS model provides for the SS the boundary conditions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GW level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PET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The SS model provides for the WS model flux rates of water and contaminants when different reclamation is used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F75EA8F2-4E9F-CE4E-8216-2224B445DB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46" y="4910790"/>
            <a:ext cx="6232116" cy="3132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225" y="1790508"/>
            <a:ext cx="4533591" cy="4031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7124700"/>
            <a:ext cx="152400" cy="13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86400" y="1790508"/>
            <a:ext cx="907825" cy="533419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638800" y="5821680"/>
            <a:ext cx="5289016" cy="14351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90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276" y="370177"/>
            <a:ext cx="7508631" cy="960692"/>
          </a:xfrm>
        </p:spPr>
        <p:txBody>
          <a:bodyPr/>
          <a:lstStyle/>
          <a:p>
            <a:r>
              <a:rPr lang="en-US" dirty="0"/>
              <a:t>Simulation of Flow and Transport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85825" y="1628775"/>
            <a:ext cx="4591050" cy="548640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Components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Rock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Soil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Gob pile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Surface barrier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River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Vegetation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Shallow roots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Deep roots</a:t>
            </a:r>
          </a:p>
          <a:p>
            <a:r>
              <a:rPr lang="en-US" dirty="0">
                <a:solidFill>
                  <a:srgbClr val="000000"/>
                </a:solidFill>
              </a:rPr>
              <a:t>Domain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200x200x38 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64x85x76 = 413,440 cells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x,y</a:t>
            </a:r>
            <a:r>
              <a:rPr lang="en-US" dirty="0">
                <a:solidFill>
                  <a:srgbClr val="000000"/>
                </a:solidFill>
              </a:rPr>
              <a:t> spacing: 2 to 5 m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z spacing: 0.2 to 2 m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100" y="2132639"/>
            <a:ext cx="5123623" cy="45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703830"/>
            <a:ext cx="4391025" cy="795866"/>
          </a:xfrm>
        </p:spPr>
        <p:txBody>
          <a:bodyPr/>
          <a:lstStyle/>
          <a:p>
            <a:r>
              <a:rPr lang="en-US" dirty="0"/>
              <a:t>Inputs for Flow Simulation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28700" y="2057400"/>
            <a:ext cx="3724275" cy="5486401"/>
          </a:xfrm>
        </p:spPr>
        <p:txBody>
          <a:bodyPr/>
          <a:lstStyle/>
          <a:p>
            <a:r>
              <a:rPr lang="en-US" dirty="0"/>
              <a:t>Precipitation at Raton, NM</a:t>
            </a:r>
          </a:p>
          <a:p>
            <a:r>
              <a:rPr lang="en-US" dirty="0"/>
              <a:t>SWAT calculated average PET</a:t>
            </a:r>
          </a:p>
          <a:p>
            <a:r>
              <a:rPr lang="en-US" dirty="0"/>
              <a:t>Groundwater condition boundary condition: MODFLOW simulated average conditions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834" y="1499696"/>
            <a:ext cx="4584589" cy="2755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834" y="4486275"/>
            <a:ext cx="4471767" cy="292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703830"/>
            <a:ext cx="4391025" cy="795866"/>
          </a:xfrm>
        </p:spPr>
        <p:txBody>
          <a:bodyPr/>
          <a:lstStyle/>
          <a:p>
            <a:r>
              <a:rPr lang="en-US" dirty="0"/>
              <a:t>Inputs for Flow Simulation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28700" y="2057400"/>
            <a:ext cx="4524375" cy="592454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Physical parameters: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Hydraulic Properties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8715" y="4721686"/>
            <a:ext cx="1828800" cy="1634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8715" y="2295916"/>
            <a:ext cx="1828800" cy="1906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3744" y="2614927"/>
            <a:ext cx="1828800" cy="1587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5690" y="4664202"/>
            <a:ext cx="1828800" cy="169232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20638"/>
              </p:ext>
            </p:extLst>
          </p:nvPr>
        </p:nvGraphicFramePr>
        <p:xfrm>
          <a:off x="1797326" y="2614927"/>
          <a:ext cx="3822861" cy="1724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Silt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Clay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Texture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solidFill>
                            <a:srgbClr val="000000"/>
                          </a:solidFill>
                          <a:effectLst/>
                        </a:rPr>
                        <a:t>CL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27492"/>
              </p:ext>
            </p:extLst>
          </p:nvPr>
        </p:nvGraphicFramePr>
        <p:xfrm>
          <a:off x="1674495" y="5379714"/>
          <a:ext cx="4708249" cy="1724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Material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Porosity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 (m/s)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Mine Waste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2.37E-6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Soil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8.39E-5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0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Rock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1.00E-4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400300" y="270934"/>
            <a:ext cx="8229600" cy="899741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771524" y="1709925"/>
            <a:ext cx="5743575" cy="593147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Conventional reclamation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Constant-gradient slopes with benches.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Combined with elements to redirect and slow runoff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Give little consideration for proper hydrologic function for balanced conveyance of water and sediment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Geomorphic reclamation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Provide analogues for post-mining landscapes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More functional, cost-effective, long-lasting, and more visually attractive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 landform is hydrologically, </a:t>
            </a:r>
            <a:r>
              <a:rPr lang="en-US" sz="2000" dirty="0" err="1">
                <a:solidFill>
                  <a:srgbClr val="000000"/>
                </a:solidFill>
              </a:rPr>
              <a:t>geomorphologically</a:t>
            </a:r>
            <a:r>
              <a:rPr lang="en-US" sz="2000" dirty="0">
                <a:solidFill>
                  <a:srgbClr val="000000"/>
                </a:solidFill>
              </a:rPr>
              <a:t>, and visually compatible with the surrounding area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Remain stable for the long term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0489997" y="7627621"/>
            <a:ext cx="362102" cy="438150"/>
          </a:xfrm>
          <a:prstGeom prst="rect">
            <a:avLst/>
          </a:prstGeom>
        </p:spPr>
        <p:txBody>
          <a:bodyPr/>
          <a:lstStyle/>
          <a:p>
            <a:fld id="{03722D57-58D6-9447-A6D5-A97F6C35A8F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61"/>
          <a:stretch/>
        </p:blipFill>
        <p:spPr bwMode="auto">
          <a:xfrm>
            <a:off x="6804654" y="1540418"/>
            <a:ext cx="3564636" cy="26723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130" y="4582495"/>
            <a:ext cx="3566160" cy="26753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833834" y="1477042"/>
            <a:ext cx="3276859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92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Conventional 3:1 slope</a:t>
            </a:r>
            <a:endParaRPr lang="en-US" sz="2592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3130" y="4698687"/>
            <a:ext cx="2949846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92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Geomorphic grading</a:t>
            </a:r>
            <a:endParaRPr lang="en-US" sz="2592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270935"/>
            <a:ext cx="8229600" cy="948266"/>
          </a:xfrm>
        </p:spPr>
        <p:txBody>
          <a:bodyPr/>
          <a:lstStyle/>
          <a:p>
            <a:r>
              <a:rPr lang="en-US" dirty="0"/>
              <a:t>Simulation Scenarios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286971"/>
              </p:ext>
            </p:extLst>
          </p:nvPr>
        </p:nvGraphicFramePr>
        <p:xfrm>
          <a:off x="1343024" y="2571749"/>
          <a:ext cx="8020051" cy="505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8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8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Root 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Precipitation Level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1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 = b = 5 m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-1</a:t>
                      </a:r>
                    </a:p>
                    <a:p>
                      <a:pPr algn="ctr"/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Depth = 0.9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Average 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baseline="-25000" dirty="0" err="1">
                          <a:solidFill>
                            <a:srgbClr val="000000"/>
                          </a:solidFill>
                        </a:rPr>
                        <a:t>avg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1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 = b = 20 m</a:t>
                      </a:r>
                      <a:r>
                        <a:rPr lang="en-US" baseline="30000" dirty="0">
                          <a:solidFill>
                            <a:srgbClr val="00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Depth = 0.2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Average 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baseline="-25000" dirty="0" err="1">
                          <a:solidFill>
                            <a:srgbClr val="000000"/>
                          </a:solidFill>
                        </a:rPr>
                        <a:t>avg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440 mm/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yr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1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DR High 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Depth = 0.9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High (1.5P</a:t>
                      </a:r>
                      <a:r>
                        <a:rPr lang="en-US" baseline="-25000" dirty="0">
                          <a:solidFill>
                            <a:srgbClr val="000000"/>
                          </a:solidFill>
                        </a:rPr>
                        <a:t>avg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1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SR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High 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Depth = 0.2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High (1.5P</a:t>
                      </a:r>
                      <a:r>
                        <a:rPr lang="en-US" baseline="-25000" dirty="0">
                          <a:solidFill>
                            <a:srgbClr val="000000"/>
                          </a:solidFill>
                        </a:rPr>
                        <a:t>avg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1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SR Low LAI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Depth = 0.2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baseline="-25000" dirty="0" err="1">
                          <a:solidFill>
                            <a:srgbClr val="000000"/>
                          </a:solidFill>
                        </a:rPr>
                        <a:t>avg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04900" y="1552575"/>
            <a:ext cx="8496300" cy="1838325"/>
          </a:xfrm>
        </p:spPr>
        <p:txBody>
          <a:bodyPr/>
          <a:lstStyle/>
          <a:p>
            <a:r>
              <a:rPr lang="en-US" dirty="0"/>
              <a:t>Simulation of flow process on the conceptual grading alternative #2.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791" y="2057400"/>
            <a:ext cx="6648849" cy="43624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Course of Water Content</a:t>
            </a:r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>
          <a:xfrm flipH="1">
            <a:off x="7577702" y="2789559"/>
            <a:ext cx="295274" cy="458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10400" y="2389449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Shallow roots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28700" y="2057400"/>
            <a:ext cx="3407833" cy="548640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Water content varies with time</a:t>
            </a:r>
          </a:p>
          <a:p>
            <a:r>
              <a:rPr lang="en-US" dirty="0">
                <a:solidFill>
                  <a:srgbClr val="000000"/>
                </a:solidFill>
              </a:rPr>
              <a:t>Water content was higher when roots are shallower</a:t>
            </a:r>
          </a:p>
          <a:p>
            <a:r>
              <a:rPr lang="en-US" dirty="0">
                <a:solidFill>
                  <a:srgbClr val="000000"/>
                </a:solidFill>
              </a:rPr>
              <a:t>The minimum water content was higher when P was higher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Water Storage in the Gob Pile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28701" y="1933956"/>
            <a:ext cx="3171824" cy="548640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Water storage was higher when the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vegetation had shallower roots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or the precipitation was higher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269" y="1921525"/>
            <a:ext cx="6194107" cy="46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912" y="2057400"/>
            <a:ext cx="2390775" cy="1310979"/>
          </a:xfrm>
        </p:spPr>
        <p:txBody>
          <a:bodyPr/>
          <a:lstStyle/>
          <a:p>
            <a:r>
              <a:rPr lang="en-US" dirty="0"/>
              <a:t>Simulated 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38200" y="4029076"/>
            <a:ext cx="3407833" cy="36385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There weren’t much difference in ET between the shallow and deep rooted vegetation</a:t>
            </a:r>
          </a:p>
          <a:p>
            <a:r>
              <a:rPr lang="en-US" dirty="0">
                <a:solidFill>
                  <a:srgbClr val="000000"/>
                </a:solidFill>
              </a:rPr>
              <a:t>ET was higher when P was higher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491" y="142875"/>
            <a:ext cx="5330190" cy="4002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669" y="4222884"/>
            <a:ext cx="5108031" cy="38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53" y="1773103"/>
            <a:ext cx="3142191" cy="1310979"/>
          </a:xfrm>
        </p:spPr>
        <p:txBody>
          <a:bodyPr/>
          <a:lstStyle/>
          <a:p>
            <a:r>
              <a:rPr lang="en-US" dirty="0"/>
              <a:t>Simulated Percolation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96383" y="4343400"/>
            <a:ext cx="3407833" cy="31527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Slightly more percolation occurred when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roots were shallower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or P was higher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145" y="0"/>
            <a:ext cx="4723044" cy="354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244" y="3689081"/>
            <a:ext cx="5742865" cy="43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28700" y="2057400"/>
            <a:ext cx="9039225" cy="548640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ET module has been added to </a:t>
            </a:r>
            <a:r>
              <a:rPr lang="en-US" dirty="0" err="1">
                <a:solidFill>
                  <a:srgbClr val="000000"/>
                </a:solidFill>
              </a:rPr>
              <a:t>eSTOMP</a:t>
            </a:r>
            <a:r>
              <a:rPr lang="en-US" dirty="0">
                <a:solidFill>
                  <a:srgbClr val="000000"/>
                </a:solidFill>
              </a:rPr>
              <a:t> so that plant water use can be simulated, in addition to the existing simulation capabilities</a:t>
            </a:r>
          </a:p>
          <a:p>
            <a:r>
              <a:rPr lang="en-US" dirty="0">
                <a:solidFill>
                  <a:srgbClr val="000000"/>
                </a:solidFill>
              </a:rPr>
              <a:t>A demonstration at the Tin Pan mine showed that the </a:t>
            </a:r>
            <a:r>
              <a:rPr lang="en-US" dirty="0" err="1">
                <a:solidFill>
                  <a:srgbClr val="000000"/>
                </a:solidFill>
              </a:rPr>
              <a:t>eSTOMP</a:t>
            </a:r>
            <a:r>
              <a:rPr lang="en-US" dirty="0">
                <a:solidFill>
                  <a:srgbClr val="000000"/>
                </a:solidFill>
              </a:rPr>
              <a:t> with the ET module can reasonably simulate the flow and ET process</a:t>
            </a:r>
          </a:p>
          <a:p>
            <a:r>
              <a:rPr lang="en-US" dirty="0">
                <a:solidFill>
                  <a:srgbClr val="000000"/>
                </a:solidFill>
              </a:rPr>
              <a:t>The water condition in waste mine piles and percolation from the piles are affected by the precipitation level, vegetation type, and vegetation coverage.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CC710-250E-4B7A-AC52-86F0566B64C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25966" y="1694755"/>
            <a:ext cx="3878581" cy="50673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This work was supported by interagency agreement S17PG00002 between Department of the Interior, Office of Surface Mining Reclamation and Enforcement and Department of Energy, Pacific Northwest National Laboratory.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25E1129-5FFA-4B82-BEB0-8A26ACAE653A}"/>
              </a:ext>
            </a:extLst>
          </p:cNvPr>
          <p:cNvSpPr txBox="1">
            <a:spLocks/>
          </p:cNvSpPr>
          <p:nvPr/>
        </p:nvSpPr>
        <p:spPr>
          <a:xfrm>
            <a:off x="1175382" y="6350032"/>
            <a:ext cx="4149093" cy="1095375"/>
          </a:xfrm>
          <a:prstGeom prst="rect">
            <a:avLst/>
          </a:prstGeom>
        </p:spPr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711" y="419100"/>
            <a:ext cx="5953126" cy="76485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25E1129-5FFA-4B82-BEB0-8A26ACAE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882" y="188052"/>
            <a:ext cx="4149093" cy="1095375"/>
          </a:xfrm>
        </p:spPr>
        <p:txBody>
          <a:bodyPr/>
          <a:lstStyle/>
          <a:p>
            <a:r>
              <a:rPr lang="en-US" dirty="0"/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31693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476" y="270934"/>
            <a:ext cx="5231423" cy="1310979"/>
          </a:xfrm>
        </p:spPr>
        <p:txBody>
          <a:bodyPr/>
          <a:lstStyle/>
          <a:p>
            <a:r>
              <a:rPr lang="en-US" dirty="0"/>
              <a:t>Geomorphic Grading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50" y="0"/>
            <a:ext cx="4572000" cy="4066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50" y="4163459"/>
            <a:ext cx="4572000" cy="4066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387" y="2530720"/>
            <a:ext cx="4572000" cy="40661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9861" y="5856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Gob Piles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7977" y="4196099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Alternative #1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2345" y="2530720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Alternative #2</a:t>
            </a:r>
          </a:p>
        </p:txBody>
      </p:sp>
    </p:spTree>
    <p:extLst>
      <p:ext uri="{BB962C8B-B14F-4D97-AF65-F5344CB8AC3E}">
        <p14:creationId xmlns:p14="http://schemas.microsoft.com/office/powerpoint/2010/main" val="27251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400300" y="270934"/>
            <a:ext cx="8229600" cy="874553"/>
          </a:xfrm>
        </p:spPr>
        <p:txBody>
          <a:bodyPr/>
          <a:lstStyle/>
          <a:p>
            <a:r>
              <a:rPr lang="en-US" dirty="0"/>
              <a:t>Evapotranspiration Cover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0489997" y="7627621"/>
            <a:ext cx="362102" cy="438150"/>
          </a:xfrm>
          <a:prstGeom prst="rect">
            <a:avLst/>
          </a:prstGeom>
        </p:spPr>
        <p:txBody>
          <a:bodyPr/>
          <a:lstStyle/>
          <a:p>
            <a:fld id="{03722D57-58D6-9447-A6D5-A97F6C35A8F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23683"/>
              </p:ext>
            </p:extLst>
          </p:nvPr>
        </p:nvGraphicFramePr>
        <p:xfrm>
          <a:off x="5804424" y="1352661"/>
          <a:ext cx="4911245" cy="6784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700" dirty="0">
                          <a:effectLst/>
                        </a:rPr>
                        <a:t>Layer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0" marR="7219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700" dirty="0">
                          <a:effectLst/>
                        </a:rPr>
                        <a:t>Primary Function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0" marR="721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4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700" dirty="0">
                          <a:effectLst/>
                        </a:rPr>
                        <a:t>Erosion-control layer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0" marR="7219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Resist wind and water erosion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0" marR="721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27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700" dirty="0">
                          <a:effectLst/>
                        </a:rPr>
                        <a:t>Storage layer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0" marR="7219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Medium for vegetation growth and stores infiltration water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0" marR="721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700" dirty="0">
                          <a:effectLst/>
                        </a:rPr>
                        <a:t>Drainage layer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0" marR="7219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Remove excessive water from the storage layer and improve slope stability; deter intrusion of roots, animal burrowing, and/or human digging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0" marR="721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619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700" dirty="0">
                          <a:effectLst/>
                        </a:rPr>
                        <a:t>Barrier layer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0" marR="7219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Minimizes percolation of water through the underlying waste; restricts upward movement of any gases or volatile constituents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0" marR="7219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627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700" dirty="0">
                          <a:effectLst/>
                        </a:rPr>
                        <a:t>Foundation layer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0" marR="7219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</a:rPr>
                        <a:t>Supports upper layers and heavy construction equipment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0" marR="7219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849369" y="2547795"/>
            <a:ext cx="4676848" cy="4849882"/>
            <a:chOff x="427818" y="2547795"/>
            <a:chExt cx="5098399" cy="4849882"/>
          </a:xfrm>
        </p:grpSpPr>
        <p:sp>
          <p:nvSpPr>
            <p:cNvPr id="77" name="Parallelogram 76"/>
            <p:cNvSpPr/>
            <p:nvPr/>
          </p:nvSpPr>
          <p:spPr>
            <a:xfrm rot="5400000">
              <a:off x="2532705" y="1525553"/>
              <a:ext cx="759060" cy="4968831"/>
            </a:xfrm>
            <a:prstGeom prst="parallelogram">
              <a:avLst/>
            </a:prstGeom>
            <a:pattFill prst="pct5">
              <a:fgClr>
                <a:srgbClr val="5B9BD5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8" name="Parallelogram 77"/>
            <p:cNvSpPr/>
            <p:nvPr/>
          </p:nvSpPr>
          <p:spPr>
            <a:xfrm rot="5400000">
              <a:off x="2532705" y="1881019"/>
              <a:ext cx="759060" cy="4968831"/>
            </a:xfrm>
            <a:prstGeom prst="parallelogram">
              <a:avLst/>
            </a:prstGeom>
            <a:pattFill prst="lgConfetti">
              <a:fgClr>
                <a:srgbClr val="5B9BD5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Parallelogram 78"/>
            <p:cNvSpPr/>
            <p:nvPr/>
          </p:nvSpPr>
          <p:spPr>
            <a:xfrm rot="5400000">
              <a:off x="2532705" y="2272692"/>
              <a:ext cx="759060" cy="4968831"/>
            </a:xfrm>
            <a:prstGeom prst="parallelogram">
              <a:avLst/>
            </a:prstGeom>
            <a:pattFill prst="divot">
              <a:fgClr>
                <a:srgbClr val="5B9BD5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Parallelogram 79"/>
            <p:cNvSpPr/>
            <p:nvPr/>
          </p:nvSpPr>
          <p:spPr>
            <a:xfrm rot="5400000">
              <a:off x="2532705" y="2625323"/>
              <a:ext cx="759060" cy="4968831"/>
            </a:xfrm>
            <a:prstGeom prst="parallelogram">
              <a:avLst/>
            </a:prstGeom>
            <a:pattFill prst="dkDnDiag">
              <a:fgClr>
                <a:srgbClr val="5B9BD5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Parallelogram 80"/>
            <p:cNvSpPr/>
            <p:nvPr/>
          </p:nvSpPr>
          <p:spPr>
            <a:xfrm rot="5400000">
              <a:off x="2532707" y="2834816"/>
              <a:ext cx="759060" cy="4968831"/>
            </a:xfrm>
            <a:prstGeom prst="parallelogram">
              <a:avLst/>
            </a:prstGeom>
            <a:pattFill prst="pct90">
              <a:fgClr>
                <a:srgbClr val="5B9BD5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Parallelogram 81"/>
            <p:cNvSpPr/>
            <p:nvPr/>
          </p:nvSpPr>
          <p:spPr>
            <a:xfrm rot="5400000">
              <a:off x="2532704" y="3149110"/>
              <a:ext cx="759060" cy="4968831"/>
            </a:xfrm>
            <a:prstGeom prst="parallelogram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750672" y="3342170"/>
              <a:ext cx="4383654" cy="456048"/>
              <a:chOff x="1840584" y="87554"/>
              <a:chExt cx="3653045" cy="380040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2337773" y="101719"/>
                <a:ext cx="172720" cy="259080"/>
                <a:chOff x="370840" y="441960"/>
                <a:chExt cx="213360" cy="578077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 flipH="1">
                  <a:off x="482600" y="441960"/>
                  <a:ext cx="10160" cy="5689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81000" y="644052"/>
                  <a:ext cx="101600" cy="36686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487680" y="653169"/>
                  <a:ext cx="96520" cy="357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370840" y="899160"/>
                  <a:ext cx="111759" cy="1117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472440" y="904240"/>
                  <a:ext cx="111760" cy="1157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87" name="Group 86"/>
              <p:cNvGrpSpPr/>
              <p:nvPr/>
            </p:nvGrpSpPr>
            <p:grpSpPr>
              <a:xfrm>
                <a:off x="1840584" y="87554"/>
                <a:ext cx="172720" cy="259080"/>
                <a:chOff x="370840" y="441960"/>
                <a:chExt cx="213360" cy="578077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 flipH="1">
                  <a:off x="482600" y="441960"/>
                  <a:ext cx="10160" cy="5689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381000" y="644052"/>
                  <a:ext cx="101600" cy="36686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6" name="Straight Connector 125"/>
                <p:cNvCxnSpPr/>
                <p:nvPr/>
              </p:nvCxnSpPr>
              <p:spPr>
                <a:xfrm flipH="1">
                  <a:off x="487680" y="653169"/>
                  <a:ext cx="96520" cy="357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370840" y="899160"/>
                  <a:ext cx="111759" cy="1117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8" name="Straight Connector 127"/>
                <p:cNvCxnSpPr/>
                <p:nvPr/>
              </p:nvCxnSpPr>
              <p:spPr>
                <a:xfrm flipH="1">
                  <a:off x="472440" y="904240"/>
                  <a:ext cx="111760" cy="1157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2834962" y="116717"/>
                <a:ext cx="172720" cy="259080"/>
                <a:chOff x="370840" y="441960"/>
                <a:chExt cx="213360" cy="578077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 flipH="1">
                  <a:off x="482600" y="441960"/>
                  <a:ext cx="10160" cy="5689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381000" y="644052"/>
                  <a:ext cx="101600" cy="36686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1" name="Straight Connector 120"/>
                <p:cNvCxnSpPr/>
                <p:nvPr/>
              </p:nvCxnSpPr>
              <p:spPr>
                <a:xfrm flipH="1">
                  <a:off x="487680" y="653169"/>
                  <a:ext cx="96520" cy="357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370840" y="899160"/>
                  <a:ext cx="111759" cy="1117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3" name="Straight Connector 122"/>
                <p:cNvCxnSpPr/>
                <p:nvPr/>
              </p:nvCxnSpPr>
              <p:spPr>
                <a:xfrm flipH="1">
                  <a:off x="472440" y="904240"/>
                  <a:ext cx="111760" cy="1157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89" name="Group 88"/>
              <p:cNvGrpSpPr/>
              <p:nvPr/>
            </p:nvGrpSpPr>
            <p:grpSpPr>
              <a:xfrm>
                <a:off x="3332151" y="142938"/>
                <a:ext cx="172720" cy="259080"/>
                <a:chOff x="370840" y="441960"/>
                <a:chExt cx="213360" cy="578077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482600" y="441960"/>
                  <a:ext cx="10160" cy="5689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381000" y="644052"/>
                  <a:ext cx="101600" cy="36686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487680" y="653169"/>
                  <a:ext cx="96520" cy="357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370840" y="899160"/>
                  <a:ext cx="111759" cy="1117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472440" y="904240"/>
                  <a:ext cx="111760" cy="1157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90" name="Group 89"/>
              <p:cNvGrpSpPr/>
              <p:nvPr/>
            </p:nvGrpSpPr>
            <p:grpSpPr>
              <a:xfrm>
                <a:off x="3829340" y="163807"/>
                <a:ext cx="172720" cy="259080"/>
                <a:chOff x="370840" y="441960"/>
                <a:chExt cx="213360" cy="578077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482600" y="441960"/>
                  <a:ext cx="10160" cy="5689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381000" y="644052"/>
                  <a:ext cx="101600" cy="36686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487680" y="653169"/>
                  <a:ext cx="96520" cy="357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370840" y="899160"/>
                  <a:ext cx="111759" cy="1117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472440" y="904240"/>
                  <a:ext cx="111760" cy="1157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4326529" y="174239"/>
                <a:ext cx="172720" cy="259080"/>
                <a:chOff x="370840" y="441960"/>
                <a:chExt cx="213360" cy="578077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482600" y="441960"/>
                  <a:ext cx="10160" cy="5689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381000" y="644052"/>
                  <a:ext cx="101600" cy="36686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487680" y="653169"/>
                  <a:ext cx="96520" cy="357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70840" y="899160"/>
                  <a:ext cx="111759" cy="1117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8" name="Straight Connector 107"/>
                <p:cNvCxnSpPr/>
                <p:nvPr/>
              </p:nvCxnSpPr>
              <p:spPr>
                <a:xfrm flipH="1">
                  <a:off x="472440" y="904240"/>
                  <a:ext cx="111760" cy="1157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4823718" y="204891"/>
                <a:ext cx="172720" cy="259080"/>
                <a:chOff x="370840" y="441960"/>
                <a:chExt cx="213360" cy="578077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482600" y="441960"/>
                  <a:ext cx="10160" cy="5689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381000" y="644052"/>
                  <a:ext cx="101600" cy="36686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487680" y="653169"/>
                  <a:ext cx="96520" cy="357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70840" y="899160"/>
                  <a:ext cx="111759" cy="1117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472440" y="904240"/>
                  <a:ext cx="111760" cy="1157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5320909" y="208514"/>
                <a:ext cx="172720" cy="259080"/>
                <a:chOff x="370840" y="441960"/>
                <a:chExt cx="213360" cy="578077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482600" y="441960"/>
                  <a:ext cx="10160" cy="5689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381000" y="644052"/>
                  <a:ext cx="101600" cy="36686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487680" y="653169"/>
                  <a:ext cx="96520" cy="35775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370840" y="899160"/>
                  <a:ext cx="111759" cy="1117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472440" y="904240"/>
                  <a:ext cx="111760" cy="1157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</p:grpSp>
        </p:grpSp>
        <p:cxnSp>
          <p:nvCxnSpPr>
            <p:cNvPr id="6" name="Elbow Connector 5"/>
            <p:cNvCxnSpPr/>
            <p:nvPr/>
          </p:nvCxnSpPr>
          <p:spPr>
            <a:xfrm flipV="1">
              <a:off x="2151190" y="2547795"/>
              <a:ext cx="3335210" cy="143811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/>
            <p:nvPr/>
          </p:nvCxnSpPr>
          <p:spPr>
            <a:xfrm flipV="1">
              <a:off x="3494762" y="3495167"/>
              <a:ext cx="1937024" cy="815459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Elbow Connector 142"/>
            <p:cNvCxnSpPr/>
            <p:nvPr/>
          </p:nvCxnSpPr>
          <p:spPr>
            <a:xfrm>
              <a:off x="4347646" y="4668160"/>
              <a:ext cx="1178571" cy="144098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>
            <a:xfrm>
              <a:off x="3569918" y="4940801"/>
              <a:ext cx="1916482" cy="1471468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Elbow Connector 146"/>
            <p:cNvCxnSpPr/>
            <p:nvPr/>
          </p:nvCxnSpPr>
          <p:spPr>
            <a:xfrm>
              <a:off x="2151190" y="5195687"/>
              <a:ext cx="3322679" cy="220199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3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858069" y="1637112"/>
            <a:ext cx="8957050" cy="1772838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Introduce a new capability of simulating ET using the </a:t>
            </a:r>
            <a:r>
              <a:rPr lang="en-US" sz="2400" dirty="0" err="1"/>
              <a:t>eSTOMP</a:t>
            </a:r>
            <a:r>
              <a:rPr lang="en-US" sz="2400" dirty="0"/>
              <a:t> simulator</a:t>
            </a:r>
          </a:p>
          <a:p>
            <a:r>
              <a:rPr lang="en-US" sz="2400" dirty="0"/>
              <a:t>Demonstrate the capability by simulating the ET process at the Tin Pan coal mine site near Raton, NM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0489997" y="7627621"/>
            <a:ext cx="362102" cy="438150"/>
          </a:xfrm>
          <a:prstGeom prst="rect">
            <a:avLst/>
          </a:prstGeom>
        </p:spPr>
        <p:txBody>
          <a:bodyPr/>
          <a:lstStyle/>
          <a:p>
            <a:fld id="{03722D57-58D6-9447-A6D5-A97F6C35A8F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47" name="Title 12"/>
          <p:cNvSpPr>
            <a:spLocks noGrp="1"/>
          </p:cNvSpPr>
          <p:nvPr>
            <p:ph type="title"/>
          </p:nvPr>
        </p:nvSpPr>
        <p:spPr>
          <a:xfrm>
            <a:off x="2214429" y="146152"/>
            <a:ext cx="7955280" cy="1042416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818" y="3736094"/>
            <a:ext cx="7524896" cy="38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  <a:r>
              <a:rPr lang="en-US"/>
              <a:t>to Simulate 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60858" y="1952624"/>
            <a:ext cx="7821217" cy="548640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Plant roots are treated as sinks</a:t>
            </a:r>
          </a:p>
          <a:p>
            <a:r>
              <a:rPr lang="en-US" dirty="0">
                <a:solidFill>
                  <a:srgbClr val="000000"/>
                </a:solidFill>
              </a:rPr>
              <a:t>The potential ET (PET) is determined by the user as inputs</a:t>
            </a:r>
          </a:p>
          <a:p>
            <a:r>
              <a:rPr lang="en-US" dirty="0">
                <a:solidFill>
                  <a:srgbClr val="000000"/>
                </a:solidFill>
              </a:rPr>
              <a:t>The actual ET (AET) is determined by modifying PET: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54156"/>
              </p:ext>
            </p:extLst>
          </p:nvPr>
        </p:nvGraphicFramePr>
        <p:xfrm>
          <a:off x="2865438" y="4610100"/>
          <a:ext cx="4144962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3" imgW="1168200" imgH="177480" progId="Equation.DSMT4">
                  <p:embed/>
                </p:oleObj>
              </mc:Choice>
              <mc:Fallback>
                <p:oleObj name="Equation" r:id="rId3" imgW="1168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5438" y="4610100"/>
                        <a:ext cx="4144962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47850" y="5611049"/>
            <a:ext cx="4846198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is scaled leaf area index; </a:t>
            </a:r>
          </a:p>
          <a:p>
            <a:r>
              <a:rPr lang="en-US" dirty="0">
                <a:solidFill>
                  <a:srgbClr val="000000"/>
                </a:solidFill>
              </a:rPr>
              <a:t>w is the water stress factor </a:t>
            </a:r>
          </a:p>
          <a:p>
            <a:r>
              <a:rPr lang="en-US" dirty="0">
                <a:solidFill>
                  <a:srgbClr val="000000"/>
                </a:solidFill>
              </a:rPr>
              <a:t>All the factors range between 0 and 1.</a:t>
            </a:r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Scaled Leaf Area Index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62025" y="2885249"/>
            <a:ext cx="3619500" cy="2857499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I</a:t>
            </a:r>
            <a:r>
              <a:rPr lang="en-US" sz="2400" baseline="-25000" dirty="0">
                <a:solidFill>
                  <a:srgbClr val="000000"/>
                </a:solidFill>
                <a:latin typeface="+mj-lt"/>
              </a:rPr>
              <a:t>LA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is leaf area index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20335"/>
              </p:ext>
            </p:extLst>
          </p:nvPr>
        </p:nvGraphicFramePr>
        <p:xfrm>
          <a:off x="3343275" y="1876775"/>
          <a:ext cx="33655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3" imgW="1346040" imgH="304560" progId="Equation.DSMT4">
                  <p:embed/>
                </p:oleObj>
              </mc:Choice>
              <mc:Fallback>
                <p:oleObj name="Equation" r:id="rId3" imgW="1346040" imgH="304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1876775"/>
                        <a:ext cx="3365500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5" y="3234118"/>
            <a:ext cx="6438900" cy="49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Soil Water Stress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62025" y="3357564"/>
            <a:ext cx="3619500" cy="2857499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y</a:t>
            </a:r>
            <a:r>
              <a:rPr lang="en-US" sz="2400" dirty="0">
                <a:solidFill>
                  <a:srgbClr val="000000"/>
                </a:solidFill>
              </a:rPr>
              <a:t> is soil matric potential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Symbol" panose="05050102010706020507" pitchFamily="18" charset="2"/>
              </a:rPr>
              <a:t>y</a:t>
            </a:r>
            <a:r>
              <a:rPr lang="en-US" sz="2400" baseline="-25000" dirty="0" err="1">
                <a:solidFill>
                  <a:srgbClr val="000000"/>
                </a:solidFill>
              </a:rPr>
              <a:t>c</a:t>
            </a:r>
            <a:r>
              <a:rPr lang="en-US" sz="2400" dirty="0">
                <a:solidFill>
                  <a:srgbClr val="000000"/>
                </a:solidFill>
              </a:rPr>
              <a:t> is the value when stomata are fully closed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Symbol" panose="05050102010706020507" pitchFamily="18" charset="2"/>
              </a:rPr>
              <a:t>y</a:t>
            </a:r>
            <a:r>
              <a:rPr lang="en-US" sz="2400" baseline="-25000" dirty="0" err="1">
                <a:solidFill>
                  <a:srgbClr val="000000"/>
                </a:solidFill>
              </a:rPr>
              <a:t>o</a:t>
            </a:r>
            <a:r>
              <a:rPr lang="en-US" sz="2400" dirty="0">
                <a:solidFill>
                  <a:srgbClr val="000000"/>
                </a:solidFill>
              </a:rPr>
              <a:t> is the value when stomata are fully open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144700"/>
              </p:ext>
            </p:extLst>
          </p:nvPr>
        </p:nvGraphicFramePr>
        <p:xfrm>
          <a:off x="2724150" y="1790700"/>
          <a:ext cx="460533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1841400" imgH="507960" progId="Equation.DSMT4">
                  <p:embed/>
                </p:oleObj>
              </mc:Choice>
              <mc:Fallback>
                <p:oleObj name="Equation" r:id="rId3" imgW="1841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1790700"/>
                        <a:ext cx="4605338" cy="1276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790" y="3357564"/>
            <a:ext cx="6028933" cy="42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 of Consumed Water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28699" y="2057401"/>
            <a:ext cx="7772401" cy="2971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cumulative root distribution (Y) is described using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where z is depth; a and b are coefficients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06" y="4896231"/>
            <a:ext cx="4540095" cy="317144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985587"/>
              </p:ext>
            </p:extLst>
          </p:nvPr>
        </p:nvGraphicFramePr>
        <p:xfrm>
          <a:off x="1238249" y="3067241"/>
          <a:ext cx="67722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4" imgW="2057400" imgH="228600" progId="Equation.DSMT4">
                  <p:embed/>
                </p:oleObj>
              </mc:Choice>
              <mc:Fallback>
                <p:oleObj name="Equation" r:id="rId4" imgW="20574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49" y="3067241"/>
                        <a:ext cx="6772275" cy="752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8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876" y="466411"/>
            <a:ext cx="8098224" cy="771839"/>
          </a:xfrm>
        </p:spPr>
        <p:txBody>
          <a:bodyPr/>
          <a:lstStyle/>
          <a:p>
            <a:r>
              <a:rPr lang="en-US" dirty="0"/>
              <a:t>Typical root distribution parameters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2101" y="7689491"/>
            <a:ext cx="362907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Table 1 of Zeng (2001)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0428" y="1288691"/>
            <a:ext cx="714451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NNL_0.potx" id="{41984B9E-C2AA-4916-A1C3-544F5372F179}" vid="{EB976DB7-668F-4FEB-9714-EA8A7BD722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PNNL_0</Template>
  <TotalTime>2405</TotalTime>
  <Words>1119</Words>
  <Application>Microsoft Office PowerPoint</Application>
  <PresentationFormat>Custom</PresentationFormat>
  <Paragraphs>236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SimSun</vt:lpstr>
      <vt:lpstr>Arial</vt:lpstr>
      <vt:lpstr>Calibri</vt:lpstr>
      <vt:lpstr>Symbol</vt:lpstr>
      <vt:lpstr>Times New Roman</vt:lpstr>
      <vt:lpstr>Wingdings</vt:lpstr>
      <vt:lpstr>PNNL_Option_4</vt:lpstr>
      <vt:lpstr>Equation</vt:lpstr>
      <vt:lpstr>Modeling Water Balance of Geomorphic Evapotranspiration Covers for Reclamation of Mine Land</vt:lpstr>
      <vt:lpstr>Background</vt:lpstr>
      <vt:lpstr>Evapotranspiration Cover</vt:lpstr>
      <vt:lpstr>Objectives</vt:lpstr>
      <vt:lpstr>Methods to Simulate ET</vt:lpstr>
      <vt:lpstr>Scaled Leaf Area Index</vt:lpstr>
      <vt:lpstr> Soil Water Stress</vt:lpstr>
      <vt:lpstr>Locations of Consumed Water</vt:lpstr>
      <vt:lpstr>Typical root distribution parameters </vt:lpstr>
      <vt:lpstr>Cumulative Root Distribution</vt:lpstr>
      <vt:lpstr>eSTOMP Simulator</vt:lpstr>
      <vt:lpstr>Demonstration at the Tin Pan Mine Site at NM</vt:lpstr>
      <vt:lpstr>Site Characteristics</vt:lpstr>
      <vt:lpstr>Geomorphic Grading (GG) at the Tin Pan Site</vt:lpstr>
      <vt:lpstr>Cut Fill Color Map (Alternative #2)</vt:lpstr>
      <vt:lpstr>Integrated Watershed (WS) and Site-Scale (SS) Models</vt:lpstr>
      <vt:lpstr>Simulation of Flow and Transport</vt:lpstr>
      <vt:lpstr>Inputs for Flow Simulation</vt:lpstr>
      <vt:lpstr>Inputs for Flow Simulation</vt:lpstr>
      <vt:lpstr>Simulation Scenarios</vt:lpstr>
      <vt:lpstr>Time Course of Water Content</vt:lpstr>
      <vt:lpstr>Simulated Water Storage in the Gob Pile</vt:lpstr>
      <vt:lpstr>Simulated ET</vt:lpstr>
      <vt:lpstr>Simulated Percolation</vt:lpstr>
      <vt:lpstr>Summary</vt:lpstr>
      <vt:lpstr>Acknowledgement</vt:lpstr>
      <vt:lpstr>Geomorphic Grading</vt:lpstr>
    </vt:vector>
  </TitlesOfParts>
  <Company>PNNL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Heijmans, Jamie A</dc:creator>
  <cp:lastModifiedBy>Kevin Wolter</cp:lastModifiedBy>
  <cp:revision>105</cp:revision>
  <dcterms:created xsi:type="dcterms:W3CDTF">2018-10-11T21:04:16Z</dcterms:created>
  <dcterms:modified xsi:type="dcterms:W3CDTF">2019-06-17T18:19:02Z</dcterms:modified>
</cp:coreProperties>
</file>