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424" r:id="rId2"/>
    <p:sldId id="263" r:id="rId3"/>
    <p:sldId id="262" r:id="rId4"/>
    <p:sldId id="412" r:id="rId5"/>
    <p:sldId id="422" r:id="rId6"/>
    <p:sldId id="268" r:id="rId7"/>
    <p:sldId id="414" r:id="rId8"/>
    <p:sldId id="269" r:id="rId9"/>
    <p:sldId id="374" r:id="rId10"/>
    <p:sldId id="305" r:id="rId11"/>
    <p:sldId id="312" r:id="rId12"/>
    <p:sldId id="423" r:id="rId13"/>
    <p:sldId id="375" r:id="rId14"/>
    <p:sldId id="271" r:id="rId15"/>
    <p:sldId id="272" r:id="rId16"/>
    <p:sldId id="393" r:id="rId17"/>
    <p:sldId id="394" r:id="rId18"/>
    <p:sldId id="407" r:id="rId19"/>
    <p:sldId id="258" r:id="rId20"/>
    <p:sldId id="340" r:id="rId21"/>
    <p:sldId id="383" r:id="rId22"/>
    <p:sldId id="341" r:id="rId23"/>
    <p:sldId id="387" r:id="rId24"/>
    <p:sldId id="378" r:id="rId25"/>
    <p:sldId id="260" r:id="rId26"/>
    <p:sldId id="266" r:id="rId27"/>
    <p:sldId id="408" r:id="rId28"/>
    <p:sldId id="267" r:id="rId29"/>
    <p:sldId id="277" r:id="rId30"/>
    <p:sldId id="278" r:id="rId31"/>
    <p:sldId id="301" r:id="rId32"/>
    <p:sldId id="282" r:id="rId33"/>
    <p:sldId id="279" r:id="rId34"/>
    <p:sldId id="285" r:id="rId35"/>
    <p:sldId id="326" r:id="rId36"/>
    <p:sldId id="288" r:id="rId37"/>
    <p:sldId id="403" r:id="rId38"/>
    <p:sldId id="404" r:id="rId39"/>
    <p:sldId id="405" r:id="rId40"/>
    <p:sldId id="293" r:id="rId41"/>
    <p:sldId id="415" r:id="rId42"/>
    <p:sldId id="287" r:id="rId43"/>
    <p:sldId id="281" r:id="rId44"/>
    <p:sldId id="294" r:id="rId45"/>
    <p:sldId id="295" r:id="rId46"/>
    <p:sldId id="329" r:id="rId47"/>
    <p:sldId id="330" r:id="rId48"/>
    <p:sldId id="402" r:id="rId49"/>
    <p:sldId id="296" r:id="rId50"/>
    <p:sldId id="297" r:id="rId51"/>
    <p:sldId id="298" r:id="rId52"/>
    <p:sldId id="299" r:id="rId53"/>
    <p:sldId id="416" r:id="rId54"/>
    <p:sldId id="379" r:id="rId55"/>
    <p:sldId id="380" r:id="rId56"/>
    <p:sldId id="417" r:id="rId57"/>
    <p:sldId id="315" r:id="rId58"/>
    <p:sldId id="320" r:id="rId59"/>
    <p:sldId id="321" r:id="rId60"/>
    <p:sldId id="324" r:id="rId61"/>
    <p:sldId id="343" r:id="rId62"/>
    <p:sldId id="344" r:id="rId63"/>
    <p:sldId id="348" r:id="rId64"/>
    <p:sldId id="410" r:id="rId65"/>
    <p:sldId id="420" r:id="rId66"/>
    <p:sldId id="347" r:id="rId67"/>
    <p:sldId id="386" r:id="rId68"/>
    <p:sldId id="401" r:id="rId69"/>
    <p:sldId id="367" r:id="rId70"/>
    <p:sldId id="381" r:id="rId71"/>
    <p:sldId id="366" r:id="rId72"/>
    <p:sldId id="349" r:id="rId73"/>
    <p:sldId id="396" r:id="rId74"/>
    <p:sldId id="368" r:id="rId75"/>
    <p:sldId id="406" r:id="rId76"/>
    <p:sldId id="398" r:id="rId77"/>
    <p:sldId id="369" r:id="rId78"/>
    <p:sldId id="370" r:id="rId79"/>
    <p:sldId id="345" r:id="rId80"/>
    <p:sldId id="382" r:id="rId81"/>
    <p:sldId id="353" r:id="rId82"/>
    <p:sldId id="354" r:id="rId83"/>
    <p:sldId id="355" r:id="rId84"/>
    <p:sldId id="371" r:id="rId85"/>
    <p:sldId id="356" r:id="rId86"/>
    <p:sldId id="409" r:id="rId87"/>
    <p:sldId id="357" r:id="rId88"/>
    <p:sldId id="360" r:id="rId89"/>
    <p:sldId id="361" r:id="rId90"/>
    <p:sldId id="362" r:id="rId91"/>
    <p:sldId id="358" r:id="rId92"/>
    <p:sldId id="400" r:id="rId93"/>
    <p:sldId id="389" r:id="rId94"/>
    <p:sldId id="391" r:id="rId95"/>
    <p:sldId id="392" r:id="rId96"/>
    <p:sldId id="332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chard\Documents\Streamside\Bird%20Inventory\2015%20Bird%20Monitoring\BirdData%202014%20SA2%20with%20Graphs%20TMR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6%20Bird%20Monitoring\SA%202%20Graphs%20Updated%20for%202016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3%20Bird%20Monitoring\BirdData_2013_SA%201%20Nat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6%20Bird%20Monitoring\SA%202%20Graphs%20Updated%20for%202016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ard\Documents\PRESENTATIONS\2018%20PRESENTATIONS\BIRDS%20SSTOU\Copy%20of%20SSTOU_BirdData_Master%20Revised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3%20Bird%20Monitoring\BirdData_2013_SA%201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PRESENTATIONS\2018%20PRESENTATIONS\BIRDS%20SSTOU\SSTOU_Stations%20by%20Year_1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ichard\Documents\Streamside\Bird%20Inventory\2015%20Bird%20Monitoring\BirdData%202014%20SA2%20with%20Graphs%20TMR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PRESENTATIONS\2018%20PRESENTATIONS\BIRDS%20SSTOU\SSTOU_Stations%20by%20Year_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ichard\Documents\Streamside\Bird%20Inventory\2015%20Bird%20Monitoring\BirdData%202014%20SA2%20with%20Graphs%20TMR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3%20Bird%20Monitoring\BirdData_2013_SA%201%20Nat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6%20Bird%20Monitoring\SA%202%20Graphs%20Updated%20for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PRESENTATIONS\2018%20PRESENTATIONS\BIRDS%20SSTOU\Waterfowl%20vs.%20others%20Reaches%20F,%20G,%20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3%20Bird%20Monitoring\BirdData_2013_SA%201%20Nat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ard\Documents\Streamside\Bird%20Inventory\2013%20Bird%20Monitoring\BirdData_2013_SA%201%20N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Figure 2.  Species Density 2014 SA 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'Graphs Sampling Dates'!$B$15:$C$15</c:f>
              <c:strCache>
                <c:ptCount val="2"/>
                <c:pt idx="0">
                  <c:v>FIRST DATE</c:v>
                </c:pt>
                <c:pt idx="1">
                  <c:v>SECOND DATE</c:v>
                </c:pt>
              </c:strCache>
            </c:strRef>
          </c:cat>
          <c:val>
            <c:numRef>
              <c:f>'Graphs Sampling Dates'!$B$16:$C$16</c:f>
              <c:numCache>
                <c:formatCode>0.0</c:formatCode>
                <c:ptCount val="2"/>
                <c:pt idx="0">
                  <c:v>5.7874999999999996</c:v>
                </c:pt>
                <c:pt idx="1">
                  <c:v>6.2624999999999975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9-43C4-B4F7-C746C6F68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73312"/>
        <c:axId val="111383296"/>
      </c:barChart>
      <c:catAx>
        <c:axId val="11137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383296"/>
        <c:crosses val="autoZero"/>
        <c:auto val="1"/>
        <c:lblAlgn val="ctr"/>
        <c:lblOffset val="100"/>
        <c:noMultiLvlLbl val="0"/>
      </c:catAx>
      <c:valAx>
        <c:axId val="111383296"/>
        <c:scaling>
          <c:orientation val="minMax"/>
          <c:max val="7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Species/Statione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1137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Figure 12.  Species </a:t>
            </a:r>
            <a:r>
              <a:rPr lang="en-US" dirty="0" err="1"/>
              <a:t>Densitiy</a:t>
            </a:r>
            <a:r>
              <a:rPr lang="en-US" dirty="0"/>
              <a:t>, SA 2, 2007-2016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Years'!$C$58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'Graphs Years'!$B$59:$B$62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Years'!$C$59:$C$62</c:f>
              <c:numCache>
                <c:formatCode>General</c:formatCode>
                <c:ptCount val="4"/>
                <c:pt idx="0">
                  <c:v>2.7</c:v>
                </c:pt>
                <c:pt idx="1">
                  <c:v>3.7</c:v>
                </c:pt>
                <c:pt idx="2">
                  <c:v>6.1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8-4C4D-A7EA-7AD6204165FA}"/>
            </c:ext>
          </c:extLst>
        </c:ser>
        <c:ser>
          <c:idx val="1"/>
          <c:order val="1"/>
          <c:tx>
            <c:strRef>
              <c:f>'Graphs Years'!$D$58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'Graphs Years'!$B$59:$B$62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Years'!$D$59:$D$62</c:f>
              <c:numCache>
                <c:formatCode>General</c:formatCode>
                <c:ptCount val="4"/>
                <c:pt idx="0">
                  <c:v>2.6</c:v>
                </c:pt>
                <c:pt idx="1">
                  <c:v>5.7</c:v>
                </c:pt>
                <c:pt idx="2">
                  <c:v>6.1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8-4C4D-A7EA-7AD6204165FA}"/>
            </c:ext>
          </c:extLst>
        </c:ser>
        <c:ser>
          <c:idx val="2"/>
          <c:order val="2"/>
          <c:tx>
            <c:strRef>
              <c:f>'Graphs Years'!$E$58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'Graphs Years'!$B$59:$B$62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Years'!$E$59:$E$62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5.8</c:v>
                </c:pt>
                <c:pt idx="2">
                  <c:v>5.6</c:v>
                </c:pt>
                <c:pt idx="3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C8-4C4D-A7EA-7AD6204165FA}"/>
            </c:ext>
          </c:extLst>
        </c:ser>
        <c:ser>
          <c:idx val="3"/>
          <c:order val="3"/>
          <c:tx>
            <c:strRef>
              <c:f>'Graphs Years'!$F$58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'Graphs Years'!$B$59:$B$62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Years'!$F$59:$F$62</c:f>
              <c:numCache>
                <c:formatCode>General</c:formatCode>
                <c:ptCount val="4"/>
                <c:pt idx="0">
                  <c:v>2.6</c:v>
                </c:pt>
                <c:pt idx="1">
                  <c:v>4.05</c:v>
                </c:pt>
                <c:pt idx="2">
                  <c:v>8.9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8-4C4D-A7EA-7AD6204165FA}"/>
            </c:ext>
          </c:extLst>
        </c:ser>
        <c:ser>
          <c:idx val="4"/>
          <c:order val="4"/>
          <c:tx>
            <c:strRef>
              <c:f>'Graphs Years'!$G$58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'Graphs Years'!$B$59:$B$62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Years'!$G$59:$G$62</c:f>
              <c:numCache>
                <c:formatCode>General</c:formatCode>
                <c:ptCount val="4"/>
                <c:pt idx="0">
                  <c:v>3.3</c:v>
                </c:pt>
                <c:pt idx="1">
                  <c:v>5.7</c:v>
                </c:pt>
                <c:pt idx="2">
                  <c:v>7.375</c:v>
                </c:pt>
                <c:pt idx="3">
                  <c:v>7.7249999999999845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8-4C4D-A7EA-7AD6204165FA}"/>
            </c:ext>
          </c:extLst>
        </c:ser>
        <c:ser>
          <c:idx val="5"/>
          <c:order val="5"/>
          <c:tx>
            <c:strRef>
              <c:f>'Graphs Years'!$H$58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'Graphs Years'!$B$59:$B$62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Years'!$H$59:$H$62</c:f>
              <c:numCache>
                <c:formatCode>General</c:formatCode>
                <c:ptCount val="4"/>
                <c:pt idx="0">
                  <c:v>3.75</c:v>
                </c:pt>
                <c:pt idx="1">
                  <c:v>6.4</c:v>
                </c:pt>
                <c:pt idx="2">
                  <c:v>9.4500000000000028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C8-4C4D-A7EA-7AD620416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28352"/>
        <c:axId val="117029888"/>
      </c:barChart>
      <c:catAx>
        <c:axId val="1170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29888"/>
        <c:crosses val="autoZero"/>
        <c:auto val="1"/>
        <c:lblAlgn val="ctr"/>
        <c:lblOffset val="100"/>
        <c:noMultiLvlLbl val="0"/>
      </c:catAx>
      <c:valAx>
        <c:axId val="117029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SPECIES PER STATION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028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FIGURE</a:t>
            </a:r>
            <a:r>
              <a:rPr lang="en-US" sz="1800" b="1" baseline="0"/>
              <a:t> 12.  SPECIES DENSITY SA 2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27600849256901"/>
          <c:y val="3.6814174451969731E-2"/>
          <c:w val="0.82864118895966032"/>
          <c:h val="0.7886609278735262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725459317585302"/>
                  <c:y val="8.504775444736074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Sheet1!$B$36:$B$41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xVal>
          <c:yVal>
            <c:numRef>
              <c:f>Sheet1!$C$36:$C$41</c:f>
              <c:numCache>
                <c:formatCode>General</c:formatCode>
                <c:ptCount val="6"/>
                <c:pt idx="0">
                  <c:v>4.75</c:v>
                </c:pt>
                <c:pt idx="1">
                  <c:v>5.2</c:v>
                </c:pt>
                <c:pt idx="2">
                  <c:v>5.0999999999999996</c:v>
                </c:pt>
                <c:pt idx="3">
                  <c:v>5.7874999999999996</c:v>
                </c:pt>
                <c:pt idx="4">
                  <c:v>6.0250000000000004</c:v>
                </c:pt>
                <c:pt idx="5">
                  <c:v>7.55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CD-4CFA-8AC8-C1901AF6D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5381776"/>
        <c:axId val="204608224"/>
      </c:scatterChart>
      <c:valAx>
        <c:axId val="59538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08224"/>
        <c:crosses val="autoZero"/>
        <c:crossBetween val="midCat"/>
      </c:valAx>
      <c:valAx>
        <c:axId val="204608224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Mean Species</a:t>
                </a:r>
                <a:r>
                  <a:rPr lang="en-US" sz="1400" b="1" baseline="0"/>
                  <a:t> per Station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381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Figure</a:t>
            </a:r>
            <a:r>
              <a:rPr lang="en-US" sz="1800" baseline="0" dirty="0"/>
              <a:t> 13.  Species Equitability, SA 1, 2005-2017</a:t>
            </a:r>
            <a:endParaRPr lang="en-US" sz="1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4'!$D$6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'Fig 4'!$C$7:$C$10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4'!$D$7:$D$10</c:f>
              <c:numCache>
                <c:formatCode>General</c:formatCode>
                <c:ptCount val="4"/>
                <c:pt idx="0">
                  <c:v>1.6500000000000001</c:v>
                </c:pt>
                <c:pt idx="1">
                  <c:v>2.19</c:v>
                </c:pt>
                <c:pt idx="2">
                  <c:v>1.79</c:v>
                </c:pt>
                <c:pt idx="3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6-454C-A8D3-9A31E2B584E4}"/>
            </c:ext>
          </c:extLst>
        </c:ser>
        <c:ser>
          <c:idx val="1"/>
          <c:order val="1"/>
          <c:tx>
            <c:strRef>
              <c:f>'Fig 4'!$E$6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'Fig 4'!$C$7:$C$10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4'!$E$7:$E$10</c:f>
              <c:numCache>
                <c:formatCode>General</c:formatCode>
                <c:ptCount val="4"/>
                <c:pt idx="0">
                  <c:v>1.72</c:v>
                </c:pt>
                <c:pt idx="1">
                  <c:v>2.23</c:v>
                </c:pt>
                <c:pt idx="2">
                  <c:v>2.71</c:v>
                </c:pt>
                <c:pt idx="3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6-454C-A8D3-9A31E2B584E4}"/>
            </c:ext>
          </c:extLst>
        </c:ser>
        <c:ser>
          <c:idx val="2"/>
          <c:order val="2"/>
          <c:tx>
            <c:strRef>
              <c:f>'Fig 4'!$F$6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'Fig 4'!$C$7:$C$10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4'!$F$7:$F$10</c:f>
              <c:numCache>
                <c:formatCode>General</c:formatCode>
                <c:ptCount val="4"/>
                <c:pt idx="0">
                  <c:v>2.1</c:v>
                </c:pt>
                <c:pt idx="1">
                  <c:v>2.02</c:v>
                </c:pt>
                <c:pt idx="2">
                  <c:v>2.7800000000000002</c:v>
                </c:pt>
                <c:pt idx="3">
                  <c:v>2.9499999999999997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6-454C-A8D3-9A31E2B584E4}"/>
            </c:ext>
          </c:extLst>
        </c:ser>
        <c:ser>
          <c:idx val="3"/>
          <c:order val="3"/>
          <c:tx>
            <c:strRef>
              <c:f>'Fig 4'!$G$6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'Fig 4'!$C$7:$C$10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4'!$G$7:$G$10</c:f>
              <c:numCache>
                <c:formatCode>General</c:formatCode>
                <c:ptCount val="4"/>
                <c:pt idx="0">
                  <c:v>2.27</c:v>
                </c:pt>
                <c:pt idx="1">
                  <c:v>2.56</c:v>
                </c:pt>
                <c:pt idx="2">
                  <c:v>3.04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C6-454C-A8D3-9A31E2B584E4}"/>
            </c:ext>
          </c:extLst>
        </c:ser>
        <c:ser>
          <c:idx val="4"/>
          <c:order val="4"/>
          <c:tx>
            <c:strRef>
              <c:f>'Fig 4'!$H$6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'Fig 4'!$C$7:$C$10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4'!$H$7:$H$10</c:f>
              <c:numCache>
                <c:formatCode>General</c:formatCode>
                <c:ptCount val="4"/>
                <c:pt idx="0">
                  <c:v>2.42</c:v>
                </c:pt>
                <c:pt idx="1">
                  <c:v>2.63</c:v>
                </c:pt>
                <c:pt idx="2">
                  <c:v>2.8299999999999987</c:v>
                </c:pt>
                <c:pt idx="3">
                  <c:v>2.4299999999999997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C6-454C-A8D3-9A31E2B58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60576"/>
        <c:axId val="117174656"/>
      </c:barChart>
      <c:catAx>
        <c:axId val="1171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7174656"/>
        <c:crosses val="autoZero"/>
        <c:auto val="1"/>
        <c:lblAlgn val="ctr"/>
        <c:lblOffset val="100"/>
        <c:noMultiLvlLbl val="0"/>
      </c:catAx>
      <c:valAx>
        <c:axId val="117174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Shannon</a:t>
                </a:r>
                <a:r>
                  <a:rPr lang="en-US" sz="1400" baseline="0"/>
                  <a:t> Using Ln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1605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Figure 14.  Species Equitability, SA 2, 2007-2016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Years'!$C$41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'Graphs Years'!$B$42:$B$45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Years'!$C$42:$C$45</c:f>
              <c:numCache>
                <c:formatCode>General</c:formatCode>
                <c:ptCount val="4"/>
                <c:pt idx="0">
                  <c:v>1.61</c:v>
                </c:pt>
                <c:pt idx="1">
                  <c:v>2.0499999999999998</c:v>
                </c:pt>
                <c:pt idx="2">
                  <c:v>2.7</c:v>
                </c:pt>
                <c:pt idx="3">
                  <c:v>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4-4A3C-92D4-75588DF80A7E}"/>
            </c:ext>
          </c:extLst>
        </c:ser>
        <c:ser>
          <c:idx val="1"/>
          <c:order val="1"/>
          <c:tx>
            <c:strRef>
              <c:f>'Graphs Years'!$D$41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'Graphs Years'!$B$42:$B$45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Years'!$D$42:$D$45</c:f>
              <c:numCache>
                <c:formatCode>General</c:formatCode>
                <c:ptCount val="4"/>
                <c:pt idx="0">
                  <c:v>1.9700000000000182</c:v>
                </c:pt>
                <c:pt idx="1">
                  <c:v>1.34</c:v>
                </c:pt>
                <c:pt idx="2">
                  <c:v>2.92</c:v>
                </c:pt>
                <c:pt idx="3">
                  <c:v>2.4299999999999997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4-4A3C-92D4-75588DF80A7E}"/>
            </c:ext>
          </c:extLst>
        </c:ser>
        <c:ser>
          <c:idx val="2"/>
          <c:order val="2"/>
          <c:tx>
            <c:strRef>
              <c:f>'Graphs Years'!$E$41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'Graphs Years'!$B$42:$B$45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Years'!$E$42:$E$45</c:f>
              <c:numCache>
                <c:formatCode>General</c:formatCode>
                <c:ptCount val="4"/>
                <c:pt idx="0">
                  <c:v>1.8900000000000001</c:v>
                </c:pt>
                <c:pt idx="1">
                  <c:v>3.01</c:v>
                </c:pt>
                <c:pt idx="2">
                  <c:v>2.9699999999999998</c:v>
                </c:pt>
                <c:pt idx="3">
                  <c:v>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4-4A3C-92D4-75588DF80A7E}"/>
            </c:ext>
          </c:extLst>
        </c:ser>
        <c:ser>
          <c:idx val="3"/>
          <c:order val="3"/>
          <c:tx>
            <c:strRef>
              <c:f>'Graphs Years'!$F$41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'Graphs Years'!$B$42:$B$45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Years'!$F$42:$F$45</c:f>
              <c:numCache>
                <c:formatCode>General</c:formatCode>
                <c:ptCount val="4"/>
                <c:pt idx="0">
                  <c:v>2.19</c:v>
                </c:pt>
                <c:pt idx="1">
                  <c:v>2.68</c:v>
                </c:pt>
                <c:pt idx="2">
                  <c:v>3.01</c:v>
                </c:pt>
                <c:pt idx="3">
                  <c:v>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4-4A3C-92D4-75588DF80A7E}"/>
            </c:ext>
          </c:extLst>
        </c:ser>
        <c:ser>
          <c:idx val="4"/>
          <c:order val="4"/>
          <c:tx>
            <c:strRef>
              <c:f>'Graphs Years'!$G$41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'Graphs Years'!$B$42:$B$45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Years'!$G$42:$G$45</c:f>
              <c:numCache>
                <c:formatCode>General</c:formatCode>
                <c:ptCount val="4"/>
                <c:pt idx="0">
                  <c:v>2.2599999999999998</c:v>
                </c:pt>
                <c:pt idx="1">
                  <c:v>2.96</c:v>
                </c:pt>
                <c:pt idx="2">
                  <c:v>3.145</c:v>
                </c:pt>
                <c:pt idx="3">
                  <c:v>3.2549999999999999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64-4A3C-92D4-75588DF80A7E}"/>
            </c:ext>
          </c:extLst>
        </c:ser>
        <c:ser>
          <c:idx val="5"/>
          <c:order val="5"/>
          <c:tx>
            <c:strRef>
              <c:f>'Graphs Years'!$H$41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'Graphs Years'!$B$42:$B$45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Years'!$H$42:$H$45</c:f>
              <c:numCache>
                <c:formatCode>General</c:formatCode>
                <c:ptCount val="4"/>
                <c:pt idx="0">
                  <c:v>2.3299999999999987</c:v>
                </c:pt>
                <c:pt idx="1">
                  <c:v>2.59</c:v>
                </c:pt>
                <c:pt idx="2">
                  <c:v>3.2600000000000002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64-4A3C-92D4-75588DF80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16000"/>
        <c:axId val="117217536"/>
      </c:barChart>
      <c:catAx>
        <c:axId val="1172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217536"/>
        <c:crosses val="autoZero"/>
        <c:auto val="1"/>
        <c:lblAlgn val="ctr"/>
        <c:lblOffset val="100"/>
        <c:noMultiLvlLbl val="0"/>
      </c:catAx>
      <c:valAx>
        <c:axId val="117217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Shannon Using Lns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216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FIGURE 15.  SPECIES EQUITABILITY SA 2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2543161532358"/>
          <c:y val="0.15724025900773864"/>
          <c:w val="0.8282591241389996"/>
          <c:h val="0.7208876494604841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84073709536308"/>
                  <c:y val="0.3560648148148148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'\Users\Richard\Documents\Streamside\Bird Inventory\2016 Bird Monitoring\[SA 2 Graphs Updated for 2016.xlsx]Graphs Years'!$B$49:$B$54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xVal>
          <c:yVal>
            <c:numRef>
              <c:f>'\Users\Richard\Documents\Streamside\Bird Inventory\2016 Bird Monitoring\[SA 2 Graphs Updated for 2016.xlsx]Graphs Years'!$C$49:$C$54</c:f>
              <c:numCache>
                <c:formatCode>General</c:formatCode>
                <c:ptCount val="6"/>
                <c:pt idx="0">
                  <c:v>2.16</c:v>
                </c:pt>
                <c:pt idx="1">
                  <c:v>2.17</c:v>
                </c:pt>
                <c:pt idx="2">
                  <c:v>2.7</c:v>
                </c:pt>
                <c:pt idx="3">
                  <c:v>2.74</c:v>
                </c:pt>
                <c:pt idx="4">
                  <c:v>2.91</c:v>
                </c:pt>
                <c:pt idx="5">
                  <c:v>2.87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6F-4E48-B9E7-29C0AAEA0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104064"/>
        <c:axId val="743561216"/>
      </c:scatterChart>
      <c:valAx>
        <c:axId val="50010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561216"/>
        <c:crosses val="autoZero"/>
        <c:crossBetween val="midCat"/>
      </c:valAx>
      <c:valAx>
        <c:axId val="743561216"/>
        <c:scaling>
          <c:orientation val="minMax"/>
          <c:min val="1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Shannon</a:t>
                </a:r>
                <a:r>
                  <a:rPr lang="en-US" sz="1600" b="1" baseline="0"/>
                  <a:t> Using Ln</a:t>
                </a:r>
                <a:endParaRPr lang="en-US" sz="1600" b="1"/>
              </a:p>
            </c:rich>
          </c:tx>
          <c:layout>
            <c:manualLayout>
              <c:xMode val="edge"/>
              <c:yMode val="edge"/>
              <c:x val="4.5649837728509113E-2"/>
              <c:y val="0.392063877189769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104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17.  AVERAGE BIRDS COUNTED PER STATION, SA 1, 2013 AND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728197149009073E-2"/>
          <c:y val="0.23527096303044764"/>
          <c:w val="0.94827180285099733"/>
          <c:h val="0.6727119440648511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4"/>
            </a:solidFill>
            <a:ln w="9525" cap="flat" cmpd="sng" algn="ctr">
              <a:solidFill>
                <a:schemeClr val="accent2">
                  <a:shade val="50000"/>
                  <a:shade val="60000"/>
                  <a:satMod val="300000"/>
                </a:schemeClr>
              </a:solidFill>
              <a:prstDash val="solid"/>
              <a:round/>
            </a:ln>
            <a:effectLst/>
          </c:spPr>
          <c:invertIfNegative val="0"/>
          <c:val>
            <c:numRef>
              <c:f>Station!$AI$107:$AI$126</c:f>
              <c:numCache>
                <c:formatCode>General</c:formatCode>
                <c:ptCount val="20"/>
                <c:pt idx="0">
                  <c:v>39.125000000000163</c:v>
                </c:pt>
                <c:pt idx="1">
                  <c:v>13.125</c:v>
                </c:pt>
                <c:pt idx="2">
                  <c:v>12.25</c:v>
                </c:pt>
                <c:pt idx="3">
                  <c:v>15.125</c:v>
                </c:pt>
                <c:pt idx="4">
                  <c:v>9.5</c:v>
                </c:pt>
                <c:pt idx="5">
                  <c:v>9.3750000000000266</c:v>
                </c:pt>
                <c:pt idx="6">
                  <c:v>10.375000000000076</c:v>
                </c:pt>
                <c:pt idx="7">
                  <c:v>9.75</c:v>
                </c:pt>
                <c:pt idx="8">
                  <c:v>9.5</c:v>
                </c:pt>
                <c:pt idx="9">
                  <c:v>6.5</c:v>
                </c:pt>
                <c:pt idx="10">
                  <c:v>9.3750000000000266</c:v>
                </c:pt>
                <c:pt idx="11">
                  <c:v>9</c:v>
                </c:pt>
                <c:pt idx="12">
                  <c:v>5.6249999999999645</c:v>
                </c:pt>
                <c:pt idx="13">
                  <c:v>7.375</c:v>
                </c:pt>
                <c:pt idx="14">
                  <c:v>6.1249999999999645</c:v>
                </c:pt>
                <c:pt idx="15">
                  <c:v>15.5</c:v>
                </c:pt>
                <c:pt idx="16">
                  <c:v>51.75</c:v>
                </c:pt>
                <c:pt idx="17">
                  <c:v>14.25</c:v>
                </c:pt>
                <c:pt idx="18">
                  <c:v>14.75</c:v>
                </c:pt>
                <c:pt idx="19">
                  <c:v>12.012500000000006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7-42C9-8DC1-230143C4A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59744"/>
        <c:axId val="117361280"/>
      </c:barChart>
      <c:catAx>
        <c:axId val="1173597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60000"/>
                <a:satMod val="30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61280"/>
        <c:crosses val="autoZero"/>
        <c:auto val="1"/>
        <c:lblAlgn val="ctr"/>
        <c:lblOffset val="100"/>
        <c:noMultiLvlLbl val="0"/>
      </c:catAx>
      <c:valAx>
        <c:axId val="11736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tint val="75000"/>
                  <a:shade val="60000"/>
                  <a:satMod val="30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tint val="75000"/>
                <a:shade val="60000"/>
                <a:satMod val="30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59744"/>
        <c:crosses val="autoZero"/>
        <c:crossBetween val="between"/>
      </c:valAx>
      <c:spPr>
        <a:solidFill>
          <a:schemeClr val="accent2">
            <a:tint val="2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tint val="75000"/>
          <a:shade val="60000"/>
          <a:satMod val="300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FIGURE</a:t>
            </a:r>
            <a:r>
              <a:rPr lang="en-US" baseline="0"/>
              <a:t> 19.  BIRD COUNT EQUITABILITY AMONG STATIONS, SA 1, 2005-2017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4'!$C$30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'Fig 4'!$B$31:$B$34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4'!$C$31:$C$34</c:f>
              <c:numCache>
                <c:formatCode>General</c:formatCode>
                <c:ptCount val="4"/>
                <c:pt idx="0">
                  <c:v>1.6500000000000001</c:v>
                </c:pt>
                <c:pt idx="1">
                  <c:v>2.19</c:v>
                </c:pt>
                <c:pt idx="2">
                  <c:v>2.84</c:v>
                </c:pt>
                <c:pt idx="3">
                  <c:v>2.8499999999999988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0-4E46-8F0E-214F6920962C}"/>
            </c:ext>
          </c:extLst>
        </c:ser>
        <c:ser>
          <c:idx val="1"/>
          <c:order val="1"/>
          <c:tx>
            <c:strRef>
              <c:f>'Fig 4'!$D$30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'Fig 4'!$B$31:$B$34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4'!$D$31:$D$34</c:f>
              <c:numCache>
                <c:formatCode>General</c:formatCode>
                <c:ptCount val="4"/>
                <c:pt idx="0">
                  <c:v>2.73</c:v>
                </c:pt>
                <c:pt idx="1">
                  <c:v>2.64</c:v>
                </c:pt>
                <c:pt idx="2">
                  <c:v>2.67</c:v>
                </c:pt>
                <c:pt idx="3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20-4E46-8F0E-214F6920962C}"/>
            </c:ext>
          </c:extLst>
        </c:ser>
        <c:ser>
          <c:idx val="2"/>
          <c:order val="2"/>
          <c:tx>
            <c:strRef>
              <c:f>'Fig 4'!$E$30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'Fig 4'!$B$31:$B$34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4'!$E$31:$E$34</c:f>
              <c:numCache>
                <c:formatCode>General</c:formatCode>
                <c:ptCount val="4"/>
                <c:pt idx="0">
                  <c:v>2.4699999999999998</c:v>
                </c:pt>
                <c:pt idx="1">
                  <c:v>2.73</c:v>
                </c:pt>
                <c:pt idx="2">
                  <c:v>2.44</c:v>
                </c:pt>
                <c:pt idx="3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20-4E46-8F0E-214F6920962C}"/>
            </c:ext>
          </c:extLst>
        </c:ser>
        <c:ser>
          <c:idx val="3"/>
          <c:order val="3"/>
          <c:tx>
            <c:strRef>
              <c:f>'Fig 4'!$F$30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'Fig 4'!$B$31:$B$34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4'!$F$31:$F$34</c:f>
              <c:numCache>
                <c:formatCode>General</c:formatCode>
                <c:ptCount val="4"/>
                <c:pt idx="0">
                  <c:v>2.59</c:v>
                </c:pt>
                <c:pt idx="1">
                  <c:v>2.2200000000000002</c:v>
                </c:pt>
                <c:pt idx="2">
                  <c:v>2.86</c:v>
                </c:pt>
                <c:pt idx="3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20-4E46-8F0E-214F6920962C}"/>
            </c:ext>
          </c:extLst>
        </c:ser>
        <c:ser>
          <c:idx val="4"/>
          <c:order val="4"/>
          <c:tx>
            <c:strRef>
              <c:f>'Fig 4'!$G$30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'Fig 4'!$B$31:$B$34</c:f>
              <c:strCache>
                <c:ptCount val="4"/>
                <c:pt idx="0">
                  <c:v>MARCH 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4'!$G$31:$G$34</c:f>
              <c:numCache>
                <c:formatCode>General</c:formatCode>
                <c:ptCount val="4"/>
                <c:pt idx="0">
                  <c:v>2.56</c:v>
                </c:pt>
                <c:pt idx="1">
                  <c:v>2.75</c:v>
                </c:pt>
                <c:pt idx="2">
                  <c:v>2.68</c:v>
                </c:pt>
                <c:pt idx="3">
                  <c:v>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20-4E46-8F0E-214F69209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17472"/>
        <c:axId val="117419008"/>
      </c:barChart>
      <c:catAx>
        <c:axId val="1174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7419008"/>
        <c:crosses val="autoZero"/>
        <c:auto val="1"/>
        <c:lblAlgn val="ctr"/>
        <c:lblOffset val="100"/>
        <c:noMultiLvlLbl val="0"/>
      </c:catAx>
      <c:valAx>
        <c:axId val="117419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Shannon</a:t>
                </a:r>
                <a:r>
                  <a:rPr lang="en-US" sz="1400" baseline="0"/>
                  <a:t> using ln 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74174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FIGURE 20.  BIRD COUNTS IN THE FLUVIAL TALL SHRUB TYPE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-0.16266191254395088"/>
                  <c:y val="-0.207700787401574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</c:trendlineLbl>
          </c:trendline>
          <c:xVal>
            <c:numRef>
              <c:f>'AGE FLUVIAL TALL SHRUBS'!$J$58:$J$228</c:f>
              <c:numCache>
                <c:formatCode>General</c:formatCode>
                <c:ptCount val="1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9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9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14</c:v>
                </c:pt>
                <c:pt idx="159">
                  <c:v>14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16</c:v>
                </c:pt>
              </c:numCache>
            </c:numRef>
          </c:xVal>
          <c:yVal>
            <c:numRef>
              <c:f>'AGE FLUVIAL TALL SHRUBS'!$K$58:$K$228</c:f>
              <c:numCache>
                <c:formatCode>General</c:formatCode>
                <c:ptCount val="171"/>
                <c:pt idx="0">
                  <c:v>40</c:v>
                </c:pt>
                <c:pt idx="1">
                  <c:v>51</c:v>
                </c:pt>
                <c:pt idx="2">
                  <c:v>32</c:v>
                </c:pt>
                <c:pt idx="3">
                  <c:v>46</c:v>
                </c:pt>
                <c:pt idx="4">
                  <c:v>164</c:v>
                </c:pt>
                <c:pt idx="5">
                  <c:v>7</c:v>
                </c:pt>
                <c:pt idx="6">
                  <c:v>32</c:v>
                </c:pt>
                <c:pt idx="7">
                  <c:v>40</c:v>
                </c:pt>
                <c:pt idx="8">
                  <c:v>26</c:v>
                </c:pt>
                <c:pt idx="9">
                  <c:v>28</c:v>
                </c:pt>
                <c:pt idx="10">
                  <c:v>38</c:v>
                </c:pt>
                <c:pt idx="11">
                  <c:v>36</c:v>
                </c:pt>
                <c:pt idx="12">
                  <c:v>47</c:v>
                </c:pt>
                <c:pt idx="13">
                  <c:v>23</c:v>
                </c:pt>
                <c:pt idx="14">
                  <c:v>27</c:v>
                </c:pt>
                <c:pt idx="15">
                  <c:v>29</c:v>
                </c:pt>
                <c:pt idx="16">
                  <c:v>22</c:v>
                </c:pt>
                <c:pt idx="17">
                  <c:v>32</c:v>
                </c:pt>
                <c:pt idx="18">
                  <c:v>31</c:v>
                </c:pt>
                <c:pt idx="19">
                  <c:v>57</c:v>
                </c:pt>
                <c:pt idx="20">
                  <c:v>36</c:v>
                </c:pt>
                <c:pt idx="21">
                  <c:v>46</c:v>
                </c:pt>
                <c:pt idx="22">
                  <c:v>45</c:v>
                </c:pt>
                <c:pt idx="23">
                  <c:v>46</c:v>
                </c:pt>
                <c:pt idx="24">
                  <c:v>24</c:v>
                </c:pt>
                <c:pt idx="25">
                  <c:v>21</c:v>
                </c:pt>
                <c:pt idx="26">
                  <c:v>20</c:v>
                </c:pt>
                <c:pt idx="27">
                  <c:v>28</c:v>
                </c:pt>
                <c:pt idx="28">
                  <c:v>40</c:v>
                </c:pt>
                <c:pt idx="29">
                  <c:v>39</c:v>
                </c:pt>
                <c:pt idx="30">
                  <c:v>17</c:v>
                </c:pt>
                <c:pt idx="31">
                  <c:v>41</c:v>
                </c:pt>
                <c:pt idx="32">
                  <c:v>21</c:v>
                </c:pt>
                <c:pt idx="33">
                  <c:v>38</c:v>
                </c:pt>
                <c:pt idx="34">
                  <c:v>21</c:v>
                </c:pt>
                <c:pt idx="35">
                  <c:v>108</c:v>
                </c:pt>
                <c:pt idx="36">
                  <c:v>19</c:v>
                </c:pt>
                <c:pt idx="37">
                  <c:v>36</c:v>
                </c:pt>
                <c:pt idx="38">
                  <c:v>24</c:v>
                </c:pt>
                <c:pt idx="39">
                  <c:v>41</c:v>
                </c:pt>
                <c:pt idx="40">
                  <c:v>23</c:v>
                </c:pt>
                <c:pt idx="41">
                  <c:v>42</c:v>
                </c:pt>
                <c:pt idx="42">
                  <c:v>43</c:v>
                </c:pt>
                <c:pt idx="43">
                  <c:v>40</c:v>
                </c:pt>
                <c:pt idx="44">
                  <c:v>27</c:v>
                </c:pt>
                <c:pt idx="45">
                  <c:v>40</c:v>
                </c:pt>
                <c:pt idx="46">
                  <c:v>52</c:v>
                </c:pt>
                <c:pt idx="47">
                  <c:v>39</c:v>
                </c:pt>
                <c:pt idx="48">
                  <c:v>41</c:v>
                </c:pt>
                <c:pt idx="49">
                  <c:v>44</c:v>
                </c:pt>
                <c:pt idx="50">
                  <c:v>38</c:v>
                </c:pt>
                <c:pt idx="51">
                  <c:v>31</c:v>
                </c:pt>
                <c:pt idx="52">
                  <c:v>26</c:v>
                </c:pt>
                <c:pt idx="53">
                  <c:v>95</c:v>
                </c:pt>
                <c:pt idx="54">
                  <c:v>56</c:v>
                </c:pt>
                <c:pt idx="55">
                  <c:v>50</c:v>
                </c:pt>
                <c:pt idx="56">
                  <c:v>30</c:v>
                </c:pt>
                <c:pt idx="57">
                  <c:v>23</c:v>
                </c:pt>
                <c:pt idx="58">
                  <c:v>24</c:v>
                </c:pt>
                <c:pt idx="59">
                  <c:v>26</c:v>
                </c:pt>
                <c:pt idx="60">
                  <c:v>28</c:v>
                </c:pt>
                <c:pt idx="61">
                  <c:v>26</c:v>
                </c:pt>
                <c:pt idx="62">
                  <c:v>19</c:v>
                </c:pt>
                <c:pt idx="63">
                  <c:v>32</c:v>
                </c:pt>
                <c:pt idx="64">
                  <c:v>66</c:v>
                </c:pt>
                <c:pt idx="65">
                  <c:v>38</c:v>
                </c:pt>
                <c:pt idx="66">
                  <c:v>53</c:v>
                </c:pt>
                <c:pt idx="67">
                  <c:v>31</c:v>
                </c:pt>
                <c:pt idx="68">
                  <c:v>20</c:v>
                </c:pt>
                <c:pt idx="69">
                  <c:v>34</c:v>
                </c:pt>
                <c:pt idx="70">
                  <c:v>30</c:v>
                </c:pt>
                <c:pt idx="71">
                  <c:v>23</c:v>
                </c:pt>
                <c:pt idx="72">
                  <c:v>37</c:v>
                </c:pt>
                <c:pt idx="73">
                  <c:v>26</c:v>
                </c:pt>
                <c:pt idx="74">
                  <c:v>26</c:v>
                </c:pt>
                <c:pt idx="75">
                  <c:v>26</c:v>
                </c:pt>
                <c:pt idx="76">
                  <c:v>32</c:v>
                </c:pt>
                <c:pt idx="77">
                  <c:v>53</c:v>
                </c:pt>
                <c:pt idx="78">
                  <c:v>55</c:v>
                </c:pt>
                <c:pt idx="79">
                  <c:v>46</c:v>
                </c:pt>
                <c:pt idx="80">
                  <c:v>55</c:v>
                </c:pt>
                <c:pt idx="81">
                  <c:v>48</c:v>
                </c:pt>
                <c:pt idx="82">
                  <c:v>25</c:v>
                </c:pt>
                <c:pt idx="83">
                  <c:v>33</c:v>
                </c:pt>
                <c:pt idx="84">
                  <c:v>54</c:v>
                </c:pt>
                <c:pt idx="85">
                  <c:v>65</c:v>
                </c:pt>
                <c:pt idx="86">
                  <c:v>24</c:v>
                </c:pt>
                <c:pt idx="87">
                  <c:v>35</c:v>
                </c:pt>
                <c:pt idx="88">
                  <c:v>35</c:v>
                </c:pt>
                <c:pt idx="89">
                  <c:v>41</c:v>
                </c:pt>
                <c:pt idx="90">
                  <c:v>35</c:v>
                </c:pt>
                <c:pt idx="91">
                  <c:v>34</c:v>
                </c:pt>
                <c:pt idx="92">
                  <c:v>42</c:v>
                </c:pt>
                <c:pt idx="93">
                  <c:v>55</c:v>
                </c:pt>
                <c:pt idx="94">
                  <c:v>25</c:v>
                </c:pt>
                <c:pt idx="95">
                  <c:v>30</c:v>
                </c:pt>
                <c:pt idx="96">
                  <c:v>29</c:v>
                </c:pt>
                <c:pt idx="97">
                  <c:v>24</c:v>
                </c:pt>
                <c:pt idx="98">
                  <c:v>34</c:v>
                </c:pt>
                <c:pt idx="99">
                  <c:v>18</c:v>
                </c:pt>
                <c:pt idx="100">
                  <c:v>45</c:v>
                </c:pt>
                <c:pt idx="101">
                  <c:v>50</c:v>
                </c:pt>
                <c:pt idx="102">
                  <c:v>30</c:v>
                </c:pt>
                <c:pt idx="103">
                  <c:v>24</c:v>
                </c:pt>
                <c:pt idx="104">
                  <c:v>15</c:v>
                </c:pt>
                <c:pt idx="105">
                  <c:v>17</c:v>
                </c:pt>
                <c:pt idx="106">
                  <c:v>43</c:v>
                </c:pt>
                <c:pt idx="107">
                  <c:v>37</c:v>
                </c:pt>
                <c:pt idx="108">
                  <c:v>43</c:v>
                </c:pt>
                <c:pt idx="109">
                  <c:v>56</c:v>
                </c:pt>
                <c:pt idx="110">
                  <c:v>49</c:v>
                </c:pt>
                <c:pt idx="111">
                  <c:v>32</c:v>
                </c:pt>
                <c:pt idx="112">
                  <c:v>30</c:v>
                </c:pt>
                <c:pt idx="113">
                  <c:v>36</c:v>
                </c:pt>
                <c:pt idx="114">
                  <c:v>16</c:v>
                </c:pt>
                <c:pt idx="115">
                  <c:v>35</c:v>
                </c:pt>
                <c:pt idx="116">
                  <c:v>34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39</c:v>
                </c:pt>
                <c:pt idx="121">
                  <c:v>31</c:v>
                </c:pt>
                <c:pt idx="122">
                  <c:v>31</c:v>
                </c:pt>
                <c:pt idx="123">
                  <c:v>20</c:v>
                </c:pt>
                <c:pt idx="124">
                  <c:v>43</c:v>
                </c:pt>
                <c:pt idx="125">
                  <c:v>44</c:v>
                </c:pt>
                <c:pt idx="126">
                  <c:v>30</c:v>
                </c:pt>
                <c:pt idx="127">
                  <c:v>32</c:v>
                </c:pt>
                <c:pt idx="128">
                  <c:v>26</c:v>
                </c:pt>
                <c:pt idx="129">
                  <c:v>49</c:v>
                </c:pt>
                <c:pt idx="130">
                  <c:v>40</c:v>
                </c:pt>
                <c:pt idx="131">
                  <c:v>31</c:v>
                </c:pt>
                <c:pt idx="132">
                  <c:v>41</c:v>
                </c:pt>
                <c:pt idx="133">
                  <c:v>33</c:v>
                </c:pt>
                <c:pt idx="134">
                  <c:v>38</c:v>
                </c:pt>
                <c:pt idx="135">
                  <c:v>48</c:v>
                </c:pt>
                <c:pt idx="136">
                  <c:v>67</c:v>
                </c:pt>
                <c:pt idx="137">
                  <c:v>18</c:v>
                </c:pt>
                <c:pt idx="138">
                  <c:v>28</c:v>
                </c:pt>
                <c:pt idx="139">
                  <c:v>43</c:v>
                </c:pt>
                <c:pt idx="140">
                  <c:v>37</c:v>
                </c:pt>
                <c:pt idx="141">
                  <c:v>33</c:v>
                </c:pt>
                <c:pt idx="142">
                  <c:v>36</c:v>
                </c:pt>
                <c:pt idx="143">
                  <c:v>38</c:v>
                </c:pt>
                <c:pt idx="144">
                  <c:v>37</c:v>
                </c:pt>
                <c:pt idx="145">
                  <c:v>38</c:v>
                </c:pt>
                <c:pt idx="146">
                  <c:v>28</c:v>
                </c:pt>
                <c:pt idx="147">
                  <c:v>24</c:v>
                </c:pt>
                <c:pt idx="148">
                  <c:v>39</c:v>
                </c:pt>
                <c:pt idx="149">
                  <c:v>40</c:v>
                </c:pt>
                <c:pt idx="150">
                  <c:v>46</c:v>
                </c:pt>
                <c:pt idx="151">
                  <c:v>51</c:v>
                </c:pt>
                <c:pt idx="152">
                  <c:v>47</c:v>
                </c:pt>
                <c:pt idx="153">
                  <c:v>60</c:v>
                </c:pt>
                <c:pt idx="154">
                  <c:v>72</c:v>
                </c:pt>
                <c:pt idx="155">
                  <c:v>77</c:v>
                </c:pt>
                <c:pt idx="156">
                  <c:v>62</c:v>
                </c:pt>
                <c:pt idx="157">
                  <c:v>31</c:v>
                </c:pt>
                <c:pt idx="158">
                  <c:v>27</c:v>
                </c:pt>
                <c:pt idx="159">
                  <c:v>46</c:v>
                </c:pt>
                <c:pt idx="160">
                  <c:v>44</c:v>
                </c:pt>
                <c:pt idx="161">
                  <c:v>44</c:v>
                </c:pt>
                <c:pt idx="162">
                  <c:v>52</c:v>
                </c:pt>
                <c:pt idx="163">
                  <c:v>32</c:v>
                </c:pt>
                <c:pt idx="164">
                  <c:v>44</c:v>
                </c:pt>
                <c:pt idx="165">
                  <c:v>27</c:v>
                </c:pt>
                <c:pt idx="166">
                  <c:v>48</c:v>
                </c:pt>
                <c:pt idx="167">
                  <c:v>31</c:v>
                </c:pt>
                <c:pt idx="168">
                  <c:v>40</c:v>
                </c:pt>
                <c:pt idx="169">
                  <c:v>51</c:v>
                </c:pt>
                <c:pt idx="170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94-4B88-B754-309CEEE37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621952"/>
        <c:axId val="146623488"/>
      </c:scatterChart>
      <c:valAx>
        <c:axId val="14662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n-US" sz="1500"/>
                  <a:t>AGE IN YEARS</a:t>
                </a:r>
              </a:p>
            </c:rich>
          </c:tx>
          <c:layout>
            <c:manualLayout>
              <c:xMode val="edge"/>
              <c:yMode val="edge"/>
              <c:x val="0.42338160060500912"/>
              <c:y val="0.93146966714387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46623488"/>
        <c:crosses val="autoZero"/>
        <c:crossBetween val="midCat"/>
      </c:valAx>
      <c:valAx>
        <c:axId val="146623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BIRD</a:t>
                </a:r>
                <a:r>
                  <a:rPr lang="en-US" sz="1400" baseline="0"/>
                  <a:t> COUNTS/STATION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46621952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FIGURE</a:t>
            </a:r>
            <a:r>
              <a:rPr lang="en-US" sz="2000" baseline="0" dirty="0"/>
              <a:t> 19.  SPECIES DENSITY IN THE </a:t>
            </a:r>
          </a:p>
          <a:p>
            <a:pPr>
              <a:defRPr sz="2000"/>
            </a:pPr>
            <a:r>
              <a:rPr lang="en-US" sz="2000" baseline="0" dirty="0"/>
              <a:t>FLUVIAL TALL SHRUB TYPE</a:t>
            </a:r>
            <a:endParaRPr lang="en-US" sz="200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693746615006404"/>
          <c:y val="2.2964440149942068E-2"/>
          <c:w val="0.8661948337539026"/>
          <c:h val="0.8048463091049789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0"/>
            <c:trendlineLbl>
              <c:layout>
                <c:manualLayout>
                  <c:x val="-9.2060924816830328E-2"/>
                  <c:y val="0.2275410254569262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</c:trendlineLbl>
          </c:trendline>
          <c:xVal>
            <c:numRef>
              <c:f>'AGE FLUVIAL TALL SHRUBS'!$G$58:$G$228</c:f>
              <c:numCache>
                <c:formatCode>General</c:formatCode>
                <c:ptCount val="1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8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8</c:v>
                </c:pt>
                <c:pt idx="125">
                  <c:v>8</c:v>
                </c:pt>
                <c:pt idx="126">
                  <c:v>8</c:v>
                </c:pt>
                <c:pt idx="127">
                  <c:v>9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9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14</c:v>
                </c:pt>
                <c:pt idx="159">
                  <c:v>14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16</c:v>
                </c:pt>
              </c:numCache>
            </c:numRef>
          </c:xVal>
          <c:yVal>
            <c:numRef>
              <c:f>'AGE FLUVIAL TALL SHRUBS'!$H$58:$H$228</c:f>
              <c:numCache>
                <c:formatCode>General</c:formatCode>
                <c:ptCount val="171"/>
                <c:pt idx="0">
                  <c:v>14</c:v>
                </c:pt>
                <c:pt idx="1">
                  <c:v>16</c:v>
                </c:pt>
                <c:pt idx="2">
                  <c:v>10</c:v>
                </c:pt>
                <c:pt idx="3">
                  <c:v>11</c:v>
                </c:pt>
                <c:pt idx="4">
                  <c:v>14</c:v>
                </c:pt>
                <c:pt idx="5">
                  <c:v>4</c:v>
                </c:pt>
                <c:pt idx="6">
                  <c:v>9</c:v>
                </c:pt>
                <c:pt idx="7">
                  <c:v>11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11</c:v>
                </c:pt>
                <c:pt idx="15">
                  <c:v>13</c:v>
                </c:pt>
                <c:pt idx="16">
                  <c:v>10</c:v>
                </c:pt>
                <c:pt idx="17">
                  <c:v>14</c:v>
                </c:pt>
                <c:pt idx="18">
                  <c:v>7</c:v>
                </c:pt>
                <c:pt idx="19">
                  <c:v>14</c:v>
                </c:pt>
                <c:pt idx="20">
                  <c:v>13</c:v>
                </c:pt>
                <c:pt idx="21">
                  <c:v>14</c:v>
                </c:pt>
                <c:pt idx="22">
                  <c:v>16</c:v>
                </c:pt>
                <c:pt idx="23">
                  <c:v>16</c:v>
                </c:pt>
                <c:pt idx="24">
                  <c:v>10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14</c:v>
                </c:pt>
                <c:pt idx="29">
                  <c:v>14</c:v>
                </c:pt>
                <c:pt idx="30">
                  <c:v>7</c:v>
                </c:pt>
                <c:pt idx="31">
                  <c:v>15</c:v>
                </c:pt>
                <c:pt idx="32">
                  <c:v>11</c:v>
                </c:pt>
                <c:pt idx="33">
                  <c:v>10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8</c:v>
                </c:pt>
                <c:pt idx="39">
                  <c:v>10</c:v>
                </c:pt>
                <c:pt idx="40">
                  <c:v>10</c:v>
                </c:pt>
                <c:pt idx="41">
                  <c:v>13</c:v>
                </c:pt>
                <c:pt idx="42">
                  <c:v>13</c:v>
                </c:pt>
                <c:pt idx="43">
                  <c:v>10</c:v>
                </c:pt>
                <c:pt idx="44">
                  <c:v>10</c:v>
                </c:pt>
                <c:pt idx="45">
                  <c:v>11</c:v>
                </c:pt>
                <c:pt idx="46">
                  <c:v>16</c:v>
                </c:pt>
                <c:pt idx="47">
                  <c:v>13</c:v>
                </c:pt>
                <c:pt idx="48">
                  <c:v>13</c:v>
                </c:pt>
                <c:pt idx="49">
                  <c:v>13</c:v>
                </c:pt>
                <c:pt idx="50">
                  <c:v>15</c:v>
                </c:pt>
                <c:pt idx="51">
                  <c:v>14</c:v>
                </c:pt>
                <c:pt idx="52">
                  <c:v>14</c:v>
                </c:pt>
                <c:pt idx="53">
                  <c:v>11</c:v>
                </c:pt>
                <c:pt idx="54">
                  <c:v>14</c:v>
                </c:pt>
                <c:pt idx="55">
                  <c:v>11</c:v>
                </c:pt>
                <c:pt idx="56">
                  <c:v>10</c:v>
                </c:pt>
                <c:pt idx="57">
                  <c:v>5</c:v>
                </c:pt>
                <c:pt idx="58">
                  <c:v>12</c:v>
                </c:pt>
                <c:pt idx="59">
                  <c:v>7</c:v>
                </c:pt>
                <c:pt idx="60">
                  <c:v>12</c:v>
                </c:pt>
                <c:pt idx="61">
                  <c:v>9</c:v>
                </c:pt>
                <c:pt idx="62">
                  <c:v>9</c:v>
                </c:pt>
                <c:pt idx="63">
                  <c:v>11</c:v>
                </c:pt>
                <c:pt idx="64">
                  <c:v>17</c:v>
                </c:pt>
                <c:pt idx="65">
                  <c:v>12</c:v>
                </c:pt>
                <c:pt idx="66">
                  <c:v>22</c:v>
                </c:pt>
                <c:pt idx="67">
                  <c:v>12</c:v>
                </c:pt>
                <c:pt idx="68">
                  <c:v>11</c:v>
                </c:pt>
                <c:pt idx="69">
                  <c:v>14</c:v>
                </c:pt>
                <c:pt idx="70">
                  <c:v>13</c:v>
                </c:pt>
                <c:pt idx="71">
                  <c:v>11</c:v>
                </c:pt>
                <c:pt idx="72">
                  <c:v>9</c:v>
                </c:pt>
                <c:pt idx="73">
                  <c:v>11</c:v>
                </c:pt>
                <c:pt idx="74">
                  <c:v>15</c:v>
                </c:pt>
                <c:pt idx="75">
                  <c:v>11</c:v>
                </c:pt>
                <c:pt idx="76">
                  <c:v>14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12</c:v>
                </c:pt>
                <c:pt idx="81">
                  <c:v>9</c:v>
                </c:pt>
                <c:pt idx="82">
                  <c:v>8</c:v>
                </c:pt>
                <c:pt idx="83">
                  <c:v>13</c:v>
                </c:pt>
                <c:pt idx="84">
                  <c:v>19</c:v>
                </c:pt>
                <c:pt idx="85">
                  <c:v>14</c:v>
                </c:pt>
                <c:pt idx="86">
                  <c:v>9</c:v>
                </c:pt>
                <c:pt idx="87">
                  <c:v>16</c:v>
                </c:pt>
                <c:pt idx="88">
                  <c:v>10</c:v>
                </c:pt>
                <c:pt idx="89">
                  <c:v>14</c:v>
                </c:pt>
                <c:pt idx="90">
                  <c:v>17</c:v>
                </c:pt>
                <c:pt idx="91">
                  <c:v>16</c:v>
                </c:pt>
                <c:pt idx="92">
                  <c:v>16</c:v>
                </c:pt>
                <c:pt idx="93">
                  <c:v>14</c:v>
                </c:pt>
                <c:pt idx="94">
                  <c:v>8</c:v>
                </c:pt>
                <c:pt idx="95">
                  <c:v>10</c:v>
                </c:pt>
                <c:pt idx="96">
                  <c:v>11</c:v>
                </c:pt>
                <c:pt idx="97">
                  <c:v>9</c:v>
                </c:pt>
                <c:pt idx="98">
                  <c:v>13</c:v>
                </c:pt>
                <c:pt idx="99">
                  <c:v>7</c:v>
                </c:pt>
                <c:pt idx="100">
                  <c:v>14</c:v>
                </c:pt>
                <c:pt idx="101">
                  <c:v>12</c:v>
                </c:pt>
                <c:pt idx="102">
                  <c:v>12</c:v>
                </c:pt>
                <c:pt idx="103">
                  <c:v>11</c:v>
                </c:pt>
                <c:pt idx="104">
                  <c:v>8</c:v>
                </c:pt>
                <c:pt idx="105">
                  <c:v>8</c:v>
                </c:pt>
                <c:pt idx="106">
                  <c:v>14</c:v>
                </c:pt>
                <c:pt idx="107">
                  <c:v>16</c:v>
                </c:pt>
                <c:pt idx="108">
                  <c:v>16</c:v>
                </c:pt>
                <c:pt idx="109">
                  <c:v>19</c:v>
                </c:pt>
                <c:pt idx="110">
                  <c:v>13</c:v>
                </c:pt>
                <c:pt idx="111">
                  <c:v>11</c:v>
                </c:pt>
                <c:pt idx="112">
                  <c:v>9</c:v>
                </c:pt>
                <c:pt idx="113">
                  <c:v>10</c:v>
                </c:pt>
                <c:pt idx="114">
                  <c:v>8</c:v>
                </c:pt>
                <c:pt idx="115">
                  <c:v>9</c:v>
                </c:pt>
                <c:pt idx="116">
                  <c:v>11</c:v>
                </c:pt>
                <c:pt idx="117">
                  <c:v>13</c:v>
                </c:pt>
                <c:pt idx="118">
                  <c:v>13</c:v>
                </c:pt>
                <c:pt idx="119">
                  <c:v>10</c:v>
                </c:pt>
                <c:pt idx="120">
                  <c:v>17</c:v>
                </c:pt>
                <c:pt idx="121">
                  <c:v>12</c:v>
                </c:pt>
                <c:pt idx="122">
                  <c:v>14</c:v>
                </c:pt>
                <c:pt idx="123">
                  <c:v>8</c:v>
                </c:pt>
                <c:pt idx="124">
                  <c:v>16</c:v>
                </c:pt>
                <c:pt idx="125">
                  <c:v>11</c:v>
                </c:pt>
                <c:pt idx="126">
                  <c:v>13</c:v>
                </c:pt>
                <c:pt idx="127">
                  <c:v>15</c:v>
                </c:pt>
                <c:pt idx="128">
                  <c:v>11</c:v>
                </c:pt>
                <c:pt idx="129">
                  <c:v>17</c:v>
                </c:pt>
                <c:pt idx="130">
                  <c:v>15</c:v>
                </c:pt>
                <c:pt idx="131">
                  <c:v>13</c:v>
                </c:pt>
                <c:pt idx="132">
                  <c:v>16</c:v>
                </c:pt>
                <c:pt idx="133">
                  <c:v>15</c:v>
                </c:pt>
                <c:pt idx="134">
                  <c:v>19</c:v>
                </c:pt>
                <c:pt idx="135">
                  <c:v>19</c:v>
                </c:pt>
                <c:pt idx="136">
                  <c:v>21</c:v>
                </c:pt>
                <c:pt idx="137">
                  <c:v>10</c:v>
                </c:pt>
                <c:pt idx="138">
                  <c:v>9</c:v>
                </c:pt>
                <c:pt idx="139">
                  <c:v>13</c:v>
                </c:pt>
                <c:pt idx="140">
                  <c:v>17</c:v>
                </c:pt>
                <c:pt idx="141">
                  <c:v>16</c:v>
                </c:pt>
                <c:pt idx="142">
                  <c:v>13</c:v>
                </c:pt>
                <c:pt idx="143">
                  <c:v>18</c:v>
                </c:pt>
                <c:pt idx="144">
                  <c:v>16</c:v>
                </c:pt>
                <c:pt idx="145">
                  <c:v>15</c:v>
                </c:pt>
                <c:pt idx="146">
                  <c:v>14</c:v>
                </c:pt>
                <c:pt idx="147">
                  <c:v>13</c:v>
                </c:pt>
                <c:pt idx="148">
                  <c:v>19</c:v>
                </c:pt>
                <c:pt idx="149">
                  <c:v>17</c:v>
                </c:pt>
                <c:pt idx="150">
                  <c:v>19</c:v>
                </c:pt>
                <c:pt idx="151">
                  <c:v>24</c:v>
                </c:pt>
                <c:pt idx="152">
                  <c:v>15</c:v>
                </c:pt>
                <c:pt idx="153">
                  <c:v>14</c:v>
                </c:pt>
                <c:pt idx="154">
                  <c:v>15</c:v>
                </c:pt>
                <c:pt idx="155">
                  <c:v>19</c:v>
                </c:pt>
                <c:pt idx="156">
                  <c:v>17</c:v>
                </c:pt>
                <c:pt idx="157">
                  <c:v>14</c:v>
                </c:pt>
                <c:pt idx="158">
                  <c:v>15</c:v>
                </c:pt>
                <c:pt idx="159">
                  <c:v>18</c:v>
                </c:pt>
                <c:pt idx="160">
                  <c:v>17</c:v>
                </c:pt>
                <c:pt idx="161">
                  <c:v>19</c:v>
                </c:pt>
                <c:pt idx="162">
                  <c:v>18</c:v>
                </c:pt>
                <c:pt idx="163">
                  <c:v>15</c:v>
                </c:pt>
                <c:pt idx="164">
                  <c:v>11</c:v>
                </c:pt>
                <c:pt idx="165">
                  <c:v>10</c:v>
                </c:pt>
                <c:pt idx="166">
                  <c:v>17</c:v>
                </c:pt>
                <c:pt idx="167">
                  <c:v>17</c:v>
                </c:pt>
                <c:pt idx="168">
                  <c:v>13</c:v>
                </c:pt>
                <c:pt idx="169">
                  <c:v>21</c:v>
                </c:pt>
                <c:pt idx="170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5E-4484-8741-0E9147DAC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18336"/>
        <c:axId val="117520256"/>
      </c:scatterChart>
      <c:valAx>
        <c:axId val="11751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AGE</a:t>
                </a:r>
                <a:r>
                  <a:rPr lang="en-US" sz="1600" baseline="0"/>
                  <a:t> IN YEARS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7520256"/>
        <c:crosses val="autoZero"/>
        <c:crossBetween val="midCat"/>
      </c:valAx>
      <c:valAx>
        <c:axId val="117520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SPECIES</a:t>
                </a:r>
                <a:r>
                  <a:rPr lang="en-US" sz="1400" baseline="0"/>
                  <a:t> DENSITY/STATION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17518336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</a:t>
            </a:r>
            <a:r>
              <a:rPr lang="en-US" baseline="0"/>
              <a:t> 24.  BIRD COUNTS IN WETLANDS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45902426936517"/>
          <c:y val="0.1529992547227893"/>
          <c:w val="0.85902022362811581"/>
          <c:h val="0.68061242344706907"/>
        </c:manualLayout>
      </c:layout>
      <c:scatterChart>
        <c:scatterStyle val="lineMarker"/>
        <c:varyColors val="0"/>
        <c:ser>
          <c:idx val="0"/>
          <c:order val="0"/>
          <c:spPr>
            <a:ln w="19050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dk1">
                  <a:tint val="88500"/>
                </a:schemeClr>
              </a:solidFill>
              <a:ln w="6350" cap="flat" cmpd="sng" algn="ctr">
                <a:solidFill>
                  <a:schemeClr val="dk1">
                    <a:tint val="88500"/>
                  </a:schemeClr>
                </a:solidFill>
                <a:prstDash val="solid"/>
                <a:round/>
              </a:ln>
              <a:effectLst/>
            </c:spPr>
          </c:marker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2978572765109569E-2"/>
                  <c:y val="-0.1492313923722497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'AGE WETLANDS'!$I$29:$I$81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7</c:v>
                </c:pt>
                <c:pt idx="37">
                  <c:v>7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9</c:v>
                </c:pt>
                <c:pt idx="44">
                  <c:v>9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12</c:v>
                </c:pt>
                <c:pt idx="51">
                  <c:v>12</c:v>
                </c:pt>
                <c:pt idx="52">
                  <c:v>16</c:v>
                </c:pt>
              </c:numCache>
            </c:numRef>
          </c:xVal>
          <c:yVal>
            <c:numRef>
              <c:f>'AGE WETLANDS'!$J$29:$J$81</c:f>
              <c:numCache>
                <c:formatCode>General</c:formatCode>
                <c:ptCount val="53"/>
                <c:pt idx="0">
                  <c:v>157</c:v>
                </c:pt>
                <c:pt idx="1">
                  <c:v>263</c:v>
                </c:pt>
                <c:pt idx="2">
                  <c:v>45</c:v>
                </c:pt>
                <c:pt idx="3">
                  <c:v>139</c:v>
                </c:pt>
                <c:pt idx="4">
                  <c:v>134</c:v>
                </c:pt>
                <c:pt idx="5">
                  <c:v>32</c:v>
                </c:pt>
                <c:pt idx="6">
                  <c:v>41</c:v>
                </c:pt>
                <c:pt idx="7">
                  <c:v>41</c:v>
                </c:pt>
                <c:pt idx="8">
                  <c:v>59</c:v>
                </c:pt>
                <c:pt idx="9">
                  <c:v>79</c:v>
                </c:pt>
                <c:pt idx="10">
                  <c:v>66</c:v>
                </c:pt>
                <c:pt idx="11">
                  <c:v>52</c:v>
                </c:pt>
                <c:pt idx="12">
                  <c:v>206</c:v>
                </c:pt>
                <c:pt idx="13">
                  <c:v>76</c:v>
                </c:pt>
                <c:pt idx="14">
                  <c:v>28</c:v>
                </c:pt>
                <c:pt idx="15">
                  <c:v>66</c:v>
                </c:pt>
                <c:pt idx="16">
                  <c:v>76</c:v>
                </c:pt>
                <c:pt idx="17">
                  <c:v>211</c:v>
                </c:pt>
                <c:pt idx="18">
                  <c:v>28</c:v>
                </c:pt>
                <c:pt idx="19">
                  <c:v>26</c:v>
                </c:pt>
                <c:pt idx="20">
                  <c:v>66</c:v>
                </c:pt>
                <c:pt idx="21">
                  <c:v>43</c:v>
                </c:pt>
                <c:pt idx="22">
                  <c:v>111</c:v>
                </c:pt>
                <c:pt idx="23">
                  <c:v>558</c:v>
                </c:pt>
                <c:pt idx="24">
                  <c:v>39</c:v>
                </c:pt>
                <c:pt idx="25">
                  <c:v>40</c:v>
                </c:pt>
                <c:pt idx="26">
                  <c:v>37</c:v>
                </c:pt>
                <c:pt idx="27">
                  <c:v>54</c:v>
                </c:pt>
                <c:pt idx="28">
                  <c:v>36</c:v>
                </c:pt>
                <c:pt idx="29">
                  <c:v>75</c:v>
                </c:pt>
                <c:pt idx="30">
                  <c:v>53</c:v>
                </c:pt>
                <c:pt idx="31">
                  <c:v>54</c:v>
                </c:pt>
                <c:pt idx="32">
                  <c:v>44</c:v>
                </c:pt>
                <c:pt idx="33">
                  <c:v>121</c:v>
                </c:pt>
                <c:pt idx="34">
                  <c:v>324</c:v>
                </c:pt>
                <c:pt idx="35">
                  <c:v>62</c:v>
                </c:pt>
                <c:pt idx="36">
                  <c:v>58</c:v>
                </c:pt>
                <c:pt idx="37">
                  <c:v>79</c:v>
                </c:pt>
                <c:pt idx="38">
                  <c:v>47</c:v>
                </c:pt>
                <c:pt idx="39">
                  <c:v>55</c:v>
                </c:pt>
                <c:pt idx="40">
                  <c:v>89</c:v>
                </c:pt>
                <c:pt idx="41">
                  <c:v>163</c:v>
                </c:pt>
                <c:pt idx="42">
                  <c:v>273</c:v>
                </c:pt>
                <c:pt idx="43">
                  <c:v>124</c:v>
                </c:pt>
                <c:pt idx="44">
                  <c:v>81</c:v>
                </c:pt>
                <c:pt idx="45">
                  <c:v>45</c:v>
                </c:pt>
                <c:pt idx="46">
                  <c:v>73</c:v>
                </c:pt>
                <c:pt idx="47">
                  <c:v>98</c:v>
                </c:pt>
                <c:pt idx="48">
                  <c:v>135</c:v>
                </c:pt>
                <c:pt idx="49">
                  <c:v>509</c:v>
                </c:pt>
                <c:pt idx="50">
                  <c:v>188</c:v>
                </c:pt>
                <c:pt idx="51">
                  <c:v>62</c:v>
                </c:pt>
                <c:pt idx="52">
                  <c:v>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EE5-4273-A862-B86A1D19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55104"/>
        <c:axId val="139056640"/>
      </c:scatterChart>
      <c:valAx>
        <c:axId val="139055104"/>
        <c:scaling>
          <c:orientation val="minMax"/>
          <c:max val="1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AGE</a:t>
                </a:r>
                <a:r>
                  <a:rPr lang="en-US" sz="1400" baseline="0"/>
                  <a:t> IN YEARS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56640"/>
        <c:crosses val="autoZero"/>
        <c:crossBetween val="midCat"/>
      </c:valAx>
      <c:valAx>
        <c:axId val="139056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BIRD</a:t>
                </a:r>
                <a:r>
                  <a:rPr lang="en-US" sz="1200" baseline="0"/>
                  <a:t> COUNTS/STATION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55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Figure 4.  Mean Birds/Station from Double Sampling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'Graphs Sampling Dates'!$B$46:$C$46</c:f>
              <c:strCache>
                <c:ptCount val="2"/>
                <c:pt idx="0">
                  <c:v>FIRST DATE</c:v>
                </c:pt>
                <c:pt idx="1">
                  <c:v>SECOND DATE</c:v>
                </c:pt>
              </c:strCache>
            </c:strRef>
          </c:cat>
          <c:val>
            <c:numRef>
              <c:f>'Graphs Sampling Dates'!$B$47:$C$47</c:f>
              <c:numCache>
                <c:formatCode>0.00</c:formatCode>
                <c:ptCount val="2"/>
                <c:pt idx="0">
                  <c:v>15.0375</c:v>
                </c:pt>
                <c:pt idx="1">
                  <c:v>15.025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9-466A-B241-F854260F4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679936"/>
        <c:axId val="112694016"/>
      </c:barChart>
      <c:catAx>
        <c:axId val="11267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694016"/>
        <c:crosses val="autoZero"/>
        <c:auto val="1"/>
        <c:lblAlgn val="ctr"/>
        <c:lblOffset val="100"/>
        <c:noMultiLvlLbl val="0"/>
      </c:catAx>
      <c:valAx>
        <c:axId val="1126940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Birds/Station</a:t>
                </a:r>
              </a:p>
            </c:rich>
          </c:tx>
          <c:layout>
            <c:manualLayout>
              <c:xMode val="edge"/>
              <c:yMode val="edge"/>
              <c:x val="2.7777777777777912E-2"/>
              <c:y val="0.2548727763196282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1267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FIGURE</a:t>
            </a:r>
            <a:r>
              <a:rPr lang="en-US" sz="2000" baseline="0" dirty="0"/>
              <a:t> 21.  SPECIES DENSITY IN WETLANDS</a:t>
            </a:r>
            <a:endParaRPr lang="en-US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58321753898412"/>
          <c:y val="7.4548702245552642E-2"/>
          <c:w val="0.86867376872008661"/>
          <c:h val="0.76952797304122478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0"/>
            <c:trendlineLbl>
              <c:layout>
                <c:manualLayout>
                  <c:x val="4.3545494313210874E-3"/>
                  <c:y val="0.139648221055701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</c:trendlineLbl>
          </c:trendline>
          <c:xVal>
            <c:numRef>
              <c:f>'AGE WETLANDS'!$F$29:$F$81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4</c:v>
                </c:pt>
                <c:pt idx="26">
                  <c:v>4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7</c:v>
                </c:pt>
                <c:pt idx="37">
                  <c:v>7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9</c:v>
                </c:pt>
                <c:pt idx="44">
                  <c:v>9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12</c:v>
                </c:pt>
                <c:pt idx="51">
                  <c:v>12</c:v>
                </c:pt>
                <c:pt idx="52">
                  <c:v>16</c:v>
                </c:pt>
              </c:numCache>
            </c:numRef>
          </c:xVal>
          <c:yVal>
            <c:numRef>
              <c:f>'AGE WETLANDS'!$G$29:$G$81</c:f>
              <c:numCache>
                <c:formatCode>General</c:formatCode>
                <c:ptCount val="53"/>
                <c:pt idx="0">
                  <c:v>16</c:v>
                </c:pt>
                <c:pt idx="1">
                  <c:v>25</c:v>
                </c:pt>
                <c:pt idx="2">
                  <c:v>11</c:v>
                </c:pt>
                <c:pt idx="3">
                  <c:v>15</c:v>
                </c:pt>
                <c:pt idx="4">
                  <c:v>23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11</c:v>
                </c:pt>
                <c:pt idx="9">
                  <c:v>14</c:v>
                </c:pt>
                <c:pt idx="10">
                  <c:v>15</c:v>
                </c:pt>
                <c:pt idx="11">
                  <c:v>10</c:v>
                </c:pt>
                <c:pt idx="12">
                  <c:v>23</c:v>
                </c:pt>
                <c:pt idx="13">
                  <c:v>14</c:v>
                </c:pt>
                <c:pt idx="14">
                  <c:v>10</c:v>
                </c:pt>
                <c:pt idx="15">
                  <c:v>16</c:v>
                </c:pt>
                <c:pt idx="16">
                  <c:v>16</c:v>
                </c:pt>
                <c:pt idx="17">
                  <c:v>21</c:v>
                </c:pt>
                <c:pt idx="18">
                  <c:v>13</c:v>
                </c:pt>
                <c:pt idx="19">
                  <c:v>11</c:v>
                </c:pt>
                <c:pt idx="20">
                  <c:v>15</c:v>
                </c:pt>
                <c:pt idx="21">
                  <c:v>17</c:v>
                </c:pt>
                <c:pt idx="22">
                  <c:v>25</c:v>
                </c:pt>
                <c:pt idx="23">
                  <c:v>33</c:v>
                </c:pt>
                <c:pt idx="24">
                  <c:v>14</c:v>
                </c:pt>
                <c:pt idx="25">
                  <c:v>15</c:v>
                </c:pt>
                <c:pt idx="26">
                  <c:v>14</c:v>
                </c:pt>
                <c:pt idx="27">
                  <c:v>14</c:v>
                </c:pt>
                <c:pt idx="28">
                  <c:v>12</c:v>
                </c:pt>
                <c:pt idx="29">
                  <c:v>18</c:v>
                </c:pt>
                <c:pt idx="30">
                  <c:v>13</c:v>
                </c:pt>
                <c:pt idx="31">
                  <c:v>15</c:v>
                </c:pt>
                <c:pt idx="32">
                  <c:v>15</c:v>
                </c:pt>
                <c:pt idx="33">
                  <c:v>32</c:v>
                </c:pt>
                <c:pt idx="34">
                  <c:v>34</c:v>
                </c:pt>
                <c:pt idx="35">
                  <c:v>11</c:v>
                </c:pt>
                <c:pt idx="36">
                  <c:v>20</c:v>
                </c:pt>
                <c:pt idx="37">
                  <c:v>25</c:v>
                </c:pt>
                <c:pt idx="38">
                  <c:v>17</c:v>
                </c:pt>
                <c:pt idx="39">
                  <c:v>17</c:v>
                </c:pt>
                <c:pt idx="40">
                  <c:v>16</c:v>
                </c:pt>
                <c:pt idx="41">
                  <c:v>27</c:v>
                </c:pt>
                <c:pt idx="42">
                  <c:v>30</c:v>
                </c:pt>
                <c:pt idx="43">
                  <c:v>22</c:v>
                </c:pt>
                <c:pt idx="44">
                  <c:v>21</c:v>
                </c:pt>
                <c:pt idx="45">
                  <c:v>12</c:v>
                </c:pt>
                <c:pt idx="46">
                  <c:v>21</c:v>
                </c:pt>
                <c:pt idx="47">
                  <c:v>22</c:v>
                </c:pt>
                <c:pt idx="48">
                  <c:v>26</c:v>
                </c:pt>
                <c:pt idx="49">
                  <c:v>36</c:v>
                </c:pt>
                <c:pt idx="50">
                  <c:v>24</c:v>
                </c:pt>
                <c:pt idx="51">
                  <c:v>16</c:v>
                </c:pt>
                <c:pt idx="5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B0-41EB-A501-9E6358481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69568"/>
        <c:axId val="117871744"/>
      </c:scatterChart>
      <c:valAx>
        <c:axId val="117869568"/>
        <c:scaling>
          <c:orientation val="minMax"/>
          <c:max val="1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AGE</a:t>
                </a:r>
                <a:r>
                  <a:rPr lang="en-US" sz="1400" baseline="0"/>
                  <a:t>  YEARS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7871744"/>
        <c:crosses val="autoZero"/>
        <c:crossBetween val="midCat"/>
      </c:valAx>
      <c:valAx>
        <c:axId val="117871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SPECIES DENSITY/STATION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178695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Figure 6.  Equitability among Species from Double Sampling</a:t>
            </a:r>
          </a:p>
        </c:rich>
      </c:tx>
      <c:layout>
        <c:manualLayout>
          <c:xMode val="edge"/>
          <c:yMode val="edge"/>
          <c:x val="0.12094444444444449"/>
          <c:y val="2.777777777777791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'Graphs Sampling Dates'!$B$31:$C$31</c:f>
              <c:strCache>
                <c:ptCount val="2"/>
                <c:pt idx="0">
                  <c:v>FIRST DATE</c:v>
                </c:pt>
                <c:pt idx="1">
                  <c:v>SECOND DATE</c:v>
                </c:pt>
              </c:strCache>
            </c:strRef>
          </c:cat>
          <c:val>
            <c:numRef>
              <c:f>'Graphs Sampling Dates'!$B$32:$C$32</c:f>
              <c:numCache>
                <c:formatCode>0.00</c:formatCode>
                <c:ptCount val="2"/>
                <c:pt idx="0" formatCode="General">
                  <c:v>2.66</c:v>
                </c:pt>
                <c:pt idx="1">
                  <c:v>2.9166666666666616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3-428D-820C-1920B276B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03904"/>
        <c:axId val="113034368"/>
      </c:barChart>
      <c:catAx>
        <c:axId val="1130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3034368"/>
        <c:crosses val="autoZero"/>
        <c:auto val="1"/>
        <c:lblAlgn val="ctr"/>
        <c:lblOffset val="100"/>
        <c:noMultiLvlLbl val="0"/>
      </c:catAx>
      <c:valAx>
        <c:axId val="113034368"/>
        <c:scaling>
          <c:orientation val="minMax"/>
          <c:max val="3.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Shannon Ln Species</a:t>
                </a:r>
              </a:p>
            </c:rich>
          </c:tx>
          <c:layout>
            <c:manualLayout>
              <c:xMode val="edge"/>
              <c:yMode val="edge"/>
              <c:x val="1.1352618966107501E-2"/>
              <c:y val="0.261451715087338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00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BIRD COUNT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COUNT</c:v>
                </c:pt>
              </c:strCache>
            </c:strRef>
          </c:tx>
          <c:marker>
            <c:symbol val="none"/>
          </c:marker>
          <c:val>
            <c:numRef>
              <c:f>Sheet1!$C$4:$C$12</c:f>
              <c:numCache>
                <c:formatCode>General</c:formatCode>
                <c:ptCount val="9"/>
                <c:pt idx="0">
                  <c:v>100</c:v>
                </c:pt>
                <c:pt idx="1">
                  <c:v>130</c:v>
                </c:pt>
                <c:pt idx="2">
                  <c:v>145</c:v>
                </c:pt>
                <c:pt idx="3">
                  <c:v>165</c:v>
                </c:pt>
                <c:pt idx="4">
                  <c:v>180</c:v>
                </c:pt>
                <c:pt idx="5">
                  <c:v>190</c:v>
                </c:pt>
                <c:pt idx="6">
                  <c:v>220</c:v>
                </c:pt>
                <c:pt idx="7">
                  <c:v>240</c:v>
                </c:pt>
                <c:pt idx="8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15-48F0-9CE5-0997DE2A8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747456"/>
        <c:axId val="115753728"/>
      </c:lineChart>
      <c:catAx>
        <c:axId val="11574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5753728"/>
        <c:crosses val="autoZero"/>
        <c:auto val="1"/>
        <c:lblAlgn val="ctr"/>
        <c:lblOffset val="100"/>
        <c:noMultiLvlLbl val="0"/>
      </c:catAx>
      <c:valAx>
        <c:axId val="115753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#</a:t>
                </a:r>
                <a:r>
                  <a:rPr lang="en-US" sz="2000" baseline="0"/>
                  <a:t> BIRDS</a:t>
                </a:r>
                <a:endParaRPr lang="en-US" sz="20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5747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FIGURE</a:t>
            </a:r>
            <a:r>
              <a:rPr lang="en-US" sz="2400" baseline="0" dirty="0"/>
              <a:t> 7.  BIRD CENSUS, SA 1, 2005-2017</a:t>
            </a:r>
            <a:endParaRPr lang="en-US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1&amp;2'!$C$13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'Fig 1&amp;2'!$B$14:$B$17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1&amp;2'!$C$14:$C$17</c:f>
              <c:numCache>
                <c:formatCode>0.0</c:formatCode>
                <c:ptCount val="4"/>
                <c:pt idx="0" formatCode="General">
                  <c:v>6</c:v>
                </c:pt>
                <c:pt idx="1">
                  <c:v>5.85</c:v>
                </c:pt>
                <c:pt idx="2">
                  <c:v>20.95</c:v>
                </c:pt>
                <c:pt idx="3">
                  <c:v>18.55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1-4A1F-8A48-DB53FD6045CD}"/>
            </c:ext>
          </c:extLst>
        </c:ser>
        <c:ser>
          <c:idx val="1"/>
          <c:order val="1"/>
          <c:tx>
            <c:strRef>
              <c:f>'Fig 1&amp;2'!$D$13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'Fig 1&amp;2'!$B$14:$B$17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1&amp;2'!$D$14:$D$17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6.55</c:v>
                </c:pt>
                <c:pt idx="2">
                  <c:v>10.850000000000026</c:v>
                </c:pt>
                <c:pt idx="3">
                  <c:v>10.050000000000002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1-4A1F-8A48-DB53FD6045CD}"/>
            </c:ext>
          </c:extLst>
        </c:ser>
        <c:ser>
          <c:idx val="2"/>
          <c:order val="2"/>
          <c:tx>
            <c:strRef>
              <c:f>'Fig 1&amp;2'!$E$13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'Fig 1&amp;2'!$B$14:$B$17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1&amp;2'!$E$14:$E$17</c:f>
              <c:numCache>
                <c:formatCode>General</c:formatCode>
                <c:ptCount val="4"/>
                <c:pt idx="0">
                  <c:v>7.5</c:v>
                </c:pt>
                <c:pt idx="1">
                  <c:v>7.2</c:v>
                </c:pt>
                <c:pt idx="2">
                  <c:v>16.7</c:v>
                </c:pt>
                <c:pt idx="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1-4A1F-8A48-DB53FD6045CD}"/>
            </c:ext>
          </c:extLst>
        </c:ser>
        <c:ser>
          <c:idx val="3"/>
          <c:order val="3"/>
          <c:tx>
            <c:strRef>
              <c:f>'Fig 1&amp;2'!$F$13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'Fig 1&amp;2'!$B$14:$B$17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1&amp;2'!$F$14:$F$17</c:f>
              <c:numCache>
                <c:formatCode>General</c:formatCode>
                <c:ptCount val="4"/>
                <c:pt idx="0">
                  <c:v>12.55</c:v>
                </c:pt>
                <c:pt idx="1">
                  <c:v>8.0500000000000007</c:v>
                </c:pt>
                <c:pt idx="2">
                  <c:v>16.7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61-4A1F-8A48-DB53FD6045CD}"/>
            </c:ext>
          </c:extLst>
        </c:ser>
        <c:ser>
          <c:idx val="4"/>
          <c:order val="4"/>
          <c:tx>
            <c:strRef>
              <c:f>'Fig 1&amp;2'!$G$13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'Fig 1&amp;2'!$B$14:$B$17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1&amp;2'!$G$14:$G$17</c:f>
              <c:numCache>
                <c:formatCode>General</c:formatCode>
                <c:ptCount val="4"/>
                <c:pt idx="0">
                  <c:v>6.05</c:v>
                </c:pt>
                <c:pt idx="1">
                  <c:v>19.3</c:v>
                </c:pt>
                <c:pt idx="2">
                  <c:v>15.5</c:v>
                </c:pt>
                <c:pt idx="3">
                  <c:v>15.55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1-4A1F-8A48-DB53FD604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796224"/>
        <c:axId val="115683328"/>
      </c:barChart>
      <c:catAx>
        <c:axId val="1157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5683328"/>
        <c:crosses val="autoZero"/>
        <c:auto val="1"/>
        <c:lblAlgn val="ctr"/>
        <c:lblOffset val="100"/>
        <c:noMultiLvlLbl val="0"/>
      </c:catAx>
      <c:valAx>
        <c:axId val="115683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MEAN BIRDS</a:t>
                </a:r>
                <a:r>
                  <a:rPr lang="en-US" sz="1600" baseline="0"/>
                  <a:t> PER STATION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5796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Figure 8.  Bird Census, SA 2, 2007-2016</a:t>
            </a:r>
          </a:p>
        </c:rich>
      </c:tx>
      <c:layout>
        <c:manualLayout>
          <c:xMode val="edge"/>
          <c:yMode val="edge"/>
          <c:x val="0.15150085455302609"/>
          <c:y val="3.240740740740818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Years'!$C$7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'Graphs Years'!$B$8:$B$11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Years'!$C$8:$C$11</c:f>
              <c:numCache>
                <c:formatCode>General</c:formatCode>
                <c:ptCount val="4"/>
                <c:pt idx="0">
                  <c:v>9.1</c:v>
                </c:pt>
                <c:pt idx="1">
                  <c:v>8.8000000000000007</c:v>
                </c:pt>
                <c:pt idx="2">
                  <c:v>17.899999999999999</c:v>
                </c:pt>
                <c:pt idx="3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1-4566-9CBA-2C5B48C51A1D}"/>
            </c:ext>
          </c:extLst>
        </c:ser>
        <c:ser>
          <c:idx val="1"/>
          <c:order val="1"/>
          <c:tx>
            <c:strRef>
              <c:f>'Graphs Years'!$D$7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'Graphs Years'!$B$8:$B$11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Years'!$D$8:$D$11</c:f>
              <c:numCache>
                <c:formatCode>General</c:formatCode>
                <c:ptCount val="4"/>
                <c:pt idx="0">
                  <c:v>12.9</c:v>
                </c:pt>
                <c:pt idx="1">
                  <c:v>15.2</c:v>
                </c:pt>
                <c:pt idx="2">
                  <c:v>14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1-4566-9CBA-2C5B48C51A1D}"/>
            </c:ext>
          </c:extLst>
        </c:ser>
        <c:ser>
          <c:idx val="2"/>
          <c:order val="2"/>
          <c:tx>
            <c:strRef>
              <c:f>'Graphs Years'!$E$7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'Graphs Years'!$B$8:$B$11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Years'!$E$8:$E$11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34.9</c:v>
                </c:pt>
                <c:pt idx="2">
                  <c:v>11.3</c:v>
                </c:pt>
                <c:pt idx="3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1-4566-9CBA-2C5B48C51A1D}"/>
            </c:ext>
          </c:extLst>
        </c:ser>
        <c:ser>
          <c:idx val="3"/>
          <c:order val="3"/>
          <c:tx>
            <c:strRef>
              <c:f>'Graphs Years'!$F$7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'Graphs Years'!$B$8:$B$11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Years'!$F$8:$F$11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12.7</c:v>
                </c:pt>
                <c:pt idx="2">
                  <c:v>19.8</c:v>
                </c:pt>
                <c:pt idx="3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F1-4566-9CBA-2C5B48C51A1D}"/>
            </c:ext>
          </c:extLst>
        </c:ser>
        <c:ser>
          <c:idx val="4"/>
          <c:order val="4"/>
          <c:tx>
            <c:strRef>
              <c:f>'Graphs Years'!$G$7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'Graphs Years'!$B$8:$B$11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Years'!$G$8:$G$11</c:f>
              <c:numCache>
                <c:formatCode>General</c:formatCode>
                <c:ptCount val="4"/>
                <c:pt idx="0">
                  <c:v>13.525</c:v>
                </c:pt>
                <c:pt idx="1">
                  <c:v>16.824999999999999</c:v>
                </c:pt>
                <c:pt idx="2">
                  <c:v>14.975000000000026</c:v>
                </c:pt>
                <c:pt idx="3">
                  <c:v>15.100000000000001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1-4566-9CBA-2C5B48C51A1D}"/>
            </c:ext>
          </c:extLst>
        </c:ser>
        <c:ser>
          <c:idx val="5"/>
          <c:order val="5"/>
          <c:tx>
            <c:strRef>
              <c:f>'Graphs Years'!$H$7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'Graphs Years'!$B$8:$B$11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 </c:v>
                </c:pt>
                <c:pt idx="3">
                  <c:v>June</c:v>
                </c:pt>
              </c:strCache>
            </c:strRef>
          </c:cat>
          <c:val>
            <c:numRef>
              <c:f>'Graphs Years'!$H$8:$H$11</c:f>
              <c:numCache>
                <c:formatCode>General</c:formatCode>
                <c:ptCount val="4"/>
                <c:pt idx="0">
                  <c:v>12.2</c:v>
                </c:pt>
                <c:pt idx="1">
                  <c:v>20.6</c:v>
                </c:pt>
                <c:pt idx="2">
                  <c:v>22.2</c:v>
                </c:pt>
                <c:pt idx="3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F1-4566-9CBA-2C5B48C51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06592"/>
        <c:axId val="115808128"/>
      </c:barChart>
      <c:catAx>
        <c:axId val="11580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808128"/>
        <c:crosses val="autoZero"/>
        <c:auto val="1"/>
        <c:lblAlgn val="ctr"/>
        <c:lblOffset val="100"/>
        <c:noMultiLvlLbl val="0"/>
      </c:catAx>
      <c:valAx>
        <c:axId val="115808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MEAN BIRDS PER STATION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5806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Figure 9.  Waterfowl as a Percent</a:t>
            </a:r>
          </a:p>
          <a:p>
            <a:pPr>
              <a:defRPr/>
            </a:pPr>
            <a:r>
              <a:rPr lang="en-US" dirty="0"/>
              <a:t>of Total Birds Reaches F, G, H</a:t>
            </a:r>
          </a:p>
          <a:p>
            <a:pPr>
              <a:defRPr/>
            </a:pP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Data - Reachs F-H'!$BE$9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'Raw Data - Reachs F-H'!$BD$10:$BD$13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'Raw Data - Reachs F-H'!$BE$10:$BE$13</c:f>
              <c:numCache>
                <c:formatCode>0%</c:formatCode>
                <c:ptCount val="4"/>
                <c:pt idx="0">
                  <c:v>0.8958333333333337</c:v>
                </c:pt>
                <c:pt idx="1">
                  <c:v>0.72429906542056421</c:v>
                </c:pt>
                <c:pt idx="2">
                  <c:v>0.14375000000000004</c:v>
                </c:pt>
                <c:pt idx="3">
                  <c:v>0.21376811594203043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6-454D-A1C7-635AB41750E2}"/>
            </c:ext>
          </c:extLst>
        </c:ser>
        <c:ser>
          <c:idx val="1"/>
          <c:order val="1"/>
          <c:tx>
            <c:strRef>
              <c:f>'Raw Data - Reachs F-H'!$BF$9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'Raw Data - Reachs F-H'!$BD$10:$BD$13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'Raw Data - Reachs F-H'!$BF$10:$BF$13</c:f>
              <c:numCache>
                <c:formatCode>0%</c:formatCode>
                <c:ptCount val="4"/>
                <c:pt idx="0">
                  <c:v>0.74482758620690004</c:v>
                </c:pt>
                <c:pt idx="1">
                  <c:v>0.49363867684478596</c:v>
                </c:pt>
                <c:pt idx="2">
                  <c:v>0.3459715639810465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6-454D-A1C7-635AB41750E2}"/>
            </c:ext>
          </c:extLst>
        </c:ser>
        <c:ser>
          <c:idx val="2"/>
          <c:order val="2"/>
          <c:tx>
            <c:strRef>
              <c:f>'Raw Data - Reachs F-H'!$BG$9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'Raw Data - Reachs F-H'!$BD$10:$BD$13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'Raw Data - Reachs F-H'!$BG$10:$BG$13</c:f>
              <c:numCache>
                <c:formatCode>0%</c:formatCode>
                <c:ptCount val="4"/>
                <c:pt idx="0">
                  <c:v>0.7068965517241379</c:v>
                </c:pt>
                <c:pt idx="1">
                  <c:v>0.54455445544554471</c:v>
                </c:pt>
                <c:pt idx="2">
                  <c:v>0.2982456140350877</c:v>
                </c:pt>
                <c:pt idx="3">
                  <c:v>0.24150943396226623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A6-454D-A1C7-635AB41750E2}"/>
            </c:ext>
          </c:extLst>
        </c:ser>
        <c:ser>
          <c:idx val="3"/>
          <c:order val="3"/>
          <c:tx>
            <c:strRef>
              <c:f>'Raw Data - Reachs F-H'!$BH$9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'Raw Data - Reachs F-H'!$BD$10:$BD$13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'Raw Data - Reachs F-H'!$BH$10:$BH$13</c:f>
              <c:numCache>
                <c:formatCode>0%</c:formatCode>
                <c:ptCount val="4"/>
                <c:pt idx="0">
                  <c:v>0.54385964912280704</c:v>
                </c:pt>
                <c:pt idx="1">
                  <c:v>0.57990867579909056</c:v>
                </c:pt>
                <c:pt idx="2">
                  <c:v>0.21757322175732374</c:v>
                </c:pt>
                <c:pt idx="3">
                  <c:v>0.61940298507462344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A6-454D-A1C7-635AB41750E2}"/>
            </c:ext>
          </c:extLst>
        </c:ser>
        <c:ser>
          <c:idx val="4"/>
          <c:order val="4"/>
          <c:tx>
            <c:strRef>
              <c:f>'Raw Data - Reachs F-H'!$BI$9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'Raw Data - Reachs F-H'!$BD$10:$BD$13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'Raw Data - Reachs F-H'!$BI$10:$BI$13</c:f>
              <c:numCache>
                <c:formatCode>0%</c:formatCode>
                <c:ptCount val="4"/>
                <c:pt idx="0">
                  <c:v>0.61085972850679182</c:v>
                </c:pt>
                <c:pt idx="1">
                  <c:v>0.4309764309764329</c:v>
                </c:pt>
                <c:pt idx="2">
                  <c:v>0.19565217391304229</c:v>
                </c:pt>
                <c:pt idx="3">
                  <c:v>0.28770949720670391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A6-454D-A1C7-635AB4175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48704"/>
        <c:axId val="115850240"/>
      </c:barChart>
      <c:catAx>
        <c:axId val="1158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850240"/>
        <c:crosses val="autoZero"/>
        <c:auto val="1"/>
        <c:lblAlgn val="ctr"/>
        <c:lblOffset val="100"/>
        <c:noMultiLvlLbl val="0"/>
      </c:catAx>
      <c:valAx>
        <c:axId val="115850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848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FIGURE 10.  BIRD RICHNESS, SA 1, 2005-2017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3'!$D$7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'Fig 3'!$C$8:$C$11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3'!$D$8:$D$11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F-44D7-99AE-2797BED58F55}"/>
            </c:ext>
          </c:extLst>
        </c:ser>
        <c:ser>
          <c:idx val="1"/>
          <c:order val="1"/>
          <c:tx>
            <c:strRef>
              <c:f>'Fig 3'!$E$7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'Fig 3'!$C$8:$C$11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3'!$E$8:$E$11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F-44D7-99AE-2797BED58F55}"/>
            </c:ext>
          </c:extLst>
        </c:ser>
        <c:ser>
          <c:idx val="2"/>
          <c:order val="2"/>
          <c:tx>
            <c:strRef>
              <c:f>'Fig 3'!$F$7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'Fig 3'!$C$8:$C$11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3'!$F$8:$F$11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29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2F-44D7-99AE-2797BED58F55}"/>
            </c:ext>
          </c:extLst>
        </c:ser>
        <c:ser>
          <c:idx val="3"/>
          <c:order val="3"/>
          <c:tx>
            <c:strRef>
              <c:f>'Fig 3'!$G$7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'Fig 3'!$C$8:$C$11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3'!$G$8:$G$11</c:f>
              <c:numCache>
                <c:formatCode>General</c:formatCode>
                <c:ptCount val="4"/>
                <c:pt idx="0">
                  <c:v>16</c:v>
                </c:pt>
                <c:pt idx="1">
                  <c:v>23</c:v>
                </c:pt>
                <c:pt idx="2">
                  <c:v>37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2F-44D7-99AE-2797BED58F55}"/>
            </c:ext>
          </c:extLst>
        </c:ser>
        <c:ser>
          <c:idx val="4"/>
          <c:order val="4"/>
          <c:tx>
            <c:strRef>
              <c:f>'Fig 3'!$H$7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'Fig 3'!$C$8:$C$11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</c:strCache>
            </c:strRef>
          </c:cat>
          <c:val>
            <c:numRef>
              <c:f>'Fig 3'!$H$8:$H$11</c:f>
              <c:numCache>
                <c:formatCode>General</c:formatCode>
                <c:ptCount val="4"/>
                <c:pt idx="0">
                  <c:v>17</c:v>
                </c:pt>
                <c:pt idx="1">
                  <c:v>33</c:v>
                </c:pt>
                <c:pt idx="2">
                  <c:v>35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2F-44D7-99AE-2797BED58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90432"/>
        <c:axId val="115908608"/>
      </c:barChart>
      <c:catAx>
        <c:axId val="1158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15908608"/>
        <c:crosses val="autoZero"/>
        <c:auto val="1"/>
        <c:lblAlgn val="ctr"/>
        <c:lblOffset val="100"/>
        <c:noMultiLvlLbl val="0"/>
      </c:catAx>
      <c:valAx>
        <c:axId val="115908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SPECIES</a:t>
                </a:r>
                <a:r>
                  <a:rPr lang="en-US" sz="1400" baseline="0"/>
                  <a:t> SAMPLED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58904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FIGURE 11.  SPECIES DENSITY, SA 1, 2005-2017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3'!$C$34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'Fig 3'!$B$35:$B$38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3'!$C$35:$C$38</c:f>
              <c:numCache>
                <c:formatCode>General</c:formatCode>
                <c:ptCount val="4"/>
                <c:pt idx="0">
                  <c:v>2.4499999999999997</c:v>
                </c:pt>
                <c:pt idx="1">
                  <c:v>2.6</c:v>
                </c:pt>
                <c:pt idx="2">
                  <c:v>4.8</c:v>
                </c:pt>
                <c:pt idx="3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0-4E85-8338-CB9AE0F290C4}"/>
            </c:ext>
          </c:extLst>
        </c:ser>
        <c:ser>
          <c:idx val="1"/>
          <c:order val="1"/>
          <c:tx>
            <c:strRef>
              <c:f>'Fig 3'!$D$34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'Fig 3'!$B$35:$B$38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3'!$D$35:$D$38</c:f>
              <c:numCache>
                <c:formatCode>General</c:formatCode>
                <c:ptCount val="4"/>
                <c:pt idx="0">
                  <c:v>2.8</c:v>
                </c:pt>
                <c:pt idx="1">
                  <c:v>2.9</c:v>
                </c:pt>
                <c:pt idx="2">
                  <c:v>5.1499999999999995</c:v>
                </c:pt>
                <c:pt idx="3">
                  <c:v>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0-4E85-8338-CB9AE0F290C4}"/>
            </c:ext>
          </c:extLst>
        </c:ser>
        <c:ser>
          <c:idx val="2"/>
          <c:order val="2"/>
          <c:tx>
            <c:strRef>
              <c:f>'Fig 3'!$E$34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'Fig 3'!$B$35:$B$38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3'!$E$35:$E$38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3.05</c:v>
                </c:pt>
                <c:pt idx="2">
                  <c:v>5.45</c:v>
                </c:pt>
                <c:pt idx="3">
                  <c:v>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20-4E85-8338-CB9AE0F290C4}"/>
            </c:ext>
          </c:extLst>
        </c:ser>
        <c:ser>
          <c:idx val="3"/>
          <c:order val="3"/>
          <c:tx>
            <c:strRef>
              <c:f>'Fig 3'!$F$34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'Fig 3'!$B$35:$B$38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3'!$F$35:$F$38</c:f>
              <c:numCache>
                <c:formatCode>General</c:formatCode>
                <c:ptCount val="4"/>
                <c:pt idx="0">
                  <c:v>3.8</c:v>
                </c:pt>
                <c:pt idx="1">
                  <c:v>3</c:v>
                </c:pt>
                <c:pt idx="2">
                  <c:v>7.6</c:v>
                </c:pt>
                <c:pt idx="3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20-4E85-8338-CB9AE0F290C4}"/>
            </c:ext>
          </c:extLst>
        </c:ser>
        <c:ser>
          <c:idx val="4"/>
          <c:order val="4"/>
          <c:tx>
            <c:strRef>
              <c:f>'Fig 3'!$G$34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'Fig 3'!$B$35:$B$38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'Fig 3'!$G$35:$G$38</c:f>
              <c:numCache>
                <c:formatCode>General</c:formatCode>
                <c:ptCount val="4"/>
                <c:pt idx="0">
                  <c:v>3.05</c:v>
                </c:pt>
                <c:pt idx="1">
                  <c:v>6.7</c:v>
                </c:pt>
                <c:pt idx="2">
                  <c:v>7.75</c:v>
                </c:pt>
                <c:pt idx="3">
                  <c:v>7.1499999999999995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20-4E85-8338-CB9AE0F29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32544"/>
        <c:axId val="116991104"/>
      </c:barChart>
      <c:catAx>
        <c:axId val="11593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6991104"/>
        <c:crosses val="autoZero"/>
        <c:auto val="1"/>
        <c:lblAlgn val="ctr"/>
        <c:lblOffset val="100"/>
        <c:noMultiLvlLbl val="0"/>
      </c:catAx>
      <c:valAx>
        <c:axId val="116991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Mean Species/Station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5932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37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0.38053</cdr:x>
      <cdr:y>0.14943</cdr:y>
    </cdr:from>
    <cdr:to>
      <cdr:x>0.48673</cdr:x>
      <cdr:y>0.28736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66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8% DIFFERENCE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0.46087</cdr:x>
      <cdr:y>0.11364</cdr:y>
    </cdr:from>
    <cdr:to>
      <cdr:x>0.56522</cdr:x>
      <cdr:y>0.25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00" y="76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&lt;0.1% Difference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0.43478</cdr:x>
      <cdr:y>0.1954</cdr:y>
    </cdr:from>
    <cdr:to>
      <cdr:x>0.53913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9% Difference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902BBE-9D8A-4010-8EE6-B89E86B6A876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80BDBE-BB9B-48F7-BD59-05FB422B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4844-2E4A-4258-A432-0F14AA93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001000" cy="5516880"/>
          </a:xfrm>
        </p:spPr>
        <p:txBody>
          <a:bodyPr>
            <a:normAutofit/>
          </a:bodyPr>
          <a:lstStyle/>
          <a:p>
            <a:r>
              <a:rPr lang="en-US" sz="5400" b="1" dirty="0"/>
              <a:t>      BIRD RECOVERY 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   FOLLOWING RIPARIAN   </a:t>
            </a:r>
            <a:br>
              <a:rPr lang="en-US" sz="5400" b="1" dirty="0"/>
            </a:br>
            <a:r>
              <a:rPr lang="en-US" sz="5400" b="1" dirty="0"/>
              <a:t>        REMEDIATION</a:t>
            </a:r>
          </a:p>
        </p:txBody>
      </p:sp>
    </p:spTree>
    <p:extLst>
      <p:ext uri="{BB962C8B-B14F-4D97-AF65-F5344CB8AC3E}">
        <p14:creationId xmlns:p14="http://schemas.microsoft.com/office/powerpoint/2010/main" val="31792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2E71D-681E-4CDD-9D13-A0DFE8327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58674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09600"/>
            <a:ext cx="11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RAMSAY</a:t>
            </a:r>
          </a:p>
        </p:txBody>
      </p:sp>
    </p:spTree>
    <p:extLst>
      <p:ext uri="{BB962C8B-B14F-4D97-AF65-F5344CB8AC3E}">
        <p14:creationId xmlns:p14="http://schemas.microsoft.com/office/powerpoint/2010/main" val="417012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ALLUVIAL S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FC0BB-BEB4-494F-827F-6C8D40A49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chard\Documents\Streamside\2013 Photos\Landscape photos SBC\Brown's Gulch once contam\Brown's Gulch Cr once cont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589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oking Up Reach 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let Sheep Gulch Po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58200" cy="6355080"/>
          </a:xfrm>
        </p:spPr>
        <p:txBody>
          <a:bodyPr>
            <a:normAutofit fontScale="90000"/>
          </a:bodyPr>
          <a:lstStyle/>
          <a:p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SAMPLE SUBAREAS IN ROTATION –</a:t>
            </a:r>
            <a:br>
              <a:rPr lang="en-US" sz="4900" dirty="0"/>
            </a:br>
            <a:r>
              <a:rPr lang="en-US" sz="4900" dirty="0"/>
              <a:t>NOT EACH ONE EACH YEAR.</a:t>
            </a: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START AT DAWN.  SAMPLE EACH STATION (20/SUBAREA) FOR FIVE MEASURED MINUTES.</a:t>
            </a:r>
            <a:br>
              <a:rPr lang="en-US" sz="4900" dirty="0"/>
            </a:br>
            <a:br>
              <a:rPr lang="en-US" sz="4900" dirty="0"/>
            </a:br>
            <a:r>
              <a:rPr lang="en-US" sz="4800" dirty="0"/>
              <a:t> RECORDS BIRDS BY SIGHT AND SOUND </a:t>
            </a:r>
            <a:br>
              <a:rPr lang="en-US" sz="4900" dirty="0"/>
            </a:br>
            <a:br>
              <a:rPr lang="en-US" sz="49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82000" cy="6202680"/>
          </a:xfrm>
        </p:spPr>
        <p:txBody>
          <a:bodyPr>
            <a:normAutofit/>
          </a:bodyPr>
          <a:lstStyle/>
          <a:p>
            <a:r>
              <a:rPr lang="en-US" sz="4800" dirty="0"/>
              <a:t>4 MONTHS.  LATE MARCH, APRIL, MAY, AND JUNE. CAPTURES MIGRATORY BIRDS AND SUMMER RESIDENTS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TAKES &lt;4 HRS. PER SUBAREA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8229600" cy="6431280"/>
          </a:xfrm>
        </p:spPr>
        <p:txBody>
          <a:bodyPr>
            <a:normAutofit/>
          </a:bodyPr>
          <a:lstStyle/>
          <a:p>
            <a:r>
              <a:rPr lang="en-US" sz="5400" b="1" dirty="0"/>
              <a:t>SAMPLED 15 YEARS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SAME METHODS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SAME APPROXIMATE DATES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SAME OBSERVER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583680"/>
          </a:xfrm>
        </p:spPr>
        <p:txBody>
          <a:bodyPr/>
          <a:lstStyle/>
          <a:p>
            <a:r>
              <a:rPr lang="en-US" dirty="0"/>
              <a:t>		</a:t>
            </a:r>
            <a:r>
              <a:rPr lang="en-US" sz="6600" b="1" dirty="0"/>
              <a:t>CLSW	13%</a:t>
            </a:r>
            <a:br>
              <a:rPr lang="en-US" sz="6600" b="1" dirty="0"/>
            </a:br>
            <a:r>
              <a:rPr lang="en-US" sz="6600" b="1" dirty="0"/>
              <a:t>		MALL	12%</a:t>
            </a:r>
            <a:br>
              <a:rPr lang="en-US" sz="6600" b="1" dirty="0"/>
            </a:br>
            <a:r>
              <a:rPr lang="en-US" sz="6600" b="1" dirty="0"/>
              <a:t>		RBGU	  8%</a:t>
            </a:r>
            <a:br>
              <a:rPr lang="en-US" sz="6600" b="1" dirty="0"/>
            </a:br>
            <a:r>
              <a:rPr lang="en-US" sz="6600" b="1" dirty="0"/>
              <a:t>		CAGO	  6%</a:t>
            </a:r>
            <a:br>
              <a:rPr lang="en-US" sz="6600" b="1" dirty="0"/>
            </a:br>
            <a:r>
              <a:rPr lang="en-US" sz="6600" b="1" dirty="0"/>
              <a:t>					-------</a:t>
            </a:r>
            <a:br>
              <a:rPr lang="en-US" sz="6600" b="1" dirty="0"/>
            </a:br>
            <a:r>
              <a:rPr lang="en-US" sz="6600" b="1" dirty="0"/>
              <a:t>					39%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9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914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YOUR FAVORITE BIRD?</a:t>
            </a:r>
          </a:p>
        </p:txBody>
      </p:sp>
    </p:spTree>
    <p:extLst>
      <p:ext uri="{BB962C8B-B14F-4D97-AF65-F5344CB8AC3E}">
        <p14:creationId xmlns:p14="http://schemas.microsoft.com/office/powerpoint/2010/main" val="326113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"/>
            <a:ext cx="8839200" cy="6507480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BIRD HABITAT USE VARIES– </a:t>
            </a:r>
            <a:br>
              <a:rPr lang="en-US" sz="6000" dirty="0"/>
            </a:br>
            <a:r>
              <a:rPr lang="en-US" sz="6000" dirty="0"/>
              <a:t>MOBILITY….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MAY MOVE  SEASONALLY OR DAILY EVEN HOURLY TO MEET HABITAT PREFERENCES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wa for slide sh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8580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Passeriformes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752600"/>
            <a:ext cx="432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120 count SA 2 April 2009</a:t>
            </a:r>
          </a:p>
        </p:txBody>
      </p:sp>
    </p:spTree>
    <p:extLst>
      <p:ext uri="{BB962C8B-B14F-4D97-AF65-F5344CB8AC3E}">
        <p14:creationId xmlns:p14="http://schemas.microsoft.com/office/powerpoint/2010/main" val="391771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58200" cy="6583680"/>
          </a:xfrm>
        </p:spPr>
        <p:txBody>
          <a:bodyPr>
            <a:normAutofit/>
          </a:bodyPr>
          <a:lstStyle/>
          <a:p>
            <a:r>
              <a:rPr lang="en-US" dirty="0"/>
              <a:t>FOOD, WATER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COVER (THERMAL, SECURITY)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SPECIAL HABITATS: NESTING, SLEEPING, MATING.  </a:t>
            </a:r>
            <a:br>
              <a:rPr lang="en-US" dirty="0"/>
            </a:br>
            <a:br>
              <a:rPr lang="en-US" dirty="0"/>
            </a:br>
            <a:r>
              <a:rPr lang="en-US"/>
              <a:t>HUMAN AND DOG VISITS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763000" cy="6583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PARAMETERS</a:t>
            </a:r>
            <a:br>
              <a:rPr lang="en-US" sz="6000" b="1" dirty="0"/>
            </a:br>
            <a:br>
              <a:rPr lang="en-US" dirty="0"/>
            </a:br>
            <a:r>
              <a:rPr lang="en-US" dirty="0"/>
              <a:t>BIRD COUNTS OR DENSITY	</a:t>
            </a:r>
            <a:br>
              <a:rPr lang="en-US" dirty="0"/>
            </a:br>
            <a:r>
              <a:rPr lang="en-US" dirty="0"/>
              <a:t>SPECIES RICHNESS</a:t>
            </a:r>
            <a:br>
              <a:rPr lang="en-US" dirty="0"/>
            </a:br>
            <a:r>
              <a:rPr lang="en-US" dirty="0"/>
              <a:t>SPECIES DENSITY</a:t>
            </a:r>
            <a:br>
              <a:rPr lang="en-US" dirty="0"/>
            </a:br>
            <a:r>
              <a:rPr lang="en-US" dirty="0"/>
              <a:t>SPECIES EQUITABILITY OR EVENNESS </a:t>
            </a:r>
            <a:br>
              <a:rPr lang="en-US" dirty="0"/>
            </a:br>
            <a:r>
              <a:rPr lang="en-US" dirty="0"/>
              <a:t>TROPHIC CLASSES</a:t>
            </a:r>
            <a:br>
              <a:rPr lang="en-US" dirty="0"/>
            </a:br>
            <a:r>
              <a:rPr lang="en-US" dirty="0"/>
              <a:t>HABITATS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58200" cy="6278880"/>
          </a:xfrm>
        </p:spPr>
        <p:txBody>
          <a:bodyPr>
            <a:normAutofit/>
          </a:bodyPr>
          <a:lstStyle/>
          <a:p>
            <a:r>
              <a:rPr lang="en-US" sz="6000" dirty="0"/>
              <a:t>            SPECIES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sz="5400" dirty="0"/>
              <a:t>FUNDAMENTAL UNIT OF   TAXONOMY AND INVENTORY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      BUT NOT DIVERSITY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6600" b="1" dirty="0"/>
              <a:t>         DIVERSITY</a:t>
            </a:r>
            <a:br>
              <a:rPr lang="en-US" sz="6600" b="1" dirty="0"/>
            </a:br>
            <a:r>
              <a:rPr lang="en-US" sz="5400" dirty="0"/>
              <a:t>	Traditional measures of 	species diversity treat all 	species as being equal in all 	respects except their 	abundance.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    </a:t>
            </a:r>
            <a:r>
              <a:rPr lang="en-US" sz="5300" b="1" dirty="0"/>
              <a:t>RICHNESS:  MERE # OF SPP.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   SHANNON INDEX:    EVENESS</a:t>
            </a:r>
            <a:br>
              <a:rPr lang="en-US" sz="4800" b="1" dirty="0"/>
            </a:br>
            <a:r>
              <a:rPr lang="en-US" sz="4800" b="1" dirty="0"/>
              <a:t>     OR EQUITABILITY </a:t>
            </a:r>
            <a:br>
              <a:rPr lang="en-US" sz="4800" b="1" dirty="0"/>
            </a:br>
            <a:r>
              <a:rPr lang="en-US" sz="4400" dirty="0"/>
              <a:t>					         </a:t>
            </a:r>
            <a:r>
              <a:rPr lang="en-US" sz="4400" i="1" baseline="-25000" dirty="0"/>
              <a:t>S</a:t>
            </a:r>
            <a:br>
              <a:rPr lang="en-US" sz="4400" dirty="0"/>
            </a:br>
            <a:r>
              <a:rPr lang="en-US" sz="4400" dirty="0"/>
              <a:t>	H' (Shannon Index) = -∑ </a:t>
            </a:r>
            <a:r>
              <a:rPr lang="en-US" sz="4400" i="1" dirty="0"/>
              <a:t>p</a:t>
            </a:r>
            <a:r>
              <a:rPr lang="en-US" sz="4400" i="1" baseline="-25000" dirty="0"/>
              <a:t>i</a:t>
            </a:r>
            <a:r>
              <a:rPr lang="en-US" sz="4400" dirty="0"/>
              <a:t>  </a:t>
            </a:r>
            <a:r>
              <a:rPr lang="en-US" sz="4400" dirty="0" err="1"/>
              <a:t>ln</a:t>
            </a:r>
            <a:r>
              <a:rPr lang="en-US" sz="4400" dirty="0"/>
              <a:t> </a:t>
            </a:r>
            <a:r>
              <a:rPr lang="en-US" sz="4400" i="1" dirty="0"/>
              <a:t>p</a:t>
            </a:r>
            <a:r>
              <a:rPr lang="en-US" sz="4400" i="1" baseline="-25000" dirty="0"/>
              <a:t>i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					        </a:t>
            </a:r>
            <a:r>
              <a:rPr lang="en-US" sz="4400" i="1" baseline="30000" dirty="0" err="1"/>
              <a:t>i</a:t>
            </a:r>
            <a:r>
              <a:rPr lang="en-US" sz="4400" i="1" baseline="30000" dirty="0"/>
              <a:t>=</a:t>
            </a:r>
            <a:r>
              <a:rPr lang="en-US" sz="4400" baseline="30000" dirty="0"/>
              <a:t>1</a:t>
            </a:r>
            <a:br>
              <a:rPr lang="en-US" sz="4400" dirty="0"/>
            </a:br>
            <a:r>
              <a:rPr lang="en-US" sz="4400" dirty="0"/>
              <a:t>	Where: </a:t>
            </a:r>
            <a:r>
              <a:rPr lang="en-US" sz="4400" i="1" dirty="0"/>
              <a:t>p</a:t>
            </a:r>
            <a:r>
              <a:rPr lang="en-US" sz="4400" i="1" baseline="-25000" dirty="0"/>
              <a:t>i</a:t>
            </a:r>
            <a:r>
              <a:rPr lang="en-US" sz="4400" dirty="0"/>
              <a:t>  is the relative abundance of entity P expressed as a decimal. Lower </a:t>
            </a:r>
            <a:br>
              <a:rPr lang="en-US" sz="4400" dirty="0"/>
            </a:br>
            <a:r>
              <a:rPr lang="en-US" sz="4400" dirty="0"/>
              <a:t>bound 0; upper bound </a:t>
            </a:r>
            <a:r>
              <a:rPr lang="en-US" sz="4400" dirty="0" err="1"/>
              <a:t>Ln</a:t>
            </a:r>
            <a:r>
              <a:rPr lang="en-US" sz="4400" dirty="0"/>
              <a:t> S.</a:t>
            </a:r>
            <a:br>
              <a:rPr lang="en-US" sz="4400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endParaRPr lang="en-US" sz="4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"/>
            <a:ext cx="8610600" cy="6583680"/>
          </a:xfrm>
        </p:spPr>
        <p:txBody>
          <a:bodyPr/>
          <a:lstStyle/>
          <a:p>
            <a:r>
              <a:rPr lang="en-US" dirty="0"/>
              <a:t>100 BIRDS 5 SPECIES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96,1,1,1,1  SHANNON = 0.22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20,20,20,20,20 SHANNON = 1.61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24800" cy="559308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145 bird species comprising 19,152 birds were tallied sampling.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38% Breed Locally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6278880"/>
          </a:xfrm>
        </p:spPr>
        <p:txBody>
          <a:bodyPr>
            <a:normAutofit/>
          </a:bodyPr>
          <a:lstStyle/>
          <a:p>
            <a:r>
              <a:rPr lang="en-US" sz="5400" dirty="0"/>
              <a:t>28%  Yearlong Residents;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56%  Summer Residents;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3%  Winter Residents;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and 13% Migrants.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9795 fix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53292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FLIGHT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56260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Joel Maes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A854D-5E38-4DC4-AF5F-DC81D0E1E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"/>
            <a:ext cx="8686800" cy="6126480"/>
          </a:xfrm>
        </p:spPr>
        <p:txBody>
          <a:bodyPr>
            <a:normAutofit/>
          </a:bodyPr>
          <a:lstStyle/>
          <a:p>
            <a:r>
              <a:rPr lang="en-US" b="1" dirty="0"/>
              <a:t>TROPHIC 		SPECIES 	BIRDS </a:t>
            </a:r>
            <a:br>
              <a:rPr lang="en-US" dirty="0"/>
            </a:br>
            <a:r>
              <a:rPr lang="en-US" dirty="0"/>
              <a:t>				    % 		    %</a:t>
            </a:r>
            <a:br>
              <a:rPr lang="en-US" dirty="0"/>
            </a:br>
            <a:r>
              <a:rPr lang="en-US" dirty="0"/>
              <a:t>Herbivores          10		   10</a:t>
            </a:r>
            <a:br>
              <a:rPr lang="en-US" dirty="0"/>
            </a:br>
            <a:r>
              <a:rPr lang="en-US" dirty="0"/>
              <a:t>Omnivores 	   38		   54</a:t>
            </a:r>
            <a:br>
              <a:rPr lang="en-US" dirty="0"/>
            </a:br>
            <a:r>
              <a:rPr lang="en-US" dirty="0"/>
              <a:t>Invertebrates	   35		   34</a:t>
            </a:r>
            <a:br>
              <a:rPr lang="en-US" dirty="0"/>
            </a:br>
            <a:r>
              <a:rPr lang="en-US" dirty="0"/>
              <a:t>Vertebrates	   17		     2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454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IS A SUBAREA?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dirty="0"/>
              <a:t>We focus on the oldest revegetation to track temporal trends</a:t>
            </a:r>
            <a:r>
              <a:rPr lang="en-US" sz="5400" b="1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53400" cy="5440680"/>
          </a:xfrm>
        </p:spPr>
        <p:txBody>
          <a:bodyPr>
            <a:normAutofit fontScale="90000"/>
          </a:bodyPr>
          <a:lstStyle/>
          <a:p>
            <a:r>
              <a:rPr lang="en-US" dirty="0"/>
              <a:t>					    </a:t>
            </a:r>
            <a:br>
              <a:rPr lang="en-US" dirty="0"/>
            </a:br>
            <a:r>
              <a:rPr lang="en-US" sz="6000" dirty="0"/>
              <a:t>COMPARING TEMPORAL  </a:t>
            </a:r>
            <a:br>
              <a:rPr lang="en-US" sz="6000" dirty="0"/>
            </a:br>
            <a:r>
              <a:rPr lang="en-US" sz="6000" dirty="0"/>
              <a:t>       DATA SETS</a:t>
            </a:r>
            <a:br>
              <a:rPr lang="en-US" sz="6000" dirty="0"/>
            </a:br>
            <a:br>
              <a:rPr lang="en-US" dirty="0"/>
            </a:br>
            <a:r>
              <a:rPr lang="en-US" dirty="0"/>
              <a:t>Sorenson (1948) 	  2C</a:t>
            </a:r>
            <a:br>
              <a:rPr lang="en-US" dirty="0"/>
            </a:br>
            <a:r>
              <a:rPr lang="en-US" dirty="0"/>
              <a:t>Similarity Index =     -----------	</a:t>
            </a:r>
            <a:br>
              <a:rPr lang="en-US" dirty="0"/>
            </a:br>
            <a:r>
              <a:rPr lang="en-US" dirty="0"/>
              <a:t>				       A + B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"/>
            <a:ext cx="9067800" cy="6431280"/>
          </a:xfrm>
        </p:spPr>
        <p:txBody>
          <a:bodyPr>
            <a:normAutofit/>
          </a:bodyPr>
          <a:lstStyle/>
          <a:p>
            <a:r>
              <a:rPr lang="en-US" sz="4300" dirty="0"/>
              <a:t>		</a:t>
            </a:r>
            <a:r>
              <a:rPr lang="en-US" sz="4800" b="1" dirty="0"/>
              <a:t>SUBAREA 1   </a:t>
            </a:r>
            <a:r>
              <a:rPr lang="az-Cyrl-AZ" sz="4800" b="1" dirty="0"/>
              <a:t>µ</a:t>
            </a:r>
            <a:r>
              <a:rPr lang="en-US" sz="4800" b="1" dirty="0"/>
              <a:t> = 66%</a:t>
            </a:r>
            <a:br>
              <a:rPr lang="en-US" sz="4800" b="1" dirty="0"/>
            </a:br>
            <a:br>
              <a:rPr lang="en-US" sz="4300" dirty="0"/>
            </a:br>
            <a:r>
              <a:rPr lang="en-US" sz="4300" dirty="0"/>
              <a:t>2005	100</a:t>
            </a:r>
            <a:br>
              <a:rPr lang="en-US" sz="4300" dirty="0"/>
            </a:br>
            <a:r>
              <a:rPr lang="en-US" sz="4300" dirty="0"/>
              <a:t>2006      66     100</a:t>
            </a:r>
            <a:br>
              <a:rPr lang="en-US" sz="4300" dirty="0"/>
            </a:br>
            <a:r>
              <a:rPr lang="en-US" sz="4300" dirty="0"/>
              <a:t>2010   	  86       61       100</a:t>
            </a:r>
            <a:br>
              <a:rPr lang="en-US" sz="4300" dirty="0"/>
            </a:br>
            <a:r>
              <a:rPr lang="en-US" sz="4300" dirty="0"/>
              <a:t>2013	  60       56 	 	64     100</a:t>
            </a:r>
            <a:br>
              <a:rPr lang="en-US" sz="4300" dirty="0"/>
            </a:br>
            <a:r>
              <a:rPr lang="en-US" sz="4300" dirty="0"/>
              <a:t>2017	  60	50	       82       71  100 </a:t>
            </a:r>
            <a:br>
              <a:rPr lang="en-US" sz="4300" dirty="0"/>
            </a:br>
            <a:r>
              <a:rPr lang="en-US" sz="4300" dirty="0"/>
              <a:t>		</a:t>
            </a:r>
            <a:r>
              <a:rPr lang="en-US" sz="3600" dirty="0"/>
              <a:t>2005     2006      2010   2013  2017</a:t>
            </a:r>
            <a:br>
              <a:rPr lang="en-US" sz="4300" dirty="0"/>
            </a:br>
            <a:endParaRPr lang="en-US" sz="43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"/>
            <a:ext cx="9067800" cy="6431280"/>
          </a:xfrm>
        </p:spPr>
        <p:txBody>
          <a:bodyPr>
            <a:normAutofit/>
          </a:bodyPr>
          <a:lstStyle/>
          <a:p>
            <a:r>
              <a:rPr lang="en-US" sz="4300" dirty="0"/>
              <a:t>		</a:t>
            </a:r>
            <a:r>
              <a:rPr lang="en-US" sz="4800" b="1" dirty="0"/>
              <a:t>SUBAREA 2   </a:t>
            </a:r>
            <a:r>
              <a:rPr lang="az-Cyrl-AZ" sz="4800" b="1" dirty="0"/>
              <a:t>µ</a:t>
            </a:r>
            <a:r>
              <a:rPr lang="en-US" sz="4800" b="1" dirty="0"/>
              <a:t> = 66%</a:t>
            </a:r>
            <a:br>
              <a:rPr lang="en-US" sz="4800" b="1" dirty="0"/>
            </a:br>
            <a:br>
              <a:rPr lang="en-US" sz="4300" dirty="0"/>
            </a:br>
            <a:r>
              <a:rPr lang="en-US" sz="4400" dirty="0"/>
              <a:t>2009	100</a:t>
            </a:r>
            <a:br>
              <a:rPr lang="en-US" sz="4400" dirty="0"/>
            </a:br>
            <a:r>
              <a:rPr lang="en-US" sz="4400" dirty="0"/>
              <a:t>2012      60     100</a:t>
            </a:r>
            <a:br>
              <a:rPr lang="en-US" sz="4400" dirty="0"/>
            </a:br>
            <a:r>
              <a:rPr lang="en-US" sz="4400" dirty="0"/>
              <a:t>2014   	  81       72       100</a:t>
            </a:r>
            <a:br>
              <a:rPr lang="en-US" sz="4400" dirty="0"/>
            </a:br>
            <a:r>
              <a:rPr lang="en-US" sz="4400" dirty="0"/>
              <a:t>2016	  56       64 	 	63     100</a:t>
            </a:r>
            <a:br>
              <a:rPr lang="en-US" sz="4400" dirty="0"/>
            </a:br>
            <a:r>
              <a:rPr lang="en-US" sz="4400" dirty="0"/>
              <a:t>	      2009   2012   2014   2016  </a:t>
            </a:r>
            <a:br>
              <a:rPr lang="en-US" sz="4400" dirty="0"/>
            </a:br>
            <a:endParaRPr lang="en-US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"/>
            <a:ext cx="8382000" cy="5974080"/>
          </a:xfrm>
        </p:spPr>
        <p:txBody>
          <a:bodyPr>
            <a:normAutofit/>
          </a:bodyPr>
          <a:lstStyle/>
          <a:p>
            <a:r>
              <a:rPr lang="en-US" sz="5400" b="1" dirty="0"/>
              <a:t>#1.  SIMILARITIES ARE </a:t>
            </a:r>
            <a:br>
              <a:rPr lang="en-US" sz="5400" b="1" dirty="0"/>
            </a:br>
            <a:r>
              <a:rPr lang="en-US" sz="5400" b="1" dirty="0"/>
              <a:t>RATHER LOW, NO PATTERN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FORETELLS WEAK </a:t>
            </a:r>
            <a:br>
              <a:rPr lang="en-US" sz="5400" b="1" dirty="0"/>
            </a:br>
            <a:r>
              <a:rPr lang="en-US" sz="5400" b="1" dirty="0"/>
              <a:t>TEMPORAL RELATIONS</a:t>
            </a:r>
            <a:br>
              <a:rPr lang="en-US" sz="5400" b="1" dirty="0"/>
            </a:br>
            <a:r>
              <a:rPr lang="en-US" sz="5400" b="1" dirty="0"/>
              <a:t>IN SPECIES COMPOSITION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454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IS SAMPLING ADEQUATE </a:t>
            </a:r>
            <a:br>
              <a:rPr lang="en-US" sz="5400" b="1" dirty="0"/>
            </a:br>
            <a:r>
              <a:rPr lang="en-US" sz="5400" b="1" dirty="0"/>
              <a:t>TO REVEAL TEMPORAL TRENDS?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228600"/>
          <a:ext cx="8610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152400"/>
          <a:ext cx="8763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763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202680"/>
          </a:xfrm>
        </p:spPr>
        <p:txBody>
          <a:bodyPr>
            <a:normAutofit/>
          </a:bodyPr>
          <a:lstStyle/>
          <a:p>
            <a:r>
              <a:rPr lang="en-US" sz="5400" b="1" dirty="0"/>
              <a:t>FLOOD AT THE TURN </a:t>
            </a:r>
            <a:br>
              <a:rPr lang="en-US" sz="5400" b="1" dirty="0"/>
            </a:br>
            <a:r>
              <a:rPr lang="en-US" sz="5400" b="1" dirty="0"/>
              <a:t>OF THE 19</a:t>
            </a:r>
            <a:r>
              <a:rPr lang="en-US" sz="5400" b="1" baseline="30000" dirty="0"/>
              <a:t>TH</a:t>
            </a:r>
            <a:r>
              <a:rPr lang="en-US" sz="5400" b="1" dirty="0"/>
              <a:t> CENTURY</a:t>
            </a:r>
            <a:br>
              <a:rPr lang="en-US" sz="5400" b="1" dirty="0"/>
            </a:br>
            <a:r>
              <a:rPr lang="en-US" sz="5400" b="1" dirty="0"/>
              <a:t>DEPOSITED BUTTE MINE WASTE IN THE SILVER BOW CREEK FLOODPLAIN.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9067800" cy="58674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FOR SIGNIFICANT DIFFERENCES: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MORE IN MARCH AND APRIL</a:t>
            </a:r>
            <a:br>
              <a:rPr lang="en-US" b="1" dirty="0"/>
            </a:br>
            <a:r>
              <a:rPr lang="en-US" b="1" dirty="0"/>
              <a:t>LESS IN MAY AND JUNE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FOR POOLED MONTHS, NO DIFFERENCE TO 10% DUE DIFFERENCES IN SAMPLE DATE.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E2047-3DF0-4A91-B060-40EF0F9AB0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28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848600" cy="1783080"/>
          </a:xfrm>
        </p:spPr>
        <p:txBody>
          <a:bodyPr>
            <a:normAutofit fontScale="90000"/>
          </a:bodyPr>
          <a:lstStyle/>
          <a:p>
            <a:br>
              <a:rPr lang="en-US" sz="4800" b="1" dirty="0"/>
            </a:br>
            <a:r>
              <a:rPr lang="en-US" sz="4800" b="1" dirty="0"/>
              <a:t>	TRENDS IN BIRD QUANTITY</a:t>
            </a:r>
            <a:br>
              <a:rPr lang="en-US" sz="4800" b="1" dirty="0"/>
            </a:br>
            <a:br>
              <a:rPr lang="en-US" sz="4800" b="1" dirty="0"/>
            </a:br>
            <a:endParaRPr lang="en-US" sz="48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2057400"/>
          <a:ext cx="6553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6437541"/>
              </p:ext>
            </p:extLst>
          </p:nvPr>
        </p:nvGraphicFramePr>
        <p:xfrm>
          <a:off x="304800" y="228600"/>
          <a:ext cx="8534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457200"/>
          <a:ext cx="8305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24800" cy="52882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LESSON #2.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IF YOU BUILD IT,</a:t>
            </a:r>
            <a:br>
              <a:rPr lang="en-US" sz="5400" b="1" dirty="0"/>
            </a:br>
            <a:r>
              <a:rPr lang="en-US" sz="5400" b="1" dirty="0"/>
              <a:t>BIRDS COME QUICKLY</a:t>
            </a:r>
            <a:br>
              <a:rPr lang="en-US" sz="5400" b="1" dirty="0"/>
            </a:br>
            <a:r>
              <a:rPr lang="en-US" sz="5400" b="1" dirty="0"/>
              <a:t>AND NOT MANY MORE</a:t>
            </a:r>
            <a:br>
              <a:rPr lang="en-US" sz="5400" b="1" dirty="0"/>
            </a:br>
            <a:r>
              <a:rPr lang="en-US" sz="5400" b="1" dirty="0"/>
              <a:t>COME LATER.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2DB48-24D2-452D-A1F8-BBB80F310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23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2515E-9E10-4A50-84AE-4E1C27307E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66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540296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51688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TRENDS IN SPECIES RICHNESS AND EQUITABILITY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1A1807-22F9-40A0-A60D-389700578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097470"/>
              </p:ext>
            </p:extLst>
          </p:nvPr>
        </p:nvGraphicFramePr>
        <p:xfrm>
          <a:off x="1143000" y="1447800"/>
          <a:ext cx="5845175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1530000" imgH="516600" progId="Package">
                  <p:embed/>
                </p:oleObj>
              </mc:Choice>
              <mc:Fallback>
                <p:oleObj name="Packager Shell Object" showAsIcon="1" r:id="rId3" imgW="1530000" imgH="516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447800"/>
                        <a:ext cx="5845175" cy="614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3F569BD-EB89-4899-BC54-CA5042ABD5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46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1" y="457200"/>
          <a:ext cx="8458200" cy="579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1" y="609600"/>
          <a:ext cx="8382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609600"/>
          <a:ext cx="8077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936EB0-E3E7-41EA-8EA1-55BA7A81C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471990"/>
              </p:ext>
            </p:extLst>
          </p:nvPr>
        </p:nvGraphicFramePr>
        <p:xfrm>
          <a:off x="152400" y="152401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2805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1" y="228600"/>
          <a:ext cx="861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1" y="15240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A3AF0F-CA61-4E3C-9113-B8D94028F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512605"/>
              </p:ext>
            </p:extLst>
          </p:nvPr>
        </p:nvGraphicFramePr>
        <p:xfrm>
          <a:off x="152400" y="152400"/>
          <a:ext cx="883919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7094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24800" cy="6050280"/>
          </a:xfrm>
        </p:spPr>
        <p:txBody>
          <a:bodyPr>
            <a:normAutofit/>
          </a:bodyPr>
          <a:lstStyle/>
          <a:p>
            <a:r>
              <a:rPr lang="en-US" sz="4800" b="1" dirty="0"/>
              <a:t>LESSON #3.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BIRD DIVERSITY INCREASES </a:t>
            </a:r>
            <a:br>
              <a:rPr lang="en-US" sz="4800" b="1" dirty="0"/>
            </a:br>
            <a:r>
              <a:rPr lang="en-US" sz="4800" b="1" dirty="0"/>
              <a:t>OVER TIME ESPECIALLY IN MAY AND JUNE.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77200" cy="5974080"/>
          </a:xfrm>
        </p:spPr>
        <p:txBody>
          <a:bodyPr/>
          <a:lstStyle/>
          <a:p>
            <a:pPr algn="ctr"/>
            <a:r>
              <a:rPr lang="en-US" b="1" dirty="0"/>
              <a:t>TRENDS IN HABITAT USE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AND HABITAT HETEROGENEITY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12221174"/>
              </p:ext>
            </p:extLst>
          </p:nvPr>
        </p:nvGraphicFramePr>
        <p:xfrm>
          <a:off x="228600" y="152400"/>
          <a:ext cx="8686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6781800"/>
          </a:xfrm>
        </p:spPr>
        <p:txBody>
          <a:bodyPr>
            <a:normAutofit fontScale="90000"/>
          </a:bodyPr>
          <a:lstStyle/>
          <a:p>
            <a:r>
              <a:rPr lang="en-US" dirty="0"/>
              <a:t>SILVER BOW CREEK REMEDIATION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Remove 6.1 MM CY Mine Waste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Relocate stream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Coversoil to grade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Revegetate</a:t>
            </a:r>
            <a:r>
              <a:rPr lang="en-US" dirty="0"/>
              <a:t> 2000-2014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1524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6050280"/>
          </a:xfrm>
        </p:spPr>
        <p:txBody>
          <a:bodyPr/>
          <a:lstStyle/>
          <a:p>
            <a:r>
              <a:rPr lang="en-US" b="1" dirty="0"/>
              <a:t>LESSON #4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HUGE HABITAT DIFFERENTIAL </a:t>
            </a:r>
            <a:br>
              <a:rPr lang="en-US" b="1" dirty="0"/>
            </a:br>
            <a:r>
              <a:rPr lang="en-US" b="1" dirty="0"/>
              <a:t>WITHIN SUBAREAS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HABITAT USE PATTERN IS </a:t>
            </a:r>
            <a:br>
              <a:rPr lang="en-US" b="1" dirty="0"/>
            </a:br>
            <a:r>
              <a:rPr lang="en-US" b="1" dirty="0"/>
              <a:t>PRETTY CONSTANT OVER TIME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43128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    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	</a:t>
            </a:r>
            <a:r>
              <a:rPr lang="en-US" sz="5400" b="1" dirty="0"/>
              <a:t>SPECIAL HABITATS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 FLUVIAL TALL SHRUB TYPE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        #1 HABITAT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	46% OF STATIONS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b="1" dirty="0"/>
              <a:t> 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 from walking bridge downstrea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876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 YEARS OLD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 downstream walking bridg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486400"/>
            <a:ext cx="216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12 YEARS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82989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7123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76200"/>
          <a:ext cx="8839199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82000" cy="62788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</a:t>
            </a:r>
            <a:r>
              <a:rPr lang="en-US" sz="6000" b="1" dirty="0"/>
              <a:t>SO FAR BIRDS ARE </a:t>
            </a:r>
            <a:br>
              <a:rPr lang="en-US" sz="6000" b="1" dirty="0"/>
            </a:br>
            <a:r>
              <a:rPr lang="en-US" sz="6000" b="1" dirty="0"/>
              <a:t>	  MERE NUMBERS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The cumulative summaries provided so far blend sometimes contrary trends for different species and can mask differential use by habitat specialists.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635508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WE SEE ONLY </a:t>
            </a:r>
            <a:br>
              <a:rPr lang="en-US" sz="6600" b="1" dirty="0"/>
            </a:br>
            <a:r>
              <a:rPr lang="en-US" sz="6600" b="1" dirty="0"/>
              <a:t>THE NET EFFECT</a:t>
            </a:r>
            <a:br>
              <a:rPr lang="en-US" sz="6600" b="1" dirty="0"/>
            </a:br>
            <a:r>
              <a:rPr lang="en-US" sz="6600" b="1" dirty="0"/>
              <a:t>FROM COUNTING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6355080"/>
          </a:xfrm>
        </p:spPr>
        <p:txBody>
          <a:bodyPr/>
          <a:lstStyle/>
          <a:p>
            <a:r>
              <a:rPr lang="en-US" sz="5400" b="1" dirty="0"/>
              <a:t>LOOK AT THREE </a:t>
            </a:r>
            <a:br>
              <a:rPr lang="en-US" sz="5400" b="1" dirty="0"/>
            </a:br>
            <a:r>
              <a:rPr lang="en-US" sz="5400" b="1" dirty="0"/>
              <a:t>HABITAT SPECIALISTS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dirty="0"/>
              <a:t>1. </a:t>
            </a:r>
            <a:r>
              <a:rPr lang="en-US" b="1" dirty="0"/>
              <a:t>WILLOW FLYCATCHTER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82000" cy="5974080"/>
          </a:xfrm>
        </p:spPr>
        <p:txBody>
          <a:bodyPr>
            <a:normAutofit fontScale="90000"/>
          </a:bodyPr>
          <a:lstStyle/>
          <a:p>
            <a:br>
              <a:rPr lang="en-US" sz="6700" b="1" dirty="0"/>
            </a:br>
            <a:r>
              <a:rPr lang="en-US" sz="6700" b="1" dirty="0"/>
              <a:t>ONE ASPECT OF THE RECOVERY PROCCESS</a:t>
            </a:r>
            <a:br>
              <a:rPr lang="en-US" dirty="0"/>
            </a:br>
            <a:br>
              <a:rPr lang="en-US" dirty="0"/>
            </a:br>
            <a:r>
              <a:rPr lang="en-US" sz="5300" b="1" dirty="0"/>
              <a:t>BIRD USE IN A RESTORED RIPARIAN CORRIDOR, SOUTHWEST MONTANA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FL_2_edite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8763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643128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INSECTIVOROUS – AERIAL FORAGER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DARTS OUT FROM ELEVATED</a:t>
            </a:r>
            <a:br>
              <a:rPr lang="en-US" dirty="0"/>
            </a:br>
            <a:r>
              <a:rPr lang="en-US" dirty="0"/>
              <a:t>PERCHES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SOUTHWESTERN SSP. ENDANGERED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848600" cy="6126480"/>
          </a:xfrm>
        </p:spPr>
        <p:txBody>
          <a:bodyPr>
            <a:normAutofit/>
          </a:bodyPr>
          <a:lstStyle/>
          <a:p>
            <a:r>
              <a:rPr lang="en-US" dirty="0"/>
              <a:t>		 WILLOW AGE YEARS </a:t>
            </a:r>
            <a:br>
              <a:rPr lang="en-US" dirty="0"/>
            </a:br>
            <a:r>
              <a:rPr lang="en-US" dirty="0"/>
              <a:t>		6-10	7-13	11-17</a:t>
            </a:r>
            <a:br>
              <a:rPr lang="en-US" dirty="0"/>
            </a:br>
            <a:r>
              <a:rPr lang="en-US" dirty="0"/>
              <a:t>		-----------------------------------</a:t>
            </a:r>
            <a:br>
              <a:rPr lang="en-US" dirty="0"/>
            </a:br>
            <a:r>
              <a:rPr lang="en-US" dirty="0"/>
              <a:t>	     WIFL COUNTS IN JUNE </a:t>
            </a:r>
            <a:br>
              <a:rPr lang="en-US" dirty="0"/>
            </a:br>
            <a:r>
              <a:rPr lang="en-US" dirty="0"/>
              <a:t>SA 1	  2	  	14	 	 18</a:t>
            </a:r>
            <a:br>
              <a:rPr lang="en-US" dirty="0"/>
            </a:br>
            <a:r>
              <a:rPr lang="en-US" dirty="0"/>
              <a:t>SA 2	  2		  9		 12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oking down Reach 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762000"/>
            <a:ext cx="6365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FIRST WILLOW FLYCATCHER SEEN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7 YRS. AFTER WILLOW PLANTING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650748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 	     PALUSTRINE</a:t>
            </a:r>
            <a:br>
              <a:rPr lang="en-US" sz="6000" b="1" dirty="0"/>
            </a:br>
            <a:r>
              <a:rPr lang="en-US" sz="6000" b="1" dirty="0"/>
              <a:t>          WETLANDS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sz="6000" dirty="0"/>
              <a:t>#2 HABITAT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	  21% OF STATIONS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6477000"/>
          </a:xfrm>
        </p:spPr>
        <p:txBody>
          <a:bodyPr>
            <a:normAutofit/>
          </a:bodyPr>
          <a:lstStyle/>
          <a:p>
            <a:r>
              <a:rPr lang="en-US" dirty="0"/>
              <a:t>  EMERGENT PLANTS: cattails, spike rush, bulrushes, water sedge, tufted </a:t>
            </a:r>
            <a:r>
              <a:rPr lang="en-US" dirty="0" err="1"/>
              <a:t>hairgrass</a:t>
            </a:r>
            <a:r>
              <a:rPr lang="en-US" dirty="0"/>
              <a:t>, American speedwell.  Some woody plants, e.g., certain  willows and </a:t>
            </a:r>
            <a:r>
              <a:rPr lang="en-US" dirty="0" err="1"/>
              <a:t>buffaloberry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ch F wetl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4800600"/>
            <a:ext cx="208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Reach F SA 2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9489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64437617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82000" cy="6431280"/>
          </a:xfrm>
        </p:spPr>
        <p:txBody>
          <a:bodyPr/>
          <a:lstStyle/>
          <a:p>
            <a:r>
              <a:rPr lang="en-US" dirty="0"/>
              <a:t>2. MARSH WREN – INSECTIVORE</a:t>
            </a:r>
            <a:br>
              <a:rPr lang="en-US" dirty="0"/>
            </a:br>
            <a:r>
              <a:rPr lang="en-US" dirty="0"/>
              <a:t>SUMMER VISITOR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Their abundance tracks the succession of tall herbaceous plants such as cattails and bulrush and their spread in wetlands.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#3 Browns fix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9-1998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WR_1_edited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0"/>
            <a:ext cx="861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24800" cy="6126480"/>
          </a:xfrm>
        </p:spPr>
        <p:txBody>
          <a:bodyPr>
            <a:normAutofit/>
          </a:bodyPr>
          <a:lstStyle/>
          <a:p>
            <a:r>
              <a:rPr lang="en-US" dirty="0"/>
              <a:t>		 	    SA 2</a:t>
            </a:r>
            <a:br>
              <a:rPr lang="en-US" dirty="0"/>
            </a:br>
            <a:r>
              <a:rPr lang="en-US" dirty="0"/>
              <a:t>		 MAWR COUNTS</a:t>
            </a:r>
            <a:br>
              <a:rPr lang="en-US" dirty="0"/>
            </a:br>
            <a:r>
              <a:rPr lang="en-US" dirty="0"/>
              <a:t>		2014		2016</a:t>
            </a:r>
            <a:br>
              <a:rPr lang="en-US" dirty="0"/>
            </a:br>
            <a:r>
              <a:rPr lang="en-US" dirty="0"/>
              <a:t>APRIL	   0			   3</a:t>
            </a:r>
            <a:br>
              <a:rPr lang="en-US" dirty="0"/>
            </a:br>
            <a:r>
              <a:rPr lang="en-US" dirty="0"/>
              <a:t>MAY	   0			   7	</a:t>
            </a:r>
            <a:br>
              <a:rPr lang="en-US" dirty="0"/>
            </a:br>
            <a:r>
              <a:rPr lang="en-US" dirty="0"/>
              <a:t>JUNE	   0			 10</a:t>
            </a:r>
            <a:br>
              <a:rPr lang="en-US" dirty="0"/>
            </a:br>
            <a:r>
              <a:rPr lang="en-US" dirty="0"/>
              <a:t>	</a:t>
            </a:r>
            <a:endParaRPr lang="en-US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ssler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2438400"/>
            <a:ext cx="24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Reach E SA 1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534400" cy="635508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SOME HABITAT SPECIALISTS</a:t>
            </a:r>
            <a:br>
              <a:rPr lang="en-US" sz="4900" b="1" dirty="0"/>
            </a:br>
            <a:r>
              <a:rPr lang="en-US" sz="4900" b="1" dirty="0"/>
              <a:t>PREFER MORE OPEN HABITATS</a:t>
            </a:r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/>
              <a:t>3.  SPOTTED SANDPIPER</a:t>
            </a:r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/>
              <a:t>SUMMER SHOREBIRD</a:t>
            </a:r>
            <a:br>
              <a:rPr lang="en-US" sz="4900" b="1" dirty="0"/>
            </a:br>
            <a:r>
              <a:rPr lang="en-US" sz="4900" b="1" dirty="0"/>
              <a:t>FEEDS ON INVERTEBRATES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potted Sandpiper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37160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Bob </a:t>
            </a:r>
            <a:r>
              <a:rPr lang="en-US" sz="2800" dirty="0" err="1"/>
              <a:t>Martinka</a:t>
            </a:r>
            <a:endParaRPr lang="en-US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bank seeding 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ckerville downstream 1 the Cr. goes righ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dy but look at the willow reg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58978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SUBAREA 4 LOTS OF POND MARGINS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		 SPSA COUNTED</a:t>
            </a:r>
            <a:br>
              <a:rPr lang="en-US" b="1" dirty="0"/>
            </a:br>
            <a:r>
              <a:rPr lang="en-US" b="1" dirty="0"/>
              <a:t>		JUNE		</a:t>
            </a:r>
            <a:r>
              <a:rPr lang="en-US" b="1" dirty="0" err="1"/>
              <a:t>JUNE</a:t>
            </a:r>
            <a:br>
              <a:rPr lang="en-US" b="1" dirty="0"/>
            </a:br>
            <a:r>
              <a:rPr lang="en-US" b="1" dirty="0"/>
              <a:t>		2014		2016</a:t>
            </a:r>
            <a:br>
              <a:rPr lang="en-US" b="1" dirty="0"/>
            </a:br>
            <a:r>
              <a:rPr lang="en-US" b="1" dirty="0"/>
              <a:t>		----------------------------</a:t>
            </a:r>
            <a:br>
              <a:rPr lang="en-US" b="1" dirty="0"/>
            </a:br>
            <a:r>
              <a:rPr lang="en-US" b="1" dirty="0"/>
              <a:t>		  38	 	 	  27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763000" cy="6126480"/>
          </a:xfrm>
        </p:spPr>
        <p:txBody>
          <a:bodyPr>
            <a:normAutofit/>
          </a:bodyPr>
          <a:lstStyle/>
          <a:p>
            <a:r>
              <a:rPr lang="en-US" b="1" dirty="0"/>
              <a:t>				SA 1</a:t>
            </a:r>
            <a:br>
              <a:rPr lang="en-US" b="1" dirty="0"/>
            </a:br>
            <a:r>
              <a:rPr lang="en-US" b="1" dirty="0"/>
              <a:t>					</a:t>
            </a:r>
            <a:br>
              <a:rPr lang="en-US" b="1" dirty="0"/>
            </a:br>
            <a:r>
              <a:rPr lang="en-US" sz="4000" b="1" dirty="0"/>
              <a:t>2005	2006	2010	2013 	2017</a:t>
            </a:r>
            <a:br>
              <a:rPr lang="en-US" sz="4000" b="1" dirty="0"/>
            </a:br>
            <a:r>
              <a:rPr lang="en-US" sz="4000" b="1" dirty="0"/>
              <a:t>------------------------------------------------------------------</a:t>
            </a:r>
            <a:br>
              <a:rPr lang="en-US" sz="4000" b="1" dirty="0"/>
            </a:br>
            <a:r>
              <a:rPr lang="en-US" sz="4000" b="1" dirty="0"/>
              <a:t>  17		  13	 	   4	 	   4	 	   4	</a:t>
            </a:r>
            <a:r>
              <a:rPr lang="en-US" sz="4000" dirty="0"/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S GULCH PRECONTA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5974080"/>
          </a:xfrm>
        </p:spPr>
        <p:txBody>
          <a:bodyPr>
            <a:normAutofit/>
          </a:bodyPr>
          <a:lstStyle/>
          <a:p>
            <a:r>
              <a:rPr lang="en-US" dirty="0"/>
              <a:t>    				</a:t>
            </a:r>
            <a:r>
              <a:rPr lang="en-US" b="1" dirty="0"/>
              <a:t>SA 2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  2009		2012	2014	2016</a:t>
            </a:r>
            <a:br>
              <a:rPr lang="en-US" b="1" dirty="0"/>
            </a:br>
            <a:r>
              <a:rPr lang="en-US" b="1" dirty="0"/>
              <a:t>   --------------------------------------------------</a:t>
            </a:r>
            <a:br>
              <a:rPr lang="en-US" b="1" dirty="0"/>
            </a:br>
            <a:r>
              <a:rPr lang="en-US" b="1" dirty="0"/>
              <a:t>     27	 	  28	    6	  14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ce a beautiful wetl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133600"/>
            <a:ext cx="429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EARLY SERAL HABITAT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82000" cy="6355080"/>
          </a:xfrm>
        </p:spPr>
        <p:txBody>
          <a:bodyPr>
            <a:normAutofit/>
          </a:bodyPr>
          <a:lstStyle/>
          <a:p>
            <a:r>
              <a:rPr lang="en-US" dirty="0"/>
              <a:t>	    </a:t>
            </a:r>
            <a:r>
              <a:rPr lang="en-US" sz="5400" b="1" dirty="0"/>
              <a:t>SUMMING UP: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Birds instantly colonize fresh habitat with no discernible increase in the following decade.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6583680"/>
          </a:xfrm>
        </p:spPr>
        <p:txBody>
          <a:bodyPr>
            <a:normAutofit/>
          </a:bodyPr>
          <a:lstStyle/>
          <a:p>
            <a:r>
              <a:rPr lang="en-US" dirty="0"/>
              <a:t>	    </a:t>
            </a:r>
            <a:r>
              <a:rPr lang="en-US" sz="5400" b="1" dirty="0"/>
              <a:t>SUMMING UP: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Bird species composition is rather dissimilar among even consecutive years.  Temporal trends are weak.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58200" cy="6355080"/>
          </a:xfrm>
        </p:spPr>
        <p:txBody>
          <a:bodyPr>
            <a:normAutofit/>
          </a:bodyPr>
          <a:lstStyle/>
          <a:p>
            <a:r>
              <a:rPr lang="en-US" dirty="0"/>
              <a:t>	    </a:t>
            </a:r>
            <a:r>
              <a:rPr lang="en-US" sz="5400" b="1" dirty="0"/>
              <a:t>SUMMING UP: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All used measures of species diversity increased modestly over the ensuing 15 years, but mainly in the second half.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534400" cy="6355080"/>
          </a:xfrm>
        </p:spPr>
        <p:txBody>
          <a:bodyPr>
            <a:normAutofit/>
          </a:bodyPr>
          <a:lstStyle/>
          <a:p>
            <a:r>
              <a:rPr lang="en-US" dirty="0"/>
              <a:t>	    </a:t>
            </a:r>
            <a:r>
              <a:rPr lang="en-US" sz="5400" b="1" dirty="0"/>
              <a:t>SUMMING UP: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As habitats change through </a:t>
            </a:r>
            <a:r>
              <a:rPr lang="en-US" dirty="0" err="1"/>
              <a:t>vegetational</a:t>
            </a:r>
            <a:r>
              <a:rPr lang="en-US" dirty="0"/>
              <a:t> development or disturbance, bird habitat specialists wax and wane.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7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5638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SPONSORED BY MONTANA NATURAL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RESOURCES DAMAGES PROGRAM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11417</TotalTime>
  <Words>490</Words>
  <Application>Microsoft Office PowerPoint</Application>
  <PresentationFormat>On-screen Show (4:3)</PresentationFormat>
  <Paragraphs>115</Paragraphs>
  <Slides>96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Arial</vt:lpstr>
      <vt:lpstr>Franklin Gothic Book</vt:lpstr>
      <vt:lpstr>Wingdings 2</vt:lpstr>
      <vt:lpstr>Technic</vt:lpstr>
      <vt:lpstr>Packager Shell Object</vt:lpstr>
      <vt:lpstr>      BIRD RECOVERY      FOLLOWING RIPARIAN            REMEDIATION</vt:lpstr>
      <vt:lpstr>PowerPoint Presentation</vt:lpstr>
      <vt:lpstr>PowerPoint Presentation</vt:lpstr>
      <vt:lpstr>FLOOD AT THE TURN  OF THE 19TH CENTURY DEPOSITED BUTTE MINE WASTE IN THE SILVER BOW CREEK FLOODPLAIN. </vt:lpstr>
      <vt:lpstr>PowerPoint Presentation</vt:lpstr>
      <vt:lpstr>SILVER BOW CREEK REMEDIATION  Remove 6.1 MM CY Mine Waste  Relocate stream  Coversoil to grade  Revegetate 2000-2014</vt:lpstr>
      <vt:lpstr> ONE ASPECT OF THE RECOVERY PROCCESS  BIRD USE IN A RESTORED RIPARIAN CORRIDOR, SOUTHWEST MONTANA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SAMPLE SUBAREAS IN ROTATION – NOT EACH ONE EACH YEAR.  START AT DAWN.  SAMPLE EACH STATION (20/SUBAREA) FOR FIVE MEASURED MINUTES.   RECORDS BIRDS BY SIGHT AND SOUND     </vt:lpstr>
      <vt:lpstr>4 MONTHS.  LATE MARCH, APRIL, MAY, AND JUNE. CAPTURES MIGRATORY BIRDS AND SUMMER RESIDENTS   TAKES &lt;4 HRS. PER SUBAREA</vt:lpstr>
      <vt:lpstr>SAMPLED 15 YEARS  SAME METHODS  SAME APPROXIMATE DATES  SAME OBSERVER</vt:lpstr>
      <vt:lpstr>  CLSW 13%   MALL 12%   RBGU   8%   CAGO   6%      -------      39%</vt:lpstr>
      <vt:lpstr>  BIRD HABITAT USE VARIES–  MOBILITY….  MAY MOVE  SEASONALLY OR DAILY EVEN HOURLY TO MEET HABITAT PREFERENCES      </vt:lpstr>
      <vt:lpstr>PowerPoint Presentation</vt:lpstr>
      <vt:lpstr>FOOD, WATER  COVER (THERMAL, SECURITY)  SPECIAL HABITATS: NESTING, SLEEPING, MATING.    HUMAN AND DOG VISITS</vt:lpstr>
      <vt:lpstr>PARAMETERS  BIRD COUNTS OR DENSITY  SPECIES RICHNESS SPECIES DENSITY SPECIES EQUITABILITY OR EVENNESS  TROPHIC CLASSES HABITATS  </vt:lpstr>
      <vt:lpstr>            SPECIES      FUNDAMENTAL UNIT OF   TAXONOMY AND INVENTORY         BUT NOT DIVERSITY</vt:lpstr>
      <vt:lpstr>         DIVERSITY  Traditional measures of  species diversity treat all  species as being equal in all  respects except their  abundance.  </vt:lpstr>
      <vt:lpstr>       RICHNESS:  MERE # OF SPP.     SHANNON INDEX:    EVENESS      OR EQUITABILITY                S  H' (Shannon Index) = -∑ pi  ln pi               i=1  Where: pi  is the relative abundance of entity P expressed as a decimal. Lower  bound 0; upper bound Ln S.    </vt:lpstr>
      <vt:lpstr>100 BIRDS 5 SPECIES  96,1,1,1,1  SHANNON = 0.22  20,20,20,20,20 SHANNON = 1.61  </vt:lpstr>
      <vt:lpstr>145 bird species comprising 19,152 birds were tallied sampling.   38% Breed Locally</vt:lpstr>
      <vt:lpstr>28%  Yearlong Residents;  56%  Summer Residents;   3%  Winter Residents;   and 13% Migrants. </vt:lpstr>
      <vt:lpstr>TROPHIC   SPECIES  BIRDS          %       % Herbivores          10     10 Omnivores     38     54 Invertebrates    35     34 Vertebrates    17       2 </vt:lpstr>
      <vt:lpstr>WHAT IS A SUBAREA?  We focus on the oldest revegetation to track temporal trends.</vt:lpstr>
      <vt:lpstr>          COMPARING TEMPORAL          DATA SETS  Sorenson (1948)    2C Similarity Index =     -----------             A + B  </vt:lpstr>
      <vt:lpstr>  SUBAREA 1   µ = 66%  2005 100 2006      66     100 2010      86       61       100 2013   60       56    64     100 2017   60 50        82       71  100    2005     2006      2010   2013  2017 </vt:lpstr>
      <vt:lpstr>  SUBAREA 2   µ = 66%  2009 100 2012      60     100 2014      81       72       100 2016   56       64    63     100        2009   2012   2014   2016   </vt:lpstr>
      <vt:lpstr>#1.  SIMILARITIES ARE  RATHER LOW, NO PATTERN  FORETELLS WEAK  TEMPORAL RELATIONS IN SPECIES COMPOSITION</vt:lpstr>
      <vt:lpstr>IS SAMPLING ADEQUATE  TO REVEAL TEMPORAL TRENDS?</vt:lpstr>
      <vt:lpstr>PowerPoint Presentation</vt:lpstr>
      <vt:lpstr>PowerPoint Presentation</vt:lpstr>
      <vt:lpstr>PowerPoint Presentation</vt:lpstr>
      <vt:lpstr>FOR SIGNIFICANT DIFFERENCES:  MORE IN MARCH AND APRIL LESS IN MAY AND JUNE   FOR POOLED MONTHS, NO DIFFERENCE TO 10% DUE DIFFERENCES IN SAMPLE DATE.  </vt:lpstr>
      <vt:lpstr>PowerPoint Presentation</vt:lpstr>
      <vt:lpstr>  TRENDS IN BIRD QUANTITY  </vt:lpstr>
      <vt:lpstr>PowerPoint Presentation</vt:lpstr>
      <vt:lpstr>PowerPoint Presentation</vt:lpstr>
      <vt:lpstr>LESSON #2.  IF YOU BUILD IT, BIRDS COME QUICKLY AND NOT MANY MORE COME LATER.</vt:lpstr>
      <vt:lpstr>PowerPoint Presentation</vt:lpstr>
      <vt:lpstr>PowerPoint Presentation</vt:lpstr>
      <vt:lpstr>PowerPoint Presentation</vt:lpstr>
      <vt:lpstr>TRENDS IN SPECIES RICHNESS AND EQUITABILITY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#3.  BIRD DIVERSITY INCREASES  OVER TIME ESPECIALLY IN MAY AND JUNE.</vt:lpstr>
      <vt:lpstr>TRENDS IN HABITAT USE  AND HABITAT HETEROGENEITY</vt:lpstr>
      <vt:lpstr>PowerPoint Presentation</vt:lpstr>
      <vt:lpstr>PowerPoint Presentation</vt:lpstr>
      <vt:lpstr>LESSON #4  HUGE HABITAT DIFFERENTIAL  WITHIN SUBAREAS  HABITAT USE PATTERN IS  PRETTY CONSTANT OVER TIME </vt:lpstr>
      <vt:lpstr>           SPECIAL HABITATS   FLUVIAL TALL SHRUB TYPE          #1 HABITAT   46% OF STATIONS     </vt:lpstr>
      <vt:lpstr>PowerPoint Presentation</vt:lpstr>
      <vt:lpstr>PowerPoint Presentation</vt:lpstr>
      <vt:lpstr>PowerPoint Presentation</vt:lpstr>
      <vt:lpstr>PowerPoint Presentation</vt:lpstr>
      <vt:lpstr>        SO FAR BIRDS ARE     MERE NUMBERS  The cumulative summaries provided so far blend sometimes contrary trends for different species and can mask differential use by habitat specialists. </vt:lpstr>
      <vt:lpstr>WE SEE ONLY  THE NET EFFECT FROM COUNTING</vt:lpstr>
      <vt:lpstr>LOOK AT THREE  HABITAT SPECIALISTS  1. WILLOW FLYCATCHTER </vt:lpstr>
      <vt:lpstr>PowerPoint Presentation</vt:lpstr>
      <vt:lpstr> INSECTIVOROUS – AERIAL FORAGER  DARTS OUT FROM ELEVATED PERCHES  SOUTHWESTERN SSP. ENDANGERED</vt:lpstr>
      <vt:lpstr>   WILLOW AGE YEARS    6-10 7-13 11-17   -----------------------------------       WIFL COUNTS IN JUNE  SA 1   2    14    18 SA 2   2    9   12 </vt:lpstr>
      <vt:lpstr>PowerPoint Presentation</vt:lpstr>
      <vt:lpstr>       PALUSTRINE           WETLANDS      #2 HABITAT     21% OF STATIONS  </vt:lpstr>
      <vt:lpstr>  EMERGENT PLANTS: cattails, spike rush, bulrushes, water sedge, tufted hairgrass, American speedwell.  Some woody plants, e.g., certain  willows and buffaloberry. </vt:lpstr>
      <vt:lpstr>PowerPoint Presentation</vt:lpstr>
      <vt:lpstr>PowerPoint Presentation</vt:lpstr>
      <vt:lpstr>PowerPoint Presentation</vt:lpstr>
      <vt:lpstr>2. MARSH WREN – INSECTIVORE SUMMER VISITOR  Their abundance tracks the succession of tall herbaceous plants such as cattails and bulrush and their spread in wetlands.</vt:lpstr>
      <vt:lpstr>PowerPoint Presentation</vt:lpstr>
      <vt:lpstr>        SA 2    MAWR COUNTS   2014  2016 APRIL    0      3 MAY    0      7  JUNE    0    10  </vt:lpstr>
      <vt:lpstr>PowerPoint Presentation</vt:lpstr>
      <vt:lpstr>SOME HABITAT SPECIALISTS PREFER MORE OPEN HABITATS  3.  SPOTTED SANDPIPER  SUMMER SHOREBIRD FEEDS ON INVERTEBRATES   </vt:lpstr>
      <vt:lpstr>PowerPoint Presentation</vt:lpstr>
      <vt:lpstr>PowerPoint Presentation</vt:lpstr>
      <vt:lpstr>PowerPoint Presentation</vt:lpstr>
      <vt:lpstr>PowerPoint Presentation</vt:lpstr>
      <vt:lpstr>SUBAREA 4 LOTS OF POND MARGINS     SPSA COUNTED   JUNE  JUNE   2014  2016   ----------------------------     38       27    </vt:lpstr>
      <vt:lpstr>    SA 1       2005 2006 2010 2013  2017 ------------------------------------------------------------------   17    13      4      4      4  </vt:lpstr>
      <vt:lpstr>        SA 2     2009  2012 2014 2016    --------------------------------------------------      27     28     6   14</vt:lpstr>
      <vt:lpstr>PowerPoint Presentation</vt:lpstr>
      <vt:lpstr>     SUMMING UP:     Birds instantly colonize fresh habitat with no discernible increase in the following decade.</vt:lpstr>
      <vt:lpstr>     SUMMING UP:     Bird species composition is rather dissimilar among even consecutive years.  Temporal trends are weak.  </vt:lpstr>
      <vt:lpstr>     SUMMING UP:     All used measures of species diversity increased modestly over the ensuing 15 years, but mainly in the second half.</vt:lpstr>
      <vt:lpstr>     SUMMING UP:     As habitats change through vegetational development or disturbance, bird habitat specialists wax and wane.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Kevin Wolter</cp:lastModifiedBy>
  <cp:revision>773</cp:revision>
  <dcterms:created xsi:type="dcterms:W3CDTF">2018-02-03T22:10:06Z</dcterms:created>
  <dcterms:modified xsi:type="dcterms:W3CDTF">2019-06-17T18:18:41Z</dcterms:modified>
</cp:coreProperties>
</file>