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handoutMasterIdLst>
    <p:handoutMasterId r:id="rId34"/>
  </p:handoutMasterIdLst>
  <p:sldIdLst>
    <p:sldId id="256" r:id="rId2"/>
    <p:sldId id="280" r:id="rId3"/>
    <p:sldId id="300" r:id="rId4"/>
    <p:sldId id="302" r:id="rId5"/>
    <p:sldId id="310" r:id="rId6"/>
    <p:sldId id="290" r:id="rId7"/>
    <p:sldId id="282" r:id="rId8"/>
    <p:sldId id="283" r:id="rId9"/>
    <p:sldId id="284" r:id="rId10"/>
    <p:sldId id="299" r:id="rId11"/>
    <p:sldId id="291" r:id="rId12"/>
    <p:sldId id="293" r:id="rId13"/>
    <p:sldId id="289" r:id="rId14"/>
    <p:sldId id="294" r:id="rId15"/>
    <p:sldId id="295" r:id="rId16"/>
    <p:sldId id="296" r:id="rId17"/>
    <p:sldId id="304" r:id="rId18"/>
    <p:sldId id="306" r:id="rId19"/>
    <p:sldId id="305" r:id="rId20"/>
    <p:sldId id="308" r:id="rId21"/>
    <p:sldId id="307" r:id="rId22"/>
    <p:sldId id="311" r:id="rId23"/>
    <p:sldId id="312" r:id="rId24"/>
    <p:sldId id="314" r:id="rId25"/>
    <p:sldId id="297" r:id="rId26"/>
    <p:sldId id="309" r:id="rId27"/>
    <p:sldId id="286" r:id="rId28"/>
    <p:sldId id="298" r:id="rId29"/>
    <p:sldId id="303" r:id="rId30"/>
    <p:sldId id="287" r:id="rId31"/>
    <p:sldId id="278" r:id="rId3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1F4E79"/>
    <a:srgbClr val="A7E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9591" autoAdjust="0"/>
  </p:normalViewPr>
  <p:slideViewPr>
    <p:cSldViewPr snapToGrid="0">
      <p:cViewPr varScale="1">
        <p:scale>
          <a:sx n="99" d="100"/>
          <a:sy n="99" d="100"/>
        </p:scale>
        <p:origin x="18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brodsky\Dropbox\Research\Tar%20Creek\TarCreek_Point%20Count%20&amp;%20Veg%20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brodsky\Dropbox\Research\Tar%20Creek\R-TarCreek2017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brodsky\Dropbox\Research\Tar%20Creek\TarCreek_Point%20Count%20&amp;%20Veg%20Dat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YearAnalysis!$H$30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YearAnalysis!$J$31:$J$35</c:f>
                <c:numCache>
                  <c:formatCode>General</c:formatCode>
                  <c:ptCount val="5"/>
                  <c:pt idx="0">
                    <c:v>8.4884948874665405</c:v>
                  </c:pt>
                  <c:pt idx="1">
                    <c:v>0</c:v>
                  </c:pt>
                  <c:pt idx="2">
                    <c:v>7.2341781380702352</c:v>
                  </c:pt>
                  <c:pt idx="3">
                    <c:v>14.142135623730951</c:v>
                  </c:pt>
                  <c:pt idx="4">
                    <c:v>8.05708797684788</c:v>
                  </c:pt>
                </c:numCache>
              </c:numRef>
            </c:plus>
            <c:minus>
              <c:numRef>
                <c:f>YearAnalysis!$J$31:$J$35</c:f>
                <c:numCache>
                  <c:formatCode>General</c:formatCode>
                  <c:ptCount val="5"/>
                  <c:pt idx="0">
                    <c:v>8.4884948874665405</c:v>
                  </c:pt>
                  <c:pt idx="1">
                    <c:v>0</c:v>
                  </c:pt>
                  <c:pt idx="2">
                    <c:v>7.2341781380702352</c:v>
                  </c:pt>
                  <c:pt idx="3">
                    <c:v>14.142135623730951</c:v>
                  </c:pt>
                  <c:pt idx="4">
                    <c:v>8.05708797684788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YearAnalysis!$G$31:$G$35</c:f>
              <c:strCache>
                <c:ptCount val="5"/>
                <c:pt idx="0">
                  <c:v>0.None</c:v>
                </c:pt>
                <c:pt idx="1">
                  <c:v>1.Construction</c:v>
                </c:pt>
                <c:pt idx="2">
                  <c:v>2.Bare</c:v>
                </c:pt>
                <c:pt idx="3">
                  <c:v>3.Seeded</c:v>
                </c:pt>
                <c:pt idx="4">
                  <c:v>4.Complete</c:v>
                </c:pt>
              </c:strCache>
            </c:strRef>
          </c:cat>
          <c:val>
            <c:numRef>
              <c:f>YearAnalysis!$H$31:$H$35</c:f>
              <c:numCache>
                <c:formatCode>General</c:formatCode>
                <c:ptCount val="5"/>
                <c:pt idx="0">
                  <c:v>42.363636363636367</c:v>
                </c:pt>
                <c:pt idx="1">
                  <c:v>0</c:v>
                </c:pt>
                <c:pt idx="2">
                  <c:v>37.5</c:v>
                </c:pt>
                <c:pt idx="3">
                  <c:v>58</c:v>
                </c:pt>
                <c:pt idx="4">
                  <c:v>56.25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DF-45E3-8F82-B42AF65F528B}"/>
            </c:ext>
          </c:extLst>
        </c:ser>
        <c:ser>
          <c:idx val="0"/>
          <c:order val="1"/>
          <c:tx>
            <c:strRef>
              <c:f>YearAnalysis!$I$30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YearAnalysis!$K$31:$K$35</c:f>
                <c:numCache>
                  <c:formatCode>General</c:formatCode>
                  <c:ptCount val="5"/>
                  <c:pt idx="0">
                    <c:v>11.486707293408514</c:v>
                  </c:pt>
                  <c:pt idx="1">
                    <c:v>8.0208062770106245</c:v>
                  </c:pt>
                  <c:pt idx="2">
                    <c:v>2.1213203435596424</c:v>
                  </c:pt>
                  <c:pt idx="3">
                    <c:v>0</c:v>
                  </c:pt>
                  <c:pt idx="4">
                    <c:v>8.3980817915627242</c:v>
                  </c:pt>
                </c:numCache>
              </c:numRef>
            </c:plus>
            <c:minus>
              <c:numRef>
                <c:f>YearAnalysis!$K$31:$K$35</c:f>
                <c:numCache>
                  <c:formatCode>General</c:formatCode>
                  <c:ptCount val="5"/>
                  <c:pt idx="0">
                    <c:v>11.486707293408514</c:v>
                  </c:pt>
                  <c:pt idx="1">
                    <c:v>8.0208062770106245</c:v>
                  </c:pt>
                  <c:pt idx="2">
                    <c:v>2.1213203435596424</c:v>
                  </c:pt>
                  <c:pt idx="3">
                    <c:v>0</c:v>
                  </c:pt>
                  <c:pt idx="4">
                    <c:v>8.3980817915627242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/>
                </a:solidFill>
                <a:round/>
              </a:ln>
              <a:effectLst/>
            </c:spPr>
          </c:errBars>
          <c:val>
            <c:numRef>
              <c:f>YearAnalysis!$I$31:$I$35</c:f>
              <c:numCache>
                <c:formatCode>General</c:formatCode>
                <c:ptCount val="5"/>
                <c:pt idx="0">
                  <c:v>43.777777777777779</c:v>
                </c:pt>
                <c:pt idx="1">
                  <c:v>57.666666666666664</c:v>
                </c:pt>
                <c:pt idx="2">
                  <c:v>45.5</c:v>
                </c:pt>
                <c:pt idx="3">
                  <c:v>61</c:v>
                </c:pt>
                <c:pt idx="4">
                  <c:v>66.444444444444443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DF-45E3-8F82-B42AF65F52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45010288"/>
        <c:axId val="1955964688"/>
      </c:barChart>
      <c:catAx>
        <c:axId val="1945010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5964688"/>
        <c:crosses val="autoZero"/>
        <c:auto val="1"/>
        <c:lblAlgn val="ctr"/>
        <c:lblOffset val="100"/>
        <c:noMultiLvlLbl val="0"/>
      </c:catAx>
      <c:valAx>
        <c:axId val="1955964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Bird Abundance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5010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Sheet2!$M$1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Sheet2!$O$2:$O$6</c:f>
                <c:numCache>
                  <c:formatCode>General</c:formatCode>
                  <c:ptCount val="5"/>
                  <c:pt idx="0">
                    <c:v>3.6456699097572041</c:v>
                  </c:pt>
                  <c:pt idx="1">
                    <c:v>0</c:v>
                  </c:pt>
                  <c:pt idx="2">
                    <c:v>3.5939764421413041</c:v>
                  </c:pt>
                  <c:pt idx="3">
                    <c:v>4.2426406871192848</c:v>
                  </c:pt>
                  <c:pt idx="4">
                    <c:v>1.6329931618554521</c:v>
                  </c:pt>
                </c:numCache>
              </c:numRef>
            </c:plus>
            <c:minus>
              <c:numRef>
                <c:f>Sheet2!$O$2:$O$6</c:f>
                <c:numCache>
                  <c:formatCode>General</c:formatCode>
                  <c:ptCount val="5"/>
                  <c:pt idx="0">
                    <c:v>3.6456699097572041</c:v>
                  </c:pt>
                  <c:pt idx="1">
                    <c:v>0</c:v>
                  </c:pt>
                  <c:pt idx="2">
                    <c:v>3.5939764421413041</c:v>
                  </c:pt>
                  <c:pt idx="3">
                    <c:v>4.2426406871192848</c:v>
                  </c:pt>
                  <c:pt idx="4">
                    <c:v>1.6329931618554521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Sheet2!$L$2:$L$6</c:f>
              <c:strCache>
                <c:ptCount val="5"/>
                <c:pt idx="0">
                  <c:v>0.None</c:v>
                </c:pt>
                <c:pt idx="1">
                  <c:v>1.Construction</c:v>
                </c:pt>
                <c:pt idx="2">
                  <c:v>2.Bare</c:v>
                </c:pt>
                <c:pt idx="3">
                  <c:v>3.Seeded</c:v>
                </c:pt>
                <c:pt idx="4">
                  <c:v>4.Complete</c:v>
                </c:pt>
              </c:strCache>
            </c:strRef>
          </c:cat>
          <c:val>
            <c:numRef>
              <c:f>Sheet2!$M$2:$M$6</c:f>
              <c:numCache>
                <c:formatCode>General</c:formatCode>
                <c:ptCount val="5"/>
                <c:pt idx="0">
                  <c:v>16.09090909090909</c:v>
                </c:pt>
                <c:pt idx="1">
                  <c:v>0</c:v>
                </c:pt>
                <c:pt idx="2">
                  <c:v>13.75</c:v>
                </c:pt>
                <c:pt idx="3">
                  <c:v>17</c:v>
                </c:pt>
                <c:pt idx="4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16-4C70-916E-03210DDC5E6E}"/>
            </c:ext>
          </c:extLst>
        </c:ser>
        <c:ser>
          <c:idx val="1"/>
          <c:order val="1"/>
          <c:tx>
            <c:strRef>
              <c:f>Sheet2!$N$1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Sheet2!$P$2:$P$6</c:f>
                <c:numCache>
                  <c:formatCode>General</c:formatCode>
                  <c:ptCount val="5"/>
                  <c:pt idx="0">
                    <c:v>2.223610677354392</c:v>
                  </c:pt>
                  <c:pt idx="1">
                    <c:v>2</c:v>
                  </c:pt>
                  <c:pt idx="2">
                    <c:v>0</c:v>
                  </c:pt>
                  <c:pt idx="3">
                    <c:v>0</c:v>
                  </c:pt>
                  <c:pt idx="4">
                    <c:v>3.9510898637098961</c:v>
                  </c:pt>
                </c:numCache>
              </c:numRef>
            </c:plus>
            <c:minus>
              <c:numRef>
                <c:f>Sheet2!$P$2:$P$6</c:f>
                <c:numCache>
                  <c:formatCode>General</c:formatCode>
                  <c:ptCount val="5"/>
                  <c:pt idx="0">
                    <c:v>2.223610677354392</c:v>
                  </c:pt>
                  <c:pt idx="1">
                    <c:v>2</c:v>
                  </c:pt>
                  <c:pt idx="2">
                    <c:v>0</c:v>
                  </c:pt>
                  <c:pt idx="3">
                    <c:v>0</c:v>
                  </c:pt>
                  <c:pt idx="4">
                    <c:v>3.9510898637098961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Sheet2!$L$2:$L$6</c:f>
              <c:strCache>
                <c:ptCount val="5"/>
                <c:pt idx="0">
                  <c:v>0.None</c:v>
                </c:pt>
                <c:pt idx="1">
                  <c:v>1.Construction</c:v>
                </c:pt>
                <c:pt idx="2">
                  <c:v>2.Bare</c:v>
                </c:pt>
                <c:pt idx="3">
                  <c:v>3.Seeded</c:v>
                </c:pt>
                <c:pt idx="4">
                  <c:v>4.Complete</c:v>
                </c:pt>
              </c:strCache>
            </c:strRef>
          </c:cat>
          <c:val>
            <c:numRef>
              <c:f>Sheet2!$N$2:$N$6</c:f>
              <c:numCache>
                <c:formatCode>General</c:formatCode>
                <c:ptCount val="5"/>
                <c:pt idx="0">
                  <c:v>16.222222222222221</c:v>
                </c:pt>
                <c:pt idx="1">
                  <c:v>15</c:v>
                </c:pt>
                <c:pt idx="2">
                  <c:v>15</c:v>
                </c:pt>
                <c:pt idx="3">
                  <c:v>20</c:v>
                </c:pt>
                <c:pt idx="4">
                  <c:v>20.888888888888889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16-4C70-916E-03210DDC5E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6445823"/>
        <c:axId val="176447071"/>
      </c:barChart>
      <c:catAx>
        <c:axId val="1764458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447071"/>
        <c:crosses val="autoZero"/>
        <c:auto val="1"/>
        <c:lblAlgn val="ctr"/>
        <c:lblOffset val="100"/>
        <c:noMultiLvlLbl val="0"/>
      </c:catAx>
      <c:valAx>
        <c:axId val="1764470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Bird Species Richness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4458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92574242826388"/>
          <c:y val="3.6374512783763219E-2"/>
          <c:w val="0.85418856350821315"/>
          <c:h val="0.80119357273158054"/>
        </c:manualLayout>
      </c:layout>
      <c:scatterChart>
        <c:scatterStyle val="lineMarker"/>
        <c:varyColors val="0"/>
        <c:ser>
          <c:idx val="1"/>
          <c:order val="0"/>
          <c:tx>
            <c:v>2017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50800">
                <a:solidFill>
                  <a:schemeClr val="accent2"/>
                </a:solidFill>
              </a:ln>
              <a:effectLst/>
            </c:spPr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5</c:v>
                </c:pt>
                <c:pt idx="1">
                  <c:v>20</c:v>
                </c:pt>
                <c:pt idx="2">
                  <c:v>17</c:v>
                </c:pt>
                <c:pt idx="3">
                  <c:v>20</c:v>
                </c:pt>
                <c:pt idx="4">
                  <c:v>35</c:v>
                </c:pt>
                <c:pt idx="5">
                  <c:v>40</c:v>
                </c:pt>
                <c:pt idx="6">
                  <c:v>20</c:v>
                </c:pt>
                <c:pt idx="7">
                  <c:v>20</c:v>
                </c:pt>
                <c:pt idx="8">
                  <c:v>5</c:v>
                </c:pt>
                <c:pt idx="9">
                  <c:v>45</c:v>
                </c:pt>
                <c:pt idx="10">
                  <c:v>43</c:v>
                </c:pt>
                <c:pt idx="11">
                  <c:v>60</c:v>
                </c:pt>
                <c:pt idx="12">
                  <c:v>1</c:v>
                </c:pt>
                <c:pt idx="13">
                  <c:v>3</c:v>
                </c:pt>
                <c:pt idx="14">
                  <c:v>8</c:v>
                </c:pt>
                <c:pt idx="15">
                  <c:v>80</c:v>
                </c:pt>
                <c:pt idx="16">
                  <c:v>75</c:v>
                </c:pt>
                <c:pt idx="17">
                  <c:v>80</c:v>
                </c:pt>
                <c:pt idx="18">
                  <c:v>50</c:v>
                </c:pt>
                <c:pt idx="19">
                  <c:v>30</c:v>
                </c:pt>
                <c:pt idx="20">
                  <c:v>39</c:v>
                </c:pt>
              </c:numCache>
            </c:numRef>
          </c:xVal>
          <c:yVal>
            <c:numRef>
              <c:f>Sheet1!$B$2:$B$22</c:f>
              <c:numCache>
                <c:formatCode>General</c:formatCode>
                <c:ptCount val="21"/>
                <c:pt idx="0">
                  <c:v>9</c:v>
                </c:pt>
                <c:pt idx="1">
                  <c:v>13</c:v>
                </c:pt>
                <c:pt idx="2">
                  <c:v>17</c:v>
                </c:pt>
                <c:pt idx="3">
                  <c:v>13</c:v>
                </c:pt>
                <c:pt idx="4">
                  <c:v>22</c:v>
                </c:pt>
                <c:pt idx="5">
                  <c:v>14</c:v>
                </c:pt>
                <c:pt idx="6">
                  <c:v>16</c:v>
                </c:pt>
                <c:pt idx="7">
                  <c:v>10</c:v>
                </c:pt>
                <c:pt idx="8">
                  <c:v>16</c:v>
                </c:pt>
                <c:pt idx="9">
                  <c:v>14</c:v>
                </c:pt>
                <c:pt idx="10">
                  <c:v>20</c:v>
                </c:pt>
                <c:pt idx="11">
                  <c:v>19</c:v>
                </c:pt>
                <c:pt idx="12">
                  <c:v>18</c:v>
                </c:pt>
                <c:pt idx="13">
                  <c:v>19</c:v>
                </c:pt>
                <c:pt idx="14">
                  <c:v>21</c:v>
                </c:pt>
                <c:pt idx="15">
                  <c:v>23</c:v>
                </c:pt>
                <c:pt idx="16">
                  <c:v>21</c:v>
                </c:pt>
                <c:pt idx="17">
                  <c:v>21</c:v>
                </c:pt>
                <c:pt idx="18">
                  <c:v>16</c:v>
                </c:pt>
                <c:pt idx="19">
                  <c:v>13</c:v>
                </c:pt>
                <c:pt idx="20">
                  <c:v>15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111-4C1F-8FDA-0583B7C792FF}"/>
            </c:ext>
          </c:extLst>
        </c:ser>
        <c:ser>
          <c:idx val="0"/>
          <c:order val="1"/>
          <c:tx>
            <c:v>2018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50800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ysClr val="windowText" lastClr="000000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Sheet1!$A$23:$A$46</c:f>
              <c:numCache>
                <c:formatCode>General</c:formatCode>
                <c:ptCount val="24"/>
                <c:pt idx="0">
                  <c:v>55</c:v>
                </c:pt>
                <c:pt idx="1">
                  <c:v>12</c:v>
                </c:pt>
                <c:pt idx="2">
                  <c:v>70</c:v>
                </c:pt>
                <c:pt idx="3">
                  <c:v>80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55</c:v>
                </c:pt>
                <c:pt idx="9">
                  <c:v>60</c:v>
                </c:pt>
                <c:pt idx="10">
                  <c:v>60</c:v>
                </c:pt>
                <c:pt idx="11">
                  <c:v>60</c:v>
                </c:pt>
                <c:pt idx="12">
                  <c:v>0</c:v>
                </c:pt>
                <c:pt idx="13">
                  <c:v>1</c:v>
                </c:pt>
                <c:pt idx="14">
                  <c:v>8</c:v>
                </c:pt>
                <c:pt idx="15">
                  <c:v>60</c:v>
                </c:pt>
                <c:pt idx="16">
                  <c:v>70</c:v>
                </c:pt>
                <c:pt idx="17">
                  <c:v>80</c:v>
                </c:pt>
                <c:pt idx="18">
                  <c:v>15</c:v>
                </c:pt>
                <c:pt idx="19">
                  <c:v>13</c:v>
                </c:pt>
                <c:pt idx="20">
                  <c:v>50</c:v>
                </c:pt>
                <c:pt idx="21">
                  <c:v>40</c:v>
                </c:pt>
                <c:pt idx="22">
                  <c:v>15</c:v>
                </c:pt>
                <c:pt idx="23">
                  <c:v>15</c:v>
                </c:pt>
              </c:numCache>
            </c:numRef>
          </c:xVal>
          <c:yVal>
            <c:numRef>
              <c:f>Sheet1!$B$23:$B$46</c:f>
              <c:numCache>
                <c:formatCode>General</c:formatCode>
                <c:ptCount val="24"/>
                <c:pt idx="0">
                  <c:v>18</c:v>
                </c:pt>
                <c:pt idx="1">
                  <c:v>18</c:v>
                </c:pt>
                <c:pt idx="2">
                  <c:v>14</c:v>
                </c:pt>
                <c:pt idx="3">
                  <c:v>19</c:v>
                </c:pt>
                <c:pt idx="4">
                  <c:v>15</c:v>
                </c:pt>
                <c:pt idx="5">
                  <c:v>17</c:v>
                </c:pt>
                <c:pt idx="6">
                  <c:v>13</c:v>
                </c:pt>
                <c:pt idx="7">
                  <c:v>15</c:v>
                </c:pt>
                <c:pt idx="8">
                  <c:v>20</c:v>
                </c:pt>
                <c:pt idx="9">
                  <c:v>21</c:v>
                </c:pt>
                <c:pt idx="10">
                  <c:v>26</c:v>
                </c:pt>
                <c:pt idx="11">
                  <c:v>19</c:v>
                </c:pt>
                <c:pt idx="12">
                  <c:v>15</c:v>
                </c:pt>
                <c:pt idx="13">
                  <c:v>19</c:v>
                </c:pt>
                <c:pt idx="14">
                  <c:v>17</c:v>
                </c:pt>
                <c:pt idx="15">
                  <c:v>21</c:v>
                </c:pt>
                <c:pt idx="16">
                  <c:v>24</c:v>
                </c:pt>
                <c:pt idx="17">
                  <c:v>26</c:v>
                </c:pt>
                <c:pt idx="18">
                  <c:v>17</c:v>
                </c:pt>
                <c:pt idx="19">
                  <c:v>18</c:v>
                </c:pt>
                <c:pt idx="20">
                  <c:v>12</c:v>
                </c:pt>
                <c:pt idx="21">
                  <c:v>16</c:v>
                </c:pt>
                <c:pt idx="22">
                  <c:v>14</c:v>
                </c:pt>
                <c:pt idx="23">
                  <c:v>15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F111-4C1F-8FDA-0583B7C792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28375872"/>
        <c:axId val="1028661472"/>
      </c:scatterChart>
      <c:valAx>
        <c:axId val="10283758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Grass and Forb Ground Cover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8661472"/>
        <c:crosses val="autoZero"/>
        <c:crossBetween val="midCat"/>
      </c:valAx>
      <c:valAx>
        <c:axId val="1028661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Bird Species Richness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837587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8137731070847449"/>
          <c:y val="0.71668561548523468"/>
          <c:w val="0.21642824361844659"/>
          <c:h val="0.1195012205503302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73481E8-2994-43B1-B0CD-D537B63228C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4C5D0B-5136-4CCE-B944-D8460DE27DC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3CD712B-7306-434A-9308-CC2A744EFC49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097D3B-B664-4F69-9626-BD4CE87AC6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8304A9-54D8-4F74-9CD7-67368C28B00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D8F70EF-317B-49A8-8D88-C530FBBBB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36995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2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2A59077-88E4-4F4D-8EDD-403C11E07D3D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9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2651B22-2C0B-42B3-97DC-F0F4045F6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21714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426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difference across two years in species richness</a:t>
            </a:r>
          </a:p>
        </p:txBody>
      </p:sp>
    </p:spTree>
    <p:extLst>
      <p:ext uri="{BB962C8B-B14F-4D97-AF65-F5344CB8AC3E}">
        <p14:creationId xmlns:p14="http://schemas.microsoft.com/office/powerpoint/2010/main" val="216599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41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Most sites within this category are “No remediation” </a:t>
            </a:r>
            <a:r>
              <a:rPr lang="en-US" dirty="0">
                <a:sym typeface="Wingdings" panose="05000000000000000000" pitchFamily="2" charset="2"/>
              </a:rPr>
              <a:t> Overall loss of trees and conversion to more open field habitats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168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3405E-FF6A-4BB0-8BC1-150B2C5363B0}" type="datetime1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6633-F2BB-4756-ABBC-4618799D2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56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D1E2C-43F0-41C0-8D02-541CE0A19641}" type="datetime1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6633-F2BB-4756-ABBC-4618799D2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02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8F433-C231-4296-9DB1-D9669E99C454}" type="datetime1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6633-F2BB-4756-ABBC-4618799D2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51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CCDCE-604B-4B1E-B014-2E35C9F88868}" type="datetime1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6633-F2BB-4756-ABBC-4618799D2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653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CED2C-04FB-448F-B2FE-64047214D729}" type="datetime1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6633-F2BB-4756-ABBC-4618799D2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117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A1AB7-6665-4C9E-AFE7-30C488CD4BFE}" type="datetime1">
              <a:rPr lang="en-US" smtClean="0"/>
              <a:t>6/17/2019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6633-F2BB-4756-ABBC-4618799D2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325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9F25-5F4E-40C5-B564-F176B8A5B114}" type="datetime1">
              <a:rPr lang="en-US" smtClean="0"/>
              <a:t>6/17/2019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6633-F2BB-4756-ABBC-4618799D2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528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A262B-0073-45D8-A8DA-D786FB2BE68D}" type="datetime1">
              <a:rPr lang="en-US" smtClean="0"/>
              <a:t>6/17/2019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6633-F2BB-4756-ABBC-4618799D2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642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5AF8-82C4-4370-8CBD-DB0A9713C26F}" type="datetime1">
              <a:rPr lang="en-US" smtClean="0"/>
              <a:t>6/17/2019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6633-F2BB-4756-ABBC-4618799D2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025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D8E9E-F8AF-461B-8C74-631257F044AF}" type="datetime1">
              <a:rPr lang="en-US" smtClean="0"/>
              <a:t>6/17/2019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6633-F2BB-4756-ABBC-4618799D2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989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9B803-EC10-47F4-9001-31C84ED693C4}" type="datetime1">
              <a:rPr lang="en-US" smtClean="0"/>
              <a:t>6/17/2019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6633-F2BB-4756-ABBC-4618799D2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482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09DC6-742A-4F57-A8F3-EDFEE4D9071F}" type="datetime1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96633-F2BB-4756-ABBC-4618799D2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044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37.png"/><Relationship Id="rId7" Type="http://schemas.openxmlformats.org/officeDocument/2006/relationships/image" Target="../media/image4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10" Type="http://schemas.openxmlformats.org/officeDocument/2006/relationships/image" Target="../media/image48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0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53.jpeg"/><Relationship Id="rId7" Type="http://schemas.openxmlformats.org/officeDocument/2006/relationships/image" Target="../media/image5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4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microsoft.com/office/2007/relationships/hdphoto" Target="../media/hdphoto3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61.jpeg"/><Relationship Id="rId7" Type="http://schemas.openxmlformats.org/officeDocument/2006/relationships/image" Target="../media/image65.png"/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5281343" cy="4393096"/>
          </a:xfrm>
          <a:solidFill>
            <a:srgbClr val="1F4E79">
              <a:alpha val="74902"/>
            </a:srgbClr>
          </a:solidFill>
        </p:spPr>
        <p:txBody>
          <a:bodyPr anchor="ctr" anchorCtr="0">
            <a:norm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Bird Community Response to Remediation at Tar Creek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393096"/>
            <a:ext cx="5281343" cy="2474429"/>
          </a:xfrm>
          <a:solidFill>
            <a:srgbClr val="1F4E79">
              <a:alpha val="74902"/>
            </a:srgbClr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Christine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Rega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-Brodsky, Summer King, Kelly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Mallatt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</a:pPr>
            <a:endParaRPr lang="en-US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</a:pP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Pittsburg State University</a:t>
            </a:r>
          </a:p>
          <a:p>
            <a:pPr>
              <a:spcBef>
                <a:spcPts val="0"/>
              </a:spcBef>
            </a:pP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Quapaw Nation Environmental Office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088" y="5711539"/>
            <a:ext cx="820069" cy="9946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781156" y="1500187"/>
            <a:ext cx="6858000" cy="38576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44CBFBB-EBF9-4889-AF38-AF3BE7708D1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17618" y1="33968" x2="38802" y2="17669"/>
                        <a14:foregroundMark x1="38802" y1="17669" x2="46148" y2="15613"/>
                        <a14:foregroundMark x1="46148" y1="15613" x2="62625" y2="18050"/>
                        <a14:foregroundMark x1="62625" y1="18050" x2="76106" y2="26885"/>
                        <a14:foregroundMark x1="76106" y1="26885" x2="77746" y2="34273"/>
                        <a14:foregroundMark x1="21184" y1="26657" x2="37161" y2="18507"/>
                        <a14:foregroundMark x1="24750" y1="48667" x2="26748" y2="40975"/>
                        <a14:foregroundMark x1="26748" y1="40975" x2="31526" y2="32902"/>
                        <a14:foregroundMark x1="31526" y1="32902" x2="38088" y2="28256"/>
                        <a14:foregroundMark x1="38088" y1="28256" x2="47218" y2="26123"/>
                        <a14:foregroundMark x1="47218" y1="26123" x2="57204" y2="26580"/>
                        <a14:foregroundMark x1="57204" y1="26580" x2="63195" y2="33206"/>
                        <a14:foregroundMark x1="63195" y1="33206" x2="68474" y2="47525"/>
                        <a14:foregroundMark x1="72183" y1="47829" x2="68759" y2="40518"/>
                        <a14:foregroundMark x1="68759" y1="40518" x2="68759" y2="40061"/>
                        <a14:foregroundMark x1="73252" y1="28332" x2="70328" y2="24143"/>
                        <a14:foregroundMark x1="30029" y1="21173" x2="34308" y2="20564"/>
                        <a14:foregroundMark x1="29387" y1="22011" x2="36091" y2="16527"/>
                        <a14:foregroundMark x1="36091" y1="16527" x2="36234" y2="16375"/>
                        <a14:foregroundMark x1="49073" y1="29322" x2="41013" y2="30998"/>
                        <a14:foregroundMark x1="41013" y1="30998" x2="30599" y2="37395"/>
                        <a14:foregroundMark x1="48431" y1="36938" x2="48003" y2="43412"/>
                        <a14:foregroundMark x1="64551" y1="51637" x2="63623" y2="55598"/>
                        <a14:foregroundMark x1="47646" y1="73039" x2="50499" y2="77152"/>
                        <a14:foregroundMark x1="28602" y1="51181" x2="34950" y2="54836"/>
                        <a14:foregroundMark x1="22111" y1="37395" x2="24893" y2="386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0778" y="5517046"/>
            <a:ext cx="1622444" cy="15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886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- Abundance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82664" y="-10784"/>
            <a:ext cx="30556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Note: No construction sites were assessed in 2017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04BC205-8738-4E42-952F-FCCA827857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3619351"/>
              </p:ext>
            </p:extLst>
          </p:nvPr>
        </p:nvGraphicFramePr>
        <p:xfrm>
          <a:off x="698225" y="1549676"/>
          <a:ext cx="7345223" cy="3943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31247B8-6927-4BA9-8EDE-7423FC6D81AF}"/>
              </a:ext>
            </a:extLst>
          </p:cNvPr>
          <p:cNvSpPr txBox="1">
            <a:spLocks/>
          </p:cNvSpPr>
          <p:nvPr/>
        </p:nvSpPr>
        <p:spPr>
          <a:xfrm>
            <a:off x="628650" y="5532437"/>
            <a:ext cx="78867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More bird were found in seeded and completely remediated sites (ANOVA: F = 11.2, </a:t>
            </a:r>
            <a:r>
              <a:rPr lang="en-US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&lt; 0.001), specifically compared against sites without remediation and bare sites.</a:t>
            </a:r>
            <a:endParaRPr lang="en-US" sz="2000" dirty="0"/>
          </a:p>
          <a:p>
            <a:pPr>
              <a:lnSpc>
                <a:spcPct val="100000"/>
              </a:lnSpc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observed significantly more birds in 2018 (ANOVA: F = 6.5, </a:t>
            </a:r>
            <a:r>
              <a:rPr lang="en-US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0.017).</a:t>
            </a:r>
          </a:p>
        </p:txBody>
      </p:sp>
    </p:spTree>
    <p:extLst>
      <p:ext uri="{BB962C8B-B14F-4D97-AF65-F5344CB8AC3E}">
        <p14:creationId xmlns:p14="http://schemas.microsoft.com/office/powerpoint/2010/main" val="3882233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– Species Richness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5468592"/>
            <a:ext cx="7886700" cy="110420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More bird species were found in completely remediated sites (ANOVA: F = 7.2, </a:t>
            </a:r>
            <a:r>
              <a:rPr lang="en-US" sz="1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&lt; 0.001), specifically compared against sites without remediation, construction, and bare sites.</a:t>
            </a:r>
            <a:endParaRPr lang="en-US" sz="1800" dirty="0"/>
          </a:p>
          <a:p>
            <a:pPr>
              <a:lnSpc>
                <a:spcPct val="100000"/>
              </a:lnSpc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difference in richness across years (ANOVA: F = 1.1, </a:t>
            </a:r>
            <a:r>
              <a:rPr lang="en-US" sz="1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0.29).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3893241"/>
              </p:ext>
            </p:extLst>
          </p:nvPr>
        </p:nvGraphicFramePr>
        <p:xfrm>
          <a:off x="628650" y="1563342"/>
          <a:ext cx="7519987" cy="3905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82664" y="-10784"/>
            <a:ext cx="30556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Note: No construction sites were assessed in 2017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33527A-CEA6-4F9A-8723-A783E7F6A002}"/>
              </a:ext>
            </a:extLst>
          </p:cNvPr>
          <p:cNvSpPr txBox="1"/>
          <p:nvPr/>
        </p:nvSpPr>
        <p:spPr>
          <a:xfrm>
            <a:off x="1946088" y="2218676"/>
            <a:ext cx="2584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100E8A-350F-4703-B63A-05071E77216D}"/>
              </a:ext>
            </a:extLst>
          </p:cNvPr>
          <p:cNvSpPr txBox="1"/>
          <p:nvPr/>
        </p:nvSpPr>
        <p:spPr>
          <a:xfrm>
            <a:off x="3417698" y="2218676"/>
            <a:ext cx="2584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40D773-E51F-46C6-87BD-65B76EFA9DAC}"/>
              </a:ext>
            </a:extLst>
          </p:cNvPr>
          <p:cNvSpPr txBox="1"/>
          <p:nvPr/>
        </p:nvSpPr>
        <p:spPr>
          <a:xfrm>
            <a:off x="4566303" y="2218676"/>
            <a:ext cx="2584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840EC9A-65D7-4B6C-B089-EB384A6E6A37}"/>
              </a:ext>
            </a:extLst>
          </p:cNvPr>
          <p:cNvSpPr txBox="1"/>
          <p:nvPr/>
        </p:nvSpPr>
        <p:spPr>
          <a:xfrm>
            <a:off x="5844110" y="2218677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ab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4E2957-EB68-4004-979F-4A002ACC1BDE}"/>
              </a:ext>
            </a:extLst>
          </p:cNvPr>
          <p:cNvSpPr txBox="1"/>
          <p:nvPr/>
        </p:nvSpPr>
        <p:spPr>
          <a:xfrm>
            <a:off x="7202067" y="2218727"/>
            <a:ext cx="2648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390100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74" y="1690688"/>
            <a:ext cx="7886700" cy="88106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Some sites without remediation may provide habitat, so remediation at those sites may initially reduce the number of bird species during construction, seeding.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487" y="2857111"/>
            <a:ext cx="4086225" cy="271842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638425" y="5664605"/>
            <a:ext cx="35105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No remediation (2017) = 22 species</a:t>
            </a:r>
          </a:p>
          <a:p>
            <a:pPr algn="ctr"/>
            <a:r>
              <a:rPr lang="en-US" dirty="0"/>
              <a:t>Bare ground (2018) = 15 species</a:t>
            </a:r>
          </a:p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1490" y="2866589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2017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7007" y="557553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Distal 12</a:t>
            </a:r>
          </a:p>
          <a:p>
            <a:r>
              <a:rPr lang="en-US" dirty="0" err="1"/>
              <a:t>CB092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8625" y="2862096"/>
            <a:ext cx="4823884" cy="271343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245628" y="285711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3965463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4308734"/>
              </p:ext>
            </p:extLst>
          </p:nvPr>
        </p:nvGraphicFramePr>
        <p:xfrm>
          <a:off x="373009" y="1815793"/>
          <a:ext cx="8013906" cy="29464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671302">
                  <a:extLst>
                    <a:ext uri="{9D8B030D-6E8A-4147-A177-3AD203B41FA5}">
                      <a16:colId xmlns:a16="http://schemas.microsoft.com/office/drawing/2014/main" val="492086288"/>
                    </a:ext>
                  </a:extLst>
                </a:gridCol>
                <a:gridCol w="2671302">
                  <a:extLst>
                    <a:ext uri="{9D8B030D-6E8A-4147-A177-3AD203B41FA5}">
                      <a16:colId xmlns:a16="http://schemas.microsoft.com/office/drawing/2014/main" val="1600452339"/>
                    </a:ext>
                  </a:extLst>
                </a:gridCol>
                <a:gridCol w="2671302">
                  <a:extLst>
                    <a:ext uri="{9D8B030D-6E8A-4147-A177-3AD203B41FA5}">
                      <a16:colId xmlns:a16="http://schemas.microsoft.com/office/drawing/2014/main" val="27952949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2017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2018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145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Birds</a:t>
                      </a:r>
                      <a:r>
                        <a:rPr lang="en-US" baseline="0" dirty="0"/>
                        <a:t> Observed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957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1317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85240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Bird Species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62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24865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Avg</a:t>
                      </a:r>
                      <a:r>
                        <a:rPr lang="en-US" dirty="0"/>
                        <a:t> Species per Site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14.7 (Range 9 – 23)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16.8 (Range 12 – 26)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3585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Dominant Species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Northern Cardinal</a:t>
                      </a:r>
                    </a:p>
                    <a:p>
                      <a:r>
                        <a:rPr lang="en-US" dirty="0"/>
                        <a:t>Red-winged</a:t>
                      </a:r>
                      <a:r>
                        <a:rPr lang="en-US" baseline="0" dirty="0"/>
                        <a:t> Blackbird</a:t>
                      </a:r>
                    </a:p>
                    <a:p>
                      <a:r>
                        <a:rPr lang="en-US" baseline="0" dirty="0"/>
                        <a:t>Bank Swallow</a:t>
                      </a:r>
                    </a:p>
                    <a:p>
                      <a:r>
                        <a:rPr lang="en-US" baseline="0" dirty="0"/>
                        <a:t>Indigo Bunting</a:t>
                      </a:r>
                    </a:p>
                    <a:p>
                      <a:r>
                        <a:rPr lang="en-US" baseline="0" dirty="0"/>
                        <a:t>Brown-headed Cowbird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Red-winged Blackbird</a:t>
                      </a:r>
                    </a:p>
                    <a:p>
                      <a:r>
                        <a:rPr lang="en-US" dirty="0"/>
                        <a:t>Dickcissel</a:t>
                      </a:r>
                    </a:p>
                    <a:p>
                      <a:r>
                        <a:rPr lang="en-US" dirty="0"/>
                        <a:t>Bank</a:t>
                      </a:r>
                      <a:r>
                        <a:rPr lang="en-US" baseline="0" dirty="0"/>
                        <a:t> Swallow</a:t>
                      </a:r>
                    </a:p>
                    <a:p>
                      <a:r>
                        <a:rPr lang="en-US" baseline="0" dirty="0"/>
                        <a:t>Northern Cardinal</a:t>
                      </a:r>
                    </a:p>
                    <a:p>
                      <a:r>
                        <a:rPr lang="en-US" baseline="0" dirty="0"/>
                        <a:t>American crow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926618"/>
                  </a:ext>
                </a:extLst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4848225" y="3457575"/>
            <a:ext cx="942975" cy="8858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105025" y="5152718"/>
            <a:ext cx="62818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Already see a shift from a bird community with remediation efforts after 1 year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419725" y="3743325"/>
            <a:ext cx="371475" cy="95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410200" y="3457575"/>
            <a:ext cx="371475" cy="95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9736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5790B88-F046-4CC5-B4E5-3C3C898AC3D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044" y="2381250"/>
            <a:ext cx="4343400" cy="32575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74" y="1690689"/>
            <a:ext cx="7886700" cy="7572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Shift from forest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grassland birds with remediation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7724" y="2381250"/>
            <a:ext cx="4229101" cy="32575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8450" y="2392529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2017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562475" y="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dirty="0"/>
              <a:t>Distal 12</a:t>
            </a:r>
          </a:p>
          <a:p>
            <a:pPr algn="r"/>
            <a:r>
              <a:rPr lang="en-US" dirty="0" err="1"/>
              <a:t>CB096</a:t>
            </a:r>
            <a:endParaRPr lang="en-US" dirty="0"/>
          </a:p>
          <a:p>
            <a:pPr algn="r"/>
            <a:r>
              <a:rPr lang="en-US" dirty="0"/>
              <a:t>Site 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57724" y="238125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92453" y="5638800"/>
            <a:ext cx="92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 None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40080" y="5638800"/>
            <a:ext cx="1616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 Construction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72129" y="6528911"/>
            <a:ext cx="1399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 this time…</a:t>
            </a:r>
          </a:p>
        </p:txBody>
      </p:sp>
    </p:spTree>
    <p:extLst>
      <p:ext uri="{BB962C8B-B14F-4D97-AF65-F5344CB8AC3E}">
        <p14:creationId xmlns:p14="http://schemas.microsoft.com/office/powerpoint/2010/main" val="2499958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34119848-354A-4DC1-A403-76D3BD9269A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044" y="2381250"/>
            <a:ext cx="4343400" cy="32575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74" y="1690689"/>
            <a:ext cx="7886700" cy="7572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Shift from forest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grassland birds with remediation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7724" y="2381250"/>
            <a:ext cx="4229101" cy="32575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8450" y="2392529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2017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562475" y="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dirty="0"/>
              <a:t>Distal 12</a:t>
            </a:r>
          </a:p>
          <a:p>
            <a:pPr algn="r"/>
            <a:r>
              <a:rPr lang="en-US" dirty="0" err="1"/>
              <a:t>CB096</a:t>
            </a:r>
            <a:endParaRPr lang="en-US" dirty="0"/>
          </a:p>
          <a:p>
            <a:pPr algn="r"/>
            <a:r>
              <a:rPr lang="en-US" dirty="0"/>
              <a:t>Site 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57724" y="238125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2018</a:t>
            </a:r>
          </a:p>
        </p:txBody>
      </p:sp>
      <p:pic>
        <p:nvPicPr>
          <p:cNvPr id="4098" name="Picture 2" descr="Image result for barred owl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1790" y="5139215"/>
            <a:ext cx="1382091" cy="17259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carolina chickadee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3122" y="5742263"/>
            <a:ext cx="1488877" cy="11166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mage result for painted bunti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72" y="5742263"/>
            <a:ext cx="1488877" cy="11166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57724" y="5658592"/>
            <a:ext cx="26886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Lost these forest species…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Painted bunting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Barred owl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Carolina chickadee</a:t>
            </a:r>
          </a:p>
        </p:txBody>
      </p:sp>
    </p:spTree>
    <p:extLst>
      <p:ext uri="{BB962C8B-B14F-4D97-AF65-F5344CB8AC3E}">
        <p14:creationId xmlns:p14="http://schemas.microsoft.com/office/powerpoint/2010/main" val="6876561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51FA0DE-94A5-4966-A3E8-F6D57844E10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044" y="2381250"/>
            <a:ext cx="4343400" cy="32575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74" y="1690689"/>
            <a:ext cx="7886700" cy="7572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Shift from forest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grassland birds with remediation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7724" y="2381250"/>
            <a:ext cx="4229101" cy="32575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8450" y="2392529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2017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562475" y="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dirty="0"/>
              <a:t>Distal 12</a:t>
            </a:r>
          </a:p>
          <a:p>
            <a:pPr algn="r"/>
            <a:r>
              <a:rPr lang="en-US" dirty="0" err="1"/>
              <a:t>CB096</a:t>
            </a:r>
            <a:endParaRPr lang="en-US" dirty="0"/>
          </a:p>
          <a:p>
            <a:pPr algn="r"/>
            <a:r>
              <a:rPr lang="en-US" dirty="0"/>
              <a:t>Site 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57724" y="238125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8450" y="5638800"/>
            <a:ext cx="38248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Gained these grassland/field species…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Dickcissel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Killdeer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Red-winged Blackbird</a:t>
            </a:r>
          </a:p>
        </p:txBody>
      </p:sp>
      <p:pic>
        <p:nvPicPr>
          <p:cNvPr id="5122" name="Picture 2" descr="Related imag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8576" y="5380135"/>
            <a:ext cx="1374380" cy="13743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killdeer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3277" y="5385215"/>
            <a:ext cx="1698624" cy="13693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dickcissel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8175" y="5380135"/>
            <a:ext cx="1374380" cy="13743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6418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F32D39A-BF19-4935-A340-37A2D1FD47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72399" y="0"/>
            <a:ext cx="1157917" cy="67550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035C7A6-0EDE-4893-8E6C-47476A4522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564" y="284671"/>
            <a:ext cx="6994911" cy="657332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F52B869-D619-4CF1-8242-511FDB12D5E1}"/>
              </a:ext>
            </a:extLst>
          </p:cNvPr>
          <p:cNvSpPr txBox="1"/>
          <p:nvPr/>
        </p:nvSpPr>
        <p:spPr>
          <a:xfrm>
            <a:off x="7772399" y="1406106"/>
            <a:ext cx="1095556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2017</a:t>
            </a:r>
          </a:p>
          <a:p>
            <a:pPr algn="ctr"/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2018</a:t>
            </a:r>
          </a:p>
          <a:p>
            <a:pPr algn="ctr"/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All Years</a:t>
            </a:r>
          </a:p>
        </p:txBody>
      </p:sp>
    </p:spTree>
    <p:extLst>
      <p:ext uri="{BB962C8B-B14F-4D97-AF65-F5344CB8AC3E}">
        <p14:creationId xmlns:p14="http://schemas.microsoft.com/office/powerpoint/2010/main" val="30378012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F32D39A-BF19-4935-A340-37A2D1FD47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389" y="102925"/>
            <a:ext cx="6616461" cy="67550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9CCB459-EB3E-4059-BA4E-B8C22A0BD8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72399" y="0"/>
            <a:ext cx="1157917" cy="67550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0B3E34B-B41C-4379-9AE8-FD8C5D8DE75E}"/>
              </a:ext>
            </a:extLst>
          </p:cNvPr>
          <p:cNvSpPr txBox="1"/>
          <p:nvPr/>
        </p:nvSpPr>
        <p:spPr>
          <a:xfrm>
            <a:off x="7772399" y="1406106"/>
            <a:ext cx="1095556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2017</a:t>
            </a:r>
          </a:p>
          <a:p>
            <a:pPr algn="ctr"/>
            <a:r>
              <a:rPr lang="en-US" dirty="0"/>
              <a:t>2018</a:t>
            </a:r>
          </a:p>
          <a:p>
            <a:pPr algn="ctr"/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All Years</a:t>
            </a:r>
          </a:p>
        </p:txBody>
      </p:sp>
    </p:spTree>
    <p:extLst>
      <p:ext uri="{BB962C8B-B14F-4D97-AF65-F5344CB8AC3E}">
        <p14:creationId xmlns:p14="http://schemas.microsoft.com/office/powerpoint/2010/main" val="33045487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0FD42ED-D960-4096-8572-E787DDC33A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72399" y="0"/>
            <a:ext cx="1157917" cy="67550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6B6C453-EA58-463A-AB98-A5123D7EFB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223"/>
          <a:stretch/>
        </p:blipFill>
        <p:spPr>
          <a:xfrm>
            <a:off x="494944" y="0"/>
            <a:ext cx="6994347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EF59165-2A06-4DA0-9CF5-DA2BDB436364}"/>
              </a:ext>
            </a:extLst>
          </p:cNvPr>
          <p:cNvSpPr txBox="1"/>
          <p:nvPr/>
        </p:nvSpPr>
        <p:spPr>
          <a:xfrm>
            <a:off x="7772399" y="1406106"/>
            <a:ext cx="1095556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2017</a:t>
            </a:r>
          </a:p>
          <a:p>
            <a:pPr algn="ctr"/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2018</a:t>
            </a:r>
          </a:p>
          <a:p>
            <a:pPr algn="ctr"/>
            <a:r>
              <a:rPr lang="en-US" dirty="0"/>
              <a:t>All Years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08F51BE-1599-4172-901F-EA0B7893AFD8}"/>
              </a:ext>
            </a:extLst>
          </p:cNvPr>
          <p:cNvGrpSpPr/>
          <p:nvPr/>
        </p:nvGrpSpPr>
        <p:grpSpPr>
          <a:xfrm>
            <a:off x="1287936" y="4488825"/>
            <a:ext cx="2704182" cy="2103885"/>
            <a:chOff x="3972664" y="2360316"/>
            <a:chExt cx="2704182" cy="2103885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9519556A-AB36-494E-88EB-975F0FD08F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72664" y="2381250"/>
              <a:ext cx="2704182" cy="2082951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8E63FFC-4D3C-4C74-A3C7-2D35E87A3B80}"/>
                </a:ext>
              </a:extLst>
            </p:cNvPr>
            <p:cNvSpPr txBox="1"/>
            <p:nvPr/>
          </p:nvSpPr>
          <p:spPr>
            <a:xfrm>
              <a:off x="3972664" y="2360316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2018</a:t>
              </a:r>
            </a:p>
          </p:txBody>
        </p:sp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85A1C918-99C1-43D6-B2D5-47F018807E01}"/>
              </a:ext>
            </a:extLst>
          </p:cNvPr>
          <p:cNvSpPr/>
          <p:nvPr/>
        </p:nvSpPr>
        <p:spPr>
          <a:xfrm>
            <a:off x="3955257" y="4297559"/>
            <a:ext cx="297068" cy="29706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82FA81B-3320-4AAB-A7B7-008497B815C5}"/>
              </a:ext>
            </a:extLst>
          </p:cNvPr>
          <p:cNvGrpSpPr/>
          <p:nvPr/>
        </p:nvGrpSpPr>
        <p:grpSpPr>
          <a:xfrm>
            <a:off x="6346323" y="4500847"/>
            <a:ext cx="2820601" cy="2381003"/>
            <a:chOff x="6346323" y="4500847"/>
            <a:chExt cx="2820601" cy="2381003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FB38ED8-2DBA-4F92-A39B-9687635A240E}"/>
                </a:ext>
              </a:extLst>
            </p:cNvPr>
            <p:cNvSpPr txBox="1"/>
            <p:nvPr/>
          </p:nvSpPr>
          <p:spPr>
            <a:xfrm>
              <a:off x="8031420" y="6604851"/>
              <a:ext cx="11355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Site </a:t>
              </a:r>
              <a:r>
                <a:rPr lang="en-US" sz="1200" dirty="0" err="1"/>
                <a:t>12.CB096A</a:t>
              </a:r>
              <a:endParaRPr lang="en-US" sz="1200" dirty="0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ECDA4526-87F3-4CBC-AD27-F68B317ACD8F}"/>
                </a:ext>
              </a:extLst>
            </p:cNvPr>
            <p:cNvGrpSpPr/>
            <p:nvPr/>
          </p:nvGrpSpPr>
          <p:grpSpPr>
            <a:xfrm>
              <a:off x="6346323" y="4500847"/>
              <a:ext cx="2804109" cy="2127854"/>
              <a:chOff x="6346323" y="4500847"/>
              <a:chExt cx="2804109" cy="2127854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15E95EE5-A980-4113-9345-9CDD96BD6A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346323" y="4525619"/>
                <a:ext cx="2804109" cy="2103082"/>
              </a:xfrm>
              <a:prstGeom prst="rect">
                <a:avLst/>
              </a:prstGeom>
            </p:spPr>
          </p:pic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090DBD0-E808-4BE8-A683-28AE7D585BC2}"/>
                  </a:ext>
                </a:extLst>
              </p:cNvPr>
              <p:cNvSpPr txBox="1"/>
              <p:nvPr/>
            </p:nvSpPr>
            <p:spPr>
              <a:xfrm>
                <a:off x="6346323" y="4500847"/>
                <a:ext cx="6527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2017</a:t>
                </a:r>
              </a:p>
            </p:txBody>
          </p:sp>
        </p:grpSp>
      </p:grpSp>
      <p:sp>
        <p:nvSpPr>
          <p:cNvPr id="36" name="Oval 35">
            <a:extLst>
              <a:ext uri="{FF2B5EF4-FFF2-40B4-BE49-F238E27FC236}">
                <a16:creationId xmlns:a16="http://schemas.microsoft.com/office/drawing/2014/main" id="{1F1F2F48-BD29-41EF-854A-B9B1F22A4896}"/>
              </a:ext>
            </a:extLst>
          </p:cNvPr>
          <p:cNvSpPr/>
          <p:nvPr/>
        </p:nvSpPr>
        <p:spPr>
          <a:xfrm>
            <a:off x="6086115" y="4925283"/>
            <a:ext cx="308494" cy="30849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7D31D081-C6C4-4480-B9B4-9CB1CD0C4FA6}"/>
              </a:ext>
            </a:extLst>
          </p:cNvPr>
          <p:cNvSpPr/>
          <p:nvPr/>
        </p:nvSpPr>
        <p:spPr>
          <a:xfrm rot="6411560">
            <a:off x="5071022" y="3838011"/>
            <a:ext cx="233815" cy="1801635"/>
          </a:xfrm>
          <a:prstGeom prst="downArrow">
            <a:avLst>
              <a:gd name="adj1" fmla="val 50000"/>
              <a:gd name="adj2" fmla="val 175952"/>
            </a:avLst>
          </a:prstGeom>
          <a:gradFill>
            <a:gsLst>
              <a:gs pos="0">
                <a:schemeClr val="accent6">
                  <a:lumMod val="75000"/>
                </a:schemeClr>
              </a:gs>
              <a:gs pos="100000">
                <a:srgbClr val="FF0000"/>
              </a:gs>
            </a:gsLst>
            <a:lin ang="54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075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 Creek Superfund Site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Picher and Cardin, OK</a:t>
            </a:r>
          </a:p>
          <a:p>
            <a:r>
              <a:rPr lang="en-US" dirty="0"/>
              <a:t>Lead and zinc mining (1900 – </a:t>
            </a:r>
            <a:r>
              <a:rPr lang="en-US" dirty="0" err="1"/>
              <a:t>1970s</a:t>
            </a:r>
            <a:r>
              <a:rPr lang="en-US" dirty="0"/>
              <a:t>)</a:t>
            </a:r>
          </a:p>
          <a:p>
            <a:r>
              <a:rPr lang="en-US" dirty="0"/>
              <a:t>Superfund designation in 1983</a:t>
            </a:r>
          </a:p>
          <a:p>
            <a:endParaRPr lang="en-US" dirty="0"/>
          </a:p>
        </p:txBody>
      </p:sp>
      <p:pic>
        <p:nvPicPr>
          <p:cNvPr id="1032" name="Picture 8" descr="Related image">
            <a:extLst>
              <a:ext uri="{FF2B5EF4-FFF2-40B4-BE49-F238E27FC236}">
                <a16:creationId xmlns:a16="http://schemas.microsoft.com/office/drawing/2014/main" id="{242C063A-F2F2-4E25-80D4-96DF98A65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1075" y="3933825"/>
            <a:ext cx="381000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0A03433-A2BA-4570-8A50-A6F51020D74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007" y="3701257"/>
            <a:ext cx="4038600" cy="30289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6B4ED58-3DB5-4EBC-9188-B46AA60A10C2}"/>
              </a:ext>
            </a:extLst>
          </p:cNvPr>
          <p:cNvSpPr txBox="1"/>
          <p:nvPr/>
        </p:nvSpPr>
        <p:spPr>
          <a:xfrm>
            <a:off x="4469607" y="6453208"/>
            <a:ext cx="7940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Chat piles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A8BB147-42D3-4810-AA58-81666F2AC270}"/>
              </a:ext>
            </a:extLst>
          </p:cNvPr>
          <p:cNvSpPr/>
          <p:nvPr/>
        </p:nvSpPr>
        <p:spPr>
          <a:xfrm>
            <a:off x="6832120" y="5191484"/>
            <a:ext cx="181155" cy="18115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8982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0FD42ED-D960-4096-8572-E787DDC33A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72399" y="0"/>
            <a:ext cx="1157917" cy="67550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6B6C453-EA58-463A-AB98-A5123D7EFB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223"/>
          <a:stretch/>
        </p:blipFill>
        <p:spPr>
          <a:xfrm>
            <a:off x="494944" y="0"/>
            <a:ext cx="6994347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EF59165-2A06-4DA0-9CF5-DA2BDB436364}"/>
              </a:ext>
            </a:extLst>
          </p:cNvPr>
          <p:cNvSpPr txBox="1"/>
          <p:nvPr/>
        </p:nvSpPr>
        <p:spPr>
          <a:xfrm>
            <a:off x="7772399" y="1406106"/>
            <a:ext cx="1095556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2017</a:t>
            </a:r>
          </a:p>
          <a:p>
            <a:pPr algn="ctr"/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2018</a:t>
            </a:r>
          </a:p>
          <a:p>
            <a:pPr algn="ctr"/>
            <a:r>
              <a:rPr lang="en-US" dirty="0"/>
              <a:t>All Years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C4D031A-F914-4DE4-B69E-4588D18DD1AE}"/>
              </a:ext>
            </a:extLst>
          </p:cNvPr>
          <p:cNvGrpSpPr/>
          <p:nvPr/>
        </p:nvGrpSpPr>
        <p:grpSpPr>
          <a:xfrm>
            <a:off x="1035170" y="3158828"/>
            <a:ext cx="7996246" cy="2739473"/>
            <a:chOff x="1035170" y="3158828"/>
            <a:chExt cx="7996246" cy="273947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FD2B0EA-E4E1-4B0E-BA56-B3893EBE106A}"/>
                </a:ext>
              </a:extLst>
            </p:cNvPr>
            <p:cNvSpPr/>
            <p:nvPr/>
          </p:nvSpPr>
          <p:spPr>
            <a:xfrm>
              <a:off x="1035170" y="4088920"/>
              <a:ext cx="750498" cy="345057"/>
            </a:xfrm>
            <a:prstGeom prst="rect">
              <a:avLst/>
            </a:prstGeom>
            <a:noFill/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62A4934-9189-436E-9CA7-041C6472EA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28556" y="3158828"/>
              <a:ext cx="3450880" cy="273947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719D02A-5DA1-411C-80DC-3B3B648319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580536" y="3158828"/>
              <a:ext cx="3450880" cy="2739473"/>
            </a:xfrm>
            <a:prstGeom prst="rect">
              <a:avLst/>
            </a:prstGeom>
          </p:spPr>
        </p:pic>
        <p:sp>
          <p:nvSpPr>
            <p:cNvPr id="13" name="Arrow: Down 12">
              <a:extLst>
                <a:ext uri="{FF2B5EF4-FFF2-40B4-BE49-F238E27FC236}">
                  <a16:creationId xmlns:a16="http://schemas.microsoft.com/office/drawing/2014/main" id="{72244CBF-FE30-4A45-AB22-D19E60CFACA7}"/>
                </a:ext>
              </a:extLst>
            </p:cNvPr>
            <p:cNvSpPr/>
            <p:nvPr/>
          </p:nvSpPr>
          <p:spPr>
            <a:xfrm rot="5400000">
              <a:off x="5289277" y="4033226"/>
              <a:ext cx="380317" cy="118181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5A03269-F579-444E-A97A-E8EB4842EA8B}"/>
                </a:ext>
              </a:extLst>
            </p:cNvPr>
            <p:cNvSpPr txBox="1"/>
            <p:nvPr/>
          </p:nvSpPr>
          <p:spPr>
            <a:xfrm>
              <a:off x="5580536" y="3158828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2017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E9295F3-F332-43E4-9D66-3423417E1E10}"/>
                </a:ext>
              </a:extLst>
            </p:cNvPr>
            <p:cNvSpPr txBox="1"/>
            <p:nvPr/>
          </p:nvSpPr>
          <p:spPr>
            <a:xfrm>
              <a:off x="2028556" y="3158828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2018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71C94649-0F71-437D-8415-170C1D14AAAD}"/>
              </a:ext>
            </a:extLst>
          </p:cNvPr>
          <p:cNvSpPr txBox="1"/>
          <p:nvPr/>
        </p:nvSpPr>
        <p:spPr>
          <a:xfrm>
            <a:off x="8096608" y="5898301"/>
            <a:ext cx="9348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Site </a:t>
            </a:r>
            <a:r>
              <a:rPr lang="en-US" sz="1200" dirty="0" err="1"/>
              <a:t>CB199C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078361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0FD42ED-D960-4096-8572-E787DDC33A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72399" y="0"/>
            <a:ext cx="1157917" cy="67550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6B6C453-EA58-463A-AB98-A5123D7EFB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223"/>
          <a:stretch/>
        </p:blipFill>
        <p:spPr>
          <a:xfrm>
            <a:off x="494944" y="0"/>
            <a:ext cx="6994347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EF59165-2A06-4DA0-9CF5-DA2BDB436364}"/>
              </a:ext>
            </a:extLst>
          </p:cNvPr>
          <p:cNvSpPr txBox="1"/>
          <p:nvPr/>
        </p:nvSpPr>
        <p:spPr>
          <a:xfrm>
            <a:off x="7772399" y="1406106"/>
            <a:ext cx="1095556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2017</a:t>
            </a:r>
          </a:p>
          <a:p>
            <a:pPr algn="ctr"/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2018</a:t>
            </a:r>
          </a:p>
          <a:p>
            <a:pPr algn="ctr"/>
            <a:r>
              <a:rPr lang="en-US" dirty="0"/>
              <a:t>All Years</a:t>
            </a:r>
          </a:p>
        </p:txBody>
      </p:sp>
      <p:pic>
        <p:nvPicPr>
          <p:cNvPr id="4098" name="Picture 2" descr="Image result for eastern meadowlark">
            <a:extLst>
              <a:ext uri="{FF2B5EF4-FFF2-40B4-BE49-F238E27FC236}">
                <a16:creationId xmlns:a16="http://schemas.microsoft.com/office/drawing/2014/main" id="{E15F2FC3-5B1B-452C-9591-2DC3CE308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836" y="92734"/>
            <a:ext cx="1751163" cy="131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lated image">
            <a:extLst>
              <a:ext uri="{FF2B5EF4-FFF2-40B4-BE49-F238E27FC236}">
                <a16:creationId xmlns:a16="http://schemas.microsoft.com/office/drawing/2014/main" id="{23BA579B-B783-4457-8A1E-FB8EEFD70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42" y="5359160"/>
            <a:ext cx="937404" cy="1406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northern mockingbird">
            <a:extLst>
              <a:ext uri="{FF2B5EF4-FFF2-40B4-BE49-F238E27FC236}">
                <a16:creationId xmlns:a16="http://schemas.microsoft.com/office/drawing/2014/main" id="{55320C31-094D-47FB-B84F-FCEB8A5B84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83049" y="5359160"/>
            <a:ext cx="1101861" cy="1406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mage result for bank swallow">
            <a:extLst>
              <a:ext uri="{FF2B5EF4-FFF2-40B4-BE49-F238E27FC236}">
                <a16:creationId xmlns:a16="http://schemas.microsoft.com/office/drawing/2014/main" id="{578A17B6-F436-4646-8C68-07B6CCC99A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04313" y="5359160"/>
            <a:ext cx="972778" cy="1406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4B05CFA-44D2-4BDD-A4D7-CB2DD962AE0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1787" y="5359158"/>
            <a:ext cx="1216552" cy="1395915"/>
          </a:xfrm>
          <a:prstGeom prst="rect">
            <a:avLst/>
          </a:prstGeom>
        </p:spPr>
      </p:pic>
      <p:pic>
        <p:nvPicPr>
          <p:cNvPr id="4106" name="Picture 10" descr="Related image">
            <a:extLst>
              <a:ext uri="{FF2B5EF4-FFF2-40B4-BE49-F238E27FC236}">
                <a16:creationId xmlns:a16="http://schemas.microsoft.com/office/drawing/2014/main" id="{2D3579FF-3F5D-4547-98DA-E968041E6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1843" y="5359158"/>
            <a:ext cx="1395915" cy="1395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Related image">
            <a:extLst>
              <a:ext uri="{FF2B5EF4-FFF2-40B4-BE49-F238E27FC236}">
                <a16:creationId xmlns:a16="http://schemas.microsoft.com/office/drawing/2014/main" id="{C9424BDE-BE7D-4E7F-A5F1-14F98718C8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40879" y="5369351"/>
            <a:ext cx="937404" cy="1395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530862F-3EB9-4791-8ED4-8EDCB00E866E}"/>
              </a:ext>
            </a:extLst>
          </p:cNvPr>
          <p:cNvSpPr txBox="1"/>
          <p:nvPr/>
        </p:nvSpPr>
        <p:spPr>
          <a:xfrm>
            <a:off x="211835" y="1406106"/>
            <a:ext cx="1751163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Open Fields, Grassland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113693F-E81B-4B89-A8FA-652D49C87D90}"/>
              </a:ext>
            </a:extLst>
          </p:cNvPr>
          <p:cNvSpPr txBox="1"/>
          <p:nvPr/>
        </p:nvSpPr>
        <p:spPr>
          <a:xfrm>
            <a:off x="26242" y="5030797"/>
            <a:ext cx="3050849" cy="3385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Edge Habitats, Wetlands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B308D2D-9771-4345-B099-78601A199138}"/>
              </a:ext>
            </a:extLst>
          </p:cNvPr>
          <p:cNvSpPr txBox="1"/>
          <p:nvPr/>
        </p:nvSpPr>
        <p:spPr>
          <a:xfrm>
            <a:off x="5540879" y="5020602"/>
            <a:ext cx="3576879" cy="3385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Edge Habitats, Forested</a:t>
            </a:r>
          </a:p>
        </p:txBody>
      </p:sp>
    </p:spTree>
    <p:extLst>
      <p:ext uri="{BB962C8B-B14F-4D97-AF65-F5344CB8AC3E}">
        <p14:creationId xmlns:p14="http://schemas.microsoft.com/office/powerpoint/2010/main" val="4040151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0" grpId="0" animBg="1"/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F2F04E-8A13-4CA4-891E-D878014A5FB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8" name="Picture 2" descr="Image result for eastern meadowlark">
            <a:extLst>
              <a:ext uri="{FF2B5EF4-FFF2-40B4-BE49-F238E27FC236}">
                <a16:creationId xmlns:a16="http://schemas.microsoft.com/office/drawing/2014/main" id="{E15F2FC3-5B1B-452C-9591-2DC3CE308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836" y="92734"/>
            <a:ext cx="1751163" cy="131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530862F-3EB9-4791-8ED4-8EDCB00E866E}"/>
              </a:ext>
            </a:extLst>
          </p:cNvPr>
          <p:cNvSpPr txBox="1"/>
          <p:nvPr/>
        </p:nvSpPr>
        <p:spPr>
          <a:xfrm>
            <a:off x="211835" y="1406106"/>
            <a:ext cx="1751163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Open Fields, Grassland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9C61A70-6E7C-4102-9DFA-1EEDF328A66F}"/>
              </a:ext>
            </a:extLst>
          </p:cNvPr>
          <p:cNvSpPr/>
          <p:nvPr/>
        </p:nvSpPr>
        <p:spPr>
          <a:xfrm>
            <a:off x="4562475" y="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dirty="0"/>
              <a:t>Distal 13</a:t>
            </a:r>
          </a:p>
          <a:p>
            <a:pPr algn="r"/>
            <a:r>
              <a:rPr lang="en-US" dirty="0" err="1"/>
              <a:t>CB027</a:t>
            </a:r>
            <a:endParaRPr lang="en-US" dirty="0"/>
          </a:p>
          <a:p>
            <a:pPr algn="r"/>
            <a:r>
              <a:rPr lang="en-US" dirty="0"/>
              <a:t>2017</a:t>
            </a:r>
          </a:p>
          <a:p>
            <a:pPr algn="r"/>
            <a:r>
              <a:rPr lang="en-US" dirty="0"/>
              <a:t>Status: 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Bare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516AC14-8141-482D-AF71-F7E9B625391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62998" y="92734"/>
            <a:ext cx="1935885" cy="189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9440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E0CE749-6A1C-4FD9-9CA6-583DC6576D2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572000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F9F0A4-760D-49DE-8873-56378D08A3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0"/>
            <a:ext cx="4572000" cy="5143500"/>
          </a:xfrm>
          <a:prstGeom prst="rect">
            <a:avLst/>
          </a:prstGeom>
        </p:spPr>
      </p:pic>
      <p:pic>
        <p:nvPicPr>
          <p:cNvPr id="4100" name="Picture 4" descr="Related image">
            <a:extLst>
              <a:ext uri="{FF2B5EF4-FFF2-40B4-BE49-F238E27FC236}">
                <a16:creationId xmlns:a16="http://schemas.microsoft.com/office/drawing/2014/main" id="{23BA579B-B783-4457-8A1E-FB8EEFD70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9992" y="5443048"/>
            <a:ext cx="937404" cy="1406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northern mockingbird">
            <a:extLst>
              <a:ext uri="{FF2B5EF4-FFF2-40B4-BE49-F238E27FC236}">
                <a16:creationId xmlns:a16="http://schemas.microsoft.com/office/drawing/2014/main" id="{55320C31-094D-47FB-B84F-FCEB8A5B84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36799" y="5443048"/>
            <a:ext cx="1101861" cy="1406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mage result for bank swallow">
            <a:extLst>
              <a:ext uri="{FF2B5EF4-FFF2-40B4-BE49-F238E27FC236}">
                <a16:creationId xmlns:a16="http://schemas.microsoft.com/office/drawing/2014/main" id="{578A17B6-F436-4646-8C68-07B6CCC99A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58063" y="5443048"/>
            <a:ext cx="972778" cy="1406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113693F-E81B-4B89-A8FA-652D49C87D90}"/>
              </a:ext>
            </a:extLst>
          </p:cNvPr>
          <p:cNvSpPr txBox="1"/>
          <p:nvPr/>
        </p:nvSpPr>
        <p:spPr>
          <a:xfrm>
            <a:off x="3079992" y="5114685"/>
            <a:ext cx="3050849" cy="3385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Edge Habitats, Wetlands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8CD8112-C1DD-49D1-A1D5-C7C9DBBD4BA5}"/>
              </a:ext>
            </a:extLst>
          </p:cNvPr>
          <p:cNvSpPr/>
          <p:nvPr/>
        </p:nvSpPr>
        <p:spPr>
          <a:xfrm>
            <a:off x="4572000" y="51435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dirty="0"/>
              <a:t>Catholic 40</a:t>
            </a:r>
          </a:p>
          <a:p>
            <a:pPr algn="r"/>
            <a:r>
              <a:rPr lang="en-US" dirty="0"/>
              <a:t>Site B</a:t>
            </a:r>
          </a:p>
          <a:p>
            <a:pPr algn="r"/>
            <a:r>
              <a:rPr lang="en-US" dirty="0"/>
              <a:t>2018</a:t>
            </a:r>
          </a:p>
          <a:p>
            <a:pPr algn="r"/>
            <a:r>
              <a:rPr lang="en-US" dirty="0"/>
              <a:t>Status: </a:t>
            </a:r>
            <a:r>
              <a:rPr lang="en-US" b="1" dirty="0">
                <a:solidFill>
                  <a:srgbClr val="FF33CC"/>
                </a:solidFill>
              </a:rPr>
              <a:t>Complete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B8B7F59-8514-4973-84DB-337759D3AC07}"/>
              </a:ext>
            </a:extLst>
          </p:cNvPr>
          <p:cNvSpPr/>
          <p:nvPr/>
        </p:nvSpPr>
        <p:spPr>
          <a:xfrm>
            <a:off x="15730" y="514349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Distal 10</a:t>
            </a:r>
          </a:p>
          <a:p>
            <a:r>
              <a:rPr lang="en-US" dirty="0" err="1"/>
              <a:t>CB019</a:t>
            </a:r>
            <a:endParaRPr lang="en-US" dirty="0"/>
          </a:p>
          <a:p>
            <a:r>
              <a:rPr lang="en-US" dirty="0"/>
              <a:t>2018</a:t>
            </a:r>
          </a:p>
          <a:p>
            <a:r>
              <a:rPr lang="en-US" dirty="0"/>
              <a:t>Status: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No Remediation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8D65C8D-1732-4876-8ADD-D2B54C7B4AB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48694" y="3216538"/>
            <a:ext cx="1935885" cy="189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9254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8CD8112-C1DD-49D1-A1D5-C7C9DBBD4BA5}"/>
              </a:ext>
            </a:extLst>
          </p:cNvPr>
          <p:cNvSpPr/>
          <p:nvPr/>
        </p:nvSpPr>
        <p:spPr>
          <a:xfrm>
            <a:off x="4572000" y="51435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dirty="0"/>
              <a:t>Distal 12</a:t>
            </a:r>
          </a:p>
          <a:p>
            <a:pPr algn="r"/>
            <a:r>
              <a:rPr lang="en-US" dirty="0" err="1"/>
              <a:t>CB096</a:t>
            </a:r>
            <a:endParaRPr lang="en-US" dirty="0"/>
          </a:p>
          <a:p>
            <a:pPr algn="r"/>
            <a:r>
              <a:rPr lang="en-US" dirty="0"/>
              <a:t>2017</a:t>
            </a:r>
          </a:p>
          <a:p>
            <a:pPr algn="r"/>
            <a:r>
              <a:rPr lang="en-US" dirty="0"/>
              <a:t>Status: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No Remediation</a:t>
            </a:r>
            <a:endParaRPr lang="en-US" b="1" dirty="0">
              <a:solidFill>
                <a:srgbClr val="FF33CC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B8B7F59-8514-4973-84DB-337759D3AC07}"/>
              </a:ext>
            </a:extLst>
          </p:cNvPr>
          <p:cNvSpPr/>
          <p:nvPr/>
        </p:nvSpPr>
        <p:spPr>
          <a:xfrm>
            <a:off x="15730" y="514349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/>
              <a:t>CB199</a:t>
            </a:r>
            <a:endParaRPr lang="en-US" dirty="0"/>
          </a:p>
          <a:p>
            <a:r>
              <a:rPr lang="en-US" dirty="0"/>
              <a:t>Site B</a:t>
            </a:r>
          </a:p>
          <a:p>
            <a:r>
              <a:rPr lang="en-US" dirty="0"/>
              <a:t>2017</a:t>
            </a:r>
          </a:p>
          <a:p>
            <a:r>
              <a:rPr lang="en-US" dirty="0"/>
              <a:t>Status: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No Remediation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412A9E-C098-4BAC-A8C8-2D29906A9A4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87730" y="0"/>
            <a:ext cx="4556269" cy="49962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95AB316-DFB5-4A39-85A3-6BDF2C8F9CF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8587" y="5451892"/>
            <a:ext cx="1216552" cy="1395915"/>
          </a:xfrm>
          <a:prstGeom prst="rect">
            <a:avLst/>
          </a:prstGeom>
        </p:spPr>
      </p:pic>
      <p:pic>
        <p:nvPicPr>
          <p:cNvPr id="13" name="Picture 10" descr="Related image">
            <a:extLst>
              <a:ext uri="{FF2B5EF4-FFF2-40B4-BE49-F238E27FC236}">
                <a16:creationId xmlns:a16="http://schemas.microsoft.com/office/drawing/2014/main" id="{5CDD8842-4FD9-4647-8897-5DCE8615E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8643" y="5451892"/>
            <a:ext cx="1395915" cy="1395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Related image">
            <a:extLst>
              <a:ext uri="{FF2B5EF4-FFF2-40B4-BE49-F238E27FC236}">
                <a16:creationId xmlns:a16="http://schemas.microsoft.com/office/drawing/2014/main" id="{03188AEC-D01C-456C-8866-B697A4329A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97679" y="5462085"/>
            <a:ext cx="937404" cy="1395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8FD232-2457-4D20-9615-59629CFA602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4587730" cy="499749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CE3D1B9-0DAF-4921-AE3D-C778FED9AFF3}"/>
              </a:ext>
            </a:extLst>
          </p:cNvPr>
          <p:cNvSpPr txBox="1"/>
          <p:nvPr/>
        </p:nvSpPr>
        <p:spPr>
          <a:xfrm>
            <a:off x="2797679" y="5113336"/>
            <a:ext cx="3576879" cy="3385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Edge Habitats, Forested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4873B15-7360-489A-802F-91A75FD5742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45259" y="3213981"/>
            <a:ext cx="1935885" cy="189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8592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– Habitat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F950C-F38C-4E19-AD2D-A361DA443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5107916" cy="4351338"/>
          </a:xfrm>
        </p:spPr>
        <p:txBody>
          <a:bodyPr/>
          <a:lstStyle/>
          <a:p>
            <a:r>
              <a:rPr lang="en-US" dirty="0"/>
              <a:t>Few habitat variables correlated with bird richness and abundance</a:t>
            </a:r>
          </a:p>
          <a:p>
            <a:endParaRPr lang="en-US" dirty="0"/>
          </a:p>
          <a:p>
            <a:r>
              <a:rPr lang="en-US" dirty="0"/>
              <a:t>Grass and forbs key driver of the bird community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8CDBE6-8318-4369-B436-A650CAE3D5F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3985" y="1499078"/>
            <a:ext cx="2863970" cy="509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7787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– Habitat Features</a:t>
            </a:r>
          </a:p>
        </p:txBody>
      </p:sp>
      <p:sp>
        <p:nvSpPr>
          <p:cNvPr id="5" name="Rectangle 4"/>
          <p:cNvSpPr/>
          <p:nvPr/>
        </p:nvSpPr>
        <p:spPr>
          <a:xfrm>
            <a:off x="985837" y="6022485"/>
            <a:ext cx="71723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485900" algn="l"/>
              </a:tabLs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Bird species richness (number of bird species at the site) driven by grass and forb habitat availability </a:t>
            </a:r>
            <a:r>
              <a:rPr lang="en-US" dirty="0"/>
              <a:t>(</a:t>
            </a:r>
            <a:r>
              <a:rPr lang="en-US" dirty="0" err="1"/>
              <a:t>R</a:t>
            </a:r>
            <a:r>
              <a:rPr lang="en-US" baseline="30000" dirty="0" err="1"/>
              <a:t>2</a:t>
            </a:r>
            <a:r>
              <a:rPr lang="en-US" dirty="0"/>
              <a:t> = 0.19, </a:t>
            </a:r>
            <a:r>
              <a:rPr lang="en-US" i="1" dirty="0"/>
              <a:t>P </a:t>
            </a:r>
            <a:r>
              <a:rPr lang="en-US" dirty="0"/>
              <a:t>=  0.032). 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C2D8605-1548-4F0C-82E6-FDC02EE585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0937964"/>
              </p:ext>
            </p:extLst>
          </p:nvPr>
        </p:nvGraphicFramePr>
        <p:xfrm>
          <a:off x="1384178" y="1448598"/>
          <a:ext cx="6375642" cy="43828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696746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Preliminary 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These results are from only two years of data,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But we’re already seeing some patterns emerge…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6900" y="3730824"/>
            <a:ext cx="5143500" cy="2893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4765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Preliminary 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825625"/>
            <a:ext cx="5467350" cy="47371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Remediation efforts have attracted more species to the sites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Construction and bare ground provides the least amount of habitat for birds</a:t>
            </a:r>
          </a:p>
          <a:p>
            <a:pPr lvl="1"/>
            <a:r>
              <a:rPr lang="en-US" dirty="0"/>
              <a:t>Leave the ground bare for as little time as possible!</a:t>
            </a:r>
          </a:p>
          <a:p>
            <a:pPr lvl="0"/>
            <a:endParaRPr lang="en-US" dirty="0"/>
          </a:p>
          <a:p>
            <a:r>
              <a:rPr lang="en-US" dirty="0"/>
              <a:t>Planting and maintaining grassland habitat is beneficial for the bird community </a:t>
            </a:r>
          </a:p>
          <a:p>
            <a:pPr lvl="0"/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258693" y="2643089"/>
            <a:ext cx="4829174" cy="271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1139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Revisiting Hypotheses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8181975" cy="4351338"/>
          </a:xfrm>
        </p:spPr>
        <p:txBody>
          <a:bodyPr>
            <a:normAutofit/>
          </a:bodyPr>
          <a:lstStyle/>
          <a:p>
            <a:r>
              <a:rPr lang="en-US" dirty="0"/>
              <a:t>Determine how the bird community changes throughout the remediation process:</a:t>
            </a:r>
          </a:p>
          <a:p>
            <a:endParaRPr lang="en-US" dirty="0"/>
          </a:p>
          <a:p>
            <a:pPr lvl="1"/>
            <a:r>
              <a:rPr lang="en-US" dirty="0"/>
              <a:t>Removing habitat = removing birds? 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chemeClr val="accent5"/>
                </a:solidFill>
                <a:sym typeface="Wingdings" panose="05000000000000000000" pitchFamily="2" charset="2"/>
              </a:rPr>
              <a:t>No</a:t>
            </a:r>
            <a:endParaRPr lang="en-US" dirty="0">
              <a:solidFill>
                <a:schemeClr val="accent5"/>
              </a:solidFill>
            </a:endParaRPr>
          </a:p>
          <a:p>
            <a:pPr lvl="1"/>
            <a:endParaRPr lang="en-US" dirty="0"/>
          </a:p>
          <a:p>
            <a:pPr lvl="1"/>
            <a:r>
              <a:rPr lang="en-US" dirty="0"/>
              <a:t>Richness? 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chemeClr val="accent5"/>
                </a:solidFill>
                <a:sym typeface="Wingdings" panose="05000000000000000000" pitchFamily="2" charset="2"/>
              </a:rPr>
              <a:t>Increases</a:t>
            </a:r>
            <a:endParaRPr lang="en-US" dirty="0">
              <a:solidFill>
                <a:schemeClr val="accent5"/>
              </a:solidFill>
            </a:endParaRPr>
          </a:p>
          <a:p>
            <a:pPr lvl="1"/>
            <a:endParaRPr lang="en-US" dirty="0"/>
          </a:p>
          <a:p>
            <a:pPr lvl="1"/>
            <a:r>
              <a:rPr lang="en-US" dirty="0"/>
              <a:t>Composition?  </a:t>
            </a:r>
            <a:r>
              <a:rPr lang="en-US" dirty="0">
                <a:solidFill>
                  <a:schemeClr val="accent5"/>
                </a:solidFill>
              </a:rPr>
              <a:t>Shifts from forest </a:t>
            </a:r>
            <a:r>
              <a:rPr lang="en-US" dirty="0">
                <a:solidFill>
                  <a:schemeClr val="accent5"/>
                </a:solidFill>
                <a:sym typeface="Wingdings" panose="05000000000000000000" pitchFamily="2" charset="2"/>
              </a:rPr>
              <a:t> grassland community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dirty="0">
                <a:sym typeface="Wingdings" panose="05000000000000000000" pitchFamily="2" charset="2"/>
              </a:rPr>
              <a:t>Habitat features impacting change? </a:t>
            </a:r>
            <a:r>
              <a:rPr lang="en-US" dirty="0">
                <a:solidFill>
                  <a:schemeClr val="accent5"/>
                </a:solidFill>
                <a:sym typeface="Wingdings" panose="05000000000000000000" pitchFamily="2" charset="2"/>
              </a:rPr>
              <a:t>Grass, forb cover</a:t>
            </a:r>
          </a:p>
        </p:txBody>
      </p:sp>
    </p:spTree>
    <p:extLst>
      <p:ext uri="{BB962C8B-B14F-4D97-AF65-F5344CB8AC3E}">
        <p14:creationId xmlns:p14="http://schemas.microsoft.com/office/powerpoint/2010/main" val="2930934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Tar Creek Superfund 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33667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Large scale changes in habitat with remediation efforts </a:t>
            </a:r>
          </a:p>
          <a:p>
            <a:endParaRPr lang="en-US" dirty="0"/>
          </a:p>
          <a:p>
            <a:r>
              <a:rPr lang="en-US" dirty="0"/>
              <a:t>Habitat removal, change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Impacts on bird community?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A4B6DA5-4ACE-4E93-A2CA-92FAB2D8625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375" y="3943349"/>
            <a:ext cx="3670300" cy="2752725"/>
          </a:xfrm>
          <a:prstGeom prst="rect">
            <a:avLst/>
          </a:prstGeom>
        </p:spPr>
      </p:pic>
      <p:pic>
        <p:nvPicPr>
          <p:cNvPr id="2052" name="Picture 4" descr="Image result for bank swallow">
            <a:extLst>
              <a:ext uri="{FF2B5EF4-FFF2-40B4-BE49-F238E27FC236}">
                <a16:creationId xmlns:a16="http://schemas.microsoft.com/office/drawing/2014/main" id="{4C8D5D26-413D-469E-9DB9-3E3E8622E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6299" y="3059111"/>
            <a:ext cx="3714752" cy="222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375DF7A-2A82-40B3-82B5-D3847E13687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2551" y="3943349"/>
            <a:ext cx="3670300" cy="275272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97EA57E-79EF-44C3-9463-28E4C87437BA}"/>
              </a:ext>
            </a:extLst>
          </p:cNvPr>
          <p:cNvSpPr txBox="1"/>
          <p:nvPr/>
        </p:nvSpPr>
        <p:spPr>
          <a:xfrm>
            <a:off x="949697" y="6367559"/>
            <a:ext cx="24376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Bank swallow nests in chat pile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004561B-5429-4BC4-AA09-00E4736CA611}"/>
              </a:ext>
            </a:extLst>
          </p:cNvPr>
          <p:cNvSpPr txBox="1"/>
          <p:nvPr/>
        </p:nvSpPr>
        <p:spPr>
          <a:xfrm>
            <a:off x="5162551" y="6385120"/>
            <a:ext cx="37456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Remediated site – Nesting red-winged blackbirds</a:t>
            </a:r>
          </a:p>
        </p:txBody>
      </p:sp>
      <p:pic>
        <p:nvPicPr>
          <p:cNvPr id="2064" name="Picture 16" descr="Image result for red winged blackbird no background">
            <a:extLst>
              <a:ext uri="{FF2B5EF4-FFF2-40B4-BE49-F238E27FC236}">
                <a16:creationId xmlns:a16="http://schemas.microsoft.com/office/drawing/2014/main" id="{B8A5A244-FE7D-49F1-B34B-0923924428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2074" y1="89286" x2="55585" y2="76374"/>
                        <a14:foregroundMark x1="55585" y1="76374" x2="88298" y2="83791"/>
                        <a14:foregroundMark x1="88298" y1="83791" x2="89096" y2="84341"/>
                        <a14:foregroundMark x1="76596" y1="77473" x2="94681" y2="82692"/>
                        <a14:foregroundMark x1="94681" y1="82692" x2="96011" y2="83791"/>
                        <a14:foregroundMark x1="15957" y1="93132" x2="22340" y2="89011"/>
                        <a14:foregroundMark x1="12234" y1="91484" x2="15691" y2="90385"/>
                        <a14:foregroundMark x1="16223" y1="88462" x2="19947" y2="87088"/>
                        <a14:backgroundMark x1="4521" y1="50824" x2="4521" y2="50824"/>
                        <a14:backgroundMark x1="1064" y1="45604" x2="0" y2="47802"/>
                        <a14:backgroundMark x1="34574" y1="75000" x2="34574" y2="75000"/>
                        <a14:backgroundMark x1="43617" y1="68956" x2="43617" y2="689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24158" y="3614469"/>
            <a:ext cx="1457865" cy="1412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Down Arrow 10">
            <a:extLst>
              <a:ext uri="{FF2B5EF4-FFF2-40B4-BE49-F238E27FC236}">
                <a16:creationId xmlns:a16="http://schemas.microsoft.com/office/drawing/2014/main" id="{4BC4262D-6532-4D8B-9F7F-C3E1EC2542AF}"/>
              </a:ext>
            </a:extLst>
          </p:cNvPr>
          <p:cNvSpPr/>
          <p:nvPr/>
        </p:nvSpPr>
        <p:spPr>
          <a:xfrm rot="16200000">
            <a:off x="4178300" y="4898327"/>
            <a:ext cx="809625" cy="1066800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303434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Goals and Plans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5461599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Repeat sampling to track long term changes</a:t>
            </a:r>
          </a:p>
          <a:p>
            <a:endParaRPr lang="en-US" dirty="0"/>
          </a:p>
          <a:p>
            <a:r>
              <a:rPr lang="en-US" dirty="0"/>
              <a:t>Broaden scope to include:</a:t>
            </a:r>
          </a:p>
          <a:p>
            <a:pPr lvl="1"/>
            <a:r>
              <a:rPr lang="en-US" dirty="0"/>
              <a:t>Nesting success rates</a:t>
            </a:r>
          </a:p>
          <a:p>
            <a:pPr lvl="1"/>
            <a:r>
              <a:rPr lang="en-US" dirty="0"/>
              <a:t>Trends in mammal community</a:t>
            </a:r>
          </a:p>
          <a:p>
            <a:endParaRPr lang="en-US" dirty="0"/>
          </a:p>
          <a:p>
            <a:pPr lvl="0"/>
            <a:r>
              <a:rPr lang="en-US" dirty="0"/>
              <a:t>Create models for the abundance of key species as related to habitat variables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Recommend habitat management actions to increase overall species diversity 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0544B8-AE3A-4A88-BB8B-73672622CCE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728886" y="3496795"/>
            <a:ext cx="3682115" cy="25717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CFB4EA-1EA7-434E-86F1-5AAAB66AE4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367996" y="281198"/>
            <a:ext cx="2403894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240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4609" y="1690689"/>
            <a:ext cx="4063207" cy="451554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/>
              <a:t>Funding</a:t>
            </a:r>
          </a:p>
          <a:p>
            <a:r>
              <a:rPr lang="en-US" dirty="0"/>
              <a:t>Kansas </a:t>
            </a:r>
            <a:r>
              <a:rPr lang="en-US" dirty="0" err="1"/>
              <a:t>INBRE</a:t>
            </a:r>
            <a:r>
              <a:rPr lang="en-US" dirty="0"/>
              <a:t>, </a:t>
            </a:r>
            <a:r>
              <a:rPr lang="en-US" dirty="0" err="1"/>
              <a:t>IDeA</a:t>
            </a:r>
            <a:r>
              <a:rPr lang="en-US" dirty="0"/>
              <a:t> Program of the National Institute of General Medical Sciences of the National Institutes of Health (NIH). Grant #</a:t>
            </a:r>
            <a:r>
              <a:rPr lang="en-US" dirty="0" err="1"/>
              <a:t>P20</a:t>
            </a:r>
            <a:r>
              <a:rPr lang="en-US" dirty="0"/>
              <a:t> </a:t>
            </a:r>
            <a:r>
              <a:rPr lang="en-US" dirty="0" err="1"/>
              <a:t>GM103418</a:t>
            </a:r>
            <a:endParaRPr lang="en-US" dirty="0"/>
          </a:p>
          <a:p>
            <a:r>
              <a:rPr lang="en-US" dirty="0"/>
              <a:t>Pittsburg State University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Many thanks to…</a:t>
            </a:r>
          </a:p>
          <a:p>
            <a:r>
              <a:rPr lang="en-US" dirty="0"/>
              <a:t>Craig </a:t>
            </a:r>
            <a:r>
              <a:rPr lang="en-US" dirty="0" err="1"/>
              <a:t>Kreman</a:t>
            </a:r>
            <a:endParaRPr lang="en-US" dirty="0"/>
          </a:p>
          <a:p>
            <a:r>
              <a:rPr lang="en-US" dirty="0"/>
              <a:t>Quapaw Nation Environmental Office</a:t>
            </a:r>
          </a:p>
          <a:p>
            <a:r>
              <a:rPr lang="en-US" dirty="0"/>
              <a:t>Our amazing Pitt State student interns/ researchers!</a:t>
            </a:r>
          </a:p>
          <a:p>
            <a:pPr lvl="1"/>
            <a:r>
              <a:rPr lang="en-US" dirty="0"/>
              <a:t>Ashlyn </a:t>
            </a:r>
            <a:r>
              <a:rPr lang="en-US" dirty="0" err="1"/>
              <a:t>Parmley</a:t>
            </a:r>
            <a:endParaRPr lang="en-US" dirty="0"/>
          </a:p>
          <a:p>
            <a:pPr lvl="1"/>
            <a:r>
              <a:rPr lang="en-US" dirty="0"/>
              <a:t>Robin </a:t>
            </a:r>
            <a:r>
              <a:rPr lang="en-US" dirty="0" err="1"/>
              <a:t>Goodreau</a:t>
            </a:r>
            <a:endParaRPr lang="en-US" dirty="0"/>
          </a:p>
          <a:p>
            <a:pPr lvl="1"/>
            <a:r>
              <a:rPr lang="en-US" dirty="0"/>
              <a:t>Kylie Carnahan</a:t>
            </a:r>
          </a:p>
          <a:p>
            <a:pPr lvl="1"/>
            <a:r>
              <a:rPr lang="en-US" dirty="0"/>
              <a:t>Morgan Smith</a:t>
            </a:r>
          </a:p>
        </p:txBody>
      </p:sp>
      <p:pic>
        <p:nvPicPr>
          <p:cNvPr id="1026" name="Picture 2" descr="https://www.k-inbre.org/images/k-inbre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0719" y="362980"/>
            <a:ext cx="1803281" cy="928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5700" y="3643310"/>
            <a:ext cx="4025900" cy="3019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895157" y="1411931"/>
            <a:ext cx="1952623" cy="22402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9706" y="360730"/>
            <a:ext cx="765705" cy="9286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838628" y="1711872"/>
            <a:ext cx="1927863" cy="16737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1" y="6211669"/>
            <a:ext cx="4803775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Questions? </a:t>
            </a:r>
          </a:p>
          <a:p>
            <a:pPr algn="ctr"/>
            <a:r>
              <a:rPr lang="en-US" dirty="0"/>
              <a:t>Please email me at cbrodsky@pittstate.edu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E3C9BC7-AE81-447C-9B49-02BF1D6F0C7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17618" y1="33968" x2="38802" y2="17669"/>
                        <a14:foregroundMark x1="38802" y1="17669" x2="46148" y2="15613"/>
                        <a14:foregroundMark x1="46148" y1="15613" x2="62625" y2="18050"/>
                        <a14:foregroundMark x1="62625" y1="18050" x2="76106" y2="26885"/>
                        <a14:foregroundMark x1="76106" y1="26885" x2="77746" y2="34273"/>
                        <a14:foregroundMark x1="21184" y1="26657" x2="37161" y2="18507"/>
                        <a14:foregroundMark x1="24750" y1="48667" x2="26748" y2="40975"/>
                        <a14:foregroundMark x1="26748" y1="40975" x2="31526" y2="32902"/>
                        <a14:foregroundMark x1="31526" y1="32902" x2="38088" y2="28256"/>
                        <a14:foregroundMark x1="38088" y1="28256" x2="47218" y2="26123"/>
                        <a14:foregroundMark x1="47218" y1="26123" x2="57204" y2="26580"/>
                        <a14:foregroundMark x1="57204" y1="26580" x2="63195" y2="33206"/>
                        <a14:foregroundMark x1="63195" y1="33206" x2="68474" y2="47525"/>
                        <a14:foregroundMark x1="72183" y1="47829" x2="68759" y2="40518"/>
                        <a14:foregroundMark x1="68759" y1="40518" x2="68759" y2="40061"/>
                        <a14:foregroundMark x1="73252" y1="28332" x2="70328" y2="24143"/>
                        <a14:foregroundMark x1="30029" y1="21173" x2="34308" y2="20564"/>
                        <a14:foregroundMark x1="29387" y1="22011" x2="36091" y2="16527"/>
                        <a14:foregroundMark x1="36091" y1="16527" x2="36234" y2="16375"/>
                        <a14:foregroundMark x1="49073" y1="29322" x2="41013" y2="30998"/>
                        <a14:foregroundMark x1="41013" y1="30998" x2="30599" y2="37395"/>
                        <a14:foregroundMark x1="48431" y1="36938" x2="48003" y2="43412"/>
                        <a14:foregroundMark x1="64551" y1="51637" x2="63623" y2="55598"/>
                        <a14:foregroundMark x1="47646" y1="73039" x2="50499" y2="77152"/>
                        <a14:foregroundMark x1="28602" y1="51181" x2="34950" y2="54836"/>
                        <a14:foregroundMark x1="22111" y1="37395" x2="24893" y2="386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7985" y="162293"/>
            <a:ext cx="1415416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438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2600" y="482599"/>
            <a:ext cx="3581400" cy="2686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4629150" cy="4441826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Determine how the bird community changes throughout the remediation process:</a:t>
            </a:r>
          </a:p>
          <a:p>
            <a:endParaRPr lang="en-US" dirty="0"/>
          </a:p>
          <a:p>
            <a:pPr lvl="1"/>
            <a:r>
              <a:rPr lang="en-US" dirty="0"/>
              <a:t>Removing habitat = removing birds?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Richness (number of birds)?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Composition (species present)?</a:t>
            </a:r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dirty="0">
                <a:sym typeface="Wingdings" panose="05000000000000000000" pitchFamily="2" charset="2"/>
              </a:rPr>
              <a:t>Habitat features impacting change?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Offer recommendations for how to maintain bird diversity throughout remediation process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62600" y="3168649"/>
            <a:ext cx="18235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Distal 12 </a:t>
            </a:r>
            <a:r>
              <a:rPr lang="en-US" sz="1400" dirty="0" err="1"/>
              <a:t>CB096</a:t>
            </a:r>
            <a:r>
              <a:rPr lang="en-US" sz="1400" dirty="0"/>
              <a:t> - 2017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62600" y="3827362"/>
            <a:ext cx="3581400" cy="28421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593849" y="3519585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2018</a:t>
            </a:r>
          </a:p>
        </p:txBody>
      </p:sp>
      <p:sp>
        <p:nvSpPr>
          <p:cNvPr id="11" name="Down Arrow 10"/>
          <p:cNvSpPr/>
          <p:nvPr/>
        </p:nvSpPr>
        <p:spPr>
          <a:xfrm>
            <a:off x="7479424" y="2986185"/>
            <a:ext cx="809625" cy="1066800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18004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4657726" cy="466724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2017 – 2019</a:t>
            </a:r>
          </a:p>
          <a:p>
            <a:endParaRPr lang="en-US" dirty="0"/>
          </a:p>
          <a:p>
            <a:r>
              <a:rPr lang="en-US" dirty="0"/>
              <a:t>3, 5-minute point count surveys</a:t>
            </a:r>
          </a:p>
          <a:p>
            <a:pPr lvl="1"/>
            <a:r>
              <a:rPr lang="en-US" dirty="0"/>
              <a:t>All birds seen, heard</a:t>
            </a:r>
          </a:p>
          <a:p>
            <a:pPr lvl="1"/>
            <a:r>
              <a:rPr lang="en-US" dirty="0"/>
              <a:t>Account for detection variables (e.g. wind, temp)</a:t>
            </a:r>
          </a:p>
          <a:p>
            <a:pPr lvl="1"/>
            <a:endParaRPr lang="en-US"/>
          </a:p>
          <a:p>
            <a:r>
              <a:rPr lang="en-US"/>
              <a:t>Vegetation survey</a:t>
            </a:r>
          </a:p>
          <a:p>
            <a:pPr lvl="1"/>
            <a:r>
              <a:rPr lang="en-US"/>
              <a:t>Ground cover classes &amp; cover</a:t>
            </a:r>
          </a:p>
          <a:p>
            <a:pPr lvl="2"/>
            <a:r>
              <a:rPr lang="en-US"/>
              <a:t>Grass, forbs, bare, litter, rock</a:t>
            </a:r>
          </a:p>
          <a:p>
            <a:pPr lvl="1"/>
            <a:r>
              <a:rPr lang="en-US"/>
              <a:t>Tree size, species</a:t>
            </a:r>
          </a:p>
          <a:p>
            <a:pPr lvl="1"/>
            <a:r>
              <a:rPr lang="en-US"/>
              <a:t>Canopy cover, height</a:t>
            </a:r>
          </a:p>
          <a:p>
            <a:pPr lvl="1"/>
            <a:r>
              <a:rPr lang="en-US"/>
              <a:t>Dominant shrub cover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786189" y="1500188"/>
            <a:ext cx="685800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048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Selected sites across Tar Creek (&gt; </a:t>
            </a:r>
            <a:r>
              <a:rPr lang="en-US" dirty="0" err="1"/>
              <a:t>250m</a:t>
            </a:r>
            <a:r>
              <a:rPr lang="en-US" dirty="0"/>
              <a:t> apart)</a:t>
            </a:r>
          </a:p>
          <a:p>
            <a:r>
              <a:rPr lang="en-US" dirty="0"/>
              <a:t>Categorized each site by remediation status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30370" y="3250168"/>
            <a:ext cx="612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76615" y="2987933"/>
            <a:ext cx="14420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Under</a:t>
            </a:r>
          </a:p>
          <a:p>
            <a:pPr algn="ctr"/>
            <a:r>
              <a:rPr lang="en-US" dirty="0"/>
              <a:t> Construction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28074" y="3264932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Seeded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33049" y="3255407"/>
            <a:ext cx="69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None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77301" y="3255407"/>
            <a:ext cx="10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Complete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650" y="3619500"/>
            <a:ext cx="1546034" cy="32384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24628" y="3619500"/>
            <a:ext cx="1546034" cy="32384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0606" y="3619500"/>
            <a:ext cx="1546034" cy="3238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2088" y="3619500"/>
            <a:ext cx="1507865" cy="32385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69897" y="3619500"/>
            <a:ext cx="1507865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679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507305C-2150-4717-9C51-79E38D617D1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2735237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2017</a:t>
            </a:r>
          </a:p>
          <a:p>
            <a:r>
              <a:rPr lang="en-US" dirty="0"/>
              <a:t>21 sites </a:t>
            </a:r>
          </a:p>
          <a:p>
            <a:r>
              <a:rPr lang="en-US" dirty="0"/>
              <a:t>(Did not sample Elm Creek)</a:t>
            </a:r>
          </a:p>
        </p:txBody>
      </p:sp>
    </p:spTree>
    <p:extLst>
      <p:ext uri="{BB962C8B-B14F-4D97-AF65-F5344CB8AC3E}">
        <p14:creationId xmlns:p14="http://schemas.microsoft.com/office/powerpoint/2010/main" val="2054858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2EB7611-A659-4EA6-B369-3EF00485E18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1" y="0"/>
            <a:ext cx="2743201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2018</a:t>
            </a:r>
          </a:p>
          <a:p>
            <a:r>
              <a:rPr lang="en-US" dirty="0"/>
              <a:t>24 sites </a:t>
            </a:r>
          </a:p>
          <a:p>
            <a:r>
              <a:rPr lang="en-US" dirty="0"/>
              <a:t>(Added Elm Creek)</a:t>
            </a:r>
          </a:p>
        </p:txBody>
      </p:sp>
    </p:spTree>
    <p:extLst>
      <p:ext uri="{BB962C8B-B14F-4D97-AF65-F5344CB8AC3E}">
        <p14:creationId xmlns:p14="http://schemas.microsoft.com/office/powerpoint/2010/main" val="3044211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5346809"/>
              </p:ext>
            </p:extLst>
          </p:nvPr>
        </p:nvGraphicFramePr>
        <p:xfrm>
          <a:off x="373009" y="1815793"/>
          <a:ext cx="8013906" cy="29464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671302">
                  <a:extLst>
                    <a:ext uri="{9D8B030D-6E8A-4147-A177-3AD203B41FA5}">
                      <a16:colId xmlns:a16="http://schemas.microsoft.com/office/drawing/2014/main" val="492086288"/>
                    </a:ext>
                  </a:extLst>
                </a:gridCol>
                <a:gridCol w="2671302">
                  <a:extLst>
                    <a:ext uri="{9D8B030D-6E8A-4147-A177-3AD203B41FA5}">
                      <a16:colId xmlns:a16="http://schemas.microsoft.com/office/drawing/2014/main" val="1600452339"/>
                    </a:ext>
                  </a:extLst>
                </a:gridCol>
                <a:gridCol w="2671302">
                  <a:extLst>
                    <a:ext uri="{9D8B030D-6E8A-4147-A177-3AD203B41FA5}">
                      <a16:colId xmlns:a16="http://schemas.microsoft.com/office/drawing/2014/main" val="27952949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2017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2018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145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Birds</a:t>
                      </a:r>
                      <a:r>
                        <a:rPr lang="en-US" baseline="0" dirty="0"/>
                        <a:t> Observed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957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1317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85240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Bird Species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62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24865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Species per Site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14.7 (Range 9 – 23)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16.8 (Range 12 – 26)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3585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Dominant Species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Northern Cardinal</a:t>
                      </a:r>
                    </a:p>
                    <a:p>
                      <a:r>
                        <a:rPr lang="en-US" dirty="0"/>
                        <a:t>Red-winged</a:t>
                      </a:r>
                      <a:r>
                        <a:rPr lang="en-US" baseline="0" dirty="0"/>
                        <a:t> Blackbird</a:t>
                      </a:r>
                    </a:p>
                    <a:p>
                      <a:r>
                        <a:rPr lang="en-US" baseline="0" dirty="0"/>
                        <a:t>Bank Swallow</a:t>
                      </a:r>
                    </a:p>
                    <a:p>
                      <a:r>
                        <a:rPr lang="en-US" baseline="0" dirty="0"/>
                        <a:t>Indigo Bunting</a:t>
                      </a:r>
                    </a:p>
                    <a:p>
                      <a:r>
                        <a:rPr lang="en-US" baseline="0" dirty="0"/>
                        <a:t>Brown-headed Cowbird</a:t>
                      </a:r>
                      <a:endParaRPr lang="en-US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Red-winged Blackbird</a:t>
                      </a:r>
                    </a:p>
                    <a:p>
                      <a:r>
                        <a:rPr lang="en-US" dirty="0"/>
                        <a:t>Dickcissel</a:t>
                      </a:r>
                    </a:p>
                    <a:p>
                      <a:r>
                        <a:rPr lang="en-US" dirty="0"/>
                        <a:t>Bank</a:t>
                      </a:r>
                      <a:r>
                        <a:rPr lang="en-US" baseline="0" dirty="0"/>
                        <a:t> Swallow</a:t>
                      </a:r>
                    </a:p>
                    <a:p>
                      <a:r>
                        <a:rPr lang="en-US" baseline="0" dirty="0"/>
                        <a:t>Northern Cardinal</a:t>
                      </a:r>
                    </a:p>
                    <a:p>
                      <a:r>
                        <a:rPr lang="en-US" baseline="0" dirty="0"/>
                        <a:t>American Crow</a:t>
                      </a:r>
                      <a:endParaRPr lang="en-US" b="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926618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625" y="4887297"/>
            <a:ext cx="2534921" cy="19011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8950" y="4894440"/>
            <a:ext cx="1538287" cy="18940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0641" y="4894440"/>
            <a:ext cx="1493592" cy="18940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07637" y="4887297"/>
            <a:ext cx="1779278" cy="19011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0625" y="6526878"/>
            <a:ext cx="65594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Cardinal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67079" y="6526878"/>
            <a:ext cx="14237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Red-winged blackbird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40641" y="6526878"/>
            <a:ext cx="9605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Bank swallow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82851" y="6526878"/>
            <a:ext cx="7296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Dickcissel</a:t>
            </a:r>
          </a:p>
        </p:txBody>
      </p:sp>
    </p:spTree>
    <p:extLst>
      <p:ext uri="{BB962C8B-B14F-4D97-AF65-F5344CB8AC3E}">
        <p14:creationId xmlns:p14="http://schemas.microsoft.com/office/powerpoint/2010/main" val="9624896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3205</TotalTime>
  <Words>1021</Words>
  <Application>Microsoft Office PowerPoint</Application>
  <PresentationFormat>On-screen Show (4:3)</PresentationFormat>
  <Paragraphs>269</Paragraphs>
  <Slides>31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Times New Roman</vt:lpstr>
      <vt:lpstr>Wingdings</vt:lpstr>
      <vt:lpstr>Office Theme</vt:lpstr>
      <vt:lpstr>Bird Community Response to Remediation at Tar Creek</vt:lpstr>
      <vt:lpstr>Tar Creek Superfund Site</vt:lpstr>
      <vt:lpstr>Tar Creek Superfund Site</vt:lpstr>
      <vt:lpstr>Project Objectives</vt:lpstr>
      <vt:lpstr>Methods</vt:lpstr>
      <vt:lpstr>Methods</vt:lpstr>
      <vt:lpstr>PowerPoint Presentation</vt:lpstr>
      <vt:lpstr>PowerPoint Presentation</vt:lpstr>
      <vt:lpstr>Results</vt:lpstr>
      <vt:lpstr>Results - Abundance</vt:lpstr>
      <vt:lpstr>Results – Species Richness</vt:lpstr>
      <vt:lpstr>Results</vt:lpstr>
      <vt:lpstr>Results</vt:lpstr>
      <vt:lpstr>Results</vt:lpstr>
      <vt:lpstr>Results</vt:lpstr>
      <vt:lpstr>Results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Results – Habitat Features</vt:lpstr>
      <vt:lpstr>Results – Habitat Features</vt:lpstr>
      <vt:lpstr>Key Preliminary Findings</vt:lpstr>
      <vt:lpstr>Key Preliminary Findings</vt:lpstr>
      <vt:lpstr>Revisiting Hypotheses</vt:lpstr>
      <vt:lpstr>Future Goals and Plans</vt:lpstr>
      <vt:lpstr>Acknowledgements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Christine Brodsky</dc:creator>
  <cp:lastModifiedBy>Kevin Wolter</cp:lastModifiedBy>
  <cp:revision>108</cp:revision>
  <cp:lastPrinted>2019-03-08T14:49:43Z</cp:lastPrinted>
  <dcterms:created xsi:type="dcterms:W3CDTF">2018-08-14T17:13:19Z</dcterms:created>
  <dcterms:modified xsi:type="dcterms:W3CDTF">2019-06-17T18:18:23Z</dcterms:modified>
</cp:coreProperties>
</file>