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handoutMasterIdLst>
    <p:handoutMasterId r:id="rId34"/>
  </p:handoutMasterIdLst>
  <p:sldIdLst>
    <p:sldId id="334" r:id="rId2"/>
    <p:sldId id="401" r:id="rId3"/>
    <p:sldId id="405" r:id="rId4"/>
    <p:sldId id="406" r:id="rId5"/>
    <p:sldId id="403" r:id="rId6"/>
    <p:sldId id="404" r:id="rId7"/>
    <p:sldId id="407" r:id="rId8"/>
    <p:sldId id="408" r:id="rId9"/>
    <p:sldId id="412" r:id="rId10"/>
    <p:sldId id="414" r:id="rId11"/>
    <p:sldId id="409" r:id="rId12"/>
    <p:sldId id="410" r:id="rId13"/>
    <p:sldId id="411" r:id="rId14"/>
    <p:sldId id="413" r:id="rId15"/>
    <p:sldId id="400" r:id="rId16"/>
    <p:sldId id="378" r:id="rId17"/>
    <p:sldId id="399" r:id="rId18"/>
    <p:sldId id="379" r:id="rId19"/>
    <p:sldId id="365" r:id="rId20"/>
    <p:sldId id="415" r:id="rId21"/>
    <p:sldId id="340" r:id="rId22"/>
    <p:sldId id="339" r:id="rId23"/>
    <p:sldId id="342" r:id="rId24"/>
    <p:sldId id="353" r:id="rId25"/>
    <p:sldId id="380" r:id="rId26"/>
    <p:sldId id="381" r:id="rId27"/>
    <p:sldId id="382" r:id="rId28"/>
    <p:sldId id="311" r:id="rId29"/>
    <p:sldId id="366" r:id="rId30"/>
    <p:sldId id="364" r:id="rId31"/>
    <p:sldId id="338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99" autoAdjust="0"/>
    <p:restoredTop sz="94660" autoAdjust="0"/>
  </p:normalViewPr>
  <p:slideViewPr>
    <p:cSldViewPr>
      <p:cViewPr varScale="1">
        <p:scale>
          <a:sx n="111" d="100"/>
          <a:sy n="111" d="100"/>
        </p:scale>
        <p:origin x="176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inkpad\Downloads\Jonah2017_Beeplant%20(1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ublications\InsectConservationDiversity\Jonah2017_Beeplan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ublications\InsectConservationDiversity\Jonah2017_Beeplan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ublications\InsectConservationDiversity\Jonah2017_Beeplan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'[Jonah2017_Beeplant (1).xlsx]Sheet4'!$A$1</c:f>
              <c:strCache>
                <c:ptCount val="1"/>
                <c:pt idx="0">
                  <c:v>BP On</c:v>
                </c:pt>
              </c:strCache>
            </c:strRef>
          </c:tx>
          <c:invertIfNegative val="0"/>
          <c:val>
            <c:numRef>
              <c:f>'[Jonah2017_Beeplant (1).xlsx]Sheet4'!$A$2:$A$7</c:f>
              <c:numCache>
                <c:formatCode>General</c:formatCode>
                <c:ptCount val="6"/>
                <c:pt idx="0">
                  <c:v>152</c:v>
                </c:pt>
                <c:pt idx="1">
                  <c:v>215</c:v>
                </c:pt>
                <c:pt idx="2">
                  <c:v>185</c:v>
                </c:pt>
                <c:pt idx="3">
                  <c:v>108</c:v>
                </c:pt>
                <c:pt idx="4">
                  <c:v>43</c:v>
                </c:pt>
                <c:pt idx="5">
                  <c:v>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DC-48C1-B826-6BED07E4704E}"/>
            </c:ext>
          </c:extLst>
        </c:ser>
        <c:ser>
          <c:idx val="1"/>
          <c:order val="1"/>
          <c:tx>
            <c:strRef>
              <c:f>'[Jonah2017_Beeplant (1).xlsx]Sheet4'!$B$1</c:f>
              <c:strCache>
                <c:ptCount val="1"/>
                <c:pt idx="0">
                  <c:v>BP Ref</c:v>
                </c:pt>
              </c:strCache>
            </c:strRef>
          </c:tx>
          <c:invertIfNegative val="0"/>
          <c:val>
            <c:numRef>
              <c:f>'[Jonah2017_Beeplant (1).xlsx]Sheet4'!$B$2:$B$7</c:f>
              <c:numCache>
                <c:formatCode>General</c:formatCode>
                <c:ptCount val="6"/>
                <c:pt idx="0">
                  <c:v>13</c:v>
                </c:pt>
                <c:pt idx="1">
                  <c:v>3</c:v>
                </c:pt>
                <c:pt idx="2">
                  <c:v>7</c:v>
                </c:pt>
                <c:pt idx="3">
                  <c:v>9</c:v>
                </c:pt>
                <c:pt idx="4">
                  <c:v>4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DC-48C1-B826-6BED07E4704E}"/>
            </c:ext>
          </c:extLst>
        </c:ser>
        <c:ser>
          <c:idx val="2"/>
          <c:order val="2"/>
          <c:tx>
            <c:strRef>
              <c:f>'[Jonah2017_Beeplant (1).xlsx]Sheet4'!$C$1</c:f>
              <c:strCache>
                <c:ptCount val="1"/>
                <c:pt idx="0">
                  <c:v>Yarrow On</c:v>
                </c:pt>
              </c:strCache>
            </c:strRef>
          </c:tx>
          <c:invertIfNegative val="0"/>
          <c:val>
            <c:numRef>
              <c:f>'[Jonah2017_Beeplant (1).xlsx]Sheet4'!$C$2:$C$7</c:f>
              <c:numCache>
                <c:formatCode>General</c:formatCode>
                <c:ptCount val="6"/>
                <c:pt idx="0">
                  <c:v>67</c:v>
                </c:pt>
                <c:pt idx="1">
                  <c:v>39</c:v>
                </c:pt>
                <c:pt idx="2">
                  <c:v>30</c:v>
                </c:pt>
                <c:pt idx="3">
                  <c:v>40</c:v>
                </c:pt>
                <c:pt idx="4">
                  <c:v>35</c:v>
                </c:pt>
                <c:pt idx="5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DC-48C1-B826-6BED07E4704E}"/>
            </c:ext>
          </c:extLst>
        </c:ser>
        <c:ser>
          <c:idx val="3"/>
          <c:order val="3"/>
          <c:tx>
            <c:strRef>
              <c:f>'[Jonah2017_Beeplant (1).xlsx]Sheet4'!$D$1</c:f>
              <c:strCache>
                <c:ptCount val="1"/>
                <c:pt idx="0">
                  <c:v>Yarrow Ref</c:v>
                </c:pt>
              </c:strCache>
            </c:strRef>
          </c:tx>
          <c:invertIfNegative val="0"/>
          <c:val>
            <c:numRef>
              <c:f>'[Jonah2017_Beeplant (1).xlsx]Sheet4'!$D$2:$D$7</c:f>
              <c:numCache>
                <c:formatCode>General</c:formatCode>
                <c:ptCount val="6"/>
                <c:pt idx="0">
                  <c:v>14</c:v>
                </c:pt>
                <c:pt idx="1">
                  <c:v>22</c:v>
                </c:pt>
                <c:pt idx="2">
                  <c:v>20</c:v>
                </c:pt>
                <c:pt idx="3">
                  <c:v>17</c:v>
                </c:pt>
                <c:pt idx="4">
                  <c:v>6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1DC-48C1-B826-6BED07E470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846656"/>
        <c:axId val="189853696"/>
      </c:barChart>
      <c:catAx>
        <c:axId val="189846656"/>
        <c:scaling>
          <c:orientation val="minMax"/>
        </c:scaling>
        <c:delete val="0"/>
        <c:axPos val="b"/>
        <c:majorTickMark val="out"/>
        <c:minorTickMark val="none"/>
        <c:tickLblPos val="nextTo"/>
        <c:crossAx val="189853696"/>
        <c:crosses val="autoZero"/>
        <c:auto val="1"/>
        <c:lblAlgn val="ctr"/>
        <c:lblOffset val="100"/>
        <c:noMultiLvlLbl val="0"/>
      </c:catAx>
      <c:valAx>
        <c:axId val="189853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984665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Yarrow</c:v>
                </c:pt>
              </c:strCache>
            </c:strRef>
          </c:tx>
          <c:invertIfNegative val="0"/>
          <c:cat>
            <c:strRef>
              <c:f>Sheet1!$B$1:$S$1</c:f>
              <c:strCache>
                <c:ptCount val="18"/>
                <c:pt idx="0">
                  <c:v>Chrysomelidae</c:v>
                </c:pt>
                <c:pt idx="1">
                  <c:v>Curculionidae</c:v>
                </c:pt>
                <c:pt idx="2">
                  <c:v>Coccinellidae</c:v>
                </c:pt>
                <c:pt idx="3">
                  <c:v>Phoridae</c:v>
                </c:pt>
                <c:pt idx="4">
                  <c:v>Tephritidae</c:v>
                </c:pt>
                <c:pt idx="5">
                  <c:v>Sarcophagidae</c:v>
                </c:pt>
                <c:pt idx="6">
                  <c:v>Formicidae</c:v>
                </c:pt>
                <c:pt idx="7">
                  <c:v>Chalcididae</c:v>
                </c:pt>
                <c:pt idx="8">
                  <c:v>Ichnumonidae</c:v>
                </c:pt>
                <c:pt idx="9">
                  <c:v>Braconidae</c:v>
                </c:pt>
                <c:pt idx="10">
                  <c:v>Halictidae</c:v>
                </c:pt>
                <c:pt idx="11">
                  <c:v>Vespidae</c:v>
                </c:pt>
                <c:pt idx="12">
                  <c:v>Cercopidae</c:v>
                </c:pt>
                <c:pt idx="13">
                  <c:v>Cicadellidae</c:v>
                </c:pt>
                <c:pt idx="14">
                  <c:v>Nabidae</c:v>
                </c:pt>
                <c:pt idx="15">
                  <c:v>Lygaedae</c:v>
                </c:pt>
                <c:pt idx="16">
                  <c:v>Myridae</c:v>
                </c:pt>
                <c:pt idx="17">
                  <c:v>Acrididae</c:v>
                </c:pt>
              </c:strCache>
            </c:strRef>
          </c:cat>
          <c:val>
            <c:numRef>
              <c:f>Sheet1!$B$2:$S$2</c:f>
              <c:numCache>
                <c:formatCode>General</c:formatCode>
                <c:ptCount val="18"/>
                <c:pt idx="0">
                  <c:v>15</c:v>
                </c:pt>
                <c:pt idx="1">
                  <c:v>0</c:v>
                </c:pt>
                <c:pt idx="2">
                  <c:v>1</c:v>
                </c:pt>
                <c:pt idx="3">
                  <c:v>17</c:v>
                </c:pt>
                <c:pt idx="4">
                  <c:v>0</c:v>
                </c:pt>
                <c:pt idx="5">
                  <c:v>3</c:v>
                </c:pt>
                <c:pt idx="6">
                  <c:v>38</c:v>
                </c:pt>
                <c:pt idx="7">
                  <c:v>12</c:v>
                </c:pt>
                <c:pt idx="8">
                  <c:v>0</c:v>
                </c:pt>
                <c:pt idx="9">
                  <c:v>7</c:v>
                </c:pt>
                <c:pt idx="10">
                  <c:v>49</c:v>
                </c:pt>
                <c:pt idx="11">
                  <c:v>1</c:v>
                </c:pt>
                <c:pt idx="12">
                  <c:v>12</c:v>
                </c:pt>
                <c:pt idx="13">
                  <c:v>53</c:v>
                </c:pt>
                <c:pt idx="14">
                  <c:v>0</c:v>
                </c:pt>
                <c:pt idx="15">
                  <c:v>1</c:v>
                </c:pt>
                <c:pt idx="16">
                  <c:v>21</c:v>
                </c:pt>
                <c:pt idx="17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80-4E1C-BB74-7DCC71A625A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Y-Ref</c:v>
                </c:pt>
              </c:strCache>
            </c:strRef>
          </c:tx>
          <c:invertIfNegative val="0"/>
          <c:cat>
            <c:strRef>
              <c:f>Sheet1!$B$1:$S$1</c:f>
              <c:strCache>
                <c:ptCount val="18"/>
                <c:pt idx="0">
                  <c:v>Chrysomelidae</c:v>
                </c:pt>
                <c:pt idx="1">
                  <c:v>Curculionidae</c:v>
                </c:pt>
                <c:pt idx="2">
                  <c:v>Coccinellidae</c:v>
                </c:pt>
                <c:pt idx="3">
                  <c:v>Phoridae</c:v>
                </c:pt>
                <c:pt idx="4">
                  <c:v>Tephritidae</c:v>
                </c:pt>
                <c:pt idx="5">
                  <c:v>Sarcophagidae</c:v>
                </c:pt>
                <c:pt idx="6">
                  <c:v>Formicidae</c:v>
                </c:pt>
                <c:pt idx="7">
                  <c:v>Chalcididae</c:v>
                </c:pt>
                <c:pt idx="8">
                  <c:v>Ichnumonidae</c:v>
                </c:pt>
                <c:pt idx="9">
                  <c:v>Braconidae</c:v>
                </c:pt>
                <c:pt idx="10">
                  <c:v>Halictidae</c:v>
                </c:pt>
                <c:pt idx="11">
                  <c:v>Vespidae</c:v>
                </c:pt>
                <c:pt idx="12">
                  <c:v>Cercopidae</c:v>
                </c:pt>
                <c:pt idx="13">
                  <c:v>Cicadellidae</c:v>
                </c:pt>
                <c:pt idx="14">
                  <c:v>Nabidae</c:v>
                </c:pt>
                <c:pt idx="15">
                  <c:v>Lygaedae</c:v>
                </c:pt>
                <c:pt idx="16">
                  <c:v>Myridae</c:v>
                </c:pt>
                <c:pt idx="17">
                  <c:v>Acrididae</c:v>
                </c:pt>
              </c:strCache>
            </c:strRef>
          </c:cat>
          <c:val>
            <c:numRef>
              <c:f>Sheet1!$B$3:$S$3</c:f>
              <c:numCache>
                <c:formatCode>General</c:formatCode>
                <c:ptCount val="18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1</c:v>
                </c:pt>
                <c:pt idx="4">
                  <c:v>3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23</c:v>
                </c:pt>
                <c:pt idx="10">
                  <c:v>3</c:v>
                </c:pt>
                <c:pt idx="11">
                  <c:v>0</c:v>
                </c:pt>
                <c:pt idx="12">
                  <c:v>8</c:v>
                </c:pt>
                <c:pt idx="13">
                  <c:v>27</c:v>
                </c:pt>
                <c:pt idx="14">
                  <c:v>1</c:v>
                </c:pt>
                <c:pt idx="15">
                  <c:v>0</c:v>
                </c:pt>
                <c:pt idx="16">
                  <c:v>5</c:v>
                </c:pt>
                <c:pt idx="1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80-4E1C-BB74-7DCC71A625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225984"/>
        <c:axId val="207227520"/>
      </c:barChart>
      <c:catAx>
        <c:axId val="207225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7227520"/>
        <c:crosses val="autoZero"/>
        <c:auto val="1"/>
        <c:lblAlgn val="ctr"/>
        <c:lblOffset val="100"/>
        <c:noMultiLvlLbl val="0"/>
      </c:catAx>
      <c:valAx>
        <c:axId val="207227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722598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Beeplant</c:v>
                </c:pt>
              </c:strCache>
            </c:strRef>
          </c:tx>
          <c:invertIfNegative val="0"/>
          <c:cat>
            <c:strRef>
              <c:f>Sheet2!$B$1:$P$1</c:f>
              <c:strCache>
                <c:ptCount val="15"/>
                <c:pt idx="0">
                  <c:v>Chrysomelidae</c:v>
                </c:pt>
                <c:pt idx="1">
                  <c:v>Coccinellidae</c:v>
                </c:pt>
                <c:pt idx="2">
                  <c:v>Pyralidae</c:v>
                </c:pt>
                <c:pt idx="3">
                  <c:v>Calliphoridae</c:v>
                </c:pt>
                <c:pt idx="4">
                  <c:v>Sarcophagidae</c:v>
                </c:pt>
                <c:pt idx="5">
                  <c:v>Formicidae</c:v>
                </c:pt>
                <c:pt idx="6">
                  <c:v>Chalcididae</c:v>
                </c:pt>
                <c:pt idx="7">
                  <c:v>Sphecidae</c:v>
                </c:pt>
                <c:pt idx="8">
                  <c:v>Braconidae</c:v>
                </c:pt>
                <c:pt idx="9">
                  <c:v>Halictidae</c:v>
                </c:pt>
                <c:pt idx="10">
                  <c:v>Pompillidae</c:v>
                </c:pt>
                <c:pt idx="11">
                  <c:v>Scelionidae</c:v>
                </c:pt>
                <c:pt idx="12">
                  <c:v>Bombilidae</c:v>
                </c:pt>
                <c:pt idx="13">
                  <c:v>Cercopidae</c:v>
                </c:pt>
                <c:pt idx="14">
                  <c:v>Lygaedae</c:v>
                </c:pt>
              </c:strCache>
            </c:strRef>
          </c:cat>
          <c:val>
            <c:numRef>
              <c:f>Sheet2!$B$2:$P$2</c:f>
              <c:numCache>
                <c:formatCode>General</c:formatCode>
                <c:ptCount val="15"/>
                <c:pt idx="0">
                  <c:v>540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7</c:v>
                </c:pt>
                <c:pt idx="5">
                  <c:v>18</c:v>
                </c:pt>
                <c:pt idx="6">
                  <c:v>1</c:v>
                </c:pt>
                <c:pt idx="7">
                  <c:v>1</c:v>
                </c:pt>
                <c:pt idx="8">
                  <c:v>10</c:v>
                </c:pt>
                <c:pt idx="9">
                  <c:v>20</c:v>
                </c:pt>
                <c:pt idx="10">
                  <c:v>1</c:v>
                </c:pt>
                <c:pt idx="11">
                  <c:v>3</c:v>
                </c:pt>
                <c:pt idx="12">
                  <c:v>74</c:v>
                </c:pt>
                <c:pt idx="13">
                  <c:v>15</c:v>
                </c:pt>
                <c:pt idx="14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B0-4855-97CD-D4D03213BFCC}"/>
            </c:ext>
          </c:extLst>
        </c:ser>
        <c:ser>
          <c:idx val="1"/>
          <c:order val="1"/>
          <c:tx>
            <c:strRef>
              <c:f>Sheet2!$A$3</c:f>
              <c:strCache>
                <c:ptCount val="1"/>
                <c:pt idx="0">
                  <c:v>BP_Ref</c:v>
                </c:pt>
              </c:strCache>
            </c:strRef>
          </c:tx>
          <c:invertIfNegative val="0"/>
          <c:cat>
            <c:strRef>
              <c:f>Sheet2!$B$1:$P$1</c:f>
              <c:strCache>
                <c:ptCount val="15"/>
                <c:pt idx="0">
                  <c:v>Chrysomelidae</c:v>
                </c:pt>
                <c:pt idx="1">
                  <c:v>Coccinellidae</c:v>
                </c:pt>
                <c:pt idx="2">
                  <c:v>Pyralidae</c:v>
                </c:pt>
                <c:pt idx="3">
                  <c:v>Calliphoridae</c:v>
                </c:pt>
                <c:pt idx="4">
                  <c:v>Sarcophagidae</c:v>
                </c:pt>
                <c:pt idx="5">
                  <c:v>Formicidae</c:v>
                </c:pt>
                <c:pt idx="6">
                  <c:v>Chalcididae</c:v>
                </c:pt>
                <c:pt idx="7">
                  <c:v>Sphecidae</c:v>
                </c:pt>
                <c:pt idx="8">
                  <c:v>Braconidae</c:v>
                </c:pt>
                <c:pt idx="9">
                  <c:v>Halictidae</c:v>
                </c:pt>
                <c:pt idx="10">
                  <c:v>Pompillidae</c:v>
                </c:pt>
                <c:pt idx="11">
                  <c:v>Scelionidae</c:v>
                </c:pt>
                <c:pt idx="12">
                  <c:v>Bombilidae</c:v>
                </c:pt>
                <c:pt idx="13">
                  <c:v>Cercopidae</c:v>
                </c:pt>
                <c:pt idx="14">
                  <c:v>Lygaedae</c:v>
                </c:pt>
              </c:strCache>
            </c:strRef>
          </c:cat>
          <c:val>
            <c:numRef>
              <c:f>Sheet2!$B$3:$P$3</c:f>
              <c:numCache>
                <c:formatCode>General</c:formatCode>
                <c:ptCount val="15"/>
                <c:pt idx="0">
                  <c:v>3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3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9</c:v>
                </c:pt>
                <c:pt idx="9">
                  <c:v>0</c:v>
                </c:pt>
                <c:pt idx="10">
                  <c:v>0</c:v>
                </c:pt>
                <c:pt idx="11">
                  <c:v>2</c:v>
                </c:pt>
                <c:pt idx="12">
                  <c:v>0</c:v>
                </c:pt>
                <c:pt idx="13">
                  <c:v>4</c:v>
                </c:pt>
                <c:pt idx="1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B0-4855-97CD-D4D03213BF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6625920"/>
        <c:axId val="196627456"/>
      </c:barChart>
      <c:catAx>
        <c:axId val="196625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6627456"/>
        <c:crosses val="autoZero"/>
        <c:auto val="1"/>
        <c:lblAlgn val="ctr"/>
        <c:lblOffset val="100"/>
        <c:noMultiLvlLbl val="0"/>
      </c:catAx>
      <c:valAx>
        <c:axId val="196627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66259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Sheet2!$A$6</c:f>
              <c:strCache>
                <c:ptCount val="1"/>
                <c:pt idx="0">
                  <c:v>Beeplant</c:v>
                </c:pt>
              </c:strCache>
            </c:strRef>
          </c:tx>
          <c:invertIfNegative val="0"/>
          <c:cat>
            <c:strRef>
              <c:f>Sheet2!$B$5:$O$5</c:f>
              <c:strCache>
                <c:ptCount val="14"/>
                <c:pt idx="0">
                  <c:v>Coccinellidae</c:v>
                </c:pt>
                <c:pt idx="1">
                  <c:v>Pyralidae</c:v>
                </c:pt>
                <c:pt idx="2">
                  <c:v>Calliphoridae</c:v>
                </c:pt>
                <c:pt idx="3">
                  <c:v>Sarcophagidae</c:v>
                </c:pt>
                <c:pt idx="4">
                  <c:v>Formicidae</c:v>
                </c:pt>
                <c:pt idx="5">
                  <c:v>Chalcididae</c:v>
                </c:pt>
                <c:pt idx="6">
                  <c:v>Sphecidae</c:v>
                </c:pt>
                <c:pt idx="7">
                  <c:v>Braconidae</c:v>
                </c:pt>
                <c:pt idx="8">
                  <c:v>Halictidae</c:v>
                </c:pt>
                <c:pt idx="9">
                  <c:v>Pompillidae</c:v>
                </c:pt>
                <c:pt idx="10">
                  <c:v>Scelionidae</c:v>
                </c:pt>
                <c:pt idx="11">
                  <c:v>Bombilidae</c:v>
                </c:pt>
                <c:pt idx="12">
                  <c:v>Cercopidae</c:v>
                </c:pt>
                <c:pt idx="13">
                  <c:v>Lygaedae</c:v>
                </c:pt>
              </c:strCache>
            </c:strRef>
          </c:cat>
          <c:val>
            <c:numRef>
              <c:f>Sheet2!$B$6:$O$6</c:f>
              <c:numCache>
                <c:formatCode>General</c:formatCode>
                <c:ptCount val="14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7</c:v>
                </c:pt>
                <c:pt idx="4">
                  <c:v>18</c:v>
                </c:pt>
                <c:pt idx="5">
                  <c:v>1</c:v>
                </c:pt>
                <c:pt idx="6">
                  <c:v>1</c:v>
                </c:pt>
                <c:pt idx="7">
                  <c:v>10</c:v>
                </c:pt>
                <c:pt idx="8">
                  <c:v>20</c:v>
                </c:pt>
                <c:pt idx="9">
                  <c:v>1</c:v>
                </c:pt>
                <c:pt idx="10">
                  <c:v>3</c:v>
                </c:pt>
                <c:pt idx="11">
                  <c:v>74</c:v>
                </c:pt>
                <c:pt idx="12">
                  <c:v>15</c:v>
                </c:pt>
                <c:pt idx="13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50-4A60-88F0-1889CD3A4622}"/>
            </c:ext>
          </c:extLst>
        </c:ser>
        <c:ser>
          <c:idx val="1"/>
          <c:order val="1"/>
          <c:tx>
            <c:strRef>
              <c:f>Sheet2!$A$7</c:f>
              <c:strCache>
                <c:ptCount val="1"/>
                <c:pt idx="0">
                  <c:v>BP_Ref</c:v>
                </c:pt>
              </c:strCache>
            </c:strRef>
          </c:tx>
          <c:invertIfNegative val="0"/>
          <c:cat>
            <c:strRef>
              <c:f>Sheet2!$B$5:$O$5</c:f>
              <c:strCache>
                <c:ptCount val="14"/>
                <c:pt idx="0">
                  <c:v>Coccinellidae</c:v>
                </c:pt>
                <c:pt idx="1">
                  <c:v>Pyralidae</c:v>
                </c:pt>
                <c:pt idx="2">
                  <c:v>Calliphoridae</c:v>
                </c:pt>
                <c:pt idx="3">
                  <c:v>Sarcophagidae</c:v>
                </c:pt>
                <c:pt idx="4">
                  <c:v>Formicidae</c:v>
                </c:pt>
                <c:pt idx="5">
                  <c:v>Chalcididae</c:v>
                </c:pt>
                <c:pt idx="6">
                  <c:v>Sphecidae</c:v>
                </c:pt>
                <c:pt idx="7">
                  <c:v>Braconidae</c:v>
                </c:pt>
                <c:pt idx="8">
                  <c:v>Halictidae</c:v>
                </c:pt>
                <c:pt idx="9">
                  <c:v>Pompillidae</c:v>
                </c:pt>
                <c:pt idx="10">
                  <c:v>Scelionidae</c:v>
                </c:pt>
                <c:pt idx="11">
                  <c:v>Bombilidae</c:v>
                </c:pt>
                <c:pt idx="12">
                  <c:v>Cercopidae</c:v>
                </c:pt>
                <c:pt idx="13">
                  <c:v>Lygaedae</c:v>
                </c:pt>
              </c:strCache>
            </c:strRef>
          </c:cat>
          <c:val>
            <c:numRef>
              <c:f>Sheet2!$B$7:$O$7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3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9</c:v>
                </c:pt>
                <c:pt idx="8">
                  <c:v>0</c:v>
                </c:pt>
                <c:pt idx="9">
                  <c:v>0</c:v>
                </c:pt>
                <c:pt idx="10">
                  <c:v>2</c:v>
                </c:pt>
                <c:pt idx="11">
                  <c:v>0</c:v>
                </c:pt>
                <c:pt idx="12">
                  <c:v>4</c:v>
                </c:pt>
                <c:pt idx="1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50-4A60-88F0-1889CD3A46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545728"/>
        <c:axId val="149547264"/>
      </c:barChart>
      <c:catAx>
        <c:axId val="149545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9547264"/>
        <c:crosses val="autoZero"/>
        <c:auto val="1"/>
        <c:lblAlgn val="ctr"/>
        <c:lblOffset val="100"/>
        <c:noMultiLvlLbl val="0"/>
      </c:catAx>
      <c:valAx>
        <c:axId val="149547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954572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7" y="0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4F00FD3E-C64F-4BAB-A777-ED0AF8F62CA2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7" y="8829967"/>
            <a:ext cx="3037840" cy="466433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AD055177-D3C8-40BB-BD54-D87D9042B2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77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7" y="1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6B552485-DF2E-4AEA-BA8F-55F9275E9977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6" tIns="46588" rIns="93176" bIns="4658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7" y="8829967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43386535-2776-4957-8743-B182001FF6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73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E7C0D75-2807-4913-A5C3-0CAAC0484363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B59ACB-2C4F-4B49-9835-FD53675841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0D75-2807-4913-A5C3-0CAAC0484363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9ACB-2C4F-4B49-9835-FD53675841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E7C0D75-2807-4913-A5C3-0CAAC0484363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CB59ACB-2C4F-4B49-9835-FD53675841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0D75-2807-4913-A5C3-0CAAC0484363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B59ACB-2C4F-4B49-9835-FD53675841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0D75-2807-4913-A5C3-0CAAC0484363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CB59ACB-2C4F-4B49-9835-FD53675841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E7C0D75-2807-4913-A5C3-0CAAC0484363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CB59ACB-2C4F-4B49-9835-FD53675841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E7C0D75-2807-4913-A5C3-0CAAC0484363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CB59ACB-2C4F-4B49-9835-FD53675841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0D75-2807-4913-A5C3-0CAAC0484363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B59ACB-2C4F-4B49-9835-FD53675841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0D75-2807-4913-A5C3-0CAAC0484363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B59ACB-2C4F-4B49-9835-FD53675841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0D75-2807-4913-A5C3-0CAAC0484363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B59ACB-2C4F-4B49-9835-FD53675841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E7C0D75-2807-4913-A5C3-0CAAC0484363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CB59ACB-2C4F-4B49-9835-FD53675841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E7C0D75-2807-4913-A5C3-0CAAC0484363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CB59ACB-2C4F-4B49-9835-FD53675841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8675" y="20664"/>
            <a:ext cx="8686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chemeClr val="bg1">
                    <a:lumMod val="75000"/>
                    <a:lumOff val="25000"/>
                  </a:schemeClr>
                </a:solidFill>
              </a:rPr>
              <a:t>Insect response and dispersal within a semi-natural natural gas field undergoing restoration activities</a:t>
            </a:r>
          </a:p>
          <a:p>
            <a:pPr algn="ctr"/>
            <a:r>
              <a:rPr lang="en-US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Michael Curran (University of Wyoming, Program in Ecology)</a:t>
            </a:r>
          </a:p>
          <a:p>
            <a:pPr algn="ctr"/>
            <a:r>
              <a:rPr lang="en-US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Collaborators:</a:t>
            </a:r>
          </a:p>
          <a:p>
            <a:pPr algn="ctr"/>
            <a:r>
              <a:rPr lang="en-US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Dr. Douglas Smith and Dr. Peter Stahl (UW Ecosystem Science &amp; Management)</a:t>
            </a:r>
          </a:p>
          <a:p>
            <a:pPr lvl="0" algn="just"/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     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6019800"/>
            <a:ext cx="2590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065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insect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High numbers (statistically valid samples) collected in short times</a:t>
            </a:r>
          </a:p>
          <a:p>
            <a:r>
              <a:rPr lang="en-US" dirty="0"/>
              <a:t>Relatively inexpensive to study</a:t>
            </a:r>
          </a:p>
          <a:p>
            <a:r>
              <a:rPr lang="en-US" dirty="0"/>
              <a:t>Indicators of ecosystem recovery (e.g. </a:t>
            </a:r>
            <a:r>
              <a:rPr lang="en-US" dirty="0" err="1"/>
              <a:t>Longcore</a:t>
            </a:r>
            <a:r>
              <a:rPr lang="en-US" dirty="0"/>
              <a:t> 2003)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600" y="4011769"/>
            <a:ext cx="5780314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56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Area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Pinedale Anticline natural gas field (Pinedale, WY, USA)</a:t>
            </a:r>
          </a:p>
          <a:p>
            <a:pPr lvl="1"/>
            <a:r>
              <a:rPr lang="en-US" dirty="0"/>
              <a:t>High daily and annual temperature fluctuations</a:t>
            </a:r>
          </a:p>
          <a:p>
            <a:pPr lvl="1"/>
            <a:r>
              <a:rPr lang="en-US" dirty="0"/>
              <a:t>~2,100 m elevation</a:t>
            </a:r>
          </a:p>
          <a:p>
            <a:pPr lvl="1"/>
            <a:r>
              <a:rPr lang="en-US" dirty="0"/>
              <a:t>42 day frost-free period</a:t>
            </a:r>
          </a:p>
          <a:p>
            <a:pPr lvl="1"/>
            <a:r>
              <a:rPr lang="en-US" dirty="0"/>
              <a:t>Low (254-356 mm) and unpredictable precipitation</a:t>
            </a:r>
          </a:p>
          <a:p>
            <a:r>
              <a:rPr lang="en-US" dirty="0"/>
              <a:t>Highly fragmented</a:t>
            </a:r>
          </a:p>
          <a:p>
            <a:pPr lvl="1"/>
            <a:r>
              <a:rPr lang="en-US" dirty="0"/>
              <a:t>5,289 acres of initial disturbance with 3,668 acres undergoing active reclamation (69.3%)</a:t>
            </a:r>
          </a:p>
          <a:p>
            <a:r>
              <a:rPr lang="en-US" dirty="0"/>
              <a:t>Subject to domestic livestock grazing possibly dating back to 1871</a:t>
            </a:r>
          </a:p>
          <a:p>
            <a:r>
              <a:rPr lang="en-US" dirty="0"/>
              <a:t>All sites selected in study fall in ESD R034AY222WY</a:t>
            </a:r>
          </a:p>
          <a:p>
            <a:pPr lvl="1"/>
            <a:r>
              <a:rPr lang="en-US" dirty="0"/>
              <a:t>Historic climax plant community of mixed grass, big sage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219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Area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1600200"/>
            <a:ext cx="7239000" cy="5257800"/>
          </a:xfrm>
        </p:spPr>
      </p:pic>
    </p:spTree>
    <p:extLst>
      <p:ext uri="{BB962C8B-B14F-4D97-AF65-F5344CB8AC3E}">
        <p14:creationId xmlns:p14="http://schemas.microsoft.com/office/powerpoint/2010/main" val="3911161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000" cy="6858000"/>
            <a:chOff x="2218533" y="2726924"/>
            <a:chExt cx="3981278" cy="1990639"/>
          </a:xfrm>
        </p:grpSpPr>
        <p:sp>
          <p:nvSpPr>
            <p:cNvPr id="14" name="Rectangle 13"/>
            <p:cNvSpPr/>
            <p:nvPr/>
          </p:nvSpPr>
          <p:spPr>
            <a:xfrm>
              <a:off x="2218533" y="2726924"/>
              <a:ext cx="1990639" cy="1990639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4209172" y="2726924"/>
              <a:ext cx="1990639" cy="1990639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9" name="TextBox 18"/>
          <p:cNvSpPr txBox="1"/>
          <p:nvPr/>
        </p:nvSpPr>
        <p:spPr>
          <a:xfrm>
            <a:off x="28755" y="18230"/>
            <a:ext cx="59148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a.                                                                                                            b.</a:t>
            </a:r>
          </a:p>
        </p:txBody>
      </p:sp>
    </p:spTree>
    <p:extLst>
      <p:ext uri="{BB962C8B-B14F-4D97-AF65-F5344CB8AC3E}">
        <p14:creationId xmlns:p14="http://schemas.microsoft.com/office/powerpoint/2010/main" val="3507276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8600"/>
            <a:ext cx="9144000" cy="37152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3810000"/>
            <a:ext cx="9067800" cy="291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69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2015 Whittaker Plot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4000"/>
            <a:ext cx="9144000" cy="5334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0058" y="1569508"/>
            <a:ext cx="1236572" cy="9450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200" y="1558033"/>
            <a:ext cx="1377024" cy="9565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9596" y="1558032"/>
            <a:ext cx="1212943" cy="9565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6630" y="1558032"/>
            <a:ext cx="1344088" cy="9565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514599"/>
            <a:ext cx="1297396" cy="854837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533400" y="4419600"/>
            <a:ext cx="73152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143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2015 Ecological Role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600200"/>
            <a:ext cx="8991599" cy="4953000"/>
          </a:xfrm>
        </p:spPr>
      </p:pic>
    </p:spTree>
    <p:extLst>
      <p:ext uri="{BB962C8B-B14F-4D97-AF65-F5344CB8AC3E}">
        <p14:creationId xmlns:p14="http://schemas.microsoft.com/office/powerpoint/2010/main" val="2833251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2016 Whittaker Plot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600200"/>
            <a:ext cx="9144000" cy="5257800"/>
          </a:xfrm>
        </p:spPr>
      </p:pic>
      <p:cxnSp>
        <p:nvCxnSpPr>
          <p:cNvPr id="4" name="Straight Connector 3"/>
          <p:cNvCxnSpPr/>
          <p:nvPr/>
        </p:nvCxnSpPr>
        <p:spPr>
          <a:xfrm flipV="1">
            <a:off x="533400" y="4791808"/>
            <a:ext cx="74676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757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2016 Ecological Role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00200"/>
            <a:ext cx="9067800" cy="5105400"/>
          </a:xfrm>
        </p:spPr>
      </p:pic>
    </p:spTree>
    <p:extLst>
      <p:ext uri="{BB962C8B-B14F-4D97-AF65-F5344CB8AC3E}">
        <p14:creationId xmlns:p14="http://schemas.microsoft.com/office/powerpoint/2010/main" val="2508090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onah-aeria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38600"/>
            <a:ext cx="9144000" cy="2819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Drawbacks of Pinedale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Unsure if reclaimed sites provide suitable nesting habitat</a:t>
            </a:r>
          </a:p>
          <a:p>
            <a:r>
              <a:rPr lang="en-US" dirty="0"/>
              <a:t>Unsure if reclaimed sites are acting as resource islands or sinks</a:t>
            </a:r>
          </a:p>
          <a:p>
            <a:r>
              <a:rPr lang="en-US" dirty="0"/>
              <a:t>Limited to one time of year (</a:t>
            </a:r>
            <a:r>
              <a:rPr lang="en-US" sz="1400" dirty="0"/>
              <a:t>generally the case in mass-flowering studies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5896167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Jonah Infill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00201"/>
            <a:ext cx="91440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1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98352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163794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</p:spPr>
      </p:pic>
    </p:spTree>
    <p:extLst>
      <p:ext uri="{BB962C8B-B14F-4D97-AF65-F5344CB8AC3E}">
        <p14:creationId xmlns:p14="http://schemas.microsoft.com/office/powerpoint/2010/main" val="24020484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Insect Abundance (sweep nets)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1688707"/>
              </p:ext>
            </p:extLst>
          </p:nvPr>
        </p:nvGraphicFramePr>
        <p:xfrm>
          <a:off x="0" y="1524000"/>
          <a:ext cx="9144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85968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Early/mid-season families (Yarrow sites)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3678938"/>
              </p:ext>
            </p:extLst>
          </p:nvPr>
        </p:nvGraphicFramePr>
        <p:xfrm>
          <a:off x="0" y="1600200"/>
          <a:ext cx="9144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4-Point Star 6"/>
          <p:cNvSpPr/>
          <p:nvPr/>
        </p:nvSpPr>
        <p:spPr>
          <a:xfrm>
            <a:off x="-24581" y="6676103"/>
            <a:ext cx="198513" cy="152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4-Point Star 7"/>
          <p:cNvSpPr/>
          <p:nvPr/>
        </p:nvSpPr>
        <p:spPr>
          <a:xfrm>
            <a:off x="914400" y="6629400"/>
            <a:ext cx="198513" cy="152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4-Point Star 8"/>
          <p:cNvSpPr/>
          <p:nvPr/>
        </p:nvSpPr>
        <p:spPr>
          <a:xfrm>
            <a:off x="2133600" y="6705600"/>
            <a:ext cx="198513" cy="152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4-Point Star 9"/>
          <p:cNvSpPr/>
          <p:nvPr/>
        </p:nvSpPr>
        <p:spPr>
          <a:xfrm>
            <a:off x="2743200" y="6532306"/>
            <a:ext cx="198513" cy="152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4-Point Star 10"/>
          <p:cNvSpPr/>
          <p:nvPr/>
        </p:nvSpPr>
        <p:spPr>
          <a:xfrm>
            <a:off x="3173361" y="6579009"/>
            <a:ext cx="198513" cy="152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4-Point Star 11"/>
          <p:cNvSpPr/>
          <p:nvPr/>
        </p:nvSpPr>
        <p:spPr>
          <a:xfrm>
            <a:off x="4093268" y="6563032"/>
            <a:ext cx="198513" cy="152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4-Point Star 12"/>
          <p:cNvSpPr/>
          <p:nvPr/>
        </p:nvSpPr>
        <p:spPr>
          <a:xfrm>
            <a:off x="4559709" y="6553200"/>
            <a:ext cx="198513" cy="152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4-Point Star 13"/>
          <p:cNvSpPr/>
          <p:nvPr/>
        </p:nvSpPr>
        <p:spPr>
          <a:xfrm>
            <a:off x="5344079" y="6581467"/>
            <a:ext cx="198513" cy="152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4-Point Star 14"/>
          <p:cNvSpPr/>
          <p:nvPr/>
        </p:nvSpPr>
        <p:spPr>
          <a:xfrm>
            <a:off x="6752597" y="6523703"/>
            <a:ext cx="198513" cy="152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307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Late season sites (Rocky Mountain bee plant)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47642198"/>
              </p:ext>
            </p:extLst>
          </p:nvPr>
        </p:nvGraphicFramePr>
        <p:xfrm>
          <a:off x="152400" y="1600200"/>
          <a:ext cx="8839199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-Point Star 4"/>
          <p:cNvSpPr/>
          <p:nvPr/>
        </p:nvSpPr>
        <p:spPr>
          <a:xfrm>
            <a:off x="53143" y="6629400"/>
            <a:ext cx="198513" cy="152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4-Point Star 5"/>
          <p:cNvSpPr/>
          <p:nvPr/>
        </p:nvSpPr>
        <p:spPr>
          <a:xfrm>
            <a:off x="617563" y="6629400"/>
            <a:ext cx="198513" cy="152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4-Point Star 6"/>
          <p:cNvSpPr/>
          <p:nvPr/>
        </p:nvSpPr>
        <p:spPr>
          <a:xfrm>
            <a:off x="2057400" y="6705600"/>
            <a:ext cx="198513" cy="152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4-Point Star 7"/>
          <p:cNvSpPr/>
          <p:nvPr/>
        </p:nvSpPr>
        <p:spPr>
          <a:xfrm>
            <a:off x="2767554" y="6556888"/>
            <a:ext cx="198513" cy="152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4-Point Star 8"/>
          <p:cNvSpPr/>
          <p:nvPr/>
        </p:nvSpPr>
        <p:spPr>
          <a:xfrm>
            <a:off x="3274730" y="6585155"/>
            <a:ext cx="198513" cy="152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4-Point Star 9"/>
          <p:cNvSpPr/>
          <p:nvPr/>
        </p:nvSpPr>
        <p:spPr>
          <a:xfrm>
            <a:off x="4259237" y="6585155"/>
            <a:ext cx="198513" cy="152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4-Point Star 10"/>
          <p:cNvSpPr/>
          <p:nvPr/>
        </p:nvSpPr>
        <p:spPr>
          <a:xfrm>
            <a:off x="4798142" y="6537223"/>
            <a:ext cx="198513" cy="152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4-Point Star 11"/>
          <p:cNvSpPr/>
          <p:nvPr/>
        </p:nvSpPr>
        <p:spPr>
          <a:xfrm>
            <a:off x="7391400" y="6576552"/>
            <a:ext cx="198513" cy="152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4-Point Star 12"/>
          <p:cNvSpPr/>
          <p:nvPr/>
        </p:nvSpPr>
        <p:spPr>
          <a:xfrm>
            <a:off x="6795613" y="6613423"/>
            <a:ext cx="198513" cy="152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319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Late season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9475884"/>
              </p:ext>
            </p:extLst>
          </p:nvPr>
        </p:nvGraphicFramePr>
        <p:xfrm>
          <a:off x="0" y="1600200"/>
          <a:ext cx="9144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-Point Star 4"/>
          <p:cNvSpPr/>
          <p:nvPr/>
        </p:nvSpPr>
        <p:spPr>
          <a:xfrm>
            <a:off x="2362200" y="6553200"/>
            <a:ext cx="198513" cy="152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4-Point Star 5"/>
          <p:cNvSpPr/>
          <p:nvPr/>
        </p:nvSpPr>
        <p:spPr>
          <a:xfrm>
            <a:off x="4038600" y="6553200"/>
            <a:ext cx="198513" cy="152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4-Point Star 6"/>
          <p:cNvSpPr/>
          <p:nvPr/>
        </p:nvSpPr>
        <p:spPr>
          <a:xfrm>
            <a:off x="80231" y="6629400"/>
            <a:ext cx="198513" cy="152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4-Point Star 7"/>
          <p:cNvSpPr/>
          <p:nvPr/>
        </p:nvSpPr>
        <p:spPr>
          <a:xfrm>
            <a:off x="2819400" y="6553200"/>
            <a:ext cx="198513" cy="152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4-Point Star 8"/>
          <p:cNvSpPr/>
          <p:nvPr/>
        </p:nvSpPr>
        <p:spPr>
          <a:xfrm>
            <a:off x="4669683" y="6513871"/>
            <a:ext cx="198513" cy="152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4-Point Star 9"/>
          <p:cNvSpPr/>
          <p:nvPr/>
        </p:nvSpPr>
        <p:spPr>
          <a:xfrm>
            <a:off x="6776244" y="6553200"/>
            <a:ext cx="198513" cy="152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4-Point Star 10"/>
          <p:cNvSpPr/>
          <p:nvPr/>
        </p:nvSpPr>
        <p:spPr>
          <a:xfrm>
            <a:off x="7407327" y="6513871"/>
            <a:ext cx="198513" cy="152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4-Point Star 11"/>
          <p:cNvSpPr/>
          <p:nvPr/>
        </p:nvSpPr>
        <p:spPr>
          <a:xfrm>
            <a:off x="1592236" y="6690852"/>
            <a:ext cx="198513" cy="152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9668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Preliminary Results/Challenges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191000"/>
          </a:xfrm>
        </p:spPr>
        <p:txBody>
          <a:bodyPr>
            <a:noAutofit/>
          </a:bodyPr>
          <a:lstStyle/>
          <a:p>
            <a:r>
              <a:rPr lang="en-US" sz="2800" dirty="0"/>
              <a:t>Insect densities are higher on sticky traps located on and near reclaimed well pads (~4,000;~6,000 insects per each study area)</a:t>
            </a:r>
          </a:p>
          <a:p>
            <a:r>
              <a:rPr lang="en-US" sz="2800" dirty="0"/>
              <a:t>Identifying beyond Order difficult for many insects on sticky traps</a:t>
            </a:r>
          </a:p>
          <a:p>
            <a:r>
              <a:rPr lang="en-US" sz="2800" dirty="0"/>
              <a:t>Zero values and count data not traditional in spatial analysis</a:t>
            </a:r>
          </a:p>
          <a:p>
            <a:pPr lvl="1"/>
            <a:r>
              <a:rPr lang="en-US" sz="2800" dirty="0"/>
              <a:t>Generally, continuous data used for this study design</a:t>
            </a:r>
          </a:p>
          <a:p>
            <a:r>
              <a:rPr lang="en-US" sz="2800" dirty="0"/>
              <a:t>Unable to determine if insects are coming from areas outside of specific study area</a:t>
            </a:r>
          </a:p>
        </p:txBody>
      </p:sp>
    </p:spTree>
    <p:extLst>
      <p:ext uri="{BB962C8B-B14F-4D97-AF65-F5344CB8AC3E}">
        <p14:creationId xmlns:p14="http://schemas.microsoft.com/office/powerpoint/2010/main" val="37101669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lum brigh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Expected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Provide a baseline for insect groups in this environment</a:t>
            </a:r>
          </a:p>
          <a:p>
            <a:r>
              <a:rPr lang="en-US" dirty="0"/>
              <a:t>Determine whether insects which are utilizing well pads are moving away from well pads and across well pads</a:t>
            </a:r>
          </a:p>
          <a:p>
            <a:r>
              <a:rPr lang="en-US" dirty="0"/>
              <a:t>Map insect abundance and movement patterns</a:t>
            </a:r>
          </a:p>
          <a:p>
            <a:pPr lvl="1"/>
            <a:r>
              <a:rPr lang="en-US" dirty="0"/>
              <a:t>Heat map</a:t>
            </a:r>
          </a:p>
          <a:p>
            <a:pPr lvl="2"/>
            <a:r>
              <a:rPr lang="en-US" dirty="0"/>
              <a:t>Subjective</a:t>
            </a:r>
          </a:p>
          <a:p>
            <a:pPr lvl="1"/>
            <a:r>
              <a:rPr lang="en-US" dirty="0"/>
              <a:t> </a:t>
            </a:r>
            <a:r>
              <a:rPr lang="en-US" dirty="0" err="1"/>
              <a:t>Kriging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Land Reclamation and Ecosystem Restoration in Oil and Gas Fields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May be viewed as ‘assisted succession’ (McCann 2007, Walker et al. 2007)</a:t>
            </a:r>
          </a:p>
          <a:p>
            <a:r>
              <a:rPr lang="en-US" dirty="0"/>
              <a:t>Typically focused on structural, not functional, end points</a:t>
            </a:r>
          </a:p>
          <a:p>
            <a:pPr lvl="1"/>
            <a:r>
              <a:rPr lang="en-US" dirty="0"/>
              <a:t>Regulatory Criteria – Roll Over/Bond Release</a:t>
            </a:r>
          </a:p>
          <a:p>
            <a:pPr lvl="2"/>
            <a:r>
              <a:rPr lang="en-US" dirty="0"/>
              <a:t>Lack of attention on native annual forbs (</a:t>
            </a:r>
            <a:r>
              <a:rPr lang="en-US" dirty="0" err="1"/>
              <a:t>Prasser</a:t>
            </a:r>
            <a:r>
              <a:rPr lang="en-US" dirty="0"/>
              <a:t> 2015)</a:t>
            </a:r>
          </a:p>
          <a:p>
            <a:pPr lvl="1"/>
            <a:r>
              <a:rPr lang="en-US" dirty="0"/>
              <a:t>Based on vegetation structure and composition</a:t>
            </a:r>
          </a:p>
          <a:p>
            <a:pPr lvl="1"/>
            <a:r>
              <a:rPr lang="en-US" dirty="0"/>
              <a:t>Reclaimed sites compared to adjacent, undisturbed reference sites (BLM Gold Book 2007)</a:t>
            </a:r>
          </a:p>
        </p:txBody>
      </p:sp>
    </p:spTree>
    <p:extLst>
      <p:ext uri="{BB962C8B-B14F-4D97-AF65-F5344CB8AC3E}">
        <p14:creationId xmlns:p14="http://schemas.microsoft.com/office/powerpoint/2010/main" val="8556979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9067800" cy="990600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Current Research: combine sticky traps, protein marking, and sweep netting at different points in the year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4000"/>
            <a:ext cx="4267200" cy="2971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1524000"/>
            <a:ext cx="4800600" cy="297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95800"/>
            <a:ext cx="4267200" cy="2362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0" y="4495800"/>
            <a:ext cx="48768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6578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295400"/>
            <a:ext cx="8153400" cy="4495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Jonah Energy </a:t>
            </a:r>
          </a:p>
          <a:p>
            <a:r>
              <a:rPr lang="en-US" b="1" dirty="0"/>
              <a:t>Wyoming Reclamation and Restoration Center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Collaborators</a:t>
            </a:r>
          </a:p>
          <a:p>
            <a:pPr lvl="1"/>
            <a:r>
              <a:rPr lang="en-US" b="1" dirty="0"/>
              <a:t>Smith, </a:t>
            </a:r>
            <a:r>
              <a:rPr lang="en-US" b="1" dirty="0" err="1"/>
              <a:t>Hagler</a:t>
            </a:r>
            <a:r>
              <a:rPr lang="en-US" b="1" dirty="0"/>
              <a:t>, </a:t>
            </a:r>
            <a:r>
              <a:rPr lang="en-US" b="1" dirty="0" err="1"/>
              <a:t>Machtley</a:t>
            </a:r>
            <a:r>
              <a:rPr lang="en-US" b="1" dirty="0"/>
              <a:t>, Robinson, Anderson-</a:t>
            </a:r>
            <a:r>
              <a:rPr lang="en-US" b="1" dirty="0" err="1"/>
              <a:t>Sprecher</a:t>
            </a:r>
            <a:r>
              <a:rPr lang="en-US" b="1" dirty="0"/>
              <a:t>, Stahl</a:t>
            </a:r>
          </a:p>
          <a:p>
            <a:r>
              <a:rPr lang="en-US" b="1" dirty="0"/>
              <a:t>Pinedale Bureau of Land Management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2133600"/>
            <a:ext cx="21209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279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val="2396240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0"/>
            <a:ext cx="67056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73" y="5562600"/>
            <a:ext cx="9126828" cy="142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29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0"/>
            <a:ext cx="67056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73" y="5562600"/>
            <a:ext cx="9126828" cy="14227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3951"/>
            <a:ext cx="9144000" cy="199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19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Insects and Ecosystem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Provisioning Services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Food</a:t>
            </a:r>
            <a:r>
              <a:rPr lang="en-US" dirty="0"/>
              <a:t>, raw materials, fresh water, medicinal resources</a:t>
            </a:r>
          </a:p>
          <a:p>
            <a:r>
              <a:rPr lang="en-US" dirty="0"/>
              <a:t>Regulating Services</a:t>
            </a:r>
          </a:p>
          <a:p>
            <a:pPr lvl="1"/>
            <a:r>
              <a:rPr lang="en-US" dirty="0"/>
              <a:t>Local climate and air quality, carbon sequestration and storage, moderation of extreme events, waste-water treatment, erosion control/soil fertility, </a:t>
            </a:r>
            <a:r>
              <a:rPr lang="en-US" b="1" dirty="0">
                <a:solidFill>
                  <a:srgbClr val="00B050"/>
                </a:solidFill>
              </a:rPr>
              <a:t>pollination, biological control</a:t>
            </a:r>
          </a:p>
          <a:p>
            <a:r>
              <a:rPr lang="en-US" dirty="0"/>
              <a:t>Habitat or Supporting Services</a:t>
            </a:r>
          </a:p>
          <a:p>
            <a:pPr lvl="1"/>
            <a:r>
              <a:rPr lang="en-US" b="1" dirty="0"/>
              <a:t>Habitat for species (</a:t>
            </a:r>
            <a:r>
              <a:rPr lang="en-US" b="1" dirty="0">
                <a:solidFill>
                  <a:srgbClr val="00B050"/>
                </a:solidFill>
              </a:rPr>
              <a:t>food</a:t>
            </a:r>
            <a:r>
              <a:rPr lang="en-US" dirty="0"/>
              <a:t>, shelter, water), </a:t>
            </a:r>
            <a:r>
              <a:rPr lang="en-US" b="1" dirty="0">
                <a:solidFill>
                  <a:srgbClr val="00B050"/>
                </a:solidFill>
              </a:rPr>
              <a:t>maintenance of genetic diversity </a:t>
            </a:r>
            <a:r>
              <a:rPr lang="en-US" b="1" dirty="0"/>
              <a:t>(</a:t>
            </a:r>
            <a:r>
              <a:rPr lang="en-US" b="1" dirty="0">
                <a:solidFill>
                  <a:srgbClr val="00B050"/>
                </a:solidFill>
              </a:rPr>
              <a:t>high species diversity often means high genetic diversity</a:t>
            </a:r>
            <a:r>
              <a:rPr lang="en-US" b="1" dirty="0"/>
              <a:t>), </a:t>
            </a:r>
            <a:r>
              <a:rPr lang="en-US" b="1" dirty="0">
                <a:solidFill>
                  <a:srgbClr val="00B050"/>
                </a:solidFill>
              </a:rPr>
              <a:t>nutrient cycling</a:t>
            </a:r>
          </a:p>
          <a:p>
            <a:r>
              <a:rPr lang="en-US" dirty="0"/>
              <a:t>Cultural Services</a:t>
            </a:r>
          </a:p>
          <a:p>
            <a:pPr lvl="1"/>
            <a:r>
              <a:rPr lang="en-US" dirty="0"/>
              <a:t>Recreation (mental &amp; physical health), tourism, aesthetic appreciation and </a:t>
            </a:r>
            <a:r>
              <a:rPr lang="en-US" b="1" dirty="0">
                <a:solidFill>
                  <a:srgbClr val="00B050"/>
                </a:solidFill>
              </a:rPr>
              <a:t>inspiration for culture, art, and design</a:t>
            </a:r>
            <a:r>
              <a:rPr lang="en-US" dirty="0"/>
              <a:t>, spiritual experience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62600" y="6096000"/>
            <a:ext cx="1911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www.teebweb.org</a:t>
            </a:r>
          </a:p>
        </p:txBody>
      </p:sp>
    </p:spTree>
    <p:extLst>
      <p:ext uri="{BB962C8B-B14F-4D97-AF65-F5344CB8AC3E}">
        <p14:creationId xmlns:p14="http://schemas.microsoft.com/office/powerpoint/2010/main" val="3347036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Insects and Restoration Ecology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Few studies have examined how insects respond to vegetation communities at different successional stages (especially in high altitude/arid environments)</a:t>
            </a:r>
          </a:p>
          <a:p>
            <a:r>
              <a:rPr lang="en-US" dirty="0"/>
              <a:t>Have been used as indicators of restoration success in natural/semi-natural ecosystems (e.g., </a:t>
            </a:r>
            <a:r>
              <a:rPr lang="en-US" dirty="0" err="1"/>
              <a:t>Longcore</a:t>
            </a:r>
            <a:r>
              <a:rPr lang="en-US" dirty="0"/>
              <a:t> 2003)</a:t>
            </a:r>
          </a:p>
          <a:p>
            <a:pPr lvl="1"/>
            <a:r>
              <a:rPr lang="en-US" dirty="0"/>
              <a:t>Large amounts </a:t>
            </a:r>
            <a:r>
              <a:rPr lang="en-US"/>
              <a:t>(i.e., statistically valid numbers) </a:t>
            </a:r>
            <a:r>
              <a:rPr lang="en-US" dirty="0"/>
              <a:t>of insects can be collected in short time periods</a:t>
            </a:r>
          </a:p>
          <a:p>
            <a:r>
              <a:rPr lang="en-US" dirty="0"/>
              <a:t>Pollinator habitat restoration very well studied in crop-agriculture</a:t>
            </a:r>
          </a:p>
          <a:p>
            <a:pPr lvl="1"/>
            <a:r>
              <a:rPr lang="en-US" dirty="0"/>
              <a:t>5 of 22,137 published articles on pollinator habitat restoration are in non-crop systems (</a:t>
            </a:r>
            <a:r>
              <a:rPr lang="en-US" dirty="0" err="1"/>
              <a:t>Menz</a:t>
            </a:r>
            <a:r>
              <a:rPr lang="en-US" dirty="0"/>
              <a:t> et al. 2011 – only a few since)</a:t>
            </a:r>
          </a:p>
        </p:txBody>
      </p:sp>
    </p:spTree>
    <p:extLst>
      <p:ext uri="{BB962C8B-B14F-4D97-AF65-F5344CB8AC3E}">
        <p14:creationId xmlns:p14="http://schemas.microsoft.com/office/powerpoint/2010/main" val="884180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Information about Insects from previous literature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Plant-vigor hypothesis (Price 1991) – if given choice, insects prefer young, vigorous plants over old, decadent plants (this has been shown with domestic livestock and other herbivorous animals, as well)</a:t>
            </a:r>
          </a:p>
          <a:p>
            <a:r>
              <a:rPr lang="en-US" dirty="0"/>
              <a:t>Mass-flowering hypothesis (</a:t>
            </a:r>
            <a:r>
              <a:rPr lang="en-US" dirty="0" err="1"/>
              <a:t>Westphal</a:t>
            </a:r>
            <a:r>
              <a:rPr lang="en-US" dirty="0"/>
              <a:t> et al. 2003) – in non-diverse ecosystems (agriculture based), patches of dense flowers increase pollinator diversity and abundance</a:t>
            </a:r>
          </a:p>
          <a:p>
            <a:r>
              <a:rPr lang="en-US" dirty="0"/>
              <a:t>Many insects avoid </a:t>
            </a:r>
            <a:r>
              <a:rPr lang="en-US" dirty="0" err="1"/>
              <a:t>terpenoids</a:t>
            </a:r>
            <a:r>
              <a:rPr lang="en-US" dirty="0"/>
              <a:t> (produced by old sagebrush) and very few insect families eat wood</a:t>
            </a:r>
          </a:p>
          <a:p>
            <a:r>
              <a:rPr lang="en-US" dirty="0"/>
              <a:t>Not many studies have been conducted to see how grazing impacts insects, but most show negative impact (Fleischer 1994)</a:t>
            </a:r>
          </a:p>
          <a:p>
            <a:r>
              <a:rPr lang="en-US" dirty="0"/>
              <a:t>Not much is known about wild pollinators in rangelands (Harmon 2011)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5553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2550</TotalTime>
  <Words>804</Words>
  <Application>Microsoft Office PowerPoint</Application>
  <PresentationFormat>On-screen Show (4:3)</PresentationFormat>
  <Paragraphs>89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Calibri</vt:lpstr>
      <vt:lpstr>Tw Cen MT</vt:lpstr>
      <vt:lpstr>Wingdings</vt:lpstr>
      <vt:lpstr>Wingdings 2</vt:lpstr>
      <vt:lpstr>Median</vt:lpstr>
      <vt:lpstr>j</vt:lpstr>
      <vt:lpstr>PowerPoint Presentation</vt:lpstr>
      <vt:lpstr>Land Reclamation and Ecosystem Restoration in Oil and Gas Fields</vt:lpstr>
      <vt:lpstr>PowerPoint Presentation</vt:lpstr>
      <vt:lpstr>PowerPoint Presentation</vt:lpstr>
      <vt:lpstr>PowerPoint Presentation</vt:lpstr>
      <vt:lpstr>Insects and Ecosystem Services</vt:lpstr>
      <vt:lpstr>Insects and Restoration Ecology</vt:lpstr>
      <vt:lpstr>Information about Insects from previous literature</vt:lpstr>
      <vt:lpstr>Benefits of insect studies</vt:lpstr>
      <vt:lpstr>Study Area</vt:lpstr>
      <vt:lpstr>Study Area</vt:lpstr>
      <vt:lpstr>PowerPoint Presentation</vt:lpstr>
      <vt:lpstr>PowerPoint Presentation</vt:lpstr>
      <vt:lpstr>2015 Whittaker Plot</vt:lpstr>
      <vt:lpstr>2015 Ecological Role</vt:lpstr>
      <vt:lpstr>2016 Whittaker Plot</vt:lpstr>
      <vt:lpstr>2016 Ecological Role</vt:lpstr>
      <vt:lpstr>Drawbacks of Pinedale Study</vt:lpstr>
      <vt:lpstr>Jonah Infill Study</vt:lpstr>
      <vt:lpstr>PowerPoint Presentation</vt:lpstr>
      <vt:lpstr>PowerPoint Presentation</vt:lpstr>
      <vt:lpstr>PowerPoint Presentation</vt:lpstr>
      <vt:lpstr>Insect Abundance (sweep nets)</vt:lpstr>
      <vt:lpstr>Early/mid-season families (Yarrow sites)</vt:lpstr>
      <vt:lpstr>Late season sites (Rocky Mountain bee plant)</vt:lpstr>
      <vt:lpstr>Late season</vt:lpstr>
      <vt:lpstr>Preliminary Results/Challenges</vt:lpstr>
      <vt:lpstr>Expected Outcomes</vt:lpstr>
      <vt:lpstr>Current Research: combine sticky traps, protein marking, and sweep netting at different points in the year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Kevin Wolter</cp:lastModifiedBy>
  <cp:revision>140</cp:revision>
  <cp:lastPrinted>2018-10-30T00:22:30Z</cp:lastPrinted>
  <dcterms:created xsi:type="dcterms:W3CDTF">2016-02-26T15:29:00Z</dcterms:created>
  <dcterms:modified xsi:type="dcterms:W3CDTF">2019-06-17T18:18:07Z</dcterms:modified>
</cp:coreProperties>
</file>