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91" r:id="rId2"/>
    <p:sldId id="310" r:id="rId3"/>
    <p:sldId id="301" r:id="rId4"/>
    <p:sldId id="302" r:id="rId5"/>
    <p:sldId id="309" r:id="rId6"/>
    <p:sldId id="300" r:id="rId7"/>
    <p:sldId id="308" r:id="rId8"/>
    <p:sldId id="307" r:id="rId9"/>
    <p:sldId id="306" r:id="rId10"/>
    <p:sldId id="305" r:id="rId11"/>
    <p:sldId id="303" r:id="rId12"/>
    <p:sldId id="304" r:id="rId13"/>
    <p:sldId id="324" r:id="rId14"/>
    <p:sldId id="323" r:id="rId15"/>
    <p:sldId id="325" r:id="rId16"/>
    <p:sldId id="311" r:id="rId17"/>
    <p:sldId id="318" r:id="rId18"/>
    <p:sldId id="319" r:id="rId19"/>
    <p:sldId id="321" r:id="rId20"/>
    <p:sldId id="312" r:id="rId21"/>
    <p:sldId id="322" r:id="rId22"/>
    <p:sldId id="314" r:id="rId23"/>
    <p:sldId id="315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rank12\OneDrive%20-%20University%20of%20Tennessee\projects\minesite\quarry\Copy%20of%20Quarry%20Trees%202014-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tk-my.sharepoint.com/personal/jfrank12_utk_edu/Documents/projects/minesite/quarry/Copy%20of%20Quarry%20Trees%202014-1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soil 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916726318301125E-2"/>
          <c:y val="0.1446861034262609"/>
          <c:w val="0.86189829396325468"/>
          <c:h val="0.61498432487605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graphs!$A$45</c:f>
              <c:strCache>
                <c:ptCount val="1"/>
                <c:pt idx="0">
                  <c:v>no lime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graphs!$B$44:$G$44</c:f>
              <c:numCache>
                <c:formatCode>mmm\-yy</c:formatCode>
                <c:ptCount val="6"/>
                <c:pt idx="0">
                  <c:v>39873</c:v>
                </c:pt>
                <c:pt idx="1">
                  <c:v>39995</c:v>
                </c:pt>
                <c:pt idx="2">
                  <c:v>40269</c:v>
                </c:pt>
                <c:pt idx="3">
                  <c:v>40330</c:v>
                </c:pt>
                <c:pt idx="4">
                  <c:v>40360</c:v>
                </c:pt>
                <c:pt idx="5">
                  <c:v>40756</c:v>
                </c:pt>
              </c:numCache>
            </c:numRef>
          </c:xVal>
          <c:yVal>
            <c:numRef>
              <c:f>graphs!$B$45:$G$45</c:f>
              <c:numCache>
                <c:formatCode>General</c:formatCode>
                <c:ptCount val="6"/>
                <c:pt idx="0">
                  <c:v>5.33</c:v>
                </c:pt>
                <c:pt idx="1">
                  <c:v>4.6908333333333303</c:v>
                </c:pt>
                <c:pt idx="2">
                  <c:v>4.9327777777777699</c:v>
                </c:pt>
                <c:pt idx="3">
                  <c:v>4.9325000000000001</c:v>
                </c:pt>
                <c:pt idx="4">
                  <c:v>5.3366666666666598</c:v>
                </c:pt>
                <c:pt idx="5">
                  <c:v>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B5-4CF9-B991-8AD5CF4F56A1}"/>
            </c:ext>
          </c:extLst>
        </c:ser>
        <c:ser>
          <c:idx val="1"/>
          <c:order val="1"/>
          <c:tx>
            <c:strRef>
              <c:f>graphs!$A$46</c:f>
              <c:strCache>
                <c:ptCount val="1"/>
                <c:pt idx="0">
                  <c:v>lime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graphs!$B$44:$G$44</c:f>
              <c:numCache>
                <c:formatCode>mmm\-yy</c:formatCode>
                <c:ptCount val="6"/>
                <c:pt idx="0">
                  <c:v>39873</c:v>
                </c:pt>
                <c:pt idx="1">
                  <c:v>39995</c:v>
                </c:pt>
                <c:pt idx="2">
                  <c:v>40269</c:v>
                </c:pt>
                <c:pt idx="3">
                  <c:v>40330</c:v>
                </c:pt>
                <c:pt idx="4">
                  <c:v>40360</c:v>
                </c:pt>
                <c:pt idx="5">
                  <c:v>40756</c:v>
                </c:pt>
              </c:numCache>
            </c:numRef>
          </c:xVal>
          <c:yVal>
            <c:numRef>
              <c:f>graphs!$B$46:$G$46</c:f>
              <c:numCache>
                <c:formatCode>General</c:formatCode>
                <c:ptCount val="6"/>
                <c:pt idx="0">
                  <c:v>5.33</c:v>
                </c:pt>
                <c:pt idx="1">
                  <c:v>4.93611111111111</c:v>
                </c:pt>
                <c:pt idx="2">
                  <c:v>5.0149999999999899</c:v>
                </c:pt>
                <c:pt idx="3">
                  <c:v>5.0758333333333301</c:v>
                </c:pt>
                <c:pt idx="4">
                  <c:v>5.4966666666666599</c:v>
                </c:pt>
                <c:pt idx="5">
                  <c:v>4.72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B5-4CF9-B991-8AD5CF4F5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367104"/>
        <c:axId val="623367496"/>
      </c:scatterChart>
      <c:valAx>
        <c:axId val="623367104"/>
        <c:scaling>
          <c:orientation val="minMax"/>
          <c:max val="40900"/>
          <c:min val="39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7496"/>
        <c:crosses val="autoZero"/>
        <c:crossBetween val="midCat"/>
      </c:valAx>
      <c:valAx>
        <c:axId val="623367496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7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962729658792656"/>
          <c:h val="0.82741469816272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graphs!$J$3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graphs!$N$3:$P$3</c:f>
                <c:numCache>
                  <c:formatCode>General</c:formatCode>
                  <c:ptCount val="3"/>
                  <c:pt idx="0">
                    <c:v>5</c:v>
                  </c:pt>
                  <c:pt idx="1">
                    <c:v>2</c:v>
                  </c:pt>
                  <c:pt idx="2">
                    <c:v>3</c:v>
                  </c:pt>
                </c:numCache>
              </c:numRef>
            </c:plus>
            <c:minus>
              <c:numRef>
                <c:f>graphs!$N$3:$P$3</c:f>
                <c:numCache>
                  <c:formatCode>General</c:formatCode>
                  <c:ptCount val="3"/>
                  <c:pt idx="0">
                    <c:v>5</c:v>
                  </c:pt>
                  <c:pt idx="1">
                    <c:v>2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graphs!$K$2:$M$2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graphs!$K$3:$M$3</c:f>
              <c:numCache>
                <c:formatCode>General</c:formatCode>
                <c:ptCount val="3"/>
                <c:pt idx="0">
                  <c:v>37</c:v>
                </c:pt>
                <c:pt idx="1">
                  <c:v>22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6-4CDA-8548-69E2AF1E77C6}"/>
            </c:ext>
          </c:extLst>
        </c:ser>
        <c:ser>
          <c:idx val="1"/>
          <c:order val="1"/>
          <c:tx>
            <c:strRef>
              <c:f>graphs!$J$4</c:f>
              <c:strCache>
                <c:ptCount val="1"/>
                <c:pt idx="0">
                  <c:v>Mid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graphs!$N$4:$P$4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plus>
            <c:minus>
              <c:numRef>
                <c:f>graphs!$N$4:$P$4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graphs!$K$2:$M$2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graphs!$K$4:$M$4</c:f>
              <c:numCache>
                <c:formatCode>General</c:formatCode>
                <c:ptCount val="3"/>
                <c:pt idx="0">
                  <c:v>39</c:v>
                </c:pt>
                <c:pt idx="1">
                  <c:v>25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6-4CDA-8548-69E2AF1E77C6}"/>
            </c:ext>
          </c:extLst>
        </c:ser>
        <c:ser>
          <c:idx val="2"/>
          <c:order val="2"/>
          <c:tx>
            <c:strRef>
              <c:f>graphs!$J$5</c:f>
              <c:strCache>
                <c:ptCount val="1"/>
                <c:pt idx="0">
                  <c:v>Upper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graphs!$N$5:$P$5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plus>
            <c:minus>
              <c:numRef>
                <c:f>graphs!$N$5:$P$5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graphs!$K$2:$M$2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graphs!$K$5:$M$5</c:f>
              <c:numCache>
                <c:formatCode>General</c:formatCode>
                <c:ptCount val="3"/>
                <c:pt idx="0">
                  <c:v>42</c:v>
                </c:pt>
                <c:pt idx="1">
                  <c:v>24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6-4CDA-8548-69E2AF1E7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171528"/>
        <c:axId val="616215344"/>
      </c:barChart>
      <c:catAx>
        <c:axId val="62317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215344"/>
        <c:crosses val="autoZero"/>
        <c:auto val="1"/>
        <c:lblAlgn val="ctr"/>
        <c:lblOffset val="100"/>
        <c:noMultiLvlLbl val="0"/>
      </c:catAx>
      <c:valAx>
        <c:axId val="61621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RCD in 2016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7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41817987037334"/>
          <c:y val="5.8004245912378218E-2"/>
          <c:w val="0.5197211955648400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6159230096239"/>
          <c:y val="2.5428331875182269E-2"/>
          <c:w val="0.84240507436570433"/>
          <c:h val="0.82836395450568701"/>
        </c:manualLayout>
      </c:layout>
      <c:lineChart>
        <c:grouping val="standard"/>
        <c:varyColors val="0"/>
        <c:ser>
          <c:idx val="0"/>
          <c:order val="0"/>
          <c:tx>
            <c:strRef>
              <c:f>graphs!$B$87</c:f>
              <c:strCache>
                <c:ptCount val="1"/>
                <c:pt idx="0">
                  <c:v>Chestnut100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graphs!$C$87:$H$87</c:f>
              <c:numCache>
                <c:formatCode>General</c:formatCode>
                <c:ptCount val="6"/>
                <c:pt idx="0">
                  <c:v>86.1</c:v>
                </c:pt>
                <c:pt idx="1">
                  <c:v>96.533333333333303</c:v>
                </c:pt>
                <c:pt idx="2">
                  <c:v>118.625</c:v>
                </c:pt>
                <c:pt idx="3">
                  <c:v>145.669562118436</c:v>
                </c:pt>
                <c:pt idx="4">
                  <c:v>154.94</c:v>
                </c:pt>
                <c:pt idx="5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AC-4D41-916D-ACF3F32B6781}"/>
            </c:ext>
          </c:extLst>
        </c:ser>
        <c:ser>
          <c:idx val="1"/>
          <c:order val="1"/>
          <c:tx>
            <c:strRef>
              <c:f>graphs!$B$88</c:f>
              <c:strCache>
                <c:ptCount val="1"/>
                <c:pt idx="0">
                  <c:v>Chestnut400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graphs!$C$88:$H$88</c:f>
              <c:numCache>
                <c:formatCode>General</c:formatCode>
                <c:ptCount val="6"/>
                <c:pt idx="0">
                  <c:v>88.474999999999994</c:v>
                </c:pt>
                <c:pt idx="1">
                  <c:v>100.19166666666599</c:v>
                </c:pt>
                <c:pt idx="2">
                  <c:v>137.99166666666599</c:v>
                </c:pt>
                <c:pt idx="3">
                  <c:v>193.135117546804</c:v>
                </c:pt>
                <c:pt idx="4">
                  <c:v>236.22</c:v>
                </c:pt>
                <c:pt idx="5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AC-4D41-916D-ACF3F32B6781}"/>
            </c:ext>
          </c:extLst>
        </c:ser>
        <c:ser>
          <c:idx val="2"/>
          <c:order val="2"/>
          <c:tx>
            <c:strRef>
              <c:f>graphs!$B$89</c:f>
              <c:strCache>
                <c:ptCount val="1"/>
                <c:pt idx="0">
                  <c:v>Oak100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graphs!$C$89:$H$89</c:f>
              <c:numCache>
                <c:formatCode>General</c:formatCode>
                <c:ptCount val="6"/>
                <c:pt idx="0">
                  <c:v>28.15</c:v>
                </c:pt>
                <c:pt idx="1">
                  <c:v>33.008333333333297</c:v>
                </c:pt>
                <c:pt idx="2">
                  <c:v>38.283333333333303</c:v>
                </c:pt>
                <c:pt idx="3">
                  <c:v>41.827000305250202</c:v>
                </c:pt>
                <c:pt idx="4">
                  <c:v>55.88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AC-4D41-916D-ACF3F32B6781}"/>
            </c:ext>
          </c:extLst>
        </c:ser>
        <c:ser>
          <c:idx val="3"/>
          <c:order val="3"/>
          <c:tx>
            <c:strRef>
              <c:f>graphs!$B$90</c:f>
              <c:strCache>
                <c:ptCount val="1"/>
                <c:pt idx="0">
                  <c:v>Oak400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graphs!$C$90:$H$90</c:f>
              <c:numCache>
                <c:formatCode>General</c:formatCode>
                <c:ptCount val="6"/>
                <c:pt idx="0">
                  <c:v>27.641666666666602</c:v>
                </c:pt>
                <c:pt idx="1">
                  <c:v>33.6</c:v>
                </c:pt>
                <c:pt idx="2">
                  <c:v>40.075000000000003</c:v>
                </c:pt>
                <c:pt idx="3">
                  <c:v>54.970322478991498</c:v>
                </c:pt>
                <c:pt idx="4">
                  <c:v>88.9</c:v>
                </c:pt>
                <c:pt idx="5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AC-4D41-916D-ACF3F32B6781}"/>
            </c:ext>
          </c:extLst>
        </c:ser>
        <c:ser>
          <c:idx val="4"/>
          <c:order val="4"/>
          <c:tx>
            <c:strRef>
              <c:f>graphs!$B$91</c:f>
              <c:strCache>
                <c:ptCount val="1"/>
                <c:pt idx="0">
                  <c:v>Pine100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graphs!$C$91:$H$91</c:f>
              <c:numCache>
                <c:formatCode>General</c:formatCode>
                <c:ptCount val="6"/>
                <c:pt idx="0">
                  <c:v>23.724999999999898</c:v>
                </c:pt>
                <c:pt idx="1">
                  <c:v>26.5</c:v>
                </c:pt>
                <c:pt idx="2">
                  <c:v>34.966666666666598</c:v>
                </c:pt>
                <c:pt idx="3">
                  <c:v>62.620235600047998</c:v>
                </c:pt>
                <c:pt idx="4">
                  <c:v>119.38</c:v>
                </c:pt>
                <c:pt idx="5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AC-4D41-916D-ACF3F32B6781}"/>
            </c:ext>
          </c:extLst>
        </c:ser>
        <c:ser>
          <c:idx val="5"/>
          <c:order val="5"/>
          <c:tx>
            <c:strRef>
              <c:f>graphs!$B$92</c:f>
              <c:strCache>
                <c:ptCount val="1"/>
                <c:pt idx="0">
                  <c:v>Pine400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graphs!$C$86:$H$86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graphs!$C$92:$H$92</c:f>
              <c:numCache>
                <c:formatCode>General</c:formatCode>
                <c:ptCount val="6"/>
                <c:pt idx="0">
                  <c:v>24.9916666666666</c:v>
                </c:pt>
                <c:pt idx="1">
                  <c:v>29.1</c:v>
                </c:pt>
                <c:pt idx="2">
                  <c:v>40.699999999999903</c:v>
                </c:pt>
                <c:pt idx="3">
                  <c:v>93.280074715861204</c:v>
                </c:pt>
                <c:pt idx="4">
                  <c:v>203.2</c:v>
                </c:pt>
                <c:pt idx="5">
                  <c:v>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AC-4D41-916D-ACF3F32B6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678720"/>
        <c:axId val="750679112"/>
      </c:lineChart>
      <c:catAx>
        <c:axId val="7506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79112"/>
        <c:crosses val="autoZero"/>
        <c:auto val="1"/>
        <c:lblAlgn val="ctr"/>
        <c:lblOffset val="100"/>
        <c:noMultiLvlLbl val="0"/>
      </c:catAx>
      <c:valAx>
        <c:axId val="7506791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22222222222223"/>
          <c:y val="1.9096675415573052E-2"/>
          <c:w val="0.31282051282051276"/>
          <c:h val="0.4346070282881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2.5428331875182269E-2"/>
          <c:w val="0.84240507436570433"/>
          <c:h val="0.82836395450568701"/>
        </c:manualLayout>
      </c:layout>
      <c:lineChart>
        <c:grouping val="standard"/>
        <c:varyColors val="0"/>
        <c:ser>
          <c:idx val="0"/>
          <c:order val="0"/>
          <c:tx>
            <c:strRef>
              <c:f>graphs!$B$111</c:f>
              <c:strCache>
                <c:ptCount val="1"/>
                <c:pt idx="0">
                  <c:v>Chestnut100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graphs!$C$111:$H$111</c:f>
              <c:numCache>
                <c:formatCode>General</c:formatCode>
                <c:ptCount val="6"/>
                <c:pt idx="0">
                  <c:v>10.4516666666666</c:v>
                </c:pt>
                <c:pt idx="1">
                  <c:v>10.475</c:v>
                </c:pt>
                <c:pt idx="2">
                  <c:v>14.0299999999999</c:v>
                </c:pt>
                <c:pt idx="3">
                  <c:v>26.706269561456999</c:v>
                </c:pt>
                <c:pt idx="4">
                  <c:v>33.733333333333299</c:v>
                </c:pt>
                <c:pt idx="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3-41CD-8F23-69BF816D62D5}"/>
            </c:ext>
          </c:extLst>
        </c:ser>
        <c:ser>
          <c:idx val="1"/>
          <c:order val="1"/>
          <c:tx>
            <c:strRef>
              <c:f>graphs!$B$112</c:f>
              <c:strCache>
                <c:ptCount val="1"/>
                <c:pt idx="0">
                  <c:v>Chestnut400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graphs!$C$112:$H$112</c:f>
              <c:numCache>
                <c:formatCode>General</c:formatCode>
                <c:ptCount val="6"/>
                <c:pt idx="0">
                  <c:v>10.830833333333301</c:v>
                </c:pt>
                <c:pt idx="1">
                  <c:v>12.8333333333333</c:v>
                </c:pt>
                <c:pt idx="2">
                  <c:v>17.609166666666599</c:v>
                </c:pt>
                <c:pt idx="3">
                  <c:v>37.084377976190403</c:v>
                </c:pt>
                <c:pt idx="4">
                  <c:v>54.866666666666603</c:v>
                </c:pt>
                <c:pt idx="5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E3-41CD-8F23-69BF816D62D5}"/>
            </c:ext>
          </c:extLst>
        </c:ser>
        <c:ser>
          <c:idx val="2"/>
          <c:order val="2"/>
          <c:tx>
            <c:strRef>
              <c:f>graphs!$B$113</c:f>
              <c:strCache>
                <c:ptCount val="1"/>
                <c:pt idx="0">
                  <c:v>Oak100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graphs!$C$113:$H$113</c:f>
              <c:numCache>
                <c:formatCode>General</c:formatCode>
                <c:ptCount val="6"/>
                <c:pt idx="0">
                  <c:v>6.2408333333333301</c:v>
                </c:pt>
                <c:pt idx="1">
                  <c:v>6.4</c:v>
                </c:pt>
                <c:pt idx="2">
                  <c:v>7.92916666666666</c:v>
                </c:pt>
                <c:pt idx="3">
                  <c:v>13.011326388888801</c:v>
                </c:pt>
                <c:pt idx="4">
                  <c:v>18.433333333333302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3-41CD-8F23-69BF816D62D5}"/>
            </c:ext>
          </c:extLst>
        </c:ser>
        <c:ser>
          <c:idx val="3"/>
          <c:order val="3"/>
          <c:tx>
            <c:strRef>
              <c:f>graphs!$B$114</c:f>
              <c:strCache>
                <c:ptCount val="1"/>
                <c:pt idx="0">
                  <c:v>Oak400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graphs!$C$114:$H$114</c:f>
              <c:numCache>
                <c:formatCode>General</c:formatCode>
                <c:ptCount val="6"/>
                <c:pt idx="0">
                  <c:v>5.69749999999999</c:v>
                </c:pt>
                <c:pt idx="1">
                  <c:v>7.1</c:v>
                </c:pt>
                <c:pt idx="2">
                  <c:v>8.3891666666666609</c:v>
                </c:pt>
                <c:pt idx="3">
                  <c:v>16.259317791005198</c:v>
                </c:pt>
                <c:pt idx="4">
                  <c:v>25.5833333333333</c:v>
                </c:pt>
                <c:pt idx="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E3-41CD-8F23-69BF816D62D5}"/>
            </c:ext>
          </c:extLst>
        </c:ser>
        <c:ser>
          <c:idx val="4"/>
          <c:order val="4"/>
          <c:tx>
            <c:strRef>
              <c:f>graphs!$B$115</c:f>
              <c:strCache>
                <c:ptCount val="1"/>
                <c:pt idx="0">
                  <c:v>Pine100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graphs!$C$115:$H$115</c:f>
              <c:numCache>
                <c:formatCode>General</c:formatCode>
                <c:ptCount val="6"/>
                <c:pt idx="0">
                  <c:v>3.87</c:v>
                </c:pt>
                <c:pt idx="1">
                  <c:v>4.8583333333333298</c:v>
                </c:pt>
                <c:pt idx="2">
                  <c:v>8.2016666666666609</c:v>
                </c:pt>
                <c:pt idx="3">
                  <c:v>24.349294913419801</c:v>
                </c:pt>
                <c:pt idx="4">
                  <c:v>45.3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E3-41CD-8F23-69BF816D62D5}"/>
            </c:ext>
          </c:extLst>
        </c:ser>
        <c:ser>
          <c:idx val="5"/>
          <c:order val="5"/>
          <c:tx>
            <c:strRef>
              <c:f>graphs!$B$116</c:f>
              <c:strCache>
                <c:ptCount val="1"/>
                <c:pt idx="0">
                  <c:v>Pine400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graphs!$C$110:$H$110</c:f>
              <c:strCache>
                <c:ptCount val="6"/>
                <c:pt idx="0">
                  <c:v>Initial</c:v>
                </c:pt>
                <c:pt idx="1">
                  <c:v>Dec. 2009</c:v>
                </c:pt>
                <c:pt idx="2">
                  <c:v>2010</c:v>
                </c:pt>
                <c:pt idx="3">
                  <c:v>2011</c:v>
                </c:pt>
                <c:pt idx="4">
                  <c:v>2014</c:v>
                </c:pt>
                <c:pt idx="5">
                  <c:v>2016</c:v>
                </c:pt>
              </c:strCache>
            </c:strRef>
          </c:cat>
          <c:val>
            <c:numRef>
              <c:f>graphs!$C$116:$H$116</c:f>
              <c:numCache>
                <c:formatCode>General</c:formatCode>
                <c:ptCount val="6"/>
                <c:pt idx="0">
                  <c:v>3.6258333333333299</c:v>
                </c:pt>
                <c:pt idx="1">
                  <c:v>5.7249999999999996</c:v>
                </c:pt>
                <c:pt idx="2">
                  <c:v>10.6166666666666</c:v>
                </c:pt>
                <c:pt idx="3">
                  <c:v>30.5377742412815</c:v>
                </c:pt>
                <c:pt idx="4">
                  <c:v>59.491666666666603</c:v>
                </c:pt>
                <c:pt idx="5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E3-41CD-8F23-69BF816D6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679896"/>
        <c:axId val="750680288"/>
      </c:lineChart>
      <c:catAx>
        <c:axId val="75067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80288"/>
        <c:crosses val="autoZero"/>
        <c:auto val="1"/>
        <c:lblAlgn val="ctr"/>
        <c:lblOffset val="100"/>
        <c:noMultiLvlLbl val="0"/>
      </c:catAx>
      <c:valAx>
        <c:axId val="75068028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RCD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7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9454602073046"/>
          <c:y val="7.5295873527463381E-3"/>
          <c:w val="0.29722222222222222"/>
          <c:h val="0.4346070282881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6159230096239"/>
          <c:y val="6.709499854184893E-2"/>
          <c:w val="0.83129396325459315"/>
          <c:h val="0.78669728783902027"/>
        </c:manualLayout>
      </c:layout>
      <c:lineChart>
        <c:grouping val="standard"/>
        <c:varyColors val="0"/>
        <c:ser>
          <c:idx val="0"/>
          <c:order val="0"/>
          <c:tx>
            <c:strRef>
              <c:f>graphs!$D$59</c:f>
              <c:strCache>
                <c:ptCount val="1"/>
                <c:pt idx="0">
                  <c:v>ches100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graphs!$E$59:$J$59</c:f>
              <c:numCache>
                <c:formatCode>General</c:formatCode>
                <c:ptCount val="6"/>
                <c:pt idx="0">
                  <c:v>100</c:v>
                </c:pt>
                <c:pt idx="1">
                  <c:v>96.77</c:v>
                </c:pt>
                <c:pt idx="2">
                  <c:v>88.96</c:v>
                </c:pt>
                <c:pt idx="3">
                  <c:v>92.4</c:v>
                </c:pt>
                <c:pt idx="4">
                  <c:v>86.15</c:v>
                </c:pt>
                <c:pt idx="5">
                  <c:v>67.709999999999994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E0-43C2-B6FE-57017C4D71C7}"/>
            </c:ext>
          </c:extLst>
        </c:ser>
        <c:ser>
          <c:idx val="1"/>
          <c:order val="1"/>
          <c:tx>
            <c:strRef>
              <c:f>graphs!$D$60</c:f>
              <c:strCache>
                <c:ptCount val="1"/>
                <c:pt idx="0">
                  <c:v>ches400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graphs!$E$60:$J$60</c:f>
              <c:numCache>
                <c:formatCode>General</c:formatCode>
                <c:ptCount val="6"/>
                <c:pt idx="0">
                  <c:v>100</c:v>
                </c:pt>
                <c:pt idx="1">
                  <c:v>93.13</c:v>
                </c:pt>
                <c:pt idx="2">
                  <c:v>85.21</c:v>
                </c:pt>
                <c:pt idx="3">
                  <c:v>88.75</c:v>
                </c:pt>
                <c:pt idx="4">
                  <c:v>85</c:v>
                </c:pt>
                <c:pt idx="5">
                  <c:v>66.459999999999994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0-43C2-B6FE-57017C4D71C7}"/>
            </c:ext>
          </c:extLst>
        </c:ser>
        <c:ser>
          <c:idx val="2"/>
          <c:order val="2"/>
          <c:tx>
            <c:strRef>
              <c:f>graphs!$D$61</c:f>
              <c:strCache>
                <c:ptCount val="1"/>
                <c:pt idx="0">
                  <c:v>oak100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graphs!$E$61:$J$61</c:f>
              <c:numCache>
                <c:formatCode>General</c:formatCode>
                <c:ptCount val="6"/>
                <c:pt idx="0">
                  <c:v>100</c:v>
                </c:pt>
                <c:pt idx="1">
                  <c:v>98.4027777777777</c:v>
                </c:pt>
                <c:pt idx="2">
                  <c:v>92.2222222222222</c:v>
                </c:pt>
                <c:pt idx="3">
                  <c:v>93.6805555555555</c:v>
                </c:pt>
                <c:pt idx="4">
                  <c:v>87.5</c:v>
                </c:pt>
                <c:pt idx="5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0-43C2-B6FE-57017C4D71C7}"/>
            </c:ext>
          </c:extLst>
        </c:ser>
        <c:ser>
          <c:idx val="3"/>
          <c:order val="3"/>
          <c:tx>
            <c:strRef>
              <c:f>graphs!$D$62</c:f>
              <c:strCache>
                <c:ptCount val="1"/>
                <c:pt idx="0">
                  <c:v>oak400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graphs!$E$62:$J$62</c:f>
              <c:numCache>
                <c:formatCode>General</c:formatCode>
                <c:ptCount val="6"/>
                <c:pt idx="0">
                  <c:v>100</c:v>
                </c:pt>
                <c:pt idx="1">
                  <c:v>97.627314814814795</c:v>
                </c:pt>
                <c:pt idx="2">
                  <c:v>93.981481481481495</c:v>
                </c:pt>
                <c:pt idx="3">
                  <c:v>95.370370370370296</c:v>
                </c:pt>
                <c:pt idx="4">
                  <c:v>91.261574074074005</c:v>
                </c:pt>
                <c:pt idx="5">
                  <c:v>88.8888888888889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E0-43C2-B6FE-57017C4D71C7}"/>
            </c:ext>
          </c:extLst>
        </c:ser>
        <c:ser>
          <c:idx val="4"/>
          <c:order val="4"/>
          <c:tx>
            <c:strRef>
              <c:f>graphs!$D$63</c:f>
              <c:strCache>
                <c:ptCount val="1"/>
                <c:pt idx="0">
                  <c:v>pine100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graphs!$E$63:$J$63</c:f>
              <c:numCache>
                <c:formatCode>General</c:formatCode>
                <c:ptCount val="6"/>
                <c:pt idx="0">
                  <c:v>100</c:v>
                </c:pt>
                <c:pt idx="1">
                  <c:v>68.540000000000006</c:v>
                </c:pt>
                <c:pt idx="2">
                  <c:v>69.06</c:v>
                </c:pt>
                <c:pt idx="3">
                  <c:v>74.790000000000006</c:v>
                </c:pt>
                <c:pt idx="4">
                  <c:v>77.92</c:v>
                </c:pt>
                <c:pt idx="5">
                  <c:v>76.9097222222222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E0-43C2-B6FE-57017C4D71C7}"/>
            </c:ext>
          </c:extLst>
        </c:ser>
        <c:ser>
          <c:idx val="5"/>
          <c:order val="5"/>
          <c:tx>
            <c:strRef>
              <c:f>graphs!$D$64</c:f>
              <c:strCache>
                <c:ptCount val="1"/>
                <c:pt idx="0">
                  <c:v>pine400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graphs!$E$58:$J$58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graphs!$E$64:$J$64</c:f>
              <c:numCache>
                <c:formatCode>General</c:formatCode>
                <c:ptCount val="6"/>
                <c:pt idx="0">
                  <c:v>100</c:v>
                </c:pt>
                <c:pt idx="1">
                  <c:v>61.88</c:v>
                </c:pt>
                <c:pt idx="2">
                  <c:v>58.23</c:v>
                </c:pt>
                <c:pt idx="3">
                  <c:v>67.19</c:v>
                </c:pt>
                <c:pt idx="4">
                  <c:v>64.900000000000006</c:v>
                </c:pt>
                <c:pt idx="5">
                  <c:v>60.454545454545404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E0-43C2-B6FE-57017C4D7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368280"/>
        <c:axId val="623368672"/>
      </c:lineChart>
      <c:catAx>
        <c:axId val="6233682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8672"/>
        <c:crosses val="autoZero"/>
        <c:auto val="1"/>
        <c:lblAlgn val="ctr"/>
        <c:lblOffset val="100"/>
        <c:noMultiLvlLbl val="0"/>
      </c:catAx>
      <c:valAx>
        <c:axId val="62336867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Survival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0.40798556430446192"/>
          <c:w val="0.21666666666666665"/>
          <c:h val="0.4346070282881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5521124375582"/>
          <c:y val="5.0925925925925923E-2"/>
          <c:w val="0.62852865972398608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graphs!$AD$54</c:f>
              <c:strCache>
                <c:ptCount val="1"/>
                <c:pt idx="0">
                  <c:v>chestnutNL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graphs!$AE$54:$AJ$54</c:f>
              <c:numCache>
                <c:formatCode>General</c:formatCode>
                <c:ptCount val="6"/>
                <c:pt idx="0">
                  <c:v>100</c:v>
                </c:pt>
                <c:pt idx="1">
                  <c:v>95.21</c:v>
                </c:pt>
                <c:pt idx="2">
                  <c:v>86.35</c:v>
                </c:pt>
                <c:pt idx="3">
                  <c:v>88.23</c:v>
                </c:pt>
                <c:pt idx="4">
                  <c:v>87.71</c:v>
                </c:pt>
                <c:pt idx="5">
                  <c:v>69.48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FF-49CF-8D50-AC36CC2C5DDA}"/>
            </c:ext>
          </c:extLst>
        </c:ser>
        <c:ser>
          <c:idx val="1"/>
          <c:order val="1"/>
          <c:tx>
            <c:strRef>
              <c:f>graphs!$AD$55</c:f>
              <c:strCache>
                <c:ptCount val="1"/>
                <c:pt idx="0">
                  <c:v>chesnutL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graphs!$AE$55:$AJ$55</c:f>
              <c:numCache>
                <c:formatCode>General</c:formatCode>
                <c:ptCount val="6"/>
                <c:pt idx="0">
                  <c:v>100</c:v>
                </c:pt>
                <c:pt idx="1">
                  <c:v>94.69</c:v>
                </c:pt>
                <c:pt idx="2">
                  <c:v>87.81</c:v>
                </c:pt>
                <c:pt idx="3">
                  <c:v>92.92</c:v>
                </c:pt>
                <c:pt idx="4">
                  <c:v>83.44</c:v>
                </c:pt>
                <c:pt idx="5">
                  <c:v>64.69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FF-49CF-8D50-AC36CC2C5DDA}"/>
            </c:ext>
          </c:extLst>
        </c:ser>
        <c:ser>
          <c:idx val="2"/>
          <c:order val="2"/>
          <c:tx>
            <c:strRef>
              <c:f>graphs!$AD$56</c:f>
              <c:strCache>
                <c:ptCount val="1"/>
                <c:pt idx="0">
                  <c:v>oakNL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graphs!$AE$56:$AJ$56</c:f>
              <c:numCache>
                <c:formatCode>General</c:formatCode>
                <c:ptCount val="6"/>
                <c:pt idx="0">
                  <c:v>100</c:v>
                </c:pt>
                <c:pt idx="1">
                  <c:v>96.956018518518505</c:v>
                </c:pt>
                <c:pt idx="2">
                  <c:v>91.296296296296305</c:v>
                </c:pt>
                <c:pt idx="3">
                  <c:v>92.696759259259196</c:v>
                </c:pt>
                <c:pt idx="4">
                  <c:v>85.532407407407405</c:v>
                </c:pt>
                <c:pt idx="5">
                  <c:v>83.564814814814795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FF-49CF-8D50-AC36CC2C5DDA}"/>
            </c:ext>
          </c:extLst>
        </c:ser>
        <c:ser>
          <c:idx val="3"/>
          <c:order val="3"/>
          <c:tx>
            <c:strRef>
              <c:f>graphs!$AD$57</c:f>
              <c:strCache>
                <c:ptCount val="1"/>
                <c:pt idx="0">
                  <c:v>oakL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graphs!$AE$57:$AJ$57</c:f>
              <c:numCache>
                <c:formatCode>General</c:formatCode>
                <c:ptCount val="6"/>
                <c:pt idx="0">
                  <c:v>100</c:v>
                </c:pt>
                <c:pt idx="1">
                  <c:v>99.074074074074005</c:v>
                </c:pt>
                <c:pt idx="2">
                  <c:v>94.907407407407405</c:v>
                </c:pt>
                <c:pt idx="3">
                  <c:v>96.3541666666666</c:v>
                </c:pt>
                <c:pt idx="4">
                  <c:v>93.2291666666666</c:v>
                </c:pt>
                <c:pt idx="5">
                  <c:v>93.181818181818102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FF-49CF-8D50-AC36CC2C5DDA}"/>
            </c:ext>
          </c:extLst>
        </c:ser>
        <c:ser>
          <c:idx val="4"/>
          <c:order val="4"/>
          <c:tx>
            <c:strRef>
              <c:f>graphs!$AD$58</c:f>
              <c:strCache>
                <c:ptCount val="1"/>
                <c:pt idx="0">
                  <c:v>pineNL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graphs!$AE$58:$AJ$58</c:f>
              <c:numCache>
                <c:formatCode>General</c:formatCode>
                <c:ptCount val="6"/>
                <c:pt idx="0">
                  <c:v>100</c:v>
                </c:pt>
                <c:pt idx="1">
                  <c:v>71.67</c:v>
                </c:pt>
                <c:pt idx="2">
                  <c:v>68.540000000000006</c:v>
                </c:pt>
                <c:pt idx="3">
                  <c:v>76.150000000000006</c:v>
                </c:pt>
                <c:pt idx="4">
                  <c:v>76.56</c:v>
                </c:pt>
                <c:pt idx="5">
                  <c:v>75.0347222222222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FF-49CF-8D50-AC36CC2C5DDA}"/>
            </c:ext>
          </c:extLst>
        </c:ser>
        <c:ser>
          <c:idx val="5"/>
          <c:order val="5"/>
          <c:tx>
            <c:strRef>
              <c:f>graphs!$AD$59</c:f>
              <c:strCache>
                <c:ptCount val="1"/>
                <c:pt idx="0">
                  <c:v>pineL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graphs!$AE$53:$AJ$53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graphs!$AE$59:$AJ$59</c:f>
              <c:numCache>
                <c:formatCode>General</c:formatCode>
                <c:ptCount val="6"/>
                <c:pt idx="0">
                  <c:v>100</c:v>
                </c:pt>
                <c:pt idx="1">
                  <c:v>58.75</c:v>
                </c:pt>
                <c:pt idx="2">
                  <c:v>58.75</c:v>
                </c:pt>
                <c:pt idx="3">
                  <c:v>65.83</c:v>
                </c:pt>
                <c:pt idx="4">
                  <c:v>66.25</c:v>
                </c:pt>
                <c:pt idx="5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FF-49CF-8D50-AC36CC2C5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677544"/>
        <c:axId val="750677936"/>
      </c:lineChart>
      <c:catAx>
        <c:axId val="750677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77936"/>
        <c:crosses val="autoZero"/>
        <c:auto val="1"/>
        <c:lblAlgn val="ctr"/>
        <c:lblOffset val="100"/>
        <c:noMultiLvlLbl val="0"/>
      </c:catAx>
      <c:valAx>
        <c:axId val="75067793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Survival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67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67741935483868"/>
          <c:y val="0.1533559346748323"/>
          <c:w val="0.18351248835831005"/>
          <c:h val="0.5503477690288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3606429361619"/>
          <c:y val="5.0925925925925923E-2"/>
          <c:w val="0.62518495105467198"/>
          <c:h val="0.82373432487605736"/>
        </c:manualLayout>
      </c:layout>
      <c:lineChart>
        <c:grouping val="standard"/>
        <c:varyColors val="0"/>
        <c:ser>
          <c:idx val="0"/>
          <c:order val="0"/>
          <c:tx>
            <c:strRef>
              <c:f>graphs!$Q$54</c:f>
              <c:strCache>
                <c:ptCount val="1"/>
                <c:pt idx="0">
                  <c:v>chestnutUG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graphs!$R$54:$W$54</c:f>
              <c:numCache>
                <c:formatCode>General</c:formatCode>
                <c:ptCount val="6"/>
                <c:pt idx="0">
                  <c:v>100</c:v>
                </c:pt>
                <c:pt idx="1">
                  <c:v>91.46</c:v>
                </c:pt>
                <c:pt idx="2">
                  <c:v>86.67</c:v>
                </c:pt>
                <c:pt idx="3">
                  <c:v>95.21</c:v>
                </c:pt>
                <c:pt idx="4">
                  <c:v>91.46</c:v>
                </c:pt>
                <c:pt idx="5">
                  <c:v>71.150000000000006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9B-423F-BD0D-50F289A24001}"/>
            </c:ext>
          </c:extLst>
        </c:ser>
        <c:ser>
          <c:idx val="1"/>
          <c:order val="1"/>
          <c:tx>
            <c:strRef>
              <c:f>graphs!$Q$55</c:f>
              <c:strCache>
                <c:ptCount val="1"/>
                <c:pt idx="0">
                  <c:v>chestnutG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graphs!$R$55:$W$55</c:f>
              <c:numCache>
                <c:formatCode>General</c:formatCode>
                <c:ptCount val="6"/>
                <c:pt idx="0">
                  <c:v>100</c:v>
                </c:pt>
                <c:pt idx="1">
                  <c:v>98.44</c:v>
                </c:pt>
                <c:pt idx="2">
                  <c:v>87.5</c:v>
                </c:pt>
                <c:pt idx="3">
                  <c:v>85.94</c:v>
                </c:pt>
                <c:pt idx="4">
                  <c:v>79.69</c:v>
                </c:pt>
                <c:pt idx="5">
                  <c:v>63.02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9B-423F-BD0D-50F289A24001}"/>
            </c:ext>
          </c:extLst>
        </c:ser>
        <c:ser>
          <c:idx val="2"/>
          <c:order val="2"/>
          <c:tx>
            <c:strRef>
              <c:f>graphs!$Q$56</c:f>
              <c:strCache>
                <c:ptCount val="1"/>
                <c:pt idx="0">
                  <c:v>oakUG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graphs!$R$56:$W$56</c:f>
              <c:numCache>
                <c:formatCode>General</c:formatCode>
                <c:ptCount val="6"/>
                <c:pt idx="0">
                  <c:v>100</c:v>
                </c:pt>
                <c:pt idx="1">
                  <c:v>97.106481481481396</c:v>
                </c:pt>
                <c:pt idx="2">
                  <c:v>94.085648148148096</c:v>
                </c:pt>
                <c:pt idx="3">
                  <c:v>97.453703703703695</c:v>
                </c:pt>
                <c:pt idx="4">
                  <c:v>93.969907407407405</c:v>
                </c:pt>
                <c:pt idx="5">
                  <c:v>91.843434343434296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9B-423F-BD0D-50F289A24001}"/>
            </c:ext>
          </c:extLst>
        </c:ser>
        <c:ser>
          <c:idx val="3"/>
          <c:order val="3"/>
          <c:tx>
            <c:strRef>
              <c:f>graphs!$Q$57</c:f>
              <c:strCache>
                <c:ptCount val="1"/>
                <c:pt idx="0">
                  <c:v>oakG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graphs!$R$57:$W$57</c:f>
              <c:numCache>
                <c:formatCode>General</c:formatCode>
                <c:ptCount val="6"/>
                <c:pt idx="0">
                  <c:v>100</c:v>
                </c:pt>
                <c:pt idx="1">
                  <c:v>98.9236111111111</c:v>
                </c:pt>
                <c:pt idx="2">
                  <c:v>92.1180555555555</c:v>
                </c:pt>
                <c:pt idx="3">
                  <c:v>91.5972222222222</c:v>
                </c:pt>
                <c:pt idx="4">
                  <c:v>84.7916666666666</c:v>
                </c:pt>
                <c:pt idx="5">
                  <c:v>84.7916666666666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9B-423F-BD0D-50F289A24001}"/>
            </c:ext>
          </c:extLst>
        </c:ser>
        <c:ser>
          <c:idx val="4"/>
          <c:order val="4"/>
          <c:tx>
            <c:strRef>
              <c:f>graphs!$Q$58</c:f>
              <c:strCache>
                <c:ptCount val="1"/>
                <c:pt idx="0">
                  <c:v>pineUG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graphs!$R$58:$W$58</c:f>
              <c:numCache>
                <c:formatCode>General</c:formatCode>
                <c:ptCount val="6"/>
                <c:pt idx="0">
                  <c:v>100</c:v>
                </c:pt>
                <c:pt idx="1">
                  <c:v>68.13</c:v>
                </c:pt>
                <c:pt idx="2">
                  <c:v>67.08</c:v>
                </c:pt>
                <c:pt idx="3">
                  <c:v>81.77</c:v>
                </c:pt>
                <c:pt idx="4">
                  <c:v>84.69</c:v>
                </c:pt>
                <c:pt idx="5">
                  <c:v>80.340909090909093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9B-423F-BD0D-50F289A24001}"/>
            </c:ext>
          </c:extLst>
        </c:ser>
        <c:ser>
          <c:idx val="5"/>
          <c:order val="5"/>
          <c:tx>
            <c:strRef>
              <c:f>graphs!$Q$59</c:f>
              <c:strCache>
                <c:ptCount val="1"/>
                <c:pt idx="0">
                  <c:v>pineG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graphs!$R$53:$W$53</c:f>
              <c:numCache>
                <c:formatCode>mmm\-yy</c:formatCode>
                <c:ptCount val="6"/>
                <c:pt idx="0">
                  <c:v>39904</c:v>
                </c:pt>
                <c:pt idx="1">
                  <c:v>40148</c:v>
                </c:pt>
                <c:pt idx="2" formatCode="General">
                  <c:v>2010</c:v>
                </c:pt>
                <c:pt idx="3" formatCode="General">
                  <c:v>2011</c:v>
                </c:pt>
                <c:pt idx="4" formatCode="General">
                  <c:v>2014</c:v>
                </c:pt>
                <c:pt idx="5" formatCode="General">
                  <c:v>2016</c:v>
                </c:pt>
              </c:numCache>
            </c:numRef>
          </c:cat>
          <c:val>
            <c:numRef>
              <c:f>graphs!$R$59:$W$59</c:f>
              <c:numCache>
                <c:formatCode>General</c:formatCode>
                <c:ptCount val="6"/>
                <c:pt idx="0">
                  <c:v>100</c:v>
                </c:pt>
                <c:pt idx="1">
                  <c:v>62.29</c:v>
                </c:pt>
                <c:pt idx="2">
                  <c:v>60.21</c:v>
                </c:pt>
                <c:pt idx="3">
                  <c:v>60.21</c:v>
                </c:pt>
                <c:pt idx="4">
                  <c:v>58.13</c:v>
                </c:pt>
                <c:pt idx="5">
                  <c:v>58.6805555555555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9B-423F-BD0D-50F289A24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369456"/>
        <c:axId val="623369848"/>
      </c:lineChart>
      <c:catAx>
        <c:axId val="62336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9848"/>
        <c:crosses val="autoZero"/>
        <c:auto val="1"/>
        <c:lblAlgn val="ctr"/>
        <c:lblOffset val="100"/>
        <c:noMultiLvlLbl val="0"/>
      </c:catAx>
      <c:valAx>
        <c:axId val="623369848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Survival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3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21478306947164"/>
          <c:y val="0.10243000874890641"/>
          <c:w val="0.23648170011806374"/>
          <c:h val="0.55497739865850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962729658792656"/>
          <c:h val="0.82741469816272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graphs!$AA$3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graphs!$AE$3:$AG$3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plus>
            <c:minus>
              <c:numRef>
                <c:f>graphs!$AE$3:$AG$3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graphs!$AB$2:$AD$2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graphs!$AB$3:$AD$3</c:f>
              <c:numCache>
                <c:formatCode>General</c:formatCode>
                <c:ptCount val="3"/>
                <c:pt idx="0">
                  <c:v>37</c:v>
                </c:pt>
                <c:pt idx="1">
                  <c:v>23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2-4767-8CF5-F04DCC6FF329}"/>
            </c:ext>
          </c:extLst>
        </c:ser>
        <c:ser>
          <c:idx val="1"/>
          <c:order val="1"/>
          <c:tx>
            <c:strRef>
              <c:f>graphs!$AA$4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graphs!$AE$4:$AG$4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1</c:v>
                  </c:pt>
                  <c:pt idx="2">
                    <c:v>5</c:v>
                  </c:pt>
                </c:numCache>
              </c:numRef>
            </c:plus>
            <c:minus>
              <c:numRef>
                <c:f>graphs!$AE$4:$AG$4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1</c:v>
                  </c:pt>
                  <c:pt idx="2">
                    <c:v>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graphs!$AB$2:$AD$2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graphs!$AB$4:$AD$4</c:f>
              <c:numCache>
                <c:formatCode>General</c:formatCode>
                <c:ptCount val="3"/>
                <c:pt idx="0">
                  <c:v>41</c:v>
                </c:pt>
                <c:pt idx="1">
                  <c:v>22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2-4767-8CF5-F04DCC6FF329}"/>
            </c:ext>
          </c:extLst>
        </c:ser>
        <c:ser>
          <c:idx val="2"/>
          <c:order val="2"/>
          <c:tx>
            <c:strRef>
              <c:f>graphs!$AA$5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graphs!$AE$5:$AG$5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plus>
            <c:minus>
              <c:numRef>
                <c:f>graphs!$AE$5:$AG$5</c:f>
                <c:numCache>
                  <c:formatCode>General</c:formatCode>
                  <c:ptCount val="3"/>
                  <c:pt idx="0">
                    <c:v>3</c:v>
                  </c:pt>
                  <c:pt idx="1">
                    <c:v>1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graphs!$AB$2:$AD$2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graphs!$AB$5:$AD$5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2-4767-8CF5-F04DCC6FF329}"/>
            </c:ext>
          </c:extLst>
        </c:ser>
        <c:ser>
          <c:idx val="3"/>
          <c:order val="3"/>
          <c:tx>
            <c:strRef>
              <c:f>graphs!$AA$6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graphs!$AE$6:$AG$6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2</c:v>
                  </c:pt>
                  <c:pt idx="2">
                    <c:v>4</c:v>
                  </c:pt>
                </c:numCache>
              </c:numRef>
            </c:plus>
            <c:minus>
              <c:numRef>
                <c:f>graphs!$AE$6:$AG$6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2</c:v>
                  </c:pt>
                  <c:pt idx="2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graphs!$AB$2:$AD$2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graphs!$AB$6:$AD$6</c:f>
              <c:numCache>
                <c:formatCode>General</c:formatCode>
                <c:ptCount val="3"/>
                <c:pt idx="0">
                  <c:v>44</c:v>
                </c:pt>
                <c:pt idx="1">
                  <c:v>28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A2-4767-8CF5-F04DCC6FF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359488"/>
        <c:axId val="623840800"/>
      </c:barChart>
      <c:catAx>
        <c:axId val="4473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840800"/>
        <c:crosses val="autoZero"/>
        <c:auto val="1"/>
        <c:lblAlgn val="ctr"/>
        <c:lblOffset val="100"/>
        <c:noMultiLvlLbl val="0"/>
      </c:catAx>
      <c:valAx>
        <c:axId val="6238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RCD in 2016 (mm)</a:t>
                </a:r>
              </a:p>
            </c:rich>
          </c:tx>
          <c:layout>
            <c:manualLayout>
              <c:xMode val="edge"/>
              <c:yMode val="edge"/>
              <c:x val="0"/>
              <c:y val="0.28234412216835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11615569330431"/>
          <c:y val="5.3253965263911393E-2"/>
          <c:w val="0.5644599877143017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68183978733769"/>
          <c:y val="7.3594779231648089E-2"/>
          <c:w val="0.67132902218753487"/>
          <c:h val="0.75463423120142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graphs!$AC$29:$AC$33</c:f>
              <c:strCache>
                <c:ptCount val="5"/>
                <c:pt idx="0">
                  <c:v>N</c:v>
                </c:pt>
                <c:pt idx="1">
                  <c:v>W</c:v>
                </c:pt>
                <c:pt idx="2">
                  <c:v>E</c:v>
                </c:pt>
                <c:pt idx="3">
                  <c:v>S</c:v>
                </c:pt>
                <c:pt idx="4">
                  <c:v>T</c:v>
                </c:pt>
              </c:strCache>
            </c:strRef>
          </c:cat>
          <c:val>
            <c:numRef>
              <c:f>graphs!$AD$29:$AD$33</c:f>
              <c:numCache>
                <c:formatCode>General</c:formatCode>
                <c:ptCount val="5"/>
                <c:pt idx="0">
                  <c:v>21.676051051051001</c:v>
                </c:pt>
                <c:pt idx="1">
                  <c:v>22.094594594594501</c:v>
                </c:pt>
                <c:pt idx="2">
                  <c:v>22.150900900900901</c:v>
                </c:pt>
                <c:pt idx="3">
                  <c:v>22.310435435435402</c:v>
                </c:pt>
                <c:pt idx="4">
                  <c:v>22.676426426426399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7-4269-B5F9-8EECD9FE8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976888"/>
        <c:axId val="644977280"/>
      </c:barChart>
      <c:catAx>
        <c:axId val="64497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977280"/>
        <c:crosses val="autoZero"/>
        <c:auto val="1"/>
        <c:lblAlgn val="ctr"/>
        <c:lblOffset val="100"/>
        <c:noMultiLvlLbl val="0"/>
      </c:catAx>
      <c:valAx>
        <c:axId val="64497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soil temperature (degrees C)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2930956547098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97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3962729658792656"/>
          <c:h val="0.82741469816272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graphs!$F$3:$H$3</c:f>
                <c:numCache>
                  <c:formatCode>General</c:formatCode>
                  <c:ptCount val="3"/>
                  <c:pt idx="0">
                    <c:v>20</c:v>
                  </c:pt>
                  <c:pt idx="1">
                    <c:v>7</c:v>
                  </c:pt>
                  <c:pt idx="2">
                    <c:v>21</c:v>
                  </c:pt>
                </c:numCache>
              </c:numRef>
            </c:plus>
            <c:minus>
              <c:numRef>
                <c:f>graphs!$F$3:$H$3</c:f>
                <c:numCache>
                  <c:formatCode>General</c:formatCode>
                  <c:ptCount val="3"/>
                  <c:pt idx="0">
                    <c:v>20</c:v>
                  </c:pt>
                  <c:pt idx="1">
                    <c:v>7</c:v>
                  </c:pt>
                  <c:pt idx="2">
                    <c:v>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graphs!$C$2:$E$2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graphs!$C$3:$E$3</c:f>
              <c:numCache>
                <c:formatCode>General</c:formatCode>
                <c:ptCount val="3"/>
                <c:pt idx="0">
                  <c:v>186</c:v>
                </c:pt>
                <c:pt idx="1">
                  <c:v>72</c:v>
                </c:pt>
                <c:pt idx="2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F-4D8E-A662-A81D7C56720D}"/>
            </c:ext>
          </c:extLst>
        </c:ser>
        <c:ser>
          <c:idx val="1"/>
          <c:order val="1"/>
          <c:tx>
            <c:strRef>
              <c:f>graphs!$B$4</c:f>
              <c:strCache>
                <c:ptCount val="1"/>
                <c:pt idx="0">
                  <c:v>Mid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graphs!$F$4:$H$4</c:f>
                <c:numCache>
                  <c:formatCode>General</c:formatCode>
                  <c:ptCount val="3"/>
                  <c:pt idx="0">
                    <c:v>14</c:v>
                  </c:pt>
                  <c:pt idx="1">
                    <c:v>5</c:v>
                  </c:pt>
                  <c:pt idx="2">
                    <c:v>14</c:v>
                  </c:pt>
                </c:numCache>
              </c:numRef>
            </c:plus>
            <c:minus>
              <c:numRef>
                <c:f>graphs!$F$4:$H$4</c:f>
                <c:numCache>
                  <c:formatCode>General</c:formatCode>
                  <c:ptCount val="3"/>
                  <c:pt idx="0">
                    <c:v>14</c:v>
                  </c:pt>
                  <c:pt idx="1">
                    <c:v>5</c:v>
                  </c:pt>
                  <c:pt idx="2">
                    <c:v>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graphs!$C$2:$E$2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graphs!$C$4:$E$4</c:f>
              <c:numCache>
                <c:formatCode>General</c:formatCode>
                <c:ptCount val="3"/>
                <c:pt idx="0">
                  <c:v>204</c:v>
                </c:pt>
                <c:pt idx="1">
                  <c:v>88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F-4D8E-A662-A81D7C56720D}"/>
            </c:ext>
          </c:extLst>
        </c:ser>
        <c:ser>
          <c:idx val="2"/>
          <c:order val="2"/>
          <c:tx>
            <c:strRef>
              <c:f>graphs!$B$5</c:f>
              <c:strCache>
                <c:ptCount val="1"/>
                <c:pt idx="0">
                  <c:v>Upper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graphs!$F$5:$H$5</c:f>
                <c:numCache>
                  <c:formatCode>General</c:formatCode>
                  <c:ptCount val="3"/>
                  <c:pt idx="0">
                    <c:v>15</c:v>
                  </c:pt>
                  <c:pt idx="1">
                    <c:v>4</c:v>
                  </c:pt>
                  <c:pt idx="2">
                    <c:v>12</c:v>
                  </c:pt>
                </c:numCache>
              </c:numRef>
            </c:plus>
            <c:minus>
              <c:numRef>
                <c:f>graphs!$F$5:$H$5</c:f>
                <c:numCache>
                  <c:formatCode>General</c:formatCode>
                  <c:ptCount val="3"/>
                  <c:pt idx="0">
                    <c:v>15</c:v>
                  </c:pt>
                  <c:pt idx="1">
                    <c:v>4</c:v>
                  </c:pt>
                  <c:pt idx="2">
                    <c:v>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graphs!$C$2:$E$2</c:f>
              <c:strCache>
                <c:ptCount val="3"/>
                <c:pt idx="0">
                  <c:v>Chestnut</c:v>
                </c:pt>
                <c:pt idx="1">
                  <c:v>Oak</c:v>
                </c:pt>
                <c:pt idx="2">
                  <c:v>Pine</c:v>
                </c:pt>
              </c:strCache>
            </c:strRef>
          </c:cat>
          <c:val>
            <c:numRef>
              <c:f>graphs!$C$5:$E$5</c:f>
              <c:numCache>
                <c:formatCode>General</c:formatCode>
                <c:ptCount val="3"/>
                <c:pt idx="0">
                  <c:v>203</c:v>
                </c:pt>
                <c:pt idx="1">
                  <c:v>76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F-4D8E-A662-A81D7C567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170352"/>
        <c:axId val="623172312"/>
      </c:barChart>
      <c:catAx>
        <c:axId val="6231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72312"/>
        <c:crosses val="autoZero"/>
        <c:auto val="1"/>
        <c:lblAlgn val="ctr"/>
        <c:lblOffset val="100"/>
        <c:noMultiLvlLbl val="0"/>
      </c:catAx>
      <c:valAx>
        <c:axId val="62317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Height in 2016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47375328083989"/>
          <c:y val="6.3613461844312394E-2"/>
          <c:w val="0.2986327646544181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8E3F-7B2C-42FC-BC96-756CD949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4D29-A7A1-4C23-9B4D-19FD2E0761DF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25F05-BB60-48BF-9AB4-60D2695D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6C42-BCF3-4F6E-A1E0-913F1683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DD2C-69B5-4AE8-B4A7-4D72FBF8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1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E83CD-83E1-4579-8730-2BD7CC6B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C16A-F024-4370-8B9E-2BBFC38B3DF8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9E32F-EC36-4B2D-91AD-CB437F7D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64231-A863-4D25-BAB1-35A103D4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1490-D1EE-4DFF-B973-A72040D9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574C-6DF0-4F71-B410-66CF38BA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DB4C-9563-4D70-B896-367C1947218C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8B60-4B53-4FE5-A6BB-94D2B54C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79FC-B1BB-4087-B5D4-43B97E4C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58D7-3940-4E72-99DF-A22FCA042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3D927C7-F6C7-4E70-8242-7E7C8D93C4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967924 w 2409"/>
              <a:gd name="T1" fmla="*/ 3154821 h 4865"/>
              <a:gd name="T2" fmla="*/ 1235618 w 2409"/>
              <a:gd name="T3" fmla="*/ 3089977 h 4865"/>
              <a:gd name="T4" fmla="*/ 1122905 w 2409"/>
              <a:gd name="T5" fmla="*/ 4176825 h 4865"/>
              <a:gd name="T6" fmla="*/ 1518810 w 2409"/>
              <a:gd name="T7" fmla="*/ 4265634 h 4865"/>
              <a:gd name="T8" fmla="*/ 881980 w 2409"/>
              <a:gd name="T9" fmla="*/ 2984252 h 4865"/>
              <a:gd name="T10" fmla="*/ 1055277 w 2409"/>
              <a:gd name="T11" fmla="*/ 3019494 h 4865"/>
              <a:gd name="T12" fmla="*/ 814353 w 2409"/>
              <a:gd name="T13" fmla="*/ 2892624 h 4865"/>
              <a:gd name="T14" fmla="*/ 2629034 w 2409"/>
              <a:gd name="T15" fmla="*/ 348186 h 4865"/>
              <a:gd name="T16" fmla="*/ 1961209 w 2409"/>
              <a:gd name="T17" fmla="*/ 1461818 h 4865"/>
              <a:gd name="T18" fmla="*/ 2826282 w 2409"/>
              <a:gd name="T19" fmla="*/ 924738 h 4865"/>
              <a:gd name="T20" fmla="*/ 2252854 w 2409"/>
              <a:gd name="T21" fmla="*/ 1279972 h 4865"/>
              <a:gd name="T22" fmla="*/ 2159866 w 2409"/>
              <a:gd name="T23" fmla="*/ 1491421 h 4865"/>
              <a:gd name="T24" fmla="*/ 3154560 w 2409"/>
              <a:gd name="T25" fmla="*/ 821832 h 4865"/>
              <a:gd name="T26" fmla="*/ 2624808 w 2409"/>
              <a:gd name="T27" fmla="*/ 1557675 h 4865"/>
              <a:gd name="T28" fmla="*/ 3062980 w 2409"/>
              <a:gd name="T29" fmla="*/ 2285060 h 4865"/>
              <a:gd name="T30" fmla="*/ 2537455 w 2409"/>
              <a:gd name="T31" fmla="*/ 2166649 h 4865"/>
              <a:gd name="T32" fmla="*/ 1866812 w 2409"/>
              <a:gd name="T33" fmla="*/ 1833969 h 4865"/>
              <a:gd name="T34" fmla="*/ 1989387 w 2409"/>
              <a:gd name="T35" fmla="*/ 2586728 h 4865"/>
              <a:gd name="T36" fmla="*/ 1709013 w 2409"/>
              <a:gd name="T37" fmla="*/ 2784080 h 4865"/>
              <a:gd name="T38" fmla="*/ 1541352 w 2409"/>
              <a:gd name="T39" fmla="*/ 5654150 h 4865"/>
              <a:gd name="T40" fmla="*/ 2379657 w 2409"/>
              <a:gd name="T41" fmla="*/ 4601133 h 4865"/>
              <a:gd name="T42" fmla="*/ 3387030 w 2409"/>
              <a:gd name="T43" fmla="*/ 4681484 h 4865"/>
              <a:gd name="T44" fmla="*/ 1796366 w 2409"/>
              <a:gd name="T45" fmla="*/ 5442701 h 4865"/>
              <a:gd name="T46" fmla="*/ 1616025 w 2409"/>
              <a:gd name="T47" fmla="*/ 6858000 h 4865"/>
              <a:gd name="T48" fmla="*/ 1472316 w 2409"/>
              <a:gd name="T49" fmla="*/ 5088876 h 4865"/>
              <a:gd name="T50" fmla="*/ 1041188 w 2409"/>
              <a:gd name="T51" fmla="*/ 5382085 h 4865"/>
              <a:gd name="T52" fmla="*/ 1206031 w 2409"/>
              <a:gd name="T53" fmla="*/ 6808662 h 4865"/>
              <a:gd name="T54" fmla="*/ 898887 w 2409"/>
              <a:gd name="T55" fmla="*/ 5623137 h 4865"/>
              <a:gd name="T56" fmla="*/ 135256 w 2409"/>
              <a:gd name="T57" fmla="*/ 5324289 h 4865"/>
              <a:gd name="T58" fmla="*/ 266285 w 2409"/>
              <a:gd name="T59" fmla="*/ 5198829 h 4865"/>
              <a:gd name="T60" fmla="*/ 736862 w 2409"/>
              <a:gd name="T61" fmla="*/ 5036718 h 4865"/>
              <a:gd name="T62" fmla="*/ 731227 w 2409"/>
              <a:gd name="T63" fmla="*/ 4698400 h 4865"/>
              <a:gd name="T64" fmla="*/ 767858 w 2409"/>
              <a:gd name="T65" fmla="*/ 5018393 h 4865"/>
              <a:gd name="T66" fmla="*/ 1003147 w 2409"/>
              <a:gd name="T67" fmla="*/ 4788618 h 4865"/>
              <a:gd name="T68" fmla="*/ 880572 w 2409"/>
              <a:gd name="T69" fmla="*/ 4150042 h 4865"/>
              <a:gd name="T70" fmla="*/ 835486 w 2409"/>
              <a:gd name="T71" fmla="*/ 3300016 h 4865"/>
              <a:gd name="T72" fmla="*/ 219791 w 2409"/>
              <a:gd name="T73" fmla="*/ 3435343 h 4865"/>
              <a:gd name="T74" fmla="*/ 152163 w 2409"/>
              <a:gd name="T75" fmla="*/ 3226714 h 4865"/>
              <a:gd name="T76" fmla="*/ 635420 w 2409"/>
              <a:gd name="T77" fmla="*/ 3229533 h 4865"/>
              <a:gd name="T78" fmla="*/ 153572 w 2409"/>
              <a:gd name="T79" fmla="*/ 2841876 h 4865"/>
              <a:gd name="T80" fmla="*/ 297281 w 2409"/>
              <a:gd name="T81" fmla="*/ 2784080 h 4865"/>
              <a:gd name="T82" fmla="*/ 400132 w 2409"/>
              <a:gd name="T83" fmla="*/ 2603644 h 4865"/>
              <a:gd name="T84" fmla="*/ 763632 w 2409"/>
              <a:gd name="T85" fmla="*/ 2922227 h 4865"/>
              <a:gd name="T86" fmla="*/ 359273 w 2409"/>
              <a:gd name="T87" fmla="*/ 2486642 h 4865"/>
              <a:gd name="T88" fmla="*/ 573428 w 2409"/>
              <a:gd name="T89" fmla="*/ 2493690 h 4865"/>
              <a:gd name="T90" fmla="*/ 760814 w 2409"/>
              <a:gd name="T91" fmla="*/ 2551486 h 4865"/>
              <a:gd name="T92" fmla="*/ 797446 w 2409"/>
              <a:gd name="T93" fmla="*/ 2227264 h 4865"/>
              <a:gd name="T94" fmla="*/ 915794 w 2409"/>
              <a:gd name="T95" fmla="*/ 2462677 h 4865"/>
              <a:gd name="T96" fmla="*/ 1165172 w 2409"/>
              <a:gd name="T97" fmla="*/ 3099844 h 4865"/>
              <a:gd name="T98" fmla="*/ 1169399 w 2409"/>
              <a:gd name="T99" fmla="*/ 2507787 h 4865"/>
              <a:gd name="T100" fmla="*/ 1301837 w 2409"/>
              <a:gd name="T101" fmla="*/ 2323121 h 4865"/>
              <a:gd name="T102" fmla="*/ 1289157 w 2409"/>
              <a:gd name="T103" fmla="*/ 2841876 h 4865"/>
              <a:gd name="T104" fmla="*/ 1830180 w 2409"/>
              <a:gd name="T105" fmla="*/ 1780402 h 4865"/>
              <a:gd name="T106" fmla="*/ 1366647 w 2409"/>
              <a:gd name="T107" fmla="*/ 1360323 h 4865"/>
              <a:gd name="T108" fmla="*/ 438172 w 2409"/>
              <a:gd name="T109" fmla="*/ 924738 h 4865"/>
              <a:gd name="T110" fmla="*/ 1087682 w 2409"/>
              <a:gd name="T111" fmla="*/ 928966 h 4865"/>
              <a:gd name="T112" fmla="*/ 1624478 w 2409"/>
              <a:gd name="T113" fmla="*/ 1227815 h 4865"/>
              <a:gd name="T114" fmla="*/ 884798 w 2409"/>
              <a:gd name="T115" fmla="*/ 442634 h 4865"/>
              <a:gd name="T116" fmla="*/ 1694924 w 2409"/>
              <a:gd name="T117" fmla="*/ 778133 h 4865"/>
              <a:gd name="T118" fmla="*/ 1928804 w 2409"/>
              <a:gd name="T119" fmla="*/ 990992 h 4865"/>
              <a:gd name="T120" fmla="*/ 2461374 w 2409"/>
              <a:gd name="T121" fmla="*/ 5356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ACE43F-0C1C-4E0B-BD2F-B20930D0F8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E7F4D8"/>
                </a:solidFill>
              </a:defRPr>
            </a:lvl1pPr>
          </a:lstStyle>
          <a:p>
            <a:pPr>
              <a:defRPr/>
            </a:pPr>
            <a:fld id="{2A269CA1-6AE0-44A4-A047-9C957D2BABDF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27800-9523-45DB-893F-3B4827B503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E7F4D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24131F-37B3-44D2-8482-17851B443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E7F4D8"/>
                </a:solidFill>
              </a:defRPr>
            </a:lvl1pPr>
          </a:lstStyle>
          <a:p>
            <a:pPr>
              <a:defRPr/>
            </a:pPr>
            <a:fld id="{3BF481FC-50CF-4878-8E4D-A3532866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98B1-8AD0-4B5A-AD61-3D350FC2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C975-165E-409F-8037-E065BCF95CD5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6A77-E0B6-4676-A629-00B8D5A0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2ED0-DD58-4E52-84AA-A6F00068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F2EB-457C-46F6-9BC7-862B8A22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8E53A-5A61-4F7D-A76C-E3E35691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CB5-FA4A-4C01-B6DA-9253531284ED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DFA5-8C97-415B-8D6E-EEA315D1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27BB-2CA5-4395-AFE2-675F4A1A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B9F8-E0E5-474B-A6A3-512FA722A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BDF137-8F05-4941-887D-6087A62E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0587-88F9-456E-A80A-531D13F61C39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97F03-02F7-4C83-9B34-1CE842CE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BCC9F-D200-4202-A3B7-D0AEC1EA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C19A-861C-4108-BED7-DB56E3ED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880313-DA94-48BB-BC23-6CB60AF3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21E-F2DE-4C67-9026-E5044FB014F4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A2A6A4-9306-402D-B91F-7CE45AC5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82E20A-CBA1-4A88-B589-D75E045D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3DA9-CAB3-4D36-9C91-4F5AB4B81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EA82AE-393C-4AB4-A3D7-AF1CD1CD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EFB4-921A-4762-A16E-232062D5F74E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D73AA0-60B0-42B1-8A1D-3E2457D8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FA1A80-86D0-4DD5-AFC6-144CCF5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AA93-8C22-4922-9531-F833EDEE6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8FD3C-56DF-451C-8363-7C9B3BF5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8D8D-BD11-46F8-96F7-C3E8FE996DE9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B7E67-CB55-4AA3-841F-37D74D7E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64F9D-4BCC-4A10-B47E-55DAD7CD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5842-F2ED-4399-96C2-29DD4686F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2C1F2-1C05-4DFC-9E70-64C70849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5FD-BEB9-4831-856D-2F501F888B62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FA289E-B658-4F27-A093-61BC21B8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EAD282-EADF-4A58-B806-3F5F7C9E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9AA9-C59C-40B0-B196-9F4454D0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622291-D6FC-4F38-84D8-1DEBDD9E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7B38-7F47-4983-BA18-01F51700E24A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03152E-CBCA-4DAC-B30F-B4AEEF89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B2D5C-C086-4131-B646-3A0B1090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3402-8D11-4FBB-B7EC-3975EC3E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C28096-8996-4D10-AE60-60B685E06C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0064C7-01E0-4809-8F3A-DFB806A61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E3CB-6F84-4FF3-8A7A-2AFBAB9C7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DED89A-12AF-424E-A268-D4C5D81CA7FB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2FBB5-A5B1-43CA-B18C-36562F866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6E8F-C6CC-47E9-987A-38AED7C8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64B504-A1F6-4C5F-A5CE-6885F8A5A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UTIA logo bar landscape.jpg">
            <a:extLst>
              <a:ext uri="{FF2B5EF4-FFF2-40B4-BE49-F238E27FC236}">
                <a16:creationId xmlns:a16="http://schemas.microsoft.com/office/drawing/2014/main" id="{EEB003DE-0AA2-471A-B4DC-EC5AE72357A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5" r:id="rId7"/>
    <p:sldLayoutId id="2147483971" r:id="rId8"/>
    <p:sldLayoutId id="2147483972" r:id="rId9"/>
    <p:sldLayoutId id="2147483973" r:id="rId10"/>
    <p:sldLayoutId id="2147483974" r:id="rId11"/>
    <p:sldLayoutId id="214748397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60D11B5E-E334-4968-A542-254AF45781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52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re 1">
            <a:extLst>
              <a:ext uri="{FF2B5EF4-FFF2-40B4-BE49-F238E27FC236}">
                <a16:creationId xmlns:a16="http://schemas.microsoft.com/office/drawing/2014/main" id="{7A573187-0DFF-4F51-B62D-A98D42FC7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9248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Tree Response to Soil Treatments on Quarry Overburden</a:t>
            </a:r>
            <a:endParaRPr lang="fr-CA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00" name="Sous-titre 2">
            <a:extLst>
              <a:ext uri="{FF2B5EF4-FFF2-40B4-BE49-F238E27FC236}">
                <a16:creationId xmlns:a16="http://schemas.microsoft.com/office/drawing/2014/main" id="{D98F7159-85E1-49AB-9069-7A801FDA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471613"/>
            <a:ext cx="6477000" cy="4465637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</a:rPr>
              <a:t>J.A. Franklin and D.S. Buckley</a:t>
            </a:r>
          </a:p>
          <a:p>
            <a:pPr algn="l"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 dirty="0">
                <a:solidFill>
                  <a:schemeClr val="tx1"/>
                </a:solidFill>
              </a:rPr>
              <a:t>Dept. of Forestry, Wildlife and Fisheries</a:t>
            </a:r>
          </a:p>
          <a:p>
            <a:pPr algn="l" eaLnBrk="1" hangingPunct="1"/>
            <a:r>
              <a:rPr lang="en-US" altLang="en-US" sz="2000" dirty="0">
                <a:solidFill>
                  <a:schemeClr val="tx1"/>
                </a:solidFill>
              </a:rPr>
              <a:t>University of Tennessee</a:t>
            </a: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 dirty="0">
                <a:solidFill>
                  <a:schemeClr val="tx1"/>
                </a:solidFill>
              </a:rPr>
              <a:t>Presented at ASMR, June 6, 2019</a:t>
            </a:r>
          </a:p>
          <a:p>
            <a:pPr algn="l" eaLnBrk="1" hangingPunct="1"/>
            <a:r>
              <a:rPr lang="en-US" altLang="en-US" sz="2000" dirty="0">
                <a:solidFill>
                  <a:schemeClr val="tx1"/>
                </a:solidFill>
              </a:rPr>
              <a:t>Big Sky, MT</a:t>
            </a:r>
          </a:p>
          <a:p>
            <a:pPr algn="l" eaLnBrk="1" hangingPunct="1"/>
            <a:endParaRPr lang="fr-CA" altLang="en-US" sz="3000" dirty="0">
              <a:solidFill>
                <a:srgbClr val="D8601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FBB2B381-55ED-4B5C-BA47-B9C0A75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740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2">
            <a:extLst>
              <a:ext uri="{FF2B5EF4-FFF2-40B4-BE49-F238E27FC236}">
                <a16:creationId xmlns:a16="http://schemas.microsoft.com/office/drawing/2014/main" id="{7BE9A891-7C78-4305-9607-F874DE6D402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86200"/>
            <a:ext cx="4953000" cy="2057400"/>
            <a:chOff x="3429000" y="4252941"/>
            <a:chExt cx="4948084" cy="2425742"/>
          </a:xfrm>
        </p:grpSpPr>
        <p:pic>
          <p:nvPicPr>
            <p:cNvPr id="13325" name="Picture 4">
              <a:extLst>
                <a:ext uri="{FF2B5EF4-FFF2-40B4-BE49-F238E27FC236}">
                  <a16:creationId xmlns:a16="http://schemas.microsoft.com/office/drawing/2014/main" id="{B6E548CA-E6F5-408B-8FF2-CA914BF6A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"/>
            <a:stretch>
              <a:fillRect/>
            </a:stretch>
          </p:blipFill>
          <p:spPr bwMode="auto">
            <a:xfrm>
              <a:off x="3429000" y="4252941"/>
              <a:ext cx="4948084" cy="242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21">
              <a:extLst>
                <a:ext uri="{FF2B5EF4-FFF2-40B4-BE49-F238E27FC236}">
                  <a16:creationId xmlns:a16="http://schemas.microsoft.com/office/drawing/2014/main" id="{AA4FDA03-FD90-4D0C-98BD-A7584F2BC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119" y="4391020"/>
              <a:ext cx="152399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(46.78 L/Ha)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27" name="TextBox 22">
              <a:extLst>
                <a:ext uri="{FF2B5EF4-FFF2-40B4-BE49-F238E27FC236}">
                  <a16:creationId xmlns:a16="http://schemas.microsoft.com/office/drawing/2014/main" id="{99265170-0530-4788-B2F4-3A19B3948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6618" y="4929356"/>
              <a:ext cx="1904999" cy="174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400 Kg/Ha N from 20:20:20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100 Kg/Ha N from 20:20:20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98D876-4F8E-4E51-9751-3B2F67DD75A3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1109663"/>
            <a:ext cx="6411912" cy="3127375"/>
            <a:chOff x="1376213" y="1109598"/>
            <a:chExt cx="6412545" cy="31282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6FDDC5-93E9-4E4D-AECE-C363ED66C05A}"/>
                </a:ext>
              </a:extLst>
            </p:cNvPr>
            <p:cNvSpPr/>
            <p:nvPr/>
          </p:nvSpPr>
          <p:spPr>
            <a:xfrm rot="19210859">
              <a:off x="1376213" y="3389868"/>
              <a:ext cx="2303689" cy="84795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25C4C-69E8-450D-807D-1FF30EA54D41}"/>
                </a:ext>
              </a:extLst>
            </p:cNvPr>
            <p:cNvSpPr/>
            <p:nvPr/>
          </p:nvSpPr>
          <p:spPr>
            <a:xfrm rot="19917852">
              <a:off x="3387774" y="2038538"/>
              <a:ext cx="2246535" cy="84954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8A4E9-4810-4A55-890B-AE5D000D40CF}"/>
                </a:ext>
              </a:extLst>
            </p:cNvPr>
            <p:cNvSpPr/>
            <p:nvPr/>
          </p:nvSpPr>
          <p:spPr>
            <a:xfrm rot="20469360">
              <a:off x="5485069" y="1109598"/>
              <a:ext cx="2303689" cy="84795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72AC47-D299-4012-A094-55734194777A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1828800"/>
            <a:ext cx="1958975" cy="2541588"/>
            <a:chOff x="204019" y="1828800"/>
            <a:chExt cx="1959078" cy="254209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832F208-A12D-4E28-948C-743638AA6547}"/>
                </a:ext>
              </a:extLst>
            </p:cNvPr>
            <p:cNvCxnSpPr/>
            <p:nvPr/>
          </p:nvCxnSpPr>
          <p:spPr>
            <a:xfrm>
              <a:off x="1599504" y="2057446"/>
              <a:ext cx="563593" cy="1708492"/>
            </a:xfrm>
            <a:prstGeom prst="straightConnector1">
              <a:avLst/>
            </a:prstGeom>
            <a:ln w="38100"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C7A30A-CD18-4481-A5AA-5C5D01B5CF1B}"/>
                </a:ext>
              </a:extLst>
            </p:cNvPr>
            <p:cNvCxnSpPr/>
            <p:nvPr/>
          </p:nvCxnSpPr>
          <p:spPr>
            <a:xfrm>
              <a:off x="1599504" y="2590953"/>
              <a:ext cx="433411" cy="1779944"/>
            </a:xfrm>
            <a:prstGeom prst="straightConnector1">
              <a:avLst/>
            </a:prstGeom>
            <a:ln w="38100"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1" name="TextBox 17">
              <a:extLst>
                <a:ext uri="{FF2B5EF4-FFF2-40B4-BE49-F238E27FC236}">
                  <a16:creationId xmlns:a16="http://schemas.microsoft.com/office/drawing/2014/main" id="{F90FBCD3-E755-453A-AE65-81196D3D6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19" y="1828800"/>
              <a:ext cx="139618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Graded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Un-graded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9340AF-1130-45C0-86E5-94454CB6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5138738"/>
            <a:ext cx="3644900" cy="8016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3 blocks, based on shading from adjacent forest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FE8A9B-7D80-41C3-B5F8-EAFA8C6C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Trees were planted 1 species per sub-plot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B4290D-4FD3-4CFD-B4CA-F0108D48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876800"/>
          </a:xfrm>
        </p:spPr>
        <p:txBody>
          <a:bodyPr rtlCol="0">
            <a:normAutofit fontScale="70000" lnSpcReduction="2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   white oak                 shortleaf pine             American Chestnut 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(</a:t>
            </a:r>
            <a:r>
              <a:rPr lang="de-DE" i="1" dirty="0"/>
              <a:t>Quercus alba</a:t>
            </a:r>
            <a:r>
              <a:rPr lang="de-DE" dirty="0"/>
              <a:t>)          (</a:t>
            </a:r>
            <a:r>
              <a:rPr lang="de-DE" i="1" dirty="0"/>
              <a:t>Pinus echinata</a:t>
            </a:r>
            <a:r>
              <a:rPr lang="de-DE" dirty="0"/>
              <a:t>)           (</a:t>
            </a:r>
            <a:r>
              <a:rPr lang="de-DE" i="1" dirty="0"/>
              <a:t>Castanea dentata</a:t>
            </a:r>
            <a:r>
              <a:rPr lang="de-DE" dirty="0"/>
              <a:t>) </a:t>
            </a: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 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   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                                       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                             No ground cover was seeded</a:t>
            </a:r>
          </a:p>
        </p:txBody>
      </p:sp>
      <p:pic>
        <p:nvPicPr>
          <p:cNvPr id="14340" name="Imagen 2" descr="C:\Users\veronica de lima\Pictures\Slide Shows\IMG_0273.JPG">
            <a:extLst>
              <a:ext uri="{FF2B5EF4-FFF2-40B4-BE49-F238E27FC236}">
                <a16:creationId xmlns:a16="http://schemas.microsoft.com/office/drawing/2014/main" id="{2D2036CE-D60F-4CCD-A888-C619A3CB993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19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 descr="C:\Users\veronica de lima\Pictures\Slide Shows\IMG_0275.JPG">
            <a:extLst>
              <a:ext uri="{FF2B5EF4-FFF2-40B4-BE49-F238E27FC236}">
                <a16:creationId xmlns:a16="http://schemas.microsoft.com/office/drawing/2014/main" id="{C079B2A0-1F7A-4A68-9516-320B6B4A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714750"/>
            <a:ext cx="2655888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359F923-6ECB-46E8-8881-6F3919FA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5105400" cy="3048000"/>
          </a:xfrm>
        </p:spPr>
        <p:txBody>
          <a:bodyPr/>
          <a:lstStyle/>
          <a:p>
            <a:pPr eaLnBrk="1" hangingPunct="1"/>
            <a:r>
              <a:rPr lang="en-US" altLang="en-US" sz="2000"/>
              <a:t>Soil pH of each plot was tested two times per year in 2009, 2010, and 2011.  After 1 year there was no longer an effect of lime on pH, and it was re-applied in May 2010.</a:t>
            </a:r>
          </a:p>
          <a:p>
            <a:pPr eaLnBrk="1" hangingPunct="1"/>
            <a:r>
              <a:rPr lang="en-US" altLang="en-US" sz="2000"/>
              <a:t>Soil temperature and soil moisture at 15 mm depth were measured twice per month during the 2009, 2010 and 2011 growing seasons.</a:t>
            </a:r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4B563C9E-4EB8-43C2-9E9A-9FF02858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Measurements</a:t>
            </a:r>
          </a:p>
        </p:txBody>
      </p:sp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28DFDB92-0923-4D2C-B465-46632966826B}"/>
              </a:ext>
            </a:extLst>
          </p:cNvPr>
          <p:cNvSpPr txBox="1">
            <a:spLocks/>
          </p:cNvSpPr>
          <p:nvPr/>
        </p:nvSpPr>
        <p:spPr bwMode="auto">
          <a:xfrm>
            <a:off x="228600" y="3714750"/>
            <a:ext cx="5294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/>
              <a:t>Tree height and root collar diameter (RCD) were measured in May 2009, Dec. 2009, and during the summers of 2011, 2014, and 2016.</a:t>
            </a:r>
          </a:p>
          <a:p>
            <a:pPr eaLnBrk="1" hangingPunct="1"/>
            <a:r>
              <a:rPr lang="en-US" altLang="en-US" sz="2000"/>
              <a:t>On un-graded plots, topographic position of each tree was noted</a:t>
            </a:r>
            <a:r>
              <a:rPr lang="en-US" altLang="en-US" sz="2800"/>
              <a:t>.</a:t>
            </a:r>
          </a:p>
          <a:p>
            <a:pPr eaLnBrk="1" hangingPunct="1"/>
            <a:endParaRPr lang="en-US" altLang="en-US" sz="28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4B6204-0ACC-4407-9567-E450399005C3}"/>
              </a:ext>
            </a:extLst>
          </p:cNvPr>
          <p:cNvGraphicFramePr>
            <a:graphicFrameLocks/>
          </p:cNvGraphicFramePr>
          <p:nvPr/>
        </p:nvGraphicFramePr>
        <p:xfrm>
          <a:off x="5334001" y="762000"/>
          <a:ext cx="37793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CD7309E-A120-41A4-A768-4A909FB9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2013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AD713496-ED82-4E12-84A0-8F612A3DE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8312150" cy="49355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22015E2-B9FA-4341-9FE2-AC1DDCF0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/>
              <a:t>2016</a:t>
            </a:r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C3CEA008-32CA-482D-B967-8E65B3434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075" y="990600"/>
            <a:ext cx="8139113" cy="4930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0EDD81F-89F5-4F1C-8827-50207F27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2016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396E9989-E023-4D58-8EE0-27E12471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350" y="1219200"/>
            <a:ext cx="8180388" cy="46021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528D2E-6B50-43DD-97ED-3F8982DB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Main effects - fertilizer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9575C0-6ED9-48B6-BED1-50053F0564FD}"/>
              </a:ext>
            </a:extLst>
          </p:cNvPr>
          <p:cNvGraphicFramePr>
            <a:graphicFrameLocks/>
          </p:cNvGraphicFramePr>
          <p:nvPr/>
        </p:nvGraphicFramePr>
        <p:xfrm>
          <a:off x="152400" y="914400"/>
          <a:ext cx="4267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4F8D81-80CD-4834-82F4-465E9C4E63EE}"/>
              </a:ext>
            </a:extLst>
          </p:cNvPr>
          <p:cNvGraphicFramePr>
            <a:graphicFrameLocks/>
          </p:cNvGraphicFramePr>
          <p:nvPr/>
        </p:nvGraphicFramePr>
        <p:xfrm>
          <a:off x="4419600" y="973394"/>
          <a:ext cx="4572000" cy="329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1" name="TextBox 12">
            <a:extLst>
              <a:ext uri="{FF2B5EF4-FFF2-40B4-BE49-F238E27FC236}">
                <a16:creationId xmlns:a16="http://schemas.microsoft.com/office/drawing/2014/main" id="{2972718C-E2E6-40DB-A877-90747513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9144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19462" name="TextBox 13">
            <a:extLst>
              <a:ext uri="{FF2B5EF4-FFF2-40B4-BE49-F238E27FC236}">
                <a16:creationId xmlns:a16="http://schemas.microsoft.com/office/drawing/2014/main" id="{B98E7367-5C95-4685-A1FD-8E963DEC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48272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19463" name="TextBox 14">
            <a:extLst>
              <a:ext uri="{FF2B5EF4-FFF2-40B4-BE49-F238E27FC236}">
                <a16:creationId xmlns:a16="http://schemas.microsoft.com/office/drawing/2014/main" id="{74040FA3-E406-41E4-A3AE-676960601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9923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19464" name="TextBox 15">
            <a:extLst>
              <a:ext uri="{FF2B5EF4-FFF2-40B4-BE49-F238E27FC236}">
                <a16:creationId xmlns:a16="http://schemas.microsoft.com/office/drawing/2014/main" id="{E5A43BEB-5B7E-436E-8B74-55EBEF5E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590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  <a:r>
              <a:rPr lang="en-US" altLang="en-US" sz="2000">
                <a:latin typeface="Arial" panose="020B0604020202020204" pitchFamily="34" charset="0"/>
              </a:rPr>
              <a:t>indicates a significant effect of treatment for the species at p</a:t>
            </a:r>
            <a:r>
              <a:rPr lang="en-US" altLang="en-US" sz="2000" u="sng">
                <a:latin typeface="Arial" panose="020B0604020202020204" pitchFamily="34" charset="0"/>
              </a:rPr>
              <a:t>&gt; </a:t>
            </a:r>
            <a:r>
              <a:rPr lang="en-US" altLang="en-US" sz="2000">
                <a:latin typeface="Arial" panose="020B0604020202020204" pitchFamily="34" charset="0"/>
              </a:rPr>
              <a:t>0.05  </a:t>
            </a:r>
          </a:p>
        </p:txBody>
      </p:sp>
      <p:sp>
        <p:nvSpPr>
          <p:cNvPr id="19465" name="TextBox 16">
            <a:extLst>
              <a:ext uri="{FF2B5EF4-FFF2-40B4-BE49-F238E27FC236}">
                <a16:creationId xmlns:a16="http://schemas.microsoft.com/office/drawing/2014/main" id="{2BB400A8-893B-4562-AF73-DB8E68FA0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977900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19466" name="TextBox 17">
            <a:extLst>
              <a:ext uri="{FF2B5EF4-FFF2-40B4-BE49-F238E27FC236}">
                <a16:creationId xmlns:a16="http://schemas.microsoft.com/office/drawing/2014/main" id="{AC9E98DA-EC14-4094-8132-E645AE36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148272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19467" name="TextBox 18">
            <a:extLst>
              <a:ext uri="{FF2B5EF4-FFF2-40B4-BE49-F238E27FC236}">
                <a16:creationId xmlns:a16="http://schemas.microsoft.com/office/drawing/2014/main" id="{F967BBA7-F3E8-4A5A-8D64-18473998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199072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pic>
        <p:nvPicPr>
          <p:cNvPr id="19468" name="Picture 23">
            <a:extLst>
              <a:ext uri="{FF2B5EF4-FFF2-40B4-BE49-F238E27FC236}">
                <a16:creationId xmlns:a16="http://schemas.microsoft.com/office/drawing/2014/main" id="{820790D6-5F74-47BF-81A0-FAB8EA2488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9718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4">
            <a:extLst>
              <a:ext uri="{FF2B5EF4-FFF2-40B4-BE49-F238E27FC236}">
                <a16:creationId xmlns:a16="http://schemas.microsoft.com/office/drawing/2014/main" id="{CAF09BA3-42A1-4413-AB9C-B256964B0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162425"/>
            <a:ext cx="23907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>
            <a:extLst>
              <a:ext uri="{FF2B5EF4-FFF2-40B4-BE49-F238E27FC236}">
                <a16:creationId xmlns:a16="http://schemas.microsoft.com/office/drawing/2014/main" id="{4A059AE5-657B-41C3-A40A-6E4CBBD7D9AB}"/>
              </a:ext>
            </a:extLst>
          </p:cNvPr>
          <p:cNvSpPr/>
          <p:nvPr/>
        </p:nvSpPr>
        <p:spPr>
          <a:xfrm>
            <a:off x="4905375" y="4162425"/>
            <a:ext cx="130175" cy="209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03C1F6A2-3842-476D-AE84-B2B35933091C}"/>
              </a:ext>
            </a:extLst>
          </p:cNvPr>
          <p:cNvSpPr/>
          <p:nvPr/>
        </p:nvSpPr>
        <p:spPr>
          <a:xfrm>
            <a:off x="6575425" y="4646613"/>
            <a:ext cx="130175" cy="209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4B080D98-9760-46A6-8543-BBCC0436022C}"/>
              </a:ext>
            </a:extLst>
          </p:cNvPr>
          <p:cNvSpPr/>
          <p:nvPr/>
        </p:nvSpPr>
        <p:spPr>
          <a:xfrm>
            <a:off x="7375525" y="4751388"/>
            <a:ext cx="130175" cy="2111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971E5973-4042-4576-A82F-0C1552705706}"/>
              </a:ext>
            </a:extLst>
          </p:cNvPr>
          <p:cNvSpPr/>
          <p:nvPr/>
        </p:nvSpPr>
        <p:spPr>
          <a:xfrm>
            <a:off x="4360863" y="4137025"/>
            <a:ext cx="131762" cy="2111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98D13A-BA2A-4407-A8AA-E543A20A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Main effects - fertilizer</a:t>
            </a:r>
          </a:p>
        </p:txBody>
      </p:sp>
      <p:sp>
        <p:nvSpPr>
          <p:cNvPr id="20483" name="TextBox 13">
            <a:extLst>
              <a:ext uri="{FF2B5EF4-FFF2-40B4-BE49-F238E27FC236}">
                <a16:creationId xmlns:a16="http://schemas.microsoft.com/office/drawing/2014/main" id="{3A155836-CF86-4262-B14E-604B78A4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20484" name="TextBox 15">
            <a:extLst>
              <a:ext uri="{FF2B5EF4-FFF2-40B4-BE49-F238E27FC236}">
                <a16:creationId xmlns:a16="http://schemas.microsoft.com/office/drawing/2014/main" id="{C4084154-B16D-4C49-A72F-1C50022C8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590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  <a:r>
              <a:rPr lang="en-US" altLang="en-US" sz="2000">
                <a:latin typeface="Arial" panose="020B0604020202020204" pitchFamily="34" charset="0"/>
              </a:rPr>
              <a:t>indicates a significant effect of treatment for the species at p</a:t>
            </a:r>
            <a:r>
              <a:rPr lang="en-US" altLang="en-US" sz="2000" u="sng">
                <a:latin typeface="Arial" panose="020B0604020202020204" pitchFamily="34" charset="0"/>
              </a:rPr>
              <a:t>&gt; </a:t>
            </a:r>
            <a:r>
              <a:rPr lang="en-US" altLang="en-US" sz="2000">
                <a:latin typeface="Arial" panose="020B0604020202020204" pitchFamily="34" charset="0"/>
              </a:rPr>
              <a:t>0.05  </a:t>
            </a:r>
          </a:p>
        </p:txBody>
      </p:sp>
      <p:pic>
        <p:nvPicPr>
          <p:cNvPr id="20485" name="Picture 20">
            <a:extLst>
              <a:ext uri="{FF2B5EF4-FFF2-40B4-BE49-F238E27FC236}">
                <a16:creationId xmlns:a16="http://schemas.microsoft.com/office/drawing/2014/main" id="{CA58BB2E-5BBF-4537-960C-A0E17BAEBC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344988"/>
            <a:ext cx="2667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2">
            <a:extLst>
              <a:ext uri="{FF2B5EF4-FFF2-40B4-BE49-F238E27FC236}">
                <a16:creationId xmlns:a16="http://schemas.microsoft.com/office/drawing/2014/main" id="{8E219AFF-6166-48EA-AE1D-5748C1896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63" y="4268788"/>
            <a:ext cx="28035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9BD0775-9D35-46C0-B564-0D26C306490C}"/>
              </a:ext>
            </a:extLst>
          </p:cNvPr>
          <p:cNvGraphicFramePr>
            <a:graphicFrameLocks/>
          </p:cNvGraphicFramePr>
          <p:nvPr/>
        </p:nvGraphicFramePr>
        <p:xfrm>
          <a:off x="1295400" y="914400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1207B9-FBEC-4D54-991E-A0BE74C2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Main effects – lime application</a:t>
            </a:r>
          </a:p>
        </p:txBody>
      </p:sp>
      <p:sp>
        <p:nvSpPr>
          <p:cNvPr id="21507" name="TextBox 13">
            <a:extLst>
              <a:ext uri="{FF2B5EF4-FFF2-40B4-BE49-F238E27FC236}">
                <a16:creationId xmlns:a16="http://schemas.microsoft.com/office/drawing/2014/main" id="{9007BFDD-61EA-4B5C-A3C4-2E42DE84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2860675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21508" name="TextBox 15">
            <a:extLst>
              <a:ext uri="{FF2B5EF4-FFF2-40B4-BE49-F238E27FC236}">
                <a16:creationId xmlns:a16="http://schemas.microsoft.com/office/drawing/2014/main" id="{F54165ED-3CDA-462E-96E4-663236AA7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590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  <a:r>
              <a:rPr lang="en-US" altLang="en-US" sz="1200">
                <a:latin typeface="Arial" panose="020B0604020202020204" pitchFamily="34" charset="0"/>
              </a:rPr>
              <a:t>indicates a significant effect of treatment for the species at p</a:t>
            </a:r>
            <a:r>
              <a:rPr lang="en-US" altLang="en-US" sz="1200" u="sng">
                <a:latin typeface="Arial" panose="020B0604020202020204" pitchFamily="34" charset="0"/>
              </a:rPr>
              <a:t>&gt; </a:t>
            </a:r>
            <a:r>
              <a:rPr lang="en-US" altLang="en-US" sz="1200">
                <a:latin typeface="Arial" panose="020B0604020202020204" pitchFamily="34" charset="0"/>
              </a:rPr>
              <a:t>0.05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 effect on growth 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51F125-A0C3-43B1-B8F9-AFFF47C8D894}"/>
              </a:ext>
            </a:extLst>
          </p:cNvPr>
          <p:cNvGraphicFramePr>
            <a:graphicFrameLocks/>
          </p:cNvGraphicFramePr>
          <p:nvPr/>
        </p:nvGraphicFramePr>
        <p:xfrm>
          <a:off x="1621707" y="914400"/>
          <a:ext cx="6400800" cy="35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10" name="TextBox 9">
            <a:extLst>
              <a:ext uri="{FF2B5EF4-FFF2-40B4-BE49-F238E27FC236}">
                <a16:creationId xmlns:a16="http://schemas.microsoft.com/office/drawing/2014/main" id="{0D8A67FF-CB3B-46C6-A1DC-D26D27BB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220027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pic>
        <p:nvPicPr>
          <p:cNvPr id="21511" name="Picture 1">
            <a:extLst>
              <a:ext uri="{FF2B5EF4-FFF2-40B4-BE49-F238E27FC236}">
                <a16:creationId xmlns:a16="http://schemas.microsoft.com/office/drawing/2014/main" id="{B864F752-53FE-4057-96FD-ED45766EF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152900"/>
            <a:ext cx="2946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>
            <a:extLst>
              <a:ext uri="{FF2B5EF4-FFF2-40B4-BE49-F238E27FC236}">
                <a16:creationId xmlns:a16="http://schemas.microsoft.com/office/drawing/2014/main" id="{69517968-4EA2-43AB-A067-CBCCC74615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175" y="4152900"/>
            <a:ext cx="2333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43686E42-4392-4CD1-8919-D3AEBCE914A2}"/>
              </a:ext>
            </a:extLst>
          </p:cNvPr>
          <p:cNvSpPr/>
          <p:nvPr/>
        </p:nvSpPr>
        <p:spPr>
          <a:xfrm>
            <a:off x="3352800" y="4378325"/>
            <a:ext cx="1524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4D16C91-5666-4675-A1F6-184B03A0046B}"/>
              </a:ext>
            </a:extLst>
          </p:cNvPr>
          <p:cNvSpPr/>
          <p:nvPr/>
        </p:nvSpPr>
        <p:spPr>
          <a:xfrm>
            <a:off x="4137025" y="4378325"/>
            <a:ext cx="130175" cy="209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D26C4A7-00CA-4AE0-9FB9-FEEF9860ADAB}"/>
              </a:ext>
            </a:extLst>
          </p:cNvPr>
          <p:cNvSpPr/>
          <p:nvPr/>
        </p:nvSpPr>
        <p:spPr>
          <a:xfrm>
            <a:off x="4824413" y="4098925"/>
            <a:ext cx="130175" cy="209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0AB1B054-CCAB-42B3-B401-12945D13DF98}"/>
              </a:ext>
            </a:extLst>
          </p:cNvPr>
          <p:cNvSpPr/>
          <p:nvPr/>
        </p:nvSpPr>
        <p:spPr>
          <a:xfrm>
            <a:off x="6818313" y="4098925"/>
            <a:ext cx="130175" cy="209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4A05131-5B5F-4367-A748-7FCADC08456B}"/>
              </a:ext>
            </a:extLst>
          </p:cNvPr>
          <p:cNvSpPr/>
          <p:nvPr/>
        </p:nvSpPr>
        <p:spPr>
          <a:xfrm>
            <a:off x="7410450" y="4070350"/>
            <a:ext cx="130175" cy="2111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BF4795-05A3-4E1A-A4F9-08186F47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Main effects – grading</a:t>
            </a:r>
          </a:p>
        </p:txBody>
      </p:sp>
      <p:sp>
        <p:nvSpPr>
          <p:cNvPr id="22531" name="TextBox 15">
            <a:extLst>
              <a:ext uri="{FF2B5EF4-FFF2-40B4-BE49-F238E27FC236}">
                <a16:creationId xmlns:a16="http://schemas.microsoft.com/office/drawing/2014/main" id="{D10D1BE6-E8A7-4C1D-94DA-F381CDD7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83013"/>
            <a:ext cx="33528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  <a:r>
              <a:rPr lang="en-US" altLang="en-US" sz="1200">
                <a:latin typeface="Arial" panose="020B0604020202020204" pitchFamily="34" charset="0"/>
              </a:rPr>
              <a:t>indicates a significant effect of treatment for the species at p</a:t>
            </a:r>
            <a:r>
              <a:rPr lang="en-US" altLang="en-US" sz="1200" u="sng">
                <a:latin typeface="Arial" panose="020B0604020202020204" pitchFamily="34" charset="0"/>
              </a:rPr>
              <a:t>&gt; </a:t>
            </a:r>
            <a:r>
              <a:rPr lang="en-US" altLang="en-US" sz="1200">
                <a:latin typeface="Arial" panose="020B0604020202020204" pitchFamily="34" charset="0"/>
              </a:rPr>
              <a:t>0.05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Mean volumetric soil moisture was significantly greater (16.06 % ± 0.37 SE) in graded plots than in ungraded plots with mounds (15.25 ± 0.41 SE).</a:t>
            </a:r>
          </a:p>
        </p:txBody>
      </p:sp>
      <p:sp>
        <p:nvSpPr>
          <p:cNvPr id="22532" name="TextBox 9">
            <a:extLst>
              <a:ext uri="{FF2B5EF4-FFF2-40B4-BE49-F238E27FC236}">
                <a16:creationId xmlns:a16="http://schemas.microsoft.com/office/drawing/2014/main" id="{01CEC7E6-36B8-4908-B7D2-1F0B5472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8542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*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6BEE916-C70A-4C9A-93F6-C0A0491B3CB2}"/>
              </a:ext>
            </a:extLst>
          </p:cNvPr>
          <p:cNvGraphicFramePr>
            <a:graphicFrameLocks/>
          </p:cNvGraphicFramePr>
          <p:nvPr/>
        </p:nvGraphicFramePr>
        <p:xfrm>
          <a:off x="1219199" y="807249"/>
          <a:ext cx="7315201" cy="32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4" name="Picture 6">
            <a:extLst>
              <a:ext uri="{FF2B5EF4-FFF2-40B4-BE49-F238E27FC236}">
                <a16:creationId xmlns:a16="http://schemas.microsoft.com/office/drawing/2014/main" id="{EE3DD839-2C1F-4008-AC6C-7A6B5CA391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051300"/>
            <a:ext cx="2590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6D34F844-AD16-4991-9B29-E730448A02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819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6FE0-067E-4C63-A3AC-AD3AAA21B848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AF693123-698B-4CA7-967B-AE4BEC45AEBD}" type="datetime1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6/17/2019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4B11-3D2C-4292-A2A2-7DA0601BB3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7717540-E17F-47D7-89EF-C7F482BB0223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B2B9539-1B54-42E6-98A0-A955A452DB1E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06388" y="1131888"/>
            <a:ext cx="4524375" cy="4851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1. Create a suitable rooting medium for good tree growth that is no less than 4 feet deep and comprised of topsoil, weathered sandstone, and/or the best available material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2. Loosely grade the topsoil or topsoil substitutes established in step one to create a non-compacted growth medium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3. Use ground covers that are compatible with growing trees              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4. Plant two types of trees – 1) early succession species for wildlife and soil stability, and 2) commercially valuable crop trees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5. Use proper tree planting techniques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AF1AAAA-B164-4AED-9A21-FFFA68C2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17463"/>
            <a:ext cx="8591550" cy="903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Forestry Reclamation Approach</a:t>
            </a:r>
            <a:endParaRPr lang="fr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6" name="Picture 4">
            <a:extLst>
              <a:ext uri="{FF2B5EF4-FFF2-40B4-BE49-F238E27FC236}">
                <a16:creationId xmlns:a16="http://schemas.microsoft.com/office/drawing/2014/main" id="{42C0C90E-AD5D-4962-8A00-31884DB14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75" y="1447800"/>
            <a:ext cx="3402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E34166-0E8D-4E55-A532-ADF2EB9B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  Influence of </a:t>
            </a:r>
            <a:r>
              <a:rPr lang="en-US" sz="3100" dirty="0" err="1"/>
              <a:t>microtopography</a:t>
            </a:r>
            <a:r>
              <a:rPr lang="en-US" sz="3100" dirty="0"/>
              <a:t> - aspect</a:t>
            </a:r>
          </a:p>
        </p:txBody>
      </p:sp>
      <p:graphicFrame>
        <p:nvGraphicFramePr>
          <p:cNvPr id="23555" name="Chart 10">
            <a:extLst>
              <a:ext uri="{FF2B5EF4-FFF2-40B4-BE49-F238E27FC236}">
                <a16:creationId xmlns:a16="http://schemas.microsoft.com/office/drawing/2014/main" id="{08534C88-F1AF-451D-A05C-0D2FB9D58457}"/>
              </a:ext>
            </a:extLst>
          </p:cNvPr>
          <p:cNvGraphicFramePr>
            <a:graphicFrameLocks/>
          </p:cNvGraphicFramePr>
          <p:nvPr/>
        </p:nvGraphicFramePr>
        <p:xfrm>
          <a:off x="177800" y="3495675"/>
          <a:ext cx="4167188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hart" r:id="rId3" imgW="4170025" imgH="2475191" progId="Excel.Chart.8">
                  <p:embed/>
                </p:oleObj>
              </mc:Choice>
              <mc:Fallback>
                <p:oleObj name="Chart" r:id="rId3" imgW="4170025" imgH="2475191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495675"/>
                        <a:ext cx="4167188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B3079B8-53BD-40FF-B378-1B5A95FBB0FC}"/>
              </a:ext>
            </a:extLst>
          </p:cNvPr>
          <p:cNvGraphicFramePr>
            <a:graphicFrameLocks/>
          </p:cNvGraphicFramePr>
          <p:nvPr/>
        </p:nvGraphicFramePr>
        <p:xfrm>
          <a:off x="4903839" y="3547144"/>
          <a:ext cx="3810000" cy="23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3557" name="Group 18">
            <a:extLst>
              <a:ext uri="{FF2B5EF4-FFF2-40B4-BE49-F238E27FC236}">
                <a16:creationId xmlns:a16="http://schemas.microsoft.com/office/drawing/2014/main" id="{5BE0CA8A-00CC-471D-B449-577BEB1F0B6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865188"/>
            <a:ext cx="4038600" cy="2667000"/>
            <a:chOff x="5278580" y="1203524"/>
            <a:chExt cx="3408220" cy="2225476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5EEA55B-29AB-4291-9018-0FA275772516}"/>
                </a:ext>
              </a:extLst>
            </p:cNvPr>
            <p:cNvGraphicFramePr/>
            <p:nvPr/>
          </p:nvGraphicFramePr>
          <p:xfrm>
            <a:off x="5278580" y="1302110"/>
            <a:ext cx="3408220" cy="2126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560" name="TextBox 13">
              <a:extLst>
                <a:ext uri="{FF2B5EF4-FFF2-40B4-BE49-F238E27FC236}">
                  <a16:creationId xmlns:a16="http://schemas.microsoft.com/office/drawing/2014/main" id="{702384C4-1DE9-40DB-8124-A089B9C00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088" y="1825016"/>
              <a:ext cx="228600" cy="2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3561" name="TextBox 14">
              <a:extLst>
                <a:ext uri="{FF2B5EF4-FFF2-40B4-BE49-F238E27FC236}">
                  <a16:creationId xmlns:a16="http://schemas.microsoft.com/office/drawing/2014/main" id="{5FB9A928-4EAB-46BF-86F1-300C4BEDC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090" y="1517239"/>
              <a:ext cx="228600" cy="2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562" name="TextBox 15">
              <a:extLst>
                <a:ext uri="{FF2B5EF4-FFF2-40B4-BE49-F238E27FC236}">
                  <a16:creationId xmlns:a16="http://schemas.microsoft.com/office/drawing/2014/main" id="{EB63BA20-1AB1-4033-9159-BC154D1E1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0392" y="1517239"/>
              <a:ext cx="228600" cy="2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563" name="TextBox 16">
              <a:extLst>
                <a:ext uri="{FF2B5EF4-FFF2-40B4-BE49-F238E27FC236}">
                  <a16:creationId xmlns:a16="http://schemas.microsoft.com/office/drawing/2014/main" id="{7CD6F3F0-5DDA-4B05-822A-750A21267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2394" y="1526714"/>
              <a:ext cx="228600" cy="2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564" name="TextBox 17">
              <a:extLst>
                <a:ext uri="{FF2B5EF4-FFF2-40B4-BE49-F238E27FC236}">
                  <a16:creationId xmlns:a16="http://schemas.microsoft.com/office/drawing/2014/main" id="{46F605A7-3A15-4279-90C9-5EF73E250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0" y="1203524"/>
              <a:ext cx="228600" cy="28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3558" name="TextBox 19">
            <a:extLst>
              <a:ext uri="{FF2B5EF4-FFF2-40B4-BE49-F238E27FC236}">
                <a16:creationId xmlns:a16="http://schemas.microsoft.com/office/drawing/2014/main" id="{CF41F833-7E38-470E-9020-38DE9996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05000"/>
            <a:ext cx="2008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 clear pattern for soil moisture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6439EF-D1D8-4D23-9992-EF8F735E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  Influence of </a:t>
            </a:r>
            <a:r>
              <a:rPr lang="en-US" sz="3100" dirty="0" err="1"/>
              <a:t>microtopography</a:t>
            </a:r>
            <a:r>
              <a:rPr lang="en-US" sz="3100" dirty="0"/>
              <a:t> – slope position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D7E84EE-1C6C-435C-B778-3D38C3747A93}"/>
              </a:ext>
            </a:extLst>
          </p:cNvPr>
          <p:cNvGraphicFramePr>
            <a:graphicFrameLocks/>
          </p:cNvGraphicFramePr>
          <p:nvPr/>
        </p:nvGraphicFramePr>
        <p:xfrm>
          <a:off x="228600" y="3728739"/>
          <a:ext cx="4114800" cy="227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8441C1D-24C8-40E4-BFDC-0066226CF788}"/>
              </a:ext>
            </a:extLst>
          </p:cNvPr>
          <p:cNvGraphicFramePr>
            <a:graphicFrameLocks/>
          </p:cNvGraphicFramePr>
          <p:nvPr/>
        </p:nvGraphicFramePr>
        <p:xfrm>
          <a:off x="4495800" y="3728739"/>
          <a:ext cx="3733800" cy="228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Box 7">
            <a:extLst>
              <a:ext uri="{FF2B5EF4-FFF2-40B4-BE49-F238E27FC236}">
                <a16:creationId xmlns:a16="http://schemas.microsoft.com/office/drawing/2014/main" id="{67BE232F-35FA-4AB7-9347-1F8D45351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39624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*</a:t>
            </a:r>
          </a:p>
        </p:txBody>
      </p:sp>
      <p:pic>
        <p:nvPicPr>
          <p:cNvPr id="24582" name="Picture 9">
            <a:extLst>
              <a:ext uri="{FF2B5EF4-FFF2-40B4-BE49-F238E27FC236}">
                <a16:creationId xmlns:a16="http://schemas.microsoft.com/office/drawing/2014/main" id="{A3174913-5FDD-47DF-B7CE-7E72303DB7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52488"/>
            <a:ext cx="49244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FAC521-8156-4C62-8ACE-94703FF53D42}"/>
              </a:ext>
            </a:extLst>
          </p:cNvPr>
          <p:cNvSpPr txBox="1"/>
          <p:nvPr/>
        </p:nvSpPr>
        <p:spPr>
          <a:xfrm>
            <a:off x="5334000" y="1173163"/>
            <a:ext cx="350520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Temperature – hotter on top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Soil moisture – no pattern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Organic matter – lower on top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Fertilizer – likely lower on top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Competition – lower on top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:a16="http://schemas.microsoft.com/office/drawing/2014/main" id="{FE7852E0-47A6-43EA-8B96-ED14513A7D4F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1524000"/>
            <a:ext cx="4629150" cy="3048000"/>
            <a:chOff x="0" y="0"/>
            <a:chExt cx="4977441" cy="3209027"/>
          </a:xfrm>
        </p:grpSpPr>
        <p:pic>
          <p:nvPicPr>
            <p:cNvPr id="25607" name="Picture 2">
              <a:extLst>
                <a:ext uri="{FF2B5EF4-FFF2-40B4-BE49-F238E27FC236}">
                  <a16:creationId xmlns:a16="http://schemas.microsoft.com/office/drawing/2014/main" id="{C628BB8F-5F9E-4D05-9378-D25C2B24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06"/>
              <a:ext cx="3105509" cy="310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3">
              <a:extLst>
                <a:ext uri="{FF2B5EF4-FFF2-40B4-BE49-F238E27FC236}">
                  <a16:creationId xmlns:a16="http://schemas.microsoft.com/office/drawing/2014/main" id="{28968608-BEA2-4D88-92AE-D2BBFA94D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037" y="1259457"/>
              <a:ext cx="1699404" cy="194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 Box 2">
              <a:extLst>
                <a:ext uri="{FF2B5EF4-FFF2-40B4-BE49-F238E27FC236}">
                  <a16:creationId xmlns:a16="http://schemas.microsoft.com/office/drawing/2014/main" id="{C122F9A1-80D4-4146-87E7-1B0BA3FFD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336" y="0"/>
              <a:ext cx="896620" cy="4140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North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509F6D4-2A47-41C0-888E-1BBD760EB7FD}"/>
                </a:ext>
              </a:extLst>
            </p:cNvPr>
            <p:cNvCxnSpPr/>
            <p:nvPr/>
          </p:nvCxnSpPr>
          <p:spPr>
            <a:xfrm flipV="1">
              <a:off x="3524492" y="370936"/>
              <a:ext cx="0" cy="508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3" name="TextBox 6">
            <a:extLst>
              <a:ext uri="{FF2B5EF4-FFF2-40B4-BE49-F238E27FC236}">
                <a16:creationId xmlns:a16="http://schemas.microsoft.com/office/drawing/2014/main" id="{FD514C7D-5489-4FA9-A09A-D523AFCD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4627563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RCD in 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A49E1E-693F-45BD-8849-7709320C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75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Results  </a:t>
            </a:r>
            <a:r>
              <a:rPr lang="en-US" sz="3100" dirty="0"/>
              <a:t>  Influence of </a:t>
            </a:r>
            <a:r>
              <a:rPr lang="en-US" sz="3100" dirty="0" err="1"/>
              <a:t>microtopography</a:t>
            </a:r>
            <a:r>
              <a:rPr lang="en-US" sz="3100" dirty="0"/>
              <a:t> </a:t>
            </a:r>
          </a:p>
        </p:txBody>
      </p:sp>
      <p:pic>
        <p:nvPicPr>
          <p:cNvPr id="25605" name="Picture 10">
            <a:extLst>
              <a:ext uri="{FF2B5EF4-FFF2-40B4-BE49-F238E27FC236}">
                <a16:creationId xmlns:a16="http://schemas.microsoft.com/office/drawing/2014/main" id="{D37CA32C-764B-44BA-B564-33DE3B176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1330325"/>
            <a:ext cx="40735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>
            <a:extLst>
              <a:ext uri="{FF2B5EF4-FFF2-40B4-BE49-F238E27FC236}">
                <a16:creationId xmlns:a16="http://schemas.microsoft.com/office/drawing/2014/main" id="{34F58156-77AF-4379-BBFE-FEB33735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663950"/>
            <a:ext cx="4022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Species did not differ in response, combined for analysis of 2016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Clear gradient on northern aspect, not on southern.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Mid-slope position had more consistent growth.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955B0F12-55D5-444A-B2F8-D8AEE0879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5257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006B04C6-6C96-4834-A06D-87BA3C21A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119DD27F-3234-4FAE-B6E4-108038EF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4425"/>
            <a:ext cx="320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FRA techniques applied to quarry restoration resulted in successful tree establishment, similar to results seen on reclaimed coal mines.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Site preparation and soil amendments at the time of stand establishment can have a significant influence on tree survival and long-lasting effects on tree growth.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Microtopography has an influence on tree growth.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E5E9D84-62E0-409F-B8B3-C8647A3F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Acknowledgements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CBD7562C-B9E9-4C56-A94A-D61531F70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2400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>
            <a:extLst>
              <a:ext uri="{FF2B5EF4-FFF2-40B4-BE49-F238E27FC236}">
                <a16:creationId xmlns:a16="http://schemas.microsoft.com/office/drawing/2014/main" id="{C58F15B4-0963-45FC-9997-34FD24465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754063"/>
            <a:ext cx="7470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Richard Evans and Kevin Hoyt, UT-FRREC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Roger’s Group – funding and site prep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UTIA and USDA McIntire-Stennis – funding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USFS and ACF – Chestnut seedlings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latin typeface="Arial" panose="020B0604020202020204" pitchFamily="34" charset="0"/>
              </a:rPr>
              <a:t>Technical assistance: Beth Aubuchon, Adam Klobucar, Aju Sahadevan, Veronica de Lima Neibles, Joslyn Knox, Brien Ostby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0E57675-F7C8-4C0B-944A-8D8E29A5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Forestry Reclamation Approach</a:t>
            </a:r>
            <a:endParaRPr lang="fr-C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24BF408-549B-422B-9D04-E1450A0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085850"/>
            <a:ext cx="5062538" cy="18859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altLang="en-US" sz="2800" dirty="0" err="1"/>
              <a:t>Recommends</a:t>
            </a:r>
            <a:r>
              <a:rPr lang="fr-CA" altLang="en-US" sz="2800" dirty="0"/>
              <a:t> </a:t>
            </a:r>
            <a:r>
              <a:rPr lang="fr-CA" altLang="en-US" sz="2800" dirty="0" err="1"/>
              <a:t>seeding</a:t>
            </a:r>
            <a:r>
              <a:rPr lang="fr-CA" altLang="en-US" sz="2800" dirty="0"/>
              <a:t> </a:t>
            </a:r>
            <a:r>
              <a:rPr lang="fr-CA" altLang="en-US" sz="2800" dirty="0" err="1"/>
              <a:t>tree</a:t>
            </a:r>
            <a:r>
              <a:rPr lang="fr-CA" altLang="en-US" sz="2800" dirty="0"/>
              <a:t>-compatible </a:t>
            </a:r>
            <a:r>
              <a:rPr lang="fr-CA" altLang="en-US" sz="2800" dirty="0" err="1"/>
              <a:t>ground</a:t>
            </a:r>
            <a:r>
              <a:rPr lang="fr-CA" altLang="en-US" sz="2800" dirty="0"/>
              <a:t> </a:t>
            </a:r>
            <a:r>
              <a:rPr lang="fr-CA" altLang="en-US" sz="2800" dirty="0" err="1"/>
              <a:t>cover</a:t>
            </a:r>
            <a:r>
              <a:rPr lang="fr-CA" altLang="en-US" sz="2800" dirty="0"/>
              <a:t>, and </a:t>
            </a:r>
            <a:r>
              <a:rPr lang="fr-CA" altLang="en-US" sz="2800" dirty="0" err="1"/>
              <a:t>creating</a:t>
            </a:r>
            <a:r>
              <a:rPr lang="fr-CA" altLang="en-US" sz="2800" dirty="0"/>
              <a:t> </a:t>
            </a:r>
            <a:r>
              <a:rPr lang="fr-CA" altLang="en-US" sz="2800" dirty="0" err="1"/>
              <a:t>soil</a:t>
            </a:r>
            <a:r>
              <a:rPr lang="fr-CA" altLang="en-US" sz="2800" dirty="0"/>
              <a:t> conditions </a:t>
            </a:r>
            <a:r>
              <a:rPr lang="fr-CA" altLang="en-US" sz="2800" dirty="0" err="1"/>
              <a:t>that</a:t>
            </a:r>
            <a:r>
              <a:rPr lang="fr-CA" altLang="en-US" sz="2800" dirty="0"/>
              <a:t> </a:t>
            </a:r>
            <a:r>
              <a:rPr lang="fr-CA" altLang="en-US" sz="2800" dirty="0" err="1"/>
              <a:t>promote</a:t>
            </a:r>
            <a:r>
              <a:rPr lang="fr-CA" altLang="en-US" sz="2800" dirty="0"/>
              <a:t> the establishment of </a:t>
            </a:r>
            <a:r>
              <a:rPr lang="fr-CA" altLang="en-US" sz="2800" dirty="0" err="1"/>
              <a:t>trees</a:t>
            </a:r>
            <a:r>
              <a:rPr lang="fr-CA" altLang="en-US" sz="2800" dirty="0"/>
              <a:t> and native </a:t>
            </a:r>
            <a:r>
              <a:rPr lang="fr-CA" altLang="en-US" sz="2800" dirty="0" err="1"/>
              <a:t>vegetation</a:t>
            </a:r>
            <a:r>
              <a:rPr lang="fr-CA" altLang="en-US" sz="2800" dirty="0">
                <a:solidFill>
                  <a:srgbClr val="BC541A"/>
                </a:solidFill>
              </a:rPr>
              <a:t>.  </a:t>
            </a:r>
          </a:p>
        </p:txBody>
      </p:sp>
      <p:pic>
        <p:nvPicPr>
          <p:cNvPr id="6148" name="Picture 11">
            <a:extLst>
              <a:ext uri="{FF2B5EF4-FFF2-40B4-BE49-F238E27FC236}">
                <a16:creationId xmlns:a16="http://schemas.microsoft.com/office/drawing/2014/main" id="{18A07BD6-B89D-4901-B662-60CCA87FD2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208338"/>
            <a:ext cx="47053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40AFE39A-C0F3-4894-9FB6-0688A6CEDD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85850"/>
            <a:ext cx="28321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6296-2956-4704-A1D5-3F76D764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Forestry Reclamation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694052-2B00-4A97-A266-9655529B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4495800" cy="35194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Aggregate industry in 2019 </a:t>
            </a:r>
            <a:r>
              <a:rPr lang="en-US" sz="2000" dirty="0"/>
              <a:t>(USGS)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	$8.7 billion in construction products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$6.2 billion in industrial products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9,350 active quarries in 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Concentrated in populated areas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7E6FE8A-BA40-4C9E-B79E-D229C74E8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554288"/>
            <a:ext cx="41148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>
            <a:extLst>
              <a:ext uri="{FF2B5EF4-FFF2-40B4-BE49-F238E27FC236}">
                <a16:creationId xmlns:a16="http://schemas.microsoft.com/office/drawing/2014/main" id="{F35D81E2-AD30-4C36-BAFA-C7C9963C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962025"/>
            <a:ext cx="8077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Tested extensively on reclaimed coal mines in the eastern US for establishing forest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C0105E37-0E5C-47C1-BC2F-3BAE92054F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690563"/>
            <a:ext cx="2952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8F8E618F-81BF-4C1E-ABD3-2734D27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Challenges in applying the FRA in different situations: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3B3F2CBE-58C0-448A-82BD-27F743F0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59375"/>
            <a:ext cx="604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Differences in soil pH, soil texture, available nutrients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3FEEDAAD-CF01-4470-8561-56890361A1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690563"/>
            <a:ext cx="18303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362EC4C-9785-4720-BF7F-0EAAE545C7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3200400"/>
            <a:ext cx="18303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>
            <a:extLst>
              <a:ext uri="{FF2B5EF4-FFF2-40B4-BE49-F238E27FC236}">
                <a16:creationId xmlns:a16="http://schemas.microsoft.com/office/drawing/2014/main" id="{9873BD41-9F1A-46BA-BFCC-B01BBA827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40388"/>
            <a:ext cx="217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Fertilization effects</a:t>
            </a:r>
          </a:p>
        </p:txBody>
      </p:sp>
      <p:pic>
        <p:nvPicPr>
          <p:cNvPr id="8200" name="Picture 7">
            <a:extLst>
              <a:ext uri="{FF2B5EF4-FFF2-40B4-BE49-F238E27FC236}">
                <a16:creationId xmlns:a16="http://schemas.microsoft.com/office/drawing/2014/main" id="{2D6FE522-8942-499B-9647-70F302463E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788988"/>
            <a:ext cx="1498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8">
            <a:extLst>
              <a:ext uri="{FF2B5EF4-FFF2-40B4-BE49-F238E27FC236}">
                <a16:creationId xmlns:a16="http://schemas.microsoft.com/office/drawing/2014/main" id="{5EFF5B95-C69C-4716-87AF-125C2517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651375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Lime application effects</a:t>
            </a: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78C00F71-4F4F-49EF-9309-90357FD9AF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788988"/>
            <a:ext cx="154622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1">
            <a:extLst>
              <a:ext uri="{FF2B5EF4-FFF2-40B4-BE49-F238E27FC236}">
                <a16:creationId xmlns:a16="http://schemas.microsoft.com/office/drawing/2014/main" id="{310E52F3-9428-4F38-AD7D-280E5D2B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514850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coal mine              quarry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097BE7-2635-4472-B141-9F6CB6A9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76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Project objectives: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2D765B-E130-4A39-B5B3-4B3321CA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729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/>
              <a:t>Demonstrate the use of the FRA for the reclamation of quarry overburden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de-DE" sz="2800" dirty="0"/>
              <a:t>Test the influence of reclamation treatments on the establishment of planted trees: </a:t>
            </a:r>
          </a:p>
          <a:p>
            <a:pPr marL="11430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2800" dirty="0"/>
              <a:t>Treatments: </a:t>
            </a:r>
          </a:p>
          <a:p>
            <a:pPr marL="6286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de-DE" sz="2800" dirty="0"/>
              <a:t>Grading  </a:t>
            </a:r>
            <a:endParaRPr lang="en-US" sz="2800" dirty="0"/>
          </a:p>
          <a:p>
            <a:pPr marL="6286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de-DE" sz="2800" dirty="0"/>
              <a:t>Fertilization</a:t>
            </a:r>
          </a:p>
          <a:p>
            <a:pPr marL="6286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de-DE" sz="2800" dirty="0"/>
              <a:t>Lime application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FFB522F-D087-4B1B-85DF-E856484526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4191000"/>
            <a:ext cx="38877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4450484-C690-48B3-8A61-CA550F7308AC}"/>
              </a:ext>
            </a:extLst>
          </p:cNvPr>
          <p:cNvSpPr txBox="1">
            <a:spLocks/>
          </p:cNvSpPr>
          <p:nvPr/>
        </p:nvSpPr>
        <p:spPr>
          <a:xfrm>
            <a:off x="685800" y="152400"/>
            <a:ext cx="76517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>
                <a:latin typeface="+mj-lt"/>
              </a:rPr>
              <a:t>Study site:  </a:t>
            </a:r>
            <a:r>
              <a:rPr lang="en-US" sz="2600">
                <a:latin typeface="+mj-lt"/>
              </a:rPr>
              <a:t>Roger’s Quarry, Oak Ridge, TN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17C61C3B-97CB-4834-BEB4-F15A829C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14400"/>
            <a:ext cx="7343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8EFBFF-02C5-4EF1-818C-A32A766537CA}"/>
              </a:ext>
            </a:extLst>
          </p:cNvPr>
          <p:cNvSpPr/>
          <p:nvPr/>
        </p:nvSpPr>
        <p:spPr>
          <a:xfrm rot="19754421">
            <a:off x="6388100" y="2776538"/>
            <a:ext cx="1524000" cy="7239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C48399E-F545-48A2-8D48-6070F963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54063"/>
            <a:ext cx="3200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25AD8235-F93B-43ED-A176-056BF220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Site construction: 2007-2008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9835F98E-0AF7-4476-BDAE-CDC221DA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2876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Pre-disturbance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6F91BCBA-FB2C-42A6-B770-E0CFC1A563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777875"/>
            <a:ext cx="2647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AD45D6FF-F385-4EE1-A483-B8C949A75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2230438"/>
            <a:ext cx="22145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6">
            <a:extLst>
              <a:ext uri="{FF2B5EF4-FFF2-40B4-BE49-F238E27FC236}">
                <a16:creationId xmlns:a16="http://schemas.microsoft.com/office/drawing/2014/main" id="{B2F1BBCB-B7C2-4B55-85E0-55741DA6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2562225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Valley filled with overburden</a:t>
            </a:r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1A5B3B7B-81B8-4297-8827-D565B224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56050"/>
            <a:ext cx="249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Compacted base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Feb. ‘09</a:t>
            </a:r>
          </a:p>
        </p:txBody>
      </p:sp>
      <p:pic>
        <p:nvPicPr>
          <p:cNvPr id="11273" name="Picture 8">
            <a:extLst>
              <a:ext uri="{FF2B5EF4-FFF2-40B4-BE49-F238E27FC236}">
                <a16:creationId xmlns:a16="http://schemas.microsoft.com/office/drawing/2014/main" id="{506F985D-B18A-4D32-8A54-7D17FF107C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00" y="3668713"/>
            <a:ext cx="28956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9">
            <a:extLst>
              <a:ext uri="{FF2B5EF4-FFF2-40B4-BE49-F238E27FC236}">
                <a16:creationId xmlns:a16="http://schemas.microsoft.com/office/drawing/2014/main" id="{1EDBA8A2-5310-44AF-8D2B-4A7ED050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5592763"/>
            <a:ext cx="3179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Plot placement Mar. ‘09</a:t>
            </a:r>
          </a:p>
        </p:txBody>
      </p:sp>
      <p:pic>
        <p:nvPicPr>
          <p:cNvPr id="11275" name="Picture 10">
            <a:extLst>
              <a:ext uri="{FF2B5EF4-FFF2-40B4-BE49-F238E27FC236}">
                <a16:creationId xmlns:a16="http://schemas.microsoft.com/office/drawing/2014/main" id="{425CB4BC-FB54-4F98-B895-B2F341CAF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3444875"/>
            <a:ext cx="32146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5587DB57-DCCC-4537-A0DC-C09527675515}"/>
              </a:ext>
            </a:extLst>
          </p:cNvPr>
          <p:cNvSpPr/>
          <p:nvPr/>
        </p:nvSpPr>
        <p:spPr>
          <a:xfrm>
            <a:off x="3548063" y="1354138"/>
            <a:ext cx="47307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582F245-8D27-465E-B2CC-5EF41C35E510}"/>
              </a:ext>
            </a:extLst>
          </p:cNvPr>
          <p:cNvSpPr/>
          <p:nvPr/>
        </p:nvSpPr>
        <p:spPr>
          <a:xfrm rot="10800000">
            <a:off x="3475038" y="4419600"/>
            <a:ext cx="465137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2122888-101E-4BB9-BF3D-50859E5AE4C3}"/>
              </a:ext>
            </a:extLst>
          </p:cNvPr>
          <p:cNvSpPr/>
          <p:nvPr/>
        </p:nvSpPr>
        <p:spPr>
          <a:xfrm rot="7879839">
            <a:off x="6783388" y="4645025"/>
            <a:ext cx="466725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DF18379-68F9-4F1D-8A7C-DA32F8EED6AC}"/>
              </a:ext>
            </a:extLst>
          </p:cNvPr>
          <p:cNvSpPr/>
          <p:nvPr/>
        </p:nvSpPr>
        <p:spPr>
          <a:xfrm rot="3021104">
            <a:off x="6639719" y="1766094"/>
            <a:ext cx="465137" cy="422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0" name="TextBox 15">
            <a:extLst>
              <a:ext uri="{FF2B5EF4-FFF2-40B4-BE49-F238E27FC236}">
                <a16:creationId xmlns:a16="http://schemas.microsoft.com/office/drawing/2014/main" id="{F6A05077-12B2-433E-90EC-074EB3F9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611813"/>
            <a:ext cx="317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Ready for planting May ‘09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8E6520-3D01-47CC-8BBA-DCFC7B66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152400"/>
            <a:ext cx="3657600" cy="1931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Soil properties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4D7904B3-51DF-40C9-B5B2-BDED96FF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1752600"/>
            <a:ext cx="27797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           0.4 %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         54.2 ppm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   3626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Mg   1854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Zn       17.3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Cu        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Fe         3.7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      29.5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Na      18.7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       BDL</a:t>
            </a: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CAB07E98-6B4C-4CD0-8B6A-14C1700E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76600"/>
            <a:ext cx="20939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pH 5.1-5.6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66% &gt; 2mm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26% sand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2% silt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6% clay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0.7% organic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2293" name="Content Placeholder 3" descr="IMG00082.jpg">
            <a:extLst>
              <a:ext uri="{FF2B5EF4-FFF2-40B4-BE49-F238E27FC236}">
                <a16:creationId xmlns:a16="http://schemas.microsoft.com/office/drawing/2014/main" id="{66E1E81A-704A-469B-A5DF-C54D88D03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36550"/>
            <a:ext cx="3962400" cy="2971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TI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863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UTIAtemplate</vt:lpstr>
      <vt:lpstr>Microsoft Excel Chart</vt:lpstr>
      <vt:lpstr>Tree Response to Soil Treatments on Quarry Overburden</vt:lpstr>
      <vt:lpstr>Forestry Reclamation Approach</vt:lpstr>
      <vt:lpstr>Forestry Reclamation Approach</vt:lpstr>
      <vt:lpstr>Forestry Reclamation Approach</vt:lpstr>
      <vt:lpstr>PowerPoint Presentation</vt:lpstr>
      <vt:lpstr>Project objectives:</vt:lpstr>
      <vt:lpstr>PowerPoint Presentation</vt:lpstr>
      <vt:lpstr>PowerPoint Presentation</vt:lpstr>
      <vt:lpstr>Soil properties</vt:lpstr>
      <vt:lpstr>PowerPoint Presentation</vt:lpstr>
      <vt:lpstr> Trees were planted 1 species per sub-plot</vt:lpstr>
      <vt:lpstr>Measurements</vt:lpstr>
      <vt:lpstr>2013</vt:lpstr>
      <vt:lpstr>2016</vt:lpstr>
      <vt:lpstr>2016</vt:lpstr>
      <vt:lpstr>Results  Main effects - fertilizer</vt:lpstr>
      <vt:lpstr>Results  Main effects - fertilizer</vt:lpstr>
      <vt:lpstr>Results  Main effects – lime application</vt:lpstr>
      <vt:lpstr>Results  Main effects – grading</vt:lpstr>
      <vt:lpstr>Results    Influence of microtopography - aspect</vt:lpstr>
      <vt:lpstr>Results    Influence of microtopography – slope position</vt:lpstr>
      <vt:lpstr>Results    Influence of microtopography </vt:lpstr>
      <vt:lpstr>PowerPoint Presentation</vt:lpstr>
      <vt:lpstr>Acknowledgements 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Overburden being removed from center background, valley fill in center foreground</dc:title>
  <dc:creator>Jennifer</dc:creator>
  <cp:lastModifiedBy>Kevin Wolter</cp:lastModifiedBy>
  <cp:revision>95</cp:revision>
  <dcterms:created xsi:type="dcterms:W3CDTF">2010-02-23T14:11:54Z</dcterms:created>
  <dcterms:modified xsi:type="dcterms:W3CDTF">2019-06-17T18:17:42Z</dcterms:modified>
</cp:coreProperties>
</file>