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8" r:id="rId2"/>
  </p:sldMasterIdLst>
  <p:notesMasterIdLst>
    <p:notesMasterId r:id="rId22"/>
  </p:notesMasterIdLst>
  <p:sldIdLst>
    <p:sldId id="256" r:id="rId3"/>
    <p:sldId id="292" r:id="rId4"/>
    <p:sldId id="395" r:id="rId5"/>
    <p:sldId id="394" r:id="rId6"/>
    <p:sldId id="406" r:id="rId7"/>
    <p:sldId id="409" r:id="rId8"/>
    <p:sldId id="393" r:id="rId9"/>
    <p:sldId id="399" r:id="rId10"/>
    <p:sldId id="398" r:id="rId11"/>
    <p:sldId id="391" r:id="rId12"/>
    <p:sldId id="401" r:id="rId13"/>
    <p:sldId id="402" r:id="rId14"/>
    <p:sldId id="407" r:id="rId15"/>
    <p:sldId id="408" r:id="rId16"/>
    <p:sldId id="262" r:id="rId17"/>
    <p:sldId id="403" r:id="rId18"/>
    <p:sldId id="404" r:id="rId19"/>
    <p:sldId id="410" r:id="rId20"/>
    <p:sldId id="40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630F1-AB7E-4916-9AE5-295F45C2EA1D}" v="1810" dt="2019-06-06T14:12:34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46" autoAdjust="0"/>
  </p:normalViewPr>
  <p:slideViewPr>
    <p:cSldViewPr snapToGrid="0">
      <p:cViewPr varScale="1">
        <p:scale>
          <a:sx n="96" d="100"/>
          <a:sy n="96" d="100"/>
        </p:scale>
        <p:origin x="10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2FD6D-6219-4D58-A417-29E9E7BD4886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C6951-6353-4462-9F9C-6F874487E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3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6951-6353-4462-9F9C-6F874487EC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0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6951-6353-4462-9F9C-6F874487EC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6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6951-6353-4462-9F9C-6F874487EC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6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C6951-6353-4462-9F9C-6F874487EC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0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A272-DB31-43BC-B8E3-884E460A5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0896C-6E74-489B-8AF4-8DA736A91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3DE9D-523D-4CDD-AD63-A30290BB4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B63-5E21-4107-9A5D-FB2992962A4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C4B3D-1A83-40A2-A428-781B138B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DAE5D-2E77-4F2A-B78E-BF266917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75B8-A9D3-44CE-9150-45C4C94B8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2A15-2978-40D8-B6B2-9D505868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1F673-3E89-42F6-9E96-4E88A8C63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01B52-C545-4FC9-8955-5A5D3945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B63-5E21-4107-9A5D-FB2992962A4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C6A69-99CE-4B94-B343-0689C3EA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5CDCC-92DD-489B-AC8D-A5CB593A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75B8-A9D3-44CE-9150-45C4C94B8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8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D48B-4073-4229-83EC-CF5DC8FF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8DF67-9687-49B2-BD31-F5CCD562E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7E65F-CDB8-4D32-A87B-B829F70B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B63-5E21-4107-9A5D-FB2992962A4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E2253-AC1E-4DBF-B58F-36E10C2D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220F5-8289-4336-A4A0-270002DF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75B8-A9D3-44CE-9150-45C4C94B8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90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3B3E-D72E-4A97-99BC-874BC61E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4BF98-6C27-444C-B09E-44D47BF4C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919DE-2C6F-45F2-9D5F-1636752F8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94E42-90B8-4F28-9460-204A2F42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B63-5E21-4107-9A5D-FB2992962A4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4A6AD-6EF4-4B1F-AD47-B09C2F13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20359-DB44-459D-83C0-E0463CAD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75B8-A9D3-44CE-9150-45C4C94B8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0D4A0-DA53-4887-A2A3-5D67FF18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EF45A-5430-4968-B9CE-04A9234DB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DEF70-A8E9-4E4B-A020-E67BEF978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A691C-9B87-4FC6-8847-F4190E5C5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8EE88-1851-48AA-8442-833BB774F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169E61-17D4-404D-8F4E-24AD85EE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B63-5E21-4107-9A5D-FB2992962A4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97EDBD-654D-4AD6-A095-03A8BC91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31F5A-F971-48FA-A750-65127F6E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75B8-A9D3-44CE-9150-45C4C94B8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66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EB28-B8C2-413C-A0BD-E42A1AFE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F7485-CB6D-4EF6-8037-4E150840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B63-5E21-4107-9A5D-FB2992962A4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D1C1B-A8F2-4125-9264-BE01CCE2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94EB9-66F1-4F24-ACED-6E4267E0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75B8-A9D3-44CE-9150-45C4C94B8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7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7CC5C-C80B-466A-8B1C-A1D0178A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B63-5E21-4107-9A5D-FB2992962A4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B4AED-3D0B-4FFB-8AE4-73BFFB5C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D5EB5-F736-455E-9DBC-6BA95CA8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75B8-A9D3-44CE-9150-45C4C94B8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76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62E2-F1D8-41CD-BD7B-A1794733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7504C-3769-44E2-B82F-0FAD27592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93FC8-2CE4-43D7-9035-56F54A20D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A58F7-CFE9-43E7-B2A7-7021922F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B63-5E21-4107-9A5D-FB2992962A4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8ED07-FD2D-42A3-87B6-146FEEC6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BC765-ED4A-460A-8B74-08D197C9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75B8-A9D3-44CE-9150-45C4C94B8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7ACB-E0B0-4CE4-85BA-D824DD1F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DD9482-BEE4-48D8-8243-0CEA427DE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0F676-46BA-4DA1-8EBC-8D1AE1A7B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D8B895-4B3A-4DCE-B0C8-51155856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B63-5E21-4107-9A5D-FB2992962A4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6A0E7-C882-44CD-BF3F-5EC9120D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8513F-5995-4CED-86CF-24F5633A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75B8-A9D3-44CE-9150-45C4C94B8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9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37FC-DADB-4606-BEB4-D2326777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139C0-3344-4168-9508-1C85F88D8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77C02-36B3-45A4-892B-61CBFA36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B63-5E21-4107-9A5D-FB2992962A4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8AC47-18A5-43E1-AEFF-5E2FB4C1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33949-9A80-44A2-B809-0E49EB80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75B8-A9D3-44CE-9150-45C4C94B8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3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C30EF3-0384-4CA7-9D59-A277774CB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8E620-595A-4415-9184-C6F1EDBF1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3931B-8744-4D54-9114-6EB30A6A1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5B63-5E21-4107-9A5D-FB2992962A4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CE993-0CD6-4948-AEF9-C39A82939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0D408-7711-4D21-AD90-493FA76C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175B8-A9D3-44CE-9150-45C4C94B8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4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/>
          <a:lstStyle/>
          <a:p>
            <a:fld id="{1160EA64-D806-43AC-9DF2-F8C432F32B4C}" type="datetimeFigureOut">
              <a:rPr lang="en-US" dirty="0"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41274" y="6224659"/>
            <a:ext cx="5901189" cy="3200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</p:spPr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864" y="5223239"/>
            <a:ext cx="2179682" cy="16347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4D1503CB-AE59-4A6C-9529-A6EBF730A52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1454" y="5221224"/>
            <a:ext cx="1325789" cy="1636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FB3BF-4B0B-4AEA-8EC2-4F1D71D0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FC995-0777-4C77-9100-15986D2A1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CFF66-540F-4A8C-BF79-CF8D40E33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75B63-5E21-4107-9A5D-FB2992962A4A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16750-EAEB-4317-9229-A1E250725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C4DE7-96AA-49B0-A735-36BDD0650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175B8-A9D3-44CE-9150-45C4C94B8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682413"/>
            <a:ext cx="8991600" cy="1862003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Techniques to refine initial amendment selection for dispersed mine tailings reclamation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FB66F8-A904-40FA-BB99-C66B34E72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66940"/>
              </p:ext>
            </p:extLst>
          </p:nvPr>
        </p:nvGraphicFramePr>
        <p:xfrm>
          <a:off x="2032000" y="3046307"/>
          <a:ext cx="8128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994434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81149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Jason Willis, 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Andrew Harley, PhD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456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Colorado AML Program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Principal Geochemist/Soil Scientist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982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Trout Unlimited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Duraroot, LLC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543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jwillis@tu.org  719.221.0411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aharley@duraroot.com  720.840.4703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8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99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730F9-1F71-4C0A-891C-DAF99F41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4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Proposed 2017 project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4EFC9-7BA2-437C-9E12-CCF087851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477" y="2858703"/>
            <a:ext cx="5285791" cy="304254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Work completed fully on USFS lands following time-critical removal action process under CERCLA authority</a:t>
            </a:r>
          </a:p>
          <a:p>
            <a:pPr lvl="1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An addendum to a 2015 Action Memorandum was written approving and justifying work between USFS and TU.  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Multi-faceted approach</a:t>
            </a:r>
          </a:p>
          <a:p>
            <a:pPr lvl="1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DTA 4 – Due to shallow GW, repository construction and clean-fill placement in floodplain with biochar, lime, and 3-6-3 fertilizer.  Approximate 880 CY of waste to be removed and consolidated per this approach. </a:t>
            </a:r>
          </a:p>
          <a:p>
            <a:pPr lvl="1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DTA 3 – 300 ft of Run-on earthen ditch construction followed by in-situ </a:t>
            </a:r>
            <a:r>
              <a:rPr lang="en-US" sz="1100" dirty="0" err="1">
                <a:solidFill>
                  <a:srgbClr val="FFFFFF"/>
                </a:solidFill>
              </a:rPr>
              <a:t>phytostabilization</a:t>
            </a:r>
            <a:r>
              <a:rPr lang="en-US" sz="1100" dirty="0">
                <a:solidFill>
                  <a:srgbClr val="FFFFFF"/>
                </a:solidFill>
              </a:rPr>
              <a:t> using lime, compost, biochar and 3-6-3 fertilizer into top 18-24 inches.  Run-on ditch lined with Coir matting and staked with live willows.  </a:t>
            </a:r>
          </a:p>
          <a:p>
            <a:pPr lvl="1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DTA 1&amp;2 – In-situ </a:t>
            </a:r>
            <a:r>
              <a:rPr lang="en-US" sz="1100" dirty="0" err="1">
                <a:solidFill>
                  <a:srgbClr val="FFFFFF"/>
                </a:solidFill>
              </a:rPr>
              <a:t>phyto</a:t>
            </a:r>
            <a:r>
              <a:rPr lang="en-US" sz="1100" dirty="0">
                <a:solidFill>
                  <a:srgbClr val="FFFFFF"/>
                </a:solidFill>
              </a:rPr>
              <a:t> of both areas using calculated rates of lime, compost, biochar, and 3-6-3 fertilizer into top 18-24 inches.  Also installed several drainage channels using local trees to connect with 2015 channel.</a:t>
            </a:r>
          </a:p>
          <a:p>
            <a:pPr lvl="1"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Native seed, </a:t>
            </a:r>
            <a:r>
              <a:rPr lang="en-US" sz="1100" dirty="0" err="1">
                <a:solidFill>
                  <a:srgbClr val="FFFFFF"/>
                </a:solidFill>
              </a:rPr>
              <a:t>woodstraw</a:t>
            </a:r>
            <a:r>
              <a:rPr lang="en-US" sz="1100" dirty="0">
                <a:solidFill>
                  <a:srgbClr val="FFFFFF"/>
                </a:solidFill>
              </a:rPr>
              <a:t> and ag straw mix spread throughout entire site and access road.</a:t>
            </a: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Total Construction Costs: $380,000</a:t>
            </a: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3" name="Picture 2" descr="A person standing on a dry grass field&#10;&#10;Description generated with high confidence">
            <a:extLst>
              <a:ext uri="{FF2B5EF4-FFF2-40B4-BE49-F238E27FC236}">
                <a16:creationId xmlns:a16="http://schemas.microsoft.com/office/drawing/2014/main" id="{AA70336A-EAF9-4F17-8770-5F08CB1F0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939" y="-2"/>
            <a:ext cx="5315061" cy="3429002"/>
          </a:xfrm>
          <a:prstGeom prst="rect">
            <a:avLst/>
          </a:prstGeom>
        </p:spPr>
      </p:pic>
      <p:pic>
        <p:nvPicPr>
          <p:cNvPr id="5" name="Picture 4" descr="A close up of a dry grass field&#10;&#10;Description generated with very high confidence">
            <a:extLst>
              <a:ext uri="{FF2B5EF4-FFF2-40B4-BE49-F238E27FC236}">
                <a16:creationId xmlns:a16="http://schemas.microsoft.com/office/drawing/2014/main" id="{B2C00751-99C8-4702-BDEA-7F985ACC9B4E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939" y="3429001"/>
            <a:ext cx="53150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B592-D301-42BC-BC35-35B640B6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construction testing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1BF7B7-A827-409E-8160-282BD3DC07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50" y="2669286"/>
            <a:ext cx="4271963" cy="256317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70930A-8E61-4FF6-AF6A-A2D19C2CEC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888" y="2668626"/>
            <a:ext cx="4270375" cy="25644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BB4EF7-7ABB-41E6-B0E0-E98A47AF38BC}"/>
              </a:ext>
            </a:extLst>
          </p:cNvPr>
          <p:cNvSpPr/>
          <p:nvPr/>
        </p:nvSpPr>
        <p:spPr>
          <a:xfrm>
            <a:off x="1591228" y="2254598"/>
            <a:ext cx="425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 of Amended Disturbed Tailings DTA-1-2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13B586-6E40-42FB-AA9B-03B9FF99A2D9}"/>
              </a:ext>
            </a:extLst>
          </p:cNvPr>
          <p:cNvSpPr/>
          <p:nvPr/>
        </p:nvSpPr>
        <p:spPr>
          <a:xfrm>
            <a:off x="6443551" y="2244659"/>
            <a:ext cx="4061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 of Amended Disturbed Tailings DTA-3</a:t>
            </a:r>
          </a:p>
        </p:txBody>
      </p:sp>
    </p:spTree>
    <p:extLst>
      <p:ext uri="{BB962C8B-B14F-4D97-AF65-F5344CB8AC3E}">
        <p14:creationId xmlns:p14="http://schemas.microsoft.com/office/powerpoint/2010/main" val="1090437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AB64-3B75-4047-ADCC-7A65E719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construction testing kinetic nag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FBCF3-0D44-40B7-943B-0E35BC8DC2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/>
            <a:r>
              <a:rPr lang="en-US" dirty="0"/>
              <a:t>A variation of the common single addition NAG test, the Kinetic NAG continuously measuring temperature and pH throughout sequential testing intervals. </a:t>
            </a:r>
          </a:p>
          <a:p>
            <a:pPr marL="342900" indent="-342900"/>
            <a:r>
              <a:rPr lang="en-US" dirty="0"/>
              <a:t>Can provide indication of acidic lag times and oxidation rates similar to long-term column tests</a:t>
            </a:r>
          </a:p>
          <a:p>
            <a:pPr marL="342900" indent="-342900"/>
            <a:r>
              <a:rPr lang="en-US" dirty="0"/>
              <a:t>Quick, simple and inexpensive</a:t>
            </a:r>
          </a:p>
          <a:p>
            <a:pPr marL="342900" indent="-342900"/>
            <a:r>
              <a:rPr lang="en-US" dirty="0"/>
              <a:t>Use to assess active, exchangeable and residual acidity and buffering controls towards efficacy of reduced lime application relative to single-addition kinetic NAG testing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A13BF8-3BF2-4611-8041-5D3AB55CFB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888" y="2315478"/>
            <a:ext cx="5760963" cy="29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4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AD45F7-9CC3-4BCC-9519-AA1C114B7F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85" y="1107080"/>
            <a:ext cx="5760720" cy="343646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88A639-C343-47DB-A82F-337697674E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997" y="1107080"/>
            <a:ext cx="5760720" cy="34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15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AB64-3B75-4047-ADCC-7A65E719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100"/>
              <a:t>Post construction testing</a:t>
            </a:r>
            <a:br>
              <a:rPr lang="en-US" sz="1100"/>
            </a:br>
            <a:r>
              <a:rPr lang="en-US" sz="1100"/>
              <a:t>Acid Buffering Characterization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FBCF3-0D44-40B7-943B-0E35BC8DC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244" y="2638044"/>
            <a:ext cx="3063765" cy="326320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/>
            <a:r>
              <a:rPr lang="en-US" sz="1400" dirty="0"/>
              <a:t>Slow Acid titration with continuously pH monitoring</a:t>
            </a:r>
          </a:p>
          <a:p>
            <a:pPr marL="342900" indent="-342900"/>
            <a:r>
              <a:rPr lang="en-US" sz="1400" dirty="0"/>
              <a:t>The acid buffering of a sample to pH 4 estimate of readily available ANC.</a:t>
            </a:r>
          </a:p>
          <a:p>
            <a:pPr marL="342900" indent="-342900"/>
            <a:r>
              <a:rPr lang="en-US" sz="1400" dirty="0"/>
              <a:t>Identification of neutralizing minerals based on reference mineral database </a:t>
            </a:r>
            <a:r>
              <a:rPr lang="en-US" sz="1050" dirty="0"/>
              <a:t>(based on Stewart, 2006)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3E0AE9-D398-404D-9E25-8056577484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176" y="1293275"/>
            <a:ext cx="4781443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6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4667B-EB09-407F-9268-47C13E77DA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489" y="1264020"/>
            <a:ext cx="5760720" cy="3426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4C3AAA-3F52-4908-9970-02808324B8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92" y="1258342"/>
            <a:ext cx="5760720" cy="34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dry grass field&#10;&#10;Description generated with very high confidence">
            <a:extLst>
              <a:ext uri="{FF2B5EF4-FFF2-40B4-BE49-F238E27FC236}">
                <a16:creationId xmlns:a16="http://schemas.microsoft.com/office/drawing/2014/main" id="{9266E4C8-5836-460E-BE0E-EF0745226B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242806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17928EA2-88ED-424C-A811-B45B398FB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304F0B90-9D71-4D15-94CC-B9E1F445B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747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06B683-98E6-465C-81F1-4E54F12A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489554"/>
            <a:ext cx="8991600" cy="1279910"/>
          </a:xfrm>
          <a:noFill/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Pre and Post (Year 1) conditions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4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108D5E84-686A-4DC4-A98C-520F0653C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14" y="201094"/>
            <a:ext cx="8335925" cy="64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9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04381D9C-86B0-4A4D-99B3-B84252889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493" y="804334"/>
            <a:ext cx="6907014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60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4B4C-82FF-4EBB-9AB1-B45E74A9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016" y="735679"/>
            <a:ext cx="3544046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900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EA7D7-0816-4DB5-9EEF-7E89F1B3C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3891" y="2253258"/>
            <a:ext cx="3748295" cy="21379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Stuart Jennings for discussions and review of liming rates</a:t>
            </a:r>
          </a:p>
          <a:p>
            <a:r>
              <a:rPr lang="en-US" dirty="0"/>
              <a:t>ACZ Laboratories for help with Kinetic NAG protocols</a:t>
            </a:r>
          </a:p>
          <a:p>
            <a:r>
              <a:rPr lang="en-US" dirty="0"/>
              <a:t>Kelley House and Doc Richardson for help with data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96250-39D3-4FC7-9611-658F93DB67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980525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1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30F9-1F71-4C0A-891C-DAF99F41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67" y="110583"/>
            <a:ext cx="11736475" cy="643043"/>
          </a:xfrm>
        </p:spPr>
        <p:txBody>
          <a:bodyPr>
            <a:normAutofit fontScale="90000"/>
          </a:bodyPr>
          <a:lstStyle/>
          <a:p>
            <a:r>
              <a:rPr lang="en-US" dirty="0"/>
              <a:t>Waldorf mine – project location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2C1E6-111E-4FBC-BC16-F30C4B4EB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708" y="869533"/>
            <a:ext cx="8498191" cy="4345561"/>
          </a:xfrm>
        </p:spPr>
        <p:txBody>
          <a:bodyPr>
            <a:normAutofit fontScale="92500" lnSpcReduction="10000"/>
          </a:bodyPr>
          <a:lstStyle/>
          <a:p>
            <a:r>
              <a:rPr lang="en-US" sz="3467" dirty="0">
                <a:solidFill>
                  <a:schemeClr val="tx1"/>
                </a:solidFill>
              </a:rPr>
              <a:t>Project Site: 6 miles SW of Georgetown, CO on east side of continental divide.</a:t>
            </a:r>
          </a:p>
          <a:p>
            <a:r>
              <a:rPr lang="en-US" sz="3467" dirty="0">
                <a:solidFill>
                  <a:schemeClr val="tx1"/>
                </a:solidFill>
              </a:rPr>
              <a:t>Adjacent to historic Waldorf Mine/Mill site</a:t>
            </a:r>
          </a:p>
          <a:p>
            <a:pPr lvl="1"/>
            <a:r>
              <a:rPr lang="en-US" sz="3267" dirty="0">
                <a:solidFill>
                  <a:schemeClr val="tx1"/>
                </a:solidFill>
              </a:rPr>
              <a:t>Footprint includes: Former town/mill site</a:t>
            </a:r>
          </a:p>
          <a:p>
            <a:pPr lvl="1"/>
            <a:r>
              <a:rPr lang="en-US" sz="3267" dirty="0">
                <a:solidFill>
                  <a:schemeClr val="tx1"/>
                </a:solidFill>
              </a:rPr>
              <a:t>Waldorf Mine </a:t>
            </a:r>
            <a:r>
              <a:rPr lang="en-US" sz="3267" dirty="0" err="1">
                <a:solidFill>
                  <a:schemeClr val="tx1"/>
                </a:solidFill>
              </a:rPr>
              <a:t>adit</a:t>
            </a:r>
            <a:r>
              <a:rPr lang="en-US" sz="3267" dirty="0">
                <a:solidFill>
                  <a:schemeClr val="tx1"/>
                </a:solidFill>
              </a:rPr>
              <a:t> (Wilcox tunnel)</a:t>
            </a:r>
          </a:p>
          <a:p>
            <a:pPr lvl="1"/>
            <a:r>
              <a:rPr lang="en-US" sz="3267" dirty="0">
                <a:solidFill>
                  <a:schemeClr val="tx1"/>
                </a:solidFill>
              </a:rPr>
              <a:t>Waste rock pile</a:t>
            </a:r>
          </a:p>
          <a:p>
            <a:pPr lvl="1"/>
            <a:r>
              <a:rPr lang="en-US" sz="3267" dirty="0">
                <a:solidFill>
                  <a:schemeClr val="tx1"/>
                </a:solidFill>
              </a:rPr>
              <a:t>Dispersed mill tailings area (DTA) (Focus of this study)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61AF5-FF16-4F34-927E-8B63EEE19A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899" y="869533"/>
            <a:ext cx="3341543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30F9-1F71-4C0A-891C-DAF99F41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" y="3065"/>
            <a:ext cx="12121662" cy="830948"/>
          </a:xfrm>
        </p:spPr>
        <p:txBody>
          <a:bodyPr/>
          <a:lstStyle/>
          <a:p>
            <a:r>
              <a:rPr lang="en-US" dirty="0"/>
              <a:t>Site Description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007B1-3D0B-4394-88C2-2274A73C8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997" y="959970"/>
            <a:ext cx="11856503" cy="1814492"/>
          </a:xfrm>
        </p:spPr>
        <p:txBody>
          <a:bodyPr>
            <a:normAutofit/>
          </a:bodyPr>
          <a:lstStyle/>
          <a:p>
            <a:r>
              <a:rPr lang="en-US" dirty="0"/>
              <a:t>Site situated 0.25 miles NW of Leavenworth Creek at 11,600 ft </a:t>
            </a:r>
            <a:r>
              <a:rPr lang="en-US" dirty="0" err="1"/>
              <a:t>amsl</a:t>
            </a:r>
            <a:endParaRPr lang="en-US" dirty="0"/>
          </a:p>
          <a:p>
            <a:r>
              <a:rPr lang="en-US" dirty="0"/>
              <a:t>TMDL – Segment 3b – Non-attainment of aquatic life Cu chronic standard : Cd, Mn added to M&amp;E list</a:t>
            </a:r>
          </a:p>
          <a:p>
            <a:r>
              <a:rPr lang="en-US" dirty="0"/>
              <a:t>Past 2011-2013 WQ sampling at 27 watershed sites showed Cd, Pb, Zn, and Cu above benchmark screening levels</a:t>
            </a:r>
          </a:p>
          <a:p>
            <a:r>
              <a:rPr lang="en-US" dirty="0"/>
              <a:t>Zinc loading rates increased from 8.2 tons/</a:t>
            </a:r>
            <a:r>
              <a:rPr lang="en-US" dirty="0" err="1"/>
              <a:t>yr</a:t>
            </a:r>
            <a:r>
              <a:rPr lang="en-US" dirty="0"/>
              <a:t> upstream of DTA to 12.5 tons/</a:t>
            </a:r>
            <a:r>
              <a:rPr lang="en-US" dirty="0" err="1"/>
              <a:t>yr</a:t>
            </a:r>
            <a:r>
              <a:rPr lang="en-US" dirty="0"/>
              <a:t> below DTA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980C4-B6A5-4F17-A5D3-AD908091B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814" y="2774462"/>
            <a:ext cx="7986631" cy="39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30F9-1F71-4C0A-891C-DAF99F41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2" y="130679"/>
            <a:ext cx="11867103" cy="632996"/>
          </a:xfrm>
        </p:spPr>
        <p:txBody>
          <a:bodyPr>
            <a:normAutofit fontScale="90000"/>
          </a:bodyPr>
          <a:lstStyle/>
          <a:p>
            <a:r>
              <a:rPr lang="en-US" dirty="0"/>
              <a:t>Timeline of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94F08-7B52-44B6-ADE0-114E1C523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532" y="763674"/>
            <a:ext cx="6584181" cy="4834485"/>
          </a:xfrm>
        </p:spPr>
        <p:txBody>
          <a:bodyPr>
            <a:normAutofit/>
          </a:bodyPr>
          <a:lstStyle/>
          <a:p>
            <a:r>
              <a:rPr lang="en-US" dirty="0"/>
              <a:t>2014 Project Planning </a:t>
            </a:r>
          </a:p>
          <a:p>
            <a:r>
              <a:rPr lang="en-US" dirty="0"/>
              <a:t>2015 DTA Channel construction and consolidation</a:t>
            </a:r>
          </a:p>
          <a:p>
            <a:pPr lvl="1"/>
            <a:r>
              <a:rPr lang="en-US" dirty="0"/>
              <a:t>~ 3,000 ft. of locally harvested riprap channel construction</a:t>
            </a:r>
          </a:p>
          <a:p>
            <a:pPr lvl="1"/>
            <a:r>
              <a:rPr lang="en-US" dirty="0"/>
              <a:t>5,400 CY of tailings consolidated and capped from channel floodplain</a:t>
            </a:r>
          </a:p>
          <a:p>
            <a:pPr lvl="1"/>
            <a:r>
              <a:rPr lang="en-US" dirty="0"/>
              <a:t>4 acres revegetated along floodplain</a:t>
            </a:r>
          </a:p>
          <a:p>
            <a:r>
              <a:rPr lang="en-US" dirty="0"/>
              <a:t>Evaluation of In-situ Design (KC Harvey, 2015a,b) and EE/CA (Sovereign, 2017)</a:t>
            </a:r>
          </a:p>
          <a:p>
            <a:r>
              <a:rPr lang="en-US" dirty="0"/>
              <a:t>Spring 2017 RFP released for DTA work</a:t>
            </a:r>
          </a:p>
          <a:p>
            <a:pPr lvl="1"/>
            <a:r>
              <a:rPr lang="en-US" dirty="0"/>
              <a:t>H-2 Enterprises and Duraroot won the competitive bid process</a:t>
            </a:r>
          </a:p>
          <a:p>
            <a:r>
              <a:rPr lang="en-US" dirty="0"/>
              <a:t>Soil sampling in July 2017 to refine amendments </a:t>
            </a:r>
          </a:p>
          <a:p>
            <a:r>
              <a:rPr lang="en-US" dirty="0"/>
              <a:t>Final amendment calculations/scope determined in August 2017</a:t>
            </a:r>
          </a:p>
          <a:p>
            <a:r>
              <a:rPr lang="en-US" dirty="0"/>
              <a:t>Construction took place from September through October 2017</a:t>
            </a:r>
          </a:p>
          <a:p>
            <a:endParaRPr lang="en-US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5F30A12A-2C17-430E-8775-765772BA7A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616" y="865275"/>
            <a:ext cx="3205424" cy="2404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217FE-019C-42EA-A27D-6A65D40547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044" y="2775355"/>
            <a:ext cx="3205424" cy="2404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CA7E43-6D31-49F4-AD78-7835E08676A0}"/>
              </a:ext>
            </a:extLst>
          </p:cNvPr>
          <p:cNvSpPr txBox="1"/>
          <p:nvPr/>
        </p:nvSpPr>
        <p:spPr>
          <a:xfrm>
            <a:off x="1394412" y="5437706"/>
            <a:ext cx="8653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KC Harvey (2015a) Evaluation of In-situ Design for Abandoned Mine Reclamation in Central Colorado, 2015.  KC Harvey Environmental, LLC report dated December 31, 2015</a:t>
            </a:r>
          </a:p>
          <a:p>
            <a:endParaRPr lang="en-US" sz="1000" dirty="0"/>
          </a:p>
          <a:p>
            <a:r>
              <a:rPr lang="en-US" sz="1000" dirty="0"/>
              <a:t>KC Harvey (2015b) Deliverables #4, Memo Style Report for sites included in Task 5; recommendations for amendment materials, rates, application methods.  KC Harvey Technical Memorandum dated December 29, 2015.</a:t>
            </a:r>
          </a:p>
          <a:p>
            <a:endParaRPr lang="en-US" sz="1000" dirty="0"/>
          </a:p>
          <a:p>
            <a:r>
              <a:rPr lang="en-US" sz="1000" dirty="0"/>
              <a:t>Sovereign (2017) Maintenance Action Memorandum, Waldorf Mine Dispersed Tailings, Leavenworth Creek, Clear Creek County, Colorado.  Sovereign Consulting Inc report dated May, 2017.</a:t>
            </a:r>
          </a:p>
        </p:txBody>
      </p:sp>
    </p:spTree>
    <p:extLst>
      <p:ext uri="{BB962C8B-B14F-4D97-AF65-F5344CB8AC3E}">
        <p14:creationId xmlns:p14="http://schemas.microsoft.com/office/powerpoint/2010/main" val="189171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27AB7-1959-4F16-B2CD-65E7D7C9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In-Situ phytostablization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AAE1F-65F7-485C-81B8-43FE80ED4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1673" y="2473035"/>
            <a:ext cx="4184071" cy="3858491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Gao, Z., van </a:t>
            </a:r>
            <a:r>
              <a:rPr lang="en-US" dirty="0" err="1">
                <a:solidFill>
                  <a:schemeClr val="bg1"/>
                </a:solidFill>
              </a:rPr>
              <a:t>Zweiten</a:t>
            </a:r>
            <a:r>
              <a:rPr lang="en-US" dirty="0">
                <a:solidFill>
                  <a:schemeClr val="bg1"/>
                </a:solidFill>
              </a:rPr>
              <a:t>, L., Zhu, Q., Yan, T., </a:t>
            </a:r>
            <a:r>
              <a:rPr lang="en-US" dirty="0" err="1">
                <a:solidFill>
                  <a:schemeClr val="bg1"/>
                </a:solidFill>
              </a:rPr>
              <a:t>Xue</a:t>
            </a:r>
            <a:r>
              <a:rPr lang="en-US" dirty="0">
                <a:solidFill>
                  <a:schemeClr val="bg1"/>
                </a:solidFill>
              </a:rPr>
              <a:t>, J., Wu, Y. (2019) Soil microbial community structure shifts induced by biochar and biochar-based fertilizer amendment to karst calcareous soil.  </a:t>
            </a:r>
            <a:r>
              <a:rPr lang="en-US" u="sng" dirty="0">
                <a:solidFill>
                  <a:schemeClr val="bg1"/>
                </a:solidFill>
              </a:rPr>
              <a:t>Soil Science Society of America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83</a:t>
            </a:r>
            <a:r>
              <a:rPr lang="en-US" dirty="0">
                <a:solidFill>
                  <a:schemeClr val="bg1"/>
                </a:solidFill>
              </a:rPr>
              <a:t> 398-408.</a:t>
            </a:r>
          </a:p>
          <a:p>
            <a:r>
              <a:rPr lang="en-US" dirty="0">
                <a:solidFill>
                  <a:schemeClr val="bg1"/>
                </a:solidFill>
              </a:rPr>
              <a:t>Li, M., Wang, Y., Liu, M., Liu, Q., </a:t>
            </a:r>
            <a:r>
              <a:rPr lang="en-US" dirty="0" err="1">
                <a:solidFill>
                  <a:schemeClr val="bg1"/>
                </a:solidFill>
              </a:rPr>
              <a:t>Xie</a:t>
            </a:r>
            <a:r>
              <a:rPr lang="en-US" dirty="0">
                <a:solidFill>
                  <a:schemeClr val="bg1"/>
                </a:solidFill>
              </a:rPr>
              <a:t>, Z., Li, Z., </a:t>
            </a:r>
            <a:r>
              <a:rPr lang="en-US" dirty="0" err="1">
                <a:solidFill>
                  <a:schemeClr val="bg1"/>
                </a:solidFill>
              </a:rPr>
              <a:t>Uchimiya</a:t>
            </a:r>
            <a:r>
              <a:rPr lang="en-US" dirty="0">
                <a:solidFill>
                  <a:schemeClr val="bg1"/>
                </a:solidFill>
              </a:rPr>
              <a:t>, M. and Chen, Y. (2019) Three-Year field observation of biochar-mediated changes in soil organic carbon and microbial activity.  </a:t>
            </a:r>
            <a:r>
              <a:rPr lang="en-US" u="sng" dirty="0">
                <a:solidFill>
                  <a:schemeClr val="bg1"/>
                </a:solidFill>
              </a:rPr>
              <a:t>Journal of Environmental Quality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48</a:t>
            </a:r>
            <a:r>
              <a:rPr lang="en-US" dirty="0">
                <a:solidFill>
                  <a:schemeClr val="bg1"/>
                </a:solidFill>
              </a:rPr>
              <a:t> 717-726.</a:t>
            </a:r>
          </a:p>
          <a:p>
            <a:r>
              <a:rPr lang="en-US" dirty="0">
                <a:solidFill>
                  <a:schemeClr val="bg1"/>
                </a:solidFill>
              </a:rPr>
              <a:t>Valentin-Vargas, A., J. Neilson, R. Root, J. </a:t>
            </a:r>
            <a:r>
              <a:rPr lang="en-US" dirty="0" err="1">
                <a:solidFill>
                  <a:schemeClr val="bg1"/>
                </a:solidFill>
              </a:rPr>
              <a:t>Chorover</a:t>
            </a:r>
            <a:r>
              <a:rPr lang="en-US" dirty="0">
                <a:solidFill>
                  <a:schemeClr val="bg1"/>
                </a:solidFill>
              </a:rPr>
              <a:t> and R. Maier (2018). Treatment impacts on temporal microbial community dynamics during </a:t>
            </a:r>
            <a:r>
              <a:rPr lang="en-US" dirty="0" err="1">
                <a:solidFill>
                  <a:schemeClr val="bg1"/>
                </a:solidFill>
              </a:rPr>
              <a:t>phytostablization</a:t>
            </a:r>
            <a:r>
              <a:rPr lang="en-US" dirty="0">
                <a:solidFill>
                  <a:schemeClr val="bg1"/>
                </a:solidFill>
              </a:rPr>
              <a:t> of acid-generating mine tailings in semiarid regions. </a:t>
            </a:r>
            <a:r>
              <a:rPr lang="en-US" u="sng" dirty="0">
                <a:solidFill>
                  <a:schemeClr val="bg1"/>
                </a:solidFill>
              </a:rPr>
              <a:t>Science of the Total Environment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="1" dirty="0">
                <a:solidFill>
                  <a:schemeClr val="bg1"/>
                </a:solidFill>
              </a:rPr>
              <a:t>618</a:t>
            </a:r>
            <a:r>
              <a:rPr lang="en-US" dirty="0">
                <a:solidFill>
                  <a:schemeClr val="bg1"/>
                </a:solidFill>
              </a:rPr>
              <a:t>: 357-368.</a:t>
            </a:r>
          </a:p>
          <a:p>
            <a:r>
              <a:rPr lang="en-US" dirty="0">
                <a:solidFill>
                  <a:schemeClr val="bg1"/>
                </a:solidFill>
              </a:rPr>
              <a:t>Yang, T., J. Liu, W. Chen, H. Shu, P. Jia, B. Liao, W. Shu and J. Li (2017). Changes in microbial community composition following </a:t>
            </a:r>
            <a:r>
              <a:rPr lang="en-US" dirty="0" err="1">
                <a:solidFill>
                  <a:schemeClr val="bg1"/>
                </a:solidFill>
              </a:rPr>
              <a:t>phytostabilization</a:t>
            </a:r>
            <a:r>
              <a:rPr lang="en-US" dirty="0">
                <a:solidFill>
                  <a:schemeClr val="bg1"/>
                </a:solidFill>
              </a:rPr>
              <a:t> of an extremely acidic Cu mine tailings. </a:t>
            </a:r>
            <a:r>
              <a:rPr lang="en-US" u="sng" dirty="0">
                <a:solidFill>
                  <a:schemeClr val="bg1"/>
                </a:solidFill>
              </a:rPr>
              <a:t>Soil Biology &amp; Biochemistry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="1" dirty="0">
                <a:solidFill>
                  <a:schemeClr val="bg1"/>
                </a:solidFill>
              </a:rPr>
              <a:t>114</a:t>
            </a:r>
            <a:r>
              <a:rPr lang="en-US" dirty="0">
                <a:solidFill>
                  <a:schemeClr val="bg1"/>
                </a:solidFill>
              </a:rPr>
              <a:t>: 25-58.</a:t>
            </a:r>
          </a:p>
          <a:p>
            <a:r>
              <a:rPr lang="en-US" dirty="0">
                <a:solidFill>
                  <a:schemeClr val="bg1"/>
                </a:solidFill>
              </a:rPr>
              <a:t>You, F., R. </a:t>
            </a:r>
            <a:r>
              <a:rPr lang="en-US" dirty="0" err="1">
                <a:solidFill>
                  <a:schemeClr val="bg1"/>
                </a:solidFill>
              </a:rPr>
              <a:t>Dalal</a:t>
            </a:r>
            <a:r>
              <a:rPr lang="en-US" dirty="0">
                <a:solidFill>
                  <a:schemeClr val="bg1"/>
                </a:solidFill>
              </a:rPr>
              <a:t> and L. Huang (2018a). Initiation of soil formation in weathered sulfidic Cu-Pb-Zn tailings under subtropical and semi-arid climatic conditions. </a:t>
            </a:r>
            <a:r>
              <a:rPr lang="en-US" u="sng" dirty="0">
                <a:solidFill>
                  <a:schemeClr val="bg1"/>
                </a:solidFill>
              </a:rPr>
              <a:t>Chemosphere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="1" dirty="0">
                <a:solidFill>
                  <a:schemeClr val="bg1"/>
                </a:solidFill>
              </a:rPr>
              <a:t>204</a:t>
            </a:r>
            <a:r>
              <a:rPr lang="en-US" dirty="0">
                <a:solidFill>
                  <a:schemeClr val="bg1"/>
                </a:solidFill>
              </a:rPr>
              <a:t>: 318-326.</a:t>
            </a:r>
          </a:p>
          <a:p>
            <a:r>
              <a:rPr lang="en-US" dirty="0">
                <a:solidFill>
                  <a:schemeClr val="bg1"/>
                </a:solidFill>
              </a:rPr>
              <a:t>You, F., R. </a:t>
            </a:r>
            <a:r>
              <a:rPr lang="en-US" dirty="0" err="1">
                <a:solidFill>
                  <a:schemeClr val="bg1"/>
                </a:solidFill>
              </a:rPr>
              <a:t>Dalal</a:t>
            </a:r>
            <a:r>
              <a:rPr lang="en-US" dirty="0">
                <a:solidFill>
                  <a:schemeClr val="bg1"/>
                </a:solidFill>
              </a:rPr>
              <a:t> and L. Huang (2018b). Biochar and biomass organic amendments shaped different dominance of </a:t>
            </a:r>
            <a:r>
              <a:rPr lang="en-US" dirty="0" err="1">
                <a:solidFill>
                  <a:schemeClr val="bg1"/>
                </a:solidFill>
              </a:rPr>
              <a:t>lithoautotrphs</a:t>
            </a:r>
            <a:r>
              <a:rPr lang="en-US" dirty="0">
                <a:solidFill>
                  <a:schemeClr val="bg1"/>
                </a:solidFill>
              </a:rPr>
              <a:t> and organoheterotrophs in microbial communities colonizing neutral copper (Cu)-molybdenum (Mo)-gold (Au) tailings. </a:t>
            </a:r>
            <a:r>
              <a:rPr lang="en-US" u="sng" dirty="0" err="1">
                <a:solidFill>
                  <a:schemeClr val="bg1"/>
                </a:solidFill>
              </a:rPr>
              <a:t>Geoderma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="1" dirty="0">
                <a:solidFill>
                  <a:schemeClr val="bg1"/>
                </a:solidFill>
              </a:rPr>
              <a:t>309</a:t>
            </a:r>
            <a:r>
              <a:rPr lang="en-US" dirty="0">
                <a:solidFill>
                  <a:schemeClr val="bg1"/>
                </a:solidFill>
              </a:rPr>
              <a:t>: 110-110.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F0764F51-1567-4FAD-BDEB-8C32F05ED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57975" y="191387"/>
            <a:ext cx="7385401" cy="56129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902BA8-A4C5-42EC-8A1B-50AC3F0DBE5E}"/>
              </a:ext>
            </a:extLst>
          </p:cNvPr>
          <p:cNvSpPr/>
          <p:nvPr/>
        </p:nvSpPr>
        <p:spPr>
          <a:xfrm>
            <a:off x="5631712" y="5832733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Valentin-Vargas, A., J. Neilson, R. Root, J. </a:t>
            </a:r>
            <a:r>
              <a:rPr lang="en-US" sz="1000" dirty="0" err="1"/>
              <a:t>Chorover</a:t>
            </a:r>
            <a:r>
              <a:rPr lang="en-US" sz="1000" dirty="0"/>
              <a:t> and R. Maier (2018). Treatment impacts on temporal microbial community dynamics during </a:t>
            </a:r>
            <a:r>
              <a:rPr lang="en-US" sz="1000" dirty="0" err="1"/>
              <a:t>phytostablization</a:t>
            </a:r>
            <a:r>
              <a:rPr lang="en-US" sz="1000" dirty="0"/>
              <a:t> of acid-generating mine tailings in semiarid regions. Science of the Total Environment 618: 357-368.</a:t>
            </a:r>
          </a:p>
        </p:txBody>
      </p:sp>
    </p:spTree>
    <p:extLst>
      <p:ext uri="{BB962C8B-B14F-4D97-AF65-F5344CB8AC3E}">
        <p14:creationId xmlns:p14="http://schemas.microsoft.com/office/powerpoint/2010/main" val="241891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126C-2BF3-4A15-AC89-69066CD4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E133-3901-4793-94E7-CB1680BEE8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Liming rates</a:t>
            </a:r>
          </a:p>
          <a:p>
            <a:pPr lvl="1"/>
            <a:r>
              <a:rPr lang="en-US" dirty="0"/>
              <a:t>pH 3.5</a:t>
            </a:r>
          </a:p>
          <a:p>
            <a:pPr lvl="1"/>
            <a:r>
              <a:rPr lang="en-US" dirty="0"/>
              <a:t>ABA -36 t/</a:t>
            </a:r>
            <a:r>
              <a:rPr lang="en-US" dirty="0" err="1"/>
              <a:t>kt</a:t>
            </a:r>
            <a:endParaRPr lang="en-US" dirty="0"/>
          </a:p>
          <a:p>
            <a:pPr lvl="1"/>
            <a:r>
              <a:rPr lang="en-US" dirty="0"/>
              <a:t>SMP  32 t/</a:t>
            </a:r>
            <a:r>
              <a:rPr lang="en-US" dirty="0" err="1"/>
              <a:t>kt</a:t>
            </a:r>
            <a:endParaRPr lang="en-US" dirty="0"/>
          </a:p>
          <a:p>
            <a:pPr lvl="1"/>
            <a:r>
              <a:rPr lang="en-US" dirty="0"/>
              <a:t>Lime Rate 70 ton lime/acre - 24”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71BC2-52DB-4CC2-A72E-AFF19C95BA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Organic Matter Application</a:t>
            </a:r>
          </a:p>
          <a:p>
            <a:pPr lvl="1"/>
            <a:r>
              <a:rPr lang="en-US" dirty="0"/>
              <a:t>OM% = 4.9</a:t>
            </a:r>
          </a:p>
          <a:p>
            <a:pPr lvl="1"/>
            <a:r>
              <a:rPr lang="en-US" dirty="0"/>
              <a:t>Compost Rate 80 yards/acre – 6”</a:t>
            </a:r>
          </a:p>
          <a:p>
            <a:pPr lvl="1"/>
            <a:endParaRPr lang="en-US" dirty="0"/>
          </a:p>
        </p:txBody>
      </p:sp>
      <p:pic>
        <p:nvPicPr>
          <p:cNvPr id="6" name="Picture 5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E7FA7081-2435-46EA-A243-563FD16618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046" y="3835907"/>
            <a:ext cx="4937854" cy="27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30F9-1F71-4C0A-891C-DAF99F41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1" y="54866"/>
            <a:ext cx="11989879" cy="648519"/>
          </a:xfrm>
        </p:spPr>
        <p:txBody>
          <a:bodyPr>
            <a:normAutofit fontScale="90000"/>
          </a:bodyPr>
          <a:lstStyle/>
          <a:p>
            <a:r>
              <a:rPr lang="en-US" dirty="0"/>
              <a:t>soil sampling breakdown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21A6D-94B2-4390-9B15-7B94A8418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530" y="799195"/>
            <a:ext cx="7074219" cy="4387402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>
                <a:solidFill>
                  <a:schemeClr val="tx1"/>
                </a:solidFill>
              </a:rPr>
              <a:t>Due to heterogeneity of former mill tailings, prelim geochemical tests were necessary to determine proper rates at DTA 1, 2, &amp; 3</a:t>
            </a:r>
          </a:p>
          <a:p>
            <a:r>
              <a:rPr lang="en-US" sz="2900" dirty="0">
                <a:solidFill>
                  <a:schemeClr val="tx1"/>
                </a:solidFill>
              </a:rPr>
              <a:t>Phytostabilization proposed for DTA 1, 2, &amp; 3</a:t>
            </a:r>
          </a:p>
          <a:p>
            <a:pPr lvl="1"/>
            <a:r>
              <a:rPr lang="en-US" sz="2700" dirty="0">
                <a:solidFill>
                  <a:schemeClr val="tx1"/>
                </a:solidFill>
              </a:rPr>
              <a:t>Composite samples taken at each area for pH, sulfate/sulfur, metals, nutrients, etc.</a:t>
            </a:r>
          </a:p>
          <a:p>
            <a:pPr lvl="1"/>
            <a:r>
              <a:rPr lang="en-US" sz="2800" dirty="0"/>
              <a:t>Composite sample of 30 samples for each DTA as per Smith </a:t>
            </a:r>
            <a:r>
              <a:rPr lang="en-US" sz="2800" i="1" dirty="0"/>
              <a:t>et al</a:t>
            </a:r>
            <a:r>
              <a:rPr lang="en-US" sz="2800" dirty="0"/>
              <a:t>., 2000</a:t>
            </a:r>
            <a:r>
              <a:rPr lang="en-US" sz="2800" baseline="30000" dirty="0"/>
              <a:t>1</a:t>
            </a:r>
            <a:endParaRPr lang="en-US" sz="2700" dirty="0">
              <a:solidFill>
                <a:schemeClr val="tx1"/>
              </a:solidFill>
            </a:endParaRPr>
          </a:p>
          <a:p>
            <a:pPr lvl="1"/>
            <a:r>
              <a:rPr lang="en-US" sz="2700" dirty="0">
                <a:solidFill>
                  <a:schemeClr val="tx1"/>
                </a:solidFill>
              </a:rPr>
              <a:t>Based on soil sample results, germination tests performed using ryegrass seeds and various amendment rates</a:t>
            </a:r>
          </a:p>
          <a:p>
            <a:pPr lvl="1"/>
            <a:r>
              <a:rPr lang="en-US" sz="2700" dirty="0">
                <a:solidFill>
                  <a:schemeClr val="tx1"/>
                </a:solidFill>
              </a:rPr>
              <a:t>Lime rate testing to achieve pH 5.5-7.5</a:t>
            </a:r>
          </a:p>
          <a:p>
            <a:pPr lvl="2"/>
            <a:r>
              <a:rPr lang="en-US" sz="2700" dirty="0">
                <a:solidFill>
                  <a:schemeClr val="tx1"/>
                </a:solidFill>
              </a:rPr>
              <a:t>Intervals of 10 from 0-60 tons/acre</a:t>
            </a:r>
          </a:p>
          <a:p>
            <a:pPr lvl="1"/>
            <a:endParaRPr lang="en-US" dirty="0"/>
          </a:p>
          <a:p>
            <a:endParaRPr lang="en-US" sz="3467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5B5C1B-CF66-4C38-AFB5-662E91DE33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980" y="799195"/>
            <a:ext cx="3841198" cy="2998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8B0D42-0323-4A33-B91B-ABB1851C4D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9838" y="2484220"/>
            <a:ext cx="4915661" cy="2817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548E9D-B675-4EAF-B9AA-6A5342A189ED}"/>
              </a:ext>
            </a:extLst>
          </p:cNvPr>
          <p:cNvSpPr txBox="1"/>
          <p:nvPr/>
        </p:nvSpPr>
        <p:spPr>
          <a:xfrm>
            <a:off x="1581912" y="6224658"/>
            <a:ext cx="5705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/>
              <a:t>1.</a:t>
            </a:r>
            <a:r>
              <a:rPr lang="en-US" sz="1000" dirty="0"/>
              <a:t>Smith, K., Ramsey, C. and Hageman, P. (2000) Sampling strategy for the rapid screening of mine-waste dumps on abandoned mine-waste dumps on abandoned mine lands.  USGS Open-File Report 00-016</a:t>
            </a:r>
          </a:p>
        </p:txBody>
      </p:sp>
    </p:spTree>
    <p:extLst>
      <p:ext uri="{BB962C8B-B14F-4D97-AF65-F5344CB8AC3E}">
        <p14:creationId xmlns:p14="http://schemas.microsoft.com/office/powerpoint/2010/main" val="42534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CBCF-B263-4201-B556-F96E56D2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Amendment refinement phase 2 – lime addition trials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B15EC9-AA4B-4B39-BF14-7F83E56A6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150" y="2693371"/>
            <a:ext cx="4271963" cy="256204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3778DF-3BF7-426A-B765-2183D03D6E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75" y="2693371"/>
            <a:ext cx="4270375" cy="256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3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4E4A-15DE-4552-BECF-23A56A8B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417" y="167878"/>
            <a:ext cx="7729728" cy="1188720"/>
          </a:xfrm>
        </p:spPr>
        <p:txBody>
          <a:bodyPr/>
          <a:lstStyle/>
          <a:p>
            <a:r>
              <a:rPr lang="en-US" dirty="0"/>
              <a:t>Amendment refinement phase 1 – plant growth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C3E08-3F38-4E4C-A683-6FE141ECC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4229" y="1970909"/>
            <a:ext cx="4271771" cy="3101982"/>
          </a:xfrm>
        </p:spPr>
        <p:txBody>
          <a:bodyPr/>
          <a:lstStyle/>
          <a:p>
            <a:r>
              <a:rPr lang="en-US" dirty="0"/>
              <a:t>Composite sample of 30 samples for each DTA as per Smith </a:t>
            </a:r>
            <a:r>
              <a:rPr lang="en-US" i="1" dirty="0"/>
              <a:t>et al</a:t>
            </a:r>
            <a:r>
              <a:rPr lang="en-US" dirty="0"/>
              <a:t>., 2000</a:t>
            </a:r>
            <a:r>
              <a:rPr lang="en-US" baseline="30000" dirty="0"/>
              <a:t>1.</a:t>
            </a:r>
            <a:endParaRPr lang="en-US" dirty="0"/>
          </a:p>
          <a:p>
            <a:r>
              <a:rPr lang="en-US" dirty="0"/>
              <a:t>Evaluate various amendments for in-situ </a:t>
            </a:r>
            <a:r>
              <a:rPr lang="en-US" dirty="0" err="1"/>
              <a:t>phytostabilization</a:t>
            </a:r>
            <a:endParaRPr lang="en-US" dirty="0"/>
          </a:p>
          <a:p>
            <a:pPr lvl="1"/>
            <a:r>
              <a:rPr lang="en-US" dirty="0"/>
              <a:t>No Amendments (NIL)</a:t>
            </a:r>
          </a:p>
          <a:p>
            <a:pPr lvl="1"/>
            <a:r>
              <a:rPr lang="en-US" dirty="0"/>
              <a:t>As per EE/CA (L+C+B)</a:t>
            </a:r>
          </a:p>
          <a:p>
            <a:pPr lvl="1"/>
            <a:r>
              <a:rPr lang="en-US" dirty="0"/>
              <a:t>5% v/v Composed Forest Product (BH) </a:t>
            </a:r>
          </a:p>
          <a:p>
            <a:pPr lvl="1"/>
            <a:r>
              <a:rPr lang="en-US" dirty="0"/>
              <a:t>Seaweed + humate liquid (OPT-1)</a:t>
            </a:r>
          </a:p>
        </p:txBody>
      </p:sp>
      <p:pic>
        <p:nvPicPr>
          <p:cNvPr id="6" name="Content Placeholder 5" descr="A picture containing table, cup&#10;&#10;Description generated with very high confidence">
            <a:extLst>
              <a:ext uri="{FF2B5EF4-FFF2-40B4-BE49-F238E27FC236}">
                <a16:creationId xmlns:a16="http://schemas.microsoft.com/office/drawing/2014/main" id="{D77F3FF6-E10B-4151-9492-7AD9186EE9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369" y="2227957"/>
            <a:ext cx="4270375" cy="2402085"/>
          </a:xfrm>
        </p:spPr>
      </p:pic>
    </p:spTree>
    <p:extLst>
      <p:ext uri="{BB962C8B-B14F-4D97-AF65-F5344CB8AC3E}">
        <p14:creationId xmlns:p14="http://schemas.microsoft.com/office/powerpoint/2010/main" val="285006595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1185</Words>
  <Application>Microsoft Office PowerPoint</Application>
  <PresentationFormat>Widescreen</PresentationFormat>
  <Paragraphs>104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Parcel</vt:lpstr>
      <vt:lpstr>Custom Design</vt:lpstr>
      <vt:lpstr>Techniques to refine initial amendment selection for dispersed mine tailings reclamation</vt:lpstr>
      <vt:lpstr>Waldorf mine – project location</vt:lpstr>
      <vt:lpstr>Site Description</vt:lpstr>
      <vt:lpstr>Timeline of events</vt:lpstr>
      <vt:lpstr>In-Situ phytostablization</vt:lpstr>
      <vt:lpstr>Original estimates</vt:lpstr>
      <vt:lpstr>soil sampling breakdown</vt:lpstr>
      <vt:lpstr>Amendment refinement phase 2 – lime addition trials</vt:lpstr>
      <vt:lpstr>Amendment refinement phase 1 – plant growth tests</vt:lpstr>
      <vt:lpstr>Proposed 2017 project plan</vt:lpstr>
      <vt:lpstr>Post construction testing</vt:lpstr>
      <vt:lpstr>Post construction testing kinetic nag</vt:lpstr>
      <vt:lpstr>PowerPoint Presentation</vt:lpstr>
      <vt:lpstr>Post construction testing Acid Buffering Characterization curve</vt:lpstr>
      <vt:lpstr>PowerPoint Presentation</vt:lpstr>
      <vt:lpstr>Pre and Post (Year 1) conditions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Techniques to refine initial amendment selection for dispersed mine tailings reclamation</dc:title>
  <dc:creator>Andrew Harley (Duraroot)</dc:creator>
  <cp:lastModifiedBy>Kevin Wolter</cp:lastModifiedBy>
  <cp:revision>2</cp:revision>
  <dcterms:created xsi:type="dcterms:W3CDTF">2019-06-06T13:29:46Z</dcterms:created>
  <dcterms:modified xsi:type="dcterms:W3CDTF">2019-06-17T18:17:17Z</dcterms:modified>
</cp:coreProperties>
</file>