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  <p:sldMasterId id="2147483660" r:id="rId2"/>
  </p:sldMasterIdLst>
  <p:notesMasterIdLst>
    <p:notesMasterId r:id="rId48"/>
  </p:notesMasterIdLst>
  <p:handoutMasterIdLst>
    <p:handoutMasterId r:id="rId49"/>
  </p:handoutMasterIdLst>
  <p:sldIdLst>
    <p:sldId id="281" r:id="rId3"/>
    <p:sldId id="346" r:id="rId4"/>
    <p:sldId id="348" r:id="rId5"/>
    <p:sldId id="283" r:id="rId6"/>
    <p:sldId id="340" r:id="rId7"/>
    <p:sldId id="263" r:id="rId8"/>
    <p:sldId id="324" r:id="rId9"/>
    <p:sldId id="320" r:id="rId10"/>
    <p:sldId id="334" r:id="rId11"/>
    <p:sldId id="347" r:id="rId12"/>
    <p:sldId id="332" r:id="rId13"/>
    <p:sldId id="337" r:id="rId14"/>
    <p:sldId id="345" r:id="rId15"/>
    <p:sldId id="271" r:id="rId16"/>
    <p:sldId id="321" r:id="rId17"/>
    <p:sldId id="336" r:id="rId18"/>
    <p:sldId id="319" r:id="rId19"/>
    <p:sldId id="261" r:id="rId20"/>
    <p:sldId id="328" r:id="rId21"/>
    <p:sldId id="341" r:id="rId22"/>
    <p:sldId id="309" r:id="rId23"/>
    <p:sldId id="284" r:id="rId24"/>
    <p:sldId id="286" r:id="rId25"/>
    <p:sldId id="300" r:id="rId26"/>
    <p:sldId id="295" r:id="rId27"/>
    <p:sldId id="301" r:id="rId28"/>
    <p:sldId id="302" r:id="rId29"/>
    <p:sldId id="298" r:id="rId30"/>
    <p:sldId id="303" r:id="rId31"/>
    <p:sldId id="329" r:id="rId32"/>
    <p:sldId id="306" r:id="rId33"/>
    <p:sldId id="294" r:id="rId34"/>
    <p:sldId id="343" r:id="rId35"/>
    <p:sldId id="304" r:id="rId36"/>
    <p:sldId id="342" r:id="rId37"/>
    <p:sldId id="318" r:id="rId38"/>
    <p:sldId id="344" r:id="rId39"/>
    <p:sldId id="331" r:id="rId40"/>
    <p:sldId id="323" r:id="rId41"/>
    <p:sldId id="316" r:id="rId42"/>
    <p:sldId id="293" r:id="rId43"/>
    <p:sldId id="310" r:id="rId44"/>
    <p:sldId id="349" r:id="rId45"/>
    <p:sldId id="299" r:id="rId46"/>
    <p:sldId id="278" r:id="rId47"/>
  </p:sldIdLst>
  <p:sldSz cx="9144000" cy="6858000" type="screen4x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notesViewPr>
    <p:cSldViewPr snapToGrid="0" snapToObjects="1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E06424F-3CA2-3B4D-BE99-8CFAD3C5F13E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11A4A04-0085-9C45-9A29-66B977A1A0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2367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DFD199-C7E0-1546-B213-5E2013A21B93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030AF5C-D811-6F4F-9234-322265A9C1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8337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E5FB-29BE-4EA2-BD42-DE1357D83457}" type="datetime1">
              <a:rPr lang="en-US" smtClean="0"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FBC Data Summary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90A1-CBA6-3845-8C2F-059777947C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7390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5379-111A-4FDA-856B-4B4EF1CA41A6}" type="datetime1">
              <a:rPr lang="en-US" smtClean="0"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FBC Data Summary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90A1-CBA6-3845-8C2F-059777947C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090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A991-154B-4EA9-9CD6-0095B2551D8E}" type="datetime1">
              <a:rPr lang="en-US" smtClean="0"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FBC Data Summary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90A1-CBA6-3845-8C2F-059777947C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712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5ADB-3D92-4448-AF07-F6846240FCF3}" type="datetime1">
              <a:rPr lang="en-US" smtClean="0"/>
              <a:t>6/17/2019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FBC Data Summary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395E-D216-1E4F-9333-5FA852E6CE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312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2C35-AB80-476C-A7C2-BED203FBDD45}" type="datetime1">
              <a:rPr lang="en-US" smtClean="0"/>
              <a:t>6/17/2019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FBC Data Summary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395E-D216-1E4F-9333-5FA852E6CE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406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301E-2272-419A-9F87-4269A3217C4D}" type="datetime1">
              <a:rPr lang="en-US" smtClean="0"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FBC Data Summary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90A1-CBA6-3845-8C2F-059777947C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094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8E93-8236-4EBE-8AD4-902B8F05EC6E}" type="datetime1">
              <a:rPr lang="en-US" smtClean="0"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FBC Data Summary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90A1-CBA6-3845-8C2F-059777947C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75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03E0-37E3-4BA2-ACAB-7EF71E10333F}" type="datetime1">
              <a:rPr lang="en-US" smtClean="0"/>
              <a:t>6/17/2019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FBC Data Summary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90A1-CBA6-3845-8C2F-059777947C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69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3C70-FE7B-4276-8815-EB3B4E9E9793}" type="datetime1">
              <a:rPr lang="en-US" smtClean="0"/>
              <a:t>6/17/2019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FBC Data Summary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90A1-CBA6-3845-8C2F-059777947C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225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4138E-229A-4002-97E5-EBCEC30C27DF}" type="datetime1">
              <a:rPr lang="en-US" smtClean="0"/>
              <a:t>6/17/2019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FBC Data Summary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90A1-CBA6-3845-8C2F-059777947C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34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3734-ECBC-45C4-9C04-28605E7CFEE7}" type="datetime1">
              <a:rPr lang="en-US" smtClean="0"/>
              <a:t>6/17/2019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FBC Data Summary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90A1-CBA6-3845-8C2F-059777947C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6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3FF4-FEA4-4B8C-B5A3-EE3FE1655EAA}" type="datetime1">
              <a:rPr lang="en-US" smtClean="0"/>
              <a:t>6/17/2019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FBC Data Summary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90A1-CBA6-3845-8C2F-059777947C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387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3909-EFBE-4EED-8950-8EEA0319EFED}" type="datetime1">
              <a:rPr lang="en-US" smtClean="0"/>
              <a:t>6/17/2019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FBC Data Summary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90A1-CBA6-3845-8C2F-059777947C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357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661344"/>
            <a:ext cx="2133600" cy="196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9B10BFD9-02F5-4886-8D02-DD9B48F10716}" type="datetime1">
              <a:rPr lang="en-US" smtClean="0"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51910"/>
            <a:ext cx="2895600" cy="2094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 FBC Data Summary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43746" y="649489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SLIDE </a:t>
            </a:r>
            <a:fld id="{C42290A1-CBA6-3845-8C2F-059777947C9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KCHtemplatePPT2.pdf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52" b="54085"/>
          <a:stretch/>
        </p:blipFill>
        <p:spPr>
          <a:xfrm>
            <a:off x="0" y="6200775"/>
            <a:ext cx="9144000" cy="2619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2849" y="6524819"/>
            <a:ext cx="1353057" cy="21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84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291"/>
            <a:ext cx="9143244" cy="11581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436470"/>
            <a:ext cx="8229600" cy="720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0DCC2-CCE8-4C3D-8333-1FBC76524844}" type="datetime1">
              <a:rPr lang="en-US" smtClean="0"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FBC Data Summary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A395E-D216-1E4F-9333-5FA852E6CE9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41" descr="ENER_6013_Revised_L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2167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C36786-7AA8-A344-8CCB-CDA1EC63C158}" type="datetimeFigureOut">
              <a:rPr lang="en-US" smtClean="0"/>
              <a:pPr/>
              <a:t>6/17/2019</a:t>
            </a:fld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62C961-5FB1-0046-9B8F-B5A9EEA70A3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96647"/>
            <a:ext cx="91440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0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5A499-F525-40EF-A49C-B8006AD28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746" y="5371486"/>
            <a:ext cx="8229600" cy="700881"/>
          </a:xfrm>
        </p:spPr>
        <p:txBody>
          <a:bodyPr>
            <a:normAutofit fontScale="90000"/>
          </a:bodyPr>
          <a:lstStyle/>
          <a:p>
            <a:r>
              <a:rPr lang="en-US" sz="2000" b="1" dirty="0"/>
              <a:t>Rumsey Mill &amp; Fred Burr Creek Site Characterization</a:t>
            </a:r>
            <a:br>
              <a:rPr lang="en-US" sz="2000" b="1" dirty="0"/>
            </a:br>
            <a:endParaRPr lang="en-US" sz="2000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512496-D44D-4DD7-8D21-3BA56390C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A25A-AFA2-41CA-AB48-3ADBE369C3CA}" type="datetime1">
              <a:rPr lang="en-US" smtClean="0"/>
              <a:t>6/17/2019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6979FC-21B2-4606-9E30-EE308B6EB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FBC Data Summary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2F0D34-F2D3-43AA-9066-0B50A0DC5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90A1-CBA6-3845-8C2F-059777947C9B}" type="slidenum">
              <a:rPr lang="en-US" smtClean="0"/>
              <a:t>1</a:t>
            </a:fld>
            <a:endParaRPr lang="en-US" dirty="0"/>
          </a:p>
        </p:txBody>
      </p:sp>
      <p:pic>
        <p:nvPicPr>
          <p:cNvPr id="1026" name="Picture 2" descr="M:\CLIENTS\TU\Fred_Burr_Creek\Documents\July 2018 Field Investigation Tech Memo\Photos\IMG_20180726_1604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2663" y="98226"/>
            <a:ext cx="6988602" cy="524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705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D2ED1-6454-4A81-B42A-B38D6A33A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9F2765-AF27-46CC-8DEE-AF0309C69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4138E-229A-4002-97E5-EBCEC30C27DF}" type="datetime1">
              <a:rPr lang="en-US" smtClean="0"/>
              <a:t>6/17/2019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FA08CE-8C3D-41D9-9A94-CEC094526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FBC Data Summary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893B25-9BB4-4EA3-A8EA-FDF8751C3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90A1-CBA6-3845-8C2F-059777947C9B}" type="slidenum">
              <a:rPr lang="en-US" smtClean="0"/>
              <a:t>10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A78569-F7EF-4F05-A9FA-44E7BC31B1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25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25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E8759-CC28-46EE-87D4-72889AC4F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8991"/>
            <a:ext cx="8229600" cy="499085"/>
          </a:xfrm>
        </p:spPr>
        <p:txBody>
          <a:bodyPr>
            <a:normAutofit/>
          </a:bodyPr>
          <a:lstStyle/>
          <a:p>
            <a:r>
              <a:rPr lang="en-US" sz="1600" dirty="0"/>
              <a:t>Historic Soil Data in Vicinity of Mill and Reclaimed Areas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2EFBF9-8A8E-4120-83D9-ABA3B0C7D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65DA7F-2595-4417-B1C0-F85C3493AD56}" type="datetime1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6/17/2019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3B2B23-5689-47A7-B4E0-F923ECABB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FBC Data Summary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D638C9-416A-426A-81F7-F7D303B79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290A1-CBA6-3845-8C2F-059777947C9B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DFB7B9-A373-44DC-B38C-499C7C2FFF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16" y="668822"/>
            <a:ext cx="7141767" cy="55203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5AD4FA-9CBB-4439-8559-04316909E6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44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51BDC02-C8DD-4FD7-85FC-83A312271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13234"/>
            <a:ext cx="8229600" cy="563562"/>
          </a:xfrm>
        </p:spPr>
        <p:txBody>
          <a:bodyPr>
            <a:normAutofit/>
          </a:bodyPr>
          <a:lstStyle/>
          <a:p>
            <a:r>
              <a:rPr lang="en-US" sz="1600" dirty="0"/>
              <a:t>Reclaimed Bare/Tailings Areas (left) and Repository (right) (From LMRC and WET, 2003)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9C113E-9487-47EB-A0B8-CC370E42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290A1-CBA6-3845-8C2F-059777947C9B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06512496-D44D-4DD7-8D21-3BA56390C6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661344"/>
            <a:ext cx="2133600" cy="196656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50A927-6631-4B8E-BA51-8EB83DE2CA51}" type="datetime1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6/17/2019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56979FC-21B2-4606-9E30-EE308B6EB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51910"/>
            <a:ext cx="2895600" cy="20943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FBC Data Summary Presentation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D592BF-1F0A-44E1-97B6-A8038CC4C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58" y="1081204"/>
            <a:ext cx="3933718" cy="31146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20EA61-56F7-4FD2-875B-ADA34FC37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967" y="1081203"/>
            <a:ext cx="399097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36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2F2A96-2C93-48C9-B0B8-B23E2C605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68512-5B1D-4759-8C09-16033262EDDE}" type="datetime1">
              <a:rPr lang="en-US" smtClean="0"/>
              <a:t>6/17/2019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56E658-668F-4817-8DE0-C4EE9B24B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FBC Data Summary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2F0B1-3460-4FAC-A4A1-B2CE28CEA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90A1-CBA6-3845-8C2F-059777947C9B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BEDD17-BB1A-4AE7-8E82-1CF854FE41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E8759-CC28-46EE-87D4-72889AC4F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2EFBF9-8A8E-4120-83D9-ABA3B0C7D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DB34B5-31A6-4366-9B2B-1C2D4C3C3EB5}" type="datetime1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6/17/2019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3B2B23-5689-47A7-B4E0-F923ECABB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FBC Data Summary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D638C9-416A-426A-81F7-F7D303B79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290A1-CBA6-3845-8C2F-059777947C9B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04887C-186F-4EF6-865B-202CD4786A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90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9DD40-D397-4FA4-ACA9-C9DE6DDBA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290A1-CBA6-3845-8C2F-059777947C9B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3189E0-0DC4-4775-ADC6-97245D8AD8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74700"/>
            <a:ext cx="9144000" cy="6696075"/>
          </a:xfrm>
          <a:prstGeom prst="rect">
            <a:avLst/>
          </a:prstGeom>
        </p:spPr>
      </p:pic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06512496-D44D-4DD7-8D21-3BA56390C6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661344"/>
            <a:ext cx="2133600" cy="196656"/>
          </a:xfrm>
        </p:spPr>
        <p:txBody>
          <a:bodyPr/>
          <a:lstStyle/>
          <a:p>
            <a:fld id="{E372FF79-6748-4259-B10B-E50350E93BF8}" type="datetime1">
              <a:rPr lang="en-US" smtClean="0"/>
              <a:t>6/17/2019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56979FC-21B2-4606-9E30-EE308B6EB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51910"/>
            <a:ext cx="2895600" cy="209434"/>
          </a:xfrm>
        </p:spPr>
        <p:txBody>
          <a:bodyPr/>
          <a:lstStyle/>
          <a:p>
            <a:r>
              <a:rPr lang="en-US" dirty="0"/>
              <a:t> FBC Data Summary Presentation</a:t>
            </a:r>
          </a:p>
        </p:txBody>
      </p:sp>
    </p:spTree>
    <p:extLst>
      <p:ext uri="{BB962C8B-B14F-4D97-AF65-F5344CB8AC3E}">
        <p14:creationId xmlns:p14="http://schemas.microsoft.com/office/powerpoint/2010/main" val="576058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FBAE3-FC1C-410B-8D69-D57C542A1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 Data Gaps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811F4C-FCBB-4338-8E68-F9AE4DFE4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Extent (lateral and depth) of contamination</a:t>
            </a:r>
          </a:p>
          <a:p>
            <a:pPr lvl="1"/>
            <a:r>
              <a:rPr lang="en-US" dirty="0"/>
              <a:t>Limited to historic mill site area</a:t>
            </a:r>
          </a:p>
          <a:p>
            <a:pPr lvl="1"/>
            <a:r>
              <a:rPr lang="en-US" dirty="0"/>
              <a:t>Many historic land disturbances</a:t>
            </a:r>
          </a:p>
          <a:p>
            <a:r>
              <a:rPr lang="en-US" dirty="0"/>
              <a:t>Sediment source to Creek</a:t>
            </a:r>
          </a:p>
          <a:p>
            <a:r>
              <a:rPr lang="en-US" dirty="0"/>
              <a:t>Groundwater Quality and effects on Fred Burr Creek</a:t>
            </a:r>
          </a:p>
          <a:p>
            <a:r>
              <a:rPr lang="en-US" dirty="0"/>
              <a:t>Roads/Construction materials</a:t>
            </a:r>
          </a:p>
          <a:p>
            <a:r>
              <a:rPr lang="en-US" dirty="0"/>
              <a:t>Effect of recent flood  flows on stream sediment chemistry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8855C0-3D6A-46F4-A9D5-3F8F7D273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0AE90B-4866-45A7-AD03-7662CF21594F}" type="datetime1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6/17/2019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8E4B7D-FEF9-4FFC-BA51-908E7FCDE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FBC Data Summary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728CC9-D156-44FB-A902-931BA3AF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290A1-CBA6-3845-8C2F-059777947C9B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8276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F0BB0-BB3D-4869-8BCA-A996B55F7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292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Field Investigation</a:t>
            </a:r>
            <a:br>
              <a:rPr lang="en-US" dirty="0"/>
            </a:b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01B53-F726-4DD1-8C48-95BF9C93B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90A1-CBA6-3845-8C2F-059777947C9B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06512496-D44D-4DD7-8D21-3BA56390C6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661344"/>
            <a:ext cx="2133600" cy="196656"/>
          </a:xfrm>
        </p:spPr>
        <p:txBody>
          <a:bodyPr/>
          <a:lstStyle/>
          <a:p>
            <a:fld id="{68249C65-6248-47C3-AE7F-E9DDD1BFD3B2}" type="datetime1">
              <a:rPr lang="en-US" smtClean="0"/>
              <a:t>6/17/2019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56979FC-21B2-4606-9E30-EE308B6EB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51910"/>
            <a:ext cx="2895600" cy="209434"/>
          </a:xfrm>
        </p:spPr>
        <p:txBody>
          <a:bodyPr/>
          <a:lstStyle/>
          <a:p>
            <a:r>
              <a:rPr lang="en-US" dirty="0"/>
              <a:t> FBC Data Summary Presentation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DA82617-AF1A-4468-B829-1A25E0A8FF59}"/>
              </a:ext>
            </a:extLst>
          </p:cNvPr>
          <p:cNvSpPr txBox="1">
            <a:spLocks/>
          </p:cNvSpPr>
          <p:nvPr/>
        </p:nvSpPr>
        <p:spPr>
          <a:xfrm>
            <a:off x="457200" y="140368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Objective:  Define extent and degree of milling contamination in upper FBC</a:t>
            </a:r>
          </a:p>
          <a:p>
            <a:r>
              <a:rPr lang="en-US" sz="1800" dirty="0"/>
              <a:t>Sampling and Analysis Plan</a:t>
            </a:r>
          </a:p>
          <a:p>
            <a:pPr lvl="1"/>
            <a:r>
              <a:rPr lang="en-US" sz="1600" dirty="0"/>
              <a:t>Focused soil/tailings sampling from soil pits in the upper (mill area) FBC floodplain (no access)</a:t>
            </a:r>
          </a:p>
          <a:p>
            <a:pPr lvl="1"/>
            <a:r>
              <a:rPr lang="en-US" sz="1600" dirty="0"/>
              <a:t>Soil/Tailings sampling from soil pits along transects between mill site and moraine crest</a:t>
            </a:r>
          </a:p>
          <a:p>
            <a:pPr lvl="2"/>
            <a:r>
              <a:rPr lang="en-US" sz="1600" dirty="0"/>
              <a:t>XRF analysis permits real time decision making and saves $</a:t>
            </a:r>
          </a:p>
          <a:p>
            <a:pPr lvl="2"/>
            <a:r>
              <a:rPr lang="en-US" sz="1600" dirty="0"/>
              <a:t>Laboratory confirmation samples</a:t>
            </a:r>
          </a:p>
          <a:p>
            <a:pPr lvl="1"/>
            <a:r>
              <a:rPr lang="en-US" sz="1600" dirty="0"/>
              <a:t>Sediment sampling at select locations (similar to previous efforts)</a:t>
            </a:r>
          </a:p>
          <a:p>
            <a:pPr lvl="1"/>
            <a:r>
              <a:rPr lang="en-US" sz="1600" dirty="0"/>
              <a:t>Limited co-located surface water samples to correlate to stream sediment results</a:t>
            </a:r>
          </a:p>
          <a:p>
            <a:pPr lvl="1"/>
            <a:r>
              <a:rPr lang="en-US" sz="1600" dirty="0"/>
              <a:t>Groundwater observations/sampling to:</a:t>
            </a:r>
          </a:p>
          <a:p>
            <a:pPr lvl="2"/>
            <a:r>
              <a:rPr lang="en-US" sz="1600" dirty="0"/>
              <a:t>Note depth to GW in soil pits</a:t>
            </a:r>
          </a:p>
          <a:p>
            <a:pPr lvl="2"/>
            <a:r>
              <a:rPr lang="en-US" sz="1600" dirty="0"/>
              <a:t>Install piezometers for seasonal measurements of GW levels</a:t>
            </a:r>
          </a:p>
        </p:txBody>
      </p:sp>
    </p:spTree>
    <p:extLst>
      <p:ext uri="{BB962C8B-B14F-4D97-AF65-F5344CB8AC3E}">
        <p14:creationId xmlns:p14="http://schemas.microsoft.com/office/powerpoint/2010/main" val="187469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04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Sampling Methods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BCF50A-71CD-4A41-9DA9-CBAA643F0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904" y="709865"/>
            <a:ext cx="8454189" cy="53700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Soil</a:t>
            </a:r>
          </a:p>
          <a:p>
            <a:pPr lvl="1"/>
            <a:r>
              <a:rPr lang="en-US" dirty="0"/>
              <a:t>11 Hand-dug pits</a:t>
            </a:r>
          </a:p>
          <a:p>
            <a:pPr lvl="1"/>
            <a:r>
              <a:rPr lang="en-US" dirty="0"/>
              <a:t>39 Mini excavator (larger)</a:t>
            </a:r>
          </a:p>
          <a:p>
            <a:pPr lvl="1"/>
            <a:r>
              <a:rPr lang="en-US" dirty="0"/>
              <a:t>147 XRF samples from various depths</a:t>
            </a:r>
          </a:p>
          <a:p>
            <a:r>
              <a:rPr lang="en-US" dirty="0"/>
              <a:t>Sediment</a:t>
            </a:r>
          </a:p>
          <a:p>
            <a:pPr lvl="1"/>
            <a:r>
              <a:rPr lang="en-US" dirty="0"/>
              <a:t>5 samples from low-energy sections of FBC channel</a:t>
            </a:r>
          </a:p>
          <a:p>
            <a:r>
              <a:rPr lang="en-US" dirty="0"/>
              <a:t>Surface Water (SW)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4 samples co-located with sediment samples</a:t>
            </a:r>
          </a:p>
          <a:p>
            <a:r>
              <a:rPr lang="en-US" dirty="0"/>
              <a:t>Groundwater (GW)</a:t>
            </a:r>
          </a:p>
          <a:p>
            <a:pPr lvl="1"/>
            <a:r>
              <a:rPr lang="en-US" dirty="0"/>
              <a:t>6 piezometers installed in soil pits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90A1-CBA6-3845-8C2F-059777947C9B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06512496-D44D-4DD7-8D21-3BA56390C6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661344"/>
            <a:ext cx="2133600" cy="196656"/>
          </a:xfrm>
        </p:spPr>
        <p:txBody>
          <a:bodyPr/>
          <a:lstStyle/>
          <a:p>
            <a:fld id="{B671EF61-A1A7-4865-8D5D-4F0DADBFC00A}" type="datetime1">
              <a:rPr lang="en-US" smtClean="0"/>
              <a:t>6/17/2019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56979FC-21B2-4606-9E30-EE308B6EB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51910"/>
            <a:ext cx="2895600" cy="209434"/>
          </a:xfrm>
        </p:spPr>
        <p:txBody>
          <a:bodyPr/>
          <a:lstStyle/>
          <a:p>
            <a:r>
              <a:rPr lang="en-US" dirty="0"/>
              <a:t> FBC Data Summary Presentation</a:t>
            </a:r>
          </a:p>
        </p:txBody>
      </p:sp>
    </p:spTree>
    <p:extLst>
      <p:ext uri="{BB962C8B-B14F-4D97-AF65-F5344CB8AC3E}">
        <p14:creationId xmlns:p14="http://schemas.microsoft.com/office/powerpoint/2010/main" val="2610550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04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QA/QC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BCF50A-71CD-4A41-9DA9-CBAA643F0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904" y="709865"/>
            <a:ext cx="8454189" cy="537009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Soil</a:t>
            </a:r>
          </a:p>
          <a:p>
            <a:pPr lvl="1"/>
            <a:r>
              <a:rPr lang="en-US" dirty="0"/>
              <a:t>Daily accuracy and precision using NIST Hg standards</a:t>
            </a:r>
          </a:p>
          <a:p>
            <a:pPr lvl="1"/>
            <a:r>
              <a:rPr lang="en-US" dirty="0"/>
              <a:t>Daily cross-contamination blanks</a:t>
            </a:r>
          </a:p>
          <a:p>
            <a:pPr lvl="1"/>
            <a:r>
              <a:rPr lang="en-US" dirty="0"/>
              <a:t>11 Field Duplicates</a:t>
            </a:r>
          </a:p>
          <a:p>
            <a:pPr lvl="1"/>
            <a:r>
              <a:rPr lang="en-US" dirty="0"/>
              <a:t>20 sample splits for lab physical &amp; chemical analyses</a:t>
            </a:r>
          </a:p>
          <a:p>
            <a:r>
              <a:rPr lang="en-US" dirty="0"/>
              <a:t>Sediment</a:t>
            </a:r>
          </a:p>
          <a:p>
            <a:pPr lvl="1"/>
            <a:r>
              <a:rPr lang="en-US" dirty="0"/>
              <a:t>1 Field Duplicate</a:t>
            </a:r>
          </a:p>
          <a:p>
            <a:pPr lvl="1"/>
            <a:r>
              <a:rPr lang="en-US" dirty="0"/>
              <a:t>All samples for lab analyses </a:t>
            </a:r>
          </a:p>
          <a:p>
            <a:pPr lvl="1"/>
            <a:r>
              <a:rPr lang="en-US" dirty="0"/>
              <a:t>All samples split for fine fraction (&lt; 63um) analysis of Hg</a:t>
            </a:r>
          </a:p>
          <a:p>
            <a:r>
              <a:rPr lang="en-US" dirty="0"/>
              <a:t>Surface Water (SW)</a:t>
            </a:r>
          </a:p>
          <a:p>
            <a:pPr lvl="1"/>
            <a:r>
              <a:rPr lang="en-US" dirty="0"/>
              <a:t>1 Field Duplicate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290A1-CBA6-3845-8C2F-059777947C9B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06512496-D44D-4DD7-8D21-3BA56390C6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661344"/>
            <a:ext cx="2133600" cy="196656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4DFC09-1ED1-4F81-BF6D-FAAA1A591DF5}" type="datetime1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6/17/2019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56979FC-21B2-4606-9E30-EE308B6EB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51910"/>
            <a:ext cx="2895600" cy="20943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FBC Data Summary Presentation</a:t>
            </a:r>
          </a:p>
        </p:txBody>
      </p:sp>
    </p:spTree>
    <p:extLst>
      <p:ext uri="{BB962C8B-B14F-4D97-AF65-F5344CB8AC3E}">
        <p14:creationId xmlns:p14="http://schemas.microsoft.com/office/powerpoint/2010/main" val="2517826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F0BB0-BB3D-4869-8BCA-A996B55F7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 Members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17D8B-2F6D-40DB-954E-B7E049016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1127"/>
            <a:ext cx="8229600" cy="5402179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Granite Headwaters Watershed Group</a:t>
            </a:r>
          </a:p>
          <a:p>
            <a:pPr lvl="2"/>
            <a:r>
              <a:rPr lang="en-US" dirty="0"/>
              <a:t>DNRC Grant</a:t>
            </a:r>
          </a:p>
          <a:p>
            <a:pPr lvl="1"/>
            <a:r>
              <a:rPr lang="en-US" dirty="0"/>
              <a:t>Trout Unlimited</a:t>
            </a:r>
          </a:p>
          <a:p>
            <a:pPr lvl="2"/>
            <a:r>
              <a:rPr lang="en-US" dirty="0"/>
              <a:t>Project Coordination</a:t>
            </a:r>
          </a:p>
          <a:p>
            <a:pPr lvl="1"/>
            <a:r>
              <a:rPr lang="en-US" dirty="0"/>
              <a:t>Landowners</a:t>
            </a:r>
          </a:p>
          <a:p>
            <a:pPr lvl="1"/>
            <a:r>
              <a:rPr lang="en-US" dirty="0"/>
              <a:t>KC Harvey Environmental</a:t>
            </a:r>
          </a:p>
          <a:p>
            <a:pPr lvl="2"/>
            <a:r>
              <a:rPr lang="en-US" dirty="0"/>
              <a:t>Natural Resource and Technical Lead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01B53-F726-4DD1-8C48-95BF9C93B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290A1-CBA6-3845-8C2F-059777947C9B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06512496-D44D-4DD7-8D21-3BA56390C6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661344"/>
            <a:ext cx="2133600" cy="196656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02E4C-2F97-48D2-8B0F-FCEA068B8865}" type="datetime1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6/17/2019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56979FC-21B2-4606-9E30-EE308B6EB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51910"/>
            <a:ext cx="2895600" cy="20943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FBC Data Summary Presentation</a:t>
            </a:r>
          </a:p>
        </p:txBody>
      </p:sp>
    </p:spTree>
    <p:extLst>
      <p:ext uri="{BB962C8B-B14F-4D97-AF65-F5344CB8AC3E}">
        <p14:creationId xmlns:p14="http://schemas.microsoft.com/office/powerpoint/2010/main" val="757053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290A1-CBA6-3845-8C2F-059777947C9B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08B55C50-3F0D-4669-826C-0F927FDFC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229" y="-238710"/>
            <a:ext cx="9144000" cy="1143000"/>
          </a:xfrm>
        </p:spPr>
        <p:txBody>
          <a:bodyPr>
            <a:normAutofit/>
          </a:bodyPr>
          <a:lstStyle/>
          <a:p>
            <a:r>
              <a:rPr lang="en-US" sz="1600" b="1" dirty="0"/>
              <a:t>Fred Burr Creek bench (foreground) and floodplain looking SE</a:t>
            </a:r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06512496-D44D-4DD7-8D21-3BA56390C6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661344"/>
            <a:ext cx="2133600" cy="196656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3D340-CF41-4E84-BE91-78A04C266922}" type="datetime1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6/17/2019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956979FC-21B2-4606-9E30-EE308B6EB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51910"/>
            <a:ext cx="2895600" cy="20943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FBC Data Summary Presentation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AC2E61-8595-4124-AB89-F2805C3293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467" y="791307"/>
            <a:ext cx="7033846" cy="527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77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90A1-CBA6-3845-8C2F-059777947C9B}" type="slidenum">
              <a:rPr lang="en-US" smtClean="0"/>
              <a:t>21</a:t>
            </a:fld>
            <a:endParaRPr lang="en-US" dirty="0"/>
          </a:p>
        </p:txBody>
      </p:sp>
      <p:pic>
        <p:nvPicPr>
          <p:cNvPr id="2050" name="Picture 2" descr="M:\CLIENTS\TU\Fred_Burr_Creek\Documents\July 2018 Field Investigation Tech Memo\Photos\IMG_20180724_1317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610" y="697829"/>
            <a:ext cx="7266322" cy="544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08B55C50-3F0D-4669-826C-0F927FDFC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229" y="-238710"/>
            <a:ext cx="9144000" cy="1143000"/>
          </a:xfrm>
        </p:spPr>
        <p:txBody>
          <a:bodyPr>
            <a:normAutofit/>
          </a:bodyPr>
          <a:lstStyle/>
          <a:p>
            <a:r>
              <a:rPr lang="en-US" sz="1600" b="1" dirty="0"/>
              <a:t>Typical excavator-dug soil pit during the July 23</a:t>
            </a:r>
            <a:r>
              <a:rPr lang="en-US" sz="1600" b="1" baseline="30000" dirty="0"/>
              <a:t>rd</a:t>
            </a:r>
            <a:r>
              <a:rPr lang="en-US" sz="1600" b="1" dirty="0"/>
              <a:t> to 26</a:t>
            </a:r>
            <a:r>
              <a:rPr lang="en-US" sz="1600" b="1" baseline="30000" dirty="0"/>
              <a:t>th</a:t>
            </a:r>
            <a:r>
              <a:rPr lang="en-US" sz="1600" b="1" dirty="0"/>
              <a:t> 2018 field investigation at Fred Burr Creek. </a:t>
            </a:r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06512496-D44D-4DD7-8D21-3BA56390C6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661344"/>
            <a:ext cx="2133600" cy="196656"/>
          </a:xfrm>
        </p:spPr>
        <p:txBody>
          <a:bodyPr/>
          <a:lstStyle/>
          <a:p>
            <a:fld id="{743DEFFE-4C7D-4FF4-9727-CE9E93B1AA6B}" type="datetime1">
              <a:rPr lang="en-US" smtClean="0"/>
              <a:t>6/17/2019</a:t>
            </a:fld>
            <a:endParaRPr lang="en-US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956979FC-21B2-4606-9E30-EE308B6EB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51910"/>
            <a:ext cx="2895600" cy="209434"/>
          </a:xfrm>
        </p:spPr>
        <p:txBody>
          <a:bodyPr/>
          <a:lstStyle/>
          <a:p>
            <a:r>
              <a:rPr lang="en-US" dirty="0"/>
              <a:t> FBC Data Summary Presentation</a:t>
            </a:r>
          </a:p>
        </p:txBody>
      </p:sp>
    </p:spTree>
    <p:extLst>
      <p:ext uri="{BB962C8B-B14F-4D97-AF65-F5344CB8AC3E}">
        <p14:creationId xmlns:p14="http://schemas.microsoft.com/office/powerpoint/2010/main" val="3592852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B55C50-3F0D-4669-826C-0F927FDFC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02879"/>
            <a:ext cx="9144000" cy="1143000"/>
          </a:xfrm>
        </p:spPr>
        <p:txBody>
          <a:bodyPr>
            <a:normAutofit/>
          </a:bodyPr>
          <a:lstStyle/>
          <a:p>
            <a:r>
              <a:rPr lang="en-US" sz="1600" b="1" dirty="0"/>
              <a:t>Watershed-scale site map and sampling locations for the July 2018 field investigation at Fred Burr Creek.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5B2BE2-D3E0-408B-A193-9815C0847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9B468-366A-4F35-8871-FFB66BB2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395E-D216-1E4F-9333-5FA852E6CE9B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06512496-D44D-4DD7-8D21-3BA56390C676}"/>
              </a:ext>
            </a:extLst>
          </p:cNvPr>
          <p:cNvSpPr txBox="1">
            <a:spLocks/>
          </p:cNvSpPr>
          <p:nvPr/>
        </p:nvSpPr>
        <p:spPr>
          <a:xfrm>
            <a:off x="457200" y="6670120"/>
            <a:ext cx="2133600" cy="196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73D340-CF41-4E84-BE91-78A04C266922}" type="datetime1">
              <a:rPr lang="en-US">
                <a:solidFill>
                  <a:prstClr val="black"/>
                </a:solidFill>
              </a:rPr>
              <a:pPr/>
              <a:t>6/17/2019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56979FC-21B2-4606-9E30-EE308B6EB951}"/>
              </a:ext>
            </a:extLst>
          </p:cNvPr>
          <p:cNvSpPr txBox="1">
            <a:spLocks/>
          </p:cNvSpPr>
          <p:nvPr/>
        </p:nvSpPr>
        <p:spPr>
          <a:xfrm>
            <a:off x="381000" y="6468023"/>
            <a:ext cx="2895600" cy="2094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FBC Data Summary Presentation</a:t>
            </a:r>
          </a:p>
        </p:txBody>
      </p:sp>
      <p:pic>
        <p:nvPicPr>
          <p:cNvPr id="1026" name="Picture 2" descr="M:\CLIENTS\TU\Fred_Burr_Creek\Documents\July 2018 Field Investigation Tech Memo\Figures\Fig 1 Watershed-scale Site Location and Laboratory Analytical Sampling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21368"/>
            <a:ext cx="9144000" cy="566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054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5B2BE2-D3E0-408B-A193-9815C0847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9B468-366A-4F35-8871-FFB66BB2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395E-D216-1E4F-9333-5FA852E6CE9B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06512496-D44D-4DD7-8D21-3BA56390C676}"/>
              </a:ext>
            </a:extLst>
          </p:cNvPr>
          <p:cNvSpPr txBox="1">
            <a:spLocks/>
          </p:cNvSpPr>
          <p:nvPr/>
        </p:nvSpPr>
        <p:spPr>
          <a:xfrm>
            <a:off x="457200" y="6670120"/>
            <a:ext cx="2133600" cy="196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73D340-CF41-4E84-BE91-78A04C266922}" type="datetime1">
              <a:rPr lang="en-US">
                <a:solidFill>
                  <a:prstClr val="black"/>
                </a:solidFill>
              </a:rPr>
              <a:pPr/>
              <a:t>6/17/2019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56979FC-21B2-4606-9E30-EE308B6EB951}"/>
              </a:ext>
            </a:extLst>
          </p:cNvPr>
          <p:cNvSpPr txBox="1">
            <a:spLocks/>
          </p:cNvSpPr>
          <p:nvPr/>
        </p:nvSpPr>
        <p:spPr>
          <a:xfrm>
            <a:off x="457200" y="6460686"/>
            <a:ext cx="2895600" cy="2094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FBC Data Summary Presentation</a:t>
            </a:r>
          </a:p>
        </p:txBody>
      </p:sp>
      <p:pic>
        <p:nvPicPr>
          <p:cNvPr id="2050" name="Picture 2" descr="M:\CLIENTS\TU\Fred_Burr_Creek\Documents\July 2018 Field Investigation Tech Memo\Figures\Fig 1 Site Location and Laboratory Analytical Sampling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188" y="569494"/>
            <a:ext cx="9007644" cy="561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08B55C50-3F0D-4669-826C-0F927FDFC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02879"/>
            <a:ext cx="9144000" cy="1143000"/>
          </a:xfrm>
        </p:spPr>
        <p:txBody>
          <a:bodyPr>
            <a:normAutofit/>
          </a:bodyPr>
          <a:lstStyle/>
          <a:p>
            <a:r>
              <a:rPr lang="en-US" sz="1600" b="1" dirty="0"/>
              <a:t>Sampling locations and results summary for July 2018 field investigation in upper Fred Burr Creek.</a:t>
            </a:r>
          </a:p>
        </p:txBody>
      </p:sp>
    </p:spTree>
    <p:extLst>
      <p:ext uri="{BB962C8B-B14F-4D97-AF65-F5344CB8AC3E}">
        <p14:creationId xmlns:p14="http://schemas.microsoft.com/office/powerpoint/2010/main" val="1025398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5B2BE2-D3E0-408B-A193-9815C0847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9B468-366A-4F35-8871-FFB66BB2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395E-D216-1E4F-9333-5FA852E6CE9B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06512496-D44D-4DD7-8D21-3BA56390C676}"/>
              </a:ext>
            </a:extLst>
          </p:cNvPr>
          <p:cNvSpPr txBox="1">
            <a:spLocks/>
          </p:cNvSpPr>
          <p:nvPr/>
        </p:nvSpPr>
        <p:spPr>
          <a:xfrm>
            <a:off x="457200" y="6670120"/>
            <a:ext cx="2133600" cy="196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73D340-CF41-4E84-BE91-78A04C266922}" type="datetime1">
              <a:rPr lang="en-US">
                <a:solidFill>
                  <a:prstClr val="black"/>
                </a:solidFill>
              </a:rPr>
              <a:pPr/>
              <a:t>6/17/2019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56979FC-21B2-4606-9E30-EE308B6EB951}"/>
              </a:ext>
            </a:extLst>
          </p:cNvPr>
          <p:cNvSpPr txBox="1">
            <a:spLocks/>
          </p:cNvSpPr>
          <p:nvPr/>
        </p:nvSpPr>
        <p:spPr>
          <a:xfrm>
            <a:off x="457200" y="6460686"/>
            <a:ext cx="2895600" cy="2094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FBC Data Summary Presentation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25" name="Picture 3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610" y="553453"/>
            <a:ext cx="8202779" cy="551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08B55C50-3F0D-4669-826C-0F927FDFC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02879"/>
            <a:ext cx="9144000" cy="1143000"/>
          </a:xfrm>
        </p:spPr>
        <p:txBody>
          <a:bodyPr>
            <a:normAutofit/>
          </a:bodyPr>
          <a:lstStyle/>
          <a:p>
            <a:r>
              <a:rPr lang="en-US" sz="1600" b="1" dirty="0"/>
              <a:t>Representative FBC soil profile and descriptions at sampling pit SP-8 (sharpshooter spade for scale).  </a:t>
            </a:r>
            <a:br>
              <a:rPr lang="en-US" sz="1600" b="1" dirty="0"/>
            </a:br>
            <a:r>
              <a:rPr lang="en-US" sz="1600" b="1" dirty="0"/>
              <a:t>Inset, lower left: close-up of tailings layer (2-8” BGS) found throughout FBC.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436528" y="1388745"/>
            <a:ext cx="7620" cy="4261485"/>
          </a:xfrm>
          <a:prstGeom prst="line">
            <a:avLst/>
          </a:prstGeom>
          <a:noFill/>
          <a:ln w="69850" cap="flat" cmpd="sng" algn="ctr">
            <a:solidFill>
              <a:sysClr val="windowText" lastClr="000000"/>
            </a:solidFill>
            <a:prstDash val="solid"/>
          </a:ln>
          <a:effectLst>
            <a:glow rad="63500">
              <a:srgbClr val="BBB0A3">
                <a:satMod val="175000"/>
                <a:alpha val="40000"/>
              </a:srgbClr>
            </a:glow>
          </a:effectLst>
        </p:spPr>
      </p:cxnSp>
      <p:cxnSp>
        <p:nvCxnSpPr>
          <p:cNvPr id="11" name="Straight Arrow Connector 10"/>
          <p:cNvCxnSpPr/>
          <p:nvPr/>
        </p:nvCxnSpPr>
        <p:spPr>
          <a:xfrm>
            <a:off x="4623218" y="1400810"/>
            <a:ext cx="0" cy="404495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headEnd type="arrow"/>
            <a:tailEnd type="arrow"/>
          </a:ln>
          <a:effectLst>
            <a:glow rad="63500">
              <a:srgbClr val="4BACC6">
                <a:satMod val="175000"/>
                <a:alpha val="40000"/>
              </a:srgbClr>
            </a:glow>
          </a:effectLst>
        </p:spPr>
      </p:cxnSp>
      <p:cxnSp>
        <p:nvCxnSpPr>
          <p:cNvPr id="12" name="Straight Arrow Connector 11"/>
          <p:cNvCxnSpPr/>
          <p:nvPr/>
        </p:nvCxnSpPr>
        <p:spPr>
          <a:xfrm>
            <a:off x="4619408" y="2478405"/>
            <a:ext cx="0" cy="104902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headEnd type="arrow"/>
            <a:tailEnd type="arrow"/>
          </a:ln>
          <a:effectLst>
            <a:glow rad="63500">
              <a:srgbClr val="4BACC6">
                <a:satMod val="175000"/>
                <a:alpha val="40000"/>
              </a:srgbClr>
            </a:glow>
          </a:effectLst>
        </p:spPr>
      </p:cxnSp>
      <p:cxnSp>
        <p:nvCxnSpPr>
          <p:cNvPr id="13" name="Straight Arrow Connector 12"/>
          <p:cNvCxnSpPr/>
          <p:nvPr/>
        </p:nvCxnSpPr>
        <p:spPr>
          <a:xfrm>
            <a:off x="4622583" y="4528820"/>
            <a:ext cx="0" cy="112014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headEnd type="arrow"/>
            <a:tailEnd type="arrow"/>
          </a:ln>
          <a:effectLst>
            <a:glow rad="63500">
              <a:srgbClr val="4BACC6">
                <a:satMod val="175000"/>
                <a:alpha val="40000"/>
              </a:srgbClr>
            </a:glow>
          </a:effectLst>
        </p:spPr>
      </p:cxnSp>
      <p:cxnSp>
        <p:nvCxnSpPr>
          <p:cNvPr id="14" name="Straight Arrow Connector 13"/>
          <p:cNvCxnSpPr/>
          <p:nvPr/>
        </p:nvCxnSpPr>
        <p:spPr>
          <a:xfrm>
            <a:off x="4622583" y="3582670"/>
            <a:ext cx="0" cy="889635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headEnd type="arrow"/>
            <a:tailEnd type="arrow"/>
          </a:ln>
          <a:effectLst>
            <a:glow rad="63500">
              <a:srgbClr val="4BACC6">
                <a:satMod val="175000"/>
                <a:alpha val="40000"/>
              </a:srgbClr>
            </a:glow>
          </a:effectLst>
        </p:spPr>
      </p:cxnSp>
      <p:cxnSp>
        <p:nvCxnSpPr>
          <p:cNvPr id="15" name="Straight Arrow Connector 14"/>
          <p:cNvCxnSpPr/>
          <p:nvPr/>
        </p:nvCxnSpPr>
        <p:spPr>
          <a:xfrm>
            <a:off x="4619408" y="1842135"/>
            <a:ext cx="0" cy="58039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headEnd type="arrow"/>
            <a:tailEnd type="arrow"/>
          </a:ln>
          <a:effectLst>
            <a:glow rad="63500">
              <a:srgbClr val="4BACC6">
                <a:satMod val="175000"/>
                <a:alpha val="40000"/>
              </a:srgbClr>
            </a:glow>
          </a:effectLst>
        </p:spPr>
      </p:cxnSp>
      <p:sp>
        <p:nvSpPr>
          <p:cNvPr id="16" name="Rounded Rectangular Callout 15"/>
          <p:cNvSpPr/>
          <p:nvPr/>
        </p:nvSpPr>
        <p:spPr>
          <a:xfrm>
            <a:off x="5843688" y="713105"/>
            <a:ext cx="2409190" cy="887095"/>
          </a:xfrm>
          <a:prstGeom prst="wedgeRoundRectCallout">
            <a:avLst>
              <a:gd name="adj1" fmla="val -93772"/>
              <a:gd name="adj2" fmla="val 58331"/>
              <a:gd name="adj3" fmla="val 16667"/>
            </a:avLst>
          </a:prstGeom>
          <a:solidFill>
            <a:srgbClr val="BBB0A3"/>
          </a:solidFill>
          <a:ln w="25400" cap="flat" cmpd="sng" algn="ctr">
            <a:solidFill>
              <a:srgbClr val="BBB0A3">
                <a:shade val="50000"/>
              </a:srgbClr>
            </a:solidFill>
            <a:prstDash val="solid"/>
          </a:ln>
          <a:effectLst>
            <a:glow rad="63500">
              <a:srgbClr val="F79646">
                <a:satMod val="175000"/>
                <a:alpha val="40000"/>
              </a:srgbClr>
            </a:glo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Arial"/>
                <a:ea typeface="Times New Roman"/>
              </a:rPr>
              <a:t>0-2” BGS:</a:t>
            </a:r>
            <a:r>
              <a:rPr lang="en-US" sz="1200" dirty="0">
                <a:effectLst/>
                <a:latin typeface="Arial"/>
                <a:ea typeface="Times New Roman"/>
              </a:rPr>
              <a:t> silty loam; roots/OM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effectLst/>
                <a:latin typeface="Arial"/>
                <a:ea typeface="Times New Roman"/>
              </a:rPr>
              <a:t>(mg/kg: 90 Hg / 2,593 As / 1,254 Pb)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5835433" y="1659255"/>
            <a:ext cx="2409190" cy="953770"/>
          </a:xfrm>
          <a:prstGeom prst="wedgeRoundRectCallout">
            <a:avLst>
              <a:gd name="adj1" fmla="val -94102"/>
              <a:gd name="adj2" fmla="val 2056"/>
              <a:gd name="adj3" fmla="val 16667"/>
            </a:avLst>
          </a:prstGeom>
          <a:solidFill>
            <a:srgbClr val="BBB0A3"/>
          </a:solidFill>
          <a:ln w="25400" cap="flat" cmpd="sng" algn="ctr">
            <a:solidFill>
              <a:srgbClr val="BBB0A3">
                <a:shade val="50000"/>
              </a:srgbClr>
            </a:solidFill>
            <a:prstDash val="solid"/>
          </a:ln>
          <a:effectLst>
            <a:glow rad="63500">
              <a:srgbClr val="F79646">
                <a:satMod val="175000"/>
                <a:alpha val="40000"/>
              </a:srgbClr>
            </a:glo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Arial"/>
                <a:ea typeface="Times New Roman"/>
              </a:rPr>
              <a:t>2-8” BGS:</a:t>
            </a:r>
            <a:r>
              <a:rPr lang="en-US" sz="1200" dirty="0">
                <a:effectLst/>
                <a:latin typeface="Arial"/>
                <a:ea typeface="Times New Roman"/>
              </a:rPr>
              <a:t> Medium brown very fine (v.f.) sand to silt, no mica </a:t>
            </a:r>
            <a:r>
              <a:rPr lang="en-US" sz="1200" i="1" dirty="0">
                <a:effectLst/>
                <a:latin typeface="Arial"/>
                <a:ea typeface="Times New Roman"/>
              </a:rPr>
              <a:t>(</a:t>
            </a:r>
            <a:r>
              <a:rPr lang="en-US" sz="1200" b="1" i="1" dirty="0">
                <a:effectLst/>
                <a:latin typeface="Arial"/>
                <a:ea typeface="Times New Roman"/>
              </a:rPr>
              <a:t>tailings layer</a:t>
            </a:r>
            <a:r>
              <a:rPr lang="en-US" sz="1200" i="1" dirty="0">
                <a:effectLst/>
                <a:latin typeface="Arial"/>
                <a:ea typeface="Times New Roman"/>
              </a:rPr>
              <a:t>—</a:t>
            </a:r>
            <a:r>
              <a:rPr lang="en-US" sz="1200" dirty="0">
                <a:effectLst/>
                <a:latin typeface="Times New Roman"/>
                <a:ea typeface="Times New Roman"/>
              </a:rPr>
              <a:t> </a:t>
            </a:r>
            <a:r>
              <a:rPr lang="en-US" sz="1200" i="1" dirty="0">
                <a:effectLst/>
                <a:latin typeface="Arial"/>
                <a:ea typeface="Times New Roman"/>
              </a:rPr>
              <a:t>mg/kg:       226 Hg / 8,425 As / 3,084 Pb)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5835433" y="2684780"/>
            <a:ext cx="2409190" cy="901065"/>
          </a:xfrm>
          <a:prstGeom prst="wedgeRoundRectCallout">
            <a:avLst>
              <a:gd name="adj1" fmla="val -95422"/>
              <a:gd name="adj2" fmla="val -16614"/>
              <a:gd name="adj3" fmla="val 16667"/>
            </a:avLst>
          </a:prstGeom>
          <a:solidFill>
            <a:srgbClr val="BBB0A3"/>
          </a:solidFill>
          <a:ln w="25400" cap="flat" cmpd="sng" algn="ctr">
            <a:solidFill>
              <a:srgbClr val="BBB0A3">
                <a:shade val="50000"/>
              </a:srgbClr>
            </a:solidFill>
            <a:prstDash val="solid"/>
          </a:ln>
          <a:effectLst>
            <a:glow rad="63500">
              <a:srgbClr val="F79646">
                <a:satMod val="175000"/>
                <a:alpha val="40000"/>
              </a:srgbClr>
            </a:glo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Arial"/>
                <a:ea typeface="Times New Roman"/>
              </a:rPr>
              <a:t>8-16” BGS:</a:t>
            </a:r>
            <a:r>
              <a:rPr lang="en-US" sz="1200" dirty="0">
                <a:effectLst/>
                <a:latin typeface="Arial"/>
                <a:ea typeface="Times New Roman"/>
              </a:rPr>
              <a:t> Dark brown micaceous v.f. sand to silt </a:t>
            </a:r>
            <a:r>
              <a:rPr lang="en-US" sz="1200" i="1" dirty="0">
                <a:effectLst/>
                <a:latin typeface="Arial"/>
                <a:ea typeface="Times New Roman"/>
              </a:rPr>
              <a:t>(mg/kg: ND&lt;1.8 Hg / 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effectLst/>
                <a:latin typeface="Arial"/>
                <a:ea typeface="Times New Roman"/>
              </a:rPr>
              <a:t>85.0 As / 9.5 Pb)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5843688" y="3670935"/>
            <a:ext cx="2400935" cy="1129030"/>
          </a:xfrm>
          <a:prstGeom prst="wedgeRoundRectCallout">
            <a:avLst>
              <a:gd name="adj1" fmla="val -95420"/>
              <a:gd name="adj2" fmla="val -22695"/>
              <a:gd name="adj3" fmla="val 16667"/>
            </a:avLst>
          </a:prstGeom>
          <a:solidFill>
            <a:srgbClr val="BBB0A3"/>
          </a:solidFill>
          <a:ln w="25400" cap="flat" cmpd="sng" algn="ctr">
            <a:solidFill>
              <a:srgbClr val="BBB0A3">
                <a:shade val="50000"/>
              </a:srgbClr>
            </a:solidFill>
            <a:prstDash val="solid"/>
          </a:ln>
          <a:effectLst>
            <a:glow rad="63500">
              <a:srgbClr val="F79646">
                <a:satMod val="175000"/>
                <a:alpha val="40000"/>
              </a:srgbClr>
            </a:glo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Arial"/>
                <a:ea typeface="Times New Roman"/>
              </a:rPr>
              <a:t>16-23” BGS:</a:t>
            </a:r>
            <a:r>
              <a:rPr lang="en-US" sz="1200" dirty="0">
                <a:effectLst/>
                <a:latin typeface="Arial"/>
                <a:ea typeface="Times New Roman"/>
              </a:rPr>
              <a:t> Interbedded fine to medium sand with black v.f. sand lenses (0-1”)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effectLst/>
                <a:latin typeface="Arial"/>
                <a:ea typeface="Times New Roman"/>
              </a:rPr>
              <a:t>(mg/kg: ND&lt;2.7 Hg / 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effectLst/>
                <a:latin typeface="Arial"/>
                <a:ea typeface="Times New Roman"/>
              </a:rPr>
              <a:t>21.5 As / 8.3 Pb)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5835433" y="4942840"/>
            <a:ext cx="2400935" cy="934085"/>
          </a:xfrm>
          <a:prstGeom prst="wedgeRoundRectCallout">
            <a:avLst>
              <a:gd name="adj1" fmla="val -95089"/>
              <a:gd name="adj2" fmla="val -17103"/>
              <a:gd name="adj3" fmla="val 16667"/>
            </a:avLst>
          </a:prstGeom>
          <a:solidFill>
            <a:srgbClr val="BBB0A3"/>
          </a:solidFill>
          <a:ln w="25400" cap="flat" cmpd="sng" algn="ctr">
            <a:solidFill>
              <a:srgbClr val="BBB0A3">
                <a:shade val="50000"/>
              </a:srgbClr>
            </a:solidFill>
            <a:prstDash val="solid"/>
          </a:ln>
          <a:effectLst>
            <a:glow rad="63500">
              <a:srgbClr val="F79646">
                <a:satMod val="175000"/>
                <a:alpha val="40000"/>
              </a:srgbClr>
            </a:glo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Arial"/>
                <a:ea typeface="Times New Roman"/>
              </a:rPr>
              <a:t>23-32” BGS:</a:t>
            </a:r>
            <a:r>
              <a:rPr lang="en-US" sz="1200" dirty="0">
                <a:effectLst/>
                <a:latin typeface="Arial"/>
                <a:ea typeface="Times New Roman"/>
              </a:rPr>
              <a:t> Light gray coarse sand with black organic matter interbeds (&lt;1”)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139983" y="1824355"/>
            <a:ext cx="691515" cy="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2" name="Straight Connector 21"/>
          <p:cNvCxnSpPr/>
          <p:nvPr/>
        </p:nvCxnSpPr>
        <p:spPr>
          <a:xfrm>
            <a:off x="4141888" y="2459355"/>
            <a:ext cx="691515" cy="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3" name="Straight Connector 22"/>
          <p:cNvCxnSpPr/>
          <p:nvPr/>
        </p:nvCxnSpPr>
        <p:spPr>
          <a:xfrm>
            <a:off x="4141253" y="3556635"/>
            <a:ext cx="691515" cy="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4" name="Straight Connector 23"/>
          <p:cNvCxnSpPr/>
          <p:nvPr/>
        </p:nvCxnSpPr>
        <p:spPr>
          <a:xfrm>
            <a:off x="4130458" y="5672455"/>
            <a:ext cx="691515" cy="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5" name="Straight Connector 24"/>
          <p:cNvCxnSpPr/>
          <p:nvPr/>
        </p:nvCxnSpPr>
        <p:spPr>
          <a:xfrm>
            <a:off x="4141253" y="4502785"/>
            <a:ext cx="691515" cy="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6" name="Straight Connector 25"/>
          <p:cNvCxnSpPr/>
          <p:nvPr/>
        </p:nvCxnSpPr>
        <p:spPr>
          <a:xfrm>
            <a:off x="4132998" y="1395730"/>
            <a:ext cx="691515" cy="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7" name="Text Box 240"/>
          <p:cNvSpPr txBox="1"/>
          <p:nvPr/>
        </p:nvSpPr>
        <p:spPr>
          <a:xfrm>
            <a:off x="4768633" y="1160145"/>
            <a:ext cx="517525" cy="44196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spc="50" dirty="0">
                <a:ln w="19050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0000">
                    <a:alpha val="95000"/>
                  </a:srgbClr>
                </a:solidFill>
                <a:effectLst>
                  <a:outerShdw blurRad="50902" dist="38494" dir="13500000" sx="0" sy="0">
                    <a:srgbClr val="000000">
                      <a:alpha val="60000"/>
                    </a:srgbClr>
                  </a:outerShdw>
                </a:effectLst>
                <a:latin typeface="Arial"/>
                <a:ea typeface="Times New Roman"/>
              </a:rPr>
              <a:t>0”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8" name="Text Box 242"/>
          <p:cNvSpPr txBox="1"/>
          <p:nvPr/>
        </p:nvSpPr>
        <p:spPr>
          <a:xfrm>
            <a:off x="4768633" y="1579245"/>
            <a:ext cx="517525" cy="44196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spc="50" dirty="0">
                <a:ln w="19050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0000">
                    <a:alpha val="95000"/>
                  </a:srgbClr>
                </a:solidFill>
                <a:effectLst>
                  <a:outerShdw blurRad="50902" dist="38494" dir="13500000" sx="0" sy="0">
                    <a:srgbClr val="000000">
                      <a:alpha val="60000"/>
                    </a:srgbClr>
                  </a:outerShdw>
                </a:effectLst>
                <a:latin typeface="Arial"/>
                <a:ea typeface="Times New Roman"/>
              </a:rPr>
              <a:t>2”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9" name="Text Box 249"/>
          <p:cNvSpPr txBox="1"/>
          <p:nvPr/>
        </p:nvSpPr>
        <p:spPr>
          <a:xfrm>
            <a:off x="4768633" y="3317875"/>
            <a:ext cx="693420" cy="44196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spc="50" dirty="0">
                <a:ln w="19050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0000">
                    <a:alpha val="95000"/>
                  </a:srgbClr>
                </a:solidFill>
                <a:effectLst>
                  <a:outerShdw blurRad="50902" dist="38494" dir="13500000" sx="0" sy="0">
                    <a:srgbClr val="000000">
                      <a:alpha val="60000"/>
                    </a:srgbClr>
                  </a:outerShdw>
                </a:effectLst>
                <a:latin typeface="Arial"/>
                <a:ea typeface="Times New Roman"/>
              </a:rPr>
              <a:t>16”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0" name="Text Box 255"/>
          <p:cNvSpPr txBox="1"/>
          <p:nvPr/>
        </p:nvSpPr>
        <p:spPr>
          <a:xfrm>
            <a:off x="4768633" y="4274820"/>
            <a:ext cx="693420" cy="44196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spc="50" dirty="0">
                <a:ln w="19050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0000">
                    <a:alpha val="95000"/>
                  </a:srgbClr>
                </a:solidFill>
                <a:effectLst>
                  <a:outerShdw blurRad="50902" dist="38494" dir="13500000" sx="0" sy="0">
                    <a:srgbClr val="000000">
                      <a:alpha val="60000"/>
                    </a:srgbClr>
                  </a:outerShdw>
                </a:effectLst>
                <a:latin typeface="Arial"/>
                <a:ea typeface="Times New Roman"/>
              </a:rPr>
              <a:t>23”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1" name="Text Box 262"/>
          <p:cNvSpPr txBox="1"/>
          <p:nvPr/>
        </p:nvSpPr>
        <p:spPr>
          <a:xfrm>
            <a:off x="4768633" y="5434330"/>
            <a:ext cx="693420" cy="44196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spc="50" dirty="0">
                <a:ln w="19050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0000">
                    <a:alpha val="95000"/>
                  </a:srgbClr>
                </a:solidFill>
                <a:effectLst>
                  <a:outerShdw blurRad="50902" dist="38494" dir="13500000" sx="0" sy="0">
                    <a:srgbClr val="000000">
                      <a:alpha val="60000"/>
                    </a:srgbClr>
                  </a:outerShdw>
                </a:effectLst>
                <a:latin typeface="Arial"/>
                <a:ea typeface="Times New Roman"/>
              </a:rPr>
              <a:t>32”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2" name="Text Box 243"/>
          <p:cNvSpPr txBox="1"/>
          <p:nvPr/>
        </p:nvSpPr>
        <p:spPr>
          <a:xfrm>
            <a:off x="4768633" y="2239010"/>
            <a:ext cx="517525" cy="44196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spc="50" dirty="0">
                <a:ln w="19050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0000">
                    <a:alpha val="95000"/>
                  </a:srgbClr>
                </a:solidFill>
                <a:effectLst>
                  <a:outerShdw blurRad="50902" dist="38494" dir="13500000" sx="0" sy="0">
                    <a:srgbClr val="000000">
                      <a:alpha val="60000"/>
                    </a:srgbClr>
                  </a:outerShdw>
                </a:effectLst>
                <a:latin typeface="Arial"/>
                <a:ea typeface="Times New Roman"/>
              </a:rPr>
              <a:t>8”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33" name="Picture 3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533" y="4168140"/>
            <a:ext cx="1709420" cy="1709420"/>
          </a:xfrm>
          <a:prstGeom prst="rect">
            <a:avLst/>
          </a:prstGeom>
          <a:ln>
            <a:solidFill>
              <a:sysClr val="windowText" lastClr="000000"/>
            </a:solidFill>
          </a:ln>
          <a:effectLst>
            <a:glow rad="63500">
              <a:srgbClr val="A0ADB3">
                <a:satMod val="175000"/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4205468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5B2BE2-D3E0-408B-A193-9815C0847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9B468-366A-4F35-8871-FFB66BB2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395E-D216-1E4F-9333-5FA852E6CE9B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06512496-D44D-4DD7-8D21-3BA56390C676}"/>
              </a:ext>
            </a:extLst>
          </p:cNvPr>
          <p:cNvSpPr txBox="1">
            <a:spLocks/>
          </p:cNvSpPr>
          <p:nvPr/>
        </p:nvSpPr>
        <p:spPr>
          <a:xfrm>
            <a:off x="457200" y="6670120"/>
            <a:ext cx="2133600" cy="196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73D340-CF41-4E84-BE91-78A04C266922}" type="datetime1">
              <a:rPr lang="en-US">
                <a:solidFill>
                  <a:prstClr val="black"/>
                </a:solidFill>
              </a:rPr>
              <a:pPr/>
              <a:t>6/17/2019</a:t>
            </a:fld>
            <a:r>
              <a:rPr lang="en-US" dirty="0">
                <a:solidFill>
                  <a:prstClr val="black"/>
                </a:solidFill>
              </a:rPr>
              <a:t> 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56979FC-21B2-4606-9E30-EE308B6EB951}"/>
              </a:ext>
            </a:extLst>
          </p:cNvPr>
          <p:cNvSpPr txBox="1">
            <a:spLocks/>
          </p:cNvSpPr>
          <p:nvPr/>
        </p:nvSpPr>
        <p:spPr>
          <a:xfrm>
            <a:off x="457200" y="6460686"/>
            <a:ext cx="2895600" cy="2094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FBC Data Summary Presentation</a:t>
            </a:r>
          </a:p>
        </p:txBody>
      </p:sp>
      <p:pic>
        <p:nvPicPr>
          <p:cNvPr id="3074" name="Picture 2" descr="M:\CLIENTS\TU\Fred_Burr_Creek\Documents\July 2018 Field Investigation Tech Memo\Figures\Hg_by_depth_FBC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4928" y="462297"/>
            <a:ext cx="7322904" cy="572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08B55C50-3F0D-4669-826C-0F927FDFC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02879"/>
            <a:ext cx="9144000" cy="1143000"/>
          </a:xfrm>
        </p:spPr>
        <p:txBody>
          <a:bodyPr>
            <a:normAutofit/>
          </a:bodyPr>
          <a:lstStyle/>
          <a:p>
            <a:r>
              <a:rPr lang="en-US" sz="1600" b="1" dirty="0"/>
              <a:t>Mercury concentrations for laboratory and XRF analyses of soil samples collected in upper FBC watershed</a:t>
            </a:r>
          </a:p>
        </p:txBody>
      </p:sp>
    </p:spTree>
    <p:extLst>
      <p:ext uri="{BB962C8B-B14F-4D97-AF65-F5344CB8AC3E}">
        <p14:creationId xmlns:p14="http://schemas.microsoft.com/office/powerpoint/2010/main" val="2594255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5B2BE2-D3E0-408B-A193-9815C0847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9B468-366A-4F35-8871-FFB66BB2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395E-D216-1E4F-9333-5FA852E6CE9B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06512496-D44D-4DD7-8D21-3BA56390C676}"/>
              </a:ext>
            </a:extLst>
          </p:cNvPr>
          <p:cNvSpPr txBox="1">
            <a:spLocks/>
          </p:cNvSpPr>
          <p:nvPr/>
        </p:nvSpPr>
        <p:spPr>
          <a:xfrm>
            <a:off x="457200" y="6670120"/>
            <a:ext cx="2133600" cy="196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73D340-CF41-4E84-BE91-78A04C266922}" type="datetime1">
              <a:rPr lang="en-US">
                <a:solidFill>
                  <a:prstClr val="black"/>
                </a:solidFill>
              </a:rPr>
              <a:pPr/>
              <a:t>6/17/2019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56979FC-21B2-4606-9E30-EE308B6EB951}"/>
              </a:ext>
            </a:extLst>
          </p:cNvPr>
          <p:cNvSpPr txBox="1">
            <a:spLocks/>
          </p:cNvSpPr>
          <p:nvPr/>
        </p:nvSpPr>
        <p:spPr>
          <a:xfrm>
            <a:off x="457200" y="6460686"/>
            <a:ext cx="2895600" cy="2094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FBC Data Summary Presentation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08B55C50-3F0D-4669-826C-0F927FDFC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02879"/>
            <a:ext cx="9144000" cy="1143000"/>
          </a:xfrm>
        </p:spPr>
        <p:txBody>
          <a:bodyPr>
            <a:normAutofit/>
          </a:bodyPr>
          <a:lstStyle/>
          <a:p>
            <a:r>
              <a:rPr lang="en-US" sz="1600" b="1" dirty="0"/>
              <a:t>Arsenic concentrations for laboratory and XRF analyses of soil samples collected in upper FBC watershed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088" y="482600"/>
            <a:ext cx="7235825" cy="565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101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5B2BE2-D3E0-408B-A193-9815C0847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9B468-366A-4F35-8871-FFB66BB2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395E-D216-1E4F-9333-5FA852E6CE9B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06512496-D44D-4DD7-8D21-3BA56390C676}"/>
              </a:ext>
            </a:extLst>
          </p:cNvPr>
          <p:cNvSpPr txBox="1">
            <a:spLocks/>
          </p:cNvSpPr>
          <p:nvPr/>
        </p:nvSpPr>
        <p:spPr>
          <a:xfrm>
            <a:off x="457200" y="6670120"/>
            <a:ext cx="2133600" cy="196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73D340-CF41-4E84-BE91-78A04C266922}" type="datetime1">
              <a:rPr lang="en-US">
                <a:solidFill>
                  <a:prstClr val="black"/>
                </a:solidFill>
              </a:rPr>
              <a:pPr/>
              <a:t>6/17/2019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56979FC-21B2-4606-9E30-EE308B6EB951}"/>
              </a:ext>
            </a:extLst>
          </p:cNvPr>
          <p:cNvSpPr txBox="1">
            <a:spLocks/>
          </p:cNvSpPr>
          <p:nvPr/>
        </p:nvSpPr>
        <p:spPr>
          <a:xfrm>
            <a:off x="457200" y="6460686"/>
            <a:ext cx="2895600" cy="2094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FBC Data Summary Presentation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08B55C50-3F0D-4669-826C-0F927FDFC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02879"/>
            <a:ext cx="9144000" cy="1143000"/>
          </a:xfrm>
        </p:spPr>
        <p:txBody>
          <a:bodyPr>
            <a:normAutofit/>
          </a:bodyPr>
          <a:lstStyle/>
          <a:p>
            <a:r>
              <a:rPr lang="en-US" sz="1600" b="1" dirty="0"/>
              <a:t>Lead concentrations for laboratory and XRF analyses of soil samples collected in upper FBC watershed</a:t>
            </a:r>
          </a:p>
        </p:txBody>
      </p:sp>
      <p:pic>
        <p:nvPicPr>
          <p:cNvPr id="10" name="Picture 2" descr="M:\CLIENTS\TU\Fred_Burr_Creek\Documents\July 2018 Field Investigation Tech Memo\Figures\Pb_by_depth_FBC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2865" y="458588"/>
            <a:ext cx="7257047" cy="566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989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5B2BE2-D3E0-408B-A193-9815C0847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9B468-366A-4F35-8871-FFB66BB2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395E-D216-1E4F-9333-5FA852E6CE9B}" type="slidenum">
              <a:rPr lang="en-US" smtClean="0"/>
              <a:t>28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06512496-D44D-4DD7-8D21-3BA56390C676}"/>
              </a:ext>
            </a:extLst>
          </p:cNvPr>
          <p:cNvSpPr txBox="1">
            <a:spLocks/>
          </p:cNvSpPr>
          <p:nvPr/>
        </p:nvSpPr>
        <p:spPr>
          <a:xfrm>
            <a:off x="457200" y="6670120"/>
            <a:ext cx="2133600" cy="196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73D340-CF41-4E84-BE91-78A04C266922}" type="datetime1">
              <a:rPr lang="en-US">
                <a:solidFill>
                  <a:prstClr val="black"/>
                </a:solidFill>
              </a:rPr>
              <a:pPr/>
              <a:t>6/17/2019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56979FC-21B2-4606-9E30-EE308B6EB951}"/>
              </a:ext>
            </a:extLst>
          </p:cNvPr>
          <p:cNvSpPr txBox="1">
            <a:spLocks/>
          </p:cNvSpPr>
          <p:nvPr/>
        </p:nvSpPr>
        <p:spPr>
          <a:xfrm>
            <a:off x="457200" y="6460686"/>
            <a:ext cx="2895600" cy="2094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FBC Data Summary Presentation</a:t>
            </a:r>
          </a:p>
        </p:txBody>
      </p:sp>
      <p:pic>
        <p:nvPicPr>
          <p:cNvPr id="6146" name="Picture 2" descr="M:\CLIENTS\TU\Fred_Burr_Creek\Documents\July 2018 Field Investigation Tech Memo\Figures\Hg_v_As_FBC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907" y="745179"/>
            <a:ext cx="6890084" cy="538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08B55C50-3F0D-4669-826C-0F927FDFC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6632"/>
            <a:ext cx="9144000" cy="1143000"/>
          </a:xfrm>
        </p:spPr>
        <p:txBody>
          <a:bodyPr>
            <a:normAutofit/>
          </a:bodyPr>
          <a:lstStyle/>
          <a:p>
            <a:r>
              <a:rPr lang="en-US" sz="1600" b="1" dirty="0"/>
              <a:t>Mercury and arsenic concentrations for XRF and laboratory splits of soil samples collected in upper FBC watershed</a:t>
            </a:r>
          </a:p>
        </p:txBody>
      </p:sp>
    </p:spTree>
    <p:extLst>
      <p:ext uri="{BB962C8B-B14F-4D97-AF65-F5344CB8AC3E}">
        <p14:creationId xmlns:p14="http://schemas.microsoft.com/office/powerpoint/2010/main" val="3399052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5B2BE2-D3E0-408B-A193-9815C0847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9B468-366A-4F35-8871-FFB66BB2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395E-D216-1E4F-9333-5FA852E6CE9B}" type="slidenum">
              <a:rPr lang="en-US" smtClean="0"/>
              <a:t>29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06512496-D44D-4DD7-8D21-3BA56390C676}"/>
              </a:ext>
            </a:extLst>
          </p:cNvPr>
          <p:cNvSpPr txBox="1">
            <a:spLocks/>
          </p:cNvSpPr>
          <p:nvPr/>
        </p:nvSpPr>
        <p:spPr>
          <a:xfrm>
            <a:off x="457200" y="6670120"/>
            <a:ext cx="2133600" cy="196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73D340-CF41-4E84-BE91-78A04C266922}" type="datetime1">
              <a:rPr lang="en-US">
                <a:solidFill>
                  <a:prstClr val="black"/>
                </a:solidFill>
              </a:rPr>
              <a:pPr/>
              <a:t>6/17/2019</a:t>
            </a:fld>
            <a:r>
              <a:rPr lang="en-US" dirty="0">
                <a:solidFill>
                  <a:prstClr val="black"/>
                </a:solidFill>
              </a:rPr>
              <a:t> </a:t>
            </a:r>
            <a:endParaRPr lang="en-US"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08B55C50-3F0D-4669-826C-0F927FDFC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6632"/>
            <a:ext cx="9144000" cy="1143000"/>
          </a:xfrm>
        </p:spPr>
        <p:txBody>
          <a:bodyPr>
            <a:normAutofit/>
          </a:bodyPr>
          <a:lstStyle/>
          <a:p>
            <a:r>
              <a:rPr lang="en-US" sz="1600" b="1" dirty="0"/>
              <a:t>Mercury and lead concentrations for XRF and laboratory splits of soil samples collected in upper FBC watershed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121" y="745179"/>
            <a:ext cx="6889552" cy="538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51FE5C9-8BF9-4D47-AD35-F499FD63C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FBC Data Summary Presentation</a:t>
            </a:r>
          </a:p>
        </p:txBody>
      </p:sp>
    </p:spTree>
    <p:extLst>
      <p:ext uri="{BB962C8B-B14F-4D97-AF65-F5344CB8AC3E}">
        <p14:creationId xmlns:p14="http://schemas.microsoft.com/office/powerpoint/2010/main" val="343605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5A499-F525-40EF-A49C-B8006AD28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746" y="5371486"/>
            <a:ext cx="8229600" cy="700881"/>
          </a:xfrm>
        </p:spPr>
        <p:txBody>
          <a:bodyPr>
            <a:normAutofit fontScale="90000"/>
          </a:bodyPr>
          <a:lstStyle/>
          <a:p>
            <a:r>
              <a:rPr lang="en-US" sz="2000" b="1" dirty="0"/>
              <a:t>Rumsey Mill &amp; Fred Burr Creek Site Characterization</a:t>
            </a:r>
            <a:br>
              <a:rPr lang="en-US" sz="2000" b="1" dirty="0"/>
            </a:br>
            <a:endParaRPr lang="en-US" sz="2000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512496-D44D-4DD7-8D21-3BA56390C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BA25A-AFA2-41CA-AB48-3ADBE369C3CA}" type="datetime1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6/17/2019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6979FC-21B2-4606-9E30-EE308B6EB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FBC Data Summary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2F0D34-F2D3-43AA-9066-0B50A0DC5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290A1-CBA6-3845-8C2F-059777947C9B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58C4B2-803E-4F92-AFFD-B090A53365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238" y="1031633"/>
            <a:ext cx="8317523" cy="479473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7EA8A2F-86FB-46D1-AC74-F2C42E48B3C2}"/>
              </a:ext>
            </a:extLst>
          </p:cNvPr>
          <p:cNvSpPr/>
          <p:nvPr/>
        </p:nvSpPr>
        <p:spPr>
          <a:xfrm>
            <a:off x="3473365" y="560545"/>
            <a:ext cx="2197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Project Location</a:t>
            </a:r>
          </a:p>
        </p:txBody>
      </p:sp>
    </p:spTree>
    <p:extLst>
      <p:ext uri="{BB962C8B-B14F-4D97-AF65-F5344CB8AC3E}">
        <p14:creationId xmlns:p14="http://schemas.microsoft.com/office/powerpoint/2010/main" val="1428412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5B2BE2-D3E0-408B-A193-9815C0847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9B468-366A-4F35-8871-FFB66BB2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A395E-D216-1E4F-9333-5FA852E6CE9B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06512496-D44D-4DD7-8D21-3BA56390C676}"/>
              </a:ext>
            </a:extLst>
          </p:cNvPr>
          <p:cNvSpPr txBox="1">
            <a:spLocks/>
          </p:cNvSpPr>
          <p:nvPr/>
        </p:nvSpPr>
        <p:spPr>
          <a:xfrm>
            <a:off x="457200" y="6670120"/>
            <a:ext cx="2133600" cy="196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8B73D340-CF41-4E84-BE91-78A04C266922}" type="datetime1">
              <a:rPr lang="en-US">
                <a:solidFill>
                  <a:prstClr val="black"/>
                </a:solidFill>
              </a:rPr>
              <a:pPr lvl="0">
                <a:defRPr/>
              </a:pPr>
              <a:t>6/17/2019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56979FC-21B2-4606-9E30-EE308B6EB951}"/>
              </a:ext>
            </a:extLst>
          </p:cNvPr>
          <p:cNvSpPr txBox="1">
            <a:spLocks/>
          </p:cNvSpPr>
          <p:nvPr/>
        </p:nvSpPr>
        <p:spPr>
          <a:xfrm>
            <a:off x="457200" y="6460686"/>
            <a:ext cx="2895600" cy="2094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FBC Data Summary Presentation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08B55C50-3F0D-4669-826C-0F927FDFC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6632"/>
            <a:ext cx="9144000" cy="1143000"/>
          </a:xfrm>
        </p:spPr>
        <p:txBody>
          <a:bodyPr>
            <a:normAutofit/>
          </a:bodyPr>
          <a:lstStyle/>
          <a:p>
            <a:r>
              <a:rPr lang="en-US" sz="1600" b="1" dirty="0"/>
              <a:t>Sample Split Lab vs XRF Total Concentrations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F39959-6168-4CCE-B7CA-664C3AF89C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0706" y="1280150"/>
            <a:ext cx="3642588" cy="28322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82C764-7454-44BE-93C7-DB1C57DCEC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" y="1824107"/>
            <a:ext cx="2622499" cy="28322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4BBAC9-2A5F-422A-8E55-EB0C55D637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101" y="1813535"/>
            <a:ext cx="2622499" cy="285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39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04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Results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BCF50A-71CD-4A41-9DA9-CBAA643F0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904" y="966540"/>
            <a:ext cx="8454189" cy="4888831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/>
              <a:t>Soil</a:t>
            </a:r>
          </a:p>
          <a:p>
            <a:pPr lvl="1"/>
            <a:r>
              <a:rPr lang="en-US" dirty="0"/>
              <a:t>Presence of tailings/impacted soils are primarily limited to the riparian corridor and lower terraces of the floodplain (average width approximately 250 feet) </a:t>
            </a:r>
          </a:p>
          <a:p>
            <a:pPr lvl="1"/>
            <a:r>
              <a:rPr lang="en-US" dirty="0"/>
              <a:t>Impacted material ranged between approximately 0 and 25 inches BGS</a:t>
            </a:r>
          </a:p>
          <a:p>
            <a:pPr lvl="2"/>
            <a:r>
              <a:rPr lang="en-US" dirty="0"/>
              <a:t>Most impacts observed within the upper 12 to 15 inches</a:t>
            </a:r>
          </a:p>
          <a:p>
            <a:pPr lvl="1"/>
            <a:r>
              <a:rPr lang="en-US" dirty="0"/>
              <a:t>Total mercury (Hg), arsenic (As) and lead (Pb) concentrations correlate strongly</a:t>
            </a:r>
          </a:p>
          <a:p>
            <a:pPr lvl="1"/>
            <a:r>
              <a:rPr lang="en-US" dirty="0"/>
              <a:t>Mercury (Hg) and arsenic (As) are elevated, particularly in “tailings” layer</a:t>
            </a:r>
          </a:p>
          <a:p>
            <a:pPr lvl="2"/>
            <a:r>
              <a:rPr lang="en-US" dirty="0"/>
              <a:t>Mercury ranged between below detection to 450 mg/kg</a:t>
            </a:r>
          </a:p>
          <a:p>
            <a:pPr lvl="2"/>
            <a:r>
              <a:rPr lang="en-US" dirty="0"/>
              <a:t>Arsenic and lead ranged between below instrument detection and 17,100 mg/kg and 5,460, respectively</a:t>
            </a:r>
          </a:p>
          <a:p>
            <a:pPr lvl="1"/>
            <a:r>
              <a:rPr lang="en-US" dirty="0"/>
              <a:t>Antimony concentrations (only 20 lab samples) were also elevated</a:t>
            </a:r>
          </a:p>
          <a:p>
            <a:pPr lvl="2"/>
            <a:r>
              <a:rPr lang="en-US" dirty="0"/>
              <a:t>Antimony ranged between below detection to 530 mg/kg</a:t>
            </a:r>
          </a:p>
          <a:p>
            <a:pPr lvl="1"/>
            <a:r>
              <a:rPr lang="en-US" dirty="0"/>
              <a:t>Soils and sands immediately beneath tailings/impacted soils and above groundwater in most locations had relatively low to below detection limits for mercury, arsenic and lead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90A1-CBA6-3845-8C2F-059777947C9B}" type="slidenum">
              <a:rPr lang="en-US" smtClean="0"/>
              <a:t>31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06512496-D44D-4DD7-8D21-3BA56390C6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661344"/>
            <a:ext cx="2133600" cy="196656"/>
          </a:xfrm>
        </p:spPr>
        <p:txBody>
          <a:bodyPr/>
          <a:lstStyle/>
          <a:p>
            <a:fld id="{1BD09D49-8455-4DB3-8230-A84DF4AEF944}" type="datetime1">
              <a:rPr lang="en-US" smtClean="0"/>
              <a:t>6/17/2019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56979FC-21B2-4606-9E30-EE308B6EB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51910"/>
            <a:ext cx="2895600" cy="209434"/>
          </a:xfrm>
        </p:spPr>
        <p:txBody>
          <a:bodyPr/>
          <a:lstStyle/>
          <a:p>
            <a:r>
              <a:rPr lang="en-US" dirty="0"/>
              <a:t> FBC Data Summary Presentation</a:t>
            </a:r>
          </a:p>
        </p:txBody>
      </p:sp>
    </p:spTree>
    <p:extLst>
      <p:ext uri="{BB962C8B-B14F-4D97-AF65-F5344CB8AC3E}">
        <p14:creationId xmlns:p14="http://schemas.microsoft.com/office/powerpoint/2010/main" val="36184614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5B2BE2-D3E0-408B-A193-9815C0847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9B468-366A-4F35-8871-FFB66BB2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395E-D216-1E4F-9333-5FA852E6CE9B}" type="slidenum">
              <a:rPr lang="en-US" smtClean="0"/>
              <a:t>32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06512496-D44D-4DD7-8D21-3BA56390C676}"/>
              </a:ext>
            </a:extLst>
          </p:cNvPr>
          <p:cNvSpPr txBox="1">
            <a:spLocks/>
          </p:cNvSpPr>
          <p:nvPr/>
        </p:nvSpPr>
        <p:spPr>
          <a:xfrm>
            <a:off x="457200" y="6670120"/>
            <a:ext cx="2133600" cy="196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73D340-CF41-4E84-BE91-78A04C266922}" type="datetime1">
              <a:rPr lang="en-US">
                <a:solidFill>
                  <a:prstClr val="black"/>
                </a:solidFill>
              </a:rPr>
              <a:pPr/>
              <a:t>6/17/2019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56979FC-21B2-4606-9E30-EE308B6EB951}"/>
              </a:ext>
            </a:extLst>
          </p:cNvPr>
          <p:cNvSpPr txBox="1">
            <a:spLocks/>
          </p:cNvSpPr>
          <p:nvPr/>
        </p:nvSpPr>
        <p:spPr>
          <a:xfrm>
            <a:off x="457200" y="6460686"/>
            <a:ext cx="2895600" cy="2094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FBC Data Summary Presentation</a:t>
            </a:r>
          </a:p>
        </p:txBody>
      </p:sp>
      <p:pic>
        <p:nvPicPr>
          <p:cNvPr id="4098" name="Picture 2" descr="C:\Users\clucy\Desktop\Capture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664" y="707932"/>
            <a:ext cx="8701088" cy="528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08B55C50-3F0D-4669-826C-0F927FDFC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6632"/>
            <a:ext cx="9144000" cy="1143000"/>
          </a:xfrm>
        </p:spPr>
        <p:txBody>
          <a:bodyPr>
            <a:normAutofit/>
          </a:bodyPr>
          <a:lstStyle/>
          <a:p>
            <a:r>
              <a:rPr lang="en-US" sz="1600" b="1" dirty="0"/>
              <a:t>FBC floodplain cross-section schematic showing tailings, impacted, and non-impacted sediments and soils (not to scale). </a:t>
            </a:r>
          </a:p>
        </p:txBody>
      </p:sp>
    </p:spTree>
    <p:extLst>
      <p:ext uri="{BB962C8B-B14F-4D97-AF65-F5344CB8AC3E}">
        <p14:creationId xmlns:p14="http://schemas.microsoft.com/office/powerpoint/2010/main" val="486187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290A1-CBA6-3845-8C2F-059777947C9B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08B55C50-3F0D-4669-826C-0F927FDFC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229" y="-238710"/>
            <a:ext cx="9144000" cy="1143000"/>
          </a:xfrm>
        </p:spPr>
        <p:txBody>
          <a:bodyPr>
            <a:normAutofit/>
          </a:bodyPr>
          <a:lstStyle/>
          <a:p>
            <a:r>
              <a:rPr lang="en-US" sz="1600" b="1" dirty="0"/>
              <a:t>Typical sediment sample location on Fred Burr Creek</a:t>
            </a:r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06512496-D44D-4DD7-8D21-3BA56390C6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661344"/>
            <a:ext cx="2133600" cy="196656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D58DD-87DC-4A9F-BECF-582B44A729B8}" type="datetime1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6/17/2019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956979FC-21B2-4606-9E30-EE308B6EB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51910"/>
            <a:ext cx="2895600" cy="20943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FBC Data Summary Presentation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F01371-D142-4BFF-91A2-C13D0C1BF6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577" y="534572"/>
            <a:ext cx="7146388" cy="535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376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5B2BE2-D3E0-408B-A193-9815C0847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9B468-366A-4F35-8871-FFB66BB2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395E-D216-1E4F-9333-5FA852E6CE9B}" type="slidenum">
              <a:rPr lang="en-US" smtClean="0"/>
              <a:t>34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06512496-D44D-4DD7-8D21-3BA56390C676}"/>
              </a:ext>
            </a:extLst>
          </p:cNvPr>
          <p:cNvSpPr txBox="1">
            <a:spLocks/>
          </p:cNvSpPr>
          <p:nvPr/>
        </p:nvSpPr>
        <p:spPr>
          <a:xfrm>
            <a:off x="457200" y="6670120"/>
            <a:ext cx="2133600" cy="196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56979FC-21B2-4606-9E30-EE308B6EB951}"/>
              </a:ext>
            </a:extLst>
          </p:cNvPr>
          <p:cNvSpPr txBox="1">
            <a:spLocks/>
          </p:cNvSpPr>
          <p:nvPr/>
        </p:nvSpPr>
        <p:spPr>
          <a:xfrm>
            <a:off x="457200" y="6460686"/>
            <a:ext cx="2895600" cy="2094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1804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Results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ABCF50A-71CD-4A41-9DA9-CBAA643F0976}"/>
              </a:ext>
            </a:extLst>
          </p:cNvPr>
          <p:cNvSpPr txBox="1">
            <a:spLocks/>
          </p:cNvSpPr>
          <p:nvPr/>
        </p:nvSpPr>
        <p:spPr>
          <a:xfrm>
            <a:off x="344904" y="196515"/>
            <a:ext cx="8454189" cy="6075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Sediment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sz="1800" dirty="0"/>
              <a:t>Mercury, arsenic and lead concentrations were comparable with values observed in the recent MDEQ sediment sampling </a:t>
            </a:r>
          </a:p>
          <a:p>
            <a:pPr lvl="1"/>
            <a:r>
              <a:rPr lang="en-US" sz="1800" dirty="0"/>
              <a:t>Splits of the fine fraction (silt &lt;63um) of samples had mercury, arsenic, lead and antimony concentrations between 2 to 3, 4 to 10, 4 to 6 and 2 to 6 times greater than bulk samples, respectively.</a:t>
            </a:r>
          </a:p>
          <a:p>
            <a:pPr lvl="1"/>
            <a:r>
              <a:rPr lang="en-US" sz="1800" dirty="0"/>
              <a:t>Recent overbank flood deposits similar to sediment Hg and metal concentrations</a:t>
            </a:r>
          </a:p>
          <a:p>
            <a:pPr lvl="2"/>
            <a:r>
              <a:rPr lang="en-US" sz="1400" dirty="0"/>
              <a:t>Implications for long-term impacts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E8B82B5-B441-427A-86FC-5064397985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25853"/>
              </p:ext>
            </p:extLst>
          </p:nvPr>
        </p:nvGraphicFramePr>
        <p:xfrm>
          <a:off x="914400" y="1339515"/>
          <a:ext cx="7162800" cy="2295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600">
                  <a:extLst>
                    <a:ext uri="{9D8B030D-6E8A-4147-A177-3AD203B41FA5}">
                      <a16:colId xmlns:a16="http://schemas.microsoft.com/office/drawing/2014/main" val="2287861154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1839826998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25241718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Bulk Sample Range</a:t>
                      </a:r>
                    </a:p>
                    <a:p>
                      <a:pPr algn="ctr"/>
                      <a:r>
                        <a:rPr lang="en-US" dirty="0"/>
                        <a:t>(mg/kg)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Fine (&lt;63um) Fraction Range (mg/kg)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161510"/>
                  </a:ext>
                </a:extLst>
              </a:tr>
              <a:tr h="4138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Mercury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8.6 - 21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25 - 64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369061"/>
                  </a:ext>
                </a:extLst>
              </a:tr>
              <a:tr h="4138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Arsenic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78 - 398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401 – 1,840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729569"/>
                  </a:ext>
                </a:extLst>
              </a:tr>
              <a:tr h="4138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36 - 132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172 - 572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134873"/>
                  </a:ext>
                </a:extLst>
              </a:tr>
              <a:tr h="4138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Antimony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4 - 19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11 - 78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625052"/>
                  </a:ext>
                </a:extLst>
              </a:tr>
            </a:tbl>
          </a:graphicData>
        </a:graphic>
      </p:graphicFrame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1DD07F1-D63A-447B-9D1B-6AF48B52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178B-7FCC-46EE-8B7C-251167F8D1FC}" type="datetime1">
              <a:rPr lang="en-US" smtClean="0"/>
              <a:t>6/17/2019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254A9C5-3DE2-4E5C-B1AC-AD1CFC9A8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FBC Data Summary Presentation</a:t>
            </a:r>
          </a:p>
        </p:txBody>
      </p:sp>
    </p:spTree>
    <p:extLst>
      <p:ext uri="{BB962C8B-B14F-4D97-AF65-F5344CB8AC3E}">
        <p14:creationId xmlns:p14="http://schemas.microsoft.com/office/powerpoint/2010/main" val="15416782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290A1-CBA6-3845-8C2F-059777947C9B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08B55C50-3F0D-4669-826C-0F927FDFC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229" y="-238710"/>
            <a:ext cx="9144000" cy="1143000"/>
          </a:xfrm>
        </p:spPr>
        <p:txBody>
          <a:bodyPr>
            <a:normAutofit/>
          </a:bodyPr>
          <a:lstStyle/>
          <a:p>
            <a:r>
              <a:rPr lang="en-US" sz="1800" b="1" dirty="0"/>
              <a:t>Recent (2017) flood overbank deposits on Fred Burr floodplain</a:t>
            </a:r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06512496-D44D-4DD7-8D21-3BA56390C6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661344"/>
            <a:ext cx="2133600" cy="196656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968DE3-55B3-4FFB-AC02-3F3457A0406F}" type="datetime1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6/17/2019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956979FC-21B2-4606-9E30-EE308B6EB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51910"/>
            <a:ext cx="2895600" cy="20943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FBC Data Summary Presentation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F1EC86-E358-4A57-960F-F866190284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983" y="621143"/>
            <a:ext cx="6186033" cy="46395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DF35D9-3006-4A38-B294-7A6691AC0B53}"/>
              </a:ext>
            </a:extLst>
          </p:cNvPr>
          <p:cNvSpPr txBox="1"/>
          <p:nvPr/>
        </p:nvSpPr>
        <p:spPr>
          <a:xfrm>
            <a:off x="653011" y="5559552"/>
            <a:ext cx="798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Hg, As and Pb concentrations similar in overbank deposits and stream sediment </a:t>
            </a:r>
          </a:p>
        </p:txBody>
      </p:sp>
    </p:spTree>
    <p:extLst>
      <p:ext uri="{BB962C8B-B14F-4D97-AF65-F5344CB8AC3E}">
        <p14:creationId xmlns:p14="http://schemas.microsoft.com/office/powerpoint/2010/main" val="16286007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5B2BE2-D3E0-408B-A193-9815C0847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9B468-366A-4F35-8871-FFB66BB2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395E-D216-1E4F-9333-5FA852E6CE9B}" type="slidenum">
              <a:rPr lang="en-US" smtClean="0"/>
              <a:t>36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06512496-D44D-4DD7-8D21-3BA56390C676}"/>
              </a:ext>
            </a:extLst>
          </p:cNvPr>
          <p:cNvSpPr txBox="1">
            <a:spLocks/>
          </p:cNvSpPr>
          <p:nvPr/>
        </p:nvSpPr>
        <p:spPr>
          <a:xfrm>
            <a:off x="457200" y="6670120"/>
            <a:ext cx="2133600" cy="196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73D340-CF41-4E84-BE91-78A04C266922}" type="datetime1">
              <a:rPr lang="en-US">
                <a:solidFill>
                  <a:prstClr val="black"/>
                </a:solidFill>
              </a:rPr>
              <a:pPr/>
              <a:t>6/17/2019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56979FC-21B2-4606-9E30-EE308B6EB951}"/>
              </a:ext>
            </a:extLst>
          </p:cNvPr>
          <p:cNvSpPr txBox="1">
            <a:spLocks/>
          </p:cNvSpPr>
          <p:nvPr/>
        </p:nvSpPr>
        <p:spPr>
          <a:xfrm>
            <a:off x="457200" y="6460686"/>
            <a:ext cx="2895600" cy="2094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FBC Data Summary Presentation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1804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Results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ABCF50A-71CD-4A41-9DA9-CBAA643F0976}"/>
              </a:ext>
            </a:extLst>
          </p:cNvPr>
          <p:cNvSpPr txBox="1">
            <a:spLocks/>
          </p:cNvSpPr>
          <p:nvPr/>
        </p:nvSpPr>
        <p:spPr>
          <a:xfrm>
            <a:off x="344904" y="196515"/>
            <a:ext cx="8454189" cy="6075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Surface Water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Generally within the range observed in recent MDEQ sampling at similar locations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3255EC8-E079-41CE-8C8A-0FAAF368B2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188518"/>
              </p:ext>
            </p:extLst>
          </p:nvPr>
        </p:nvGraphicFramePr>
        <p:xfrm>
          <a:off x="1634194" y="1411976"/>
          <a:ext cx="5875607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929">
                  <a:extLst>
                    <a:ext uri="{9D8B030D-6E8A-4147-A177-3AD203B41FA5}">
                      <a16:colId xmlns:a16="http://schemas.microsoft.com/office/drawing/2014/main" val="31214716"/>
                    </a:ext>
                  </a:extLst>
                </a:gridCol>
                <a:gridCol w="1392702">
                  <a:extLst>
                    <a:ext uri="{9D8B030D-6E8A-4147-A177-3AD203B41FA5}">
                      <a16:colId xmlns:a16="http://schemas.microsoft.com/office/drawing/2014/main" val="3151685057"/>
                    </a:ext>
                  </a:extLst>
                </a:gridCol>
                <a:gridCol w="1716259">
                  <a:extLst>
                    <a:ext uri="{9D8B030D-6E8A-4147-A177-3AD203B41FA5}">
                      <a16:colId xmlns:a16="http://schemas.microsoft.com/office/drawing/2014/main" val="2263398573"/>
                    </a:ext>
                  </a:extLst>
                </a:gridCol>
                <a:gridCol w="1603717">
                  <a:extLst>
                    <a:ext uri="{9D8B030D-6E8A-4147-A177-3AD203B41FA5}">
                      <a16:colId xmlns:a16="http://schemas.microsoft.com/office/drawing/2014/main" val="102305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Sample</a:t>
                      </a:r>
                    </a:p>
                    <a:p>
                      <a:pPr algn="ctr"/>
                      <a:r>
                        <a:rPr lang="en-US" dirty="0"/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MDEQ Aquatic Standard (chronic/acute)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MDEQ Human Health Standard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755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u="none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u="none" dirty="0"/>
                        <a:t>(ug/l)  (lead @ hardness = 25 mg/l)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737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Mercury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0.18 – 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0.91/1.7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163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Arsenic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13 - 25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150/340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072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 – 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0.545/13.98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359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Antimony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 – 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NA/NA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407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3024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5B2BE2-D3E0-408B-A193-9815C0847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9B468-366A-4F35-8871-FFB66BB2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A395E-D216-1E4F-9333-5FA852E6CE9B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06512496-D44D-4DD7-8D21-3BA56390C676}"/>
              </a:ext>
            </a:extLst>
          </p:cNvPr>
          <p:cNvSpPr txBox="1">
            <a:spLocks/>
          </p:cNvSpPr>
          <p:nvPr/>
        </p:nvSpPr>
        <p:spPr>
          <a:xfrm>
            <a:off x="457200" y="6670120"/>
            <a:ext cx="2133600" cy="196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8B73D340-CF41-4E84-BE91-78A04C266922}" type="datetime1">
              <a:rPr lang="en-US">
                <a:solidFill>
                  <a:prstClr val="black"/>
                </a:solidFill>
              </a:rPr>
              <a:pPr lvl="0">
                <a:defRPr/>
              </a:pPr>
              <a:t>6/17/2019</a:t>
            </a:fld>
            <a:r>
              <a:rPr lang="en-US" dirty="0">
                <a:solidFill>
                  <a:prstClr val="black"/>
                </a:solidFill>
              </a:rPr>
              <a:t> 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56979FC-21B2-4606-9E30-EE308B6EB951}"/>
              </a:ext>
            </a:extLst>
          </p:cNvPr>
          <p:cNvSpPr txBox="1">
            <a:spLocks/>
          </p:cNvSpPr>
          <p:nvPr/>
        </p:nvSpPr>
        <p:spPr>
          <a:xfrm>
            <a:off x="457200" y="6460686"/>
            <a:ext cx="2895600" cy="2094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FBC </a:t>
            </a:r>
            <a:r>
              <a:rPr lang="en-US" dirty="0">
                <a:solidFill>
                  <a:prstClr val="black"/>
                </a:solidFill>
              </a:rPr>
              <a:t>Data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Summary Presentation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196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Results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ABCF50A-71CD-4A41-9DA9-CBAA643F0976}"/>
              </a:ext>
            </a:extLst>
          </p:cNvPr>
          <p:cNvSpPr txBox="1">
            <a:spLocks/>
          </p:cNvSpPr>
          <p:nvPr/>
        </p:nvSpPr>
        <p:spPr>
          <a:xfrm>
            <a:off x="344902" y="2249906"/>
            <a:ext cx="8454189" cy="4062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Groundwater</a:t>
            </a:r>
          </a:p>
          <a:p>
            <a:pPr lvl="1"/>
            <a:r>
              <a:rPr lang="en-US" sz="2000" dirty="0"/>
              <a:t>Depth to GW ranged from 24-56” BGS in floodplain</a:t>
            </a:r>
          </a:p>
          <a:p>
            <a:pPr lvl="1"/>
            <a:r>
              <a:rPr lang="en-US" sz="2000" dirty="0"/>
              <a:t>Analytical results are not conclusive, as groundwater was highly turbid at the time of sampling from </a:t>
            </a:r>
            <a:r>
              <a:rPr lang="en-US" sz="2000" i="1" dirty="0"/>
              <a:t>piezometers</a:t>
            </a:r>
          </a:p>
        </p:txBody>
      </p:sp>
    </p:spTree>
    <p:extLst>
      <p:ext uri="{BB962C8B-B14F-4D97-AF65-F5344CB8AC3E}">
        <p14:creationId xmlns:p14="http://schemas.microsoft.com/office/powerpoint/2010/main" val="34679823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5B2BE2-D3E0-408B-A193-9815C0847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64566"/>
            <a:ext cx="8481646" cy="4761597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9B468-366A-4F35-8871-FFB66BB2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A395E-D216-1E4F-9333-5FA852E6CE9B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06512496-D44D-4DD7-8D21-3BA56390C676}"/>
              </a:ext>
            </a:extLst>
          </p:cNvPr>
          <p:cNvSpPr txBox="1">
            <a:spLocks/>
          </p:cNvSpPr>
          <p:nvPr/>
        </p:nvSpPr>
        <p:spPr>
          <a:xfrm>
            <a:off x="457200" y="6670120"/>
            <a:ext cx="2133600" cy="196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8B73D340-CF41-4E84-BE91-78A04C266922}" type="datetime1">
              <a:rPr lang="en-US">
                <a:solidFill>
                  <a:prstClr val="black"/>
                </a:solidFill>
              </a:rPr>
              <a:pPr lvl="0">
                <a:defRPr/>
              </a:pPr>
              <a:t>6/17/2019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56979FC-21B2-4606-9E30-EE308B6EB951}"/>
              </a:ext>
            </a:extLst>
          </p:cNvPr>
          <p:cNvSpPr txBox="1">
            <a:spLocks/>
          </p:cNvSpPr>
          <p:nvPr/>
        </p:nvSpPr>
        <p:spPr>
          <a:xfrm>
            <a:off x="457200" y="6460686"/>
            <a:ext cx="2895600" cy="2094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FBC </a:t>
            </a:r>
            <a:r>
              <a:rPr lang="en-US" dirty="0">
                <a:solidFill>
                  <a:prstClr val="black"/>
                </a:solidFill>
              </a:rPr>
              <a:t>Data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Summary Presentation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08B55C50-3F0D-4669-826C-0F927FDFC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6632"/>
            <a:ext cx="9144000" cy="1143000"/>
          </a:xfrm>
        </p:spPr>
        <p:txBody>
          <a:bodyPr>
            <a:normAutofit/>
          </a:bodyPr>
          <a:lstStyle/>
          <a:p>
            <a:r>
              <a:rPr lang="en-US" sz="2000" b="1" dirty="0"/>
              <a:t>Select Agency Soil Screening and Risk Levels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6C07E70-FE00-4F96-9AAA-726970527A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734234"/>
              </p:ext>
            </p:extLst>
          </p:nvPr>
        </p:nvGraphicFramePr>
        <p:xfrm>
          <a:off x="457200" y="2038047"/>
          <a:ext cx="8229599" cy="3650269"/>
        </p:xfrm>
        <a:graphic>
          <a:graphicData uri="http://schemas.openxmlformats.org/drawingml/2006/table">
            <a:tbl>
              <a:tblPr firstRow="1" firstCol="1" bandRow="1"/>
              <a:tblGrid>
                <a:gridCol w="777983">
                  <a:extLst>
                    <a:ext uri="{9D8B030D-6E8A-4147-A177-3AD203B41FA5}">
                      <a16:colId xmlns:a16="http://schemas.microsoft.com/office/drawing/2014/main" val="3889164427"/>
                    </a:ext>
                  </a:extLst>
                </a:gridCol>
                <a:gridCol w="1264222">
                  <a:extLst>
                    <a:ext uri="{9D8B030D-6E8A-4147-A177-3AD203B41FA5}">
                      <a16:colId xmlns:a16="http://schemas.microsoft.com/office/drawing/2014/main" val="1399960266"/>
                    </a:ext>
                  </a:extLst>
                </a:gridCol>
                <a:gridCol w="583487">
                  <a:extLst>
                    <a:ext uri="{9D8B030D-6E8A-4147-A177-3AD203B41FA5}">
                      <a16:colId xmlns:a16="http://schemas.microsoft.com/office/drawing/2014/main" val="1313615267"/>
                    </a:ext>
                  </a:extLst>
                </a:gridCol>
                <a:gridCol w="583487">
                  <a:extLst>
                    <a:ext uri="{9D8B030D-6E8A-4147-A177-3AD203B41FA5}">
                      <a16:colId xmlns:a16="http://schemas.microsoft.com/office/drawing/2014/main" val="1391769510"/>
                    </a:ext>
                  </a:extLst>
                </a:gridCol>
                <a:gridCol w="583487">
                  <a:extLst>
                    <a:ext uri="{9D8B030D-6E8A-4147-A177-3AD203B41FA5}">
                      <a16:colId xmlns:a16="http://schemas.microsoft.com/office/drawing/2014/main" val="4057790294"/>
                    </a:ext>
                  </a:extLst>
                </a:gridCol>
                <a:gridCol w="583487">
                  <a:extLst>
                    <a:ext uri="{9D8B030D-6E8A-4147-A177-3AD203B41FA5}">
                      <a16:colId xmlns:a16="http://schemas.microsoft.com/office/drawing/2014/main" val="1696953315"/>
                    </a:ext>
                  </a:extLst>
                </a:gridCol>
                <a:gridCol w="1337158">
                  <a:extLst>
                    <a:ext uri="{9D8B030D-6E8A-4147-A177-3AD203B41FA5}">
                      <a16:colId xmlns:a16="http://schemas.microsoft.com/office/drawing/2014/main" val="4162172236"/>
                    </a:ext>
                  </a:extLst>
                </a:gridCol>
                <a:gridCol w="1288534">
                  <a:extLst>
                    <a:ext uri="{9D8B030D-6E8A-4147-A177-3AD203B41FA5}">
                      <a16:colId xmlns:a16="http://schemas.microsoft.com/office/drawing/2014/main" val="716401075"/>
                    </a:ext>
                  </a:extLst>
                </a:gridCol>
                <a:gridCol w="1227754">
                  <a:extLst>
                    <a:ext uri="{9D8B030D-6E8A-4147-A177-3AD203B41FA5}">
                      <a16:colId xmlns:a16="http://schemas.microsoft.com/office/drawing/2014/main" val="3691592296"/>
                    </a:ext>
                  </a:extLst>
                </a:gridCol>
              </a:tblGrid>
              <a:tr h="1846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05" marR="63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05" marR="63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05" marR="63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05" marR="63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05" marR="63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05" marR="63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05" marR="63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05" marR="63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05" marR="63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8709441"/>
                  </a:ext>
                </a:extLst>
              </a:tr>
              <a:tr h="18463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COC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Receptor (*)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Soil Concentration (mg/kg)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 and % sample locations with 1 or more samples &gt; EPA removal criteria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 and % surface sample locations with 1 or more samples &gt; EPA removal criteria</a:t>
                      </a:r>
                      <a:endParaRPr lang="en-US" sz="10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 and % of total samples &gt; EPA removal criteria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9116019"/>
                  </a:ext>
                </a:extLst>
              </a:tr>
              <a:tr h="6359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BLM (1)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MDEQ (2)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EPA (3)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EPA (4)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60670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Mercury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Residential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(56%)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(50%)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 (35%)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2856737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Rec/Commercial (*)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(35%)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(21%)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(16%)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8428632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Arsenic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Residential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0.68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(83%)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 (81%)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 (64%)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395653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Rec/Commercial (*)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 (81 %)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 (77%)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(48%)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0411363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Lead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Residential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 (60%)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(54%)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 (35%)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146870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Rec/Commercial (*)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(44%)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(35%)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 (23%)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759017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Antimony**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Residential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(45%)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(20%)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(45%)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261306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Rec/Commercial (*)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(0%)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(0%)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(0%)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78585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05" marR="633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05" marR="633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05" marR="633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05" marR="633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05" marR="633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05" marR="633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05" marR="633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05" marR="633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05" marR="633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7870522"/>
                  </a:ext>
                </a:extLst>
              </a:tr>
              <a:tr h="175846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 - BLM Receptor is for recreational camper; EPA receptor is industrial/commercial worker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05" marR="63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05" marR="63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05" marR="63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05" marR="63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065443"/>
                  </a:ext>
                </a:extLst>
              </a:tr>
              <a:tr h="175846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(1) - Bureau of Land Management - Risk Management Criteria for Metals at BLM Mining Sites (Tech note 390 October 2004)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05" marR="63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05" marR="63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9591012"/>
                  </a:ext>
                </a:extLst>
              </a:tr>
              <a:tr h="175846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(2) - Montana Department of Environmental Quality - Tier 1 Risk Based Corrective Actions for Petroleum Releases (2009)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05" marR="63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05" marR="63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412245"/>
                  </a:ext>
                </a:extLst>
              </a:tr>
              <a:tr h="175846">
                <a:tc gridSpan="8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(3) - EPA - Regional Soil Screening Levels at Superfund Sites - Generic SSL's (November 2018); TR (carcinogenic)=1E-6;THQ (non-carcinogenic)=1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05" marR="63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9669710"/>
                  </a:ext>
                </a:extLst>
              </a:tr>
              <a:tr h="175846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(4) - EPA - Regional Removal Management Levels - Generic Values (November 2018); TR (carcinogenic)=1E-4;THQ (non-carcinogenic)=3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05" marR="63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05" marR="633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940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7656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5B2BE2-D3E0-408B-A193-9815C0847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9B468-366A-4F35-8871-FFB66BB2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A395E-D216-1E4F-9333-5FA852E6CE9B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06512496-D44D-4DD7-8D21-3BA56390C676}"/>
              </a:ext>
            </a:extLst>
          </p:cNvPr>
          <p:cNvSpPr txBox="1">
            <a:spLocks/>
          </p:cNvSpPr>
          <p:nvPr/>
        </p:nvSpPr>
        <p:spPr>
          <a:xfrm>
            <a:off x="457200" y="6670120"/>
            <a:ext cx="2133600" cy="196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8B73D340-CF41-4E84-BE91-78A04C266922}" type="datetime1">
              <a:rPr lang="en-US">
                <a:solidFill>
                  <a:prstClr val="black"/>
                </a:solidFill>
              </a:rPr>
              <a:pPr lvl="0">
                <a:defRPr/>
              </a:pPr>
              <a:t>6/17/2019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56979FC-21B2-4606-9E30-EE308B6EB951}"/>
              </a:ext>
            </a:extLst>
          </p:cNvPr>
          <p:cNvSpPr txBox="1">
            <a:spLocks/>
          </p:cNvSpPr>
          <p:nvPr/>
        </p:nvSpPr>
        <p:spPr>
          <a:xfrm>
            <a:off x="457200" y="6460686"/>
            <a:ext cx="2895600" cy="2094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FBC </a:t>
            </a:r>
            <a:r>
              <a:rPr lang="en-US" dirty="0">
                <a:solidFill>
                  <a:prstClr val="black"/>
                </a:solidFill>
              </a:rPr>
              <a:t>Data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Summary Presentation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Screening Levels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ABCF50A-71CD-4A41-9DA9-CBAA643F0976}"/>
              </a:ext>
            </a:extLst>
          </p:cNvPr>
          <p:cNvSpPr txBox="1">
            <a:spLocks/>
          </p:cNvSpPr>
          <p:nvPr/>
        </p:nvSpPr>
        <p:spPr>
          <a:xfrm>
            <a:off x="381000" y="838738"/>
            <a:ext cx="8454189" cy="4062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Sediment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Mercury</a:t>
            </a:r>
          </a:p>
          <a:p>
            <a:pPr lvl="2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All samples exceeded EPA BTAG freshwater benchmarks (0.18 mg/kg)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Arsenic </a:t>
            </a:r>
          </a:p>
          <a:p>
            <a:pPr lvl="2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All samples exceeded EPA BTAG freshwater benchmarks (1.8 mg/kg)</a:t>
            </a:r>
          </a:p>
          <a:p>
            <a:pPr lvl="1">
              <a:defRPr/>
            </a:pPr>
            <a:r>
              <a:rPr lang="en-US" sz="2000" dirty="0">
                <a:solidFill>
                  <a:prstClr val="black"/>
                </a:solidFill>
              </a:rPr>
              <a:t>Lead</a:t>
            </a:r>
          </a:p>
          <a:p>
            <a:pPr lvl="2">
              <a:defRPr/>
            </a:pPr>
            <a:r>
              <a:rPr lang="en-US" sz="1600" dirty="0">
                <a:solidFill>
                  <a:prstClr val="black"/>
                </a:solidFill>
              </a:rPr>
              <a:t>All samples exceeded EPA BTAG freshwater benchmarks (35.8 mg/kg)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1">
              <a:defRPr/>
            </a:pPr>
            <a:r>
              <a:rPr lang="en-US" sz="2000" dirty="0">
                <a:solidFill>
                  <a:prstClr val="black"/>
                </a:solidFill>
              </a:rPr>
              <a:t>Antimony</a:t>
            </a:r>
          </a:p>
          <a:p>
            <a:pPr lvl="2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All samples exceeded EPA BTAG freshwater benchmarks (2 mg/kg)</a:t>
            </a:r>
          </a:p>
          <a:p>
            <a:pPr lvl="2" indent="-285750">
              <a:buFont typeface="Arial" panose="020B0604020202020204" pitchFamily="34" charset="0"/>
              <a:buChar char="•"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85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F0BB0-BB3D-4869-8BCA-A996B55F7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Site Background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17D8B-2F6D-40DB-954E-B7E049016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1127"/>
            <a:ext cx="8229600" cy="5402179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Mill History</a:t>
            </a:r>
          </a:p>
          <a:p>
            <a:pPr lvl="2"/>
            <a:r>
              <a:rPr lang="en-US" dirty="0"/>
              <a:t>Milling silver circa 1890’s</a:t>
            </a:r>
          </a:p>
          <a:p>
            <a:pPr lvl="2"/>
            <a:r>
              <a:rPr lang="en-US" dirty="0"/>
              <a:t>Mercury and metals in tailings</a:t>
            </a:r>
          </a:p>
          <a:p>
            <a:pPr lvl="1"/>
            <a:r>
              <a:rPr lang="en-US" dirty="0"/>
              <a:t>Substantial Site Disturbance</a:t>
            </a:r>
          </a:p>
          <a:p>
            <a:pPr lvl="2"/>
            <a:r>
              <a:rPr lang="en-US" dirty="0"/>
              <a:t>Off site Re-processing (historic; 1930’s – 1950’s)</a:t>
            </a:r>
          </a:p>
          <a:p>
            <a:pPr lvl="2"/>
            <a:r>
              <a:rPr lang="en-US" dirty="0"/>
              <a:t>Pond and ditch construction (circa 1996/97)</a:t>
            </a:r>
          </a:p>
          <a:p>
            <a:pPr lvl="2"/>
            <a:r>
              <a:rPr lang="en-US" dirty="0"/>
              <a:t>Pond site reclamation (circa 2002/03)</a:t>
            </a:r>
          </a:p>
          <a:p>
            <a:pPr lvl="2"/>
            <a:r>
              <a:rPr lang="en-US" dirty="0"/>
              <a:t>Subdivision and Development (current)</a:t>
            </a:r>
          </a:p>
          <a:p>
            <a:pPr lvl="2"/>
            <a:r>
              <a:rPr lang="en-US" dirty="0"/>
              <a:t>Recent fire</a:t>
            </a:r>
          </a:p>
          <a:p>
            <a:pPr lvl="2"/>
            <a:r>
              <a:rPr lang="en-US" dirty="0"/>
              <a:t>Natural erosion of mill site area and streambanks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01B53-F726-4DD1-8C48-95BF9C93B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90A1-CBA6-3845-8C2F-059777947C9B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06512496-D44D-4DD7-8D21-3BA56390C6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661344"/>
            <a:ext cx="2133600" cy="196656"/>
          </a:xfrm>
        </p:spPr>
        <p:txBody>
          <a:bodyPr/>
          <a:lstStyle/>
          <a:p>
            <a:fld id="{8DB02E4C-2F97-48D2-8B0F-FCEA068B8865}" type="datetime1">
              <a:rPr lang="en-US" smtClean="0"/>
              <a:t>6/17/2019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56979FC-21B2-4606-9E30-EE308B6EB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51910"/>
            <a:ext cx="2895600" cy="209434"/>
          </a:xfrm>
        </p:spPr>
        <p:txBody>
          <a:bodyPr/>
          <a:lstStyle/>
          <a:p>
            <a:r>
              <a:rPr lang="en-US" dirty="0"/>
              <a:t> FBC Data Summary Presentation</a:t>
            </a:r>
          </a:p>
        </p:txBody>
      </p:sp>
    </p:spTree>
    <p:extLst>
      <p:ext uri="{BB962C8B-B14F-4D97-AF65-F5344CB8AC3E}">
        <p14:creationId xmlns:p14="http://schemas.microsoft.com/office/powerpoint/2010/main" val="27664108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5B2BE2-D3E0-408B-A193-9815C0847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9B468-366A-4F35-8871-FFB66BB2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395E-D216-1E4F-9333-5FA852E6CE9B}" type="slidenum">
              <a:rPr lang="en-US" smtClean="0"/>
              <a:t>40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06512496-D44D-4DD7-8D21-3BA56390C676}"/>
              </a:ext>
            </a:extLst>
          </p:cNvPr>
          <p:cNvSpPr txBox="1">
            <a:spLocks/>
          </p:cNvSpPr>
          <p:nvPr/>
        </p:nvSpPr>
        <p:spPr>
          <a:xfrm>
            <a:off x="457200" y="6670120"/>
            <a:ext cx="2133600" cy="196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73D340-CF41-4E84-BE91-78A04C266922}" type="datetime1">
              <a:rPr lang="en-US">
                <a:solidFill>
                  <a:prstClr val="black"/>
                </a:solidFill>
              </a:rPr>
              <a:pPr/>
              <a:t>6/17/2019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56979FC-21B2-4606-9E30-EE308B6EB951}"/>
              </a:ext>
            </a:extLst>
          </p:cNvPr>
          <p:cNvSpPr txBox="1">
            <a:spLocks/>
          </p:cNvSpPr>
          <p:nvPr/>
        </p:nvSpPr>
        <p:spPr>
          <a:xfrm>
            <a:off x="457200" y="6460686"/>
            <a:ext cx="2895600" cy="2094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FBC Data Summary Presentation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196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Screening/Regulatory Levels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ABCF50A-71CD-4A41-9DA9-CBAA643F0976}"/>
              </a:ext>
            </a:extLst>
          </p:cNvPr>
          <p:cNvSpPr txBox="1">
            <a:spLocks/>
          </p:cNvSpPr>
          <p:nvPr/>
        </p:nvSpPr>
        <p:spPr>
          <a:xfrm>
            <a:off x="344902" y="2249906"/>
            <a:ext cx="8454189" cy="4062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Surface Water</a:t>
            </a:r>
          </a:p>
          <a:p>
            <a:pPr lvl="1"/>
            <a:r>
              <a:rPr lang="en-US" sz="2000" dirty="0"/>
              <a:t>Mercury</a:t>
            </a:r>
          </a:p>
          <a:p>
            <a:pPr lvl="2"/>
            <a:r>
              <a:rPr lang="en-US" sz="1600" dirty="0"/>
              <a:t>All samples exceeded MDEQ human health standard</a:t>
            </a:r>
          </a:p>
          <a:p>
            <a:pPr lvl="2"/>
            <a:r>
              <a:rPr lang="en-US" sz="1600" dirty="0"/>
              <a:t>A single sample exceeded MDEQ chronic aquatic standard </a:t>
            </a:r>
          </a:p>
          <a:p>
            <a:pPr lvl="1"/>
            <a:r>
              <a:rPr lang="en-US" sz="2000" dirty="0"/>
              <a:t>Arsenic</a:t>
            </a:r>
          </a:p>
          <a:p>
            <a:pPr lvl="2"/>
            <a:r>
              <a:rPr lang="en-US" sz="1600" dirty="0"/>
              <a:t>All samples exceeded MDEQ human health standard</a:t>
            </a:r>
          </a:p>
          <a:p>
            <a:pPr lvl="1"/>
            <a:r>
              <a:rPr lang="en-US" sz="2000" dirty="0"/>
              <a:t>Lead</a:t>
            </a:r>
          </a:p>
          <a:p>
            <a:pPr lvl="2"/>
            <a:r>
              <a:rPr lang="en-US" sz="1600" dirty="0"/>
              <a:t>All samples exceeded MDEQ chronic aquatic standard</a:t>
            </a:r>
          </a:p>
        </p:txBody>
      </p:sp>
    </p:spTree>
    <p:extLst>
      <p:ext uri="{BB962C8B-B14F-4D97-AF65-F5344CB8AC3E}">
        <p14:creationId xmlns:p14="http://schemas.microsoft.com/office/powerpoint/2010/main" val="36945391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5B2BE2-D3E0-408B-A193-9815C0847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9B468-366A-4F35-8871-FFB66BB2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395E-D216-1E4F-9333-5FA852E6CE9B}" type="slidenum">
              <a:rPr lang="en-US" smtClean="0"/>
              <a:t>41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06512496-D44D-4DD7-8D21-3BA56390C676}"/>
              </a:ext>
            </a:extLst>
          </p:cNvPr>
          <p:cNvSpPr txBox="1">
            <a:spLocks/>
          </p:cNvSpPr>
          <p:nvPr/>
        </p:nvSpPr>
        <p:spPr>
          <a:xfrm>
            <a:off x="457200" y="6670120"/>
            <a:ext cx="2133600" cy="196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73D340-CF41-4E84-BE91-78A04C266922}" type="datetime1">
              <a:rPr lang="en-US">
                <a:solidFill>
                  <a:prstClr val="black"/>
                </a:solidFill>
              </a:rPr>
              <a:pPr/>
              <a:t>6/17/2019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56979FC-21B2-4606-9E30-EE308B6EB951}"/>
              </a:ext>
            </a:extLst>
          </p:cNvPr>
          <p:cNvSpPr txBox="1">
            <a:spLocks/>
          </p:cNvSpPr>
          <p:nvPr/>
        </p:nvSpPr>
        <p:spPr>
          <a:xfrm>
            <a:off x="457200" y="6460686"/>
            <a:ext cx="2895600" cy="2094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</a:t>
            </a:r>
          </a:p>
        </p:txBody>
      </p:sp>
      <p:pic>
        <p:nvPicPr>
          <p:cNvPr id="2103" name="Picture 55" descr="C:\Users\clucy\Desktop\Captur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104" y="672681"/>
            <a:ext cx="7048180" cy="53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itle 4">
            <a:extLst>
              <a:ext uri="{FF2B5EF4-FFF2-40B4-BE49-F238E27FC236}">
                <a16:creationId xmlns:a16="http://schemas.microsoft.com/office/drawing/2014/main" id="{08B55C50-3F0D-4669-826C-0F927FDFC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2780"/>
            <a:ext cx="9144000" cy="1143000"/>
          </a:xfrm>
        </p:spPr>
        <p:txBody>
          <a:bodyPr>
            <a:normAutofit/>
          </a:bodyPr>
          <a:lstStyle/>
          <a:p>
            <a:r>
              <a:rPr lang="en-US" sz="1600" b="1" dirty="0"/>
              <a:t>Conceptual Site Model schematic for potential tailings impacts and exposure</a:t>
            </a:r>
            <a:br>
              <a:rPr lang="en-US" sz="1600" b="1" dirty="0"/>
            </a:br>
            <a:r>
              <a:rPr lang="en-US" sz="1600" b="1" dirty="0"/>
              <a:t> pathways in the FBC floodplain. 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43387DA5-1CB9-428C-81B3-10575D687968}"/>
              </a:ext>
            </a:extLst>
          </p:cNvPr>
          <p:cNvSpPr txBox="1">
            <a:spLocks/>
          </p:cNvSpPr>
          <p:nvPr/>
        </p:nvSpPr>
        <p:spPr>
          <a:xfrm>
            <a:off x="457200" y="6468023"/>
            <a:ext cx="2895600" cy="2094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FBC Data Summary Presentation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80F9C1-A24F-47E0-A365-3A517109062B}"/>
              </a:ext>
            </a:extLst>
          </p:cNvPr>
          <p:cNvSpPr txBox="1"/>
          <p:nvPr/>
        </p:nvSpPr>
        <p:spPr>
          <a:xfrm>
            <a:off x="2462784" y="5571744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CE05D0-A802-4E57-98F4-D53C4E9F8278}"/>
              </a:ext>
            </a:extLst>
          </p:cNvPr>
          <p:cNvSpPr txBox="1"/>
          <p:nvPr/>
        </p:nvSpPr>
        <p:spPr>
          <a:xfrm>
            <a:off x="7321296" y="5602224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097680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2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Contaminant Transport/</a:t>
            </a:r>
            <a:br>
              <a:rPr lang="en-US" b="1" dirty="0"/>
            </a:br>
            <a:r>
              <a:rPr lang="en-US" b="1" dirty="0"/>
              <a:t>Exposure Pathways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BCF50A-71CD-4A41-9DA9-CBAA643F0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5822"/>
            <a:ext cx="8229600" cy="4648199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sz="3300" dirty="0">
                <a:solidFill>
                  <a:prstClr val="black"/>
                </a:solidFill>
              </a:rPr>
              <a:t>Streambank erosion and fluvial processes</a:t>
            </a:r>
          </a:p>
          <a:p>
            <a:pPr lvl="1"/>
            <a:r>
              <a:rPr lang="en-US" sz="2900" dirty="0">
                <a:solidFill>
                  <a:prstClr val="black"/>
                </a:solidFill>
              </a:rPr>
              <a:t>Likely substantial source of elevated Hg and metals in sediment and SW</a:t>
            </a:r>
          </a:p>
          <a:p>
            <a:r>
              <a:rPr lang="en-US" dirty="0"/>
              <a:t>Groundwater</a:t>
            </a:r>
          </a:p>
          <a:p>
            <a:pPr lvl="1"/>
            <a:r>
              <a:rPr lang="en-US" dirty="0"/>
              <a:t>Large decrease (2 orders of magnitude) in Hg and metal concentrations in underlying soil/seds </a:t>
            </a:r>
            <a:r>
              <a:rPr lang="en-US" i="1" dirty="0"/>
              <a:t>Suggests</a:t>
            </a:r>
            <a:r>
              <a:rPr lang="en-US" dirty="0"/>
              <a:t> limited movement via infiltration to GW</a:t>
            </a:r>
          </a:p>
          <a:p>
            <a:r>
              <a:rPr lang="en-US" dirty="0"/>
              <a:t>Floodplain surface runoff is likely minimal</a:t>
            </a:r>
          </a:p>
          <a:p>
            <a:pPr lvl="1"/>
            <a:r>
              <a:rPr lang="en-US" dirty="0"/>
              <a:t>Floodplain has a low slope </a:t>
            </a:r>
          </a:p>
          <a:p>
            <a:pPr lvl="1"/>
            <a:r>
              <a:rPr lang="en-US" dirty="0"/>
              <a:t>Floodplain also well-vegetated, minimizing runoff/erosion</a:t>
            </a:r>
          </a:p>
          <a:p>
            <a:r>
              <a:rPr lang="en-US" dirty="0"/>
              <a:t>Exposure due to ingestion or airborne soils likely minimal</a:t>
            </a:r>
          </a:p>
          <a:p>
            <a:pPr lvl="1"/>
            <a:r>
              <a:rPr lang="en-US" dirty="0"/>
              <a:t>Well-vegetated floodplain</a:t>
            </a:r>
          </a:p>
          <a:p>
            <a:pPr lvl="1"/>
            <a:r>
              <a:rPr lang="en-US" dirty="0"/>
              <a:t>Roads near mill site unknown</a:t>
            </a:r>
          </a:p>
          <a:p>
            <a:r>
              <a:rPr lang="en-US" dirty="0"/>
              <a:t>Mill site characteristics are the primary unknowns</a:t>
            </a:r>
          </a:p>
          <a:p>
            <a:pPr lvl="1"/>
            <a:r>
              <a:rPr lang="en-US" dirty="0"/>
              <a:t>How much source material remains and where is it located?</a:t>
            </a:r>
          </a:p>
          <a:p>
            <a:pPr lvl="1"/>
            <a:r>
              <a:rPr lang="en-US" dirty="0"/>
              <a:t>What does runoff regime look like?</a:t>
            </a:r>
          </a:p>
          <a:p>
            <a:pPr lvl="1"/>
            <a:r>
              <a:rPr lang="en-US" dirty="0"/>
              <a:t>What is extent/degree of impacts in FBC floodplain near mill site?</a:t>
            </a:r>
          </a:p>
          <a:p>
            <a:pPr lvl="2"/>
            <a:r>
              <a:rPr lang="en-US" dirty="0"/>
              <a:t>Effect of disturbance on distribution</a:t>
            </a:r>
          </a:p>
          <a:p>
            <a:pPr lvl="2"/>
            <a:r>
              <a:rPr lang="en-US" dirty="0"/>
              <a:t>Road material contamination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90A1-CBA6-3845-8C2F-059777947C9B}" type="slidenum">
              <a:rPr lang="en-US" smtClean="0"/>
              <a:t>42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06512496-D44D-4DD7-8D21-3BA56390C6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661344"/>
            <a:ext cx="2133600" cy="196656"/>
          </a:xfrm>
        </p:spPr>
        <p:txBody>
          <a:bodyPr/>
          <a:lstStyle/>
          <a:p>
            <a:fld id="{FFDFE77B-793F-48ED-A7DA-89CC8A446A12}" type="datetime1">
              <a:rPr lang="en-US" smtClean="0"/>
              <a:t>6/17/2019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56979FC-21B2-4606-9E30-EE308B6EB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51910"/>
            <a:ext cx="2895600" cy="209434"/>
          </a:xfrm>
        </p:spPr>
        <p:txBody>
          <a:bodyPr/>
          <a:lstStyle/>
          <a:p>
            <a:r>
              <a:rPr lang="en-US" dirty="0"/>
              <a:t> FBC Data Summary Presentation</a:t>
            </a:r>
          </a:p>
        </p:txBody>
      </p:sp>
    </p:spTree>
    <p:extLst>
      <p:ext uri="{BB962C8B-B14F-4D97-AF65-F5344CB8AC3E}">
        <p14:creationId xmlns:p14="http://schemas.microsoft.com/office/powerpoint/2010/main" val="41179537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2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Contaminant Transport/</a:t>
            </a:r>
            <a:br>
              <a:rPr lang="en-US" b="1" dirty="0"/>
            </a:br>
            <a:r>
              <a:rPr lang="en-US" b="1" dirty="0"/>
              <a:t>Exposure Pathways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C1EF42-5A77-478A-8214-B40923317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3200" y="1455738"/>
            <a:ext cx="6197600" cy="46482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290A1-CBA6-3845-8C2F-059777947C9B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06512496-D44D-4DD7-8D21-3BA56390C6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661344"/>
            <a:ext cx="2133600" cy="196656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FE77B-793F-48ED-A7DA-89CC8A446A12}" type="datetime1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6/17/2019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56979FC-21B2-4606-9E30-EE308B6EB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51910"/>
            <a:ext cx="2895600" cy="20943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FBC Data Summary Presentation</a:t>
            </a:r>
          </a:p>
        </p:txBody>
      </p:sp>
    </p:spTree>
    <p:extLst>
      <p:ext uri="{BB962C8B-B14F-4D97-AF65-F5344CB8AC3E}">
        <p14:creationId xmlns:p14="http://schemas.microsoft.com/office/powerpoint/2010/main" val="8842007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949" y="815040"/>
            <a:ext cx="8165465" cy="51600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5B2BE2-D3E0-408B-A193-9815C0847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9B468-366A-4F35-8871-FFB66BB2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395E-D216-1E4F-9333-5FA852E6CE9B}" type="slidenum">
              <a:rPr lang="en-US" smtClean="0"/>
              <a:t>44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06512496-D44D-4DD7-8D21-3BA56390C676}"/>
              </a:ext>
            </a:extLst>
          </p:cNvPr>
          <p:cNvSpPr txBox="1">
            <a:spLocks/>
          </p:cNvSpPr>
          <p:nvPr/>
        </p:nvSpPr>
        <p:spPr>
          <a:xfrm>
            <a:off x="457200" y="6670120"/>
            <a:ext cx="2133600" cy="196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73D340-CF41-4E84-BE91-78A04C266922}" type="datetime1">
              <a:rPr lang="en-US">
                <a:solidFill>
                  <a:prstClr val="black"/>
                </a:solidFill>
              </a:rPr>
              <a:pPr/>
              <a:t>6/17/2019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56979FC-21B2-4606-9E30-EE308B6EB951}"/>
              </a:ext>
            </a:extLst>
          </p:cNvPr>
          <p:cNvSpPr txBox="1">
            <a:spLocks/>
          </p:cNvSpPr>
          <p:nvPr/>
        </p:nvSpPr>
        <p:spPr>
          <a:xfrm>
            <a:off x="457200" y="6460686"/>
            <a:ext cx="2895600" cy="2094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FBC Data Summary Presentation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995536" y="2538094"/>
            <a:ext cx="1311910" cy="16135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993506" y="2538094"/>
            <a:ext cx="682625" cy="12636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27"/>
          <p:cNvSpPr txBox="1"/>
          <p:nvPr/>
        </p:nvSpPr>
        <p:spPr>
          <a:xfrm>
            <a:off x="3605646" y="1988819"/>
            <a:ext cx="468630" cy="397510"/>
          </a:xfrm>
          <a:prstGeom prst="rect">
            <a:avLst/>
          </a:prstGeom>
          <a:solidFill>
            <a:srgbClr val="FFFF00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"/>
                <a:ea typeface="Times New Roman"/>
              </a:rPr>
              <a:t>A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814821" y="2283459"/>
            <a:ext cx="2615565" cy="12636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146666" y="2235834"/>
            <a:ext cx="2719070" cy="204279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4">
            <a:extLst>
              <a:ext uri="{FF2B5EF4-FFF2-40B4-BE49-F238E27FC236}">
                <a16:creationId xmlns:a16="http://schemas.microsoft.com/office/drawing/2014/main" id="{08B55C50-3F0D-4669-826C-0F927FDFC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6632"/>
            <a:ext cx="9144000" cy="1143000"/>
          </a:xfrm>
        </p:spPr>
        <p:txBody>
          <a:bodyPr>
            <a:normAutofit/>
          </a:bodyPr>
          <a:lstStyle/>
          <a:p>
            <a:r>
              <a:rPr lang="en-US" sz="1600" b="1" dirty="0"/>
              <a:t>Soil (A) slumping into FBC channel as a result of streambank erosion and undercutting near SP-37.  Also note red top and willows on top of the river bank—the vegetation assemblage observed with tailings impacts in the FBC floodplain.</a:t>
            </a:r>
          </a:p>
        </p:txBody>
      </p:sp>
    </p:spTree>
    <p:extLst>
      <p:ext uri="{BB962C8B-B14F-4D97-AF65-F5344CB8AC3E}">
        <p14:creationId xmlns:p14="http://schemas.microsoft.com/office/powerpoint/2010/main" val="37309202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F604B-277C-4975-91F5-4852E7D7C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 Steps</a:t>
            </a:r>
            <a:br>
              <a:rPr lang="en-US" dirty="0"/>
            </a:br>
            <a:r>
              <a:rPr lang="en-US" sz="3100" dirty="0"/>
              <a:t>What We Are Doing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82617-AF1A-4468-B829-1A25E0A8F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en-US" sz="3600" dirty="0"/>
              <a:t>Develop volume estimate of tailings/impacted soils in floodplain using LiDAR, GIS and existing analytical data</a:t>
            </a:r>
          </a:p>
          <a:p>
            <a:pPr lvl="1"/>
            <a:r>
              <a:rPr lang="en-US" sz="3600" dirty="0"/>
              <a:t>Sample domestic wells for Hg and metals</a:t>
            </a:r>
          </a:p>
          <a:p>
            <a:pPr lvl="1"/>
            <a:r>
              <a:rPr lang="en-US" sz="3600" dirty="0"/>
              <a:t>Analyze sediments/soils for methylmercury</a:t>
            </a:r>
          </a:p>
          <a:p>
            <a:pPr lvl="1"/>
            <a:r>
              <a:rPr lang="en-US" sz="3600" dirty="0"/>
              <a:t>Begin Preliminary Risk Assessment </a:t>
            </a:r>
          </a:p>
          <a:p>
            <a:pPr lvl="1"/>
            <a:r>
              <a:rPr lang="en-US" sz="3600" dirty="0"/>
              <a:t>Refine Hg/metal source loading to FBC</a:t>
            </a:r>
          </a:p>
          <a:p>
            <a:pPr lvl="2"/>
            <a:r>
              <a:rPr lang="en-US" sz="3200" dirty="0"/>
              <a:t>Estimate bank migration rates and develop estimate of sediment input and Hg/metal loading to FBC</a:t>
            </a:r>
          </a:p>
          <a:p>
            <a:pPr lvl="2"/>
            <a:r>
              <a:rPr lang="en-US" sz="3200" dirty="0"/>
              <a:t>If warranted, install a few shallow monitoring wells to characterize floodplain GW quality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D2356-6E83-4028-847C-DF04F962F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0EB07F-DFA1-4F69-9F5E-791B51937145}" type="datetime1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6/17/2019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91332-5BD5-4C31-B00C-56EAF8B5C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FBC Data Summary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200B0-8806-44E2-AB82-832186A06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290A1-CBA6-3845-8C2F-059777947C9B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1629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F0BB0-BB3D-4869-8BCA-A996B55F7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Site Background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17D8B-2F6D-40DB-954E-B7E049016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1127"/>
            <a:ext cx="8229600" cy="5402179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Key Previous Investigations</a:t>
            </a:r>
          </a:p>
          <a:p>
            <a:pPr lvl="2"/>
            <a:r>
              <a:rPr lang="en-US" dirty="0"/>
              <a:t>Focused on Mill Site area and SW/Sediments</a:t>
            </a:r>
          </a:p>
          <a:p>
            <a:pPr lvl="3"/>
            <a:r>
              <a:rPr lang="en-US" sz="1600" dirty="0"/>
              <a:t>MDEQ </a:t>
            </a:r>
          </a:p>
          <a:p>
            <a:pPr lvl="4"/>
            <a:r>
              <a:rPr lang="en-US" sz="1600" dirty="0"/>
              <a:t>AML program (circa 1995)</a:t>
            </a:r>
          </a:p>
          <a:p>
            <a:pPr lvl="4"/>
            <a:r>
              <a:rPr lang="en-US" sz="1600" dirty="0"/>
              <a:t>SW and Sediments (circa 2015/16)</a:t>
            </a:r>
          </a:p>
          <a:p>
            <a:pPr lvl="3"/>
            <a:r>
              <a:rPr lang="en-US" sz="1600" dirty="0"/>
              <a:t>EPA (1997 – 2001)</a:t>
            </a:r>
          </a:p>
          <a:p>
            <a:pPr lvl="4"/>
            <a:r>
              <a:rPr lang="en-US" sz="1600" dirty="0"/>
              <a:t>In response to 404 violation/pond construction</a:t>
            </a:r>
          </a:p>
          <a:p>
            <a:pPr lvl="4"/>
            <a:r>
              <a:rPr lang="en-US" sz="1600" dirty="0"/>
              <a:t>SW, Sediments, Soils/Tailings</a:t>
            </a:r>
          </a:p>
          <a:p>
            <a:pPr lvl="4"/>
            <a:r>
              <a:rPr lang="en-US" sz="1600" dirty="0"/>
              <a:t>Ecological Risk Assessment</a:t>
            </a:r>
          </a:p>
          <a:p>
            <a:pPr lvl="3"/>
            <a:r>
              <a:rPr lang="en-US" sz="1600" dirty="0"/>
              <a:t>Montana FWP (2014)</a:t>
            </a:r>
          </a:p>
          <a:p>
            <a:pPr lvl="4"/>
            <a:r>
              <a:rPr lang="en-US" sz="1600" dirty="0"/>
              <a:t>BMI’s Private (2002)</a:t>
            </a:r>
          </a:p>
          <a:p>
            <a:pPr lvl="4"/>
            <a:r>
              <a:rPr lang="en-US" sz="1600" dirty="0"/>
              <a:t>Reclamation of pond construction site</a:t>
            </a:r>
          </a:p>
          <a:p>
            <a:pPr lvl="3"/>
            <a:r>
              <a:rPr lang="en-US" sz="1600" dirty="0"/>
              <a:t>University of Montana (20</a:t>
            </a:r>
            <a:r>
              <a:rPr lang="en-US" dirty="0"/>
              <a:t>14)</a:t>
            </a:r>
          </a:p>
          <a:p>
            <a:pPr lvl="4"/>
            <a:r>
              <a:rPr lang="en-US" sz="1600" dirty="0"/>
              <a:t>Sediment Sampling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01B53-F726-4DD1-8C48-95BF9C93B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290A1-CBA6-3845-8C2F-059777947C9B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06512496-D44D-4DD7-8D21-3BA56390C6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661344"/>
            <a:ext cx="2133600" cy="196656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A4874-0653-404C-A5FE-C04BB135DD2D}" type="datetime1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6/17/2019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56979FC-21B2-4606-9E30-EE308B6EB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51910"/>
            <a:ext cx="2895600" cy="20943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FBC Data Summary Presentation</a:t>
            </a:r>
          </a:p>
        </p:txBody>
      </p:sp>
    </p:spTree>
    <p:extLst>
      <p:ext uri="{BB962C8B-B14F-4D97-AF65-F5344CB8AC3E}">
        <p14:creationId xmlns:p14="http://schemas.microsoft.com/office/powerpoint/2010/main" val="1744512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6756937-FE4A-4ECC-99C5-85C6BB267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Existing Data Review</a:t>
            </a:r>
            <a:br>
              <a:rPr lang="en-US" sz="1600" dirty="0"/>
            </a:br>
            <a:r>
              <a:rPr lang="en-US" sz="1600" dirty="0"/>
              <a:t>(Pre-2018 Field Investigation)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C9CB554-7797-4772-831A-319060852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Summary</a:t>
            </a:r>
          </a:p>
          <a:p>
            <a:pPr lvl="2"/>
            <a:r>
              <a:rPr lang="en-US" dirty="0"/>
              <a:t>Elevated mercury, arsenic and lead in surface water and sediments in Fred Burr Creek below mill site to Flint Creek</a:t>
            </a:r>
          </a:p>
          <a:p>
            <a:pPr lvl="2"/>
            <a:r>
              <a:rPr lang="en-US" dirty="0"/>
              <a:t>Elevated mercury, arsenic and lead in floodplain soils of Fred Burr Creek around mill site</a:t>
            </a:r>
          </a:p>
          <a:p>
            <a:pPr lvl="2"/>
            <a:r>
              <a:rPr lang="en-US" dirty="0"/>
              <a:t>Elevated mercury in BMI and fish in Flint Creek</a:t>
            </a:r>
          </a:p>
          <a:p>
            <a:pPr lvl="2"/>
            <a:r>
              <a:rPr lang="en-US" dirty="0"/>
              <a:t>Eco Risk Assessment - Benthic and terrestrial invertebrates and reference plants impacted</a:t>
            </a:r>
          </a:p>
          <a:p>
            <a:pPr lvl="2"/>
            <a:r>
              <a:rPr lang="en-US" dirty="0"/>
              <a:t>Mill site area disturbed/reclaimed in some areas of sampling; no post-reclamation confirmation sampling of soils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Unknown level of soil contamination below historic mill/tailings location on Fred Burr Creek floodplain</a:t>
            </a:r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D76F2F-0761-4897-AB95-BE32AF1F4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8B6E1-227E-4185-A274-208917D9F96C}" type="datetime1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6/17/2019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1A2D5D-9A0C-4623-9915-5B399929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FBC Data Summary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59D8B-AD5F-4ECE-8F3A-5AECE5CBE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290A1-CBA6-3845-8C2F-059777947C9B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6078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5A499-F525-40EF-A49C-B8006AD28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746" y="5494215"/>
            <a:ext cx="8229600" cy="700881"/>
          </a:xfrm>
        </p:spPr>
        <p:txBody>
          <a:bodyPr>
            <a:normAutofit/>
          </a:bodyPr>
          <a:lstStyle/>
          <a:p>
            <a:r>
              <a:rPr lang="en-US" sz="2000" dirty="0"/>
              <a:t>Rumsey Mill circa 1890’s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2F0D34-F2D3-43AA-9066-0B50A0DC5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290A1-CBA6-3845-8C2F-059777947C9B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2E34D8-E266-4258-9A64-47DB3A41C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716757"/>
            <a:ext cx="7716279" cy="4777458"/>
          </a:xfrm>
          <a:prstGeom prst="rect">
            <a:avLst/>
          </a:prstGeom>
        </p:spPr>
      </p:pic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06512496-D44D-4DD7-8D21-3BA56390C6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661344"/>
            <a:ext cx="2133600" cy="196656"/>
          </a:xfrm>
        </p:spPr>
        <p:txBody>
          <a:bodyPr/>
          <a:lstStyle/>
          <a:p>
            <a:fld id="{BE01B1AF-E134-4C0B-9125-5FBDFBF0284E}" type="datetime1">
              <a:rPr lang="en-US" smtClean="0"/>
              <a:t>6/17/2019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956979FC-21B2-4606-9E30-EE308B6EB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51910"/>
            <a:ext cx="2895600" cy="209434"/>
          </a:xfrm>
        </p:spPr>
        <p:txBody>
          <a:bodyPr/>
          <a:lstStyle/>
          <a:p>
            <a:r>
              <a:rPr lang="en-US" dirty="0"/>
              <a:t> FBC Data Summary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41765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51BDC02-C8DD-4FD7-85FC-83A312271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13234"/>
            <a:ext cx="8229600" cy="563562"/>
          </a:xfrm>
        </p:spPr>
        <p:txBody>
          <a:bodyPr>
            <a:normAutofit/>
          </a:bodyPr>
          <a:lstStyle/>
          <a:p>
            <a:r>
              <a:rPr lang="en-US" sz="1600" dirty="0"/>
              <a:t>Historic Rumsey Mill Site (MBMG)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9C113E-9487-47EB-A0B8-CC370E42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290A1-CBA6-3845-8C2F-059777947C9B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FCFF3B-2199-4272-8AA9-6B1502034E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11" y="293582"/>
            <a:ext cx="8905291" cy="4710218"/>
          </a:xfrm>
          <a:prstGeom prst="rect">
            <a:avLst/>
          </a:prstGeom>
        </p:spPr>
      </p:pic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06512496-D44D-4DD7-8D21-3BA56390C6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661344"/>
            <a:ext cx="2133600" cy="196656"/>
          </a:xfrm>
        </p:spPr>
        <p:txBody>
          <a:bodyPr/>
          <a:lstStyle/>
          <a:p>
            <a:fld id="{EE783438-3669-4E48-85CB-F95D00C09206}" type="datetime1">
              <a:rPr lang="en-US" smtClean="0"/>
              <a:t>6/17/2019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56979FC-21B2-4606-9E30-EE308B6EB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51910"/>
            <a:ext cx="2895600" cy="209434"/>
          </a:xfrm>
        </p:spPr>
        <p:txBody>
          <a:bodyPr/>
          <a:lstStyle/>
          <a:p>
            <a:r>
              <a:rPr lang="en-US" dirty="0"/>
              <a:t> FBC Data Summary Presentation</a:t>
            </a:r>
          </a:p>
        </p:txBody>
      </p:sp>
    </p:spTree>
    <p:extLst>
      <p:ext uri="{BB962C8B-B14F-4D97-AF65-F5344CB8AC3E}">
        <p14:creationId xmlns:p14="http://schemas.microsoft.com/office/powerpoint/2010/main" val="1121360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E8759-CC28-46EE-87D4-72889AC4F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99085"/>
          </a:xfrm>
        </p:spPr>
        <p:txBody>
          <a:bodyPr>
            <a:normAutofit/>
          </a:bodyPr>
          <a:lstStyle/>
          <a:p>
            <a:r>
              <a:rPr lang="en-US" sz="1600" dirty="0"/>
              <a:t>Parcel Map of Upper Fred Burr Creek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2EFBF9-8A8E-4120-83D9-ABA3B0C7D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8BE548-A9B5-4561-92E5-4339852D2AA3}" type="datetime1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6/17/2019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3B2B23-5689-47A7-B4E0-F923ECABB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FBC Data Summary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D638C9-416A-426A-81F7-F7D303B79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290A1-CBA6-3845-8C2F-059777947C9B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1D8269-D453-4E5F-8EF1-EEB84D62D9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1923"/>
            <a:ext cx="9144000" cy="591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22727"/>
      </p:ext>
    </p:extLst>
  </p:cSld>
  <p:clrMapOvr>
    <a:masterClrMapping/>
  </p:clrMapOvr>
</p:sld>
</file>

<file path=ppt/theme/theme1.xml><?xml version="1.0" encoding="utf-8"?>
<a:theme xmlns:a="http://schemas.openxmlformats.org/drawingml/2006/main" name="KCH PPT template APRIL 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KCH PPT Template April 2017.pptx</Template>
  <TotalTime>5201</TotalTime>
  <Words>2354</Words>
  <Application>Microsoft Office PowerPoint</Application>
  <PresentationFormat>On-screen Show (4:3)</PresentationFormat>
  <Paragraphs>509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Times New Roman</vt:lpstr>
      <vt:lpstr>KCH PPT template APRIL 2017</vt:lpstr>
      <vt:lpstr>Custom Design</vt:lpstr>
      <vt:lpstr>Rumsey Mill &amp; Fred Burr Creek Site Characterization </vt:lpstr>
      <vt:lpstr>Project Members </vt:lpstr>
      <vt:lpstr>Rumsey Mill &amp; Fred Burr Creek Site Characterization </vt:lpstr>
      <vt:lpstr>Site Background </vt:lpstr>
      <vt:lpstr>Site Background </vt:lpstr>
      <vt:lpstr>Existing Data Review (Pre-2018 Field Investigation)</vt:lpstr>
      <vt:lpstr>Rumsey Mill circa 1890’s</vt:lpstr>
      <vt:lpstr>Historic Rumsey Mill Site (MBMG)</vt:lpstr>
      <vt:lpstr>Parcel Map of Upper Fred Burr Creek</vt:lpstr>
      <vt:lpstr>PowerPoint Presentation</vt:lpstr>
      <vt:lpstr>Historic Soil Data in Vicinity of Mill and Reclaimed Areas</vt:lpstr>
      <vt:lpstr>Reclaimed Bare/Tailings Areas (left) and Repository (right) (From LMRC and WET, 2003)</vt:lpstr>
      <vt:lpstr>PowerPoint Presentation</vt:lpstr>
      <vt:lpstr>b</vt:lpstr>
      <vt:lpstr>PowerPoint Presentation</vt:lpstr>
      <vt:lpstr>2017 Data Gaps</vt:lpstr>
      <vt:lpstr>Field Investigation </vt:lpstr>
      <vt:lpstr>Sampling Methods</vt:lpstr>
      <vt:lpstr>QA/QC </vt:lpstr>
      <vt:lpstr>Fred Burr Creek bench (foreground) and floodplain looking SE</vt:lpstr>
      <vt:lpstr>Typical excavator-dug soil pit during the July 23rd to 26th 2018 field investigation at Fred Burr Creek. </vt:lpstr>
      <vt:lpstr>Watershed-scale site map and sampling locations for the July 2018 field investigation at Fred Burr Creek. </vt:lpstr>
      <vt:lpstr>Sampling locations and results summary for July 2018 field investigation in upper Fred Burr Creek.</vt:lpstr>
      <vt:lpstr>Representative FBC soil profile and descriptions at sampling pit SP-8 (sharpshooter spade for scale).   Inset, lower left: close-up of tailings layer (2-8” BGS) found throughout FBC.</vt:lpstr>
      <vt:lpstr>Mercury concentrations for laboratory and XRF analyses of soil samples collected in upper FBC watershed</vt:lpstr>
      <vt:lpstr>Arsenic concentrations for laboratory and XRF analyses of soil samples collected in upper FBC watershed</vt:lpstr>
      <vt:lpstr>Lead concentrations for laboratory and XRF analyses of soil samples collected in upper FBC watershed</vt:lpstr>
      <vt:lpstr>Mercury and arsenic concentrations for XRF and laboratory splits of soil samples collected in upper FBC watershed</vt:lpstr>
      <vt:lpstr>Mercury and lead concentrations for XRF and laboratory splits of soil samples collected in upper FBC watershed</vt:lpstr>
      <vt:lpstr>Sample Split Lab vs XRF Total Concentrations</vt:lpstr>
      <vt:lpstr>Results</vt:lpstr>
      <vt:lpstr>FBC floodplain cross-section schematic showing tailings, impacted, and non-impacted sediments and soils (not to scale). </vt:lpstr>
      <vt:lpstr>Typical sediment sample location on Fred Burr Creek</vt:lpstr>
      <vt:lpstr>Results</vt:lpstr>
      <vt:lpstr>Recent (2017) flood overbank deposits on Fred Burr floodplain</vt:lpstr>
      <vt:lpstr>Results</vt:lpstr>
      <vt:lpstr>Results</vt:lpstr>
      <vt:lpstr>Select Agency Soil Screening and Risk Levels</vt:lpstr>
      <vt:lpstr>Screening Levels</vt:lpstr>
      <vt:lpstr>Screening/Regulatory Levels</vt:lpstr>
      <vt:lpstr>Conceptual Site Model schematic for potential tailings impacts and exposure  pathways in the FBC floodplain. </vt:lpstr>
      <vt:lpstr>Contaminant Transport/ Exposure Pathways</vt:lpstr>
      <vt:lpstr>Contaminant Transport/ Exposure Pathways</vt:lpstr>
      <vt:lpstr>Soil (A) slumping into FBC channel as a result of streambank erosion and undercutting near SP-37.  Also note red top and willows on top of the river bank—the vegetation assemblage observed with tailings impacts in the FBC floodplain.</vt:lpstr>
      <vt:lpstr>Next Steps What We Are Doing Now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Fred Burr Creek &amp; Rumsey Mill Metal Remediation</dc:title>
  <dc:creator>Ed Spotts</dc:creator>
  <cp:lastModifiedBy>Kevin Wolter</cp:lastModifiedBy>
  <cp:revision>264</cp:revision>
  <cp:lastPrinted>2019-04-22T22:49:36Z</cp:lastPrinted>
  <dcterms:created xsi:type="dcterms:W3CDTF">2017-09-27T16:59:39Z</dcterms:created>
  <dcterms:modified xsi:type="dcterms:W3CDTF">2019-06-17T18:17:01Z</dcterms:modified>
</cp:coreProperties>
</file>