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2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64" r:id="rId3"/>
    <p:sldId id="292" r:id="rId4"/>
    <p:sldId id="284" r:id="rId5"/>
    <p:sldId id="316" r:id="rId6"/>
    <p:sldId id="291" r:id="rId7"/>
    <p:sldId id="290" r:id="rId8"/>
    <p:sldId id="295" r:id="rId9"/>
    <p:sldId id="260" r:id="rId10"/>
    <p:sldId id="299" r:id="rId11"/>
    <p:sldId id="262" r:id="rId12"/>
    <p:sldId id="297" r:id="rId13"/>
    <p:sldId id="298" r:id="rId14"/>
    <p:sldId id="314" r:id="rId15"/>
    <p:sldId id="300" r:id="rId16"/>
    <p:sldId id="302" r:id="rId17"/>
    <p:sldId id="279" r:id="rId18"/>
    <p:sldId id="304" r:id="rId19"/>
    <p:sldId id="305" r:id="rId20"/>
    <p:sldId id="306" r:id="rId21"/>
    <p:sldId id="278" r:id="rId22"/>
    <p:sldId id="268" r:id="rId23"/>
    <p:sldId id="272" r:id="rId24"/>
    <p:sldId id="273" r:id="rId25"/>
    <p:sldId id="276" r:id="rId26"/>
    <p:sldId id="313" r:id="rId27"/>
    <p:sldId id="309" r:id="rId28"/>
    <p:sldId id="301" r:id="rId29"/>
    <p:sldId id="267" r:id="rId30"/>
    <p:sldId id="317" r:id="rId31"/>
    <p:sldId id="26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9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5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Untitled:BarriersGraph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Untitled:BarriersGraph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Untitled:BarriersGraph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Untitled:BarriersGraph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Untitled:BarriersGraph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Untitled:BarriersGraph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Untitled:BarriersGraphs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Untitled:BarriersGraph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Sheet2!$D$1</c:f>
              <c:strCache>
                <c:ptCount val="1"/>
                <c:pt idx="0">
                  <c:v>Diff (%)</c:v>
                </c:pt>
              </c:strCache>
            </c:strRef>
          </c:tx>
          <c:invertIfNegative val="0"/>
          <c:cat>
            <c:strRef>
              <c:f>Sheet2!$A$2:$A$15</c:f>
              <c:strCache>
                <c:ptCount val="14"/>
                <c:pt idx="0">
                  <c:v>Soil Organic Carbon (g C kg soil-1)</c:v>
                </c:pt>
                <c:pt idx="1">
                  <c:v>Total Nitrogen (mg N kg soil-1)</c:v>
                </c:pt>
                <c:pt idx="2">
                  <c:v>Sand, %</c:v>
                </c:pt>
                <c:pt idx="3">
                  <c:v>Silt, %</c:v>
                </c:pt>
                <c:pt idx="4">
                  <c:v>Clay, %</c:v>
                </c:pt>
                <c:pt idx="5">
                  <c:v>Base Saturation, %</c:v>
                </c:pt>
                <c:pt idx="6">
                  <c:v>pH</c:v>
                </c:pt>
                <c:pt idx="7">
                  <c:v>Electrical Conductivity, dS m-1</c:v>
                </c:pt>
                <c:pt idx="8">
                  <c:v>Calcium, mmolc kg-1</c:v>
                </c:pt>
                <c:pt idx="9">
                  <c:v>Magnesium, mmolc kg-1</c:v>
                </c:pt>
                <c:pt idx="10">
                  <c:v>Sodium, mmolc kg-1</c:v>
                </c:pt>
                <c:pt idx="11">
                  <c:v>Sodium Adsorption Ratio</c:v>
                </c:pt>
                <c:pt idx="12">
                  <c:v>Lime, %</c:v>
                </c:pt>
                <c:pt idx="13">
                  <c:v>Exchangeable Sodium, %</c:v>
                </c:pt>
              </c:strCache>
            </c:strRef>
          </c:cat>
          <c:val>
            <c:numRef>
              <c:f>Sheet2!$D$2:$D$15</c:f>
              <c:numCache>
                <c:formatCode>General</c:formatCode>
                <c:ptCount val="14"/>
                <c:pt idx="0">
                  <c:v>-65.517241379310349</c:v>
                </c:pt>
                <c:pt idx="1">
                  <c:v>-33.82352941176471</c:v>
                </c:pt>
                <c:pt idx="2">
                  <c:v>-19</c:v>
                </c:pt>
                <c:pt idx="3">
                  <c:v>3.9</c:v>
                </c:pt>
                <c:pt idx="4">
                  <c:v>8.9</c:v>
                </c:pt>
                <c:pt idx="5">
                  <c:v>12.4</c:v>
                </c:pt>
                <c:pt idx="6">
                  <c:v>-0.98</c:v>
                </c:pt>
                <c:pt idx="7">
                  <c:v>80.400000000000006</c:v>
                </c:pt>
                <c:pt idx="8">
                  <c:v>67</c:v>
                </c:pt>
                <c:pt idx="9">
                  <c:v>89.6</c:v>
                </c:pt>
                <c:pt idx="10">
                  <c:v>85.9</c:v>
                </c:pt>
                <c:pt idx="11">
                  <c:v>49.7</c:v>
                </c:pt>
                <c:pt idx="12">
                  <c:v>2.09</c:v>
                </c:pt>
                <c:pt idx="13">
                  <c:v>47.9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7C-634B-B09B-CE6CAA565C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2354432"/>
        <c:axId val="92355968"/>
      </c:barChart>
      <c:catAx>
        <c:axId val="92354432"/>
        <c:scaling>
          <c:orientation val="minMax"/>
        </c:scaling>
        <c:delete val="0"/>
        <c:axPos val="b"/>
        <c:majorGridlines>
          <c:spPr>
            <a:ln w="6350">
              <a:prstDash val="dash"/>
            </a:ln>
          </c:spPr>
        </c:majorGridlines>
        <c:numFmt formatCode="General" sourceLinked="0"/>
        <c:majorTickMark val="out"/>
        <c:minorTickMark val="none"/>
        <c:tickLblPos val="low"/>
        <c:spPr>
          <a:ln>
            <a:solidFill>
              <a:sysClr val="windowText" lastClr="000000"/>
            </a:solidFill>
          </a:ln>
        </c:spPr>
        <c:crossAx val="92355968"/>
        <c:crosses val="autoZero"/>
        <c:auto val="1"/>
        <c:lblAlgn val="ctr"/>
        <c:lblOffset val="100"/>
        <c:noMultiLvlLbl val="0"/>
      </c:catAx>
      <c:valAx>
        <c:axId val="92355968"/>
        <c:scaling>
          <c:orientation val="minMax"/>
        </c:scaling>
        <c:delete val="0"/>
        <c:axPos val="l"/>
        <c:majorGridlines>
          <c:spPr>
            <a:ln w="3175"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Percent Difference </a:t>
                </a:r>
              </a:p>
            </c:rich>
          </c:tx>
          <c:layout>
            <c:manualLayout>
              <c:xMode val="edge"/>
              <c:yMode val="edge"/>
              <c:x val="9.3322481608879806E-2"/>
              <c:y val="0.2474659933176985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92354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="1"/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Q8-5 Trained reclamationists?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Sheet1!$C$507</c:f>
              <c:strCache>
                <c:ptCount val="1"/>
                <c:pt idx="0">
                  <c:v>Federal agency</c:v>
                </c:pt>
              </c:strCache>
            </c:strRef>
          </c:tx>
          <c:invertIfNegative val="0"/>
          <c:cat>
            <c:multiLvlStrRef>
              <c:f>Sheet1!$A$508:$B$512</c:f>
              <c:multiLvlStrCache>
                <c:ptCount val="5"/>
                <c:lvl>
                  <c:pt idx="0">
                    <c:v>1.6</c:v>
                  </c:pt>
                  <c:pt idx="1">
                    <c:v>18.0</c:v>
                  </c:pt>
                  <c:pt idx="2">
                    <c:v>27.9</c:v>
                  </c:pt>
                  <c:pt idx="3">
                    <c:v>27.9</c:v>
                  </c:pt>
                  <c:pt idx="4">
                    <c:v>24.6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</c:lvl>
              </c:multiLvlStrCache>
            </c:multiLvlStrRef>
          </c:cat>
          <c:val>
            <c:numRef>
              <c:f>Sheet1!$C$508:$C$512</c:f>
              <c:numCache>
                <c:formatCode>General</c:formatCode>
                <c:ptCount val="5"/>
                <c:pt idx="0">
                  <c:v>0</c:v>
                </c:pt>
                <c:pt idx="1">
                  <c:v>1.64</c:v>
                </c:pt>
                <c:pt idx="2">
                  <c:v>8.1999999999999993</c:v>
                </c:pt>
                <c:pt idx="3">
                  <c:v>13.11</c:v>
                </c:pt>
                <c:pt idx="4">
                  <c:v>11.48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B0-8144-84FE-C7882BBA6036}"/>
            </c:ext>
          </c:extLst>
        </c:ser>
        <c:ser>
          <c:idx val="1"/>
          <c:order val="1"/>
          <c:tx>
            <c:strRef>
              <c:f>Sheet1!$D$507</c:f>
              <c:strCache>
                <c:ptCount val="1"/>
                <c:pt idx="0">
                  <c:v>Energy ind</c:v>
                </c:pt>
              </c:strCache>
            </c:strRef>
          </c:tx>
          <c:invertIfNegative val="0"/>
          <c:cat>
            <c:multiLvlStrRef>
              <c:f>Sheet1!$A$508:$B$512</c:f>
              <c:multiLvlStrCache>
                <c:ptCount val="5"/>
                <c:lvl>
                  <c:pt idx="0">
                    <c:v>1.6</c:v>
                  </c:pt>
                  <c:pt idx="1">
                    <c:v>18.0</c:v>
                  </c:pt>
                  <c:pt idx="2">
                    <c:v>27.9</c:v>
                  </c:pt>
                  <c:pt idx="3">
                    <c:v>27.9</c:v>
                  </c:pt>
                  <c:pt idx="4">
                    <c:v>24.6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</c:lvl>
              </c:multiLvlStrCache>
            </c:multiLvlStrRef>
          </c:cat>
          <c:val>
            <c:numRef>
              <c:f>Sheet1!$D$508:$D$512</c:f>
              <c:numCache>
                <c:formatCode>General</c:formatCode>
                <c:ptCount val="5"/>
                <c:pt idx="0">
                  <c:v>1.64</c:v>
                </c:pt>
                <c:pt idx="1">
                  <c:v>11.48</c:v>
                </c:pt>
                <c:pt idx="2">
                  <c:v>9.84</c:v>
                </c:pt>
                <c:pt idx="3">
                  <c:v>11.48</c:v>
                </c:pt>
                <c:pt idx="4">
                  <c:v>4.92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B0-8144-84FE-C7882BBA6036}"/>
            </c:ext>
          </c:extLst>
        </c:ser>
        <c:ser>
          <c:idx val="2"/>
          <c:order val="2"/>
          <c:tx>
            <c:strRef>
              <c:f>Sheet1!$E$507</c:f>
              <c:strCache>
                <c:ptCount val="1"/>
                <c:pt idx="0">
                  <c:v>Reclamationists</c:v>
                </c:pt>
              </c:strCache>
            </c:strRef>
          </c:tx>
          <c:invertIfNegative val="0"/>
          <c:cat>
            <c:multiLvlStrRef>
              <c:f>Sheet1!$A$508:$B$512</c:f>
              <c:multiLvlStrCache>
                <c:ptCount val="5"/>
                <c:lvl>
                  <c:pt idx="0">
                    <c:v>1.6</c:v>
                  </c:pt>
                  <c:pt idx="1">
                    <c:v>18.0</c:v>
                  </c:pt>
                  <c:pt idx="2">
                    <c:v>27.9</c:v>
                  </c:pt>
                  <c:pt idx="3">
                    <c:v>27.9</c:v>
                  </c:pt>
                  <c:pt idx="4">
                    <c:v>24.6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</c:lvl>
              </c:multiLvlStrCache>
            </c:multiLvlStrRef>
          </c:cat>
          <c:val>
            <c:numRef>
              <c:f>Sheet1!$E$508:$E$512</c:f>
              <c:numCache>
                <c:formatCode>General</c:formatCode>
                <c:ptCount val="5"/>
                <c:pt idx="0">
                  <c:v>0</c:v>
                </c:pt>
                <c:pt idx="1">
                  <c:v>4.92</c:v>
                </c:pt>
                <c:pt idx="2">
                  <c:v>9.84</c:v>
                </c:pt>
                <c:pt idx="3">
                  <c:v>3.28</c:v>
                </c:pt>
                <c:pt idx="4">
                  <c:v>8.1999999999999993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6B0-8144-84FE-C7882BBA60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17976448"/>
        <c:axId val="117990912"/>
      </c:barChart>
      <c:catAx>
        <c:axId val="1179764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17990912"/>
        <c:crosses val="autoZero"/>
        <c:auto val="1"/>
        <c:lblAlgn val="ctr"/>
        <c:lblOffset val="100"/>
        <c:noMultiLvlLbl val="0"/>
      </c:catAx>
      <c:valAx>
        <c:axId val="11799091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117976448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Sheet6!$K$7</c:f>
              <c:strCache>
                <c:ptCount val="1"/>
                <c:pt idx="0">
                  <c:v>Federal (19)</c:v>
                </c:pt>
              </c:strCache>
            </c:strRef>
          </c:tx>
          <c:invertIfNegative val="0"/>
          <c:cat>
            <c:strRef>
              <c:f>Sheet6!$L$6:$O$6</c:f>
              <c:strCache>
                <c:ptCount val="4"/>
                <c:pt idx="0">
                  <c:v>Knowledge/Research</c:v>
                </c:pt>
                <c:pt idx="1">
                  <c:v>Policies/Regulations</c:v>
                </c:pt>
                <c:pt idx="2">
                  <c:v>Education/Extension</c:v>
                </c:pt>
                <c:pt idx="3">
                  <c:v>Logistics</c:v>
                </c:pt>
              </c:strCache>
            </c:strRef>
          </c:cat>
          <c:val>
            <c:numRef>
              <c:f>Sheet6!$L$7:$O$7</c:f>
              <c:numCache>
                <c:formatCode>General</c:formatCode>
                <c:ptCount val="4"/>
                <c:pt idx="0">
                  <c:v>3.1447368421052628</c:v>
                </c:pt>
                <c:pt idx="1">
                  <c:v>3.6564327485380113</c:v>
                </c:pt>
                <c:pt idx="2">
                  <c:v>3.1622807017543857</c:v>
                </c:pt>
                <c:pt idx="3">
                  <c:v>3.138235294117647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D1-A142-87CC-E89B9F6AB267}"/>
            </c:ext>
          </c:extLst>
        </c:ser>
        <c:ser>
          <c:idx val="1"/>
          <c:order val="1"/>
          <c:tx>
            <c:strRef>
              <c:f>Sheet6!$K$8</c:f>
              <c:strCache>
                <c:ptCount val="1"/>
                <c:pt idx="0">
                  <c:v>Industry (22)</c:v>
                </c:pt>
              </c:strCache>
            </c:strRef>
          </c:tx>
          <c:invertIfNegative val="0"/>
          <c:cat>
            <c:strRef>
              <c:f>Sheet6!$L$6:$O$6</c:f>
              <c:strCache>
                <c:ptCount val="4"/>
                <c:pt idx="0">
                  <c:v>Knowledge/Research</c:v>
                </c:pt>
                <c:pt idx="1">
                  <c:v>Policies/Regulations</c:v>
                </c:pt>
                <c:pt idx="2">
                  <c:v>Education/Extension</c:v>
                </c:pt>
                <c:pt idx="3">
                  <c:v>Logistics</c:v>
                </c:pt>
              </c:strCache>
            </c:strRef>
          </c:cat>
          <c:val>
            <c:numRef>
              <c:f>Sheet6!$L$8:$O$8</c:f>
              <c:numCache>
                <c:formatCode>General</c:formatCode>
                <c:ptCount val="4"/>
                <c:pt idx="0">
                  <c:v>3.3825757575757573</c:v>
                </c:pt>
                <c:pt idx="1">
                  <c:v>3.6024531024531026</c:v>
                </c:pt>
                <c:pt idx="2">
                  <c:v>3.3465909090909092</c:v>
                </c:pt>
                <c:pt idx="3">
                  <c:v>3.1628787878787885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D1-A142-87CC-E89B9F6AB267}"/>
            </c:ext>
          </c:extLst>
        </c:ser>
        <c:ser>
          <c:idx val="2"/>
          <c:order val="2"/>
          <c:tx>
            <c:strRef>
              <c:f>Sheet6!$K$9</c:f>
              <c:strCache>
                <c:ptCount val="1"/>
                <c:pt idx="0">
                  <c:v>Reclamation (24)</c:v>
                </c:pt>
              </c:strCache>
            </c:strRef>
          </c:tx>
          <c:invertIfNegative val="0"/>
          <c:cat>
            <c:strRef>
              <c:f>Sheet6!$L$6:$O$6</c:f>
              <c:strCache>
                <c:ptCount val="4"/>
                <c:pt idx="0">
                  <c:v>Knowledge/Research</c:v>
                </c:pt>
                <c:pt idx="1">
                  <c:v>Policies/Regulations</c:v>
                </c:pt>
                <c:pt idx="2">
                  <c:v>Education/Extension</c:v>
                </c:pt>
                <c:pt idx="3">
                  <c:v>Logistics</c:v>
                </c:pt>
              </c:strCache>
            </c:strRef>
          </c:cat>
          <c:val>
            <c:numRef>
              <c:f>Sheet6!$L$9:$O$9</c:f>
              <c:numCache>
                <c:formatCode>General</c:formatCode>
                <c:ptCount val="4"/>
                <c:pt idx="0">
                  <c:v>2.8576388888888888</c:v>
                </c:pt>
                <c:pt idx="1">
                  <c:v>3.5181051587301586</c:v>
                </c:pt>
                <c:pt idx="2">
                  <c:v>3.1376488095238098</c:v>
                </c:pt>
                <c:pt idx="3">
                  <c:v>2.9583333333333335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D1-A142-87CC-E89B9F6AB2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394304"/>
        <c:axId val="35811328"/>
      </c:barChart>
      <c:catAx>
        <c:axId val="353943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5811328"/>
        <c:crosses val="autoZero"/>
        <c:auto val="1"/>
        <c:lblAlgn val="ctr"/>
        <c:lblOffset val="100"/>
        <c:noMultiLvlLbl val="0"/>
      </c:catAx>
      <c:valAx>
        <c:axId val="35811328"/>
        <c:scaling>
          <c:orientation val="minMax"/>
        </c:scaling>
        <c:delete val="0"/>
        <c:axPos val="l"/>
        <c:majorGridlines/>
        <c:numFmt formatCode="#,##0.0" sourceLinked="0"/>
        <c:majorTickMark val="out"/>
        <c:minorTickMark val="none"/>
        <c:tickLblPos val="nextTo"/>
        <c:crossAx val="3539430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400" b="1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Q2-2 Establish shrubs?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Sheet1!$C$31</c:f>
              <c:strCache>
                <c:ptCount val="1"/>
                <c:pt idx="0">
                  <c:v>Federal agency</c:v>
                </c:pt>
              </c:strCache>
            </c:strRef>
          </c:tx>
          <c:invertIfNegative val="0"/>
          <c:cat>
            <c:multiLvlStrRef>
              <c:f>Sheet1!$A$32:$B$36</c:f>
              <c:multiLvlStrCache>
                <c:ptCount val="5"/>
                <c:lvl>
                  <c:pt idx="0">
                    <c:v>7.8</c:v>
                  </c:pt>
                  <c:pt idx="1">
                    <c:v>4.7</c:v>
                  </c:pt>
                  <c:pt idx="2">
                    <c:v>28.1</c:v>
                  </c:pt>
                  <c:pt idx="3">
                    <c:v>40.6</c:v>
                  </c:pt>
                  <c:pt idx="4">
                    <c:v>18.8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</c:lvl>
              </c:multiLvlStrCache>
            </c:multiLvlStrRef>
          </c:cat>
          <c:val>
            <c:numRef>
              <c:f>Sheet1!$C$32:$C$36</c:f>
              <c:numCache>
                <c:formatCode>General</c:formatCode>
                <c:ptCount val="5"/>
                <c:pt idx="0">
                  <c:v>1.56</c:v>
                </c:pt>
                <c:pt idx="1">
                  <c:v>0</c:v>
                </c:pt>
                <c:pt idx="2">
                  <c:v>10.94</c:v>
                </c:pt>
                <c:pt idx="3">
                  <c:v>14.06</c:v>
                </c:pt>
                <c:pt idx="4">
                  <c:v>6.25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E1-9F4D-8219-73DF3E4EDF0D}"/>
            </c:ext>
          </c:extLst>
        </c:ser>
        <c:ser>
          <c:idx val="1"/>
          <c:order val="1"/>
          <c:tx>
            <c:strRef>
              <c:f>Sheet1!$D$31</c:f>
              <c:strCache>
                <c:ptCount val="1"/>
                <c:pt idx="0">
                  <c:v>Energy ind</c:v>
                </c:pt>
              </c:strCache>
            </c:strRef>
          </c:tx>
          <c:invertIfNegative val="0"/>
          <c:cat>
            <c:multiLvlStrRef>
              <c:f>Sheet1!$A$32:$B$36</c:f>
              <c:multiLvlStrCache>
                <c:ptCount val="5"/>
                <c:lvl>
                  <c:pt idx="0">
                    <c:v>7.8</c:v>
                  </c:pt>
                  <c:pt idx="1">
                    <c:v>4.7</c:v>
                  </c:pt>
                  <c:pt idx="2">
                    <c:v>28.1</c:v>
                  </c:pt>
                  <c:pt idx="3">
                    <c:v>40.6</c:v>
                  </c:pt>
                  <c:pt idx="4">
                    <c:v>18.8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</c:lvl>
              </c:multiLvlStrCache>
            </c:multiLvlStrRef>
          </c:cat>
          <c:val>
            <c:numRef>
              <c:f>Sheet1!$D$32:$D$36</c:f>
              <c:numCache>
                <c:formatCode>General</c:formatCode>
                <c:ptCount val="5"/>
                <c:pt idx="0">
                  <c:v>4.6900000000000004</c:v>
                </c:pt>
                <c:pt idx="1">
                  <c:v>0</c:v>
                </c:pt>
                <c:pt idx="2">
                  <c:v>9.3800000000000008</c:v>
                </c:pt>
                <c:pt idx="3">
                  <c:v>17.190000000000001</c:v>
                </c:pt>
                <c:pt idx="4">
                  <c:v>6.25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E1-9F4D-8219-73DF3E4EDF0D}"/>
            </c:ext>
          </c:extLst>
        </c:ser>
        <c:ser>
          <c:idx val="2"/>
          <c:order val="2"/>
          <c:tx>
            <c:strRef>
              <c:f>Sheet1!$E$31</c:f>
              <c:strCache>
                <c:ptCount val="1"/>
                <c:pt idx="0">
                  <c:v>Reclamationists</c:v>
                </c:pt>
              </c:strCache>
            </c:strRef>
          </c:tx>
          <c:invertIfNegative val="0"/>
          <c:cat>
            <c:multiLvlStrRef>
              <c:f>Sheet1!$A$32:$B$36</c:f>
              <c:multiLvlStrCache>
                <c:ptCount val="5"/>
                <c:lvl>
                  <c:pt idx="0">
                    <c:v>7.8</c:v>
                  </c:pt>
                  <c:pt idx="1">
                    <c:v>4.7</c:v>
                  </c:pt>
                  <c:pt idx="2">
                    <c:v>28.1</c:v>
                  </c:pt>
                  <c:pt idx="3">
                    <c:v>40.6</c:v>
                  </c:pt>
                  <c:pt idx="4">
                    <c:v>18.8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</c:lvl>
              </c:multiLvlStrCache>
            </c:multiLvlStrRef>
          </c:cat>
          <c:val>
            <c:numRef>
              <c:f>Sheet1!$E$32:$E$36</c:f>
              <c:numCache>
                <c:formatCode>General</c:formatCode>
                <c:ptCount val="5"/>
                <c:pt idx="0">
                  <c:v>1.56</c:v>
                </c:pt>
                <c:pt idx="1">
                  <c:v>4.6900000000000004</c:v>
                </c:pt>
                <c:pt idx="2">
                  <c:v>7.81</c:v>
                </c:pt>
                <c:pt idx="3">
                  <c:v>9.3800000000000008</c:v>
                </c:pt>
                <c:pt idx="4">
                  <c:v>6.25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6E1-9F4D-8219-73DF3E4EDF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11307008"/>
        <c:axId val="111312896"/>
      </c:barChart>
      <c:catAx>
        <c:axId val="1113070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11312896"/>
        <c:crosses val="autoZero"/>
        <c:auto val="1"/>
        <c:lblAlgn val="ctr"/>
        <c:lblOffset val="100"/>
        <c:noMultiLvlLbl val="0"/>
      </c:catAx>
      <c:valAx>
        <c:axId val="11131289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11307008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Q2-3 Establish</a:t>
            </a:r>
            <a:r>
              <a:rPr lang="en-US" baseline="0" dirty="0"/>
              <a:t> grasses?</a:t>
            </a:r>
            <a:endParaRPr lang="en-US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0323506242262354"/>
          <c:y val="0.19212509199797109"/>
          <c:w val="0.87188003937147773"/>
          <c:h val="0.6394091699002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Sheet1!$C$58</c:f>
              <c:strCache>
                <c:ptCount val="1"/>
                <c:pt idx="0">
                  <c:v>Federal agency</c:v>
                </c:pt>
              </c:strCache>
            </c:strRef>
          </c:tx>
          <c:invertIfNegative val="0"/>
          <c:cat>
            <c:multiLvlStrRef>
              <c:f>Sheet1!$A$59:$B$63</c:f>
              <c:multiLvlStrCache>
                <c:ptCount val="5"/>
                <c:lvl>
                  <c:pt idx="0">
                    <c:v>7.8</c:v>
                  </c:pt>
                  <c:pt idx="1">
                    <c:v>4.7</c:v>
                  </c:pt>
                  <c:pt idx="2">
                    <c:v>28.1</c:v>
                  </c:pt>
                  <c:pt idx="3">
                    <c:v>40.6</c:v>
                  </c:pt>
                  <c:pt idx="4">
                    <c:v>18.8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</c:lvl>
              </c:multiLvlStrCache>
            </c:multiLvlStrRef>
          </c:cat>
          <c:val>
            <c:numRef>
              <c:f>Sheet1!$C$59:$C$63</c:f>
              <c:numCache>
                <c:formatCode>General</c:formatCode>
                <c:ptCount val="5"/>
                <c:pt idx="0">
                  <c:v>2</c:v>
                </c:pt>
                <c:pt idx="1">
                  <c:v>8</c:v>
                </c:pt>
                <c:pt idx="2">
                  <c:v>6</c:v>
                </c:pt>
                <c:pt idx="3">
                  <c:v>4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CE-5A49-935D-A6CA675FCC70}"/>
            </c:ext>
          </c:extLst>
        </c:ser>
        <c:ser>
          <c:idx val="1"/>
          <c:order val="1"/>
          <c:tx>
            <c:strRef>
              <c:f>Sheet1!$D$58</c:f>
              <c:strCache>
                <c:ptCount val="1"/>
                <c:pt idx="0">
                  <c:v>Energy ind</c:v>
                </c:pt>
              </c:strCache>
            </c:strRef>
          </c:tx>
          <c:invertIfNegative val="0"/>
          <c:cat>
            <c:multiLvlStrRef>
              <c:f>Sheet1!$A$59:$B$63</c:f>
              <c:multiLvlStrCache>
                <c:ptCount val="5"/>
                <c:lvl>
                  <c:pt idx="0">
                    <c:v>7.8</c:v>
                  </c:pt>
                  <c:pt idx="1">
                    <c:v>4.7</c:v>
                  </c:pt>
                  <c:pt idx="2">
                    <c:v>28.1</c:v>
                  </c:pt>
                  <c:pt idx="3">
                    <c:v>40.6</c:v>
                  </c:pt>
                  <c:pt idx="4">
                    <c:v>18.8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</c:lvl>
              </c:multiLvlStrCache>
            </c:multiLvlStrRef>
          </c:cat>
          <c:val>
            <c:numRef>
              <c:f>Sheet1!$D$59:$D$63</c:f>
              <c:numCache>
                <c:formatCode>General</c:formatCode>
                <c:ptCount val="5"/>
                <c:pt idx="0">
                  <c:v>7</c:v>
                </c:pt>
                <c:pt idx="1">
                  <c:v>9</c:v>
                </c:pt>
                <c:pt idx="2">
                  <c:v>6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CE-5A49-935D-A6CA675FCC70}"/>
            </c:ext>
          </c:extLst>
        </c:ser>
        <c:ser>
          <c:idx val="2"/>
          <c:order val="2"/>
          <c:tx>
            <c:strRef>
              <c:f>Sheet1!$E$58</c:f>
              <c:strCache>
                <c:ptCount val="1"/>
                <c:pt idx="0">
                  <c:v>Reclamationists</c:v>
                </c:pt>
              </c:strCache>
            </c:strRef>
          </c:tx>
          <c:invertIfNegative val="0"/>
          <c:cat>
            <c:multiLvlStrRef>
              <c:f>Sheet1!$A$59:$B$63</c:f>
              <c:multiLvlStrCache>
                <c:ptCount val="5"/>
                <c:lvl>
                  <c:pt idx="0">
                    <c:v>7.8</c:v>
                  </c:pt>
                  <c:pt idx="1">
                    <c:v>4.7</c:v>
                  </c:pt>
                  <c:pt idx="2">
                    <c:v>28.1</c:v>
                  </c:pt>
                  <c:pt idx="3">
                    <c:v>40.6</c:v>
                  </c:pt>
                  <c:pt idx="4">
                    <c:v>18.8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</c:lvl>
              </c:multiLvlStrCache>
            </c:multiLvlStrRef>
          </c:cat>
          <c:val>
            <c:numRef>
              <c:f>Sheet1!$E$59:$E$63</c:f>
              <c:numCache>
                <c:formatCode>General</c:formatCode>
                <c:ptCount val="5"/>
                <c:pt idx="0">
                  <c:v>4</c:v>
                </c:pt>
                <c:pt idx="1">
                  <c:v>9</c:v>
                </c:pt>
                <c:pt idx="2">
                  <c:v>2</c:v>
                </c:pt>
                <c:pt idx="3">
                  <c:v>3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ACE-5A49-935D-A6CA675FCC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11347968"/>
        <c:axId val="111350144"/>
      </c:barChart>
      <c:catAx>
        <c:axId val="111347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11350144"/>
        <c:crosses val="autoZero"/>
        <c:auto val="1"/>
        <c:lblAlgn val="ctr"/>
        <c:lblOffset val="100"/>
        <c:noMultiLvlLbl val="0"/>
      </c:catAx>
      <c:valAx>
        <c:axId val="11135014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Percentage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111347968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Q2-1 Develop</a:t>
            </a:r>
            <a:r>
              <a:rPr lang="en-US" baseline="0" dirty="0"/>
              <a:t> a reclamation plan?</a:t>
            </a:r>
            <a:endParaRPr lang="en-US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2256999125109298E-2"/>
          <c:y val="0.16217254810403459"/>
          <c:w val="0.89052077865266799"/>
          <c:h val="0.584618080064484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Sheet1!$C$3</c:f>
              <c:strCache>
                <c:ptCount val="1"/>
                <c:pt idx="0">
                  <c:v>FED</c:v>
                </c:pt>
              </c:strCache>
            </c:strRef>
          </c:tx>
          <c:invertIfNegative val="0"/>
          <c:cat>
            <c:multiLvlStrRef>
              <c:f>Sheet1!$A$4:$B$8</c:f>
              <c:multiLvlStrCache>
                <c:ptCount val="5"/>
                <c:lvl>
                  <c:pt idx="0">
                    <c:v>0.14</c:v>
                  </c:pt>
                  <c:pt idx="1">
                    <c:v>0.20</c:v>
                  </c:pt>
                  <c:pt idx="2">
                    <c:v>0.31</c:v>
                  </c:pt>
                  <c:pt idx="3">
                    <c:v>0.23</c:v>
                  </c:pt>
                  <c:pt idx="4">
                    <c:v>0.12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</c:lvl>
              </c:multiLvlStrCache>
            </c:multiLvlStrRef>
          </c:cat>
          <c:val>
            <c:numRef>
              <c:f>Sheet1!$C$4:$C$8</c:f>
              <c:numCache>
                <c:formatCode>General</c:formatCode>
                <c:ptCount val="5"/>
                <c:pt idx="0">
                  <c:v>3</c:v>
                </c:pt>
                <c:pt idx="1">
                  <c:v>9.2299999999999986</c:v>
                </c:pt>
                <c:pt idx="2">
                  <c:v>7.6899999999999986</c:v>
                </c:pt>
                <c:pt idx="3">
                  <c:v>6.1499999999999986</c:v>
                </c:pt>
                <c:pt idx="4">
                  <c:v>7.6899999999999986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F0-034C-8D05-97602575BD29}"/>
            </c:ext>
          </c:extLst>
        </c:ser>
        <c:ser>
          <c:idx val="1"/>
          <c:order val="1"/>
          <c:tx>
            <c:strRef>
              <c:f>Sheet1!$D$3</c:f>
              <c:strCache>
                <c:ptCount val="1"/>
                <c:pt idx="0">
                  <c:v>IND</c:v>
                </c:pt>
              </c:strCache>
            </c:strRef>
          </c:tx>
          <c:invertIfNegative val="0"/>
          <c:cat>
            <c:multiLvlStrRef>
              <c:f>Sheet1!$A$4:$B$8</c:f>
              <c:multiLvlStrCache>
                <c:ptCount val="5"/>
                <c:lvl>
                  <c:pt idx="0">
                    <c:v>0.14</c:v>
                  </c:pt>
                  <c:pt idx="1">
                    <c:v>0.20</c:v>
                  </c:pt>
                  <c:pt idx="2">
                    <c:v>0.31</c:v>
                  </c:pt>
                  <c:pt idx="3">
                    <c:v>0.23</c:v>
                  </c:pt>
                  <c:pt idx="4">
                    <c:v>0.12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</c:lvl>
              </c:multiLvlStrCache>
            </c:multiLvlStrRef>
          </c:cat>
          <c:val>
            <c:numRef>
              <c:f>Sheet1!$D$4:$D$8</c:f>
              <c:numCache>
                <c:formatCode>General</c:formatCode>
                <c:ptCount val="5"/>
                <c:pt idx="0">
                  <c:v>7.6899999999999986</c:v>
                </c:pt>
                <c:pt idx="1">
                  <c:v>7.6899999999999986</c:v>
                </c:pt>
                <c:pt idx="2">
                  <c:v>12.31</c:v>
                </c:pt>
                <c:pt idx="3">
                  <c:v>7.6899999999999986</c:v>
                </c:pt>
                <c:pt idx="4">
                  <c:v>1.54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F0-034C-8D05-97602575BD29}"/>
            </c:ext>
          </c:extLst>
        </c:ser>
        <c:ser>
          <c:idx val="2"/>
          <c:order val="2"/>
          <c:tx>
            <c:strRef>
              <c:f>Sheet1!$E$3</c:f>
              <c:strCache>
                <c:ptCount val="1"/>
                <c:pt idx="0">
                  <c:v>REC</c:v>
                </c:pt>
              </c:strCache>
            </c:strRef>
          </c:tx>
          <c:invertIfNegative val="0"/>
          <c:cat>
            <c:multiLvlStrRef>
              <c:f>Sheet1!$A$4:$B$8</c:f>
              <c:multiLvlStrCache>
                <c:ptCount val="5"/>
                <c:lvl>
                  <c:pt idx="0">
                    <c:v>0.14</c:v>
                  </c:pt>
                  <c:pt idx="1">
                    <c:v>0.20</c:v>
                  </c:pt>
                  <c:pt idx="2">
                    <c:v>0.31</c:v>
                  </c:pt>
                  <c:pt idx="3">
                    <c:v>0.23</c:v>
                  </c:pt>
                  <c:pt idx="4">
                    <c:v>0.12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</c:lvl>
              </c:multiLvlStrCache>
            </c:multiLvlStrRef>
          </c:cat>
          <c:val>
            <c:numRef>
              <c:f>Sheet1!$E$4:$E$8</c:f>
              <c:numCache>
                <c:formatCode>General</c:formatCode>
                <c:ptCount val="5"/>
                <c:pt idx="0">
                  <c:v>3.08</c:v>
                </c:pt>
                <c:pt idx="1">
                  <c:v>3.08</c:v>
                </c:pt>
                <c:pt idx="2">
                  <c:v>10.77</c:v>
                </c:pt>
                <c:pt idx="3">
                  <c:v>9.2299999999999986</c:v>
                </c:pt>
                <c:pt idx="4">
                  <c:v>3.08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F0-034C-8D05-97602575BD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10614784"/>
        <c:axId val="111280128"/>
      </c:barChart>
      <c:catAx>
        <c:axId val="110614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11280128"/>
        <c:crosses val="autoZero"/>
        <c:auto val="1"/>
        <c:lblAlgn val="ctr"/>
        <c:lblOffset val="100"/>
        <c:noMultiLvlLbl val="0"/>
      </c:catAx>
      <c:valAx>
        <c:axId val="11128012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10614784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Q12 Not enough site-specific reclamation research?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23100098425196849"/>
          <c:y val="0.16436444861688868"/>
          <c:w val="0.75754068241469819"/>
          <c:h val="0.642568283308964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Sheet1!$C$559</c:f>
              <c:strCache>
                <c:ptCount val="1"/>
                <c:pt idx="0">
                  <c:v>Federal agency</c:v>
                </c:pt>
              </c:strCache>
            </c:strRef>
          </c:tx>
          <c:invertIfNegative val="0"/>
          <c:cat>
            <c:multiLvlStrRef>
              <c:f>Sheet1!$A$560:$B$564</c:f>
              <c:multiLvlStrCache>
                <c:ptCount val="5"/>
                <c:lvl>
                  <c:pt idx="0">
                    <c:v>3.5</c:v>
                  </c:pt>
                  <c:pt idx="1">
                    <c:v>5.2</c:v>
                  </c:pt>
                  <c:pt idx="2">
                    <c:v>12.1</c:v>
                  </c:pt>
                  <c:pt idx="3">
                    <c:v>39.7</c:v>
                  </c:pt>
                  <c:pt idx="4">
                    <c:v>39.7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</c:lvl>
              </c:multiLvlStrCache>
            </c:multiLvlStrRef>
          </c:cat>
          <c:val>
            <c:numRef>
              <c:f>Sheet1!$C$560:$C$564</c:f>
              <c:numCache>
                <c:formatCode>General</c:formatCode>
                <c:ptCount val="5"/>
                <c:pt idx="0">
                  <c:v>1.72</c:v>
                </c:pt>
                <c:pt idx="1">
                  <c:v>1.72</c:v>
                </c:pt>
                <c:pt idx="2">
                  <c:v>3.45</c:v>
                </c:pt>
                <c:pt idx="3">
                  <c:v>13.79</c:v>
                </c:pt>
                <c:pt idx="4">
                  <c:v>15.52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D0-3E44-8C93-24539785221E}"/>
            </c:ext>
          </c:extLst>
        </c:ser>
        <c:ser>
          <c:idx val="1"/>
          <c:order val="1"/>
          <c:tx>
            <c:strRef>
              <c:f>Sheet1!$D$559</c:f>
              <c:strCache>
                <c:ptCount val="1"/>
                <c:pt idx="0">
                  <c:v>Energy ind</c:v>
                </c:pt>
              </c:strCache>
            </c:strRef>
          </c:tx>
          <c:invertIfNegative val="0"/>
          <c:cat>
            <c:multiLvlStrRef>
              <c:f>Sheet1!$A$560:$B$564</c:f>
              <c:multiLvlStrCache>
                <c:ptCount val="5"/>
                <c:lvl>
                  <c:pt idx="0">
                    <c:v>3.5</c:v>
                  </c:pt>
                  <c:pt idx="1">
                    <c:v>5.2</c:v>
                  </c:pt>
                  <c:pt idx="2">
                    <c:v>12.1</c:v>
                  </c:pt>
                  <c:pt idx="3">
                    <c:v>39.7</c:v>
                  </c:pt>
                  <c:pt idx="4">
                    <c:v>39.7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</c:lvl>
              </c:multiLvlStrCache>
            </c:multiLvlStrRef>
          </c:cat>
          <c:val>
            <c:numRef>
              <c:f>Sheet1!$D$560:$D$564</c:f>
              <c:numCache>
                <c:formatCode>General</c:formatCode>
                <c:ptCount val="5"/>
                <c:pt idx="0">
                  <c:v>1.72</c:v>
                </c:pt>
                <c:pt idx="1">
                  <c:v>1.72</c:v>
                </c:pt>
                <c:pt idx="2">
                  <c:v>3.45</c:v>
                </c:pt>
                <c:pt idx="3">
                  <c:v>13.79</c:v>
                </c:pt>
                <c:pt idx="4">
                  <c:v>15.52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D0-3E44-8C93-24539785221E}"/>
            </c:ext>
          </c:extLst>
        </c:ser>
        <c:ser>
          <c:idx val="2"/>
          <c:order val="2"/>
          <c:tx>
            <c:strRef>
              <c:f>Sheet1!$E$559</c:f>
              <c:strCache>
                <c:ptCount val="1"/>
                <c:pt idx="0">
                  <c:v>Reclamationists</c:v>
                </c:pt>
              </c:strCache>
            </c:strRef>
          </c:tx>
          <c:invertIfNegative val="0"/>
          <c:cat>
            <c:multiLvlStrRef>
              <c:f>Sheet1!$A$560:$B$564</c:f>
              <c:multiLvlStrCache>
                <c:ptCount val="5"/>
                <c:lvl>
                  <c:pt idx="0">
                    <c:v>3.5</c:v>
                  </c:pt>
                  <c:pt idx="1">
                    <c:v>5.2</c:v>
                  </c:pt>
                  <c:pt idx="2">
                    <c:v>12.1</c:v>
                  </c:pt>
                  <c:pt idx="3">
                    <c:v>39.7</c:v>
                  </c:pt>
                  <c:pt idx="4">
                    <c:v>39.7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</c:lvl>
              </c:multiLvlStrCache>
            </c:multiLvlStrRef>
          </c:cat>
          <c:val>
            <c:numRef>
              <c:f>Sheet1!$E$560:$E$564</c:f>
              <c:numCache>
                <c:formatCode>General</c:formatCode>
                <c:ptCount val="5"/>
                <c:pt idx="0">
                  <c:v>0</c:v>
                </c:pt>
                <c:pt idx="1">
                  <c:v>1.72</c:v>
                </c:pt>
                <c:pt idx="2">
                  <c:v>5.17</c:v>
                </c:pt>
                <c:pt idx="3">
                  <c:v>12.07</c:v>
                </c:pt>
                <c:pt idx="4">
                  <c:v>8.6199999999999992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D0-3E44-8C93-2453978522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18076544"/>
        <c:axId val="118078464"/>
      </c:barChart>
      <c:catAx>
        <c:axId val="1180765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18078464"/>
        <c:crosses val="autoZero"/>
        <c:auto val="1"/>
        <c:lblAlgn val="ctr"/>
        <c:lblOffset val="100"/>
        <c:noMultiLvlLbl val="0"/>
      </c:catAx>
      <c:valAx>
        <c:axId val="11807846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118076544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Q4-7 Communication with regulators?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Sheet1!$C$298</c:f>
              <c:strCache>
                <c:ptCount val="1"/>
                <c:pt idx="0">
                  <c:v>Federal agency</c:v>
                </c:pt>
              </c:strCache>
            </c:strRef>
          </c:tx>
          <c:invertIfNegative val="0"/>
          <c:cat>
            <c:multiLvlStrRef>
              <c:f>Sheet1!$A$299:$B$303</c:f>
              <c:multiLvlStrCache>
                <c:ptCount val="5"/>
                <c:lvl>
                  <c:pt idx="0">
                    <c:v>4.9</c:v>
                  </c:pt>
                  <c:pt idx="1">
                    <c:v>13.1</c:v>
                  </c:pt>
                  <c:pt idx="2">
                    <c:v>31.3</c:v>
                  </c:pt>
                  <c:pt idx="3">
                    <c:v>41.0</c:v>
                  </c:pt>
                  <c:pt idx="4">
                    <c:v>19.7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</c:lvl>
              </c:multiLvlStrCache>
            </c:multiLvlStrRef>
          </c:cat>
          <c:val>
            <c:numRef>
              <c:f>Sheet1!$C$299:$C$303</c:f>
              <c:numCache>
                <c:formatCode>General</c:formatCode>
                <c:ptCount val="5"/>
                <c:pt idx="0">
                  <c:v>3.28</c:v>
                </c:pt>
                <c:pt idx="1">
                  <c:v>6.56</c:v>
                </c:pt>
                <c:pt idx="2">
                  <c:v>4.92</c:v>
                </c:pt>
                <c:pt idx="3">
                  <c:v>14.75</c:v>
                </c:pt>
                <c:pt idx="4">
                  <c:v>1.64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F9-1E46-AB8D-F09E97D3C7A1}"/>
            </c:ext>
          </c:extLst>
        </c:ser>
        <c:ser>
          <c:idx val="1"/>
          <c:order val="1"/>
          <c:tx>
            <c:strRef>
              <c:f>Sheet1!$D$298</c:f>
              <c:strCache>
                <c:ptCount val="1"/>
                <c:pt idx="0">
                  <c:v>Energy ind</c:v>
                </c:pt>
              </c:strCache>
            </c:strRef>
          </c:tx>
          <c:invertIfNegative val="0"/>
          <c:cat>
            <c:multiLvlStrRef>
              <c:f>Sheet1!$A$299:$B$303</c:f>
              <c:multiLvlStrCache>
                <c:ptCount val="5"/>
                <c:lvl>
                  <c:pt idx="0">
                    <c:v>4.9</c:v>
                  </c:pt>
                  <c:pt idx="1">
                    <c:v>13.1</c:v>
                  </c:pt>
                  <c:pt idx="2">
                    <c:v>31.3</c:v>
                  </c:pt>
                  <c:pt idx="3">
                    <c:v>41.0</c:v>
                  </c:pt>
                  <c:pt idx="4">
                    <c:v>19.7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</c:lvl>
              </c:multiLvlStrCache>
            </c:multiLvlStrRef>
          </c:cat>
          <c:val>
            <c:numRef>
              <c:f>Sheet1!$D$299:$D$303</c:f>
              <c:numCache>
                <c:formatCode>General</c:formatCode>
                <c:ptCount val="5"/>
                <c:pt idx="0">
                  <c:v>1.64</c:v>
                </c:pt>
                <c:pt idx="1">
                  <c:v>4.92</c:v>
                </c:pt>
                <c:pt idx="2">
                  <c:v>9.84</c:v>
                </c:pt>
                <c:pt idx="3">
                  <c:v>13.11</c:v>
                </c:pt>
                <c:pt idx="4">
                  <c:v>9.84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F9-1E46-AB8D-F09E97D3C7A1}"/>
            </c:ext>
          </c:extLst>
        </c:ser>
        <c:ser>
          <c:idx val="2"/>
          <c:order val="2"/>
          <c:tx>
            <c:strRef>
              <c:f>Sheet1!$E$298</c:f>
              <c:strCache>
                <c:ptCount val="1"/>
                <c:pt idx="0">
                  <c:v>Reclamationists</c:v>
                </c:pt>
              </c:strCache>
            </c:strRef>
          </c:tx>
          <c:invertIfNegative val="0"/>
          <c:cat>
            <c:multiLvlStrRef>
              <c:f>Sheet1!$A$299:$B$303</c:f>
              <c:multiLvlStrCache>
                <c:ptCount val="5"/>
                <c:lvl>
                  <c:pt idx="0">
                    <c:v>4.9</c:v>
                  </c:pt>
                  <c:pt idx="1">
                    <c:v>13.1</c:v>
                  </c:pt>
                  <c:pt idx="2">
                    <c:v>31.3</c:v>
                  </c:pt>
                  <c:pt idx="3">
                    <c:v>41.0</c:v>
                  </c:pt>
                  <c:pt idx="4">
                    <c:v>19.7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</c:lvl>
              </c:multiLvlStrCache>
            </c:multiLvlStrRef>
          </c:cat>
          <c:val>
            <c:numRef>
              <c:f>Sheet1!$E$299:$E$303</c:f>
              <c:numCache>
                <c:formatCode>General</c:formatCode>
                <c:ptCount val="5"/>
                <c:pt idx="0">
                  <c:v>0</c:v>
                </c:pt>
                <c:pt idx="1">
                  <c:v>1.64</c:v>
                </c:pt>
                <c:pt idx="2">
                  <c:v>6.56</c:v>
                </c:pt>
                <c:pt idx="3">
                  <c:v>13.11</c:v>
                </c:pt>
                <c:pt idx="4">
                  <c:v>8.1999999999999993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F9-1E46-AB8D-F09E97D3C7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12031616"/>
        <c:axId val="112041984"/>
      </c:barChart>
      <c:catAx>
        <c:axId val="1120316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12041984"/>
        <c:crosses val="autoZero"/>
        <c:auto val="1"/>
        <c:lblAlgn val="ctr"/>
        <c:lblOffset val="100"/>
        <c:noMultiLvlLbl val="0"/>
      </c:catAx>
      <c:valAx>
        <c:axId val="1120419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112031616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Q6-5 Not enough in depth training?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Sheet1!$C$403</c:f>
              <c:strCache>
                <c:ptCount val="1"/>
                <c:pt idx="0">
                  <c:v>Federal agency</c:v>
                </c:pt>
              </c:strCache>
            </c:strRef>
          </c:tx>
          <c:invertIfNegative val="0"/>
          <c:cat>
            <c:multiLvlStrRef>
              <c:f>Sheet1!$A$404:$B$408</c:f>
              <c:multiLvlStrCache>
                <c:ptCount val="5"/>
                <c:lvl>
                  <c:pt idx="0">
                    <c:v>4.8</c:v>
                  </c:pt>
                  <c:pt idx="1">
                    <c:v>12.9</c:v>
                  </c:pt>
                  <c:pt idx="2">
                    <c:v>30.7</c:v>
                  </c:pt>
                  <c:pt idx="3">
                    <c:v>35.5</c:v>
                  </c:pt>
                  <c:pt idx="4">
                    <c:v>16.1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</c:lvl>
              </c:multiLvlStrCache>
            </c:multiLvlStrRef>
          </c:cat>
          <c:val>
            <c:numRef>
              <c:f>Sheet1!$C$404:$C$408</c:f>
              <c:numCache>
                <c:formatCode>General</c:formatCode>
                <c:ptCount val="5"/>
                <c:pt idx="0">
                  <c:v>1.61</c:v>
                </c:pt>
                <c:pt idx="1">
                  <c:v>1.61</c:v>
                </c:pt>
                <c:pt idx="2">
                  <c:v>9.68</c:v>
                </c:pt>
                <c:pt idx="3">
                  <c:v>16.13</c:v>
                </c:pt>
                <c:pt idx="4">
                  <c:v>6.45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51-084F-BDE4-2EBF63E196DA}"/>
            </c:ext>
          </c:extLst>
        </c:ser>
        <c:ser>
          <c:idx val="1"/>
          <c:order val="1"/>
          <c:tx>
            <c:strRef>
              <c:f>Sheet1!$D$403</c:f>
              <c:strCache>
                <c:ptCount val="1"/>
                <c:pt idx="0">
                  <c:v>Energy ind</c:v>
                </c:pt>
              </c:strCache>
            </c:strRef>
          </c:tx>
          <c:invertIfNegative val="0"/>
          <c:cat>
            <c:multiLvlStrRef>
              <c:f>Sheet1!$A$404:$B$408</c:f>
              <c:multiLvlStrCache>
                <c:ptCount val="5"/>
                <c:lvl>
                  <c:pt idx="0">
                    <c:v>4.8</c:v>
                  </c:pt>
                  <c:pt idx="1">
                    <c:v>12.9</c:v>
                  </c:pt>
                  <c:pt idx="2">
                    <c:v>30.7</c:v>
                  </c:pt>
                  <c:pt idx="3">
                    <c:v>35.5</c:v>
                  </c:pt>
                  <c:pt idx="4">
                    <c:v>16.1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</c:lvl>
              </c:multiLvlStrCache>
            </c:multiLvlStrRef>
          </c:cat>
          <c:val>
            <c:numRef>
              <c:f>Sheet1!$D$404:$D$408</c:f>
              <c:numCache>
                <c:formatCode>General</c:formatCode>
                <c:ptCount val="5"/>
                <c:pt idx="0">
                  <c:v>1.61</c:v>
                </c:pt>
                <c:pt idx="1">
                  <c:v>4.84</c:v>
                </c:pt>
                <c:pt idx="2">
                  <c:v>14.52</c:v>
                </c:pt>
                <c:pt idx="3">
                  <c:v>11.29</c:v>
                </c:pt>
                <c:pt idx="4">
                  <c:v>3.23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51-084F-BDE4-2EBF63E196DA}"/>
            </c:ext>
          </c:extLst>
        </c:ser>
        <c:ser>
          <c:idx val="2"/>
          <c:order val="2"/>
          <c:tx>
            <c:strRef>
              <c:f>Sheet1!$E$403</c:f>
              <c:strCache>
                <c:ptCount val="1"/>
                <c:pt idx="0">
                  <c:v>Reclamationists</c:v>
                </c:pt>
              </c:strCache>
            </c:strRef>
          </c:tx>
          <c:invertIfNegative val="0"/>
          <c:cat>
            <c:multiLvlStrRef>
              <c:f>Sheet1!$A$404:$B$408</c:f>
              <c:multiLvlStrCache>
                <c:ptCount val="5"/>
                <c:lvl>
                  <c:pt idx="0">
                    <c:v>4.8</c:v>
                  </c:pt>
                  <c:pt idx="1">
                    <c:v>12.9</c:v>
                  </c:pt>
                  <c:pt idx="2">
                    <c:v>30.7</c:v>
                  </c:pt>
                  <c:pt idx="3">
                    <c:v>35.5</c:v>
                  </c:pt>
                  <c:pt idx="4">
                    <c:v>16.1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</c:lvl>
              </c:multiLvlStrCache>
            </c:multiLvlStrRef>
          </c:cat>
          <c:val>
            <c:numRef>
              <c:f>Sheet1!$E$404:$E$408</c:f>
              <c:numCache>
                <c:formatCode>General</c:formatCode>
                <c:ptCount val="5"/>
                <c:pt idx="0">
                  <c:v>1.61</c:v>
                </c:pt>
                <c:pt idx="1">
                  <c:v>6.45</c:v>
                </c:pt>
                <c:pt idx="2">
                  <c:v>6.45</c:v>
                </c:pt>
                <c:pt idx="3">
                  <c:v>8.06</c:v>
                </c:pt>
                <c:pt idx="4">
                  <c:v>6.45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051-084F-BDE4-2EBF63E196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17679232"/>
        <c:axId val="117681152"/>
      </c:barChart>
      <c:catAx>
        <c:axId val="1176792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17681152"/>
        <c:crosses val="autoZero"/>
        <c:auto val="1"/>
        <c:lblAlgn val="ctr"/>
        <c:lblOffset val="100"/>
        <c:noMultiLvlLbl val="0"/>
      </c:catAx>
      <c:valAx>
        <c:axId val="1176811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117679232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Q6-7 Not enough hands on education programs or workshops?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Sheet1!$C$428</c:f>
              <c:strCache>
                <c:ptCount val="1"/>
                <c:pt idx="0">
                  <c:v>Federal agency</c:v>
                </c:pt>
              </c:strCache>
            </c:strRef>
          </c:tx>
          <c:invertIfNegative val="0"/>
          <c:cat>
            <c:multiLvlStrRef>
              <c:f>Sheet1!$A$429:$B$433</c:f>
              <c:multiLvlStrCache>
                <c:ptCount val="5"/>
                <c:lvl>
                  <c:pt idx="0">
                    <c:v>6.4</c:v>
                  </c:pt>
                  <c:pt idx="1">
                    <c:v>19.1</c:v>
                  </c:pt>
                  <c:pt idx="2">
                    <c:v>25.4</c:v>
                  </c:pt>
                  <c:pt idx="3">
                    <c:v>33.3</c:v>
                  </c:pt>
                  <c:pt idx="4">
                    <c:v>15.9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</c:lvl>
              </c:multiLvlStrCache>
            </c:multiLvlStrRef>
          </c:cat>
          <c:val>
            <c:numRef>
              <c:f>Sheet1!$C$429:$C$433</c:f>
              <c:numCache>
                <c:formatCode>General</c:formatCode>
                <c:ptCount val="5"/>
                <c:pt idx="0">
                  <c:v>3.17</c:v>
                </c:pt>
                <c:pt idx="1">
                  <c:v>1.59</c:v>
                </c:pt>
                <c:pt idx="2">
                  <c:v>9.52</c:v>
                </c:pt>
                <c:pt idx="3">
                  <c:v>17.46</c:v>
                </c:pt>
                <c:pt idx="4">
                  <c:v>1.59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A8-4944-B790-C23725BBB494}"/>
            </c:ext>
          </c:extLst>
        </c:ser>
        <c:ser>
          <c:idx val="1"/>
          <c:order val="1"/>
          <c:tx>
            <c:strRef>
              <c:f>Sheet1!$D$428</c:f>
              <c:strCache>
                <c:ptCount val="1"/>
                <c:pt idx="0">
                  <c:v>Energy ind</c:v>
                </c:pt>
              </c:strCache>
            </c:strRef>
          </c:tx>
          <c:invertIfNegative val="0"/>
          <c:cat>
            <c:multiLvlStrRef>
              <c:f>Sheet1!$A$429:$B$433</c:f>
              <c:multiLvlStrCache>
                <c:ptCount val="5"/>
                <c:lvl>
                  <c:pt idx="0">
                    <c:v>6.4</c:v>
                  </c:pt>
                  <c:pt idx="1">
                    <c:v>19.1</c:v>
                  </c:pt>
                  <c:pt idx="2">
                    <c:v>25.4</c:v>
                  </c:pt>
                  <c:pt idx="3">
                    <c:v>33.3</c:v>
                  </c:pt>
                  <c:pt idx="4">
                    <c:v>15.9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</c:lvl>
              </c:multiLvlStrCache>
            </c:multiLvlStrRef>
          </c:cat>
          <c:val>
            <c:numRef>
              <c:f>Sheet1!$D$429:$D$433</c:f>
              <c:numCache>
                <c:formatCode>General</c:formatCode>
                <c:ptCount val="5"/>
                <c:pt idx="0">
                  <c:v>3.17</c:v>
                </c:pt>
                <c:pt idx="1">
                  <c:v>6.35</c:v>
                </c:pt>
                <c:pt idx="2">
                  <c:v>12.7</c:v>
                </c:pt>
                <c:pt idx="3">
                  <c:v>7.94</c:v>
                </c:pt>
                <c:pt idx="4">
                  <c:v>7.94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A8-4944-B790-C23725BBB494}"/>
            </c:ext>
          </c:extLst>
        </c:ser>
        <c:ser>
          <c:idx val="2"/>
          <c:order val="2"/>
          <c:tx>
            <c:strRef>
              <c:f>Sheet1!$E$428</c:f>
              <c:strCache>
                <c:ptCount val="1"/>
                <c:pt idx="0">
                  <c:v>Reclamationists</c:v>
                </c:pt>
              </c:strCache>
            </c:strRef>
          </c:tx>
          <c:invertIfNegative val="0"/>
          <c:cat>
            <c:multiLvlStrRef>
              <c:f>Sheet1!$A$429:$B$433</c:f>
              <c:multiLvlStrCache>
                <c:ptCount val="5"/>
                <c:lvl>
                  <c:pt idx="0">
                    <c:v>6.4</c:v>
                  </c:pt>
                  <c:pt idx="1">
                    <c:v>19.1</c:v>
                  </c:pt>
                  <c:pt idx="2">
                    <c:v>25.4</c:v>
                  </c:pt>
                  <c:pt idx="3">
                    <c:v>33.3</c:v>
                  </c:pt>
                  <c:pt idx="4">
                    <c:v>15.9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</c:lvl>
              </c:multiLvlStrCache>
            </c:multiLvlStrRef>
          </c:cat>
          <c:val>
            <c:numRef>
              <c:f>Sheet1!$E$429:$E$433</c:f>
              <c:numCache>
                <c:formatCode>General</c:formatCode>
                <c:ptCount val="5"/>
                <c:pt idx="0">
                  <c:v>0</c:v>
                </c:pt>
                <c:pt idx="1">
                  <c:v>11.11</c:v>
                </c:pt>
                <c:pt idx="2">
                  <c:v>3.17</c:v>
                </c:pt>
                <c:pt idx="3">
                  <c:v>7.94</c:v>
                </c:pt>
                <c:pt idx="4">
                  <c:v>6.35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8A8-4944-B790-C23725BBB4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17732480"/>
        <c:axId val="117734400"/>
      </c:barChart>
      <c:catAx>
        <c:axId val="1177324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17734400"/>
        <c:crosses val="autoZero"/>
        <c:auto val="1"/>
        <c:lblAlgn val="ctr"/>
        <c:lblOffset val="100"/>
        <c:noMultiLvlLbl val="0"/>
      </c:catAx>
      <c:valAx>
        <c:axId val="1177344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117732480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8DF4B-05D5-5B4C-AA93-059F6FA980B8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EE90BA-F84A-5542-A67E-5D812461F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5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3EF900-795F-2D46-9E25-06EA47A6E8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847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3EF900-795F-2D46-9E25-06EA47A6E8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76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48091-42F5-D748-8DB1-FC7C326BBC2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562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4A42-7D04-40BA-AF86-855CD08439B7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5D35-6894-4D0A-B788-0952287EC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78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4A42-7D04-40BA-AF86-855CD08439B7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5D35-6894-4D0A-B788-0952287EC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74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4A42-7D04-40BA-AF86-855CD08439B7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5D35-6894-4D0A-B788-0952287EC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64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4A42-7D04-40BA-AF86-855CD08439B7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5D35-6894-4D0A-B788-0952287EC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017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4A42-7D04-40BA-AF86-855CD08439B7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5D35-6894-4D0A-B788-0952287EC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53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4A42-7D04-40BA-AF86-855CD08439B7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5D35-6894-4D0A-B788-0952287EC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268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4A42-7D04-40BA-AF86-855CD08439B7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5D35-6894-4D0A-B788-0952287EC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67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4A42-7D04-40BA-AF86-855CD08439B7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5D35-6894-4D0A-B788-0952287EC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62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4A42-7D04-40BA-AF86-855CD08439B7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5D35-6894-4D0A-B788-0952287EC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21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4A42-7D04-40BA-AF86-855CD08439B7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5D35-6894-4D0A-B788-0952287EC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121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4A42-7D04-40BA-AF86-855CD08439B7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5D35-6894-4D0A-B788-0952287EC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32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44A42-7D04-40BA-AF86-855CD08439B7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D5D35-6894-4D0A-B788-0952287EC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25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14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University of Wyoming Extension Reclamation Workshops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Jay Norton</a:t>
            </a:r>
          </a:p>
          <a:p>
            <a:r>
              <a:rPr lang="en-US" dirty="0"/>
              <a:t>University of Wyoming</a:t>
            </a:r>
          </a:p>
          <a:p>
            <a:r>
              <a:rPr lang="en-US" dirty="0"/>
              <a:t>36th Annual Meeting of the American Society of Mining &amp; Reclamation</a:t>
            </a:r>
          </a:p>
          <a:p>
            <a:r>
              <a:rPr lang="en-US" dirty="0"/>
              <a:t>Big Sky, Montana, June 5, 2019</a:t>
            </a:r>
          </a:p>
        </p:txBody>
      </p:sp>
    </p:spTree>
    <p:extLst>
      <p:ext uri="{BB962C8B-B14F-4D97-AF65-F5344CB8AC3E}">
        <p14:creationId xmlns:p14="http://schemas.microsoft.com/office/powerpoint/2010/main" val="3444633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627C8-2147-5B44-9893-C9E630F54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2008: Kick-off meeting for UW Reclamation Extension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BEB1A-B2E2-8343-9943-D5929ADBF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1673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Need driven by University of Wyoming Extension educators</a:t>
            </a:r>
          </a:p>
          <a:p>
            <a:pPr lvl="1"/>
            <a:r>
              <a:rPr lang="en-US" dirty="0"/>
              <a:t>Fielding reclamation questions and addressing concerns;</a:t>
            </a:r>
          </a:p>
          <a:p>
            <a:r>
              <a:rPr lang="en-US" dirty="0"/>
              <a:t>Funded by grant from UW Extension</a:t>
            </a:r>
          </a:p>
          <a:p>
            <a:pPr lvl="1"/>
            <a:r>
              <a:rPr lang="en-US" dirty="0"/>
              <a:t>Developed a Reclamation Issue Team;</a:t>
            </a:r>
          </a:p>
          <a:p>
            <a:r>
              <a:rPr lang="en-US" dirty="0"/>
              <a:t>~50 participants from Wyoming &amp; federal agencies, production companies, consultants, and UW</a:t>
            </a:r>
          </a:p>
          <a:p>
            <a:pPr lvl="1"/>
            <a:r>
              <a:rPr lang="en-US" dirty="0"/>
              <a:t>Facilitated discussion: brainstorming – grouping – prioritizing;</a:t>
            </a:r>
          </a:p>
          <a:p>
            <a:pPr lvl="1"/>
            <a:r>
              <a:rPr lang="en-US" dirty="0"/>
              <a:t>Breakout groups led by UW Extension educators &amp; specialists.</a:t>
            </a:r>
          </a:p>
          <a:p>
            <a:r>
              <a:rPr lang="en-US" dirty="0"/>
              <a:t>Outputs:</a:t>
            </a:r>
          </a:p>
          <a:p>
            <a:pPr lvl="1"/>
            <a:r>
              <a:rPr lang="en-US" dirty="0"/>
              <a:t>List of bulletins topics, preliminary outlines, and writing team assignments;</a:t>
            </a:r>
          </a:p>
          <a:p>
            <a:pPr lvl="1"/>
            <a:r>
              <a:rPr lang="en-US" dirty="0"/>
              <a:t>Framework for Reclamation 101 and 201 workshops.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19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BB2B88-5A6F-6E48-993C-0CC70CAD4A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0524" y="0"/>
            <a:ext cx="5315221" cy="46216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AA8CB6-612F-A749-AAD2-32C8C7B66A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2179" y="2147455"/>
            <a:ext cx="5337646" cy="47105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320E48-B2FC-364B-B61C-75D5CE004B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477" y="0"/>
            <a:ext cx="529555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214917-715E-334E-8A70-3A6CDA6A97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269" y="1552156"/>
            <a:ext cx="5330097" cy="53058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9DD074-13C1-EC4B-ACA2-DD3825C8D5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1545" y="3333581"/>
            <a:ext cx="5530645" cy="35244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1A4B9B-EEBC-C846-92AF-7894105561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0791" y="4726188"/>
            <a:ext cx="5318666" cy="21318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5354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B1E51-AED6-8E47-BD74-2AFB54A2A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Reclamation 101</a:t>
            </a:r>
          </a:p>
        </p:txBody>
      </p:sp>
      <p:pic>
        <p:nvPicPr>
          <p:cNvPr id="5" name="Content Placeholder 4" descr="A group of people sitting at desks in a room&#10;&#10;Description automatically generated">
            <a:extLst>
              <a:ext uri="{FF2B5EF4-FFF2-40B4-BE49-F238E27FC236}">
                <a16:creationId xmlns:a16="http://schemas.microsoft.com/office/drawing/2014/main" id="{51E28272-9FB6-7342-B8B7-71A5DC0FDB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D9AB0-A707-C747-8807-F531F6CA92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Classroom-style presentations;</a:t>
            </a:r>
          </a:p>
          <a:p>
            <a:pPr lvl="1"/>
            <a:r>
              <a:rPr lang="en-US" dirty="0"/>
              <a:t>Reclamation planning;</a:t>
            </a:r>
          </a:p>
          <a:p>
            <a:pPr lvl="1"/>
            <a:r>
              <a:rPr lang="en-US" dirty="0"/>
              <a:t>Soil management;</a:t>
            </a:r>
          </a:p>
          <a:p>
            <a:pPr lvl="1"/>
            <a:r>
              <a:rPr lang="en-US" dirty="0"/>
              <a:t>Weed control;</a:t>
            </a:r>
          </a:p>
          <a:p>
            <a:pPr lvl="1"/>
            <a:r>
              <a:rPr lang="en-US" dirty="0"/>
              <a:t>Seeding;</a:t>
            </a:r>
          </a:p>
          <a:p>
            <a:pPr lvl="1"/>
            <a:r>
              <a:rPr lang="en-US" dirty="0"/>
              <a:t>Erosion control;</a:t>
            </a:r>
          </a:p>
          <a:p>
            <a:pPr lvl="1"/>
            <a:r>
              <a:rPr lang="en-US" dirty="0"/>
              <a:t>Wildlife considerations;</a:t>
            </a:r>
          </a:p>
          <a:p>
            <a:pPr lvl="1"/>
            <a:r>
              <a:rPr lang="en-US" dirty="0"/>
              <a:t>Others.</a:t>
            </a:r>
          </a:p>
          <a:p>
            <a:r>
              <a:rPr lang="en-US" dirty="0"/>
              <a:t>Good evals, but requests for field component;</a:t>
            </a:r>
          </a:p>
          <a:p>
            <a:r>
              <a:rPr lang="en-US" dirty="0"/>
              <a:t>Death by </a:t>
            </a:r>
            <a:r>
              <a:rPr lang="en-US" dirty="0" err="1"/>
              <a:t>Powerpoint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3555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8700C1-9940-4844-A71D-5DD535947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Reclamation 201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0899421-1B17-444C-A3DE-8519941CA40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Morning classroom and afternoon field sessions;</a:t>
            </a:r>
          </a:p>
          <a:p>
            <a:r>
              <a:rPr lang="en-US" dirty="0"/>
              <a:t>Stations led by AM instructors on field site identified by</a:t>
            </a:r>
          </a:p>
          <a:p>
            <a:r>
              <a:rPr lang="en-US" dirty="0"/>
              <a:t>Good evals but requests for more hands-on.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D155CD-2A9D-1045-A03E-5192CCFCEA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009" y="1842654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3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8AE66-D527-DF44-ABD9-F7A32DB8E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4F5EB-7817-784A-8514-DBE57F9658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002079" cy="4351338"/>
          </a:xfrm>
        </p:spPr>
        <p:txBody>
          <a:bodyPr/>
          <a:lstStyle/>
          <a:p>
            <a:r>
              <a:rPr lang="en-US" dirty="0"/>
              <a:t>Writing team approach was too ambitious: </a:t>
            </a:r>
          </a:p>
          <a:p>
            <a:pPr lvl="1"/>
            <a:r>
              <a:rPr lang="en-US" dirty="0"/>
              <a:t>Educators are pulled in many directions; </a:t>
            </a:r>
          </a:p>
          <a:p>
            <a:pPr lvl="1"/>
            <a:r>
              <a:rPr lang="en-US" dirty="0"/>
              <a:t>Excitement at the meeting cause over-volunteerism;</a:t>
            </a:r>
          </a:p>
          <a:p>
            <a:pPr lvl="1"/>
            <a:r>
              <a:rPr lang="en-US" dirty="0"/>
              <a:t>Finger pointing led to deterioration of issue team;</a:t>
            </a:r>
          </a:p>
          <a:p>
            <a:r>
              <a:rPr lang="en-US" dirty="0"/>
              <a:t>Difficulties of maintaining large-group effort: the team shrunk;</a:t>
            </a:r>
          </a:p>
          <a:p>
            <a:r>
              <a:rPr lang="en-US" dirty="0"/>
              <a:t>Too many topics and too little field time: diluted impact;</a:t>
            </a:r>
          </a:p>
          <a:p>
            <a:r>
              <a:rPr lang="en-US" dirty="0"/>
              <a:t>Not enough discussion/reflection time: experienced professionals need to learn from each other.</a:t>
            </a:r>
          </a:p>
        </p:txBody>
      </p:sp>
    </p:spTree>
    <p:extLst>
      <p:ext uri="{BB962C8B-B14F-4D97-AF65-F5344CB8AC3E}">
        <p14:creationId xmlns:p14="http://schemas.microsoft.com/office/powerpoint/2010/main" val="363959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470C9-916B-264C-8375-C33EA5DB1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2011: Barriers to Successful Reclamation survey and roundtable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11F5B-65AC-6A40-8854-B944C55047F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Effort to refocus reclamation needs and the extension education effort;</a:t>
            </a:r>
          </a:p>
          <a:p>
            <a:r>
              <a:rPr lang="en-US" dirty="0"/>
              <a:t>Modeled after BLM Stream Team “Barriers to Success” survey;</a:t>
            </a:r>
          </a:p>
          <a:p>
            <a:r>
              <a:rPr lang="en-US" dirty="0"/>
              <a:t>Survey administered by </a:t>
            </a:r>
            <a:r>
              <a:rPr lang="en-US" dirty="0" err="1"/>
              <a:t>WySAC</a:t>
            </a:r>
            <a:r>
              <a:rPr lang="en-US" dirty="0"/>
              <a:t> with funding from UW Extension;</a:t>
            </a:r>
          </a:p>
          <a:p>
            <a:r>
              <a:rPr lang="en-US" dirty="0"/>
              <a:t>Followed by invited roundtable to consider results and plan action.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1F979E-2124-8F40-B1C5-833A3BC83B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140" y="1787236"/>
            <a:ext cx="5725749" cy="353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2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Barriers Survey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Questions about:</a:t>
            </a:r>
          </a:p>
          <a:p>
            <a:pPr lvl="1"/>
            <a:r>
              <a:rPr lang="en-US" dirty="0"/>
              <a:t>Knowledge gaps;</a:t>
            </a:r>
          </a:p>
          <a:p>
            <a:pPr lvl="1"/>
            <a:r>
              <a:rPr lang="en-US" dirty="0"/>
              <a:t>Education gaps;</a:t>
            </a:r>
          </a:p>
          <a:p>
            <a:pPr lvl="1"/>
            <a:r>
              <a:rPr lang="en-US" dirty="0"/>
              <a:t>Policy gaps;</a:t>
            </a:r>
          </a:p>
          <a:p>
            <a:pPr lvl="1"/>
            <a:r>
              <a:rPr lang="en-US" dirty="0"/>
              <a:t>Market/logistical gaps.</a:t>
            </a:r>
          </a:p>
          <a:p>
            <a:r>
              <a:rPr lang="en-US" dirty="0"/>
              <a:t>And about effectiveness of reclamation workshops and bulletins;</a:t>
            </a:r>
          </a:p>
          <a:p>
            <a:r>
              <a:rPr lang="en-US" dirty="0"/>
              <a:t>105 respondents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89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Federal, Industry, and Reclamation Employees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2432774"/>
              </p:ext>
            </p:extLst>
          </p:nvPr>
        </p:nvGraphicFramePr>
        <p:xfrm>
          <a:off x="1981201" y="1490662"/>
          <a:ext cx="8229599" cy="5057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27537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3891146"/>
              </p:ext>
            </p:extLst>
          </p:nvPr>
        </p:nvGraphicFramePr>
        <p:xfrm>
          <a:off x="2244437" y="1219200"/>
          <a:ext cx="7629236" cy="5237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Knowledge/Research</a:t>
            </a:r>
          </a:p>
        </p:txBody>
      </p:sp>
    </p:spTree>
    <p:extLst>
      <p:ext uri="{BB962C8B-B14F-4D97-AF65-F5344CB8AC3E}">
        <p14:creationId xmlns:p14="http://schemas.microsoft.com/office/powerpoint/2010/main" val="2782079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Knowledge/Research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/>
        </p:nvGraphicFramePr>
        <p:xfrm>
          <a:off x="2078183" y="1320800"/>
          <a:ext cx="7795491" cy="5070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04379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BFE723-B548-054D-9B1E-7F305FCFF4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505107" y="0"/>
            <a:ext cx="918178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517A00-541D-CC47-96CA-E4C53215440C}"/>
              </a:ext>
            </a:extLst>
          </p:cNvPr>
          <p:cNvSpPr txBox="1"/>
          <p:nvPr/>
        </p:nvSpPr>
        <p:spPr>
          <a:xfrm>
            <a:off x="1710813" y="191729"/>
            <a:ext cx="8731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Land ethic</a:t>
            </a:r>
            <a:r>
              <a:rPr lang="en-US" dirty="0"/>
              <a:t>: Participants are in this field because they have one; Successful education activities should integrate perspectives and knowledge of this experienced target group.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C59619-CB84-704E-B2C2-18C8A8EEE29D}"/>
              </a:ext>
            </a:extLst>
          </p:cNvPr>
          <p:cNvSpPr txBox="1"/>
          <p:nvPr/>
        </p:nvSpPr>
        <p:spPr>
          <a:xfrm>
            <a:off x="1700981" y="875071"/>
            <a:ext cx="8731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Challenge is to balance teaching, listening, and integrating experiences on the fly, all in a reasonable timeframe. </a:t>
            </a:r>
          </a:p>
        </p:txBody>
      </p:sp>
    </p:spTree>
    <p:extLst>
      <p:ext uri="{BB962C8B-B14F-4D97-AF65-F5344CB8AC3E}">
        <p14:creationId xmlns:p14="http://schemas.microsoft.com/office/powerpoint/2010/main" val="259041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2484583" y="1283856"/>
          <a:ext cx="7333673" cy="4959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Knowledge/Research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1295358" y="3687577"/>
            <a:ext cx="2230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Percent of responses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9383" y="5800437"/>
            <a:ext cx="6742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a problem					Extreme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31927" y="4987576"/>
            <a:ext cx="10529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Proportion of all F, I, and R responses</a:t>
            </a:r>
          </a:p>
        </p:txBody>
      </p:sp>
    </p:spTree>
    <p:extLst>
      <p:ext uri="{BB962C8B-B14F-4D97-AF65-F5344CB8AC3E}">
        <p14:creationId xmlns:p14="http://schemas.microsoft.com/office/powerpoint/2010/main" val="2329068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038956"/>
              </p:ext>
            </p:extLst>
          </p:nvPr>
        </p:nvGraphicFramePr>
        <p:xfrm>
          <a:off x="206477" y="1015554"/>
          <a:ext cx="9114503" cy="5560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17D4F770-82B3-B346-BF31-70D0032AA0C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Knowledge/Research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574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Policies/Regulations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1916811"/>
              </p:ext>
            </p:extLst>
          </p:nvPr>
        </p:nvGraphicFramePr>
        <p:xfrm>
          <a:off x="2336800" y="1293092"/>
          <a:ext cx="7509164" cy="5043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562084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Education/Extension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8115742"/>
              </p:ext>
            </p:extLst>
          </p:nvPr>
        </p:nvGraphicFramePr>
        <p:xfrm>
          <a:off x="2225964" y="1339274"/>
          <a:ext cx="7721600" cy="5098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38215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Education/Extension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0595786"/>
              </p:ext>
            </p:extLst>
          </p:nvPr>
        </p:nvGraphicFramePr>
        <p:xfrm>
          <a:off x="2253674" y="1256146"/>
          <a:ext cx="7638471" cy="5061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991941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727872"/>
              </p:ext>
            </p:extLst>
          </p:nvPr>
        </p:nvGraphicFramePr>
        <p:xfrm>
          <a:off x="2290619" y="1417639"/>
          <a:ext cx="7684655" cy="5020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79252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Roundtable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295400"/>
            <a:ext cx="8763000" cy="54102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May 24, 2012, in Laramie;</a:t>
            </a:r>
          </a:p>
          <a:p>
            <a:r>
              <a:rPr lang="en-US" sz="2600" dirty="0"/>
              <a:t>University</a:t>
            </a:r>
          </a:p>
          <a:p>
            <a:pPr lvl="1"/>
            <a:r>
              <a:rPr lang="en-US" sz="2600" dirty="0"/>
              <a:t>Jay Norton, Associate Professor, Soil Fertility Specialist</a:t>
            </a:r>
          </a:p>
          <a:p>
            <a:pPr lvl="1"/>
            <a:r>
              <a:rPr lang="en-US" sz="2600" dirty="0"/>
              <a:t>Calvin Strom, Research Scientist, Wyoming Reclamation &amp; Restoration Center</a:t>
            </a:r>
          </a:p>
          <a:p>
            <a:pPr lvl="1"/>
            <a:r>
              <a:rPr lang="en-US" sz="2600" dirty="0"/>
              <a:t>Kristina Hufford, Assistant Professor of Ecological Restoration</a:t>
            </a:r>
          </a:p>
          <a:p>
            <a:r>
              <a:rPr lang="en-US" sz="2600" dirty="0"/>
              <a:t>Industry</a:t>
            </a:r>
          </a:p>
          <a:p>
            <a:pPr lvl="1"/>
            <a:r>
              <a:rPr lang="en-US" sz="2600" dirty="0"/>
              <a:t>Gary Austin, BP</a:t>
            </a:r>
          </a:p>
          <a:p>
            <a:pPr lvl="1"/>
            <a:r>
              <a:rPr lang="en-US" sz="2600" dirty="0"/>
              <a:t>Vanessa Cameron, District Surface </a:t>
            </a:r>
            <a:r>
              <a:rPr lang="en-US" sz="2600" dirty="0" err="1"/>
              <a:t>Landman</a:t>
            </a:r>
            <a:r>
              <a:rPr lang="en-US" sz="2600" dirty="0"/>
              <a:t>, Samson, Denver</a:t>
            </a:r>
          </a:p>
          <a:p>
            <a:pPr lvl="1"/>
            <a:r>
              <a:rPr lang="en-US" sz="2600" dirty="0"/>
              <a:t>Colleen Faber, Senior Reclamation and Regulatory Analyst, Anadarko Petroleum</a:t>
            </a:r>
          </a:p>
          <a:p>
            <a:pPr lvl="1"/>
            <a:r>
              <a:rPr lang="en-US" sz="2600" dirty="0"/>
              <a:t>Peter Guernsey, QEP Energy Company, Pinedale</a:t>
            </a:r>
          </a:p>
          <a:p>
            <a:pPr lvl="1"/>
            <a:r>
              <a:rPr lang="en-US" sz="2600" dirty="0"/>
              <a:t>Steve Paulsen, Conservation Seeding &amp; Restoration, Inc., Kimberly, Idaho</a:t>
            </a:r>
          </a:p>
          <a:p>
            <a:r>
              <a:rPr lang="en-US" sz="2600" dirty="0"/>
              <a:t>BLM</a:t>
            </a:r>
          </a:p>
          <a:p>
            <a:pPr lvl="1"/>
            <a:r>
              <a:rPr lang="en-US" sz="2600" dirty="0"/>
              <a:t>Marty Griffith, Deputy State Director for Natural Resources, State Office, Cheyenne</a:t>
            </a:r>
          </a:p>
          <a:p>
            <a:pPr lvl="1"/>
            <a:r>
              <a:rPr lang="en-US" sz="2600" dirty="0"/>
              <a:t>Merry </a:t>
            </a:r>
            <a:r>
              <a:rPr lang="en-US" sz="2600" dirty="0" err="1"/>
              <a:t>Gamper</a:t>
            </a:r>
            <a:r>
              <a:rPr lang="en-US" sz="2600" dirty="0"/>
              <a:t>, Physical Scientist, State Office, Cheyenne</a:t>
            </a:r>
          </a:p>
          <a:p>
            <a:pPr lvl="1"/>
            <a:r>
              <a:rPr lang="en-US" sz="2600" dirty="0"/>
              <a:t>Rick Schuler, State Office, Cheyenne</a:t>
            </a:r>
          </a:p>
          <a:p>
            <a:pPr lvl="1"/>
            <a:r>
              <a:rPr lang="en-US" sz="2600" dirty="0"/>
              <a:t>Janelle Gonzales, Powder River Basin Restoration Coordinator, High Plains District</a:t>
            </a:r>
          </a:p>
          <a:p>
            <a:pPr lvl="1"/>
            <a:r>
              <a:rPr lang="en-US" sz="2600" dirty="0"/>
              <a:t>Jodi </a:t>
            </a:r>
            <a:r>
              <a:rPr lang="en-US" sz="2600" dirty="0" err="1"/>
              <a:t>Camrud</a:t>
            </a:r>
            <a:r>
              <a:rPr lang="en-US" sz="2600" dirty="0"/>
              <a:t>, Assistant District Manager, High Desert District, Rock Springs</a:t>
            </a:r>
          </a:p>
          <a:p>
            <a:pPr lvl="1"/>
            <a:r>
              <a:rPr lang="en-US" sz="2600" dirty="0"/>
              <a:t>Alexandra </a:t>
            </a:r>
            <a:r>
              <a:rPr lang="en-US" sz="2600" dirty="0" err="1"/>
              <a:t>Kienker</a:t>
            </a:r>
            <a:r>
              <a:rPr lang="en-US" sz="2600" dirty="0"/>
              <a:t>, Planning &amp; Environmental Coordinator, High Desert District</a:t>
            </a:r>
          </a:p>
        </p:txBody>
      </p:sp>
    </p:spTree>
    <p:extLst>
      <p:ext uri="{BB962C8B-B14F-4D97-AF65-F5344CB8AC3E}">
        <p14:creationId xmlns:p14="http://schemas.microsoft.com/office/powerpoint/2010/main" val="494642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Roundtable 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5342"/>
            <a:ext cx="10515600" cy="5265174"/>
          </a:xfrm>
        </p:spPr>
        <p:txBody>
          <a:bodyPr>
            <a:normAutofit/>
          </a:bodyPr>
          <a:lstStyle/>
          <a:p>
            <a:r>
              <a:rPr lang="en-US" dirty="0"/>
              <a:t>Research:</a:t>
            </a:r>
          </a:p>
          <a:p>
            <a:pPr lvl="1"/>
            <a:r>
              <a:rPr lang="en-US" dirty="0"/>
              <a:t>Large-scale data compilation and analysis;</a:t>
            </a:r>
          </a:p>
          <a:p>
            <a:pPr lvl="1"/>
            <a:r>
              <a:rPr lang="en-US" dirty="0"/>
              <a:t>Development of standardized monitoring method;</a:t>
            </a:r>
          </a:p>
          <a:p>
            <a:pPr lvl="1"/>
            <a:r>
              <a:rPr lang="en-US" dirty="0"/>
              <a:t>Soils: BMP development for stockpiling, ID of suitable soil for salvage, Amendments: when remediation is needed;</a:t>
            </a:r>
          </a:p>
          <a:p>
            <a:pPr lvl="1"/>
            <a:r>
              <a:rPr lang="en-US" dirty="0"/>
              <a:t>Shrubs: Guidelines for staggered seeding, multiple species, ecotype selection.</a:t>
            </a:r>
          </a:p>
          <a:p>
            <a:r>
              <a:rPr lang="en-US" dirty="0"/>
              <a:t>Education: More hands-on workshops, target small operators</a:t>
            </a:r>
          </a:p>
          <a:p>
            <a:r>
              <a:rPr lang="en-US" dirty="0"/>
              <a:t>Policy: Improved communication, planning ahead</a:t>
            </a:r>
          </a:p>
          <a:p>
            <a:pPr lvl="1"/>
            <a:r>
              <a:rPr lang="en-US" dirty="0"/>
              <a:t>Workload issues: last-minute requests result in frustration;</a:t>
            </a:r>
          </a:p>
          <a:p>
            <a:r>
              <a:rPr lang="en-US" dirty="0"/>
              <a:t>Logistics:</a:t>
            </a:r>
          </a:p>
          <a:p>
            <a:pPr lvl="1"/>
            <a:r>
              <a:rPr lang="en-US" dirty="0"/>
              <a:t>Need for more trained personnel: difficult with declining reclamation $$;</a:t>
            </a:r>
          </a:p>
          <a:p>
            <a:pPr lvl="1"/>
            <a:r>
              <a:rPr lang="en-US" dirty="0"/>
              <a:t>Availability of seed for required species.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15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7CB0A-6E47-614E-A0BC-7D34202C7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Field Workshops: Reclamation plan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12D63-C007-8E41-8DC2-C1E296DEA8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115" y="1825624"/>
            <a:ext cx="6596742" cy="4737407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Field-based; integrates concepts;</a:t>
            </a:r>
          </a:p>
          <a:p>
            <a:r>
              <a:rPr lang="en-US" dirty="0"/>
              <a:t>Return to same field sites so we have site info;</a:t>
            </a:r>
          </a:p>
          <a:p>
            <a:r>
              <a:rPr lang="en-US" dirty="0"/>
              <a:t>Interdisciplinary groups: “count-off” method;</a:t>
            </a:r>
          </a:p>
          <a:p>
            <a:r>
              <a:rPr lang="en-US" dirty="0"/>
              <a:t>Day 1: intro and travel to hypothetical well-pad site, form groups and train in two areas:</a:t>
            </a:r>
          </a:p>
          <a:p>
            <a:pPr lvl="1"/>
            <a:r>
              <a:rPr lang="en-US" dirty="0"/>
              <a:t>Plant inventory: ID native plant community, weeds, wildlife habitat;</a:t>
            </a:r>
          </a:p>
          <a:p>
            <a:pPr lvl="1"/>
            <a:r>
              <a:rPr lang="en-US" dirty="0"/>
              <a:t>Suitable soil and erosion control;</a:t>
            </a:r>
          </a:p>
          <a:p>
            <a:r>
              <a:rPr lang="en-US" dirty="0"/>
              <a:t>Day 2: Groups complete info and develop reclamation plans:</a:t>
            </a:r>
          </a:p>
          <a:p>
            <a:pPr lvl="1"/>
            <a:r>
              <a:rPr lang="en-US" dirty="0"/>
              <a:t>Inventory in field (2-3 hours);</a:t>
            </a:r>
          </a:p>
          <a:p>
            <a:pPr lvl="1"/>
            <a:r>
              <a:rPr lang="en-US" dirty="0"/>
              <a:t>Develop plans in classroom using template (2-3 hours);</a:t>
            </a:r>
          </a:p>
          <a:p>
            <a:pPr lvl="1"/>
            <a:r>
              <a:rPr lang="en-US" dirty="0"/>
              <a:t>Present and discuss plans.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915CDA-63D9-E643-9388-4C0134E3E0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3830" y="1548581"/>
            <a:ext cx="3869977" cy="483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2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744751D-7FCD-A94A-B17B-AAC527839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9914"/>
            <a:ext cx="9144000" cy="68779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6DFBA3-005D-FD42-9883-19C4EFBAB8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9207" y="339212"/>
            <a:ext cx="4004189" cy="26694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18071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D75DE0-55EA-E74D-97C6-A10CA835B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90254"/>
            <a:ext cx="8059883" cy="495992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EFE4F88-3089-A648-ADE4-F1F3B7C75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 drilling and weather: Evolving needs for reclamation knowledge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8D9F1F-8D91-8C40-A72C-B7EA6D5F0D38}"/>
              </a:ext>
            </a:extLst>
          </p:cNvPr>
          <p:cNvSpPr/>
          <p:nvPr/>
        </p:nvSpPr>
        <p:spPr>
          <a:xfrm>
            <a:off x="5846618" y="1842655"/>
            <a:ext cx="1981200" cy="417021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11E66A-6A6E-C749-97C8-A556EF9A77A8}"/>
              </a:ext>
            </a:extLst>
          </p:cNvPr>
          <p:cNvSpPr txBox="1"/>
          <p:nvPr/>
        </p:nvSpPr>
        <p:spPr>
          <a:xfrm>
            <a:off x="1122218" y="1828800"/>
            <a:ext cx="4211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High prices stimulate both production and conservation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45244F-AF43-904A-BA84-1AFF6DF1702E}"/>
              </a:ext>
            </a:extLst>
          </p:cNvPr>
          <p:cNvSpPr txBox="1"/>
          <p:nvPr/>
        </p:nvSpPr>
        <p:spPr>
          <a:xfrm>
            <a:off x="1108363" y="2743200"/>
            <a:ext cx="4211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Low prices shift interest to other things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1695D36-529E-444B-B422-321C8D00C9C0}"/>
              </a:ext>
            </a:extLst>
          </p:cNvPr>
          <p:cNvGrpSpPr/>
          <p:nvPr/>
        </p:nvGrpSpPr>
        <p:grpSpPr>
          <a:xfrm>
            <a:off x="8070849" y="1630219"/>
            <a:ext cx="3722853" cy="4881418"/>
            <a:chOff x="8070849" y="1630219"/>
            <a:chExt cx="3722853" cy="488141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7363BF-E71B-4C49-9422-63B549CD0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70849" y="1630219"/>
              <a:ext cx="3722853" cy="488141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A548AAC-A792-CE44-8B47-2486C57AAD95}"/>
                </a:ext>
              </a:extLst>
            </p:cNvPr>
            <p:cNvSpPr txBox="1"/>
            <p:nvPr/>
          </p:nvSpPr>
          <p:spPr>
            <a:xfrm>
              <a:off x="8745794" y="3554361"/>
              <a:ext cx="203527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Long-term mean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1887BB3-A83D-114B-9CAD-B60081411A35}"/>
              </a:ext>
            </a:extLst>
          </p:cNvPr>
          <p:cNvSpPr txBox="1"/>
          <p:nvPr/>
        </p:nvSpPr>
        <p:spPr>
          <a:xfrm>
            <a:off x="8742218" y="4128655"/>
            <a:ext cx="2847802" cy="707886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Low rainfall stimulates need for help.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5B4691-69EA-7C4B-9F77-E5BCFA8D9507}"/>
              </a:ext>
            </a:extLst>
          </p:cNvPr>
          <p:cNvSpPr txBox="1"/>
          <p:nvPr/>
        </p:nvSpPr>
        <p:spPr>
          <a:xfrm>
            <a:off x="8769927" y="4849091"/>
            <a:ext cx="2847802" cy="707886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Higher rainfall makes it easy.</a:t>
            </a:r>
          </a:p>
        </p:txBody>
      </p:sp>
    </p:spTree>
    <p:extLst>
      <p:ext uri="{BB962C8B-B14F-4D97-AF65-F5344CB8AC3E}">
        <p14:creationId xmlns:p14="http://schemas.microsoft.com/office/powerpoint/2010/main" val="57634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7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9BA318-C0A4-D04C-AE08-82214C5C99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7684" y="1870773"/>
            <a:ext cx="7704316" cy="371886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ABB3DFC-EC12-404C-8332-862FEFBD6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Suitable soil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ED9140-9E76-854D-8746-6406A3DAB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0440" y="1504335"/>
            <a:ext cx="4203290" cy="4672628"/>
          </a:xfrm>
        </p:spPr>
        <p:txBody>
          <a:bodyPr/>
          <a:lstStyle/>
          <a:p>
            <a:r>
              <a:rPr lang="en-US" dirty="0"/>
              <a:t>Color and structure to identify “topsoil” depth;</a:t>
            </a:r>
          </a:p>
          <a:p>
            <a:r>
              <a:rPr lang="en-US" dirty="0"/>
              <a:t>Hand texture;</a:t>
            </a:r>
          </a:p>
          <a:p>
            <a:r>
              <a:rPr lang="en-US" dirty="0"/>
              <a:t>pH/EC meter;</a:t>
            </a:r>
          </a:p>
          <a:p>
            <a:r>
              <a:rPr lang="en-US" dirty="0"/>
              <a:t>Gravel sieve.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1111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33936F-E3CA-5B4B-AEE6-41A5862B57E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2876" y="1932039"/>
            <a:ext cx="4907125" cy="366519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5C7FC52-1AB1-8044-BAE4-CE472A4B5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1ADC9E-C19D-6B41-8094-7D58B2696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82436"/>
            <a:ext cx="6241473" cy="514003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Working with professional conservationists from diverse backgrounds is rewarding and challenging;</a:t>
            </a:r>
          </a:p>
          <a:p>
            <a:r>
              <a:rPr lang="en-US" dirty="0"/>
              <a:t>Focused activities with multi-disciplinary teams allow time for discussion and valuable group learning (you can’t teach everything in one day);</a:t>
            </a:r>
          </a:p>
          <a:p>
            <a:r>
              <a:rPr lang="en-US" dirty="0"/>
              <a:t>Developing a hypothetical reclamation plan integrates concepts and draws on participant experience;</a:t>
            </a:r>
          </a:p>
          <a:p>
            <a:r>
              <a:rPr lang="en-US" dirty="0"/>
              <a:t>Structured, facilitated planning meetings engaged reclamation stakeholders for effective approach.</a:t>
            </a:r>
          </a:p>
          <a:p>
            <a:pPr lvl="1"/>
            <a:r>
              <a:rPr lang="en-US" dirty="0"/>
              <a:t>Draw on </a:t>
            </a:r>
            <a:r>
              <a:rPr lang="en-US" dirty="0" err="1"/>
              <a:t>practioners</a:t>
            </a:r>
            <a:r>
              <a:rPr lang="en-US" dirty="0"/>
              <a:t>’ experience to define systems, identify problems, and “redesign”.</a:t>
            </a:r>
          </a:p>
        </p:txBody>
      </p:sp>
    </p:spTree>
    <p:extLst>
      <p:ext uri="{BB962C8B-B14F-4D97-AF65-F5344CB8AC3E}">
        <p14:creationId xmlns:p14="http://schemas.microsoft.com/office/powerpoint/2010/main" val="285175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589" y="0"/>
            <a:ext cx="119964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846" y="154717"/>
            <a:ext cx="10972800" cy="1143000"/>
          </a:xfrm>
        </p:spPr>
        <p:txBody>
          <a:bodyPr/>
          <a:lstStyle/>
          <a:p>
            <a:pPr algn="l"/>
            <a:r>
              <a:rPr lang="en-US" b="1" dirty="0"/>
              <a:t>Pipelines + P&amp;A + Active wells</a:t>
            </a:r>
          </a:p>
        </p:txBody>
      </p:sp>
      <p:sp>
        <p:nvSpPr>
          <p:cNvPr id="3" name="Rectangle 2"/>
          <p:cNvSpPr/>
          <p:nvPr/>
        </p:nvSpPr>
        <p:spPr>
          <a:xfrm>
            <a:off x="234846" y="1297717"/>
            <a:ext cx="4082321" cy="92333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/>
              <a:t>25,841 Currently Producing Wells On File</a:t>
            </a:r>
          </a:p>
          <a:p>
            <a:r>
              <a:rPr lang="en-US" b="1" dirty="0"/>
              <a:t>158,500 Total Wells On File</a:t>
            </a:r>
          </a:p>
          <a:p>
            <a:r>
              <a:rPr lang="en-US" b="1" dirty="0"/>
              <a:t>    (DrillingEdge.com)</a:t>
            </a:r>
          </a:p>
        </p:txBody>
      </p:sp>
    </p:spTree>
    <p:extLst>
      <p:ext uri="{BB962C8B-B14F-4D97-AF65-F5344CB8AC3E}">
        <p14:creationId xmlns:p14="http://schemas.microsoft.com/office/powerpoint/2010/main" val="84658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3789420"/>
              </p:ext>
            </p:extLst>
          </p:nvPr>
        </p:nvGraphicFramePr>
        <p:xfrm>
          <a:off x="2315497" y="124691"/>
          <a:ext cx="8657303" cy="6733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411982"/>
              </p:ext>
            </p:extLst>
          </p:nvPr>
        </p:nvGraphicFramePr>
        <p:xfrm>
          <a:off x="457200" y="301672"/>
          <a:ext cx="2421417" cy="491715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325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03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78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Soil Property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U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81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SOC (g C kg soil-1)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5.8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81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TN (mg N kg soil-1)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0.68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0.45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81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Sand, %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29.8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25.0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81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Silt, 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37.0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38.5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81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Clay, %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25.0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36.5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81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Base Saturation, 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44.9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51.3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781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pH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7.71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7.64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781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EC, </a:t>
                      </a:r>
                      <a:r>
                        <a:rPr lang="en-US" sz="1100" u="none" strike="noStrike" dirty="0" err="1">
                          <a:effectLst/>
                        </a:rPr>
                        <a:t>dS</a:t>
                      </a:r>
                      <a:r>
                        <a:rPr lang="en-US" sz="1100" u="none" strike="noStrike" dirty="0">
                          <a:effectLst/>
                        </a:rPr>
                        <a:t> m-1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1.14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5.79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781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</a:rPr>
                        <a:t>Ca</a:t>
                      </a:r>
                      <a:r>
                        <a:rPr lang="en-US" sz="1100" u="none" strike="noStrike" dirty="0">
                          <a:effectLst/>
                        </a:rPr>
                        <a:t>, </a:t>
                      </a:r>
                      <a:r>
                        <a:rPr lang="en-US" sz="1100" u="none" strike="noStrike" dirty="0" err="1">
                          <a:effectLst/>
                        </a:rPr>
                        <a:t>mmolc</a:t>
                      </a:r>
                      <a:r>
                        <a:rPr lang="en-US" sz="1100" u="none" strike="noStrike" dirty="0">
                          <a:effectLst/>
                        </a:rPr>
                        <a:t> kg-1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6.65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20.1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781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Mg, </a:t>
                      </a:r>
                      <a:r>
                        <a:rPr lang="en-US" sz="1100" u="none" strike="noStrike" dirty="0" err="1">
                          <a:effectLst/>
                        </a:rPr>
                        <a:t>mmolc</a:t>
                      </a:r>
                      <a:r>
                        <a:rPr lang="en-US" sz="1100" u="none" strike="noStrike" dirty="0">
                          <a:effectLst/>
                        </a:rPr>
                        <a:t> kg-1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1.68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16.1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781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Na, </a:t>
                      </a:r>
                      <a:r>
                        <a:rPr lang="en-US" sz="1100" u="none" strike="noStrike" dirty="0" err="1">
                          <a:effectLst/>
                        </a:rPr>
                        <a:t>mmolc</a:t>
                      </a:r>
                      <a:r>
                        <a:rPr lang="en-US" sz="1100" u="none" strike="noStrike" dirty="0">
                          <a:effectLst/>
                        </a:rPr>
                        <a:t> kg-1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3.94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27.9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781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SAR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3.95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7.85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781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Lime, %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4.16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4.25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781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Exchangeable Na, 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4.96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9.51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89" marR="6389" marT="6389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1535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D67424-018D-D042-8460-357D9E6E82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94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45198">
            <a:off x="-213298" y="-1407579"/>
            <a:ext cx="12614003" cy="942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89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3447"/>
            <a:ext cx="8162294" cy="60965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231" y="0"/>
            <a:ext cx="8132769" cy="60965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68941" y="766482"/>
            <a:ext cx="2245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Jonah, 2011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18529" y="766482"/>
            <a:ext cx="2245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Jonah, 2016</a:t>
            </a:r>
          </a:p>
        </p:txBody>
      </p:sp>
    </p:spTree>
    <p:extLst>
      <p:ext uri="{BB962C8B-B14F-4D97-AF65-F5344CB8AC3E}">
        <p14:creationId xmlns:p14="http://schemas.microsoft.com/office/powerpoint/2010/main" val="33626705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2008: Kick-off meeting for UW Reclamation Extension project</a:t>
            </a:r>
          </a:p>
          <a:p>
            <a:endParaRPr lang="en-US" dirty="0"/>
          </a:p>
          <a:p>
            <a:r>
              <a:rPr lang="en-US" dirty="0"/>
              <a:t>2009-2011: Reclamation 101 &amp; Bulletin writing</a:t>
            </a:r>
          </a:p>
          <a:p>
            <a:endParaRPr lang="en-US" dirty="0"/>
          </a:p>
          <a:p>
            <a:r>
              <a:rPr lang="en-US" dirty="0"/>
              <a:t>2011: Barriers to Successful Reclamation survey and roundtable</a:t>
            </a:r>
          </a:p>
          <a:p>
            <a:endParaRPr lang="en-US" dirty="0"/>
          </a:p>
          <a:p>
            <a:r>
              <a:rPr lang="en-US" dirty="0"/>
              <a:t>2012-2016: Regional field-based workshops</a:t>
            </a:r>
          </a:p>
        </p:txBody>
      </p:sp>
    </p:spTree>
    <p:extLst>
      <p:ext uri="{BB962C8B-B14F-4D97-AF65-F5344CB8AC3E}">
        <p14:creationId xmlns:p14="http://schemas.microsoft.com/office/powerpoint/2010/main" val="28228362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1150</TotalTime>
  <Words>1129</Words>
  <Application>Microsoft Office PowerPoint</Application>
  <PresentationFormat>Widescreen</PresentationFormat>
  <Paragraphs>203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University of Wyoming Extension Reclamation Workshops</vt:lpstr>
      <vt:lpstr>PowerPoint Presentation</vt:lpstr>
      <vt:lpstr>Gas drilling and weather: Evolving needs for reclamation knowledge</vt:lpstr>
      <vt:lpstr>Pipelines + P&amp;A + Active wells</vt:lpstr>
      <vt:lpstr>PowerPoint Presentation</vt:lpstr>
      <vt:lpstr>PowerPoint Presentation</vt:lpstr>
      <vt:lpstr>PowerPoint Presentation</vt:lpstr>
      <vt:lpstr>PowerPoint Presentation</vt:lpstr>
      <vt:lpstr>Timeline</vt:lpstr>
      <vt:lpstr>2008: Kick-off meeting for UW Reclamation Extension project</vt:lpstr>
      <vt:lpstr>PowerPoint Presentation</vt:lpstr>
      <vt:lpstr>Reclamation 101</vt:lpstr>
      <vt:lpstr>Reclamation 201</vt:lpstr>
      <vt:lpstr>Lessons learned</vt:lpstr>
      <vt:lpstr>2011: Barriers to Successful Reclamation survey and roundtable</vt:lpstr>
      <vt:lpstr>Barriers Survey</vt:lpstr>
      <vt:lpstr>Federal, Industry, and Reclamation Employees</vt:lpstr>
      <vt:lpstr>Knowledge/Research</vt:lpstr>
      <vt:lpstr>Knowledge/Research</vt:lpstr>
      <vt:lpstr>Knowledge/Research</vt:lpstr>
      <vt:lpstr>PowerPoint Presentation</vt:lpstr>
      <vt:lpstr>Policies/Regulations</vt:lpstr>
      <vt:lpstr>Education/Extension</vt:lpstr>
      <vt:lpstr>Education/Extension</vt:lpstr>
      <vt:lpstr>Logistics</vt:lpstr>
      <vt:lpstr>Roundtable Discussion</vt:lpstr>
      <vt:lpstr>Roundtable outcomes</vt:lpstr>
      <vt:lpstr>Regional Field Workshops: Reclamation plan activity</vt:lpstr>
      <vt:lpstr>PowerPoint Presentation</vt:lpstr>
      <vt:lpstr>Suitable soil</vt:lpstr>
      <vt:lpstr>Lessons learned</vt:lpstr>
    </vt:vector>
  </TitlesOfParts>
  <Company>U of Wyoming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University of Wyoming Extension Reclamation Workshops</dc:title>
  <dc:creator>Jay B. Norton</dc:creator>
  <cp:lastModifiedBy>Kevin Wolter</cp:lastModifiedBy>
  <cp:revision>45</cp:revision>
  <dcterms:created xsi:type="dcterms:W3CDTF">2019-06-03T21:49:14Z</dcterms:created>
  <dcterms:modified xsi:type="dcterms:W3CDTF">2019-06-17T18:16:11Z</dcterms:modified>
</cp:coreProperties>
</file>