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notesSlides/notesSlide7.xml" ContentType="application/vnd.openxmlformats-officedocument.presentationml.notesSlide+xml"/>
  <Override PartName="/ppt/charts/chart7.xml" ContentType="application/vnd.openxmlformats-officedocument.drawingml.chart+xml"/>
  <Override PartName="/ppt/notesSlides/notesSlide8.xml" ContentType="application/vnd.openxmlformats-officedocument.presentationml.notesSlide+xml"/>
  <Override PartName="/ppt/charts/chart8.xml" ContentType="application/vnd.openxmlformats-officedocument.drawingml.chart+xml"/>
  <Override PartName="/ppt/notesSlides/notesSlide9.xml" ContentType="application/vnd.openxmlformats-officedocument.presentationml.notesSlide+xml"/>
  <Override PartName="/ppt/charts/chart9.xml" ContentType="application/vnd.openxmlformats-officedocument.drawingml.chart+xml"/>
  <Override PartName="/ppt/notesSlides/notesSlide10.xml" ContentType="application/vnd.openxmlformats-officedocument.presentationml.notesSlide+xml"/>
  <Override PartName="/ppt/charts/chart1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65" r:id="rId4"/>
    <p:sldId id="258" r:id="rId5"/>
    <p:sldId id="259" r:id="rId6"/>
    <p:sldId id="260" r:id="rId7"/>
    <p:sldId id="261" r:id="rId8"/>
    <p:sldId id="268" r:id="rId9"/>
    <p:sldId id="262" r:id="rId10"/>
    <p:sldId id="273" r:id="rId11"/>
    <p:sldId id="263" r:id="rId12"/>
    <p:sldId id="270" r:id="rId13"/>
    <p:sldId id="264" r:id="rId14"/>
    <p:sldId id="269" r:id="rId15"/>
    <p:sldId id="271" r:id="rId16"/>
    <p:sldId id="266"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3192"/>
    <a:srgbClr val="2117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84327" autoAdjust="0"/>
  </p:normalViewPr>
  <p:slideViewPr>
    <p:cSldViewPr snapToGrid="0">
      <p:cViewPr varScale="1">
        <p:scale>
          <a:sx n="93" d="100"/>
          <a:sy n="93" d="100"/>
        </p:scale>
        <p:origin x="1164"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User\Desktop\Yeager_Radiochemistry%20project\LowResCompiled.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Admin\OneDrive%20-%20University%20of%20Kentucky\Desktop\Grad%20Students\Sally%20Maharaj\staroldnewC.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User\Desktop\MineSoilData\HistoricalMineSoilDat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User\Desktop\MineSoilData\HistoricalMineSoilData.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User\Desktop\Yeager_Radiochemistry%20project\HighResolution_Compiled.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klse223\Desktop\Current%20Projects\Yeager_Radiochemistry%20project\LowResCompiled%20(2).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User\Desktop\Yeager_Radiochemistry%20project\HighResolution_Compiled.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User\Desktop\Pc%20on%20Reclaimed%20Surface%20Mines\MineSoilData\HistoricalMineSoilData.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User\Desktop\Yeager_Radiochemistry%20project\HighResolution_Compiled.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User\Desktop\Pc%20on%20Reclaimed%20Surface%20Mines\Soil%20Organc%20Matter%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Tables!$A$112</c:f>
              <c:strCache>
                <c:ptCount val="1"/>
                <c:pt idx="0">
                  <c:v>Sand</c:v>
                </c:pt>
              </c:strCache>
            </c:strRef>
          </c:tx>
          <c:invertIfNegative val="0"/>
          <c:errBars>
            <c:errBarType val="both"/>
            <c:errValType val="cust"/>
            <c:noEndCap val="0"/>
            <c:plus>
              <c:numRef>
                <c:f>Tables!$B$113:$G$113</c:f>
                <c:numCache>
                  <c:formatCode>General</c:formatCode>
                  <c:ptCount val="6"/>
                  <c:pt idx="0">
                    <c:v>1.4276777958940345</c:v>
                  </c:pt>
                  <c:pt idx="1">
                    <c:v>1.3844160198616016</c:v>
                  </c:pt>
                  <c:pt idx="2">
                    <c:v>2.3561038408020054</c:v>
                  </c:pt>
                  <c:pt idx="3">
                    <c:v>2.1982715917446232</c:v>
                  </c:pt>
                  <c:pt idx="4">
                    <c:v>5.2485681762967049</c:v>
                  </c:pt>
                  <c:pt idx="5">
                    <c:v>3.0470553990595981</c:v>
                  </c:pt>
                </c:numCache>
              </c:numRef>
            </c:plus>
            <c:minus>
              <c:numRef>
                <c:f>Tables!$B$113:$G$113</c:f>
                <c:numCache>
                  <c:formatCode>General</c:formatCode>
                  <c:ptCount val="6"/>
                  <c:pt idx="0">
                    <c:v>1.4276777958940345</c:v>
                  </c:pt>
                  <c:pt idx="1">
                    <c:v>1.3844160198616016</c:v>
                  </c:pt>
                  <c:pt idx="2">
                    <c:v>2.3561038408020054</c:v>
                  </c:pt>
                  <c:pt idx="3">
                    <c:v>2.1982715917446232</c:v>
                  </c:pt>
                  <c:pt idx="4">
                    <c:v>5.2485681762967049</c:v>
                  </c:pt>
                  <c:pt idx="5">
                    <c:v>3.0470553990595981</c:v>
                  </c:pt>
                </c:numCache>
              </c:numRef>
            </c:minus>
          </c:errBars>
          <c:cat>
            <c:strRef>
              <c:f>Tables!$B$111:$G$111</c:f>
              <c:strCache>
                <c:ptCount val="6"/>
                <c:pt idx="0">
                  <c:v>0</c:v>
                </c:pt>
                <c:pt idx="1">
                  <c:v>10</c:v>
                </c:pt>
                <c:pt idx="2">
                  <c:v>12</c:v>
                </c:pt>
                <c:pt idx="3">
                  <c:v>15</c:v>
                </c:pt>
                <c:pt idx="4">
                  <c:v>18</c:v>
                </c:pt>
                <c:pt idx="5">
                  <c:v>Forest</c:v>
                </c:pt>
              </c:strCache>
            </c:strRef>
          </c:cat>
          <c:val>
            <c:numRef>
              <c:f>Tables!$B$112:$G$112</c:f>
              <c:numCache>
                <c:formatCode>General</c:formatCode>
                <c:ptCount val="6"/>
                <c:pt idx="0">
                  <c:v>54.75</c:v>
                </c:pt>
                <c:pt idx="1">
                  <c:v>60.730000000000011</c:v>
                </c:pt>
                <c:pt idx="2">
                  <c:v>38.260000000000012</c:v>
                </c:pt>
                <c:pt idx="3">
                  <c:v>49</c:v>
                </c:pt>
                <c:pt idx="4">
                  <c:v>38.660000000000011</c:v>
                </c:pt>
                <c:pt idx="5">
                  <c:v>18.850000000000001</c:v>
                </c:pt>
              </c:numCache>
            </c:numRef>
          </c:val>
          <c:extLst>
            <c:ext xmlns:c16="http://schemas.microsoft.com/office/drawing/2014/chart" uri="{C3380CC4-5D6E-409C-BE32-E72D297353CC}">
              <c16:uniqueId val="{00000000-FE86-40AE-AAF8-87F8074483B4}"/>
            </c:ext>
          </c:extLst>
        </c:ser>
        <c:ser>
          <c:idx val="1"/>
          <c:order val="1"/>
          <c:tx>
            <c:strRef>
              <c:f>Tables!$A$115</c:f>
              <c:strCache>
                <c:ptCount val="1"/>
                <c:pt idx="0">
                  <c:v>Silt</c:v>
                </c:pt>
              </c:strCache>
            </c:strRef>
          </c:tx>
          <c:invertIfNegative val="0"/>
          <c:errBars>
            <c:errBarType val="both"/>
            <c:errValType val="cust"/>
            <c:noEndCap val="0"/>
            <c:plus>
              <c:numRef>
                <c:f>Tables!$B$116:$G$116</c:f>
                <c:numCache>
                  <c:formatCode>General</c:formatCode>
                  <c:ptCount val="6"/>
                  <c:pt idx="0">
                    <c:v>1.1124734703453367</c:v>
                  </c:pt>
                  <c:pt idx="1">
                    <c:v>1.2282829528841115</c:v>
                  </c:pt>
                  <c:pt idx="2">
                    <c:v>2.1565394375431763</c:v>
                  </c:pt>
                  <c:pt idx="3">
                    <c:v>2.1226860826220002</c:v>
                  </c:pt>
                  <c:pt idx="4">
                    <c:v>3.6633299632647014</c:v>
                  </c:pt>
                  <c:pt idx="5">
                    <c:v>2.2813093219075218</c:v>
                  </c:pt>
                </c:numCache>
              </c:numRef>
            </c:plus>
            <c:minus>
              <c:numRef>
                <c:f>Tables!$B$116:$G$116</c:f>
                <c:numCache>
                  <c:formatCode>General</c:formatCode>
                  <c:ptCount val="6"/>
                  <c:pt idx="0">
                    <c:v>1.1124734703453367</c:v>
                  </c:pt>
                  <c:pt idx="1">
                    <c:v>1.2282829528841115</c:v>
                  </c:pt>
                  <c:pt idx="2">
                    <c:v>2.1565394375431763</c:v>
                  </c:pt>
                  <c:pt idx="3">
                    <c:v>2.1226860826220002</c:v>
                  </c:pt>
                  <c:pt idx="4">
                    <c:v>3.6633299632647014</c:v>
                  </c:pt>
                  <c:pt idx="5">
                    <c:v>2.2813093219075218</c:v>
                  </c:pt>
                </c:numCache>
              </c:numRef>
            </c:minus>
          </c:errBars>
          <c:cat>
            <c:strRef>
              <c:f>Tables!$B$111:$G$111</c:f>
              <c:strCache>
                <c:ptCount val="6"/>
                <c:pt idx="0">
                  <c:v>0</c:v>
                </c:pt>
                <c:pt idx="1">
                  <c:v>10</c:v>
                </c:pt>
                <c:pt idx="2">
                  <c:v>12</c:v>
                </c:pt>
                <c:pt idx="3">
                  <c:v>15</c:v>
                </c:pt>
                <c:pt idx="4">
                  <c:v>18</c:v>
                </c:pt>
                <c:pt idx="5">
                  <c:v>Forest</c:v>
                </c:pt>
              </c:strCache>
            </c:strRef>
          </c:cat>
          <c:val>
            <c:numRef>
              <c:f>Tables!$B$115:$G$115</c:f>
              <c:numCache>
                <c:formatCode>General</c:formatCode>
                <c:ptCount val="6"/>
                <c:pt idx="0">
                  <c:v>40.910000000000004</c:v>
                </c:pt>
                <c:pt idx="1">
                  <c:v>35.590000000000003</c:v>
                </c:pt>
                <c:pt idx="2">
                  <c:v>55.290000000000013</c:v>
                </c:pt>
                <c:pt idx="3">
                  <c:v>46.35</c:v>
                </c:pt>
                <c:pt idx="4">
                  <c:v>53.08</c:v>
                </c:pt>
                <c:pt idx="5">
                  <c:v>65.649999999999991</c:v>
                </c:pt>
              </c:numCache>
            </c:numRef>
          </c:val>
          <c:extLst>
            <c:ext xmlns:c16="http://schemas.microsoft.com/office/drawing/2014/chart" uri="{C3380CC4-5D6E-409C-BE32-E72D297353CC}">
              <c16:uniqueId val="{00000001-FE86-40AE-AAF8-87F8074483B4}"/>
            </c:ext>
          </c:extLst>
        </c:ser>
        <c:ser>
          <c:idx val="2"/>
          <c:order val="2"/>
          <c:tx>
            <c:strRef>
              <c:f>Tables!$A$118</c:f>
              <c:strCache>
                <c:ptCount val="1"/>
                <c:pt idx="0">
                  <c:v>Clay</c:v>
                </c:pt>
              </c:strCache>
            </c:strRef>
          </c:tx>
          <c:invertIfNegative val="0"/>
          <c:errBars>
            <c:errBarType val="both"/>
            <c:errValType val="cust"/>
            <c:noEndCap val="0"/>
            <c:plus>
              <c:numRef>
                <c:f>Tables!$B$119:$G$119</c:f>
                <c:numCache>
                  <c:formatCode>General</c:formatCode>
                  <c:ptCount val="6"/>
                  <c:pt idx="0">
                    <c:v>0.32783379935571094</c:v>
                  </c:pt>
                  <c:pt idx="1">
                    <c:v>0.20711644604478421</c:v>
                  </c:pt>
                  <c:pt idx="2">
                    <c:v>0.4482252382424825</c:v>
                  </c:pt>
                  <c:pt idx="3">
                    <c:v>0.24339121946833894</c:v>
                  </c:pt>
                  <c:pt idx="4">
                    <c:v>1.9584730446617515</c:v>
                  </c:pt>
                  <c:pt idx="5">
                    <c:v>3.1695231755729232</c:v>
                  </c:pt>
                </c:numCache>
              </c:numRef>
            </c:plus>
            <c:minus>
              <c:numRef>
                <c:f>Tables!$B$119:$G$119</c:f>
                <c:numCache>
                  <c:formatCode>General</c:formatCode>
                  <c:ptCount val="6"/>
                  <c:pt idx="0">
                    <c:v>0.32783379935571094</c:v>
                  </c:pt>
                  <c:pt idx="1">
                    <c:v>0.20711644604478421</c:v>
                  </c:pt>
                  <c:pt idx="2">
                    <c:v>0.4482252382424825</c:v>
                  </c:pt>
                  <c:pt idx="3">
                    <c:v>0.24339121946833894</c:v>
                  </c:pt>
                  <c:pt idx="4">
                    <c:v>1.9584730446617515</c:v>
                  </c:pt>
                  <c:pt idx="5">
                    <c:v>3.1695231755729232</c:v>
                  </c:pt>
                </c:numCache>
              </c:numRef>
            </c:minus>
          </c:errBars>
          <c:cat>
            <c:strRef>
              <c:f>Tables!$B$111:$G$111</c:f>
              <c:strCache>
                <c:ptCount val="6"/>
                <c:pt idx="0">
                  <c:v>0</c:v>
                </c:pt>
                <c:pt idx="1">
                  <c:v>10</c:v>
                </c:pt>
                <c:pt idx="2">
                  <c:v>12</c:v>
                </c:pt>
                <c:pt idx="3">
                  <c:v>15</c:v>
                </c:pt>
                <c:pt idx="4">
                  <c:v>18</c:v>
                </c:pt>
                <c:pt idx="5">
                  <c:v>Forest</c:v>
                </c:pt>
              </c:strCache>
            </c:strRef>
          </c:cat>
          <c:val>
            <c:numRef>
              <c:f>Tables!$B$118:$G$118</c:f>
              <c:numCache>
                <c:formatCode>General</c:formatCode>
                <c:ptCount val="6"/>
                <c:pt idx="0">
                  <c:v>4.34</c:v>
                </c:pt>
                <c:pt idx="1">
                  <c:v>3.67</c:v>
                </c:pt>
                <c:pt idx="2">
                  <c:v>6.46</c:v>
                </c:pt>
                <c:pt idx="3">
                  <c:v>4.6499999999999995</c:v>
                </c:pt>
                <c:pt idx="4">
                  <c:v>8.26</c:v>
                </c:pt>
                <c:pt idx="5">
                  <c:v>15.5</c:v>
                </c:pt>
              </c:numCache>
            </c:numRef>
          </c:val>
          <c:extLst>
            <c:ext xmlns:c16="http://schemas.microsoft.com/office/drawing/2014/chart" uri="{C3380CC4-5D6E-409C-BE32-E72D297353CC}">
              <c16:uniqueId val="{00000002-FE86-40AE-AAF8-87F8074483B4}"/>
            </c:ext>
          </c:extLst>
        </c:ser>
        <c:dLbls>
          <c:showLegendKey val="0"/>
          <c:showVal val="0"/>
          <c:showCatName val="0"/>
          <c:showSerName val="0"/>
          <c:showPercent val="0"/>
          <c:showBubbleSize val="0"/>
        </c:dLbls>
        <c:gapWidth val="150"/>
        <c:axId val="92525312"/>
        <c:axId val="92526848"/>
      </c:barChart>
      <c:catAx>
        <c:axId val="92525312"/>
        <c:scaling>
          <c:orientation val="minMax"/>
        </c:scaling>
        <c:delete val="0"/>
        <c:axPos val="b"/>
        <c:numFmt formatCode="General" sourceLinked="0"/>
        <c:majorTickMark val="out"/>
        <c:minorTickMark val="none"/>
        <c:tickLblPos val="nextTo"/>
        <c:txPr>
          <a:bodyPr/>
          <a:lstStyle/>
          <a:p>
            <a:pPr>
              <a:defRPr sz="1200"/>
            </a:pPr>
            <a:endParaRPr lang="en-US"/>
          </a:p>
        </c:txPr>
        <c:crossAx val="92526848"/>
        <c:crosses val="autoZero"/>
        <c:auto val="1"/>
        <c:lblAlgn val="ctr"/>
        <c:lblOffset val="100"/>
        <c:noMultiLvlLbl val="0"/>
      </c:catAx>
      <c:valAx>
        <c:axId val="92526848"/>
        <c:scaling>
          <c:orientation val="minMax"/>
          <c:max val="70"/>
        </c:scaling>
        <c:delete val="0"/>
        <c:axPos val="l"/>
        <c:majorGridlines/>
        <c:numFmt formatCode="General" sourceLinked="1"/>
        <c:majorTickMark val="out"/>
        <c:minorTickMark val="none"/>
        <c:tickLblPos val="nextTo"/>
        <c:txPr>
          <a:bodyPr/>
          <a:lstStyle/>
          <a:p>
            <a:pPr>
              <a:defRPr sz="1200"/>
            </a:pPr>
            <a:endParaRPr lang="en-US"/>
          </a:p>
        </c:txPr>
        <c:crossAx val="92525312"/>
        <c:crosses val="autoZero"/>
        <c:crossBetween val="between"/>
      </c:valAx>
    </c:plotArea>
    <c:legend>
      <c:legendPos val="r"/>
      <c:overlay val="0"/>
      <c:txPr>
        <a:bodyPr/>
        <a:lstStyle/>
        <a:p>
          <a:pPr>
            <a:defRPr sz="1200"/>
          </a:pPr>
          <a:endParaRPr lang="en-US"/>
        </a:p>
      </c:txPr>
    </c:legend>
    <c:plotVisOnly val="1"/>
    <c:dispBlanksAs val="gap"/>
    <c:showDLblsOverMax val="0"/>
  </c:chart>
  <c:spPr>
    <a:solidFill>
      <a:schemeClr val="bg1"/>
    </a:solidFill>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4580927384077"/>
          <c:y val="0.15682925051035293"/>
          <c:w val="0.82875240594925637"/>
          <c:h val="0.73577136191309433"/>
        </c:manualLayout>
      </c:layout>
      <c:barChart>
        <c:barDir val="col"/>
        <c:grouping val="stacked"/>
        <c:varyColors val="0"/>
        <c:ser>
          <c:idx val="0"/>
          <c:order val="0"/>
          <c:tx>
            <c:strRef>
              <c:f>Sheet2!$C$1</c:f>
              <c:strCache>
                <c:ptCount val="1"/>
                <c:pt idx="0">
                  <c:v>SOM</c:v>
                </c:pt>
              </c:strCache>
            </c:strRef>
          </c:tx>
          <c:spPr>
            <a:solidFill>
              <a:schemeClr val="accent4">
                <a:lumMod val="50000"/>
              </a:schemeClr>
            </a:solidFill>
            <a:ln>
              <a:noFill/>
            </a:ln>
            <a:effectLst/>
          </c:spPr>
          <c:invertIfNegative val="0"/>
          <c:cat>
            <c:numRef>
              <c:f>Sheet2!$A$2:$A$6</c:f>
              <c:numCache>
                <c:formatCode>General</c:formatCode>
                <c:ptCount val="5"/>
                <c:pt idx="0">
                  <c:v>0</c:v>
                </c:pt>
                <c:pt idx="1">
                  <c:v>2</c:v>
                </c:pt>
                <c:pt idx="2">
                  <c:v>3</c:v>
                </c:pt>
                <c:pt idx="3">
                  <c:v>8</c:v>
                </c:pt>
                <c:pt idx="4">
                  <c:v>20</c:v>
                </c:pt>
              </c:numCache>
            </c:numRef>
          </c:cat>
          <c:val>
            <c:numRef>
              <c:f>Sheet2!$C$2:$C$6</c:f>
              <c:numCache>
                <c:formatCode>General</c:formatCode>
                <c:ptCount val="5"/>
                <c:pt idx="0">
                  <c:v>324</c:v>
                </c:pt>
                <c:pt idx="1">
                  <c:v>1081</c:v>
                </c:pt>
                <c:pt idx="2">
                  <c:v>1035</c:v>
                </c:pt>
                <c:pt idx="3">
                  <c:v>19363</c:v>
                </c:pt>
                <c:pt idx="4">
                  <c:v>17343</c:v>
                </c:pt>
              </c:numCache>
            </c:numRef>
          </c:val>
          <c:extLst>
            <c:ext xmlns:c16="http://schemas.microsoft.com/office/drawing/2014/chart" uri="{C3380CC4-5D6E-409C-BE32-E72D297353CC}">
              <c16:uniqueId val="{00000000-1B24-4EB5-A0EE-6503C5C565CD}"/>
            </c:ext>
          </c:extLst>
        </c:ser>
        <c:ser>
          <c:idx val="1"/>
          <c:order val="1"/>
          <c:tx>
            <c:strRef>
              <c:f>Sheet2!$D$1</c:f>
              <c:strCache>
                <c:ptCount val="1"/>
                <c:pt idx="0">
                  <c:v>Biomass C</c:v>
                </c:pt>
              </c:strCache>
            </c:strRef>
          </c:tx>
          <c:spPr>
            <a:solidFill>
              <a:schemeClr val="accent6">
                <a:lumMod val="50000"/>
              </a:schemeClr>
            </a:solidFill>
            <a:ln>
              <a:noFill/>
            </a:ln>
            <a:effectLst/>
          </c:spPr>
          <c:invertIfNegative val="0"/>
          <c:cat>
            <c:numRef>
              <c:f>Sheet2!$A$2:$A$6</c:f>
              <c:numCache>
                <c:formatCode>General</c:formatCode>
                <c:ptCount val="5"/>
                <c:pt idx="0">
                  <c:v>0</c:v>
                </c:pt>
                <c:pt idx="1">
                  <c:v>2</c:v>
                </c:pt>
                <c:pt idx="2">
                  <c:v>3</c:v>
                </c:pt>
                <c:pt idx="3">
                  <c:v>8</c:v>
                </c:pt>
                <c:pt idx="4">
                  <c:v>20</c:v>
                </c:pt>
              </c:numCache>
            </c:numRef>
          </c:cat>
          <c:val>
            <c:numRef>
              <c:f>Sheet2!$D$2:$D$6</c:f>
              <c:numCache>
                <c:formatCode>General</c:formatCode>
                <c:ptCount val="5"/>
                <c:pt idx="0">
                  <c:v>0</c:v>
                </c:pt>
                <c:pt idx="1">
                  <c:v>25</c:v>
                </c:pt>
                <c:pt idx="2">
                  <c:v>227</c:v>
                </c:pt>
                <c:pt idx="3">
                  <c:v>5647</c:v>
                </c:pt>
                <c:pt idx="4">
                  <c:v>25845</c:v>
                </c:pt>
              </c:numCache>
            </c:numRef>
          </c:val>
          <c:extLst>
            <c:ext xmlns:c16="http://schemas.microsoft.com/office/drawing/2014/chart" uri="{C3380CC4-5D6E-409C-BE32-E72D297353CC}">
              <c16:uniqueId val="{00000001-1B24-4EB5-A0EE-6503C5C565CD}"/>
            </c:ext>
          </c:extLst>
        </c:ser>
        <c:dLbls>
          <c:showLegendKey val="0"/>
          <c:showVal val="0"/>
          <c:showCatName val="0"/>
          <c:showSerName val="0"/>
          <c:showPercent val="0"/>
          <c:showBubbleSize val="0"/>
        </c:dLbls>
        <c:gapWidth val="150"/>
        <c:overlap val="100"/>
        <c:axId val="108442752"/>
        <c:axId val="108444288"/>
      </c:barChart>
      <c:catAx>
        <c:axId val="10844275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108444288"/>
        <c:crosses val="autoZero"/>
        <c:auto val="1"/>
        <c:lblAlgn val="ctr"/>
        <c:lblOffset val="100"/>
        <c:noMultiLvlLbl val="0"/>
      </c:catAx>
      <c:valAx>
        <c:axId val="1084442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10844275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prstClr val="white"/>
    </a:solid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Compiled!$U$1</c:f>
              <c:strCache>
                <c:ptCount val="1"/>
                <c:pt idx="0">
                  <c:v>Silt (%)</c:v>
                </c:pt>
              </c:strCache>
            </c:strRef>
          </c:tx>
          <c:spPr>
            <a:ln w="28575">
              <a:noFill/>
            </a:ln>
          </c:spPr>
          <c:marker>
            <c:spPr>
              <a:solidFill>
                <a:sysClr val="windowText" lastClr="000000"/>
              </a:solidFill>
              <a:ln>
                <a:noFill/>
              </a:ln>
            </c:spPr>
          </c:marker>
          <c:trendline>
            <c:trendlineType val="linear"/>
            <c:dispRSqr val="0"/>
            <c:dispEq val="0"/>
          </c:trendline>
          <c:xVal>
            <c:numRef>
              <c:f>Compiled!$F$2:$F$19</c:f>
              <c:numCache>
                <c:formatCode>General</c:formatCode>
                <c:ptCount val="18"/>
                <c:pt idx="0">
                  <c:v>0</c:v>
                </c:pt>
                <c:pt idx="1">
                  <c:v>0</c:v>
                </c:pt>
                <c:pt idx="2">
                  <c:v>0</c:v>
                </c:pt>
                <c:pt idx="3">
                  <c:v>0</c:v>
                </c:pt>
                <c:pt idx="4">
                  <c:v>1</c:v>
                </c:pt>
                <c:pt idx="5">
                  <c:v>1</c:v>
                </c:pt>
                <c:pt idx="6">
                  <c:v>2</c:v>
                </c:pt>
                <c:pt idx="7">
                  <c:v>2</c:v>
                </c:pt>
                <c:pt idx="8">
                  <c:v>2</c:v>
                </c:pt>
                <c:pt idx="9">
                  <c:v>3</c:v>
                </c:pt>
                <c:pt idx="10">
                  <c:v>3</c:v>
                </c:pt>
                <c:pt idx="11">
                  <c:v>8</c:v>
                </c:pt>
                <c:pt idx="12">
                  <c:v>8</c:v>
                </c:pt>
                <c:pt idx="13">
                  <c:v>8</c:v>
                </c:pt>
                <c:pt idx="14">
                  <c:v>10</c:v>
                </c:pt>
                <c:pt idx="15">
                  <c:v>12</c:v>
                </c:pt>
                <c:pt idx="16">
                  <c:v>15</c:v>
                </c:pt>
                <c:pt idx="17">
                  <c:v>20</c:v>
                </c:pt>
              </c:numCache>
            </c:numRef>
          </c:xVal>
          <c:yVal>
            <c:numRef>
              <c:f>Compiled!$U$2:$U$19</c:f>
              <c:numCache>
                <c:formatCode>General</c:formatCode>
                <c:ptCount val="18"/>
                <c:pt idx="1">
                  <c:v>27.23</c:v>
                </c:pt>
                <c:pt idx="3">
                  <c:v>17.100000000000001</c:v>
                </c:pt>
                <c:pt idx="4">
                  <c:v>27.904999999999987</c:v>
                </c:pt>
                <c:pt idx="5">
                  <c:v>16.8</c:v>
                </c:pt>
                <c:pt idx="6">
                  <c:v>19.12</c:v>
                </c:pt>
                <c:pt idx="8">
                  <c:v>25.97</c:v>
                </c:pt>
                <c:pt idx="9">
                  <c:v>27.224999999999987</c:v>
                </c:pt>
                <c:pt idx="11">
                  <c:v>18.454999999999988</c:v>
                </c:pt>
                <c:pt idx="13">
                  <c:v>25.638125000000031</c:v>
                </c:pt>
                <c:pt idx="14">
                  <c:v>35.886666666666393</c:v>
                </c:pt>
                <c:pt idx="15">
                  <c:v>56.433333333333337</c:v>
                </c:pt>
                <c:pt idx="16">
                  <c:v>47.09</c:v>
                </c:pt>
                <c:pt idx="17">
                  <c:v>55.06</c:v>
                </c:pt>
              </c:numCache>
            </c:numRef>
          </c:yVal>
          <c:smooth val="0"/>
          <c:extLst>
            <c:ext xmlns:c16="http://schemas.microsoft.com/office/drawing/2014/chart" uri="{C3380CC4-5D6E-409C-BE32-E72D297353CC}">
              <c16:uniqueId val="{00000001-9859-4FC6-88D4-8E5A2505BA98}"/>
            </c:ext>
          </c:extLst>
        </c:ser>
        <c:dLbls>
          <c:showLegendKey val="0"/>
          <c:showVal val="0"/>
          <c:showCatName val="0"/>
          <c:showSerName val="0"/>
          <c:showPercent val="0"/>
          <c:showBubbleSize val="0"/>
        </c:dLbls>
        <c:axId val="93639040"/>
        <c:axId val="93640960"/>
      </c:scatterChart>
      <c:valAx>
        <c:axId val="93639040"/>
        <c:scaling>
          <c:orientation val="minMax"/>
          <c:max val="20"/>
        </c:scaling>
        <c:delete val="0"/>
        <c:axPos val="b"/>
        <c:title>
          <c:tx>
            <c:rich>
              <a:bodyPr/>
              <a:lstStyle/>
              <a:p>
                <a:pPr>
                  <a:defRPr sz="1200" b="0"/>
                </a:pPr>
                <a:r>
                  <a:rPr lang="en-US" sz="1200" b="0"/>
                  <a:t>Years Since Reclamation</a:t>
                </a:r>
              </a:p>
            </c:rich>
          </c:tx>
          <c:overlay val="0"/>
        </c:title>
        <c:numFmt formatCode="General" sourceLinked="1"/>
        <c:majorTickMark val="out"/>
        <c:minorTickMark val="none"/>
        <c:tickLblPos val="nextTo"/>
        <c:txPr>
          <a:bodyPr/>
          <a:lstStyle/>
          <a:p>
            <a:pPr>
              <a:defRPr sz="1200"/>
            </a:pPr>
            <a:endParaRPr lang="en-US"/>
          </a:p>
        </c:txPr>
        <c:crossAx val="93640960"/>
        <c:crosses val="autoZero"/>
        <c:crossBetween val="midCat"/>
      </c:valAx>
      <c:valAx>
        <c:axId val="93640960"/>
        <c:scaling>
          <c:orientation val="minMax"/>
          <c:min val="10"/>
        </c:scaling>
        <c:delete val="0"/>
        <c:axPos val="l"/>
        <c:majorGridlines/>
        <c:title>
          <c:tx>
            <c:rich>
              <a:bodyPr rot="-5400000" vert="horz"/>
              <a:lstStyle/>
              <a:p>
                <a:pPr>
                  <a:defRPr sz="1200" b="0"/>
                </a:pPr>
                <a:r>
                  <a:rPr lang="en-US" sz="1200" b="0" dirty="0"/>
                  <a:t>%  Silt</a:t>
                </a:r>
              </a:p>
            </c:rich>
          </c:tx>
          <c:overlay val="0"/>
        </c:title>
        <c:numFmt formatCode="General" sourceLinked="1"/>
        <c:majorTickMark val="out"/>
        <c:minorTickMark val="none"/>
        <c:tickLblPos val="nextTo"/>
        <c:txPr>
          <a:bodyPr/>
          <a:lstStyle/>
          <a:p>
            <a:pPr>
              <a:defRPr sz="1200"/>
            </a:pPr>
            <a:endParaRPr lang="en-US"/>
          </a:p>
        </c:txPr>
        <c:crossAx val="93639040"/>
        <c:crosses val="autoZero"/>
        <c:crossBetween val="midCat"/>
      </c:valAx>
    </c:plotArea>
    <c:plotVisOnly val="1"/>
    <c:dispBlanksAs val="gap"/>
    <c:showDLblsOverMax val="0"/>
  </c:chart>
  <c:spPr>
    <a:solidFill>
      <a:prstClr val="white"/>
    </a:solidFill>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Compiled!$T$1</c:f>
              <c:strCache>
                <c:ptCount val="1"/>
                <c:pt idx="0">
                  <c:v>Sand (%)</c:v>
                </c:pt>
              </c:strCache>
            </c:strRef>
          </c:tx>
          <c:spPr>
            <a:ln w="28575">
              <a:noFill/>
            </a:ln>
          </c:spPr>
          <c:marker>
            <c:spPr>
              <a:solidFill>
                <a:sysClr val="windowText" lastClr="000000"/>
              </a:solidFill>
              <a:ln>
                <a:noFill/>
              </a:ln>
            </c:spPr>
          </c:marker>
          <c:trendline>
            <c:trendlineType val="linear"/>
            <c:dispRSqr val="0"/>
            <c:dispEq val="0"/>
          </c:trendline>
          <c:xVal>
            <c:numRef>
              <c:f>Compiled!$F$2:$F$19</c:f>
              <c:numCache>
                <c:formatCode>General</c:formatCode>
                <c:ptCount val="18"/>
                <c:pt idx="0">
                  <c:v>0</c:v>
                </c:pt>
                <c:pt idx="1">
                  <c:v>0</c:v>
                </c:pt>
                <c:pt idx="2">
                  <c:v>0</c:v>
                </c:pt>
                <c:pt idx="3">
                  <c:v>0</c:v>
                </c:pt>
                <c:pt idx="4">
                  <c:v>1</c:v>
                </c:pt>
                <c:pt idx="5">
                  <c:v>1</c:v>
                </c:pt>
                <c:pt idx="6">
                  <c:v>2</c:v>
                </c:pt>
                <c:pt idx="7">
                  <c:v>2</c:v>
                </c:pt>
                <c:pt idx="8">
                  <c:v>2</c:v>
                </c:pt>
                <c:pt idx="9">
                  <c:v>3</c:v>
                </c:pt>
                <c:pt idx="10">
                  <c:v>3</c:v>
                </c:pt>
                <c:pt idx="11">
                  <c:v>8</c:v>
                </c:pt>
                <c:pt idx="12">
                  <c:v>8</c:v>
                </c:pt>
                <c:pt idx="13">
                  <c:v>8</c:v>
                </c:pt>
                <c:pt idx="14">
                  <c:v>10</c:v>
                </c:pt>
                <c:pt idx="15">
                  <c:v>12</c:v>
                </c:pt>
                <c:pt idx="16">
                  <c:v>15</c:v>
                </c:pt>
                <c:pt idx="17">
                  <c:v>20</c:v>
                </c:pt>
              </c:numCache>
            </c:numRef>
          </c:xVal>
          <c:yVal>
            <c:numRef>
              <c:f>Compiled!$T$2:$T$19</c:f>
              <c:numCache>
                <c:formatCode>General</c:formatCode>
                <c:ptCount val="18"/>
                <c:pt idx="1">
                  <c:v>60.83</c:v>
                </c:pt>
                <c:pt idx="3">
                  <c:v>80.8</c:v>
                </c:pt>
                <c:pt idx="4">
                  <c:v>61.005000000000003</c:v>
                </c:pt>
                <c:pt idx="5">
                  <c:v>78.400000000000006</c:v>
                </c:pt>
                <c:pt idx="6">
                  <c:v>71.64</c:v>
                </c:pt>
                <c:pt idx="8">
                  <c:v>64.819999999999993</c:v>
                </c:pt>
                <c:pt idx="9">
                  <c:v>59.99</c:v>
                </c:pt>
                <c:pt idx="11">
                  <c:v>73.095000000000013</c:v>
                </c:pt>
                <c:pt idx="13">
                  <c:v>64.068125000000023</c:v>
                </c:pt>
                <c:pt idx="14">
                  <c:v>60.663333333333362</c:v>
                </c:pt>
                <c:pt idx="15">
                  <c:v>37.493333333333311</c:v>
                </c:pt>
                <c:pt idx="16">
                  <c:v>48.383333333333297</c:v>
                </c:pt>
                <c:pt idx="17">
                  <c:v>38.14</c:v>
                </c:pt>
              </c:numCache>
            </c:numRef>
          </c:yVal>
          <c:smooth val="0"/>
          <c:extLst>
            <c:ext xmlns:c16="http://schemas.microsoft.com/office/drawing/2014/chart" uri="{C3380CC4-5D6E-409C-BE32-E72D297353CC}">
              <c16:uniqueId val="{00000001-3358-400F-9BB2-0B6AACD7891C}"/>
            </c:ext>
          </c:extLst>
        </c:ser>
        <c:dLbls>
          <c:showLegendKey val="0"/>
          <c:showVal val="0"/>
          <c:showCatName val="0"/>
          <c:showSerName val="0"/>
          <c:showPercent val="0"/>
          <c:showBubbleSize val="0"/>
        </c:dLbls>
        <c:axId val="107537152"/>
        <c:axId val="107539072"/>
      </c:scatterChart>
      <c:valAx>
        <c:axId val="107537152"/>
        <c:scaling>
          <c:orientation val="minMax"/>
          <c:max val="20"/>
        </c:scaling>
        <c:delete val="0"/>
        <c:axPos val="b"/>
        <c:title>
          <c:tx>
            <c:rich>
              <a:bodyPr/>
              <a:lstStyle/>
              <a:p>
                <a:pPr>
                  <a:defRPr/>
                </a:pPr>
                <a:r>
                  <a:rPr lang="en-US" sz="1200" b="0" dirty="0"/>
                  <a:t>Years Since</a:t>
                </a:r>
                <a:r>
                  <a:rPr lang="en-US" sz="1200" b="0" baseline="0" dirty="0"/>
                  <a:t> Reclamation</a:t>
                </a:r>
                <a:endParaRPr lang="en-US" sz="1200" b="0" dirty="0"/>
              </a:p>
            </c:rich>
          </c:tx>
          <c:overlay val="0"/>
        </c:title>
        <c:numFmt formatCode="General" sourceLinked="1"/>
        <c:majorTickMark val="out"/>
        <c:minorTickMark val="none"/>
        <c:tickLblPos val="nextTo"/>
        <c:txPr>
          <a:bodyPr/>
          <a:lstStyle/>
          <a:p>
            <a:pPr>
              <a:defRPr sz="1200"/>
            </a:pPr>
            <a:endParaRPr lang="en-US"/>
          </a:p>
        </c:txPr>
        <c:crossAx val="107539072"/>
        <c:crosses val="autoZero"/>
        <c:crossBetween val="midCat"/>
        <c:majorUnit val="5"/>
        <c:minorUnit val="1"/>
      </c:valAx>
      <c:valAx>
        <c:axId val="107539072"/>
        <c:scaling>
          <c:orientation val="minMax"/>
          <c:max val="90"/>
          <c:min val="30"/>
        </c:scaling>
        <c:delete val="0"/>
        <c:axPos val="l"/>
        <c:majorGridlines/>
        <c:title>
          <c:tx>
            <c:rich>
              <a:bodyPr rot="-5400000" vert="horz"/>
              <a:lstStyle/>
              <a:p>
                <a:pPr>
                  <a:defRPr/>
                </a:pPr>
                <a:r>
                  <a:rPr lang="en-US" sz="1200" b="0" dirty="0"/>
                  <a:t>%  Sand</a:t>
                </a:r>
              </a:p>
            </c:rich>
          </c:tx>
          <c:overlay val="0"/>
        </c:title>
        <c:numFmt formatCode="General" sourceLinked="1"/>
        <c:majorTickMark val="out"/>
        <c:minorTickMark val="none"/>
        <c:tickLblPos val="nextTo"/>
        <c:txPr>
          <a:bodyPr/>
          <a:lstStyle/>
          <a:p>
            <a:pPr>
              <a:defRPr sz="1200"/>
            </a:pPr>
            <a:endParaRPr lang="en-US"/>
          </a:p>
        </c:txPr>
        <c:crossAx val="107537152"/>
        <c:crosses val="autoZero"/>
        <c:crossBetween val="midCat"/>
      </c:valAx>
    </c:plotArea>
    <c:plotVisOnly val="1"/>
    <c:dispBlanksAs val="gap"/>
    <c:showDLblsOverMax val="0"/>
  </c:chart>
  <c:spPr>
    <a:solidFill>
      <a:schemeClr val="bg1"/>
    </a:solidFill>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Calcium (ppm)</a:t>
            </a:r>
          </a:p>
        </c:rich>
      </c:tx>
      <c:layout>
        <c:manualLayout>
          <c:xMode val="edge"/>
          <c:yMode val="edge"/>
          <c:x val="0.65575956284153092"/>
          <c:y val="8.3597953178608672E-2"/>
        </c:manualLayout>
      </c:layout>
      <c:overlay val="1"/>
    </c:title>
    <c:autoTitleDeleted val="0"/>
    <c:plotArea>
      <c:layout/>
      <c:scatterChart>
        <c:scatterStyle val="smoothMarker"/>
        <c:varyColors val="0"/>
        <c:ser>
          <c:idx val="1"/>
          <c:order val="0"/>
          <c:tx>
            <c:strRef>
              <c:f>Smoothed!$L$9</c:f>
              <c:strCache>
                <c:ptCount val="1"/>
                <c:pt idx="0">
                  <c:v>0</c:v>
                </c:pt>
              </c:strCache>
            </c:strRef>
          </c:tx>
          <c:marker>
            <c:symbol val="none"/>
          </c:marker>
          <c:xVal>
            <c:numRef>
              <c:f>Smoothed!$L$156:$L$166</c:f>
              <c:numCache>
                <c:formatCode>General</c:formatCode>
                <c:ptCount val="11"/>
                <c:pt idx="0">
                  <c:v>447.22816061826256</c:v>
                </c:pt>
                <c:pt idx="1">
                  <c:v>775.25957502129154</c:v>
                </c:pt>
                <c:pt idx="2">
                  <c:v>545.97399593556554</c:v>
                </c:pt>
                <c:pt idx="3">
                  <c:v>771.72403542668951</c:v>
                </c:pt>
                <c:pt idx="4">
                  <c:v>423.07078086578872</c:v>
                </c:pt>
                <c:pt idx="5">
                  <c:v>373.17394694849935</c:v>
                </c:pt>
                <c:pt idx="6">
                  <c:v>715.55279772517019</c:v>
                </c:pt>
                <c:pt idx="7">
                  <c:v>814.53173988780668</c:v>
                </c:pt>
                <c:pt idx="8">
                  <c:v>1747.2233954630187</c:v>
                </c:pt>
                <c:pt idx="9">
                  <c:v>2715.8036626299277</c:v>
                </c:pt>
                <c:pt idx="10">
                  <c:v>3326.4206831961537</c:v>
                </c:pt>
              </c:numCache>
            </c:numRef>
          </c:xVal>
          <c:yVal>
            <c:numRef>
              <c:f>Smoothed!$J$156:$J$166</c:f>
              <c:numCache>
                <c:formatCode>General</c:formatCode>
                <c:ptCount val="11"/>
                <c:pt idx="0">
                  <c:v>2</c:v>
                </c:pt>
                <c:pt idx="1">
                  <c:v>6</c:v>
                </c:pt>
                <c:pt idx="2">
                  <c:v>10</c:v>
                </c:pt>
                <c:pt idx="3">
                  <c:v>14</c:v>
                </c:pt>
                <c:pt idx="4">
                  <c:v>18</c:v>
                </c:pt>
                <c:pt idx="5">
                  <c:v>22.5</c:v>
                </c:pt>
                <c:pt idx="6">
                  <c:v>27.5</c:v>
                </c:pt>
                <c:pt idx="7">
                  <c:v>32.5</c:v>
                </c:pt>
                <c:pt idx="8">
                  <c:v>37.5</c:v>
                </c:pt>
                <c:pt idx="9">
                  <c:v>42.5</c:v>
                </c:pt>
                <c:pt idx="10">
                  <c:v>47.5</c:v>
                </c:pt>
              </c:numCache>
            </c:numRef>
          </c:yVal>
          <c:smooth val="1"/>
          <c:extLst>
            <c:ext xmlns:c16="http://schemas.microsoft.com/office/drawing/2014/chart" uri="{C3380CC4-5D6E-409C-BE32-E72D297353CC}">
              <c16:uniqueId val="{00000000-D80E-4282-A720-14B77F7478B8}"/>
            </c:ext>
          </c:extLst>
        </c:ser>
        <c:ser>
          <c:idx val="5"/>
          <c:order val="1"/>
          <c:tx>
            <c:strRef>
              <c:f>Smoothed!$M$9</c:f>
              <c:strCache>
                <c:ptCount val="1"/>
                <c:pt idx="0">
                  <c:v>10</c:v>
                </c:pt>
              </c:strCache>
            </c:strRef>
          </c:tx>
          <c:marker>
            <c:symbol val="none"/>
          </c:marker>
          <c:xVal>
            <c:numRef>
              <c:f>Smoothed!$M$156:$M$166</c:f>
              <c:numCache>
                <c:formatCode>General</c:formatCode>
                <c:ptCount val="11"/>
                <c:pt idx="0">
                  <c:v>467.58956386123521</c:v>
                </c:pt>
                <c:pt idx="1">
                  <c:v>448.87618548859325</c:v>
                </c:pt>
                <c:pt idx="2">
                  <c:v>433.10502050355774</c:v>
                </c:pt>
                <c:pt idx="3">
                  <c:v>448.71007799961728</c:v>
                </c:pt>
                <c:pt idx="4">
                  <c:v>470.6496341802997</c:v>
                </c:pt>
                <c:pt idx="5">
                  <c:v>426.12770099600118</c:v>
                </c:pt>
                <c:pt idx="6">
                  <c:v>429.21164411563279</c:v>
                </c:pt>
                <c:pt idx="7">
                  <c:v>437.73788840954433</c:v>
                </c:pt>
                <c:pt idx="8">
                  <c:v>452.82166313548373</c:v>
                </c:pt>
                <c:pt idx="9">
                  <c:v>442.28099136323658</c:v>
                </c:pt>
                <c:pt idx="10">
                  <c:v>442.26945764055779</c:v>
                </c:pt>
              </c:numCache>
            </c:numRef>
          </c:xVal>
          <c:yVal>
            <c:numRef>
              <c:f>Smoothed!$J$156:$J$166</c:f>
              <c:numCache>
                <c:formatCode>General</c:formatCode>
                <c:ptCount val="11"/>
                <c:pt idx="0">
                  <c:v>2</c:v>
                </c:pt>
                <c:pt idx="1">
                  <c:v>6</c:v>
                </c:pt>
                <c:pt idx="2">
                  <c:v>10</c:v>
                </c:pt>
                <c:pt idx="3">
                  <c:v>14</c:v>
                </c:pt>
                <c:pt idx="4">
                  <c:v>18</c:v>
                </c:pt>
                <c:pt idx="5">
                  <c:v>22.5</c:v>
                </c:pt>
                <c:pt idx="6">
                  <c:v>27.5</c:v>
                </c:pt>
                <c:pt idx="7">
                  <c:v>32.5</c:v>
                </c:pt>
                <c:pt idx="8">
                  <c:v>37.5</c:v>
                </c:pt>
                <c:pt idx="9">
                  <c:v>42.5</c:v>
                </c:pt>
                <c:pt idx="10">
                  <c:v>47.5</c:v>
                </c:pt>
              </c:numCache>
            </c:numRef>
          </c:yVal>
          <c:smooth val="1"/>
          <c:extLst>
            <c:ext xmlns:c16="http://schemas.microsoft.com/office/drawing/2014/chart" uri="{C3380CC4-5D6E-409C-BE32-E72D297353CC}">
              <c16:uniqueId val="{00000001-D80E-4282-A720-14B77F7478B8}"/>
            </c:ext>
          </c:extLst>
        </c:ser>
        <c:ser>
          <c:idx val="4"/>
          <c:order val="2"/>
          <c:tx>
            <c:strRef>
              <c:f>Smoothed!$N$9</c:f>
              <c:strCache>
                <c:ptCount val="1"/>
                <c:pt idx="0">
                  <c:v>12</c:v>
                </c:pt>
              </c:strCache>
            </c:strRef>
          </c:tx>
          <c:marker>
            <c:symbol val="none"/>
          </c:marker>
          <c:xVal>
            <c:numRef>
              <c:f>Smoothed!$N$156:$N$166</c:f>
              <c:numCache>
                <c:formatCode>General</c:formatCode>
                <c:ptCount val="11"/>
                <c:pt idx="0">
                  <c:v>2250.6470710171757</c:v>
                </c:pt>
                <c:pt idx="1">
                  <c:v>501.12200095425897</c:v>
                </c:pt>
                <c:pt idx="2">
                  <c:v>575.4859914393287</c:v>
                </c:pt>
                <c:pt idx="3">
                  <c:v>773.41962350761253</c:v>
                </c:pt>
                <c:pt idx="4">
                  <c:v>553.9286828557531</c:v>
                </c:pt>
                <c:pt idx="5">
                  <c:v>721.88011744204846</c:v>
                </c:pt>
                <c:pt idx="6">
                  <c:v>849.63423315523426</c:v>
                </c:pt>
                <c:pt idx="7">
                  <c:v>180.30051486772189</c:v>
                </c:pt>
                <c:pt idx="8">
                  <c:v>740.37060361613135</c:v>
                </c:pt>
                <c:pt idx="9">
                  <c:v>705.57701698855169</c:v>
                </c:pt>
                <c:pt idx="10">
                  <c:v>700.01658527488155</c:v>
                </c:pt>
              </c:numCache>
            </c:numRef>
          </c:xVal>
          <c:yVal>
            <c:numRef>
              <c:f>Smoothed!$J$156:$J$166</c:f>
              <c:numCache>
                <c:formatCode>General</c:formatCode>
                <c:ptCount val="11"/>
                <c:pt idx="0">
                  <c:v>2</c:v>
                </c:pt>
                <c:pt idx="1">
                  <c:v>6</c:v>
                </c:pt>
                <c:pt idx="2">
                  <c:v>10</c:v>
                </c:pt>
                <c:pt idx="3">
                  <c:v>14</c:v>
                </c:pt>
                <c:pt idx="4">
                  <c:v>18</c:v>
                </c:pt>
                <c:pt idx="5">
                  <c:v>22.5</c:v>
                </c:pt>
                <c:pt idx="6">
                  <c:v>27.5</c:v>
                </c:pt>
                <c:pt idx="7">
                  <c:v>32.5</c:v>
                </c:pt>
                <c:pt idx="8">
                  <c:v>37.5</c:v>
                </c:pt>
                <c:pt idx="9">
                  <c:v>42.5</c:v>
                </c:pt>
                <c:pt idx="10">
                  <c:v>47.5</c:v>
                </c:pt>
              </c:numCache>
            </c:numRef>
          </c:yVal>
          <c:smooth val="1"/>
          <c:extLst>
            <c:ext xmlns:c16="http://schemas.microsoft.com/office/drawing/2014/chart" uri="{C3380CC4-5D6E-409C-BE32-E72D297353CC}">
              <c16:uniqueId val="{00000002-D80E-4282-A720-14B77F7478B8}"/>
            </c:ext>
          </c:extLst>
        </c:ser>
        <c:ser>
          <c:idx val="3"/>
          <c:order val="3"/>
          <c:tx>
            <c:strRef>
              <c:f>Smoothed!$O$9</c:f>
              <c:strCache>
                <c:ptCount val="1"/>
                <c:pt idx="0">
                  <c:v>15</c:v>
                </c:pt>
              </c:strCache>
            </c:strRef>
          </c:tx>
          <c:marker>
            <c:symbol val="none"/>
          </c:marker>
          <c:xVal>
            <c:numRef>
              <c:f>Smoothed!$O$156:$O$166</c:f>
              <c:numCache>
                <c:formatCode>General</c:formatCode>
                <c:ptCount val="11"/>
                <c:pt idx="0">
                  <c:v>1492.8094450336998</c:v>
                </c:pt>
                <c:pt idx="1">
                  <c:v>1207.0572174002664</c:v>
                </c:pt>
                <c:pt idx="2">
                  <c:v>581.71738729993262</c:v>
                </c:pt>
                <c:pt idx="3">
                  <c:v>451.76904639910674</c:v>
                </c:pt>
                <c:pt idx="4">
                  <c:v>493.72928376793004</c:v>
                </c:pt>
                <c:pt idx="5">
                  <c:v>556.34445987516347</c:v>
                </c:pt>
                <c:pt idx="6">
                  <c:v>1030.270961331021</c:v>
                </c:pt>
                <c:pt idx="7">
                  <c:v>551.49282371032677</c:v>
                </c:pt>
              </c:numCache>
            </c:numRef>
          </c:xVal>
          <c:yVal>
            <c:numRef>
              <c:f>Smoothed!$J$156:$J$166</c:f>
              <c:numCache>
                <c:formatCode>General</c:formatCode>
                <c:ptCount val="11"/>
                <c:pt idx="0">
                  <c:v>2</c:v>
                </c:pt>
                <c:pt idx="1">
                  <c:v>6</c:v>
                </c:pt>
                <c:pt idx="2">
                  <c:v>10</c:v>
                </c:pt>
                <c:pt idx="3">
                  <c:v>14</c:v>
                </c:pt>
                <c:pt idx="4">
                  <c:v>18</c:v>
                </c:pt>
                <c:pt idx="5">
                  <c:v>22.5</c:v>
                </c:pt>
                <c:pt idx="6">
                  <c:v>27.5</c:v>
                </c:pt>
                <c:pt idx="7">
                  <c:v>32.5</c:v>
                </c:pt>
                <c:pt idx="8">
                  <c:v>37.5</c:v>
                </c:pt>
                <c:pt idx="9">
                  <c:v>42.5</c:v>
                </c:pt>
                <c:pt idx="10">
                  <c:v>47.5</c:v>
                </c:pt>
              </c:numCache>
            </c:numRef>
          </c:yVal>
          <c:smooth val="1"/>
          <c:extLst>
            <c:ext xmlns:c16="http://schemas.microsoft.com/office/drawing/2014/chart" uri="{C3380CC4-5D6E-409C-BE32-E72D297353CC}">
              <c16:uniqueId val="{00000003-D80E-4282-A720-14B77F7478B8}"/>
            </c:ext>
          </c:extLst>
        </c:ser>
        <c:ser>
          <c:idx val="2"/>
          <c:order val="4"/>
          <c:tx>
            <c:strRef>
              <c:f>Smoothed!$P$9</c:f>
              <c:strCache>
                <c:ptCount val="1"/>
                <c:pt idx="0">
                  <c:v>18</c:v>
                </c:pt>
              </c:strCache>
            </c:strRef>
          </c:tx>
          <c:marker>
            <c:symbol val="none"/>
          </c:marker>
          <c:xVal>
            <c:numRef>
              <c:f>Smoothed!$P$156:$P$166</c:f>
              <c:numCache>
                <c:formatCode>General</c:formatCode>
                <c:ptCount val="11"/>
                <c:pt idx="0">
                  <c:v>1414.4795710098101</c:v>
                </c:pt>
                <c:pt idx="1">
                  <c:v>1063.2581506930451</c:v>
                </c:pt>
                <c:pt idx="2">
                  <c:v>1045.3926660088246</c:v>
                </c:pt>
                <c:pt idx="3">
                  <c:v>886.11745856763855</c:v>
                </c:pt>
                <c:pt idx="4">
                  <c:v>848.88417429581091</c:v>
                </c:pt>
                <c:pt idx="5">
                  <c:v>849.78983529602363</c:v>
                </c:pt>
                <c:pt idx="6">
                  <c:v>815.15392879037449</c:v>
                </c:pt>
                <c:pt idx="7">
                  <c:v>923.80508801060091</c:v>
                </c:pt>
                <c:pt idx="8">
                  <c:v>900.37544196607439</c:v>
                </c:pt>
                <c:pt idx="9">
                  <c:v>810.57435759522025</c:v>
                </c:pt>
              </c:numCache>
            </c:numRef>
          </c:xVal>
          <c:yVal>
            <c:numRef>
              <c:f>Smoothed!$J$156:$J$166</c:f>
              <c:numCache>
                <c:formatCode>General</c:formatCode>
                <c:ptCount val="11"/>
                <c:pt idx="0">
                  <c:v>2</c:v>
                </c:pt>
                <c:pt idx="1">
                  <c:v>6</c:v>
                </c:pt>
                <c:pt idx="2">
                  <c:v>10</c:v>
                </c:pt>
                <c:pt idx="3">
                  <c:v>14</c:v>
                </c:pt>
                <c:pt idx="4">
                  <c:v>18</c:v>
                </c:pt>
                <c:pt idx="5">
                  <c:v>22.5</c:v>
                </c:pt>
                <c:pt idx="6">
                  <c:v>27.5</c:v>
                </c:pt>
                <c:pt idx="7">
                  <c:v>32.5</c:v>
                </c:pt>
                <c:pt idx="8">
                  <c:v>37.5</c:v>
                </c:pt>
                <c:pt idx="9">
                  <c:v>42.5</c:v>
                </c:pt>
                <c:pt idx="10">
                  <c:v>47.5</c:v>
                </c:pt>
              </c:numCache>
            </c:numRef>
          </c:yVal>
          <c:smooth val="1"/>
          <c:extLst>
            <c:ext xmlns:c16="http://schemas.microsoft.com/office/drawing/2014/chart" uri="{C3380CC4-5D6E-409C-BE32-E72D297353CC}">
              <c16:uniqueId val="{00000004-D80E-4282-A720-14B77F7478B8}"/>
            </c:ext>
          </c:extLst>
        </c:ser>
        <c:ser>
          <c:idx val="0"/>
          <c:order val="5"/>
          <c:tx>
            <c:strRef>
              <c:f>Smoothed!$K$9</c:f>
              <c:strCache>
                <c:ptCount val="1"/>
                <c:pt idx="0">
                  <c:v>Forest</c:v>
                </c:pt>
              </c:strCache>
            </c:strRef>
          </c:tx>
          <c:marker>
            <c:symbol val="none"/>
          </c:marker>
          <c:xVal>
            <c:numRef>
              <c:f>Smoothed!$K$156:$K$166</c:f>
              <c:numCache>
                <c:formatCode>General</c:formatCode>
                <c:ptCount val="11"/>
                <c:pt idx="0">
                  <c:v>1421.455480354693</c:v>
                </c:pt>
                <c:pt idx="1">
                  <c:v>464.47580916600896</c:v>
                </c:pt>
                <c:pt idx="2">
                  <c:v>275.58060236186071</c:v>
                </c:pt>
                <c:pt idx="3">
                  <c:v>268.52908022113888</c:v>
                </c:pt>
                <c:pt idx="4">
                  <c:v>247.66190185414951</c:v>
                </c:pt>
                <c:pt idx="5">
                  <c:v>250.46346940552777</c:v>
                </c:pt>
                <c:pt idx="6">
                  <c:v>239.68517137240144</c:v>
                </c:pt>
                <c:pt idx="7">
                  <c:v>235.41221583365561</c:v>
                </c:pt>
                <c:pt idx="8">
                  <c:v>210.86977269698954</c:v>
                </c:pt>
                <c:pt idx="9">
                  <c:v>209.51147438460183</c:v>
                </c:pt>
                <c:pt idx="10">
                  <c:v>193.73844095351672</c:v>
                </c:pt>
              </c:numCache>
            </c:numRef>
          </c:xVal>
          <c:yVal>
            <c:numRef>
              <c:f>Smoothed!$J$156:$J$166</c:f>
              <c:numCache>
                <c:formatCode>General</c:formatCode>
                <c:ptCount val="11"/>
                <c:pt idx="0">
                  <c:v>2</c:v>
                </c:pt>
                <c:pt idx="1">
                  <c:v>6</c:v>
                </c:pt>
                <c:pt idx="2">
                  <c:v>10</c:v>
                </c:pt>
                <c:pt idx="3">
                  <c:v>14</c:v>
                </c:pt>
                <c:pt idx="4">
                  <c:v>18</c:v>
                </c:pt>
                <c:pt idx="5">
                  <c:v>22.5</c:v>
                </c:pt>
                <c:pt idx="6">
                  <c:v>27.5</c:v>
                </c:pt>
                <c:pt idx="7">
                  <c:v>32.5</c:v>
                </c:pt>
                <c:pt idx="8">
                  <c:v>37.5</c:v>
                </c:pt>
                <c:pt idx="9">
                  <c:v>42.5</c:v>
                </c:pt>
                <c:pt idx="10">
                  <c:v>47.5</c:v>
                </c:pt>
              </c:numCache>
            </c:numRef>
          </c:yVal>
          <c:smooth val="1"/>
          <c:extLst>
            <c:ext xmlns:c16="http://schemas.microsoft.com/office/drawing/2014/chart" uri="{C3380CC4-5D6E-409C-BE32-E72D297353CC}">
              <c16:uniqueId val="{00000005-D80E-4282-A720-14B77F7478B8}"/>
            </c:ext>
          </c:extLst>
        </c:ser>
        <c:dLbls>
          <c:showLegendKey val="0"/>
          <c:showVal val="0"/>
          <c:showCatName val="0"/>
          <c:showSerName val="0"/>
          <c:showPercent val="0"/>
          <c:showBubbleSize val="0"/>
        </c:dLbls>
        <c:axId val="107771008"/>
        <c:axId val="107772544"/>
      </c:scatterChart>
      <c:valAx>
        <c:axId val="107771008"/>
        <c:scaling>
          <c:orientation val="minMax"/>
        </c:scaling>
        <c:delete val="0"/>
        <c:axPos val="t"/>
        <c:numFmt formatCode="General" sourceLinked="1"/>
        <c:majorTickMark val="out"/>
        <c:minorTickMark val="none"/>
        <c:tickLblPos val="nextTo"/>
        <c:txPr>
          <a:bodyPr/>
          <a:lstStyle/>
          <a:p>
            <a:pPr>
              <a:defRPr sz="1200"/>
            </a:pPr>
            <a:endParaRPr lang="en-US"/>
          </a:p>
        </c:txPr>
        <c:crossAx val="107772544"/>
        <c:crosses val="autoZero"/>
        <c:crossBetween val="midCat"/>
      </c:valAx>
      <c:valAx>
        <c:axId val="107772544"/>
        <c:scaling>
          <c:orientation val="maxMin"/>
        </c:scaling>
        <c:delete val="0"/>
        <c:axPos val="l"/>
        <c:majorGridlines/>
        <c:title>
          <c:tx>
            <c:rich>
              <a:bodyPr/>
              <a:lstStyle/>
              <a:p>
                <a:pPr>
                  <a:defRPr sz="1200" b="0"/>
                </a:pPr>
                <a:r>
                  <a:rPr lang="en-US" sz="1200" b="0" dirty="0"/>
                  <a:t>Soil Depth (cm)</a:t>
                </a:r>
              </a:p>
            </c:rich>
          </c:tx>
          <c:overlay val="0"/>
        </c:title>
        <c:numFmt formatCode="General" sourceLinked="1"/>
        <c:majorTickMark val="out"/>
        <c:minorTickMark val="none"/>
        <c:tickLblPos val="nextTo"/>
        <c:txPr>
          <a:bodyPr/>
          <a:lstStyle/>
          <a:p>
            <a:pPr>
              <a:defRPr sz="1200"/>
            </a:pPr>
            <a:endParaRPr lang="en-US"/>
          </a:p>
        </c:txPr>
        <c:crossAx val="107771008"/>
        <c:crosses val="autoZero"/>
        <c:crossBetween val="midCat"/>
      </c:valAx>
    </c:plotArea>
    <c:legend>
      <c:legendPos val="r"/>
      <c:overlay val="0"/>
      <c:txPr>
        <a:bodyPr/>
        <a:lstStyle/>
        <a:p>
          <a:pPr>
            <a:defRPr sz="1200"/>
          </a:pPr>
          <a:endParaRPr lang="en-US"/>
        </a:p>
      </c:txPr>
    </c:legend>
    <c:plotVisOnly val="1"/>
    <c:dispBlanksAs val="gap"/>
    <c:showDLblsOverMax val="0"/>
  </c:chart>
  <c:spPr>
    <a:solidFill>
      <a:schemeClr val="bg1"/>
    </a:solidFill>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Ca</a:t>
            </a:r>
            <a:r>
              <a:rPr lang="en-US" baseline="0"/>
              <a:t> (ppm)</a:t>
            </a:r>
            <a:endParaRPr lang="en-US"/>
          </a:p>
        </c:rich>
      </c:tx>
      <c:overlay val="0"/>
      <c:spPr>
        <a:noFill/>
        <a:ln>
          <a:noFill/>
        </a:ln>
        <a:effectLst/>
      </c:spPr>
    </c:title>
    <c:autoTitleDeleted val="0"/>
    <c:plotArea>
      <c:layout/>
      <c:barChart>
        <c:barDir val="col"/>
        <c:grouping val="clustered"/>
        <c:varyColors val="0"/>
        <c:ser>
          <c:idx val="0"/>
          <c:order val="0"/>
          <c:tx>
            <c:strRef>
              <c:f>Tables!$S$24</c:f>
              <c:strCache>
                <c:ptCount val="1"/>
                <c:pt idx="0">
                  <c:v>0-10 cm</c:v>
                </c:pt>
              </c:strCache>
            </c:strRef>
          </c:tx>
          <c:spPr>
            <a:solidFill>
              <a:schemeClr val="accent1"/>
            </a:solidFill>
            <a:ln>
              <a:noFill/>
            </a:ln>
            <a:effectLst/>
          </c:spPr>
          <c:invertIfNegative val="0"/>
          <c:errBars>
            <c:errBarType val="both"/>
            <c:errValType val="cust"/>
            <c:noEndCap val="0"/>
            <c:plus>
              <c:numRef>
                <c:f>Tables!$T$25:$Y$25</c:f>
                <c:numCache>
                  <c:formatCode>General</c:formatCode>
                  <c:ptCount val="6"/>
                  <c:pt idx="0">
                    <c:v>81.099999999999994</c:v>
                  </c:pt>
                  <c:pt idx="3">
                    <c:v>605</c:v>
                  </c:pt>
                  <c:pt idx="4">
                    <c:v>85.9</c:v>
                  </c:pt>
                  <c:pt idx="5">
                    <c:v>113</c:v>
                  </c:pt>
                </c:numCache>
              </c:numRef>
            </c:plus>
            <c:minus>
              <c:numRef>
                <c:f>Tables!$T$25:$Y$25</c:f>
                <c:numCache>
                  <c:formatCode>General</c:formatCode>
                  <c:ptCount val="6"/>
                  <c:pt idx="0">
                    <c:v>81.099999999999994</c:v>
                  </c:pt>
                  <c:pt idx="3">
                    <c:v>605</c:v>
                  </c:pt>
                  <c:pt idx="4">
                    <c:v>85.9</c:v>
                  </c:pt>
                  <c:pt idx="5">
                    <c:v>113</c:v>
                  </c:pt>
                </c:numCache>
              </c:numRef>
            </c:minus>
            <c:spPr>
              <a:noFill/>
              <a:ln w="9525" cap="flat" cmpd="sng" algn="ctr">
                <a:solidFill>
                  <a:schemeClr val="tx1">
                    <a:lumMod val="65000"/>
                    <a:lumOff val="35000"/>
                  </a:schemeClr>
                </a:solidFill>
                <a:round/>
              </a:ln>
              <a:effectLst/>
            </c:spPr>
          </c:errBars>
          <c:cat>
            <c:strRef>
              <c:f>Tables!$T$23:$Y$23</c:f>
              <c:strCache>
                <c:ptCount val="6"/>
                <c:pt idx="0">
                  <c:v>0</c:v>
                </c:pt>
                <c:pt idx="1">
                  <c:v>10</c:v>
                </c:pt>
                <c:pt idx="2">
                  <c:v>12</c:v>
                </c:pt>
                <c:pt idx="3">
                  <c:v>15</c:v>
                </c:pt>
                <c:pt idx="4">
                  <c:v>18</c:v>
                </c:pt>
                <c:pt idx="5">
                  <c:v>Forest</c:v>
                </c:pt>
              </c:strCache>
            </c:strRef>
          </c:cat>
          <c:val>
            <c:numRef>
              <c:f>Tables!$T$24:$Y$24</c:f>
              <c:numCache>
                <c:formatCode>#,##0</c:formatCode>
                <c:ptCount val="6"/>
                <c:pt idx="0" formatCode="0">
                  <c:v>390</c:v>
                </c:pt>
                <c:pt idx="1">
                  <c:v>525</c:v>
                </c:pt>
                <c:pt idx="2">
                  <c:v>907</c:v>
                </c:pt>
                <c:pt idx="3" formatCode="0">
                  <c:v>1650</c:v>
                </c:pt>
                <c:pt idx="4" formatCode="0">
                  <c:v>1230</c:v>
                </c:pt>
                <c:pt idx="5" formatCode="0">
                  <c:v>455</c:v>
                </c:pt>
              </c:numCache>
            </c:numRef>
          </c:val>
          <c:extLst>
            <c:ext xmlns:c16="http://schemas.microsoft.com/office/drawing/2014/chart" uri="{C3380CC4-5D6E-409C-BE32-E72D297353CC}">
              <c16:uniqueId val="{00000000-4C23-45F1-B70A-E05E54BC8392}"/>
            </c:ext>
          </c:extLst>
        </c:ser>
        <c:ser>
          <c:idx val="1"/>
          <c:order val="1"/>
          <c:tx>
            <c:strRef>
              <c:f>Tables!$S$26</c:f>
              <c:strCache>
                <c:ptCount val="1"/>
                <c:pt idx="0">
                  <c:v>10-40 cm</c:v>
                </c:pt>
              </c:strCache>
            </c:strRef>
          </c:tx>
          <c:spPr>
            <a:solidFill>
              <a:schemeClr val="accent2"/>
            </a:solidFill>
            <a:ln>
              <a:noFill/>
            </a:ln>
            <a:effectLst/>
          </c:spPr>
          <c:invertIfNegative val="0"/>
          <c:errBars>
            <c:errBarType val="both"/>
            <c:errValType val="cust"/>
            <c:noEndCap val="0"/>
            <c:plus>
              <c:numRef>
                <c:f>Tables!$T$27:$Y$27</c:f>
                <c:numCache>
                  <c:formatCode>General</c:formatCode>
                  <c:ptCount val="6"/>
                  <c:pt idx="0">
                    <c:v>45.6</c:v>
                  </c:pt>
                  <c:pt idx="3">
                    <c:v>16.600000000000001</c:v>
                  </c:pt>
                  <c:pt idx="4">
                    <c:v>53</c:v>
                  </c:pt>
                  <c:pt idx="5">
                    <c:v>102</c:v>
                  </c:pt>
                </c:numCache>
              </c:numRef>
            </c:plus>
            <c:minus>
              <c:numRef>
                <c:f>Tables!$T$27:$Y$27</c:f>
                <c:numCache>
                  <c:formatCode>General</c:formatCode>
                  <c:ptCount val="6"/>
                  <c:pt idx="0">
                    <c:v>45.6</c:v>
                  </c:pt>
                  <c:pt idx="3">
                    <c:v>16.600000000000001</c:v>
                  </c:pt>
                  <c:pt idx="4">
                    <c:v>53</c:v>
                  </c:pt>
                  <c:pt idx="5">
                    <c:v>102</c:v>
                  </c:pt>
                </c:numCache>
              </c:numRef>
            </c:minus>
            <c:spPr>
              <a:noFill/>
              <a:ln w="9525" cap="flat" cmpd="sng" algn="ctr">
                <a:solidFill>
                  <a:schemeClr val="tx1">
                    <a:lumMod val="65000"/>
                    <a:lumOff val="35000"/>
                  </a:schemeClr>
                </a:solidFill>
                <a:round/>
              </a:ln>
              <a:effectLst/>
            </c:spPr>
          </c:errBars>
          <c:cat>
            <c:strRef>
              <c:f>Tables!$T$23:$Y$23</c:f>
              <c:strCache>
                <c:ptCount val="6"/>
                <c:pt idx="0">
                  <c:v>0</c:v>
                </c:pt>
                <c:pt idx="1">
                  <c:v>10</c:v>
                </c:pt>
                <c:pt idx="2">
                  <c:v>12</c:v>
                </c:pt>
                <c:pt idx="3">
                  <c:v>15</c:v>
                </c:pt>
                <c:pt idx="4">
                  <c:v>18</c:v>
                </c:pt>
                <c:pt idx="5">
                  <c:v>Forest</c:v>
                </c:pt>
              </c:strCache>
            </c:strRef>
          </c:cat>
          <c:val>
            <c:numRef>
              <c:f>Tables!$T$26:$Y$26</c:f>
              <c:numCache>
                <c:formatCode>#,##0</c:formatCode>
                <c:ptCount val="6"/>
                <c:pt idx="0" formatCode="0">
                  <c:v>344</c:v>
                </c:pt>
                <c:pt idx="1">
                  <c:v>541</c:v>
                </c:pt>
                <c:pt idx="2">
                  <c:v>109</c:v>
                </c:pt>
                <c:pt idx="3" formatCode="0">
                  <c:v>478</c:v>
                </c:pt>
                <c:pt idx="4" formatCode="0">
                  <c:v>793</c:v>
                </c:pt>
                <c:pt idx="5" formatCode="0">
                  <c:v>406</c:v>
                </c:pt>
              </c:numCache>
            </c:numRef>
          </c:val>
          <c:extLst>
            <c:ext xmlns:c16="http://schemas.microsoft.com/office/drawing/2014/chart" uri="{C3380CC4-5D6E-409C-BE32-E72D297353CC}">
              <c16:uniqueId val="{00000001-4C23-45F1-B70A-E05E54BC8392}"/>
            </c:ext>
          </c:extLst>
        </c:ser>
        <c:ser>
          <c:idx val="2"/>
          <c:order val="2"/>
          <c:tx>
            <c:strRef>
              <c:f>Tables!$S$28</c:f>
              <c:strCache>
                <c:ptCount val="1"/>
                <c:pt idx="0">
                  <c:v>40-50 cm</c:v>
                </c:pt>
              </c:strCache>
            </c:strRef>
          </c:tx>
          <c:spPr>
            <a:solidFill>
              <a:schemeClr val="accent3"/>
            </a:solidFill>
            <a:ln>
              <a:noFill/>
            </a:ln>
            <a:effectLst/>
          </c:spPr>
          <c:invertIfNegative val="0"/>
          <c:errBars>
            <c:errBarType val="both"/>
            <c:errValType val="cust"/>
            <c:noEndCap val="0"/>
            <c:plus>
              <c:numRef>
                <c:f>Tables!$T$29:$Y$29</c:f>
                <c:numCache>
                  <c:formatCode>General</c:formatCode>
                  <c:ptCount val="6"/>
                  <c:pt idx="0">
                    <c:v>182</c:v>
                  </c:pt>
                  <c:pt idx="3">
                    <c:v>6.05</c:v>
                  </c:pt>
                  <c:pt idx="4">
                    <c:v>154</c:v>
                  </c:pt>
                  <c:pt idx="5">
                    <c:v>22.2</c:v>
                  </c:pt>
                </c:numCache>
              </c:numRef>
            </c:plus>
            <c:minus>
              <c:numRef>
                <c:f>Tables!$T$29:$Y$29</c:f>
                <c:numCache>
                  <c:formatCode>General</c:formatCode>
                  <c:ptCount val="6"/>
                  <c:pt idx="0">
                    <c:v>182</c:v>
                  </c:pt>
                  <c:pt idx="3">
                    <c:v>6.05</c:v>
                  </c:pt>
                  <c:pt idx="4">
                    <c:v>154</c:v>
                  </c:pt>
                  <c:pt idx="5">
                    <c:v>22.2</c:v>
                  </c:pt>
                </c:numCache>
              </c:numRef>
            </c:minus>
            <c:spPr>
              <a:noFill/>
              <a:ln w="9525" cap="flat" cmpd="sng" algn="ctr">
                <a:solidFill>
                  <a:schemeClr val="tx1">
                    <a:lumMod val="65000"/>
                    <a:lumOff val="35000"/>
                  </a:schemeClr>
                </a:solidFill>
                <a:round/>
              </a:ln>
              <a:effectLst/>
            </c:spPr>
          </c:errBars>
          <c:cat>
            <c:strRef>
              <c:f>Tables!$T$23:$Y$23</c:f>
              <c:strCache>
                <c:ptCount val="6"/>
                <c:pt idx="0">
                  <c:v>0</c:v>
                </c:pt>
                <c:pt idx="1">
                  <c:v>10</c:v>
                </c:pt>
                <c:pt idx="2">
                  <c:v>12</c:v>
                </c:pt>
                <c:pt idx="3">
                  <c:v>15</c:v>
                </c:pt>
                <c:pt idx="4">
                  <c:v>18</c:v>
                </c:pt>
                <c:pt idx="5">
                  <c:v>Forest</c:v>
                </c:pt>
              </c:strCache>
            </c:strRef>
          </c:cat>
          <c:val>
            <c:numRef>
              <c:f>Tables!$T$28:$Y$28</c:f>
              <c:numCache>
                <c:formatCode>#,##0</c:formatCode>
                <c:ptCount val="6"/>
                <c:pt idx="0" formatCode="0">
                  <c:v>503</c:v>
                </c:pt>
                <c:pt idx="1">
                  <c:v>625</c:v>
                </c:pt>
                <c:pt idx="2">
                  <c:v>1070</c:v>
                </c:pt>
                <c:pt idx="3" formatCode="0">
                  <c:v>405</c:v>
                </c:pt>
                <c:pt idx="4" formatCode="0">
                  <c:v>950</c:v>
                </c:pt>
                <c:pt idx="5" formatCode="0">
                  <c:v>320</c:v>
                </c:pt>
              </c:numCache>
            </c:numRef>
          </c:val>
          <c:extLst>
            <c:ext xmlns:c16="http://schemas.microsoft.com/office/drawing/2014/chart" uri="{C3380CC4-5D6E-409C-BE32-E72D297353CC}">
              <c16:uniqueId val="{00000002-4C23-45F1-B70A-E05E54BC8392}"/>
            </c:ext>
          </c:extLst>
        </c:ser>
        <c:dLbls>
          <c:showLegendKey val="0"/>
          <c:showVal val="0"/>
          <c:showCatName val="0"/>
          <c:showSerName val="0"/>
          <c:showPercent val="0"/>
          <c:showBubbleSize val="0"/>
        </c:dLbls>
        <c:gapWidth val="219"/>
        <c:overlap val="-27"/>
        <c:axId val="107870080"/>
        <c:axId val="107871616"/>
      </c:barChart>
      <c:catAx>
        <c:axId val="107870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7871616"/>
        <c:crosses val="autoZero"/>
        <c:auto val="1"/>
        <c:lblAlgn val="ctr"/>
        <c:lblOffset val="100"/>
        <c:noMultiLvlLbl val="0"/>
      </c:catAx>
      <c:valAx>
        <c:axId val="1078716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78700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latin typeface="Symbol" panose="05050102010706020507" pitchFamily="18" charset="2"/>
              </a:rPr>
              <a:t>d</a:t>
            </a:r>
            <a:r>
              <a:rPr lang="en-US" baseline="30000" dirty="0"/>
              <a:t>13</a:t>
            </a:r>
            <a:r>
              <a:rPr lang="en-US" dirty="0"/>
              <a:t>C</a:t>
            </a:r>
          </a:p>
        </c:rich>
      </c:tx>
      <c:layout>
        <c:manualLayout>
          <c:xMode val="edge"/>
          <c:yMode val="edge"/>
          <c:x val="9.9599845101329756E-2"/>
          <c:y val="0.26254218222722181"/>
        </c:manualLayout>
      </c:layout>
      <c:overlay val="1"/>
    </c:title>
    <c:autoTitleDeleted val="0"/>
    <c:plotArea>
      <c:layout/>
      <c:scatterChart>
        <c:scatterStyle val="smoothMarker"/>
        <c:varyColors val="0"/>
        <c:ser>
          <c:idx val="1"/>
          <c:order val="0"/>
          <c:tx>
            <c:strRef>
              <c:f>Smoothed!$L$9</c:f>
              <c:strCache>
                <c:ptCount val="1"/>
                <c:pt idx="0">
                  <c:v>0</c:v>
                </c:pt>
              </c:strCache>
            </c:strRef>
          </c:tx>
          <c:marker>
            <c:symbol val="none"/>
          </c:marker>
          <c:xVal>
            <c:numRef>
              <c:f>Smoothed!$L$251:$L$261</c:f>
              <c:numCache>
                <c:formatCode>General</c:formatCode>
                <c:ptCount val="11"/>
                <c:pt idx="0">
                  <c:v>-24.742519685210439</c:v>
                </c:pt>
                <c:pt idx="1">
                  <c:v>-24.737845125727791</c:v>
                </c:pt>
                <c:pt idx="2">
                  <c:v>-24.757831044156855</c:v>
                </c:pt>
                <c:pt idx="3">
                  <c:v>-24.753436530144185</c:v>
                </c:pt>
                <c:pt idx="4">
                  <c:v>-24.826448914476792</c:v>
                </c:pt>
                <c:pt idx="5">
                  <c:v>-24.758554554034554</c:v>
                </c:pt>
                <c:pt idx="6">
                  <c:v>-24.718387707508843</c:v>
                </c:pt>
                <c:pt idx="7">
                  <c:v>-24.91</c:v>
                </c:pt>
                <c:pt idx="8">
                  <c:v>-24.670906131748218</c:v>
                </c:pt>
                <c:pt idx="9">
                  <c:v>-24.699051829854621</c:v>
                </c:pt>
                <c:pt idx="10">
                  <c:v>-24.733456736564026</c:v>
                </c:pt>
              </c:numCache>
            </c:numRef>
          </c:xVal>
          <c:yVal>
            <c:numRef>
              <c:f>Smoothed!$J$251:$J$261</c:f>
              <c:numCache>
                <c:formatCode>General</c:formatCode>
                <c:ptCount val="11"/>
                <c:pt idx="0">
                  <c:v>2</c:v>
                </c:pt>
                <c:pt idx="1">
                  <c:v>6</c:v>
                </c:pt>
                <c:pt idx="2">
                  <c:v>10</c:v>
                </c:pt>
                <c:pt idx="3">
                  <c:v>14</c:v>
                </c:pt>
                <c:pt idx="4">
                  <c:v>18</c:v>
                </c:pt>
                <c:pt idx="5">
                  <c:v>22.5</c:v>
                </c:pt>
                <c:pt idx="6">
                  <c:v>27.5</c:v>
                </c:pt>
                <c:pt idx="7">
                  <c:v>32.5</c:v>
                </c:pt>
                <c:pt idx="8">
                  <c:v>37.5</c:v>
                </c:pt>
                <c:pt idx="9">
                  <c:v>42.5</c:v>
                </c:pt>
                <c:pt idx="10">
                  <c:v>47.5</c:v>
                </c:pt>
              </c:numCache>
            </c:numRef>
          </c:yVal>
          <c:smooth val="1"/>
          <c:extLst>
            <c:ext xmlns:c16="http://schemas.microsoft.com/office/drawing/2014/chart" uri="{C3380CC4-5D6E-409C-BE32-E72D297353CC}">
              <c16:uniqueId val="{00000000-E488-490F-A20C-173547C617A2}"/>
            </c:ext>
          </c:extLst>
        </c:ser>
        <c:ser>
          <c:idx val="5"/>
          <c:order val="1"/>
          <c:tx>
            <c:strRef>
              <c:f>Smoothed!$M$39</c:f>
              <c:strCache>
                <c:ptCount val="1"/>
                <c:pt idx="0">
                  <c:v>10</c:v>
                </c:pt>
              </c:strCache>
            </c:strRef>
          </c:tx>
          <c:marker>
            <c:symbol val="none"/>
          </c:marker>
          <c:xVal>
            <c:numRef>
              <c:f>Smoothed!$M$251:$M$261</c:f>
              <c:numCache>
                <c:formatCode>General</c:formatCode>
                <c:ptCount val="11"/>
                <c:pt idx="0">
                  <c:v>-27.17</c:v>
                </c:pt>
                <c:pt idx="1">
                  <c:v>-26.53</c:v>
                </c:pt>
                <c:pt idx="2">
                  <c:v>-26.994999999999987</c:v>
                </c:pt>
                <c:pt idx="3">
                  <c:v>-26.494999999999987</c:v>
                </c:pt>
                <c:pt idx="4">
                  <c:v>-25.594999999999999</c:v>
                </c:pt>
                <c:pt idx="5">
                  <c:v>-26.43</c:v>
                </c:pt>
                <c:pt idx="6">
                  <c:v>-26.8</c:v>
                </c:pt>
                <c:pt idx="7">
                  <c:v>-26.17</c:v>
                </c:pt>
                <c:pt idx="8">
                  <c:v>-25.86</c:v>
                </c:pt>
                <c:pt idx="9">
                  <c:v>-26.09</c:v>
                </c:pt>
                <c:pt idx="10">
                  <c:v>-26.49</c:v>
                </c:pt>
              </c:numCache>
            </c:numRef>
          </c:xVal>
          <c:yVal>
            <c:numRef>
              <c:f>Smoothed!$J$251:$J$261</c:f>
              <c:numCache>
                <c:formatCode>General</c:formatCode>
                <c:ptCount val="11"/>
                <c:pt idx="0">
                  <c:v>2</c:v>
                </c:pt>
                <c:pt idx="1">
                  <c:v>6</c:v>
                </c:pt>
                <c:pt idx="2">
                  <c:v>10</c:v>
                </c:pt>
                <c:pt idx="3">
                  <c:v>14</c:v>
                </c:pt>
                <c:pt idx="4">
                  <c:v>18</c:v>
                </c:pt>
                <c:pt idx="5">
                  <c:v>22.5</c:v>
                </c:pt>
                <c:pt idx="6">
                  <c:v>27.5</c:v>
                </c:pt>
                <c:pt idx="7">
                  <c:v>32.5</c:v>
                </c:pt>
                <c:pt idx="8">
                  <c:v>37.5</c:v>
                </c:pt>
                <c:pt idx="9">
                  <c:v>42.5</c:v>
                </c:pt>
                <c:pt idx="10">
                  <c:v>47.5</c:v>
                </c:pt>
              </c:numCache>
            </c:numRef>
          </c:yVal>
          <c:smooth val="1"/>
          <c:extLst>
            <c:ext xmlns:c16="http://schemas.microsoft.com/office/drawing/2014/chart" uri="{C3380CC4-5D6E-409C-BE32-E72D297353CC}">
              <c16:uniqueId val="{00000001-E488-490F-A20C-173547C617A2}"/>
            </c:ext>
          </c:extLst>
        </c:ser>
        <c:ser>
          <c:idx val="4"/>
          <c:order val="2"/>
          <c:tx>
            <c:strRef>
              <c:f>Smoothed!$N$9</c:f>
              <c:strCache>
                <c:ptCount val="1"/>
                <c:pt idx="0">
                  <c:v>12</c:v>
                </c:pt>
              </c:strCache>
            </c:strRef>
          </c:tx>
          <c:marker>
            <c:symbol val="none"/>
          </c:marker>
          <c:xVal>
            <c:numRef>
              <c:f>Smoothed!$N$251:$N$261</c:f>
              <c:numCache>
                <c:formatCode>General</c:formatCode>
                <c:ptCount val="11"/>
                <c:pt idx="0">
                  <c:v>-28.06842813849843</c:v>
                </c:pt>
                <c:pt idx="1">
                  <c:v>-26.880084650808847</c:v>
                </c:pt>
                <c:pt idx="2">
                  <c:v>-26.151079576733164</c:v>
                </c:pt>
                <c:pt idx="3">
                  <c:v>-25.785811248666271</c:v>
                </c:pt>
                <c:pt idx="4">
                  <c:v>-25.553352646940688</c:v>
                </c:pt>
                <c:pt idx="5">
                  <c:v>-25.69</c:v>
                </c:pt>
                <c:pt idx="6">
                  <c:v>-26.643455518469704</c:v>
                </c:pt>
                <c:pt idx="7">
                  <c:v>-26.162809365093906</c:v>
                </c:pt>
                <c:pt idx="8">
                  <c:v>-25.86901731257759</c:v>
                </c:pt>
                <c:pt idx="9">
                  <c:v>-25.263580626332629</c:v>
                </c:pt>
                <c:pt idx="10">
                  <c:v>-25.918068308148143</c:v>
                </c:pt>
              </c:numCache>
            </c:numRef>
          </c:xVal>
          <c:yVal>
            <c:numRef>
              <c:f>Smoothed!$J$251:$J$261</c:f>
              <c:numCache>
                <c:formatCode>General</c:formatCode>
                <c:ptCount val="11"/>
                <c:pt idx="0">
                  <c:v>2</c:v>
                </c:pt>
                <c:pt idx="1">
                  <c:v>6</c:v>
                </c:pt>
                <c:pt idx="2">
                  <c:v>10</c:v>
                </c:pt>
                <c:pt idx="3">
                  <c:v>14</c:v>
                </c:pt>
                <c:pt idx="4">
                  <c:v>18</c:v>
                </c:pt>
                <c:pt idx="5">
                  <c:v>22.5</c:v>
                </c:pt>
                <c:pt idx="6">
                  <c:v>27.5</c:v>
                </c:pt>
                <c:pt idx="7">
                  <c:v>32.5</c:v>
                </c:pt>
                <c:pt idx="8">
                  <c:v>37.5</c:v>
                </c:pt>
                <c:pt idx="9">
                  <c:v>42.5</c:v>
                </c:pt>
                <c:pt idx="10">
                  <c:v>47.5</c:v>
                </c:pt>
              </c:numCache>
            </c:numRef>
          </c:yVal>
          <c:smooth val="1"/>
          <c:extLst>
            <c:ext xmlns:c16="http://schemas.microsoft.com/office/drawing/2014/chart" uri="{C3380CC4-5D6E-409C-BE32-E72D297353CC}">
              <c16:uniqueId val="{00000002-E488-490F-A20C-173547C617A2}"/>
            </c:ext>
          </c:extLst>
        </c:ser>
        <c:ser>
          <c:idx val="3"/>
          <c:order val="3"/>
          <c:tx>
            <c:strRef>
              <c:f>Smoothed!$O$9</c:f>
              <c:strCache>
                <c:ptCount val="1"/>
                <c:pt idx="0">
                  <c:v>15</c:v>
                </c:pt>
              </c:strCache>
            </c:strRef>
          </c:tx>
          <c:marker>
            <c:symbol val="none"/>
          </c:marker>
          <c:xVal>
            <c:numRef>
              <c:f>Smoothed!$O$251:$O$261</c:f>
              <c:numCache>
                <c:formatCode>General</c:formatCode>
                <c:ptCount val="11"/>
                <c:pt idx="0">
                  <c:v>-26.80404328429772</c:v>
                </c:pt>
                <c:pt idx="1">
                  <c:v>-25.25281405994863</c:v>
                </c:pt>
                <c:pt idx="2">
                  <c:v>-25.136810996960811</c:v>
                </c:pt>
                <c:pt idx="3">
                  <c:v>-24.72070184543329</c:v>
                </c:pt>
                <c:pt idx="4">
                  <c:v>-24.720539349224847</c:v>
                </c:pt>
                <c:pt idx="5">
                  <c:v>-24.747014849718759</c:v>
                </c:pt>
                <c:pt idx="6">
                  <c:v>-24.930241157564119</c:v>
                </c:pt>
                <c:pt idx="7">
                  <c:v>-24.537587190498304</c:v>
                </c:pt>
              </c:numCache>
            </c:numRef>
          </c:xVal>
          <c:yVal>
            <c:numRef>
              <c:f>Smoothed!$J$251:$J$261</c:f>
              <c:numCache>
                <c:formatCode>General</c:formatCode>
                <c:ptCount val="11"/>
                <c:pt idx="0">
                  <c:v>2</c:v>
                </c:pt>
                <c:pt idx="1">
                  <c:v>6</c:v>
                </c:pt>
                <c:pt idx="2">
                  <c:v>10</c:v>
                </c:pt>
                <c:pt idx="3">
                  <c:v>14</c:v>
                </c:pt>
                <c:pt idx="4">
                  <c:v>18</c:v>
                </c:pt>
                <c:pt idx="5">
                  <c:v>22.5</c:v>
                </c:pt>
                <c:pt idx="6">
                  <c:v>27.5</c:v>
                </c:pt>
                <c:pt idx="7">
                  <c:v>32.5</c:v>
                </c:pt>
                <c:pt idx="8">
                  <c:v>37.5</c:v>
                </c:pt>
                <c:pt idx="9">
                  <c:v>42.5</c:v>
                </c:pt>
                <c:pt idx="10">
                  <c:v>47.5</c:v>
                </c:pt>
              </c:numCache>
            </c:numRef>
          </c:yVal>
          <c:smooth val="1"/>
          <c:extLst>
            <c:ext xmlns:c16="http://schemas.microsoft.com/office/drawing/2014/chart" uri="{C3380CC4-5D6E-409C-BE32-E72D297353CC}">
              <c16:uniqueId val="{00000003-E488-490F-A20C-173547C617A2}"/>
            </c:ext>
          </c:extLst>
        </c:ser>
        <c:ser>
          <c:idx val="2"/>
          <c:order val="4"/>
          <c:tx>
            <c:strRef>
              <c:f>Smoothed!$P$9</c:f>
              <c:strCache>
                <c:ptCount val="1"/>
                <c:pt idx="0">
                  <c:v>18</c:v>
                </c:pt>
              </c:strCache>
            </c:strRef>
          </c:tx>
          <c:marker>
            <c:symbol val="none"/>
          </c:marker>
          <c:xVal>
            <c:numRef>
              <c:f>Smoothed!$P$251:$P$261</c:f>
              <c:numCache>
                <c:formatCode>General</c:formatCode>
                <c:ptCount val="11"/>
                <c:pt idx="0">
                  <c:v>-26.228277373874235</c:v>
                </c:pt>
                <c:pt idx="1">
                  <c:v>-25.535532752551973</c:v>
                </c:pt>
                <c:pt idx="2">
                  <c:v>-25.891350519281374</c:v>
                </c:pt>
                <c:pt idx="3">
                  <c:v>-25.33632040479873</c:v>
                </c:pt>
                <c:pt idx="4">
                  <c:v>-25.052224059708927</c:v>
                </c:pt>
                <c:pt idx="5">
                  <c:v>-25.110000000000021</c:v>
                </c:pt>
                <c:pt idx="6">
                  <c:v>-25.1</c:v>
                </c:pt>
                <c:pt idx="7">
                  <c:v>-25.02</c:v>
                </c:pt>
                <c:pt idx="8">
                  <c:v>-24.99</c:v>
                </c:pt>
                <c:pt idx="9">
                  <c:v>-25.15000000000002</c:v>
                </c:pt>
              </c:numCache>
            </c:numRef>
          </c:xVal>
          <c:yVal>
            <c:numRef>
              <c:f>Smoothed!$J$251:$J$261</c:f>
              <c:numCache>
                <c:formatCode>General</c:formatCode>
                <c:ptCount val="11"/>
                <c:pt idx="0">
                  <c:v>2</c:v>
                </c:pt>
                <c:pt idx="1">
                  <c:v>6</c:v>
                </c:pt>
                <c:pt idx="2">
                  <c:v>10</c:v>
                </c:pt>
                <c:pt idx="3">
                  <c:v>14</c:v>
                </c:pt>
                <c:pt idx="4">
                  <c:v>18</c:v>
                </c:pt>
                <c:pt idx="5">
                  <c:v>22.5</c:v>
                </c:pt>
                <c:pt idx="6">
                  <c:v>27.5</c:v>
                </c:pt>
                <c:pt idx="7">
                  <c:v>32.5</c:v>
                </c:pt>
                <c:pt idx="8">
                  <c:v>37.5</c:v>
                </c:pt>
                <c:pt idx="9">
                  <c:v>42.5</c:v>
                </c:pt>
                <c:pt idx="10">
                  <c:v>47.5</c:v>
                </c:pt>
              </c:numCache>
            </c:numRef>
          </c:yVal>
          <c:smooth val="1"/>
          <c:extLst>
            <c:ext xmlns:c16="http://schemas.microsoft.com/office/drawing/2014/chart" uri="{C3380CC4-5D6E-409C-BE32-E72D297353CC}">
              <c16:uniqueId val="{00000004-E488-490F-A20C-173547C617A2}"/>
            </c:ext>
          </c:extLst>
        </c:ser>
        <c:ser>
          <c:idx val="0"/>
          <c:order val="5"/>
          <c:tx>
            <c:strRef>
              <c:f>Smoothed!$K$9</c:f>
              <c:strCache>
                <c:ptCount val="1"/>
                <c:pt idx="0">
                  <c:v>Forest</c:v>
                </c:pt>
              </c:strCache>
            </c:strRef>
          </c:tx>
          <c:marker>
            <c:symbol val="none"/>
          </c:marker>
          <c:xVal>
            <c:numRef>
              <c:f>Smoothed!$K$251:$K$261</c:f>
              <c:numCache>
                <c:formatCode>General</c:formatCode>
                <c:ptCount val="11"/>
                <c:pt idx="0">
                  <c:v>-27.812873075534302</c:v>
                </c:pt>
                <c:pt idx="1">
                  <c:v>-27.297371553086855</c:v>
                </c:pt>
                <c:pt idx="2">
                  <c:v>-27.286909047344189</c:v>
                </c:pt>
                <c:pt idx="3">
                  <c:v>-27.174160912744391</c:v>
                </c:pt>
                <c:pt idx="4">
                  <c:v>-27.032123452949577</c:v>
                </c:pt>
                <c:pt idx="5">
                  <c:v>-26.9</c:v>
                </c:pt>
                <c:pt idx="6">
                  <c:v>-26.74</c:v>
                </c:pt>
                <c:pt idx="7">
                  <c:v>-26.13000000000002</c:v>
                </c:pt>
                <c:pt idx="8">
                  <c:v>-26.330000000000005</c:v>
                </c:pt>
                <c:pt idx="9">
                  <c:v>-26.09</c:v>
                </c:pt>
                <c:pt idx="10">
                  <c:v>-26.67</c:v>
                </c:pt>
              </c:numCache>
            </c:numRef>
          </c:xVal>
          <c:yVal>
            <c:numRef>
              <c:f>Smoothed!$J$251:$J$261</c:f>
              <c:numCache>
                <c:formatCode>General</c:formatCode>
                <c:ptCount val="11"/>
                <c:pt idx="0">
                  <c:v>2</c:v>
                </c:pt>
                <c:pt idx="1">
                  <c:v>6</c:v>
                </c:pt>
                <c:pt idx="2">
                  <c:v>10</c:v>
                </c:pt>
                <c:pt idx="3">
                  <c:v>14</c:v>
                </c:pt>
                <c:pt idx="4">
                  <c:v>18</c:v>
                </c:pt>
                <c:pt idx="5">
                  <c:v>22.5</c:v>
                </c:pt>
                <c:pt idx="6">
                  <c:v>27.5</c:v>
                </c:pt>
                <c:pt idx="7">
                  <c:v>32.5</c:v>
                </c:pt>
                <c:pt idx="8">
                  <c:v>37.5</c:v>
                </c:pt>
                <c:pt idx="9">
                  <c:v>42.5</c:v>
                </c:pt>
                <c:pt idx="10">
                  <c:v>47.5</c:v>
                </c:pt>
              </c:numCache>
            </c:numRef>
          </c:yVal>
          <c:smooth val="1"/>
          <c:extLst>
            <c:ext xmlns:c16="http://schemas.microsoft.com/office/drawing/2014/chart" uri="{C3380CC4-5D6E-409C-BE32-E72D297353CC}">
              <c16:uniqueId val="{00000005-E488-490F-A20C-173547C617A2}"/>
            </c:ext>
          </c:extLst>
        </c:ser>
        <c:dLbls>
          <c:showLegendKey val="0"/>
          <c:showVal val="0"/>
          <c:showCatName val="0"/>
          <c:showSerName val="0"/>
          <c:showPercent val="0"/>
          <c:showBubbleSize val="0"/>
        </c:dLbls>
        <c:axId val="107875328"/>
        <c:axId val="107881216"/>
      </c:scatterChart>
      <c:valAx>
        <c:axId val="107875328"/>
        <c:scaling>
          <c:orientation val="minMax"/>
        </c:scaling>
        <c:delete val="0"/>
        <c:axPos val="t"/>
        <c:numFmt formatCode="General" sourceLinked="1"/>
        <c:majorTickMark val="out"/>
        <c:minorTickMark val="none"/>
        <c:tickLblPos val="nextTo"/>
        <c:txPr>
          <a:bodyPr/>
          <a:lstStyle/>
          <a:p>
            <a:pPr>
              <a:defRPr sz="1200"/>
            </a:pPr>
            <a:endParaRPr lang="en-US"/>
          </a:p>
        </c:txPr>
        <c:crossAx val="107881216"/>
        <c:crosses val="autoZero"/>
        <c:crossBetween val="midCat"/>
      </c:valAx>
      <c:valAx>
        <c:axId val="107881216"/>
        <c:scaling>
          <c:orientation val="maxMin"/>
        </c:scaling>
        <c:delete val="0"/>
        <c:axPos val="l"/>
        <c:majorGridlines/>
        <c:numFmt formatCode="General" sourceLinked="1"/>
        <c:majorTickMark val="out"/>
        <c:minorTickMark val="none"/>
        <c:tickLblPos val="nextTo"/>
        <c:txPr>
          <a:bodyPr/>
          <a:lstStyle/>
          <a:p>
            <a:pPr>
              <a:defRPr sz="1200"/>
            </a:pPr>
            <a:endParaRPr lang="en-US"/>
          </a:p>
        </c:txPr>
        <c:crossAx val="107875328"/>
        <c:crosses val="autoZero"/>
        <c:crossBetween val="midCat"/>
      </c:valAx>
    </c:plotArea>
    <c:legend>
      <c:legendPos val="r"/>
      <c:overlay val="0"/>
      <c:txPr>
        <a:bodyPr/>
        <a:lstStyle/>
        <a:p>
          <a:pPr>
            <a:defRPr sz="1200"/>
          </a:pPr>
          <a:endParaRPr lang="en-US"/>
        </a:p>
      </c:txPr>
    </c:legend>
    <c:plotVisOnly val="1"/>
    <c:dispBlanksAs val="gap"/>
    <c:showDLblsOverMax val="0"/>
  </c:chart>
  <c:spPr>
    <a:solidFill>
      <a:schemeClr val="bg1"/>
    </a:solidFill>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strRef>
              <c:f>Compiled!$AA$1</c:f>
              <c:strCache>
                <c:ptCount val="1"/>
                <c:pt idx="0">
                  <c:v>d13C (‰)</c:v>
                </c:pt>
              </c:strCache>
            </c:strRef>
          </c:tx>
          <c:spPr>
            <a:ln w="28575">
              <a:noFill/>
            </a:ln>
          </c:spPr>
          <c:marker>
            <c:spPr>
              <a:solidFill>
                <a:schemeClr val="tx1"/>
              </a:solidFill>
              <a:ln>
                <a:noFill/>
              </a:ln>
            </c:spPr>
          </c:marker>
          <c:trendline>
            <c:trendlineType val="poly"/>
            <c:order val="2"/>
            <c:dispRSqr val="0"/>
            <c:dispEq val="0"/>
          </c:trendline>
          <c:xVal>
            <c:numRef>
              <c:f>Compiled!$F$2:$F$19</c:f>
              <c:numCache>
                <c:formatCode>General</c:formatCode>
                <c:ptCount val="18"/>
                <c:pt idx="0">
                  <c:v>0</c:v>
                </c:pt>
                <c:pt idx="1">
                  <c:v>0</c:v>
                </c:pt>
                <c:pt idx="2">
                  <c:v>0</c:v>
                </c:pt>
                <c:pt idx="3">
                  <c:v>0</c:v>
                </c:pt>
                <c:pt idx="4">
                  <c:v>1</c:v>
                </c:pt>
                <c:pt idx="5">
                  <c:v>1</c:v>
                </c:pt>
                <c:pt idx="6">
                  <c:v>2</c:v>
                </c:pt>
                <c:pt idx="7">
                  <c:v>2</c:v>
                </c:pt>
                <c:pt idx="8">
                  <c:v>2</c:v>
                </c:pt>
                <c:pt idx="9">
                  <c:v>3</c:v>
                </c:pt>
                <c:pt idx="10">
                  <c:v>3</c:v>
                </c:pt>
                <c:pt idx="11">
                  <c:v>8</c:v>
                </c:pt>
                <c:pt idx="12">
                  <c:v>8</c:v>
                </c:pt>
                <c:pt idx="13">
                  <c:v>8</c:v>
                </c:pt>
                <c:pt idx="14">
                  <c:v>10</c:v>
                </c:pt>
                <c:pt idx="15">
                  <c:v>12</c:v>
                </c:pt>
                <c:pt idx="16">
                  <c:v>15</c:v>
                </c:pt>
                <c:pt idx="17">
                  <c:v>20</c:v>
                </c:pt>
              </c:numCache>
            </c:numRef>
          </c:xVal>
          <c:yVal>
            <c:numRef>
              <c:f>Compiled!$AA$2:$AA$19</c:f>
              <c:numCache>
                <c:formatCode>General</c:formatCode>
                <c:ptCount val="18"/>
                <c:pt idx="2">
                  <c:v>-21.759999999999987</c:v>
                </c:pt>
                <c:pt idx="7">
                  <c:v>-22</c:v>
                </c:pt>
                <c:pt idx="10">
                  <c:v>-24.459999999999987</c:v>
                </c:pt>
                <c:pt idx="12">
                  <c:v>-26.67</c:v>
                </c:pt>
                <c:pt idx="14" formatCode="0">
                  <c:v>-27.144000000000005</c:v>
                </c:pt>
                <c:pt idx="15" formatCode="0">
                  <c:v>-27.266865901593633</c:v>
                </c:pt>
                <c:pt idx="16">
                  <c:v>-27.240272763881013</c:v>
                </c:pt>
                <c:pt idx="17" formatCode="0">
                  <c:v>-26.446762663207817</c:v>
                </c:pt>
              </c:numCache>
            </c:numRef>
          </c:yVal>
          <c:smooth val="0"/>
          <c:extLst>
            <c:ext xmlns:c16="http://schemas.microsoft.com/office/drawing/2014/chart" uri="{C3380CC4-5D6E-409C-BE32-E72D297353CC}">
              <c16:uniqueId val="{00000001-3B93-4A70-8CF5-B7BA379B7A4D}"/>
            </c:ext>
          </c:extLst>
        </c:ser>
        <c:dLbls>
          <c:showLegendKey val="0"/>
          <c:showVal val="0"/>
          <c:showCatName val="0"/>
          <c:showSerName val="0"/>
          <c:showPercent val="0"/>
          <c:showBubbleSize val="0"/>
        </c:dLbls>
        <c:axId val="108094208"/>
        <c:axId val="108096128"/>
      </c:scatterChart>
      <c:scatterChart>
        <c:scatterStyle val="smoothMarker"/>
        <c:varyColors val="0"/>
        <c:ser>
          <c:idx val="2"/>
          <c:order val="1"/>
          <c:tx>
            <c:v>Robinson Forest 2017 (+/- SE)</c:v>
          </c:tx>
          <c:spPr>
            <a:ln>
              <a:solidFill>
                <a:schemeClr val="tx1"/>
              </a:solidFill>
              <a:prstDash val="dash"/>
            </a:ln>
          </c:spPr>
          <c:marker>
            <c:symbol val="none"/>
          </c:marker>
          <c:xVal>
            <c:numRef>
              <c:f>Compiled!$F$22:$F$23</c:f>
              <c:numCache>
                <c:formatCode>General</c:formatCode>
                <c:ptCount val="2"/>
                <c:pt idx="0">
                  <c:v>0</c:v>
                </c:pt>
                <c:pt idx="1">
                  <c:v>20</c:v>
                </c:pt>
              </c:numCache>
            </c:numRef>
          </c:xVal>
          <c:yVal>
            <c:numRef>
              <c:f>Compiled!$AA$22:$AA$23</c:f>
              <c:numCache>
                <c:formatCode>General</c:formatCode>
                <c:ptCount val="2"/>
                <c:pt idx="0">
                  <c:v>-27.27</c:v>
                </c:pt>
                <c:pt idx="1">
                  <c:v>-27.27</c:v>
                </c:pt>
              </c:numCache>
            </c:numRef>
          </c:yVal>
          <c:smooth val="1"/>
          <c:extLst>
            <c:ext xmlns:c16="http://schemas.microsoft.com/office/drawing/2014/chart" uri="{C3380CC4-5D6E-409C-BE32-E72D297353CC}">
              <c16:uniqueId val="{00000002-3B93-4A70-8CF5-B7BA379B7A4D}"/>
            </c:ext>
          </c:extLst>
        </c:ser>
        <c:ser>
          <c:idx val="1"/>
          <c:order val="2"/>
          <c:tx>
            <c:v>SE</c:v>
          </c:tx>
          <c:spPr>
            <a:ln w="25400">
              <a:solidFill>
                <a:schemeClr val="tx1"/>
              </a:solidFill>
              <a:prstDash val="sysDot"/>
            </a:ln>
          </c:spPr>
          <c:marker>
            <c:symbol val="none"/>
          </c:marker>
          <c:xVal>
            <c:numRef>
              <c:f>Compiled!$F$22:$F$23</c:f>
              <c:numCache>
                <c:formatCode>General</c:formatCode>
                <c:ptCount val="2"/>
                <c:pt idx="0">
                  <c:v>0</c:v>
                </c:pt>
                <c:pt idx="1">
                  <c:v>20</c:v>
                </c:pt>
              </c:numCache>
            </c:numRef>
          </c:xVal>
          <c:yVal>
            <c:numRef>
              <c:f>Compiled!$Y$22:$Y$23</c:f>
              <c:numCache>
                <c:formatCode>General</c:formatCode>
                <c:ptCount val="2"/>
                <c:pt idx="0">
                  <c:v>-27.314000000000021</c:v>
                </c:pt>
                <c:pt idx="1">
                  <c:v>-27.314000000000021</c:v>
                </c:pt>
              </c:numCache>
            </c:numRef>
          </c:yVal>
          <c:smooth val="1"/>
          <c:extLst>
            <c:ext xmlns:c16="http://schemas.microsoft.com/office/drawing/2014/chart" uri="{C3380CC4-5D6E-409C-BE32-E72D297353CC}">
              <c16:uniqueId val="{00000003-3B93-4A70-8CF5-B7BA379B7A4D}"/>
            </c:ext>
          </c:extLst>
        </c:ser>
        <c:ser>
          <c:idx val="3"/>
          <c:order val="3"/>
          <c:tx>
            <c:v>SE</c:v>
          </c:tx>
          <c:spPr>
            <a:ln w="25400">
              <a:solidFill>
                <a:schemeClr val="tx1"/>
              </a:solidFill>
              <a:prstDash val="sysDot"/>
            </a:ln>
          </c:spPr>
          <c:marker>
            <c:symbol val="none"/>
          </c:marker>
          <c:xVal>
            <c:numRef>
              <c:f>Compiled!$F$22:$F$23</c:f>
              <c:numCache>
                <c:formatCode>General</c:formatCode>
                <c:ptCount val="2"/>
                <c:pt idx="0">
                  <c:v>0</c:v>
                </c:pt>
                <c:pt idx="1">
                  <c:v>20</c:v>
                </c:pt>
              </c:numCache>
            </c:numRef>
          </c:xVal>
          <c:yVal>
            <c:numRef>
              <c:f>Compiled!$Z$22:$Z$23</c:f>
              <c:numCache>
                <c:formatCode>General</c:formatCode>
                <c:ptCount val="2"/>
                <c:pt idx="0">
                  <c:v>-27.225999999999978</c:v>
                </c:pt>
                <c:pt idx="1">
                  <c:v>-27.225999999999978</c:v>
                </c:pt>
              </c:numCache>
            </c:numRef>
          </c:yVal>
          <c:smooth val="1"/>
          <c:extLst>
            <c:ext xmlns:c16="http://schemas.microsoft.com/office/drawing/2014/chart" uri="{C3380CC4-5D6E-409C-BE32-E72D297353CC}">
              <c16:uniqueId val="{00000004-3B93-4A70-8CF5-B7BA379B7A4D}"/>
            </c:ext>
          </c:extLst>
        </c:ser>
        <c:dLbls>
          <c:showLegendKey val="0"/>
          <c:showVal val="0"/>
          <c:showCatName val="0"/>
          <c:showSerName val="0"/>
          <c:showPercent val="0"/>
          <c:showBubbleSize val="0"/>
        </c:dLbls>
        <c:axId val="108094208"/>
        <c:axId val="108096128"/>
      </c:scatterChart>
      <c:valAx>
        <c:axId val="108094208"/>
        <c:scaling>
          <c:orientation val="minMax"/>
          <c:max val="20"/>
        </c:scaling>
        <c:delete val="0"/>
        <c:axPos val="b"/>
        <c:title>
          <c:tx>
            <c:rich>
              <a:bodyPr/>
              <a:lstStyle/>
              <a:p>
                <a:pPr>
                  <a:defRPr sz="1200" b="0"/>
                </a:pPr>
                <a:r>
                  <a:rPr lang="en-US" sz="1200" b="0"/>
                  <a:t>Years Since</a:t>
                </a:r>
                <a:r>
                  <a:rPr lang="en-US" sz="1200" b="0" baseline="0"/>
                  <a:t> Reclamation</a:t>
                </a:r>
                <a:endParaRPr lang="en-US" sz="1200" b="0"/>
              </a:p>
            </c:rich>
          </c:tx>
          <c:overlay val="0"/>
        </c:title>
        <c:numFmt formatCode="General" sourceLinked="1"/>
        <c:majorTickMark val="out"/>
        <c:minorTickMark val="none"/>
        <c:tickLblPos val="nextTo"/>
        <c:txPr>
          <a:bodyPr/>
          <a:lstStyle/>
          <a:p>
            <a:pPr>
              <a:defRPr sz="1200"/>
            </a:pPr>
            <a:endParaRPr lang="en-US"/>
          </a:p>
        </c:txPr>
        <c:crossAx val="108096128"/>
        <c:crossesAt val="-30"/>
        <c:crossBetween val="midCat"/>
      </c:valAx>
      <c:valAx>
        <c:axId val="108096128"/>
        <c:scaling>
          <c:orientation val="minMax"/>
          <c:max val="-20"/>
          <c:min val="-28"/>
        </c:scaling>
        <c:delete val="0"/>
        <c:axPos val="l"/>
        <c:majorGridlines/>
        <c:title>
          <c:tx>
            <c:rich>
              <a:bodyPr rot="-5400000" vert="horz"/>
              <a:lstStyle/>
              <a:p>
                <a:pPr>
                  <a:defRPr sz="1200" b="0"/>
                </a:pPr>
                <a:r>
                  <a:rPr lang="en-US" sz="1200" b="0" dirty="0">
                    <a:latin typeface="Symbol" pitchFamily="18" charset="2"/>
                  </a:rPr>
                  <a:t>d</a:t>
                </a:r>
                <a:r>
                  <a:rPr lang="en-US" sz="1200" b="0" baseline="30000" dirty="0"/>
                  <a:t>13</a:t>
                </a:r>
                <a:r>
                  <a:rPr lang="en-US" sz="1200" b="0" dirty="0"/>
                  <a:t>C </a:t>
                </a:r>
                <a:r>
                  <a:rPr lang="en-US" sz="1200" b="0" baseline="0" dirty="0"/>
                  <a:t> (</a:t>
                </a:r>
                <a:r>
                  <a:rPr lang="en-US" sz="1200" b="0" baseline="0" dirty="0">
                    <a:latin typeface="Calibri"/>
                  </a:rPr>
                  <a:t>‰)</a:t>
                </a:r>
                <a:endParaRPr lang="en-US" sz="1200" b="0" dirty="0"/>
              </a:p>
            </c:rich>
          </c:tx>
          <c:overlay val="0"/>
        </c:title>
        <c:numFmt formatCode="General" sourceLinked="1"/>
        <c:majorTickMark val="out"/>
        <c:minorTickMark val="none"/>
        <c:tickLblPos val="nextTo"/>
        <c:txPr>
          <a:bodyPr/>
          <a:lstStyle/>
          <a:p>
            <a:pPr>
              <a:defRPr sz="1200"/>
            </a:pPr>
            <a:endParaRPr lang="en-US"/>
          </a:p>
        </c:txPr>
        <c:crossAx val="108094208"/>
        <c:crosses val="autoZero"/>
        <c:crossBetween val="midCat"/>
      </c:valAx>
    </c:plotArea>
    <c:plotVisOnly val="1"/>
    <c:dispBlanksAs val="gap"/>
    <c:showDLblsOverMax val="0"/>
  </c:chart>
  <c:spPr>
    <a:solidFill>
      <a:prstClr val="white"/>
    </a:solidFill>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%OC</a:t>
            </a:r>
          </a:p>
        </c:rich>
      </c:tx>
      <c:layout>
        <c:manualLayout>
          <c:xMode val="edge"/>
          <c:yMode val="edge"/>
          <c:x val="0.56954524144397944"/>
          <c:y val="0.60850097564962669"/>
        </c:manualLayout>
      </c:layout>
      <c:overlay val="1"/>
    </c:title>
    <c:autoTitleDeleted val="0"/>
    <c:plotArea>
      <c:layout/>
      <c:scatterChart>
        <c:scatterStyle val="smoothMarker"/>
        <c:varyColors val="0"/>
        <c:ser>
          <c:idx val="1"/>
          <c:order val="0"/>
          <c:tx>
            <c:strRef>
              <c:f>Smoothed!$L$9</c:f>
              <c:strCache>
                <c:ptCount val="1"/>
                <c:pt idx="0">
                  <c:v>0</c:v>
                </c:pt>
              </c:strCache>
            </c:strRef>
          </c:tx>
          <c:marker>
            <c:symbol val="none"/>
          </c:marker>
          <c:xVal>
            <c:numRef>
              <c:f>Smoothed!$L$342:$L$352</c:f>
              <c:numCache>
                <c:formatCode>General</c:formatCode>
                <c:ptCount val="11"/>
                <c:pt idx="0">
                  <c:v>1.2923713999999986</c:v>
                </c:pt>
                <c:pt idx="1">
                  <c:v>0.89177164999999992</c:v>
                </c:pt>
                <c:pt idx="2">
                  <c:v>1.4633207999999978</c:v>
                </c:pt>
                <c:pt idx="3">
                  <c:v>0.57498435000000003</c:v>
                </c:pt>
                <c:pt idx="4">
                  <c:v>0.48908245000000039</c:v>
                </c:pt>
                <c:pt idx="5">
                  <c:v>0.47837610000000053</c:v>
                </c:pt>
                <c:pt idx="6">
                  <c:v>0.44748810000000033</c:v>
                </c:pt>
                <c:pt idx="7">
                  <c:v>0.69000000000000061</c:v>
                </c:pt>
                <c:pt idx="8">
                  <c:v>1.2668671</c:v>
                </c:pt>
                <c:pt idx="9">
                  <c:v>0.99601699999999915</c:v>
                </c:pt>
                <c:pt idx="10">
                  <c:v>1.2571200264929416</c:v>
                </c:pt>
              </c:numCache>
            </c:numRef>
          </c:xVal>
          <c:yVal>
            <c:numRef>
              <c:f>Smoothed!$J$342:$J$352</c:f>
              <c:numCache>
                <c:formatCode>General</c:formatCode>
                <c:ptCount val="11"/>
                <c:pt idx="0">
                  <c:v>2</c:v>
                </c:pt>
                <c:pt idx="1">
                  <c:v>6</c:v>
                </c:pt>
                <c:pt idx="2">
                  <c:v>10</c:v>
                </c:pt>
                <c:pt idx="3">
                  <c:v>14</c:v>
                </c:pt>
                <c:pt idx="4">
                  <c:v>18</c:v>
                </c:pt>
                <c:pt idx="5">
                  <c:v>22.5</c:v>
                </c:pt>
                <c:pt idx="6">
                  <c:v>27.5</c:v>
                </c:pt>
                <c:pt idx="7">
                  <c:v>32.5</c:v>
                </c:pt>
                <c:pt idx="8">
                  <c:v>37.5</c:v>
                </c:pt>
                <c:pt idx="9">
                  <c:v>42.5</c:v>
                </c:pt>
                <c:pt idx="10">
                  <c:v>47.5</c:v>
                </c:pt>
              </c:numCache>
            </c:numRef>
          </c:yVal>
          <c:smooth val="1"/>
          <c:extLst>
            <c:ext xmlns:c16="http://schemas.microsoft.com/office/drawing/2014/chart" uri="{C3380CC4-5D6E-409C-BE32-E72D297353CC}">
              <c16:uniqueId val="{00000000-628C-43A0-874E-07966906A64C}"/>
            </c:ext>
          </c:extLst>
        </c:ser>
        <c:ser>
          <c:idx val="5"/>
          <c:order val="1"/>
          <c:tx>
            <c:strRef>
              <c:f>Smoothed!$M$68</c:f>
              <c:strCache>
                <c:ptCount val="1"/>
                <c:pt idx="0">
                  <c:v>10</c:v>
                </c:pt>
              </c:strCache>
            </c:strRef>
          </c:tx>
          <c:marker>
            <c:symbol val="none"/>
          </c:marker>
          <c:xVal>
            <c:numRef>
              <c:f>Smoothed!$M$342:$M$352</c:f>
              <c:numCache>
                <c:formatCode>General</c:formatCode>
                <c:ptCount val="11"/>
                <c:pt idx="0">
                  <c:v>0.5</c:v>
                </c:pt>
                <c:pt idx="1">
                  <c:v>0.30000000000000032</c:v>
                </c:pt>
                <c:pt idx="2">
                  <c:v>0.2</c:v>
                </c:pt>
                <c:pt idx="3">
                  <c:v>0.25</c:v>
                </c:pt>
                <c:pt idx="4">
                  <c:v>0.30000000000000032</c:v>
                </c:pt>
                <c:pt idx="5">
                  <c:v>0.15000000000000016</c:v>
                </c:pt>
                <c:pt idx="6">
                  <c:v>0.30000000000000032</c:v>
                </c:pt>
                <c:pt idx="7">
                  <c:v>0.2</c:v>
                </c:pt>
                <c:pt idx="8">
                  <c:v>0.30000000000000032</c:v>
                </c:pt>
                <c:pt idx="9">
                  <c:v>0.2</c:v>
                </c:pt>
                <c:pt idx="10">
                  <c:v>0.2</c:v>
                </c:pt>
              </c:numCache>
            </c:numRef>
          </c:xVal>
          <c:yVal>
            <c:numRef>
              <c:f>Smoothed!$J$342:$J$352</c:f>
              <c:numCache>
                <c:formatCode>General</c:formatCode>
                <c:ptCount val="11"/>
                <c:pt idx="0">
                  <c:v>2</c:v>
                </c:pt>
                <c:pt idx="1">
                  <c:v>6</c:v>
                </c:pt>
                <c:pt idx="2">
                  <c:v>10</c:v>
                </c:pt>
                <c:pt idx="3">
                  <c:v>14</c:v>
                </c:pt>
                <c:pt idx="4">
                  <c:v>18</c:v>
                </c:pt>
                <c:pt idx="5">
                  <c:v>22.5</c:v>
                </c:pt>
                <c:pt idx="6">
                  <c:v>27.5</c:v>
                </c:pt>
                <c:pt idx="7">
                  <c:v>32.5</c:v>
                </c:pt>
                <c:pt idx="8">
                  <c:v>37.5</c:v>
                </c:pt>
                <c:pt idx="9">
                  <c:v>42.5</c:v>
                </c:pt>
                <c:pt idx="10">
                  <c:v>47.5</c:v>
                </c:pt>
              </c:numCache>
            </c:numRef>
          </c:yVal>
          <c:smooth val="1"/>
          <c:extLst>
            <c:ext xmlns:c16="http://schemas.microsoft.com/office/drawing/2014/chart" uri="{C3380CC4-5D6E-409C-BE32-E72D297353CC}">
              <c16:uniqueId val="{00000001-628C-43A0-874E-07966906A64C}"/>
            </c:ext>
          </c:extLst>
        </c:ser>
        <c:ser>
          <c:idx val="4"/>
          <c:order val="2"/>
          <c:tx>
            <c:strRef>
              <c:f>Smoothed!$N$9</c:f>
              <c:strCache>
                <c:ptCount val="1"/>
                <c:pt idx="0">
                  <c:v>12</c:v>
                </c:pt>
              </c:strCache>
            </c:strRef>
          </c:tx>
          <c:marker>
            <c:symbol val="none"/>
          </c:marker>
          <c:xVal>
            <c:numRef>
              <c:f>Smoothed!$N$342:$N$352</c:f>
              <c:numCache>
                <c:formatCode>General</c:formatCode>
                <c:ptCount val="11"/>
                <c:pt idx="0">
                  <c:v>4.9279152499999848</c:v>
                </c:pt>
                <c:pt idx="1">
                  <c:v>0.83854439999999997</c:v>
                </c:pt>
                <c:pt idx="2">
                  <c:v>0.55667060000000079</c:v>
                </c:pt>
                <c:pt idx="3">
                  <c:v>0.42606175000000002</c:v>
                </c:pt>
                <c:pt idx="4">
                  <c:v>0.4428493</c:v>
                </c:pt>
                <c:pt idx="5">
                  <c:v>0.44</c:v>
                </c:pt>
                <c:pt idx="6">
                  <c:v>0.78867469999999995</c:v>
                </c:pt>
                <c:pt idx="7">
                  <c:v>0.60054390000000002</c:v>
                </c:pt>
                <c:pt idx="8">
                  <c:v>0.46154490000000031</c:v>
                </c:pt>
                <c:pt idx="9">
                  <c:v>0.54438269999999933</c:v>
                </c:pt>
                <c:pt idx="10">
                  <c:v>0.39064390000000032</c:v>
                </c:pt>
              </c:numCache>
            </c:numRef>
          </c:xVal>
          <c:yVal>
            <c:numRef>
              <c:f>Smoothed!$J$342:$J$352</c:f>
              <c:numCache>
                <c:formatCode>General</c:formatCode>
                <c:ptCount val="11"/>
                <c:pt idx="0">
                  <c:v>2</c:v>
                </c:pt>
                <c:pt idx="1">
                  <c:v>6</c:v>
                </c:pt>
                <c:pt idx="2">
                  <c:v>10</c:v>
                </c:pt>
                <c:pt idx="3">
                  <c:v>14</c:v>
                </c:pt>
                <c:pt idx="4">
                  <c:v>18</c:v>
                </c:pt>
                <c:pt idx="5">
                  <c:v>22.5</c:v>
                </c:pt>
                <c:pt idx="6">
                  <c:v>27.5</c:v>
                </c:pt>
                <c:pt idx="7">
                  <c:v>32.5</c:v>
                </c:pt>
                <c:pt idx="8">
                  <c:v>37.5</c:v>
                </c:pt>
                <c:pt idx="9">
                  <c:v>42.5</c:v>
                </c:pt>
                <c:pt idx="10">
                  <c:v>47.5</c:v>
                </c:pt>
              </c:numCache>
            </c:numRef>
          </c:yVal>
          <c:smooth val="1"/>
          <c:extLst>
            <c:ext xmlns:c16="http://schemas.microsoft.com/office/drawing/2014/chart" uri="{C3380CC4-5D6E-409C-BE32-E72D297353CC}">
              <c16:uniqueId val="{00000002-628C-43A0-874E-07966906A64C}"/>
            </c:ext>
          </c:extLst>
        </c:ser>
        <c:ser>
          <c:idx val="3"/>
          <c:order val="3"/>
          <c:tx>
            <c:strRef>
              <c:f>Smoothed!$O$9</c:f>
              <c:strCache>
                <c:ptCount val="1"/>
                <c:pt idx="0">
                  <c:v>15</c:v>
                </c:pt>
              </c:strCache>
            </c:strRef>
          </c:tx>
          <c:marker>
            <c:symbol val="none"/>
          </c:marker>
          <c:xVal>
            <c:numRef>
              <c:f>Smoothed!$O$342:$O$352</c:f>
              <c:numCache>
                <c:formatCode>General</c:formatCode>
                <c:ptCount val="11"/>
                <c:pt idx="0">
                  <c:v>4.1931026022998896</c:v>
                </c:pt>
                <c:pt idx="1">
                  <c:v>2.6538123183169446</c:v>
                </c:pt>
                <c:pt idx="2">
                  <c:v>1.2023829227386957</c:v>
                </c:pt>
                <c:pt idx="3">
                  <c:v>1.0756678140384675</c:v>
                </c:pt>
                <c:pt idx="4">
                  <c:v>1.4115626332968498</c:v>
                </c:pt>
                <c:pt idx="5">
                  <c:v>1.2461287888110915</c:v>
                </c:pt>
                <c:pt idx="6">
                  <c:v>1.0896130750733735</c:v>
                </c:pt>
                <c:pt idx="7">
                  <c:v>1.5322999121818537</c:v>
                </c:pt>
              </c:numCache>
            </c:numRef>
          </c:xVal>
          <c:yVal>
            <c:numRef>
              <c:f>Smoothed!$J$342:$J$352</c:f>
              <c:numCache>
                <c:formatCode>General</c:formatCode>
                <c:ptCount val="11"/>
                <c:pt idx="0">
                  <c:v>2</c:v>
                </c:pt>
                <c:pt idx="1">
                  <c:v>6</c:v>
                </c:pt>
                <c:pt idx="2">
                  <c:v>10</c:v>
                </c:pt>
                <c:pt idx="3">
                  <c:v>14</c:v>
                </c:pt>
                <c:pt idx="4">
                  <c:v>18</c:v>
                </c:pt>
                <c:pt idx="5">
                  <c:v>22.5</c:v>
                </c:pt>
                <c:pt idx="6">
                  <c:v>27.5</c:v>
                </c:pt>
                <c:pt idx="7">
                  <c:v>32.5</c:v>
                </c:pt>
                <c:pt idx="8">
                  <c:v>37.5</c:v>
                </c:pt>
                <c:pt idx="9">
                  <c:v>42.5</c:v>
                </c:pt>
                <c:pt idx="10">
                  <c:v>47.5</c:v>
                </c:pt>
              </c:numCache>
            </c:numRef>
          </c:yVal>
          <c:smooth val="1"/>
          <c:extLst>
            <c:ext xmlns:c16="http://schemas.microsoft.com/office/drawing/2014/chart" uri="{C3380CC4-5D6E-409C-BE32-E72D297353CC}">
              <c16:uniqueId val="{00000003-628C-43A0-874E-07966906A64C}"/>
            </c:ext>
          </c:extLst>
        </c:ser>
        <c:ser>
          <c:idx val="2"/>
          <c:order val="4"/>
          <c:tx>
            <c:strRef>
              <c:f>Smoothed!$P$9</c:f>
              <c:strCache>
                <c:ptCount val="1"/>
                <c:pt idx="0">
                  <c:v>18</c:v>
                </c:pt>
              </c:strCache>
            </c:strRef>
          </c:tx>
          <c:marker>
            <c:symbol val="none"/>
          </c:marker>
          <c:xVal>
            <c:numRef>
              <c:f>Smoothed!$P$342:$P$352</c:f>
              <c:numCache>
                <c:formatCode>General</c:formatCode>
                <c:ptCount val="11"/>
                <c:pt idx="0">
                  <c:v>2.4928188204764137</c:v>
                </c:pt>
                <c:pt idx="1">
                  <c:v>1.8261654317951861</c:v>
                </c:pt>
                <c:pt idx="2">
                  <c:v>2.1777671865737047</c:v>
                </c:pt>
                <c:pt idx="3">
                  <c:v>2.109267362170109</c:v>
                </c:pt>
                <c:pt idx="4">
                  <c:v>2.5253553999999987</c:v>
                </c:pt>
                <c:pt idx="5">
                  <c:v>2.82</c:v>
                </c:pt>
                <c:pt idx="6">
                  <c:v>2.5</c:v>
                </c:pt>
                <c:pt idx="7">
                  <c:v>2</c:v>
                </c:pt>
                <c:pt idx="8">
                  <c:v>2.1</c:v>
                </c:pt>
                <c:pt idx="9">
                  <c:v>2.6</c:v>
                </c:pt>
              </c:numCache>
            </c:numRef>
          </c:xVal>
          <c:yVal>
            <c:numRef>
              <c:f>Smoothed!$J$342:$J$352</c:f>
              <c:numCache>
                <c:formatCode>General</c:formatCode>
                <c:ptCount val="11"/>
                <c:pt idx="0">
                  <c:v>2</c:v>
                </c:pt>
                <c:pt idx="1">
                  <c:v>6</c:v>
                </c:pt>
                <c:pt idx="2">
                  <c:v>10</c:v>
                </c:pt>
                <c:pt idx="3">
                  <c:v>14</c:v>
                </c:pt>
                <c:pt idx="4">
                  <c:v>18</c:v>
                </c:pt>
                <c:pt idx="5">
                  <c:v>22.5</c:v>
                </c:pt>
                <c:pt idx="6">
                  <c:v>27.5</c:v>
                </c:pt>
                <c:pt idx="7">
                  <c:v>32.5</c:v>
                </c:pt>
                <c:pt idx="8">
                  <c:v>37.5</c:v>
                </c:pt>
                <c:pt idx="9">
                  <c:v>42.5</c:v>
                </c:pt>
                <c:pt idx="10">
                  <c:v>47.5</c:v>
                </c:pt>
              </c:numCache>
            </c:numRef>
          </c:yVal>
          <c:smooth val="1"/>
          <c:extLst>
            <c:ext xmlns:c16="http://schemas.microsoft.com/office/drawing/2014/chart" uri="{C3380CC4-5D6E-409C-BE32-E72D297353CC}">
              <c16:uniqueId val="{00000004-628C-43A0-874E-07966906A64C}"/>
            </c:ext>
          </c:extLst>
        </c:ser>
        <c:ser>
          <c:idx val="0"/>
          <c:order val="5"/>
          <c:tx>
            <c:strRef>
              <c:f>Smoothed!$K$9</c:f>
              <c:strCache>
                <c:ptCount val="1"/>
                <c:pt idx="0">
                  <c:v>Forest</c:v>
                </c:pt>
              </c:strCache>
            </c:strRef>
          </c:tx>
          <c:marker>
            <c:symbol val="none"/>
          </c:marker>
          <c:xVal>
            <c:numRef>
              <c:f>Smoothed!$K$342:$K$352</c:f>
              <c:numCache>
                <c:formatCode>General</c:formatCode>
                <c:ptCount val="11"/>
                <c:pt idx="0">
                  <c:v>13.032878749999998</c:v>
                </c:pt>
                <c:pt idx="1">
                  <c:v>3.00461445</c:v>
                </c:pt>
                <c:pt idx="2">
                  <c:v>1.8757164499999999</c:v>
                </c:pt>
                <c:pt idx="3">
                  <c:v>1.3438844499999998</c:v>
                </c:pt>
                <c:pt idx="4">
                  <c:v>0.93864340000000079</c:v>
                </c:pt>
                <c:pt idx="5">
                  <c:v>0.9</c:v>
                </c:pt>
                <c:pt idx="6">
                  <c:v>0.8</c:v>
                </c:pt>
                <c:pt idx="7">
                  <c:v>0.60000000000000064</c:v>
                </c:pt>
                <c:pt idx="8">
                  <c:v>0.4</c:v>
                </c:pt>
                <c:pt idx="9">
                  <c:v>0.4</c:v>
                </c:pt>
                <c:pt idx="10">
                  <c:v>0.4</c:v>
                </c:pt>
              </c:numCache>
            </c:numRef>
          </c:xVal>
          <c:yVal>
            <c:numRef>
              <c:f>Smoothed!$J$342:$J$352</c:f>
              <c:numCache>
                <c:formatCode>General</c:formatCode>
                <c:ptCount val="11"/>
                <c:pt idx="0">
                  <c:v>2</c:v>
                </c:pt>
                <c:pt idx="1">
                  <c:v>6</c:v>
                </c:pt>
                <c:pt idx="2">
                  <c:v>10</c:v>
                </c:pt>
                <c:pt idx="3">
                  <c:v>14</c:v>
                </c:pt>
                <c:pt idx="4">
                  <c:v>18</c:v>
                </c:pt>
                <c:pt idx="5">
                  <c:v>22.5</c:v>
                </c:pt>
                <c:pt idx="6">
                  <c:v>27.5</c:v>
                </c:pt>
                <c:pt idx="7">
                  <c:v>32.5</c:v>
                </c:pt>
                <c:pt idx="8">
                  <c:v>37.5</c:v>
                </c:pt>
                <c:pt idx="9">
                  <c:v>42.5</c:v>
                </c:pt>
                <c:pt idx="10">
                  <c:v>47.5</c:v>
                </c:pt>
              </c:numCache>
            </c:numRef>
          </c:yVal>
          <c:smooth val="1"/>
          <c:extLst>
            <c:ext xmlns:c16="http://schemas.microsoft.com/office/drawing/2014/chart" uri="{C3380CC4-5D6E-409C-BE32-E72D297353CC}">
              <c16:uniqueId val="{00000005-628C-43A0-874E-07966906A64C}"/>
            </c:ext>
          </c:extLst>
        </c:ser>
        <c:dLbls>
          <c:showLegendKey val="0"/>
          <c:showVal val="0"/>
          <c:showCatName val="0"/>
          <c:showSerName val="0"/>
          <c:showPercent val="0"/>
          <c:showBubbleSize val="0"/>
        </c:dLbls>
        <c:axId val="107940864"/>
        <c:axId val="107963136"/>
      </c:scatterChart>
      <c:valAx>
        <c:axId val="107940864"/>
        <c:scaling>
          <c:orientation val="minMax"/>
        </c:scaling>
        <c:delete val="0"/>
        <c:axPos val="t"/>
        <c:numFmt formatCode="General" sourceLinked="1"/>
        <c:majorTickMark val="out"/>
        <c:minorTickMark val="none"/>
        <c:tickLblPos val="nextTo"/>
        <c:txPr>
          <a:bodyPr/>
          <a:lstStyle/>
          <a:p>
            <a:pPr>
              <a:defRPr sz="1200"/>
            </a:pPr>
            <a:endParaRPr lang="en-US"/>
          </a:p>
        </c:txPr>
        <c:crossAx val="107963136"/>
        <c:crosses val="autoZero"/>
        <c:crossBetween val="midCat"/>
      </c:valAx>
      <c:valAx>
        <c:axId val="107963136"/>
        <c:scaling>
          <c:orientation val="maxMin"/>
        </c:scaling>
        <c:delete val="0"/>
        <c:axPos val="l"/>
        <c:majorGridlines/>
        <c:numFmt formatCode="General" sourceLinked="1"/>
        <c:majorTickMark val="out"/>
        <c:minorTickMark val="none"/>
        <c:tickLblPos val="nextTo"/>
        <c:txPr>
          <a:bodyPr/>
          <a:lstStyle/>
          <a:p>
            <a:pPr>
              <a:defRPr sz="1200"/>
            </a:pPr>
            <a:endParaRPr lang="en-US"/>
          </a:p>
        </c:txPr>
        <c:crossAx val="107940864"/>
        <c:crosses val="autoZero"/>
        <c:crossBetween val="midCat"/>
      </c:valAx>
    </c:plotArea>
    <c:legend>
      <c:legendPos val="r"/>
      <c:overlay val="0"/>
      <c:txPr>
        <a:bodyPr/>
        <a:lstStyle/>
        <a:p>
          <a:pPr>
            <a:defRPr sz="1200"/>
          </a:pPr>
          <a:endParaRPr lang="en-US"/>
        </a:p>
      </c:txPr>
    </c:legend>
    <c:plotVisOnly val="1"/>
    <c:dispBlanksAs val="gap"/>
    <c:showDLblsOverMax val="0"/>
  </c:chart>
  <c:spPr>
    <a:solidFill>
      <a:schemeClr val="bg1"/>
    </a:solidFill>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Sheet1!$E$50</c:f>
              <c:strCache>
                <c:ptCount val="1"/>
                <c:pt idx="0">
                  <c:v>Bent Mountain</c:v>
                </c:pt>
              </c:strCache>
            </c:strRef>
          </c:tx>
          <c:spPr>
            <a:solidFill>
              <a:schemeClr val="bg1"/>
            </a:solidFill>
            <a:ln w="28575">
              <a:solidFill>
                <a:schemeClr val="tx1"/>
              </a:solidFill>
            </a:ln>
          </c:spPr>
          <c:invertIfNegative val="0"/>
          <c:cat>
            <c:numRef>
              <c:f>Sheet1!$B$51:$B$58</c:f>
              <c:numCache>
                <c:formatCode>General</c:formatCode>
                <c:ptCount val="8"/>
                <c:pt idx="0">
                  <c:v>0</c:v>
                </c:pt>
                <c:pt idx="1">
                  <c:v>2</c:v>
                </c:pt>
                <c:pt idx="2">
                  <c:v>3</c:v>
                </c:pt>
                <c:pt idx="3">
                  <c:v>8</c:v>
                </c:pt>
                <c:pt idx="4">
                  <c:v>10</c:v>
                </c:pt>
                <c:pt idx="5">
                  <c:v>12</c:v>
                </c:pt>
                <c:pt idx="6">
                  <c:v>15</c:v>
                </c:pt>
                <c:pt idx="7">
                  <c:v>20</c:v>
                </c:pt>
              </c:numCache>
            </c:numRef>
          </c:cat>
          <c:val>
            <c:numRef>
              <c:f>Sheet1!$E$51:$E$58</c:f>
              <c:numCache>
                <c:formatCode>General</c:formatCode>
                <c:ptCount val="8"/>
                <c:pt idx="0">
                  <c:v>0.32400000000000012</c:v>
                </c:pt>
                <c:pt idx="1">
                  <c:v>1.081</c:v>
                </c:pt>
                <c:pt idx="4">
                  <c:v>6.5309999999999997</c:v>
                </c:pt>
                <c:pt idx="5">
                  <c:v>19.564999999999994</c:v>
                </c:pt>
              </c:numCache>
            </c:numRef>
          </c:val>
          <c:extLst>
            <c:ext xmlns:c16="http://schemas.microsoft.com/office/drawing/2014/chart" uri="{C3380CC4-5D6E-409C-BE32-E72D297353CC}">
              <c16:uniqueId val="{00000000-E2E2-485F-94BD-DE6E23CF1173}"/>
            </c:ext>
          </c:extLst>
        </c:ser>
        <c:ser>
          <c:idx val="1"/>
          <c:order val="1"/>
          <c:tx>
            <c:strRef>
              <c:f>Sheet1!$F$50</c:f>
              <c:strCache>
                <c:ptCount val="1"/>
                <c:pt idx="0">
                  <c:v>Starfire</c:v>
                </c:pt>
              </c:strCache>
            </c:strRef>
          </c:tx>
          <c:spPr>
            <a:solidFill>
              <a:schemeClr val="tx1"/>
            </a:solidFill>
            <a:ln w="28575">
              <a:noFill/>
            </a:ln>
          </c:spPr>
          <c:invertIfNegative val="0"/>
          <c:cat>
            <c:numRef>
              <c:f>Sheet1!$B$51:$B$58</c:f>
              <c:numCache>
                <c:formatCode>General</c:formatCode>
                <c:ptCount val="8"/>
                <c:pt idx="0">
                  <c:v>0</c:v>
                </c:pt>
                <c:pt idx="1">
                  <c:v>2</c:v>
                </c:pt>
                <c:pt idx="2">
                  <c:v>3</c:v>
                </c:pt>
                <c:pt idx="3">
                  <c:v>8</c:v>
                </c:pt>
                <c:pt idx="4">
                  <c:v>10</c:v>
                </c:pt>
                <c:pt idx="5">
                  <c:v>12</c:v>
                </c:pt>
                <c:pt idx="6">
                  <c:v>15</c:v>
                </c:pt>
                <c:pt idx="7">
                  <c:v>20</c:v>
                </c:pt>
              </c:numCache>
            </c:numRef>
          </c:cat>
          <c:val>
            <c:numRef>
              <c:f>Sheet1!$F$51:$F$58</c:f>
              <c:numCache>
                <c:formatCode>General</c:formatCode>
                <c:ptCount val="8"/>
                <c:pt idx="2">
                  <c:v>1.0349999999999995</c:v>
                </c:pt>
                <c:pt idx="3">
                  <c:v>19.363</c:v>
                </c:pt>
                <c:pt idx="6">
                  <c:v>26.184999999999999</c:v>
                </c:pt>
                <c:pt idx="7">
                  <c:v>17.343</c:v>
                </c:pt>
              </c:numCache>
            </c:numRef>
          </c:val>
          <c:extLst>
            <c:ext xmlns:c16="http://schemas.microsoft.com/office/drawing/2014/chart" uri="{C3380CC4-5D6E-409C-BE32-E72D297353CC}">
              <c16:uniqueId val="{00000001-E2E2-485F-94BD-DE6E23CF1173}"/>
            </c:ext>
          </c:extLst>
        </c:ser>
        <c:dLbls>
          <c:showLegendKey val="0"/>
          <c:showVal val="0"/>
          <c:showCatName val="0"/>
          <c:showSerName val="0"/>
          <c:showPercent val="0"/>
          <c:showBubbleSize val="0"/>
        </c:dLbls>
        <c:gapWidth val="150"/>
        <c:overlap val="100"/>
        <c:axId val="108286336"/>
        <c:axId val="108288256"/>
      </c:barChart>
      <c:catAx>
        <c:axId val="108286336"/>
        <c:scaling>
          <c:orientation val="minMax"/>
        </c:scaling>
        <c:delete val="0"/>
        <c:axPos val="b"/>
        <c:title>
          <c:tx>
            <c:rich>
              <a:bodyPr/>
              <a:lstStyle/>
              <a:p>
                <a:pPr>
                  <a:defRPr sz="1200" b="0"/>
                </a:pPr>
                <a:r>
                  <a:rPr lang="en-US" sz="1200" b="0"/>
                  <a:t>Years Since</a:t>
                </a:r>
                <a:r>
                  <a:rPr lang="en-US" sz="1200" b="0" baseline="0"/>
                  <a:t> Reclamation</a:t>
                </a:r>
                <a:endParaRPr lang="en-US" sz="1200" b="0"/>
              </a:p>
            </c:rich>
          </c:tx>
          <c:overlay val="0"/>
        </c:title>
        <c:numFmt formatCode="General" sourceLinked="1"/>
        <c:majorTickMark val="out"/>
        <c:minorTickMark val="none"/>
        <c:tickLblPos val="nextTo"/>
        <c:txPr>
          <a:bodyPr/>
          <a:lstStyle/>
          <a:p>
            <a:pPr>
              <a:defRPr sz="1200"/>
            </a:pPr>
            <a:endParaRPr lang="en-US"/>
          </a:p>
        </c:txPr>
        <c:crossAx val="108288256"/>
        <c:crosses val="autoZero"/>
        <c:auto val="1"/>
        <c:lblAlgn val="ctr"/>
        <c:lblOffset val="100"/>
        <c:noMultiLvlLbl val="0"/>
      </c:catAx>
      <c:valAx>
        <c:axId val="108288256"/>
        <c:scaling>
          <c:orientation val="minMax"/>
          <c:max val="30"/>
          <c:min val="0"/>
        </c:scaling>
        <c:delete val="0"/>
        <c:axPos val="l"/>
        <c:majorGridlines/>
        <c:title>
          <c:tx>
            <c:rich>
              <a:bodyPr rot="-5400000" vert="horz"/>
              <a:lstStyle/>
              <a:p>
                <a:pPr>
                  <a:defRPr sz="1200" b="0"/>
                </a:pPr>
                <a:r>
                  <a:rPr lang="en-US" sz="1200" b="0" dirty="0"/>
                  <a:t>SOM Stocks (Mg</a:t>
                </a:r>
                <a:r>
                  <a:rPr lang="en-US" sz="1200" b="0" baseline="0" dirty="0"/>
                  <a:t> C  ha</a:t>
                </a:r>
                <a:r>
                  <a:rPr lang="en-US" sz="1200" b="0" baseline="30000" dirty="0"/>
                  <a:t>-1</a:t>
                </a:r>
                <a:r>
                  <a:rPr lang="en-US" sz="1200" b="0" baseline="0" dirty="0"/>
                  <a:t>)</a:t>
                </a:r>
                <a:endParaRPr lang="en-US" sz="1200" b="0" dirty="0"/>
              </a:p>
            </c:rich>
          </c:tx>
          <c:overlay val="0"/>
        </c:title>
        <c:numFmt formatCode="General" sourceLinked="1"/>
        <c:majorTickMark val="out"/>
        <c:minorTickMark val="none"/>
        <c:tickLblPos val="nextTo"/>
        <c:txPr>
          <a:bodyPr/>
          <a:lstStyle/>
          <a:p>
            <a:pPr>
              <a:defRPr sz="1200"/>
            </a:pPr>
            <a:endParaRPr lang="en-US"/>
          </a:p>
        </c:txPr>
        <c:crossAx val="108286336"/>
        <c:crosses val="autoZero"/>
        <c:crossBetween val="between"/>
      </c:valAx>
    </c:plotArea>
    <c:legend>
      <c:legendPos val="r"/>
      <c:layout>
        <c:manualLayout>
          <c:xMode val="edge"/>
          <c:yMode val="edge"/>
          <c:x val="8.1086637818921212E-2"/>
          <c:y val="0.64471923127828468"/>
          <c:w val="0.13460488047102226"/>
          <c:h val="0.10077285397427409"/>
        </c:manualLayout>
      </c:layout>
      <c:overlay val="1"/>
    </c:legend>
    <c:plotVisOnly val="1"/>
    <c:dispBlanksAs val="gap"/>
    <c:showDLblsOverMax val="0"/>
  </c:chart>
  <c:spPr>
    <a:solidFill>
      <a:schemeClr val="bg1"/>
    </a:solidFill>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88AF25-BB74-4AF5-B757-18976ADD3B92}" type="datetimeFigureOut">
              <a:rPr lang="en-US" smtClean="0"/>
              <a:pPr/>
              <a:t>6/17/2019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19211A-BC75-4EE3-94EB-806BFDFCC31A}" type="slidenum">
              <a:rPr lang="en-US" smtClean="0"/>
              <a:pPr/>
              <a:t>‹#›</a:t>
            </a:fld>
            <a:endParaRPr lang="en-US"/>
          </a:p>
        </p:txBody>
      </p:sp>
    </p:spTree>
    <p:extLst>
      <p:ext uri="{BB962C8B-B14F-4D97-AF65-F5344CB8AC3E}">
        <p14:creationId xmlns:p14="http://schemas.microsoft.com/office/powerpoint/2010/main" val="1658151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19211A-BC75-4EE3-94EB-806BFDFCC31A}" type="slidenum">
              <a:rPr lang="en-US" smtClean="0"/>
              <a:pPr/>
              <a:t>5</a:t>
            </a:fld>
            <a:endParaRPr lang="en-US"/>
          </a:p>
        </p:txBody>
      </p:sp>
    </p:spTree>
    <p:extLst>
      <p:ext uri="{BB962C8B-B14F-4D97-AF65-F5344CB8AC3E}">
        <p14:creationId xmlns:p14="http://schemas.microsoft.com/office/powerpoint/2010/main" val="6027545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considered with aboveground biomass (in this case, white oak), these sites demonstrate remarkable carbon sequestration rates—here 1.44 Mg C/ha/</a:t>
            </a:r>
            <a:r>
              <a:rPr lang="en-US" dirty="0" err="1"/>
              <a:t>yr</a:t>
            </a:r>
            <a:r>
              <a:rPr lang="en-US" dirty="0"/>
              <a:t> in aboveground biomass and </a:t>
            </a:r>
          </a:p>
        </p:txBody>
      </p:sp>
      <p:sp>
        <p:nvSpPr>
          <p:cNvPr id="4" name="Slide Number Placeholder 3"/>
          <p:cNvSpPr>
            <a:spLocks noGrp="1"/>
          </p:cNvSpPr>
          <p:nvPr>
            <p:ph type="sldNum" sz="quarter" idx="10"/>
          </p:nvPr>
        </p:nvSpPr>
        <p:spPr/>
        <p:txBody>
          <a:bodyPr/>
          <a:lstStyle/>
          <a:p>
            <a:fld id="{2C19211A-BC75-4EE3-94EB-806BFDFCC31A}" type="slidenum">
              <a:rPr lang="en-US" smtClean="0"/>
              <a:pPr/>
              <a:t>15</a:t>
            </a:fld>
            <a:endParaRPr lang="en-US"/>
          </a:p>
        </p:txBody>
      </p:sp>
    </p:spTree>
    <p:extLst>
      <p:ext uri="{BB962C8B-B14F-4D97-AF65-F5344CB8AC3E}">
        <p14:creationId xmlns:p14="http://schemas.microsoft.com/office/powerpoint/2010/main" val="2242136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of the most critical soil formation processes on these sites—formation of soil fines, which can improve soil moisture and nutrient relations, and lend toward the development of soil aggregates </a:t>
            </a:r>
          </a:p>
        </p:txBody>
      </p:sp>
      <p:sp>
        <p:nvSpPr>
          <p:cNvPr id="4" name="Slide Number Placeholder 3"/>
          <p:cNvSpPr>
            <a:spLocks noGrp="1"/>
          </p:cNvSpPr>
          <p:nvPr>
            <p:ph type="sldNum" sz="quarter" idx="10"/>
          </p:nvPr>
        </p:nvSpPr>
        <p:spPr/>
        <p:txBody>
          <a:bodyPr/>
          <a:lstStyle/>
          <a:p>
            <a:fld id="{2C19211A-BC75-4EE3-94EB-806BFDFCC31A}" type="slidenum">
              <a:rPr lang="en-US" smtClean="0"/>
              <a:pPr/>
              <a:t>7</a:t>
            </a:fld>
            <a:endParaRPr lang="en-US"/>
          </a:p>
        </p:txBody>
      </p:sp>
    </p:spTree>
    <p:extLst>
      <p:ext uri="{BB962C8B-B14F-4D97-AF65-F5344CB8AC3E}">
        <p14:creationId xmlns:p14="http://schemas.microsoft.com/office/powerpoint/2010/main" val="64086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(includes data from previous studies on these sites, where available…) Demonstrates strong trends in decreasing % sand and increasing % silt—accumulation of soil fine particles over time. </a:t>
            </a:r>
          </a:p>
        </p:txBody>
      </p:sp>
      <p:sp>
        <p:nvSpPr>
          <p:cNvPr id="4" name="Slide Number Placeholder 3"/>
          <p:cNvSpPr>
            <a:spLocks noGrp="1"/>
          </p:cNvSpPr>
          <p:nvPr>
            <p:ph type="sldNum" sz="quarter" idx="10"/>
          </p:nvPr>
        </p:nvSpPr>
        <p:spPr/>
        <p:txBody>
          <a:bodyPr/>
          <a:lstStyle/>
          <a:p>
            <a:fld id="{2C19211A-BC75-4EE3-94EB-806BFDFCC31A}" type="slidenum">
              <a:rPr lang="en-US" smtClean="0"/>
              <a:pPr/>
              <a:t>8</a:t>
            </a:fld>
            <a:endParaRPr lang="en-US"/>
          </a:p>
        </p:txBody>
      </p:sp>
    </p:spTree>
    <p:extLst>
      <p:ext uri="{BB962C8B-B14F-4D97-AF65-F5344CB8AC3E}">
        <p14:creationId xmlns:p14="http://schemas.microsoft.com/office/powerpoint/2010/main" val="474114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Depletion of Ca over time is consistent with the literature on rapid initial weathering of mine spoils: concentrations are initially very high as the previously isolated spoils are exposed to water and air. However, they typically decline over time as they are leached out by interflow. </a:t>
            </a:r>
          </a:p>
          <a:p>
            <a:endParaRPr lang="en-US" dirty="0"/>
          </a:p>
          <a:p>
            <a:r>
              <a:rPr lang="en-US" dirty="0"/>
              <a:t>In the forested site, concentration of Ca near the surface is consistent with leaf litter being the primary source of Ca in this system—roots mine Ca from deeper soils and Ca is returned to surface soils by decaying litter. </a:t>
            </a:r>
          </a:p>
        </p:txBody>
      </p:sp>
      <p:sp>
        <p:nvSpPr>
          <p:cNvPr id="4" name="Slide Number Placeholder 3"/>
          <p:cNvSpPr>
            <a:spLocks noGrp="1"/>
          </p:cNvSpPr>
          <p:nvPr>
            <p:ph type="sldNum" sz="quarter" idx="10"/>
          </p:nvPr>
        </p:nvSpPr>
        <p:spPr/>
        <p:txBody>
          <a:bodyPr/>
          <a:lstStyle/>
          <a:p>
            <a:fld id="{2C19211A-BC75-4EE3-94EB-806BFDFCC31A}" type="slidenum">
              <a:rPr lang="en-US" smtClean="0"/>
              <a:pPr/>
              <a:t>9</a:t>
            </a:fld>
            <a:endParaRPr lang="en-US"/>
          </a:p>
        </p:txBody>
      </p:sp>
    </p:spTree>
    <p:extLst>
      <p:ext uri="{BB962C8B-B14F-4D97-AF65-F5344CB8AC3E}">
        <p14:creationId xmlns:p14="http://schemas.microsoft.com/office/powerpoint/2010/main" val="1056723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Consistent with the previous slide, demonstrates weathering of mine soils over time, releasing dissolved solids (such as Calcium). As these are leached and soil minerals stabilize with respect to weathering, concentrations of calcium are expected to decline to near-forest levels.  </a:t>
            </a:r>
          </a:p>
        </p:txBody>
      </p:sp>
      <p:sp>
        <p:nvSpPr>
          <p:cNvPr id="4" name="Slide Number Placeholder 3"/>
          <p:cNvSpPr>
            <a:spLocks noGrp="1"/>
          </p:cNvSpPr>
          <p:nvPr>
            <p:ph type="sldNum" sz="quarter" idx="10"/>
          </p:nvPr>
        </p:nvSpPr>
        <p:spPr/>
        <p:txBody>
          <a:bodyPr/>
          <a:lstStyle/>
          <a:p>
            <a:fld id="{2C19211A-BC75-4EE3-94EB-806BFDFCC31A}" type="slidenum">
              <a:rPr lang="en-US" smtClean="0"/>
              <a:pPr/>
              <a:t>10</a:t>
            </a:fld>
            <a:endParaRPr lang="en-US"/>
          </a:p>
        </p:txBody>
      </p:sp>
    </p:spTree>
    <p:extLst>
      <p:ext uri="{BB962C8B-B14F-4D97-AF65-F5344CB8AC3E}">
        <p14:creationId xmlns:p14="http://schemas.microsoft.com/office/powerpoint/2010/main" val="1443493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Depletion of d13C is associated with enrichment of organic carbon (vs. inorganic carbon). Carbon on fresh mine spoils is primarily in the form of carbonate minerals; however, as these are leached out and organic matter is contributed to the soil, d13C becomes more depleted, reaching a maximum in the mature forest. </a:t>
            </a:r>
          </a:p>
          <a:p>
            <a:endParaRPr lang="en-US" dirty="0"/>
          </a:p>
          <a:p>
            <a:r>
              <a:rPr lang="en-US" dirty="0"/>
              <a:t>The trend toward greater d13C depletion in near-surface soils is consistent with concentration of organic matter in these soils. </a:t>
            </a:r>
          </a:p>
        </p:txBody>
      </p:sp>
      <p:sp>
        <p:nvSpPr>
          <p:cNvPr id="4" name="Slide Number Placeholder 3"/>
          <p:cNvSpPr>
            <a:spLocks noGrp="1"/>
          </p:cNvSpPr>
          <p:nvPr>
            <p:ph type="sldNum" sz="quarter" idx="10"/>
          </p:nvPr>
        </p:nvSpPr>
        <p:spPr/>
        <p:txBody>
          <a:bodyPr/>
          <a:lstStyle/>
          <a:p>
            <a:fld id="{2C19211A-BC75-4EE3-94EB-806BFDFCC31A}" type="slidenum">
              <a:rPr lang="en-US" smtClean="0"/>
              <a:pPr/>
              <a:t>11</a:t>
            </a:fld>
            <a:endParaRPr lang="en-US"/>
          </a:p>
        </p:txBody>
      </p:sp>
    </p:spTree>
    <p:extLst>
      <p:ext uri="{BB962C8B-B14F-4D97-AF65-F5344CB8AC3E}">
        <p14:creationId xmlns:p14="http://schemas.microsoft.com/office/powerpoint/2010/main" val="86000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(Includes data from previous studies on these sites) Again, demonstrates strong trend toward d13C depletion over time, approximating levels in unmined forest by ~10 years </a:t>
            </a:r>
          </a:p>
          <a:p>
            <a:endParaRPr lang="en-US" dirty="0"/>
          </a:p>
        </p:txBody>
      </p:sp>
      <p:sp>
        <p:nvSpPr>
          <p:cNvPr id="4" name="Slide Number Placeholder 3"/>
          <p:cNvSpPr>
            <a:spLocks noGrp="1"/>
          </p:cNvSpPr>
          <p:nvPr>
            <p:ph type="sldNum" sz="quarter" idx="10"/>
          </p:nvPr>
        </p:nvSpPr>
        <p:spPr/>
        <p:txBody>
          <a:bodyPr/>
          <a:lstStyle/>
          <a:p>
            <a:fld id="{2C19211A-BC75-4EE3-94EB-806BFDFCC31A}" type="slidenum">
              <a:rPr lang="en-US" smtClean="0"/>
              <a:pPr/>
              <a:t>12</a:t>
            </a:fld>
            <a:endParaRPr lang="en-US"/>
          </a:p>
        </p:txBody>
      </p:sp>
    </p:spTree>
    <p:extLst>
      <p:ext uri="{BB962C8B-B14F-4D97-AF65-F5344CB8AC3E}">
        <p14:creationId xmlns:p14="http://schemas.microsoft.com/office/powerpoint/2010/main" val="26635707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Similarly to the previous slide, Organic Carbon accumulates over time, with highest values in the near surface soils in the unmined forest. The </a:t>
            </a:r>
          </a:p>
        </p:txBody>
      </p:sp>
      <p:sp>
        <p:nvSpPr>
          <p:cNvPr id="4" name="Slide Number Placeholder 3"/>
          <p:cNvSpPr>
            <a:spLocks noGrp="1"/>
          </p:cNvSpPr>
          <p:nvPr>
            <p:ph type="sldNum" sz="quarter" idx="10"/>
          </p:nvPr>
        </p:nvSpPr>
        <p:spPr/>
        <p:txBody>
          <a:bodyPr/>
          <a:lstStyle/>
          <a:p>
            <a:fld id="{2C19211A-BC75-4EE3-94EB-806BFDFCC31A}" type="slidenum">
              <a:rPr lang="en-US" smtClean="0"/>
              <a:pPr/>
              <a:t>13</a:t>
            </a:fld>
            <a:endParaRPr lang="en-US"/>
          </a:p>
        </p:txBody>
      </p:sp>
    </p:spTree>
    <p:extLst>
      <p:ext uri="{BB962C8B-B14F-4D97-AF65-F5344CB8AC3E}">
        <p14:creationId xmlns:p14="http://schemas.microsoft.com/office/powerpoint/2010/main" val="40957166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Exhibits some variation, likely attributable to some regional variation in spoil chemistry. But demonstrates generally increasing soil organic matter stocks over time </a:t>
            </a:r>
          </a:p>
        </p:txBody>
      </p:sp>
      <p:sp>
        <p:nvSpPr>
          <p:cNvPr id="4" name="Slide Number Placeholder 3"/>
          <p:cNvSpPr>
            <a:spLocks noGrp="1"/>
          </p:cNvSpPr>
          <p:nvPr>
            <p:ph type="sldNum" sz="quarter" idx="10"/>
          </p:nvPr>
        </p:nvSpPr>
        <p:spPr/>
        <p:txBody>
          <a:bodyPr/>
          <a:lstStyle/>
          <a:p>
            <a:fld id="{2C19211A-BC75-4EE3-94EB-806BFDFCC31A}" type="slidenum">
              <a:rPr lang="en-US" smtClean="0"/>
              <a:pPr/>
              <a:t>14</a:t>
            </a:fld>
            <a:endParaRPr lang="en-US"/>
          </a:p>
        </p:txBody>
      </p:sp>
    </p:spTree>
    <p:extLst>
      <p:ext uri="{BB962C8B-B14F-4D97-AF65-F5344CB8AC3E}">
        <p14:creationId xmlns:p14="http://schemas.microsoft.com/office/powerpoint/2010/main" val="437758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FA10E25-0FDC-459D-8814-601EEDCA0541}" type="datetimeFigureOut">
              <a:rPr lang="en-US" smtClean="0"/>
              <a:pPr/>
              <a:t>6/17/2019</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710C87F-3B90-4CD7-A8A1-DBB2D8C853A2}" type="slidenum">
              <a:rPr lang="en-US" smtClean="0"/>
              <a:pPr/>
              <a:t>‹#›</a:t>
            </a:fld>
            <a:endParaRPr lang="en-US"/>
          </a:p>
        </p:txBody>
      </p:sp>
    </p:spTree>
    <p:extLst>
      <p:ext uri="{BB962C8B-B14F-4D97-AF65-F5344CB8AC3E}">
        <p14:creationId xmlns:p14="http://schemas.microsoft.com/office/powerpoint/2010/main" val="1032187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FA10E25-0FDC-459D-8814-601EEDCA0541}" type="datetimeFigureOut">
              <a:rPr lang="en-US" smtClean="0"/>
              <a:pPr/>
              <a:t>6/17/2019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710C87F-3B90-4CD7-A8A1-DBB2D8C853A2}" type="slidenum">
              <a:rPr lang="en-US" smtClean="0"/>
              <a:pPr/>
              <a:t>‹#›</a:t>
            </a:fld>
            <a:endParaRPr lang="en-US"/>
          </a:p>
        </p:txBody>
      </p:sp>
    </p:spTree>
    <p:extLst>
      <p:ext uri="{BB962C8B-B14F-4D97-AF65-F5344CB8AC3E}">
        <p14:creationId xmlns:p14="http://schemas.microsoft.com/office/powerpoint/2010/main" val="794232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FA10E25-0FDC-459D-8814-601EEDCA0541}" type="datetimeFigureOut">
              <a:rPr lang="en-US" smtClean="0"/>
              <a:pPr/>
              <a:t>6/17/2019</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710C87F-3B90-4CD7-A8A1-DBB2D8C853A2}"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48059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6FA10E25-0FDC-459D-8814-601EEDCA0541}" type="datetimeFigureOut">
              <a:rPr lang="en-US" smtClean="0"/>
              <a:pPr/>
              <a:t>6/17/2019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710C87F-3B90-4CD7-A8A1-DBB2D8C853A2}" type="slidenum">
              <a:rPr lang="en-US" smtClean="0"/>
              <a:pPr/>
              <a:t>‹#›</a:t>
            </a:fld>
            <a:endParaRPr lang="en-US"/>
          </a:p>
        </p:txBody>
      </p:sp>
    </p:spTree>
    <p:extLst>
      <p:ext uri="{BB962C8B-B14F-4D97-AF65-F5344CB8AC3E}">
        <p14:creationId xmlns:p14="http://schemas.microsoft.com/office/powerpoint/2010/main" val="30385131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6FA10E25-0FDC-459D-8814-601EEDCA0541}" type="datetimeFigureOut">
              <a:rPr lang="en-US" smtClean="0"/>
              <a:pPr/>
              <a:t>6/17/2019</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710C87F-3B90-4CD7-A8A1-DBB2D8C853A2}"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482334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6FA10E25-0FDC-459D-8814-601EEDCA0541}" type="datetimeFigureOut">
              <a:rPr lang="en-US" smtClean="0"/>
              <a:pPr/>
              <a:t>6/17/2019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710C87F-3B90-4CD7-A8A1-DBB2D8C853A2}" type="slidenum">
              <a:rPr lang="en-US" smtClean="0"/>
              <a:pPr/>
              <a:t>‹#›</a:t>
            </a:fld>
            <a:endParaRPr lang="en-US"/>
          </a:p>
        </p:txBody>
      </p:sp>
    </p:spTree>
    <p:extLst>
      <p:ext uri="{BB962C8B-B14F-4D97-AF65-F5344CB8AC3E}">
        <p14:creationId xmlns:p14="http://schemas.microsoft.com/office/powerpoint/2010/main" val="24310467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A10E25-0FDC-459D-8814-601EEDCA0541}" type="datetimeFigureOut">
              <a:rPr lang="en-US" smtClean="0"/>
              <a:pPr/>
              <a:t>6/17/2019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710C87F-3B90-4CD7-A8A1-DBB2D8C853A2}" type="slidenum">
              <a:rPr lang="en-US" smtClean="0"/>
              <a:pPr/>
              <a:t>‹#›</a:t>
            </a:fld>
            <a:endParaRPr lang="en-US"/>
          </a:p>
        </p:txBody>
      </p:sp>
    </p:spTree>
    <p:extLst>
      <p:ext uri="{BB962C8B-B14F-4D97-AF65-F5344CB8AC3E}">
        <p14:creationId xmlns:p14="http://schemas.microsoft.com/office/powerpoint/2010/main" val="16340078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A10E25-0FDC-459D-8814-601EEDCA0541}" type="datetimeFigureOut">
              <a:rPr lang="en-US" smtClean="0"/>
              <a:pPr/>
              <a:t>6/17/2019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710C87F-3B90-4CD7-A8A1-DBB2D8C853A2}" type="slidenum">
              <a:rPr lang="en-US" smtClean="0"/>
              <a:pPr/>
              <a:t>‹#›</a:t>
            </a:fld>
            <a:endParaRPr lang="en-US"/>
          </a:p>
        </p:txBody>
      </p:sp>
    </p:spTree>
    <p:extLst>
      <p:ext uri="{BB962C8B-B14F-4D97-AF65-F5344CB8AC3E}">
        <p14:creationId xmlns:p14="http://schemas.microsoft.com/office/powerpoint/2010/main" val="1081527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A10E25-0FDC-459D-8814-601EEDCA0541}" type="datetimeFigureOut">
              <a:rPr lang="en-US" smtClean="0"/>
              <a:pPr/>
              <a:t>6/17/2019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710C87F-3B90-4CD7-A8A1-DBB2D8C853A2}" type="slidenum">
              <a:rPr lang="en-US" smtClean="0"/>
              <a:pPr/>
              <a:t>‹#›</a:t>
            </a:fld>
            <a:endParaRPr lang="en-US"/>
          </a:p>
        </p:txBody>
      </p:sp>
    </p:spTree>
    <p:extLst>
      <p:ext uri="{BB962C8B-B14F-4D97-AF65-F5344CB8AC3E}">
        <p14:creationId xmlns:p14="http://schemas.microsoft.com/office/powerpoint/2010/main" val="1914460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FA10E25-0FDC-459D-8814-601EEDCA0541}" type="datetimeFigureOut">
              <a:rPr lang="en-US" smtClean="0"/>
              <a:pPr/>
              <a:t>6/17/2019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710C87F-3B90-4CD7-A8A1-DBB2D8C853A2}" type="slidenum">
              <a:rPr lang="en-US" smtClean="0"/>
              <a:pPr/>
              <a:t>‹#›</a:t>
            </a:fld>
            <a:endParaRPr lang="en-US"/>
          </a:p>
        </p:txBody>
      </p:sp>
    </p:spTree>
    <p:extLst>
      <p:ext uri="{BB962C8B-B14F-4D97-AF65-F5344CB8AC3E}">
        <p14:creationId xmlns:p14="http://schemas.microsoft.com/office/powerpoint/2010/main" val="3979874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FA10E25-0FDC-459D-8814-601EEDCA0541}" type="datetimeFigureOut">
              <a:rPr lang="en-US" smtClean="0"/>
              <a:pPr/>
              <a:t>6/17/2019</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710C87F-3B90-4CD7-A8A1-DBB2D8C853A2}" type="slidenum">
              <a:rPr lang="en-US" smtClean="0"/>
              <a:pPr/>
              <a:t>‹#›</a:t>
            </a:fld>
            <a:endParaRPr lang="en-US"/>
          </a:p>
        </p:txBody>
      </p:sp>
    </p:spTree>
    <p:extLst>
      <p:ext uri="{BB962C8B-B14F-4D97-AF65-F5344CB8AC3E}">
        <p14:creationId xmlns:p14="http://schemas.microsoft.com/office/powerpoint/2010/main" val="18719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A10E25-0FDC-459D-8814-601EEDCA0541}" type="datetimeFigureOut">
              <a:rPr lang="en-US" smtClean="0"/>
              <a:pPr/>
              <a:t>6/17/2019</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710C87F-3B90-4CD7-A8A1-DBB2D8C853A2}" type="slidenum">
              <a:rPr lang="en-US" smtClean="0"/>
              <a:pPr/>
              <a:t>‹#›</a:t>
            </a:fld>
            <a:endParaRPr lang="en-US"/>
          </a:p>
        </p:txBody>
      </p:sp>
    </p:spTree>
    <p:extLst>
      <p:ext uri="{BB962C8B-B14F-4D97-AF65-F5344CB8AC3E}">
        <p14:creationId xmlns:p14="http://schemas.microsoft.com/office/powerpoint/2010/main" val="2694601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FA10E25-0FDC-459D-8814-601EEDCA0541}" type="datetimeFigureOut">
              <a:rPr lang="en-US" smtClean="0"/>
              <a:pPr/>
              <a:t>6/17/2019</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710C87F-3B90-4CD7-A8A1-DBB2D8C853A2}" type="slidenum">
              <a:rPr lang="en-US" smtClean="0"/>
              <a:pPr/>
              <a:t>‹#›</a:t>
            </a:fld>
            <a:endParaRPr lang="en-US"/>
          </a:p>
        </p:txBody>
      </p:sp>
    </p:spTree>
    <p:extLst>
      <p:ext uri="{BB962C8B-B14F-4D97-AF65-F5344CB8AC3E}">
        <p14:creationId xmlns:p14="http://schemas.microsoft.com/office/powerpoint/2010/main" val="2066531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A10E25-0FDC-459D-8814-601EEDCA0541}" type="datetimeFigureOut">
              <a:rPr lang="en-US" smtClean="0"/>
              <a:pPr/>
              <a:t>6/17/2019</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710C87F-3B90-4CD7-A8A1-DBB2D8C853A2}" type="slidenum">
              <a:rPr lang="en-US" smtClean="0"/>
              <a:pPr/>
              <a:t>‹#›</a:t>
            </a:fld>
            <a:endParaRPr lang="en-US"/>
          </a:p>
        </p:txBody>
      </p:sp>
    </p:spTree>
    <p:extLst>
      <p:ext uri="{BB962C8B-B14F-4D97-AF65-F5344CB8AC3E}">
        <p14:creationId xmlns:p14="http://schemas.microsoft.com/office/powerpoint/2010/main" val="17017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FA10E25-0FDC-459D-8814-601EEDCA0541}" type="datetimeFigureOut">
              <a:rPr lang="en-US" smtClean="0"/>
              <a:pPr/>
              <a:t>6/17/2019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710C87F-3B90-4CD7-A8A1-DBB2D8C853A2}" type="slidenum">
              <a:rPr lang="en-US" smtClean="0"/>
              <a:pPr/>
              <a:t>‹#›</a:t>
            </a:fld>
            <a:endParaRPr lang="en-US"/>
          </a:p>
        </p:txBody>
      </p:sp>
    </p:spTree>
    <p:extLst>
      <p:ext uri="{BB962C8B-B14F-4D97-AF65-F5344CB8AC3E}">
        <p14:creationId xmlns:p14="http://schemas.microsoft.com/office/powerpoint/2010/main" val="2116060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FA10E25-0FDC-459D-8814-601EEDCA0541}" type="datetimeFigureOut">
              <a:rPr lang="en-US" smtClean="0"/>
              <a:pPr/>
              <a:t>6/17/2019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710C87F-3B90-4CD7-A8A1-DBB2D8C853A2}" type="slidenum">
              <a:rPr lang="en-US" smtClean="0"/>
              <a:pPr/>
              <a:t>‹#›</a:t>
            </a:fld>
            <a:endParaRPr lang="en-US"/>
          </a:p>
        </p:txBody>
      </p:sp>
    </p:spTree>
    <p:extLst>
      <p:ext uri="{BB962C8B-B14F-4D97-AF65-F5344CB8AC3E}">
        <p14:creationId xmlns:p14="http://schemas.microsoft.com/office/powerpoint/2010/main" val="4096881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FA10E25-0FDC-459D-8814-601EEDCA0541}" type="datetimeFigureOut">
              <a:rPr lang="en-US" smtClean="0"/>
              <a:pPr/>
              <a:t>6/17/2019</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710C87F-3B90-4CD7-A8A1-DBB2D8C853A2}" type="slidenum">
              <a:rPr lang="en-US" smtClean="0"/>
              <a:pPr/>
              <a:t>‹#›</a:t>
            </a:fld>
            <a:endParaRPr lang="en-US"/>
          </a:p>
        </p:txBody>
      </p:sp>
    </p:spTree>
    <p:extLst>
      <p:ext uri="{BB962C8B-B14F-4D97-AF65-F5344CB8AC3E}">
        <p14:creationId xmlns:p14="http://schemas.microsoft.com/office/powerpoint/2010/main" val="36255657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445C8-0DF2-41BC-A709-ECA36948DB4C}"/>
              </a:ext>
            </a:extLst>
          </p:cNvPr>
          <p:cNvSpPr>
            <a:spLocks noGrp="1"/>
          </p:cNvSpPr>
          <p:nvPr>
            <p:ph type="ctrTitle"/>
          </p:nvPr>
        </p:nvSpPr>
        <p:spPr/>
        <p:txBody>
          <a:bodyPr>
            <a:normAutofit fontScale="90000"/>
          </a:bodyPr>
          <a:lstStyle/>
          <a:p>
            <a:r>
              <a:rPr lang="en-US" dirty="0"/>
              <a:t>Development of Mine Soils in a </a:t>
            </a:r>
            <a:r>
              <a:rPr lang="en-US" dirty="0" err="1"/>
              <a:t>Chronosequence</a:t>
            </a:r>
            <a:r>
              <a:rPr lang="en-US" dirty="0"/>
              <a:t> of FRA-reclaimed sites in Eastern Kentucky</a:t>
            </a:r>
          </a:p>
        </p:txBody>
      </p:sp>
      <p:sp>
        <p:nvSpPr>
          <p:cNvPr id="3" name="Subtitle 2">
            <a:extLst>
              <a:ext uri="{FF2B5EF4-FFF2-40B4-BE49-F238E27FC236}">
                <a16:creationId xmlns:a16="http://schemas.microsoft.com/office/drawing/2014/main" id="{ADFD8750-F1AD-4411-8425-06CC77A4BD9E}"/>
              </a:ext>
            </a:extLst>
          </p:cNvPr>
          <p:cNvSpPr>
            <a:spLocks noGrp="1"/>
          </p:cNvSpPr>
          <p:nvPr>
            <p:ph type="subTitle" idx="1"/>
          </p:nvPr>
        </p:nvSpPr>
        <p:spPr/>
        <p:txBody>
          <a:bodyPr/>
          <a:lstStyle/>
          <a:p>
            <a:r>
              <a:rPr lang="en-US" dirty="0"/>
              <a:t>Kenton Sena, Kevin Yeager, John Lhotka, and Chris Barton</a:t>
            </a:r>
          </a:p>
        </p:txBody>
      </p:sp>
      <p:pic>
        <p:nvPicPr>
          <p:cNvPr id="5" name="Picture 4" descr="A close up of a logo&#10;&#10;Description generated with very high confidence">
            <a:extLst>
              <a:ext uri="{FF2B5EF4-FFF2-40B4-BE49-F238E27FC236}">
                <a16:creationId xmlns:a16="http://schemas.microsoft.com/office/drawing/2014/main" id="{CF1136ED-BD91-4872-A9C8-F20107DFEDEA}"/>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09284" y="6080760"/>
            <a:ext cx="1747173" cy="777240"/>
          </a:xfrm>
          <a:prstGeom prst="rect">
            <a:avLst/>
          </a:prstGeom>
        </p:spPr>
      </p:pic>
      <p:pic>
        <p:nvPicPr>
          <p:cNvPr id="1034" name="Picture 10" descr="University of Kentucky Logo">
            <a:extLst>
              <a:ext uri="{FF2B5EF4-FFF2-40B4-BE49-F238E27FC236}">
                <a16:creationId xmlns:a16="http://schemas.microsoft.com/office/drawing/2014/main" id="{B4932C1E-BEB0-4DF7-BEEA-1F34A4F92CA9}"/>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9388242" y="6080760"/>
            <a:ext cx="2803758" cy="777240"/>
          </a:xfrm>
          <a:prstGeom prst="rect">
            <a:avLst/>
          </a:prstGeom>
          <a:solidFill>
            <a:srgbClr val="2E3192"/>
          </a:solidFill>
          <a:effectLst/>
        </p:spPr>
      </p:pic>
      <p:pic>
        <p:nvPicPr>
          <p:cNvPr id="10" name="Picture 9" descr="A close up of a logo&#10;&#10;Description generated with very high confidence">
            <a:extLst>
              <a:ext uri="{FF2B5EF4-FFF2-40B4-BE49-F238E27FC236}">
                <a16:creationId xmlns:a16="http://schemas.microsoft.com/office/drawing/2014/main" id="{C1AC22F6-C0FB-41F5-8651-EB1C4FE6E496}"/>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901912" y="6080760"/>
            <a:ext cx="3640875" cy="776504"/>
          </a:xfrm>
          <a:prstGeom prst="rect">
            <a:avLst/>
          </a:prstGeom>
        </p:spPr>
      </p:pic>
    </p:spTree>
    <p:extLst>
      <p:ext uri="{BB962C8B-B14F-4D97-AF65-F5344CB8AC3E}">
        <p14:creationId xmlns:p14="http://schemas.microsoft.com/office/powerpoint/2010/main" val="1632196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FF2F5-4CC7-4AAF-8087-87657AECA74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CB009D8-AE6A-4B91-85AA-D3FF82BD9EDF}"/>
              </a:ext>
            </a:extLst>
          </p:cNvPr>
          <p:cNvSpPr>
            <a:spLocks noGrp="1"/>
          </p:cNvSpPr>
          <p:nvPr>
            <p:ph idx="1"/>
          </p:nvPr>
        </p:nvSpPr>
        <p:spPr/>
        <p:txBody>
          <a:bodyPr/>
          <a:lstStyle/>
          <a:p>
            <a:endParaRPr lang="en-US"/>
          </a:p>
        </p:txBody>
      </p:sp>
      <p:graphicFrame>
        <p:nvGraphicFramePr>
          <p:cNvPr id="4" name="Chart 3">
            <a:extLst>
              <a:ext uri="{FF2B5EF4-FFF2-40B4-BE49-F238E27FC236}">
                <a16:creationId xmlns:a16="http://schemas.microsoft.com/office/drawing/2014/main" id="{68B8D6C3-1B17-46B7-85A1-17A0852EBA77}"/>
              </a:ext>
            </a:extLst>
          </p:cNvPr>
          <p:cNvGraphicFramePr>
            <a:graphicFrameLocks/>
          </p:cNvGraphicFramePr>
          <p:nvPr>
            <p:extLst>
              <p:ext uri="{D42A27DB-BD31-4B8C-83A1-F6EECF244321}">
                <p14:modId xmlns:p14="http://schemas.microsoft.com/office/powerpoint/2010/main" val="3966946749"/>
              </p:ext>
            </p:extLst>
          </p:nvPr>
        </p:nvGraphicFramePr>
        <p:xfrm>
          <a:off x="2246489" y="624110"/>
          <a:ext cx="9572978" cy="56097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73569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3E4DA-B24A-4C30-B3BD-55D5B112186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079E919-2A4A-4E31-BE07-E292B37433DA}"/>
              </a:ext>
            </a:extLst>
          </p:cNvPr>
          <p:cNvSpPr>
            <a:spLocks noGrp="1"/>
          </p:cNvSpPr>
          <p:nvPr>
            <p:ph idx="1"/>
          </p:nvPr>
        </p:nvSpPr>
        <p:spPr/>
        <p:txBody>
          <a:bodyPr/>
          <a:lstStyle/>
          <a:p>
            <a:endParaRPr lang="en-US"/>
          </a:p>
        </p:txBody>
      </p:sp>
      <p:graphicFrame>
        <p:nvGraphicFramePr>
          <p:cNvPr id="4" name="Chart 3">
            <a:extLst>
              <a:ext uri="{FF2B5EF4-FFF2-40B4-BE49-F238E27FC236}">
                <a16:creationId xmlns:a16="http://schemas.microsoft.com/office/drawing/2014/main" id="{2BA421E1-22AC-4F9E-A236-2F782B46BE53}"/>
              </a:ext>
            </a:extLst>
          </p:cNvPr>
          <p:cNvGraphicFramePr/>
          <p:nvPr>
            <p:extLst>
              <p:ext uri="{D42A27DB-BD31-4B8C-83A1-F6EECF244321}">
                <p14:modId xmlns:p14="http://schemas.microsoft.com/office/powerpoint/2010/main" val="1588914043"/>
              </p:ext>
            </p:extLst>
          </p:nvPr>
        </p:nvGraphicFramePr>
        <p:xfrm>
          <a:off x="1617785" y="624110"/>
          <a:ext cx="10175630" cy="56097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9220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2D76C-5770-41CC-A14C-74345A3C8A5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7C1268B-6D23-4CB6-90D8-5CCC9164B219}"/>
              </a:ext>
            </a:extLst>
          </p:cNvPr>
          <p:cNvSpPr>
            <a:spLocks noGrp="1"/>
          </p:cNvSpPr>
          <p:nvPr>
            <p:ph idx="1"/>
          </p:nvPr>
        </p:nvSpPr>
        <p:spPr/>
        <p:txBody>
          <a:bodyPr/>
          <a:lstStyle/>
          <a:p>
            <a:endParaRPr lang="en-US"/>
          </a:p>
        </p:txBody>
      </p:sp>
      <p:grpSp>
        <p:nvGrpSpPr>
          <p:cNvPr id="4" name="Group 3">
            <a:extLst>
              <a:ext uri="{FF2B5EF4-FFF2-40B4-BE49-F238E27FC236}">
                <a16:creationId xmlns:a16="http://schemas.microsoft.com/office/drawing/2014/main" id="{576D1D3D-2217-4FF9-979A-8B1D7F16795E}"/>
              </a:ext>
            </a:extLst>
          </p:cNvPr>
          <p:cNvGrpSpPr/>
          <p:nvPr/>
        </p:nvGrpSpPr>
        <p:grpSpPr>
          <a:xfrm>
            <a:off x="2729346" y="420624"/>
            <a:ext cx="8229600" cy="6016752"/>
            <a:chOff x="2729346" y="420624"/>
            <a:chExt cx="8229600" cy="6016752"/>
          </a:xfrm>
        </p:grpSpPr>
        <p:graphicFrame>
          <p:nvGraphicFramePr>
            <p:cNvPr id="5" name="Chart 4">
              <a:extLst>
                <a:ext uri="{FF2B5EF4-FFF2-40B4-BE49-F238E27FC236}">
                  <a16:creationId xmlns:a16="http://schemas.microsoft.com/office/drawing/2014/main" id="{234137F8-E45E-4A47-90F0-695063DAB6F8}"/>
                </a:ext>
              </a:extLst>
            </p:cNvPr>
            <p:cNvGraphicFramePr/>
            <p:nvPr>
              <p:extLst>
                <p:ext uri="{D42A27DB-BD31-4B8C-83A1-F6EECF244321}">
                  <p14:modId xmlns:p14="http://schemas.microsoft.com/office/powerpoint/2010/main" val="8130605"/>
                </p:ext>
              </p:extLst>
            </p:nvPr>
          </p:nvGraphicFramePr>
          <p:xfrm>
            <a:off x="2729346" y="420624"/>
            <a:ext cx="8229600" cy="6016752"/>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41B1A4A5-9118-4171-8856-3A116892D328}"/>
                </a:ext>
              </a:extLst>
            </p:cNvPr>
            <p:cNvSpPr txBox="1"/>
            <p:nvPr/>
          </p:nvSpPr>
          <p:spPr>
            <a:xfrm>
              <a:off x="6486301" y="1066800"/>
              <a:ext cx="2124299" cy="646331"/>
            </a:xfrm>
            <a:prstGeom prst="rect">
              <a:avLst/>
            </a:prstGeom>
            <a:noFill/>
          </p:spPr>
          <p:txBody>
            <a:bodyPr wrap="none" rtlCol="0">
              <a:spAutoFit/>
            </a:bodyPr>
            <a:lstStyle/>
            <a:p>
              <a:r>
                <a:rPr lang="en-US" sz="1200" dirty="0"/>
                <a:t>y = 0.0314x</a:t>
              </a:r>
              <a:r>
                <a:rPr lang="en-US" sz="1200" baseline="30000" dirty="0"/>
                <a:t>2</a:t>
              </a:r>
              <a:r>
                <a:rPr lang="en-US" sz="1200" dirty="0"/>
                <a:t> – 0.872x – 21.455</a:t>
              </a:r>
            </a:p>
            <a:p>
              <a:r>
                <a:rPr lang="en-US" sz="1200" dirty="0"/>
                <a:t>R</a:t>
              </a:r>
              <a:r>
                <a:rPr lang="en-US" sz="1200" baseline="30000" dirty="0"/>
                <a:t>2</a:t>
              </a:r>
              <a:r>
                <a:rPr lang="en-US" sz="1200" dirty="0"/>
                <a:t> = 0.9517</a:t>
              </a:r>
            </a:p>
            <a:p>
              <a:r>
                <a:rPr lang="en-US" sz="1200" dirty="0"/>
                <a:t>p = 0.0005</a:t>
              </a:r>
            </a:p>
          </p:txBody>
        </p:sp>
        <p:grpSp>
          <p:nvGrpSpPr>
            <p:cNvPr id="7" name="Group 6">
              <a:extLst>
                <a:ext uri="{FF2B5EF4-FFF2-40B4-BE49-F238E27FC236}">
                  <a16:creationId xmlns:a16="http://schemas.microsoft.com/office/drawing/2014/main" id="{C03AF647-01B9-45F6-A8CA-8CA34CC639B0}"/>
                </a:ext>
              </a:extLst>
            </p:cNvPr>
            <p:cNvGrpSpPr/>
            <p:nvPr/>
          </p:nvGrpSpPr>
          <p:grpSpPr>
            <a:xfrm>
              <a:off x="6400800" y="637401"/>
              <a:ext cx="838200" cy="276999"/>
              <a:chOff x="3200400" y="1780401"/>
              <a:chExt cx="838200" cy="276999"/>
            </a:xfrm>
          </p:grpSpPr>
          <p:pic>
            <p:nvPicPr>
              <p:cNvPr id="11" name="Picture 2">
                <a:extLst>
                  <a:ext uri="{FF2B5EF4-FFF2-40B4-BE49-F238E27FC236}">
                    <a16:creationId xmlns:a16="http://schemas.microsoft.com/office/drawing/2014/main" id="{4284146F-F238-466A-A1C0-C28EFE04AC86}"/>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200400" y="1824444"/>
                <a:ext cx="195263" cy="188913"/>
              </a:xfrm>
              <a:prstGeom prst="rect">
                <a:avLst/>
              </a:prstGeom>
              <a:noFill/>
              <a:ln w="9525">
                <a:noFill/>
                <a:miter lim="800000"/>
                <a:headEnd/>
                <a:tailEnd/>
              </a:ln>
            </p:spPr>
          </p:pic>
          <p:sp>
            <p:nvSpPr>
              <p:cNvPr id="12" name="TextBox 11">
                <a:extLst>
                  <a:ext uri="{FF2B5EF4-FFF2-40B4-BE49-F238E27FC236}">
                    <a16:creationId xmlns:a16="http://schemas.microsoft.com/office/drawing/2014/main" id="{A2B9FED8-7AC8-4FA1-8973-BD443C6BD333}"/>
                  </a:ext>
                </a:extLst>
              </p:cNvPr>
              <p:cNvSpPr txBox="1"/>
              <p:nvPr/>
            </p:nvSpPr>
            <p:spPr>
              <a:xfrm>
                <a:off x="3305707" y="1780401"/>
                <a:ext cx="732893" cy="276999"/>
              </a:xfrm>
              <a:prstGeom prst="rect">
                <a:avLst/>
              </a:prstGeom>
              <a:noFill/>
            </p:spPr>
            <p:txBody>
              <a:bodyPr wrap="none" rtlCol="0">
                <a:spAutoFit/>
              </a:bodyPr>
              <a:lstStyle/>
              <a:p>
                <a:r>
                  <a:rPr lang="en-US" sz="1200" dirty="0">
                    <a:latin typeface="Symbol" pitchFamily="18" charset="2"/>
                  </a:rPr>
                  <a:t>d</a:t>
                </a:r>
                <a:r>
                  <a:rPr lang="en-US" sz="1200" baseline="30000" dirty="0"/>
                  <a:t>13</a:t>
                </a:r>
                <a:r>
                  <a:rPr lang="en-US" sz="1200" dirty="0"/>
                  <a:t>C (</a:t>
                </a:r>
                <a:r>
                  <a:rPr lang="en-US" sz="1200" dirty="0">
                    <a:latin typeface="Calibri"/>
                  </a:rPr>
                  <a:t>‰)</a:t>
                </a:r>
                <a:endParaRPr lang="en-US" sz="1200" dirty="0"/>
              </a:p>
            </p:txBody>
          </p:sp>
        </p:grpSp>
        <p:grpSp>
          <p:nvGrpSpPr>
            <p:cNvPr id="8" name="Group 7">
              <a:extLst>
                <a:ext uri="{FF2B5EF4-FFF2-40B4-BE49-F238E27FC236}">
                  <a16:creationId xmlns:a16="http://schemas.microsoft.com/office/drawing/2014/main" id="{213C5E96-E95F-461A-9A82-7537A398A9A6}"/>
                </a:ext>
              </a:extLst>
            </p:cNvPr>
            <p:cNvGrpSpPr/>
            <p:nvPr/>
          </p:nvGrpSpPr>
          <p:grpSpPr>
            <a:xfrm>
              <a:off x="6248400" y="838200"/>
              <a:ext cx="1828800" cy="276999"/>
              <a:chOff x="3276600" y="2009001"/>
              <a:chExt cx="1828800" cy="276999"/>
            </a:xfrm>
          </p:grpSpPr>
          <p:pic>
            <p:nvPicPr>
              <p:cNvPr id="9" name="Picture 3">
                <a:extLst>
                  <a:ext uri="{FF2B5EF4-FFF2-40B4-BE49-F238E27FC236}">
                    <a16:creationId xmlns:a16="http://schemas.microsoft.com/office/drawing/2014/main" id="{9F8AAED4-F19C-45C0-9E38-2E0412C8F346}"/>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276600" y="2057400"/>
                <a:ext cx="311150" cy="152400"/>
              </a:xfrm>
              <a:prstGeom prst="rect">
                <a:avLst/>
              </a:prstGeom>
              <a:noFill/>
              <a:ln w="9525">
                <a:noFill/>
                <a:miter lim="800000"/>
                <a:headEnd/>
                <a:tailEnd/>
              </a:ln>
            </p:spPr>
          </p:pic>
          <p:sp>
            <p:nvSpPr>
              <p:cNvPr id="10" name="TextBox 9">
                <a:extLst>
                  <a:ext uri="{FF2B5EF4-FFF2-40B4-BE49-F238E27FC236}">
                    <a16:creationId xmlns:a16="http://schemas.microsoft.com/office/drawing/2014/main" id="{0F04CCA6-A893-4B6E-B6D2-4B05A760018D}"/>
                  </a:ext>
                </a:extLst>
              </p:cNvPr>
              <p:cNvSpPr txBox="1"/>
              <p:nvPr/>
            </p:nvSpPr>
            <p:spPr>
              <a:xfrm>
                <a:off x="3530353" y="2009001"/>
                <a:ext cx="1575047" cy="276999"/>
              </a:xfrm>
              <a:prstGeom prst="rect">
                <a:avLst/>
              </a:prstGeom>
              <a:noFill/>
            </p:spPr>
            <p:txBody>
              <a:bodyPr wrap="none" rtlCol="0">
                <a:spAutoFit/>
              </a:bodyPr>
              <a:lstStyle/>
              <a:p>
                <a:r>
                  <a:rPr lang="en-US" sz="1200" dirty="0"/>
                  <a:t>Robinson Forest (± SE)</a:t>
                </a:r>
              </a:p>
            </p:txBody>
          </p:sp>
        </p:grpSp>
      </p:grpSp>
      <p:sp>
        <p:nvSpPr>
          <p:cNvPr id="13" name="TextBox 12">
            <a:extLst>
              <a:ext uri="{FF2B5EF4-FFF2-40B4-BE49-F238E27FC236}">
                <a16:creationId xmlns:a16="http://schemas.microsoft.com/office/drawing/2014/main" id="{3AE971E5-D67B-4D08-A1E1-DF014DD0EF1D}"/>
              </a:ext>
            </a:extLst>
          </p:cNvPr>
          <p:cNvSpPr txBox="1"/>
          <p:nvPr/>
        </p:nvSpPr>
        <p:spPr>
          <a:xfrm>
            <a:off x="8582975" y="6465177"/>
            <a:ext cx="2375971" cy="276999"/>
          </a:xfrm>
          <a:prstGeom prst="rect">
            <a:avLst/>
          </a:prstGeom>
          <a:noFill/>
        </p:spPr>
        <p:txBody>
          <a:bodyPr wrap="none" rtlCol="0">
            <a:spAutoFit/>
          </a:bodyPr>
          <a:lstStyle/>
          <a:p>
            <a:r>
              <a:rPr lang="en-US" sz="1200" dirty="0"/>
              <a:t>Figure credit: Sena et al. 2018</a:t>
            </a:r>
          </a:p>
        </p:txBody>
      </p:sp>
    </p:spTree>
    <p:extLst>
      <p:ext uri="{BB962C8B-B14F-4D97-AF65-F5344CB8AC3E}">
        <p14:creationId xmlns:p14="http://schemas.microsoft.com/office/powerpoint/2010/main" val="4074739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A0AD4-776E-476B-908F-9D8D4623085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3237C85-AD27-4D1D-9137-67B3DF1948F0}"/>
              </a:ext>
            </a:extLst>
          </p:cNvPr>
          <p:cNvSpPr>
            <a:spLocks noGrp="1"/>
          </p:cNvSpPr>
          <p:nvPr>
            <p:ph idx="1"/>
          </p:nvPr>
        </p:nvSpPr>
        <p:spPr/>
        <p:txBody>
          <a:bodyPr/>
          <a:lstStyle/>
          <a:p>
            <a:endParaRPr lang="en-US"/>
          </a:p>
        </p:txBody>
      </p:sp>
      <p:graphicFrame>
        <p:nvGraphicFramePr>
          <p:cNvPr id="4" name="Chart 3">
            <a:extLst>
              <a:ext uri="{FF2B5EF4-FFF2-40B4-BE49-F238E27FC236}">
                <a16:creationId xmlns:a16="http://schemas.microsoft.com/office/drawing/2014/main" id="{FAB6739A-3FB2-436B-A1DC-86AAB1C717C4}"/>
              </a:ext>
            </a:extLst>
          </p:cNvPr>
          <p:cNvGraphicFramePr/>
          <p:nvPr>
            <p:extLst>
              <p:ext uri="{D42A27DB-BD31-4B8C-83A1-F6EECF244321}">
                <p14:modId xmlns:p14="http://schemas.microsoft.com/office/powerpoint/2010/main" val="4159829083"/>
              </p:ext>
            </p:extLst>
          </p:nvPr>
        </p:nvGraphicFramePr>
        <p:xfrm>
          <a:off x="1899138" y="624110"/>
          <a:ext cx="9605474" cy="56097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58877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2A9A9-72BA-4F75-9E37-31CCAADA6F1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F51F2E-6194-4479-B595-CE249B21A9CC}"/>
              </a:ext>
            </a:extLst>
          </p:cNvPr>
          <p:cNvSpPr>
            <a:spLocks noGrp="1"/>
          </p:cNvSpPr>
          <p:nvPr>
            <p:ph idx="1"/>
          </p:nvPr>
        </p:nvSpPr>
        <p:spPr/>
        <p:txBody>
          <a:bodyPr/>
          <a:lstStyle/>
          <a:p>
            <a:endParaRPr lang="en-US"/>
          </a:p>
        </p:txBody>
      </p:sp>
      <p:graphicFrame>
        <p:nvGraphicFramePr>
          <p:cNvPr id="4" name="Chart 3">
            <a:extLst>
              <a:ext uri="{FF2B5EF4-FFF2-40B4-BE49-F238E27FC236}">
                <a16:creationId xmlns:a16="http://schemas.microsoft.com/office/drawing/2014/main" id="{A201AED7-C3FA-4373-836F-2A2AA01C294B}"/>
              </a:ext>
            </a:extLst>
          </p:cNvPr>
          <p:cNvGraphicFramePr/>
          <p:nvPr>
            <p:extLst>
              <p:ext uri="{D42A27DB-BD31-4B8C-83A1-F6EECF244321}">
                <p14:modId xmlns:p14="http://schemas.microsoft.com/office/powerpoint/2010/main" val="33038645"/>
              </p:ext>
            </p:extLst>
          </p:nvPr>
        </p:nvGraphicFramePr>
        <p:xfrm>
          <a:off x="2446866" y="304800"/>
          <a:ext cx="8458200" cy="6248399"/>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1068A5EE-159D-4B5D-AB42-ADEFC6CAC0D6}"/>
              </a:ext>
            </a:extLst>
          </p:cNvPr>
          <p:cNvSpPr txBox="1"/>
          <p:nvPr/>
        </p:nvSpPr>
        <p:spPr>
          <a:xfrm>
            <a:off x="8529095" y="6553199"/>
            <a:ext cx="2375971" cy="276999"/>
          </a:xfrm>
          <a:prstGeom prst="rect">
            <a:avLst/>
          </a:prstGeom>
          <a:noFill/>
        </p:spPr>
        <p:txBody>
          <a:bodyPr wrap="none" rtlCol="0">
            <a:spAutoFit/>
          </a:bodyPr>
          <a:lstStyle/>
          <a:p>
            <a:r>
              <a:rPr lang="en-US" sz="1200" dirty="0"/>
              <a:t>Figure credit: Sena et al. 2018</a:t>
            </a:r>
          </a:p>
        </p:txBody>
      </p:sp>
    </p:spTree>
    <p:extLst>
      <p:ext uri="{BB962C8B-B14F-4D97-AF65-F5344CB8AC3E}">
        <p14:creationId xmlns:p14="http://schemas.microsoft.com/office/powerpoint/2010/main" val="1993156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F3F56-89B7-4752-B346-D9B6C73C43E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8B4515F-5F6C-4089-9E44-69C1DB05B086}"/>
              </a:ext>
            </a:extLst>
          </p:cNvPr>
          <p:cNvSpPr>
            <a:spLocks noGrp="1"/>
          </p:cNvSpPr>
          <p:nvPr>
            <p:ph idx="1"/>
          </p:nvPr>
        </p:nvSpPr>
        <p:spPr/>
        <p:txBody>
          <a:bodyPr/>
          <a:lstStyle/>
          <a:p>
            <a:endParaRPr lang="en-US" dirty="0"/>
          </a:p>
        </p:txBody>
      </p:sp>
      <p:grpSp>
        <p:nvGrpSpPr>
          <p:cNvPr id="4" name="Group 3">
            <a:extLst>
              <a:ext uri="{FF2B5EF4-FFF2-40B4-BE49-F238E27FC236}">
                <a16:creationId xmlns:a16="http://schemas.microsoft.com/office/drawing/2014/main" id="{F829D7EC-D4C2-4984-A45E-64DD3880596D}"/>
              </a:ext>
            </a:extLst>
          </p:cNvPr>
          <p:cNvGrpSpPr/>
          <p:nvPr/>
        </p:nvGrpSpPr>
        <p:grpSpPr>
          <a:xfrm>
            <a:off x="1520687" y="539825"/>
            <a:ext cx="9642613" cy="5830829"/>
            <a:chOff x="1942455" y="673100"/>
            <a:chExt cx="7595245" cy="5830829"/>
          </a:xfrm>
        </p:grpSpPr>
        <p:graphicFrame>
          <p:nvGraphicFramePr>
            <p:cNvPr id="5" name="Chart 4">
              <a:extLst>
                <a:ext uri="{FF2B5EF4-FFF2-40B4-BE49-F238E27FC236}">
                  <a16:creationId xmlns:a16="http://schemas.microsoft.com/office/drawing/2014/main" id="{73248AB3-2521-4660-93FC-6E1A31B5A98D}"/>
                </a:ext>
              </a:extLst>
            </p:cNvPr>
            <p:cNvGraphicFramePr>
              <a:graphicFrameLocks/>
            </p:cNvGraphicFramePr>
            <p:nvPr>
              <p:extLst>
                <p:ext uri="{D42A27DB-BD31-4B8C-83A1-F6EECF244321}">
                  <p14:modId xmlns:p14="http://schemas.microsoft.com/office/powerpoint/2010/main" val="2560966261"/>
                </p:ext>
              </p:extLst>
            </p:nvPr>
          </p:nvGraphicFramePr>
          <p:xfrm>
            <a:off x="2514600" y="673100"/>
            <a:ext cx="7023100" cy="52959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E25DBA8D-BFFB-4BC5-ABE7-C43B52D479CE}"/>
                </a:ext>
              </a:extLst>
            </p:cNvPr>
            <p:cNvSpPr txBox="1"/>
            <p:nvPr/>
          </p:nvSpPr>
          <p:spPr>
            <a:xfrm>
              <a:off x="3980873" y="6042264"/>
              <a:ext cx="3996315" cy="461665"/>
            </a:xfrm>
            <a:prstGeom prst="rect">
              <a:avLst/>
            </a:prstGeom>
            <a:noFill/>
          </p:spPr>
          <p:txBody>
            <a:bodyPr wrap="square" rtlCol="0">
              <a:spAutoFit/>
            </a:bodyPr>
            <a:lstStyle/>
            <a:p>
              <a:r>
                <a:rPr lang="en-US" sz="2400" dirty="0"/>
                <a:t>Years since reclamation </a:t>
              </a:r>
            </a:p>
          </p:txBody>
        </p:sp>
        <p:sp>
          <p:nvSpPr>
            <p:cNvPr id="7" name="TextBox 6">
              <a:extLst>
                <a:ext uri="{FF2B5EF4-FFF2-40B4-BE49-F238E27FC236}">
                  <a16:creationId xmlns:a16="http://schemas.microsoft.com/office/drawing/2014/main" id="{1B638DC7-008F-4247-B472-2A726D01C372}"/>
                </a:ext>
              </a:extLst>
            </p:cNvPr>
            <p:cNvSpPr txBox="1"/>
            <p:nvPr/>
          </p:nvSpPr>
          <p:spPr>
            <a:xfrm rot="16200000">
              <a:off x="401636" y="3165768"/>
              <a:ext cx="3543303" cy="461665"/>
            </a:xfrm>
            <a:prstGeom prst="rect">
              <a:avLst/>
            </a:prstGeom>
            <a:noFill/>
          </p:spPr>
          <p:txBody>
            <a:bodyPr wrap="square" rtlCol="0">
              <a:spAutoFit/>
            </a:bodyPr>
            <a:lstStyle/>
            <a:p>
              <a:r>
                <a:rPr lang="en-US" sz="2400" dirty="0"/>
                <a:t>White Oak C (kg ha</a:t>
              </a:r>
              <a:r>
                <a:rPr lang="en-US" sz="2400" baseline="30000" dirty="0"/>
                <a:t>-1</a:t>
              </a:r>
              <a:r>
                <a:rPr lang="en-US" sz="2400" dirty="0"/>
                <a:t>)</a:t>
              </a:r>
            </a:p>
          </p:txBody>
        </p:sp>
      </p:grpSp>
    </p:spTree>
    <p:extLst>
      <p:ext uri="{BB962C8B-B14F-4D97-AF65-F5344CB8AC3E}">
        <p14:creationId xmlns:p14="http://schemas.microsoft.com/office/powerpoint/2010/main" val="2845321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9F561-75AE-4DBC-A54E-A368D667D7A0}"/>
              </a:ext>
            </a:extLst>
          </p:cNvPr>
          <p:cNvSpPr>
            <a:spLocks noGrp="1"/>
          </p:cNvSpPr>
          <p:nvPr>
            <p:ph type="title"/>
          </p:nvPr>
        </p:nvSpPr>
        <p:spPr/>
        <p:txBody>
          <a:bodyPr/>
          <a:lstStyle/>
          <a:p>
            <a:r>
              <a:rPr lang="en-US" dirty="0"/>
              <a:t>Discussion </a:t>
            </a:r>
          </a:p>
        </p:txBody>
      </p:sp>
      <p:sp>
        <p:nvSpPr>
          <p:cNvPr id="3" name="Content Placeholder 2">
            <a:extLst>
              <a:ext uri="{FF2B5EF4-FFF2-40B4-BE49-F238E27FC236}">
                <a16:creationId xmlns:a16="http://schemas.microsoft.com/office/drawing/2014/main" id="{5637F1F9-174E-4132-9552-4BE428D7E929}"/>
              </a:ext>
            </a:extLst>
          </p:cNvPr>
          <p:cNvSpPr>
            <a:spLocks noGrp="1"/>
          </p:cNvSpPr>
          <p:nvPr>
            <p:ph idx="1"/>
          </p:nvPr>
        </p:nvSpPr>
        <p:spPr/>
        <p:txBody>
          <a:bodyPr/>
          <a:lstStyle/>
          <a:p>
            <a:r>
              <a:rPr lang="en-US" dirty="0"/>
              <a:t>Depletion of base cations over time and nearer the surface is consistent with generally observed weathering patterns. Fresh mine spoil rapidly weathers, releasing higher concentrations of dissolved solids in the first few years after placement. </a:t>
            </a:r>
          </a:p>
          <a:p>
            <a:r>
              <a:rPr lang="en-US" dirty="0"/>
              <a:t>Accumulation of organic matter is evidenced best by </a:t>
            </a:r>
            <a:r>
              <a:rPr lang="en-US" dirty="0">
                <a:latin typeface="Symbol" pitchFamily="18" charset="2"/>
              </a:rPr>
              <a:t>d</a:t>
            </a:r>
            <a:r>
              <a:rPr lang="en-US" baseline="30000" dirty="0"/>
              <a:t>13</a:t>
            </a:r>
            <a:r>
              <a:rPr lang="en-US" dirty="0"/>
              <a:t>C depletion, which is more sensitive to the differences between inorganic and organic carbon than some other measurements. </a:t>
            </a:r>
          </a:p>
          <a:p>
            <a:r>
              <a:rPr lang="en-US" dirty="0"/>
              <a:t>In general, site effects are apparent. This is consistent with previous studies, and is thought to be related to regional variation in mine spoil properties. </a:t>
            </a:r>
          </a:p>
        </p:txBody>
      </p:sp>
    </p:spTree>
    <p:extLst>
      <p:ext uri="{BB962C8B-B14F-4D97-AF65-F5344CB8AC3E}">
        <p14:creationId xmlns:p14="http://schemas.microsoft.com/office/powerpoint/2010/main" val="927635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C8F65-54E5-430C-8F63-D3A18B51C642}"/>
              </a:ext>
            </a:extLst>
          </p:cNvPr>
          <p:cNvSpPr>
            <a:spLocks noGrp="1"/>
          </p:cNvSpPr>
          <p:nvPr>
            <p:ph type="title"/>
          </p:nvPr>
        </p:nvSpPr>
        <p:spPr/>
        <p:txBody>
          <a:bodyPr/>
          <a:lstStyle/>
          <a:p>
            <a:r>
              <a:rPr lang="en-US" dirty="0"/>
              <a:t>Questions? </a:t>
            </a:r>
          </a:p>
        </p:txBody>
      </p:sp>
      <p:pic>
        <p:nvPicPr>
          <p:cNvPr id="6" name="Content Placeholder 5" descr="Silas Napping.jpg"/>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2371241" y="1550484"/>
            <a:ext cx="6187115" cy="4640336"/>
          </a:xfrm>
        </p:spPr>
      </p:pic>
      <p:sp>
        <p:nvSpPr>
          <p:cNvPr id="1026" name="AutoShape 2" descr="https://mail.google.com/mail/u/1?ui=2&amp;ik=f4cefe7720&amp;attid=0.1.1&amp;permmsgid=msg-f:1635420188027940251&amp;th=16b22dff05e86d9b&amp;view=fimg&amp;sz=s0-l75-ft&amp;attbid=ANGjdJ98qCZuyn_m4I6mdnPEb9aQODi0mxeY1maaGcBQlvcDBK__p5lQtRaNm8NHUVWErRoG9W1_8Qr0-8hRfGprmsmaHtJmIF65W3zvKkf52cvo4yy1GzmEp3YD4CI&amp;disp=emb"/>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https://mail.google.com/mail/u/1?ui=2&amp;ik=f4cefe7720&amp;attid=0.1.1&amp;permmsgid=msg-f:1635420188027940251&amp;th=16b22dff05e86d9b&amp;view=fimg&amp;sz=s0-l75-ft&amp;attbid=ANGjdJ98qCZuyn_m4I6mdnPEb9aQODi0mxeY1maaGcBQlvcDBK__p5lQtRaNm8NHUVWErRoG9W1_8Qr0-8hRfGprmsmaHtJmIF65W3zvKkf52cvo4yy1GzmEp3YD4CI&amp;disp=emb"/>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629341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79BAD-9C35-4B35-8177-6CD788F59350}"/>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AEEE7B59-68CD-4EE7-9F1B-5ACD187720AD}"/>
              </a:ext>
            </a:extLst>
          </p:cNvPr>
          <p:cNvSpPr>
            <a:spLocks noGrp="1"/>
          </p:cNvSpPr>
          <p:nvPr>
            <p:ph idx="1"/>
          </p:nvPr>
        </p:nvSpPr>
        <p:spPr/>
        <p:txBody>
          <a:bodyPr/>
          <a:lstStyle/>
          <a:p>
            <a:r>
              <a:rPr lang="en-US" dirty="0"/>
              <a:t>Native soils are frequently not retained for use in reclamation in Appalachia. </a:t>
            </a:r>
          </a:p>
          <a:p>
            <a:r>
              <a:rPr lang="en-US" dirty="0"/>
              <a:t>Conventionally reclaimed sites are typically reclaimed with high-compaction grading and mine-run spoils </a:t>
            </a:r>
          </a:p>
          <a:p>
            <a:r>
              <a:rPr lang="en-US" dirty="0"/>
              <a:t>FRA-reclaimed sites should be reclaimed with low-compaction techniques and weathered brown sandstone </a:t>
            </a:r>
          </a:p>
          <a:p>
            <a:pPr lvl="1"/>
            <a:r>
              <a:rPr lang="en-US" dirty="0"/>
              <a:t>Little to no organic matter</a:t>
            </a:r>
          </a:p>
          <a:p>
            <a:pPr lvl="1"/>
            <a:r>
              <a:rPr lang="en-US" dirty="0"/>
              <a:t>Low microbial activity </a:t>
            </a:r>
          </a:p>
          <a:p>
            <a:pPr lvl="1"/>
            <a:r>
              <a:rPr lang="en-US" dirty="0"/>
              <a:t>High levels of dissolved solids </a:t>
            </a:r>
          </a:p>
          <a:p>
            <a:endParaRPr lang="en-US" dirty="0"/>
          </a:p>
        </p:txBody>
      </p:sp>
    </p:spTree>
    <p:extLst>
      <p:ext uri="{BB962C8B-B14F-4D97-AF65-F5344CB8AC3E}">
        <p14:creationId xmlns:p14="http://schemas.microsoft.com/office/powerpoint/2010/main" val="904309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4CEF1-A014-4A16-9CDB-13C14D86FC26}"/>
              </a:ext>
            </a:extLst>
          </p:cNvPr>
          <p:cNvSpPr>
            <a:spLocks noGrp="1"/>
          </p:cNvSpPr>
          <p:nvPr>
            <p:ph type="title"/>
          </p:nvPr>
        </p:nvSpPr>
        <p:spPr/>
        <p:txBody>
          <a:bodyPr/>
          <a:lstStyle/>
          <a:p>
            <a:r>
              <a:rPr lang="en-US" dirty="0"/>
              <a:t>Context</a:t>
            </a:r>
          </a:p>
        </p:txBody>
      </p:sp>
      <p:sp>
        <p:nvSpPr>
          <p:cNvPr id="3" name="Content Placeholder 2">
            <a:extLst>
              <a:ext uri="{FF2B5EF4-FFF2-40B4-BE49-F238E27FC236}">
                <a16:creationId xmlns:a16="http://schemas.microsoft.com/office/drawing/2014/main" id="{2C66BDF1-2E34-4492-A011-14DFDBA006C2}"/>
              </a:ext>
            </a:extLst>
          </p:cNvPr>
          <p:cNvSpPr>
            <a:spLocks noGrp="1"/>
          </p:cNvSpPr>
          <p:nvPr>
            <p:ph idx="1"/>
          </p:nvPr>
        </p:nvSpPr>
        <p:spPr/>
        <p:txBody>
          <a:bodyPr/>
          <a:lstStyle/>
          <a:p>
            <a:r>
              <a:rPr lang="en-US" dirty="0"/>
              <a:t>Development of soil structure and function is critical to ecosystem restoration</a:t>
            </a:r>
          </a:p>
          <a:p>
            <a:pPr lvl="1"/>
            <a:r>
              <a:rPr lang="en-US" dirty="0"/>
              <a:t>Soil microbial community assembly</a:t>
            </a:r>
          </a:p>
          <a:p>
            <a:pPr lvl="1"/>
            <a:r>
              <a:rPr lang="en-US" dirty="0"/>
              <a:t>Formation of soil structure, aggregates</a:t>
            </a:r>
          </a:p>
          <a:p>
            <a:pPr lvl="1"/>
            <a:r>
              <a:rPr lang="en-US" dirty="0"/>
              <a:t>Accumulation of soil organic matter</a:t>
            </a:r>
          </a:p>
          <a:p>
            <a:pPr lvl="1"/>
            <a:r>
              <a:rPr lang="en-US" dirty="0"/>
              <a:t>Nutrient and moisture retention </a:t>
            </a:r>
          </a:p>
          <a:p>
            <a:pPr lvl="1"/>
            <a:endParaRPr lang="en-US" dirty="0"/>
          </a:p>
        </p:txBody>
      </p:sp>
    </p:spTree>
    <p:extLst>
      <p:ext uri="{BB962C8B-B14F-4D97-AF65-F5344CB8AC3E}">
        <p14:creationId xmlns:p14="http://schemas.microsoft.com/office/powerpoint/2010/main" val="193525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AE069-947F-4A98-883D-57FAB1E120CE}"/>
              </a:ext>
            </a:extLst>
          </p:cNvPr>
          <p:cNvSpPr>
            <a:spLocks noGrp="1"/>
          </p:cNvSpPr>
          <p:nvPr>
            <p:ph type="title"/>
          </p:nvPr>
        </p:nvSpPr>
        <p:spPr/>
        <p:txBody>
          <a:bodyPr/>
          <a:lstStyle/>
          <a:p>
            <a:r>
              <a:rPr lang="en-US" dirty="0"/>
              <a:t>Project Goals	</a:t>
            </a:r>
          </a:p>
        </p:txBody>
      </p:sp>
      <p:sp>
        <p:nvSpPr>
          <p:cNvPr id="3" name="Content Placeholder 2">
            <a:extLst>
              <a:ext uri="{FF2B5EF4-FFF2-40B4-BE49-F238E27FC236}">
                <a16:creationId xmlns:a16="http://schemas.microsoft.com/office/drawing/2014/main" id="{872A99BB-0329-42CF-8049-015D76100BC2}"/>
              </a:ext>
            </a:extLst>
          </p:cNvPr>
          <p:cNvSpPr>
            <a:spLocks noGrp="1"/>
          </p:cNvSpPr>
          <p:nvPr>
            <p:ph idx="1"/>
          </p:nvPr>
        </p:nvSpPr>
        <p:spPr/>
        <p:txBody>
          <a:bodyPr/>
          <a:lstStyle/>
          <a:p>
            <a:r>
              <a:rPr lang="en-US" dirty="0"/>
              <a:t>Using a </a:t>
            </a:r>
            <a:r>
              <a:rPr lang="en-US" dirty="0" err="1"/>
              <a:t>chronosequence</a:t>
            </a:r>
            <a:r>
              <a:rPr lang="en-US" dirty="0"/>
              <a:t> of mine sites (0, 10, 12, 15, 18 </a:t>
            </a:r>
            <a:r>
              <a:rPr lang="en-US" dirty="0" err="1"/>
              <a:t>yrs</a:t>
            </a:r>
            <a:r>
              <a:rPr lang="en-US" dirty="0"/>
              <a:t> after reclamation) and a ~90 </a:t>
            </a:r>
            <a:r>
              <a:rPr lang="en-US" dirty="0" err="1"/>
              <a:t>yr</a:t>
            </a:r>
            <a:r>
              <a:rPr lang="en-US" dirty="0"/>
              <a:t> unmined forested stand (Robinson Forest), assess changes in soil chemistry and texture over depth and time </a:t>
            </a:r>
          </a:p>
          <a:p>
            <a:endParaRPr lang="en-US" dirty="0"/>
          </a:p>
        </p:txBody>
      </p:sp>
    </p:spTree>
    <p:extLst>
      <p:ext uri="{BB962C8B-B14F-4D97-AF65-F5344CB8AC3E}">
        <p14:creationId xmlns:p14="http://schemas.microsoft.com/office/powerpoint/2010/main" val="3826395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F4C104D-5F30-4811-9376-566B26E4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8FFCA9-C1C4-4E52-A5D0-E4793F012EB7}"/>
              </a:ext>
            </a:extLst>
          </p:cNvPr>
          <p:cNvSpPr>
            <a:spLocks noGrp="1"/>
          </p:cNvSpPr>
          <p:nvPr>
            <p:ph type="title"/>
          </p:nvPr>
        </p:nvSpPr>
        <p:spPr>
          <a:xfrm>
            <a:off x="649224" y="645106"/>
            <a:ext cx="3650279" cy="1259894"/>
          </a:xfrm>
        </p:spPr>
        <p:txBody>
          <a:bodyPr>
            <a:normAutofit/>
          </a:bodyPr>
          <a:lstStyle/>
          <a:p>
            <a:r>
              <a:rPr lang="en-US" dirty="0"/>
              <a:t>Study sites</a:t>
            </a:r>
          </a:p>
        </p:txBody>
      </p:sp>
      <p:sp>
        <p:nvSpPr>
          <p:cNvPr id="13" name="Rectangle 12">
            <a:extLst>
              <a:ext uri="{FF2B5EF4-FFF2-40B4-BE49-F238E27FC236}">
                <a16:creationId xmlns:a16="http://schemas.microsoft.com/office/drawing/2014/main" id="{0815E34B-5D02-4E01-A936-E8E1C0AB6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18F782CE-6A37-4C17-ABCB-025D271D698B}"/>
              </a:ext>
            </a:extLst>
          </p:cNvPr>
          <p:cNvSpPr>
            <a:spLocks noGrp="1"/>
          </p:cNvSpPr>
          <p:nvPr>
            <p:ph idx="1"/>
          </p:nvPr>
        </p:nvSpPr>
        <p:spPr>
          <a:xfrm>
            <a:off x="649225" y="2133600"/>
            <a:ext cx="3650278" cy="3759253"/>
          </a:xfrm>
        </p:spPr>
        <p:txBody>
          <a:bodyPr>
            <a:normAutofit/>
          </a:bodyPr>
          <a:lstStyle/>
          <a:p>
            <a:r>
              <a:rPr lang="en-US" dirty="0"/>
              <a:t>10, 12 </a:t>
            </a:r>
            <a:r>
              <a:rPr lang="en-US" dirty="0" err="1"/>
              <a:t>yr</a:t>
            </a:r>
            <a:r>
              <a:rPr lang="en-US" dirty="0"/>
              <a:t> (Bent Mountain. Pike County, KY) and 15, 18 </a:t>
            </a:r>
            <a:r>
              <a:rPr lang="en-US" dirty="0" err="1"/>
              <a:t>yr</a:t>
            </a:r>
            <a:r>
              <a:rPr lang="en-US" dirty="0"/>
              <a:t> (Starfire Mine, Breathitt County, KY)</a:t>
            </a:r>
          </a:p>
          <a:p>
            <a:r>
              <a:rPr lang="en-US" dirty="0"/>
              <a:t>Controls (Robinson Forest, fresh mine spoil from Starfire Mine) </a:t>
            </a:r>
          </a:p>
        </p:txBody>
      </p:sp>
      <p:pic>
        <p:nvPicPr>
          <p:cNvPr id="6" name="Picture 5" descr="A picture containing text, map&#10;&#10;Description generated with very high confidence">
            <a:extLst>
              <a:ext uri="{FF2B5EF4-FFF2-40B4-BE49-F238E27FC236}">
                <a16:creationId xmlns:a16="http://schemas.microsoft.com/office/drawing/2014/main" id="{FE95C6F1-F9F6-4DD8-AABC-A59FD93505A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795298" y="85199"/>
            <a:ext cx="6482301" cy="6482301"/>
          </a:xfrm>
          <a:prstGeom prst="rect">
            <a:avLst/>
          </a:prstGeom>
        </p:spPr>
      </p:pic>
      <p:sp>
        <p:nvSpPr>
          <p:cNvPr id="15" name="Freeform 11">
            <a:extLst>
              <a:ext uri="{FF2B5EF4-FFF2-40B4-BE49-F238E27FC236}">
                <a16:creationId xmlns:a16="http://schemas.microsoft.com/office/drawing/2014/main" id="{7DE3414B-B032-4710-A468-D3285E38C5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4D904721-451A-4240-A363-D029FCB5815A}"/>
              </a:ext>
            </a:extLst>
          </p:cNvPr>
          <p:cNvSpPr txBox="1"/>
          <p:nvPr/>
        </p:nvSpPr>
        <p:spPr>
          <a:xfrm>
            <a:off x="8901628" y="6567500"/>
            <a:ext cx="2375971" cy="276999"/>
          </a:xfrm>
          <a:prstGeom prst="rect">
            <a:avLst/>
          </a:prstGeom>
          <a:noFill/>
        </p:spPr>
        <p:txBody>
          <a:bodyPr wrap="none" rtlCol="0">
            <a:spAutoFit/>
          </a:bodyPr>
          <a:lstStyle/>
          <a:p>
            <a:r>
              <a:rPr lang="en-US" sz="1200" dirty="0"/>
              <a:t>Figure credit: Sena et al. 2018</a:t>
            </a:r>
          </a:p>
        </p:txBody>
      </p:sp>
    </p:spTree>
    <p:extLst>
      <p:ext uri="{BB962C8B-B14F-4D97-AF65-F5344CB8AC3E}">
        <p14:creationId xmlns:p14="http://schemas.microsoft.com/office/powerpoint/2010/main" val="1119395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7AF8E-BED2-46B5-A32A-646570194A84}"/>
              </a:ext>
            </a:extLst>
          </p:cNvPr>
          <p:cNvSpPr>
            <a:spLocks noGrp="1"/>
          </p:cNvSpPr>
          <p:nvPr>
            <p:ph type="title"/>
          </p:nvPr>
        </p:nvSpPr>
        <p:spPr/>
        <p:txBody>
          <a:bodyPr/>
          <a:lstStyle/>
          <a:p>
            <a:r>
              <a:rPr lang="en-US" dirty="0"/>
              <a:t>Methods</a:t>
            </a:r>
          </a:p>
        </p:txBody>
      </p:sp>
      <p:sp>
        <p:nvSpPr>
          <p:cNvPr id="3" name="Content Placeholder 2">
            <a:extLst>
              <a:ext uri="{FF2B5EF4-FFF2-40B4-BE49-F238E27FC236}">
                <a16:creationId xmlns:a16="http://schemas.microsoft.com/office/drawing/2014/main" id="{A8B5998E-33E1-4B0C-83E7-8271D078FB69}"/>
              </a:ext>
            </a:extLst>
          </p:cNvPr>
          <p:cNvSpPr>
            <a:spLocks noGrp="1"/>
          </p:cNvSpPr>
          <p:nvPr>
            <p:ph idx="1"/>
          </p:nvPr>
        </p:nvSpPr>
        <p:spPr/>
        <p:txBody>
          <a:bodyPr/>
          <a:lstStyle/>
          <a:p>
            <a:r>
              <a:rPr lang="en-US" dirty="0"/>
              <a:t>Samples for “high resolution” analysis (2 cm increments from 0 – 20 cm; 5 cm increments from 20 – 50 cm) collected from soil pits</a:t>
            </a:r>
          </a:p>
          <a:p>
            <a:r>
              <a:rPr lang="en-US" dirty="0"/>
              <a:t>Three cores for “low resolution” (0-10 cm, 10-40 cm, 40-50 cm) collected using soil auger</a:t>
            </a:r>
          </a:p>
          <a:p>
            <a:r>
              <a:rPr lang="en-US" dirty="0"/>
              <a:t>Analyzed for Al, Mn, Fe, Mg, K, Ca, Na, d15N, d13C, %N, %C, %OC, texture</a:t>
            </a:r>
          </a:p>
        </p:txBody>
      </p:sp>
    </p:spTree>
    <p:extLst>
      <p:ext uri="{BB962C8B-B14F-4D97-AF65-F5344CB8AC3E}">
        <p14:creationId xmlns:p14="http://schemas.microsoft.com/office/powerpoint/2010/main" val="685298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8749-80EC-4B3F-AC25-F605080FAE76}"/>
              </a:ext>
            </a:extLst>
          </p:cNvPr>
          <p:cNvSpPr>
            <a:spLocks noGrp="1"/>
          </p:cNvSpPr>
          <p:nvPr>
            <p:ph type="title"/>
          </p:nvPr>
        </p:nvSpPr>
        <p:spPr/>
        <p:txBody>
          <a:bodyPr/>
          <a:lstStyle/>
          <a:p>
            <a:r>
              <a:rPr lang="en-US" dirty="0"/>
              <a:t>Results</a:t>
            </a:r>
          </a:p>
        </p:txBody>
      </p:sp>
      <p:sp>
        <p:nvSpPr>
          <p:cNvPr id="3" name="Content Placeholder 2">
            <a:extLst>
              <a:ext uri="{FF2B5EF4-FFF2-40B4-BE49-F238E27FC236}">
                <a16:creationId xmlns:a16="http://schemas.microsoft.com/office/drawing/2014/main" id="{652245B0-BBFE-4448-A0C6-946CCB9586D9}"/>
              </a:ext>
            </a:extLst>
          </p:cNvPr>
          <p:cNvSpPr>
            <a:spLocks noGrp="1"/>
          </p:cNvSpPr>
          <p:nvPr>
            <p:ph idx="1"/>
          </p:nvPr>
        </p:nvSpPr>
        <p:spPr/>
        <p:txBody>
          <a:bodyPr/>
          <a:lstStyle/>
          <a:p>
            <a:endParaRPr lang="en-US"/>
          </a:p>
        </p:txBody>
      </p:sp>
      <p:graphicFrame>
        <p:nvGraphicFramePr>
          <p:cNvPr id="4" name="Chart 3">
            <a:extLst>
              <a:ext uri="{FF2B5EF4-FFF2-40B4-BE49-F238E27FC236}">
                <a16:creationId xmlns:a16="http://schemas.microsoft.com/office/drawing/2014/main" id="{A9BE6812-9F97-4251-912B-B7764DCE0AC3}"/>
              </a:ext>
            </a:extLst>
          </p:cNvPr>
          <p:cNvGraphicFramePr/>
          <p:nvPr>
            <p:extLst>
              <p:ext uri="{D42A27DB-BD31-4B8C-83A1-F6EECF244321}">
                <p14:modId xmlns:p14="http://schemas.microsoft.com/office/powerpoint/2010/main" val="4199186450"/>
              </p:ext>
            </p:extLst>
          </p:nvPr>
        </p:nvGraphicFramePr>
        <p:xfrm>
          <a:off x="1219200" y="1363580"/>
          <a:ext cx="10285412" cy="487031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79402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4F24D-0872-4E33-8B73-FB9C9756B2F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3A41F05-76D0-4F64-A63F-08D94CCAFBF4}"/>
              </a:ext>
            </a:extLst>
          </p:cNvPr>
          <p:cNvSpPr>
            <a:spLocks noGrp="1"/>
          </p:cNvSpPr>
          <p:nvPr>
            <p:ph idx="1"/>
          </p:nvPr>
        </p:nvSpPr>
        <p:spPr/>
        <p:txBody>
          <a:bodyPr/>
          <a:lstStyle/>
          <a:p>
            <a:endParaRPr lang="en-US"/>
          </a:p>
        </p:txBody>
      </p:sp>
      <p:grpSp>
        <p:nvGrpSpPr>
          <p:cNvPr id="4" name="Group 3">
            <a:extLst>
              <a:ext uri="{FF2B5EF4-FFF2-40B4-BE49-F238E27FC236}">
                <a16:creationId xmlns:a16="http://schemas.microsoft.com/office/drawing/2014/main" id="{472EAD3F-83B8-463A-BDBD-618BBC46DC3A}"/>
              </a:ext>
            </a:extLst>
          </p:cNvPr>
          <p:cNvGrpSpPr/>
          <p:nvPr/>
        </p:nvGrpSpPr>
        <p:grpSpPr>
          <a:xfrm>
            <a:off x="2503055" y="419100"/>
            <a:ext cx="8077200" cy="6019800"/>
            <a:chOff x="609600" y="454152"/>
            <a:chExt cx="8077200" cy="6019800"/>
          </a:xfrm>
        </p:grpSpPr>
        <p:grpSp>
          <p:nvGrpSpPr>
            <p:cNvPr id="5" name="Group 4">
              <a:extLst>
                <a:ext uri="{FF2B5EF4-FFF2-40B4-BE49-F238E27FC236}">
                  <a16:creationId xmlns:a16="http://schemas.microsoft.com/office/drawing/2014/main" id="{727C3917-3557-4576-A8BB-D128AE9B439B}"/>
                </a:ext>
              </a:extLst>
            </p:cNvPr>
            <p:cNvGrpSpPr/>
            <p:nvPr/>
          </p:nvGrpSpPr>
          <p:grpSpPr>
            <a:xfrm>
              <a:off x="609600" y="454152"/>
              <a:ext cx="8077200" cy="6019800"/>
              <a:chOff x="609600" y="454152"/>
              <a:chExt cx="8077200" cy="6019800"/>
            </a:xfrm>
          </p:grpSpPr>
          <p:grpSp>
            <p:nvGrpSpPr>
              <p:cNvPr id="8" name="Group 7">
                <a:extLst>
                  <a:ext uri="{FF2B5EF4-FFF2-40B4-BE49-F238E27FC236}">
                    <a16:creationId xmlns:a16="http://schemas.microsoft.com/office/drawing/2014/main" id="{A4BDECC8-4471-4108-9F33-C59DFEE92F3D}"/>
                  </a:ext>
                </a:extLst>
              </p:cNvPr>
              <p:cNvGrpSpPr/>
              <p:nvPr/>
            </p:nvGrpSpPr>
            <p:grpSpPr>
              <a:xfrm>
                <a:off x="4572000" y="454152"/>
                <a:ext cx="4114800" cy="6019800"/>
                <a:chOff x="457200" y="457200"/>
                <a:chExt cx="4114800" cy="6019800"/>
              </a:xfrm>
            </p:grpSpPr>
            <p:graphicFrame>
              <p:nvGraphicFramePr>
                <p:cNvPr id="15" name="Chart 14">
                  <a:extLst>
                    <a:ext uri="{FF2B5EF4-FFF2-40B4-BE49-F238E27FC236}">
                      <a16:creationId xmlns:a16="http://schemas.microsoft.com/office/drawing/2014/main" id="{0F722B58-D400-40B9-BEF7-329D7A64C90A}"/>
                    </a:ext>
                  </a:extLst>
                </p:cNvPr>
                <p:cNvGraphicFramePr/>
                <p:nvPr/>
              </p:nvGraphicFramePr>
              <p:xfrm>
                <a:off x="457200" y="457200"/>
                <a:ext cx="4114800" cy="6019800"/>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Box 15">
                  <a:extLst>
                    <a:ext uri="{FF2B5EF4-FFF2-40B4-BE49-F238E27FC236}">
                      <a16:creationId xmlns:a16="http://schemas.microsoft.com/office/drawing/2014/main" id="{C9EA0D0C-AF3E-4533-8DA9-D120E0CF565B}"/>
                    </a:ext>
                  </a:extLst>
                </p:cNvPr>
                <p:cNvSpPr txBox="1"/>
                <p:nvPr/>
              </p:nvSpPr>
              <p:spPr>
                <a:xfrm>
                  <a:off x="2971800" y="5221069"/>
                  <a:ext cx="1478290" cy="646331"/>
                </a:xfrm>
                <a:prstGeom prst="rect">
                  <a:avLst/>
                </a:prstGeom>
                <a:noFill/>
              </p:spPr>
              <p:txBody>
                <a:bodyPr wrap="none" rtlCol="0">
                  <a:spAutoFit/>
                </a:bodyPr>
                <a:lstStyle/>
                <a:p>
                  <a:r>
                    <a:rPr lang="en-US" sz="1200" dirty="0"/>
                    <a:t>y = 1.7852x + 19.502</a:t>
                  </a:r>
                </a:p>
                <a:p>
                  <a:r>
                    <a:rPr lang="en-US" sz="1200" dirty="0"/>
                    <a:t>R</a:t>
                  </a:r>
                  <a:r>
                    <a:rPr lang="en-US" sz="1200" baseline="30000" dirty="0"/>
                    <a:t>2</a:t>
                  </a:r>
                  <a:r>
                    <a:rPr lang="en-US" sz="1200" dirty="0"/>
                    <a:t> = 0.6931</a:t>
                  </a:r>
                </a:p>
                <a:p>
                  <a:r>
                    <a:rPr lang="en-US" sz="1200" dirty="0"/>
                    <a:t>p = 0.0004</a:t>
                  </a:r>
                </a:p>
              </p:txBody>
            </p:sp>
            <p:grpSp>
              <p:nvGrpSpPr>
                <p:cNvPr id="17" name="Group 16">
                  <a:extLst>
                    <a:ext uri="{FF2B5EF4-FFF2-40B4-BE49-F238E27FC236}">
                      <a16:creationId xmlns:a16="http://schemas.microsoft.com/office/drawing/2014/main" id="{015ED49B-9721-4960-8553-2B7B7C44C8AB}"/>
                    </a:ext>
                  </a:extLst>
                </p:cNvPr>
                <p:cNvGrpSpPr/>
                <p:nvPr/>
              </p:nvGrpSpPr>
              <p:grpSpPr>
                <a:xfrm>
                  <a:off x="2996016" y="5029200"/>
                  <a:ext cx="768274" cy="276999"/>
                  <a:chOff x="-2788910" y="1676400"/>
                  <a:chExt cx="768274" cy="276999"/>
                </a:xfrm>
              </p:grpSpPr>
              <p:pic>
                <p:nvPicPr>
                  <p:cNvPr id="18" name="Picture 2">
                    <a:extLst>
                      <a:ext uri="{FF2B5EF4-FFF2-40B4-BE49-F238E27FC236}">
                        <a16:creationId xmlns:a16="http://schemas.microsoft.com/office/drawing/2014/main" id="{0EAC341A-CA5F-4F18-AD05-B2DCEA514358}"/>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788910" y="1716087"/>
                    <a:ext cx="195263" cy="188913"/>
                  </a:xfrm>
                  <a:prstGeom prst="rect">
                    <a:avLst/>
                  </a:prstGeom>
                  <a:noFill/>
                  <a:ln w="9525">
                    <a:noFill/>
                    <a:miter lim="800000"/>
                    <a:headEnd/>
                    <a:tailEnd/>
                  </a:ln>
                </p:spPr>
              </p:pic>
              <p:sp>
                <p:nvSpPr>
                  <p:cNvPr id="19" name="TextBox 18">
                    <a:extLst>
                      <a:ext uri="{FF2B5EF4-FFF2-40B4-BE49-F238E27FC236}">
                        <a16:creationId xmlns:a16="http://schemas.microsoft.com/office/drawing/2014/main" id="{A1ABFBC1-8487-4557-B7EB-AA13940DF7A4}"/>
                      </a:ext>
                    </a:extLst>
                  </p:cNvPr>
                  <p:cNvSpPr txBox="1"/>
                  <p:nvPr/>
                </p:nvSpPr>
                <p:spPr>
                  <a:xfrm>
                    <a:off x="-2636510" y="1676400"/>
                    <a:ext cx="615874" cy="276999"/>
                  </a:xfrm>
                  <a:prstGeom prst="rect">
                    <a:avLst/>
                  </a:prstGeom>
                  <a:noFill/>
                </p:spPr>
                <p:txBody>
                  <a:bodyPr wrap="none" rtlCol="0">
                    <a:spAutoFit/>
                  </a:bodyPr>
                  <a:lstStyle/>
                  <a:p>
                    <a:r>
                      <a:rPr lang="en-US" sz="1200" dirty="0"/>
                      <a:t>Silt (%)</a:t>
                    </a:r>
                  </a:p>
                </p:txBody>
              </p:sp>
            </p:grpSp>
          </p:grpSp>
          <p:grpSp>
            <p:nvGrpSpPr>
              <p:cNvPr id="9" name="Group 8">
                <a:extLst>
                  <a:ext uri="{FF2B5EF4-FFF2-40B4-BE49-F238E27FC236}">
                    <a16:creationId xmlns:a16="http://schemas.microsoft.com/office/drawing/2014/main" id="{124C1281-4B46-4EB4-9084-8724773271AC}"/>
                  </a:ext>
                </a:extLst>
              </p:cNvPr>
              <p:cNvGrpSpPr/>
              <p:nvPr/>
            </p:nvGrpSpPr>
            <p:grpSpPr>
              <a:xfrm>
                <a:off x="609600" y="457200"/>
                <a:ext cx="4114800" cy="6016752"/>
                <a:chOff x="609600" y="457200"/>
                <a:chExt cx="4114800" cy="6016752"/>
              </a:xfrm>
            </p:grpSpPr>
            <p:graphicFrame>
              <p:nvGraphicFramePr>
                <p:cNvPr id="10" name="Chart 9">
                  <a:extLst>
                    <a:ext uri="{FF2B5EF4-FFF2-40B4-BE49-F238E27FC236}">
                      <a16:creationId xmlns:a16="http://schemas.microsoft.com/office/drawing/2014/main" id="{3058CC55-5FC6-492E-8BE2-3A56A8567033}"/>
                    </a:ext>
                  </a:extLst>
                </p:cNvPr>
                <p:cNvGraphicFramePr/>
                <p:nvPr/>
              </p:nvGraphicFramePr>
              <p:xfrm>
                <a:off x="609600" y="457200"/>
                <a:ext cx="4114800" cy="6016752"/>
              </p:xfrm>
              <a:graphic>
                <a:graphicData uri="http://schemas.openxmlformats.org/drawingml/2006/chart">
                  <c:chart xmlns:c="http://schemas.openxmlformats.org/drawingml/2006/chart" xmlns:r="http://schemas.openxmlformats.org/officeDocument/2006/relationships" r:id="rId5"/>
                </a:graphicData>
              </a:graphic>
            </p:graphicFrame>
            <p:sp>
              <p:nvSpPr>
                <p:cNvPr id="11" name="TextBox 10">
                  <a:extLst>
                    <a:ext uri="{FF2B5EF4-FFF2-40B4-BE49-F238E27FC236}">
                      <a16:creationId xmlns:a16="http://schemas.microsoft.com/office/drawing/2014/main" id="{7A312687-4A80-4F0A-BDCA-2396CC5645BE}"/>
                    </a:ext>
                  </a:extLst>
                </p:cNvPr>
                <p:cNvSpPr txBox="1"/>
                <p:nvPr/>
              </p:nvSpPr>
              <p:spPr>
                <a:xfrm>
                  <a:off x="1295400" y="5144869"/>
                  <a:ext cx="1524776" cy="646331"/>
                </a:xfrm>
                <a:prstGeom prst="rect">
                  <a:avLst/>
                </a:prstGeom>
                <a:noFill/>
              </p:spPr>
              <p:txBody>
                <a:bodyPr wrap="none" rtlCol="0">
                  <a:spAutoFit/>
                </a:bodyPr>
                <a:lstStyle/>
                <a:p>
                  <a:r>
                    <a:rPr lang="en-US" sz="1200" dirty="0"/>
                    <a:t>y = -1.6184x + 71.695</a:t>
                  </a:r>
                </a:p>
                <a:p>
                  <a:r>
                    <a:rPr lang="en-US" sz="1200" dirty="0"/>
                    <a:t>R</a:t>
                  </a:r>
                  <a:r>
                    <a:rPr lang="en-US" sz="1200" baseline="30000" dirty="0"/>
                    <a:t>2</a:t>
                  </a:r>
                  <a:r>
                    <a:rPr lang="en-US" sz="1200" dirty="0"/>
                    <a:t> = 0.5909</a:t>
                  </a:r>
                </a:p>
                <a:p>
                  <a:r>
                    <a:rPr lang="en-US" sz="1200" dirty="0"/>
                    <a:t>p = 0.0021</a:t>
                  </a:r>
                </a:p>
              </p:txBody>
            </p:sp>
            <p:grpSp>
              <p:nvGrpSpPr>
                <p:cNvPr id="12" name="Group 7">
                  <a:extLst>
                    <a:ext uri="{FF2B5EF4-FFF2-40B4-BE49-F238E27FC236}">
                      <a16:creationId xmlns:a16="http://schemas.microsoft.com/office/drawing/2014/main" id="{2DB603BB-51BA-4A5A-B8F8-9F4E2B25E42D}"/>
                    </a:ext>
                  </a:extLst>
                </p:cNvPr>
                <p:cNvGrpSpPr/>
                <p:nvPr/>
              </p:nvGrpSpPr>
              <p:grpSpPr>
                <a:xfrm>
                  <a:off x="1329316" y="4904601"/>
                  <a:ext cx="880484" cy="276999"/>
                  <a:chOff x="1295400" y="4373880"/>
                  <a:chExt cx="880484" cy="276999"/>
                </a:xfrm>
              </p:grpSpPr>
              <p:pic>
                <p:nvPicPr>
                  <p:cNvPr id="13" name="Picture 2">
                    <a:extLst>
                      <a:ext uri="{FF2B5EF4-FFF2-40B4-BE49-F238E27FC236}">
                        <a16:creationId xmlns:a16="http://schemas.microsoft.com/office/drawing/2014/main" id="{D3D2B491-DC98-4990-A866-321715F4A35F}"/>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295400" y="4419600"/>
                    <a:ext cx="195263" cy="188913"/>
                  </a:xfrm>
                  <a:prstGeom prst="rect">
                    <a:avLst/>
                  </a:prstGeom>
                  <a:noFill/>
                  <a:ln w="9525">
                    <a:noFill/>
                    <a:miter lim="800000"/>
                    <a:headEnd/>
                    <a:tailEnd/>
                  </a:ln>
                </p:spPr>
              </p:pic>
              <p:sp>
                <p:nvSpPr>
                  <p:cNvPr id="14" name="TextBox 13">
                    <a:extLst>
                      <a:ext uri="{FF2B5EF4-FFF2-40B4-BE49-F238E27FC236}">
                        <a16:creationId xmlns:a16="http://schemas.microsoft.com/office/drawing/2014/main" id="{8194B3B9-0580-4771-ABB4-DE0F723D1E5E}"/>
                      </a:ext>
                    </a:extLst>
                  </p:cNvPr>
                  <p:cNvSpPr txBox="1"/>
                  <p:nvPr/>
                </p:nvSpPr>
                <p:spPr>
                  <a:xfrm>
                    <a:off x="1447800" y="4373880"/>
                    <a:ext cx="728084" cy="276999"/>
                  </a:xfrm>
                  <a:prstGeom prst="rect">
                    <a:avLst/>
                  </a:prstGeom>
                  <a:noFill/>
                </p:spPr>
                <p:txBody>
                  <a:bodyPr wrap="none" rtlCol="0">
                    <a:spAutoFit/>
                  </a:bodyPr>
                  <a:lstStyle/>
                  <a:p>
                    <a:r>
                      <a:rPr lang="en-US" sz="1200" dirty="0"/>
                      <a:t>Sand (%)</a:t>
                    </a:r>
                  </a:p>
                </p:txBody>
              </p:sp>
            </p:grpSp>
          </p:grpSp>
        </p:grpSp>
        <p:sp>
          <p:nvSpPr>
            <p:cNvPr id="6" name="TextBox 5">
              <a:extLst>
                <a:ext uri="{FF2B5EF4-FFF2-40B4-BE49-F238E27FC236}">
                  <a16:creationId xmlns:a16="http://schemas.microsoft.com/office/drawing/2014/main" id="{328020D9-3154-4B41-8D13-EB0B28165CD6}"/>
                </a:ext>
              </a:extLst>
            </p:cNvPr>
            <p:cNvSpPr txBox="1"/>
            <p:nvPr/>
          </p:nvSpPr>
          <p:spPr>
            <a:xfrm>
              <a:off x="1295400" y="685800"/>
              <a:ext cx="295274" cy="369332"/>
            </a:xfrm>
            <a:prstGeom prst="rect">
              <a:avLst/>
            </a:prstGeom>
            <a:noFill/>
          </p:spPr>
          <p:txBody>
            <a:bodyPr wrap="none" rtlCol="0">
              <a:spAutoFit/>
            </a:bodyPr>
            <a:lstStyle/>
            <a:p>
              <a:r>
                <a:rPr lang="en-US" dirty="0"/>
                <a:t>a</a:t>
              </a:r>
            </a:p>
          </p:txBody>
        </p:sp>
        <p:sp>
          <p:nvSpPr>
            <p:cNvPr id="7" name="TextBox 6">
              <a:extLst>
                <a:ext uri="{FF2B5EF4-FFF2-40B4-BE49-F238E27FC236}">
                  <a16:creationId xmlns:a16="http://schemas.microsoft.com/office/drawing/2014/main" id="{14F38F3A-C93A-4703-93FF-7463E7C85609}"/>
                </a:ext>
              </a:extLst>
            </p:cNvPr>
            <p:cNvSpPr txBox="1"/>
            <p:nvPr/>
          </p:nvSpPr>
          <p:spPr>
            <a:xfrm>
              <a:off x="5257800" y="685800"/>
              <a:ext cx="306494" cy="369332"/>
            </a:xfrm>
            <a:prstGeom prst="rect">
              <a:avLst/>
            </a:prstGeom>
            <a:noFill/>
          </p:spPr>
          <p:txBody>
            <a:bodyPr wrap="none" rtlCol="0">
              <a:spAutoFit/>
            </a:bodyPr>
            <a:lstStyle/>
            <a:p>
              <a:r>
                <a:rPr lang="en-US" dirty="0"/>
                <a:t>b</a:t>
              </a:r>
            </a:p>
          </p:txBody>
        </p:sp>
      </p:grpSp>
      <p:sp>
        <p:nvSpPr>
          <p:cNvPr id="20" name="TextBox 19">
            <a:extLst>
              <a:ext uri="{FF2B5EF4-FFF2-40B4-BE49-F238E27FC236}">
                <a16:creationId xmlns:a16="http://schemas.microsoft.com/office/drawing/2014/main" id="{5669FB27-95FC-4615-8DC9-1E81A9A5C8A6}"/>
              </a:ext>
            </a:extLst>
          </p:cNvPr>
          <p:cNvSpPr txBox="1"/>
          <p:nvPr/>
        </p:nvSpPr>
        <p:spPr>
          <a:xfrm>
            <a:off x="8207065" y="6438900"/>
            <a:ext cx="2375971" cy="276999"/>
          </a:xfrm>
          <a:prstGeom prst="rect">
            <a:avLst/>
          </a:prstGeom>
          <a:noFill/>
        </p:spPr>
        <p:txBody>
          <a:bodyPr wrap="none" rtlCol="0">
            <a:spAutoFit/>
          </a:bodyPr>
          <a:lstStyle/>
          <a:p>
            <a:r>
              <a:rPr lang="en-US" sz="1200" dirty="0"/>
              <a:t>Figure credit: Sena et al. 2018</a:t>
            </a:r>
          </a:p>
        </p:txBody>
      </p:sp>
    </p:spTree>
    <p:extLst>
      <p:ext uri="{BB962C8B-B14F-4D97-AF65-F5344CB8AC3E}">
        <p14:creationId xmlns:p14="http://schemas.microsoft.com/office/powerpoint/2010/main" val="841662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866D9-ECE4-476E-8529-A0CEB4A5B75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4CF183F-F5C8-4431-BDDF-1644D1650F87}"/>
              </a:ext>
            </a:extLst>
          </p:cNvPr>
          <p:cNvSpPr>
            <a:spLocks noGrp="1"/>
          </p:cNvSpPr>
          <p:nvPr>
            <p:ph idx="1"/>
          </p:nvPr>
        </p:nvSpPr>
        <p:spPr/>
        <p:txBody>
          <a:bodyPr/>
          <a:lstStyle/>
          <a:p>
            <a:endParaRPr lang="en-US"/>
          </a:p>
        </p:txBody>
      </p:sp>
      <p:graphicFrame>
        <p:nvGraphicFramePr>
          <p:cNvPr id="4" name="Chart 3">
            <a:extLst>
              <a:ext uri="{FF2B5EF4-FFF2-40B4-BE49-F238E27FC236}">
                <a16:creationId xmlns:a16="http://schemas.microsoft.com/office/drawing/2014/main" id="{77DE6D36-2322-4E11-BDC8-FF8241925E84}"/>
              </a:ext>
            </a:extLst>
          </p:cNvPr>
          <p:cNvGraphicFramePr/>
          <p:nvPr>
            <p:extLst>
              <p:ext uri="{D42A27DB-BD31-4B8C-83A1-F6EECF244321}">
                <p14:modId xmlns:p14="http://schemas.microsoft.com/office/powerpoint/2010/main" val="1158882867"/>
              </p:ext>
            </p:extLst>
          </p:nvPr>
        </p:nvGraphicFramePr>
        <p:xfrm>
          <a:off x="2039816" y="624110"/>
          <a:ext cx="9777046" cy="560977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3629993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407</TotalTime>
  <Words>914</Words>
  <Application>Microsoft Office PowerPoint</Application>
  <PresentationFormat>Widescreen</PresentationFormat>
  <Paragraphs>87</Paragraphs>
  <Slides>17</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Century Gothic</vt:lpstr>
      <vt:lpstr>Symbol</vt:lpstr>
      <vt:lpstr>Wingdings 3</vt:lpstr>
      <vt:lpstr>Wisp</vt:lpstr>
      <vt:lpstr>Development of Mine Soils in a Chronosequence of FRA-reclaimed sites in Eastern Kentucky</vt:lpstr>
      <vt:lpstr>Introduction</vt:lpstr>
      <vt:lpstr>Context</vt:lpstr>
      <vt:lpstr>Project Goals </vt:lpstr>
      <vt:lpstr>Study sites</vt:lpstr>
      <vt:lpstr>Methods</vt:lpstr>
      <vt:lpstr>Results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Discussion </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of Mine Soils in a Chronosequence of FRA-reclaimed sites in Eastern Kentucky</dc:title>
  <dc:creator>Sena, Kenton L.</dc:creator>
  <cp:lastModifiedBy>Kevin Wolter</cp:lastModifiedBy>
  <cp:revision>23</cp:revision>
  <dcterms:created xsi:type="dcterms:W3CDTF">2019-05-30T17:06:28Z</dcterms:created>
  <dcterms:modified xsi:type="dcterms:W3CDTF">2019-06-17T18:15:52Z</dcterms:modified>
</cp:coreProperties>
</file>