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 Feeback" initials="JF" lastIdx="2" clrIdx="0">
    <p:extLst>
      <p:ext uri="{19B8F6BF-5375-455C-9EA6-DF929625EA0E}">
        <p15:presenceInfo xmlns:p15="http://schemas.microsoft.com/office/powerpoint/2012/main" userId="S::jfeeback@habitatmanagementinc.com::fe07fa88-8780-4488-b56b-3fd407e764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1427-5C36-4BB0-A38B-C3F8AA913B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Pennsylvania &amp; Indiana Gulch Road Decommissioning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350FA-45A3-4CBD-97DC-EB7630D4D9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Habitat Management Inc.</a:t>
            </a:r>
          </a:p>
          <a:p>
            <a:pPr algn="ctr"/>
            <a:r>
              <a:rPr lang="en-US" dirty="0"/>
              <a:t>Anthony Matthews &amp; Jesse Feeback</a:t>
            </a:r>
          </a:p>
        </p:txBody>
      </p:sp>
    </p:spTree>
    <p:extLst>
      <p:ext uri="{BB962C8B-B14F-4D97-AF65-F5344CB8AC3E}">
        <p14:creationId xmlns:p14="http://schemas.microsoft.com/office/powerpoint/2010/main" val="243311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5C3F-2BBF-4485-91AD-41F87E02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&amp; After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963128-FE32-4145-A34C-CE4754D2BF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706692"/>
            <a:ext cx="5334000" cy="299877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A0CBA-F352-44EF-B16B-73C24B7EDC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05894"/>
            <a:ext cx="533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6D991-3355-43A0-AF3E-68B4D0B3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&amp; after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385C66-0C31-4DC9-8E93-8DB0AEA125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1" y="2366128"/>
            <a:ext cx="5939769" cy="333934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A9B624-5D9E-4C35-81DB-F0A390F552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366128"/>
            <a:ext cx="5938028" cy="33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5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32D2-674F-481C-B07F-57FB4D0E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&amp; After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AA0D19-276C-419A-842E-8FC9B48CB7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7" y="2347274"/>
            <a:ext cx="5973303" cy="33581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AC3612-154C-417B-AED5-244D3EA3DF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2347274"/>
            <a:ext cx="5971547" cy="3358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25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3E5F-24B5-44C1-801C-618AE8D8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&amp; After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720AB-65AF-4D0B-B484-99DF8E6C9F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2384732"/>
            <a:ext cx="5906678" cy="332073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9D3965-6579-4F86-8F2F-150F874400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2384732"/>
            <a:ext cx="5904955" cy="33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9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00A0-7A91-4BCF-AFF4-328B0E16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After 1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37B6C-E58B-4FFF-B292-A712CADF0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34058" y="4624884"/>
            <a:ext cx="3092837" cy="22199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BAB6E8-C89A-4249-97B2-AEE71E2AD4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705894"/>
            <a:ext cx="5334000" cy="3000375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F83CEE7-EA3E-4B49-8C3A-3E15ED25B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208" y="2090797"/>
            <a:ext cx="3508897" cy="476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0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9D93-DE0D-482A-81E8-4EF0095C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After 1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CAF39-0AB7-4BA2-B5E9-409BE5614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96581" y="4584868"/>
            <a:ext cx="2989669" cy="20877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3FCF2C-232B-476C-B15F-EF5E7C3C22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705894"/>
            <a:ext cx="5334000" cy="3000375"/>
          </a:xfrm>
          <a:prstGeom prst="rect">
            <a:avLst/>
          </a:prstGeom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1EB5D957-7FCC-4DBB-897B-D165E694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731" y="2023770"/>
            <a:ext cx="3453433" cy="469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04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DA5-EBD0-4799-9585-B1BBEC50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8AAD12-A804-4A7C-BC68-8DECDA8138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294" y="2057401"/>
            <a:ext cx="7340098" cy="41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4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181AA-02E4-4514-999F-8C15656C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AAA93-EC5F-4241-A5A3-7E599ABC0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264032" y="2187574"/>
            <a:ext cx="6857999" cy="248285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83D0C8-8CB1-43B6-BA42-3AD07C24D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094510"/>
            <a:ext cx="7454077" cy="3589785"/>
          </a:xfrm>
        </p:spPr>
        <p:txBody>
          <a:bodyPr>
            <a:noAutofit/>
          </a:bodyPr>
          <a:lstStyle/>
          <a:p>
            <a:r>
              <a:rPr lang="en-US" sz="2400" dirty="0"/>
              <a:t>2017-Present Partnership between US Forest Service, National Forest Foundation, &amp; Habitat Management</a:t>
            </a:r>
          </a:p>
          <a:p>
            <a:r>
              <a:rPr lang="en-US" sz="2400" dirty="0"/>
              <a:t>Decommissioned/reclaimed 3.6 miles of roads &amp; trails near Breckenridge, CO.</a:t>
            </a:r>
          </a:p>
          <a:p>
            <a:pPr lvl="1"/>
            <a:r>
              <a:rPr lang="en-US" sz="2400" dirty="0"/>
              <a:t>Indiana &amp; Pennsylvania Gulch</a:t>
            </a:r>
          </a:p>
          <a:p>
            <a:r>
              <a:rPr lang="en-US" sz="2400" dirty="0"/>
              <a:t>Addressed severe erosion &amp; soil compaction.</a:t>
            </a:r>
          </a:p>
          <a:p>
            <a:r>
              <a:rPr lang="en-US" sz="2400" dirty="0"/>
              <a:t>Defragmented &amp; restored 3 acres of wildlife habitat including critical Canada lynx habitat.</a:t>
            </a:r>
          </a:p>
          <a:p>
            <a:r>
              <a:rPr lang="en-US" sz="2400" dirty="0"/>
              <a:t> Used a holistic reclamation approach which considered vegetation, </a:t>
            </a:r>
            <a:r>
              <a:rPr lang="en-US" sz="2400" dirty="0" err="1"/>
              <a:t>hyrdrology</a:t>
            </a:r>
            <a:r>
              <a:rPr lang="en-US" sz="2400" dirty="0"/>
              <a:t>, soils, &amp; wildlife. </a:t>
            </a:r>
          </a:p>
        </p:txBody>
      </p:sp>
    </p:spTree>
    <p:extLst>
      <p:ext uri="{BB962C8B-B14F-4D97-AF65-F5344CB8AC3E}">
        <p14:creationId xmlns:p14="http://schemas.microsoft.com/office/powerpoint/2010/main" val="242683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B4F6-58E9-4A5F-864A-DE4477A1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9" y="243840"/>
            <a:ext cx="6873240" cy="1600200"/>
          </a:xfrm>
        </p:spPr>
        <p:txBody>
          <a:bodyPr/>
          <a:lstStyle/>
          <a:p>
            <a:r>
              <a:rPr lang="en-US" dirty="0"/>
              <a:t>History of the area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122CD0E-5F29-42FD-B468-8054BCC39E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0139" y="3244078"/>
            <a:ext cx="4274049" cy="31995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04523-5B24-46CC-AC5E-15055D088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99311"/>
            <a:ext cx="6873240" cy="371061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Breckenridge was founded to serve miners working rich placer gold deposits discovered along the Blue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The Breckenridge mining district produced about 31,000 kilograms of gold. (US Geologic Survey)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small mining town named Dyersville was formed in the upper reaches of Indiana Gulch.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area had an extensive road system that continued to be used by hunters and recreationists after mining had ceased.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13430-D836-4AFA-8E1D-373DB53F5F16}"/>
              </a:ext>
            </a:extLst>
          </p:cNvPr>
          <p:cNvSpPr txBox="1"/>
          <p:nvPr/>
        </p:nvSpPr>
        <p:spPr>
          <a:xfrm>
            <a:off x="7710139" y="6443677"/>
            <a:ext cx="364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Dyersville, Colorado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26342D-BDD0-490A-ABC4-6556CCAE3E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139" y="304006"/>
            <a:ext cx="4048600" cy="27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6A35-6B0A-4463-989B-5A65C676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&amp; Pennsylvania Gulch</a:t>
            </a:r>
          </a:p>
        </p:txBody>
      </p:sp>
      <p:pic>
        <p:nvPicPr>
          <p:cNvPr id="12" name="Content Placeholder 11" descr="A picture containing tree, text&#10;&#10;Description automatically generated">
            <a:extLst>
              <a:ext uri="{FF2B5EF4-FFF2-40B4-BE49-F238E27FC236}">
                <a16:creationId xmlns:a16="http://schemas.microsoft.com/office/drawing/2014/main" id="{BCFDE125-4AA7-4C26-99D5-A1D4F77FA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233" y="2193925"/>
            <a:ext cx="5207934" cy="402431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A917A0-AD61-417C-AA77-746527DB9092}"/>
              </a:ext>
            </a:extLst>
          </p:cNvPr>
          <p:cNvSpPr txBox="1"/>
          <p:nvPr/>
        </p:nvSpPr>
        <p:spPr>
          <a:xfrm>
            <a:off x="538648" y="5618073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Altitude Lodgepole Pine &amp; Spruce/Fir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Elevation 9,500 ft – 11,000 ft.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DFAAC8D-FD73-4438-819C-ACCE34441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33" y="1683286"/>
            <a:ext cx="5123815" cy="3908073"/>
          </a:xfrm>
        </p:spPr>
      </p:pic>
    </p:spTree>
    <p:extLst>
      <p:ext uri="{BB962C8B-B14F-4D97-AF65-F5344CB8AC3E}">
        <p14:creationId xmlns:p14="http://schemas.microsoft.com/office/powerpoint/2010/main" val="296079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C62B9-2DD8-47D7-A664-70DB9953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8" y="639315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dirty="0"/>
              <a:t>Soil Decompaction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1938A-3B0D-4FC4-9AFD-6EC75E72A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98" y="2364573"/>
            <a:ext cx="3977639" cy="385411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All compacted soils were ripped &amp; </a:t>
            </a:r>
            <a:r>
              <a:rPr lang="en-US" sz="2400" dirty="0" err="1"/>
              <a:t>decompacted</a:t>
            </a:r>
            <a:r>
              <a:rPr lang="en-US" sz="2400" dirty="0"/>
              <a:t> using a mini excavator.</a:t>
            </a:r>
          </a:p>
          <a:p>
            <a:r>
              <a:rPr lang="en-US" sz="2400" dirty="0"/>
              <a:t>Rocks &amp; drainage structures were placed in high erosion areas.</a:t>
            </a:r>
          </a:p>
          <a:p>
            <a:r>
              <a:rPr lang="en-US" sz="2400" dirty="0"/>
              <a:t>Undamaged soils were left undisturbed.</a:t>
            </a:r>
          </a:p>
          <a:p>
            <a:r>
              <a:rPr lang="en-US" sz="2400" dirty="0"/>
              <a:t>The road was regraded to match the original topography.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tree&#10;&#10;Description automatically generated">
            <a:extLst>
              <a:ext uri="{FF2B5EF4-FFF2-40B4-BE49-F238E27FC236}">
                <a16:creationId xmlns:a16="http://schemas.microsoft.com/office/drawing/2014/main" id="{5A8FCF75-D58D-4D50-8D79-9519DACA3C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19073" y="-14926"/>
            <a:ext cx="6858000" cy="68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650-0E28-4025-B108-FFCBDC27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Seeding</a:t>
            </a:r>
          </a:p>
        </p:txBody>
      </p:sp>
      <p:pic>
        <p:nvPicPr>
          <p:cNvPr id="6" name="Content Placeholder 5" descr="A tree on a dirt road&#10;&#10;Description automatically generated">
            <a:extLst>
              <a:ext uri="{FF2B5EF4-FFF2-40B4-BE49-F238E27FC236}">
                <a16:creationId xmlns:a16="http://schemas.microsoft.com/office/drawing/2014/main" id="{28B16506-0BE0-4FD5-A4B7-24CEE6A642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2" y="2356702"/>
            <a:ext cx="5954788" cy="33495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FD827-FFC1-4936-BF05-20533BF9CF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Developed a seed mix of grasses &amp; forbs that were identified in the area prior to construction. </a:t>
            </a:r>
          </a:p>
          <a:p>
            <a:r>
              <a:rPr lang="en-US" dirty="0"/>
              <a:t>Hand crews raked the area after decompaction to fine grade the soil &amp; prepare the seed bed for planting.</a:t>
            </a:r>
          </a:p>
          <a:p>
            <a:r>
              <a:rPr lang="en-US" dirty="0"/>
              <a:t>The seed mix was hand broadcasted &amp; lightly raked into the ground to ensure good seed to soil contact. </a:t>
            </a:r>
          </a:p>
        </p:txBody>
      </p:sp>
    </p:spTree>
    <p:extLst>
      <p:ext uri="{BB962C8B-B14F-4D97-AF65-F5344CB8AC3E}">
        <p14:creationId xmlns:p14="http://schemas.microsoft.com/office/powerpoint/2010/main" val="20300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253802-2FE2-4F1F-B256-423BEF09F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70C6A3-18B6-424F-BF1E-57CF9592F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6F3102-D394-4F37-A4B8-E09923261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A5DC93-762E-4FE1-B78C-FDB6A11E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32347"/>
            <a:ext cx="4124396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dirty="0"/>
              <a:t>Slope Stabilization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FF043-269A-4D1F-AB60-083CF9132BE4}"/>
              </a:ext>
            </a:extLst>
          </p:cNvPr>
          <p:cNvSpPr txBox="1"/>
          <p:nvPr/>
        </p:nvSpPr>
        <p:spPr>
          <a:xfrm>
            <a:off x="685800" y="2332547"/>
            <a:ext cx="4124395" cy="3854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Slope stabilization was achieved using a mix of rock &amp; log fill, erosion control fabric, &amp; </a:t>
            </a:r>
            <a:r>
              <a:rPr lang="en-US" dirty="0" err="1"/>
              <a:t>woodstraw</a:t>
            </a:r>
            <a:r>
              <a:rPr lang="en-US" dirty="0"/>
              <a:t> mulch.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Rock fill was used to stabilize drainages &amp; erosional issues.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Biodegradable erosion fabric was used in steep &amp; eroding areas in order to prevent further erosion &amp; protect the seed that had been spread.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 areas where the fabric could not be transported, </a:t>
            </a:r>
            <a:r>
              <a:rPr lang="en-US" dirty="0" err="1"/>
              <a:t>woodstraw</a:t>
            </a:r>
            <a:r>
              <a:rPr lang="en-US" dirty="0"/>
              <a:t> mulch was used to prevent erosion &amp; protect the seed bed.</a:t>
            </a:r>
          </a:p>
        </p:txBody>
      </p:sp>
      <p:pic>
        <p:nvPicPr>
          <p:cNvPr id="6" name="Content Placeholder 5" descr="A tree in a forest&#10;&#10;Description automatically generated">
            <a:extLst>
              <a:ext uri="{FF2B5EF4-FFF2-40B4-BE49-F238E27FC236}">
                <a16:creationId xmlns:a16="http://schemas.microsoft.com/office/drawing/2014/main" id="{74F63A16-3D67-423D-B45F-D74513AB8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49607" y="746125"/>
            <a:ext cx="3314451" cy="3358380"/>
          </a:xfrm>
          <a:prstGeom prst="rect">
            <a:avLst/>
          </a:prstGeom>
        </p:spPr>
      </p:pic>
      <p:sp>
        <p:nvSpPr>
          <p:cNvPr id="20" name="Round Single Corner Rectangle 17">
            <a:extLst>
              <a:ext uri="{FF2B5EF4-FFF2-40B4-BE49-F238E27FC236}">
                <a16:creationId xmlns:a16="http://schemas.microsoft.com/office/drawing/2014/main" id="{1EBC9354-419F-4A43-932F-2C276FBF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0817" y="1002026"/>
            <a:ext cx="2309217" cy="1684338"/>
          </a:xfrm>
          <a:prstGeom prst="round1Rect">
            <a:avLst>
              <a:gd name="adj" fmla="val 112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ingle Corner Rectangle 16">
            <a:extLst>
              <a:ext uri="{FF2B5EF4-FFF2-40B4-BE49-F238E27FC236}">
                <a16:creationId xmlns:a16="http://schemas.microsoft.com/office/drawing/2014/main" id="{7F4B0439-E8F9-46EC-833D-B1BACE120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241840" y="4259603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 up of a mountain&#10;&#10;Description automatically generated">
            <a:extLst>
              <a:ext uri="{FF2B5EF4-FFF2-40B4-BE49-F238E27FC236}">
                <a16:creationId xmlns:a16="http://schemas.microsoft.com/office/drawing/2014/main" id="{A808E9FD-3DB2-40EB-B12B-7F83C11F04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 rot="5400000">
            <a:off x="8392031" y="3241675"/>
            <a:ext cx="3532955" cy="26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0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>
            <a:extLst>
              <a:ext uri="{FF2B5EF4-FFF2-40B4-BE49-F238E27FC236}">
                <a16:creationId xmlns:a16="http://schemas.microsoft.com/office/drawing/2014/main" id="{CB92D35C-D450-4318-BC84-73FDE5FE1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C528-5AE2-42C3-8CD2-085D9A0B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275" y="764373"/>
            <a:ext cx="8924925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Willow Staking &amp; Transplanting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05AADA-0832-48C2-8FFA-7A7B4900F273}"/>
              </a:ext>
            </a:extLst>
          </p:cNvPr>
          <p:cNvSpPr txBox="1"/>
          <p:nvPr/>
        </p:nvSpPr>
        <p:spPr>
          <a:xfrm>
            <a:off x="685800" y="2194560"/>
            <a:ext cx="5915025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Willow stakes &amp; large transplants were planted in riparian areas to stabilize the soil &amp; restore a continuous willow cover.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Large willow transplants were collected and installed by the mini excavator.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Willow stakes were harvested and installed using dig bars and hammers.</a:t>
            </a:r>
          </a:p>
        </p:txBody>
      </p:sp>
      <p:pic>
        <p:nvPicPr>
          <p:cNvPr id="6" name="Content Placeholder 5" descr="A close up of a tree&#10;&#10;Description automatically generated">
            <a:extLst>
              <a:ext uri="{FF2B5EF4-FFF2-40B4-BE49-F238E27FC236}">
                <a16:creationId xmlns:a16="http://schemas.microsoft.com/office/drawing/2014/main" id="{B4EEC32C-E477-45A6-B64A-D47AB21549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37331" y="3109729"/>
            <a:ext cx="3986776" cy="2231136"/>
          </a:xfrm>
          <a:prstGeom prst="rect">
            <a:avLst/>
          </a:prstGeom>
        </p:spPr>
      </p:pic>
      <p:pic>
        <p:nvPicPr>
          <p:cNvPr id="8" name="Content Placeholder 7" descr="A tree in the dirt&#10;&#10;Description automatically generated">
            <a:extLst>
              <a:ext uri="{FF2B5EF4-FFF2-40B4-BE49-F238E27FC236}">
                <a16:creationId xmlns:a16="http://schemas.microsoft.com/office/drawing/2014/main" id="{2039EFF3-7221-4046-A18F-E3157A82BC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9078" y="2231909"/>
            <a:ext cx="2226811" cy="2277383"/>
          </a:xfrm>
          <a:prstGeom prst="rect">
            <a:avLst/>
          </a:prstGeom>
        </p:spPr>
      </p:pic>
      <p:pic>
        <p:nvPicPr>
          <p:cNvPr id="10" name="Picture 9" descr="A close up of a flower garden&#10;&#10;Description automatically generated">
            <a:extLst>
              <a:ext uri="{FF2B5EF4-FFF2-40B4-BE49-F238E27FC236}">
                <a16:creationId xmlns:a16="http://schemas.microsoft.com/office/drawing/2014/main" id="{B2A19C82-A7AF-470C-B6D8-FEE444B512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9077" y="4656147"/>
            <a:ext cx="2226811" cy="15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5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E253802-2FE2-4F1F-B256-423BEF09F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170C6A3-18B6-424F-BF1E-57CF9592F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16F3102-D394-4F37-A4B8-E09923261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485786-8DD2-4B64-B746-2E7B1DC7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31970"/>
            <a:ext cx="4124396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dirty="0"/>
              <a:t>Final Steps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53F5B3-EB00-4CBE-AB5D-1ECAEC084CC7}"/>
              </a:ext>
            </a:extLst>
          </p:cNvPr>
          <p:cNvSpPr txBox="1"/>
          <p:nvPr/>
        </p:nvSpPr>
        <p:spPr>
          <a:xfrm>
            <a:off x="685799" y="2177151"/>
            <a:ext cx="4124395" cy="3854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former road was made to look as natural and undisturbed as possible.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Achieved by placing large boulders, logs, &amp; debris across the trail &amp; transplanting shrubs &amp; trees from the surrounding areas.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further 300 saplings provided by the USFS were also planted in the previously established road.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Visual barriers were installed which involved placing dead trees &amp; logs in upright positions. (Tank traps)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These blocked the sight of the trail and made the reclamation hard for recreationists to access.</a:t>
            </a:r>
          </a:p>
        </p:txBody>
      </p:sp>
      <p:pic>
        <p:nvPicPr>
          <p:cNvPr id="6" name="Content Placeholder 5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61FEDA9C-DE20-43D6-A3DE-F5F0AFB728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49607" y="746125"/>
            <a:ext cx="3314451" cy="3358380"/>
          </a:xfrm>
          <a:prstGeom prst="rect">
            <a:avLst/>
          </a:prstGeom>
        </p:spPr>
      </p:pic>
      <p:sp>
        <p:nvSpPr>
          <p:cNvPr id="26" name="Round Single Corner Rectangle 17">
            <a:extLst>
              <a:ext uri="{FF2B5EF4-FFF2-40B4-BE49-F238E27FC236}">
                <a16:creationId xmlns:a16="http://schemas.microsoft.com/office/drawing/2014/main" id="{1EBC9354-419F-4A43-932F-2C276FBF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0817" y="1002026"/>
            <a:ext cx="2309217" cy="1684338"/>
          </a:xfrm>
          <a:prstGeom prst="round1Rect">
            <a:avLst>
              <a:gd name="adj" fmla="val 112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 Single Corner Rectangle 16">
            <a:extLst>
              <a:ext uri="{FF2B5EF4-FFF2-40B4-BE49-F238E27FC236}">
                <a16:creationId xmlns:a16="http://schemas.microsoft.com/office/drawing/2014/main" id="{7F4B0439-E8F9-46EC-833D-B1BACE120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241840" y="4259603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giraffe standing in a wooded area&#10;&#10;Description automatically generated">
            <a:extLst>
              <a:ext uri="{FF2B5EF4-FFF2-40B4-BE49-F238E27FC236}">
                <a16:creationId xmlns:a16="http://schemas.microsoft.com/office/drawing/2014/main" id="{2581275A-A6EF-49DF-8B67-067B8A21B5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817" y="2822889"/>
            <a:ext cx="2695383" cy="35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9414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531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Vapor Trail</vt:lpstr>
      <vt:lpstr>Pennsylvania &amp; Indiana Gulch Road Decommissioning</vt:lpstr>
      <vt:lpstr>Overview</vt:lpstr>
      <vt:lpstr>History of the area</vt:lpstr>
      <vt:lpstr>Indiana &amp; Pennsylvania Gulch</vt:lpstr>
      <vt:lpstr>Soil Decompaction</vt:lpstr>
      <vt:lpstr>Seeding</vt:lpstr>
      <vt:lpstr>Slope Stabilization</vt:lpstr>
      <vt:lpstr>Willow Staking &amp; Transplanting</vt:lpstr>
      <vt:lpstr>Final Steps</vt:lpstr>
      <vt:lpstr>Before &amp; After</vt:lpstr>
      <vt:lpstr>Before &amp; after</vt:lpstr>
      <vt:lpstr>Before &amp; After</vt:lpstr>
      <vt:lpstr>Before &amp; After</vt:lpstr>
      <vt:lpstr>Results After 1 Year</vt:lpstr>
      <vt:lpstr>Results After 1 Year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Pennsylvania &amp; Indiana Gulch Road Decommissioning</dc:title>
  <dc:creator>Jess Feeback</dc:creator>
  <cp:lastModifiedBy>Kevin Wolter</cp:lastModifiedBy>
  <cp:revision>4</cp:revision>
  <dcterms:created xsi:type="dcterms:W3CDTF">2019-06-04T21:08:43Z</dcterms:created>
  <dcterms:modified xsi:type="dcterms:W3CDTF">2019-06-17T18:15:33Z</dcterms:modified>
</cp:coreProperties>
</file>