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ppt/comments/comment4.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5.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6.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277" r:id="rId3"/>
    <p:sldId id="258" r:id="rId4"/>
    <p:sldId id="302" r:id="rId5"/>
    <p:sldId id="259" r:id="rId6"/>
    <p:sldId id="314" r:id="rId7"/>
    <p:sldId id="315" r:id="rId8"/>
    <p:sldId id="283" r:id="rId9"/>
    <p:sldId id="299" r:id="rId10"/>
    <p:sldId id="300" r:id="rId11"/>
    <p:sldId id="260" r:id="rId12"/>
    <p:sldId id="262" r:id="rId13"/>
    <p:sldId id="319" r:id="rId14"/>
    <p:sldId id="263" r:id="rId15"/>
    <p:sldId id="278" r:id="rId16"/>
    <p:sldId id="281" r:id="rId17"/>
    <p:sldId id="266" r:id="rId18"/>
    <p:sldId id="322" r:id="rId19"/>
    <p:sldId id="325" r:id="rId20"/>
    <p:sldId id="320" r:id="rId21"/>
    <p:sldId id="323" r:id="rId22"/>
    <p:sldId id="267" r:id="rId23"/>
    <p:sldId id="324" r:id="rId24"/>
    <p:sldId id="328" r:id="rId25"/>
    <p:sldId id="329" r:id="rId26"/>
    <p:sldId id="345" r:id="rId27"/>
    <p:sldId id="326" r:id="rId28"/>
    <p:sldId id="287" r:id="rId29"/>
    <p:sldId id="288" r:id="rId30"/>
    <p:sldId id="290" r:id="rId31"/>
    <p:sldId id="289" r:id="rId32"/>
    <p:sldId id="292" r:id="rId33"/>
    <p:sldId id="293" r:id="rId34"/>
    <p:sldId id="308" r:id="rId35"/>
    <p:sldId id="311" r:id="rId36"/>
    <p:sldId id="309" r:id="rId37"/>
    <p:sldId id="307" r:id="rId38"/>
    <p:sldId id="330" r:id="rId39"/>
    <p:sldId id="295" r:id="rId40"/>
    <p:sldId id="333" r:id="rId41"/>
    <p:sldId id="301" r:id="rId42"/>
    <p:sldId id="332" r:id="rId43"/>
    <p:sldId id="346" r:id="rId44"/>
    <p:sldId id="334" r:id="rId45"/>
    <p:sldId id="296" r:id="rId46"/>
    <p:sldId id="272" r:id="rId47"/>
    <p:sldId id="274" r:id="rId48"/>
    <p:sldId id="304" r:id="rId49"/>
    <p:sldId id="275" r:id="rId50"/>
    <p:sldId id="331" r:id="rId51"/>
    <p:sldId id="347" r:id="rId52"/>
    <p:sldId id="298" r:id="rId53"/>
    <p:sldId id="318" r:id="rId54"/>
    <p:sldId id="335" r:id="rId55"/>
    <p:sldId id="336" r:id="rId56"/>
    <p:sldId id="337" r:id="rId57"/>
    <p:sldId id="338" r:id="rId58"/>
    <p:sldId id="339" r:id="rId59"/>
    <p:sldId id="340" r:id="rId60"/>
    <p:sldId id="341" r:id="rId61"/>
    <p:sldId id="342" r:id="rId62"/>
    <p:sldId id="343" r:id="rId63"/>
    <p:sldId id="344" r:id="rId64"/>
    <p:sldId id="316" r:id="rId65"/>
    <p:sldId id="312" r:id="rId66"/>
  </p:sldIdLst>
  <p:sldSz cx="10058400" cy="6702425"/>
  <p:notesSz cx="7102475" cy="9388475"/>
  <p:defaultTextStyle>
    <a:defPPr>
      <a:defRPr lang="en-US"/>
    </a:defPPr>
    <a:lvl1pPr algn="l" rtl="0" eaLnBrk="0" fontAlgn="base" hangingPunct="0">
      <a:spcBef>
        <a:spcPct val="0"/>
      </a:spcBef>
      <a:spcAft>
        <a:spcPct val="0"/>
      </a:spcAft>
      <a:defRPr sz="1600" kern="1200">
        <a:solidFill>
          <a:schemeClr val="tx1"/>
        </a:solidFill>
        <a:latin typeface="CG Times (W1)" charset="0"/>
        <a:ea typeface="+mn-ea"/>
        <a:cs typeface="+mn-cs"/>
      </a:defRPr>
    </a:lvl1pPr>
    <a:lvl2pPr marL="457200" algn="l" rtl="0" eaLnBrk="0" fontAlgn="base" hangingPunct="0">
      <a:spcBef>
        <a:spcPct val="0"/>
      </a:spcBef>
      <a:spcAft>
        <a:spcPct val="0"/>
      </a:spcAft>
      <a:defRPr sz="1600" kern="1200">
        <a:solidFill>
          <a:schemeClr val="tx1"/>
        </a:solidFill>
        <a:latin typeface="CG Times (W1)" charset="0"/>
        <a:ea typeface="+mn-ea"/>
        <a:cs typeface="+mn-cs"/>
      </a:defRPr>
    </a:lvl2pPr>
    <a:lvl3pPr marL="914400" algn="l" rtl="0" eaLnBrk="0" fontAlgn="base" hangingPunct="0">
      <a:spcBef>
        <a:spcPct val="0"/>
      </a:spcBef>
      <a:spcAft>
        <a:spcPct val="0"/>
      </a:spcAft>
      <a:defRPr sz="1600" kern="1200">
        <a:solidFill>
          <a:schemeClr val="tx1"/>
        </a:solidFill>
        <a:latin typeface="CG Times (W1)" charset="0"/>
        <a:ea typeface="+mn-ea"/>
        <a:cs typeface="+mn-cs"/>
      </a:defRPr>
    </a:lvl3pPr>
    <a:lvl4pPr marL="1371600" algn="l" rtl="0" eaLnBrk="0" fontAlgn="base" hangingPunct="0">
      <a:spcBef>
        <a:spcPct val="0"/>
      </a:spcBef>
      <a:spcAft>
        <a:spcPct val="0"/>
      </a:spcAft>
      <a:defRPr sz="1600" kern="1200">
        <a:solidFill>
          <a:schemeClr val="tx1"/>
        </a:solidFill>
        <a:latin typeface="CG Times (W1)" charset="0"/>
        <a:ea typeface="+mn-ea"/>
        <a:cs typeface="+mn-cs"/>
      </a:defRPr>
    </a:lvl4pPr>
    <a:lvl5pPr marL="1828800" algn="l" rtl="0" eaLnBrk="0" fontAlgn="base" hangingPunct="0">
      <a:spcBef>
        <a:spcPct val="0"/>
      </a:spcBef>
      <a:spcAft>
        <a:spcPct val="0"/>
      </a:spcAft>
      <a:defRPr sz="1600" kern="1200">
        <a:solidFill>
          <a:schemeClr val="tx1"/>
        </a:solidFill>
        <a:latin typeface="CG Times (W1)" charset="0"/>
        <a:ea typeface="+mn-ea"/>
        <a:cs typeface="+mn-cs"/>
      </a:defRPr>
    </a:lvl5pPr>
    <a:lvl6pPr marL="2286000" algn="l" defTabSz="914400" rtl="0" eaLnBrk="1" latinLnBrk="0" hangingPunct="1">
      <a:defRPr sz="1600" kern="1200">
        <a:solidFill>
          <a:schemeClr val="tx1"/>
        </a:solidFill>
        <a:latin typeface="CG Times (W1)" charset="0"/>
        <a:ea typeface="+mn-ea"/>
        <a:cs typeface="+mn-cs"/>
      </a:defRPr>
    </a:lvl6pPr>
    <a:lvl7pPr marL="2743200" algn="l" defTabSz="914400" rtl="0" eaLnBrk="1" latinLnBrk="0" hangingPunct="1">
      <a:defRPr sz="1600" kern="1200">
        <a:solidFill>
          <a:schemeClr val="tx1"/>
        </a:solidFill>
        <a:latin typeface="CG Times (W1)" charset="0"/>
        <a:ea typeface="+mn-ea"/>
        <a:cs typeface="+mn-cs"/>
      </a:defRPr>
    </a:lvl7pPr>
    <a:lvl8pPr marL="3200400" algn="l" defTabSz="914400" rtl="0" eaLnBrk="1" latinLnBrk="0" hangingPunct="1">
      <a:defRPr sz="1600" kern="1200">
        <a:solidFill>
          <a:schemeClr val="tx1"/>
        </a:solidFill>
        <a:latin typeface="CG Times (W1)" charset="0"/>
        <a:ea typeface="+mn-ea"/>
        <a:cs typeface="+mn-cs"/>
      </a:defRPr>
    </a:lvl8pPr>
    <a:lvl9pPr marL="3657600" algn="l" defTabSz="914400" rtl="0" eaLnBrk="1" latinLnBrk="0" hangingPunct="1">
      <a:defRPr sz="1600" kern="1200">
        <a:solidFill>
          <a:schemeClr val="tx1"/>
        </a:solidFill>
        <a:latin typeface="CG Times (W1)" charset="0"/>
        <a:ea typeface="+mn-ea"/>
        <a:cs typeface="+mn-cs"/>
      </a:defRPr>
    </a:lvl9pPr>
  </p:defaultTextStyle>
  <p:extLst>
    <p:ext uri="{EFAFB233-063F-42B5-8137-9DF3F51BA10A}">
      <p15:sldGuideLst xmlns:p15="http://schemas.microsoft.com/office/powerpoint/2012/main">
        <p15:guide id="1" orient="horz" pos="2111">
          <p15:clr>
            <a:srgbClr val="A4A3A4"/>
          </p15:clr>
        </p15:guide>
        <p15:guide id="2" pos="3168">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Schladweiler" initials="BKS" lastIdx="46" clrIdx="0">
    <p:extLst/>
  </p:cmAuthor>
  <p:cmAuthor id="2" name="Jim Gusek" initials="JG"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61A0"/>
    <a:srgbClr val="3861A3"/>
    <a:srgbClr val="3862A4"/>
    <a:srgbClr val="037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506" autoAdjust="0"/>
  </p:normalViewPr>
  <p:slideViewPr>
    <p:cSldViewPr>
      <p:cViewPr varScale="1">
        <p:scale>
          <a:sx n="96" d="100"/>
          <a:sy n="96" d="100"/>
        </p:scale>
        <p:origin x="1680" y="108"/>
      </p:cViewPr>
      <p:guideLst>
        <p:guide orient="horz" pos="2111"/>
        <p:guide pos="3168"/>
      </p:guideLst>
    </p:cSldViewPr>
  </p:slideViewPr>
  <p:outlineViewPr>
    <p:cViewPr>
      <p:scale>
        <a:sx n="33" d="100"/>
        <a:sy n="33" d="100"/>
      </p:scale>
      <p:origin x="0" y="0"/>
    </p:cViewPr>
  </p:outlineViewPr>
  <p:notesTextViewPr>
    <p:cViewPr>
      <p:scale>
        <a:sx n="81" d="100"/>
        <a:sy n="81" d="100"/>
      </p:scale>
      <p:origin x="0" y="0"/>
    </p:cViewPr>
  </p:notesTextViewPr>
  <p:sorterViewPr>
    <p:cViewPr>
      <p:scale>
        <a:sx n="100" d="100"/>
        <a:sy n="100" d="100"/>
      </p:scale>
      <p:origin x="0" y="0"/>
    </p:cViewPr>
  </p:sorterViewPr>
  <p:notesViewPr>
    <p:cSldViewPr>
      <p:cViewPr varScale="1">
        <p:scale>
          <a:sx n="84" d="100"/>
          <a:sy n="84" d="100"/>
        </p:scale>
        <p:origin x="-3802" y="-8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4-03T13:56:18.555" idx="16">
    <p:pos x="10" y="9"/>
    <p:text>Where is this photo taken from?
Probably on the north side of the tailngs pond up on the hillside.  My guess is 
 42°31'48.43"N
108°44'0.77"W
I base this on the location of the mill and the tall mountain on the horizon.  It was NOT taken from Hwy 28.</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17T16:17:12.507" idx="11">
    <p:pos x="10" y="10"/>
    <p:text>Garret.....What is the date of this imagery?  Do we have a more recent one that shows better revegeation?</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4-03T09:14:37.195" idx="1">
    <p:pos x="14" y="10"/>
    <p:text>How do you get rid of X?  I want to leave this slide in.  The "X" shows the shape of the abutments. I can photoshop it out but I don't think we need too.  Jim</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9-03-17T16:22:40.723" idx="14">
    <p:pos x="10" y="10"/>
    <p:text>Same here.</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3-17T16:23:08.232" idx="15">
    <p:pos x="10" y="10"/>
    <p:text>What was source of cover material?  White River Formation?  How far away was it hauled?</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4-03T12:44:29.210" idx="2">
    <p:pos x="10" y="106"/>
    <p:text>Was this Phase 2? 
I'd say Phase 3...</p:text>
  </p:cm>
  <p:cm authorId="2" dt="2019-04-03T12:44:48.719" idx="3">
    <p:pos x="10" y="10"/>
    <p:text>What this in the bridge abutment area?  Where did this material go?
See next slide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2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997" y="4459526"/>
            <a:ext cx="5208482" cy="4224814"/>
          </a:xfrm>
          <a:prstGeom prst="rect">
            <a:avLst/>
          </a:prstGeom>
          <a:noFill/>
          <a:ln w="12700">
            <a:noFill/>
            <a:miter lim="800000"/>
            <a:headEnd/>
            <a:tailEnd/>
          </a:ln>
          <a:effectLst/>
        </p:spPr>
        <p:txBody>
          <a:bodyPr vert="horz" wrap="square" lIns="78524" tIns="39262" rIns="78524" bIns="392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966788" y="742950"/>
            <a:ext cx="5168900" cy="3443288"/>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3434729690"/>
      </p:ext>
    </p:extLst>
  </p:cSld>
  <p:clrMap bg1="lt1" tx1="dk1" bg2="lt2" tx2="dk2" accent1="accent1" accent2="accent2" accent3="accent3" accent4="accent4" accent5="accent5" accent6="accent6" hlink="hlink" folHlink="folHlink"/>
  <p:notesStyle>
    <a:lvl1pPr algn="l" defTabSz="754063"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76238" algn="l" defTabSz="754063"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54063" algn="l" defTabSz="754063"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30300" algn="l" defTabSz="754063"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08125" algn="l" defTabSz="754063"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7925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a:t>
            </a:r>
          </a:p>
        </p:txBody>
      </p:sp>
    </p:spTree>
    <p:extLst>
      <p:ext uri="{BB962C8B-B14F-4D97-AF65-F5344CB8AC3E}">
        <p14:creationId xmlns:p14="http://schemas.microsoft.com/office/powerpoint/2010/main" val="480429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09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DELETE?</a:t>
            </a:r>
          </a:p>
        </p:txBody>
      </p:sp>
    </p:spTree>
    <p:extLst>
      <p:ext uri="{BB962C8B-B14F-4D97-AF65-F5344CB8AC3E}">
        <p14:creationId xmlns:p14="http://schemas.microsoft.com/office/powerpoint/2010/main" val="215800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069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376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61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1753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DELETE?</a:t>
            </a:r>
          </a:p>
        </p:txBody>
      </p:sp>
    </p:spTree>
    <p:extLst>
      <p:ext uri="{BB962C8B-B14F-4D97-AF65-F5344CB8AC3E}">
        <p14:creationId xmlns:p14="http://schemas.microsoft.com/office/powerpoint/2010/main" val="551381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1715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1101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034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201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72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139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68043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21007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6154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was calculated by taking the average survival rate of each polygon.  The Total was the sum of all trees counted, all tree mats counted, and the difference for the average (Average=total trees counted divided by total tree mats counted.</a:t>
            </a:r>
          </a:p>
          <a:p>
            <a:endParaRPr lang="en-US" dirty="0"/>
          </a:p>
          <a:p>
            <a:r>
              <a:rPr lang="en-US" dirty="0"/>
              <a:t>What happened?  Here’s a theory…</a:t>
            </a:r>
          </a:p>
          <a:p>
            <a:endParaRPr lang="en-US" dirty="0"/>
          </a:p>
        </p:txBody>
      </p:sp>
    </p:spTree>
    <p:extLst>
      <p:ext uri="{BB962C8B-B14F-4D97-AF65-F5344CB8AC3E}">
        <p14:creationId xmlns:p14="http://schemas.microsoft.com/office/powerpoint/2010/main" val="403216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2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4567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848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6313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bridge abutment removal involved the use of explosives and the demolition contractor’s blaster was a bit trigger happy on the first few shots and the highway was closed for six hours!  People weren’t very happy.  Eventually, the blaster got the hang of it and the closures were less than 45 minutes.  The Google Earth street view shows very mature vegetation – you’d never know what had been there.</a:t>
            </a:r>
            <a:endParaRPr lang="en-US" dirty="0"/>
          </a:p>
        </p:txBody>
      </p:sp>
    </p:spTree>
    <p:extLst>
      <p:ext uri="{BB962C8B-B14F-4D97-AF65-F5344CB8AC3E}">
        <p14:creationId xmlns:p14="http://schemas.microsoft.com/office/powerpoint/2010/main" val="3973969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1510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60187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687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a:t>
            </a:r>
            <a:r>
              <a:rPr lang="en-US" baseline="0" dirty="0"/>
              <a:t> amendments included a combination of slow-release fertilizer and a soluble liquid fertilizer for immediate plant utilization.</a:t>
            </a:r>
            <a:endParaRPr lang="en-US" dirty="0"/>
          </a:p>
        </p:txBody>
      </p:sp>
    </p:spTree>
    <p:extLst>
      <p:ext uri="{BB962C8B-B14F-4D97-AF65-F5344CB8AC3E}">
        <p14:creationId xmlns:p14="http://schemas.microsoft.com/office/powerpoint/2010/main" val="1536183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718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3467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268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railroad</a:t>
            </a:r>
            <a:r>
              <a:rPr lang="en-US" baseline="0" dirty="0"/>
              <a:t> fills presented potential flooding hazards if the steel culverts ever failed and water ponded up behind them to eventually fail catastrophically, resulting in loss of life and property.  Removing them was a no-brainer for WY AML.  (please don’t point out the lack of a hard hat on one of the workers – LOL).</a:t>
            </a:r>
            <a:endParaRPr lang="en-US" dirty="0"/>
          </a:p>
        </p:txBody>
      </p:sp>
    </p:spTree>
    <p:extLst>
      <p:ext uri="{BB962C8B-B14F-4D97-AF65-F5344CB8AC3E}">
        <p14:creationId xmlns:p14="http://schemas.microsoft.com/office/powerpoint/2010/main" val="3409867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excavated materials were transported into the cut adjacent to the fill that probably provided the original fill materials.</a:t>
            </a:r>
            <a:endParaRPr lang="en-US" dirty="0"/>
          </a:p>
        </p:txBody>
      </p:sp>
    </p:spTree>
    <p:extLst>
      <p:ext uri="{BB962C8B-B14F-4D97-AF65-F5344CB8AC3E}">
        <p14:creationId xmlns:p14="http://schemas.microsoft.com/office/powerpoint/2010/main" val="246644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74598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r>
              <a:rPr lang="en-US" baseline="0" dirty="0"/>
              <a:t> each bullet</a:t>
            </a:r>
            <a:endParaRPr lang="en-US" dirty="0"/>
          </a:p>
        </p:txBody>
      </p:sp>
    </p:spTree>
    <p:extLst>
      <p:ext uri="{BB962C8B-B14F-4D97-AF65-F5344CB8AC3E}">
        <p14:creationId xmlns:p14="http://schemas.microsoft.com/office/powerpoint/2010/main" val="3904369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questions I can’t answer</a:t>
            </a:r>
            <a:r>
              <a:rPr lang="en-US" baseline="0" dirty="0"/>
              <a:t>, please feel free to contact Jim at his email address.</a:t>
            </a:r>
            <a:endParaRPr lang="en-US" dirty="0"/>
          </a:p>
        </p:txBody>
      </p:sp>
    </p:spTree>
    <p:extLst>
      <p:ext uri="{BB962C8B-B14F-4D97-AF65-F5344CB8AC3E}">
        <p14:creationId xmlns:p14="http://schemas.microsoft.com/office/powerpoint/2010/main" val="322163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sz="1200" dirty="0"/>
          </a:p>
        </p:txBody>
      </p:sp>
    </p:spTree>
    <p:extLst>
      <p:ext uri="{BB962C8B-B14F-4D97-AF65-F5344CB8AC3E}">
        <p14:creationId xmlns:p14="http://schemas.microsoft.com/office/powerpoint/2010/main" val="69325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882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572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777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4991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082800"/>
            <a:ext cx="8550275" cy="1436688"/>
          </a:xfrm>
        </p:spPr>
        <p:txBody>
          <a:bodyPr/>
          <a:lstStyle/>
          <a:p>
            <a:r>
              <a:rPr lang="en-US"/>
              <a:t>Click to edit Master title style</a:t>
            </a:r>
          </a:p>
        </p:txBody>
      </p:sp>
      <p:sp>
        <p:nvSpPr>
          <p:cNvPr id="3" name="Subtitle 2"/>
          <p:cNvSpPr>
            <a:spLocks noGrp="1"/>
          </p:cNvSpPr>
          <p:nvPr>
            <p:ph type="subTitle" idx="1"/>
          </p:nvPr>
        </p:nvSpPr>
        <p:spPr>
          <a:xfrm>
            <a:off x="1508125" y="3797300"/>
            <a:ext cx="7042150"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5" descr="\\linkdc01\Company\Office\Marketing\Graphics\Company Logos\2017 Company Logo Standards\Linkan_Engineering\Linkan_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43001" y="6094410"/>
            <a:ext cx="8941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563" y="596900"/>
            <a:ext cx="2136775" cy="53609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063" y="596900"/>
            <a:ext cx="6261100" cy="5360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54063" y="596900"/>
            <a:ext cx="8550275" cy="1116013"/>
          </a:xfrm>
        </p:spPr>
        <p:txBody>
          <a:bodyPr/>
          <a:lstStyle/>
          <a:p>
            <a:r>
              <a:rPr lang="en-US"/>
              <a:t>Click to edit Master title style</a:t>
            </a:r>
          </a:p>
        </p:txBody>
      </p:sp>
      <p:sp>
        <p:nvSpPr>
          <p:cNvPr id="3" name="Text Placeholder 2"/>
          <p:cNvSpPr>
            <a:spLocks noGrp="1"/>
          </p:cNvSpPr>
          <p:nvPr>
            <p:ph type="body" sz="half" idx="1"/>
          </p:nvPr>
        </p:nvSpPr>
        <p:spPr>
          <a:xfrm>
            <a:off x="754063" y="1936750"/>
            <a:ext cx="4198937" cy="4021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936750"/>
            <a:ext cx="4198938" cy="402113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4380" y="595771"/>
            <a:ext cx="8549640" cy="5361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03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306888"/>
            <a:ext cx="8548687" cy="133191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2840038"/>
            <a:ext cx="8548687"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063" y="1936750"/>
            <a:ext cx="4198937" cy="402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36750"/>
            <a:ext cx="4198938" cy="4021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8288"/>
            <a:ext cx="9051925" cy="111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500188"/>
            <a:ext cx="4443412"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125663"/>
            <a:ext cx="4443412"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500188"/>
            <a:ext cx="4445000"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125663"/>
            <a:ext cx="4445000"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266700"/>
            <a:ext cx="3308350" cy="113506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266700"/>
            <a:ext cx="56229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401763"/>
            <a:ext cx="3308350"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4691063"/>
            <a:ext cx="6035675" cy="5540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598488"/>
            <a:ext cx="6035675"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5245100"/>
            <a:ext cx="6035675"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862A4">
                <a:lumMod val="0"/>
                <a:lumOff val="100000"/>
              </a:srgbClr>
            </a:gs>
            <a:gs pos="0">
              <a:schemeClr val="accent1">
                <a:lumMod val="54000"/>
                <a:lumOff val="46000"/>
              </a:schemeClr>
            </a:gs>
            <a:gs pos="53000">
              <a:schemeClr val="accent1">
                <a:lumMod val="45000"/>
                <a:lumOff val="55000"/>
              </a:schemeClr>
            </a:gs>
            <a:gs pos="84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4063" y="596900"/>
            <a:ext cx="8550275" cy="1116013"/>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p>
            <a:pPr lvl="0"/>
            <a:r>
              <a:rPr lang="en-US"/>
              <a:t>TITLE   </a:t>
            </a:r>
          </a:p>
        </p:txBody>
      </p:sp>
      <p:sp>
        <p:nvSpPr>
          <p:cNvPr id="1027" name="Rectangle 3"/>
          <p:cNvSpPr>
            <a:spLocks noGrp="1" noChangeArrowheads="1"/>
          </p:cNvSpPr>
          <p:nvPr>
            <p:ph type="body" idx="1"/>
          </p:nvPr>
        </p:nvSpPr>
        <p:spPr bwMode="auto">
          <a:xfrm>
            <a:off x="754063" y="1936750"/>
            <a:ext cx="8550275" cy="4021138"/>
          </a:xfrm>
          <a:prstGeom prst="rect">
            <a:avLst/>
          </a:prstGeom>
          <a:noFill/>
          <a:ln w="12700">
            <a:noFill/>
            <a:miter lim="800000"/>
            <a:headEnd/>
            <a:tailEnd/>
          </a:ln>
          <a:effectLst/>
        </p:spPr>
        <p:txBody>
          <a:bodyPr vert="horz" wrap="square" lIns="96838" tIns="49213" rIns="96838" bIns="492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6940550" y="6165850"/>
            <a:ext cx="2882900" cy="446088"/>
          </a:xfrm>
          <a:prstGeom prst="rect">
            <a:avLst/>
          </a:prstGeom>
          <a:noFill/>
          <a:ln w="12700">
            <a:noFill/>
            <a:miter lim="800000"/>
            <a:headEnd/>
            <a:tailEnd/>
          </a:ln>
          <a:effectLst/>
        </p:spPr>
        <p:txBody>
          <a:bodyPr wrap="none" anchor="ctr"/>
          <a:lstStyle/>
          <a:p>
            <a:endParaRPr lang="en-US"/>
          </a:p>
        </p:txBody>
      </p:sp>
      <p:pic>
        <p:nvPicPr>
          <p:cNvPr id="2" name="Picture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719852" y="6094412"/>
            <a:ext cx="1291405" cy="457200"/>
          </a:xfrm>
          <a:prstGeom prst="rect">
            <a:avLst/>
          </a:prstGeom>
        </p:spPr>
      </p:pic>
      <p:pic>
        <p:nvPicPr>
          <p:cNvPr id="6" name="Picture 5" descr="\\linkdc01\Company\Office\Marketing\Graphics\Company Logos\2017 Company Logo Standards\Linkan_Engineering\Linkan_Logo.jpg"/>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143001" y="6094410"/>
            <a:ext cx="8941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69963" rtl="0" eaLnBrk="0" fontAlgn="base" hangingPunct="0">
        <a:spcBef>
          <a:spcPct val="0"/>
        </a:spcBef>
        <a:spcAft>
          <a:spcPct val="0"/>
        </a:spcAft>
        <a:defRPr sz="3800" b="1">
          <a:solidFill>
            <a:srgbClr val="037C03"/>
          </a:solidFill>
          <a:latin typeface="+mj-lt"/>
          <a:ea typeface="+mj-ea"/>
          <a:cs typeface="+mj-cs"/>
        </a:defRPr>
      </a:lvl1pPr>
      <a:lvl2pPr algn="ctr" defTabSz="969963" rtl="0" eaLnBrk="0" fontAlgn="base" hangingPunct="0">
        <a:spcBef>
          <a:spcPct val="0"/>
        </a:spcBef>
        <a:spcAft>
          <a:spcPct val="0"/>
        </a:spcAft>
        <a:defRPr sz="3800" b="1">
          <a:solidFill>
            <a:srgbClr val="037C03"/>
          </a:solidFill>
          <a:latin typeface="Arial" pitchFamily="34" charset="0"/>
        </a:defRPr>
      </a:lvl2pPr>
      <a:lvl3pPr algn="ctr" defTabSz="969963" rtl="0" eaLnBrk="0" fontAlgn="base" hangingPunct="0">
        <a:spcBef>
          <a:spcPct val="0"/>
        </a:spcBef>
        <a:spcAft>
          <a:spcPct val="0"/>
        </a:spcAft>
        <a:defRPr sz="3800" b="1">
          <a:solidFill>
            <a:srgbClr val="037C03"/>
          </a:solidFill>
          <a:latin typeface="Arial" pitchFamily="34" charset="0"/>
        </a:defRPr>
      </a:lvl3pPr>
      <a:lvl4pPr algn="ctr" defTabSz="969963" rtl="0" eaLnBrk="0" fontAlgn="base" hangingPunct="0">
        <a:spcBef>
          <a:spcPct val="0"/>
        </a:spcBef>
        <a:spcAft>
          <a:spcPct val="0"/>
        </a:spcAft>
        <a:defRPr sz="3800" b="1">
          <a:solidFill>
            <a:srgbClr val="037C03"/>
          </a:solidFill>
          <a:latin typeface="Arial" pitchFamily="34" charset="0"/>
        </a:defRPr>
      </a:lvl4pPr>
      <a:lvl5pPr algn="ctr" defTabSz="969963" rtl="0" eaLnBrk="0" fontAlgn="base" hangingPunct="0">
        <a:spcBef>
          <a:spcPct val="0"/>
        </a:spcBef>
        <a:spcAft>
          <a:spcPct val="0"/>
        </a:spcAft>
        <a:defRPr sz="3800" b="1">
          <a:solidFill>
            <a:srgbClr val="037C03"/>
          </a:solidFill>
          <a:latin typeface="Arial" pitchFamily="34" charset="0"/>
        </a:defRPr>
      </a:lvl5pPr>
      <a:lvl6pPr marL="457200" algn="ctr" defTabSz="969963" rtl="0" eaLnBrk="0" fontAlgn="base" hangingPunct="0">
        <a:spcBef>
          <a:spcPct val="0"/>
        </a:spcBef>
        <a:spcAft>
          <a:spcPct val="0"/>
        </a:spcAft>
        <a:defRPr sz="3800" b="1">
          <a:solidFill>
            <a:srgbClr val="037C03"/>
          </a:solidFill>
          <a:latin typeface="Arial" pitchFamily="34" charset="0"/>
        </a:defRPr>
      </a:lvl6pPr>
      <a:lvl7pPr marL="914400" algn="ctr" defTabSz="969963" rtl="0" eaLnBrk="0" fontAlgn="base" hangingPunct="0">
        <a:spcBef>
          <a:spcPct val="0"/>
        </a:spcBef>
        <a:spcAft>
          <a:spcPct val="0"/>
        </a:spcAft>
        <a:defRPr sz="3800" b="1">
          <a:solidFill>
            <a:srgbClr val="037C03"/>
          </a:solidFill>
          <a:latin typeface="Arial" pitchFamily="34" charset="0"/>
        </a:defRPr>
      </a:lvl7pPr>
      <a:lvl8pPr marL="1371600" algn="ctr" defTabSz="969963" rtl="0" eaLnBrk="0" fontAlgn="base" hangingPunct="0">
        <a:spcBef>
          <a:spcPct val="0"/>
        </a:spcBef>
        <a:spcAft>
          <a:spcPct val="0"/>
        </a:spcAft>
        <a:defRPr sz="3800" b="1">
          <a:solidFill>
            <a:srgbClr val="037C03"/>
          </a:solidFill>
          <a:latin typeface="Arial" pitchFamily="34" charset="0"/>
        </a:defRPr>
      </a:lvl8pPr>
      <a:lvl9pPr marL="1828800" algn="ctr" defTabSz="969963" rtl="0" eaLnBrk="0" fontAlgn="base" hangingPunct="0">
        <a:spcBef>
          <a:spcPct val="0"/>
        </a:spcBef>
        <a:spcAft>
          <a:spcPct val="0"/>
        </a:spcAft>
        <a:defRPr sz="3800" b="1">
          <a:solidFill>
            <a:srgbClr val="037C03"/>
          </a:solidFill>
          <a:latin typeface="Arial" pitchFamily="34" charset="0"/>
        </a:defRPr>
      </a:lvl9pPr>
    </p:titleStyle>
    <p:bodyStyle>
      <a:lvl1pPr marL="363538" indent="-363538" algn="l" defTabSz="969963" rtl="0" eaLnBrk="0" fontAlgn="base" hangingPunct="0">
        <a:spcBef>
          <a:spcPct val="20000"/>
        </a:spcBef>
        <a:spcAft>
          <a:spcPct val="0"/>
        </a:spcAft>
        <a:buSzPct val="100000"/>
        <a:buChar char="•"/>
        <a:defRPr sz="3400" b="1">
          <a:solidFill>
            <a:schemeClr val="tx1"/>
          </a:solidFill>
          <a:latin typeface="+mn-lt"/>
          <a:ea typeface="+mn-ea"/>
          <a:cs typeface="+mn-cs"/>
        </a:defRPr>
      </a:lvl1pPr>
      <a:lvl2pPr marL="787400" indent="-303213" algn="l" defTabSz="969963" rtl="0" eaLnBrk="0" fontAlgn="base" hangingPunct="0">
        <a:spcBef>
          <a:spcPct val="20000"/>
        </a:spcBef>
        <a:spcAft>
          <a:spcPct val="0"/>
        </a:spcAft>
        <a:buSzPct val="100000"/>
        <a:buChar char="–"/>
        <a:defRPr sz="2500" b="1">
          <a:solidFill>
            <a:schemeClr val="tx1"/>
          </a:solidFill>
          <a:latin typeface="+mn-lt"/>
        </a:defRPr>
      </a:lvl2pPr>
      <a:lvl3pPr marL="1211263" indent="-241300" algn="l" defTabSz="969963" rtl="0" eaLnBrk="0" fontAlgn="base" hangingPunct="0">
        <a:spcBef>
          <a:spcPct val="20000"/>
        </a:spcBef>
        <a:spcAft>
          <a:spcPct val="0"/>
        </a:spcAft>
        <a:buSzPct val="100000"/>
        <a:buChar char="•"/>
        <a:defRPr sz="2500">
          <a:solidFill>
            <a:schemeClr val="tx1"/>
          </a:solidFill>
          <a:latin typeface="+mn-lt"/>
        </a:defRPr>
      </a:lvl3pPr>
      <a:lvl4pPr marL="1695450" indent="-241300" algn="l" defTabSz="969963" rtl="0" eaLnBrk="0" fontAlgn="base" hangingPunct="0">
        <a:spcBef>
          <a:spcPct val="20000"/>
        </a:spcBef>
        <a:spcAft>
          <a:spcPct val="0"/>
        </a:spcAft>
        <a:buSzPct val="100000"/>
        <a:buChar char="–"/>
        <a:defRPr sz="2100">
          <a:solidFill>
            <a:schemeClr val="tx1"/>
          </a:solidFill>
          <a:latin typeface="+mn-lt"/>
        </a:defRPr>
      </a:lvl4pPr>
      <a:lvl5pPr marL="2181225" indent="-242888" algn="l" defTabSz="969963" rtl="0" eaLnBrk="0" fontAlgn="base" hangingPunct="0">
        <a:spcBef>
          <a:spcPct val="20000"/>
        </a:spcBef>
        <a:spcAft>
          <a:spcPct val="0"/>
        </a:spcAft>
        <a:buSzPct val="100000"/>
        <a:buChar char="•"/>
        <a:defRPr sz="2100">
          <a:solidFill>
            <a:schemeClr val="tx1"/>
          </a:solidFill>
          <a:latin typeface="+mn-lt"/>
        </a:defRPr>
      </a:lvl5pPr>
      <a:lvl6pPr marL="2638425" indent="-242888" algn="l" defTabSz="969963" rtl="0" eaLnBrk="0" fontAlgn="base" hangingPunct="0">
        <a:spcBef>
          <a:spcPct val="20000"/>
        </a:spcBef>
        <a:spcAft>
          <a:spcPct val="0"/>
        </a:spcAft>
        <a:buSzPct val="100000"/>
        <a:buChar char="•"/>
        <a:defRPr sz="2100">
          <a:solidFill>
            <a:schemeClr val="tx1"/>
          </a:solidFill>
          <a:latin typeface="+mn-lt"/>
        </a:defRPr>
      </a:lvl6pPr>
      <a:lvl7pPr marL="3095625" indent="-242888" algn="l" defTabSz="969963" rtl="0" eaLnBrk="0" fontAlgn="base" hangingPunct="0">
        <a:spcBef>
          <a:spcPct val="20000"/>
        </a:spcBef>
        <a:spcAft>
          <a:spcPct val="0"/>
        </a:spcAft>
        <a:buSzPct val="100000"/>
        <a:buChar char="•"/>
        <a:defRPr sz="2100">
          <a:solidFill>
            <a:schemeClr val="tx1"/>
          </a:solidFill>
          <a:latin typeface="+mn-lt"/>
        </a:defRPr>
      </a:lvl7pPr>
      <a:lvl8pPr marL="3552825" indent="-242888" algn="l" defTabSz="969963" rtl="0" eaLnBrk="0" fontAlgn="base" hangingPunct="0">
        <a:spcBef>
          <a:spcPct val="20000"/>
        </a:spcBef>
        <a:spcAft>
          <a:spcPct val="0"/>
        </a:spcAft>
        <a:buSzPct val="100000"/>
        <a:buChar char="•"/>
        <a:defRPr sz="2100">
          <a:solidFill>
            <a:schemeClr val="tx1"/>
          </a:solidFill>
          <a:latin typeface="+mn-lt"/>
        </a:defRPr>
      </a:lvl8pPr>
      <a:lvl9pPr marL="4010025" indent="-242888" algn="l" defTabSz="969963" rtl="0" eaLnBrk="0" fontAlgn="base" hangingPunct="0">
        <a:spcBef>
          <a:spcPct val="20000"/>
        </a:spcBef>
        <a:spcAft>
          <a:spcPct val="0"/>
        </a:spcAft>
        <a:buSzPct val="100000"/>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22.jpe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94531" y="1293812"/>
            <a:ext cx="8550275" cy="1116012"/>
          </a:xfrm>
          <a:noFill/>
          <a:ln/>
        </p:spPr>
        <p:txBody>
          <a:bodyPr/>
          <a:lstStyle/>
          <a:p>
            <a:r>
              <a:rPr lang="en-US" dirty="0">
                <a:solidFill>
                  <a:schemeClr val="accent5">
                    <a:lumMod val="25000"/>
                  </a:schemeClr>
                </a:solidFill>
              </a:rPr>
              <a:t>TAILINGS BASIN RECLAMATION</a:t>
            </a:r>
            <a:br>
              <a:rPr lang="en-US" dirty="0">
                <a:solidFill>
                  <a:schemeClr val="accent5">
                    <a:lumMod val="25000"/>
                  </a:schemeClr>
                </a:solidFill>
              </a:rPr>
            </a:br>
            <a:r>
              <a:rPr lang="en-US" dirty="0">
                <a:solidFill>
                  <a:schemeClr val="accent5">
                    <a:lumMod val="25000"/>
                  </a:schemeClr>
                </a:solidFill>
              </a:rPr>
              <a:t>ATLANTIC CITY IRON MINE, WYOMING</a:t>
            </a:r>
          </a:p>
        </p:txBody>
      </p:sp>
      <p:sp>
        <p:nvSpPr>
          <p:cNvPr id="3075" name="Rectangle 3"/>
          <p:cNvSpPr>
            <a:spLocks noGrp="1" noChangeArrowheads="1"/>
          </p:cNvSpPr>
          <p:nvPr>
            <p:ph type="subTitle" idx="1"/>
          </p:nvPr>
        </p:nvSpPr>
        <p:spPr>
          <a:xfrm>
            <a:off x="1447799" y="2818606"/>
            <a:ext cx="7043738" cy="512762"/>
          </a:xfrm>
          <a:noFill/>
          <a:ln/>
        </p:spPr>
        <p:txBody>
          <a:bodyPr/>
          <a:lstStyle/>
          <a:p>
            <a:pPr marL="363538" indent="-363538"/>
            <a:r>
              <a:rPr lang="en-US" sz="3200" dirty="0">
                <a:solidFill>
                  <a:schemeClr val="accent1">
                    <a:lumMod val="50000"/>
                  </a:schemeClr>
                </a:solidFill>
              </a:rPr>
              <a:t>WYOMING AML  PROJECT 9A-II</a:t>
            </a:r>
          </a:p>
        </p:txBody>
      </p:sp>
      <p:sp>
        <p:nvSpPr>
          <p:cNvPr id="3076" name="Rectangle 4"/>
          <p:cNvSpPr>
            <a:spLocks noChangeArrowheads="1"/>
          </p:cNvSpPr>
          <p:nvPr/>
        </p:nvSpPr>
        <p:spPr bwMode="auto">
          <a:xfrm>
            <a:off x="1257239" y="3503612"/>
            <a:ext cx="7648570" cy="1345497"/>
          </a:xfrm>
          <a:prstGeom prst="rect">
            <a:avLst/>
          </a:prstGeom>
          <a:noFill/>
          <a:ln w="12700">
            <a:noFill/>
            <a:miter lim="800000"/>
            <a:headEnd/>
            <a:tailEnd/>
          </a:ln>
          <a:effectLst/>
        </p:spPr>
        <p:txBody>
          <a:bodyPr wrap="none" lIns="90488" tIns="44450" rIns="90488" bIns="44450">
            <a:spAutoFit/>
          </a:bodyPr>
          <a:lstStyle/>
          <a:p>
            <a:pPr algn="ctr">
              <a:spcBef>
                <a:spcPct val="20000"/>
              </a:spcBef>
            </a:pPr>
            <a:r>
              <a:rPr lang="en-US" sz="2400" b="1" dirty="0">
                <a:latin typeface="Arial" pitchFamily="34" charset="0"/>
              </a:rPr>
              <a:t>J. J. Gusek P.E., Linkan Engineering, Golden, CO</a:t>
            </a:r>
          </a:p>
          <a:p>
            <a:pPr algn="ctr">
              <a:spcBef>
                <a:spcPct val="20000"/>
              </a:spcBef>
            </a:pPr>
            <a:r>
              <a:rPr lang="en-US" sz="2400" b="1" dirty="0">
                <a:latin typeface="Arial" pitchFamily="34" charset="0"/>
              </a:rPr>
              <a:t>&amp;</a:t>
            </a:r>
          </a:p>
          <a:p>
            <a:pPr algn="ctr">
              <a:spcBef>
                <a:spcPct val="20000"/>
              </a:spcBef>
            </a:pPr>
            <a:r>
              <a:rPr lang="en-US" sz="2400" b="1" dirty="0">
                <a:latin typeface="Arial" pitchFamily="34" charset="0"/>
              </a:rPr>
              <a:t>B.K. Schladweiler, BKS Environmental, Gillette, WY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754062" y="227013"/>
            <a:ext cx="8550275" cy="838200"/>
          </a:xfrm>
          <a:ln/>
        </p:spPr>
        <p:txBody>
          <a:bodyPr/>
          <a:lstStyle/>
          <a:p>
            <a:r>
              <a:rPr lang="en-US" dirty="0"/>
              <a:t>WY AML’s Responsibilities</a:t>
            </a:r>
          </a:p>
        </p:txBody>
      </p:sp>
      <p:sp>
        <p:nvSpPr>
          <p:cNvPr id="512003" name="Rectangle 3"/>
          <p:cNvSpPr>
            <a:spLocks noGrp="1" noChangeArrowheads="1"/>
          </p:cNvSpPr>
          <p:nvPr>
            <p:ph type="body" idx="1"/>
          </p:nvPr>
        </p:nvSpPr>
        <p:spPr>
          <a:xfrm>
            <a:off x="1143000" y="1065212"/>
            <a:ext cx="8382000" cy="2895600"/>
          </a:xfrm>
        </p:spPr>
        <p:txBody>
          <a:bodyPr/>
          <a:lstStyle/>
          <a:p>
            <a:pPr>
              <a:lnSpc>
                <a:spcPct val="90000"/>
              </a:lnSpc>
            </a:pPr>
            <a:r>
              <a:rPr lang="en-US" sz="3200" dirty="0"/>
              <a:t>Reclaim lands not covered by owner obligations</a:t>
            </a:r>
          </a:p>
          <a:p>
            <a:pPr lvl="1">
              <a:lnSpc>
                <a:spcPct val="90000"/>
              </a:lnSpc>
            </a:pPr>
            <a:r>
              <a:rPr lang="en-US" dirty="0">
                <a:solidFill>
                  <a:srgbClr val="0070C0"/>
                </a:solidFill>
              </a:rPr>
              <a:t>Tailings Basin Reclamation</a:t>
            </a:r>
          </a:p>
          <a:p>
            <a:pPr lvl="1">
              <a:lnSpc>
                <a:spcPct val="90000"/>
              </a:lnSpc>
            </a:pPr>
            <a:r>
              <a:rPr lang="en-US" dirty="0">
                <a:solidFill>
                  <a:srgbClr val="0070C0"/>
                </a:solidFill>
              </a:rPr>
              <a:t>Portions of Waste Rock Dumps</a:t>
            </a:r>
          </a:p>
          <a:p>
            <a:pPr lvl="1">
              <a:lnSpc>
                <a:spcPct val="90000"/>
              </a:lnSpc>
            </a:pPr>
            <a:r>
              <a:rPr lang="en-US" dirty="0">
                <a:solidFill>
                  <a:srgbClr val="0070C0"/>
                </a:solidFill>
              </a:rPr>
              <a:t>Railroad Bridge Abutments</a:t>
            </a:r>
          </a:p>
          <a:p>
            <a:pPr lvl="1">
              <a:lnSpc>
                <a:spcPct val="90000"/>
              </a:lnSpc>
            </a:pPr>
            <a:r>
              <a:rPr lang="en-US" dirty="0">
                <a:solidFill>
                  <a:srgbClr val="0070C0"/>
                </a:solidFill>
              </a:rPr>
              <a:t>Railroad Fill Removal/Breaching</a:t>
            </a:r>
          </a:p>
          <a:p>
            <a:pPr marL="0" indent="0">
              <a:lnSpc>
                <a:spcPct val="90000"/>
              </a:lnSpc>
              <a:buNone/>
            </a:pPr>
            <a:endParaRPr lang="en-US" dirty="0"/>
          </a:p>
        </p:txBody>
      </p:sp>
    </p:spTree>
    <p:extLst>
      <p:ext uri="{BB962C8B-B14F-4D97-AF65-F5344CB8AC3E}">
        <p14:creationId xmlns:p14="http://schemas.microsoft.com/office/powerpoint/2010/main" val="402353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17563" y="317500"/>
            <a:ext cx="8550275" cy="1116013"/>
          </a:xfrm>
          <a:noFill/>
          <a:ln/>
        </p:spPr>
        <p:txBody>
          <a:bodyPr/>
          <a:lstStyle/>
          <a:p>
            <a:r>
              <a:rPr lang="en-US" dirty="0"/>
              <a:t>INITIAL PROJECT GOALS</a:t>
            </a:r>
          </a:p>
        </p:txBody>
      </p:sp>
      <p:sp>
        <p:nvSpPr>
          <p:cNvPr id="7171" name="Rectangle 3"/>
          <p:cNvSpPr>
            <a:spLocks noGrp="1" noChangeArrowheads="1"/>
          </p:cNvSpPr>
          <p:nvPr>
            <p:ph type="body" idx="1"/>
          </p:nvPr>
        </p:nvSpPr>
        <p:spPr>
          <a:xfrm>
            <a:off x="1009650" y="1638300"/>
            <a:ext cx="8534400" cy="4021138"/>
          </a:xfrm>
          <a:noFill/>
          <a:ln/>
        </p:spPr>
        <p:txBody>
          <a:bodyPr/>
          <a:lstStyle/>
          <a:p>
            <a:r>
              <a:rPr lang="en-US" sz="3200" dirty="0"/>
              <a:t>Provide a stable reclaimed surface to prevent blowing dust and develop habitat for wildlife and cattle grazing</a:t>
            </a:r>
          </a:p>
          <a:p>
            <a:r>
              <a:rPr lang="en-US" sz="3200" dirty="0"/>
              <a:t>Preserve or improve the stormwater protection the mine pit and tailings basin provided to downstream communities, especially during construction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43329" y="150812"/>
            <a:ext cx="8550275" cy="1116013"/>
          </a:xfrm>
          <a:noFill/>
          <a:ln/>
        </p:spPr>
        <p:txBody>
          <a:bodyPr/>
          <a:lstStyle/>
          <a:p>
            <a:r>
              <a:rPr lang="en-US" dirty="0"/>
              <a:t>PRE-DESIGN INVESTIGATIONS</a:t>
            </a:r>
          </a:p>
        </p:txBody>
      </p:sp>
      <p:sp>
        <p:nvSpPr>
          <p:cNvPr id="9219" name="Rectangle 3"/>
          <p:cNvSpPr>
            <a:spLocks noGrp="1" noChangeArrowheads="1"/>
          </p:cNvSpPr>
          <p:nvPr>
            <p:ph type="body" idx="1"/>
          </p:nvPr>
        </p:nvSpPr>
        <p:spPr>
          <a:xfrm>
            <a:off x="1371600" y="1446212"/>
            <a:ext cx="7934325" cy="4381500"/>
          </a:xfrm>
          <a:noFill/>
          <a:ln/>
        </p:spPr>
        <p:txBody>
          <a:bodyPr/>
          <a:lstStyle/>
          <a:p>
            <a:r>
              <a:rPr lang="en-US" dirty="0"/>
              <a:t>Geotechnical - 2 tailings dams (North and South) </a:t>
            </a:r>
          </a:p>
          <a:p>
            <a:r>
              <a:rPr lang="en-US" dirty="0"/>
              <a:t>Site geochemistry</a:t>
            </a:r>
          </a:p>
          <a:p>
            <a:r>
              <a:rPr lang="en-US" dirty="0"/>
              <a:t>Surface water hydrology</a:t>
            </a:r>
          </a:p>
          <a:p>
            <a:r>
              <a:rPr lang="en-US" dirty="0"/>
              <a:t>Feasibility of compost use</a:t>
            </a:r>
          </a:p>
          <a:p>
            <a:r>
              <a:rPr lang="en-US" dirty="0"/>
              <a:t>Soils and revegetation</a:t>
            </a:r>
          </a:p>
          <a:p>
            <a:r>
              <a:rPr lang="en-US" dirty="0"/>
              <a:t>Threatened &amp; endangered species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D9BF83-4F4A-4B8C-A46A-F9286A6BF6BB}"/>
              </a:ext>
            </a:extLst>
          </p:cNvPr>
          <p:cNvSpPr>
            <a:spLocks noGrp="1"/>
          </p:cNvSpPr>
          <p:nvPr>
            <p:ph type="title"/>
          </p:nvPr>
        </p:nvSpPr>
        <p:spPr/>
        <p:txBody>
          <a:bodyPr/>
          <a:lstStyle/>
          <a:p>
            <a:r>
              <a:rPr lang="en-US" dirty="0"/>
              <a:t>General Reclamation</a:t>
            </a:r>
          </a:p>
        </p:txBody>
      </p:sp>
    </p:spTree>
    <p:extLst>
      <p:ext uri="{BB962C8B-B14F-4D97-AF65-F5344CB8AC3E}">
        <p14:creationId xmlns:p14="http://schemas.microsoft.com/office/powerpoint/2010/main" val="417427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2400" y="150812"/>
            <a:ext cx="6705600" cy="6400800"/>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10242" name="Rectangle 2"/>
          <p:cNvSpPr>
            <a:spLocks noGrp="1" noChangeArrowheads="1"/>
          </p:cNvSpPr>
          <p:nvPr>
            <p:ph type="title"/>
          </p:nvPr>
        </p:nvSpPr>
        <p:spPr>
          <a:xfrm>
            <a:off x="6934201" y="2513012"/>
            <a:ext cx="2971800" cy="1219200"/>
          </a:xfrm>
          <a:noFill/>
          <a:ln/>
        </p:spPr>
        <p:txBody>
          <a:bodyPr/>
          <a:lstStyle/>
          <a:p>
            <a:r>
              <a:rPr lang="en-US" sz="2800" dirty="0"/>
              <a:t>RECLAMATION</a:t>
            </a:r>
            <a:br>
              <a:rPr lang="en-US" sz="2800" dirty="0"/>
            </a:br>
            <a:r>
              <a:rPr lang="en-US" sz="2800" dirty="0"/>
              <a:t>PLAN</a:t>
            </a:r>
          </a:p>
        </p:txBody>
      </p:sp>
      <p:pic>
        <p:nvPicPr>
          <p:cNvPr id="10243" name="Picture 3"/>
          <p:cNvPicPr>
            <a:picLocks noGrp="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04800" y="227012"/>
            <a:ext cx="6400800" cy="6172200"/>
          </a:xfrm>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7" name="Picture 5" descr="Atlantic City Mine Air Photo Labeled"/>
          <p:cNvPicPr>
            <a:picLocks noGrp="1" noChangeAspect="1" noChangeArrowheads="1"/>
          </p:cNvPicPr>
          <p:nvPr>
            <p:ph idx="1"/>
          </p:nvPr>
        </p:nvPicPr>
        <p:blipFill>
          <a:blip r:embed="rId3"/>
          <a:srcRect/>
          <a:stretch>
            <a:fillRect/>
          </a:stretch>
        </p:blipFill>
        <p:spPr>
          <a:xfrm>
            <a:off x="1600200" y="1141412"/>
            <a:ext cx="7086600" cy="4919013"/>
          </a:xfrm>
          <a:noFill/>
          <a:ln/>
        </p:spPr>
      </p:pic>
      <p:sp>
        <p:nvSpPr>
          <p:cNvPr id="453635" name="Rectangle 3"/>
          <p:cNvSpPr>
            <a:spLocks noGrp="1" noChangeArrowheads="1"/>
          </p:cNvSpPr>
          <p:nvPr>
            <p:ph type="title"/>
          </p:nvPr>
        </p:nvSpPr>
        <p:spPr>
          <a:xfrm>
            <a:off x="1305630" y="0"/>
            <a:ext cx="7609770" cy="1141412"/>
          </a:xfrm>
          <a:solidFill>
            <a:srgbClr val="E6AF78"/>
          </a:solidFill>
          <a:ln/>
        </p:spPr>
        <p:txBody>
          <a:bodyPr/>
          <a:lstStyle/>
          <a:p>
            <a:r>
              <a:rPr lang="en-US" sz="3909" dirty="0"/>
              <a:t>Site Features prior to Fall 1997 Seeding</a:t>
            </a:r>
          </a:p>
        </p:txBody>
      </p:sp>
    </p:spTree>
    <p:extLst>
      <p:ext uri="{BB962C8B-B14F-4D97-AF65-F5344CB8AC3E}">
        <p14:creationId xmlns:p14="http://schemas.microsoft.com/office/powerpoint/2010/main" val="345588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1143000" y="227012"/>
            <a:ext cx="7606312" cy="1605528"/>
          </a:xfrm>
          <a:ln/>
        </p:spPr>
        <p:txBody>
          <a:bodyPr/>
          <a:lstStyle/>
          <a:p>
            <a:r>
              <a:rPr lang="en-US" sz="3909" dirty="0"/>
              <a:t>Reclamation Plan Specifics</a:t>
            </a:r>
          </a:p>
        </p:txBody>
      </p:sp>
      <p:sp>
        <p:nvSpPr>
          <p:cNvPr id="476163" name="Rectangle 3"/>
          <p:cNvSpPr>
            <a:spLocks noGrp="1" noChangeArrowheads="1"/>
          </p:cNvSpPr>
          <p:nvPr>
            <p:ph type="body" idx="1"/>
          </p:nvPr>
        </p:nvSpPr>
        <p:spPr>
          <a:xfrm>
            <a:off x="990600" y="1903412"/>
            <a:ext cx="8117381" cy="4393812"/>
          </a:xfrm>
        </p:spPr>
        <p:txBody>
          <a:bodyPr/>
          <a:lstStyle/>
          <a:p>
            <a:r>
              <a:rPr lang="en-US" sz="2400" dirty="0"/>
              <a:t>Rock wall snow fences substituted for vertical slat snow fences</a:t>
            </a:r>
          </a:p>
          <a:p>
            <a:r>
              <a:rPr lang="en-US" sz="2400" dirty="0" err="1"/>
              <a:t>Fertil</a:t>
            </a:r>
            <a:r>
              <a:rPr lang="en-US" sz="2400" dirty="0"/>
              <a:t> Fiber/Kiwi-Power amendments with nearby White River overburden substituted for organic compost or imported topsoil</a:t>
            </a:r>
          </a:p>
          <a:p>
            <a:pPr lvl="1"/>
            <a:r>
              <a:rPr lang="en-US" sz="1500" dirty="0"/>
              <a:t>Based on historical research of taconite tailings</a:t>
            </a:r>
          </a:p>
          <a:p>
            <a:pPr lvl="1"/>
            <a:r>
              <a:rPr lang="en-US" sz="1500" dirty="0"/>
              <a:t>WRF low fertility but no chemical limitations (neutral pH; As &lt;2 mg/kg)</a:t>
            </a:r>
          </a:p>
          <a:p>
            <a:r>
              <a:rPr lang="en-US" sz="2400" dirty="0"/>
              <a:t>Broadcast seed</a:t>
            </a:r>
          </a:p>
          <a:p>
            <a:r>
              <a:rPr lang="en-US" sz="2400" dirty="0"/>
              <a:t>Plant adapted species @ 40 kg/ha PLS (35-36 </a:t>
            </a:r>
            <a:r>
              <a:rPr lang="en-US" sz="2400" dirty="0" err="1"/>
              <a:t>lbs</a:t>
            </a:r>
            <a:r>
              <a:rPr lang="en-US" sz="2400" dirty="0"/>
              <a:t>/ac)</a:t>
            </a:r>
          </a:p>
        </p:txBody>
      </p:sp>
    </p:spTree>
    <p:extLst>
      <p:ext uri="{BB962C8B-B14F-4D97-AF65-F5344CB8AC3E}">
        <p14:creationId xmlns:p14="http://schemas.microsoft.com/office/powerpoint/2010/main" val="193892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a:t>SOIL AMENDMENTS</a:t>
            </a:r>
          </a:p>
        </p:txBody>
      </p:sp>
      <p:sp>
        <p:nvSpPr>
          <p:cNvPr id="13315" name="Rectangle 3"/>
          <p:cNvSpPr>
            <a:spLocks noGrp="1" noChangeArrowheads="1"/>
          </p:cNvSpPr>
          <p:nvPr>
            <p:ph type="body" idx="1"/>
          </p:nvPr>
        </p:nvSpPr>
        <p:spPr>
          <a:xfrm>
            <a:off x="1143000" y="1712913"/>
            <a:ext cx="7975600" cy="3619499"/>
          </a:xfrm>
          <a:noFill/>
          <a:ln/>
        </p:spPr>
        <p:txBody>
          <a:bodyPr/>
          <a:lstStyle/>
          <a:p>
            <a:r>
              <a:rPr lang="en-US" sz="3000" dirty="0"/>
              <a:t>(DRY) </a:t>
            </a:r>
            <a:r>
              <a:rPr lang="en-US" sz="3000" dirty="0" err="1"/>
              <a:t>Fertil</a:t>
            </a:r>
            <a:r>
              <a:rPr lang="en-US" sz="3000" dirty="0"/>
              <a:t> Fibers/</a:t>
            </a:r>
            <a:r>
              <a:rPr lang="en-US" sz="3000" dirty="0" err="1"/>
              <a:t>Biosol</a:t>
            </a:r>
            <a:r>
              <a:rPr lang="en-US" sz="3000" dirty="0"/>
              <a:t> applied in two doses @2.2 t/ha (1.0 </a:t>
            </a:r>
            <a:r>
              <a:rPr lang="en-US" sz="3000" dirty="0" err="1"/>
              <a:t>st</a:t>
            </a:r>
            <a:r>
              <a:rPr lang="en-US" sz="3000" dirty="0"/>
              <a:t>/ac) with dry inorganic fertilizer supplement</a:t>
            </a:r>
          </a:p>
          <a:p>
            <a:pPr marL="0" indent="0">
              <a:buNone/>
            </a:pPr>
            <a:endParaRPr lang="en-US" sz="3000" dirty="0"/>
          </a:p>
          <a:p>
            <a:r>
              <a:rPr lang="en-US" sz="3000" dirty="0"/>
              <a:t>(WET) Kiwi Power bacterial inoculum applied at 47 liters/ha (5 gallons/acre) </a:t>
            </a:r>
            <a:r>
              <a:rPr lang="en-US" sz="3000" dirty="0">
                <a:solidFill>
                  <a:srgbClr val="FF0000"/>
                </a:solidFill>
              </a:rPr>
              <a:t>applied with “crop duster” airplane.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9BD4-EE2E-4468-A2B1-A7B7ECD54B07}"/>
              </a:ext>
            </a:extLst>
          </p:cNvPr>
          <p:cNvSpPr>
            <a:spLocks noGrp="1"/>
          </p:cNvSpPr>
          <p:nvPr>
            <p:ph type="title"/>
          </p:nvPr>
        </p:nvSpPr>
        <p:spPr/>
        <p:txBody>
          <a:bodyPr/>
          <a:lstStyle/>
          <a:p>
            <a:r>
              <a:rPr lang="en-US" dirty="0"/>
              <a:t>Fertilizer</a:t>
            </a:r>
          </a:p>
        </p:txBody>
      </p:sp>
      <p:sp>
        <p:nvSpPr>
          <p:cNvPr id="3" name="Content Placeholder 2">
            <a:extLst>
              <a:ext uri="{FF2B5EF4-FFF2-40B4-BE49-F238E27FC236}">
                <a16:creationId xmlns:a16="http://schemas.microsoft.com/office/drawing/2014/main" id="{B0689089-A9BD-4331-80FE-FCE4EB9537A8}"/>
              </a:ext>
            </a:extLst>
          </p:cNvPr>
          <p:cNvSpPr>
            <a:spLocks noGrp="1"/>
          </p:cNvSpPr>
          <p:nvPr>
            <p:ph idx="1"/>
          </p:nvPr>
        </p:nvSpPr>
        <p:spPr/>
        <p:txBody>
          <a:bodyPr/>
          <a:lstStyle/>
          <a:p>
            <a:r>
              <a:rPr lang="en-US" dirty="0"/>
              <a:t>Diammonium phosphate fertilizer 250 </a:t>
            </a:r>
            <a:r>
              <a:rPr lang="en-US" dirty="0" err="1"/>
              <a:t>lb</a:t>
            </a:r>
            <a:r>
              <a:rPr lang="en-US" dirty="0"/>
              <a:t>/acre</a:t>
            </a:r>
          </a:p>
          <a:p>
            <a:pPr lvl="1"/>
            <a:r>
              <a:rPr lang="en-US" dirty="0"/>
              <a:t>45 </a:t>
            </a:r>
            <a:r>
              <a:rPr lang="en-US" dirty="0" err="1"/>
              <a:t>lbs</a:t>
            </a:r>
            <a:r>
              <a:rPr lang="en-US" dirty="0"/>
              <a:t> elemental N</a:t>
            </a:r>
          </a:p>
          <a:p>
            <a:pPr lvl="1"/>
            <a:r>
              <a:rPr lang="en-US" dirty="0"/>
              <a:t>115 </a:t>
            </a:r>
            <a:r>
              <a:rPr lang="en-US" dirty="0" err="1"/>
              <a:t>lbs</a:t>
            </a:r>
            <a:r>
              <a:rPr lang="en-US" dirty="0"/>
              <a:t> elemental P</a:t>
            </a:r>
          </a:p>
          <a:p>
            <a:r>
              <a:rPr lang="en-US" dirty="0"/>
              <a:t>Potash 36 </a:t>
            </a:r>
            <a:r>
              <a:rPr lang="en-US" dirty="0" err="1"/>
              <a:t>lb</a:t>
            </a:r>
            <a:r>
              <a:rPr lang="en-US" dirty="0"/>
              <a:t>/acre</a:t>
            </a:r>
          </a:p>
          <a:p>
            <a:pPr lvl="1"/>
            <a:r>
              <a:rPr lang="en-US" dirty="0"/>
              <a:t>30 </a:t>
            </a:r>
            <a:r>
              <a:rPr lang="en-US" dirty="0" err="1"/>
              <a:t>lbs</a:t>
            </a:r>
            <a:r>
              <a:rPr lang="en-US" dirty="0"/>
              <a:t> elemental K</a:t>
            </a:r>
          </a:p>
        </p:txBody>
      </p:sp>
    </p:spTree>
    <p:extLst>
      <p:ext uri="{BB962C8B-B14F-4D97-AF65-F5344CB8AC3E}">
        <p14:creationId xmlns:p14="http://schemas.microsoft.com/office/powerpoint/2010/main" val="3714210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7CE2-7CBA-4508-995F-91D352220825}"/>
              </a:ext>
            </a:extLst>
          </p:cNvPr>
          <p:cNvSpPr>
            <a:spLocks noGrp="1"/>
          </p:cNvSpPr>
          <p:nvPr>
            <p:ph type="title"/>
          </p:nvPr>
        </p:nvSpPr>
        <p:spPr/>
        <p:txBody>
          <a:bodyPr/>
          <a:lstStyle/>
          <a:p>
            <a:r>
              <a:rPr lang="en-US" dirty="0"/>
              <a:t>Mulching</a:t>
            </a:r>
          </a:p>
        </p:txBody>
      </p:sp>
      <p:sp>
        <p:nvSpPr>
          <p:cNvPr id="3" name="Content Placeholder 2">
            <a:extLst>
              <a:ext uri="{FF2B5EF4-FFF2-40B4-BE49-F238E27FC236}">
                <a16:creationId xmlns:a16="http://schemas.microsoft.com/office/drawing/2014/main" id="{145E6A63-6C68-48D8-B686-86D199CAADAC}"/>
              </a:ext>
            </a:extLst>
          </p:cNvPr>
          <p:cNvSpPr>
            <a:spLocks noGrp="1"/>
          </p:cNvSpPr>
          <p:nvPr>
            <p:ph idx="1"/>
          </p:nvPr>
        </p:nvSpPr>
        <p:spPr/>
        <p:txBody>
          <a:bodyPr/>
          <a:lstStyle/>
          <a:p>
            <a:r>
              <a:rPr lang="en-US" dirty="0"/>
              <a:t>Other than hydroseeded/</a:t>
            </a:r>
            <a:r>
              <a:rPr lang="en-US" dirty="0" err="1"/>
              <a:t>hydromulched</a:t>
            </a:r>
            <a:r>
              <a:rPr lang="en-US" dirty="0"/>
              <a:t> areas, no mulching was used</a:t>
            </a:r>
          </a:p>
        </p:txBody>
      </p:sp>
    </p:spTree>
    <p:extLst>
      <p:ext uri="{BB962C8B-B14F-4D97-AF65-F5344CB8AC3E}">
        <p14:creationId xmlns:p14="http://schemas.microsoft.com/office/powerpoint/2010/main" val="264781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40" name="Rectangle 4"/>
          <p:cNvSpPr>
            <a:spLocks noGrp="1" noChangeArrowheads="1"/>
          </p:cNvSpPr>
          <p:nvPr>
            <p:ph type="title"/>
          </p:nvPr>
        </p:nvSpPr>
        <p:spPr>
          <a:xfrm>
            <a:off x="3657600" y="355071"/>
            <a:ext cx="5883240" cy="744714"/>
          </a:xfrm>
          <a:ln/>
        </p:spPr>
        <p:txBody>
          <a:bodyPr/>
          <a:lstStyle/>
          <a:p>
            <a:r>
              <a:rPr lang="en-US" sz="3909" dirty="0">
                <a:solidFill>
                  <a:schemeClr val="accent5">
                    <a:lumMod val="25000"/>
                  </a:schemeClr>
                </a:solidFill>
              </a:rPr>
              <a:t>Site Location</a:t>
            </a:r>
          </a:p>
        </p:txBody>
      </p:sp>
      <p:pic>
        <p:nvPicPr>
          <p:cNvPr id="449542" name="Picture 6" descr="Wyoming Map"/>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260543" y="1565283"/>
            <a:ext cx="6280297" cy="4191000"/>
          </a:xfrm>
          <a:noFill/>
          <a:ln/>
        </p:spPr>
      </p:pic>
      <p:sp>
        <p:nvSpPr>
          <p:cNvPr id="4" name="Rectangle 3"/>
          <p:cNvSpPr txBox="1">
            <a:spLocks noChangeArrowheads="1"/>
          </p:cNvSpPr>
          <p:nvPr/>
        </p:nvSpPr>
        <p:spPr bwMode="auto">
          <a:xfrm>
            <a:off x="441143" y="1565283"/>
            <a:ext cx="2819400" cy="2589481"/>
          </a:xfrm>
          <a:prstGeom prst="rect">
            <a:avLst/>
          </a:prstGeom>
          <a:noFill/>
          <a:ln w="12700">
            <a:noFill/>
            <a:miter lim="800000"/>
            <a:headEnd/>
            <a:tailEnd/>
          </a:ln>
          <a:effectLst/>
        </p:spPr>
        <p:txBody>
          <a:bodyPr vert="horz" wrap="square" lIns="96838" tIns="49213" rIns="96838" bIns="49213" numCol="1" anchor="t" anchorCtr="0" compatLnSpc="1">
            <a:prstTxWarp prst="textNoShape">
              <a:avLst/>
            </a:prstTxWarp>
          </a:bodyPr>
          <a:lstStyle>
            <a:lvl1pPr marL="363538" indent="-363538" algn="l" defTabSz="969963" rtl="0" eaLnBrk="0" fontAlgn="base" hangingPunct="0">
              <a:spcBef>
                <a:spcPct val="20000"/>
              </a:spcBef>
              <a:spcAft>
                <a:spcPct val="0"/>
              </a:spcAft>
              <a:buSzPct val="100000"/>
              <a:buChar char="•"/>
              <a:defRPr sz="3400" b="1">
                <a:solidFill>
                  <a:schemeClr val="tx1"/>
                </a:solidFill>
                <a:latin typeface="+mn-lt"/>
                <a:ea typeface="+mn-ea"/>
                <a:cs typeface="+mn-cs"/>
              </a:defRPr>
            </a:lvl1pPr>
            <a:lvl2pPr marL="787400" indent="-303213" algn="l" defTabSz="969963" rtl="0" eaLnBrk="0" fontAlgn="base" hangingPunct="0">
              <a:spcBef>
                <a:spcPct val="20000"/>
              </a:spcBef>
              <a:spcAft>
                <a:spcPct val="0"/>
              </a:spcAft>
              <a:buSzPct val="100000"/>
              <a:buChar char="–"/>
              <a:defRPr sz="2500" b="1">
                <a:solidFill>
                  <a:schemeClr val="tx1"/>
                </a:solidFill>
                <a:latin typeface="+mn-lt"/>
              </a:defRPr>
            </a:lvl2pPr>
            <a:lvl3pPr marL="1211263" indent="-241300" algn="l" defTabSz="969963" rtl="0" eaLnBrk="0" fontAlgn="base" hangingPunct="0">
              <a:spcBef>
                <a:spcPct val="20000"/>
              </a:spcBef>
              <a:spcAft>
                <a:spcPct val="0"/>
              </a:spcAft>
              <a:buSzPct val="100000"/>
              <a:buChar char="•"/>
              <a:defRPr sz="2500">
                <a:solidFill>
                  <a:schemeClr val="tx1"/>
                </a:solidFill>
                <a:latin typeface="+mn-lt"/>
              </a:defRPr>
            </a:lvl3pPr>
            <a:lvl4pPr marL="1695450" indent="-241300" algn="l" defTabSz="969963" rtl="0" eaLnBrk="0" fontAlgn="base" hangingPunct="0">
              <a:spcBef>
                <a:spcPct val="20000"/>
              </a:spcBef>
              <a:spcAft>
                <a:spcPct val="0"/>
              </a:spcAft>
              <a:buSzPct val="100000"/>
              <a:buChar char="–"/>
              <a:defRPr sz="2100">
                <a:solidFill>
                  <a:schemeClr val="tx1"/>
                </a:solidFill>
                <a:latin typeface="+mn-lt"/>
              </a:defRPr>
            </a:lvl4pPr>
            <a:lvl5pPr marL="2181225" indent="-242888" algn="l" defTabSz="969963" rtl="0" eaLnBrk="0" fontAlgn="base" hangingPunct="0">
              <a:spcBef>
                <a:spcPct val="20000"/>
              </a:spcBef>
              <a:spcAft>
                <a:spcPct val="0"/>
              </a:spcAft>
              <a:buSzPct val="100000"/>
              <a:buChar char="•"/>
              <a:defRPr sz="2100">
                <a:solidFill>
                  <a:schemeClr val="tx1"/>
                </a:solidFill>
                <a:latin typeface="+mn-lt"/>
              </a:defRPr>
            </a:lvl5pPr>
            <a:lvl6pPr marL="2638425" indent="-242888" algn="l" defTabSz="969963" rtl="0" eaLnBrk="0" fontAlgn="base" hangingPunct="0">
              <a:spcBef>
                <a:spcPct val="20000"/>
              </a:spcBef>
              <a:spcAft>
                <a:spcPct val="0"/>
              </a:spcAft>
              <a:buSzPct val="100000"/>
              <a:buChar char="•"/>
              <a:defRPr sz="2100">
                <a:solidFill>
                  <a:schemeClr val="tx1"/>
                </a:solidFill>
                <a:latin typeface="+mn-lt"/>
              </a:defRPr>
            </a:lvl6pPr>
            <a:lvl7pPr marL="3095625" indent="-242888" algn="l" defTabSz="969963" rtl="0" eaLnBrk="0" fontAlgn="base" hangingPunct="0">
              <a:spcBef>
                <a:spcPct val="20000"/>
              </a:spcBef>
              <a:spcAft>
                <a:spcPct val="0"/>
              </a:spcAft>
              <a:buSzPct val="100000"/>
              <a:buChar char="•"/>
              <a:defRPr sz="2100">
                <a:solidFill>
                  <a:schemeClr val="tx1"/>
                </a:solidFill>
                <a:latin typeface="+mn-lt"/>
              </a:defRPr>
            </a:lvl7pPr>
            <a:lvl8pPr marL="3552825" indent="-242888" algn="l" defTabSz="969963" rtl="0" eaLnBrk="0" fontAlgn="base" hangingPunct="0">
              <a:spcBef>
                <a:spcPct val="20000"/>
              </a:spcBef>
              <a:spcAft>
                <a:spcPct val="0"/>
              </a:spcAft>
              <a:buSzPct val="100000"/>
              <a:buChar char="•"/>
              <a:defRPr sz="2100">
                <a:solidFill>
                  <a:schemeClr val="tx1"/>
                </a:solidFill>
                <a:latin typeface="+mn-lt"/>
              </a:defRPr>
            </a:lvl8pPr>
            <a:lvl9pPr marL="4010025" indent="-242888" algn="l" defTabSz="969963" rtl="0" eaLnBrk="0" fontAlgn="base" hangingPunct="0">
              <a:spcBef>
                <a:spcPct val="20000"/>
              </a:spcBef>
              <a:spcAft>
                <a:spcPct val="0"/>
              </a:spcAft>
              <a:buSzPct val="100000"/>
              <a:buChar char="•"/>
              <a:defRPr sz="2100">
                <a:solidFill>
                  <a:schemeClr val="tx1"/>
                </a:solidFill>
                <a:latin typeface="+mn-lt"/>
              </a:defRPr>
            </a:lvl9pPr>
          </a:lstStyle>
          <a:p>
            <a:r>
              <a:rPr lang="en-US" sz="2000" kern="0" dirty="0"/>
              <a:t>Southern end of the Wind River Mountains</a:t>
            </a:r>
          </a:p>
          <a:p>
            <a:r>
              <a:rPr lang="en-US" sz="2000" kern="0" dirty="0"/>
              <a:t>35 mi south of Lander WY on South Pass (WY Highway 28)</a:t>
            </a:r>
          </a:p>
        </p:txBody>
      </p:sp>
    </p:spTree>
    <p:extLst>
      <p:ext uri="{BB962C8B-B14F-4D97-AF65-F5344CB8AC3E}">
        <p14:creationId xmlns:p14="http://schemas.microsoft.com/office/powerpoint/2010/main" val="178495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094B-7317-43D6-8F2B-16DE76D25F39}"/>
              </a:ext>
            </a:extLst>
          </p:cNvPr>
          <p:cNvSpPr>
            <a:spLocks noGrp="1"/>
          </p:cNvSpPr>
          <p:nvPr>
            <p:ph type="title"/>
          </p:nvPr>
        </p:nvSpPr>
        <p:spPr>
          <a:xfrm>
            <a:off x="609600" y="186531"/>
            <a:ext cx="8550275" cy="802482"/>
          </a:xfrm>
        </p:spPr>
        <p:txBody>
          <a:bodyPr/>
          <a:lstStyle/>
          <a:p>
            <a:r>
              <a:rPr lang="en-US" dirty="0"/>
              <a:t>Seed Mix – Drill Rate</a:t>
            </a:r>
          </a:p>
        </p:txBody>
      </p:sp>
      <p:sp>
        <p:nvSpPr>
          <p:cNvPr id="3" name="Content Placeholder 2">
            <a:extLst>
              <a:ext uri="{FF2B5EF4-FFF2-40B4-BE49-F238E27FC236}">
                <a16:creationId xmlns:a16="http://schemas.microsoft.com/office/drawing/2014/main" id="{B2E20706-843D-4C67-B568-7A1185F2F4D0}"/>
              </a:ext>
            </a:extLst>
          </p:cNvPr>
          <p:cNvSpPr>
            <a:spLocks noGrp="1"/>
          </p:cNvSpPr>
          <p:nvPr>
            <p:ph idx="1"/>
          </p:nvPr>
        </p:nvSpPr>
        <p:spPr>
          <a:xfrm>
            <a:off x="754062" y="989012"/>
            <a:ext cx="8550275" cy="5105399"/>
          </a:xfrm>
        </p:spPr>
        <p:txBody>
          <a:bodyPr/>
          <a:lstStyle/>
          <a:p>
            <a:r>
              <a:rPr lang="en-US" sz="2400" dirty="0" err="1"/>
              <a:t>Critana</a:t>
            </a:r>
            <a:r>
              <a:rPr lang="en-US" sz="2400" dirty="0"/>
              <a:t> </a:t>
            </a:r>
            <a:r>
              <a:rPr lang="en-US" sz="2400" dirty="0" err="1"/>
              <a:t>Thickspike</a:t>
            </a:r>
            <a:r>
              <a:rPr lang="en-US" sz="2400" dirty="0"/>
              <a:t>		3.0 PLS/ac</a:t>
            </a:r>
          </a:p>
          <a:p>
            <a:r>
              <a:rPr lang="en-US" sz="2400" dirty="0"/>
              <a:t>Rosana Western			3.0 PLS/ac</a:t>
            </a:r>
          </a:p>
          <a:p>
            <a:r>
              <a:rPr lang="en-US" sz="2400" dirty="0" err="1"/>
              <a:t>Secar</a:t>
            </a:r>
            <a:r>
              <a:rPr lang="en-US" sz="2400" dirty="0"/>
              <a:t> </a:t>
            </a:r>
            <a:r>
              <a:rPr lang="en-US" sz="2400" dirty="0" err="1"/>
              <a:t>Bluebunch</a:t>
            </a:r>
            <a:r>
              <a:rPr lang="en-US" sz="2400" dirty="0"/>
              <a:t>			3.0 PLS/ac</a:t>
            </a:r>
          </a:p>
          <a:p>
            <a:r>
              <a:rPr lang="en-US" sz="2400" dirty="0" err="1"/>
              <a:t>Bromar</a:t>
            </a:r>
            <a:r>
              <a:rPr lang="en-US" sz="2400" dirty="0"/>
              <a:t> Mountain Brome	4.0 PLS/ac</a:t>
            </a:r>
          </a:p>
          <a:p>
            <a:r>
              <a:rPr lang="en-US" sz="2400" dirty="0"/>
              <a:t>Trailhead Basin Wildrye		2.0 PLS/ac</a:t>
            </a:r>
          </a:p>
          <a:p>
            <a:r>
              <a:rPr lang="en-US" sz="2400" dirty="0"/>
              <a:t>Joseph Idaho Fescue		2.0 PLS/ac</a:t>
            </a:r>
          </a:p>
          <a:p>
            <a:r>
              <a:rPr lang="en-US" sz="2400" dirty="0" err="1"/>
              <a:t>Appar</a:t>
            </a:r>
            <a:r>
              <a:rPr lang="en-US" sz="2400" dirty="0"/>
              <a:t> Blue Flax			0.5 PLS/ac</a:t>
            </a:r>
          </a:p>
          <a:p>
            <a:r>
              <a:rPr lang="en-US" sz="2400" dirty="0" err="1"/>
              <a:t>Eski</a:t>
            </a:r>
            <a:r>
              <a:rPr lang="en-US" sz="2400" dirty="0"/>
              <a:t> </a:t>
            </a:r>
            <a:r>
              <a:rPr lang="en-US" sz="2400" dirty="0" err="1"/>
              <a:t>Sanfoin</a:t>
            </a:r>
            <a:r>
              <a:rPr lang="en-US" sz="2400" dirty="0"/>
              <a:t>			2.0 PLS/ac</a:t>
            </a:r>
          </a:p>
          <a:p>
            <a:r>
              <a:rPr lang="en-US" sz="2400" dirty="0"/>
              <a:t>Mountain Big Sagebrush	1.0 PLS/ac</a:t>
            </a:r>
          </a:p>
          <a:p>
            <a:r>
              <a:rPr lang="en-US" sz="3200" dirty="0"/>
              <a:t>TOTAL 17.5 PLS/ac</a:t>
            </a:r>
          </a:p>
          <a:p>
            <a:endParaRPr lang="en-US" dirty="0"/>
          </a:p>
        </p:txBody>
      </p:sp>
    </p:spTree>
    <p:extLst>
      <p:ext uri="{BB962C8B-B14F-4D97-AF65-F5344CB8AC3E}">
        <p14:creationId xmlns:p14="http://schemas.microsoft.com/office/powerpoint/2010/main" val="2716716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0147-9712-426E-B245-BA0EEF12823A}"/>
              </a:ext>
            </a:extLst>
          </p:cNvPr>
          <p:cNvSpPr>
            <a:spLocks noGrp="1"/>
          </p:cNvSpPr>
          <p:nvPr>
            <p:ph type="title"/>
          </p:nvPr>
        </p:nvSpPr>
        <p:spPr/>
        <p:txBody>
          <a:bodyPr/>
          <a:lstStyle/>
          <a:p>
            <a:r>
              <a:rPr lang="en-US" dirty="0"/>
              <a:t>Fencing</a:t>
            </a:r>
          </a:p>
        </p:txBody>
      </p:sp>
      <p:sp>
        <p:nvSpPr>
          <p:cNvPr id="3" name="Content Placeholder 2">
            <a:extLst>
              <a:ext uri="{FF2B5EF4-FFF2-40B4-BE49-F238E27FC236}">
                <a16:creationId xmlns:a16="http://schemas.microsoft.com/office/drawing/2014/main" id="{0549A501-4AF4-40EC-8F41-88C0A7D31122}"/>
              </a:ext>
            </a:extLst>
          </p:cNvPr>
          <p:cNvSpPr>
            <a:spLocks noGrp="1"/>
          </p:cNvSpPr>
          <p:nvPr>
            <p:ph idx="1"/>
          </p:nvPr>
        </p:nvSpPr>
        <p:spPr/>
        <p:txBody>
          <a:bodyPr/>
          <a:lstStyle/>
          <a:p>
            <a:r>
              <a:rPr lang="en-US" dirty="0"/>
              <a:t>Cattle grazing excluded for two growing seasons</a:t>
            </a:r>
          </a:p>
          <a:p>
            <a:r>
              <a:rPr lang="en-US" dirty="0"/>
              <a:t>Wildlife grazing could not be economically excluded</a:t>
            </a:r>
          </a:p>
        </p:txBody>
      </p:sp>
    </p:spTree>
    <p:extLst>
      <p:ext uri="{BB962C8B-B14F-4D97-AF65-F5344CB8AC3E}">
        <p14:creationId xmlns:p14="http://schemas.microsoft.com/office/powerpoint/2010/main" val="160874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50812"/>
            <a:ext cx="8550275" cy="1116013"/>
          </a:xfrm>
          <a:noFill/>
          <a:ln/>
        </p:spPr>
        <p:txBody>
          <a:bodyPr/>
          <a:lstStyle/>
          <a:p>
            <a:r>
              <a:rPr lang="en-US" dirty="0"/>
              <a:t>CONSTRUCTION SCHEDULE</a:t>
            </a:r>
          </a:p>
        </p:txBody>
      </p:sp>
      <p:sp>
        <p:nvSpPr>
          <p:cNvPr id="14339" name="Rectangle 3"/>
          <p:cNvSpPr>
            <a:spLocks noGrp="1" noChangeArrowheads="1"/>
          </p:cNvSpPr>
          <p:nvPr>
            <p:ph type="body" idx="1"/>
          </p:nvPr>
        </p:nvSpPr>
        <p:spPr>
          <a:xfrm>
            <a:off x="136564" y="1293812"/>
            <a:ext cx="7329855" cy="4394200"/>
          </a:xfrm>
          <a:noFill/>
          <a:ln/>
        </p:spPr>
        <p:txBody>
          <a:bodyPr/>
          <a:lstStyle/>
          <a:p>
            <a:r>
              <a:rPr lang="en-US" sz="2800" dirty="0"/>
              <a:t>Dec,  1996 - Winter startup/regrading of initial tailings basin</a:t>
            </a:r>
          </a:p>
          <a:p>
            <a:r>
              <a:rPr lang="en-US" sz="2800" dirty="0"/>
              <a:t>Nov, 1997 - Winter weather suspends revegetation work</a:t>
            </a:r>
          </a:p>
          <a:p>
            <a:r>
              <a:rPr lang="en-US" sz="2800" dirty="0"/>
              <a:t>Spring, 1998 – revegetation work complete, regrade other sites in project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463" y="1370012"/>
            <a:ext cx="2406314" cy="16002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E4A6-9CBF-4725-92F8-0B42E62DB04E}"/>
              </a:ext>
            </a:extLst>
          </p:cNvPr>
          <p:cNvSpPr>
            <a:spLocks noGrp="1"/>
          </p:cNvSpPr>
          <p:nvPr>
            <p:ph type="title"/>
          </p:nvPr>
        </p:nvSpPr>
        <p:spPr>
          <a:xfrm>
            <a:off x="754063" y="186530"/>
            <a:ext cx="8550275" cy="1116013"/>
          </a:xfrm>
        </p:spPr>
        <p:txBody>
          <a:bodyPr/>
          <a:lstStyle/>
          <a:p>
            <a:r>
              <a:rPr lang="en-US" dirty="0"/>
              <a:t>Tree Planting</a:t>
            </a:r>
          </a:p>
        </p:txBody>
      </p:sp>
      <p:sp>
        <p:nvSpPr>
          <p:cNvPr id="3" name="Content Placeholder 2">
            <a:extLst>
              <a:ext uri="{FF2B5EF4-FFF2-40B4-BE49-F238E27FC236}">
                <a16:creationId xmlns:a16="http://schemas.microsoft.com/office/drawing/2014/main" id="{DECD0FD4-7FEE-4CCB-AE2E-39D06BFF1067}"/>
              </a:ext>
            </a:extLst>
          </p:cNvPr>
          <p:cNvSpPr>
            <a:spLocks noGrp="1"/>
          </p:cNvSpPr>
          <p:nvPr>
            <p:ph idx="1"/>
          </p:nvPr>
        </p:nvSpPr>
        <p:spPr>
          <a:xfrm>
            <a:off x="754063" y="1302543"/>
            <a:ext cx="8550275" cy="4106069"/>
          </a:xfrm>
        </p:spPr>
        <p:txBody>
          <a:bodyPr/>
          <a:lstStyle/>
          <a:p>
            <a:r>
              <a:rPr lang="en-US" sz="2400" dirty="0"/>
              <a:t>Conducted in 2001</a:t>
            </a:r>
          </a:p>
          <a:p>
            <a:r>
              <a:rPr lang="en-US" sz="2400" dirty="0"/>
              <a:t>Two tree species in wind shadows of rock berms and rock boulder snow fences (15,000 trees)</a:t>
            </a:r>
          </a:p>
          <a:p>
            <a:r>
              <a:rPr lang="en-US" sz="2400" dirty="0"/>
              <a:t>Used 2’ x 2’ black matting</a:t>
            </a:r>
          </a:p>
          <a:p>
            <a:r>
              <a:rPr lang="en-US" sz="2400" dirty="0"/>
              <a:t>Lodgepole and limber pines – seeds harvested from forest within 500 feet of the mine and grown in containers in a CO nursery</a:t>
            </a:r>
          </a:p>
          <a:p>
            <a:r>
              <a:rPr lang="en-US" sz="2400" dirty="0"/>
              <a:t>Installed browse protection sleeves</a:t>
            </a:r>
          </a:p>
          <a:p>
            <a:endParaRPr lang="en-US" sz="3600" dirty="0"/>
          </a:p>
          <a:p>
            <a:endParaRPr lang="en-US" dirty="0"/>
          </a:p>
        </p:txBody>
      </p:sp>
    </p:spTree>
    <p:extLst>
      <p:ext uri="{BB962C8B-B14F-4D97-AF65-F5344CB8AC3E}">
        <p14:creationId xmlns:p14="http://schemas.microsoft.com/office/powerpoint/2010/main" val="3822826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3787B8-8CCF-49A4-A102-208B2739F119}"/>
              </a:ext>
            </a:extLst>
          </p:cNvPr>
          <p:cNvSpPr>
            <a:spLocks noGrp="1"/>
          </p:cNvSpPr>
          <p:nvPr>
            <p:ph type="title"/>
          </p:nvPr>
        </p:nvSpPr>
        <p:spPr/>
        <p:txBody>
          <a:bodyPr/>
          <a:lstStyle/>
          <a:p>
            <a:r>
              <a:rPr lang="en-US" dirty="0"/>
              <a:t>Reclamation Sequence</a:t>
            </a:r>
          </a:p>
        </p:txBody>
      </p:sp>
    </p:spTree>
    <p:extLst>
      <p:ext uri="{BB962C8B-B14F-4D97-AF65-F5344CB8AC3E}">
        <p14:creationId xmlns:p14="http://schemas.microsoft.com/office/powerpoint/2010/main" val="2836334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150812"/>
            <a:ext cx="9143999" cy="1371600"/>
          </a:xfrm>
          <a:ln/>
        </p:spPr>
        <p:txBody>
          <a:bodyPr/>
          <a:lstStyle/>
          <a:p>
            <a:r>
              <a:rPr lang="en-US" sz="3909" dirty="0"/>
              <a:t>Reclamation Project Areas/Phases</a:t>
            </a:r>
          </a:p>
        </p:txBody>
      </p:sp>
      <p:sp>
        <p:nvSpPr>
          <p:cNvPr id="473091" name="Rectangle 3"/>
          <p:cNvSpPr>
            <a:spLocks noGrp="1" noChangeArrowheads="1"/>
          </p:cNvSpPr>
          <p:nvPr>
            <p:ph type="body" idx="1"/>
          </p:nvPr>
        </p:nvSpPr>
        <p:spPr>
          <a:xfrm>
            <a:off x="1248744" y="1674812"/>
            <a:ext cx="7298196" cy="4095926"/>
          </a:xfrm>
        </p:spPr>
        <p:txBody>
          <a:bodyPr/>
          <a:lstStyle/>
          <a:p>
            <a:pPr>
              <a:lnSpc>
                <a:spcPct val="150000"/>
              </a:lnSpc>
            </a:pPr>
            <a:r>
              <a:rPr lang="en-US" sz="2400" b="1" dirty="0">
                <a:solidFill>
                  <a:srgbClr val="FF0000"/>
                </a:solidFill>
              </a:rPr>
              <a:t>Tailings Storage Facility (TSF) (impoundment) including tree planting – Phase 1</a:t>
            </a:r>
          </a:p>
          <a:p>
            <a:pPr>
              <a:lnSpc>
                <a:spcPct val="150000"/>
              </a:lnSpc>
            </a:pPr>
            <a:r>
              <a:rPr lang="en-US" sz="2400" dirty="0"/>
              <a:t>RR bridge abutment removal – Phase 1A</a:t>
            </a:r>
          </a:p>
          <a:p>
            <a:pPr>
              <a:lnSpc>
                <a:spcPct val="150000"/>
              </a:lnSpc>
            </a:pPr>
            <a:r>
              <a:rPr lang="en-US" sz="2400" dirty="0"/>
              <a:t>Waste rock dumps – Phase 2</a:t>
            </a:r>
          </a:p>
          <a:p>
            <a:pPr>
              <a:lnSpc>
                <a:spcPct val="150000"/>
              </a:lnSpc>
            </a:pPr>
            <a:r>
              <a:rPr lang="en-US" sz="2400" dirty="0"/>
              <a:t>Railroad fill breaching – Phase 3</a:t>
            </a:r>
          </a:p>
        </p:txBody>
      </p:sp>
    </p:spTree>
    <p:extLst>
      <p:ext uri="{BB962C8B-B14F-4D97-AF65-F5344CB8AC3E}">
        <p14:creationId xmlns:p14="http://schemas.microsoft.com/office/powerpoint/2010/main" val="194614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43000" y="684212"/>
            <a:ext cx="8001000" cy="5257800"/>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8194" name="Rectangle 2"/>
          <p:cNvSpPr>
            <a:spLocks noGrp="1" noChangeArrowheads="1"/>
          </p:cNvSpPr>
          <p:nvPr>
            <p:ph type="title"/>
          </p:nvPr>
        </p:nvSpPr>
        <p:spPr>
          <a:xfrm>
            <a:off x="2438400" y="0"/>
            <a:ext cx="5295900" cy="628650"/>
          </a:xfrm>
          <a:noFill/>
          <a:ln/>
        </p:spPr>
        <p:txBody>
          <a:bodyPr/>
          <a:lstStyle/>
          <a:p>
            <a:r>
              <a:rPr lang="en-US" dirty="0"/>
              <a:t>SITE LAYOUT</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760412"/>
            <a:ext cx="7849040" cy="5029200"/>
          </a:xfrm>
        </p:spPr>
      </p:pic>
      <p:sp>
        <p:nvSpPr>
          <p:cNvPr id="8" name="Freeform 7"/>
          <p:cNvSpPr/>
          <p:nvPr/>
        </p:nvSpPr>
        <p:spPr bwMode="auto">
          <a:xfrm>
            <a:off x="2590799" y="1374772"/>
            <a:ext cx="3182155" cy="3197227"/>
          </a:xfrm>
          <a:custGeom>
            <a:avLst/>
            <a:gdLst>
              <a:gd name="connsiteX0" fmla="*/ 0 w 3305908"/>
              <a:gd name="connsiteY0" fmla="*/ 3059723 h 3059723"/>
              <a:gd name="connsiteX1" fmla="*/ 870438 w 3305908"/>
              <a:gd name="connsiteY1" fmla="*/ 2470638 h 3059723"/>
              <a:gd name="connsiteX2" fmla="*/ 1705708 w 3305908"/>
              <a:gd name="connsiteY2" fmla="*/ 1863969 h 3059723"/>
              <a:gd name="connsiteX3" fmla="*/ 2365131 w 3305908"/>
              <a:gd name="connsiteY3" fmla="*/ 1433146 h 3059723"/>
              <a:gd name="connsiteX4" fmla="*/ 3305908 w 3305908"/>
              <a:gd name="connsiteY4" fmla="*/ 0 h 3059723"/>
              <a:gd name="connsiteX0" fmla="*/ 0 w 3182155"/>
              <a:gd name="connsiteY0" fmla="*/ 3197227 h 3197227"/>
              <a:gd name="connsiteX1" fmla="*/ 870438 w 3182155"/>
              <a:gd name="connsiteY1" fmla="*/ 2608142 h 3197227"/>
              <a:gd name="connsiteX2" fmla="*/ 1705708 w 3182155"/>
              <a:gd name="connsiteY2" fmla="*/ 2001473 h 3197227"/>
              <a:gd name="connsiteX3" fmla="*/ 2365131 w 3182155"/>
              <a:gd name="connsiteY3" fmla="*/ 1570650 h 3197227"/>
              <a:gd name="connsiteX4" fmla="*/ 3182155 w 3182155"/>
              <a:gd name="connsiteY4" fmla="*/ 0 h 319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155" h="3197227">
                <a:moveTo>
                  <a:pt x="0" y="3197227"/>
                </a:moveTo>
                <a:lnTo>
                  <a:pt x="870438" y="2608142"/>
                </a:lnTo>
                <a:lnTo>
                  <a:pt x="1705708" y="2001473"/>
                </a:lnTo>
                <a:lnTo>
                  <a:pt x="2365131" y="1570650"/>
                </a:lnTo>
                <a:cubicBezTo>
                  <a:pt x="2678723" y="1092935"/>
                  <a:pt x="2868563" y="477715"/>
                  <a:pt x="3182155" y="0"/>
                </a:cubicBezTo>
              </a:path>
            </a:pathLst>
          </a:custGeom>
          <a:noFill/>
          <a:ln w="53975" cap="flat" cmpd="sng" algn="ctr">
            <a:solidFill>
              <a:schemeClr val="accent5">
                <a:lumMod val="7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cxnSp>
        <p:nvCxnSpPr>
          <p:cNvPr id="7" name="Straight Connector 6"/>
          <p:cNvCxnSpPr/>
          <p:nvPr/>
        </p:nvCxnSpPr>
        <p:spPr bwMode="auto">
          <a:xfrm>
            <a:off x="7315200" y="2741612"/>
            <a:ext cx="533400" cy="0"/>
          </a:xfrm>
          <a:prstGeom prst="line">
            <a:avLst/>
          </a:prstGeom>
          <a:noFill/>
          <a:ln w="53975" cap="flat" cmpd="sng" algn="ctr">
            <a:solidFill>
              <a:schemeClr val="accent5">
                <a:lumMod val="75000"/>
              </a:schemeClr>
            </a:solidFill>
            <a:prstDash val="sysDash"/>
            <a:round/>
            <a:headEnd type="none" w="med" len="med"/>
            <a:tailEnd type="none" w="med" len="med"/>
          </a:ln>
          <a:effectLst/>
        </p:spPr>
      </p:cxnSp>
      <p:sp>
        <p:nvSpPr>
          <p:cNvPr id="10" name="TextBox 9"/>
          <p:cNvSpPr txBox="1"/>
          <p:nvPr/>
        </p:nvSpPr>
        <p:spPr>
          <a:xfrm>
            <a:off x="7866361" y="2577738"/>
            <a:ext cx="990600" cy="600164"/>
          </a:xfrm>
          <a:prstGeom prst="rect">
            <a:avLst/>
          </a:prstGeom>
          <a:noFill/>
        </p:spPr>
        <p:txBody>
          <a:bodyPr wrap="square" rtlCol="0">
            <a:spAutoFit/>
          </a:bodyPr>
          <a:lstStyle/>
          <a:p>
            <a:r>
              <a:rPr lang="en-US" sz="1100" dirty="0">
                <a:solidFill>
                  <a:srgbClr val="002060"/>
                </a:solidFill>
                <a:latin typeface="+mn-lt"/>
              </a:rPr>
              <a:t>Relocated HWY 28 (2003?)</a:t>
            </a:r>
          </a:p>
        </p:txBody>
      </p:sp>
    </p:spTree>
    <p:extLst>
      <p:ext uri="{BB962C8B-B14F-4D97-AF65-F5344CB8AC3E}">
        <p14:creationId xmlns:p14="http://schemas.microsoft.com/office/powerpoint/2010/main" val="37047089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5ECC-22C1-40AA-A8E7-DBB540FC71EE}"/>
              </a:ext>
            </a:extLst>
          </p:cNvPr>
          <p:cNvSpPr>
            <a:spLocks noGrp="1"/>
          </p:cNvSpPr>
          <p:nvPr>
            <p:ph type="title"/>
          </p:nvPr>
        </p:nvSpPr>
        <p:spPr>
          <a:xfrm>
            <a:off x="685800" y="186530"/>
            <a:ext cx="8550275" cy="1116013"/>
          </a:xfrm>
        </p:spPr>
        <p:txBody>
          <a:bodyPr/>
          <a:lstStyle/>
          <a:p>
            <a:r>
              <a:rPr lang="en-US" dirty="0"/>
              <a:t>Challenges</a:t>
            </a:r>
          </a:p>
        </p:txBody>
      </p:sp>
      <p:sp>
        <p:nvSpPr>
          <p:cNvPr id="3" name="Content Placeholder 2">
            <a:extLst>
              <a:ext uri="{FF2B5EF4-FFF2-40B4-BE49-F238E27FC236}">
                <a16:creationId xmlns:a16="http://schemas.microsoft.com/office/drawing/2014/main" id="{1AA0A5E1-852C-4758-B72B-2CA33CB74276}"/>
              </a:ext>
            </a:extLst>
          </p:cNvPr>
          <p:cNvSpPr>
            <a:spLocks noGrp="1"/>
          </p:cNvSpPr>
          <p:nvPr>
            <p:ph idx="1"/>
          </p:nvPr>
        </p:nvSpPr>
        <p:spPr>
          <a:xfrm>
            <a:off x="685799" y="1275554"/>
            <a:ext cx="8550275" cy="4209257"/>
          </a:xfrm>
        </p:spPr>
        <p:txBody>
          <a:bodyPr/>
          <a:lstStyle/>
          <a:p>
            <a:r>
              <a:rPr lang="en-US" sz="2800" dirty="0"/>
              <a:t>New spillway 10 ft lower than the normal Iron Lake level.</a:t>
            </a:r>
          </a:p>
          <a:p>
            <a:pPr lvl="1"/>
            <a:r>
              <a:rPr lang="en-US" sz="2000" dirty="0"/>
              <a:t>Constructing the spillway without creating a flood was a challenge.</a:t>
            </a:r>
          </a:p>
          <a:p>
            <a:pPr lvl="1"/>
            <a:r>
              <a:rPr lang="en-US" sz="2000" dirty="0"/>
              <a:t>However, as excavation occurred closer to the Lake, the “seepage” encountered increased so that the lake level dropped in a controlled fashion.</a:t>
            </a:r>
          </a:p>
          <a:p>
            <a:r>
              <a:rPr lang="en-US" sz="2800" dirty="0"/>
              <a:t>Seep flow on the north end of the TSF managed with French Drains that daylighted at the tailings pond shoreline</a:t>
            </a:r>
          </a:p>
          <a:p>
            <a:endParaRPr lang="en-US" dirty="0"/>
          </a:p>
        </p:txBody>
      </p:sp>
    </p:spTree>
    <p:extLst>
      <p:ext uri="{BB962C8B-B14F-4D97-AF65-F5344CB8AC3E}">
        <p14:creationId xmlns:p14="http://schemas.microsoft.com/office/powerpoint/2010/main" val="1413003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4" name="Rectangle 4"/>
          <p:cNvSpPr>
            <a:spLocks noGrp="1" noChangeArrowheads="1"/>
          </p:cNvSpPr>
          <p:nvPr>
            <p:ph type="title"/>
          </p:nvPr>
        </p:nvSpPr>
        <p:spPr>
          <a:xfrm>
            <a:off x="838200" y="220709"/>
            <a:ext cx="8754498" cy="819185"/>
          </a:xfrm>
          <a:ln/>
        </p:spPr>
        <p:txBody>
          <a:bodyPr/>
          <a:lstStyle/>
          <a:p>
            <a:r>
              <a:rPr lang="en-US" sz="3909" dirty="0"/>
              <a:t>Iron Lake to Tailings Pond Spillway</a:t>
            </a:r>
          </a:p>
        </p:txBody>
      </p:sp>
      <p:pic>
        <p:nvPicPr>
          <p:cNvPr id="517128" name="Picture 8" descr="Atlantic City Mine Air Photo2004"/>
          <p:cNvPicPr>
            <a:picLocks noChangeAspect="1" noChangeArrowheads="1"/>
          </p:cNvPicPr>
          <p:nvPr/>
        </p:nvPicPr>
        <p:blipFill>
          <a:blip r:embed="rId3"/>
          <a:srcRect/>
          <a:stretch>
            <a:fillRect/>
          </a:stretch>
        </p:blipFill>
        <p:spPr bwMode="auto">
          <a:xfrm>
            <a:off x="1007745" y="1055011"/>
            <a:ext cx="8117381" cy="5647414"/>
          </a:xfrm>
          <a:prstGeom prst="rect">
            <a:avLst/>
          </a:prstGeom>
          <a:noFill/>
          <a:ln w="9525">
            <a:noFill/>
            <a:miter lim="800000"/>
            <a:headEnd/>
            <a:tailEnd/>
          </a:ln>
          <a:effectLst/>
        </p:spPr>
      </p:pic>
      <p:sp>
        <p:nvSpPr>
          <p:cNvPr id="517129" name="Line 9"/>
          <p:cNvSpPr>
            <a:spLocks noChangeShapeType="1"/>
          </p:cNvSpPr>
          <p:nvPr/>
        </p:nvSpPr>
        <p:spPr bwMode="auto">
          <a:xfrm flipH="1">
            <a:off x="6295214" y="4021454"/>
            <a:ext cx="744714" cy="521300"/>
          </a:xfrm>
          <a:prstGeom prst="line">
            <a:avLst/>
          </a:prstGeom>
          <a:noFill/>
          <a:ln w="63500">
            <a:solidFill>
              <a:srgbClr val="33CCCC"/>
            </a:solidFill>
            <a:round/>
            <a:headEnd/>
            <a:tailEnd type="triangle" w="med" len="med"/>
          </a:ln>
          <a:effectLst/>
        </p:spPr>
        <p:txBody>
          <a:bodyPr/>
          <a:lstStyle/>
          <a:p>
            <a:endParaRPr lang="en-US" sz="1564"/>
          </a:p>
        </p:txBody>
      </p:sp>
      <p:sp>
        <p:nvSpPr>
          <p:cNvPr id="517130" name="Text Box 10"/>
          <p:cNvSpPr txBox="1">
            <a:spLocks noChangeArrowheads="1"/>
          </p:cNvSpPr>
          <p:nvPr/>
        </p:nvSpPr>
        <p:spPr bwMode="auto">
          <a:xfrm>
            <a:off x="5610230" y="3361258"/>
            <a:ext cx="1266014" cy="333040"/>
          </a:xfrm>
          <a:prstGeom prst="rect">
            <a:avLst/>
          </a:prstGeom>
          <a:noFill/>
          <a:ln w="12700">
            <a:noFill/>
            <a:miter lim="800000"/>
            <a:headEnd/>
            <a:tailEnd/>
          </a:ln>
          <a:effectLst/>
        </p:spPr>
        <p:txBody>
          <a:bodyPr>
            <a:spAutoFit/>
          </a:bodyPr>
          <a:lstStyle/>
          <a:p>
            <a:pPr>
              <a:spcBef>
                <a:spcPct val="50000"/>
              </a:spcBef>
            </a:pPr>
            <a:r>
              <a:rPr lang="en-US" sz="1564" b="1" dirty="0">
                <a:solidFill>
                  <a:srgbClr val="FFFFFF"/>
                </a:solidFill>
              </a:rPr>
              <a:t>Iron Lake</a:t>
            </a:r>
          </a:p>
        </p:txBody>
      </p:sp>
      <p:sp>
        <p:nvSpPr>
          <p:cNvPr id="517131" name="Text Box 11"/>
          <p:cNvSpPr txBox="1">
            <a:spLocks noChangeArrowheads="1"/>
          </p:cNvSpPr>
          <p:nvPr/>
        </p:nvSpPr>
        <p:spPr bwMode="auto">
          <a:xfrm>
            <a:off x="5922856" y="5212997"/>
            <a:ext cx="1266014" cy="573747"/>
          </a:xfrm>
          <a:prstGeom prst="rect">
            <a:avLst/>
          </a:prstGeom>
          <a:noFill/>
          <a:ln w="12700">
            <a:noFill/>
            <a:miter lim="800000"/>
            <a:headEnd/>
            <a:tailEnd/>
          </a:ln>
          <a:effectLst/>
        </p:spPr>
        <p:txBody>
          <a:bodyPr>
            <a:spAutoFit/>
          </a:bodyPr>
          <a:lstStyle/>
          <a:p>
            <a:pPr>
              <a:spcBef>
                <a:spcPct val="50000"/>
              </a:spcBef>
            </a:pPr>
            <a:r>
              <a:rPr lang="en-US" sz="1564" b="1">
                <a:solidFill>
                  <a:srgbClr val="FFFFFF"/>
                </a:solidFill>
              </a:rPr>
              <a:t>Tailings Pond</a:t>
            </a:r>
          </a:p>
        </p:txBody>
      </p:sp>
      <p:sp>
        <p:nvSpPr>
          <p:cNvPr id="517132" name="Text Box 12"/>
          <p:cNvSpPr txBox="1">
            <a:spLocks noChangeArrowheads="1"/>
          </p:cNvSpPr>
          <p:nvPr/>
        </p:nvSpPr>
        <p:spPr bwMode="auto">
          <a:xfrm>
            <a:off x="6965456" y="3798040"/>
            <a:ext cx="1489428" cy="333040"/>
          </a:xfrm>
          <a:prstGeom prst="rect">
            <a:avLst/>
          </a:prstGeom>
          <a:noFill/>
          <a:ln w="12700">
            <a:noFill/>
            <a:miter lim="800000"/>
            <a:headEnd/>
            <a:tailEnd/>
          </a:ln>
          <a:effectLst/>
        </p:spPr>
        <p:txBody>
          <a:bodyPr>
            <a:spAutoFit/>
          </a:bodyPr>
          <a:lstStyle/>
          <a:p>
            <a:pPr>
              <a:spcBef>
                <a:spcPct val="50000"/>
              </a:spcBef>
            </a:pPr>
            <a:r>
              <a:rPr lang="en-US" sz="1564" b="1"/>
              <a:t>New Spillway</a:t>
            </a:r>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7745" y="1024777"/>
            <a:ext cx="3768560" cy="2503001"/>
          </a:xfrm>
          <a:prstGeom prst="rect">
            <a:avLst/>
          </a:prstGeom>
        </p:spPr>
      </p:pic>
      <p:sp>
        <p:nvSpPr>
          <p:cNvPr id="2" name="Right Arrow 1"/>
          <p:cNvSpPr/>
          <p:nvPr/>
        </p:nvSpPr>
        <p:spPr bwMode="auto">
          <a:xfrm rot="1698137">
            <a:off x="4705301" y="3699754"/>
            <a:ext cx="1390144" cy="270262"/>
          </a:xfrm>
          <a:prstGeom prst="rightArrow">
            <a:avLst/>
          </a:prstGeom>
          <a:solidFill>
            <a:schemeClr val="bg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10" name="Text Box 12"/>
          <p:cNvSpPr txBox="1">
            <a:spLocks noChangeArrowheads="1"/>
          </p:cNvSpPr>
          <p:nvPr/>
        </p:nvSpPr>
        <p:spPr bwMode="auto">
          <a:xfrm>
            <a:off x="2438400" y="4418012"/>
            <a:ext cx="2743278" cy="573747"/>
          </a:xfrm>
          <a:prstGeom prst="rect">
            <a:avLst/>
          </a:prstGeom>
          <a:noFill/>
          <a:ln w="12700">
            <a:noFill/>
            <a:miter lim="800000"/>
            <a:headEnd/>
            <a:tailEnd/>
          </a:ln>
          <a:effectLst/>
        </p:spPr>
        <p:txBody>
          <a:bodyPr wrap="square">
            <a:spAutoFit/>
          </a:bodyPr>
          <a:lstStyle/>
          <a:p>
            <a:pPr>
              <a:spcBef>
                <a:spcPct val="50000"/>
              </a:spcBef>
            </a:pPr>
            <a:r>
              <a:rPr lang="en-US" sz="1564" b="1" dirty="0"/>
              <a:t>Iron Lake water level 10 ft. lower to eliminate seeps)</a:t>
            </a:r>
          </a:p>
        </p:txBody>
      </p:sp>
      <p:cxnSp>
        <p:nvCxnSpPr>
          <p:cNvPr id="4" name="Straight Arrow Connector 3"/>
          <p:cNvCxnSpPr/>
          <p:nvPr/>
        </p:nvCxnSpPr>
        <p:spPr bwMode="auto">
          <a:xfrm flipV="1">
            <a:off x="4419600" y="3964560"/>
            <a:ext cx="646835" cy="45345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67581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149" name="Picture 5" descr="#5"/>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1007745" y="1103108"/>
            <a:ext cx="8266324" cy="5599317"/>
          </a:xfrm>
          <a:noFill/>
          <a:ln/>
        </p:spPr>
      </p:pic>
      <p:sp>
        <p:nvSpPr>
          <p:cNvPr id="518146" name="Rectangle 2"/>
          <p:cNvSpPr>
            <a:spLocks noGrp="1" noChangeArrowheads="1"/>
          </p:cNvSpPr>
          <p:nvPr>
            <p:ph type="title" idx="4294967295"/>
          </p:nvPr>
        </p:nvSpPr>
        <p:spPr>
          <a:xfrm>
            <a:off x="1156688" y="223414"/>
            <a:ext cx="7596082" cy="744714"/>
          </a:xfrm>
          <a:ln/>
        </p:spPr>
        <p:txBody>
          <a:bodyPr/>
          <a:lstStyle/>
          <a:p>
            <a:r>
              <a:rPr lang="en-US" sz="3200" dirty="0">
                <a:solidFill>
                  <a:schemeClr val="accent5">
                    <a:lumMod val="25000"/>
                  </a:schemeClr>
                </a:solidFill>
              </a:rPr>
              <a:t>French Drains (more seep control)</a:t>
            </a:r>
          </a:p>
        </p:txBody>
      </p:sp>
    </p:spTree>
    <p:extLst>
      <p:ext uri="{BB962C8B-B14F-4D97-AF65-F5344CB8AC3E}">
        <p14:creationId xmlns:p14="http://schemas.microsoft.com/office/powerpoint/2010/main" val="381640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0813"/>
            <a:ext cx="8550275" cy="762000"/>
          </a:xfrm>
          <a:noFill/>
          <a:ln/>
        </p:spPr>
        <p:txBody>
          <a:bodyPr/>
          <a:lstStyle/>
          <a:p>
            <a:r>
              <a:rPr lang="en-US" dirty="0">
                <a:solidFill>
                  <a:schemeClr val="accent5">
                    <a:lumMod val="25000"/>
                  </a:schemeClr>
                </a:solidFill>
              </a:rPr>
              <a:t>SITE HISTORY</a:t>
            </a:r>
          </a:p>
        </p:txBody>
      </p:sp>
      <p:sp>
        <p:nvSpPr>
          <p:cNvPr id="5123" name="Rectangle 3"/>
          <p:cNvSpPr>
            <a:spLocks noGrp="1" noChangeArrowheads="1"/>
          </p:cNvSpPr>
          <p:nvPr>
            <p:ph type="body" idx="1"/>
          </p:nvPr>
        </p:nvSpPr>
        <p:spPr>
          <a:xfrm>
            <a:off x="762000" y="836612"/>
            <a:ext cx="8550275" cy="4038600"/>
          </a:xfrm>
          <a:noFill/>
          <a:ln/>
        </p:spPr>
        <p:txBody>
          <a:bodyPr/>
          <a:lstStyle/>
          <a:p>
            <a:r>
              <a:rPr lang="en-US" sz="3000" dirty="0"/>
              <a:t>Iron resource recognized during Cold War</a:t>
            </a:r>
          </a:p>
          <a:p>
            <a:r>
              <a:rPr lang="en-US" sz="3000" dirty="0"/>
              <a:t>This mine and the Sharon Steel Mill in SLC were located out of range of ICBMs at the time.</a:t>
            </a:r>
          </a:p>
          <a:p>
            <a:r>
              <a:rPr lang="en-US" sz="3000" dirty="0"/>
              <a:t>US Steel operated mine 1962 to 1983</a:t>
            </a:r>
          </a:p>
          <a:p>
            <a:r>
              <a:rPr lang="en-US" sz="3000" dirty="0"/>
              <a:t>Salvage operator acquired property in about 1985 for railroad rails but later sold</a:t>
            </a:r>
          </a:p>
          <a:p>
            <a:r>
              <a:rPr lang="en-US" sz="3000" dirty="0"/>
              <a:t>WY AML assumed some of reclamation responsibility in late 1980’s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4" name="Picture 6" descr="Atlantic City Mine Air Photo2004"/>
          <p:cNvPicPr>
            <a:picLocks noGrp="1" noChangeAspect="1" noChangeArrowheads="1"/>
          </p:cNvPicPr>
          <p:nvPr>
            <p:ph idx="1"/>
          </p:nvPr>
        </p:nvPicPr>
        <p:blipFill>
          <a:blip r:embed="rId2"/>
          <a:srcRect/>
          <a:stretch>
            <a:fillRect/>
          </a:stretch>
        </p:blipFill>
        <p:spPr>
          <a:xfrm>
            <a:off x="784331" y="297885"/>
            <a:ext cx="8564210" cy="5957711"/>
          </a:xfrm>
          <a:noFill/>
          <a:ln/>
        </p:spPr>
      </p:pic>
      <p:sp>
        <p:nvSpPr>
          <p:cNvPr id="524296" name="Text Box 8"/>
          <p:cNvSpPr txBox="1">
            <a:spLocks noChangeArrowheads="1"/>
          </p:cNvSpPr>
          <p:nvPr/>
        </p:nvSpPr>
        <p:spPr bwMode="auto">
          <a:xfrm>
            <a:off x="5401557" y="3053327"/>
            <a:ext cx="1266014" cy="333040"/>
          </a:xfrm>
          <a:prstGeom prst="rect">
            <a:avLst/>
          </a:prstGeom>
          <a:noFill/>
          <a:ln w="12700">
            <a:noFill/>
            <a:miter lim="800000"/>
            <a:headEnd/>
            <a:tailEnd/>
          </a:ln>
          <a:effectLst/>
        </p:spPr>
        <p:txBody>
          <a:bodyPr>
            <a:spAutoFit/>
          </a:bodyPr>
          <a:lstStyle/>
          <a:p>
            <a:pPr>
              <a:spcBef>
                <a:spcPct val="50000"/>
              </a:spcBef>
            </a:pPr>
            <a:r>
              <a:rPr lang="en-US" sz="1564" b="1">
                <a:solidFill>
                  <a:srgbClr val="FFFFFF"/>
                </a:solidFill>
              </a:rPr>
              <a:t>Iron Lake</a:t>
            </a:r>
          </a:p>
        </p:txBody>
      </p:sp>
      <p:sp>
        <p:nvSpPr>
          <p:cNvPr id="524297" name="Text Box 9"/>
          <p:cNvSpPr txBox="1">
            <a:spLocks noChangeArrowheads="1"/>
          </p:cNvSpPr>
          <p:nvPr/>
        </p:nvSpPr>
        <p:spPr bwMode="auto">
          <a:xfrm>
            <a:off x="6071799" y="4840640"/>
            <a:ext cx="1266014" cy="573747"/>
          </a:xfrm>
          <a:prstGeom prst="rect">
            <a:avLst/>
          </a:prstGeom>
          <a:noFill/>
          <a:ln w="12700">
            <a:noFill/>
            <a:miter lim="800000"/>
            <a:headEnd/>
            <a:tailEnd/>
          </a:ln>
          <a:effectLst/>
        </p:spPr>
        <p:txBody>
          <a:bodyPr>
            <a:spAutoFit/>
          </a:bodyPr>
          <a:lstStyle/>
          <a:p>
            <a:pPr>
              <a:spcBef>
                <a:spcPct val="50000"/>
              </a:spcBef>
            </a:pPr>
            <a:r>
              <a:rPr lang="en-US" sz="1564" b="1">
                <a:solidFill>
                  <a:srgbClr val="FFFFFF"/>
                </a:solidFill>
              </a:rPr>
              <a:t>Tailings Pond</a:t>
            </a:r>
          </a:p>
        </p:txBody>
      </p:sp>
      <p:sp>
        <p:nvSpPr>
          <p:cNvPr id="524298" name="Text Box 10"/>
          <p:cNvSpPr txBox="1">
            <a:spLocks noChangeArrowheads="1"/>
          </p:cNvSpPr>
          <p:nvPr/>
        </p:nvSpPr>
        <p:spPr bwMode="auto">
          <a:xfrm>
            <a:off x="1007745" y="2532027"/>
            <a:ext cx="2383084" cy="573747"/>
          </a:xfrm>
          <a:prstGeom prst="rect">
            <a:avLst/>
          </a:prstGeom>
          <a:solidFill>
            <a:srgbClr val="FFFFFF"/>
          </a:solidFill>
          <a:ln w="12700">
            <a:noFill/>
            <a:miter lim="800000"/>
            <a:headEnd/>
            <a:tailEnd/>
          </a:ln>
          <a:effectLst/>
        </p:spPr>
        <p:txBody>
          <a:bodyPr>
            <a:spAutoFit/>
          </a:bodyPr>
          <a:lstStyle/>
          <a:p>
            <a:pPr algn="ctr">
              <a:spcBef>
                <a:spcPct val="50000"/>
              </a:spcBef>
            </a:pPr>
            <a:r>
              <a:rPr lang="en-US" sz="1564" b="1"/>
              <a:t>Lower Diversion Canal Alignment</a:t>
            </a:r>
          </a:p>
        </p:txBody>
      </p:sp>
      <p:sp>
        <p:nvSpPr>
          <p:cNvPr id="524299" name="Freeform 11"/>
          <p:cNvSpPr>
            <a:spLocks/>
          </p:cNvSpPr>
          <p:nvPr/>
        </p:nvSpPr>
        <p:spPr bwMode="auto">
          <a:xfrm>
            <a:off x="858802" y="3574626"/>
            <a:ext cx="4170398" cy="1489428"/>
          </a:xfrm>
          <a:custGeom>
            <a:avLst/>
            <a:gdLst/>
            <a:ahLst/>
            <a:cxnLst>
              <a:cxn ang="0">
                <a:pos x="0" y="902"/>
              </a:cxn>
              <a:cxn ang="0">
                <a:pos x="190" y="867"/>
              </a:cxn>
              <a:cxn ang="0">
                <a:pos x="336" y="806"/>
              </a:cxn>
              <a:cxn ang="0">
                <a:pos x="576" y="710"/>
              </a:cxn>
              <a:cxn ang="0">
                <a:pos x="864" y="614"/>
              </a:cxn>
              <a:cxn ang="0">
                <a:pos x="1056" y="518"/>
              </a:cxn>
              <a:cxn ang="0">
                <a:pos x="1296" y="374"/>
              </a:cxn>
              <a:cxn ang="0">
                <a:pos x="1392" y="278"/>
              </a:cxn>
              <a:cxn ang="0">
                <a:pos x="1536" y="230"/>
              </a:cxn>
              <a:cxn ang="0">
                <a:pos x="1920" y="230"/>
              </a:cxn>
              <a:cxn ang="0">
                <a:pos x="2160" y="182"/>
              </a:cxn>
              <a:cxn ang="0">
                <a:pos x="2465" y="134"/>
              </a:cxn>
              <a:cxn ang="0">
                <a:pos x="2557" y="0"/>
              </a:cxn>
            </a:cxnLst>
            <a:rect l="0" t="0" r="r" b="b"/>
            <a:pathLst>
              <a:path w="2557" h="902">
                <a:moveTo>
                  <a:pt x="0" y="902"/>
                </a:moveTo>
                <a:cubicBezTo>
                  <a:pt x="32" y="896"/>
                  <a:pt x="134" y="883"/>
                  <a:pt x="190" y="867"/>
                </a:cubicBezTo>
                <a:cubicBezTo>
                  <a:pt x="246" y="851"/>
                  <a:pt x="272" y="832"/>
                  <a:pt x="336" y="806"/>
                </a:cubicBezTo>
                <a:cubicBezTo>
                  <a:pt x="400" y="780"/>
                  <a:pt x="488" y="742"/>
                  <a:pt x="576" y="710"/>
                </a:cubicBezTo>
                <a:cubicBezTo>
                  <a:pt x="664" y="678"/>
                  <a:pt x="784" y="646"/>
                  <a:pt x="864" y="614"/>
                </a:cubicBezTo>
                <a:cubicBezTo>
                  <a:pt x="944" y="582"/>
                  <a:pt x="984" y="558"/>
                  <a:pt x="1056" y="518"/>
                </a:cubicBezTo>
                <a:cubicBezTo>
                  <a:pt x="1128" y="478"/>
                  <a:pt x="1240" y="414"/>
                  <a:pt x="1296" y="374"/>
                </a:cubicBezTo>
                <a:cubicBezTo>
                  <a:pt x="1352" y="334"/>
                  <a:pt x="1352" y="302"/>
                  <a:pt x="1392" y="278"/>
                </a:cubicBezTo>
                <a:cubicBezTo>
                  <a:pt x="1432" y="254"/>
                  <a:pt x="1448" y="238"/>
                  <a:pt x="1536" y="230"/>
                </a:cubicBezTo>
                <a:cubicBezTo>
                  <a:pt x="1624" y="222"/>
                  <a:pt x="1816" y="238"/>
                  <a:pt x="1920" y="230"/>
                </a:cubicBezTo>
                <a:cubicBezTo>
                  <a:pt x="2024" y="222"/>
                  <a:pt x="2069" y="198"/>
                  <a:pt x="2160" y="182"/>
                </a:cubicBezTo>
                <a:cubicBezTo>
                  <a:pt x="2251" y="166"/>
                  <a:pt x="2399" y="164"/>
                  <a:pt x="2465" y="134"/>
                </a:cubicBezTo>
                <a:cubicBezTo>
                  <a:pt x="2531" y="104"/>
                  <a:pt x="2538" y="28"/>
                  <a:pt x="2557" y="0"/>
                </a:cubicBezTo>
              </a:path>
            </a:pathLst>
          </a:custGeom>
          <a:noFill/>
          <a:ln w="63500" cap="flat" cmpd="sng">
            <a:solidFill>
              <a:srgbClr val="FF6600"/>
            </a:solidFill>
            <a:prstDash val="dash"/>
            <a:round/>
            <a:headEnd type="none" w="med" len="med"/>
            <a:tailEnd type="none" w="med" len="med"/>
          </a:ln>
          <a:effectLst/>
        </p:spPr>
        <p:txBody>
          <a:bodyPr/>
          <a:lstStyle/>
          <a:p>
            <a:endParaRPr lang="en-US" sz="1564"/>
          </a:p>
        </p:txBody>
      </p:sp>
      <p:sp>
        <p:nvSpPr>
          <p:cNvPr id="524295" name="Line 7"/>
          <p:cNvSpPr>
            <a:spLocks noChangeShapeType="1"/>
          </p:cNvSpPr>
          <p:nvPr/>
        </p:nvSpPr>
        <p:spPr bwMode="auto">
          <a:xfrm>
            <a:off x="2869530" y="3053327"/>
            <a:ext cx="893657" cy="819185"/>
          </a:xfrm>
          <a:prstGeom prst="line">
            <a:avLst/>
          </a:prstGeom>
          <a:noFill/>
          <a:ln w="63500">
            <a:solidFill>
              <a:srgbClr val="33CCCC"/>
            </a:solidFill>
            <a:round/>
            <a:headEnd/>
            <a:tailEnd type="triangle" w="med" len="med"/>
          </a:ln>
          <a:effectLst/>
        </p:spPr>
        <p:txBody>
          <a:bodyPr/>
          <a:lstStyle/>
          <a:p>
            <a:endParaRPr lang="en-US" sz="1564"/>
          </a:p>
        </p:txBody>
      </p:sp>
      <p:sp>
        <p:nvSpPr>
          <p:cNvPr id="524292" name="Rectangle 4"/>
          <p:cNvSpPr>
            <a:spLocks noGrp="1" noChangeArrowheads="1"/>
          </p:cNvSpPr>
          <p:nvPr>
            <p:ph type="title"/>
          </p:nvPr>
        </p:nvSpPr>
        <p:spPr>
          <a:xfrm>
            <a:off x="1305630" y="372356"/>
            <a:ext cx="7596082" cy="1266014"/>
          </a:xfrm>
          <a:solidFill>
            <a:srgbClr val="D8B18A">
              <a:alpha val="48000"/>
            </a:srgbClr>
          </a:solidFill>
          <a:ln/>
        </p:spPr>
        <p:txBody>
          <a:bodyPr/>
          <a:lstStyle/>
          <a:p>
            <a:r>
              <a:rPr lang="en-US" sz="3909" dirty="0"/>
              <a:t>Closure of Lower Diversion Canal/Old Spillway</a:t>
            </a:r>
          </a:p>
        </p:txBody>
      </p:sp>
      <p:sp>
        <p:nvSpPr>
          <p:cNvPr id="9" name="Text Box 14"/>
          <p:cNvSpPr txBox="1">
            <a:spLocks noChangeArrowheads="1"/>
          </p:cNvSpPr>
          <p:nvPr/>
        </p:nvSpPr>
        <p:spPr bwMode="auto">
          <a:xfrm>
            <a:off x="4656843" y="3896848"/>
            <a:ext cx="1489428" cy="333040"/>
          </a:xfrm>
          <a:prstGeom prst="rect">
            <a:avLst/>
          </a:prstGeom>
          <a:noFill/>
          <a:ln w="12700">
            <a:noFill/>
            <a:miter lim="800000"/>
            <a:headEnd/>
            <a:tailEnd/>
          </a:ln>
          <a:effectLst/>
        </p:spPr>
        <p:txBody>
          <a:bodyPr>
            <a:spAutoFit/>
          </a:bodyPr>
          <a:lstStyle/>
          <a:p>
            <a:pPr>
              <a:spcBef>
                <a:spcPct val="50000"/>
              </a:spcBef>
            </a:pPr>
            <a:r>
              <a:rPr lang="en-US" sz="1564" b="1" dirty="0"/>
              <a:t>Old Spillway</a:t>
            </a:r>
          </a:p>
        </p:txBody>
      </p:sp>
      <p:cxnSp>
        <p:nvCxnSpPr>
          <p:cNvPr id="3" name="Straight Arrow Connector 2"/>
          <p:cNvCxnSpPr/>
          <p:nvPr/>
        </p:nvCxnSpPr>
        <p:spPr bwMode="auto">
          <a:xfrm flipH="1" flipV="1">
            <a:off x="5029200" y="3656012"/>
            <a:ext cx="372357" cy="24083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Text Box 14"/>
          <p:cNvSpPr txBox="1">
            <a:spLocks noChangeArrowheads="1"/>
          </p:cNvSpPr>
          <p:nvPr/>
        </p:nvSpPr>
        <p:spPr bwMode="auto">
          <a:xfrm>
            <a:off x="7620000" y="3287752"/>
            <a:ext cx="1143000" cy="573747"/>
          </a:xfrm>
          <a:prstGeom prst="rect">
            <a:avLst/>
          </a:prstGeom>
          <a:noFill/>
          <a:ln w="12700">
            <a:noFill/>
            <a:miter lim="800000"/>
            <a:headEnd/>
            <a:tailEnd/>
          </a:ln>
          <a:effectLst/>
        </p:spPr>
        <p:txBody>
          <a:bodyPr wrap="square">
            <a:spAutoFit/>
          </a:bodyPr>
          <a:lstStyle/>
          <a:p>
            <a:pPr>
              <a:spcBef>
                <a:spcPct val="50000"/>
              </a:spcBef>
            </a:pPr>
            <a:r>
              <a:rPr lang="en-US" sz="1564" b="1" dirty="0"/>
              <a:t>French Drains</a:t>
            </a:r>
          </a:p>
        </p:txBody>
      </p:sp>
      <p:cxnSp>
        <p:nvCxnSpPr>
          <p:cNvPr id="13" name="Straight Arrow Connector 12"/>
          <p:cNvCxnSpPr/>
          <p:nvPr/>
        </p:nvCxnSpPr>
        <p:spPr bwMode="auto">
          <a:xfrm flipH="1">
            <a:off x="7026763" y="3594799"/>
            <a:ext cx="586193" cy="4572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 name="Straight Arrow Connector 13"/>
          <p:cNvCxnSpPr>
            <a:stCxn id="12" idx="1"/>
          </p:cNvCxnSpPr>
          <p:nvPr/>
        </p:nvCxnSpPr>
        <p:spPr bwMode="auto">
          <a:xfrm flipH="1">
            <a:off x="7167858" y="3574626"/>
            <a:ext cx="452142" cy="51272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Text Box 14"/>
          <p:cNvSpPr txBox="1">
            <a:spLocks noChangeArrowheads="1"/>
          </p:cNvSpPr>
          <p:nvPr/>
        </p:nvSpPr>
        <p:spPr bwMode="auto">
          <a:xfrm>
            <a:off x="1904603" y="5865812"/>
            <a:ext cx="1489428" cy="333040"/>
          </a:xfrm>
          <a:prstGeom prst="rect">
            <a:avLst/>
          </a:prstGeom>
          <a:noFill/>
          <a:ln w="12700">
            <a:noFill/>
            <a:miter lim="800000"/>
            <a:headEnd/>
            <a:tailEnd/>
          </a:ln>
          <a:effectLst/>
        </p:spPr>
        <p:txBody>
          <a:bodyPr>
            <a:spAutoFit/>
          </a:bodyPr>
          <a:lstStyle/>
          <a:p>
            <a:pPr>
              <a:spcBef>
                <a:spcPct val="50000"/>
              </a:spcBef>
            </a:pPr>
            <a:r>
              <a:rPr lang="en-US" sz="1564" b="1" dirty="0"/>
              <a:t>Tailings Dam</a:t>
            </a:r>
          </a:p>
        </p:txBody>
      </p:sp>
    </p:spTree>
    <p:extLst>
      <p:ext uri="{BB962C8B-B14F-4D97-AF65-F5344CB8AC3E}">
        <p14:creationId xmlns:p14="http://schemas.microsoft.com/office/powerpoint/2010/main" val="226686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8" name="Picture 10" descr="Atlantic City Mine Air Photo2004"/>
          <p:cNvPicPr>
            <a:picLocks noGrp="1" noChangeAspect="1" noChangeArrowheads="1"/>
          </p:cNvPicPr>
          <p:nvPr>
            <p:ph idx="1"/>
          </p:nvPr>
        </p:nvPicPr>
        <p:blipFill>
          <a:blip r:embed="rId3"/>
          <a:srcRect/>
          <a:stretch>
            <a:fillRect/>
          </a:stretch>
        </p:blipFill>
        <p:spPr>
          <a:xfrm>
            <a:off x="1066801" y="558534"/>
            <a:ext cx="8001000" cy="5566446"/>
          </a:xfrm>
          <a:noFill/>
          <a:ln/>
        </p:spPr>
      </p:pic>
      <p:sp>
        <p:nvSpPr>
          <p:cNvPr id="519179" name="Line 11"/>
          <p:cNvSpPr>
            <a:spLocks noChangeShapeType="1"/>
          </p:cNvSpPr>
          <p:nvPr/>
        </p:nvSpPr>
        <p:spPr bwMode="auto">
          <a:xfrm>
            <a:off x="3200400" y="4393309"/>
            <a:ext cx="595771" cy="670243"/>
          </a:xfrm>
          <a:prstGeom prst="line">
            <a:avLst/>
          </a:prstGeom>
          <a:noFill/>
          <a:ln w="63500">
            <a:solidFill>
              <a:srgbClr val="33CCCC"/>
            </a:solidFill>
            <a:round/>
            <a:headEnd/>
            <a:tailEnd type="triangle" w="med" len="med"/>
          </a:ln>
          <a:effectLst/>
        </p:spPr>
        <p:txBody>
          <a:bodyPr/>
          <a:lstStyle/>
          <a:p>
            <a:endParaRPr lang="en-US" sz="1564"/>
          </a:p>
        </p:txBody>
      </p:sp>
      <p:sp>
        <p:nvSpPr>
          <p:cNvPr id="519180" name="Text Box 12"/>
          <p:cNvSpPr txBox="1">
            <a:spLocks noChangeArrowheads="1"/>
          </p:cNvSpPr>
          <p:nvPr/>
        </p:nvSpPr>
        <p:spPr bwMode="auto">
          <a:xfrm>
            <a:off x="5715000" y="2894012"/>
            <a:ext cx="1166407" cy="333040"/>
          </a:xfrm>
          <a:prstGeom prst="rect">
            <a:avLst/>
          </a:prstGeom>
          <a:noFill/>
          <a:ln w="12700">
            <a:noFill/>
            <a:miter lim="800000"/>
            <a:headEnd/>
            <a:tailEnd/>
          </a:ln>
          <a:effectLst/>
        </p:spPr>
        <p:txBody>
          <a:bodyPr wrap="square">
            <a:spAutoFit/>
          </a:bodyPr>
          <a:lstStyle/>
          <a:p>
            <a:pPr>
              <a:spcBef>
                <a:spcPct val="50000"/>
              </a:spcBef>
            </a:pPr>
            <a:r>
              <a:rPr lang="en-US" sz="1564" b="1" dirty="0">
                <a:solidFill>
                  <a:srgbClr val="FFFFFF"/>
                </a:solidFill>
              </a:rPr>
              <a:t>Iron Lake</a:t>
            </a:r>
          </a:p>
        </p:txBody>
      </p:sp>
      <p:sp>
        <p:nvSpPr>
          <p:cNvPr id="519181" name="Text Box 13"/>
          <p:cNvSpPr txBox="1">
            <a:spLocks noChangeArrowheads="1"/>
          </p:cNvSpPr>
          <p:nvPr/>
        </p:nvSpPr>
        <p:spPr bwMode="auto">
          <a:xfrm>
            <a:off x="6248400" y="4665473"/>
            <a:ext cx="1266014" cy="573747"/>
          </a:xfrm>
          <a:prstGeom prst="rect">
            <a:avLst/>
          </a:prstGeom>
          <a:noFill/>
          <a:ln w="12700">
            <a:noFill/>
            <a:miter lim="800000"/>
            <a:headEnd/>
            <a:tailEnd/>
          </a:ln>
          <a:effectLst/>
        </p:spPr>
        <p:txBody>
          <a:bodyPr>
            <a:spAutoFit/>
          </a:bodyPr>
          <a:lstStyle/>
          <a:p>
            <a:pPr>
              <a:spcBef>
                <a:spcPct val="50000"/>
              </a:spcBef>
            </a:pPr>
            <a:r>
              <a:rPr lang="en-US" sz="1564" b="1" dirty="0">
                <a:solidFill>
                  <a:srgbClr val="FFFFFF"/>
                </a:solidFill>
              </a:rPr>
              <a:t>Tailings Pond</a:t>
            </a:r>
          </a:p>
        </p:txBody>
      </p:sp>
      <p:sp>
        <p:nvSpPr>
          <p:cNvPr id="519182" name="Text Box 14"/>
          <p:cNvSpPr txBox="1">
            <a:spLocks noChangeArrowheads="1"/>
          </p:cNvSpPr>
          <p:nvPr/>
        </p:nvSpPr>
        <p:spPr bwMode="auto">
          <a:xfrm>
            <a:off x="1842347" y="4060269"/>
            <a:ext cx="1489428" cy="333040"/>
          </a:xfrm>
          <a:prstGeom prst="rect">
            <a:avLst/>
          </a:prstGeom>
          <a:noFill/>
          <a:ln w="12700">
            <a:noFill/>
            <a:miter lim="800000"/>
            <a:headEnd/>
            <a:tailEnd/>
          </a:ln>
          <a:effectLst/>
        </p:spPr>
        <p:txBody>
          <a:bodyPr>
            <a:spAutoFit/>
          </a:bodyPr>
          <a:lstStyle/>
          <a:p>
            <a:pPr>
              <a:spcBef>
                <a:spcPct val="50000"/>
              </a:spcBef>
            </a:pPr>
            <a:r>
              <a:rPr lang="en-US" sz="1564" b="1" dirty="0"/>
              <a:t>New Spillway</a:t>
            </a:r>
          </a:p>
        </p:txBody>
      </p:sp>
      <p:sp>
        <p:nvSpPr>
          <p:cNvPr id="2" name="Rectangle 1"/>
          <p:cNvSpPr/>
          <p:nvPr/>
        </p:nvSpPr>
        <p:spPr bwMode="auto">
          <a:xfrm>
            <a:off x="1600200" y="303212"/>
            <a:ext cx="6781800" cy="609600"/>
          </a:xfrm>
          <a:prstGeom prst="rect">
            <a:avLst/>
          </a:prstGeom>
          <a:solidFill>
            <a:schemeClr val="bg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519172" name="Rectangle 4"/>
          <p:cNvSpPr>
            <a:spLocks noGrp="1" noChangeArrowheads="1"/>
          </p:cNvSpPr>
          <p:nvPr>
            <p:ph type="title"/>
          </p:nvPr>
        </p:nvSpPr>
        <p:spPr>
          <a:xfrm>
            <a:off x="1231159" y="148942"/>
            <a:ext cx="7596082" cy="819185"/>
          </a:xfrm>
          <a:ln/>
        </p:spPr>
        <p:txBody>
          <a:bodyPr/>
          <a:lstStyle/>
          <a:p>
            <a:r>
              <a:rPr lang="en-US" dirty="0"/>
              <a:t>New Tailings Basin Spillway</a:t>
            </a:r>
          </a:p>
        </p:txBody>
      </p:sp>
      <p:sp>
        <p:nvSpPr>
          <p:cNvPr id="9" name="Text Box 14"/>
          <p:cNvSpPr txBox="1">
            <a:spLocks noChangeArrowheads="1"/>
          </p:cNvSpPr>
          <p:nvPr/>
        </p:nvSpPr>
        <p:spPr bwMode="auto">
          <a:xfrm>
            <a:off x="7467600" y="3348965"/>
            <a:ext cx="1143000" cy="573747"/>
          </a:xfrm>
          <a:prstGeom prst="rect">
            <a:avLst/>
          </a:prstGeom>
          <a:noFill/>
          <a:ln w="12700">
            <a:noFill/>
            <a:miter lim="800000"/>
            <a:headEnd/>
            <a:tailEnd/>
          </a:ln>
          <a:effectLst/>
        </p:spPr>
        <p:txBody>
          <a:bodyPr wrap="square">
            <a:spAutoFit/>
          </a:bodyPr>
          <a:lstStyle/>
          <a:p>
            <a:pPr>
              <a:spcBef>
                <a:spcPct val="50000"/>
              </a:spcBef>
            </a:pPr>
            <a:r>
              <a:rPr lang="en-US" sz="1564" b="1" dirty="0"/>
              <a:t>French Drains</a:t>
            </a:r>
          </a:p>
        </p:txBody>
      </p:sp>
      <p:cxnSp>
        <p:nvCxnSpPr>
          <p:cNvPr id="4" name="Straight Arrow Connector 3"/>
          <p:cNvCxnSpPr/>
          <p:nvPr/>
        </p:nvCxnSpPr>
        <p:spPr bwMode="auto">
          <a:xfrm flipH="1">
            <a:off x="6881407" y="3656012"/>
            <a:ext cx="586193" cy="4572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H="1">
            <a:off x="7174504" y="3732212"/>
            <a:ext cx="339910" cy="381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5" name="Text Box 14"/>
          <p:cNvSpPr txBox="1">
            <a:spLocks noChangeArrowheads="1"/>
          </p:cNvSpPr>
          <p:nvPr/>
        </p:nvSpPr>
        <p:spPr bwMode="auto">
          <a:xfrm>
            <a:off x="2044075" y="5865812"/>
            <a:ext cx="1489428" cy="333040"/>
          </a:xfrm>
          <a:prstGeom prst="rect">
            <a:avLst/>
          </a:prstGeom>
          <a:noFill/>
          <a:ln w="12700">
            <a:noFill/>
            <a:miter lim="800000"/>
            <a:headEnd/>
            <a:tailEnd/>
          </a:ln>
          <a:effectLst/>
        </p:spPr>
        <p:txBody>
          <a:bodyPr>
            <a:spAutoFit/>
          </a:bodyPr>
          <a:lstStyle/>
          <a:p>
            <a:pPr>
              <a:spcBef>
                <a:spcPct val="50000"/>
              </a:spcBef>
            </a:pPr>
            <a:r>
              <a:rPr lang="en-US" sz="1564" b="1" dirty="0"/>
              <a:t>Tailings Dam</a:t>
            </a:r>
          </a:p>
        </p:txBody>
      </p:sp>
    </p:spTree>
    <p:extLst>
      <p:ext uri="{BB962C8B-B14F-4D97-AF65-F5344CB8AC3E}">
        <p14:creationId xmlns:p14="http://schemas.microsoft.com/office/powerpoint/2010/main" val="1584119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descr="Tailings Basin 2000"/>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82216" y="521299"/>
            <a:ext cx="7968439" cy="5355734"/>
          </a:xfrm>
          <a:noFill/>
          <a:ln/>
        </p:spPr>
      </p:pic>
      <p:sp>
        <p:nvSpPr>
          <p:cNvPr id="481283" name="Rectangle 3"/>
          <p:cNvSpPr>
            <a:spLocks noGrp="1" noChangeArrowheads="1"/>
          </p:cNvSpPr>
          <p:nvPr>
            <p:ph type="title"/>
          </p:nvPr>
        </p:nvSpPr>
        <p:spPr>
          <a:xfrm>
            <a:off x="838200" y="750920"/>
            <a:ext cx="8266324" cy="744714"/>
          </a:xfrm>
          <a:ln/>
        </p:spPr>
        <p:txBody>
          <a:bodyPr/>
          <a:lstStyle/>
          <a:p>
            <a:r>
              <a:rPr lang="en-US" sz="3909" dirty="0"/>
              <a:t>Tailings Basin </a:t>
            </a:r>
            <a:br>
              <a:rPr lang="en-US" sz="3909" dirty="0"/>
            </a:br>
            <a:r>
              <a:rPr lang="en-US" sz="3909" dirty="0"/>
              <a:t>Post-Construction</a:t>
            </a:r>
          </a:p>
        </p:txBody>
      </p:sp>
      <p:sp>
        <p:nvSpPr>
          <p:cNvPr id="481284" name="Text Box 4"/>
          <p:cNvSpPr txBox="1">
            <a:spLocks noChangeArrowheads="1"/>
          </p:cNvSpPr>
          <p:nvPr/>
        </p:nvSpPr>
        <p:spPr bwMode="auto">
          <a:xfrm>
            <a:off x="1082216" y="3425684"/>
            <a:ext cx="1861785" cy="333040"/>
          </a:xfrm>
          <a:prstGeom prst="rect">
            <a:avLst/>
          </a:prstGeom>
          <a:noFill/>
          <a:ln w="12700">
            <a:noFill/>
            <a:miter lim="800000"/>
            <a:headEnd/>
            <a:tailEnd/>
          </a:ln>
          <a:effectLst/>
        </p:spPr>
        <p:txBody>
          <a:bodyPr>
            <a:spAutoFit/>
          </a:bodyPr>
          <a:lstStyle/>
          <a:p>
            <a:pPr algn="ctr">
              <a:spcBef>
                <a:spcPct val="50000"/>
              </a:spcBef>
            </a:pPr>
            <a:r>
              <a:rPr lang="en-US" sz="1564" b="1"/>
              <a:t>Tailings Pond</a:t>
            </a:r>
          </a:p>
        </p:txBody>
      </p:sp>
      <p:sp>
        <p:nvSpPr>
          <p:cNvPr id="481285" name="Text Box 5"/>
          <p:cNvSpPr txBox="1">
            <a:spLocks noChangeArrowheads="1"/>
          </p:cNvSpPr>
          <p:nvPr/>
        </p:nvSpPr>
        <p:spPr bwMode="auto">
          <a:xfrm>
            <a:off x="6369685" y="2904384"/>
            <a:ext cx="2308613" cy="333040"/>
          </a:xfrm>
          <a:prstGeom prst="rect">
            <a:avLst/>
          </a:prstGeom>
          <a:noFill/>
          <a:ln w="12700">
            <a:noFill/>
            <a:miter lim="800000"/>
            <a:headEnd/>
            <a:tailEnd/>
          </a:ln>
          <a:effectLst/>
        </p:spPr>
        <p:txBody>
          <a:bodyPr>
            <a:spAutoFit/>
          </a:bodyPr>
          <a:lstStyle/>
          <a:p>
            <a:pPr algn="ctr">
              <a:spcBef>
                <a:spcPct val="50000"/>
              </a:spcBef>
            </a:pPr>
            <a:r>
              <a:rPr lang="en-US" sz="1564" b="1"/>
              <a:t>Iron Lake Spillway</a:t>
            </a:r>
          </a:p>
        </p:txBody>
      </p:sp>
      <p:sp>
        <p:nvSpPr>
          <p:cNvPr id="481286" name="Line 6"/>
          <p:cNvSpPr>
            <a:spLocks noChangeShapeType="1"/>
          </p:cNvSpPr>
          <p:nvPr/>
        </p:nvSpPr>
        <p:spPr bwMode="auto">
          <a:xfrm>
            <a:off x="8380412" y="3127798"/>
            <a:ext cx="372357" cy="148943"/>
          </a:xfrm>
          <a:prstGeom prst="line">
            <a:avLst/>
          </a:prstGeom>
          <a:noFill/>
          <a:ln w="63500">
            <a:solidFill>
              <a:schemeClr val="tx1"/>
            </a:solidFill>
            <a:round/>
            <a:headEnd/>
            <a:tailEnd type="triangle" w="med" len="med"/>
          </a:ln>
          <a:effectLst/>
        </p:spPr>
        <p:txBody>
          <a:bodyPr/>
          <a:lstStyle/>
          <a:p>
            <a:endParaRPr lang="en-US" sz="1564"/>
          </a:p>
        </p:txBody>
      </p:sp>
      <p:sp>
        <p:nvSpPr>
          <p:cNvPr id="481287" name="Text Box 7"/>
          <p:cNvSpPr txBox="1">
            <a:spLocks noChangeArrowheads="1"/>
          </p:cNvSpPr>
          <p:nvPr/>
        </p:nvSpPr>
        <p:spPr bwMode="auto">
          <a:xfrm>
            <a:off x="5178143" y="3872512"/>
            <a:ext cx="2755441" cy="333040"/>
          </a:xfrm>
          <a:prstGeom prst="rect">
            <a:avLst/>
          </a:prstGeom>
          <a:noFill/>
          <a:ln w="12700">
            <a:noFill/>
            <a:miter lim="800000"/>
            <a:headEnd/>
            <a:tailEnd/>
          </a:ln>
          <a:effectLst/>
        </p:spPr>
        <p:txBody>
          <a:bodyPr>
            <a:spAutoFit/>
          </a:bodyPr>
          <a:lstStyle/>
          <a:p>
            <a:pPr algn="ctr">
              <a:spcBef>
                <a:spcPct val="50000"/>
              </a:spcBef>
            </a:pPr>
            <a:r>
              <a:rPr lang="en-US" sz="1564" b="1" dirty="0"/>
              <a:t>Rock Boulder Snow Fence</a:t>
            </a:r>
          </a:p>
        </p:txBody>
      </p:sp>
      <p:sp>
        <p:nvSpPr>
          <p:cNvPr id="481288" name="Line 8"/>
          <p:cNvSpPr>
            <a:spLocks noChangeShapeType="1"/>
          </p:cNvSpPr>
          <p:nvPr/>
        </p:nvSpPr>
        <p:spPr bwMode="auto">
          <a:xfrm flipH="1">
            <a:off x="4880257" y="4021455"/>
            <a:ext cx="372357" cy="223414"/>
          </a:xfrm>
          <a:prstGeom prst="line">
            <a:avLst/>
          </a:prstGeom>
          <a:noFill/>
          <a:ln w="63500">
            <a:solidFill>
              <a:schemeClr val="tx1"/>
            </a:solidFill>
            <a:round/>
            <a:headEnd/>
            <a:tailEnd type="triangle" w="med" len="med"/>
          </a:ln>
          <a:effectLst/>
        </p:spPr>
        <p:txBody>
          <a:bodyPr/>
          <a:lstStyle/>
          <a:p>
            <a:endParaRPr lang="en-US" sz="1564"/>
          </a:p>
        </p:txBody>
      </p:sp>
      <p:sp>
        <p:nvSpPr>
          <p:cNvPr id="9" name="Text Box 7"/>
          <p:cNvSpPr txBox="1">
            <a:spLocks noChangeArrowheads="1"/>
          </p:cNvSpPr>
          <p:nvPr/>
        </p:nvSpPr>
        <p:spPr bwMode="auto">
          <a:xfrm>
            <a:off x="1371600" y="4527228"/>
            <a:ext cx="2133599" cy="573747"/>
          </a:xfrm>
          <a:prstGeom prst="rect">
            <a:avLst/>
          </a:prstGeom>
          <a:noFill/>
          <a:ln w="12700">
            <a:noFill/>
            <a:miter lim="800000"/>
            <a:headEnd/>
            <a:tailEnd/>
          </a:ln>
          <a:effectLst/>
        </p:spPr>
        <p:txBody>
          <a:bodyPr wrap="square">
            <a:spAutoFit/>
          </a:bodyPr>
          <a:lstStyle/>
          <a:p>
            <a:pPr algn="ctr">
              <a:spcBef>
                <a:spcPct val="50000"/>
              </a:spcBef>
            </a:pPr>
            <a:r>
              <a:rPr lang="en-US" sz="1564" b="1" dirty="0"/>
              <a:t>Buried French Drains in this area</a:t>
            </a:r>
          </a:p>
        </p:txBody>
      </p:sp>
    </p:spTree>
    <p:extLst>
      <p:ext uri="{BB962C8B-B14F-4D97-AF65-F5344CB8AC3E}">
        <p14:creationId xmlns:p14="http://schemas.microsoft.com/office/powerpoint/2010/main" val="2874066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Picture 2" descr="Tailings Basin Sept 1998"/>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84331" y="297886"/>
            <a:ext cx="8489738" cy="5600869"/>
          </a:xfrm>
          <a:noFill/>
          <a:ln/>
        </p:spPr>
      </p:pic>
      <p:sp>
        <p:nvSpPr>
          <p:cNvPr id="482307" name="Rectangle 3"/>
          <p:cNvSpPr>
            <a:spLocks noGrp="1" noChangeArrowheads="1"/>
          </p:cNvSpPr>
          <p:nvPr>
            <p:ph type="title"/>
          </p:nvPr>
        </p:nvSpPr>
        <p:spPr>
          <a:xfrm>
            <a:off x="2199287" y="372356"/>
            <a:ext cx="5883240" cy="744714"/>
          </a:xfrm>
          <a:ln/>
        </p:spPr>
        <p:txBody>
          <a:bodyPr/>
          <a:lstStyle/>
          <a:p>
            <a:r>
              <a:rPr lang="en-US" sz="3909" dirty="0"/>
              <a:t>Tailings Basin + 2 yrs.</a:t>
            </a:r>
          </a:p>
        </p:txBody>
      </p:sp>
      <p:sp>
        <p:nvSpPr>
          <p:cNvPr id="482308" name="Text Box 4"/>
          <p:cNvSpPr txBox="1">
            <a:spLocks noChangeArrowheads="1"/>
          </p:cNvSpPr>
          <p:nvPr/>
        </p:nvSpPr>
        <p:spPr bwMode="auto">
          <a:xfrm>
            <a:off x="933273" y="3351212"/>
            <a:ext cx="1861785" cy="333040"/>
          </a:xfrm>
          <a:prstGeom prst="rect">
            <a:avLst/>
          </a:prstGeom>
          <a:noFill/>
          <a:ln w="12700">
            <a:noFill/>
            <a:miter lim="800000"/>
            <a:headEnd/>
            <a:tailEnd/>
          </a:ln>
          <a:effectLst/>
        </p:spPr>
        <p:txBody>
          <a:bodyPr>
            <a:spAutoFit/>
          </a:bodyPr>
          <a:lstStyle/>
          <a:p>
            <a:pPr algn="ctr">
              <a:spcBef>
                <a:spcPct val="50000"/>
              </a:spcBef>
            </a:pPr>
            <a:r>
              <a:rPr lang="en-US" sz="1564" b="1"/>
              <a:t>Tailings Pond</a:t>
            </a:r>
          </a:p>
        </p:txBody>
      </p:sp>
      <p:sp>
        <p:nvSpPr>
          <p:cNvPr id="482314" name="Text Box 10"/>
          <p:cNvSpPr txBox="1">
            <a:spLocks noChangeArrowheads="1"/>
          </p:cNvSpPr>
          <p:nvPr/>
        </p:nvSpPr>
        <p:spPr bwMode="auto">
          <a:xfrm>
            <a:off x="6220742" y="2829912"/>
            <a:ext cx="2308613" cy="333040"/>
          </a:xfrm>
          <a:prstGeom prst="rect">
            <a:avLst/>
          </a:prstGeom>
          <a:noFill/>
          <a:ln w="12700">
            <a:noFill/>
            <a:miter lim="800000"/>
            <a:headEnd/>
            <a:tailEnd/>
          </a:ln>
          <a:effectLst/>
        </p:spPr>
        <p:txBody>
          <a:bodyPr>
            <a:spAutoFit/>
          </a:bodyPr>
          <a:lstStyle/>
          <a:p>
            <a:pPr algn="ctr">
              <a:spcBef>
                <a:spcPct val="50000"/>
              </a:spcBef>
            </a:pPr>
            <a:r>
              <a:rPr lang="en-US" sz="1564" b="1"/>
              <a:t>Iron Lake Spillway</a:t>
            </a:r>
          </a:p>
        </p:txBody>
      </p:sp>
      <p:sp>
        <p:nvSpPr>
          <p:cNvPr id="482315" name="Line 11"/>
          <p:cNvSpPr>
            <a:spLocks noChangeShapeType="1"/>
          </p:cNvSpPr>
          <p:nvPr/>
        </p:nvSpPr>
        <p:spPr bwMode="auto">
          <a:xfrm>
            <a:off x="8305941" y="3053326"/>
            <a:ext cx="372357" cy="148943"/>
          </a:xfrm>
          <a:prstGeom prst="line">
            <a:avLst/>
          </a:prstGeom>
          <a:noFill/>
          <a:ln w="63500">
            <a:solidFill>
              <a:schemeClr val="tx1"/>
            </a:solidFill>
            <a:round/>
            <a:headEnd/>
            <a:tailEnd type="triangle" w="med" len="med"/>
          </a:ln>
          <a:effectLst/>
        </p:spPr>
        <p:txBody>
          <a:bodyPr/>
          <a:lstStyle/>
          <a:p>
            <a:endParaRPr lang="en-US" sz="1564"/>
          </a:p>
        </p:txBody>
      </p:sp>
      <p:sp>
        <p:nvSpPr>
          <p:cNvPr id="7" name="Text Box 7"/>
          <p:cNvSpPr txBox="1">
            <a:spLocks noChangeArrowheads="1"/>
          </p:cNvSpPr>
          <p:nvPr/>
        </p:nvSpPr>
        <p:spPr bwMode="auto">
          <a:xfrm>
            <a:off x="762001" y="4494212"/>
            <a:ext cx="1676399" cy="814454"/>
          </a:xfrm>
          <a:prstGeom prst="rect">
            <a:avLst/>
          </a:prstGeom>
          <a:noFill/>
          <a:ln w="12700">
            <a:noFill/>
            <a:miter lim="800000"/>
            <a:headEnd/>
            <a:tailEnd/>
          </a:ln>
          <a:effectLst/>
        </p:spPr>
        <p:txBody>
          <a:bodyPr wrap="square">
            <a:spAutoFit/>
          </a:bodyPr>
          <a:lstStyle/>
          <a:p>
            <a:pPr algn="ctr">
              <a:spcBef>
                <a:spcPct val="50000"/>
              </a:spcBef>
            </a:pPr>
            <a:r>
              <a:rPr lang="en-US" sz="1564" b="1" dirty="0">
                <a:solidFill>
                  <a:srgbClr val="FFFFFF"/>
                </a:solidFill>
              </a:rPr>
              <a:t>Buried French Drains in this area</a:t>
            </a:r>
          </a:p>
        </p:txBody>
      </p:sp>
    </p:spTree>
    <p:extLst>
      <p:ext uri="{BB962C8B-B14F-4D97-AF65-F5344CB8AC3E}">
        <p14:creationId xmlns:p14="http://schemas.microsoft.com/office/powerpoint/2010/main" val="1204693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2C1-EABB-4EB3-ABBE-BDFC8CAE2546}"/>
              </a:ext>
            </a:extLst>
          </p:cNvPr>
          <p:cNvSpPr>
            <a:spLocks noGrp="1"/>
          </p:cNvSpPr>
          <p:nvPr>
            <p:ph type="title"/>
          </p:nvPr>
        </p:nvSpPr>
        <p:spPr>
          <a:xfrm>
            <a:off x="762000" y="150812"/>
            <a:ext cx="8550275" cy="1143000"/>
          </a:xfrm>
        </p:spPr>
        <p:txBody>
          <a:bodyPr/>
          <a:lstStyle/>
          <a:p>
            <a:r>
              <a:rPr lang="en-US" dirty="0"/>
              <a:t>Tree Planting Assessment on Tailings Basin</a:t>
            </a:r>
          </a:p>
        </p:txBody>
      </p:sp>
      <p:sp>
        <p:nvSpPr>
          <p:cNvPr id="3" name="Content Placeholder 2">
            <a:extLst>
              <a:ext uri="{FF2B5EF4-FFF2-40B4-BE49-F238E27FC236}">
                <a16:creationId xmlns:a16="http://schemas.microsoft.com/office/drawing/2014/main" id="{092457CD-0AB7-4774-834E-0A571BC908D2}"/>
              </a:ext>
            </a:extLst>
          </p:cNvPr>
          <p:cNvSpPr>
            <a:spLocks noGrp="1"/>
          </p:cNvSpPr>
          <p:nvPr>
            <p:ph idx="1"/>
          </p:nvPr>
        </p:nvSpPr>
        <p:spPr>
          <a:xfrm>
            <a:off x="733281" y="1522412"/>
            <a:ext cx="8550275" cy="4021138"/>
          </a:xfrm>
        </p:spPr>
        <p:txBody>
          <a:bodyPr/>
          <a:lstStyle/>
          <a:p>
            <a:r>
              <a:rPr lang="en-US" sz="3200" dirty="0"/>
              <a:t>Used Google Earth Imagery to count trees around 36 rock boulder snow fences</a:t>
            </a:r>
          </a:p>
          <a:p>
            <a:pPr lvl="1"/>
            <a:r>
              <a:rPr lang="en-US" sz="2400" dirty="0"/>
              <a:t>Used to determine tree survival rate</a:t>
            </a:r>
          </a:p>
          <a:p>
            <a:pPr lvl="1"/>
            <a:r>
              <a:rPr lang="en-US" sz="2400" dirty="0"/>
              <a:t>Lowest survival rate at a rock boulder snow fence was 11%</a:t>
            </a:r>
          </a:p>
          <a:p>
            <a:pPr lvl="1"/>
            <a:r>
              <a:rPr lang="en-US" sz="2400" dirty="0"/>
              <a:t>Highest survival rate at a rock boulder snow fence was 80%</a:t>
            </a:r>
          </a:p>
          <a:p>
            <a:pPr lvl="1"/>
            <a:r>
              <a:rPr lang="en-US" sz="2400" dirty="0"/>
              <a:t>Average survival rate at a rock boulder snow fence was 41% </a:t>
            </a:r>
          </a:p>
        </p:txBody>
      </p:sp>
    </p:spTree>
    <p:extLst>
      <p:ext uri="{BB962C8B-B14F-4D97-AF65-F5344CB8AC3E}">
        <p14:creationId xmlns:p14="http://schemas.microsoft.com/office/powerpoint/2010/main" val="190616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3431-CB90-4685-BFC8-F7E8F5B200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DABC717-0C75-4808-8D22-E598AB27BEE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97616" y="227012"/>
            <a:ext cx="8263169" cy="5605272"/>
          </a:xfrm>
        </p:spPr>
      </p:pic>
    </p:spTree>
    <p:extLst>
      <p:ext uri="{BB962C8B-B14F-4D97-AF65-F5344CB8AC3E}">
        <p14:creationId xmlns:p14="http://schemas.microsoft.com/office/powerpoint/2010/main" val="867977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404C-C026-45DE-A8E3-99A7832F036E}"/>
              </a:ext>
            </a:extLst>
          </p:cNvPr>
          <p:cNvSpPr>
            <a:spLocks noGrp="1"/>
          </p:cNvSpPr>
          <p:nvPr>
            <p:ph type="title"/>
          </p:nvPr>
        </p:nvSpPr>
        <p:spPr>
          <a:xfrm>
            <a:off x="691512" y="123158"/>
            <a:ext cx="8675370" cy="936970"/>
          </a:xfrm>
        </p:spPr>
        <p:txBody>
          <a:bodyPr>
            <a:normAutofit/>
          </a:bodyPr>
          <a:lstStyle/>
          <a:p>
            <a:r>
              <a:rPr lang="en-US" dirty="0"/>
              <a:t>Overall Statistics</a:t>
            </a:r>
          </a:p>
        </p:txBody>
      </p:sp>
      <p:graphicFrame>
        <p:nvGraphicFramePr>
          <p:cNvPr id="4" name="Content Placeholder 3">
            <a:extLst>
              <a:ext uri="{FF2B5EF4-FFF2-40B4-BE49-F238E27FC236}">
                <a16:creationId xmlns:a16="http://schemas.microsoft.com/office/drawing/2014/main" id="{87A1BC19-F3CD-40E1-8B50-F2627765B76A}"/>
              </a:ext>
            </a:extLst>
          </p:cNvPr>
          <p:cNvGraphicFramePr>
            <a:graphicFrameLocks noGrp="1"/>
          </p:cNvGraphicFramePr>
          <p:nvPr>
            <p:ph idx="1"/>
            <p:extLst>
              <p:ext uri="{D42A27DB-BD31-4B8C-83A1-F6EECF244321}">
                <p14:modId xmlns:p14="http://schemas.microsoft.com/office/powerpoint/2010/main" val="3722343221"/>
              </p:ext>
            </p:extLst>
          </p:nvPr>
        </p:nvGraphicFramePr>
        <p:xfrm>
          <a:off x="691512" y="965180"/>
          <a:ext cx="8675373" cy="4900632"/>
        </p:xfrm>
        <a:graphic>
          <a:graphicData uri="http://schemas.openxmlformats.org/drawingml/2006/table">
            <a:tbl>
              <a:tblPr firstRow="1" bandRow="1">
                <a:tableStyleId>{5C22544A-7EE6-4342-B048-85BDC9FD1C3A}</a:tableStyleId>
              </a:tblPr>
              <a:tblGrid>
                <a:gridCol w="1615127">
                  <a:extLst>
                    <a:ext uri="{9D8B030D-6E8A-4147-A177-3AD203B41FA5}">
                      <a16:colId xmlns:a16="http://schemas.microsoft.com/office/drawing/2014/main" val="3000579768"/>
                    </a:ext>
                  </a:extLst>
                </a:gridCol>
                <a:gridCol w="1593176">
                  <a:extLst>
                    <a:ext uri="{9D8B030D-6E8A-4147-A177-3AD203B41FA5}">
                      <a16:colId xmlns:a16="http://schemas.microsoft.com/office/drawing/2014/main" val="2718224053"/>
                    </a:ext>
                  </a:extLst>
                </a:gridCol>
                <a:gridCol w="977148">
                  <a:extLst>
                    <a:ext uri="{9D8B030D-6E8A-4147-A177-3AD203B41FA5}">
                      <a16:colId xmlns:a16="http://schemas.microsoft.com/office/drawing/2014/main" val="3707432403"/>
                    </a:ext>
                  </a:extLst>
                </a:gridCol>
                <a:gridCol w="1664690">
                  <a:extLst>
                    <a:ext uri="{9D8B030D-6E8A-4147-A177-3AD203B41FA5}">
                      <a16:colId xmlns:a16="http://schemas.microsoft.com/office/drawing/2014/main" val="3775385470"/>
                    </a:ext>
                  </a:extLst>
                </a:gridCol>
                <a:gridCol w="977148">
                  <a:extLst>
                    <a:ext uri="{9D8B030D-6E8A-4147-A177-3AD203B41FA5}">
                      <a16:colId xmlns:a16="http://schemas.microsoft.com/office/drawing/2014/main" val="1494663500"/>
                    </a:ext>
                  </a:extLst>
                </a:gridCol>
                <a:gridCol w="1848084">
                  <a:extLst>
                    <a:ext uri="{9D8B030D-6E8A-4147-A177-3AD203B41FA5}">
                      <a16:colId xmlns:a16="http://schemas.microsoft.com/office/drawing/2014/main" val="1679286588"/>
                    </a:ext>
                  </a:extLst>
                </a:gridCol>
              </a:tblGrid>
              <a:tr h="521146">
                <a:tc gridSpan="6">
                  <a:txBody>
                    <a:bodyPr/>
                    <a:lstStyle/>
                    <a:p>
                      <a:pPr algn="ctr" fontAlgn="ct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8238520"/>
                  </a:ext>
                </a:extLst>
              </a:tr>
              <a:tr h="929886">
                <a:tc>
                  <a:txBody>
                    <a:bodyPr/>
                    <a:lstStyle/>
                    <a:p>
                      <a:pPr algn="ctr" fontAlgn="b"/>
                      <a:r>
                        <a:rPr lang="en-US" sz="2500" u="none" strike="noStrike">
                          <a:effectLst/>
                        </a:rPr>
                        <a:t> </a:t>
                      </a:r>
                      <a:endParaRPr lang="en-US" sz="2500" b="1" i="0" u="none" strike="noStrike">
                        <a:solidFill>
                          <a:srgbClr val="000000"/>
                        </a:solidFill>
                        <a:effectLst/>
                        <a:latin typeface="Calibri" panose="020F0502020204030204" pitchFamily="34" charset="0"/>
                      </a:endParaRPr>
                    </a:p>
                  </a:txBody>
                  <a:tcPr marL="21242" marR="21242" marT="21242"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a:effectLst/>
                        </a:rPr>
                        <a:t>Tree Count</a:t>
                      </a:r>
                      <a:endParaRPr lang="en-US" sz="2500" b="1" i="0" u="none" strike="noStrike">
                        <a:solidFill>
                          <a:srgbClr val="000000"/>
                        </a:solidFill>
                        <a:effectLst/>
                        <a:latin typeface="Calibri" panose="020F0502020204030204" pitchFamily="34" charset="0"/>
                      </a:endParaRPr>
                    </a:p>
                  </a:txBody>
                  <a:tcPr marL="21242" marR="21242" marT="21242"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endParaRPr lang="en-US" sz="2500" b="1" i="0" u="none" strike="noStrike">
                        <a:solidFill>
                          <a:srgbClr val="000000"/>
                        </a:solidFill>
                        <a:effectLst/>
                        <a:latin typeface="Calibri" panose="020F0502020204030204" pitchFamily="34" charset="0"/>
                      </a:endParaRPr>
                    </a:p>
                  </a:txBody>
                  <a:tcPr marL="21242" marR="21242" marT="21242"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dirty="0">
                          <a:effectLst/>
                        </a:rPr>
                        <a:t>Tree Mats</a:t>
                      </a:r>
                      <a:endParaRPr lang="en-US" sz="2500" b="1" i="0" u="none" strike="noStrike" dirty="0">
                        <a:solidFill>
                          <a:srgbClr val="000000"/>
                        </a:solidFill>
                        <a:effectLst/>
                        <a:latin typeface="Calibri" panose="020F0502020204030204" pitchFamily="34" charset="0"/>
                      </a:endParaRPr>
                    </a:p>
                  </a:txBody>
                  <a:tcPr marL="21242" marR="21242" marT="21242"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endParaRPr lang="en-US" sz="2500" b="1" i="0" u="none" strike="noStrike" dirty="0">
                        <a:solidFill>
                          <a:srgbClr val="000000"/>
                        </a:solidFill>
                        <a:effectLst/>
                        <a:latin typeface="Calibri" panose="020F0502020204030204" pitchFamily="34" charset="0"/>
                      </a:endParaRPr>
                    </a:p>
                  </a:txBody>
                  <a:tcPr marL="21242" marR="21242" marT="21242"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dirty="0">
                          <a:effectLst/>
                        </a:rPr>
                        <a:t>Survival Rate</a:t>
                      </a:r>
                      <a:endParaRPr lang="en-US" sz="2500" b="1" i="0" u="none" strike="noStrike" dirty="0">
                        <a:solidFill>
                          <a:srgbClr val="000000"/>
                        </a:solidFill>
                        <a:effectLst/>
                        <a:latin typeface="Calibri" panose="020F0502020204030204" pitchFamily="34" charset="0"/>
                      </a:endParaRPr>
                    </a:p>
                  </a:txBody>
                  <a:tcPr marL="21242" marR="21242" marT="21242" marB="0" anchor="b">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5845889"/>
                  </a:ext>
                </a:extLst>
              </a:tr>
              <a:tr h="521146">
                <a:tc>
                  <a:txBody>
                    <a:bodyPr/>
                    <a:lstStyle/>
                    <a:p>
                      <a:pPr algn="ctr" fontAlgn="ctr"/>
                      <a:r>
                        <a:rPr lang="en-US" sz="2500" u="none" strike="noStrike">
                          <a:effectLst/>
                        </a:rPr>
                        <a:t>Minimum </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dirty="0">
                          <a:effectLst/>
                        </a:rPr>
                        <a:t>4</a:t>
                      </a: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a:effectLst/>
                        </a:rPr>
                        <a:t>28</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dirty="0">
                          <a:effectLst/>
                        </a:rPr>
                        <a:t>11.4%</a:t>
                      </a: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9579863"/>
                  </a:ext>
                </a:extLst>
              </a:tr>
              <a:tr h="521146">
                <a:tc>
                  <a:txBody>
                    <a:bodyPr/>
                    <a:lstStyle/>
                    <a:p>
                      <a:pPr algn="ctr" fontAlgn="ctr"/>
                      <a:r>
                        <a:rPr lang="en-US" sz="2500" u="none" strike="noStrike">
                          <a:effectLst/>
                        </a:rPr>
                        <a:t>Average</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500" u="none" strike="noStrike">
                          <a:effectLst/>
                        </a:rPr>
                        <a:t>48.9</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500" u="none" strike="noStrike">
                          <a:effectLst/>
                        </a:rPr>
                        <a:t>116.7</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500" u="none" strike="noStrike" dirty="0">
                          <a:effectLst/>
                        </a:rPr>
                        <a:t>41.4%</a:t>
                      </a: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9563632"/>
                  </a:ext>
                </a:extLst>
              </a:tr>
              <a:tr h="521146">
                <a:tc>
                  <a:txBody>
                    <a:bodyPr/>
                    <a:lstStyle/>
                    <a:p>
                      <a:pPr algn="ctr" fontAlgn="ctr"/>
                      <a:r>
                        <a:rPr lang="en-US" sz="2500" u="none" strike="noStrike">
                          <a:effectLst/>
                        </a:rPr>
                        <a:t>Maximum</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500" u="none" strike="noStrike">
                          <a:effectLst/>
                        </a:rPr>
                        <a:t>145</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500" u="none" strike="noStrike">
                          <a:effectLst/>
                        </a:rPr>
                        <a:t>333</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500" u="none" strike="noStrike" dirty="0">
                          <a:effectLst/>
                        </a:rPr>
                        <a:t>79.7%</a:t>
                      </a: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3563147"/>
                  </a:ext>
                </a:extLst>
              </a:tr>
              <a:tr h="929886">
                <a:tc>
                  <a:txBody>
                    <a:bodyPr/>
                    <a:lstStyle/>
                    <a:p>
                      <a:pPr algn="ctr" fontAlgn="ctr"/>
                      <a:r>
                        <a:rPr lang="en-US" sz="2500" u="none" strike="noStrike">
                          <a:effectLst/>
                        </a:rPr>
                        <a:t>*Total</a:t>
                      </a:r>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dirty="0">
                          <a:effectLst/>
                        </a:rPr>
                        <a:t>1,760 </a:t>
                      </a: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dirty="0">
                          <a:effectLst/>
                        </a:rPr>
                        <a:t>4,201 </a:t>
                      </a: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2500" b="1" i="0" u="none" strike="noStrike">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500" u="none" strike="noStrike" dirty="0">
                          <a:effectLst/>
                        </a:rPr>
                        <a:t>41.9%</a:t>
                      </a:r>
                      <a:endParaRPr lang="en-US" sz="25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1796474"/>
                  </a:ext>
                </a:extLst>
              </a:tr>
              <a:tr h="956276">
                <a:tc gridSpan="6">
                  <a:txBody>
                    <a:bodyPr/>
                    <a:lstStyle/>
                    <a:p>
                      <a:pPr algn="l" fontAlgn="ctr"/>
                      <a:r>
                        <a:rPr lang="en-US" sz="2400" u="none" strike="noStrike" dirty="0">
                          <a:effectLst/>
                        </a:rPr>
                        <a:t>36 structures/polygons sampled</a:t>
                      </a:r>
                    </a:p>
                    <a:p>
                      <a:pPr algn="l" fontAlgn="ctr"/>
                      <a:r>
                        <a:rPr lang="en-US" sz="1800" u="none" strike="noStrike" dirty="0">
                          <a:effectLst/>
                        </a:rPr>
                        <a:t>*</a:t>
                      </a:r>
                      <a:r>
                        <a:rPr lang="en-US" sz="1600" u="none" strike="noStrike" dirty="0">
                          <a:effectLst/>
                        </a:rPr>
                        <a:t> </a:t>
                      </a:r>
                      <a:r>
                        <a:rPr lang="en-US" sz="1400" u="none" strike="noStrike" dirty="0">
                          <a:effectLst/>
                        </a:rPr>
                        <a:t>All trees and tree mats sampled.  Accounts for the difference between the average and total survival rates. </a:t>
                      </a:r>
                      <a:r>
                        <a:rPr lang="en-US" sz="1400" b="1" u="none" strike="noStrike" dirty="0">
                          <a:effectLst/>
                        </a:rPr>
                        <a:t>Reportedly,</a:t>
                      </a:r>
                      <a:r>
                        <a:rPr lang="en-US" sz="1400" b="1" u="none" strike="noStrike" baseline="0" dirty="0">
                          <a:effectLst/>
                        </a:rPr>
                        <a:t> 15,000 trees were planted so the overall survival rate would be about 12%</a:t>
                      </a:r>
                      <a:endParaRPr lang="en-US" sz="1600" b="1" i="0" u="none" strike="noStrike" dirty="0">
                        <a:solidFill>
                          <a:srgbClr val="000000"/>
                        </a:solidFill>
                        <a:effectLst/>
                        <a:latin typeface="Calibri" panose="020F0502020204030204" pitchFamily="34" charset="0"/>
                      </a:endParaRPr>
                    </a:p>
                  </a:txBody>
                  <a:tcPr marL="21242" marR="21242" marT="21242"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5520524"/>
                  </a:ext>
                </a:extLst>
              </a:tr>
            </a:tbl>
          </a:graphicData>
        </a:graphic>
      </p:graphicFrame>
      <p:sp>
        <p:nvSpPr>
          <p:cNvPr id="5" name="TextBox 4"/>
          <p:cNvSpPr txBox="1"/>
          <p:nvPr/>
        </p:nvSpPr>
        <p:spPr>
          <a:xfrm rot="18575439">
            <a:off x="3059755" y="2148765"/>
            <a:ext cx="3242342" cy="1754326"/>
          </a:xfrm>
          <a:prstGeom prst="rect">
            <a:avLst/>
          </a:prstGeom>
          <a:noFill/>
        </p:spPr>
        <p:txBody>
          <a:bodyPr wrap="square" rtlCol="0">
            <a:spAutoFit/>
          </a:bodyPr>
          <a:lstStyle/>
          <a:p>
            <a:pPr algn="ctr"/>
            <a:r>
              <a:rPr lang="en-US" sz="5400" dirty="0">
                <a:solidFill>
                  <a:srgbClr val="FF0000"/>
                </a:solidFill>
              </a:rPr>
              <a:t>What </a:t>
            </a:r>
            <a:r>
              <a:rPr lang="en-US" sz="5400" dirty="0" err="1">
                <a:solidFill>
                  <a:srgbClr val="FF0000"/>
                </a:solidFill>
              </a:rPr>
              <a:t>happend</a:t>
            </a:r>
            <a:r>
              <a:rPr lang="en-US" sz="5400" dirty="0">
                <a:solidFill>
                  <a:srgbClr val="FF0000"/>
                </a:solidFill>
              </a:rPr>
              <a:t>?</a:t>
            </a:r>
          </a:p>
        </p:txBody>
      </p:sp>
    </p:spTree>
    <p:extLst>
      <p:ext uri="{BB962C8B-B14F-4D97-AF65-F5344CB8AC3E}">
        <p14:creationId xmlns:p14="http://schemas.microsoft.com/office/powerpoint/2010/main" val="424944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8821-E81C-4843-8816-6C1BF60B66DE}"/>
              </a:ext>
            </a:extLst>
          </p:cNvPr>
          <p:cNvSpPr>
            <a:spLocks noGrp="1"/>
          </p:cNvSpPr>
          <p:nvPr>
            <p:ph type="title"/>
          </p:nvPr>
        </p:nvSpPr>
        <p:spPr>
          <a:xfrm>
            <a:off x="754062" y="406399"/>
            <a:ext cx="8550275" cy="1116013"/>
          </a:xfrm>
        </p:spPr>
        <p:txBody>
          <a:bodyPr/>
          <a:lstStyle/>
          <a:p>
            <a:r>
              <a:rPr lang="en-US" dirty="0"/>
              <a:t>Big Sagebrush – NE of tailings basin</a:t>
            </a:r>
          </a:p>
        </p:txBody>
      </p:sp>
      <p:pic>
        <p:nvPicPr>
          <p:cNvPr id="5" name="Content Placeholder 4">
            <a:extLst>
              <a:ext uri="{FF2B5EF4-FFF2-40B4-BE49-F238E27FC236}">
                <a16:creationId xmlns:a16="http://schemas.microsoft.com/office/drawing/2014/main" id="{218C21C0-1D92-4E52-BD1F-3FC2ACECF23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81842" y="1674812"/>
            <a:ext cx="6152975" cy="4343400"/>
          </a:xfrm>
        </p:spPr>
      </p:pic>
      <p:sp>
        <p:nvSpPr>
          <p:cNvPr id="3" name="TextBox 2">
            <a:extLst>
              <a:ext uri="{FF2B5EF4-FFF2-40B4-BE49-F238E27FC236}">
                <a16:creationId xmlns:a16="http://schemas.microsoft.com/office/drawing/2014/main" id="{CE603798-C573-4528-B5EB-DC059780FA3A}"/>
              </a:ext>
            </a:extLst>
          </p:cNvPr>
          <p:cNvSpPr txBox="1"/>
          <p:nvPr/>
        </p:nvSpPr>
        <p:spPr>
          <a:xfrm>
            <a:off x="381000" y="1674812"/>
            <a:ext cx="25908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NE of tailings basin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Simultaneously broadcasted shrub seed within drill seeded grasses</a:t>
            </a:r>
          </a:p>
        </p:txBody>
      </p:sp>
    </p:spTree>
    <p:extLst>
      <p:ext uri="{BB962C8B-B14F-4D97-AF65-F5344CB8AC3E}">
        <p14:creationId xmlns:p14="http://schemas.microsoft.com/office/powerpoint/2010/main" val="184842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150812"/>
            <a:ext cx="9143999" cy="1371600"/>
          </a:xfrm>
          <a:ln/>
        </p:spPr>
        <p:txBody>
          <a:bodyPr/>
          <a:lstStyle/>
          <a:p>
            <a:r>
              <a:rPr lang="en-US" sz="3909" dirty="0"/>
              <a:t>Reclamation Project Areas/Phases</a:t>
            </a:r>
          </a:p>
        </p:txBody>
      </p:sp>
      <p:sp>
        <p:nvSpPr>
          <p:cNvPr id="473091" name="Rectangle 3"/>
          <p:cNvSpPr>
            <a:spLocks noGrp="1" noChangeArrowheads="1"/>
          </p:cNvSpPr>
          <p:nvPr>
            <p:ph type="body" idx="1"/>
          </p:nvPr>
        </p:nvSpPr>
        <p:spPr>
          <a:xfrm>
            <a:off x="1248744" y="1674812"/>
            <a:ext cx="7298196" cy="4095926"/>
          </a:xfrm>
        </p:spPr>
        <p:txBody>
          <a:bodyPr/>
          <a:lstStyle/>
          <a:p>
            <a:pPr>
              <a:lnSpc>
                <a:spcPct val="150000"/>
              </a:lnSpc>
            </a:pPr>
            <a:r>
              <a:rPr lang="en-US" sz="2400" b="1" dirty="0">
                <a:solidFill>
                  <a:schemeClr val="tx2"/>
                </a:solidFill>
              </a:rPr>
              <a:t>Tailings Storage Facility (TSF) (impoundment) – Phase 1</a:t>
            </a:r>
          </a:p>
          <a:p>
            <a:pPr>
              <a:lnSpc>
                <a:spcPct val="150000"/>
              </a:lnSpc>
            </a:pPr>
            <a:r>
              <a:rPr lang="en-US" sz="2400" dirty="0">
                <a:solidFill>
                  <a:srgbClr val="FF0000"/>
                </a:solidFill>
              </a:rPr>
              <a:t>RR bridge abutment removal – Phase 1A</a:t>
            </a:r>
          </a:p>
          <a:p>
            <a:pPr>
              <a:lnSpc>
                <a:spcPct val="150000"/>
              </a:lnSpc>
            </a:pPr>
            <a:r>
              <a:rPr lang="en-US" sz="2400" dirty="0"/>
              <a:t>Waste rock dumps – Phase 2</a:t>
            </a:r>
          </a:p>
          <a:p>
            <a:pPr>
              <a:lnSpc>
                <a:spcPct val="150000"/>
              </a:lnSpc>
            </a:pPr>
            <a:r>
              <a:rPr lang="en-US" sz="2400" dirty="0"/>
              <a:t>Railroad fill breaching – Phase 3</a:t>
            </a:r>
          </a:p>
        </p:txBody>
      </p:sp>
    </p:spTree>
    <p:extLst>
      <p:ext uri="{BB962C8B-B14F-4D97-AF65-F5344CB8AC3E}">
        <p14:creationId xmlns:p14="http://schemas.microsoft.com/office/powerpoint/2010/main" val="396021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762000" y="148942"/>
            <a:ext cx="9067800" cy="819185"/>
          </a:xfrm>
          <a:ln/>
        </p:spPr>
        <p:txBody>
          <a:bodyPr/>
          <a:lstStyle/>
          <a:p>
            <a:r>
              <a:rPr lang="en-US" sz="3200" dirty="0"/>
              <a:t>Bridge Abutment (Highway Hazard) Removal</a:t>
            </a:r>
          </a:p>
        </p:txBody>
      </p:sp>
      <p:pic>
        <p:nvPicPr>
          <p:cNvPr id="530440" name="Picture 8" descr="BridgeAbutMap"/>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676400" y="954816"/>
            <a:ext cx="6542970" cy="5029770"/>
          </a:xfrm>
          <a:noFill/>
          <a:ln/>
        </p:spPr>
      </p:pic>
      <p:sp>
        <p:nvSpPr>
          <p:cNvPr id="4" name="Title 1"/>
          <p:cNvSpPr txBox="1">
            <a:spLocks/>
          </p:cNvSpPr>
          <p:nvPr/>
        </p:nvSpPr>
        <p:spPr bwMode="auto">
          <a:xfrm>
            <a:off x="2819400" y="6094412"/>
            <a:ext cx="4038600" cy="470985"/>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lvl1pPr algn="ctr" defTabSz="969963" rtl="0" eaLnBrk="0" fontAlgn="base" hangingPunct="0">
              <a:spcBef>
                <a:spcPct val="0"/>
              </a:spcBef>
              <a:spcAft>
                <a:spcPct val="0"/>
              </a:spcAft>
              <a:defRPr sz="3800" b="1">
                <a:solidFill>
                  <a:schemeClr val="accent5">
                    <a:lumMod val="25000"/>
                  </a:schemeClr>
                </a:solidFill>
                <a:latin typeface="+mj-lt"/>
                <a:ea typeface="+mj-ea"/>
                <a:cs typeface="+mj-cs"/>
              </a:defRPr>
            </a:lvl1pPr>
            <a:lvl2pPr algn="ctr" defTabSz="969963" rtl="0" eaLnBrk="0" fontAlgn="base" hangingPunct="0">
              <a:spcBef>
                <a:spcPct val="0"/>
              </a:spcBef>
              <a:spcAft>
                <a:spcPct val="0"/>
              </a:spcAft>
              <a:defRPr sz="3800" b="1">
                <a:solidFill>
                  <a:srgbClr val="037C03"/>
                </a:solidFill>
                <a:latin typeface="Arial" pitchFamily="34" charset="0"/>
              </a:defRPr>
            </a:lvl2pPr>
            <a:lvl3pPr algn="ctr" defTabSz="969963" rtl="0" eaLnBrk="0" fontAlgn="base" hangingPunct="0">
              <a:spcBef>
                <a:spcPct val="0"/>
              </a:spcBef>
              <a:spcAft>
                <a:spcPct val="0"/>
              </a:spcAft>
              <a:defRPr sz="3800" b="1">
                <a:solidFill>
                  <a:srgbClr val="037C03"/>
                </a:solidFill>
                <a:latin typeface="Arial" pitchFamily="34" charset="0"/>
              </a:defRPr>
            </a:lvl3pPr>
            <a:lvl4pPr algn="ctr" defTabSz="969963" rtl="0" eaLnBrk="0" fontAlgn="base" hangingPunct="0">
              <a:spcBef>
                <a:spcPct val="0"/>
              </a:spcBef>
              <a:spcAft>
                <a:spcPct val="0"/>
              </a:spcAft>
              <a:defRPr sz="3800" b="1">
                <a:solidFill>
                  <a:srgbClr val="037C03"/>
                </a:solidFill>
                <a:latin typeface="Arial" pitchFamily="34" charset="0"/>
              </a:defRPr>
            </a:lvl4pPr>
            <a:lvl5pPr algn="ctr" defTabSz="969963" rtl="0" eaLnBrk="0" fontAlgn="base" hangingPunct="0">
              <a:spcBef>
                <a:spcPct val="0"/>
              </a:spcBef>
              <a:spcAft>
                <a:spcPct val="0"/>
              </a:spcAft>
              <a:defRPr sz="3800" b="1">
                <a:solidFill>
                  <a:srgbClr val="037C03"/>
                </a:solidFill>
                <a:latin typeface="Arial" pitchFamily="34" charset="0"/>
              </a:defRPr>
            </a:lvl5pPr>
            <a:lvl6pPr marL="457200" algn="ctr" defTabSz="969963" rtl="0" eaLnBrk="0" fontAlgn="base" hangingPunct="0">
              <a:spcBef>
                <a:spcPct val="0"/>
              </a:spcBef>
              <a:spcAft>
                <a:spcPct val="0"/>
              </a:spcAft>
              <a:defRPr sz="3800" b="1">
                <a:solidFill>
                  <a:srgbClr val="037C03"/>
                </a:solidFill>
                <a:latin typeface="Arial" pitchFamily="34" charset="0"/>
              </a:defRPr>
            </a:lvl6pPr>
            <a:lvl7pPr marL="914400" algn="ctr" defTabSz="969963" rtl="0" eaLnBrk="0" fontAlgn="base" hangingPunct="0">
              <a:spcBef>
                <a:spcPct val="0"/>
              </a:spcBef>
              <a:spcAft>
                <a:spcPct val="0"/>
              </a:spcAft>
              <a:defRPr sz="3800" b="1">
                <a:solidFill>
                  <a:srgbClr val="037C03"/>
                </a:solidFill>
                <a:latin typeface="Arial" pitchFamily="34" charset="0"/>
              </a:defRPr>
            </a:lvl7pPr>
            <a:lvl8pPr marL="1371600" algn="ctr" defTabSz="969963" rtl="0" eaLnBrk="0" fontAlgn="base" hangingPunct="0">
              <a:spcBef>
                <a:spcPct val="0"/>
              </a:spcBef>
              <a:spcAft>
                <a:spcPct val="0"/>
              </a:spcAft>
              <a:defRPr sz="3800" b="1">
                <a:solidFill>
                  <a:srgbClr val="037C03"/>
                </a:solidFill>
                <a:latin typeface="Arial" pitchFamily="34" charset="0"/>
              </a:defRPr>
            </a:lvl8pPr>
            <a:lvl9pPr marL="1828800" algn="ctr" defTabSz="969963" rtl="0" eaLnBrk="0" fontAlgn="base" hangingPunct="0">
              <a:spcBef>
                <a:spcPct val="0"/>
              </a:spcBef>
              <a:spcAft>
                <a:spcPct val="0"/>
              </a:spcAft>
              <a:defRPr sz="3800" b="1">
                <a:solidFill>
                  <a:srgbClr val="037C03"/>
                </a:solidFill>
                <a:latin typeface="Arial" pitchFamily="34" charset="0"/>
              </a:defRPr>
            </a:lvl9pPr>
          </a:lstStyle>
          <a:p>
            <a:r>
              <a:rPr lang="en-US" kern="0" dirty="0"/>
              <a:t>Phase 1A</a:t>
            </a:r>
          </a:p>
        </p:txBody>
      </p:sp>
    </p:spTree>
    <p:extLst>
      <p:ext uri="{BB962C8B-B14F-4D97-AF65-F5344CB8AC3E}">
        <p14:creationId xmlns:p14="http://schemas.microsoft.com/office/powerpoint/2010/main" val="284201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43" name="Picture 7" descr="img00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247072" y="4189412"/>
            <a:ext cx="3564255" cy="2376170"/>
          </a:xfrm>
          <a:noFill/>
          <a:ln/>
        </p:spPr>
      </p:pic>
      <p:sp>
        <p:nvSpPr>
          <p:cNvPr id="475138" name="Rectangle 2"/>
          <p:cNvSpPr>
            <a:spLocks noGrp="1" noChangeArrowheads="1"/>
          </p:cNvSpPr>
          <p:nvPr>
            <p:ph type="title"/>
          </p:nvPr>
        </p:nvSpPr>
        <p:spPr>
          <a:xfrm>
            <a:off x="2236522" y="0"/>
            <a:ext cx="5883240" cy="744714"/>
          </a:xfrm>
          <a:ln/>
        </p:spPr>
        <p:txBody>
          <a:bodyPr/>
          <a:lstStyle/>
          <a:p>
            <a:r>
              <a:rPr lang="en-US" sz="3909" dirty="0">
                <a:solidFill>
                  <a:schemeClr val="accent5">
                    <a:lumMod val="25000"/>
                  </a:schemeClr>
                </a:solidFill>
              </a:rPr>
              <a:t>Site Environment</a:t>
            </a:r>
          </a:p>
        </p:txBody>
      </p:sp>
      <p:sp>
        <p:nvSpPr>
          <p:cNvPr id="475145" name="Text Box 9"/>
          <p:cNvSpPr txBox="1">
            <a:spLocks noChangeArrowheads="1"/>
          </p:cNvSpPr>
          <p:nvPr/>
        </p:nvSpPr>
        <p:spPr bwMode="auto">
          <a:xfrm>
            <a:off x="1447800" y="1293812"/>
            <a:ext cx="7670553" cy="2407903"/>
          </a:xfrm>
          <a:prstGeom prst="rect">
            <a:avLst/>
          </a:prstGeom>
          <a:solidFill>
            <a:srgbClr val="FFFFFF">
              <a:alpha val="37000"/>
            </a:srgbClr>
          </a:solidFill>
          <a:ln w="12700">
            <a:noFill/>
            <a:miter lim="800000"/>
            <a:headEnd/>
            <a:tailEnd/>
          </a:ln>
          <a:effectLst/>
        </p:spPr>
        <p:txBody>
          <a:bodyPr>
            <a:spAutoFit/>
          </a:bodyPr>
          <a:lstStyle/>
          <a:p>
            <a:pPr lvl="1">
              <a:spcBef>
                <a:spcPct val="50000"/>
              </a:spcBef>
              <a:buFontTx/>
              <a:buChar char="•"/>
            </a:pPr>
            <a:r>
              <a:rPr lang="en-US" sz="2736" b="1" dirty="0">
                <a:latin typeface="Comic Sans MS" pitchFamily="66" charset="0"/>
              </a:rPr>
              <a:t>Site elevation – 8,100 ft (2,470 m)</a:t>
            </a:r>
          </a:p>
          <a:p>
            <a:pPr lvl="1">
              <a:spcBef>
                <a:spcPct val="50000"/>
              </a:spcBef>
              <a:buFontTx/>
              <a:buChar char="•"/>
            </a:pPr>
            <a:r>
              <a:rPr lang="en-US" sz="2736" b="1" dirty="0">
                <a:latin typeface="Comic Sans MS" pitchFamily="66" charset="0"/>
              </a:rPr>
              <a:t>Strong winds</a:t>
            </a:r>
          </a:p>
          <a:p>
            <a:pPr lvl="1">
              <a:spcBef>
                <a:spcPct val="50000"/>
              </a:spcBef>
              <a:buFontTx/>
              <a:buChar char="•"/>
            </a:pPr>
            <a:r>
              <a:rPr lang="en-US" sz="2736" b="1" dirty="0">
                <a:latin typeface="Comic Sans MS" pitchFamily="66" charset="0"/>
              </a:rPr>
              <a:t>Short growing season</a:t>
            </a:r>
          </a:p>
          <a:p>
            <a:pPr lvl="1">
              <a:spcBef>
                <a:spcPct val="50000"/>
              </a:spcBef>
              <a:buFontTx/>
              <a:buChar char="•"/>
            </a:pPr>
            <a:r>
              <a:rPr lang="en-US" sz="2736" b="1" dirty="0">
                <a:latin typeface="Comic Sans MS" pitchFamily="66" charset="0"/>
              </a:rPr>
              <a:t>Semi-arid/high altitude climate</a:t>
            </a:r>
          </a:p>
        </p:txBody>
      </p:sp>
    </p:spTree>
    <p:extLst>
      <p:ext uri="{BB962C8B-B14F-4D97-AF65-F5344CB8AC3E}">
        <p14:creationId xmlns:p14="http://schemas.microsoft.com/office/powerpoint/2010/main" val="91848794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1625-AA00-4D18-9E1E-F3EF69BD8828}"/>
              </a:ext>
            </a:extLst>
          </p:cNvPr>
          <p:cNvSpPr>
            <a:spLocks noGrp="1"/>
          </p:cNvSpPr>
          <p:nvPr>
            <p:ph type="title"/>
          </p:nvPr>
        </p:nvSpPr>
        <p:spPr/>
        <p:txBody>
          <a:bodyPr/>
          <a:lstStyle/>
          <a:p>
            <a:r>
              <a:rPr lang="en-US" dirty="0"/>
              <a:t>Hazards</a:t>
            </a:r>
          </a:p>
        </p:txBody>
      </p:sp>
      <p:sp>
        <p:nvSpPr>
          <p:cNvPr id="3" name="Content Placeholder 2">
            <a:extLst>
              <a:ext uri="{FF2B5EF4-FFF2-40B4-BE49-F238E27FC236}">
                <a16:creationId xmlns:a16="http://schemas.microsoft.com/office/drawing/2014/main" id="{F7AEFD6F-0938-4807-9717-7EA801853A2E}"/>
              </a:ext>
            </a:extLst>
          </p:cNvPr>
          <p:cNvSpPr>
            <a:spLocks noGrp="1"/>
          </p:cNvSpPr>
          <p:nvPr>
            <p:ph idx="1"/>
          </p:nvPr>
        </p:nvSpPr>
        <p:spPr/>
        <p:txBody>
          <a:bodyPr/>
          <a:lstStyle/>
          <a:p>
            <a:r>
              <a:rPr lang="en-US" sz="2400" dirty="0"/>
              <a:t>Long considered a “choke point” on a long downhill stretch of highway that, under wintery conditions, could have resulted in a fatality if a vehicle hit the abutments.</a:t>
            </a:r>
          </a:p>
          <a:p>
            <a:r>
              <a:rPr lang="en-US" sz="2400" dirty="0"/>
              <a:t>The abutments were also considered a hazard to snowmobilers who routinely used the railroad right of way.</a:t>
            </a:r>
          </a:p>
          <a:p>
            <a:r>
              <a:rPr lang="en-US" sz="2400" dirty="0"/>
              <a:t>WY AML elected to have them removed.</a:t>
            </a:r>
          </a:p>
        </p:txBody>
      </p:sp>
    </p:spTree>
    <p:extLst>
      <p:ext uri="{BB962C8B-B14F-4D97-AF65-F5344CB8AC3E}">
        <p14:creationId xmlns:p14="http://schemas.microsoft.com/office/powerpoint/2010/main" val="3389309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0182"/>
            <a:ext cx="4038600" cy="2066471"/>
          </a:xfrm>
        </p:spPr>
        <p:txBody>
          <a:bodyPr/>
          <a:lstStyle/>
          <a:p>
            <a:r>
              <a:rPr lang="en-US" dirty="0"/>
              <a:t>Bridge Abutment Removal</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74612"/>
            <a:ext cx="4044803" cy="2662915"/>
          </a:xfrm>
          <a:prstGeom prst="rect">
            <a:avLst/>
          </a:prstGeom>
        </p:spPr>
      </p:pic>
      <p:sp>
        <p:nvSpPr>
          <p:cNvPr id="6" name="Title 1"/>
          <p:cNvSpPr txBox="1">
            <a:spLocks/>
          </p:cNvSpPr>
          <p:nvPr/>
        </p:nvSpPr>
        <p:spPr bwMode="auto">
          <a:xfrm>
            <a:off x="381000" y="4341812"/>
            <a:ext cx="4038600" cy="2066471"/>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lvl1pPr algn="ctr" defTabSz="969963" rtl="0" eaLnBrk="0" fontAlgn="base" hangingPunct="0">
              <a:spcBef>
                <a:spcPct val="0"/>
              </a:spcBef>
              <a:spcAft>
                <a:spcPct val="0"/>
              </a:spcAft>
              <a:defRPr sz="3800" b="1">
                <a:solidFill>
                  <a:schemeClr val="accent5">
                    <a:lumMod val="25000"/>
                  </a:schemeClr>
                </a:solidFill>
                <a:latin typeface="+mj-lt"/>
                <a:ea typeface="+mj-ea"/>
                <a:cs typeface="+mj-cs"/>
              </a:defRPr>
            </a:lvl1pPr>
            <a:lvl2pPr algn="ctr" defTabSz="969963" rtl="0" eaLnBrk="0" fontAlgn="base" hangingPunct="0">
              <a:spcBef>
                <a:spcPct val="0"/>
              </a:spcBef>
              <a:spcAft>
                <a:spcPct val="0"/>
              </a:spcAft>
              <a:defRPr sz="3800" b="1">
                <a:solidFill>
                  <a:srgbClr val="037C03"/>
                </a:solidFill>
                <a:latin typeface="Arial" pitchFamily="34" charset="0"/>
              </a:defRPr>
            </a:lvl2pPr>
            <a:lvl3pPr algn="ctr" defTabSz="969963" rtl="0" eaLnBrk="0" fontAlgn="base" hangingPunct="0">
              <a:spcBef>
                <a:spcPct val="0"/>
              </a:spcBef>
              <a:spcAft>
                <a:spcPct val="0"/>
              </a:spcAft>
              <a:defRPr sz="3800" b="1">
                <a:solidFill>
                  <a:srgbClr val="037C03"/>
                </a:solidFill>
                <a:latin typeface="Arial" pitchFamily="34" charset="0"/>
              </a:defRPr>
            </a:lvl3pPr>
            <a:lvl4pPr algn="ctr" defTabSz="969963" rtl="0" eaLnBrk="0" fontAlgn="base" hangingPunct="0">
              <a:spcBef>
                <a:spcPct val="0"/>
              </a:spcBef>
              <a:spcAft>
                <a:spcPct val="0"/>
              </a:spcAft>
              <a:defRPr sz="3800" b="1">
                <a:solidFill>
                  <a:srgbClr val="037C03"/>
                </a:solidFill>
                <a:latin typeface="Arial" pitchFamily="34" charset="0"/>
              </a:defRPr>
            </a:lvl4pPr>
            <a:lvl5pPr algn="ctr" defTabSz="969963" rtl="0" eaLnBrk="0" fontAlgn="base" hangingPunct="0">
              <a:spcBef>
                <a:spcPct val="0"/>
              </a:spcBef>
              <a:spcAft>
                <a:spcPct val="0"/>
              </a:spcAft>
              <a:defRPr sz="3800" b="1">
                <a:solidFill>
                  <a:srgbClr val="037C03"/>
                </a:solidFill>
                <a:latin typeface="Arial" pitchFamily="34" charset="0"/>
              </a:defRPr>
            </a:lvl5pPr>
            <a:lvl6pPr marL="457200" algn="ctr" defTabSz="969963" rtl="0" eaLnBrk="0" fontAlgn="base" hangingPunct="0">
              <a:spcBef>
                <a:spcPct val="0"/>
              </a:spcBef>
              <a:spcAft>
                <a:spcPct val="0"/>
              </a:spcAft>
              <a:defRPr sz="3800" b="1">
                <a:solidFill>
                  <a:srgbClr val="037C03"/>
                </a:solidFill>
                <a:latin typeface="Arial" pitchFamily="34" charset="0"/>
              </a:defRPr>
            </a:lvl6pPr>
            <a:lvl7pPr marL="914400" algn="ctr" defTabSz="969963" rtl="0" eaLnBrk="0" fontAlgn="base" hangingPunct="0">
              <a:spcBef>
                <a:spcPct val="0"/>
              </a:spcBef>
              <a:spcAft>
                <a:spcPct val="0"/>
              </a:spcAft>
              <a:defRPr sz="3800" b="1">
                <a:solidFill>
                  <a:srgbClr val="037C03"/>
                </a:solidFill>
                <a:latin typeface="Arial" pitchFamily="34" charset="0"/>
              </a:defRPr>
            </a:lvl7pPr>
            <a:lvl8pPr marL="1371600" algn="ctr" defTabSz="969963" rtl="0" eaLnBrk="0" fontAlgn="base" hangingPunct="0">
              <a:spcBef>
                <a:spcPct val="0"/>
              </a:spcBef>
              <a:spcAft>
                <a:spcPct val="0"/>
              </a:spcAft>
              <a:defRPr sz="3800" b="1">
                <a:solidFill>
                  <a:srgbClr val="037C03"/>
                </a:solidFill>
                <a:latin typeface="Arial" pitchFamily="34" charset="0"/>
              </a:defRPr>
            </a:lvl8pPr>
            <a:lvl9pPr marL="1828800" algn="ctr" defTabSz="969963" rtl="0" eaLnBrk="0" fontAlgn="base" hangingPunct="0">
              <a:spcBef>
                <a:spcPct val="0"/>
              </a:spcBef>
              <a:spcAft>
                <a:spcPct val="0"/>
              </a:spcAft>
              <a:defRPr sz="3800" b="1">
                <a:solidFill>
                  <a:srgbClr val="037C03"/>
                </a:solidFill>
                <a:latin typeface="Arial" pitchFamily="34" charset="0"/>
              </a:defRPr>
            </a:lvl9pPr>
          </a:lstStyle>
          <a:p>
            <a:r>
              <a:rPr lang="en-US" kern="0" dirty="0"/>
              <a:t>Phase 1A</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447800" y="2132012"/>
            <a:ext cx="4289914" cy="2870697"/>
          </a:xfrm>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3427412"/>
            <a:ext cx="4560757" cy="267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504" y="227012"/>
            <a:ext cx="3810000" cy="276999"/>
          </a:xfrm>
          <a:prstGeom prst="rect">
            <a:avLst/>
          </a:prstGeom>
          <a:noFill/>
        </p:spPr>
        <p:txBody>
          <a:bodyPr wrap="square" rtlCol="0">
            <a:spAutoFit/>
          </a:bodyPr>
          <a:lstStyle/>
          <a:p>
            <a:r>
              <a:rPr lang="en-US" sz="1200" dirty="0"/>
              <a:t>Photos courtesy of Tim Richmond, WY AML (retired)</a:t>
            </a:r>
          </a:p>
        </p:txBody>
      </p:sp>
    </p:spTree>
    <p:extLst>
      <p:ext uri="{BB962C8B-B14F-4D97-AF65-F5344CB8AC3E}">
        <p14:creationId xmlns:p14="http://schemas.microsoft.com/office/powerpoint/2010/main" val="915489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150812"/>
            <a:ext cx="9143999" cy="1371600"/>
          </a:xfrm>
          <a:ln/>
        </p:spPr>
        <p:txBody>
          <a:bodyPr/>
          <a:lstStyle/>
          <a:p>
            <a:r>
              <a:rPr lang="en-US" sz="3909" dirty="0"/>
              <a:t>Reclamation Project Areas/Phases</a:t>
            </a:r>
          </a:p>
        </p:txBody>
      </p:sp>
      <p:sp>
        <p:nvSpPr>
          <p:cNvPr id="473091" name="Rectangle 3"/>
          <p:cNvSpPr>
            <a:spLocks noGrp="1" noChangeArrowheads="1"/>
          </p:cNvSpPr>
          <p:nvPr>
            <p:ph type="body" idx="1"/>
          </p:nvPr>
        </p:nvSpPr>
        <p:spPr>
          <a:xfrm>
            <a:off x="1248744" y="1674812"/>
            <a:ext cx="7298196" cy="4095926"/>
          </a:xfrm>
        </p:spPr>
        <p:txBody>
          <a:bodyPr/>
          <a:lstStyle/>
          <a:p>
            <a:pPr>
              <a:lnSpc>
                <a:spcPct val="150000"/>
              </a:lnSpc>
            </a:pPr>
            <a:r>
              <a:rPr lang="en-US" sz="2400" b="1" dirty="0">
                <a:solidFill>
                  <a:schemeClr val="tx2"/>
                </a:solidFill>
              </a:rPr>
              <a:t>Tailings Storage Facility (TSF) (impoundment) – Phase 1</a:t>
            </a:r>
          </a:p>
          <a:p>
            <a:pPr>
              <a:lnSpc>
                <a:spcPct val="150000"/>
              </a:lnSpc>
            </a:pPr>
            <a:r>
              <a:rPr lang="en-US" sz="2400" dirty="0"/>
              <a:t>RR bridge abutment removal – Phase 1A</a:t>
            </a:r>
          </a:p>
          <a:p>
            <a:pPr>
              <a:lnSpc>
                <a:spcPct val="150000"/>
              </a:lnSpc>
            </a:pPr>
            <a:r>
              <a:rPr lang="en-US" sz="2400" dirty="0">
                <a:solidFill>
                  <a:srgbClr val="FF0000"/>
                </a:solidFill>
              </a:rPr>
              <a:t>Waste rock dumps – Phase 2</a:t>
            </a:r>
          </a:p>
          <a:p>
            <a:pPr>
              <a:lnSpc>
                <a:spcPct val="150000"/>
              </a:lnSpc>
            </a:pPr>
            <a:r>
              <a:rPr lang="en-US" sz="2400" dirty="0"/>
              <a:t>Railroad fill breaching – Phase 3</a:t>
            </a:r>
          </a:p>
        </p:txBody>
      </p:sp>
    </p:spTree>
    <p:extLst>
      <p:ext uri="{BB962C8B-B14F-4D97-AF65-F5344CB8AC3E}">
        <p14:creationId xmlns:p14="http://schemas.microsoft.com/office/powerpoint/2010/main" val="1594426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43000" y="684212"/>
            <a:ext cx="8001000" cy="5257800"/>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8194" name="Rectangle 2"/>
          <p:cNvSpPr>
            <a:spLocks noGrp="1" noChangeArrowheads="1"/>
          </p:cNvSpPr>
          <p:nvPr>
            <p:ph type="title"/>
          </p:nvPr>
        </p:nvSpPr>
        <p:spPr>
          <a:xfrm>
            <a:off x="2438400" y="0"/>
            <a:ext cx="5295900" cy="628650"/>
          </a:xfrm>
          <a:noFill/>
          <a:ln/>
        </p:spPr>
        <p:txBody>
          <a:bodyPr/>
          <a:lstStyle/>
          <a:p>
            <a:r>
              <a:rPr lang="en-US" dirty="0"/>
              <a:t>SITE LAYOUT</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760412"/>
            <a:ext cx="7849040" cy="5029200"/>
          </a:xfrm>
        </p:spPr>
      </p:pic>
      <p:sp>
        <p:nvSpPr>
          <p:cNvPr id="8" name="Freeform 7"/>
          <p:cNvSpPr/>
          <p:nvPr/>
        </p:nvSpPr>
        <p:spPr bwMode="auto">
          <a:xfrm>
            <a:off x="2590799" y="1374772"/>
            <a:ext cx="3182155" cy="3197227"/>
          </a:xfrm>
          <a:custGeom>
            <a:avLst/>
            <a:gdLst>
              <a:gd name="connsiteX0" fmla="*/ 0 w 3305908"/>
              <a:gd name="connsiteY0" fmla="*/ 3059723 h 3059723"/>
              <a:gd name="connsiteX1" fmla="*/ 870438 w 3305908"/>
              <a:gd name="connsiteY1" fmla="*/ 2470638 h 3059723"/>
              <a:gd name="connsiteX2" fmla="*/ 1705708 w 3305908"/>
              <a:gd name="connsiteY2" fmla="*/ 1863969 h 3059723"/>
              <a:gd name="connsiteX3" fmla="*/ 2365131 w 3305908"/>
              <a:gd name="connsiteY3" fmla="*/ 1433146 h 3059723"/>
              <a:gd name="connsiteX4" fmla="*/ 3305908 w 3305908"/>
              <a:gd name="connsiteY4" fmla="*/ 0 h 3059723"/>
              <a:gd name="connsiteX0" fmla="*/ 0 w 3182155"/>
              <a:gd name="connsiteY0" fmla="*/ 3197227 h 3197227"/>
              <a:gd name="connsiteX1" fmla="*/ 870438 w 3182155"/>
              <a:gd name="connsiteY1" fmla="*/ 2608142 h 3197227"/>
              <a:gd name="connsiteX2" fmla="*/ 1705708 w 3182155"/>
              <a:gd name="connsiteY2" fmla="*/ 2001473 h 3197227"/>
              <a:gd name="connsiteX3" fmla="*/ 2365131 w 3182155"/>
              <a:gd name="connsiteY3" fmla="*/ 1570650 h 3197227"/>
              <a:gd name="connsiteX4" fmla="*/ 3182155 w 3182155"/>
              <a:gd name="connsiteY4" fmla="*/ 0 h 319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155" h="3197227">
                <a:moveTo>
                  <a:pt x="0" y="3197227"/>
                </a:moveTo>
                <a:lnTo>
                  <a:pt x="870438" y="2608142"/>
                </a:lnTo>
                <a:lnTo>
                  <a:pt x="1705708" y="2001473"/>
                </a:lnTo>
                <a:lnTo>
                  <a:pt x="2365131" y="1570650"/>
                </a:lnTo>
                <a:cubicBezTo>
                  <a:pt x="2678723" y="1092935"/>
                  <a:pt x="2868563" y="477715"/>
                  <a:pt x="3182155" y="0"/>
                </a:cubicBezTo>
              </a:path>
            </a:pathLst>
          </a:custGeom>
          <a:noFill/>
          <a:ln w="53975" cap="flat" cmpd="sng" algn="ctr">
            <a:solidFill>
              <a:schemeClr val="accent5">
                <a:lumMod val="7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cxnSp>
        <p:nvCxnSpPr>
          <p:cNvPr id="7" name="Straight Connector 6"/>
          <p:cNvCxnSpPr/>
          <p:nvPr/>
        </p:nvCxnSpPr>
        <p:spPr bwMode="auto">
          <a:xfrm>
            <a:off x="7315200" y="2741612"/>
            <a:ext cx="533400" cy="0"/>
          </a:xfrm>
          <a:prstGeom prst="line">
            <a:avLst/>
          </a:prstGeom>
          <a:noFill/>
          <a:ln w="53975" cap="flat" cmpd="sng" algn="ctr">
            <a:solidFill>
              <a:schemeClr val="accent5">
                <a:lumMod val="75000"/>
              </a:schemeClr>
            </a:solidFill>
            <a:prstDash val="sysDash"/>
            <a:round/>
            <a:headEnd type="none" w="med" len="med"/>
            <a:tailEnd type="none" w="med" len="med"/>
          </a:ln>
          <a:effectLst/>
        </p:spPr>
      </p:cxnSp>
      <p:sp>
        <p:nvSpPr>
          <p:cNvPr id="10" name="TextBox 9"/>
          <p:cNvSpPr txBox="1"/>
          <p:nvPr/>
        </p:nvSpPr>
        <p:spPr>
          <a:xfrm>
            <a:off x="7866361" y="2577738"/>
            <a:ext cx="990600" cy="600164"/>
          </a:xfrm>
          <a:prstGeom prst="rect">
            <a:avLst/>
          </a:prstGeom>
          <a:noFill/>
        </p:spPr>
        <p:txBody>
          <a:bodyPr wrap="square" rtlCol="0">
            <a:spAutoFit/>
          </a:bodyPr>
          <a:lstStyle/>
          <a:p>
            <a:r>
              <a:rPr lang="en-US" sz="1100" dirty="0">
                <a:solidFill>
                  <a:srgbClr val="002060"/>
                </a:solidFill>
                <a:latin typeface="+mn-lt"/>
              </a:rPr>
              <a:t>Relocated HWY 28 (2003?)</a:t>
            </a:r>
          </a:p>
        </p:txBody>
      </p:sp>
    </p:spTree>
    <p:extLst>
      <p:ext uri="{BB962C8B-B14F-4D97-AF65-F5344CB8AC3E}">
        <p14:creationId xmlns:p14="http://schemas.microsoft.com/office/powerpoint/2010/main" val="313393599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8BC1-0983-4147-869A-FCB33E408465}"/>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6E5C1043-2973-427A-872C-2B443F0B10EF}"/>
              </a:ext>
            </a:extLst>
          </p:cNvPr>
          <p:cNvSpPr>
            <a:spLocks noGrp="1"/>
          </p:cNvSpPr>
          <p:nvPr>
            <p:ph idx="1"/>
          </p:nvPr>
        </p:nvSpPr>
        <p:spPr/>
        <p:txBody>
          <a:bodyPr/>
          <a:lstStyle/>
          <a:p>
            <a:r>
              <a:rPr lang="en-US" sz="2400" dirty="0"/>
              <a:t>While the un-reclaimed waste rock areas presented no physical hazards, their reclamation was within AML’s mission statement.</a:t>
            </a:r>
          </a:p>
          <a:p>
            <a:r>
              <a:rPr lang="en-US" sz="2400" dirty="0"/>
              <a:t>Some of the advancements on the tailings project were transferred to the waste rock projects (e.g., rock snow fences)</a:t>
            </a:r>
          </a:p>
          <a:p>
            <a:endParaRPr lang="en-US" dirty="0"/>
          </a:p>
        </p:txBody>
      </p:sp>
    </p:spTree>
    <p:extLst>
      <p:ext uri="{BB962C8B-B14F-4D97-AF65-F5344CB8AC3E}">
        <p14:creationId xmlns:p14="http://schemas.microsoft.com/office/powerpoint/2010/main" val="1154020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62" name="Picture 6" descr="ripping and final shaping waste rock area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90600" y="662574"/>
            <a:ext cx="8077200" cy="5355997"/>
          </a:xfrm>
          <a:noFill/>
          <a:ln/>
        </p:spPr>
      </p:pic>
      <p:sp>
        <p:nvSpPr>
          <p:cNvPr id="531458" name="Rectangle 2"/>
          <p:cNvSpPr>
            <a:spLocks noGrp="1" noChangeArrowheads="1"/>
          </p:cNvSpPr>
          <p:nvPr>
            <p:ph type="title"/>
          </p:nvPr>
        </p:nvSpPr>
        <p:spPr>
          <a:xfrm>
            <a:off x="457200" y="33581"/>
            <a:ext cx="8358082" cy="628993"/>
          </a:xfrm>
          <a:ln/>
        </p:spPr>
        <p:txBody>
          <a:bodyPr/>
          <a:lstStyle/>
          <a:p>
            <a:r>
              <a:rPr lang="en-US" dirty="0"/>
              <a:t>Waste Rock Reclamation (Phase 2)</a:t>
            </a:r>
          </a:p>
        </p:txBody>
      </p:sp>
      <p:sp>
        <p:nvSpPr>
          <p:cNvPr id="4" name="Text Box 4"/>
          <p:cNvSpPr txBox="1">
            <a:spLocks noChangeArrowheads="1"/>
          </p:cNvSpPr>
          <p:nvPr/>
        </p:nvSpPr>
        <p:spPr bwMode="auto">
          <a:xfrm>
            <a:off x="2971799" y="5484812"/>
            <a:ext cx="4219425" cy="54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932" dirty="0"/>
              <a:t>Ripping and Final Shaping</a:t>
            </a:r>
            <a:endParaRPr lang="en-US" altLang="en-US" sz="2346" dirty="0"/>
          </a:p>
        </p:txBody>
      </p:sp>
    </p:spTree>
    <p:extLst>
      <p:ext uri="{BB962C8B-B14F-4D97-AF65-F5344CB8AC3E}">
        <p14:creationId xmlns:p14="http://schemas.microsoft.com/office/powerpoint/2010/main" val="1721803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52852" y="1128496"/>
            <a:ext cx="7149253" cy="483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3"/>
          <p:cNvSpPr txBox="1">
            <a:spLocks noChangeArrowheads="1"/>
          </p:cNvSpPr>
          <p:nvPr/>
        </p:nvSpPr>
        <p:spPr bwMode="auto">
          <a:xfrm>
            <a:off x="1519567" y="303212"/>
            <a:ext cx="7015825" cy="677108"/>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lvl1pPr algn="ctr" defTabSz="969963">
              <a:defRPr sz="3800" b="1">
                <a:solidFill>
                  <a:srgbClr val="037C03"/>
                </a:solidFill>
                <a:latin typeface="+mj-lt"/>
                <a:ea typeface="+mj-ea"/>
                <a:cs typeface="+mj-cs"/>
              </a:defRPr>
            </a:lvl1pPr>
            <a:lvl2pPr algn="ctr" defTabSz="969963">
              <a:defRPr sz="3800" b="1">
                <a:solidFill>
                  <a:srgbClr val="037C03"/>
                </a:solidFill>
                <a:latin typeface="Arial" pitchFamily="34" charset="0"/>
              </a:defRPr>
            </a:lvl2pPr>
            <a:lvl3pPr algn="ctr" defTabSz="969963">
              <a:defRPr sz="3800" b="1">
                <a:solidFill>
                  <a:srgbClr val="037C03"/>
                </a:solidFill>
                <a:latin typeface="Arial" pitchFamily="34" charset="0"/>
              </a:defRPr>
            </a:lvl3pPr>
            <a:lvl4pPr algn="ctr" defTabSz="969963">
              <a:defRPr sz="3800" b="1">
                <a:solidFill>
                  <a:srgbClr val="037C03"/>
                </a:solidFill>
                <a:latin typeface="Arial" pitchFamily="34" charset="0"/>
              </a:defRPr>
            </a:lvl4pPr>
            <a:lvl5pPr algn="ctr" defTabSz="969963">
              <a:defRPr sz="3800" b="1">
                <a:solidFill>
                  <a:srgbClr val="037C03"/>
                </a:solidFill>
                <a:latin typeface="Arial" pitchFamily="34" charset="0"/>
              </a:defRPr>
            </a:lvl5pPr>
            <a:lvl6pPr marL="457200" algn="ctr" defTabSz="969963" eaLnBrk="0" fontAlgn="base" hangingPunct="0">
              <a:spcBef>
                <a:spcPct val="0"/>
              </a:spcBef>
              <a:spcAft>
                <a:spcPct val="0"/>
              </a:spcAft>
              <a:defRPr sz="3800" b="1">
                <a:solidFill>
                  <a:srgbClr val="037C03"/>
                </a:solidFill>
                <a:latin typeface="Arial" pitchFamily="34" charset="0"/>
              </a:defRPr>
            </a:lvl6pPr>
            <a:lvl7pPr marL="914400" algn="ctr" defTabSz="969963" eaLnBrk="0" fontAlgn="base" hangingPunct="0">
              <a:spcBef>
                <a:spcPct val="0"/>
              </a:spcBef>
              <a:spcAft>
                <a:spcPct val="0"/>
              </a:spcAft>
              <a:defRPr sz="3800" b="1">
                <a:solidFill>
                  <a:srgbClr val="037C03"/>
                </a:solidFill>
                <a:latin typeface="Arial" pitchFamily="34" charset="0"/>
              </a:defRPr>
            </a:lvl7pPr>
            <a:lvl8pPr marL="1371600" algn="ctr" defTabSz="969963" eaLnBrk="0" fontAlgn="base" hangingPunct="0">
              <a:spcBef>
                <a:spcPct val="0"/>
              </a:spcBef>
              <a:spcAft>
                <a:spcPct val="0"/>
              </a:spcAft>
              <a:defRPr sz="3800" b="1">
                <a:solidFill>
                  <a:srgbClr val="037C03"/>
                </a:solidFill>
                <a:latin typeface="Arial" pitchFamily="34" charset="0"/>
              </a:defRPr>
            </a:lvl8pPr>
            <a:lvl9pPr marL="1828800" algn="ctr" defTabSz="969963" eaLnBrk="0" fontAlgn="base" hangingPunct="0">
              <a:spcBef>
                <a:spcPct val="0"/>
              </a:spcBef>
              <a:spcAft>
                <a:spcPct val="0"/>
              </a:spcAft>
              <a:defRPr sz="3800" b="1">
                <a:solidFill>
                  <a:srgbClr val="037C03"/>
                </a:solidFill>
                <a:latin typeface="Arial" pitchFamily="34" charset="0"/>
              </a:defRPr>
            </a:lvl9pPr>
          </a:lstStyle>
          <a:p>
            <a:r>
              <a:rPr lang="en-US" altLang="en-US" dirty="0">
                <a:solidFill>
                  <a:schemeClr val="accent5">
                    <a:lumMod val="25000"/>
                  </a:schemeClr>
                </a:solidFill>
              </a:rPr>
              <a:t>Atlantic City:  Phase 2 (</a:t>
            </a:r>
            <a:r>
              <a:rPr lang="en-US" altLang="en-US" dirty="0" err="1">
                <a:solidFill>
                  <a:schemeClr val="accent5">
                    <a:lumMod val="25000"/>
                  </a:schemeClr>
                </a:solidFill>
              </a:rPr>
              <a:t>con’t</a:t>
            </a:r>
            <a:r>
              <a:rPr lang="en-US" altLang="en-US" dirty="0">
                <a:solidFill>
                  <a:schemeClr val="accent5">
                    <a:lumMod val="25000"/>
                  </a:schemeClr>
                </a:solidFill>
              </a:rPr>
              <a:t>)</a:t>
            </a:r>
          </a:p>
        </p:txBody>
      </p:sp>
      <p:sp>
        <p:nvSpPr>
          <p:cNvPr id="8196" name="Text Box 4"/>
          <p:cNvSpPr txBox="1">
            <a:spLocks noChangeArrowheads="1"/>
          </p:cNvSpPr>
          <p:nvPr/>
        </p:nvSpPr>
        <p:spPr bwMode="auto">
          <a:xfrm>
            <a:off x="1788483" y="1142116"/>
            <a:ext cx="6477992" cy="54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932" dirty="0"/>
              <a:t>Placing Cover Materials on Waste Dumps</a:t>
            </a:r>
            <a:endParaRPr lang="en-US" altLang="en-US" sz="2346" dirty="0"/>
          </a:p>
        </p:txBody>
      </p:sp>
    </p:spTree>
    <p:extLst>
      <p:ext uri="{BB962C8B-B14F-4D97-AF65-F5344CB8AC3E}">
        <p14:creationId xmlns:p14="http://schemas.microsoft.com/office/powerpoint/2010/main" val="2534871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827213"/>
            <a:ext cx="6308558" cy="417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noChangeArrowheads="1"/>
          </p:cNvSpPr>
          <p:nvPr>
            <p:ph type="title"/>
          </p:nvPr>
        </p:nvSpPr>
        <p:spPr>
          <a:xfrm>
            <a:off x="1142198" y="1040429"/>
            <a:ext cx="7521610" cy="744714"/>
          </a:xfrm>
        </p:spPr>
        <p:txBody>
          <a:bodyPr/>
          <a:lstStyle/>
          <a:p>
            <a:r>
              <a:rPr lang="en-ZA" altLang="en-US" sz="2932" dirty="0">
                <a:solidFill>
                  <a:schemeClr val="accent5">
                    <a:lumMod val="25000"/>
                  </a:schemeClr>
                </a:solidFill>
              </a:rPr>
              <a:t>Incorporating Soil Amendments and Fertilizers</a:t>
            </a:r>
          </a:p>
        </p:txBody>
      </p:sp>
      <p:sp>
        <p:nvSpPr>
          <p:cNvPr id="10244" name="Text Box 4"/>
          <p:cNvSpPr txBox="1">
            <a:spLocks noChangeArrowheads="1"/>
          </p:cNvSpPr>
          <p:nvPr/>
        </p:nvSpPr>
        <p:spPr bwMode="auto">
          <a:xfrm>
            <a:off x="1524000" y="404572"/>
            <a:ext cx="7015825" cy="677108"/>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defPPr>
              <a:defRPr lang="en-US"/>
            </a:defPPr>
            <a:lvl1pPr algn="ctr" defTabSz="969963">
              <a:defRPr sz="3800" b="1">
                <a:solidFill>
                  <a:srgbClr val="037C03"/>
                </a:solidFill>
                <a:latin typeface="+mj-lt"/>
                <a:ea typeface="+mj-ea"/>
                <a:cs typeface="+mj-cs"/>
              </a:defRPr>
            </a:lvl1pPr>
            <a:lvl2pPr algn="ctr" defTabSz="969963">
              <a:defRPr sz="3800" b="1">
                <a:solidFill>
                  <a:srgbClr val="037C03"/>
                </a:solidFill>
                <a:latin typeface="Arial" pitchFamily="34" charset="0"/>
              </a:defRPr>
            </a:lvl2pPr>
            <a:lvl3pPr algn="ctr" defTabSz="969963">
              <a:defRPr sz="3800" b="1">
                <a:solidFill>
                  <a:srgbClr val="037C03"/>
                </a:solidFill>
                <a:latin typeface="Arial" pitchFamily="34" charset="0"/>
              </a:defRPr>
            </a:lvl3pPr>
            <a:lvl4pPr algn="ctr" defTabSz="969963">
              <a:defRPr sz="3800" b="1">
                <a:solidFill>
                  <a:srgbClr val="037C03"/>
                </a:solidFill>
                <a:latin typeface="Arial" pitchFamily="34" charset="0"/>
              </a:defRPr>
            </a:lvl4pPr>
            <a:lvl5pPr algn="ctr" defTabSz="969963">
              <a:defRPr sz="3800" b="1">
                <a:solidFill>
                  <a:srgbClr val="037C03"/>
                </a:solidFill>
                <a:latin typeface="Arial" pitchFamily="34" charset="0"/>
              </a:defRPr>
            </a:lvl5pPr>
            <a:lvl6pPr marL="457200" algn="ctr" defTabSz="969963" eaLnBrk="0" fontAlgn="base" hangingPunct="0">
              <a:spcBef>
                <a:spcPct val="0"/>
              </a:spcBef>
              <a:spcAft>
                <a:spcPct val="0"/>
              </a:spcAft>
              <a:defRPr sz="3800" b="1">
                <a:solidFill>
                  <a:srgbClr val="037C03"/>
                </a:solidFill>
                <a:latin typeface="Arial" pitchFamily="34" charset="0"/>
              </a:defRPr>
            </a:lvl6pPr>
            <a:lvl7pPr marL="914400" algn="ctr" defTabSz="969963" eaLnBrk="0" fontAlgn="base" hangingPunct="0">
              <a:spcBef>
                <a:spcPct val="0"/>
              </a:spcBef>
              <a:spcAft>
                <a:spcPct val="0"/>
              </a:spcAft>
              <a:defRPr sz="3800" b="1">
                <a:solidFill>
                  <a:srgbClr val="037C03"/>
                </a:solidFill>
                <a:latin typeface="Arial" pitchFamily="34" charset="0"/>
              </a:defRPr>
            </a:lvl7pPr>
            <a:lvl8pPr marL="1371600" algn="ctr" defTabSz="969963" eaLnBrk="0" fontAlgn="base" hangingPunct="0">
              <a:spcBef>
                <a:spcPct val="0"/>
              </a:spcBef>
              <a:spcAft>
                <a:spcPct val="0"/>
              </a:spcAft>
              <a:defRPr sz="3800" b="1">
                <a:solidFill>
                  <a:srgbClr val="037C03"/>
                </a:solidFill>
                <a:latin typeface="Arial" pitchFamily="34" charset="0"/>
              </a:defRPr>
            </a:lvl8pPr>
            <a:lvl9pPr marL="1828800" algn="ctr" defTabSz="969963" eaLnBrk="0" fontAlgn="base" hangingPunct="0">
              <a:spcBef>
                <a:spcPct val="0"/>
              </a:spcBef>
              <a:spcAft>
                <a:spcPct val="0"/>
              </a:spcAft>
              <a:defRPr sz="3800" b="1">
                <a:solidFill>
                  <a:srgbClr val="037C03"/>
                </a:solidFill>
                <a:latin typeface="Arial" pitchFamily="34" charset="0"/>
              </a:defRPr>
            </a:lvl9pPr>
          </a:lstStyle>
          <a:p>
            <a:r>
              <a:rPr lang="en-US" altLang="en-US" dirty="0">
                <a:solidFill>
                  <a:schemeClr val="accent5">
                    <a:lumMod val="25000"/>
                  </a:schemeClr>
                </a:solidFill>
              </a:rPr>
              <a:t>Atlantic City:  Phase 2 (</a:t>
            </a:r>
            <a:r>
              <a:rPr lang="en-US" altLang="en-US" dirty="0" err="1">
                <a:solidFill>
                  <a:schemeClr val="accent5">
                    <a:lumMod val="25000"/>
                  </a:schemeClr>
                </a:solidFill>
              </a:rPr>
              <a:t>con’t</a:t>
            </a:r>
            <a:r>
              <a:rPr lang="en-US" altLang="en-US" dirty="0">
                <a:solidFill>
                  <a:schemeClr val="accent5">
                    <a:lumMod val="25000"/>
                  </a:schemeClr>
                </a:solidFill>
              </a:rPr>
              <a:t>)</a:t>
            </a:r>
          </a:p>
        </p:txBody>
      </p:sp>
    </p:spTree>
    <p:extLst>
      <p:ext uri="{BB962C8B-B14F-4D97-AF65-F5344CB8AC3E}">
        <p14:creationId xmlns:p14="http://schemas.microsoft.com/office/powerpoint/2010/main" val="4218605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6360" y="1598612"/>
            <a:ext cx="5715000" cy="3810000"/>
          </a:xfrm>
          <a:prstGeom prst="rect">
            <a:avLst/>
          </a:prstGeom>
        </p:spPr>
      </p:pic>
      <p:sp>
        <p:nvSpPr>
          <p:cNvPr id="3" name="Text Box 3"/>
          <p:cNvSpPr txBox="1">
            <a:spLocks noChangeArrowheads="1"/>
          </p:cNvSpPr>
          <p:nvPr/>
        </p:nvSpPr>
        <p:spPr bwMode="auto">
          <a:xfrm>
            <a:off x="1828800" y="343388"/>
            <a:ext cx="7015825" cy="677108"/>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defPPr>
              <a:defRPr lang="en-US"/>
            </a:defPPr>
            <a:lvl1pPr algn="ctr" defTabSz="969963">
              <a:defRPr sz="3800" b="1">
                <a:solidFill>
                  <a:srgbClr val="037C03"/>
                </a:solidFill>
                <a:latin typeface="+mj-lt"/>
                <a:ea typeface="+mj-ea"/>
                <a:cs typeface="+mj-cs"/>
              </a:defRPr>
            </a:lvl1pPr>
            <a:lvl2pPr algn="ctr" defTabSz="969963">
              <a:defRPr sz="3800" b="1">
                <a:solidFill>
                  <a:srgbClr val="037C03"/>
                </a:solidFill>
                <a:latin typeface="Arial" pitchFamily="34" charset="0"/>
              </a:defRPr>
            </a:lvl2pPr>
            <a:lvl3pPr algn="ctr" defTabSz="969963">
              <a:defRPr sz="3800" b="1">
                <a:solidFill>
                  <a:srgbClr val="037C03"/>
                </a:solidFill>
                <a:latin typeface="Arial" pitchFamily="34" charset="0"/>
              </a:defRPr>
            </a:lvl3pPr>
            <a:lvl4pPr algn="ctr" defTabSz="969963">
              <a:defRPr sz="3800" b="1">
                <a:solidFill>
                  <a:srgbClr val="037C03"/>
                </a:solidFill>
                <a:latin typeface="Arial" pitchFamily="34" charset="0"/>
              </a:defRPr>
            </a:lvl4pPr>
            <a:lvl5pPr algn="ctr" defTabSz="969963">
              <a:defRPr sz="3800" b="1">
                <a:solidFill>
                  <a:srgbClr val="037C03"/>
                </a:solidFill>
                <a:latin typeface="Arial" pitchFamily="34" charset="0"/>
              </a:defRPr>
            </a:lvl5pPr>
            <a:lvl6pPr marL="457200" algn="ctr" defTabSz="969963" eaLnBrk="0" fontAlgn="base" hangingPunct="0">
              <a:spcBef>
                <a:spcPct val="0"/>
              </a:spcBef>
              <a:spcAft>
                <a:spcPct val="0"/>
              </a:spcAft>
              <a:defRPr sz="3800" b="1">
                <a:solidFill>
                  <a:srgbClr val="037C03"/>
                </a:solidFill>
                <a:latin typeface="Arial" pitchFamily="34" charset="0"/>
              </a:defRPr>
            </a:lvl6pPr>
            <a:lvl7pPr marL="914400" algn="ctr" defTabSz="969963" eaLnBrk="0" fontAlgn="base" hangingPunct="0">
              <a:spcBef>
                <a:spcPct val="0"/>
              </a:spcBef>
              <a:spcAft>
                <a:spcPct val="0"/>
              </a:spcAft>
              <a:defRPr sz="3800" b="1">
                <a:solidFill>
                  <a:srgbClr val="037C03"/>
                </a:solidFill>
                <a:latin typeface="Arial" pitchFamily="34" charset="0"/>
              </a:defRPr>
            </a:lvl7pPr>
            <a:lvl8pPr marL="1371600" algn="ctr" defTabSz="969963" eaLnBrk="0" fontAlgn="base" hangingPunct="0">
              <a:spcBef>
                <a:spcPct val="0"/>
              </a:spcBef>
              <a:spcAft>
                <a:spcPct val="0"/>
              </a:spcAft>
              <a:defRPr sz="3800" b="1">
                <a:solidFill>
                  <a:srgbClr val="037C03"/>
                </a:solidFill>
                <a:latin typeface="Arial" pitchFamily="34" charset="0"/>
              </a:defRPr>
            </a:lvl8pPr>
            <a:lvl9pPr marL="1828800" algn="ctr" defTabSz="969963" eaLnBrk="0" fontAlgn="base" hangingPunct="0">
              <a:spcBef>
                <a:spcPct val="0"/>
              </a:spcBef>
              <a:spcAft>
                <a:spcPct val="0"/>
              </a:spcAft>
              <a:defRPr sz="3800" b="1">
                <a:solidFill>
                  <a:srgbClr val="037C03"/>
                </a:solidFill>
                <a:latin typeface="Arial" pitchFamily="34" charset="0"/>
              </a:defRPr>
            </a:lvl9pPr>
          </a:lstStyle>
          <a:p>
            <a:r>
              <a:rPr lang="en-US" altLang="en-US" dirty="0">
                <a:solidFill>
                  <a:schemeClr val="accent5">
                    <a:lumMod val="25000"/>
                  </a:schemeClr>
                </a:solidFill>
              </a:rPr>
              <a:t>Pitted Surface on Slopes</a:t>
            </a:r>
          </a:p>
        </p:txBody>
      </p:sp>
      <p:sp>
        <p:nvSpPr>
          <p:cNvPr id="6" name="TextBox 5">
            <a:extLst>
              <a:ext uri="{FF2B5EF4-FFF2-40B4-BE49-F238E27FC236}">
                <a16:creationId xmlns:a16="http://schemas.microsoft.com/office/drawing/2014/main" id="{0F42F554-FF1E-4FAF-B8B6-215F63722613}"/>
              </a:ext>
            </a:extLst>
          </p:cNvPr>
          <p:cNvSpPr txBox="1"/>
          <p:nvPr/>
        </p:nvSpPr>
        <p:spPr>
          <a:xfrm>
            <a:off x="457200" y="1598612"/>
            <a:ext cx="3352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Improves soils moisture capture and retention</a:t>
            </a:r>
          </a:p>
          <a:p>
            <a:pPr marL="285750" indent="-285750">
              <a:buFont typeface="Arial" panose="020B0604020202020204" pitchFamily="34" charset="0"/>
              <a:buChar char="•"/>
            </a:pPr>
            <a:r>
              <a:rPr lang="en-US" sz="2400" dirty="0"/>
              <a:t>Reduces wind erosion and abrasion of young seedlings</a:t>
            </a:r>
          </a:p>
        </p:txBody>
      </p:sp>
    </p:spTree>
    <p:extLst>
      <p:ext uri="{BB962C8B-B14F-4D97-AF65-F5344CB8AC3E}">
        <p14:creationId xmlns:p14="http://schemas.microsoft.com/office/powerpoint/2010/main" val="343582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5873" y="1042599"/>
            <a:ext cx="7223725" cy="47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3"/>
          <p:cNvSpPr txBox="1">
            <a:spLocks noChangeArrowheads="1"/>
          </p:cNvSpPr>
          <p:nvPr/>
        </p:nvSpPr>
        <p:spPr bwMode="auto">
          <a:xfrm>
            <a:off x="1828800" y="343388"/>
            <a:ext cx="7015825" cy="677108"/>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defPPr>
              <a:defRPr lang="en-US"/>
            </a:defPPr>
            <a:lvl1pPr algn="ctr" defTabSz="969963">
              <a:defRPr sz="3800" b="1">
                <a:solidFill>
                  <a:srgbClr val="037C03"/>
                </a:solidFill>
                <a:latin typeface="+mj-lt"/>
                <a:ea typeface="+mj-ea"/>
                <a:cs typeface="+mj-cs"/>
              </a:defRPr>
            </a:lvl1pPr>
            <a:lvl2pPr algn="ctr" defTabSz="969963">
              <a:defRPr sz="3800" b="1">
                <a:solidFill>
                  <a:srgbClr val="037C03"/>
                </a:solidFill>
                <a:latin typeface="Arial" pitchFamily="34" charset="0"/>
              </a:defRPr>
            </a:lvl2pPr>
            <a:lvl3pPr algn="ctr" defTabSz="969963">
              <a:defRPr sz="3800" b="1">
                <a:solidFill>
                  <a:srgbClr val="037C03"/>
                </a:solidFill>
                <a:latin typeface="Arial" pitchFamily="34" charset="0"/>
              </a:defRPr>
            </a:lvl3pPr>
            <a:lvl4pPr algn="ctr" defTabSz="969963">
              <a:defRPr sz="3800" b="1">
                <a:solidFill>
                  <a:srgbClr val="037C03"/>
                </a:solidFill>
                <a:latin typeface="Arial" pitchFamily="34" charset="0"/>
              </a:defRPr>
            </a:lvl4pPr>
            <a:lvl5pPr algn="ctr" defTabSz="969963">
              <a:defRPr sz="3800" b="1">
                <a:solidFill>
                  <a:srgbClr val="037C03"/>
                </a:solidFill>
                <a:latin typeface="Arial" pitchFamily="34" charset="0"/>
              </a:defRPr>
            </a:lvl5pPr>
            <a:lvl6pPr marL="457200" algn="ctr" defTabSz="969963" eaLnBrk="0" fontAlgn="base" hangingPunct="0">
              <a:spcBef>
                <a:spcPct val="0"/>
              </a:spcBef>
              <a:spcAft>
                <a:spcPct val="0"/>
              </a:spcAft>
              <a:defRPr sz="3800" b="1">
                <a:solidFill>
                  <a:srgbClr val="037C03"/>
                </a:solidFill>
                <a:latin typeface="Arial" pitchFamily="34" charset="0"/>
              </a:defRPr>
            </a:lvl6pPr>
            <a:lvl7pPr marL="914400" algn="ctr" defTabSz="969963" eaLnBrk="0" fontAlgn="base" hangingPunct="0">
              <a:spcBef>
                <a:spcPct val="0"/>
              </a:spcBef>
              <a:spcAft>
                <a:spcPct val="0"/>
              </a:spcAft>
              <a:defRPr sz="3800" b="1">
                <a:solidFill>
                  <a:srgbClr val="037C03"/>
                </a:solidFill>
                <a:latin typeface="Arial" pitchFamily="34" charset="0"/>
              </a:defRPr>
            </a:lvl7pPr>
            <a:lvl8pPr marL="1371600" algn="ctr" defTabSz="969963" eaLnBrk="0" fontAlgn="base" hangingPunct="0">
              <a:spcBef>
                <a:spcPct val="0"/>
              </a:spcBef>
              <a:spcAft>
                <a:spcPct val="0"/>
              </a:spcAft>
              <a:defRPr sz="3800" b="1">
                <a:solidFill>
                  <a:srgbClr val="037C03"/>
                </a:solidFill>
                <a:latin typeface="Arial" pitchFamily="34" charset="0"/>
              </a:defRPr>
            </a:lvl8pPr>
            <a:lvl9pPr marL="1828800" algn="ctr" defTabSz="969963" eaLnBrk="0" fontAlgn="base" hangingPunct="0">
              <a:spcBef>
                <a:spcPct val="0"/>
              </a:spcBef>
              <a:spcAft>
                <a:spcPct val="0"/>
              </a:spcAft>
              <a:defRPr sz="3800" b="1">
                <a:solidFill>
                  <a:srgbClr val="037C03"/>
                </a:solidFill>
                <a:latin typeface="Arial" pitchFamily="34" charset="0"/>
              </a:defRPr>
            </a:lvl9pPr>
          </a:lstStyle>
          <a:p>
            <a:r>
              <a:rPr lang="en-US" altLang="en-US" dirty="0">
                <a:solidFill>
                  <a:schemeClr val="accent5">
                    <a:lumMod val="25000"/>
                  </a:schemeClr>
                </a:solidFill>
              </a:rPr>
              <a:t>Atlantic City:  Phase 2 (</a:t>
            </a:r>
            <a:r>
              <a:rPr lang="en-US" altLang="en-US" dirty="0" err="1">
                <a:solidFill>
                  <a:schemeClr val="accent5">
                    <a:lumMod val="25000"/>
                  </a:schemeClr>
                </a:solidFill>
              </a:rPr>
              <a:t>con’t</a:t>
            </a:r>
            <a:r>
              <a:rPr lang="en-US" altLang="en-US" dirty="0">
                <a:solidFill>
                  <a:schemeClr val="accent5">
                    <a:lumMod val="25000"/>
                  </a:schemeClr>
                </a:solidFill>
              </a:rPr>
              <a:t>)</a:t>
            </a:r>
          </a:p>
        </p:txBody>
      </p:sp>
      <p:sp>
        <p:nvSpPr>
          <p:cNvPr id="11268" name="Rectangle 4"/>
          <p:cNvSpPr>
            <a:spLocks noChangeArrowheads="1"/>
          </p:cNvSpPr>
          <p:nvPr/>
        </p:nvSpPr>
        <p:spPr bwMode="auto">
          <a:xfrm>
            <a:off x="2571644" y="1117070"/>
            <a:ext cx="6330068" cy="59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ZA" altLang="en-US" sz="2932">
                <a:solidFill>
                  <a:schemeClr val="tx2"/>
                </a:solidFill>
              </a:rPr>
              <a:t>Hydroseeding</a:t>
            </a:r>
          </a:p>
        </p:txBody>
      </p:sp>
    </p:spTree>
    <p:extLst>
      <p:ext uri="{BB962C8B-B14F-4D97-AF65-F5344CB8AC3E}">
        <p14:creationId xmlns:p14="http://schemas.microsoft.com/office/powerpoint/2010/main" val="229316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4063" y="150812"/>
            <a:ext cx="8550275" cy="1219200"/>
          </a:xfrm>
          <a:noFill/>
          <a:ln/>
        </p:spPr>
        <p:txBody>
          <a:bodyPr/>
          <a:lstStyle/>
          <a:p>
            <a:r>
              <a:rPr lang="en-US" dirty="0">
                <a:solidFill>
                  <a:schemeClr val="accent5">
                    <a:lumMod val="25000"/>
                  </a:schemeClr>
                </a:solidFill>
              </a:rPr>
              <a:t>SITE SPECIFIC PROBLEMS</a:t>
            </a:r>
            <a:br>
              <a:rPr lang="en-US" dirty="0">
                <a:solidFill>
                  <a:schemeClr val="accent5">
                    <a:lumMod val="25000"/>
                  </a:schemeClr>
                </a:solidFill>
              </a:rPr>
            </a:br>
            <a:r>
              <a:rPr lang="en-US" dirty="0">
                <a:solidFill>
                  <a:schemeClr val="accent5">
                    <a:lumMod val="25000"/>
                  </a:schemeClr>
                </a:solidFill>
              </a:rPr>
              <a:t>Prior to Reclamation</a:t>
            </a:r>
          </a:p>
        </p:txBody>
      </p:sp>
      <p:sp>
        <p:nvSpPr>
          <p:cNvPr id="6147" name="Rectangle 3"/>
          <p:cNvSpPr>
            <a:spLocks noGrp="1" noChangeArrowheads="1"/>
          </p:cNvSpPr>
          <p:nvPr>
            <p:ph type="body" idx="1"/>
          </p:nvPr>
        </p:nvSpPr>
        <p:spPr>
          <a:xfrm>
            <a:off x="270861" y="1522412"/>
            <a:ext cx="5334000" cy="4358416"/>
          </a:xfrm>
          <a:noFill/>
          <a:ln/>
        </p:spPr>
        <p:txBody>
          <a:bodyPr/>
          <a:lstStyle/>
          <a:p>
            <a:r>
              <a:rPr lang="en-US" sz="2800" dirty="0"/>
              <a:t>A tailings basin cap installed in 1985 was being eroded by uncontrolled ground water seeps</a:t>
            </a:r>
          </a:p>
          <a:p>
            <a:r>
              <a:rPr lang="en-US" sz="2800" dirty="0"/>
              <a:t>Wind-blown dust from the tailings basin was causing zero visibility on adjacent state highway to the south</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7177" y="1979612"/>
            <a:ext cx="4389921" cy="2987429"/>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150812"/>
            <a:ext cx="9143999" cy="1371600"/>
          </a:xfrm>
          <a:ln/>
        </p:spPr>
        <p:txBody>
          <a:bodyPr/>
          <a:lstStyle/>
          <a:p>
            <a:r>
              <a:rPr lang="en-US" sz="3909" dirty="0"/>
              <a:t>Reclamation Project Areas/Phases</a:t>
            </a:r>
          </a:p>
        </p:txBody>
      </p:sp>
      <p:sp>
        <p:nvSpPr>
          <p:cNvPr id="473091" name="Rectangle 3"/>
          <p:cNvSpPr>
            <a:spLocks noGrp="1" noChangeArrowheads="1"/>
          </p:cNvSpPr>
          <p:nvPr>
            <p:ph type="body" idx="1"/>
          </p:nvPr>
        </p:nvSpPr>
        <p:spPr>
          <a:xfrm>
            <a:off x="1248744" y="1674812"/>
            <a:ext cx="7298196" cy="4095926"/>
          </a:xfrm>
        </p:spPr>
        <p:txBody>
          <a:bodyPr/>
          <a:lstStyle/>
          <a:p>
            <a:pPr>
              <a:lnSpc>
                <a:spcPct val="150000"/>
              </a:lnSpc>
            </a:pPr>
            <a:r>
              <a:rPr lang="en-US" sz="2400" b="1" dirty="0">
                <a:solidFill>
                  <a:schemeClr val="tx2"/>
                </a:solidFill>
              </a:rPr>
              <a:t>Tailings Storage Facility (TSF) (impoundment) – Phase 1</a:t>
            </a:r>
          </a:p>
          <a:p>
            <a:pPr>
              <a:lnSpc>
                <a:spcPct val="150000"/>
              </a:lnSpc>
            </a:pPr>
            <a:r>
              <a:rPr lang="en-US" sz="2400" dirty="0"/>
              <a:t>RR bridge abutment removal – Phase 1A</a:t>
            </a:r>
          </a:p>
          <a:p>
            <a:pPr>
              <a:lnSpc>
                <a:spcPct val="150000"/>
              </a:lnSpc>
            </a:pPr>
            <a:r>
              <a:rPr lang="en-US" sz="2400" dirty="0"/>
              <a:t>Waste rock dumps – Phase 2</a:t>
            </a:r>
          </a:p>
          <a:p>
            <a:pPr>
              <a:lnSpc>
                <a:spcPct val="150000"/>
              </a:lnSpc>
            </a:pPr>
            <a:r>
              <a:rPr lang="en-US" sz="2400" dirty="0">
                <a:solidFill>
                  <a:srgbClr val="FF0000"/>
                </a:solidFill>
              </a:rPr>
              <a:t>Railroad fill breaching – Phase 3</a:t>
            </a:r>
          </a:p>
        </p:txBody>
      </p:sp>
    </p:spTree>
    <p:extLst>
      <p:ext uri="{BB962C8B-B14F-4D97-AF65-F5344CB8AC3E}">
        <p14:creationId xmlns:p14="http://schemas.microsoft.com/office/powerpoint/2010/main" val="1402300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43000" y="684212"/>
            <a:ext cx="8001000" cy="5257800"/>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8194" name="Rectangle 2"/>
          <p:cNvSpPr>
            <a:spLocks noGrp="1" noChangeArrowheads="1"/>
          </p:cNvSpPr>
          <p:nvPr>
            <p:ph type="title"/>
          </p:nvPr>
        </p:nvSpPr>
        <p:spPr>
          <a:xfrm>
            <a:off x="2438400" y="0"/>
            <a:ext cx="5295900" cy="628650"/>
          </a:xfrm>
          <a:noFill/>
          <a:ln/>
        </p:spPr>
        <p:txBody>
          <a:bodyPr/>
          <a:lstStyle/>
          <a:p>
            <a:r>
              <a:rPr lang="en-US" dirty="0"/>
              <a:t>SITE LAYOUT</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760412"/>
            <a:ext cx="7849040" cy="5029200"/>
          </a:xfrm>
        </p:spPr>
      </p:pic>
      <p:sp>
        <p:nvSpPr>
          <p:cNvPr id="8" name="Freeform 7"/>
          <p:cNvSpPr/>
          <p:nvPr/>
        </p:nvSpPr>
        <p:spPr bwMode="auto">
          <a:xfrm>
            <a:off x="2590799" y="1374772"/>
            <a:ext cx="3182155" cy="3197227"/>
          </a:xfrm>
          <a:custGeom>
            <a:avLst/>
            <a:gdLst>
              <a:gd name="connsiteX0" fmla="*/ 0 w 3305908"/>
              <a:gd name="connsiteY0" fmla="*/ 3059723 h 3059723"/>
              <a:gd name="connsiteX1" fmla="*/ 870438 w 3305908"/>
              <a:gd name="connsiteY1" fmla="*/ 2470638 h 3059723"/>
              <a:gd name="connsiteX2" fmla="*/ 1705708 w 3305908"/>
              <a:gd name="connsiteY2" fmla="*/ 1863969 h 3059723"/>
              <a:gd name="connsiteX3" fmla="*/ 2365131 w 3305908"/>
              <a:gd name="connsiteY3" fmla="*/ 1433146 h 3059723"/>
              <a:gd name="connsiteX4" fmla="*/ 3305908 w 3305908"/>
              <a:gd name="connsiteY4" fmla="*/ 0 h 3059723"/>
              <a:gd name="connsiteX0" fmla="*/ 0 w 3182155"/>
              <a:gd name="connsiteY0" fmla="*/ 3197227 h 3197227"/>
              <a:gd name="connsiteX1" fmla="*/ 870438 w 3182155"/>
              <a:gd name="connsiteY1" fmla="*/ 2608142 h 3197227"/>
              <a:gd name="connsiteX2" fmla="*/ 1705708 w 3182155"/>
              <a:gd name="connsiteY2" fmla="*/ 2001473 h 3197227"/>
              <a:gd name="connsiteX3" fmla="*/ 2365131 w 3182155"/>
              <a:gd name="connsiteY3" fmla="*/ 1570650 h 3197227"/>
              <a:gd name="connsiteX4" fmla="*/ 3182155 w 3182155"/>
              <a:gd name="connsiteY4" fmla="*/ 0 h 319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155" h="3197227">
                <a:moveTo>
                  <a:pt x="0" y="3197227"/>
                </a:moveTo>
                <a:lnTo>
                  <a:pt x="870438" y="2608142"/>
                </a:lnTo>
                <a:lnTo>
                  <a:pt x="1705708" y="2001473"/>
                </a:lnTo>
                <a:lnTo>
                  <a:pt x="2365131" y="1570650"/>
                </a:lnTo>
                <a:cubicBezTo>
                  <a:pt x="2678723" y="1092935"/>
                  <a:pt x="2868563" y="477715"/>
                  <a:pt x="3182155" y="0"/>
                </a:cubicBezTo>
              </a:path>
            </a:pathLst>
          </a:custGeom>
          <a:noFill/>
          <a:ln w="53975" cap="flat" cmpd="sng" algn="ctr">
            <a:solidFill>
              <a:schemeClr val="accent5">
                <a:lumMod val="7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cxnSp>
        <p:nvCxnSpPr>
          <p:cNvPr id="7" name="Straight Connector 6"/>
          <p:cNvCxnSpPr/>
          <p:nvPr/>
        </p:nvCxnSpPr>
        <p:spPr bwMode="auto">
          <a:xfrm>
            <a:off x="7315200" y="2741612"/>
            <a:ext cx="533400" cy="0"/>
          </a:xfrm>
          <a:prstGeom prst="line">
            <a:avLst/>
          </a:prstGeom>
          <a:noFill/>
          <a:ln w="53975" cap="flat" cmpd="sng" algn="ctr">
            <a:solidFill>
              <a:schemeClr val="accent5">
                <a:lumMod val="75000"/>
              </a:schemeClr>
            </a:solidFill>
            <a:prstDash val="sysDash"/>
            <a:round/>
            <a:headEnd type="none" w="med" len="med"/>
            <a:tailEnd type="none" w="med" len="med"/>
          </a:ln>
          <a:effectLst/>
        </p:spPr>
      </p:cxnSp>
      <p:sp>
        <p:nvSpPr>
          <p:cNvPr id="10" name="TextBox 9"/>
          <p:cNvSpPr txBox="1"/>
          <p:nvPr/>
        </p:nvSpPr>
        <p:spPr>
          <a:xfrm>
            <a:off x="7866361" y="2577738"/>
            <a:ext cx="990600" cy="600164"/>
          </a:xfrm>
          <a:prstGeom prst="rect">
            <a:avLst/>
          </a:prstGeom>
          <a:noFill/>
        </p:spPr>
        <p:txBody>
          <a:bodyPr wrap="square" rtlCol="0">
            <a:spAutoFit/>
          </a:bodyPr>
          <a:lstStyle/>
          <a:p>
            <a:r>
              <a:rPr lang="en-US" sz="1100" dirty="0">
                <a:solidFill>
                  <a:srgbClr val="002060"/>
                </a:solidFill>
                <a:latin typeface="+mn-lt"/>
              </a:rPr>
              <a:t>Relocated HWY 28 (2003?)</a:t>
            </a:r>
          </a:p>
        </p:txBody>
      </p:sp>
    </p:spTree>
    <p:extLst>
      <p:ext uri="{BB962C8B-B14F-4D97-AF65-F5344CB8AC3E}">
        <p14:creationId xmlns:p14="http://schemas.microsoft.com/office/powerpoint/2010/main" val="159469533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8" name="Picture 4" descr="#11"/>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33274" y="893656"/>
            <a:ext cx="8191853" cy="5641208"/>
          </a:xfrm>
          <a:noFill/>
          <a:ln/>
        </p:spPr>
      </p:pic>
      <p:sp>
        <p:nvSpPr>
          <p:cNvPr id="533506" name="Rectangle 2"/>
          <p:cNvSpPr>
            <a:spLocks noGrp="1" noChangeArrowheads="1"/>
          </p:cNvSpPr>
          <p:nvPr>
            <p:ph type="title"/>
          </p:nvPr>
        </p:nvSpPr>
        <p:spPr>
          <a:xfrm>
            <a:off x="838200" y="-18877"/>
            <a:ext cx="8751041" cy="931689"/>
          </a:xfrm>
          <a:ln/>
        </p:spPr>
        <p:txBody>
          <a:bodyPr/>
          <a:lstStyle/>
          <a:p>
            <a:r>
              <a:rPr lang="en-US" sz="3909" dirty="0"/>
              <a:t>Railroad Fills Removed/Breached</a:t>
            </a:r>
          </a:p>
        </p:txBody>
      </p:sp>
    </p:spTree>
    <p:extLst>
      <p:ext uri="{BB962C8B-B14F-4D97-AF65-F5344CB8AC3E}">
        <p14:creationId xmlns:p14="http://schemas.microsoft.com/office/powerpoint/2010/main" val="978518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50" y="836613"/>
            <a:ext cx="9944100" cy="516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rved Left Arrow 5"/>
          <p:cNvSpPr/>
          <p:nvPr/>
        </p:nvSpPr>
        <p:spPr bwMode="auto">
          <a:xfrm rot="16372278">
            <a:off x="5044449" y="174332"/>
            <a:ext cx="609600" cy="5035485"/>
          </a:xfrm>
          <a:prstGeom prst="curved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8" name="Rectangle 2"/>
          <p:cNvSpPr txBox="1">
            <a:spLocks noChangeArrowheads="1"/>
          </p:cNvSpPr>
          <p:nvPr/>
        </p:nvSpPr>
        <p:spPr bwMode="auto">
          <a:xfrm>
            <a:off x="838200" y="-18877"/>
            <a:ext cx="8751041" cy="931689"/>
          </a:xfrm>
          <a:prstGeom prst="rect">
            <a:avLst/>
          </a:prstGeom>
          <a:noFill/>
          <a:ln w="12700">
            <a:noFill/>
            <a:miter lim="800000"/>
            <a:headEnd/>
            <a:tailEnd/>
          </a:ln>
          <a:effectLst/>
        </p:spPr>
        <p:txBody>
          <a:bodyPr vert="horz" wrap="square" lIns="96838" tIns="49213" rIns="96838" bIns="49213" numCol="1" anchor="ctr" anchorCtr="0" compatLnSpc="1">
            <a:prstTxWarp prst="textNoShape">
              <a:avLst/>
            </a:prstTxWarp>
          </a:bodyPr>
          <a:lstStyle>
            <a:lvl1pPr algn="ctr" defTabSz="969963" rtl="0" eaLnBrk="0" fontAlgn="base" hangingPunct="0">
              <a:spcBef>
                <a:spcPct val="0"/>
              </a:spcBef>
              <a:spcAft>
                <a:spcPct val="0"/>
              </a:spcAft>
              <a:defRPr sz="3800" b="1">
                <a:solidFill>
                  <a:schemeClr val="accent5">
                    <a:lumMod val="25000"/>
                  </a:schemeClr>
                </a:solidFill>
                <a:latin typeface="+mj-lt"/>
                <a:ea typeface="+mj-ea"/>
                <a:cs typeface="+mj-cs"/>
              </a:defRPr>
            </a:lvl1pPr>
            <a:lvl2pPr algn="ctr" defTabSz="969963" rtl="0" eaLnBrk="0" fontAlgn="base" hangingPunct="0">
              <a:spcBef>
                <a:spcPct val="0"/>
              </a:spcBef>
              <a:spcAft>
                <a:spcPct val="0"/>
              </a:spcAft>
              <a:defRPr sz="3800" b="1">
                <a:solidFill>
                  <a:srgbClr val="037C03"/>
                </a:solidFill>
                <a:latin typeface="Arial" pitchFamily="34" charset="0"/>
              </a:defRPr>
            </a:lvl2pPr>
            <a:lvl3pPr algn="ctr" defTabSz="969963" rtl="0" eaLnBrk="0" fontAlgn="base" hangingPunct="0">
              <a:spcBef>
                <a:spcPct val="0"/>
              </a:spcBef>
              <a:spcAft>
                <a:spcPct val="0"/>
              </a:spcAft>
              <a:defRPr sz="3800" b="1">
                <a:solidFill>
                  <a:srgbClr val="037C03"/>
                </a:solidFill>
                <a:latin typeface="Arial" pitchFamily="34" charset="0"/>
              </a:defRPr>
            </a:lvl3pPr>
            <a:lvl4pPr algn="ctr" defTabSz="969963" rtl="0" eaLnBrk="0" fontAlgn="base" hangingPunct="0">
              <a:spcBef>
                <a:spcPct val="0"/>
              </a:spcBef>
              <a:spcAft>
                <a:spcPct val="0"/>
              </a:spcAft>
              <a:defRPr sz="3800" b="1">
                <a:solidFill>
                  <a:srgbClr val="037C03"/>
                </a:solidFill>
                <a:latin typeface="Arial" pitchFamily="34" charset="0"/>
              </a:defRPr>
            </a:lvl4pPr>
            <a:lvl5pPr algn="ctr" defTabSz="969963" rtl="0" eaLnBrk="0" fontAlgn="base" hangingPunct="0">
              <a:spcBef>
                <a:spcPct val="0"/>
              </a:spcBef>
              <a:spcAft>
                <a:spcPct val="0"/>
              </a:spcAft>
              <a:defRPr sz="3800" b="1">
                <a:solidFill>
                  <a:srgbClr val="037C03"/>
                </a:solidFill>
                <a:latin typeface="Arial" pitchFamily="34" charset="0"/>
              </a:defRPr>
            </a:lvl5pPr>
            <a:lvl6pPr marL="457200" algn="ctr" defTabSz="969963" rtl="0" eaLnBrk="0" fontAlgn="base" hangingPunct="0">
              <a:spcBef>
                <a:spcPct val="0"/>
              </a:spcBef>
              <a:spcAft>
                <a:spcPct val="0"/>
              </a:spcAft>
              <a:defRPr sz="3800" b="1">
                <a:solidFill>
                  <a:srgbClr val="037C03"/>
                </a:solidFill>
                <a:latin typeface="Arial" pitchFamily="34" charset="0"/>
              </a:defRPr>
            </a:lvl6pPr>
            <a:lvl7pPr marL="914400" algn="ctr" defTabSz="969963" rtl="0" eaLnBrk="0" fontAlgn="base" hangingPunct="0">
              <a:spcBef>
                <a:spcPct val="0"/>
              </a:spcBef>
              <a:spcAft>
                <a:spcPct val="0"/>
              </a:spcAft>
              <a:defRPr sz="3800" b="1">
                <a:solidFill>
                  <a:srgbClr val="037C03"/>
                </a:solidFill>
                <a:latin typeface="Arial" pitchFamily="34" charset="0"/>
              </a:defRPr>
            </a:lvl7pPr>
            <a:lvl8pPr marL="1371600" algn="ctr" defTabSz="969963" rtl="0" eaLnBrk="0" fontAlgn="base" hangingPunct="0">
              <a:spcBef>
                <a:spcPct val="0"/>
              </a:spcBef>
              <a:spcAft>
                <a:spcPct val="0"/>
              </a:spcAft>
              <a:defRPr sz="3800" b="1">
                <a:solidFill>
                  <a:srgbClr val="037C03"/>
                </a:solidFill>
                <a:latin typeface="Arial" pitchFamily="34" charset="0"/>
              </a:defRPr>
            </a:lvl8pPr>
            <a:lvl9pPr marL="1828800" algn="ctr" defTabSz="969963" rtl="0" eaLnBrk="0" fontAlgn="base" hangingPunct="0">
              <a:spcBef>
                <a:spcPct val="0"/>
              </a:spcBef>
              <a:spcAft>
                <a:spcPct val="0"/>
              </a:spcAft>
              <a:defRPr sz="3800" b="1">
                <a:solidFill>
                  <a:srgbClr val="037C03"/>
                </a:solidFill>
                <a:latin typeface="Arial" pitchFamily="34" charset="0"/>
              </a:defRPr>
            </a:lvl9pPr>
          </a:lstStyle>
          <a:p>
            <a:r>
              <a:rPr lang="en-US" sz="3909" kern="0"/>
              <a:t>Railroad Fills Removed/Breached</a:t>
            </a:r>
            <a:endParaRPr lang="en-US" sz="3909" kern="0" dirty="0"/>
          </a:p>
        </p:txBody>
      </p:sp>
      <p:sp>
        <p:nvSpPr>
          <p:cNvPr id="7" name="TextBox 6"/>
          <p:cNvSpPr txBox="1"/>
          <p:nvPr/>
        </p:nvSpPr>
        <p:spPr>
          <a:xfrm>
            <a:off x="847805" y="3960812"/>
            <a:ext cx="1600200" cy="584775"/>
          </a:xfrm>
          <a:prstGeom prst="rect">
            <a:avLst/>
          </a:prstGeom>
          <a:noFill/>
        </p:spPr>
        <p:txBody>
          <a:bodyPr wrap="square" rtlCol="0">
            <a:spAutoFit/>
          </a:bodyPr>
          <a:lstStyle/>
          <a:p>
            <a:r>
              <a:rPr lang="en-US" dirty="0">
                <a:solidFill>
                  <a:srgbClr val="FFFFFF"/>
                </a:solidFill>
              </a:rPr>
              <a:t>Railroad Fill Removed</a:t>
            </a:r>
          </a:p>
        </p:txBody>
      </p:sp>
      <p:cxnSp>
        <p:nvCxnSpPr>
          <p:cNvPr id="10" name="Straight Arrow Connector 9"/>
          <p:cNvCxnSpPr>
            <a:stCxn id="7" idx="0"/>
          </p:cNvCxnSpPr>
          <p:nvPr/>
        </p:nvCxnSpPr>
        <p:spPr bwMode="auto">
          <a:xfrm flipV="1">
            <a:off x="1647905" y="3275012"/>
            <a:ext cx="485695" cy="685800"/>
          </a:xfrm>
          <a:prstGeom prst="straightConnector1">
            <a:avLst/>
          </a:prstGeom>
          <a:solidFill>
            <a:schemeClr val="accent1"/>
          </a:solidFill>
          <a:ln w="25400" cap="flat" cmpd="sng" algn="ctr">
            <a:solidFill>
              <a:srgbClr val="FFFFFF"/>
            </a:solidFill>
            <a:prstDash val="solid"/>
            <a:round/>
            <a:headEnd type="none" w="med" len="med"/>
            <a:tailEnd type="arrow"/>
          </a:ln>
          <a:effectLst/>
        </p:spPr>
      </p:cxnSp>
      <p:sp>
        <p:nvSpPr>
          <p:cNvPr id="12" name="TextBox 11"/>
          <p:cNvSpPr txBox="1"/>
          <p:nvPr/>
        </p:nvSpPr>
        <p:spPr>
          <a:xfrm>
            <a:off x="6553200" y="4029809"/>
            <a:ext cx="1752600" cy="1077218"/>
          </a:xfrm>
          <a:prstGeom prst="rect">
            <a:avLst/>
          </a:prstGeom>
          <a:noFill/>
        </p:spPr>
        <p:txBody>
          <a:bodyPr wrap="square" rtlCol="0">
            <a:spAutoFit/>
          </a:bodyPr>
          <a:lstStyle/>
          <a:p>
            <a:pPr algn="ctr"/>
            <a:r>
              <a:rPr lang="en-US" dirty="0">
                <a:solidFill>
                  <a:srgbClr val="FFFFFF"/>
                </a:solidFill>
              </a:rPr>
              <a:t>Fill Material Placed to Approximate</a:t>
            </a:r>
          </a:p>
          <a:p>
            <a:pPr algn="ctr"/>
            <a:r>
              <a:rPr lang="en-US" dirty="0">
                <a:solidFill>
                  <a:srgbClr val="FFFFFF"/>
                </a:solidFill>
              </a:rPr>
              <a:t>Original Contour</a:t>
            </a:r>
          </a:p>
        </p:txBody>
      </p:sp>
      <p:cxnSp>
        <p:nvCxnSpPr>
          <p:cNvPr id="13" name="Straight Arrow Connector 12"/>
          <p:cNvCxnSpPr/>
          <p:nvPr/>
        </p:nvCxnSpPr>
        <p:spPr bwMode="auto">
          <a:xfrm flipV="1">
            <a:off x="7315200" y="3344009"/>
            <a:ext cx="485695" cy="685800"/>
          </a:xfrm>
          <a:prstGeom prst="straightConnector1">
            <a:avLst/>
          </a:prstGeom>
          <a:solidFill>
            <a:schemeClr val="accent1"/>
          </a:solidFill>
          <a:ln w="25400" cap="flat" cmpd="sng" algn="ctr">
            <a:solidFill>
              <a:srgbClr val="FFFFFF"/>
            </a:solidFill>
            <a:prstDash val="solid"/>
            <a:round/>
            <a:headEnd type="none" w="med" len="med"/>
            <a:tailEnd type="arrow"/>
          </a:ln>
          <a:effectLst/>
        </p:spPr>
      </p:cxnSp>
      <p:sp>
        <p:nvSpPr>
          <p:cNvPr id="11" name="TextBox 10"/>
          <p:cNvSpPr txBox="1"/>
          <p:nvPr/>
        </p:nvSpPr>
        <p:spPr>
          <a:xfrm rot="3025890">
            <a:off x="2943375" y="4567930"/>
            <a:ext cx="1295400" cy="338554"/>
          </a:xfrm>
          <a:prstGeom prst="rect">
            <a:avLst/>
          </a:prstGeom>
          <a:noFill/>
        </p:spPr>
        <p:txBody>
          <a:bodyPr wrap="square" rtlCol="0">
            <a:spAutoFit/>
          </a:bodyPr>
          <a:lstStyle/>
          <a:p>
            <a:r>
              <a:rPr lang="en-US" dirty="0">
                <a:solidFill>
                  <a:srgbClr val="FFFFFF"/>
                </a:solidFill>
              </a:rPr>
              <a:t>Slate Creek</a:t>
            </a:r>
          </a:p>
        </p:txBody>
      </p:sp>
      <p:cxnSp>
        <p:nvCxnSpPr>
          <p:cNvPr id="15" name="Straight Arrow Connector 14"/>
          <p:cNvCxnSpPr/>
          <p:nvPr/>
        </p:nvCxnSpPr>
        <p:spPr bwMode="auto">
          <a:xfrm flipH="1">
            <a:off x="149517" y="5027612"/>
            <a:ext cx="265739" cy="501997"/>
          </a:xfrm>
          <a:prstGeom prst="straightConnector1">
            <a:avLst/>
          </a:prstGeom>
          <a:solidFill>
            <a:schemeClr val="accent1"/>
          </a:solidFill>
          <a:ln w="25400" cap="flat" cmpd="sng" algn="ctr">
            <a:solidFill>
              <a:srgbClr val="FFFFFF"/>
            </a:solidFill>
            <a:prstDash val="solid"/>
            <a:round/>
            <a:headEnd type="none" w="med" len="med"/>
            <a:tailEnd type="arrow"/>
          </a:ln>
          <a:effectLst/>
        </p:spPr>
      </p:cxnSp>
      <p:sp>
        <p:nvSpPr>
          <p:cNvPr id="17" name="TextBox 16"/>
          <p:cNvSpPr txBox="1"/>
          <p:nvPr/>
        </p:nvSpPr>
        <p:spPr>
          <a:xfrm>
            <a:off x="521873" y="4875212"/>
            <a:ext cx="2068927" cy="1077218"/>
          </a:xfrm>
          <a:prstGeom prst="rect">
            <a:avLst/>
          </a:prstGeom>
          <a:noFill/>
        </p:spPr>
        <p:txBody>
          <a:bodyPr wrap="square" rtlCol="0">
            <a:spAutoFit/>
          </a:bodyPr>
          <a:lstStyle/>
          <a:p>
            <a:r>
              <a:rPr lang="en-US" dirty="0">
                <a:solidFill>
                  <a:srgbClr val="FFFFFF"/>
                </a:solidFill>
              </a:rPr>
              <a:t>0.25 miles to </a:t>
            </a:r>
          </a:p>
          <a:p>
            <a:r>
              <a:rPr lang="en-US" dirty="0">
                <a:solidFill>
                  <a:srgbClr val="FFFFFF"/>
                </a:solidFill>
              </a:rPr>
              <a:t>Hwy 28 RR Abutments (removed earlier)</a:t>
            </a:r>
          </a:p>
        </p:txBody>
      </p:sp>
    </p:spTree>
    <p:extLst>
      <p:ext uri="{BB962C8B-B14F-4D97-AF65-F5344CB8AC3E}">
        <p14:creationId xmlns:p14="http://schemas.microsoft.com/office/powerpoint/2010/main" val="3928042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3E18-56A8-49B9-B20A-138B1D263409}"/>
              </a:ext>
            </a:extLst>
          </p:cNvPr>
          <p:cNvSpPr>
            <a:spLocks noGrp="1"/>
          </p:cNvSpPr>
          <p:nvPr>
            <p:ph type="title"/>
          </p:nvPr>
        </p:nvSpPr>
        <p:spPr/>
        <p:txBody>
          <a:bodyPr/>
          <a:lstStyle/>
          <a:p>
            <a:r>
              <a:rPr lang="en-US" dirty="0"/>
              <a:t>Post Seeding </a:t>
            </a:r>
            <a:r>
              <a:rPr lang="en-US" dirty="0" err="1"/>
              <a:t>Followup</a:t>
            </a:r>
            <a:endParaRPr lang="en-US" dirty="0"/>
          </a:p>
        </p:txBody>
      </p:sp>
    </p:spTree>
    <p:extLst>
      <p:ext uri="{BB962C8B-B14F-4D97-AF65-F5344CB8AC3E}">
        <p14:creationId xmlns:p14="http://schemas.microsoft.com/office/powerpoint/2010/main" val="3930079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9E11-4E47-4CAF-B787-215D7C96E4DD}"/>
              </a:ext>
            </a:extLst>
          </p:cNvPr>
          <p:cNvSpPr>
            <a:spLocks noGrp="1"/>
          </p:cNvSpPr>
          <p:nvPr>
            <p:ph type="title"/>
          </p:nvPr>
        </p:nvSpPr>
        <p:spPr>
          <a:xfrm>
            <a:off x="754063" y="379412"/>
            <a:ext cx="8550275" cy="1116013"/>
          </a:xfrm>
        </p:spPr>
        <p:txBody>
          <a:bodyPr/>
          <a:lstStyle/>
          <a:p>
            <a:r>
              <a:rPr lang="en-US" dirty="0"/>
              <a:t>AML Site Monitoring</a:t>
            </a:r>
          </a:p>
        </p:txBody>
      </p:sp>
      <p:sp>
        <p:nvSpPr>
          <p:cNvPr id="3" name="Content Placeholder 2">
            <a:extLst>
              <a:ext uri="{FF2B5EF4-FFF2-40B4-BE49-F238E27FC236}">
                <a16:creationId xmlns:a16="http://schemas.microsoft.com/office/drawing/2014/main" id="{087E1609-E96E-4A53-9ABB-AB61E6773533}"/>
              </a:ext>
            </a:extLst>
          </p:cNvPr>
          <p:cNvSpPr>
            <a:spLocks noGrp="1"/>
          </p:cNvSpPr>
          <p:nvPr>
            <p:ph idx="1"/>
          </p:nvPr>
        </p:nvSpPr>
        <p:spPr>
          <a:xfrm>
            <a:off x="759142" y="1488756"/>
            <a:ext cx="8550275" cy="4453255"/>
          </a:xfrm>
        </p:spPr>
        <p:txBody>
          <a:bodyPr/>
          <a:lstStyle/>
          <a:p>
            <a:r>
              <a:rPr lang="en-US" sz="2400" dirty="0"/>
              <a:t>2007</a:t>
            </a:r>
          </a:p>
          <a:p>
            <a:r>
              <a:rPr lang="en-US" sz="2400" dirty="0"/>
              <a:t>Noted:</a:t>
            </a:r>
          </a:p>
          <a:p>
            <a:pPr lvl="1"/>
            <a:r>
              <a:rPr lang="en-US" sz="2400" dirty="0"/>
              <a:t>Limited success of conifers behind rock habitat structures due to marmot activity</a:t>
            </a:r>
          </a:p>
          <a:p>
            <a:pPr lvl="1"/>
            <a:r>
              <a:rPr lang="en-US" sz="2400" dirty="0"/>
              <a:t>Main drainage out of Rock Creek blocked by overburden</a:t>
            </a:r>
          </a:p>
          <a:p>
            <a:pPr lvl="1"/>
            <a:r>
              <a:rPr lang="en-US" sz="2400" dirty="0"/>
              <a:t>Trash and debris in creek</a:t>
            </a:r>
          </a:p>
          <a:p>
            <a:pPr lvl="1"/>
            <a:r>
              <a:rPr lang="en-US" sz="2400" dirty="0"/>
              <a:t>Loose, resilient weed mats</a:t>
            </a:r>
          </a:p>
          <a:p>
            <a:pPr lvl="1"/>
            <a:r>
              <a:rPr lang="en-US" sz="2400" dirty="0" err="1"/>
              <a:t>Sanfolin</a:t>
            </a:r>
            <a:r>
              <a:rPr lang="en-US" sz="2400" dirty="0"/>
              <a:t>, wheatgrass, flax and sagebrush noted</a:t>
            </a:r>
          </a:p>
          <a:p>
            <a:pPr lvl="1"/>
            <a:r>
              <a:rPr lang="en-US" sz="2400" dirty="0"/>
              <a:t>No noxious weeds</a:t>
            </a:r>
          </a:p>
          <a:p>
            <a:endParaRPr lang="en-US" dirty="0"/>
          </a:p>
        </p:txBody>
      </p:sp>
    </p:spTree>
    <p:extLst>
      <p:ext uri="{BB962C8B-B14F-4D97-AF65-F5344CB8AC3E}">
        <p14:creationId xmlns:p14="http://schemas.microsoft.com/office/powerpoint/2010/main" val="1779824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lantic CIO 1">
            <a:extLst>
              <a:ext uri="{FF2B5EF4-FFF2-40B4-BE49-F238E27FC236}">
                <a16:creationId xmlns:a16="http://schemas.microsoft.com/office/drawing/2014/main" id="{519A0406-1439-4E01-94C0-742B48366B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2555" y="227012"/>
            <a:ext cx="34505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tlantic CIO 3">
            <a:extLst>
              <a:ext uri="{FF2B5EF4-FFF2-40B4-BE49-F238E27FC236}">
                <a16:creationId xmlns:a16="http://schemas.microsoft.com/office/drawing/2014/main" id="{A98B3134-2E34-4CEA-A98E-63210E2F6F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3198812"/>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tlantic CIO 4">
            <a:extLst>
              <a:ext uri="{FF2B5EF4-FFF2-40B4-BE49-F238E27FC236}">
                <a16:creationId xmlns:a16="http://schemas.microsoft.com/office/drawing/2014/main" id="{180E0DCD-3D4D-4BCB-BBC8-318A192022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978" y="318531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5FA32C5-B6F9-4D8D-8FAA-09B3EF4C4443}"/>
              </a:ext>
            </a:extLst>
          </p:cNvPr>
          <p:cNvSpPr txBox="1"/>
          <p:nvPr/>
        </p:nvSpPr>
        <p:spPr>
          <a:xfrm>
            <a:off x="5791200" y="912812"/>
            <a:ext cx="2895600" cy="1815882"/>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Near Remaining High Wall</a:t>
            </a:r>
          </a:p>
          <a:p>
            <a:pPr algn="ctr"/>
            <a:r>
              <a:rPr lang="en-US" sz="2800" dirty="0">
                <a:latin typeface="Calibri" panose="020F0502020204030204" pitchFamily="34" charset="0"/>
                <a:cs typeface="Calibri" panose="020F0502020204030204" pitchFamily="34" charset="0"/>
              </a:rPr>
              <a:t>(view south on lower photos)</a:t>
            </a:r>
          </a:p>
        </p:txBody>
      </p:sp>
    </p:spTree>
    <p:extLst>
      <p:ext uri="{BB962C8B-B14F-4D97-AF65-F5344CB8AC3E}">
        <p14:creationId xmlns:p14="http://schemas.microsoft.com/office/powerpoint/2010/main" val="286719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tlantic CIO 5">
            <a:extLst>
              <a:ext uri="{FF2B5EF4-FFF2-40B4-BE49-F238E27FC236}">
                <a16:creationId xmlns:a16="http://schemas.microsoft.com/office/drawing/2014/main" id="{1C706D97-197B-4264-B424-EFA01A16683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27011"/>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tlantic CIO 9">
            <a:extLst>
              <a:ext uri="{FF2B5EF4-FFF2-40B4-BE49-F238E27FC236}">
                <a16:creationId xmlns:a16="http://schemas.microsoft.com/office/drawing/2014/main" id="{D6D4AA13-788A-49CB-9D8C-B626D6ECB0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122612"/>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5D7E9D5-A43E-4C44-B1ED-02B3135CF6F8}"/>
              </a:ext>
            </a:extLst>
          </p:cNvPr>
          <p:cNvSpPr txBox="1"/>
          <p:nvPr/>
        </p:nvSpPr>
        <p:spPr>
          <a:xfrm>
            <a:off x="5486400" y="531812"/>
            <a:ext cx="3810000"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Reclaimed Waste Rock Dumps – Note Loose Weed Matting</a:t>
            </a:r>
          </a:p>
        </p:txBody>
      </p:sp>
      <p:pic>
        <p:nvPicPr>
          <p:cNvPr id="2053" name="Picture 5" descr="Atlantic CIO 14">
            <a:extLst>
              <a:ext uri="{FF2B5EF4-FFF2-40B4-BE49-F238E27FC236}">
                <a16:creationId xmlns:a16="http://schemas.microsoft.com/office/drawing/2014/main" id="{8BF586EC-0A2A-4721-894E-214090AE9B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122612"/>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48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lantic CIO 16">
            <a:extLst>
              <a:ext uri="{FF2B5EF4-FFF2-40B4-BE49-F238E27FC236}">
                <a16:creationId xmlns:a16="http://schemas.microsoft.com/office/drawing/2014/main" id="{54C2103B-27DC-44F4-8CBE-ABC964CA5F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50812"/>
            <a:ext cx="366553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Atlantic CIO 18">
            <a:extLst>
              <a:ext uri="{FF2B5EF4-FFF2-40B4-BE49-F238E27FC236}">
                <a16:creationId xmlns:a16="http://schemas.microsoft.com/office/drawing/2014/main" id="{10E13F44-124B-483B-91E7-6AAA8E8457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122612"/>
            <a:ext cx="366553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0C141E4-62E4-401C-87AF-BB5BECE2A5B1}"/>
              </a:ext>
            </a:extLst>
          </p:cNvPr>
          <p:cNvSpPr txBox="1"/>
          <p:nvPr/>
        </p:nvSpPr>
        <p:spPr>
          <a:xfrm>
            <a:off x="5029200" y="379412"/>
            <a:ext cx="4495800"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East Edge of Main Pit, View South</a:t>
            </a:r>
          </a:p>
        </p:txBody>
      </p:sp>
      <p:sp>
        <p:nvSpPr>
          <p:cNvPr id="3" name="TextBox 2">
            <a:extLst>
              <a:ext uri="{FF2B5EF4-FFF2-40B4-BE49-F238E27FC236}">
                <a16:creationId xmlns:a16="http://schemas.microsoft.com/office/drawing/2014/main" id="{2BFC672C-D480-40BC-9C5B-49CD803C3CF0}"/>
              </a:ext>
            </a:extLst>
          </p:cNvPr>
          <p:cNvSpPr txBox="1"/>
          <p:nvPr/>
        </p:nvSpPr>
        <p:spPr>
          <a:xfrm>
            <a:off x="5257800" y="3122612"/>
            <a:ext cx="4267200"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East Edge of Main Pit, View North</a:t>
            </a:r>
          </a:p>
        </p:txBody>
      </p:sp>
    </p:spTree>
    <p:extLst>
      <p:ext uri="{BB962C8B-B14F-4D97-AF65-F5344CB8AC3E}">
        <p14:creationId xmlns:p14="http://schemas.microsoft.com/office/powerpoint/2010/main" val="1359556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tlantic CIO 19">
            <a:extLst>
              <a:ext uri="{FF2B5EF4-FFF2-40B4-BE49-F238E27FC236}">
                <a16:creationId xmlns:a16="http://schemas.microsoft.com/office/drawing/2014/main" id="{C96C787B-9C06-4335-AEAA-1CB48B267D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303212"/>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Atlantic CIO 20">
            <a:extLst>
              <a:ext uri="{FF2B5EF4-FFF2-40B4-BE49-F238E27FC236}">
                <a16:creationId xmlns:a16="http://schemas.microsoft.com/office/drawing/2014/main" id="{B05091C6-8D65-4CB9-A2FD-C9393AE1AD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3351212"/>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DB61C59-79B5-4E88-A233-BA222A84F54A}"/>
              </a:ext>
            </a:extLst>
          </p:cNvPr>
          <p:cNvSpPr txBox="1"/>
          <p:nvPr/>
        </p:nvSpPr>
        <p:spPr>
          <a:xfrm>
            <a:off x="5486400" y="531812"/>
            <a:ext cx="3810000"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Downstream From The Outlet Of The Main Pit Pond</a:t>
            </a:r>
          </a:p>
        </p:txBody>
      </p:sp>
    </p:spTree>
    <p:extLst>
      <p:ext uri="{BB962C8B-B14F-4D97-AF65-F5344CB8AC3E}">
        <p14:creationId xmlns:p14="http://schemas.microsoft.com/office/powerpoint/2010/main" val="305765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8829-DE26-44A2-A6CB-AD1D560A4489}"/>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8FE24EF1-8D7F-4290-98C0-D677E6F1A161}"/>
              </a:ext>
            </a:extLst>
          </p:cNvPr>
          <p:cNvSpPr>
            <a:spLocks noGrp="1"/>
          </p:cNvSpPr>
          <p:nvPr>
            <p:ph idx="1"/>
          </p:nvPr>
        </p:nvSpPr>
        <p:spPr>
          <a:xfrm>
            <a:off x="754063" y="1936750"/>
            <a:ext cx="8550275" cy="3052762"/>
          </a:xfrm>
        </p:spPr>
        <p:txBody>
          <a:bodyPr/>
          <a:lstStyle/>
          <a:p>
            <a:r>
              <a:rPr lang="en-US" dirty="0"/>
              <a:t>Site conditions described previously</a:t>
            </a:r>
          </a:p>
          <a:p>
            <a:r>
              <a:rPr lang="en-US" dirty="0"/>
              <a:t>On-going drought during construction and reclamation</a:t>
            </a:r>
          </a:p>
          <a:p>
            <a:pPr lvl="1"/>
            <a:r>
              <a:rPr lang="en-US" dirty="0"/>
              <a:t>8-year drought</a:t>
            </a:r>
          </a:p>
          <a:p>
            <a:pPr lvl="1"/>
            <a:r>
              <a:rPr lang="en-US" dirty="0"/>
              <a:t>Most intense period August 2002</a:t>
            </a:r>
          </a:p>
          <a:p>
            <a:r>
              <a:rPr lang="en-US" dirty="0"/>
              <a:t>No topsoil originally salvaged/source of borrow topsoil</a:t>
            </a:r>
          </a:p>
        </p:txBody>
      </p:sp>
    </p:spTree>
    <p:extLst>
      <p:ext uri="{BB962C8B-B14F-4D97-AF65-F5344CB8AC3E}">
        <p14:creationId xmlns:p14="http://schemas.microsoft.com/office/powerpoint/2010/main" val="35530069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tlantic CIO 22">
            <a:extLst>
              <a:ext uri="{FF2B5EF4-FFF2-40B4-BE49-F238E27FC236}">
                <a16:creationId xmlns:a16="http://schemas.microsoft.com/office/drawing/2014/main" id="{CDC46E92-4CD9-4B0C-8243-A3EE05984F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455612"/>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Atlantic CIO 23">
            <a:extLst>
              <a:ext uri="{FF2B5EF4-FFF2-40B4-BE49-F238E27FC236}">
                <a16:creationId xmlns:a16="http://schemas.microsoft.com/office/drawing/2014/main" id="{E4B4B51C-78E5-4023-88ED-A5CCB5E03E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363735"/>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4A2402-7A70-4609-9FCE-6BA0C1DCF569}"/>
              </a:ext>
            </a:extLst>
          </p:cNvPr>
          <p:cNvSpPr txBox="1"/>
          <p:nvPr/>
        </p:nvSpPr>
        <p:spPr>
          <a:xfrm>
            <a:off x="5105400" y="455612"/>
            <a:ext cx="4191000"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Interrupted Flow from the Rock Creek Reservoir </a:t>
            </a:r>
          </a:p>
        </p:txBody>
      </p:sp>
    </p:spTree>
    <p:extLst>
      <p:ext uri="{BB962C8B-B14F-4D97-AF65-F5344CB8AC3E}">
        <p14:creationId xmlns:p14="http://schemas.microsoft.com/office/powerpoint/2010/main" val="3279609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tlantic CIOE-7">
            <a:extLst>
              <a:ext uri="{FF2B5EF4-FFF2-40B4-BE49-F238E27FC236}">
                <a16:creationId xmlns:a16="http://schemas.microsoft.com/office/drawing/2014/main" id="{659C0041-1F2D-4818-8CE8-0CADB2585C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79412"/>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Atlantic CIO 26">
            <a:extLst>
              <a:ext uri="{FF2B5EF4-FFF2-40B4-BE49-F238E27FC236}">
                <a16:creationId xmlns:a16="http://schemas.microsoft.com/office/drawing/2014/main" id="{BF639FA1-8D01-4141-8688-ABEA24138D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 y="3198812"/>
            <a:ext cx="364966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F3AB904-1F3C-456C-BC3A-AB488B272615}"/>
              </a:ext>
            </a:extLst>
          </p:cNvPr>
          <p:cNvSpPr txBox="1"/>
          <p:nvPr/>
        </p:nvSpPr>
        <p:spPr>
          <a:xfrm>
            <a:off x="4876800" y="3351212"/>
            <a:ext cx="4572000"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Flow of water coming up just above the old highway on the southeast side of the site</a:t>
            </a:r>
          </a:p>
        </p:txBody>
      </p:sp>
      <p:sp>
        <p:nvSpPr>
          <p:cNvPr id="3" name="TextBox 2">
            <a:extLst>
              <a:ext uri="{FF2B5EF4-FFF2-40B4-BE49-F238E27FC236}">
                <a16:creationId xmlns:a16="http://schemas.microsoft.com/office/drawing/2014/main" id="{4F87CB96-A7BD-4CDB-BED2-594BBC733F81}"/>
              </a:ext>
            </a:extLst>
          </p:cNvPr>
          <p:cNvSpPr txBox="1"/>
          <p:nvPr/>
        </p:nvSpPr>
        <p:spPr>
          <a:xfrm>
            <a:off x="5105400" y="531812"/>
            <a:ext cx="3810000"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Channel structure flowing out of the pond from the previous photo</a:t>
            </a:r>
          </a:p>
        </p:txBody>
      </p:sp>
    </p:spTree>
    <p:extLst>
      <p:ext uri="{BB962C8B-B14F-4D97-AF65-F5344CB8AC3E}">
        <p14:creationId xmlns:p14="http://schemas.microsoft.com/office/powerpoint/2010/main" val="3528574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tlantic CIOE-5">
            <a:extLst>
              <a:ext uri="{FF2B5EF4-FFF2-40B4-BE49-F238E27FC236}">
                <a16:creationId xmlns:a16="http://schemas.microsoft.com/office/drawing/2014/main" id="{5609C240-4C6F-441D-AA70-B1226F9D0F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89012"/>
            <a:ext cx="6094067"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67DA89E-CC80-48E3-B19F-617EC4B53430}"/>
              </a:ext>
            </a:extLst>
          </p:cNvPr>
          <p:cNvSpPr txBox="1"/>
          <p:nvPr/>
        </p:nvSpPr>
        <p:spPr>
          <a:xfrm>
            <a:off x="6934200" y="912812"/>
            <a:ext cx="2590800" cy="224676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Stakes left after the straw bales were likely consumed by livestock</a:t>
            </a:r>
          </a:p>
        </p:txBody>
      </p:sp>
    </p:spTree>
    <p:extLst>
      <p:ext uri="{BB962C8B-B14F-4D97-AF65-F5344CB8AC3E}">
        <p14:creationId xmlns:p14="http://schemas.microsoft.com/office/powerpoint/2010/main" val="1996559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4EEC8-9448-4792-9B89-DF02D761B5A3}"/>
              </a:ext>
            </a:extLst>
          </p:cNvPr>
          <p:cNvSpPr>
            <a:spLocks noGrp="1"/>
          </p:cNvSpPr>
          <p:nvPr>
            <p:ph type="title"/>
          </p:nvPr>
        </p:nvSpPr>
        <p:spPr/>
        <p:txBody>
          <a:bodyPr/>
          <a:lstStyle/>
          <a:p>
            <a:r>
              <a:rPr lang="en-US" dirty="0"/>
              <a:t>Contractor Monitoring</a:t>
            </a:r>
          </a:p>
        </p:txBody>
      </p:sp>
    </p:spTree>
    <p:extLst>
      <p:ext uri="{BB962C8B-B14F-4D97-AF65-F5344CB8AC3E}">
        <p14:creationId xmlns:p14="http://schemas.microsoft.com/office/powerpoint/2010/main" val="1037868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685800" y="150812"/>
            <a:ext cx="8550275" cy="1116013"/>
          </a:xfrm>
          <a:ln/>
        </p:spPr>
        <p:txBody>
          <a:bodyPr/>
          <a:lstStyle/>
          <a:p>
            <a:r>
              <a:rPr lang="en-US" dirty="0"/>
              <a:t>Summary – Observations and Lessons Learned</a:t>
            </a:r>
          </a:p>
        </p:txBody>
      </p:sp>
      <p:sp>
        <p:nvSpPr>
          <p:cNvPr id="526342" name="Rectangle 6"/>
          <p:cNvSpPr>
            <a:spLocks noGrp="1" noChangeArrowheads="1"/>
          </p:cNvSpPr>
          <p:nvPr>
            <p:ph type="body" idx="1"/>
          </p:nvPr>
        </p:nvSpPr>
        <p:spPr>
          <a:xfrm>
            <a:off x="609600" y="1598612"/>
            <a:ext cx="9220200" cy="4343400"/>
          </a:xfrm>
        </p:spPr>
        <p:txBody>
          <a:bodyPr/>
          <a:lstStyle/>
          <a:p>
            <a:r>
              <a:rPr lang="en-US" sz="2800" dirty="0"/>
              <a:t>Dust problem on tailings under control</a:t>
            </a:r>
          </a:p>
          <a:p>
            <a:r>
              <a:rPr lang="en-US" sz="2800" dirty="0"/>
              <a:t>Stable landforms on tailings, waste rock dumps, railroad fills established </a:t>
            </a:r>
          </a:p>
          <a:p>
            <a:r>
              <a:rPr lang="en-US" sz="2800" dirty="0"/>
              <a:t>Relocated Highway 28 seems to blend into the landscape</a:t>
            </a:r>
          </a:p>
          <a:p>
            <a:r>
              <a:rPr lang="en-US" sz="2800" dirty="0"/>
              <a:t>Lessons learned (trees)</a:t>
            </a:r>
          </a:p>
          <a:p>
            <a:pPr lvl="1"/>
            <a:r>
              <a:rPr lang="en-US" sz="1500" dirty="0"/>
              <a:t>consider small wildlife browsing even with browse protection</a:t>
            </a:r>
          </a:p>
          <a:p>
            <a:pPr lvl="1"/>
            <a:r>
              <a:rPr lang="en-US" sz="1500" dirty="0"/>
              <a:t>reconsider strategic placement behind rock structures</a:t>
            </a:r>
          </a:p>
          <a:p>
            <a:pPr lvl="1"/>
            <a:r>
              <a:rPr lang="en-US" sz="1500" dirty="0"/>
              <a:t>were there more conducive areas to tree establishment</a:t>
            </a:r>
          </a:p>
          <a:p>
            <a:pPr lvl="1"/>
            <a:r>
              <a:rPr lang="en-US" sz="1500" dirty="0"/>
              <a:t>Skip the trees?  Plant other species?</a:t>
            </a:r>
          </a:p>
          <a:p>
            <a:pPr lvl="1"/>
            <a:r>
              <a:rPr lang="en-US" sz="1500" dirty="0"/>
              <a:t>Overall, was it worth it?</a:t>
            </a:r>
          </a:p>
        </p:txBody>
      </p:sp>
    </p:spTree>
    <p:extLst>
      <p:ext uri="{BB962C8B-B14F-4D97-AF65-F5344CB8AC3E}">
        <p14:creationId xmlns:p14="http://schemas.microsoft.com/office/powerpoint/2010/main" val="4237054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BBE94-EF50-48D8-B84D-7F29B490CB59}"/>
              </a:ext>
            </a:extLst>
          </p:cNvPr>
          <p:cNvSpPr>
            <a:spLocks noGrp="1"/>
          </p:cNvSpPr>
          <p:nvPr>
            <p:ph type="title"/>
          </p:nvPr>
        </p:nvSpPr>
        <p:spPr>
          <a:xfrm>
            <a:off x="677862" y="101599"/>
            <a:ext cx="8550275" cy="1116013"/>
          </a:xfrm>
          <a:noFill/>
          <a:ln w="12700">
            <a:noFill/>
            <a:miter lim="800000"/>
            <a:headEnd/>
            <a:tailEnd/>
          </a:ln>
          <a:effectLst/>
        </p:spPr>
        <p:txBody>
          <a:bodyPr vert="horz" wrap="square" lIns="96838" tIns="49213" rIns="96838" bIns="49213" numCol="1" anchor="ctr" anchorCtr="0" compatLnSpc="1">
            <a:prstTxWarp prst="textNoShape">
              <a:avLst/>
            </a:prstTxWarp>
          </a:bodyPr>
          <a:lstStyle/>
          <a:p>
            <a:r>
              <a:rPr lang="en-US" dirty="0">
                <a:solidFill>
                  <a:schemeClr val="accent5">
                    <a:lumMod val="25000"/>
                  </a:schemeClr>
                </a:solidFill>
              </a:rPr>
              <a:t>Questions?</a:t>
            </a:r>
          </a:p>
        </p:txBody>
      </p:sp>
      <p:pic>
        <p:nvPicPr>
          <p:cNvPr id="3"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19200" y="1141412"/>
            <a:ext cx="3387725" cy="4698728"/>
          </a:xfrm>
          <a:prstGeom prst="rect">
            <a:avLst/>
          </a:prstGeom>
          <a:noFill/>
          <a:ln w="9525">
            <a:noFill/>
            <a:miter lim="800000"/>
            <a:headEnd/>
            <a:tailEnd/>
          </a:ln>
        </p:spPr>
      </p:pic>
      <p:sp>
        <p:nvSpPr>
          <p:cNvPr id="2" name="TextBox 1"/>
          <p:cNvSpPr txBox="1"/>
          <p:nvPr/>
        </p:nvSpPr>
        <p:spPr>
          <a:xfrm>
            <a:off x="4953000" y="1217612"/>
            <a:ext cx="3962400" cy="2062103"/>
          </a:xfrm>
          <a:prstGeom prst="rect">
            <a:avLst/>
          </a:prstGeom>
          <a:noFill/>
        </p:spPr>
        <p:txBody>
          <a:bodyPr wrap="square" rtlCol="0">
            <a:spAutoFit/>
          </a:bodyPr>
          <a:lstStyle/>
          <a:p>
            <a:r>
              <a:rPr lang="en-US" sz="3200" b="1" dirty="0"/>
              <a:t>Chance favors the prepared mind.</a:t>
            </a:r>
          </a:p>
          <a:p>
            <a:endParaRPr lang="en-US" sz="3200" dirty="0"/>
          </a:p>
          <a:p>
            <a:r>
              <a:rPr lang="en-US" sz="3200" i="1" dirty="0"/>
              <a:t>Louis Pasteur</a:t>
            </a:r>
          </a:p>
        </p:txBody>
      </p:sp>
      <p:sp>
        <p:nvSpPr>
          <p:cNvPr id="5" name="TextBox 4"/>
          <p:cNvSpPr txBox="1"/>
          <p:nvPr/>
        </p:nvSpPr>
        <p:spPr>
          <a:xfrm>
            <a:off x="4800600" y="3427412"/>
            <a:ext cx="4419600" cy="1323439"/>
          </a:xfrm>
          <a:prstGeom prst="rect">
            <a:avLst/>
          </a:prstGeom>
          <a:noFill/>
        </p:spPr>
        <p:txBody>
          <a:bodyPr wrap="square" rtlCol="0">
            <a:spAutoFit/>
          </a:bodyPr>
          <a:lstStyle/>
          <a:p>
            <a:r>
              <a:rPr lang="en-US" sz="2000" dirty="0"/>
              <a:t>Special thanks to </a:t>
            </a:r>
            <a:r>
              <a:rPr lang="en-US" sz="2000" b="1" i="1" dirty="0"/>
              <a:t>J.R. Simplot</a:t>
            </a:r>
            <a:r>
              <a:rPr lang="en-US" sz="2000" dirty="0"/>
              <a:t>, current mine owner, for permission to visit the site in 2018 and to share this success story.</a:t>
            </a:r>
          </a:p>
        </p:txBody>
      </p:sp>
      <p:sp>
        <p:nvSpPr>
          <p:cNvPr id="6" name="TextBox 5"/>
          <p:cNvSpPr txBox="1"/>
          <p:nvPr/>
        </p:nvSpPr>
        <p:spPr>
          <a:xfrm>
            <a:off x="2133600" y="6170612"/>
            <a:ext cx="2362200" cy="338554"/>
          </a:xfrm>
          <a:prstGeom prst="rect">
            <a:avLst/>
          </a:prstGeom>
          <a:noFill/>
        </p:spPr>
        <p:txBody>
          <a:bodyPr wrap="square" rtlCol="0">
            <a:spAutoFit/>
          </a:bodyPr>
          <a:lstStyle/>
          <a:p>
            <a:r>
              <a:rPr lang="en-US" i="1" dirty="0"/>
              <a:t>jim.gusek@linkan.biz </a:t>
            </a:r>
          </a:p>
        </p:txBody>
      </p:sp>
      <p:sp>
        <p:nvSpPr>
          <p:cNvPr id="7" name="TextBox 6"/>
          <p:cNvSpPr txBox="1"/>
          <p:nvPr/>
        </p:nvSpPr>
        <p:spPr>
          <a:xfrm>
            <a:off x="6172200" y="5670863"/>
            <a:ext cx="3740126" cy="338554"/>
          </a:xfrm>
          <a:prstGeom prst="rect">
            <a:avLst/>
          </a:prstGeom>
          <a:noFill/>
        </p:spPr>
        <p:txBody>
          <a:bodyPr wrap="none" rtlCol="0">
            <a:spAutoFit/>
          </a:bodyPr>
          <a:lstStyle/>
          <a:p>
            <a:r>
              <a:rPr lang="en-US" i="1" dirty="0"/>
              <a:t>BSchladweiler@bksenvironmental.com</a:t>
            </a:r>
          </a:p>
        </p:txBody>
      </p:sp>
    </p:spTree>
    <p:extLst>
      <p:ext uri="{BB962C8B-B14F-4D97-AF65-F5344CB8AC3E}">
        <p14:creationId xmlns:p14="http://schemas.microsoft.com/office/powerpoint/2010/main" val="140289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43000" y="684212"/>
            <a:ext cx="8001000" cy="5257800"/>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8194" name="Rectangle 2"/>
          <p:cNvSpPr>
            <a:spLocks noGrp="1" noChangeArrowheads="1"/>
          </p:cNvSpPr>
          <p:nvPr>
            <p:ph type="title"/>
          </p:nvPr>
        </p:nvSpPr>
        <p:spPr>
          <a:xfrm>
            <a:off x="2438400" y="0"/>
            <a:ext cx="5295900" cy="628650"/>
          </a:xfrm>
          <a:noFill/>
          <a:ln/>
        </p:spPr>
        <p:txBody>
          <a:bodyPr/>
          <a:lstStyle/>
          <a:p>
            <a:r>
              <a:rPr lang="en-US" dirty="0"/>
              <a:t>SITE LAYOUT</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19200" y="760412"/>
            <a:ext cx="7849040" cy="5029200"/>
          </a:xfrm>
        </p:spPr>
      </p:pic>
      <p:sp>
        <p:nvSpPr>
          <p:cNvPr id="8" name="Freeform 7"/>
          <p:cNvSpPr/>
          <p:nvPr/>
        </p:nvSpPr>
        <p:spPr bwMode="auto">
          <a:xfrm>
            <a:off x="2590799" y="1374772"/>
            <a:ext cx="3182155" cy="3197227"/>
          </a:xfrm>
          <a:custGeom>
            <a:avLst/>
            <a:gdLst>
              <a:gd name="connsiteX0" fmla="*/ 0 w 3305908"/>
              <a:gd name="connsiteY0" fmla="*/ 3059723 h 3059723"/>
              <a:gd name="connsiteX1" fmla="*/ 870438 w 3305908"/>
              <a:gd name="connsiteY1" fmla="*/ 2470638 h 3059723"/>
              <a:gd name="connsiteX2" fmla="*/ 1705708 w 3305908"/>
              <a:gd name="connsiteY2" fmla="*/ 1863969 h 3059723"/>
              <a:gd name="connsiteX3" fmla="*/ 2365131 w 3305908"/>
              <a:gd name="connsiteY3" fmla="*/ 1433146 h 3059723"/>
              <a:gd name="connsiteX4" fmla="*/ 3305908 w 3305908"/>
              <a:gd name="connsiteY4" fmla="*/ 0 h 3059723"/>
              <a:gd name="connsiteX0" fmla="*/ 0 w 3182155"/>
              <a:gd name="connsiteY0" fmla="*/ 3197227 h 3197227"/>
              <a:gd name="connsiteX1" fmla="*/ 870438 w 3182155"/>
              <a:gd name="connsiteY1" fmla="*/ 2608142 h 3197227"/>
              <a:gd name="connsiteX2" fmla="*/ 1705708 w 3182155"/>
              <a:gd name="connsiteY2" fmla="*/ 2001473 h 3197227"/>
              <a:gd name="connsiteX3" fmla="*/ 2365131 w 3182155"/>
              <a:gd name="connsiteY3" fmla="*/ 1570650 h 3197227"/>
              <a:gd name="connsiteX4" fmla="*/ 3182155 w 3182155"/>
              <a:gd name="connsiteY4" fmla="*/ 0 h 319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155" h="3197227">
                <a:moveTo>
                  <a:pt x="0" y="3197227"/>
                </a:moveTo>
                <a:lnTo>
                  <a:pt x="870438" y="2608142"/>
                </a:lnTo>
                <a:lnTo>
                  <a:pt x="1705708" y="2001473"/>
                </a:lnTo>
                <a:lnTo>
                  <a:pt x="2365131" y="1570650"/>
                </a:lnTo>
                <a:cubicBezTo>
                  <a:pt x="2678723" y="1092935"/>
                  <a:pt x="2868563" y="477715"/>
                  <a:pt x="3182155" y="0"/>
                </a:cubicBezTo>
              </a:path>
            </a:pathLst>
          </a:custGeom>
          <a:noFill/>
          <a:ln w="53975" cap="flat" cmpd="sng" algn="ctr">
            <a:solidFill>
              <a:schemeClr val="accent5">
                <a:lumMod val="7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cxnSp>
        <p:nvCxnSpPr>
          <p:cNvPr id="7" name="Straight Connector 6"/>
          <p:cNvCxnSpPr/>
          <p:nvPr/>
        </p:nvCxnSpPr>
        <p:spPr bwMode="auto">
          <a:xfrm>
            <a:off x="7315200" y="2741612"/>
            <a:ext cx="533400" cy="0"/>
          </a:xfrm>
          <a:prstGeom prst="line">
            <a:avLst/>
          </a:prstGeom>
          <a:noFill/>
          <a:ln w="53975" cap="flat" cmpd="sng" algn="ctr">
            <a:solidFill>
              <a:schemeClr val="accent5">
                <a:lumMod val="75000"/>
              </a:schemeClr>
            </a:solidFill>
            <a:prstDash val="sysDash"/>
            <a:round/>
            <a:headEnd type="none" w="med" len="med"/>
            <a:tailEnd type="none" w="med" len="med"/>
          </a:ln>
          <a:effectLst/>
        </p:spPr>
      </p:cxnSp>
      <p:sp>
        <p:nvSpPr>
          <p:cNvPr id="10" name="TextBox 9"/>
          <p:cNvSpPr txBox="1"/>
          <p:nvPr/>
        </p:nvSpPr>
        <p:spPr>
          <a:xfrm>
            <a:off x="7866361" y="2577738"/>
            <a:ext cx="990600" cy="600164"/>
          </a:xfrm>
          <a:prstGeom prst="rect">
            <a:avLst/>
          </a:prstGeom>
          <a:noFill/>
        </p:spPr>
        <p:txBody>
          <a:bodyPr wrap="square" rtlCol="0">
            <a:spAutoFit/>
          </a:bodyPr>
          <a:lstStyle/>
          <a:p>
            <a:r>
              <a:rPr lang="en-US" sz="1100" dirty="0">
                <a:solidFill>
                  <a:srgbClr val="002060"/>
                </a:solidFill>
                <a:latin typeface="+mn-lt"/>
              </a:rPr>
              <a:t>Relocated HWY 28 (2003?)</a:t>
            </a:r>
          </a:p>
        </p:txBody>
      </p:sp>
    </p:spTree>
    <p:extLst>
      <p:ext uri="{BB962C8B-B14F-4D97-AF65-F5344CB8AC3E}">
        <p14:creationId xmlns:p14="http://schemas.microsoft.com/office/powerpoint/2010/main" val="41226813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7" name="Picture 5" descr="#4"/>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635388" y="826943"/>
            <a:ext cx="8859247" cy="5847555"/>
          </a:xfrm>
          <a:noFill/>
          <a:ln/>
        </p:spPr>
      </p:pic>
      <p:sp>
        <p:nvSpPr>
          <p:cNvPr id="484355" name="Rectangle 3"/>
          <p:cNvSpPr>
            <a:spLocks noGrp="1" noChangeArrowheads="1"/>
          </p:cNvSpPr>
          <p:nvPr>
            <p:ph type="title"/>
          </p:nvPr>
        </p:nvSpPr>
        <p:spPr>
          <a:xfrm>
            <a:off x="670557" y="82229"/>
            <a:ext cx="8706891" cy="744714"/>
          </a:xfrm>
          <a:ln/>
        </p:spPr>
        <p:txBody>
          <a:bodyPr/>
          <a:lstStyle/>
          <a:p>
            <a:r>
              <a:rPr lang="en-US" sz="3909" dirty="0"/>
              <a:t>Seeps eroding vegetative cover soil</a:t>
            </a:r>
          </a:p>
        </p:txBody>
      </p:sp>
      <p:sp>
        <p:nvSpPr>
          <p:cNvPr id="2" name="Down Arrow 1"/>
          <p:cNvSpPr/>
          <p:nvPr/>
        </p:nvSpPr>
        <p:spPr bwMode="auto">
          <a:xfrm rot="3167939">
            <a:off x="5588672" y="2911622"/>
            <a:ext cx="304581" cy="1295400"/>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G Times (W1)" charset="0"/>
            </a:endParaRPr>
          </a:p>
        </p:txBody>
      </p:sp>
      <p:sp>
        <p:nvSpPr>
          <p:cNvPr id="3" name="TextBox 2"/>
          <p:cNvSpPr txBox="1"/>
          <p:nvPr/>
        </p:nvSpPr>
        <p:spPr>
          <a:xfrm>
            <a:off x="6381182" y="2754023"/>
            <a:ext cx="1924617" cy="584775"/>
          </a:xfrm>
          <a:prstGeom prst="rect">
            <a:avLst/>
          </a:prstGeom>
          <a:noFill/>
        </p:spPr>
        <p:txBody>
          <a:bodyPr wrap="square" rtlCol="0">
            <a:spAutoFit/>
          </a:bodyPr>
          <a:lstStyle/>
          <a:p>
            <a:r>
              <a:rPr lang="en-US" b="1" dirty="0">
                <a:solidFill>
                  <a:schemeClr val="bg1">
                    <a:lumMod val="20000"/>
                    <a:lumOff val="80000"/>
                  </a:schemeClr>
                </a:solidFill>
              </a:rPr>
              <a:t>SEEPAGE FROM PIT LAKE</a:t>
            </a:r>
          </a:p>
        </p:txBody>
      </p:sp>
    </p:spTree>
    <p:extLst>
      <p:ext uri="{BB962C8B-B14F-4D97-AF65-F5344CB8AC3E}">
        <p14:creationId xmlns:p14="http://schemas.microsoft.com/office/powerpoint/2010/main" val="123215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550275" cy="1116013"/>
          </a:xfrm>
        </p:spPr>
        <p:txBody>
          <a:bodyPr/>
          <a:lstStyle/>
          <a:p>
            <a:r>
              <a:rPr lang="en-US" dirty="0"/>
              <a:t>Mill and Tailings Basin 1994</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94978" y="1065212"/>
            <a:ext cx="8233160" cy="5541828"/>
          </a:xfrm>
        </p:spPr>
      </p:pic>
      <p:cxnSp>
        <p:nvCxnSpPr>
          <p:cNvPr id="5" name="Straight Arrow Connector 4"/>
          <p:cNvCxnSpPr/>
          <p:nvPr/>
        </p:nvCxnSpPr>
        <p:spPr bwMode="auto">
          <a:xfrm>
            <a:off x="5953626" y="4189412"/>
            <a:ext cx="2733174" cy="10668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5943600" y="4303712"/>
            <a:ext cx="838200" cy="6477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0" name="TextBox 9"/>
          <p:cNvSpPr txBox="1"/>
          <p:nvPr/>
        </p:nvSpPr>
        <p:spPr>
          <a:xfrm>
            <a:off x="5212825" y="4020135"/>
            <a:ext cx="990600" cy="338554"/>
          </a:xfrm>
          <a:prstGeom prst="rect">
            <a:avLst/>
          </a:prstGeom>
          <a:noFill/>
        </p:spPr>
        <p:txBody>
          <a:bodyPr wrap="square" rtlCol="0">
            <a:spAutoFit/>
          </a:bodyPr>
          <a:lstStyle/>
          <a:p>
            <a:r>
              <a:rPr lang="en-US" b="1" dirty="0"/>
              <a:t>Seeps</a:t>
            </a:r>
          </a:p>
        </p:txBody>
      </p:sp>
      <p:sp>
        <p:nvSpPr>
          <p:cNvPr id="11" name="TextBox 10"/>
          <p:cNvSpPr txBox="1"/>
          <p:nvPr/>
        </p:nvSpPr>
        <p:spPr>
          <a:xfrm>
            <a:off x="3200400" y="3897024"/>
            <a:ext cx="1524000" cy="584775"/>
          </a:xfrm>
          <a:prstGeom prst="rect">
            <a:avLst/>
          </a:prstGeom>
          <a:noFill/>
        </p:spPr>
        <p:txBody>
          <a:bodyPr wrap="square" rtlCol="0">
            <a:spAutoFit/>
          </a:bodyPr>
          <a:lstStyle/>
          <a:p>
            <a:pPr algn="ctr"/>
            <a:r>
              <a:rPr lang="en-US" b="1" dirty="0"/>
              <a:t>Partly Revegetated</a:t>
            </a:r>
          </a:p>
        </p:txBody>
      </p:sp>
      <p:cxnSp>
        <p:nvCxnSpPr>
          <p:cNvPr id="13" name="Straight Arrow Connector 12"/>
          <p:cNvCxnSpPr/>
          <p:nvPr/>
        </p:nvCxnSpPr>
        <p:spPr bwMode="auto">
          <a:xfrm flipH="1">
            <a:off x="3429000" y="4494212"/>
            <a:ext cx="304800" cy="2286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4191000" y="4418012"/>
            <a:ext cx="304800" cy="3048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TextBox 15"/>
          <p:cNvSpPr txBox="1"/>
          <p:nvPr/>
        </p:nvSpPr>
        <p:spPr>
          <a:xfrm>
            <a:off x="3733800" y="5408612"/>
            <a:ext cx="1828800" cy="338554"/>
          </a:xfrm>
          <a:prstGeom prst="rect">
            <a:avLst/>
          </a:prstGeom>
          <a:noFill/>
        </p:spPr>
        <p:txBody>
          <a:bodyPr wrap="square" rtlCol="0">
            <a:spAutoFit/>
          </a:bodyPr>
          <a:lstStyle/>
          <a:p>
            <a:pPr algn="ctr"/>
            <a:r>
              <a:rPr lang="en-US" dirty="0">
                <a:solidFill>
                  <a:schemeClr val="bg2">
                    <a:lumMod val="20000"/>
                    <a:lumOff val="80000"/>
                  </a:schemeClr>
                </a:solidFill>
              </a:rPr>
              <a:t>Exposed Tailings</a:t>
            </a:r>
          </a:p>
        </p:txBody>
      </p:sp>
      <p:sp>
        <p:nvSpPr>
          <p:cNvPr id="17" name="TextBox 16"/>
          <p:cNvSpPr txBox="1"/>
          <p:nvPr/>
        </p:nvSpPr>
        <p:spPr>
          <a:xfrm>
            <a:off x="1143000" y="6170612"/>
            <a:ext cx="5486401" cy="338554"/>
          </a:xfrm>
          <a:prstGeom prst="rect">
            <a:avLst/>
          </a:prstGeom>
          <a:noFill/>
        </p:spPr>
        <p:txBody>
          <a:bodyPr wrap="square" rtlCol="0">
            <a:spAutoFit/>
          </a:bodyPr>
          <a:lstStyle/>
          <a:p>
            <a:r>
              <a:rPr lang="en-US" b="1" dirty="0"/>
              <a:t>Tailings Pond discharging through decant tower</a:t>
            </a:r>
          </a:p>
        </p:txBody>
      </p:sp>
    </p:spTree>
    <p:extLst>
      <p:ext uri="{BB962C8B-B14F-4D97-AF65-F5344CB8AC3E}">
        <p14:creationId xmlns:p14="http://schemas.microsoft.com/office/powerpoint/2010/main" val="291205803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EFF8F"/>
      </a:lt1>
      <a:dk2>
        <a:srgbClr val="000000"/>
      </a:dk2>
      <a:lt2>
        <a:srgbClr val="919191"/>
      </a:lt2>
      <a:accent1>
        <a:srgbClr val="618FFD"/>
      </a:accent1>
      <a:accent2>
        <a:srgbClr val="00AE00"/>
      </a:accent2>
      <a:accent3>
        <a:srgbClr val="FEFFC6"/>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G Times (W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G Times (W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1865</Words>
  <Application>Microsoft Office PowerPoint</Application>
  <PresentationFormat>Custom</PresentationFormat>
  <Paragraphs>273</Paragraphs>
  <Slides>65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CG Times (W1)</vt:lpstr>
      <vt:lpstr>Comic Sans MS</vt:lpstr>
      <vt:lpstr>Times New Roman</vt:lpstr>
      <vt:lpstr>Default Design</vt:lpstr>
      <vt:lpstr>TAILINGS BASIN RECLAMATION ATLANTIC CITY IRON MINE, WYOMING</vt:lpstr>
      <vt:lpstr>Site Location</vt:lpstr>
      <vt:lpstr>SITE HISTORY</vt:lpstr>
      <vt:lpstr>Site Environment</vt:lpstr>
      <vt:lpstr>SITE SPECIFIC PROBLEMS Prior to Reclamation</vt:lpstr>
      <vt:lpstr>Challenges</vt:lpstr>
      <vt:lpstr>SITE LAYOUT</vt:lpstr>
      <vt:lpstr>Seeps eroding vegetative cover soil</vt:lpstr>
      <vt:lpstr>Mill and Tailings Basin 1994</vt:lpstr>
      <vt:lpstr>WY AML’s Responsibilities</vt:lpstr>
      <vt:lpstr>INITIAL PROJECT GOALS</vt:lpstr>
      <vt:lpstr>PRE-DESIGN INVESTIGATIONS</vt:lpstr>
      <vt:lpstr>General Reclamation</vt:lpstr>
      <vt:lpstr>RECLAMATION PLAN</vt:lpstr>
      <vt:lpstr>Site Features prior to Fall 1997 Seeding</vt:lpstr>
      <vt:lpstr>Reclamation Plan Specifics</vt:lpstr>
      <vt:lpstr>SOIL AMENDMENTS</vt:lpstr>
      <vt:lpstr>Fertilizer</vt:lpstr>
      <vt:lpstr>Mulching</vt:lpstr>
      <vt:lpstr>Seed Mix – Drill Rate</vt:lpstr>
      <vt:lpstr>Fencing</vt:lpstr>
      <vt:lpstr>CONSTRUCTION SCHEDULE</vt:lpstr>
      <vt:lpstr>Tree Planting</vt:lpstr>
      <vt:lpstr>Reclamation Sequence</vt:lpstr>
      <vt:lpstr>Reclamation Project Areas/Phases</vt:lpstr>
      <vt:lpstr>SITE LAYOUT</vt:lpstr>
      <vt:lpstr>Challenges</vt:lpstr>
      <vt:lpstr>Iron Lake to Tailings Pond Spillway</vt:lpstr>
      <vt:lpstr>French Drains (more seep control)</vt:lpstr>
      <vt:lpstr>Closure of Lower Diversion Canal/Old Spillway</vt:lpstr>
      <vt:lpstr>New Tailings Basin Spillway</vt:lpstr>
      <vt:lpstr>Tailings Basin  Post-Construction</vt:lpstr>
      <vt:lpstr>Tailings Basin + 2 yrs.</vt:lpstr>
      <vt:lpstr>Tree Planting Assessment on Tailings Basin</vt:lpstr>
      <vt:lpstr>PowerPoint Presentation</vt:lpstr>
      <vt:lpstr>Overall Statistics</vt:lpstr>
      <vt:lpstr>Big Sagebrush – NE of tailings basin</vt:lpstr>
      <vt:lpstr>Reclamation Project Areas/Phases</vt:lpstr>
      <vt:lpstr>Bridge Abutment (Highway Hazard) Removal</vt:lpstr>
      <vt:lpstr>Hazards</vt:lpstr>
      <vt:lpstr>Bridge Abutment Removal</vt:lpstr>
      <vt:lpstr>Reclamation Project Areas/Phases</vt:lpstr>
      <vt:lpstr>SITE LAYOUT</vt:lpstr>
      <vt:lpstr>Considerations</vt:lpstr>
      <vt:lpstr>Waste Rock Reclamation (Phase 2)</vt:lpstr>
      <vt:lpstr>PowerPoint Presentation</vt:lpstr>
      <vt:lpstr>Incorporating Soil Amendments and Fertilizers</vt:lpstr>
      <vt:lpstr>PowerPoint Presentation</vt:lpstr>
      <vt:lpstr>PowerPoint Presentation</vt:lpstr>
      <vt:lpstr>Reclamation Project Areas/Phases</vt:lpstr>
      <vt:lpstr>SITE LAYOUT</vt:lpstr>
      <vt:lpstr>Railroad Fills Removed/Breached</vt:lpstr>
      <vt:lpstr>PowerPoint Presentation</vt:lpstr>
      <vt:lpstr>Post Seeding Followup</vt:lpstr>
      <vt:lpstr>AML Site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Contractor Monitoring</vt:lpstr>
      <vt:lpstr>Summary – Observations and Lessons Learned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TAILINGS BASIN RECLAMATION ATLANTIC CITY IRON MINE, WYOMING</dc:title>
  <dc:creator>Garret Hecker</dc:creator>
  <cp:lastModifiedBy>Kevin Wolter</cp:lastModifiedBy>
  <cp:revision>83</cp:revision>
  <dcterms:created xsi:type="dcterms:W3CDTF">2019-03-11T16:40:35Z</dcterms:created>
  <dcterms:modified xsi:type="dcterms:W3CDTF">2019-06-17T18:15:16Z</dcterms:modified>
</cp:coreProperties>
</file>