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3" r:id="rId1"/>
  </p:sldMasterIdLst>
  <p:notesMasterIdLst>
    <p:notesMasterId r:id="rId49"/>
  </p:notesMasterIdLst>
  <p:sldIdLst>
    <p:sldId id="415" r:id="rId2"/>
    <p:sldId id="472" r:id="rId3"/>
    <p:sldId id="366" r:id="rId4"/>
    <p:sldId id="423" r:id="rId5"/>
    <p:sldId id="427" r:id="rId6"/>
    <p:sldId id="439" r:id="rId7"/>
    <p:sldId id="471" r:id="rId8"/>
    <p:sldId id="442" r:id="rId9"/>
    <p:sldId id="443" r:id="rId10"/>
    <p:sldId id="444" r:id="rId11"/>
    <p:sldId id="445" r:id="rId12"/>
    <p:sldId id="446" r:id="rId13"/>
    <p:sldId id="447" r:id="rId14"/>
    <p:sldId id="458" r:id="rId15"/>
    <p:sldId id="463" r:id="rId16"/>
    <p:sldId id="432" r:id="rId17"/>
    <p:sldId id="433" r:id="rId18"/>
    <p:sldId id="434" r:id="rId19"/>
    <p:sldId id="435" r:id="rId20"/>
    <p:sldId id="436" r:id="rId21"/>
    <p:sldId id="437" r:id="rId22"/>
    <p:sldId id="438" r:id="rId23"/>
    <p:sldId id="450" r:id="rId24"/>
    <p:sldId id="451" r:id="rId25"/>
    <p:sldId id="452" r:id="rId26"/>
    <p:sldId id="473" r:id="rId27"/>
    <p:sldId id="453" r:id="rId28"/>
    <p:sldId id="418" r:id="rId29"/>
    <p:sldId id="462" r:id="rId30"/>
    <p:sldId id="454" r:id="rId31"/>
    <p:sldId id="456" r:id="rId32"/>
    <p:sldId id="448" r:id="rId33"/>
    <p:sldId id="464" r:id="rId34"/>
    <p:sldId id="465" r:id="rId35"/>
    <p:sldId id="466" r:id="rId36"/>
    <p:sldId id="467" r:id="rId37"/>
    <p:sldId id="468" r:id="rId38"/>
    <p:sldId id="469" r:id="rId39"/>
    <p:sldId id="412" r:id="rId40"/>
    <p:sldId id="362" r:id="rId41"/>
    <p:sldId id="405" r:id="rId42"/>
    <p:sldId id="341" r:id="rId43"/>
    <p:sldId id="340" r:id="rId44"/>
    <p:sldId id="411" r:id="rId45"/>
    <p:sldId id="335" r:id="rId46"/>
    <p:sldId id="331" r:id="rId47"/>
    <p:sldId id="422" r:id="rId48"/>
  </p:sldIdLst>
  <p:sldSz cx="9144000" cy="6858000" type="screen4x3"/>
  <p:notesSz cx="6858000" cy="91805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91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6633"/>
    <a:srgbClr val="FF0000"/>
    <a:srgbClr val="9999FF"/>
    <a:srgbClr val="66FFFF"/>
    <a:srgbClr val="CC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7" autoAdjust="0"/>
    <p:restoredTop sz="86406" autoAdjust="0"/>
  </p:normalViewPr>
  <p:slideViewPr>
    <p:cSldViewPr>
      <p:cViewPr varScale="1">
        <p:scale>
          <a:sx n="95" d="100"/>
          <a:sy n="95" d="100"/>
        </p:scale>
        <p:origin x="158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552"/>
    </p:cViewPr>
    <p:sldLst>
      <p:sld r:id="rId1" collapse="1"/>
      <p:sld r:id="rId2" collapse="1"/>
      <p:sld r:id="rId3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36" d="100"/>
          <a:sy n="36" d="100"/>
        </p:scale>
        <p:origin x="-1434" y="-78"/>
      </p:cViewPr>
      <p:guideLst>
        <p:guide orient="horz" pos="2891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4.xml"/><Relationship Id="rId2" Type="http://schemas.openxmlformats.org/officeDocument/2006/relationships/slide" Target="slides/slide39.xml"/><Relationship Id="rId1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1AE3DF31-17EE-4C9C-AAD7-C4D9E44DD40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0D1151C0-470C-4D18-B71F-AC39F7EBD52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5063" y="688975"/>
            <a:ext cx="4589462" cy="344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5AD54098-386B-4277-A212-A89072ED14E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60863"/>
            <a:ext cx="5029200" cy="413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22976A38-FDA9-4BF6-936E-48A31FA7061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1725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143EE127-789D-49F7-BCDD-890B5A67F3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721725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EB22BC1D-37C9-4827-BBD4-0CEEADC364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Area C Office Rosebud Mine 2019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8EFA2FF-C59A-4CBE-8F9C-05650F497981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Area C north May 2019.  Note Love Lace Rock and Petro City and no soil field for shrub establishment.  Note county road and c complex. View from the west.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F92DD8B-CDBA-4612-A914-4321340AD292}" type="slidenum">
              <a:rPr lang="en-US" altLang="en-US" sz="1200" smtClean="0"/>
              <a:pPr/>
              <a:t>17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View toward NE. Note crop land (alfalfa).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3C75B70-7EBA-4E7C-A225-39218B550130}" type="slidenum">
              <a:rPr lang="en-US" altLang="en-US" sz="1200" smtClean="0"/>
              <a:pPr/>
              <a:t>18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View to the North. Note Love Lace Homestead.  One thing in common on home steads in surrounding area?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9C9CDFB-8A21-4BDA-925B-8ECC97856F02}" type="slidenum">
              <a:rPr lang="en-US" altLang="en-US" sz="1200" smtClean="0"/>
              <a:pPr/>
              <a:t>19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View north west.  Tribs forming.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2EDC9A0-B179-4A52-8B63-822EA3A42101}" type="slidenum">
              <a:rPr lang="en-US" altLang="en-US" sz="1200" smtClean="0"/>
              <a:pPr/>
              <a:t>20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View west. Tribs and high wall tie in.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A00F2A5-308A-49D9-AB4F-291A9B46F20F}" type="slidenum">
              <a:rPr lang="en-US" altLang="en-US" sz="1200" smtClean="0"/>
              <a:pPr/>
              <a:t>21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View SW. Tribs forming. County Road.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014AAAD-2F9F-4A55-943A-DDFC726D0A42}" type="slidenum">
              <a:rPr lang="en-US" altLang="en-US" sz="1200" smtClean="0"/>
              <a:pPr/>
              <a:t>22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CN swale with no soil and sage brush establishment from seed mix.  Luck?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C55768E-4BBB-4AD5-97D6-F204459708EC}" type="slidenum">
              <a:rPr lang="en-US" altLang="en-US" sz="1200" smtClean="0"/>
              <a:pPr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Vertical walls in HW reduction.  In our area C permit we can leave these steep features.</a:t>
            </a: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91C4A85-C4CC-41E2-A7C7-9FA0599BCAEC}" type="slidenum">
              <a:rPr lang="en-US" altLang="en-US" sz="1200" smtClean="0"/>
              <a:pPr/>
              <a:t>24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View of tie in to undisturbed.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6A70239-972D-4645-898A-48735C555A82}" type="slidenum">
              <a:rPr lang="en-US" altLang="en-US" sz="1200" smtClean="0"/>
              <a:pPr/>
              <a:t>25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Area C thin breaks.  Replica feature.  Ridge tops with thin soils in SE MT.</a:t>
            </a: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12AA89E-3DFD-43AF-BFC3-F25F3C7A037C}" type="slidenum">
              <a:rPr lang="en-US" altLang="en-US" sz="1200" smtClean="0"/>
              <a:pPr/>
              <a:t>26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Area E permitted in Mid 1970’s, mining completed in late 80’s and final reclamation completed in 2004.</a:t>
            </a: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9FFC9D9-AF10-48B5-BCE4-024A66D74A6A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Castle Rock Post Office/Rec Hall.  Worked with regulatory agencies BLM , DEQ , Land owner GNP.  Listed as historical site.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560B24B-04BD-4772-B86F-A590AFA0296F}" type="slidenum">
              <a:rPr lang="en-US" altLang="en-US" sz="1200" smtClean="0"/>
              <a:pPr/>
              <a:t>27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Area Mined out.  High over burden and diverse topography.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92D44DA-8195-47B9-8440-46674C244DBE}" type="slidenum">
              <a:rPr lang="en-US" altLang="en-US" sz="1200" smtClean="0"/>
              <a:pPr/>
              <a:t>28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Area D Special Project Field Map.  Final pit reclamation.</a:t>
            </a:r>
          </a:p>
          <a:p>
            <a:r>
              <a:rPr lang="en-US" altLang="en-US"/>
              <a:t>Explain soil deficit solution.  Single lift, haul road scoria, sub-soil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EA640E3-7D7F-454C-92E0-8354D714924C}" type="slidenum">
              <a:rPr lang="en-US" altLang="en-US" sz="1200" smtClean="0"/>
              <a:pPr/>
              <a:t>29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Area D Time Lapse Video 1998-2013</a:t>
            </a: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7EECC06-D974-4DE7-937A-E8FABF7677BD}" type="slidenum">
              <a:rPr lang="en-US" altLang="en-US" sz="1200" smtClean="0"/>
              <a:pPr/>
              <a:t>30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Drone Footage by Chris Oswald-apologies for first time footage.</a:t>
            </a:r>
          </a:p>
          <a:p>
            <a:r>
              <a:rPr lang="en-US" altLang="en-US"/>
              <a:t>2016 reclaimed and planted. View from east to west.</a:t>
            </a: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3EFE878-AFF4-49A9-989D-122BFE61D824}" type="slidenum">
              <a:rPr lang="en-US" altLang="en-US" sz="1200" smtClean="0"/>
              <a:pPr/>
              <a:t>31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Area D Drone by Seth May 2019. Special project area. View from west.</a:t>
            </a: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BFF4869-B6A5-4D04-907F-AE1365C90A63}" type="slidenum">
              <a:rPr lang="en-US" altLang="en-US" sz="1200" smtClean="0"/>
              <a:pPr/>
              <a:t>32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Area D haul road rec and post mine 2 track.  Note Pre law features on left.</a:t>
            </a: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7815747-A400-4162-AED0-9D9FA652CD86}" type="slidenum">
              <a:rPr lang="en-US" altLang="en-US" sz="1200" smtClean="0"/>
              <a:pPr/>
              <a:t>33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Area D. Note small depressions and pond with over flow drainage.</a:t>
            </a: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CA78395-92AD-412C-A7E2-4CD8619069DD}" type="slidenum">
              <a:rPr lang="en-US" altLang="en-US" sz="1200" smtClean="0"/>
              <a:pPr/>
              <a:t>34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Area D significant drainages.  DEQ had input. </a:t>
            </a: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E9E5C1F-0E61-4940-B235-F4901FE68C2E}" type="slidenum">
              <a:rPr lang="en-US" altLang="en-US" sz="1200" smtClean="0"/>
              <a:pPr/>
              <a:t>35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Note scoria field from haul road.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88F370F-D659-4C57-BA1A-CC4AD7BDFD35}" type="slidenum">
              <a:rPr lang="en-US" altLang="en-US" sz="1200" smtClean="0"/>
              <a:pPr/>
              <a:t>36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Pre Law</a:t>
            </a: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3AFB0BA-8BAE-4EF3-911B-0B795082227C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Reclamation tie in with permanent ponds.  Great for post mine land use wildlife and grazing.</a:t>
            </a: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D5960A1-F31C-439A-833D-FB95F8476E68}" type="slidenum">
              <a:rPr lang="en-US" altLang="en-US" sz="1200" smtClean="0"/>
              <a:pPr/>
              <a:t>37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Reclamation tie in to steeper slopes.  Note topo diversity.</a:t>
            </a: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BD8A51D-5AE7-4E87-A5F4-9A6A9C791FE0}" type="slidenum">
              <a:rPr lang="en-US" altLang="en-US" sz="1200" smtClean="0"/>
              <a:pPr/>
              <a:t>38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Uniform slope on high wall tie in.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580BCBD-2003-4E39-9800-C07D9E1CDF36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Area E diversity in High Wall tie in.</a:t>
            </a: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44EF57A-DE27-45A5-9822-E87F1B3F5A88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Area E vertical high wall.  View from east.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920DDFE-1B56-43E3-8397-0655633A16FE}" type="slidenum">
              <a:rPr lang="en-US" altLang="en-US" sz="1200" smtClean="0"/>
              <a:pPr/>
              <a:t>11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Area E high wall reclamation. View from the north.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68F0374-1A93-45A0-A54B-B778CEF2D23C}" type="slidenum">
              <a:rPr lang="en-US" altLang="en-US" sz="1200" smtClean="0"/>
              <a:pPr/>
              <a:t>12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Rill/Gully next to two track.  Came up with plan while on DEQ insp with Julian Calabrease.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A79EC9D-CA52-4DF7-8495-6DA6EF0E46F8}" type="slidenum">
              <a:rPr lang="en-US" altLang="en-US" sz="1200" smtClean="0"/>
              <a:pPr/>
              <a:t>13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Area C North Time Lapse Video.  Bulk of Reclamation completed 2005-2010.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61746CF-ACA1-4D3A-8C98-2E47D31E1367}" type="slidenum">
              <a:rPr lang="en-US" altLang="en-US" sz="1200" smtClean="0"/>
              <a:pPr/>
              <a:t>16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39" descr="C:\Documents and Settings\josborne\My Documents\My Webs\WECO_WEB\images\wire1.gi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3352800"/>
            <a:ext cx="578326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40" descr="C:\Documents and Settings\josborne\My Documents\My Webs\WECO_WEB\images\wire1.gi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578326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41" descr="C:\Documents and Settings\josborne\My Documents\My Webs\WECO_WEB\images\buff1A.gif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524000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6" name="Rectangle 1034">
            <a:extLst>
              <a:ext uri="{FF2B5EF4-FFF2-40B4-BE49-F238E27FC236}">
                <a16:creationId xmlns:a16="http://schemas.microsoft.com/office/drawing/2014/main" id="{E5BF7E8A-5C42-45C8-89C6-84859D364CF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465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6" name="Rectangle 1035">
            <a:extLst>
              <a:ext uri="{FF2B5EF4-FFF2-40B4-BE49-F238E27FC236}">
                <a16:creationId xmlns:a16="http://schemas.microsoft.com/office/drawing/2014/main" id="{2D7EFF72-DCFD-4AE7-8A58-9D7B9BD91A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036">
            <a:extLst>
              <a:ext uri="{FF2B5EF4-FFF2-40B4-BE49-F238E27FC236}">
                <a16:creationId xmlns:a16="http://schemas.microsoft.com/office/drawing/2014/main" id="{BD36EE0C-6D69-4A2F-AC60-6531DA8BE6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7">
            <a:extLst>
              <a:ext uri="{FF2B5EF4-FFF2-40B4-BE49-F238E27FC236}">
                <a16:creationId xmlns:a16="http://schemas.microsoft.com/office/drawing/2014/main" id="{582B0F4D-ACF9-4935-B341-CD52E191FB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0D560CE-0A79-4856-84BC-6F98754886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2553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5F225-3C89-4298-BCA4-D2F8CFDA3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6F2861-3723-41A0-89EA-010084A6A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0C7BEB-DF41-4265-BBD6-6A475C122B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AA5805-8E21-4A65-B726-0A3ABFF4E0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9" descr="Large confetti">
            <a:extLst>
              <a:ext uri="{FF2B5EF4-FFF2-40B4-BE49-F238E27FC236}">
                <a16:creationId xmlns:a16="http://schemas.microsoft.com/office/drawing/2014/main" id="{764A1A40-3433-44EE-A54B-9404053CA2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62963-59EA-480D-94B8-740064D94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3148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3DE011-C8B3-40DF-8E7D-5C2139ED22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21488" y="284163"/>
            <a:ext cx="20447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F515C1-F5E0-44F8-9761-33D20ADE6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284163"/>
            <a:ext cx="5983288" cy="58118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0C7BEB-DF41-4265-BBD6-6A475C122B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AA5805-8E21-4A65-B726-0A3ABFF4E0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9" descr="Large confetti">
            <a:extLst>
              <a:ext uri="{FF2B5EF4-FFF2-40B4-BE49-F238E27FC236}">
                <a16:creationId xmlns:a16="http://schemas.microsoft.com/office/drawing/2014/main" id="{764A1A40-3433-44EE-A54B-9404053CA2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36DF7-0696-4212-8C85-CE20C90390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9422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25A41-286C-4098-90A8-33992006F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D89C2-FD36-4E93-BC6B-1F73CD4C8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0C7BEB-DF41-4265-BBD6-6A475C122B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AA5805-8E21-4A65-B726-0A3ABFF4E0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9" descr="Large confetti">
            <a:extLst>
              <a:ext uri="{FF2B5EF4-FFF2-40B4-BE49-F238E27FC236}">
                <a16:creationId xmlns:a16="http://schemas.microsoft.com/office/drawing/2014/main" id="{764A1A40-3433-44EE-A54B-9404053CA2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36297-BC94-4735-B89D-6D78C82913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4776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E4A6D-271A-410F-B864-71D677BE7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D2762-8AD0-4DEA-9321-95CB9512F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0C7BEB-DF41-4265-BBD6-6A475C122B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AA5805-8E21-4A65-B726-0A3ABFF4E0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9" descr="Large confetti">
            <a:extLst>
              <a:ext uri="{FF2B5EF4-FFF2-40B4-BE49-F238E27FC236}">
                <a16:creationId xmlns:a16="http://schemas.microsoft.com/office/drawing/2014/main" id="{764A1A40-3433-44EE-A54B-9404053CA2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5103E-15F8-4716-BD90-559DDC9666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2077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BD294-D9F6-4652-9E1C-363DC6304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A1921-4FD3-4238-BF85-3DF3E988D5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91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E3961E-53E3-45AD-A502-1287FF5A4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91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0C7BEB-DF41-4265-BBD6-6A475C122B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AA5805-8E21-4A65-B726-0A3ABFF4E0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9" descr="Large confetti">
            <a:extLst>
              <a:ext uri="{FF2B5EF4-FFF2-40B4-BE49-F238E27FC236}">
                <a16:creationId xmlns:a16="http://schemas.microsoft.com/office/drawing/2014/main" id="{764A1A40-3433-44EE-A54B-9404053CA2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B4C35-DF2E-491B-85F0-06A0AE9020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161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D01EF-4675-4A80-A0FC-8FCDE96E2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A951A-0562-4900-9034-94695BE90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924730-B23E-40FA-81F6-EEF810617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84E953-8346-4CE2-B16E-7187F5E0B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6790C7-78AA-459B-9197-55BBED6D37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80C7BEB-DF41-4265-BBD6-6A475C122B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DAA5805-8E21-4A65-B726-0A3ABFF4E0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9" descr="Large confetti">
            <a:extLst>
              <a:ext uri="{FF2B5EF4-FFF2-40B4-BE49-F238E27FC236}">
                <a16:creationId xmlns:a16="http://schemas.microsoft.com/office/drawing/2014/main" id="{764A1A40-3433-44EE-A54B-9404053CA2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28D8F-1472-43D8-94FB-D07A5D5193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7346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41DA6-8ABD-4DCA-BAC9-2A53FC5C0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80C7BEB-DF41-4265-BBD6-6A475C122B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DAA5805-8E21-4A65-B726-0A3ABFF4E0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9" descr="Large confetti">
            <a:extLst>
              <a:ext uri="{FF2B5EF4-FFF2-40B4-BE49-F238E27FC236}">
                <a16:creationId xmlns:a16="http://schemas.microsoft.com/office/drawing/2014/main" id="{764A1A40-3433-44EE-A54B-9404053CA2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8B0B7-6380-498B-A8E3-B5ACB90D01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4166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80C7BEB-DF41-4265-BBD6-6A475C122B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DAA5805-8E21-4A65-B726-0A3ABFF4E0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9" descr="Large confetti">
            <a:extLst>
              <a:ext uri="{FF2B5EF4-FFF2-40B4-BE49-F238E27FC236}">
                <a16:creationId xmlns:a16="http://schemas.microsoft.com/office/drawing/2014/main" id="{764A1A40-3433-44EE-A54B-9404053CA2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335F2-F7BF-4FDA-9485-A4C7DF76DC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8245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A367B-5C37-4962-BD9D-2923C2DA2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32925-D28E-45D6-979D-AD538F43B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F90A13-B44F-4EA7-9711-35753CD123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0C7BEB-DF41-4265-BBD6-6A475C122B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AA5805-8E21-4A65-B726-0A3ABFF4E0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9" descr="Large confetti">
            <a:extLst>
              <a:ext uri="{FF2B5EF4-FFF2-40B4-BE49-F238E27FC236}">
                <a16:creationId xmlns:a16="http://schemas.microsoft.com/office/drawing/2014/main" id="{764A1A40-3433-44EE-A54B-9404053CA2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B5E67-E351-4DCD-A97A-27C32C2625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6463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0EA86-416D-4549-AF21-7C106BADD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DA556C-0AB8-4A6A-A65A-5D0484299D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F2A42B-D2BB-4347-8FB2-EB1F7EAF2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0C7BEB-DF41-4265-BBD6-6A475C122B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AA5805-8E21-4A65-B726-0A3ABFF4E0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9" descr="Large confetti">
            <a:extLst>
              <a:ext uri="{FF2B5EF4-FFF2-40B4-BE49-F238E27FC236}">
                <a16:creationId xmlns:a16="http://schemas.microsoft.com/office/drawing/2014/main" id="{764A1A40-3433-44EE-A54B-9404053CA2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0F408-6ABF-41F1-844D-E1C3E05607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1792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 descr="Large confetti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28416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1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05000"/>
            <a:ext cx="77724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18116" name="Rectangle 4">
            <a:extLst>
              <a:ext uri="{FF2B5EF4-FFF2-40B4-BE49-F238E27FC236}">
                <a16:creationId xmlns:a16="http://schemas.microsoft.com/office/drawing/2014/main" id="{C80C7BEB-DF41-4265-BBD6-6A475C122BE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18117" name="Rectangle 5">
            <a:extLst>
              <a:ext uri="{FF2B5EF4-FFF2-40B4-BE49-F238E27FC236}">
                <a16:creationId xmlns:a16="http://schemas.microsoft.com/office/drawing/2014/main" id="{0DAA5805-8E21-4A65-B726-0A3ABFF4E08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18121" name="Rectangle 9" descr="Large confetti">
            <a:extLst>
              <a:ext uri="{FF2B5EF4-FFF2-40B4-BE49-F238E27FC236}">
                <a16:creationId xmlns:a16="http://schemas.microsoft.com/office/drawing/2014/main" id="{764A1A40-3433-44EE-A54B-9404053CA2C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16900" y="6248400"/>
            <a:ext cx="533400" cy="6096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A08544E-99C6-49E8-830B-BA031BB103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vwa-fs\data\AutoCAD\Videos\CN%20Start%20to%20Finish.wmv" TargetMode="Externa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vwa-fs\data\AutoCAD\Videos\Area%20D%20rec%201998-2013.wmv" TargetMode="Externa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vwa-fs\data\AutoCAD\Personal%20Directory\Rich\VIdeo\D%20ASMR1%20vid_0.mp4" TargetMode="Externa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vwa-fs\data\AutoCAD\Reclamation\Videos\D%202019-05-30\Area%20D%20Drone%202019.MOV" TargetMode="Externa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1.png"/><Relationship Id="rId4" Type="http://schemas.openxmlformats.org/officeDocument/2006/relationships/oleObject" Target="../embeddings/oleObject1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WCC Log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3088" y="381000"/>
            <a:ext cx="545782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3088" y="4692650"/>
            <a:ext cx="5457825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1"/>
          <p:cNvSpPr txBox="1">
            <a:spLocks noChangeArrowheads="1"/>
          </p:cNvSpPr>
          <p:nvPr/>
        </p:nvSpPr>
        <p:spPr bwMode="auto">
          <a:xfrm>
            <a:off x="2057400" y="6096000"/>
            <a:ext cx="5402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sz="2400"/>
              <a:t>Richard Spang     Sr. Scientific Specialist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6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               Area C North </a:t>
            </a:r>
          </a:p>
        </p:txBody>
      </p:sp>
      <p:sp>
        <p:nvSpPr>
          <p:cNvPr id="26627" name="Rectangle 1027">
            <a:extLst>
              <a:ext uri="{FF2B5EF4-FFF2-40B4-BE49-F238E27FC236}">
                <a16:creationId xmlns:a16="http://schemas.microsoft.com/office/drawing/2014/main" id="{693F5B2A-A48A-49F4-B430-723CF8D206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Time Lapse Video</a:t>
            </a:r>
          </a:p>
          <a:p>
            <a:pPr eaLnBrk="1" hangingPunct="1">
              <a:defRPr/>
            </a:pPr>
            <a:r>
              <a:rPr lang="en-US" altLang="en-US" dirty="0"/>
              <a:t>Tributaries </a:t>
            </a:r>
          </a:p>
          <a:p>
            <a:pPr eaLnBrk="1" hangingPunct="1">
              <a:defRPr/>
            </a:pPr>
            <a:r>
              <a:rPr lang="en-US" altLang="en-US" dirty="0"/>
              <a:t>High Wall Reclamation</a:t>
            </a:r>
          </a:p>
          <a:p>
            <a:pPr eaLnBrk="1" hangingPunct="1">
              <a:defRPr/>
            </a:pPr>
            <a:r>
              <a:rPr lang="en-US" altLang="en-US" dirty="0"/>
              <a:t>Shrub Establishment</a:t>
            </a:r>
          </a:p>
          <a:p>
            <a:pPr eaLnBrk="1" hangingPunct="1">
              <a:defRPr/>
            </a:pPr>
            <a:r>
              <a:rPr lang="en-US" altLang="en-US" dirty="0"/>
              <a:t>Special Projects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dirty="0"/>
          </a:p>
          <a:p>
            <a:pPr eaLnBrk="1" hangingPunct="1">
              <a:defRPr/>
            </a:pPr>
            <a:endParaRPr lang="en-US" altLang="en-US" dirty="0"/>
          </a:p>
          <a:p>
            <a:pPr marL="0" indent="0" eaLnBrk="1" hangingPunct="1">
              <a:buFontTx/>
              <a:buNone/>
              <a:defRPr/>
            </a:pPr>
            <a:endParaRPr lang="en-US" altLang="en-US" dirty="0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N Start to Finish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95400"/>
            <a:ext cx="3810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/>
              <a:t> Area C Environmental &amp; Engineering Office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676400"/>
            <a:ext cx="5486400" cy="47244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en-US" altLang="en-US">
              <a:cs typeface="Times New Roman" panose="02020603050405020304" pitchFamily="18" charset="0"/>
            </a:endParaRP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5486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543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26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                 Area D </a:t>
            </a:r>
          </a:p>
        </p:txBody>
      </p:sp>
      <p:sp>
        <p:nvSpPr>
          <p:cNvPr id="26627" name="Rectangle 1027">
            <a:extLst>
              <a:ext uri="{FF2B5EF4-FFF2-40B4-BE49-F238E27FC236}">
                <a16:creationId xmlns:a16="http://schemas.microsoft.com/office/drawing/2014/main" id="{693F5B2A-A48A-49F4-B430-723CF8D206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Time Lapse Video</a:t>
            </a:r>
          </a:p>
          <a:p>
            <a:pPr eaLnBrk="1" hangingPunct="1">
              <a:defRPr/>
            </a:pPr>
            <a:r>
              <a:rPr lang="en-US" altLang="en-US" dirty="0"/>
              <a:t>Special Project Area</a:t>
            </a:r>
          </a:p>
          <a:p>
            <a:pPr eaLnBrk="1" hangingPunct="1">
              <a:defRPr/>
            </a:pPr>
            <a:r>
              <a:rPr lang="en-US" altLang="en-US" dirty="0"/>
              <a:t>Incised Drainages</a:t>
            </a:r>
          </a:p>
          <a:p>
            <a:pPr eaLnBrk="1" hangingPunct="1">
              <a:defRPr/>
            </a:pPr>
            <a:r>
              <a:rPr lang="en-US" altLang="en-US" dirty="0"/>
              <a:t>Soil Deficit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dirty="0"/>
          </a:p>
          <a:p>
            <a:pPr marL="0" indent="0" eaLnBrk="1" hangingPunct="1">
              <a:buFontTx/>
              <a:buNone/>
              <a:defRPr/>
            </a:pPr>
            <a:endParaRPr lang="en-US" altLang="en-US" dirty="0"/>
          </a:p>
          <a:p>
            <a:pPr marL="0" indent="0" eaLnBrk="1" hangingPunct="1">
              <a:buFontTx/>
              <a:buNone/>
              <a:defRPr/>
            </a:pPr>
            <a:endParaRPr lang="en-US" altLang="en-US" dirty="0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/>
              <a:t> History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05000"/>
            <a:ext cx="8610600" cy="4191000"/>
          </a:xfrm>
        </p:spPr>
        <p:txBody>
          <a:bodyPr/>
          <a:lstStyle/>
          <a:p>
            <a:pPr eaLnBrk="1" hangingPunct="1"/>
            <a:r>
              <a:rPr lang="en-US" altLang="en-US">
                <a:cs typeface="Times New Roman" panose="02020603050405020304" pitchFamily="18" charset="0"/>
              </a:rPr>
              <a:t>Colstrip was founded in 1923</a:t>
            </a:r>
          </a:p>
          <a:p>
            <a:pPr eaLnBrk="1" hangingPunct="1"/>
            <a:r>
              <a:rPr lang="en-US" altLang="en-US">
                <a:cs typeface="Times New Roman" panose="02020603050405020304" pitchFamily="18" charset="0"/>
              </a:rPr>
              <a:t>Mining started in 1924 </a:t>
            </a:r>
          </a:p>
          <a:p>
            <a:pPr eaLnBrk="1" hangingPunct="1"/>
            <a:r>
              <a:rPr lang="en-US" altLang="en-US">
                <a:cs typeface="Times New Roman" panose="02020603050405020304" pitchFamily="18" charset="0"/>
              </a:rPr>
              <a:t>Coal used for rail locomotives</a:t>
            </a:r>
          </a:p>
          <a:p>
            <a:pPr algn="just" eaLnBrk="1" hangingPunct="1"/>
            <a:r>
              <a:rPr lang="en-US" altLang="en-US">
                <a:cs typeface="Times New Roman" panose="02020603050405020304" pitchFamily="18" charset="0"/>
              </a:rPr>
              <a:t>Mining ceased in 1958 (diesel locomotives)</a:t>
            </a:r>
          </a:p>
          <a:p>
            <a:pPr algn="just" eaLnBrk="1" hangingPunct="1"/>
            <a:r>
              <a:rPr lang="en-US" altLang="en-US">
                <a:cs typeface="Times New Roman" panose="02020603050405020304" pitchFamily="18" charset="0"/>
              </a:rPr>
              <a:t>Montana Power purchased reserves/town in 1966</a:t>
            </a:r>
          </a:p>
          <a:p>
            <a:pPr algn="just" eaLnBrk="1" hangingPunct="1"/>
            <a:r>
              <a:rPr lang="en-US" altLang="en-US">
                <a:cs typeface="Times New Roman" panose="02020603050405020304" pitchFamily="18" charset="0"/>
              </a:rPr>
              <a:t>WECO started mining in 1968</a:t>
            </a:r>
          </a:p>
          <a:p>
            <a:pPr algn="just" eaLnBrk="1" hangingPunct="1"/>
            <a:r>
              <a:rPr lang="en-US" altLang="en-US">
                <a:cs typeface="Times New Roman" panose="02020603050405020304" pitchFamily="18" charset="0"/>
              </a:rPr>
              <a:t>Westmoreland Mining bought WECO April 2001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ea D rec 1998-2013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571625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 ASMR1 vid_0.mp4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181100"/>
            <a:ext cx="5410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ea D Drone 2019.MO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38300"/>
            <a:ext cx="4267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 descr="Large confetti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1752600"/>
            <a:ext cx="77724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altLang="en-US">
                <a:solidFill>
                  <a:schemeClr val="tx1"/>
                </a:solidFill>
              </a:rPr>
              <a:t>Post-Mining Land Use  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28" descr="C:\Documents and Settings\josborne\My Documents\My Pictures\surm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8153400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219200" y="5943600"/>
            <a:ext cx="8382000" cy="762000"/>
          </a:xfrm>
        </p:spPr>
        <p:txBody>
          <a:bodyPr/>
          <a:lstStyle/>
          <a:p>
            <a:pPr eaLnBrk="1" hangingPunct="1"/>
            <a:r>
              <a:rPr lang="en-US" altLang="en-US"/>
              <a:t>Livestock Production</a:t>
            </a:r>
          </a:p>
        </p:txBody>
      </p:sp>
      <p:pic>
        <p:nvPicPr>
          <p:cNvPr id="75779" name="Picture 4" descr="A:\MVC-008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457200"/>
            <a:ext cx="7294563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381000" y="5791200"/>
            <a:ext cx="8382000" cy="762000"/>
          </a:xfrm>
        </p:spPr>
        <p:txBody>
          <a:bodyPr/>
          <a:lstStyle/>
          <a:p>
            <a:pPr eaLnBrk="1" hangingPunct="1"/>
            <a:r>
              <a:rPr lang="en-US" altLang="en-US"/>
              <a:t>WECO Buffalo Herd</a:t>
            </a:r>
          </a:p>
        </p:txBody>
      </p:sp>
      <p:pic>
        <p:nvPicPr>
          <p:cNvPr id="76803" name="Picture 3" descr="C:\Documents and Settings\josborne\My Documents\My Pictures\engin\images\bufff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09000" cy="553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381000" y="5791200"/>
            <a:ext cx="8382000" cy="762000"/>
          </a:xfrm>
        </p:spPr>
        <p:txBody>
          <a:bodyPr/>
          <a:lstStyle/>
          <a:p>
            <a:pPr eaLnBrk="1" hangingPunct="1"/>
            <a:r>
              <a:rPr lang="en-US" altLang="en-US"/>
              <a:t>Crop Production</a:t>
            </a:r>
          </a:p>
        </p:txBody>
      </p:sp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307975" y="1497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2400"/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-2286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2400"/>
          </a:p>
        </p:txBody>
      </p:sp>
      <p:sp>
        <p:nvSpPr>
          <p:cNvPr id="77829" name="AutoShape 10" descr="\\wecob\engin\weco%20award%201999-sharptail%20grouse_files\harvest.jpg"/>
          <p:cNvSpPr>
            <a:spLocks noChangeAspect="1" noChangeArrowheads="1"/>
          </p:cNvSpPr>
          <p:nvPr/>
        </p:nvSpPr>
        <p:spPr bwMode="auto">
          <a:xfrm>
            <a:off x="1857375" y="1582738"/>
            <a:ext cx="542925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2400"/>
          </a:p>
        </p:txBody>
      </p:sp>
      <p:graphicFrame>
        <p:nvGraphicFramePr>
          <p:cNvPr id="77830" name="Object 12"/>
          <p:cNvGraphicFramePr>
            <a:graphicFrameLocks noChangeAspect="1"/>
          </p:cNvGraphicFramePr>
          <p:nvPr/>
        </p:nvGraphicFramePr>
        <p:xfrm>
          <a:off x="304800" y="1162050"/>
          <a:ext cx="8610600" cy="457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2" name="Bitmap Image" r:id="rId4" imgW="4590476" imgH="2438095" progId="Paint.Picture">
                  <p:embed/>
                </p:oleObj>
              </mc:Choice>
              <mc:Fallback>
                <p:oleObj name="Bitmap Image" r:id="rId4" imgW="4590476" imgH="2438095" progId="Paint.Picture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162050"/>
                        <a:ext cx="8610600" cy="457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295400" y="5791200"/>
            <a:ext cx="8382000" cy="762000"/>
          </a:xfrm>
        </p:spPr>
        <p:txBody>
          <a:bodyPr/>
          <a:lstStyle/>
          <a:p>
            <a:pPr eaLnBrk="1" hangingPunct="1"/>
            <a:r>
              <a:rPr lang="en-US" altLang="en-US"/>
              <a:t>Wildlife</a:t>
            </a:r>
          </a:p>
        </p:txBody>
      </p:sp>
      <p:sp>
        <p:nvSpPr>
          <p:cNvPr id="78851" name="Rectangle 4"/>
          <p:cNvSpPr>
            <a:spLocks noChangeArrowheads="1"/>
          </p:cNvSpPr>
          <p:nvPr/>
        </p:nvSpPr>
        <p:spPr bwMode="auto">
          <a:xfrm>
            <a:off x="307975" y="1497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2400"/>
          </a:p>
        </p:txBody>
      </p:sp>
      <p:sp>
        <p:nvSpPr>
          <p:cNvPr id="78852" name="Rectangle 5"/>
          <p:cNvSpPr>
            <a:spLocks noChangeArrowheads="1"/>
          </p:cNvSpPr>
          <p:nvPr/>
        </p:nvSpPr>
        <p:spPr bwMode="auto">
          <a:xfrm>
            <a:off x="-2286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2400"/>
          </a:p>
        </p:txBody>
      </p:sp>
      <p:pic>
        <p:nvPicPr>
          <p:cNvPr id="78853" name="Picture 7" descr="\\wecob\engin\images\stgrou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12713"/>
            <a:ext cx="6735763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 descr="Large confetti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1752600"/>
            <a:ext cx="77724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altLang="en-US">
                <a:solidFill>
                  <a:schemeClr val="tx1"/>
                </a:solidFill>
              </a:rPr>
              <a:t>Reclamation Awards 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609600" y="5943600"/>
            <a:ext cx="8382000" cy="762000"/>
          </a:xfrm>
        </p:spPr>
        <p:txBody>
          <a:bodyPr/>
          <a:lstStyle/>
          <a:p>
            <a:pPr eaLnBrk="1" hangingPunct="1"/>
            <a:r>
              <a:rPr lang="en-US" altLang="en-US"/>
              <a:t>Eagle Rock</a:t>
            </a:r>
          </a:p>
        </p:txBody>
      </p:sp>
      <p:pic>
        <p:nvPicPr>
          <p:cNvPr id="80899" name="Picture 4" descr="C:\Documents and Settings\josborne\My Documents\Jeanne\WECO_WEB\98awardapp-Eagle Rock_files\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769938"/>
            <a:ext cx="7620000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600200" y="5943600"/>
            <a:ext cx="8382000" cy="762000"/>
          </a:xfrm>
        </p:spPr>
        <p:txBody>
          <a:bodyPr/>
          <a:lstStyle/>
          <a:p>
            <a:pPr eaLnBrk="1" hangingPunct="1"/>
            <a:r>
              <a:rPr lang="en-US" altLang="en-US"/>
              <a:t>Rangeland</a:t>
            </a:r>
          </a:p>
        </p:txBody>
      </p:sp>
      <p:sp>
        <p:nvSpPr>
          <p:cNvPr id="81923" name="AutoShape 5" descr="\\wecob\engin\98awardapp-Eagle%20Rock_files\image002.jpg"/>
          <p:cNvSpPr>
            <a:spLocks noChangeAspect="1" noChangeArrowheads="1"/>
          </p:cNvSpPr>
          <p:nvPr/>
        </p:nvSpPr>
        <p:spPr bwMode="auto">
          <a:xfrm>
            <a:off x="1782763" y="1554163"/>
            <a:ext cx="5578475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2400"/>
          </a:p>
        </p:txBody>
      </p:sp>
      <p:sp>
        <p:nvSpPr>
          <p:cNvPr id="81924" name="AutoShape 7" descr="\\wecob\engin\98awardapp-Eagle%20Rock_files\image002.jpg"/>
          <p:cNvSpPr>
            <a:spLocks noChangeAspect="1" noChangeArrowheads="1"/>
          </p:cNvSpPr>
          <p:nvPr/>
        </p:nvSpPr>
        <p:spPr bwMode="auto">
          <a:xfrm>
            <a:off x="1782763" y="1554163"/>
            <a:ext cx="5578475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2400"/>
          </a:p>
        </p:txBody>
      </p:sp>
      <p:pic>
        <p:nvPicPr>
          <p:cNvPr id="81925" name="Picture 10" descr="C:\Documents and Settings\josborne\My Documents\Jeanne\WECO_WEB\1997 OSM Award App1_files\grass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172200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WordArt 4"/>
          <p:cNvSpPr>
            <a:spLocks noChangeArrowheads="1" noChangeShapeType="1" noTextEdit="1"/>
          </p:cNvSpPr>
          <p:nvPr/>
        </p:nvSpPr>
        <p:spPr bwMode="auto">
          <a:xfrm>
            <a:off x="2476500" y="457200"/>
            <a:ext cx="4152900" cy="17557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996633"/>
                </a:solidFill>
                <a:latin typeface="Impact" panose="020B0806030902050204" pitchFamily="34" charset="0"/>
              </a:rPr>
              <a:t>Thank You</a:t>
            </a:r>
          </a:p>
        </p:txBody>
      </p:sp>
      <p:sp>
        <p:nvSpPr>
          <p:cNvPr id="232453" name="WordArt 5"/>
          <p:cNvSpPr>
            <a:spLocks noChangeArrowheads="1" noChangeShapeType="1" noTextEdit="1"/>
          </p:cNvSpPr>
          <p:nvPr/>
        </p:nvSpPr>
        <p:spPr bwMode="auto">
          <a:xfrm>
            <a:off x="1543050" y="3432175"/>
            <a:ext cx="6000750" cy="23590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996633"/>
                </a:solidFill>
                <a:latin typeface="Impact" panose="020B0806030902050204" pitchFamily="34" charset="0"/>
              </a:rPr>
              <a:t>Questions &amp; Answers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1275" y="838200"/>
            <a:ext cx="9226550" cy="47244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What is successful reclamation?</a:t>
            </a:r>
          </a:p>
        </p:txBody>
      </p:sp>
      <p:sp>
        <p:nvSpPr>
          <p:cNvPr id="10243" name="Rectangle 1027">
            <a:extLst>
              <a:ext uri="{FF2B5EF4-FFF2-40B4-BE49-F238E27FC236}">
                <a16:creationId xmlns:a16="http://schemas.microsoft.com/office/drawing/2014/main" id="{00A4EC3D-CFFB-4993-B6A7-A9F478F1A1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Vegetation Diversity</a:t>
            </a:r>
          </a:p>
          <a:p>
            <a:pPr eaLnBrk="1" hangingPunct="1">
              <a:defRPr/>
            </a:pPr>
            <a:r>
              <a:rPr lang="en-US" altLang="en-US" dirty="0"/>
              <a:t>Post Mine Land Use</a:t>
            </a:r>
          </a:p>
          <a:p>
            <a:pPr eaLnBrk="1" hangingPunct="1">
              <a:defRPr/>
            </a:pPr>
            <a:r>
              <a:rPr lang="en-US" altLang="en-US" dirty="0"/>
              <a:t>Post-Mine Topography (PMT)</a:t>
            </a:r>
          </a:p>
          <a:p>
            <a:pPr eaLnBrk="1" hangingPunct="1">
              <a:defRPr/>
            </a:pPr>
            <a:r>
              <a:rPr lang="en-US" altLang="en-US" dirty="0"/>
              <a:t>Incorporating Micro Features</a:t>
            </a:r>
          </a:p>
          <a:p>
            <a:pPr eaLnBrk="1" hangingPunct="1">
              <a:defRPr/>
            </a:pPr>
            <a:r>
              <a:rPr lang="en-US" altLang="en-US" dirty="0"/>
              <a:t>Wildlife features</a:t>
            </a:r>
          </a:p>
          <a:p>
            <a:pPr eaLnBrk="1" hangingPunct="1">
              <a:defRPr/>
            </a:pPr>
            <a:r>
              <a:rPr lang="en-US" altLang="en-US" dirty="0"/>
              <a:t>Managing Reclamation Grazing</a:t>
            </a:r>
          </a:p>
          <a:p>
            <a:pPr eaLnBrk="1" hangingPunct="1">
              <a:defRPr/>
            </a:pPr>
            <a:r>
              <a:rPr lang="en-US" altLang="en-US" dirty="0"/>
              <a:t>Bond Release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dirty="0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        Reclamation History </a:t>
            </a:r>
          </a:p>
        </p:txBody>
      </p:sp>
      <p:sp>
        <p:nvSpPr>
          <p:cNvPr id="26627" name="Rectangle 1027">
            <a:extLst>
              <a:ext uri="{FF2B5EF4-FFF2-40B4-BE49-F238E27FC236}">
                <a16:creationId xmlns:a16="http://schemas.microsoft.com/office/drawing/2014/main" id="{693F5B2A-A48A-49F4-B430-723CF8D206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Pre Law Pit 6</a:t>
            </a:r>
          </a:p>
          <a:p>
            <a:pPr eaLnBrk="1" hangingPunct="1">
              <a:defRPr/>
            </a:pPr>
            <a:r>
              <a:rPr lang="en-US" altLang="en-US" dirty="0"/>
              <a:t>Area E (Final Bond Release May 8, 2019)</a:t>
            </a:r>
          </a:p>
          <a:p>
            <a:pPr eaLnBrk="1" hangingPunct="1">
              <a:defRPr/>
            </a:pPr>
            <a:r>
              <a:rPr lang="en-US" altLang="en-US" dirty="0"/>
              <a:t>High Wall Reclamation</a:t>
            </a:r>
          </a:p>
          <a:p>
            <a:pPr eaLnBrk="1" hangingPunct="1">
              <a:defRPr/>
            </a:pPr>
            <a:r>
              <a:rPr lang="en-US" altLang="en-US" dirty="0"/>
              <a:t>Special Projects after reclamation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dirty="0"/>
          </a:p>
          <a:p>
            <a:pPr marL="0" indent="0" eaLnBrk="1" hangingPunct="1">
              <a:buFontTx/>
              <a:buNone/>
              <a:defRPr/>
            </a:pPr>
            <a:endParaRPr lang="en-US" altLang="en-US" dirty="0"/>
          </a:p>
          <a:p>
            <a:pPr eaLnBrk="1" hangingPunct="1">
              <a:defRPr/>
            </a:pPr>
            <a:endParaRPr lang="en-US" altLang="en-US" dirty="0"/>
          </a:p>
          <a:p>
            <a:pPr marL="0" indent="0" eaLnBrk="1" hangingPunct="1">
              <a:buFontTx/>
              <a:buNone/>
              <a:defRPr/>
            </a:pPr>
            <a:endParaRPr lang="en-US" altLang="en-US" dirty="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91440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icepaper">
  <a:themeElements>
    <a:clrScheme name="Ricepaper 2">
      <a:dk1>
        <a:srgbClr val="00264C"/>
      </a:dk1>
      <a:lt1>
        <a:srgbClr val="FFFFE9"/>
      </a:lt1>
      <a:dk2>
        <a:srgbClr val="333333"/>
      </a:dk2>
      <a:lt2>
        <a:srgbClr val="333333"/>
      </a:lt2>
      <a:accent1>
        <a:srgbClr val="78C0B2"/>
      </a:accent1>
      <a:accent2>
        <a:srgbClr val="262D4C"/>
      </a:accent2>
      <a:accent3>
        <a:srgbClr val="FFFFF2"/>
      </a:accent3>
      <a:accent4>
        <a:srgbClr val="001F40"/>
      </a:accent4>
      <a:accent5>
        <a:srgbClr val="BEDCD5"/>
      </a:accent5>
      <a:accent6>
        <a:srgbClr val="212844"/>
      </a:accent6>
      <a:hlink>
        <a:srgbClr val="598BBD"/>
      </a:hlink>
      <a:folHlink>
        <a:srgbClr val="4D4D4D"/>
      </a:folHlink>
    </a:clrScheme>
    <a:fontScheme name="Ricepape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Ricepaper 1">
        <a:dk1>
          <a:srgbClr val="9D9475"/>
        </a:dk1>
        <a:lt1>
          <a:srgbClr val="333333"/>
        </a:lt1>
        <a:dk2>
          <a:srgbClr val="333300"/>
        </a:dk2>
        <a:lt2>
          <a:srgbClr val="333333"/>
        </a:lt2>
        <a:accent1>
          <a:srgbClr val="B3C39F"/>
        </a:accent1>
        <a:accent2>
          <a:srgbClr val="DCD9CE"/>
        </a:accent2>
        <a:accent3>
          <a:srgbClr val="ADADAA"/>
        </a:accent3>
        <a:accent4>
          <a:srgbClr val="2A2A2A"/>
        </a:accent4>
        <a:accent5>
          <a:srgbClr val="D6DECD"/>
        </a:accent5>
        <a:accent6>
          <a:srgbClr val="C7C4BA"/>
        </a:accent6>
        <a:hlink>
          <a:srgbClr val="CC9900"/>
        </a:hlink>
        <a:folHlink>
          <a:srgbClr val="ADA68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cepaper 2">
        <a:dk1>
          <a:srgbClr val="00264C"/>
        </a:dk1>
        <a:lt1>
          <a:srgbClr val="FFFFE9"/>
        </a:lt1>
        <a:dk2>
          <a:srgbClr val="333333"/>
        </a:dk2>
        <a:lt2>
          <a:srgbClr val="333333"/>
        </a:lt2>
        <a:accent1>
          <a:srgbClr val="78C0B2"/>
        </a:accent1>
        <a:accent2>
          <a:srgbClr val="262D4C"/>
        </a:accent2>
        <a:accent3>
          <a:srgbClr val="FFFFF2"/>
        </a:accent3>
        <a:accent4>
          <a:srgbClr val="001F40"/>
        </a:accent4>
        <a:accent5>
          <a:srgbClr val="BEDCD5"/>
        </a:accent5>
        <a:accent6>
          <a:srgbClr val="212844"/>
        </a:accent6>
        <a:hlink>
          <a:srgbClr val="598BBD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3">
        <a:dk1>
          <a:srgbClr val="000000"/>
        </a:dk1>
        <a:lt1>
          <a:srgbClr val="F8F8F8"/>
        </a:lt1>
        <a:dk2>
          <a:srgbClr val="333333"/>
        </a:dk2>
        <a:lt2>
          <a:srgbClr val="5F5F5F"/>
        </a:lt2>
        <a:accent1>
          <a:srgbClr val="DDDDD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4">
        <a:dk1>
          <a:srgbClr val="00264C"/>
        </a:dk1>
        <a:lt1>
          <a:srgbClr val="FFFFFF"/>
        </a:lt1>
        <a:dk2>
          <a:srgbClr val="333333"/>
        </a:dk2>
        <a:lt2>
          <a:srgbClr val="2E697E"/>
        </a:lt2>
        <a:accent1>
          <a:srgbClr val="BAC8AA"/>
        </a:accent1>
        <a:accent2>
          <a:srgbClr val="6E9883"/>
        </a:accent2>
        <a:accent3>
          <a:srgbClr val="FFFFFF"/>
        </a:accent3>
        <a:accent4>
          <a:srgbClr val="001F40"/>
        </a:accent4>
        <a:accent5>
          <a:srgbClr val="D9E0D2"/>
        </a:accent5>
        <a:accent6>
          <a:srgbClr val="638976"/>
        </a:accent6>
        <a:hlink>
          <a:srgbClr val="CC9900"/>
        </a:hlink>
        <a:folHlink>
          <a:srgbClr val="7DAEC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5">
        <a:dk1>
          <a:srgbClr val="20374E"/>
        </a:dk1>
        <a:lt1>
          <a:srgbClr val="DCE4D2"/>
        </a:lt1>
        <a:dk2>
          <a:srgbClr val="333333"/>
        </a:dk2>
        <a:lt2>
          <a:srgbClr val="524C46"/>
        </a:lt2>
        <a:accent1>
          <a:srgbClr val="C9C491"/>
        </a:accent1>
        <a:accent2>
          <a:srgbClr val="8A776A"/>
        </a:accent2>
        <a:accent3>
          <a:srgbClr val="EBEFE5"/>
        </a:accent3>
        <a:accent4>
          <a:srgbClr val="1A2D41"/>
        </a:accent4>
        <a:accent5>
          <a:srgbClr val="E1DEC7"/>
        </a:accent5>
        <a:accent6>
          <a:srgbClr val="7D6B5F"/>
        </a:accent6>
        <a:hlink>
          <a:srgbClr val="67895F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Designs\Ricepaper.pot</Template>
  <TotalTime>3108</TotalTime>
  <Words>610</Words>
  <Application>Microsoft Office PowerPoint</Application>
  <PresentationFormat>On-screen Show (4:3)</PresentationFormat>
  <Paragraphs>112</Paragraphs>
  <Slides>47</Slides>
  <Notes>31</Notes>
  <HiddenSlides>0</HiddenSlides>
  <MMClips>4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Impact</vt:lpstr>
      <vt:lpstr>Times New Roman</vt:lpstr>
      <vt:lpstr>Wingdings</vt:lpstr>
      <vt:lpstr>Ricepaper</vt:lpstr>
      <vt:lpstr>Bitmap Image</vt:lpstr>
      <vt:lpstr>PowerPoint Presentation</vt:lpstr>
      <vt:lpstr> Area C Environmental &amp; Engineering Office</vt:lpstr>
      <vt:lpstr> History</vt:lpstr>
      <vt:lpstr>PowerPoint Presentation</vt:lpstr>
      <vt:lpstr>PowerPoint Presentation</vt:lpstr>
      <vt:lpstr>What is successful reclamation?</vt:lpstr>
      <vt:lpstr>        Reclamation History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Area C North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Area 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Post-Mining Land Use  </vt:lpstr>
      <vt:lpstr>Livestock Production</vt:lpstr>
      <vt:lpstr>WECO Buffalo Herd</vt:lpstr>
      <vt:lpstr>Crop Production</vt:lpstr>
      <vt:lpstr>Wildlife</vt:lpstr>
      <vt:lpstr>Reclamation Awards </vt:lpstr>
      <vt:lpstr>Eagle Rock</vt:lpstr>
      <vt:lpstr>Rangeland</vt:lpstr>
      <vt:lpstr>PowerPoint Presentation</vt:lpstr>
    </vt:vector>
  </TitlesOfParts>
  <Company>Western Energy co.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Environmental &amp; Engineering Services Group</dc:title>
  <dc:creator>sdrew</dc:creator>
  <cp:lastModifiedBy>Kevin Wolter</cp:lastModifiedBy>
  <cp:revision>147</cp:revision>
  <cp:lastPrinted>1999-05-19T04:27:42Z</cp:lastPrinted>
  <dcterms:created xsi:type="dcterms:W3CDTF">1999-05-12T05:50:12Z</dcterms:created>
  <dcterms:modified xsi:type="dcterms:W3CDTF">2019-06-17T18:15:01Z</dcterms:modified>
</cp:coreProperties>
</file>