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3" r:id="rId3"/>
    <p:sldId id="327" r:id="rId4"/>
    <p:sldId id="316" r:id="rId5"/>
    <p:sldId id="258" r:id="rId6"/>
    <p:sldId id="281" r:id="rId7"/>
    <p:sldId id="257" r:id="rId8"/>
    <p:sldId id="285" r:id="rId9"/>
    <p:sldId id="302" r:id="rId10"/>
    <p:sldId id="266" r:id="rId11"/>
    <p:sldId id="267" r:id="rId12"/>
    <p:sldId id="275" r:id="rId13"/>
    <p:sldId id="284" r:id="rId14"/>
    <p:sldId id="298" r:id="rId15"/>
    <p:sldId id="277" r:id="rId16"/>
    <p:sldId id="299" r:id="rId17"/>
    <p:sldId id="309" r:id="rId18"/>
    <p:sldId id="322" r:id="rId19"/>
    <p:sldId id="331" r:id="rId20"/>
    <p:sldId id="270" r:id="rId21"/>
    <p:sldId id="295" r:id="rId22"/>
    <p:sldId id="290" r:id="rId23"/>
    <p:sldId id="296" r:id="rId24"/>
    <p:sldId id="303" r:id="rId25"/>
    <p:sldId id="319" r:id="rId26"/>
    <p:sldId id="279" r:id="rId27"/>
    <p:sldId id="278" r:id="rId28"/>
    <p:sldId id="292" r:id="rId29"/>
    <p:sldId id="330" r:id="rId30"/>
    <p:sldId id="321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>
          <p15:clr>
            <a:srgbClr val="A4A3A4"/>
          </p15:clr>
        </p15:guide>
        <p15:guide id="2" pos="2881">
          <p15:clr>
            <a:srgbClr val="A4A3A4"/>
          </p15:clr>
        </p15:guide>
        <p15:guide id="3" pos="2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FAA"/>
    <a:srgbClr val="000000"/>
    <a:srgbClr val="FFFFFF"/>
    <a:srgbClr val="FEF7FA"/>
    <a:srgbClr val="CDCDCD"/>
    <a:srgbClr val="C0C0C0"/>
    <a:srgbClr val="3E2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9"/>
    <p:restoredTop sz="93781" autoAdjust="0"/>
  </p:normalViewPr>
  <p:slideViewPr>
    <p:cSldViewPr snapToGrid="0" snapToObjects="1">
      <p:cViewPr varScale="1">
        <p:scale>
          <a:sx n="104" d="100"/>
          <a:sy n="104" d="100"/>
        </p:scale>
        <p:origin x="1554" y="96"/>
      </p:cViewPr>
      <p:guideLst>
        <p:guide orient="horz" pos="2931"/>
        <p:guide pos="2881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5DAF-B33F-A344-B23F-A5CB00FC8FA7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FE1C-4EF2-4546-BD04-8563DA24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8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text bigger</a:t>
            </a:r>
            <a:r>
              <a:rPr lang="en-US" baseline="0" dirty="0"/>
              <a:t> on all graphs </a:t>
            </a:r>
          </a:p>
          <a:p>
            <a:r>
              <a:rPr lang="en-US" baseline="0" dirty="0"/>
              <a:t>Add </a:t>
            </a:r>
            <a:r>
              <a:rPr lang="en-US" baseline="0" dirty="0" err="1"/>
              <a:t>dr</a:t>
            </a:r>
            <a:r>
              <a:rPr lang="en-US" baseline="0" dirty="0"/>
              <a:t> to everyone's name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7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Simulated small scale end dumping</a:t>
            </a:r>
          </a:p>
          <a:p>
            <a:r>
              <a:rPr lang="en-US" baseline="0" dirty="0"/>
              <a:t>Push up method was tried 1</a:t>
            </a:r>
            <a:r>
              <a:rPr lang="en-US" baseline="30000" dirty="0"/>
              <a:t>st</a:t>
            </a:r>
            <a:r>
              <a:rPr lang="en-US" baseline="0" dirty="0"/>
              <a:t>- but the this left large clay blocks and seemed to be causing too much compaction </a:t>
            </a:r>
          </a:p>
          <a:p>
            <a:r>
              <a:rPr lang="en-US" baseline="0" dirty="0"/>
              <a:t>Excavator dropped full buckets of soil from 1.5m above the </a:t>
            </a:r>
            <a:r>
              <a:rPr lang="en-US" baseline="0" dirty="0" err="1"/>
              <a:t>groundline</a:t>
            </a:r>
            <a:r>
              <a:rPr lang="en-US" baseline="0" dirty="0"/>
              <a:t> into the approx. 1.3m deep pits. Next bucket was dropped </a:t>
            </a:r>
            <a:r>
              <a:rPr lang="en-US" baseline="0" dirty="0" err="1"/>
              <a:t>adjectent</a:t>
            </a:r>
            <a:r>
              <a:rPr lang="en-US" baseline="0" dirty="0"/>
              <a:t> to but overlapping the last pile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dirty="0"/>
              <a:t>Lighte</a:t>
            </a:r>
            <a:r>
              <a:rPr lang="en-US" baseline="0" dirty="0"/>
              <a:t>n up the second picture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trafficked</a:t>
            </a:r>
            <a:r>
              <a:rPr lang="en-US" baseline="0" dirty="0"/>
              <a:t> on after they were cleared </a:t>
            </a:r>
            <a:r>
              <a:rPr lang="en-US" baseline="0" dirty="0" err="1"/>
              <a:t>Cleared</a:t>
            </a:r>
            <a:r>
              <a:rPr lang="en-US" baseline="0" dirty="0"/>
              <a:t> by dozer</a:t>
            </a:r>
          </a:p>
          <a:p>
            <a:r>
              <a:rPr lang="en-US" baseline="0" dirty="0"/>
              <a:t>Hand planted</a:t>
            </a:r>
            <a:r>
              <a:rPr lang="en-US" dirty="0"/>
              <a:t>8 x 9 foot spacing </a:t>
            </a:r>
          </a:p>
          <a:p>
            <a:r>
              <a:rPr lang="en-US" dirty="0"/>
              <a:t>48  International Forest Company (IFCO) per plot = 432 seedlings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type of seedlings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61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explain</a:t>
            </a:r>
            <a:r>
              <a:rPr lang="en-US" baseline="0" dirty="0"/>
              <a:t> that </a:t>
            </a:r>
            <a:r>
              <a:rPr lang="en-US" baseline="0" dirty="0" err="1"/>
              <a:t>tukey</a:t>
            </a:r>
            <a:r>
              <a:rPr lang="en-US" baseline="0" dirty="0"/>
              <a:t> are for each texture </a:t>
            </a:r>
            <a:endParaRPr lang="en-US" dirty="0"/>
          </a:p>
          <a:p>
            <a:endParaRPr lang="en-US" dirty="0"/>
          </a:p>
          <a:p>
            <a:r>
              <a:rPr lang="en-US" dirty="0"/>
              <a:t>Darker</a:t>
            </a:r>
            <a:r>
              <a:rPr lang="en-US" baseline="0" dirty="0"/>
              <a:t> text </a:t>
            </a:r>
            <a:endParaRPr lang="en-US" dirty="0"/>
          </a:p>
          <a:p>
            <a:r>
              <a:rPr lang="en-US" dirty="0"/>
              <a:t>Using the Baucus Method – 15 cm </a:t>
            </a:r>
          </a:p>
          <a:p>
            <a:r>
              <a:rPr lang="en-US" dirty="0"/>
              <a:t>Clay soil for FRA </a:t>
            </a:r>
          </a:p>
          <a:p>
            <a:r>
              <a:rPr lang="en-US" dirty="0"/>
              <a:t>Control was clay loam</a:t>
            </a:r>
          </a:p>
          <a:p>
            <a:r>
              <a:rPr lang="en-US" dirty="0"/>
              <a:t>Scraper was clay to clay loam</a:t>
            </a:r>
          </a:p>
          <a:p>
            <a:r>
              <a:rPr lang="en-US" dirty="0"/>
              <a:t>FRA was clay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Write when I took it check in thesis – and how that might differ the measurement </a:t>
            </a:r>
          </a:p>
          <a:p>
            <a:r>
              <a:rPr lang="en-US" baseline="0" dirty="0"/>
              <a:t>Bulk density taken at top 10cm </a:t>
            </a:r>
          </a:p>
          <a:p>
            <a:r>
              <a:rPr lang="en-US" baseline="0" dirty="0"/>
              <a:t>Using a slide hammer</a:t>
            </a:r>
          </a:p>
          <a:p>
            <a:r>
              <a:rPr lang="en-US" baseline="0" dirty="0"/>
              <a:t>Pad that data with pictures of seedlings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date when I too</a:t>
            </a:r>
            <a:r>
              <a:rPr lang="en-US" baseline="0" dirty="0"/>
              <a:t>k it and that I tried it other seasons but was unable to get a reading due to hard soil or wet soil</a:t>
            </a:r>
            <a:endParaRPr lang="en-US" dirty="0"/>
          </a:p>
          <a:p>
            <a:r>
              <a:rPr lang="en-US" dirty="0"/>
              <a:t>Include</a:t>
            </a:r>
            <a:r>
              <a:rPr lang="en-US" baseline="0" dirty="0"/>
              <a:t> cone penetrometer model</a:t>
            </a:r>
            <a:endParaRPr lang="en-US" dirty="0"/>
          </a:p>
          <a:p>
            <a:r>
              <a:rPr lang="en-US" dirty="0"/>
              <a:t>To a depth of 6 inches</a:t>
            </a:r>
          </a:p>
          <a:p>
            <a:r>
              <a:rPr lang="en-US" dirty="0"/>
              <a:t>TBD : find depth at which force applied is 300 psi (no roots can penetrate @ this level)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– about pH how levels did not seem to decrease tree</a:t>
            </a:r>
            <a:r>
              <a:rPr lang="en-US" baseline="0" dirty="0"/>
              <a:t> volumes and growth in FRA despite the less ideal higher 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 value 0.05 on</a:t>
            </a:r>
            <a:r>
              <a:rPr lang="en-US" baseline="0" dirty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8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Mounds</a:t>
            </a:r>
            <a:r>
              <a:rPr lang="en-US" baseline="0" dirty="0"/>
              <a:t> were smaller than they would be operationally – east </a:t>
            </a:r>
            <a:r>
              <a:rPr lang="en-US" baseline="0" dirty="0" err="1"/>
              <a:t>texas</a:t>
            </a:r>
            <a:r>
              <a:rPr lang="en-US" baseline="0" dirty="0"/>
              <a:t> mines are also more likely to level out due to soil textures </a:t>
            </a:r>
          </a:p>
          <a:p>
            <a:r>
              <a:rPr lang="en-US" baseline="0" dirty="0"/>
              <a:t>Also talk about gully erosion and how this site didn’t have that but others might here in the western gulf coastal plain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3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year 1 </a:t>
            </a:r>
          </a:p>
          <a:p>
            <a:r>
              <a:rPr lang="en-US" dirty="0"/>
              <a:t>Split up the two graphs onto </a:t>
            </a:r>
          </a:p>
          <a:p>
            <a:r>
              <a:rPr lang="en-US" dirty="0"/>
              <a:t>Say when I got them : First</a:t>
            </a:r>
            <a:r>
              <a:rPr lang="en-US" baseline="0" dirty="0"/>
              <a:t> Year survival and growth and summer b/w 1</a:t>
            </a:r>
            <a:endParaRPr lang="en-US" dirty="0"/>
          </a:p>
          <a:p>
            <a:r>
              <a:rPr lang="en-US" dirty="0"/>
              <a:t>Talk about how you did</a:t>
            </a:r>
            <a:r>
              <a:rPr lang="en-US" baseline="0" dirty="0"/>
              <a:t> survival </a:t>
            </a:r>
          </a:p>
          <a:p>
            <a:r>
              <a:rPr lang="en-US" baseline="0" dirty="0"/>
              <a:t>Have pictures after comparing sizes </a:t>
            </a:r>
          </a:p>
          <a:p>
            <a:r>
              <a:rPr lang="en-US" baseline="0" dirty="0"/>
              <a:t>All was a one time </a:t>
            </a:r>
            <a:r>
              <a:rPr lang="en-US" baseline="0" dirty="0" err="1"/>
              <a:t>measuremnts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DO YEAR 2 not year 1 (basically the same)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Luminent</a:t>
            </a:r>
            <a:r>
              <a:rPr lang="en-US" baseline="0" dirty="0"/>
              <a:t> reclaimed mines at Oak Hill – restoring productivity already can we restore it to better than </a:t>
            </a:r>
            <a:r>
              <a:rPr lang="en-US" baseline="0" dirty="0" err="1"/>
              <a:t>beofre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7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</a:t>
            </a:r>
            <a:r>
              <a:rPr lang="en-US" baseline="0" dirty="0"/>
              <a:t> check error bars on 2018</a:t>
            </a:r>
            <a:endParaRPr lang="en-US" dirty="0"/>
          </a:p>
          <a:p>
            <a:r>
              <a:rPr lang="en-US" dirty="0"/>
              <a:t>Between</a:t>
            </a:r>
            <a:r>
              <a:rPr lang="en-US" baseline="0" dirty="0"/>
              <a:t> year 1 and 2 all treatments also changed significantly (a = 0.05) except for scraper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20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2018 pics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value too, one for time one for treatment</a:t>
            </a:r>
            <a:r>
              <a:rPr lang="en-US" baseline="0" dirty="0"/>
              <a:t> - major point we did not find significant differences in treatments this did not explain </a:t>
            </a:r>
            <a:r>
              <a:rPr lang="en-US" baseline="0" dirty="0" err="1"/>
              <a:t>vols</a:t>
            </a:r>
            <a:r>
              <a:rPr lang="en-US" baseline="0" dirty="0"/>
              <a:t> or </a:t>
            </a:r>
            <a:r>
              <a:rPr lang="en-US" baseline="0" dirty="0" err="1"/>
              <a:t>suviv</a:t>
            </a:r>
            <a:endParaRPr lang="en-US" dirty="0"/>
          </a:p>
          <a:p>
            <a:r>
              <a:rPr lang="en-US" dirty="0"/>
              <a:t>Also add 2018 on there</a:t>
            </a:r>
          </a:p>
          <a:p>
            <a:r>
              <a:rPr lang="en-US" dirty="0"/>
              <a:t>How it works </a:t>
            </a:r>
          </a:p>
          <a:p>
            <a:r>
              <a:rPr lang="en-US" dirty="0"/>
              <a:t>Reference pic – a tiny bead of water in the end of the needle fascicle</a:t>
            </a:r>
          </a:p>
          <a:p>
            <a:r>
              <a:rPr lang="en-US" dirty="0"/>
              <a:t>More neg more stressed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message – no differences with treatment or correlations with </a:t>
            </a:r>
            <a:r>
              <a:rPr lang="en-US" dirty="0" err="1"/>
              <a:t>vol</a:t>
            </a:r>
            <a:r>
              <a:rPr lang="en-US" dirty="0"/>
              <a:t> and survival </a:t>
            </a:r>
          </a:p>
          <a:p>
            <a:r>
              <a:rPr lang="en-US" dirty="0"/>
              <a:t>Include </a:t>
            </a:r>
            <a:r>
              <a:rPr lang="en-US" dirty="0" err="1"/>
              <a:t>licor</a:t>
            </a:r>
            <a:r>
              <a:rPr lang="en-US" dirty="0"/>
              <a:t> picture </a:t>
            </a:r>
          </a:p>
          <a:p>
            <a:r>
              <a:rPr lang="en-US" dirty="0"/>
              <a:t>Ci inter  cellular Co2 concentration </a:t>
            </a:r>
          </a:p>
          <a:p>
            <a:r>
              <a:rPr lang="en-US" dirty="0"/>
              <a:t>Photo is photosynthetic carbon assimilation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74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 values – same thing</a:t>
            </a:r>
            <a:r>
              <a:rPr lang="en-US" baseline="0" dirty="0"/>
              <a:t> no treatment differences variation with time though – don’t go to </a:t>
            </a:r>
            <a:endParaRPr lang="en-US" dirty="0"/>
          </a:p>
          <a:p>
            <a:r>
              <a:rPr lang="en-US" dirty="0"/>
              <a:t>Include </a:t>
            </a:r>
            <a:r>
              <a:rPr lang="en-US" dirty="0" err="1"/>
              <a:t>licor</a:t>
            </a:r>
            <a:r>
              <a:rPr lang="en-US" dirty="0"/>
              <a:t> picture </a:t>
            </a:r>
          </a:p>
          <a:p>
            <a:r>
              <a:rPr lang="en-US" dirty="0"/>
              <a:t>Ci inter  cellular Co2 concentration </a:t>
            </a:r>
          </a:p>
          <a:p>
            <a:r>
              <a:rPr lang="en-US" dirty="0"/>
              <a:t>Photo is photosynthetic carbon assimilation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37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Yr</a:t>
            </a:r>
            <a:r>
              <a:rPr lang="en-US" baseline="0" dirty="0"/>
              <a:t> 1 label </a:t>
            </a:r>
          </a:p>
          <a:p>
            <a:r>
              <a:rPr lang="en-US" baseline="0" dirty="0"/>
              <a:t>1m plots vegetation was clipped and weighed – </a:t>
            </a:r>
            <a:r>
              <a:rPr lang="en-US" baseline="0" dirty="0" err="1"/>
              <a:t>inlucding</a:t>
            </a:r>
            <a:r>
              <a:rPr lang="en-US" baseline="0" dirty="0"/>
              <a:t> any herbaceous or woody debris all above ground biomass went. </a:t>
            </a:r>
          </a:p>
          <a:p>
            <a:r>
              <a:rPr lang="en-US" baseline="0" dirty="0"/>
              <a:t>Take decimals off the Y axis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Percent cover</a:t>
            </a:r>
          </a:p>
          <a:p>
            <a:r>
              <a:rPr lang="en-US" baseline="0" dirty="0"/>
              <a:t>Talk about picture – FRA plot had less percent cover but the vegetation was taller and thicker </a:t>
            </a:r>
          </a:p>
          <a:p>
            <a:r>
              <a:rPr lang="en-US" baseline="0" dirty="0"/>
              <a:t>Control plot – had lowest </a:t>
            </a:r>
            <a:r>
              <a:rPr lang="en-US" baseline="0" dirty="0" err="1"/>
              <a:t>sruvival</a:t>
            </a:r>
            <a:r>
              <a:rPr lang="en-US" baseline="0" dirty="0"/>
              <a:t> and tree volumes could be related to the high volume of competing ground cover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Write out month </a:t>
            </a:r>
          </a:p>
          <a:p>
            <a:r>
              <a:rPr lang="en-US" baseline="0" dirty="0"/>
              <a:t>Percent cover</a:t>
            </a:r>
          </a:p>
          <a:p>
            <a:r>
              <a:rPr lang="en-US" baseline="0" dirty="0"/>
              <a:t>Talk about picture – FRA plot had less percent cover but the vegetation was taller and thicker </a:t>
            </a:r>
          </a:p>
          <a:p>
            <a:r>
              <a:rPr lang="en-US" baseline="0" dirty="0"/>
              <a:t>Control plot – had lowest </a:t>
            </a:r>
            <a:r>
              <a:rPr lang="en-US" baseline="0" dirty="0" err="1"/>
              <a:t>sruvival</a:t>
            </a:r>
            <a:r>
              <a:rPr lang="en-US" baseline="0" dirty="0"/>
              <a:t> and tree volumes could be related to the high volume of competing ground cover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6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to</a:t>
            </a:r>
            <a:r>
              <a:rPr lang="en-US" baseline="0" dirty="0"/>
              <a:t> be buffed up somehow </a:t>
            </a:r>
          </a:p>
          <a:p>
            <a:r>
              <a:rPr lang="en-US" baseline="0" dirty="0"/>
              <a:t>Link to Jeremy priest stuff – biomass early lag in growth on reclaimed sites and how FRA seems to address that early lag, the bigger trees are earlier the more likely they would have more </a:t>
            </a:r>
            <a:r>
              <a:rPr lang="en-US" baseline="0" dirty="0" err="1"/>
              <a:t>potiental</a:t>
            </a:r>
            <a:r>
              <a:rPr lang="en-US" baseline="0" dirty="0"/>
              <a:t> later – may another slide. Link to Hannah stuff.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8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pics are FRA plots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7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Luminent</a:t>
            </a:r>
            <a:r>
              <a:rPr lang="en-US" baseline="0" dirty="0"/>
              <a:t> reclaimed mines at Oak Hill – restoring productivity already can we restore it to better than </a:t>
            </a:r>
            <a:r>
              <a:rPr lang="en-US" baseline="0" dirty="0" err="1"/>
              <a:t>beofre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7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McIntire</a:t>
            </a:r>
            <a:r>
              <a:rPr lang="en-US" baseline="0" dirty="0"/>
              <a:t> Stennis funding Stovall </a:t>
            </a:r>
          </a:p>
          <a:p>
            <a:r>
              <a:rPr lang="en-US" baseline="0" dirty="0"/>
              <a:t>Put GA ENV </a:t>
            </a:r>
            <a:r>
              <a:rPr lang="en-US" baseline="0" dirty="0" err="1"/>
              <a:t>dept</a:t>
            </a:r>
            <a:r>
              <a:rPr lang="en-US" baseline="0" dirty="0"/>
              <a:t> too </a:t>
            </a:r>
          </a:p>
          <a:p>
            <a:r>
              <a:rPr lang="en-US" baseline="0" dirty="0"/>
              <a:t>Add </a:t>
            </a:r>
            <a:r>
              <a:rPr lang="en-US" baseline="0" dirty="0" err="1"/>
              <a:t>mcentire</a:t>
            </a:r>
            <a:r>
              <a:rPr lang="en-US" baseline="0" dirty="0"/>
              <a:t> Stennis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</a:t>
            </a:r>
            <a:r>
              <a:rPr lang="en-US" baseline="0" dirty="0"/>
              <a:t> picture first and then stuff in writing about east </a:t>
            </a:r>
            <a:r>
              <a:rPr lang="en-US" baseline="0" dirty="0" err="1"/>
              <a:t>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 goal to float</a:t>
            </a:r>
            <a:r>
              <a:rPr lang="en-US" baseline="0" dirty="0"/>
              <a:t> in after and bigger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Steps</a:t>
            </a:r>
            <a:r>
              <a:rPr lang="en-US" baseline="0" dirty="0"/>
              <a:t> of FRA</a:t>
            </a:r>
          </a:p>
          <a:p>
            <a:r>
              <a:rPr lang="en-US" dirty="0"/>
              <a:t>Developed</a:t>
            </a:r>
            <a:r>
              <a:rPr lang="en-US" baseline="0" dirty="0"/>
              <a:t> in </a:t>
            </a:r>
            <a:r>
              <a:rPr lang="en-US" baseline="0" dirty="0" err="1"/>
              <a:t>appalachia</a:t>
            </a:r>
            <a:r>
              <a:rPr lang="en-US" baseline="0" dirty="0"/>
              <a:t> in response to </a:t>
            </a:r>
            <a:r>
              <a:rPr lang="en-US" baseline="0" dirty="0" err="1"/>
              <a:t>prblems</a:t>
            </a:r>
            <a:r>
              <a:rPr lang="en-US" baseline="0" dirty="0"/>
              <a:t> with reclamation after SMCRA</a:t>
            </a:r>
          </a:p>
          <a:p>
            <a:r>
              <a:rPr lang="en-US" dirty="0"/>
              <a:t>4. Helps speed</a:t>
            </a:r>
            <a:r>
              <a:rPr lang="en-US" baseline="0" dirty="0"/>
              <a:t> up </a:t>
            </a:r>
            <a:r>
              <a:rPr lang="en-US" baseline="0" dirty="0" err="1"/>
              <a:t>sucession</a:t>
            </a:r>
            <a:endParaRPr lang="en-US" baseline="0" dirty="0"/>
          </a:p>
          <a:p>
            <a:r>
              <a:rPr lang="en-US" baseline="0" dirty="0"/>
              <a:t>GOAL 1 – to adapt the FRA to gulf coastal region – we have different climates and soils and trees so </a:t>
            </a:r>
            <a:r>
              <a:rPr lang="en-US" baseline="0" dirty="0" err="1"/>
              <a:t>adapation</a:t>
            </a:r>
            <a:r>
              <a:rPr lang="en-US" baseline="0" dirty="0"/>
              <a:t> this from </a:t>
            </a:r>
            <a:r>
              <a:rPr lang="en-US" baseline="0" dirty="0" err="1"/>
              <a:t>applachain</a:t>
            </a:r>
            <a:r>
              <a:rPr lang="en-US" baseline="0" dirty="0"/>
              <a:t> area </a:t>
            </a:r>
          </a:p>
          <a:p>
            <a:r>
              <a:rPr lang="en-US" baseline="0" dirty="0"/>
              <a:t>Tree planting tech – during the late winter season while plants are still dormant is best, hand planting to the correct rooting depth (at least 4 </a:t>
            </a:r>
            <a:r>
              <a:rPr lang="en-US" baseline="0" dirty="0" err="1"/>
              <a:t>ft</a:t>
            </a:r>
            <a:r>
              <a:rPr lang="en-US" baseline="0" dirty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</a:t>
            </a:r>
            <a:r>
              <a:rPr lang="en-US" baseline="0" dirty="0"/>
              <a:t> and objectives and have goals before it  - make sure edits are ok with Stovall </a:t>
            </a:r>
          </a:p>
          <a:p>
            <a:r>
              <a:rPr lang="en-US" baseline="0" dirty="0"/>
              <a:t>Goal to adapt FRA to western GULF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Houston County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31.204719, -95.387349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acre site – 9 plots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site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Lighten picture on bottom!!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didn’t have to worry about worker safety - MSHA  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didn’t do it on a mine itself 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was topsoil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haulback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7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them that FRA is the forestry reclamation approach</a:t>
            </a:r>
            <a:r>
              <a:rPr lang="en-US" baseline="0" dirty="0"/>
              <a:t> DJI </a:t>
            </a:r>
            <a:r>
              <a:rPr lang="en-US" baseline="0" dirty="0" err="1"/>
              <a:t>Phatom</a:t>
            </a:r>
            <a:r>
              <a:rPr lang="en-US" baseline="0" dirty="0"/>
              <a:t> 4 Pro</a:t>
            </a:r>
          </a:p>
          <a:p>
            <a:r>
              <a:rPr lang="en-US" baseline="0" dirty="0"/>
              <a:t>Ask Stovall about going full screen for each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4ft pits were dug</a:t>
            </a:r>
          </a:p>
          <a:p>
            <a:r>
              <a:rPr lang="en-US" dirty="0"/>
              <a:t>The clay</a:t>
            </a:r>
            <a:r>
              <a:rPr lang="en-US" baseline="0" dirty="0"/>
              <a:t> was too wet and thick for a traditionally pan scraper so a CAT D6T dozer pushed the soil back into the dug pits and replaced it in thin (6cm) layers – resulting in frequent trafficking “simulated pan scraper”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FE1C-4EF2-4546-BD04-8563DA24D2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1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30B9-0F08-E64C-905A-5F08FA351379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B8BA-CC2C-884E-A01D-5139A834F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5.tif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TIF"/><Relationship Id="rId4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TIF"/><Relationship Id="rId4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TIF"/><Relationship Id="rId4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5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D41699-CE1D-4631-81F4-3319BBE1E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61854" y="217314"/>
            <a:ext cx="3620289" cy="6439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6790"/>
            <a:ext cx="9143999" cy="1470025"/>
          </a:xfrm>
          <a:solidFill>
            <a:srgbClr val="3E2B7A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/>
              <a:t>Using The Forestry Reclamation Approach On Reclaimed Mines In The Western Gulf: Effects on </a:t>
            </a:r>
            <a:r>
              <a:rPr lang="en-US" sz="2800" i="1" dirty="0" err="1"/>
              <a:t>Pinus</a:t>
            </a:r>
            <a:r>
              <a:rPr lang="en-US" sz="2800" i="1" dirty="0"/>
              <a:t> </a:t>
            </a:r>
            <a:r>
              <a:rPr lang="en-US" sz="2800" i="1" dirty="0" err="1"/>
              <a:t>taeda</a:t>
            </a:r>
            <a:r>
              <a:rPr lang="en-US" sz="2800" dirty="0"/>
              <a:t> Seedling Growth And Survival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8588" y="4934048"/>
            <a:ext cx="5706824" cy="1462037"/>
          </a:xfrm>
          <a:solidFill>
            <a:srgbClr val="3E2B7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r>
              <a:rPr lang="en-US" sz="2900">
                <a:solidFill>
                  <a:schemeClr val="bg1"/>
                </a:solidFill>
              </a:rPr>
              <a:t>Cassie Phillips,</a:t>
            </a:r>
            <a:endParaRPr lang="en-US" sz="2900" dirty="0">
              <a:solidFill>
                <a:schemeClr val="bg1"/>
              </a:solidFill>
            </a:endParaRPr>
          </a:p>
          <a:p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Jeremy Stovall, Hans Williams,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Ken </a:t>
            </a:r>
            <a:r>
              <a:rPr lang="en-US" sz="2400" dirty="0" err="1">
                <a:solidFill>
                  <a:schemeClr val="bg1"/>
                </a:solidFill>
              </a:rPr>
              <a:t>Farrish</a:t>
            </a:r>
            <a:r>
              <a:rPr lang="en-US" sz="2400" dirty="0">
                <a:solidFill>
                  <a:schemeClr val="bg1"/>
                </a:solidFill>
              </a:rPr>
              <a:t>, James Van </a:t>
            </a:r>
            <a:r>
              <a:rPr lang="en-US" sz="2400" dirty="0" err="1">
                <a:solidFill>
                  <a:schemeClr val="bg1"/>
                </a:solidFill>
              </a:rPr>
              <a:t>Kley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F:\OSM FRA\OSMLogoCol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604" y="5425439"/>
            <a:ext cx="1240267" cy="12402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8" y="5247105"/>
            <a:ext cx="1494104" cy="14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2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73" y="4030056"/>
            <a:ext cx="3955967" cy="2637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‘Pan Scraper’ Method</a:t>
            </a:r>
          </a:p>
          <a:p>
            <a:endParaRPr lang="en-US" sz="3600" dirty="0"/>
          </a:p>
        </p:txBody>
      </p:sp>
      <p:pic>
        <p:nvPicPr>
          <p:cNvPr id="5" name="Picture 5" descr="Z:\field pics\cassidypics\Cassidy Trial Establishment\V__D37F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73" y="1424300"/>
            <a:ext cx="3953074" cy="2223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2622" y="3582066"/>
            <a:ext cx="2029976" cy="513364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800" dirty="0"/>
              <a:t>January 2016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6911" y="1285876"/>
            <a:ext cx="3748420" cy="557212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1.3 m (4ft) deep pits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Traditional pan scraper method could not be used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Topsoil haul-back method was used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Soil was replaced in 15 cm (6 in) layers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Frequent trafficking simulated pan scraper method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3638-FB72-4071-887B-9BC790CFA3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FRA Method</a:t>
            </a:r>
          </a:p>
          <a:p>
            <a:endParaRPr lang="en-US" sz="3600" dirty="0"/>
          </a:p>
        </p:txBody>
      </p:sp>
      <p:pic>
        <p:nvPicPr>
          <p:cNvPr id="5122" name="Picture 2" descr="Z:\field pics\cassidypics\Cassidy Trial Establishment\IMG_1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14" y="1340519"/>
            <a:ext cx="3658504" cy="24390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948" y="4807887"/>
            <a:ext cx="8828072" cy="18951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1.3 m (4ft) deep pits</a:t>
            </a:r>
          </a:p>
          <a:p>
            <a:r>
              <a:rPr lang="en-US" dirty="0"/>
              <a:t>End dumping simulated by dumping buckets of soil into the pits</a:t>
            </a:r>
          </a:p>
          <a:p>
            <a:r>
              <a:rPr lang="en-US" dirty="0"/>
              <a:t>Soil is left in loose piles</a:t>
            </a:r>
          </a:p>
          <a:p>
            <a:endParaRPr lang="en-US" dirty="0"/>
          </a:p>
        </p:txBody>
      </p:sp>
      <p:pic>
        <p:nvPicPr>
          <p:cNvPr id="5" name="Content Placeholder 4" descr="IMG_0784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8878" y="1839036"/>
            <a:ext cx="5398288" cy="29688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56F18-92D0-4D7F-B276-A13E734E39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1269"/>
            <a:ext cx="9143999" cy="14090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Plots cleared of all vegetation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Control Plot</a:t>
            </a:r>
          </a:p>
          <a:p>
            <a:endParaRPr lang="en-US" sz="3600" dirty="0"/>
          </a:p>
        </p:txBody>
      </p:sp>
      <p:pic>
        <p:nvPicPr>
          <p:cNvPr id="6146" name="Picture 2" descr="Z:\field pics\cassidypics\Cassidy Trial Establishment\IMG_1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90" y="1828312"/>
            <a:ext cx="7083563" cy="4729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2F564-2675-46C1-9C10-334B5B4E4A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1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987" y="301450"/>
            <a:ext cx="6372023" cy="4779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063970"/>
            <a:ext cx="8229600" cy="156412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IFCO containerized loblolly seedlings were hand planted on February 23, 2016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cover crop was used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erosion control was used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9AB0C-EF68-48FE-9631-CF0EB4B6399E}"/>
              </a:ext>
            </a:extLst>
          </p:cNvPr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Treatment Implementation</a:t>
            </a: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A6DD9-1AD4-40A2-9A47-B305D5CF32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Soil Texture</a:t>
            </a: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2871D-D180-4E75-B615-59ED58EA37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857" y="1417638"/>
            <a:ext cx="6082284" cy="4931031"/>
          </a:xfr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D4C0D1-527C-411C-9F1D-0B7BBC943084}"/>
              </a:ext>
            </a:extLst>
          </p:cNvPr>
          <p:cNvSpPr txBox="1"/>
          <p:nvPr/>
        </p:nvSpPr>
        <p:spPr>
          <a:xfrm>
            <a:off x="6429374" y="2581275"/>
            <a:ext cx="1095375" cy="342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n-US" dirty="0">
                <a:solidFill>
                  <a:schemeClr val="tx1"/>
                </a:solidFill>
              </a:rPr>
              <a:t> = 0.05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645" y="4543425"/>
            <a:ext cx="277412" cy="23812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9977" y="3581274"/>
            <a:ext cx="277412" cy="238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645" y="2064608"/>
            <a:ext cx="277412" cy="238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0185" y="2383759"/>
            <a:ext cx="277412" cy="2476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0185" y="3883153"/>
            <a:ext cx="277412" cy="238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1610" y="4781550"/>
            <a:ext cx="342758" cy="238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5001" y="2671891"/>
            <a:ext cx="277412" cy="2476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5001" y="4054731"/>
            <a:ext cx="277412" cy="23812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5001" y="5073112"/>
            <a:ext cx="277412" cy="2476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9060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" y="135424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Bulk Density</a:t>
            </a: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47BA91-52D7-4332-B2A0-BF24A7BB3C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85" y="1354243"/>
            <a:ext cx="4962751" cy="4830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630" y="2323552"/>
            <a:ext cx="3449791" cy="2587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83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0F40-315E-4C6B-8568-87B6585D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94743-60A4-4732-ADD9-BF79A65F4D61}"/>
              </a:ext>
            </a:extLst>
          </p:cNvPr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Cone Penetrometer</a:t>
            </a: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CC919-6ADB-409C-9E19-5D499928D2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"/>
          <a:stretch/>
        </p:blipFill>
        <p:spPr>
          <a:xfrm>
            <a:off x="88943" y="1366836"/>
            <a:ext cx="5505295" cy="53562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172" y="2786063"/>
            <a:ext cx="3045314" cy="23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94743-60A4-4732-ADD9-BF79A65F4D61}"/>
              </a:ext>
            </a:extLst>
          </p:cNvPr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Soil Chemical Properties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B7B99-21B3-4B3F-B132-C33B958E6B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032966"/>
              </p:ext>
            </p:extLst>
          </p:nvPr>
        </p:nvGraphicFramePr>
        <p:xfrm>
          <a:off x="153388" y="1447476"/>
          <a:ext cx="8805418" cy="2370222"/>
        </p:xfrm>
        <a:graphic>
          <a:graphicData uri="http://schemas.openxmlformats.org/drawingml/2006/table">
            <a:tbl>
              <a:tblPr firstRow="1" firstCol="1" bandRow="1"/>
              <a:tblGrid>
                <a:gridCol w="1523429">
                  <a:extLst>
                    <a:ext uri="{9D8B030D-6E8A-4147-A177-3AD203B41FA5}">
                      <a16:colId xmlns:a16="http://schemas.microsoft.com/office/drawing/2014/main" val="1679649076"/>
                    </a:ext>
                  </a:extLst>
                </a:gridCol>
                <a:gridCol w="1035931">
                  <a:extLst>
                    <a:ext uri="{9D8B030D-6E8A-4147-A177-3AD203B41FA5}">
                      <a16:colId xmlns:a16="http://schemas.microsoft.com/office/drawing/2014/main" val="1095964212"/>
                    </a:ext>
                  </a:extLst>
                </a:gridCol>
                <a:gridCol w="1035931">
                  <a:extLst>
                    <a:ext uri="{9D8B030D-6E8A-4147-A177-3AD203B41FA5}">
                      <a16:colId xmlns:a16="http://schemas.microsoft.com/office/drawing/2014/main" val="933984210"/>
                    </a:ext>
                  </a:extLst>
                </a:gridCol>
                <a:gridCol w="1035931">
                  <a:extLst>
                    <a:ext uri="{9D8B030D-6E8A-4147-A177-3AD203B41FA5}">
                      <a16:colId xmlns:a16="http://schemas.microsoft.com/office/drawing/2014/main" val="1880882410"/>
                    </a:ext>
                  </a:extLst>
                </a:gridCol>
                <a:gridCol w="1056945">
                  <a:extLst>
                    <a:ext uri="{9D8B030D-6E8A-4147-A177-3AD203B41FA5}">
                      <a16:colId xmlns:a16="http://schemas.microsoft.com/office/drawing/2014/main" val="571571742"/>
                    </a:ext>
                  </a:extLst>
                </a:gridCol>
                <a:gridCol w="1035931">
                  <a:extLst>
                    <a:ext uri="{9D8B030D-6E8A-4147-A177-3AD203B41FA5}">
                      <a16:colId xmlns:a16="http://schemas.microsoft.com/office/drawing/2014/main" val="2766402414"/>
                    </a:ext>
                  </a:extLst>
                </a:gridCol>
                <a:gridCol w="1035931">
                  <a:extLst>
                    <a:ext uri="{9D8B030D-6E8A-4147-A177-3AD203B41FA5}">
                      <a16:colId xmlns:a16="http://schemas.microsoft.com/office/drawing/2014/main" val="3443155444"/>
                    </a:ext>
                  </a:extLst>
                </a:gridCol>
                <a:gridCol w="1045389">
                  <a:extLst>
                    <a:ext uri="{9D8B030D-6E8A-4147-A177-3AD203B41FA5}">
                      <a16:colId xmlns:a16="http://schemas.microsoft.com/office/drawing/2014/main" val="1717569032"/>
                    </a:ext>
                  </a:extLst>
                </a:gridCol>
              </a:tblGrid>
              <a:tr h="33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83529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----------------------------mg kg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---------------------------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544064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75980"/>
                  </a:ext>
                </a:extLst>
              </a:tr>
              <a:tr h="27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49692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Scraper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19579"/>
                  </a:ext>
                </a:extLst>
              </a:tr>
              <a:tr h="271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33177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28645"/>
                  </a:ext>
                </a:extLst>
              </a:tr>
              <a:tr h="2715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45528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3388" y="4376105"/>
            <a:ext cx="88054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pH, Ca, and Mg were significantly higher in the two treatments versus the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Nitrates were undetectable in most treatment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mixing is likely the cause of the increased soil nutrients and higher pH values</a:t>
            </a:r>
          </a:p>
        </p:txBody>
      </p:sp>
    </p:spTree>
    <p:extLst>
      <p:ext uri="{BB962C8B-B14F-4D97-AF65-F5344CB8AC3E}">
        <p14:creationId xmlns:p14="http://schemas.microsoft.com/office/powerpoint/2010/main" val="235367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4743-60A4-4732-ADD9-BF79A65F4D61}"/>
              </a:ext>
            </a:extLst>
          </p:cNvPr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FRA Slope Location</a:t>
            </a: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5008-BFBF-4DE9-AEA8-E0FCB14B0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269344"/>
              </p:ext>
            </p:extLst>
          </p:nvPr>
        </p:nvGraphicFramePr>
        <p:xfrm>
          <a:off x="-2" y="1269670"/>
          <a:ext cx="5678906" cy="4798630"/>
        </p:xfrm>
        <a:graphic>
          <a:graphicData uri="http://schemas.openxmlformats.org/drawingml/2006/table">
            <a:tbl>
              <a:tblPr firstRow="1" firstCol="1" bandRow="1"/>
              <a:tblGrid>
                <a:gridCol w="1223753">
                  <a:extLst>
                    <a:ext uri="{9D8B030D-6E8A-4147-A177-3AD203B41FA5}">
                      <a16:colId xmlns:a16="http://schemas.microsoft.com/office/drawing/2014/main" val="2518445239"/>
                    </a:ext>
                  </a:extLst>
                </a:gridCol>
                <a:gridCol w="1303411">
                  <a:extLst>
                    <a:ext uri="{9D8B030D-6E8A-4147-A177-3AD203B41FA5}">
                      <a16:colId xmlns:a16="http://schemas.microsoft.com/office/drawing/2014/main" val="1257264134"/>
                    </a:ext>
                  </a:extLst>
                </a:gridCol>
                <a:gridCol w="1616278">
                  <a:extLst>
                    <a:ext uri="{9D8B030D-6E8A-4147-A177-3AD203B41FA5}">
                      <a16:colId xmlns:a16="http://schemas.microsoft.com/office/drawing/2014/main" val="4205625185"/>
                    </a:ext>
                  </a:extLst>
                </a:gridCol>
                <a:gridCol w="1535464">
                  <a:extLst>
                    <a:ext uri="{9D8B030D-6E8A-4147-A177-3AD203B41FA5}">
                      <a16:colId xmlns:a16="http://schemas.microsoft.com/office/drawing/2014/main" val="3828861880"/>
                    </a:ext>
                  </a:extLst>
                </a:gridCol>
              </a:tblGrid>
              <a:tr h="45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Slope Location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 (cm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Trees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25248"/>
                  </a:ext>
                </a:extLst>
              </a:tr>
              <a:tr h="35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99606"/>
                  </a:ext>
                </a:extLst>
              </a:tr>
              <a:tr h="3532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46.51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62790"/>
                  </a:ext>
                </a:extLst>
              </a:tr>
              <a:tr h="353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2373"/>
                  </a:ext>
                </a:extLst>
              </a:tr>
              <a:tr h="353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98474"/>
                  </a:ext>
                </a:extLst>
              </a:tr>
              <a:tr h="35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1292.37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9135"/>
                  </a:ext>
                </a:extLst>
              </a:tr>
              <a:tr h="3532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967.44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96433"/>
                  </a:ext>
                </a:extLst>
              </a:tr>
              <a:tr h="353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961.33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7452"/>
                  </a:ext>
                </a:extLst>
              </a:tr>
              <a:tr h="353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1037.05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520"/>
                  </a:ext>
                </a:extLst>
              </a:tr>
              <a:tr h="353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5660.95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92582"/>
                  </a:ext>
                </a:extLst>
              </a:tr>
              <a:tr h="3532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5256.46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85483"/>
                  </a:ext>
                </a:extLst>
              </a:tr>
              <a:tr h="353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5448.56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241346"/>
                  </a:ext>
                </a:extLst>
              </a:tr>
              <a:tr h="404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5916.9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8938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" y="6234470"/>
            <a:ext cx="5678906" cy="43593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400" dirty="0"/>
              <a:t>Slope location did not affect tree volumes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384" y="2610853"/>
            <a:ext cx="3375802" cy="1886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830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FRA Sites Over Time</a:t>
            </a:r>
          </a:p>
          <a:p>
            <a:endParaRPr lang="en-US" sz="3600" dirty="0"/>
          </a:p>
        </p:txBody>
      </p:sp>
      <p:pic>
        <p:nvPicPr>
          <p:cNvPr id="7" name="Picture 6" descr="IMG_9183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40" y="1267886"/>
            <a:ext cx="3107694" cy="20717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0840" y="1271079"/>
            <a:ext cx="1166955" cy="308779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400" dirty="0"/>
              <a:t>January 2017</a:t>
            </a:r>
          </a:p>
        </p:txBody>
      </p:sp>
      <p:pic>
        <p:nvPicPr>
          <p:cNvPr id="9" name="Picture 8" descr="IMG_114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5871594" y="754459"/>
            <a:ext cx="2082184" cy="310904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58165" y="1267887"/>
            <a:ext cx="1341594" cy="308779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400" dirty="0"/>
              <a:t>July 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3A36A5-D006-493A-AADE-C320508187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80965" y="2571746"/>
            <a:ext cx="2182070" cy="38811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5559654"/>
            <a:ext cx="8946520" cy="1492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Soil settling occurred on FRA plots indicating the “bumps” that are not aesthetically pleasing flatten out over time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618CD-E6A6-4F04-8FC7-767AC81CC8C0}"/>
              </a:ext>
            </a:extLst>
          </p:cNvPr>
          <p:cNvSpPr txBox="1"/>
          <p:nvPr/>
        </p:nvSpPr>
        <p:spPr>
          <a:xfrm>
            <a:off x="2631411" y="3424750"/>
            <a:ext cx="1166955" cy="308779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400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54822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7096"/>
            <a:ext cx="9143999" cy="107096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Surface Mining on the Gulf Coastal Plain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972725" y="3377079"/>
            <a:ext cx="3140012" cy="720841"/>
          </a:xfrm>
        </p:spPr>
        <p:txBody>
          <a:bodyPr>
            <a:normAutofit fontScale="85000" lnSpcReduction="1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fr-FR" sz="2000" i="1" dirty="0" err="1"/>
              <a:t>Priest</a:t>
            </a:r>
            <a:r>
              <a:rPr lang="fr-FR" sz="2000" i="1" dirty="0"/>
              <a:t> et al. 2016 – Forest Science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9" y="3345153"/>
            <a:ext cx="4512717" cy="33753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3137" y="1338704"/>
            <a:ext cx="8637748" cy="193368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Texas is the leading producer of lignite coal 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Surface mines are then reclaimed to forest or grasslands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Surface Mining and Reclamation Control Act (1977)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Promoted land stability but created high soil compaction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Inadvertently created a preference for areas to be reclaimed to nonnative grassland in much of the U.S.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2951-73B3-4840-B1A6-5FFE35960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728CC0-99B1-4746-B2A1-7C417B04CC5C}"/>
              </a:ext>
            </a:extLst>
          </p:cNvPr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Survival Rates</a:t>
            </a:r>
          </a:p>
        </p:txBody>
      </p:sp>
      <p:pic>
        <p:nvPicPr>
          <p:cNvPr id="2" name="Picture 1" descr="IMG_91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96" y="2642020"/>
            <a:ext cx="2742570" cy="1828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2D504-35AC-48BB-B774-338DE856B4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71" y="1287379"/>
            <a:ext cx="6115482" cy="468028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611" y="1309576"/>
            <a:ext cx="1082842" cy="5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43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82392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Tree Volumes</a:t>
            </a:r>
          </a:p>
          <a:p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D0B9D-FC62-49C3-AA52-816F13DFD8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2" y="1341280"/>
            <a:ext cx="7995135" cy="5398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183" y="1480407"/>
            <a:ext cx="133502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395" y="5284803"/>
            <a:ext cx="1208869" cy="761766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800" dirty="0"/>
              <a:t>Control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986" y="5284803"/>
            <a:ext cx="1832741" cy="757871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dirty="0"/>
          </a:p>
          <a:p>
            <a:r>
              <a:rPr lang="en-US" sz="2800" dirty="0"/>
              <a:t>Pan Scraper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01449" y="5284803"/>
            <a:ext cx="914400" cy="761766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3200" dirty="0"/>
              <a:t>FRA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3357" y="103747"/>
            <a:ext cx="9144000" cy="1143000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Tree Seedling Comparison</a:t>
            </a:r>
          </a:p>
          <a:p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7F7636-D7CB-470A-83DF-F811ECCEB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28559" y="1794184"/>
            <a:ext cx="2693594" cy="33553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9EC41-0D86-4886-8F83-0A2BBD9EBD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4508" y="2184400"/>
            <a:ext cx="3355332" cy="25749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415" y="2153636"/>
            <a:ext cx="3355330" cy="26364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7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2018 Leaf Level Water Potential 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015F0-DFD6-4AA4-92E6-22FE6F062D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" y="1737575"/>
            <a:ext cx="4362980" cy="3947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 r="-47"/>
          <a:stretch/>
        </p:blipFill>
        <p:spPr>
          <a:xfrm>
            <a:off x="4743450" y="1737575"/>
            <a:ext cx="4152501" cy="3952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8754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LiCOR</a:t>
            </a:r>
            <a:r>
              <a:rPr lang="en-US" sz="3600" dirty="0"/>
              <a:t> 6400-XT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B081C-49DD-4107-9D04-712C5221EB55}"/>
              </a:ext>
            </a:extLst>
          </p:cNvPr>
          <p:cNvSpPr txBox="1"/>
          <p:nvPr/>
        </p:nvSpPr>
        <p:spPr>
          <a:xfrm>
            <a:off x="1614489" y="6330069"/>
            <a:ext cx="2286000" cy="37290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i="1" dirty="0"/>
              <a:t>E</a:t>
            </a:r>
            <a:r>
              <a:rPr lang="en-US" sz="2000" dirty="0"/>
              <a:t>= leaf transpiration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8335C-16AD-4384-91A0-BAEC834084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6" y="1233425"/>
            <a:ext cx="8886825" cy="50596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B081C-49DD-4107-9D04-712C5221EB55}"/>
              </a:ext>
            </a:extLst>
          </p:cNvPr>
          <p:cNvSpPr txBox="1"/>
          <p:nvPr/>
        </p:nvSpPr>
        <p:spPr>
          <a:xfrm>
            <a:off x="5670270" y="6330070"/>
            <a:ext cx="3090862" cy="37290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i="1" dirty="0"/>
              <a:t>g</a:t>
            </a:r>
            <a:r>
              <a:rPr lang="en-US" sz="2000" i="1" baseline="-25000" dirty="0"/>
              <a:t>s</a:t>
            </a:r>
            <a:r>
              <a:rPr lang="en-US" sz="2000" dirty="0"/>
              <a:t>= stomatal conductance</a:t>
            </a:r>
          </a:p>
        </p:txBody>
      </p:sp>
    </p:spTree>
    <p:extLst>
      <p:ext uri="{BB962C8B-B14F-4D97-AF65-F5344CB8AC3E}">
        <p14:creationId xmlns:p14="http://schemas.microsoft.com/office/powerpoint/2010/main" val="400564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 err="1"/>
              <a:t>LiCOR</a:t>
            </a:r>
            <a:r>
              <a:rPr lang="en-US" sz="3600" dirty="0"/>
              <a:t> 6400-XT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B081C-49DD-4107-9D04-712C5221EB55}"/>
              </a:ext>
            </a:extLst>
          </p:cNvPr>
          <p:cNvSpPr txBox="1"/>
          <p:nvPr/>
        </p:nvSpPr>
        <p:spPr>
          <a:xfrm>
            <a:off x="5164281" y="6261310"/>
            <a:ext cx="3782969" cy="361466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i="1" dirty="0"/>
              <a:t>C</a:t>
            </a:r>
            <a:r>
              <a:rPr lang="en-US" sz="2400" i="1" baseline="-25000" dirty="0"/>
              <a:t>i</a:t>
            </a:r>
            <a:r>
              <a:rPr lang="en-US" sz="2000" dirty="0"/>
              <a:t>= intercellular C0</a:t>
            </a:r>
            <a:r>
              <a:rPr lang="en-US" sz="2000" baseline="-25000" dirty="0"/>
              <a:t>2</a:t>
            </a:r>
            <a:r>
              <a:rPr lang="en-US" sz="2000" dirty="0"/>
              <a:t> concentration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8335C-16AD-4384-91A0-BAEC834084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48" y="1246188"/>
            <a:ext cx="8750502" cy="493555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968" y="1325752"/>
            <a:ext cx="1695789" cy="92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B081C-49DD-4107-9D04-712C5221EB55}"/>
              </a:ext>
            </a:extLst>
          </p:cNvPr>
          <p:cNvSpPr txBox="1"/>
          <p:nvPr/>
        </p:nvSpPr>
        <p:spPr>
          <a:xfrm>
            <a:off x="296761" y="6261310"/>
            <a:ext cx="4403827" cy="361466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000" i="1" dirty="0" err="1"/>
              <a:t>A</a:t>
            </a:r>
            <a:r>
              <a:rPr lang="en-US" sz="2400" i="1" baseline="-25000" dirty="0" err="1"/>
              <a:t>sat</a:t>
            </a:r>
            <a:r>
              <a:rPr lang="en-US" sz="2000" dirty="0"/>
              <a:t>= light saturated photosynthetic rate</a:t>
            </a:r>
          </a:p>
        </p:txBody>
      </p:sp>
    </p:spTree>
    <p:extLst>
      <p:ext uri="{BB962C8B-B14F-4D97-AF65-F5344CB8AC3E}">
        <p14:creationId xmlns:p14="http://schemas.microsoft.com/office/powerpoint/2010/main" val="129749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97374" y="2618782"/>
            <a:ext cx="3940670" cy="28381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Competing Vegetation Density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514D8-708C-412E-8D9D-2C5C5B073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8" y="1254441"/>
            <a:ext cx="5261230" cy="5566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32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" y="135424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Percent Cover </a:t>
            </a:r>
          </a:p>
        </p:txBody>
      </p:sp>
      <p:pic>
        <p:nvPicPr>
          <p:cNvPr id="5" name="Picture 4" descr="plot6.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44" y="2304608"/>
            <a:ext cx="3468996" cy="341491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8DAAD-CA67-46A2-8593-B6F50B4080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1274766"/>
            <a:ext cx="5109970" cy="5527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231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" y="138523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Ground Cover </a:t>
            </a:r>
          </a:p>
        </p:txBody>
      </p:sp>
      <p:pic>
        <p:nvPicPr>
          <p:cNvPr id="5" name="Picture 4" descr="plot6.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00" y="1646042"/>
            <a:ext cx="2728491" cy="2685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798" y="1646042"/>
            <a:ext cx="2739269" cy="2686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"/>
          <a:stretch/>
        </p:blipFill>
        <p:spPr>
          <a:xfrm>
            <a:off x="5935776" y="1646042"/>
            <a:ext cx="3103940" cy="2685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3345" y="4378816"/>
            <a:ext cx="914400" cy="585843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3200" dirty="0"/>
              <a:t>FRA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85622" y="4373034"/>
            <a:ext cx="2147912" cy="54480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dirty="0"/>
          </a:p>
          <a:p>
            <a:r>
              <a:rPr lang="en-US" sz="3200" dirty="0"/>
              <a:t>Pan</a:t>
            </a:r>
            <a:r>
              <a:rPr lang="en-US" sz="2800" dirty="0"/>
              <a:t> </a:t>
            </a:r>
            <a:r>
              <a:rPr lang="en-US" sz="3200" dirty="0"/>
              <a:t>Scraper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68211" y="4373034"/>
            <a:ext cx="1439070" cy="54480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dirty="0"/>
          </a:p>
          <a:p>
            <a:r>
              <a:rPr lang="en-US" sz="3200" dirty="0"/>
              <a:t>Control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581F2-6867-4844-BA0F-7986F9FD3097}"/>
              </a:ext>
            </a:extLst>
          </p:cNvPr>
          <p:cNvSpPr txBox="1"/>
          <p:nvPr/>
        </p:nvSpPr>
        <p:spPr>
          <a:xfrm>
            <a:off x="166300" y="5287461"/>
            <a:ext cx="8873416" cy="1008564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200" dirty="0"/>
              <a:t>Cover data were collected in July of 2017 and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D693E-61ED-4E46-A688-2FDBB4B01A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Priest et al. 2016 showed that after 6 years trees on mined sites catch up to unmined areas </a:t>
            </a:r>
          </a:p>
          <a:p>
            <a:r>
              <a:rPr lang="en-US" dirty="0"/>
              <a:t>Surface and subsurface tillage have been shown to result in increased seedling survival and percent cover (Angel et al., 2018)</a:t>
            </a:r>
          </a:p>
          <a:p>
            <a:r>
              <a:rPr lang="en-US" dirty="0"/>
              <a:t>Tillage is very costly and long term effects may not justify the costs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Conclusions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90312-C853-4600-95EB-498C1E9F7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7096"/>
            <a:ext cx="9143999" cy="107096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Surface Mining on the Gulf Coastal Plain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972725" y="3377079"/>
            <a:ext cx="3140012" cy="720841"/>
          </a:xfrm>
        </p:spPr>
        <p:txBody>
          <a:bodyPr>
            <a:normAutofit fontScale="85000" lnSpcReduction="1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fr-FR" sz="2000" i="1" dirty="0" err="1"/>
              <a:t>Priest</a:t>
            </a:r>
            <a:r>
              <a:rPr lang="fr-FR" sz="2000" i="1" dirty="0"/>
              <a:t> et al. 2016 – Forest Science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9" y="3345153"/>
            <a:ext cx="4512717" cy="33753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3137" y="1338704"/>
            <a:ext cx="8637748" cy="193368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Texas is the leading producer of lignite coal 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Surface mines are then reclaimed to forest or grasslands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Surface Mining and Reclamation Control Act (1977)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Promoted land stability but created high soil compaction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Inadvertently created a preference for areas to be reclaimed to nonnative grassland in much of the U.S.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68663" y="3764390"/>
            <a:ext cx="4444074" cy="1052657"/>
            <a:chOff x="3890044" y="3272388"/>
            <a:chExt cx="4444074" cy="1052657"/>
          </a:xfrm>
        </p:grpSpPr>
        <p:sp>
          <p:nvSpPr>
            <p:cNvPr id="10" name="Donut 9"/>
            <p:cNvSpPr/>
            <p:nvPr/>
          </p:nvSpPr>
          <p:spPr>
            <a:xfrm>
              <a:off x="3890044" y="3272388"/>
              <a:ext cx="1201276" cy="1052657"/>
            </a:xfrm>
            <a:prstGeom prst="donut">
              <a:avLst>
                <a:gd name="adj" fmla="val 288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2154" y="3615646"/>
              <a:ext cx="3191964" cy="675073"/>
            </a:xfrm>
            <a:prstGeom prst="rect">
              <a:avLst/>
            </a:prstGeom>
            <a:solidFill>
              <a:srgbClr val="3E2B7A"/>
            </a:solidFill>
            <a:ln w="25400" cap="flat" cmpd="sng" algn="ctr">
              <a:solidFill>
                <a:schemeClr val="tx1"/>
              </a:solidFill>
              <a:prstDash val="soli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rtlCol="0" anchor="ctr">
              <a:noAutofit/>
            </a:bodyPr>
            <a:lstStyle/>
            <a:p>
              <a:r>
                <a:rPr lang="en-US" sz="2400" dirty="0"/>
                <a:t>Can we do better?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902951-73B3-4840-B1A6-5FFE35960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Future Research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3A36A5-D006-493A-AADE-C320508187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FRA method should be tested on current coal mined reclamation sites </a:t>
            </a:r>
          </a:p>
          <a:p>
            <a:r>
              <a:rPr lang="en-US" sz="3600" dirty="0"/>
              <a:t>Cost comparison studies between the conventional reclamation methods and FRA are underway</a:t>
            </a:r>
          </a:p>
          <a:p>
            <a:r>
              <a:rPr lang="en-US" sz="3600" dirty="0"/>
              <a:t>Possible below ground biomass differences between treatments are being researched</a:t>
            </a:r>
          </a:p>
        </p:txBody>
      </p:sp>
    </p:spTree>
    <p:extLst>
      <p:ext uri="{BB962C8B-B14F-4D97-AF65-F5344CB8AC3E}">
        <p14:creationId xmlns:p14="http://schemas.microsoft.com/office/powerpoint/2010/main" val="3261296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362075"/>
            <a:ext cx="4732704" cy="3849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Field Techs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/>
              <a:t>Thomas Briggs</a:t>
            </a:r>
          </a:p>
          <a:p>
            <a:pPr marL="0" indent="0">
              <a:buNone/>
            </a:pPr>
            <a:r>
              <a:rPr lang="en-US" sz="1600" dirty="0"/>
              <a:t>	Megan McCombs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Casity</a:t>
            </a:r>
            <a:r>
              <a:rPr lang="en-US" sz="1600" dirty="0"/>
              <a:t> King </a:t>
            </a:r>
          </a:p>
          <a:p>
            <a:pPr marL="0" indent="0">
              <a:buNone/>
            </a:pPr>
            <a:r>
              <a:rPr lang="en-US" sz="1600" dirty="0"/>
              <a:t>	William </a:t>
            </a:r>
            <a:r>
              <a:rPr lang="en-US" sz="1600" dirty="0" err="1"/>
              <a:t>Kruckeberg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Thomas Dimmit</a:t>
            </a:r>
          </a:p>
          <a:p>
            <a:pPr marL="0" indent="0">
              <a:buNone/>
            </a:pPr>
            <a:r>
              <a:rPr lang="en-US" sz="1600" dirty="0"/>
              <a:t>	Nick Peckham</a:t>
            </a:r>
          </a:p>
          <a:p>
            <a:pPr marL="0" indent="0">
              <a:buNone/>
            </a:pPr>
            <a:r>
              <a:rPr lang="en-US" sz="1600" dirty="0"/>
              <a:t>	Isabella Reyes</a:t>
            </a:r>
          </a:p>
          <a:p>
            <a:pPr marL="0" indent="0">
              <a:buNone/>
            </a:pPr>
            <a:r>
              <a:rPr lang="en-US" sz="1600" dirty="0"/>
              <a:t>	Devin Theisen</a:t>
            </a:r>
          </a:p>
          <a:p>
            <a:pPr marL="0" indent="0">
              <a:buNone/>
            </a:pPr>
            <a:r>
              <a:rPr lang="en-US" sz="1600" dirty="0"/>
              <a:t>	Alix Matthews</a:t>
            </a:r>
          </a:p>
          <a:p>
            <a:pPr marL="0" indent="0">
              <a:buNone/>
            </a:pPr>
            <a:r>
              <a:rPr lang="en-US" sz="1800" dirty="0"/>
              <a:t>Dr. Dennis Gravatt (SFASU Biology Department)</a:t>
            </a:r>
          </a:p>
          <a:p>
            <a:pPr marL="0" indent="0">
              <a:buNone/>
            </a:pPr>
            <a:r>
              <a:rPr lang="en-US" sz="1800" dirty="0"/>
              <a:t>Fellow grad students</a:t>
            </a:r>
          </a:p>
          <a:p>
            <a:pPr marL="0" indent="0">
              <a:buNone/>
            </a:pPr>
            <a:r>
              <a:rPr lang="en-US" sz="1800" dirty="0"/>
              <a:t>This project was funded by the Office of Surface Mining Reclamation and Enforcement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Acknowledgements </a:t>
            </a:r>
          </a:p>
          <a:p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86" y="5653184"/>
            <a:ext cx="5167086" cy="1116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F:\OSM FRA\OSMLogoColor.png">
            <a:extLst>
              <a:ext uri="{FF2B5EF4-FFF2-40B4-BE49-F238E27FC236}">
                <a16:creationId xmlns:a16="http://schemas.microsoft.com/office/drawing/2014/main" id="{B21DA5E5-9870-48B7-A2FF-C2AAEBE9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666" y="5125114"/>
            <a:ext cx="1620016" cy="16200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8A5F9-9572-48D1-91BB-23573B3160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14204" y="1744210"/>
            <a:ext cx="3754940" cy="2816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88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1"/>
            <a:ext cx="8229600" cy="2381250"/>
          </a:xfrm>
        </p:spPr>
        <p:txBody>
          <a:bodyPr>
            <a:normAutofit/>
          </a:bodyPr>
          <a:lstStyle/>
          <a:p>
            <a:r>
              <a:rPr lang="en-US" sz="2800" dirty="0"/>
              <a:t>East Texas has maintained forestry as the preferred post mining land use</a:t>
            </a:r>
          </a:p>
          <a:p>
            <a:r>
              <a:rPr lang="en-US" sz="2800" dirty="0"/>
              <a:t>Increasing properties that promote faster tree growth, and in turn a timelier bond release, is of interest to land owners and coal companies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7096"/>
            <a:ext cx="9143999" cy="107096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Reclamation in the Gulf Coastal Plain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02951-73B3-4840-B1A6-5FFE35960A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36" y="3657601"/>
            <a:ext cx="6943725" cy="30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49" y="1198811"/>
            <a:ext cx="6361044" cy="53574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Suitable rooting medium </a:t>
            </a:r>
          </a:p>
          <a:p>
            <a:pPr marL="914400" lvl="1" indent="-514350"/>
            <a:r>
              <a:rPr lang="en-US" dirty="0"/>
              <a:t>No less than 4ft deep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Loosely graded topsoil</a:t>
            </a:r>
          </a:p>
          <a:p>
            <a:pPr marL="914400" lvl="1" indent="-514350"/>
            <a:r>
              <a:rPr lang="en-US" dirty="0"/>
              <a:t>End dumping technique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tree compatible 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Plant two types of trees</a:t>
            </a:r>
          </a:p>
          <a:p>
            <a:pPr marL="914400" lvl="1" indent="-514350"/>
            <a:r>
              <a:rPr lang="en-US" dirty="0"/>
              <a:t>Early and late successional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proper tree planting technique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The Forestry Reclamation Approach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072" y="1549178"/>
            <a:ext cx="2860087" cy="293342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673221" y="4482600"/>
            <a:ext cx="363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Appalachian End Dumping</a:t>
            </a:r>
          </a:p>
          <a:p>
            <a:pPr algn="ctr"/>
            <a:r>
              <a:rPr lang="en-US" sz="1200" b="1" dirty="0"/>
              <a:t> </a:t>
            </a:r>
            <a:r>
              <a:rPr lang="en-US" sz="1200" i="1" dirty="0"/>
              <a:t>Photo from Forest Reclamation Advisory No. 3 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EE00B-4F85-45C3-A927-BAB63CB58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8AD3AF-AD8C-41E3-B0E5-F479E8E8BA08}"/>
              </a:ext>
            </a:extLst>
          </p:cNvPr>
          <p:cNvSpPr txBox="1"/>
          <p:nvPr/>
        </p:nvSpPr>
        <p:spPr>
          <a:xfrm>
            <a:off x="269029" y="6014818"/>
            <a:ext cx="7221085" cy="77223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GOAL: Adapt the FRA to Western Gulf</a:t>
            </a:r>
          </a:p>
        </p:txBody>
      </p:sp>
    </p:spTree>
    <p:extLst>
      <p:ext uri="{BB962C8B-B14F-4D97-AF65-F5344CB8AC3E}">
        <p14:creationId xmlns:p14="http://schemas.microsoft.com/office/powerpoint/2010/main" val="40606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Determine the effects of the Forestry Reclamation Approach on the physical and chemical properties of the soil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Determine loblolly pine seedling performance based on tree physiology and competing vegetative cover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2396"/>
            <a:ext cx="9143999" cy="106664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Objectives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2D7AA-89AB-490C-B34E-1350379605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7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107096"/>
            <a:ext cx="9143999" cy="1070965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Study Site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9119" y="1296458"/>
            <a:ext cx="4504786" cy="2044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Gail Creek</a:t>
            </a:r>
          </a:p>
          <a:p>
            <a:pPr marL="0" indent="0" algn="ctr">
              <a:buNone/>
            </a:pPr>
            <a:r>
              <a:rPr lang="en-US" sz="2400" dirty="0"/>
              <a:t>Mine demonstration 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62" y="1307899"/>
            <a:ext cx="3878448" cy="2473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862" y="3803451"/>
            <a:ext cx="1310991" cy="219961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100" dirty="0"/>
              <a:t>C/o Jeremy Stovall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862" y="4468391"/>
            <a:ext cx="4073250" cy="1534332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Houston Co.</a:t>
            </a:r>
          </a:p>
          <a:p>
            <a:pPr algn="ctr"/>
            <a:r>
              <a:rPr lang="en-US" sz="2400" dirty="0"/>
              <a:t>2 hectare site </a:t>
            </a:r>
          </a:p>
          <a:p>
            <a:pPr algn="ctr"/>
            <a:r>
              <a:rPr lang="en-US" sz="2400" dirty="0"/>
              <a:t>Nine experimental plots</a:t>
            </a:r>
          </a:p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7D0CB3-3218-4D13-91AE-B74764EA17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  <p:pic>
        <p:nvPicPr>
          <p:cNvPr id="10" name="Picture 9" descr="C:\Users\phillipscl4\AppData\Local\Microsoft\Windows\INetCache\Content.Word\thesis_map_better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5597" y="2184400"/>
            <a:ext cx="3645535" cy="42216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17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8" y="5761312"/>
            <a:ext cx="7872608" cy="84237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Very fine, </a:t>
            </a:r>
            <a:r>
              <a:rPr lang="en-US" i="1" dirty="0" err="1"/>
              <a:t>smectic</a:t>
            </a:r>
            <a:r>
              <a:rPr lang="en-US" i="1" dirty="0"/>
              <a:t>, thermic, </a:t>
            </a:r>
            <a:r>
              <a:rPr lang="en-US" b="1" i="1" u="sng" dirty="0" err="1"/>
              <a:t>Vertic</a:t>
            </a:r>
            <a:r>
              <a:rPr lang="en-US" dirty="0"/>
              <a:t> </a:t>
            </a:r>
            <a:r>
              <a:rPr lang="en-US" i="1" dirty="0" err="1"/>
              <a:t>Hapludalf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280" y="1244780"/>
            <a:ext cx="2980346" cy="4388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8" y="1244780"/>
            <a:ext cx="2921199" cy="4388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101780"/>
            <a:ext cx="9144000" cy="1015233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Soil Information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43519-3153-417D-AD6E-7A7ACAC3EC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60" y="180669"/>
            <a:ext cx="6126480" cy="5494383"/>
          </a:xfr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9756" y="5800012"/>
            <a:ext cx="6503087" cy="701040"/>
          </a:xfrm>
          <a:prstGeom prst="rect">
            <a:avLst/>
          </a:prstGeom>
          <a:solidFill>
            <a:srgbClr val="3E2B7A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400" dirty="0"/>
              <a:t>UAS footage of the site taken on May 6,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860765" y="570400"/>
            <a:ext cx="1487055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32093" y="590721"/>
            <a:ext cx="1487055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66029" y="2287133"/>
            <a:ext cx="1582424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3835" y="570400"/>
            <a:ext cx="1635423" cy="148380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89933" y="2222759"/>
            <a:ext cx="1487055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9932" y="4039606"/>
            <a:ext cx="1487055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0764" y="2273994"/>
            <a:ext cx="1487055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34841" y="3949091"/>
            <a:ext cx="1632532" cy="1596043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0765" y="570400"/>
            <a:ext cx="487680" cy="1524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FRA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70027" y="2287133"/>
            <a:ext cx="487680" cy="1524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FRA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31880" y="590721"/>
            <a:ext cx="746772" cy="1828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Control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89932" y="2219076"/>
            <a:ext cx="746771" cy="22045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Control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96727" y="588232"/>
            <a:ext cx="740496" cy="1828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Scraper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59440" y="2262498"/>
            <a:ext cx="793678" cy="17703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Scraper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31214" y="190096"/>
            <a:ext cx="2217065" cy="549438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Randomized complete block design</a:t>
            </a:r>
          </a:p>
          <a:p>
            <a:r>
              <a:rPr lang="en-US" sz="25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Three replicates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Two buffer rows </a:t>
            </a:r>
          </a:p>
          <a:p>
            <a:endParaRPr lang="en-US" sz="25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48 loblolly pine seedlings per plot</a:t>
            </a:r>
          </a:p>
          <a:p>
            <a:pPr marL="171450" indent="-17145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114" y="4039605"/>
            <a:ext cx="746770" cy="22045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Scraper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43489" y="3949091"/>
            <a:ext cx="487680" cy="15240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FRA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31846" y="4039606"/>
            <a:ext cx="1487055" cy="150552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697" y="4037676"/>
            <a:ext cx="782783" cy="18480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dirty="0"/>
              <a:t>Control</a:t>
            </a:r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56A799-4A1D-42A4-BF92-2E9080E441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207" y="337407"/>
            <a:ext cx="587850" cy="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11C42"/>
      </a:dk1>
      <a:lt1>
        <a:srgbClr val="FDFFEE"/>
      </a:lt1>
      <a:dk2>
        <a:srgbClr val="54505D"/>
      </a:dk2>
      <a:lt2>
        <a:srgbClr val="EEECE1"/>
      </a:lt2>
      <a:accent1>
        <a:srgbClr val="4A1ABD"/>
      </a:accent1>
      <a:accent2>
        <a:srgbClr val="69A0C0"/>
      </a:accent2>
      <a:accent3>
        <a:srgbClr val="C29B7C"/>
      </a:accent3>
      <a:accent4>
        <a:srgbClr val="8064A2"/>
      </a:accent4>
      <a:accent5>
        <a:srgbClr val="74B96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3E2B7A"/>
        </a:solidFill>
        <a:ln w="25400" cap="flat" cmpd="sng" algn="ctr">
          <a:solidFill>
            <a:schemeClr val="tx1"/>
          </a:solidFill>
          <a:prstDash val="solid"/>
        </a:ln>
      </a:spPr>
      <a:bodyPr vert="horz" lIns="91440" tIns="45720" rIns="91440" bIns="45720" rtlCol="0" anchor="ctr">
        <a:noAutofit/>
      </a:bodyPr>
      <a:lstStyle>
        <a:defPPr>
          <a:defRPr sz="3600" dirty="0" smtClean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111C42"/>
    </a:dk1>
    <a:lt1>
      <a:srgbClr val="FDFFEE"/>
    </a:lt1>
    <a:dk2>
      <a:srgbClr val="54505D"/>
    </a:dk2>
    <a:lt2>
      <a:srgbClr val="EEECE1"/>
    </a:lt2>
    <a:accent1>
      <a:srgbClr val="4A1ABD"/>
    </a:accent1>
    <a:accent2>
      <a:srgbClr val="69A0C0"/>
    </a:accent2>
    <a:accent3>
      <a:srgbClr val="C29B7C"/>
    </a:accent3>
    <a:accent4>
      <a:srgbClr val="8064A2"/>
    </a:accent4>
    <a:accent5>
      <a:srgbClr val="74B964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9317</TotalTime>
  <Words>1803</Words>
  <Application>Microsoft Office PowerPoint</Application>
  <PresentationFormat>On-screen Show (4:3)</PresentationFormat>
  <Paragraphs>395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Using The Forestry Reclamation Approach On Reclaimed Mines In The Western Gulf: Effects on Pinus taeda Seedling Growth And Survival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Tree Seedling Comparison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Compaction and Seedling Growth and Survival on Reclaimed Mines in the Western Gulf</dc:title>
  <dc:creator>Cassie Phillips</dc:creator>
  <cp:lastModifiedBy>Kevin Wolter</cp:lastModifiedBy>
  <cp:revision>326</cp:revision>
  <cp:lastPrinted>2017-10-05T03:57:51Z</cp:lastPrinted>
  <dcterms:created xsi:type="dcterms:W3CDTF">2017-09-16T18:20:46Z</dcterms:created>
  <dcterms:modified xsi:type="dcterms:W3CDTF">2019-06-17T18:14:40Z</dcterms:modified>
</cp:coreProperties>
</file>