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8" r:id="rId4"/>
    <p:sldId id="260" r:id="rId5"/>
    <p:sldId id="261" r:id="rId6"/>
    <p:sldId id="262" r:id="rId7"/>
    <p:sldId id="275" r:id="rId8"/>
    <p:sldId id="266" r:id="rId9"/>
    <p:sldId id="263" r:id="rId10"/>
    <p:sldId id="269" r:id="rId11"/>
    <p:sldId id="277" r:id="rId12"/>
    <p:sldId id="278" r:id="rId13"/>
    <p:sldId id="267" r:id="rId14"/>
    <p:sldId id="279" r:id="rId15"/>
    <p:sldId id="273"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7D733-84D7-4C83-85D5-D79E42FE0363}"/>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en-US"/>
              <a:t>Click to edit Master title style</a:t>
            </a:r>
            <a:endParaRPr lang="en-GB"/>
          </a:p>
        </p:txBody>
      </p:sp>
      <p:sp>
        <p:nvSpPr>
          <p:cNvPr id="3" name="Subtitle 2">
            <a:extLst>
              <a:ext uri="{FF2B5EF4-FFF2-40B4-BE49-F238E27FC236}">
                <a16:creationId xmlns:a16="http://schemas.microsoft.com/office/drawing/2014/main" id="{4698560F-82C2-4A4E-B480-C35E9D8F81C3}"/>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en-US"/>
              <a:t>Click to edit Master subtitle style</a:t>
            </a:r>
            <a:endParaRPr lang="en-GB"/>
          </a:p>
        </p:txBody>
      </p:sp>
      <p:sp>
        <p:nvSpPr>
          <p:cNvPr id="4" name="Date Placeholder 3">
            <a:extLst>
              <a:ext uri="{FF2B5EF4-FFF2-40B4-BE49-F238E27FC236}">
                <a16:creationId xmlns:a16="http://schemas.microsoft.com/office/drawing/2014/main" id="{89F2D65E-B4DC-455D-83C0-D462373233D4}"/>
              </a:ext>
            </a:extLst>
          </p:cNvPr>
          <p:cNvSpPr txBox="1">
            <a:spLocks noGrp="1"/>
          </p:cNvSpPr>
          <p:nvPr>
            <p:ph type="dt" sz="half" idx="7"/>
          </p:nvPr>
        </p:nvSpPr>
        <p:spPr/>
        <p:txBody>
          <a:bodyPr/>
          <a:lstStyle>
            <a:lvl1pPr>
              <a:defRPr/>
            </a:lvl1pPr>
          </a:lstStyle>
          <a:p>
            <a:pPr lvl="0"/>
            <a:fld id="{0F71811C-4FDB-482D-B007-FCA9576EC8A1}" type="datetime1">
              <a:rPr lang="en-GB"/>
              <a:pPr lvl="0"/>
              <a:t>17/06/2019</a:t>
            </a:fld>
            <a:endParaRPr lang="en-GB"/>
          </a:p>
        </p:txBody>
      </p:sp>
      <p:sp>
        <p:nvSpPr>
          <p:cNvPr id="5" name="Footer Placeholder 4">
            <a:extLst>
              <a:ext uri="{FF2B5EF4-FFF2-40B4-BE49-F238E27FC236}">
                <a16:creationId xmlns:a16="http://schemas.microsoft.com/office/drawing/2014/main" id="{88E16CF6-C3E1-4036-BA00-45B4C28CFAD8}"/>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377A39E-4B70-465B-8845-29F7BAEFF92A}"/>
              </a:ext>
            </a:extLst>
          </p:cNvPr>
          <p:cNvSpPr txBox="1">
            <a:spLocks noGrp="1"/>
          </p:cNvSpPr>
          <p:nvPr>
            <p:ph type="sldNum" sz="quarter" idx="8"/>
          </p:nvPr>
        </p:nvSpPr>
        <p:spPr/>
        <p:txBody>
          <a:bodyPr/>
          <a:lstStyle>
            <a:lvl1pPr>
              <a:defRPr/>
            </a:lvl1pPr>
          </a:lstStyle>
          <a:p>
            <a:pPr lvl="0"/>
            <a:fld id="{95A99BCA-371B-481A-B7E2-0A0F989F2467}" type="slidenum">
              <a:t>‹#›</a:t>
            </a:fld>
            <a:endParaRPr lang="en-GB"/>
          </a:p>
        </p:txBody>
      </p:sp>
    </p:spTree>
    <p:extLst>
      <p:ext uri="{BB962C8B-B14F-4D97-AF65-F5344CB8AC3E}">
        <p14:creationId xmlns:p14="http://schemas.microsoft.com/office/powerpoint/2010/main" val="3066740148"/>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566D-F8E8-4803-A1CB-E4B85DD8C922}"/>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295086F0-739F-4C48-BA57-4CEB981CE65F}"/>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4B4F593-CBA1-4667-9172-C38DB4C750FB}"/>
              </a:ext>
            </a:extLst>
          </p:cNvPr>
          <p:cNvSpPr txBox="1">
            <a:spLocks noGrp="1"/>
          </p:cNvSpPr>
          <p:nvPr>
            <p:ph type="dt" sz="half" idx="7"/>
          </p:nvPr>
        </p:nvSpPr>
        <p:spPr/>
        <p:txBody>
          <a:bodyPr/>
          <a:lstStyle>
            <a:lvl1pPr>
              <a:defRPr/>
            </a:lvl1pPr>
          </a:lstStyle>
          <a:p>
            <a:pPr lvl="0"/>
            <a:fld id="{AA230F2C-2604-4471-9907-59DCB4F56A9B}" type="datetime1">
              <a:rPr lang="en-GB"/>
              <a:pPr lvl="0"/>
              <a:t>17/06/2019</a:t>
            </a:fld>
            <a:endParaRPr lang="en-GB"/>
          </a:p>
        </p:txBody>
      </p:sp>
      <p:sp>
        <p:nvSpPr>
          <p:cNvPr id="5" name="Footer Placeholder 4">
            <a:extLst>
              <a:ext uri="{FF2B5EF4-FFF2-40B4-BE49-F238E27FC236}">
                <a16:creationId xmlns:a16="http://schemas.microsoft.com/office/drawing/2014/main" id="{37FB91AB-60C0-4935-BF4F-1E3C98E1511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785915E6-49E1-4D08-B7D5-CA521B57ED41}"/>
              </a:ext>
            </a:extLst>
          </p:cNvPr>
          <p:cNvSpPr txBox="1">
            <a:spLocks noGrp="1"/>
          </p:cNvSpPr>
          <p:nvPr>
            <p:ph type="sldNum" sz="quarter" idx="8"/>
          </p:nvPr>
        </p:nvSpPr>
        <p:spPr/>
        <p:txBody>
          <a:bodyPr/>
          <a:lstStyle>
            <a:lvl1pPr>
              <a:defRPr/>
            </a:lvl1pPr>
          </a:lstStyle>
          <a:p>
            <a:pPr lvl="0"/>
            <a:fld id="{A1935DB7-9FE1-4C60-A69B-CC6BA7509297}" type="slidenum">
              <a:t>‹#›</a:t>
            </a:fld>
            <a:endParaRPr lang="en-GB"/>
          </a:p>
        </p:txBody>
      </p:sp>
    </p:spTree>
    <p:extLst>
      <p:ext uri="{BB962C8B-B14F-4D97-AF65-F5344CB8AC3E}">
        <p14:creationId xmlns:p14="http://schemas.microsoft.com/office/powerpoint/2010/main" val="58312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F3E4E1-3F4F-42B4-96BD-4B2C9D61E950}"/>
              </a:ext>
            </a:extLst>
          </p:cNvPr>
          <p:cNvSpPr txBox="1">
            <a:spLocks noGrp="1"/>
          </p:cNvSpPr>
          <p:nvPr>
            <p:ph type="title" orient="vert"/>
          </p:nvPr>
        </p:nvSpPr>
        <p:spPr>
          <a:xfrm>
            <a:off x="8724903" y="365129"/>
            <a:ext cx="2628899" cy="5811834"/>
          </a:xfrm>
        </p:spPr>
        <p:txBody>
          <a:bodyPr vert="eaVert"/>
          <a:lstStyle>
            <a:lvl1pPr>
              <a:defRPr/>
            </a:lvl1pPr>
          </a:lstStyle>
          <a:p>
            <a:pPr lvl="0"/>
            <a:r>
              <a:rPr lang="en-US"/>
              <a:t>Click to edit Master title style</a:t>
            </a:r>
            <a:endParaRPr lang="en-GB"/>
          </a:p>
        </p:txBody>
      </p:sp>
      <p:sp>
        <p:nvSpPr>
          <p:cNvPr id="3" name="Vertical Text Placeholder 2">
            <a:extLst>
              <a:ext uri="{FF2B5EF4-FFF2-40B4-BE49-F238E27FC236}">
                <a16:creationId xmlns:a16="http://schemas.microsoft.com/office/drawing/2014/main" id="{4D0E3388-DC7A-4DD8-A6A9-2B8E99F9C07B}"/>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4286C04-1BB0-4197-ABDA-7F1D57AD5560}"/>
              </a:ext>
            </a:extLst>
          </p:cNvPr>
          <p:cNvSpPr txBox="1">
            <a:spLocks noGrp="1"/>
          </p:cNvSpPr>
          <p:nvPr>
            <p:ph type="dt" sz="half" idx="7"/>
          </p:nvPr>
        </p:nvSpPr>
        <p:spPr/>
        <p:txBody>
          <a:bodyPr/>
          <a:lstStyle>
            <a:lvl1pPr>
              <a:defRPr/>
            </a:lvl1pPr>
          </a:lstStyle>
          <a:p>
            <a:pPr lvl="0"/>
            <a:fld id="{10BDE48A-76E6-46CF-B824-498869E774B7}" type="datetime1">
              <a:rPr lang="en-GB"/>
              <a:pPr lvl="0"/>
              <a:t>17/06/2019</a:t>
            </a:fld>
            <a:endParaRPr lang="en-GB"/>
          </a:p>
        </p:txBody>
      </p:sp>
      <p:sp>
        <p:nvSpPr>
          <p:cNvPr id="5" name="Footer Placeholder 4">
            <a:extLst>
              <a:ext uri="{FF2B5EF4-FFF2-40B4-BE49-F238E27FC236}">
                <a16:creationId xmlns:a16="http://schemas.microsoft.com/office/drawing/2014/main" id="{ACA68701-9E33-494F-9EDB-618A4B66C53B}"/>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2A1FBDCE-B88E-4ED2-8953-4A74C4843996}"/>
              </a:ext>
            </a:extLst>
          </p:cNvPr>
          <p:cNvSpPr txBox="1">
            <a:spLocks noGrp="1"/>
          </p:cNvSpPr>
          <p:nvPr>
            <p:ph type="sldNum" sz="quarter" idx="8"/>
          </p:nvPr>
        </p:nvSpPr>
        <p:spPr/>
        <p:txBody>
          <a:bodyPr/>
          <a:lstStyle>
            <a:lvl1pPr>
              <a:defRPr/>
            </a:lvl1pPr>
          </a:lstStyle>
          <a:p>
            <a:pPr lvl="0"/>
            <a:fld id="{35788B1D-2166-4B0C-BB17-273B1D256429}" type="slidenum">
              <a:t>‹#›</a:t>
            </a:fld>
            <a:endParaRPr lang="en-GB"/>
          </a:p>
        </p:txBody>
      </p:sp>
    </p:spTree>
    <p:extLst>
      <p:ext uri="{BB962C8B-B14F-4D97-AF65-F5344CB8AC3E}">
        <p14:creationId xmlns:p14="http://schemas.microsoft.com/office/powerpoint/2010/main" val="38949271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E415AA-2FAF-4D31-BC9C-B4A8EC917008}"/>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0B7688BE-ED43-48A3-B5AE-7313EF67DC9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CA4000-6747-442E-90C8-638BB43D8211}"/>
              </a:ext>
            </a:extLst>
          </p:cNvPr>
          <p:cNvSpPr txBox="1">
            <a:spLocks noGrp="1"/>
          </p:cNvSpPr>
          <p:nvPr>
            <p:ph type="dt" sz="half" idx="7"/>
          </p:nvPr>
        </p:nvSpPr>
        <p:spPr/>
        <p:txBody>
          <a:bodyPr/>
          <a:lstStyle>
            <a:lvl1pPr>
              <a:defRPr/>
            </a:lvl1pPr>
          </a:lstStyle>
          <a:p>
            <a:pPr lvl="0"/>
            <a:fld id="{CAF20F79-A012-4BE8-8F0C-DF27524E7BD3}" type="datetime1">
              <a:rPr lang="en-GB"/>
              <a:pPr lvl="0"/>
              <a:t>17/06/2019</a:t>
            </a:fld>
            <a:endParaRPr lang="en-GB"/>
          </a:p>
        </p:txBody>
      </p:sp>
      <p:sp>
        <p:nvSpPr>
          <p:cNvPr id="5" name="Footer Placeholder 4">
            <a:extLst>
              <a:ext uri="{FF2B5EF4-FFF2-40B4-BE49-F238E27FC236}">
                <a16:creationId xmlns:a16="http://schemas.microsoft.com/office/drawing/2014/main" id="{178DE524-6EDB-4676-A10D-1FE277C3486D}"/>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985F1A15-E98F-4DCA-A863-59C98DA22540}"/>
              </a:ext>
            </a:extLst>
          </p:cNvPr>
          <p:cNvSpPr txBox="1">
            <a:spLocks noGrp="1"/>
          </p:cNvSpPr>
          <p:nvPr>
            <p:ph type="sldNum" sz="quarter" idx="8"/>
          </p:nvPr>
        </p:nvSpPr>
        <p:spPr/>
        <p:txBody>
          <a:bodyPr/>
          <a:lstStyle>
            <a:lvl1pPr>
              <a:defRPr/>
            </a:lvl1pPr>
          </a:lstStyle>
          <a:p>
            <a:pPr lvl="0"/>
            <a:fld id="{B247A64A-8E97-4752-8CEA-F8F2274E8959}" type="slidenum">
              <a:t>‹#›</a:t>
            </a:fld>
            <a:endParaRPr lang="en-GB"/>
          </a:p>
        </p:txBody>
      </p:sp>
    </p:spTree>
    <p:extLst>
      <p:ext uri="{BB962C8B-B14F-4D97-AF65-F5344CB8AC3E}">
        <p14:creationId xmlns:p14="http://schemas.microsoft.com/office/powerpoint/2010/main" val="180099002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26DAC-F9F1-4B62-938E-909C60DC1E7F}"/>
              </a:ext>
            </a:extLst>
          </p:cNvPr>
          <p:cNvSpPr txBox="1">
            <a:spLocks noGrp="1"/>
          </p:cNvSpPr>
          <p:nvPr>
            <p:ph type="title"/>
          </p:nvPr>
        </p:nvSpPr>
        <p:spPr>
          <a:xfrm>
            <a:off x="831847" y="1709735"/>
            <a:ext cx="10515600" cy="2852735"/>
          </a:xfrm>
        </p:spPr>
        <p:txBody>
          <a:bodyPr anchor="b"/>
          <a:lstStyle>
            <a:lvl1pPr>
              <a:defRPr sz="6000"/>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C29D947E-6C8C-4FC7-92E7-4897C1A302E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en-US"/>
              <a:t>Click to edit Master text styles</a:t>
            </a:r>
          </a:p>
        </p:txBody>
      </p:sp>
      <p:sp>
        <p:nvSpPr>
          <p:cNvPr id="4" name="Date Placeholder 3">
            <a:extLst>
              <a:ext uri="{FF2B5EF4-FFF2-40B4-BE49-F238E27FC236}">
                <a16:creationId xmlns:a16="http://schemas.microsoft.com/office/drawing/2014/main" id="{49730E71-CB71-4884-B6C5-32A7D167F3D8}"/>
              </a:ext>
            </a:extLst>
          </p:cNvPr>
          <p:cNvSpPr txBox="1">
            <a:spLocks noGrp="1"/>
          </p:cNvSpPr>
          <p:nvPr>
            <p:ph type="dt" sz="half" idx="7"/>
          </p:nvPr>
        </p:nvSpPr>
        <p:spPr/>
        <p:txBody>
          <a:bodyPr/>
          <a:lstStyle>
            <a:lvl1pPr>
              <a:defRPr/>
            </a:lvl1pPr>
          </a:lstStyle>
          <a:p>
            <a:pPr lvl="0"/>
            <a:fld id="{8695F128-8E50-4019-A914-D5197AF88D2E}" type="datetime1">
              <a:rPr lang="en-GB"/>
              <a:pPr lvl="0"/>
              <a:t>17/06/2019</a:t>
            </a:fld>
            <a:endParaRPr lang="en-GB"/>
          </a:p>
        </p:txBody>
      </p:sp>
      <p:sp>
        <p:nvSpPr>
          <p:cNvPr id="5" name="Footer Placeholder 4">
            <a:extLst>
              <a:ext uri="{FF2B5EF4-FFF2-40B4-BE49-F238E27FC236}">
                <a16:creationId xmlns:a16="http://schemas.microsoft.com/office/drawing/2014/main" id="{1B0CC71A-9338-4D7E-B192-73DA0E41AB66}"/>
              </a:ext>
            </a:extLst>
          </p:cNvPr>
          <p:cNvSpPr txBox="1">
            <a:spLocks noGrp="1"/>
          </p:cNvSpPr>
          <p:nvPr>
            <p:ph type="ftr" sz="quarter" idx="9"/>
          </p:nvPr>
        </p:nvSpPr>
        <p:spPr/>
        <p:txBody>
          <a:bodyPr/>
          <a:lstStyle>
            <a:lvl1pPr>
              <a:defRPr/>
            </a:lvl1pPr>
          </a:lstStyle>
          <a:p>
            <a:pPr lvl="0"/>
            <a:endParaRPr lang="en-GB"/>
          </a:p>
        </p:txBody>
      </p:sp>
      <p:sp>
        <p:nvSpPr>
          <p:cNvPr id="6" name="Slide Number Placeholder 5">
            <a:extLst>
              <a:ext uri="{FF2B5EF4-FFF2-40B4-BE49-F238E27FC236}">
                <a16:creationId xmlns:a16="http://schemas.microsoft.com/office/drawing/2014/main" id="{6F9D5335-56AE-4E94-883F-E7413E7ED7BB}"/>
              </a:ext>
            </a:extLst>
          </p:cNvPr>
          <p:cNvSpPr txBox="1">
            <a:spLocks noGrp="1"/>
          </p:cNvSpPr>
          <p:nvPr>
            <p:ph type="sldNum" sz="quarter" idx="8"/>
          </p:nvPr>
        </p:nvSpPr>
        <p:spPr/>
        <p:txBody>
          <a:bodyPr/>
          <a:lstStyle>
            <a:lvl1pPr>
              <a:defRPr/>
            </a:lvl1pPr>
          </a:lstStyle>
          <a:p>
            <a:pPr lvl="0"/>
            <a:fld id="{BBE2FAB8-C78F-4C90-AA86-CC300B819EDA}" type="slidenum">
              <a:t>‹#›</a:t>
            </a:fld>
            <a:endParaRPr lang="en-GB"/>
          </a:p>
        </p:txBody>
      </p:sp>
    </p:spTree>
    <p:extLst>
      <p:ext uri="{BB962C8B-B14F-4D97-AF65-F5344CB8AC3E}">
        <p14:creationId xmlns:p14="http://schemas.microsoft.com/office/powerpoint/2010/main" val="135988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25F39-64E6-401B-8291-777546C80643}"/>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9C3BE26D-6352-4632-BD16-F9552CD04C13}"/>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AE56908-D8F6-4F19-A8C2-22E12B4E2A3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EF13735-0A86-478F-99BA-387A4FE64E6F}"/>
              </a:ext>
            </a:extLst>
          </p:cNvPr>
          <p:cNvSpPr txBox="1">
            <a:spLocks noGrp="1"/>
          </p:cNvSpPr>
          <p:nvPr>
            <p:ph type="dt" sz="half" idx="7"/>
          </p:nvPr>
        </p:nvSpPr>
        <p:spPr/>
        <p:txBody>
          <a:bodyPr/>
          <a:lstStyle>
            <a:lvl1pPr>
              <a:defRPr/>
            </a:lvl1pPr>
          </a:lstStyle>
          <a:p>
            <a:pPr lvl="0"/>
            <a:fld id="{A56CBB34-539F-419C-9840-FCA4758F318F}" type="datetime1">
              <a:rPr lang="en-GB"/>
              <a:pPr lvl="0"/>
              <a:t>17/06/2019</a:t>
            </a:fld>
            <a:endParaRPr lang="en-GB"/>
          </a:p>
        </p:txBody>
      </p:sp>
      <p:sp>
        <p:nvSpPr>
          <p:cNvPr id="6" name="Footer Placeholder 5">
            <a:extLst>
              <a:ext uri="{FF2B5EF4-FFF2-40B4-BE49-F238E27FC236}">
                <a16:creationId xmlns:a16="http://schemas.microsoft.com/office/drawing/2014/main" id="{F105C21D-C1DD-4877-8DAC-BD9FDC4FD1A4}"/>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A563532-B474-45D9-8542-354F0BE498F9}"/>
              </a:ext>
            </a:extLst>
          </p:cNvPr>
          <p:cNvSpPr txBox="1">
            <a:spLocks noGrp="1"/>
          </p:cNvSpPr>
          <p:nvPr>
            <p:ph type="sldNum" sz="quarter" idx="8"/>
          </p:nvPr>
        </p:nvSpPr>
        <p:spPr/>
        <p:txBody>
          <a:bodyPr/>
          <a:lstStyle>
            <a:lvl1pPr>
              <a:defRPr/>
            </a:lvl1pPr>
          </a:lstStyle>
          <a:p>
            <a:pPr lvl="0"/>
            <a:fld id="{2DC7F6CD-1F56-4A91-99F4-F3D9D9CC0757}" type="slidenum">
              <a:t>‹#›</a:t>
            </a:fld>
            <a:endParaRPr lang="en-GB"/>
          </a:p>
        </p:txBody>
      </p:sp>
    </p:spTree>
    <p:extLst>
      <p:ext uri="{BB962C8B-B14F-4D97-AF65-F5344CB8AC3E}">
        <p14:creationId xmlns:p14="http://schemas.microsoft.com/office/powerpoint/2010/main" val="779907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CFEE-C57C-45CA-9701-9B123F353865}"/>
              </a:ext>
            </a:extLst>
          </p:cNvPr>
          <p:cNvSpPr txBox="1">
            <a:spLocks noGrp="1"/>
          </p:cNvSpPr>
          <p:nvPr>
            <p:ph type="title"/>
          </p:nvPr>
        </p:nvSpPr>
        <p:spPr>
          <a:xfrm>
            <a:off x="839784" y="365129"/>
            <a:ext cx="10515600" cy="1325559"/>
          </a:xfrm>
        </p:spPr>
        <p:txBody>
          <a:bodyPr/>
          <a:lstStyle>
            <a:lvl1pPr>
              <a:defRPr/>
            </a:lvl1p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B3BA8A63-4D05-484C-AC1A-7A8A6B7CDCF3}"/>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en-US"/>
              <a:t>Click to edit Master text styles</a:t>
            </a:r>
          </a:p>
        </p:txBody>
      </p:sp>
      <p:sp>
        <p:nvSpPr>
          <p:cNvPr id="4" name="Content Placeholder 3">
            <a:extLst>
              <a:ext uri="{FF2B5EF4-FFF2-40B4-BE49-F238E27FC236}">
                <a16:creationId xmlns:a16="http://schemas.microsoft.com/office/drawing/2014/main" id="{6150950C-6482-4F74-B99C-F2E50F456116}"/>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057A7D0-7366-4E3E-AB38-1748EDEB1C3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en-US"/>
              <a:t>Click to edit Master text styles</a:t>
            </a:r>
          </a:p>
        </p:txBody>
      </p:sp>
      <p:sp>
        <p:nvSpPr>
          <p:cNvPr id="6" name="Content Placeholder 5">
            <a:extLst>
              <a:ext uri="{FF2B5EF4-FFF2-40B4-BE49-F238E27FC236}">
                <a16:creationId xmlns:a16="http://schemas.microsoft.com/office/drawing/2014/main" id="{5418AA73-F720-49F3-8AD1-1F0398248685}"/>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E15151A-24C8-46E8-BA67-1A467561E9D5}"/>
              </a:ext>
            </a:extLst>
          </p:cNvPr>
          <p:cNvSpPr txBox="1">
            <a:spLocks noGrp="1"/>
          </p:cNvSpPr>
          <p:nvPr>
            <p:ph type="dt" sz="half" idx="7"/>
          </p:nvPr>
        </p:nvSpPr>
        <p:spPr/>
        <p:txBody>
          <a:bodyPr/>
          <a:lstStyle>
            <a:lvl1pPr>
              <a:defRPr/>
            </a:lvl1pPr>
          </a:lstStyle>
          <a:p>
            <a:pPr lvl="0"/>
            <a:fld id="{6741A7E4-9619-44B2-8EE4-42B41AC5C9CB}" type="datetime1">
              <a:rPr lang="en-GB"/>
              <a:pPr lvl="0"/>
              <a:t>17/06/2019</a:t>
            </a:fld>
            <a:endParaRPr lang="en-GB"/>
          </a:p>
        </p:txBody>
      </p:sp>
      <p:sp>
        <p:nvSpPr>
          <p:cNvPr id="8" name="Footer Placeholder 7">
            <a:extLst>
              <a:ext uri="{FF2B5EF4-FFF2-40B4-BE49-F238E27FC236}">
                <a16:creationId xmlns:a16="http://schemas.microsoft.com/office/drawing/2014/main" id="{F078839C-CC37-40B8-A0CB-4AE6A35DFD78}"/>
              </a:ext>
            </a:extLst>
          </p:cNvPr>
          <p:cNvSpPr txBox="1">
            <a:spLocks noGrp="1"/>
          </p:cNvSpPr>
          <p:nvPr>
            <p:ph type="ftr" sz="quarter" idx="9"/>
          </p:nvPr>
        </p:nvSpPr>
        <p:spPr/>
        <p:txBody>
          <a:bodyPr/>
          <a:lstStyle>
            <a:lvl1pPr>
              <a:defRPr/>
            </a:lvl1pPr>
          </a:lstStyle>
          <a:p>
            <a:pPr lvl="0"/>
            <a:endParaRPr lang="en-GB"/>
          </a:p>
        </p:txBody>
      </p:sp>
      <p:sp>
        <p:nvSpPr>
          <p:cNvPr id="9" name="Slide Number Placeholder 8">
            <a:extLst>
              <a:ext uri="{FF2B5EF4-FFF2-40B4-BE49-F238E27FC236}">
                <a16:creationId xmlns:a16="http://schemas.microsoft.com/office/drawing/2014/main" id="{3C9B8545-02E5-4779-B3D1-EEF54F8A32ED}"/>
              </a:ext>
            </a:extLst>
          </p:cNvPr>
          <p:cNvSpPr txBox="1">
            <a:spLocks noGrp="1"/>
          </p:cNvSpPr>
          <p:nvPr>
            <p:ph type="sldNum" sz="quarter" idx="8"/>
          </p:nvPr>
        </p:nvSpPr>
        <p:spPr/>
        <p:txBody>
          <a:bodyPr/>
          <a:lstStyle>
            <a:lvl1pPr>
              <a:defRPr/>
            </a:lvl1pPr>
          </a:lstStyle>
          <a:p>
            <a:pPr lvl="0"/>
            <a:fld id="{F15F6B13-2399-499E-BEC0-5C3D3BB84E3F}" type="slidenum">
              <a:t>‹#›</a:t>
            </a:fld>
            <a:endParaRPr lang="en-GB"/>
          </a:p>
        </p:txBody>
      </p:sp>
    </p:spTree>
    <p:extLst>
      <p:ext uri="{BB962C8B-B14F-4D97-AF65-F5344CB8AC3E}">
        <p14:creationId xmlns:p14="http://schemas.microsoft.com/office/powerpoint/2010/main" val="40961416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8139B-16EE-4C92-923D-8DD14D2FF2AB}"/>
              </a:ext>
            </a:extLst>
          </p:cNvPr>
          <p:cNvSpPr txBox="1">
            <a:spLocks noGrp="1"/>
          </p:cNvSpPr>
          <p:nvPr>
            <p:ph type="title"/>
          </p:nvPr>
        </p:nvSpPr>
        <p:spPr/>
        <p:txBody>
          <a:bodyPr/>
          <a:lstStyle>
            <a:lvl1pPr>
              <a:defRPr/>
            </a:lvl1pPr>
          </a:lstStyle>
          <a:p>
            <a:pPr lvl="0"/>
            <a:r>
              <a:rPr lang="en-US"/>
              <a:t>Click to edit Master title style</a:t>
            </a:r>
            <a:endParaRPr lang="en-GB"/>
          </a:p>
        </p:txBody>
      </p:sp>
      <p:sp>
        <p:nvSpPr>
          <p:cNvPr id="3" name="Date Placeholder 2">
            <a:extLst>
              <a:ext uri="{FF2B5EF4-FFF2-40B4-BE49-F238E27FC236}">
                <a16:creationId xmlns:a16="http://schemas.microsoft.com/office/drawing/2014/main" id="{A905136B-5A2D-4759-A29E-3EB1CBDD33C0}"/>
              </a:ext>
            </a:extLst>
          </p:cNvPr>
          <p:cNvSpPr txBox="1">
            <a:spLocks noGrp="1"/>
          </p:cNvSpPr>
          <p:nvPr>
            <p:ph type="dt" sz="half" idx="7"/>
          </p:nvPr>
        </p:nvSpPr>
        <p:spPr/>
        <p:txBody>
          <a:bodyPr/>
          <a:lstStyle>
            <a:lvl1pPr>
              <a:defRPr/>
            </a:lvl1pPr>
          </a:lstStyle>
          <a:p>
            <a:pPr lvl="0"/>
            <a:fld id="{494E2254-4675-44EE-A876-756CF65D015E}" type="datetime1">
              <a:rPr lang="en-GB"/>
              <a:pPr lvl="0"/>
              <a:t>17/06/2019</a:t>
            </a:fld>
            <a:endParaRPr lang="en-GB"/>
          </a:p>
        </p:txBody>
      </p:sp>
      <p:sp>
        <p:nvSpPr>
          <p:cNvPr id="4" name="Footer Placeholder 3">
            <a:extLst>
              <a:ext uri="{FF2B5EF4-FFF2-40B4-BE49-F238E27FC236}">
                <a16:creationId xmlns:a16="http://schemas.microsoft.com/office/drawing/2014/main" id="{11AF4113-99CC-4287-ADA8-57BA5A2DFEB1}"/>
              </a:ext>
            </a:extLst>
          </p:cNvPr>
          <p:cNvSpPr txBox="1">
            <a:spLocks noGrp="1"/>
          </p:cNvSpPr>
          <p:nvPr>
            <p:ph type="ftr" sz="quarter" idx="9"/>
          </p:nvPr>
        </p:nvSpPr>
        <p:spPr/>
        <p:txBody>
          <a:bodyPr/>
          <a:lstStyle>
            <a:lvl1pPr>
              <a:defRPr/>
            </a:lvl1pPr>
          </a:lstStyle>
          <a:p>
            <a:pPr lvl="0"/>
            <a:endParaRPr lang="en-GB"/>
          </a:p>
        </p:txBody>
      </p:sp>
      <p:sp>
        <p:nvSpPr>
          <p:cNvPr id="5" name="Slide Number Placeholder 4">
            <a:extLst>
              <a:ext uri="{FF2B5EF4-FFF2-40B4-BE49-F238E27FC236}">
                <a16:creationId xmlns:a16="http://schemas.microsoft.com/office/drawing/2014/main" id="{BA96D87C-21FE-446E-8759-1DA41B351EC0}"/>
              </a:ext>
            </a:extLst>
          </p:cNvPr>
          <p:cNvSpPr txBox="1">
            <a:spLocks noGrp="1"/>
          </p:cNvSpPr>
          <p:nvPr>
            <p:ph type="sldNum" sz="quarter" idx="8"/>
          </p:nvPr>
        </p:nvSpPr>
        <p:spPr/>
        <p:txBody>
          <a:bodyPr/>
          <a:lstStyle>
            <a:lvl1pPr>
              <a:defRPr/>
            </a:lvl1pPr>
          </a:lstStyle>
          <a:p>
            <a:pPr lvl="0"/>
            <a:fld id="{1A117A17-69B1-45E8-884D-A253F8387D6E}" type="slidenum">
              <a:t>‹#›</a:t>
            </a:fld>
            <a:endParaRPr lang="en-GB"/>
          </a:p>
        </p:txBody>
      </p:sp>
    </p:spTree>
    <p:extLst>
      <p:ext uri="{BB962C8B-B14F-4D97-AF65-F5344CB8AC3E}">
        <p14:creationId xmlns:p14="http://schemas.microsoft.com/office/powerpoint/2010/main" val="1462802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39557-B2DD-48E4-8C7E-8666B531FA34}"/>
              </a:ext>
            </a:extLst>
          </p:cNvPr>
          <p:cNvSpPr txBox="1">
            <a:spLocks noGrp="1"/>
          </p:cNvSpPr>
          <p:nvPr>
            <p:ph type="dt" sz="half" idx="7"/>
          </p:nvPr>
        </p:nvSpPr>
        <p:spPr/>
        <p:txBody>
          <a:bodyPr/>
          <a:lstStyle>
            <a:lvl1pPr>
              <a:defRPr/>
            </a:lvl1pPr>
          </a:lstStyle>
          <a:p>
            <a:pPr lvl="0"/>
            <a:fld id="{DAFD2986-B401-4E8C-AEB1-855B641DE54C}" type="datetime1">
              <a:rPr lang="en-GB"/>
              <a:pPr lvl="0"/>
              <a:t>17/06/2019</a:t>
            </a:fld>
            <a:endParaRPr lang="en-GB"/>
          </a:p>
        </p:txBody>
      </p:sp>
      <p:sp>
        <p:nvSpPr>
          <p:cNvPr id="3" name="Footer Placeholder 2">
            <a:extLst>
              <a:ext uri="{FF2B5EF4-FFF2-40B4-BE49-F238E27FC236}">
                <a16:creationId xmlns:a16="http://schemas.microsoft.com/office/drawing/2014/main" id="{5E817390-510D-4286-A3AD-DB4F60BF2FBD}"/>
              </a:ext>
            </a:extLst>
          </p:cNvPr>
          <p:cNvSpPr txBox="1">
            <a:spLocks noGrp="1"/>
          </p:cNvSpPr>
          <p:nvPr>
            <p:ph type="ftr" sz="quarter" idx="9"/>
          </p:nvPr>
        </p:nvSpPr>
        <p:spPr/>
        <p:txBody>
          <a:bodyPr/>
          <a:lstStyle>
            <a:lvl1pPr>
              <a:defRPr/>
            </a:lvl1pPr>
          </a:lstStyle>
          <a:p>
            <a:pPr lvl="0"/>
            <a:endParaRPr lang="en-GB"/>
          </a:p>
        </p:txBody>
      </p:sp>
      <p:sp>
        <p:nvSpPr>
          <p:cNvPr id="4" name="Slide Number Placeholder 3">
            <a:extLst>
              <a:ext uri="{FF2B5EF4-FFF2-40B4-BE49-F238E27FC236}">
                <a16:creationId xmlns:a16="http://schemas.microsoft.com/office/drawing/2014/main" id="{0C28C32E-73A7-4EB1-9F51-0DC53484C960}"/>
              </a:ext>
            </a:extLst>
          </p:cNvPr>
          <p:cNvSpPr txBox="1">
            <a:spLocks noGrp="1"/>
          </p:cNvSpPr>
          <p:nvPr>
            <p:ph type="sldNum" sz="quarter" idx="8"/>
          </p:nvPr>
        </p:nvSpPr>
        <p:spPr/>
        <p:txBody>
          <a:bodyPr/>
          <a:lstStyle>
            <a:lvl1pPr>
              <a:defRPr/>
            </a:lvl1pPr>
          </a:lstStyle>
          <a:p>
            <a:pPr lvl="0"/>
            <a:fld id="{64692F99-BD74-4076-A687-3981A3376FDA}" type="slidenum">
              <a:t>‹#›</a:t>
            </a:fld>
            <a:endParaRPr lang="en-GB"/>
          </a:p>
        </p:txBody>
      </p:sp>
    </p:spTree>
    <p:extLst>
      <p:ext uri="{BB962C8B-B14F-4D97-AF65-F5344CB8AC3E}">
        <p14:creationId xmlns:p14="http://schemas.microsoft.com/office/powerpoint/2010/main" val="2107284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371E0-959D-47F4-A933-37D0C5ABF492}"/>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Content Placeholder 2">
            <a:extLst>
              <a:ext uri="{FF2B5EF4-FFF2-40B4-BE49-F238E27FC236}">
                <a16:creationId xmlns:a16="http://schemas.microsoft.com/office/drawing/2014/main" id="{272B10E6-06A8-42C6-B258-16FB265E7669}"/>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2517685-B897-4007-ACFF-F7D0A84A6A91}"/>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A24C9D89-FFD5-432A-B699-2ECA8826195B}"/>
              </a:ext>
            </a:extLst>
          </p:cNvPr>
          <p:cNvSpPr txBox="1">
            <a:spLocks noGrp="1"/>
          </p:cNvSpPr>
          <p:nvPr>
            <p:ph type="dt" sz="half" idx="7"/>
          </p:nvPr>
        </p:nvSpPr>
        <p:spPr/>
        <p:txBody>
          <a:bodyPr/>
          <a:lstStyle>
            <a:lvl1pPr>
              <a:defRPr/>
            </a:lvl1pPr>
          </a:lstStyle>
          <a:p>
            <a:pPr lvl="0"/>
            <a:fld id="{0F5B580F-ED14-4790-BC1B-BA6C16B4C840}" type="datetime1">
              <a:rPr lang="en-GB"/>
              <a:pPr lvl="0"/>
              <a:t>17/06/2019</a:t>
            </a:fld>
            <a:endParaRPr lang="en-GB"/>
          </a:p>
        </p:txBody>
      </p:sp>
      <p:sp>
        <p:nvSpPr>
          <p:cNvPr id="6" name="Footer Placeholder 5">
            <a:extLst>
              <a:ext uri="{FF2B5EF4-FFF2-40B4-BE49-F238E27FC236}">
                <a16:creationId xmlns:a16="http://schemas.microsoft.com/office/drawing/2014/main" id="{DB953AFD-49F1-4007-B83B-4163770ECEE7}"/>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58B929A9-1B9C-4DDF-BDE6-6FBFDCDDDED3}"/>
              </a:ext>
            </a:extLst>
          </p:cNvPr>
          <p:cNvSpPr txBox="1">
            <a:spLocks noGrp="1"/>
          </p:cNvSpPr>
          <p:nvPr>
            <p:ph type="sldNum" sz="quarter" idx="8"/>
          </p:nvPr>
        </p:nvSpPr>
        <p:spPr/>
        <p:txBody>
          <a:bodyPr/>
          <a:lstStyle>
            <a:lvl1pPr>
              <a:defRPr/>
            </a:lvl1pPr>
          </a:lstStyle>
          <a:p>
            <a:pPr lvl="0"/>
            <a:fld id="{7C513C4C-56BC-46AA-B72A-2C194DA4560D}" type="slidenum">
              <a:t>‹#›</a:t>
            </a:fld>
            <a:endParaRPr lang="en-GB"/>
          </a:p>
        </p:txBody>
      </p:sp>
    </p:spTree>
    <p:extLst>
      <p:ext uri="{BB962C8B-B14F-4D97-AF65-F5344CB8AC3E}">
        <p14:creationId xmlns:p14="http://schemas.microsoft.com/office/powerpoint/2010/main" val="367377250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19E60-160B-44C3-AD9A-F4FB47198A39}"/>
              </a:ext>
            </a:extLst>
          </p:cNvPr>
          <p:cNvSpPr txBox="1">
            <a:spLocks noGrp="1"/>
          </p:cNvSpPr>
          <p:nvPr>
            <p:ph type="title"/>
          </p:nvPr>
        </p:nvSpPr>
        <p:spPr>
          <a:xfrm>
            <a:off x="839784" y="457200"/>
            <a:ext cx="3932240" cy="1600200"/>
          </a:xfrm>
        </p:spPr>
        <p:txBody>
          <a:bodyPr anchor="b"/>
          <a:lstStyle>
            <a:lvl1pPr>
              <a:defRPr sz="3200"/>
            </a:lvl1pPr>
          </a:lstStyle>
          <a:p>
            <a:pPr lvl="0"/>
            <a:r>
              <a:rPr lang="en-US"/>
              <a:t>Click to edit Master title style</a:t>
            </a:r>
            <a:endParaRPr lang="en-GB"/>
          </a:p>
        </p:txBody>
      </p:sp>
      <p:sp>
        <p:nvSpPr>
          <p:cNvPr id="3" name="Picture Placeholder 2">
            <a:extLst>
              <a:ext uri="{FF2B5EF4-FFF2-40B4-BE49-F238E27FC236}">
                <a16:creationId xmlns:a16="http://schemas.microsoft.com/office/drawing/2014/main" id="{4563BFC5-5865-4610-B014-410475EFCF3E}"/>
              </a:ext>
            </a:extLst>
          </p:cNvPr>
          <p:cNvSpPr txBox="1">
            <a:spLocks noGrp="1"/>
          </p:cNvSpPr>
          <p:nvPr>
            <p:ph type="pic" idx="1"/>
          </p:nvPr>
        </p:nvSpPr>
        <p:spPr>
          <a:xfrm>
            <a:off x="5183184" y="987423"/>
            <a:ext cx="6172200" cy="4873623"/>
          </a:xfrm>
        </p:spPr>
        <p:txBody>
          <a:bodyPr/>
          <a:lstStyle>
            <a:lvl1pPr marL="0" indent="0">
              <a:buNone/>
              <a:defRPr lang="en-GB" sz="3200"/>
            </a:lvl1pPr>
          </a:lstStyle>
          <a:p>
            <a:pPr lvl="0"/>
            <a:endParaRPr lang="en-GB"/>
          </a:p>
        </p:txBody>
      </p:sp>
      <p:sp>
        <p:nvSpPr>
          <p:cNvPr id="4" name="Text Placeholder 3">
            <a:extLst>
              <a:ext uri="{FF2B5EF4-FFF2-40B4-BE49-F238E27FC236}">
                <a16:creationId xmlns:a16="http://schemas.microsoft.com/office/drawing/2014/main" id="{1E079D85-64E9-4E68-95C5-53BA67C0B429}"/>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en-US"/>
              <a:t>Click to edit Master text styles</a:t>
            </a:r>
          </a:p>
        </p:txBody>
      </p:sp>
      <p:sp>
        <p:nvSpPr>
          <p:cNvPr id="5" name="Date Placeholder 4">
            <a:extLst>
              <a:ext uri="{FF2B5EF4-FFF2-40B4-BE49-F238E27FC236}">
                <a16:creationId xmlns:a16="http://schemas.microsoft.com/office/drawing/2014/main" id="{2ED93E84-7102-427E-8700-5844B4F7062F}"/>
              </a:ext>
            </a:extLst>
          </p:cNvPr>
          <p:cNvSpPr txBox="1">
            <a:spLocks noGrp="1"/>
          </p:cNvSpPr>
          <p:nvPr>
            <p:ph type="dt" sz="half" idx="7"/>
          </p:nvPr>
        </p:nvSpPr>
        <p:spPr/>
        <p:txBody>
          <a:bodyPr/>
          <a:lstStyle>
            <a:lvl1pPr>
              <a:defRPr/>
            </a:lvl1pPr>
          </a:lstStyle>
          <a:p>
            <a:pPr lvl="0"/>
            <a:fld id="{F88F7B70-C33B-4A74-8A52-420114F06846}" type="datetime1">
              <a:rPr lang="en-GB"/>
              <a:pPr lvl="0"/>
              <a:t>17/06/2019</a:t>
            </a:fld>
            <a:endParaRPr lang="en-GB"/>
          </a:p>
        </p:txBody>
      </p:sp>
      <p:sp>
        <p:nvSpPr>
          <p:cNvPr id="6" name="Footer Placeholder 5">
            <a:extLst>
              <a:ext uri="{FF2B5EF4-FFF2-40B4-BE49-F238E27FC236}">
                <a16:creationId xmlns:a16="http://schemas.microsoft.com/office/drawing/2014/main" id="{2A5117A6-DF54-48E0-90A3-3F74DDA2C12B}"/>
              </a:ext>
            </a:extLst>
          </p:cNvPr>
          <p:cNvSpPr txBox="1">
            <a:spLocks noGrp="1"/>
          </p:cNvSpPr>
          <p:nvPr>
            <p:ph type="ftr" sz="quarter" idx="9"/>
          </p:nvPr>
        </p:nvSpPr>
        <p:spPr/>
        <p:txBody>
          <a:bodyPr/>
          <a:lstStyle>
            <a:lvl1pPr>
              <a:defRPr/>
            </a:lvl1pPr>
          </a:lstStyle>
          <a:p>
            <a:pPr lvl="0"/>
            <a:endParaRPr lang="en-GB"/>
          </a:p>
        </p:txBody>
      </p:sp>
      <p:sp>
        <p:nvSpPr>
          <p:cNvPr id="7" name="Slide Number Placeholder 6">
            <a:extLst>
              <a:ext uri="{FF2B5EF4-FFF2-40B4-BE49-F238E27FC236}">
                <a16:creationId xmlns:a16="http://schemas.microsoft.com/office/drawing/2014/main" id="{CFF7DC04-6405-4982-9B9F-14CF5ACC6D48}"/>
              </a:ext>
            </a:extLst>
          </p:cNvPr>
          <p:cNvSpPr txBox="1">
            <a:spLocks noGrp="1"/>
          </p:cNvSpPr>
          <p:nvPr>
            <p:ph type="sldNum" sz="quarter" idx="8"/>
          </p:nvPr>
        </p:nvSpPr>
        <p:spPr/>
        <p:txBody>
          <a:bodyPr/>
          <a:lstStyle>
            <a:lvl1pPr>
              <a:defRPr/>
            </a:lvl1pPr>
          </a:lstStyle>
          <a:p>
            <a:pPr lvl="0"/>
            <a:fld id="{459B18C6-0446-46C3-A8B8-27F9BC9169D1}" type="slidenum">
              <a:t>‹#›</a:t>
            </a:fld>
            <a:endParaRPr lang="en-GB"/>
          </a:p>
        </p:txBody>
      </p:sp>
    </p:spTree>
    <p:extLst>
      <p:ext uri="{BB962C8B-B14F-4D97-AF65-F5344CB8AC3E}">
        <p14:creationId xmlns:p14="http://schemas.microsoft.com/office/powerpoint/2010/main" val="9937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0E2135-728D-432F-B036-68C5E70695C4}"/>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en-US"/>
              <a:t>Click to edit Master title style</a:t>
            </a:r>
            <a:endParaRPr lang="en-GB"/>
          </a:p>
        </p:txBody>
      </p:sp>
      <p:sp>
        <p:nvSpPr>
          <p:cNvPr id="3" name="Text Placeholder 2">
            <a:extLst>
              <a:ext uri="{FF2B5EF4-FFF2-40B4-BE49-F238E27FC236}">
                <a16:creationId xmlns:a16="http://schemas.microsoft.com/office/drawing/2014/main" id="{16707344-4A25-4B34-B56D-17B28F1C714D}"/>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6BD6F95-0D9A-4F0D-862B-787A16CF48F3}"/>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99986685-3E3F-4B10-94D1-2CB8425AF5D9}" type="datetime1">
              <a:rPr lang="en-GB"/>
              <a:pPr lvl="0"/>
              <a:t>17/06/2019</a:t>
            </a:fld>
            <a:endParaRPr lang="en-GB"/>
          </a:p>
        </p:txBody>
      </p:sp>
      <p:sp>
        <p:nvSpPr>
          <p:cNvPr id="5" name="Footer Placeholder 4">
            <a:extLst>
              <a:ext uri="{FF2B5EF4-FFF2-40B4-BE49-F238E27FC236}">
                <a16:creationId xmlns:a16="http://schemas.microsoft.com/office/drawing/2014/main" id="{1025F1E6-3983-466F-AE15-0E293C217090}"/>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endParaRPr lang="en-GB"/>
          </a:p>
        </p:txBody>
      </p:sp>
      <p:sp>
        <p:nvSpPr>
          <p:cNvPr id="6" name="Slide Number Placeholder 5">
            <a:extLst>
              <a:ext uri="{FF2B5EF4-FFF2-40B4-BE49-F238E27FC236}">
                <a16:creationId xmlns:a16="http://schemas.microsoft.com/office/drawing/2014/main" id="{303CAE36-AAB4-44BF-A435-12A59718E154}"/>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en-GB" sz="1200" b="0" i="0" u="none" strike="noStrike" kern="1200" cap="none" spc="0" baseline="0">
                <a:solidFill>
                  <a:srgbClr val="898989"/>
                </a:solidFill>
                <a:uFillTx/>
                <a:latin typeface="Calibri"/>
              </a:defRPr>
            </a:lvl1pPr>
          </a:lstStyle>
          <a:p>
            <a:pPr lvl="0"/>
            <a:fld id="{15B5C9CA-5647-45E4-97C0-3C4C36948371}" type="slidenum">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en-US"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en-US"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9C2A6-75B8-4919-AD0B-0B83D7A6B72A}"/>
              </a:ext>
            </a:extLst>
          </p:cNvPr>
          <p:cNvSpPr txBox="1">
            <a:spLocks noGrp="1"/>
          </p:cNvSpPr>
          <p:nvPr>
            <p:ph type="ctrTitle"/>
          </p:nvPr>
        </p:nvSpPr>
        <p:spPr/>
        <p:txBody>
          <a:bodyPr/>
          <a:lstStyle/>
          <a:p>
            <a:pPr lvl="0">
              <a:spcAft>
                <a:spcPts val="800"/>
              </a:spcAft>
            </a:pPr>
            <a:r>
              <a:rPr lang="en-GB" sz="3600" b="1">
                <a:latin typeface="Calibri"/>
                <a:cs typeface="Times New Roman" pitchFamily="18"/>
              </a:rPr>
              <a:t>Case Study: Early Outcomes and Lessons Learnt from a Recently Translocated Woodland Ecosystem</a:t>
            </a:r>
            <a:br>
              <a:rPr lang="en-GB" sz="4900">
                <a:latin typeface="Calibri" pitchFamily="34"/>
                <a:cs typeface="Times New Roman" pitchFamily="18"/>
              </a:rPr>
            </a:br>
            <a:endParaRPr lang="en-GB" sz="5400"/>
          </a:p>
        </p:txBody>
      </p:sp>
      <p:sp>
        <p:nvSpPr>
          <p:cNvPr id="3" name="Subtitle 2">
            <a:extLst>
              <a:ext uri="{FF2B5EF4-FFF2-40B4-BE49-F238E27FC236}">
                <a16:creationId xmlns:a16="http://schemas.microsoft.com/office/drawing/2014/main" id="{AB86B68F-889A-46BF-8F53-442DB688C90D}"/>
              </a:ext>
            </a:extLst>
          </p:cNvPr>
          <p:cNvSpPr txBox="1">
            <a:spLocks noGrp="1"/>
          </p:cNvSpPr>
          <p:nvPr>
            <p:ph type="subTitle" idx="1"/>
          </p:nvPr>
        </p:nvSpPr>
        <p:spPr/>
        <p:txBody>
          <a:bodyPr/>
          <a:lstStyle/>
          <a:p>
            <a:pPr lvl="0">
              <a:lnSpc>
                <a:spcPct val="80000"/>
              </a:lnSpc>
            </a:pPr>
            <a:r>
              <a:rPr lang="en-GB" sz="2200"/>
              <a:t>By</a:t>
            </a:r>
          </a:p>
          <a:p>
            <a:pPr lvl="0">
              <a:lnSpc>
                <a:spcPct val="80000"/>
              </a:lnSpc>
            </a:pPr>
            <a:r>
              <a:rPr lang="en-GB" sz="2200">
                <a:cs typeface="Times New Roman" pitchFamily="18"/>
              </a:rPr>
              <a:t>Neil Humphries</a:t>
            </a:r>
            <a:r>
              <a:rPr lang="en-GB" sz="2200" baseline="30000">
                <a:cs typeface="Times New Roman" pitchFamily="18"/>
              </a:rPr>
              <a:t> </a:t>
            </a:r>
            <a:r>
              <a:rPr lang="en-GB" sz="2200">
                <a:cs typeface="Times New Roman" pitchFamily="18"/>
              </a:rPr>
              <a:t>(Blakemere Consultants Ltd) </a:t>
            </a:r>
          </a:p>
          <a:p>
            <a:pPr lvl="0">
              <a:lnSpc>
                <a:spcPct val="80000"/>
              </a:lnSpc>
            </a:pPr>
            <a:r>
              <a:rPr lang="en-GB" sz="2200">
                <a:cs typeface="Times New Roman" pitchFamily="18"/>
              </a:rPr>
              <a:t>and</a:t>
            </a:r>
          </a:p>
          <a:p>
            <a:pPr lvl="0">
              <a:lnSpc>
                <a:spcPct val="80000"/>
              </a:lnSpc>
              <a:spcAft>
                <a:spcPts val="800"/>
              </a:spcAft>
            </a:pPr>
            <a:r>
              <a:rPr lang="en-GB" sz="2200">
                <a:cs typeface="Times New Roman" pitchFamily="18"/>
              </a:rPr>
              <a:t>Aude Delmer</a:t>
            </a:r>
            <a:r>
              <a:rPr lang="en-GB" sz="2200" baseline="30000">
                <a:cs typeface="Times New Roman" pitchFamily="18"/>
              </a:rPr>
              <a:t> </a:t>
            </a:r>
            <a:r>
              <a:rPr lang="en-GB" sz="2200">
                <a:cs typeface="Times New Roman" pitchFamily="18"/>
              </a:rPr>
              <a:t>and Geraint Hopkins</a:t>
            </a:r>
            <a:r>
              <a:rPr lang="en-GB" sz="2200" baseline="30000">
                <a:cs typeface="Times New Roman" pitchFamily="18"/>
              </a:rPr>
              <a:t> </a:t>
            </a:r>
            <a:r>
              <a:rPr lang="en-GB" sz="2200">
                <a:cs typeface="Times New Roman" pitchFamily="18"/>
              </a:rPr>
              <a:t>(Tarmac Ltd)</a:t>
            </a:r>
            <a:endParaRPr lang="en-GB" sz="1900">
              <a:cs typeface="Times New Roman" pitchFamily="18"/>
            </a:endParaRPr>
          </a:p>
          <a:p>
            <a:pPr lvl="0">
              <a:lnSpc>
                <a:spcPct val="80000"/>
              </a:lnSpc>
            </a:pPr>
            <a:endParaRPr lang="en-GB" sz="22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FCEE3-C597-490B-83E7-0293EEA098C6}"/>
              </a:ext>
            </a:extLst>
          </p:cNvPr>
          <p:cNvSpPr txBox="1">
            <a:spLocks noGrp="1"/>
          </p:cNvSpPr>
          <p:nvPr>
            <p:ph type="title"/>
          </p:nvPr>
        </p:nvSpPr>
        <p:spPr/>
        <p:txBody>
          <a:bodyPr anchorCtr="1"/>
          <a:lstStyle/>
          <a:p>
            <a:pPr lvl="0" algn="ctr"/>
            <a:r>
              <a:rPr lang="en-GB"/>
              <a:t>Literature</a:t>
            </a:r>
          </a:p>
        </p:txBody>
      </p:sp>
      <p:sp>
        <p:nvSpPr>
          <p:cNvPr id="3" name="Content Placeholder 2">
            <a:extLst>
              <a:ext uri="{FF2B5EF4-FFF2-40B4-BE49-F238E27FC236}">
                <a16:creationId xmlns:a16="http://schemas.microsoft.com/office/drawing/2014/main" id="{5C05D270-A02F-4873-9C51-36313D72876F}"/>
              </a:ext>
            </a:extLst>
          </p:cNvPr>
          <p:cNvSpPr txBox="1">
            <a:spLocks noGrp="1"/>
          </p:cNvSpPr>
          <p:nvPr>
            <p:ph idx="1"/>
          </p:nvPr>
        </p:nvSpPr>
        <p:spPr/>
        <p:txBody>
          <a:bodyPr/>
          <a:lstStyle/>
          <a:p>
            <a:pPr lvl="0"/>
            <a:r>
              <a:rPr lang="en-GB"/>
              <a:t>Few accessible &amp; informative accounts -</a:t>
            </a:r>
          </a:p>
          <a:p>
            <a:pPr lvl="0"/>
            <a:r>
              <a:rPr lang="en-GB"/>
              <a:t>Outcome in 70 years time and with canopy development in 20 years </a:t>
            </a:r>
          </a:p>
          <a:p>
            <a:pPr lvl="0"/>
            <a:r>
              <a:rPr lang="en-GB" b="1"/>
              <a:t>Year 1 monitoring of value because</a:t>
            </a:r>
            <a:r>
              <a:rPr lang="en-GB"/>
              <a:t>:</a:t>
            </a:r>
          </a:p>
          <a:p>
            <a:pPr lvl="0">
              <a:buChar char="-"/>
            </a:pPr>
            <a:r>
              <a:rPr lang="en-GB" b="1"/>
              <a:t>initial floristic composition (IFC concept, Egler, 1954) an accepted indicative metric of longer term outcomes</a:t>
            </a:r>
          </a:p>
          <a:p>
            <a:pPr lvl="0">
              <a:buChar char="-"/>
            </a:pPr>
            <a:r>
              <a:rPr lang="en-GB" b="1"/>
              <a:t>intervention may be needed where dominance by some species - herbaceous weed/invasive species of particular concern</a:t>
            </a:r>
          </a:p>
          <a:p>
            <a:pPr lvl="0"/>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9759E-C518-4A07-A153-F7A4818B9B66}"/>
              </a:ext>
            </a:extLst>
          </p:cNvPr>
          <p:cNvSpPr txBox="1">
            <a:spLocks noGrp="1"/>
          </p:cNvSpPr>
          <p:nvPr>
            <p:ph type="title"/>
          </p:nvPr>
        </p:nvSpPr>
        <p:spPr/>
        <p:txBody>
          <a:bodyPr anchorCtr="1"/>
          <a:lstStyle/>
          <a:p>
            <a:pPr lvl="0" algn="ctr"/>
            <a:r>
              <a:rPr lang="en-GB" sz="4400"/>
              <a:t>‘Tree Layer’- vegetation </a:t>
            </a:r>
            <a:endParaRPr lang="en-GB"/>
          </a:p>
        </p:txBody>
      </p:sp>
      <p:graphicFrame>
        <p:nvGraphicFramePr>
          <p:cNvPr id="3" name="Content Placeholder 4">
            <a:extLst>
              <a:ext uri="{FF2B5EF4-FFF2-40B4-BE49-F238E27FC236}">
                <a16:creationId xmlns:a16="http://schemas.microsoft.com/office/drawing/2014/main" id="{31C17275-BB82-4EA0-8724-CA65BB2D5228}"/>
              </a:ext>
            </a:extLst>
          </p:cNvPr>
          <p:cNvGraphicFramePr>
            <a:graphicFrameLocks noGrp="1"/>
          </p:cNvGraphicFramePr>
          <p:nvPr>
            <p:ph idx="1"/>
          </p:nvPr>
        </p:nvGraphicFramePr>
        <p:xfrm>
          <a:off x="4937760" y="1950726"/>
          <a:ext cx="5878284" cy="3139436"/>
        </p:xfrm>
        <a:graphic>
          <a:graphicData uri="http://schemas.openxmlformats.org/drawingml/2006/table">
            <a:tbl>
              <a:tblPr firstRow="1" firstCol="1" bandRow="1">
                <a:effectLst/>
              </a:tblPr>
              <a:tblGrid>
                <a:gridCol w="3780065">
                  <a:extLst>
                    <a:ext uri="{9D8B030D-6E8A-4147-A177-3AD203B41FA5}">
                      <a16:colId xmlns:a16="http://schemas.microsoft.com/office/drawing/2014/main" val="1047593582"/>
                    </a:ext>
                  </a:extLst>
                </a:gridCol>
                <a:gridCol w="1028983">
                  <a:extLst>
                    <a:ext uri="{9D8B030D-6E8A-4147-A177-3AD203B41FA5}">
                      <a16:colId xmlns:a16="http://schemas.microsoft.com/office/drawing/2014/main" val="3262302839"/>
                    </a:ext>
                  </a:extLst>
                </a:gridCol>
                <a:gridCol w="1069235">
                  <a:extLst>
                    <a:ext uri="{9D8B030D-6E8A-4147-A177-3AD203B41FA5}">
                      <a16:colId xmlns:a16="http://schemas.microsoft.com/office/drawing/2014/main" val="3395626972"/>
                    </a:ext>
                  </a:extLst>
                </a:gridCol>
              </a:tblGrid>
              <a:tr h="621792">
                <a:tc gridSpan="3">
                  <a:txBody>
                    <a:bodyPr/>
                    <a:lstStyle/>
                    <a:p>
                      <a:pPr lvl="0" algn="ctr">
                        <a:lnSpc>
                          <a:spcPct val="107000"/>
                        </a:lnSpc>
                        <a:spcAft>
                          <a:spcPts val="0"/>
                        </a:spcAft>
                      </a:pPr>
                      <a:r>
                        <a:rPr lang="en-GB" sz="2000" b="1">
                          <a:latin typeface="Calibri" pitchFamily="34"/>
                          <a:ea typeface="Calibri" pitchFamily="34"/>
                          <a:cs typeface="Times New Roman" pitchFamily="18"/>
                        </a:rPr>
                        <a:t>‘TREE LAYER’</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86223139"/>
                  </a:ext>
                </a:extLst>
              </a:tr>
              <a:tr h="621792">
                <a:tc>
                  <a:txBody>
                    <a:bodyPr/>
                    <a:lstStyle/>
                    <a:p>
                      <a:pPr lvl="0">
                        <a:lnSpc>
                          <a:spcPct val="107000"/>
                        </a:lnSpc>
                        <a:spcAft>
                          <a:spcPts val="0"/>
                        </a:spcAft>
                      </a:pPr>
                      <a:r>
                        <a:rPr lang="en-GB" sz="2000" b="1">
                          <a:latin typeface="Calibri" pitchFamily="34"/>
                          <a:ea typeface="Calibri" pitchFamily="34"/>
                          <a:cs typeface="Times New Roman" pitchFamily="18"/>
                        </a:rPr>
                        <a:t> Translocated Area Type</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b="1">
                          <a:latin typeface="Calibri" pitchFamily="34"/>
                          <a:ea typeface="Calibri" pitchFamily="34"/>
                          <a:cs typeface="Times New Roman" pitchFamily="18"/>
                        </a:rPr>
                        <a:t>W10</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b="1">
                          <a:latin typeface="Calibri" pitchFamily="34"/>
                          <a:ea typeface="Calibri" pitchFamily="34"/>
                          <a:cs typeface="Times New Roman" pitchFamily="18"/>
                        </a:rPr>
                        <a:t>W16</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36025208"/>
                  </a:ext>
                </a:extLst>
              </a:tr>
              <a:tr h="621792">
                <a:tc>
                  <a:txBody>
                    <a:bodyPr/>
                    <a:lstStyle/>
                    <a:p>
                      <a:pPr lvl="0">
                        <a:lnSpc>
                          <a:spcPct val="107000"/>
                        </a:lnSpc>
                        <a:spcAft>
                          <a:spcPts val="0"/>
                        </a:spcAft>
                      </a:pPr>
                      <a:r>
                        <a:rPr lang="en-GB" sz="2000" b="1">
                          <a:latin typeface="Calibri" pitchFamily="34"/>
                          <a:ea typeface="Calibri" pitchFamily="34"/>
                          <a:cs typeface="Times New Roman" pitchFamily="18"/>
                        </a:rPr>
                        <a:t>Pollarded Trees - live/number</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11/20</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15/22</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328265"/>
                  </a:ext>
                </a:extLst>
              </a:tr>
              <a:tr h="621792">
                <a:tc>
                  <a:txBody>
                    <a:bodyPr/>
                    <a:lstStyle/>
                    <a:p>
                      <a:pPr lvl="0">
                        <a:lnSpc>
                          <a:spcPct val="107000"/>
                        </a:lnSpc>
                        <a:spcAft>
                          <a:spcPts val="0"/>
                        </a:spcAft>
                      </a:pPr>
                      <a:r>
                        <a:rPr lang="en-GB" sz="2000" b="1">
                          <a:latin typeface="Calibri" pitchFamily="34"/>
                          <a:ea typeface="Calibri" pitchFamily="34"/>
                          <a:cs typeface="Times New Roman" pitchFamily="18"/>
                        </a:rPr>
                        <a:t>Tree Seedlings - number</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24</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75</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6439105"/>
                  </a:ext>
                </a:extLst>
              </a:tr>
              <a:tr h="621792">
                <a:tc>
                  <a:txBody>
                    <a:bodyPr/>
                    <a:lstStyle/>
                    <a:p>
                      <a:pPr lvl="0">
                        <a:lnSpc>
                          <a:spcPct val="107000"/>
                        </a:lnSpc>
                        <a:spcAft>
                          <a:spcPts val="0"/>
                        </a:spcAft>
                      </a:pPr>
                      <a:r>
                        <a:rPr lang="en-GB" sz="2000" b="1">
                          <a:latin typeface="Calibri" pitchFamily="34"/>
                          <a:ea typeface="Calibri" pitchFamily="34"/>
                          <a:cs typeface="Times New Roman" pitchFamily="18"/>
                        </a:rPr>
                        <a:t>NVC Tree/Shrub Species - after/before</a:t>
                      </a:r>
                      <a:endParaRPr lang="en-GB" sz="20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4/6</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2000">
                          <a:latin typeface="Calibri" pitchFamily="34"/>
                          <a:ea typeface="Calibri" pitchFamily="34"/>
                          <a:cs typeface="Times New Roman" pitchFamily="18"/>
                        </a:rPr>
                        <a:t>7/2</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2023328"/>
                  </a:ext>
                </a:extLst>
              </a:tr>
            </a:tbl>
          </a:graphicData>
        </a:graphic>
      </p:graphicFrame>
      <p:sp>
        <p:nvSpPr>
          <p:cNvPr id="4" name="Text Placeholder 3">
            <a:extLst>
              <a:ext uri="{FF2B5EF4-FFF2-40B4-BE49-F238E27FC236}">
                <a16:creationId xmlns:a16="http://schemas.microsoft.com/office/drawing/2014/main" id="{2756691A-44DB-403D-8D62-490913786CA3}"/>
              </a:ext>
            </a:extLst>
          </p:cNvPr>
          <p:cNvSpPr txBox="1">
            <a:spLocks noGrp="1"/>
          </p:cNvSpPr>
          <p:nvPr>
            <p:ph type="body" idx="2"/>
          </p:nvPr>
        </p:nvSpPr>
        <p:spPr/>
        <p:txBody>
          <a:bodyPr/>
          <a:lstStyle/>
          <a:p>
            <a:pPr marL="228600" lvl="0" indent="-228600">
              <a:lnSpc>
                <a:spcPct val="80000"/>
              </a:lnSpc>
              <a:buChar char="•"/>
            </a:pPr>
            <a:r>
              <a:rPr lang="en-GB" sz="2600"/>
              <a:t>Presence of representative species typical of W10 &amp; W16 types</a:t>
            </a:r>
          </a:p>
          <a:p>
            <a:pPr marL="228600" lvl="0" indent="-228600">
              <a:lnSpc>
                <a:spcPct val="80000"/>
              </a:lnSpc>
              <a:buChar char="•"/>
            </a:pPr>
            <a:r>
              <a:rPr lang="en-GB" sz="2600"/>
              <a:t>Recovery of tree transplants &amp; regenerating seedlings indicating future canopy development</a:t>
            </a:r>
          </a:p>
          <a:p>
            <a:pPr lvl="0"/>
            <a:endParaRPr lang="en-GB"/>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9213B-908B-4AA4-8FA1-978CCCEAF3DA}"/>
              </a:ext>
            </a:extLst>
          </p:cNvPr>
          <p:cNvSpPr txBox="1">
            <a:spLocks noGrp="1"/>
          </p:cNvSpPr>
          <p:nvPr>
            <p:ph type="title"/>
          </p:nvPr>
        </p:nvSpPr>
        <p:spPr/>
        <p:txBody>
          <a:bodyPr anchorCtr="1"/>
          <a:lstStyle/>
          <a:p>
            <a:pPr lvl="0" algn="ctr"/>
            <a:r>
              <a:rPr lang="en-GB" sz="4400"/>
              <a:t>Ground Layer - vegetation </a:t>
            </a:r>
            <a:endParaRPr lang="en-GB"/>
          </a:p>
        </p:txBody>
      </p:sp>
      <p:sp>
        <p:nvSpPr>
          <p:cNvPr id="3" name="Text Placeholder 3">
            <a:extLst>
              <a:ext uri="{FF2B5EF4-FFF2-40B4-BE49-F238E27FC236}">
                <a16:creationId xmlns:a16="http://schemas.microsoft.com/office/drawing/2014/main" id="{8078343D-E963-4231-9036-4F08D5DE6533}"/>
              </a:ext>
            </a:extLst>
          </p:cNvPr>
          <p:cNvSpPr txBox="1">
            <a:spLocks noGrp="1"/>
          </p:cNvSpPr>
          <p:nvPr>
            <p:ph type="body" idx="2"/>
          </p:nvPr>
        </p:nvSpPr>
        <p:spPr/>
        <p:txBody>
          <a:bodyPr/>
          <a:lstStyle/>
          <a:p>
            <a:pPr marL="228600" lvl="0" indent="-228600">
              <a:lnSpc>
                <a:spcPct val="70000"/>
              </a:lnSpc>
              <a:buChar char="•"/>
            </a:pPr>
            <a:r>
              <a:rPr lang="en-GB" sz="2400"/>
              <a:t>Presence of representative species of W10 &amp; W16 types</a:t>
            </a:r>
          </a:p>
          <a:p>
            <a:pPr marL="228600" lvl="0" indent="-228600">
              <a:lnSpc>
                <a:spcPct val="70000"/>
              </a:lnSpc>
              <a:buChar char="•"/>
            </a:pPr>
            <a:r>
              <a:rPr lang="en-GB" sz="2400"/>
              <a:t>Presence of non-woodland disturbed ground species from seed-bank, but also non-native invasive woody species present</a:t>
            </a:r>
          </a:p>
          <a:p>
            <a:pPr marL="228600" lvl="0" indent="-228600">
              <a:lnSpc>
                <a:spcPct val="70000"/>
              </a:lnSpc>
              <a:buChar char="•"/>
            </a:pPr>
            <a:r>
              <a:rPr lang="en-GB" sz="2400"/>
              <a:t>Sources - surrounding land &amp; disturbed areas exacerbated by opening-woodland core</a:t>
            </a:r>
          </a:p>
          <a:p>
            <a:pPr lvl="0">
              <a:lnSpc>
                <a:spcPct val="80000"/>
              </a:lnSpc>
            </a:pPr>
            <a:endParaRPr lang="en-GB" sz="1500"/>
          </a:p>
        </p:txBody>
      </p:sp>
      <p:graphicFrame>
        <p:nvGraphicFramePr>
          <p:cNvPr id="4" name="Content Placeholder 8">
            <a:extLst>
              <a:ext uri="{FF2B5EF4-FFF2-40B4-BE49-F238E27FC236}">
                <a16:creationId xmlns:a16="http://schemas.microsoft.com/office/drawing/2014/main" id="{8F8F3501-4AF7-4BC5-9CA0-7BAD17BBA35B}"/>
              </a:ext>
            </a:extLst>
          </p:cNvPr>
          <p:cNvGraphicFramePr>
            <a:graphicFrameLocks noGrp="1"/>
          </p:cNvGraphicFramePr>
          <p:nvPr>
            <p:ph idx="1"/>
          </p:nvPr>
        </p:nvGraphicFramePr>
        <p:xfrm>
          <a:off x="5406710" y="1428201"/>
          <a:ext cx="5725168" cy="4620947"/>
        </p:xfrm>
        <a:graphic>
          <a:graphicData uri="http://schemas.openxmlformats.org/drawingml/2006/table">
            <a:tbl>
              <a:tblPr firstRow="1" firstCol="1" bandRow="1">
                <a:effectLst/>
              </a:tblPr>
              <a:tblGrid>
                <a:gridCol w="1908179">
                  <a:extLst>
                    <a:ext uri="{9D8B030D-6E8A-4147-A177-3AD203B41FA5}">
                      <a16:colId xmlns:a16="http://schemas.microsoft.com/office/drawing/2014/main" val="2540814553"/>
                    </a:ext>
                  </a:extLst>
                </a:gridCol>
                <a:gridCol w="1908179">
                  <a:extLst>
                    <a:ext uri="{9D8B030D-6E8A-4147-A177-3AD203B41FA5}">
                      <a16:colId xmlns:a16="http://schemas.microsoft.com/office/drawing/2014/main" val="4235872285"/>
                    </a:ext>
                  </a:extLst>
                </a:gridCol>
                <a:gridCol w="1908810">
                  <a:extLst>
                    <a:ext uri="{9D8B030D-6E8A-4147-A177-3AD203B41FA5}">
                      <a16:colId xmlns:a16="http://schemas.microsoft.com/office/drawing/2014/main" val="766767326"/>
                    </a:ext>
                  </a:extLst>
                </a:gridCol>
              </a:tblGrid>
              <a:tr h="421492">
                <a:tc>
                  <a:txBody>
                    <a:bodyPr/>
                    <a:lstStyle/>
                    <a:p>
                      <a:pPr lvl="0">
                        <a:lnSpc>
                          <a:spcPct val="107000"/>
                        </a:lnSpc>
                        <a:spcAft>
                          <a:spcPts val="0"/>
                        </a:spcAft>
                      </a:pPr>
                      <a:r>
                        <a:rPr lang="en-GB" sz="1800" b="1">
                          <a:latin typeface="Calibri" pitchFamily="34"/>
                          <a:ea typeface="Calibri" pitchFamily="34"/>
                          <a:cs typeface="Times New Roman" pitchFamily="18"/>
                        </a:rPr>
                        <a:t> </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b="1">
                          <a:latin typeface="Calibri" pitchFamily="34"/>
                          <a:ea typeface="Calibri" pitchFamily="34"/>
                          <a:cs typeface="Times New Roman" pitchFamily="18"/>
                        </a:rPr>
                        <a:t>‘GROUND</a:t>
                      </a:r>
                      <a:r>
                        <a:rPr lang="en-GB" sz="1800" b="1" baseline="0">
                          <a:latin typeface="Calibri" pitchFamily="34"/>
                          <a:ea typeface="Calibri" pitchFamily="34"/>
                          <a:cs typeface="Times New Roman" pitchFamily="18"/>
                        </a:rPr>
                        <a:t> LAYER</a:t>
                      </a:r>
                      <a:r>
                        <a:rPr lang="en-GB" sz="1800" b="1">
                          <a:latin typeface="Calibri" pitchFamily="34"/>
                          <a:ea typeface="Calibri" pitchFamily="34"/>
                          <a:cs typeface="Times New Roman" pitchFamily="18"/>
                        </a:rPr>
                        <a:t>’</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b="1">
                          <a:latin typeface="Calibri" pitchFamily="34"/>
                          <a:ea typeface="Calibri" pitchFamily="34"/>
                          <a:cs typeface="Times New Roman" pitchFamily="18"/>
                        </a:rPr>
                        <a:t> </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7400938"/>
                  </a:ext>
                </a:extLst>
              </a:tr>
              <a:tr h="421492">
                <a:tc>
                  <a:txBody>
                    <a:bodyPr/>
                    <a:lstStyle/>
                    <a:p>
                      <a:pPr lvl="0">
                        <a:lnSpc>
                          <a:spcPct val="107000"/>
                        </a:lnSpc>
                        <a:spcAft>
                          <a:spcPts val="0"/>
                        </a:spcAft>
                      </a:pPr>
                      <a:r>
                        <a:rPr lang="en-GB" sz="1800" b="1">
                          <a:latin typeface="Calibri" pitchFamily="34"/>
                          <a:ea typeface="Calibri" pitchFamily="34"/>
                          <a:cs typeface="Times New Roman" pitchFamily="18"/>
                        </a:rPr>
                        <a:t>Translocated Area Type</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b="1">
                          <a:latin typeface="Calibri" pitchFamily="34"/>
                          <a:ea typeface="Calibri" pitchFamily="34"/>
                          <a:cs typeface="Times New Roman" pitchFamily="18"/>
                        </a:rPr>
                        <a:t>W10</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b="1">
                          <a:latin typeface="Calibri" pitchFamily="34"/>
                          <a:ea typeface="Calibri" pitchFamily="34"/>
                          <a:cs typeface="Times New Roman" pitchFamily="18"/>
                        </a:rPr>
                        <a:t>W16</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9938367"/>
                  </a:ext>
                </a:extLst>
              </a:tr>
              <a:tr h="421492">
                <a:tc>
                  <a:txBody>
                    <a:bodyPr/>
                    <a:lstStyle/>
                    <a:p>
                      <a:pPr lvl="0">
                        <a:lnSpc>
                          <a:spcPct val="107000"/>
                        </a:lnSpc>
                        <a:spcAft>
                          <a:spcPts val="0"/>
                        </a:spcAft>
                      </a:pPr>
                      <a:r>
                        <a:rPr lang="en-GB" sz="1800" b="1">
                          <a:latin typeface="Calibri" pitchFamily="34"/>
                          <a:ea typeface="Calibri" pitchFamily="34"/>
                          <a:cs typeface="Times New Roman" pitchFamily="18"/>
                        </a:rPr>
                        <a:t>Number of Species</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64</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84</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7857408"/>
                  </a:ext>
                </a:extLst>
              </a:tr>
              <a:tr h="842985">
                <a:tc>
                  <a:txBody>
                    <a:bodyPr/>
                    <a:lstStyle/>
                    <a:p>
                      <a:pPr lvl="0">
                        <a:lnSpc>
                          <a:spcPct val="107000"/>
                        </a:lnSpc>
                        <a:spcAft>
                          <a:spcPts val="0"/>
                        </a:spcAft>
                      </a:pPr>
                      <a:r>
                        <a:rPr lang="en-GB" sz="1800" b="1">
                          <a:latin typeface="Calibri" pitchFamily="34"/>
                          <a:ea typeface="Calibri" pitchFamily="34"/>
                          <a:cs typeface="Times New Roman" pitchFamily="18"/>
                        </a:rPr>
                        <a:t>NVC herbaceous species </a:t>
                      </a:r>
                      <a:endParaRPr lang="en-GB" sz="1800">
                        <a:latin typeface="Calibri" pitchFamily="34"/>
                        <a:ea typeface="Calibri" pitchFamily="34"/>
                        <a:cs typeface="Times New Roman" pitchFamily="18"/>
                      </a:endParaRPr>
                    </a:p>
                    <a:p>
                      <a:pPr lvl="0">
                        <a:lnSpc>
                          <a:spcPct val="107000"/>
                        </a:lnSpc>
                        <a:spcAft>
                          <a:spcPts val="0"/>
                        </a:spcAft>
                      </a:pPr>
                      <a:r>
                        <a:rPr lang="en-GB" sz="1800" b="1">
                          <a:latin typeface="Calibri" pitchFamily="34"/>
                          <a:ea typeface="Calibri" pitchFamily="34"/>
                          <a:cs typeface="Times New Roman" pitchFamily="18"/>
                        </a:rPr>
                        <a:t>Kept/Lost/Gained</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14/4/5</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9/0/2</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0308335"/>
                  </a:ext>
                </a:extLst>
              </a:tr>
              <a:tr h="1264487">
                <a:tc>
                  <a:txBody>
                    <a:bodyPr/>
                    <a:lstStyle/>
                    <a:p>
                      <a:pPr lvl="0">
                        <a:lnSpc>
                          <a:spcPct val="107000"/>
                        </a:lnSpc>
                        <a:spcAft>
                          <a:spcPts val="0"/>
                        </a:spcAft>
                      </a:pPr>
                      <a:r>
                        <a:rPr lang="en-GB" sz="1800" b="1">
                          <a:latin typeface="Calibri" pitchFamily="34"/>
                          <a:ea typeface="Calibri" pitchFamily="34"/>
                          <a:cs typeface="Times New Roman" pitchFamily="18"/>
                        </a:rPr>
                        <a:t>Non-NVC Type - Disturbed land species</a:t>
                      </a:r>
                      <a:endParaRPr lang="en-GB" sz="1800">
                        <a:latin typeface="Calibri" pitchFamily="34"/>
                        <a:ea typeface="Calibri" pitchFamily="34"/>
                        <a:cs typeface="Times New Roman" pitchFamily="18"/>
                      </a:endParaRPr>
                    </a:p>
                    <a:p>
                      <a:pPr lvl="0">
                        <a:lnSpc>
                          <a:spcPct val="107000"/>
                        </a:lnSpc>
                        <a:spcAft>
                          <a:spcPts val="0"/>
                        </a:spcAft>
                      </a:pPr>
                      <a:r>
                        <a:rPr lang="en-GB" sz="1800" b="1">
                          <a:latin typeface="Calibri" pitchFamily="34"/>
                          <a:ea typeface="Calibri" pitchFamily="34"/>
                          <a:cs typeface="Times New Roman" pitchFamily="18"/>
                        </a:rPr>
                        <a:t>Kept/Lost/Gained</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2/5/22</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0/0/28</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681997"/>
                  </a:ext>
                </a:extLst>
              </a:tr>
              <a:tr h="842985">
                <a:tc>
                  <a:txBody>
                    <a:bodyPr/>
                    <a:lstStyle/>
                    <a:p>
                      <a:pPr lvl="0">
                        <a:lnSpc>
                          <a:spcPct val="107000"/>
                        </a:lnSpc>
                        <a:spcAft>
                          <a:spcPts val="0"/>
                        </a:spcAft>
                      </a:pPr>
                      <a:r>
                        <a:rPr lang="en-GB" sz="1800" b="1">
                          <a:latin typeface="Calibri" pitchFamily="34"/>
                          <a:ea typeface="Calibri" pitchFamily="34"/>
                          <a:cs typeface="Times New Roman" pitchFamily="18"/>
                        </a:rPr>
                        <a:t>Alien Woody Species</a:t>
                      </a:r>
                      <a:endParaRPr lang="en-GB" sz="1800">
                        <a:latin typeface="Calibri" pitchFamily="34"/>
                        <a:ea typeface="Calibri" pitchFamily="34"/>
                        <a:cs typeface="Times New Roman" pitchFamily="18"/>
                      </a:endParaRPr>
                    </a:p>
                    <a:p>
                      <a:pPr lvl="0">
                        <a:lnSpc>
                          <a:spcPct val="107000"/>
                        </a:lnSpc>
                        <a:spcAft>
                          <a:spcPts val="0"/>
                        </a:spcAft>
                      </a:pPr>
                      <a:r>
                        <a:rPr lang="en-GB" sz="1800" b="1">
                          <a:latin typeface="Calibri" pitchFamily="34"/>
                          <a:ea typeface="Calibri" pitchFamily="34"/>
                          <a:cs typeface="Times New Roman" pitchFamily="18"/>
                        </a:rPr>
                        <a:t>Kept/Lost/Gained</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0/2/1</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1/0/2</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387267"/>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08249-E78F-4F11-888F-6C3BBCBC738F}"/>
              </a:ext>
            </a:extLst>
          </p:cNvPr>
          <p:cNvSpPr txBox="1">
            <a:spLocks noGrp="1"/>
          </p:cNvSpPr>
          <p:nvPr>
            <p:ph type="title"/>
          </p:nvPr>
        </p:nvSpPr>
        <p:spPr/>
        <p:txBody>
          <a:bodyPr/>
          <a:lstStyle/>
          <a:p>
            <a:pPr lvl="0"/>
            <a:r>
              <a:rPr lang="en-GB"/>
              <a:t>Pro-active Management Tailored to Woodland Types</a:t>
            </a:r>
          </a:p>
        </p:txBody>
      </p:sp>
      <p:sp>
        <p:nvSpPr>
          <p:cNvPr id="3" name="Text Placeholder 2">
            <a:extLst>
              <a:ext uri="{FF2B5EF4-FFF2-40B4-BE49-F238E27FC236}">
                <a16:creationId xmlns:a16="http://schemas.microsoft.com/office/drawing/2014/main" id="{2221CF1E-A3AA-4660-BE1E-C6B03E8F1DBF}"/>
              </a:ext>
            </a:extLst>
          </p:cNvPr>
          <p:cNvSpPr txBox="1">
            <a:spLocks noGrp="1"/>
          </p:cNvSpPr>
          <p:nvPr>
            <p:ph type="body" idx="1"/>
          </p:nvPr>
        </p:nvSpPr>
        <p:spPr>
          <a:xfrm>
            <a:off x="839784" y="1681160"/>
            <a:ext cx="5157782" cy="45720"/>
          </a:xfrm>
        </p:spPr>
        <p:txBody>
          <a:bodyPr>
            <a:normAutofit fontScale="25000" lnSpcReduction="20000"/>
          </a:bodyPr>
          <a:lstStyle/>
          <a:p>
            <a:endParaRPr lang="en-US"/>
          </a:p>
        </p:txBody>
      </p:sp>
      <p:sp>
        <p:nvSpPr>
          <p:cNvPr id="4" name="Text Placeholder 4">
            <a:extLst>
              <a:ext uri="{FF2B5EF4-FFF2-40B4-BE49-F238E27FC236}">
                <a16:creationId xmlns:a16="http://schemas.microsoft.com/office/drawing/2014/main" id="{E13E9A8D-CB66-4FB2-B4B3-A241D6568F34}"/>
              </a:ext>
            </a:extLst>
          </p:cNvPr>
          <p:cNvSpPr txBox="1">
            <a:spLocks noGrp="1"/>
          </p:cNvSpPr>
          <p:nvPr>
            <p:ph type="body" idx="3"/>
          </p:nvPr>
        </p:nvSpPr>
        <p:spPr>
          <a:xfrm>
            <a:off x="6172200" y="1268629"/>
            <a:ext cx="5183184" cy="1236451"/>
          </a:xfrm>
        </p:spPr>
        <p:txBody>
          <a:bodyPr>
            <a:normAutofit fontScale="25000" lnSpcReduction="20000"/>
          </a:bodyPr>
          <a:lstStyle/>
          <a:p>
            <a:endParaRPr lang="en-US"/>
          </a:p>
        </p:txBody>
      </p:sp>
      <p:pic>
        <p:nvPicPr>
          <p:cNvPr id="5" name="Content Placeholder 7">
            <a:extLst>
              <a:ext uri="{FF2B5EF4-FFF2-40B4-BE49-F238E27FC236}">
                <a16:creationId xmlns:a16="http://schemas.microsoft.com/office/drawing/2014/main" id="{0F35FA58-960D-497D-810C-EA13A2D0C3A9}"/>
              </a:ext>
            </a:extLst>
          </p:cNvPr>
          <p:cNvPicPr>
            <a:picLocks noGrp="1" noChangeAspect="1"/>
          </p:cNvPicPr>
          <p:nvPr>
            <p:ph idx="2"/>
          </p:nvPr>
        </p:nvPicPr>
        <p:blipFill>
          <a:blip r:embed="rId2" cstate="email">
            <a:extLst>
              <a:ext uri="{28A0092B-C50C-407E-A947-70E740481C1C}">
                <a14:useLocalDpi xmlns:a14="http://schemas.microsoft.com/office/drawing/2010/main"/>
              </a:ext>
            </a:extLst>
          </a:blip>
          <a:stretch>
            <a:fillRect/>
          </a:stretch>
        </p:blipFill>
        <p:spPr>
          <a:xfrm>
            <a:off x="5875074" y="1128579"/>
            <a:ext cx="6069796" cy="5626440"/>
          </a:xfrm>
        </p:spPr>
      </p:pic>
      <p:pic>
        <p:nvPicPr>
          <p:cNvPr id="6" name="Content Placeholder 9">
            <a:extLst>
              <a:ext uri="{FF2B5EF4-FFF2-40B4-BE49-F238E27FC236}">
                <a16:creationId xmlns:a16="http://schemas.microsoft.com/office/drawing/2014/main" id="{0FE7A8D2-AC6B-4B9D-BAED-F83F45BA3A74}"/>
              </a:ext>
            </a:extLst>
          </p:cNvPr>
          <p:cNvPicPr>
            <a:picLocks noGrp="1" noChangeAspect="1"/>
          </p:cNvPicPr>
          <p:nvPr>
            <p:ph idx="4"/>
          </p:nvPr>
        </p:nvPicPr>
        <p:blipFill>
          <a:blip r:embed="rId3" cstate="email">
            <a:extLst>
              <a:ext uri="{28A0092B-C50C-407E-A947-70E740481C1C}">
                <a14:useLocalDpi xmlns:a14="http://schemas.microsoft.com/office/drawing/2010/main"/>
              </a:ext>
            </a:extLst>
          </a:blip>
          <a:stretch>
            <a:fillRect/>
          </a:stretch>
        </p:blipFill>
        <p:spPr>
          <a:xfrm>
            <a:off x="665161" y="1726880"/>
            <a:ext cx="5209912" cy="4462784"/>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433BF6-F346-4B21-B2C2-5BF6B9931089}"/>
              </a:ext>
            </a:extLst>
          </p:cNvPr>
          <p:cNvSpPr txBox="1">
            <a:spLocks noGrp="1"/>
          </p:cNvSpPr>
          <p:nvPr>
            <p:ph type="title"/>
          </p:nvPr>
        </p:nvSpPr>
        <p:spPr/>
        <p:txBody>
          <a:bodyPr anchorCtr="1"/>
          <a:lstStyle/>
          <a:p>
            <a:pPr lvl="0" algn="ctr"/>
            <a:r>
              <a:rPr lang="en-GB" sz="4400"/>
              <a:t>Habitat Affinities of Invertebrates</a:t>
            </a:r>
            <a:endParaRPr lang="en-GB"/>
          </a:p>
        </p:txBody>
      </p:sp>
      <p:graphicFrame>
        <p:nvGraphicFramePr>
          <p:cNvPr id="3" name="Content Placeholder 4">
            <a:extLst>
              <a:ext uri="{FF2B5EF4-FFF2-40B4-BE49-F238E27FC236}">
                <a16:creationId xmlns:a16="http://schemas.microsoft.com/office/drawing/2014/main" id="{4375484F-A2B0-4A96-8F84-1C14353A33F7}"/>
              </a:ext>
            </a:extLst>
          </p:cNvPr>
          <p:cNvGraphicFramePr>
            <a:graphicFrameLocks noGrp="1"/>
          </p:cNvGraphicFramePr>
          <p:nvPr>
            <p:ph idx="1"/>
          </p:nvPr>
        </p:nvGraphicFramePr>
        <p:xfrm>
          <a:off x="5406710" y="1471754"/>
          <a:ext cx="5725158" cy="4977124"/>
        </p:xfrm>
        <a:graphic>
          <a:graphicData uri="http://schemas.openxmlformats.org/drawingml/2006/table">
            <a:tbl>
              <a:tblPr firstRow="1" firstCol="1" bandRow="1">
                <a:effectLst/>
              </a:tblPr>
              <a:tblGrid>
                <a:gridCol w="1076962">
                  <a:extLst>
                    <a:ext uri="{9D8B030D-6E8A-4147-A177-3AD203B41FA5}">
                      <a16:colId xmlns:a16="http://schemas.microsoft.com/office/drawing/2014/main" val="1644925384"/>
                    </a:ext>
                  </a:extLst>
                </a:gridCol>
                <a:gridCol w="1260472">
                  <a:extLst>
                    <a:ext uri="{9D8B030D-6E8A-4147-A177-3AD203B41FA5}">
                      <a16:colId xmlns:a16="http://schemas.microsoft.com/office/drawing/2014/main" val="3226365566"/>
                    </a:ext>
                  </a:extLst>
                </a:gridCol>
                <a:gridCol w="3387723">
                  <a:extLst>
                    <a:ext uri="{9D8B030D-6E8A-4147-A177-3AD203B41FA5}">
                      <a16:colId xmlns:a16="http://schemas.microsoft.com/office/drawing/2014/main" val="2978457173"/>
                    </a:ext>
                  </a:extLst>
                </a:gridCol>
              </a:tblGrid>
              <a:tr h="408435">
                <a:tc>
                  <a:txBody>
                    <a:bodyPr/>
                    <a:lstStyle/>
                    <a:p>
                      <a:pPr lvl="0">
                        <a:lnSpc>
                          <a:spcPct val="107000"/>
                        </a:lnSpc>
                        <a:spcAft>
                          <a:spcPts val="0"/>
                        </a:spcAft>
                      </a:pPr>
                      <a:r>
                        <a:rPr lang="en-GB" sz="1800" b="1">
                          <a:latin typeface="Calibri" pitchFamily="34"/>
                          <a:ea typeface="Calibri" pitchFamily="34"/>
                          <a:cs typeface="Times New Roman" pitchFamily="18"/>
                        </a:rPr>
                        <a:t>Habitat Type</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b="1">
                          <a:latin typeface="Calibri" pitchFamily="34"/>
                          <a:ea typeface="Calibri" pitchFamily="34"/>
                          <a:cs typeface="Times New Roman" pitchFamily="18"/>
                        </a:rPr>
                        <a:t>Number of Species</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b="1">
                          <a:latin typeface="Calibri" pitchFamily="34"/>
                          <a:ea typeface="Calibri" pitchFamily="34"/>
                          <a:cs typeface="Times New Roman" pitchFamily="18"/>
                        </a:rPr>
                        <a:t>Invertebrate Groups</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20257252"/>
                  </a:ext>
                </a:extLst>
              </a:tr>
              <a:tr h="408435">
                <a:tc>
                  <a:txBody>
                    <a:bodyPr/>
                    <a:lstStyle/>
                    <a:p>
                      <a:pPr lvl="0">
                        <a:lnSpc>
                          <a:spcPct val="107000"/>
                        </a:lnSpc>
                        <a:spcAft>
                          <a:spcPts val="0"/>
                        </a:spcAft>
                      </a:pPr>
                      <a:r>
                        <a:rPr lang="en-GB" sz="1800" b="1">
                          <a:latin typeface="Calibri" pitchFamily="34"/>
                          <a:ea typeface="Calibri" pitchFamily="34"/>
                          <a:cs typeface="Times New Roman" pitchFamily="18"/>
                        </a:rPr>
                        <a:t>Total Number </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gridSpan="2">
                  <a:txBody>
                    <a:bodyPr/>
                    <a:lstStyle/>
                    <a:p>
                      <a:pPr lvl="0" algn="l">
                        <a:lnSpc>
                          <a:spcPct val="107000"/>
                        </a:lnSpc>
                        <a:spcAft>
                          <a:spcPts val="0"/>
                        </a:spcAft>
                      </a:pPr>
                      <a:r>
                        <a:rPr lang="en-GB" sz="1800">
                          <a:latin typeface="Calibri" pitchFamily="34"/>
                          <a:ea typeface="Calibri" pitchFamily="34"/>
                          <a:cs typeface="Times New Roman" pitchFamily="18"/>
                        </a:rPr>
                        <a:t>      110</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393786984"/>
                  </a:ext>
                </a:extLst>
              </a:tr>
              <a:tr h="408435">
                <a:tc>
                  <a:txBody>
                    <a:bodyPr/>
                    <a:lstStyle/>
                    <a:p>
                      <a:pPr lvl="0">
                        <a:lnSpc>
                          <a:spcPct val="107000"/>
                        </a:lnSpc>
                        <a:spcAft>
                          <a:spcPts val="0"/>
                        </a:spcAft>
                      </a:pPr>
                      <a:r>
                        <a:rPr lang="en-GB" sz="1800" b="1">
                          <a:latin typeface="Calibri" pitchFamily="34"/>
                          <a:ea typeface="Calibri" pitchFamily="34"/>
                          <a:cs typeface="Times New Roman" pitchFamily="18"/>
                        </a:rPr>
                        <a:t>Dead Wood</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4</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a:latin typeface="Calibri" pitchFamily="34"/>
                          <a:ea typeface="Calibri" pitchFamily="34"/>
                          <a:cs typeface="Times New Roman" pitchFamily="18"/>
                        </a:rPr>
                        <a:t>bee, fly, wasp</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00613"/>
                  </a:ext>
                </a:extLst>
              </a:tr>
              <a:tr h="408435">
                <a:tc>
                  <a:txBody>
                    <a:bodyPr/>
                    <a:lstStyle/>
                    <a:p>
                      <a:pPr lvl="0">
                        <a:lnSpc>
                          <a:spcPct val="107000"/>
                        </a:lnSpc>
                        <a:spcAft>
                          <a:spcPts val="0"/>
                        </a:spcAft>
                      </a:pPr>
                      <a:r>
                        <a:rPr lang="en-GB" sz="1800" b="1">
                          <a:latin typeface="Calibri" pitchFamily="34"/>
                          <a:ea typeface="Calibri" pitchFamily="34"/>
                          <a:cs typeface="Times New Roman" pitchFamily="18"/>
                        </a:rPr>
                        <a:t>Tree Layer</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7</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a:latin typeface="Calibri" pitchFamily="34"/>
                          <a:ea typeface="Calibri" pitchFamily="34"/>
                          <a:cs typeface="Times New Roman" pitchFamily="18"/>
                        </a:rPr>
                        <a:t>butterfly, lacewing, soldier beetle, fly, spider</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1179451"/>
                  </a:ext>
                </a:extLst>
              </a:tr>
              <a:tr h="408435">
                <a:tc>
                  <a:txBody>
                    <a:bodyPr/>
                    <a:lstStyle/>
                    <a:p>
                      <a:pPr lvl="0">
                        <a:lnSpc>
                          <a:spcPct val="107000"/>
                        </a:lnSpc>
                        <a:spcAft>
                          <a:spcPts val="0"/>
                        </a:spcAft>
                      </a:pPr>
                      <a:r>
                        <a:rPr lang="en-GB" sz="1800" b="1">
                          <a:latin typeface="Calibri" pitchFamily="34"/>
                          <a:ea typeface="Calibri" pitchFamily="34"/>
                          <a:cs typeface="Times New Roman" pitchFamily="18"/>
                        </a:rPr>
                        <a:t>Ground Layer</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33</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a:latin typeface="Calibri" pitchFamily="34"/>
                          <a:ea typeface="Calibri" pitchFamily="34"/>
                          <a:cs typeface="Times New Roman" pitchFamily="18"/>
                        </a:rPr>
                        <a:t>butterfly, plant bug, fly, hoverfly, bee, spider</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2110056"/>
                  </a:ext>
                </a:extLst>
              </a:tr>
              <a:tr h="816860">
                <a:tc>
                  <a:txBody>
                    <a:bodyPr/>
                    <a:lstStyle/>
                    <a:p>
                      <a:pPr lvl="0">
                        <a:lnSpc>
                          <a:spcPct val="107000"/>
                        </a:lnSpc>
                        <a:spcAft>
                          <a:spcPts val="0"/>
                        </a:spcAft>
                      </a:pPr>
                      <a:r>
                        <a:rPr lang="en-GB" sz="1800" b="1">
                          <a:latin typeface="Calibri" pitchFamily="34"/>
                          <a:ea typeface="Calibri" pitchFamily="34"/>
                          <a:cs typeface="Times New Roman" pitchFamily="18"/>
                        </a:rPr>
                        <a:t>Disturbed Ground</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21</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a:latin typeface="Calibri" pitchFamily="34"/>
                          <a:ea typeface="Calibri" pitchFamily="34"/>
                          <a:cs typeface="Times New Roman" pitchFamily="18"/>
                        </a:rPr>
                        <a:t>butterfly, plant bug, ladybird beetle, bee</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313389"/>
                  </a:ext>
                </a:extLst>
              </a:tr>
              <a:tr h="1225296">
                <a:tc>
                  <a:txBody>
                    <a:bodyPr/>
                    <a:lstStyle/>
                    <a:p>
                      <a:pPr lvl="0">
                        <a:lnSpc>
                          <a:spcPct val="107000"/>
                        </a:lnSpc>
                        <a:spcAft>
                          <a:spcPts val="0"/>
                        </a:spcAft>
                      </a:pPr>
                      <a:r>
                        <a:rPr lang="en-GB" sz="1800" b="1">
                          <a:latin typeface="Calibri" pitchFamily="34"/>
                          <a:ea typeface="Calibri" pitchFamily="34"/>
                          <a:cs typeface="Times New Roman" pitchFamily="18"/>
                        </a:rPr>
                        <a:t>Other Habitats</a:t>
                      </a:r>
                      <a:endParaRPr lang="en-GB" sz="1800">
                        <a:latin typeface="Calibri" pitchFamily="34"/>
                        <a:ea typeface="Calibri" pitchFamily="34"/>
                        <a:cs typeface="Times New Roman" pitchFamily="18"/>
                      </a:endParaRP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gn="ctr">
                        <a:lnSpc>
                          <a:spcPct val="107000"/>
                        </a:lnSpc>
                        <a:spcAft>
                          <a:spcPts val="0"/>
                        </a:spcAft>
                      </a:pPr>
                      <a:r>
                        <a:rPr lang="en-GB" sz="1800">
                          <a:latin typeface="Calibri" pitchFamily="34"/>
                          <a:ea typeface="Calibri" pitchFamily="34"/>
                          <a:cs typeface="Times New Roman" pitchFamily="18"/>
                        </a:rPr>
                        <a:t>43</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tc>
                  <a:txBody>
                    <a:bodyPr/>
                    <a:lstStyle/>
                    <a:p>
                      <a:pPr lvl="0">
                        <a:lnSpc>
                          <a:spcPct val="107000"/>
                        </a:lnSpc>
                        <a:spcAft>
                          <a:spcPts val="0"/>
                        </a:spcAft>
                      </a:pPr>
                      <a:r>
                        <a:rPr lang="en-GB" sz="1800">
                          <a:latin typeface="Calibri" pitchFamily="34"/>
                          <a:ea typeface="Calibri" pitchFamily="34"/>
                          <a:cs typeface="Times New Roman" pitchFamily="18"/>
                        </a:rPr>
                        <a:t>butterfly, soldier fly, dragonfly, damselfly, moth, predatory bug, plant bug, ladybird beetle, hoverfly, bee, wasp</a:t>
                      </a:r>
                    </a:p>
                  </a:txBody>
                  <a:tcPr marL="68580" marR="68580" marT="0" marB="0">
                    <a:lnL w="12701" cap="flat" cmpd="sng" algn="ctr">
                      <a:solidFill>
                        <a:srgbClr val="000000"/>
                      </a:solidFill>
                      <a:prstDash val="solid"/>
                      <a:round/>
                      <a:headEnd type="none" w="med" len="med"/>
                      <a:tailEnd type="none" w="med" len="med"/>
                    </a:lnL>
                    <a:lnR w="12701" cap="flat" cmpd="sng" algn="ctr">
                      <a:solidFill>
                        <a:srgbClr val="000000"/>
                      </a:solidFill>
                      <a:prstDash val="solid"/>
                      <a:round/>
                      <a:headEnd type="none" w="med" len="med"/>
                      <a:tailEnd type="none" w="med" len="med"/>
                    </a:lnR>
                    <a:lnT w="12701" cap="flat" cmpd="sng" algn="ctr">
                      <a:solidFill>
                        <a:srgbClr val="000000"/>
                      </a:solidFill>
                      <a:prstDash val="solid"/>
                      <a:round/>
                      <a:headEnd type="none" w="med" len="med"/>
                      <a:tailEnd type="none" w="med" len="med"/>
                    </a:lnT>
                    <a:lnB w="12701"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47922872"/>
                  </a:ext>
                </a:extLst>
              </a:tr>
            </a:tbl>
          </a:graphicData>
        </a:graphic>
      </p:graphicFrame>
      <p:sp>
        <p:nvSpPr>
          <p:cNvPr id="4" name="Text Placeholder 3">
            <a:extLst>
              <a:ext uri="{FF2B5EF4-FFF2-40B4-BE49-F238E27FC236}">
                <a16:creationId xmlns:a16="http://schemas.microsoft.com/office/drawing/2014/main" id="{5922FCCF-DC55-4917-A65A-05393318ABA7}"/>
              </a:ext>
            </a:extLst>
          </p:cNvPr>
          <p:cNvSpPr txBox="1">
            <a:spLocks noGrp="1"/>
          </p:cNvSpPr>
          <p:nvPr>
            <p:ph type="body" idx="2"/>
          </p:nvPr>
        </p:nvSpPr>
        <p:spPr/>
        <p:txBody>
          <a:bodyPr/>
          <a:lstStyle/>
          <a:p>
            <a:pPr marL="228600" lvl="0" indent="-228600">
              <a:lnSpc>
                <a:spcPct val="70000"/>
              </a:lnSpc>
              <a:buChar char="•"/>
            </a:pPr>
            <a:r>
              <a:rPr lang="en-GB" sz="2400"/>
              <a:t>Dead wood species translocated</a:t>
            </a:r>
          </a:p>
          <a:p>
            <a:pPr marL="228600" lvl="0" indent="-228600">
              <a:lnSpc>
                <a:spcPct val="70000"/>
              </a:lnSpc>
              <a:buChar char="•"/>
            </a:pPr>
            <a:r>
              <a:rPr lang="en-GB" sz="2400"/>
              <a:t>Most other species represented grassland/scrub mosaic stage of vegetation recovery and expect to change with canopy development</a:t>
            </a:r>
          </a:p>
          <a:p>
            <a:pPr marL="228600" lvl="0" indent="-228600">
              <a:lnSpc>
                <a:spcPct val="70000"/>
              </a:lnSpc>
              <a:buChar char="•"/>
            </a:pPr>
            <a:r>
              <a:rPr lang="en-GB" sz="2400"/>
              <a:t>Most other species were immigrants from surrounding woodland and grassland/disturbed ground</a:t>
            </a:r>
          </a:p>
          <a:p>
            <a:pPr lvl="0">
              <a:lnSpc>
                <a:spcPct val="70000"/>
              </a:lnSpc>
            </a:pPr>
            <a:endParaRPr lang="en-GB" sz="14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83439C-CCEA-4C43-B898-9B51C6DC2D47}"/>
              </a:ext>
            </a:extLst>
          </p:cNvPr>
          <p:cNvSpPr txBox="1">
            <a:spLocks noGrp="1"/>
          </p:cNvSpPr>
          <p:nvPr>
            <p:ph type="title"/>
          </p:nvPr>
        </p:nvSpPr>
        <p:spPr/>
        <p:txBody>
          <a:bodyPr anchorCtr="1"/>
          <a:lstStyle/>
          <a:p>
            <a:pPr lvl="0" algn="ctr"/>
            <a:r>
              <a:rPr lang="en-GB"/>
              <a:t>Conclusions</a:t>
            </a:r>
          </a:p>
        </p:txBody>
      </p:sp>
      <p:sp>
        <p:nvSpPr>
          <p:cNvPr id="3" name="Content Placeholder 2">
            <a:extLst>
              <a:ext uri="{FF2B5EF4-FFF2-40B4-BE49-F238E27FC236}">
                <a16:creationId xmlns:a16="http://schemas.microsoft.com/office/drawing/2014/main" id="{CCC5ED19-55E4-4C19-AFA8-9CAC1B12D2BC}"/>
              </a:ext>
            </a:extLst>
          </p:cNvPr>
          <p:cNvSpPr txBox="1">
            <a:spLocks noGrp="1"/>
          </p:cNvSpPr>
          <p:nvPr>
            <p:ph idx="1"/>
          </p:nvPr>
        </p:nvSpPr>
        <p:spPr/>
        <p:txBody>
          <a:bodyPr/>
          <a:lstStyle/>
          <a:p>
            <a:pPr lvl="0"/>
            <a:r>
              <a:rPr lang="en-GB" b="1"/>
              <a:t>Year 1 monitoring important as confirmed component NVC W10 &amp; W16 species were present</a:t>
            </a:r>
          </a:p>
          <a:p>
            <a:pPr lvl="0"/>
            <a:r>
              <a:rPr lang="en-GB" b="1"/>
              <a:t>Confirmed the need to pro-actively control invasive species around the locality of the translocation</a:t>
            </a:r>
          </a:p>
          <a:p>
            <a:pPr lvl="0"/>
            <a:r>
              <a:rPr lang="en-GB"/>
              <a:t> </a:t>
            </a:r>
            <a:r>
              <a:rPr lang="en-GB" b="1"/>
              <a:t>Outcome similar to clear felled/coppiced woodland</a:t>
            </a:r>
          </a:p>
          <a:p>
            <a:pPr lvl="0"/>
            <a:r>
              <a:rPr lang="en-GB"/>
              <a:t>The arguement against woodland translocations may be less sustainable than argued by opponents and relevant to other developments, eg HS2 rail </a:t>
            </a:r>
          </a:p>
          <a:p>
            <a:pPr lvl="0"/>
            <a:endParaRPr lang="en-GB"/>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D9338-8CD2-4BF1-9500-5C336E252D49}"/>
              </a:ext>
            </a:extLst>
          </p:cNvPr>
          <p:cNvSpPr txBox="1">
            <a:spLocks noGrp="1"/>
          </p:cNvSpPr>
          <p:nvPr>
            <p:ph type="title"/>
          </p:nvPr>
        </p:nvSpPr>
        <p:spPr/>
        <p:txBody>
          <a:bodyPr anchorCtr="1"/>
          <a:lstStyle/>
          <a:p>
            <a:pPr lvl="0" algn="ctr"/>
            <a:r>
              <a:rPr lang="en-GB"/>
              <a:t>Acknowledgements</a:t>
            </a:r>
          </a:p>
        </p:txBody>
      </p:sp>
      <p:sp>
        <p:nvSpPr>
          <p:cNvPr id="3" name="Content Placeholder 2">
            <a:extLst>
              <a:ext uri="{FF2B5EF4-FFF2-40B4-BE49-F238E27FC236}">
                <a16:creationId xmlns:a16="http://schemas.microsoft.com/office/drawing/2014/main" id="{20D7A9F4-5F4C-45D4-82BB-B7AD41FC22C5}"/>
              </a:ext>
            </a:extLst>
          </p:cNvPr>
          <p:cNvSpPr txBox="1">
            <a:spLocks noGrp="1"/>
          </p:cNvSpPr>
          <p:nvPr>
            <p:ph idx="1"/>
          </p:nvPr>
        </p:nvSpPr>
        <p:spPr/>
        <p:txBody>
          <a:bodyPr/>
          <a:lstStyle/>
          <a:p>
            <a:pPr marL="0" lvl="0" indent="0">
              <a:lnSpc>
                <a:spcPct val="80000"/>
              </a:lnSpc>
              <a:buNone/>
            </a:pPr>
            <a:r>
              <a:rPr lang="en-GB"/>
              <a:t>We thank Tarmac Ltd for their encouragement to present and publish our paper. The translocation involved several of Tarmac’s staff in planning and operational roles, the engaged professional consultants and contractors. </a:t>
            </a:r>
          </a:p>
          <a:p>
            <a:pPr marL="0" lvl="0" indent="0">
              <a:lnSpc>
                <a:spcPct val="80000"/>
              </a:lnSpc>
              <a:buNone/>
            </a:pPr>
            <a:r>
              <a:rPr lang="en-GB"/>
              <a:t>Particular thanks are due to Trevor Warren, Shane Tompkin, Tim Deal, Andy McIntosh, Gareth Burdell and David Park of Tarmac, Jim Meadowcroft of DJA, Andy Hawkes of Chepstow Plant, and Ian and Tom Johnson of Planterior. </a:t>
            </a:r>
          </a:p>
          <a:p>
            <a:pPr marL="0" lvl="0" indent="0">
              <a:lnSpc>
                <a:spcPct val="80000"/>
              </a:lnSpc>
              <a:buNone/>
            </a:pPr>
            <a:r>
              <a:rPr lang="en-GB"/>
              <a:t>The species recording was carried out by specialists, Paul Benyon (LLQS) </a:t>
            </a:r>
            <a:r>
              <a:rPr lang="en-GB" i="1"/>
              <a:t>botany </a:t>
            </a:r>
            <a:r>
              <a:rPr lang="en-GB"/>
              <a:t>in 2014, and in 2018, Mark Woods (Baker Consultants) </a:t>
            </a:r>
            <a:r>
              <a:rPr lang="en-GB" i="1"/>
              <a:t>botany</a:t>
            </a:r>
            <a:r>
              <a:rPr lang="en-GB"/>
              <a:t> and Andy Godfrey (AGA) </a:t>
            </a:r>
            <a:r>
              <a:rPr lang="en-GB" i="1"/>
              <a:t>invertebrates</a:t>
            </a:r>
            <a:r>
              <a:rPr lang="en-GB"/>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E60B-0A71-4A59-A925-A961EB36A9DD}"/>
              </a:ext>
            </a:extLst>
          </p:cNvPr>
          <p:cNvSpPr txBox="1">
            <a:spLocks noGrp="1"/>
          </p:cNvSpPr>
          <p:nvPr>
            <p:ph type="title"/>
          </p:nvPr>
        </p:nvSpPr>
        <p:spPr/>
        <p:txBody>
          <a:bodyPr anchorCtr="1"/>
          <a:lstStyle/>
          <a:p>
            <a:pPr lvl="0" algn="ctr"/>
            <a:r>
              <a:rPr lang="en-GB"/>
              <a:t>Mountsorrel Quarry, Leicestershire UK</a:t>
            </a:r>
          </a:p>
        </p:txBody>
      </p:sp>
      <p:pic>
        <p:nvPicPr>
          <p:cNvPr id="3" name="Content Placeholder 3">
            <a:extLst>
              <a:ext uri="{FF2B5EF4-FFF2-40B4-BE49-F238E27FC236}">
                <a16:creationId xmlns:a16="http://schemas.microsoft.com/office/drawing/2014/main" id="{690500C4-E072-442E-A5D0-164042F58533}"/>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48246" y="1825627"/>
            <a:ext cx="8095512" cy="4351336"/>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186E2-B770-45DF-8B73-A18312C38B2F}"/>
              </a:ext>
            </a:extLst>
          </p:cNvPr>
          <p:cNvSpPr txBox="1">
            <a:spLocks noGrp="1"/>
          </p:cNvSpPr>
          <p:nvPr>
            <p:ph type="title"/>
          </p:nvPr>
        </p:nvSpPr>
        <p:spPr/>
        <p:txBody>
          <a:bodyPr anchorCtr="1"/>
          <a:lstStyle/>
          <a:p>
            <a:pPr lvl="0" algn="ctr"/>
            <a:r>
              <a:rPr lang="en-GB"/>
              <a:t>Context</a:t>
            </a:r>
          </a:p>
        </p:txBody>
      </p:sp>
      <p:sp>
        <p:nvSpPr>
          <p:cNvPr id="3" name="Content Placeholder 2">
            <a:extLst>
              <a:ext uri="{FF2B5EF4-FFF2-40B4-BE49-F238E27FC236}">
                <a16:creationId xmlns:a16="http://schemas.microsoft.com/office/drawing/2014/main" id="{ADD77280-4C4D-4EE5-8BED-254C59DE6D15}"/>
              </a:ext>
            </a:extLst>
          </p:cNvPr>
          <p:cNvSpPr txBox="1">
            <a:spLocks noGrp="1"/>
          </p:cNvSpPr>
          <p:nvPr>
            <p:ph idx="1"/>
          </p:nvPr>
        </p:nvSpPr>
        <p:spPr/>
        <p:txBody>
          <a:bodyPr/>
          <a:lstStyle/>
          <a:p>
            <a:pPr lvl="0">
              <a:lnSpc>
                <a:spcPct val="80000"/>
              </a:lnSpc>
            </a:pPr>
            <a:r>
              <a:rPr lang="en-GB" sz="2400" b="1"/>
              <a:t>Nationally important aggregate reserve</a:t>
            </a:r>
          </a:p>
          <a:p>
            <a:pPr lvl="0">
              <a:lnSpc>
                <a:spcPct val="80000"/>
              </a:lnSpc>
            </a:pPr>
            <a:r>
              <a:rPr lang="en-GB" sz="2400"/>
              <a:t>Resource exploited by increasing the diameter of the cone-shaped quarry </a:t>
            </a:r>
          </a:p>
          <a:p>
            <a:pPr lvl="0">
              <a:lnSpc>
                <a:spcPct val="80000"/>
              </a:lnSpc>
            </a:pPr>
            <a:r>
              <a:rPr lang="en-GB" sz="2400" b="1"/>
              <a:t>Quarry outer rim covered by UK statutory designated and development policy protected ‘ancient’ semi-natural woodland –</a:t>
            </a:r>
          </a:p>
          <a:p>
            <a:pPr lvl="0">
              <a:lnSpc>
                <a:spcPct val="80000"/>
              </a:lnSpc>
              <a:buChar char="-"/>
            </a:pPr>
            <a:r>
              <a:rPr lang="en-GB" sz="2400"/>
              <a:t>in existence for over 400 years – site of Saxon lineage</a:t>
            </a:r>
          </a:p>
          <a:p>
            <a:pPr lvl="0">
              <a:lnSpc>
                <a:spcPct val="80000"/>
              </a:lnSpc>
              <a:buChar char="-"/>
            </a:pPr>
            <a:r>
              <a:rPr lang="en-GB" sz="2400"/>
              <a:t>occurrence of lowland and upland oak woodland types together (W10 &amp; W16) </a:t>
            </a:r>
          </a:p>
          <a:p>
            <a:pPr lvl="0">
              <a:lnSpc>
                <a:spcPct val="80000"/>
              </a:lnSpc>
              <a:buChar char="-"/>
            </a:pPr>
            <a:r>
              <a:rPr lang="en-GB" sz="2400"/>
              <a:t>occurrence of rare saprolyxic (dead wood habitat) invertebrate species</a:t>
            </a:r>
          </a:p>
          <a:p>
            <a:pPr lvl="0">
              <a:lnSpc>
                <a:spcPct val="80000"/>
              </a:lnSpc>
            </a:pPr>
            <a:r>
              <a:rPr lang="en-GB" sz="2400" b="1"/>
              <a:t>Planning consent granted conditional with translocation of woodland soils, flora and dead wood </a:t>
            </a:r>
            <a:r>
              <a:rPr lang="en-GB" sz="2400" b="1" u="sng"/>
              <a:t>even though little now left due to historic extraction </a:t>
            </a:r>
          </a:p>
          <a:p>
            <a:pPr lvl="0">
              <a:lnSpc>
                <a:spcPct val="80000"/>
              </a:lnSpc>
            </a:pPr>
            <a:r>
              <a:rPr lang="en-GB" sz="2400"/>
              <a:t>Such translocations are extremely controversial and hence few documented</a:t>
            </a:r>
          </a:p>
          <a:p>
            <a:pPr lvl="0">
              <a:lnSpc>
                <a:spcPct val="80000"/>
              </a:lnSpc>
            </a:pPr>
            <a:endParaRPr lang="en-GB"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11D26-B1C3-4B77-8D05-642E064D27F9}"/>
              </a:ext>
            </a:extLst>
          </p:cNvPr>
          <p:cNvSpPr txBox="1">
            <a:spLocks noGrp="1"/>
          </p:cNvSpPr>
          <p:nvPr>
            <p:ph type="title"/>
          </p:nvPr>
        </p:nvSpPr>
        <p:spPr/>
        <p:txBody>
          <a:bodyPr anchorCtr="1"/>
          <a:lstStyle/>
          <a:p>
            <a:pPr lvl="0" algn="ctr"/>
            <a:r>
              <a:rPr lang="en-GB"/>
              <a:t>NER - W10 &amp; W16 Compartments </a:t>
            </a:r>
          </a:p>
        </p:txBody>
      </p:sp>
      <p:pic>
        <p:nvPicPr>
          <p:cNvPr id="3" name="Content Placeholder 3">
            <a:extLst>
              <a:ext uri="{FF2B5EF4-FFF2-40B4-BE49-F238E27FC236}">
                <a16:creationId xmlns:a16="http://schemas.microsoft.com/office/drawing/2014/main" id="{3798E535-68B3-45BD-93F7-95EAC20198DB}"/>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565187" y="1449863"/>
            <a:ext cx="8863910" cy="509922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B79963-F943-47A6-B960-F064BB5BA2D6}"/>
              </a:ext>
            </a:extLst>
          </p:cNvPr>
          <p:cNvSpPr txBox="1">
            <a:spLocks noGrp="1"/>
          </p:cNvSpPr>
          <p:nvPr>
            <p:ph type="title"/>
          </p:nvPr>
        </p:nvSpPr>
        <p:spPr/>
        <p:txBody>
          <a:bodyPr anchorCtr="1"/>
          <a:lstStyle/>
          <a:p>
            <a:pPr lvl="0" algn="ctr"/>
            <a:r>
              <a:rPr lang="en-GB"/>
              <a:t>Donor Site - Recovery of Soils &amp; Vegetation (April &amp; September 2017)</a:t>
            </a:r>
          </a:p>
        </p:txBody>
      </p:sp>
      <p:sp>
        <p:nvSpPr>
          <p:cNvPr id="3" name="Text Placeholder 2">
            <a:extLst>
              <a:ext uri="{FF2B5EF4-FFF2-40B4-BE49-F238E27FC236}">
                <a16:creationId xmlns:a16="http://schemas.microsoft.com/office/drawing/2014/main" id="{FDE4BD72-73B6-4985-8307-7833886E12C7}"/>
              </a:ext>
            </a:extLst>
          </p:cNvPr>
          <p:cNvSpPr txBox="1">
            <a:spLocks noGrp="1"/>
          </p:cNvSpPr>
          <p:nvPr>
            <p:ph type="body" idx="1"/>
          </p:nvPr>
        </p:nvSpPr>
        <p:spPr/>
        <p:txBody>
          <a:bodyPr/>
          <a:lstStyle/>
          <a:p>
            <a:pPr lvl="0"/>
            <a:r>
              <a:rPr lang="en-GB" b="0"/>
              <a:t>Soil &amp; Ground Flora</a:t>
            </a:r>
          </a:p>
        </p:txBody>
      </p:sp>
      <p:pic>
        <p:nvPicPr>
          <p:cNvPr id="4" name="Content Placeholder 6">
            <a:extLst>
              <a:ext uri="{FF2B5EF4-FFF2-40B4-BE49-F238E27FC236}">
                <a16:creationId xmlns:a16="http://schemas.microsoft.com/office/drawing/2014/main" id="{552FE43C-3D6D-486E-9BE8-5A4A59DE55EE}"/>
              </a:ext>
            </a:extLst>
          </p:cNvPr>
          <p:cNvPicPr>
            <a:picLocks noGrp="1" noChangeAspect="1"/>
          </p:cNvPicPr>
          <p:nvPr>
            <p:ph idx="2"/>
          </p:nvPr>
        </p:nvPicPr>
        <p:blipFill>
          <a:blip r:embed="rId2" cstate="email">
            <a:extLst>
              <a:ext uri="{28A0092B-C50C-407E-A947-70E740481C1C}">
                <a14:useLocalDpi xmlns:a14="http://schemas.microsoft.com/office/drawing/2010/main"/>
              </a:ext>
            </a:extLst>
          </a:blip>
          <a:stretch>
            <a:fillRect/>
          </a:stretch>
        </p:blipFill>
        <p:spPr>
          <a:xfrm>
            <a:off x="962287" y="2505071"/>
            <a:ext cx="4912787" cy="3684583"/>
          </a:xfrm>
        </p:spPr>
      </p:pic>
      <p:sp>
        <p:nvSpPr>
          <p:cNvPr id="5" name="Text Placeholder 4">
            <a:extLst>
              <a:ext uri="{FF2B5EF4-FFF2-40B4-BE49-F238E27FC236}">
                <a16:creationId xmlns:a16="http://schemas.microsoft.com/office/drawing/2014/main" id="{26A56FD7-E0EC-4415-A862-270BBE3ED623}"/>
              </a:ext>
            </a:extLst>
          </p:cNvPr>
          <p:cNvSpPr txBox="1">
            <a:spLocks noGrp="1"/>
          </p:cNvSpPr>
          <p:nvPr>
            <p:ph type="body" idx="3"/>
          </p:nvPr>
        </p:nvSpPr>
        <p:spPr/>
        <p:txBody>
          <a:bodyPr/>
          <a:lstStyle/>
          <a:p>
            <a:pPr lvl="0"/>
            <a:r>
              <a:rPr lang="en-GB" b="0"/>
              <a:t>Pollarded/Coppiced Trees</a:t>
            </a:r>
          </a:p>
        </p:txBody>
      </p:sp>
      <p:pic>
        <p:nvPicPr>
          <p:cNvPr id="6" name="Content Placeholder 8">
            <a:extLst>
              <a:ext uri="{FF2B5EF4-FFF2-40B4-BE49-F238E27FC236}">
                <a16:creationId xmlns:a16="http://schemas.microsoft.com/office/drawing/2014/main" id="{420E4B28-2205-4824-94C9-AF86C300589C}"/>
              </a:ext>
            </a:extLst>
          </p:cNvPr>
          <p:cNvPicPr>
            <a:picLocks noGrp="1" noChangeAspect="1"/>
          </p:cNvPicPr>
          <p:nvPr>
            <p:ph idx="4"/>
          </p:nvPr>
        </p:nvPicPr>
        <p:blipFill>
          <a:blip r:embed="rId3" cstate="email">
            <a:extLst>
              <a:ext uri="{28A0092B-C50C-407E-A947-70E740481C1C}">
                <a14:useLocalDpi xmlns:a14="http://schemas.microsoft.com/office/drawing/2010/main"/>
              </a:ext>
            </a:extLst>
          </a:blip>
          <a:stretch>
            <a:fillRect/>
          </a:stretch>
        </p:blipFill>
        <p:spPr>
          <a:xfrm>
            <a:off x="6307403" y="2505071"/>
            <a:ext cx="4912787" cy="3684583"/>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1350F-F83D-40D6-841E-F55A17D6C00E}"/>
              </a:ext>
            </a:extLst>
          </p:cNvPr>
          <p:cNvSpPr txBox="1">
            <a:spLocks noGrp="1"/>
          </p:cNvSpPr>
          <p:nvPr>
            <p:ph type="title"/>
          </p:nvPr>
        </p:nvSpPr>
        <p:spPr/>
        <p:txBody>
          <a:bodyPr anchorCtr="1"/>
          <a:lstStyle/>
          <a:p>
            <a:pPr lvl="0" algn="ctr"/>
            <a:r>
              <a:rPr lang="en-GB"/>
              <a:t>Receptor Site - Placement of Soils &amp; Vegetation (April &amp; September 2017)</a:t>
            </a:r>
          </a:p>
        </p:txBody>
      </p:sp>
      <p:sp>
        <p:nvSpPr>
          <p:cNvPr id="3" name="Text Placeholder 2">
            <a:extLst>
              <a:ext uri="{FF2B5EF4-FFF2-40B4-BE49-F238E27FC236}">
                <a16:creationId xmlns:a16="http://schemas.microsoft.com/office/drawing/2014/main" id="{F8131AFB-6954-45FF-B6FB-2109D190DCC1}"/>
              </a:ext>
            </a:extLst>
          </p:cNvPr>
          <p:cNvSpPr txBox="1">
            <a:spLocks noGrp="1"/>
          </p:cNvSpPr>
          <p:nvPr>
            <p:ph type="body" idx="1"/>
          </p:nvPr>
        </p:nvSpPr>
        <p:spPr/>
        <p:txBody>
          <a:bodyPr/>
          <a:lstStyle/>
          <a:p>
            <a:pPr lvl="0"/>
            <a:r>
              <a:rPr lang="en-GB" b="0"/>
              <a:t>Soil &amp; Ground Flora Placement</a:t>
            </a:r>
          </a:p>
        </p:txBody>
      </p:sp>
      <p:pic>
        <p:nvPicPr>
          <p:cNvPr id="4" name="Content Placeholder 7">
            <a:extLst>
              <a:ext uri="{FF2B5EF4-FFF2-40B4-BE49-F238E27FC236}">
                <a16:creationId xmlns:a16="http://schemas.microsoft.com/office/drawing/2014/main" id="{E3C71529-06E8-466E-A166-2E127A7730CA}"/>
              </a:ext>
            </a:extLst>
          </p:cNvPr>
          <p:cNvPicPr>
            <a:picLocks noGrp="1" noChangeAspect="1"/>
          </p:cNvPicPr>
          <p:nvPr>
            <p:ph idx="2"/>
          </p:nvPr>
        </p:nvPicPr>
        <p:blipFill>
          <a:blip r:embed="rId2" cstate="email">
            <a:extLst>
              <a:ext uri="{28A0092B-C50C-407E-A947-70E740481C1C}">
                <a14:useLocalDpi xmlns:a14="http://schemas.microsoft.com/office/drawing/2010/main"/>
              </a:ext>
            </a:extLst>
          </a:blip>
          <a:stretch>
            <a:fillRect/>
          </a:stretch>
        </p:blipFill>
        <p:spPr>
          <a:xfrm>
            <a:off x="962287" y="2505071"/>
            <a:ext cx="4912787" cy="3684583"/>
          </a:xfrm>
        </p:spPr>
      </p:pic>
      <p:sp>
        <p:nvSpPr>
          <p:cNvPr id="5" name="Text Placeholder 4">
            <a:extLst>
              <a:ext uri="{FF2B5EF4-FFF2-40B4-BE49-F238E27FC236}">
                <a16:creationId xmlns:a16="http://schemas.microsoft.com/office/drawing/2014/main" id="{8FD49F90-C47F-4DEB-8E57-ACCB09C47673}"/>
              </a:ext>
            </a:extLst>
          </p:cNvPr>
          <p:cNvSpPr txBox="1">
            <a:spLocks noGrp="1"/>
          </p:cNvSpPr>
          <p:nvPr>
            <p:ph type="body" idx="3"/>
          </p:nvPr>
        </p:nvSpPr>
        <p:spPr/>
        <p:txBody>
          <a:bodyPr/>
          <a:lstStyle/>
          <a:p>
            <a:pPr lvl="0"/>
            <a:r>
              <a:rPr lang="en-GB" b="0"/>
              <a:t>Tree Placement</a:t>
            </a:r>
          </a:p>
        </p:txBody>
      </p:sp>
      <p:pic>
        <p:nvPicPr>
          <p:cNvPr id="6" name="Content Placeholder 8">
            <a:extLst>
              <a:ext uri="{FF2B5EF4-FFF2-40B4-BE49-F238E27FC236}">
                <a16:creationId xmlns:a16="http://schemas.microsoft.com/office/drawing/2014/main" id="{1D16767A-A1FA-451D-A7AC-9BCC08A6CE37}"/>
              </a:ext>
            </a:extLst>
          </p:cNvPr>
          <p:cNvPicPr>
            <a:picLocks noGrp="1" noChangeAspect="1"/>
          </p:cNvPicPr>
          <p:nvPr>
            <p:ph idx="4"/>
          </p:nvPr>
        </p:nvPicPr>
        <p:blipFill>
          <a:blip r:embed="rId3" cstate="email">
            <a:extLst>
              <a:ext uri="{28A0092B-C50C-407E-A947-70E740481C1C}">
                <a14:useLocalDpi xmlns:a14="http://schemas.microsoft.com/office/drawing/2010/main"/>
              </a:ext>
            </a:extLst>
          </a:blip>
          <a:stretch>
            <a:fillRect/>
          </a:stretch>
        </p:blipFill>
        <p:spPr>
          <a:xfrm>
            <a:off x="6307403" y="2505071"/>
            <a:ext cx="4912787" cy="368458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E8455-39B6-4174-9192-333BDA006C77}"/>
              </a:ext>
            </a:extLst>
          </p:cNvPr>
          <p:cNvSpPr txBox="1">
            <a:spLocks noGrp="1"/>
          </p:cNvSpPr>
          <p:nvPr>
            <p:ph type="title"/>
          </p:nvPr>
        </p:nvSpPr>
        <p:spPr/>
        <p:txBody>
          <a:bodyPr anchorCtr="1"/>
          <a:lstStyle/>
          <a:p>
            <a:pPr lvl="0" algn="ctr"/>
            <a:r>
              <a:rPr lang="en-GB"/>
              <a:t>Donors – Pre-Pollarding &amp; Translocation</a:t>
            </a:r>
          </a:p>
        </p:txBody>
      </p:sp>
      <p:sp>
        <p:nvSpPr>
          <p:cNvPr id="3" name="Text Placeholder 2">
            <a:extLst>
              <a:ext uri="{FF2B5EF4-FFF2-40B4-BE49-F238E27FC236}">
                <a16:creationId xmlns:a16="http://schemas.microsoft.com/office/drawing/2014/main" id="{24280561-31AF-4F09-89F3-8B22AB0232A9}"/>
              </a:ext>
            </a:extLst>
          </p:cNvPr>
          <p:cNvSpPr txBox="1">
            <a:spLocks noGrp="1"/>
          </p:cNvSpPr>
          <p:nvPr>
            <p:ph type="body" idx="1"/>
          </p:nvPr>
        </p:nvSpPr>
        <p:spPr/>
        <p:txBody>
          <a:bodyPr anchorCtr="1"/>
          <a:lstStyle/>
          <a:p>
            <a:pPr lvl="0" algn="ctr"/>
            <a:r>
              <a:rPr lang="en-GB" b="0"/>
              <a:t>W10</a:t>
            </a:r>
            <a:r>
              <a:rPr lang="en-GB" sz="2000" b="0">
                <a:cs typeface="Times New Roman" pitchFamily="18"/>
              </a:rPr>
              <a:t> </a:t>
            </a:r>
            <a:r>
              <a:rPr lang="en-GB" b="0" i="1"/>
              <a:t>Quercus robur-Pteridium aquilinum-Rubus fruticosus</a:t>
            </a:r>
            <a:r>
              <a:rPr lang="en-GB" b="0"/>
              <a:t> woodland </a:t>
            </a:r>
          </a:p>
        </p:txBody>
      </p:sp>
      <p:pic>
        <p:nvPicPr>
          <p:cNvPr id="4" name="Content Placeholder 7">
            <a:extLst>
              <a:ext uri="{FF2B5EF4-FFF2-40B4-BE49-F238E27FC236}">
                <a16:creationId xmlns:a16="http://schemas.microsoft.com/office/drawing/2014/main" id="{7001B53A-2BB7-4314-8E15-BCF7CA3CA8C3}"/>
              </a:ext>
            </a:extLst>
          </p:cNvPr>
          <p:cNvPicPr>
            <a:picLocks noGrp="1" noChangeAspect="1"/>
          </p:cNvPicPr>
          <p:nvPr>
            <p:ph idx="2"/>
          </p:nvPr>
        </p:nvPicPr>
        <p:blipFill>
          <a:blip r:embed="rId2" cstate="email">
            <a:extLst>
              <a:ext uri="{28A0092B-C50C-407E-A947-70E740481C1C}">
                <a14:useLocalDpi xmlns:a14="http://schemas.microsoft.com/office/drawing/2010/main"/>
              </a:ext>
            </a:extLst>
          </a:blip>
          <a:stretch>
            <a:fillRect/>
          </a:stretch>
        </p:blipFill>
        <p:spPr>
          <a:xfrm>
            <a:off x="1029742" y="2505071"/>
            <a:ext cx="4777886" cy="3684583"/>
          </a:xfrm>
        </p:spPr>
      </p:pic>
      <p:sp>
        <p:nvSpPr>
          <p:cNvPr id="5" name="Text Placeholder 4">
            <a:extLst>
              <a:ext uri="{FF2B5EF4-FFF2-40B4-BE49-F238E27FC236}">
                <a16:creationId xmlns:a16="http://schemas.microsoft.com/office/drawing/2014/main" id="{B9479F30-42F8-436E-BF2B-D911ED33BBA7}"/>
              </a:ext>
            </a:extLst>
          </p:cNvPr>
          <p:cNvSpPr txBox="1">
            <a:spLocks noGrp="1"/>
          </p:cNvSpPr>
          <p:nvPr>
            <p:ph type="body" idx="3"/>
          </p:nvPr>
        </p:nvSpPr>
        <p:spPr/>
        <p:txBody>
          <a:bodyPr anchorCtr="1"/>
          <a:lstStyle/>
          <a:p>
            <a:pPr lvl="0" algn="ctr"/>
            <a:r>
              <a:rPr lang="en-GB" b="0"/>
              <a:t>W16 </a:t>
            </a:r>
            <a:r>
              <a:rPr lang="en-GB" b="0" i="1"/>
              <a:t>Quercus spp.-Betula spp.-Deschampsia flexuosa</a:t>
            </a:r>
            <a:r>
              <a:rPr lang="en-GB" b="0"/>
              <a:t> woodland</a:t>
            </a:r>
          </a:p>
        </p:txBody>
      </p:sp>
      <p:pic>
        <p:nvPicPr>
          <p:cNvPr id="6" name="Content Placeholder 6">
            <a:extLst>
              <a:ext uri="{FF2B5EF4-FFF2-40B4-BE49-F238E27FC236}">
                <a16:creationId xmlns:a16="http://schemas.microsoft.com/office/drawing/2014/main" id="{CEFD55FA-2101-4E9D-8BDE-CED8903CCEA4}"/>
              </a:ext>
            </a:extLst>
          </p:cNvPr>
          <p:cNvPicPr>
            <a:picLocks noGrp="1" noChangeAspect="1"/>
          </p:cNvPicPr>
          <p:nvPr>
            <p:ph idx="4"/>
          </p:nvPr>
        </p:nvPicPr>
        <p:blipFill>
          <a:blip r:embed="rId3" cstate="email">
            <a:extLst>
              <a:ext uri="{28A0092B-C50C-407E-A947-70E740481C1C}">
                <a14:useLocalDpi xmlns:a14="http://schemas.microsoft.com/office/drawing/2010/main"/>
              </a:ext>
            </a:extLst>
          </a:blip>
          <a:stretch>
            <a:fillRect/>
          </a:stretch>
        </p:blipFill>
        <p:spPr>
          <a:xfrm>
            <a:off x="6598511" y="2505071"/>
            <a:ext cx="4390765" cy="3684583"/>
          </a:xfr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283D-4F65-425A-B284-9DA88F8C3565}"/>
              </a:ext>
            </a:extLst>
          </p:cNvPr>
          <p:cNvSpPr txBox="1">
            <a:spLocks noGrp="1"/>
          </p:cNvSpPr>
          <p:nvPr>
            <p:ph type="title"/>
          </p:nvPr>
        </p:nvSpPr>
        <p:spPr/>
        <p:txBody>
          <a:bodyPr anchorCtr="1"/>
          <a:lstStyle/>
          <a:p>
            <a:pPr lvl="0" algn="ctr"/>
            <a:r>
              <a:rPr lang="en-GB"/>
              <a:t>Receptor – Recovering W10 &amp; W16 Oak Woodland</a:t>
            </a:r>
          </a:p>
        </p:txBody>
      </p:sp>
      <p:sp>
        <p:nvSpPr>
          <p:cNvPr id="3" name="Text Placeholder 2">
            <a:extLst>
              <a:ext uri="{FF2B5EF4-FFF2-40B4-BE49-F238E27FC236}">
                <a16:creationId xmlns:a16="http://schemas.microsoft.com/office/drawing/2014/main" id="{B2E02F31-3945-42D3-8ACE-1A3FC56EB024}"/>
              </a:ext>
            </a:extLst>
          </p:cNvPr>
          <p:cNvSpPr txBox="1">
            <a:spLocks noGrp="1"/>
          </p:cNvSpPr>
          <p:nvPr>
            <p:ph type="body" idx="1"/>
          </p:nvPr>
        </p:nvSpPr>
        <p:spPr/>
        <p:txBody>
          <a:bodyPr anchorCtr="1"/>
          <a:lstStyle/>
          <a:p>
            <a:pPr lvl="0" algn="ctr"/>
            <a:r>
              <a:rPr lang="en-GB" b="0"/>
              <a:t>W10 Plot May 2018</a:t>
            </a:r>
          </a:p>
        </p:txBody>
      </p:sp>
      <p:pic>
        <p:nvPicPr>
          <p:cNvPr id="4" name="Content Placeholder 7">
            <a:extLst>
              <a:ext uri="{FF2B5EF4-FFF2-40B4-BE49-F238E27FC236}">
                <a16:creationId xmlns:a16="http://schemas.microsoft.com/office/drawing/2014/main" id="{E889481B-C19F-4EF4-B3C4-384449201222}"/>
              </a:ext>
            </a:extLst>
          </p:cNvPr>
          <p:cNvPicPr>
            <a:picLocks noGrp="1" noChangeAspect="1"/>
          </p:cNvPicPr>
          <p:nvPr>
            <p:ph idx="2"/>
          </p:nvPr>
        </p:nvPicPr>
        <p:blipFill>
          <a:blip r:embed="rId2" cstate="email">
            <a:extLst>
              <a:ext uri="{28A0092B-C50C-407E-A947-70E740481C1C}">
                <a14:useLocalDpi xmlns:a14="http://schemas.microsoft.com/office/drawing/2010/main"/>
              </a:ext>
            </a:extLst>
          </a:blip>
          <a:stretch>
            <a:fillRect/>
          </a:stretch>
        </p:blipFill>
        <p:spPr>
          <a:xfrm>
            <a:off x="2037603" y="2505071"/>
            <a:ext cx="2762155" cy="3684583"/>
          </a:xfrm>
        </p:spPr>
      </p:pic>
      <p:sp>
        <p:nvSpPr>
          <p:cNvPr id="5" name="Text Placeholder 4">
            <a:extLst>
              <a:ext uri="{FF2B5EF4-FFF2-40B4-BE49-F238E27FC236}">
                <a16:creationId xmlns:a16="http://schemas.microsoft.com/office/drawing/2014/main" id="{44D1954A-0680-47B0-8C32-A42829878487}"/>
              </a:ext>
            </a:extLst>
          </p:cNvPr>
          <p:cNvSpPr txBox="1">
            <a:spLocks noGrp="1"/>
          </p:cNvSpPr>
          <p:nvPr>
            <p:ph type="body" idx="3"/>
          </p:nvPr>
        </p:nvSpPr>
        <p:spPr/>
        <p:txBody>
          <a:bodyPr anchorCtr="1"/>
          <a:lstStyle/>
          <a:p>
            <a:pPr lvl="0" algn="ctr"/>
            <a:r>
              <a:rPr lang="en-GB" b="0"/>
              <a:t>W16 Plot May 2018</a:t>
            </a:r>
          </a:p>
        </p:txBody>
      </p:sp>
      <p:pic>
        <p:nvPicPr>
          <p:cNvPr id="6" name="Content Placeholder 6">
            <a:extLst>
              <a:ext uri="{FF2B5EF4-FFF2-40B4-BE49-F238E27FC236}">
                <a16:creationId xmlns:a16="http://schemas.microsoft.com/office/drawing/2014/main" id="{C6EA6872-0B11-4105-A040-CD1A10332525}"/>
              </a:ext>
            </a:extLst>
          </p:cNvPr>
          <p:cNvPicPr>
            <a:picLocks noGrp="1" noChangeAspect="1"/>
          </p:cNvPicPr>
          <p:nvPr>
            <p:ph idx="4"/>
          </p:nvPr>
        </p:nvPicPr>
        <p:blipFill>
          <a:blip r:embed="rId3" cstate="email">
            <a:extLst>
              <a:ext uri="{28A0092B-C50C-407E-A947-70E740481C1C}">
                <a14:useLocalDpi xmlns:a14="http://schemas.microsoft.com/office/drawing/2010/main"/>
              </a:ext>
            </a:extLst>
          </a:blip>
          <a:stretch>
            <a:fillRect/>
          </a:stretch>
        </p:blipFill>
        <p:spPr>
          <a:xfrm>
            <a:off x="6307403" y="2505071"/>
            <a:ext cx="4912787" cy="3684583"/>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89EFD3-05CB-435E-AF69-FA639465ABE0}"/>
              </a:ext>
            </a:extLst>
          </p:cNvPr>
          <p:cNvSpPr txBox="1">
            <a:spLocks noGrp="1"/>
          </p:cNvSpPr>
          <p:nvPr>
            <p:ph type="title"/>
          </p:nvPr>
        </p:nvSpPr>
        <p:spPr>
          <a:xfrm>
            <a:off x="839784" y="457200"/>
            <a:ext cx="3932240" cy="976186"/>
          </a:xfrm>
        </p:spPr>
        <p:txBody>
          <a:bodyPr anchorCtr="1"/>
          <a:lstStyle/>
          <a:p>
            <a:pPr lvl="0" algn="ctr"/>
            <a:r>
              <a:rPr lang="en-GB"/>
              <a:t>Monitoring 2018</a:t>
            </a:r>
          </a:p>
        </p:txBody>
      </p:sp>
      <p:pic>
        <p:nvPicPr>
          <p:cNvPr id="3" name="Content Placeholder 4">
            <a:extLst>
              <a:ext uri="{FF2B5EF4-FFF2-40B4-BE49-F238E27FC236}">
                <a16:creationId xmlns:a16="http://schemas.microsoft.com/office/drawing/2014/main" id="{3D3832DA-9A39-42E4-89D6-9A7F3721A5D8}"/>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6561158" y="987423"/>
            <a:ext cx="3416262" cy="4873623"/>
          </a:xfrm>
        </p:spPr>
      </p:pic>
      <p:sp>
        <p:nvSpPr>
          <p:cNvPr id="4" name="Text Placeholder 3">
            <a:extLst>
              <a:ext uri="{FF2B5EF4-FFF2-40B4-BE49-F238E27FC236}">
                <a16:creationId xmlns:a16="http://schemas.microsoft.com/office/drawing/2014/main" id="{4A45C148-77CC-487D-AB5B-CE296C34F6D8}"/>
              </a:ext>
            </a:extLst>
          </p:cNvPr>
          <p:cNvSpPr txBox="1">
            <a:spLocks noGrp="1"/>
          </p:cNvSpPr>
          <p:nvPr>
            <p:ph type="body" idx="2"/>
          </p:nvPr>
        </p:nvSpPr>
        <p:spPr>
          <a:xfrm>
            <a:off x="839784" y="2034750"/>
            <a:ext cx="5280925" cy="3826306"/>
          </a:xfrm>
        </p:spPr>
        <p:txBody>
          <a:bodyPr/>
          <a:lstStyle/>
          <a:p>
            <a:pPr lvl="0"/>
            <a:r>
              <a:rPr lang="en-GB" sz="1900"/>
              <a:t>Woodland Types - Donor Areas/Receptor Plots - </a:t>
            </a:r>
          </a:p>
          <a:p>
            <a:pPr lvl="0"/>
            <a:r>
              <a:rPr lang="en-GB" sz="1900"/>
              <a:t>W10 – 5i-5iii</a:t>
            </a:r>
          </a:p>
          <a:p>
            <a:pPr lvl="0"/>
            <a:r>
              <a:rPr lang="en-GB" sz="1900"/>
              <a:t>W16 – 1B, 1C, 2, 4i-4ii</a:t>
            </a:r>
          </a:p>
          <a:p>
            <a:pPr lvl="0"/>
            <a:endParaRPr lang="en-GB" sz="2000"/>
          </a:p>
          <a:p>
            <a:pPr lvl="0"/>
            <a:r>
              <a:rPr lang="en-GB" sz="2000"/>
              <a:t>Donor Areas -  May 2014</a:t>
            </a:r>
          </a:p>
          <a:p>
            <a:pPr marL="285750" lvl="0" indent="-285750">
              <a:buChar char="•"/>
            </a:pPr>
            <a:r>
              <a:rPr lang="en-GB" sz="2000"/>
              <a:t>botanical species lists &amp; abundance, woodland structure</a:t>
            </a:r>
          </a:p>
          <a:p>
            <a:pPr lvl="0"/>
            <a:r>
              <a:rPr lang="en-GB" sz="2000"/>
              <a:t>Receptor Areas – July 2018</a:t>
            </a:r>
          </a:p>
          <a:p>
            <a:pPr marL="285750" lvl="0" indent="-285750">
              <a:buChar char="•"/>
            </a:pPr>
            <a:r>
              <a:rPr lang="en-GB" sz="2000"/>
              <a:t>Botanical – species lists &amp; abundance per plot</a:t>
            </a:r>
          </a:p>
          <a:p>
            <a:pPr marL="285750" lvl="0" indent="-285750">
              <a:buChar char="•"/>
            </a:pPr>
            <a:r>
              <a:rPr lang="en-GB" sz="2000"/>
              <a:t>Invertebrates – sweep netting – species lists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472</TotalTime>
  <Words>796</Words>
  <Application>Microsoft Office PowerPoint</Application>
  <PresentationFormat>Widescreen</PresentationFormat>
  <Paragraphs>119</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Times New Roman</vt:lpstr>
      <vt:lpstr>Office Theme</vt:lpstr>
      <vt:lpstr>Case Study: Early Outcomes and Lessons Learnt from a Recently Translocated Woodland Ecosystem </vt:lpstr>
      <vt:lpstr>Mountsorrel Quarry, Leicestershire UK</vt:lpstr>
      <vt:lpstr>Context</vt:lpstr>
      <vt:lpstr>NER - W10 &amp; W16 Compartments </vt:lpstr>
      <vt:lpstr>Donor Site - Recovery of Soils &amp; Vegetation (April &amp; September 2017)</vt:lpstr>
      <vt:lpstr>Receptor Site - Placement of Soils &amp; Vegetation (April &amp; September 2017)</vt:lpstr>
      <vt:lpstr>Donors – Pre-Pollarding &amp; Translocation</vt:lpstr>
      <vt:lpstr>Receptor – Recovering W10 &amp; W16 Oak Woodland</vt:lpstr>
      <vt:lpstr>Monitoring 2018</vt:lpstr>
      <vt:lpstr>Literature</vt:lpstr>
      <vt:lpstr>‘Tree Layer’- vegetation </vt:lpstr>
      <vt:lpstr>Ground Layer - vegetation </vt:lpstr>
      <vt:lpstr>Pro-active Management Tailored to Woodland Types</vt:lpstr>
      <vt:lpstr>Habitat Affinities of Invertebrates</vt:lpstr>
      <vt:lpstr>Conclusions</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 Early Outcomes and Lessons Learnt from a Recently Translocated Woodland Ecosystem</dc:title>
  <dc:creator>richard humphries</dc:creator>
  <cp:lastModifiedBy>Kevin Wolter</cp:lastModifiedBy>
  <cp:revision>6</cp:revision>
  <cp:lastPrinted>2019-05-20T10:00:51Z</cp:lastPrinted>
  <dcterms:created xsi:type="dcterms:W3CDTF">2019-05-04T15:26:03Z</dcterms:created>
  <dcterms:modified xsi:type="dcterms:W3CDTF">2019-06-17T18:14:23Z</dcterms:modified>
</cp:coreProperties>
</file>