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274" r:id="rId2"/>
    <p:sldId id="327" r:id="rId3"/>
    <p:sldId id="257" r:id="rId4"/>
    <p:sldId id="261" r:id="rId5"/>
    <p:sldId id="260" r:id="rId6"/>
    <p:sldId id="330" r:id="rId7"/>
    <p:sldId id="317" r:id="rId8"/>
    <p:sldId id="318" r:id="rId9"/>
    <p:sldId id="311" r:id="rId10"/>
    <p:sldId id="332" r:id="rId11"/>
    <p:sldId id="328" r:id="rId12"/>
    <p:sldId id="323" r:id="rId13"/>
    <p:sldId id="312" r:id="rId14"/>
    <p:sldId id="326" r:id="rId15"/>
    <p:sldId id="299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3" autoAdjust="0"/>
    <p:restoredTop sz="93988" autoAdjust="0"/>
  </p:normalViewPr>
  <p:slideViewPr>
    <p:cSldViewPr snapToGrid="0">
      <p:cViewPr varScale="1">
        <p:scale>
          <a:sx n="104" d="100"/>
          <a:sy n="104" d="100"/>
        </p:scale>
        <p:origin x="1584" y="132"/>
      </p:cViewPr>
      <p:guideLst/>
    </p:cSldViewPr>
  </p:slideViewPr>
  <p:outlineViewPr>
    <p:cViewPr>
      <p:scale>
        <a:sx n="33" d="100"/>
        <a:sy n="33" d="100"/>
      </p:scale>
      <p:origin x="0" y="-57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568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regen!$D$2:$D$5</c:f>
                <c:numCache>
                  <c:formatCode>General</c:formatCode>
                  <c:ptCount val="4"/>
                  <c:pt idx="0">
                    <c:v>916</c:v>
                  </c:pt>
                  <c:pt idx="1">
                    <c:v>368</c:v>
                  </c:pt>
                  <c:pt idx="2">
                    <c:v>1346</c:v>
                  </c:pt>
                  <c:pt idx="3">
                    <c:v>789</c:v>
                  </c:pt>
                </c:numCache>
              </c:numRef>
            </c:plus>
            <c:minus>
              <c:numRef>
                <c:f>regen!$D$2:$D$5</c:f>
                <c:numCache>
                  <c:formatCode>General</c:formatCode>
                  <c:ptCount val="4"/>
                  <c:pt idx="0">
                    <c:v>916</c:v>
                  </c:pt>
                  <c:pt idx="1">
                    <c:v>368</c:v>
                  </c:pt>
                  <c:pt idx="2">
                    <c:v>1346</c:v>
                  </c:pt>
                  <c:pt idx="3">
                    <c:v>789</c:v>
                  </c:pt>
                </c:numCache>
              </c:numRef>
            </c:minus>
          </c:errBars>
          <c:cat>
            <c:multiLvlStrRef>
              <c:f>regen!$A$2:$B$5</c:f>
              <c:multiLvlStrCache>
                <c:ptCount val="4"/>
                <c:lvl>
                  <c:pt idx="0">
                    <c:v>Not fertilized</c:v>
                  </c:pt>
                  <c:pt idx="1">
                    <c:v>Fertilized</c:v>
                  </c:pt>
                  <c:pt idx="2">
                    <c:v>Not fertilized</c:v>
                  </c:pt>
                  <c:pt idx="3">
                    <c:v>Fertilized</c:v>
                  </c:pt>
                </c:lvl>
                <c:lvl>
                  <c:pt idx="0">
                    <c:v>Forest floor - mineral mix</c:v>
                  </c:pt>
                  <c:pt idx="2">
                    <c:v>Peat-mineral mix</c:v>
                  </c:pt>
                </c:lvl>
              </c:multiLvlStrCache>
            </c:multiLvlStrRef>
          </c:cat>
          <c:val>
            <c:numRef>
              <c:f>regen!$C$2:$C$5</c:f>
              <c:numCache>
                <c:formatCode>General</c:formatCode>
                <c:ptCount val="4"/>
                <c:pt idx="0">
                  <c:v>2829</c:v>
                </c:pt>
                <c:pt idx="1">
                  <c:v>1230</c:v>
                </c:pt>
                <c:pt idx="2">
                  <c:v>6388</c:v>
                </c:pt>
                <c:pt idx="3">
                  <c:v>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1-49BE-B8A5-291DB6563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03200"/>
        <c:axId val="120112256"/>
      </c:barChart>
      <c:catAx>
        <c:axId val="12000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0112256"/>
        <c:crosses val="autoZero"/>
        <c:auto val="1"/>
        <c:lblAlgn val="ctr"/>
        <c:lblOffset val="100"/>
        <c:noMultiLvlLbl val="0"/>
      </c:catAx>
      <c:valAx>
        <c:axId val="120112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Deciduous seedlings (stems ha</a:t>
                </a:r>
                <a:r>
                  <a:rPr lang="en-US" baseline="30000"/>
                  <a:t>-1</a:t>
                </a:r>
                <a:r>
                  <a:rPr lang="en-US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00032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0.19247</cdr:x>
      <cdr:y>0.05405</cdr:y>
    </cdr:from>
    <cdr:to>
      <cdr:x>0.44654</cdr:x>
      <cdr:y>0.22733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45421" y="144016"/>
          <a:ext cx="111601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800" dirty="0"/>
            <a:t>Soil </a:t>
          </a:r>
          <a:r>
            <a:rPr lang="en-CA" sz="800" i="1" dirty="0"/>
            <a:t>p</a:t>
          </a:r>
          <a:r>
            <a:rPr lang="en-CA" sz="800" dirty="0"/>
            <a:t>=0.033</a:t>
          </a:r>
        </a:p>
        <a:p xmlns:a="http://schemas.openxmlformats.org/drawingml/2006/main">
          <a:r>
            <a:rPr lang="en-CA" sz="800" dirty="0"/>
            <a:t>Fertilization </a:t>
          </a:r>
          <a:r>
            <a:rPr lang="en-CA" sz="800" i="1" dirty="0"/>
            <a:t>p</a:t>
          </a:r>
          <a:r>
            <a:rPr lang="en-CA" sz="800" dirty="0"/>
            <a:t>&lt;0.001</a:t>
          </a:r>
        </a:p>
        <a:p xmlns:a="http://schemas.openxmlformats.org/drawingml/2006/main">
          <a:r>
            <a:rPr lang="en-CA" sz="800" dirty="0" err="1"/>
            <a:t>SxF</a:t>
          </a:r>
          <a:r>
            <a:rPr lang="en-CA" sz="800" dirty="0"/>
            <a:t> </a:t>
          </a:r>
          <a:r>
            <a:rPr lang="en-CA" sz="800" i="1" dirty="0"/>
            <a:t>p</a:t>
          </a:r>
          <a:r>
            <a:rPr lang="en-CA" sz="800" dirty="0"/>
            <a:t>=0.069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C1C6-3619-4EBF-816C-625A2D2FF3B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4747-AACC-44DE-9D91-C6A9A793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1"/>
          <p:cNvSpPr>
            <a:spLocks noChangeShapeType="1"/>
          </p:cNvSpPr>
          <p:nvPr userDrawn="1"/>
        </p:nvSpPr>
        <p:spPr bwMode="auto">
          <a:xfrm flipH="1">
            <a:off x="4495800" y="0"/>
            <a:ext cx="99060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990600" y="1600200"/>
            <a:ext cx="7315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772400" cy="933450"/>
          </a:xfrm>
        </p:spPr>
        <p:txBody>
          <a:bodyPr/>
          <a:lstStyle>
            <a:lvl1pPr algn="ctr">
              <a:defRPr>
                <a:solidFill>
                  <a:srgbClr val="507350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14800"/>
            <a:ext cx="7772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0"/>
            <a:ext cx="2895600" cy="228600"/>
          </a:xfrm>
          <a:prstGeom prst="rect">
            <a:avLst/>
          </a:prstGeom>
          <a:solidFill>
            <a:srgbClr val="557D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2522029" y="0"/>
            <a:ext cx="3733800" cy="228600"/>
          </a:xfrm>
          <a:prstGeom prst="rect">
            <a:avLst/>
          </a:prstGeom>
          <a:solidFill>
            <a:srgbClr val="9BB9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6019800" y="0"/>
            <a:ext cx="3124200" cy="228600"/>
          </a:xfrm>
          <a:prstGeom prst="rect">
            <a:avLst/>
          </a:prstGeom>
          <a:solidFill>
            <a:srgbClr val="C4D6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56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FBCD-E400-40F0-BAD9-E93341D398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0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0312-00A5-41B1-B679-4C3DBEE74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766C5-1CFE-434C-80E3-C7CFB7B70D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9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0BD4-B530-4A47-B601-37F2A1C66A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1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8EE-BC19-4FDF-A43E-7BA383767D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D587D-9D2D-4257-AB46-D8C1F89130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53E9-8124-45A4-B2FC-F80E2E0774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5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878EA-5E80-428E-A58D-71592183B81C}" type="slidenum">
              <a:rPr lang="en-US" altLang="en-US" smtClean="0">
                <a:solidFill>
                  <a:srgbClr val="000000"/>
                </a:solidFill>
                <a:ea typeface="ＭＳ Ｐゴシック" pitchFamily="-10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23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lb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668D-8018-4CCA-A78B-BEF069913D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88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21724-073F-45A7-BEE5-84BC1C1144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34BA-BE02-4D3A-A7BE-3A1C59E2BE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DB93-7687-4AE7-B7DC-022E24DA3C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52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878EA-5E80-428E-A58D-71592183B81C}" type="slidenum">
              <a:rPr lang="en-US" altLang="en-US">
                <a:solidFill>
                  <a:srgbClr val="000000"/>
                </a:solidFill>
                <a:ea typeface="ＭＳ Ｐゴシック" pitchFamily="-10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2522029" y="0"/>
            <a:ext cx="3733800" cy="228600"/>
          </a:xfrm>
          <a:prstGeom prst="rect">
            <a:avLst/>
          </a:prstGeom>
          <a:solidFill>
            <a:srgbClr val="9BB9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0"/>
            <a:ext cx="2895600" cy="228600"/>
          </a:xfrm>
          <a:prstGeom prst="rect">
            <a:avLst/>
          </a:prstGeom>
          <a:solidFill>
            <a:srgbClr val="557D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6019800" y="0"/>
            <a:ext cx="3124200" cy="228600"/>
          </a:xfrm>
          <a:prstGeom prst="rect">
            <a:avLst/>
          </a:prstGeom>
          <a:solidFill>
            <a:srgbClr val="C4D6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altLang="en-US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6846" y="6384798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>
                <a:solidFill>
                  <a:srgbClr val="006C31"/>
                </a:solidFill>
              </a:rPr>
              <a:t>ASMR – June 5, 2019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36" y="6202363"/>
            <a:ext cx="181066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9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7D5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BB99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pinno@ualberta.ca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a/url?sa=i&amp;source=images&amp;cd=&amp;cad=rja&amp;uact=8&amp;ved=0CAgQjRw&amp;url=http://www.oilsands.ualberta.ca/wqm/?page_id%3D230&amp;ei=ZyXRVOfFFYW3yQT3xoJ4&amp;psig=AFQjCNFkzef90AMze6I1VMaaiGFEZqTNBg&amp;ust=14230791434716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690" y="4057539"/>
            <a:ext cx="7772400" cy="1219200"/>
          </a:xfrm>
        </p:spPr>
        <p:txBody>
          <a:bodyPr/>
          <a:lstStyle/>
          <a:p>
            <a:pPr algn="ctr" eaLnBrk="1" hangingPunct="1"/>
            <a:r>
              <a:rPr lang="en-CA" sz="2800" dirty="0"/>
              <a:t>Tree regeneration and growth on reclaimed oil sands mine sites</a:t>
            </a:r>
            <a:br>
              <a:rPr lang="en-CA" sz="3200" dirty="0"/>
            </a:br>
            <a:br>
              <a:rPr lang="en-CA" sz="3200" dirty="0"/>
            </a:br>
            <a:endParaRPr lang="en-CA" altLang="en-US" sz="32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75927" y="4667139"/>
            <a:ext cx="6458551" cy="11213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CA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CA" altLang="en-US" sz="1800" dirty="0">
                <a:latin typeface="Arial"/>
                <a:cs typeface="Arial"/>
              </a:rPr>
              <a:t>Brad Pinno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CA" altLang="en-US" sz="1800" dirty="0">
                <a:solidFill>
                  <a:srgbClr val="00B050"/>
                </a:solidFill>
                <a:latin typeface="Arial"/>
                <a:cs typeface="Arial"/>
                <a:hlinkClick r:id="rId2"/>
              </a:rPr>
              <a:t>bpinno@ualberta.ca</a:t>
            </a:r>
            <a:endParaRPr lang="en-CA" altLang="en-US" sz="1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CA" altLang="en-US" sz="1800" dirty="0">
              <a:latin typeface="Arial"/>
              <a:cs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CA" altLang="en-US" sz="1800" dirty="0">
              <a:latin typeface="Arial"/>
              <a:cs typeface="Arial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CA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CA" altLang="en-US" sz="1800" dirty="0"/>
          </a:p>
        </p:txBody>
      </p:sp>
      <p:pic>
        <p:nvPicPr>
          <p:cNvPr id="6" name="Picture 2" descr="W:\EDM\Baseline\Photos\2014\CNRL fieldwork photos backup\Aug 25 RA1\Block B north of RA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673" y="964876"/>
            <a:ext cx="7791061" cy="25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www2.ulaval.ca/fileadmin/ulaval_ca/gabarit/UL/images/logoUL.svg"/>
          <p:cNvSpPr>
            <a:spLocks noChangeAspect="1" noChangeArrowheads="1"/>
          </p:cNvSpPr>
          <p:nvPr/>
        </p:nvSpPr>
        <p:spPr bwMode="auto">
          <a:xfrm>
            <a:off x="63500" y="-471488"/>
            <a:ext cx="2381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9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338" y="1227825"/>
            <a:ext cx="4337713" cy="243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resiliency to disturbance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900" y="1406770"/>
            <a:ext cx="35675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Cut individual aspen seedlings (6-years old) of different sizes and recorded suckering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More suckers on PMM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Larger trees produced more suckers on PMM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Competition reduced suckering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Aspen seedlings are resilient</a:t>
            </a:r>
          </a:p>
          <a:p>
            <a:endParaRPr lang="en-US" sz="2000" dirty="0"/>
          </a:p>
          <a:p>
            <a:endParaRPr lang="en-CA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304" y="3720091"/>
            <a:ext cx="2683355" cy="26793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967" y="3720091"/>
            <a:ext cx="1337020" cy="23791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098477" y="2446985"/>
            <a:ext cx="481114" cy="523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9751" y="1810043"/>
            <a:ext cx="244778" cy="270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2299" y="2653167"/>
            <a:ext cx="244778" cy="23633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53114" y="2636286"/>
            <a:ext cx="253219" cy="25321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5532" y="6153232"/>
            <a:ext cx="19127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Jean et al. 2019. New Forests.</a:t>
            </a:r>
          </a:p>
        </p:txBody>
      </p:sp>
    </p:spTree>
    <p:extLst>
      <p:ext uri="{BB962C8B-B14F-4D97-AF65-F5344CB8AC3E}">
        <p14:creationId xmlns:p14="http://schemas.microsoft.com/office/powerpoint/2010/main" val="16443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growth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7003" cy="4525963"/>
          </a:xfrm>
        </p:spPr>
        <p:txBody>
          <a:bodyPr/>
          <a:lstStyle/>
          <a:p>
            <a:r>
              <a:rPr lang="en-US" sz="2800" dirty="0"/>
              <a:t>Link tree growth to soil properties and reclamation practices</a:t>
            </a:r>
          </a:p>
          <a:p>
            <a:r>
              <a:rPr lang="en-US" sz="2800" dirty="0"/>
              <a:t>Aspen and white spruce</a:t>
            </a:r>
          </a:p>
          <a:p>
            <a:r>
              <a:rPr lang="en-US" sz="2800" dirty="0"/>
              <a:t>Greenhouse study</a:t>
            </a:r>
          </a:p>
          <a:p>
            <a:r>
              <a:rPr lang="en-US" sz="2800" dirty="0"/>
              <a:t>Field study</a:t>
            </a:r>
          </a:p>
          <a:p>
            <a:r>
              <a:rPr lang="en-US" sz="2800" dirty="0"/>
              <a:t>Stem analysis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696" y="914400"/>
            <a:ext cx="3322608" cy="249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696" y="3613284"/>
            <a:ext cx="3322608" cy="24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1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Greenhouse study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6010"/>
            <a:ext cx="3810000" cy="4750153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8 soil types, aspen seedlings</a:t>
            </a:r>
          </a:p>
          <a:p>
            <a:pPr eaLnBrk="1" hangingPunct="1"/>
            <a:r>
              <a:rPr lang="en-US" altLang="en-US" sz="2000" dirty="0"/>
              <a:t>Big difference in aspen growth among soils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Response to fertilizer varied by soil characteristics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Specific soil characteristics are more important than general soil type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26633" name="C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2"/>
          <a:stretch>
            <a:fillRect/>
          </a:stretch>
        </p:blipFill>
        <p:spPr bwMode="auto">
          <a:xfrm>
            <a:off x="4621472" y="625543"/>
            <a:ext cx="4457818" cy="261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39" y="4219467"/>
            <a:ext cx="2942120" cy="196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545" y="3863181"/>
            <a:ext cx="3962743" cy="24020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45101" y="5413248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Pinno et al. 2012. CJFR</a:t>
            </a:r>
          </a:p>
        </p:txBody>
      </p:sp>
    </p:spTree>
    <p:extLst>
      <p:ext uri="{BB962C8B-B14F-4D97-AF65-F5344CB8AC3E}">
        <p14:creationId xmlns:p14="http://schemas.microsoft.com/office/powerpoint/2010/main" val="56303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948" y="799174"/>
            <a:ext cx="2359545" cy="2615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898776" cy="1219200"/>
          </a:xfrm>
        </p:spPr>
        <p:txBody>
          <a:bodyPr/>
          <a:lstStyle/>
          <a:p>
            <a:r>
              <a:rPr lang="en-CA" dirty="0"/>
              <a:t>Field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4114800" cy="4525963"/>
          </a:xfrm>
        </p:spPr>
        <p:txBody>
          <a:bodyPr/>
          <a:lstStyle/>
          <a:p>
            <a:r>
              <a:rPr lang="en-CA" sz="2000" dirty="0"/>
              <a:t>6-year old aspen and spruce</a:t>
            </a:r>
          </a:p>
          <a:p>
            <a:r>
              <a:rPr lang="en-CA" sz="2000" dirty="0"/>
              <a:t>Aspen seedling top height greatest on PMM, reduced by fertilization</a:t>
            </a:r>
          </a:p>
          <a:p>
            <a:r>
              <a:rPr lang="en-CA" sz="2000" dirty="0"/>
              <a:t>Aspen growth related to foliar nutrients, soil pH and competition</a:t>
            </a:r>
            <a:endParaRPr lang="en-CA" sz="1600" dirty="0"/>
          </a:p>
          <a:p>
            <a:r>
              <a:rPr lang="en-CA" sz="2000" dirty="0"/>
              <a:t>No site variables to explain natural sucker growth</a:t>
            </a:r>
          </a:p>
          <a:p>
            <a:r>
              <a:rPr lang="en-CA" sz="2000" dirty="0"/>
              <a:t>Very little difference in spruce height</a:t>
            </a:r>
            <a:endParaRPr lang="en-CA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506" y="3599721"/>
            <a:ext cx="2340430" cy="2699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0295" y="84240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Aspen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5839" y="341505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Spruce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1611" y="6052621"/>
            <a:ext cx="2170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Tremblay et al. 2019. New Forests.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36" y="914400"/>
            <a:ext cx="1204473" cy="2140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90193" y="4080272"/>
            <a:ext cx="2196794" cy="12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78" y="1455396"/>
            <a:ext cx="4010699" cy="4670768"/>
          </a:xfrm>
        </p:spPr>
        <p:txBody>
          <a:bodyPr/>
          <a:lstStyle/>
          <a:p>
            <a:r>
              <a:rPr lang="en-US" sz="2000" dirty="0"/>
              <a:t>Growth of trees on reclaimed sites compared to natural stands in the region</a:t>
            </a:r>
          </a:p>
          <a:p>
            <a:r>
              <a:rPr lang="en-US" sz="2000" dirty="0"/>
              <a:t>Aspen growth similar between reclaimed and natural</a:t>
            </a:r>
          </a:p>
          <a:p>
            <a:r>
              <a:rPr lang="en-US" sz="2000" dirty="0"/>
              <a:t>White spruce growth slightly higher on reclaimed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914" y="594273"/>
            <a:ext cx="3200677" cy="2011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591" y="2819358"/>
            <a:ext cx="3200677" cy="2011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4248444"/>
            <a:ext cx="13740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Yang et al. In review.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659" y="4922976"/>
            <a:ext cx="4130273" cy="1168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18" y="3991868"/>
            <a:ext cx="2769413" cy="223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7874" y="7287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4225" y="317550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Spruce</a:t>
            </a:r>
          </a:p>
        </p:txBody>
      </p:sp>
    </p:spTree>
    <p:extLst>
      <p:ext uri="{BB962C8B-B14F-4D97-AF65-F5344CB8AC3E}">
        <p14:creationId xmlns:p14="http://schemas.microsoft.com/office/powerpoint/2010/main" val="40070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04800"/>
            <a:ext cx="8681988" cy="1219200"/>
          </a:xfrm>
        </p:spPr>
        <p:txBody>
          <a:bodyPr/>
          <a:lstStyle/>
          <a:p>
            <a:r>
              <a:rPr lang="en-US" dirty="0"/>
              <a:t>Future of reclamation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634"/>
            <a:ext cx="4235116" cy="4776722"/>
          </a:xfrm>
        </p:spPr>
        <p:txBody>
          <a:bodyPr/>
          <a:lstStyle/>
          <a:p>
            <a:r>
              <a:rPr lang="en-US" sz="2000" dirty="0"/>
              <a:t>Trees and forests are growing on reclaimed sites</a:t>
            </a:r>
          </a:p>
          <a:p>
            <a:endParaRPr lang="en-US" sz="2000" dirty="0"/>
          </a:p>
          <a:p>
            <a:r>
              <a:rPr lang="en-US" sz="2000" dirty="0"/>
              <a:t>Stand and site dynamics of reclaimed forests are unknown</a:t>
            </a:r>
          </a:p>
          <a:p>
            <a:r>
              <a:rPr lang="en-US" sz="2000" dirty="0"/>
              <a:t>Atmospheric deposition and climate change impacts</a:t>
            </a:r>
          </a:p>
          <a:p>
            <a:endParaRPr lang="en-US" sz="2000" dirty="0"/>
          </a:p>
          <a:p>
            <a:r>
              <a:rPr lang="en-US" sz="2000" dirty="0"/>
              <a:t>Reclamation practices can be applied to encourage tree regeneration and increase tree growth but there are still many unknowns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002" y="1734223"/>
            <a:ext cx="2112699" cy="1284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289" y="1734223"/>
            <a:ext cx="2074459" cy="1300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316" y="3714704"/>
            <a:ext cx="2144348" cy="1629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493" y="3749381"/>
            <a:ext cx="2081255" cy="15944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63954" y="3054962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29087" y="3034412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8780" y="5380237"/>
            <a:ext cx="97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4434" y="534378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Natural </a:t>
            </a:r>
            <a:r>
              <a:rPr lang="en-US" dirty="0" err="1"/>
              <a:t>mixedwood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9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6182"/>
            <a:ext cx="9144000" cy="48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1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97" y="3009073"/>
            <a:ext cx="2324823" cy="174361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178" y="1992524"/>
            <a:ext cx="2537905" cy="1902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873" y="4587932"/>
            <a:ext cx="3203240" cy="180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410" y="1177606"/>
            <a:ext cx="2451552" cy="1379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22" y="669365"/>
            <a:ext cx="2789172" cy="1568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42" y="5053844"/>
            <a:ext cx="1356973" cy="1017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074" y="4219722"/>
            <a:ext cx="1200292" cy="1321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29" y="2802420"/>
            <a:ext cx="1807725" cy="1652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7" y="766766"/>
            <a:ext cx="1828959" cy="731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3" y="2273074"/>
            <a:ext cx="1524132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18" y="4880306"/>
            <a:ext cx="141439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1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Oil Sands in Alberta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3" y="1268762"/>
            <a:ext cx="423970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altLang="en-US" sz="2000" dirty="0"/>
              <a:t>Mining occurs where the oil sands deposit is thick and close to the surface, i.e. near the Athabasca River north of Fort McMurray, thermal extraction used everywhere else</a:t>
            </a:r>
          </a:p>
          <a:p>
            <a:pPr eaLnBrk="1" hangingPunct="1">
              <a:lnSpc>
                <a:spcPct val="80000"/>
              </a:lnSpc>
            </a:pPr>
            <a:r>
              <a:rPr lang="en-CA" altLang="en-US" sz="2000" dirty="0"/>
              <a:t>Most of the rest of Alberta is underlain by conventional oil and gas deposits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/>
              <a:t>7 active mines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/>
              <a:t>Oil sands mining has directly disturbed over 80,000 ha of boreal forest so far; 8,200 ha are under active reclamation</a:t>
            </a:r>
          </a:p>
          <a:p>
            <a:pPr eaLnBrk="1" hangingPunct="1">
              <a:lnSpc>
                <a:spcPct val="80000"/>
              </a:lnSpc>
            </a:pPr>
            <a:endParaRPr lang="en-CA" altLang="en-US" sz="2000" dirty="0"/>
          </a:p>
        </p:txBody>
      </p:sp>
      <p:pic>
        <p:nvPicPr>
          <p:cNvPr id="12" name="Picture 2" descr="http://www.oilsands.ualberta.ca/wqm/wp-content/uploads/2010/07/oilsands_stra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50" y="4487985"/>
            <a:ext cx="2205877" cy="17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2320" y="4797154"/>
            <a:ext cx="1644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000000"/>
                </a:solidFill>
                <a:latin typeface="Arial"/>
              </a:rPr>
              <a:t>Mines are where overburden is shallow and oil sand is close to the surface. </a:t>
            </a:r>
          </a:p>
        </p:txBody>
      </p:sp>
      <p:pic>
        <p:nvPicPr>
          <p:cNvPr id="1026" name="Picture 2" descr="http://oilsands.alberta.ca/images/Photo-OilSands-Map-201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792" y="361531"/>
            <a:ext cx="340426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6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Natural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670"/>
            <a:ext cx="3898776" cy="4717493"/>
          </a:xfrm>
        </p:spPr>
        <p:txBody>
          <a:bodyPr/>
          <a:lstStyle/>
          <a:p>
            <a:r>
              <a:rPr lang="en-CA" sz="2000" dirty="0"/>
              <a:t>Boreal forest on the interior plains</a:t>
            </a:r>
          </a:p>
          <a:p>
            <a:r>
              <a:rPr lang="en-CA" sz="2000" dirty="0"/>
              <a:t>Half uplands, half wetland bogs and fens</a:t>
            </a:r>
          </a:p>
          <a:p>
            <a:r>
              <a:rPr lang="en-CA" sz="2000" dirty="0"/>
              <a:t>Upland soils mainly </a:t>
            </a:r>
            <a:r>
              <a:rPr lang="en-CA" sz="2000" dirty="0" err="1"/>
              <a:t>Alfisols</a:t>
            </a:r>
            <a:r>
              <a:rPr lang="en-CA" sz="2000" dirty="0"/>
              <a:t> on mesic sites, wetland </a:t>
            </a:r>
            <a:r>
              <a:rPr lang="en-CA" sz="2000" dirty="0" err="1"/>
              <a:t>Histosols</a:t>
            </a:r>
            <a:endParaRPr lang="en-CA" sz="2000" dirty="0"/>
          </a:p>
          <a:p>
            <a:r>
              <a:rPr lang="en-CA" sz="2000" dirty="0"/>
              <a:t>These are the basis of reclamation soils</a:t>
            </a:r>
          </a:p>
          <a:p>
            <a:pPr lvl="1"/>
            <a:r>
              <a:rPr lang="en-CA" sz="1600" dirty="0"/>
              <a:t>Peat-mineral mix (PMM)</a:t>
            </a:r>
          </a:p>
          <a:p>
            <a:pPr lvl="1"/>
            <a:r>
              <a:rPr lang="en-CA" sz="1600" dirty="0"/>
              <a:t>Forest floor-mineral mix (FFMM)</a:t>
            </a:r>
          </a:p>
          <a:p>
            <a:r>
              <a:rPr lang="en-CA" sz="2000" dirty="0"/>
              <a:t>Borderline sub-arctic climate</a:t>
            </a:r>
          </a:p>
          <a:p>
            <a:r>
              <a:rPr lang="en-CA" sz="2000" dirty="0"/>
              <a:t>Moisture limited environment (455 mm)</a:t>
            </a:r>
          </a:p>
          <a:p>
            <a:endParaRPr lang="en-CA" sz="2000" dirty="0"/>
          </a:p>
        </p:txBody>
      </p:sp>
      <p:pic>
        <p:nvPicPr>
          <p:cNvPr id="9218" name="Picture 2" descr="W:\EDM\Baseline\Photos\2014\Richardson Burn Plot Photos named\non-plot photos\wetland 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275329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P:\Pictures\Forests\Boreal\Fen Sept 2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230" y="1275329"/>
            <a:ext cx="2239715" cy="16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:\Pictures\Forests\Boreal\Mixedwood crowns Sept 2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918" y="4081277"/>
            <a:ext cx="2205643" cy="165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W:\EDM\Baseline\Photos\2013\Richardson photos\Plot 10\IMGP01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161" y="4081279"/>
            <a:ext cx="1653289" cy="16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923" y="30035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Arial"/>
              </a:rPr>
              <a:t>Sedge dominated fen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8228" y="3003523"/>
            <a:ext cx="223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  <a:latin typeface="Arial"/>
              </a:rPr>
              <a:t>Tamarack and black spruce wetland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572" y="5735511"/>
            <a:ext cx="29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  <a:latin typeface="Arial"/>
              </a:rPr>
              <a:t>Aspen-spruce </a:t>
            </a:r>
            <a:r>
              <a:rPr lang="en-CA" dirty="0" err="1">
                <a:solidFill>
                  <a:srgbClr val="000000"/>
                </a:solidFill>
                <a:latin typeface="Arial"/>
              </a:rPr>
              <a:t>mixedwood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 on mesic sites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8228" y="5779260"/>
            <a:ext cx="23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  <a:latin typeface="Arial"/>
              </a:rPr>
              <a:t>Jack pine on xeric sites</a:t>
            </a:r>
          </a:p>
        </p:txBody>
      </p:sp>
    </p:spTree>
    <p:extLst>
      <p:ext uri="{BB962C8B-B14F-4D97-AF65-F5344CB8AC3E}">
        <p14:creationId xmlns:p14="http://schemas.microsoft.com/office/powerpoint/2010/main" val="422023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568" y="289632"/>
            <a:ext cx="4248472" cy="60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54" y="289630"/>
            <a:ext cx="7772400" cy="1219200"/>
          </a:xfrm>
        </p:spPr>
        <p:txBody>
          <a:bodyPr/>
          <a:lstStyle/>
          <a:p>
            <a:r>
              <a:rPr lang="en-CA" dirty="0"/>
              <a:t>Disturbances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514"/>
            <a:ext cx="4460368" cy="4765650"/>
          </a:xfrm>
        </p:spPr>
        <p:txBody>
          <a:bodyPr>
            <a:normAutofit/>
          </a:bodyPr>
          <a:lstStyle/>
          <a:p>
            <a:r>
              <a:rPr lang="en-CA" sz="2000" dirty="0"/>
              <a:t>Richardson Fire</a:t>
            </a:r>
          </a:p>
          <a:p>
            <a:pPr lvl="1"/>
            <a:r>
              <a:rPr lang="en-CA" sz="1600" dirty="0"/>
              <a:t>Spring 2011</a:t>
            </a:r>
          </a:p>
          <a:p>
            <a:pPr lvl="1"/>
            <a:r>
              <a:rPr lang="en-CA" sz="1600" dirty="0"/>
              <a:t>575,000 ha</a:t>
            </a:r>
          </a:p>
          <a:p>
            <a:r>
              <a:rPr lang="en-CA" sz="2000" dirty="0"/>
              <a:t>Mineable Oil Sands</a:t>
            </a:r>
          </a:p>
          <a:p>
            <a:pPr lvl="1"/>
            <a:r>
              <a:rPr lang="en-CA" sz="1600" dirty="0"/>
              <a:t>Mines + other industrial developments</a:t>
            </a:r>
          </a:p>
          <a:p>
            <a:pPr lvl="1"/>
            <a:r>
              <a:rPr lang="en-CA" sz="1600" dirty="0"/>
              <a:t>Total area 480,000 ha</a:t>
            </a:r>
          </a:p>
          <a:p>
            <a:r>
              <a:rPr lang="en-CA" sz="2000" dirty="0"/>
              <a:t>Fort McMurray Fire</a:t>
            </a:r>
          </a:p>
          <a:p>
            <a:pPr lvl="1"/>
            <a:r>
              <a:rPr lang="en-CA" sz="1600" dirty="0"/>
              <a:t>Spring 2016</a:t>
            </a:r>
          </a:p>
          <a:p>
            <a:pPr lvl="1"/>
            <a:r>
              <a:rPr lang="en-CA" sz="1600" dirty="0"/>
              <a:t>530,000 ha</a:t>
            </a:r>
          </a:p>
          <a:p>
            <a:pPr lvl="1"/>
            <a:r>
              <a:rPr lang="en-CA" sz="1600" dirty="0"/>
              <a:t>Over 80,000 people evacuated</a:t>
            </a:r>
          </a:p>
          <a:p>
            <a:r>
              <a:rPr lang="en-CA" sz="2000" dirty="0"/>
              <a:t>Other disturbances</a:t>
            </a:r>
          </a:p>
          <a:p>
            <a:pPr lvl="1"/>
            <a:r>
              <a:rPr lang="en-CA" sz="1600" dirty="0"/>
              <a:t>Insects and diseases</a:t>
            </a:r>
          </a:p>
          <a:p>
            <a:pPr lvl="1"/>
            <a:r>
              <a:rPr lang="en-CA" sz="1600" dirty="0"/>
              <a:t>Timber harvesting</a:t>
            </a:r>
          </a:p>
          <a:p>
            <a:endParaRPr lang="en-CA" dirty="0"/>
          </a:p>
        </p:txBody>
      </p:sp>
      <p:sp>
        <p:nvSpPr>
          <p:cNvPr id="4" name="5-Point Star 3"/>
          <p:cNvSpPr/>
          <p:nvPr/>
        </p:nvSpPr>
        <p:spPr>
          <a:xfrm>
            <a:off x="6588224" y="4437112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90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970" y="2610052"/>
            <a:ext cx="2704699" cy="17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4702">
            <a:off x="4861320" y="1790362"/>
            <a:ext cx="4274642" cy="4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510227" cy="1219200"/>
          </a:xfrm>
        </p:spPr>
        <p:txBody>
          <a:bodyPr/>
          <a:lstStyle/>
          <a:p>
            <a:r>
              <a:rPr lang="en-CA" dirty="0"/>
              <a:t>Oil sands mine reclamation in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0852"/>
            <a:ext cx="4584357" cy="4735312"/>
          </a:xfrm>
        </p:spPr>
        <p:txBody>
          <a:bodyPr/>
          <a:lstStyle/>
          <a:p>
            <a:r>
              <a:rPr lang="en-CA" sz="2000" dirty="0"/>
              <a:t>Public land</a:t>
            </a:r>
          </a:p>
          <a:p>
            <a:r>
              <a:rPr lang="en-US" sz="2000" dirty="0"/>
              <a:t>The goal is to create functioning forest ecosystems but what present at a particular location before disturbance is not necessarily similar to what will be there afterwards</a:t>
            </a:r>
          </a:p>
          <a:p>
            <a:r>
              <a:rPr lang="en-CA" sz="2000" dirty="0"/>
              <a:t>Equivalent land capability</a:t>
            </a:r>
          </a:p>
          <a:p>
            <a:r>
              <a:rPr lang="en-CA" sz="2000" dirty="0"/>
              <a:t>Important part of that is getting trees and forests back on the landscape, i.e. tree establishment and growth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9600">
            <a:off x="5372035" y="4450491"/>
            <a:ext cx="3586905" cy="201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5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Trembling aspen seedling regeneration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432"/>
            <a:ext cx="4114800" cy="4789732"/>
          </a:xfrm>
        </p:spPr>
        <p:txBody>
          <a:bodyPr/>
          <a:lstStyle/>
          <a:p>
            <a:r>
              <a:rPr lang="en-CA" sz="2000" dirty="0"/>
              <a:t>Naturally regenerates from root suckers after disturbance</a:t>
            </a:r>
          </a:p>
          <a:p>
            <a:r>
              <a:rPr lang="en-CA" sz="2000" dirty="0"/>
              <a:t>Seedlings typically uncommon BUT lots of seedlings after disturbances including reclamation</a:t>
            </a:r>
          </a:p>
          <a:p>
            <a:r>
              <a:rPr lang="en-CA" sz="2000" dirty="0"/>
              <a:t>Tiny seed but widely dispersed, exacting microsite requirements</a:t>
            </a:r>
          </a:p>
          <a:p>
            <a:r>
              <a:rPr lang="en-CA" sz="2000" dirty="0"/>
              <a:t>Planting aspen can be challenging and expensive</a:t>
            </a:r>
          </a:p>
          <a:p>
            <a:r>
              <a:rPr lang="en-CA" sz="2000" dirty="0"/>
              <a:t>What reclamation treatments and environmental conditions maximize potential seedling establishment?</a:t>
            </a:r>
          </a:p>
          <a:p>
            <a:pPr marL="457200" lvl="1" indent="0">
              <a:buNone/>
            </a:pPr>
            <a:endParaRPr lang="en-CA" sz="2000" dirty="0"/>
          </a:p>
        </p:txBody>
      </p:sp>
      <p:pic>
        <p:nvPicPr>
          <p:cNvPr id="1026" name="Picture 2" descr="P:\Pictures\Research\Reclamation\aspen seedling reclam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48498" y="1554658"/>
            <a:ext cx="2702403" cy="20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Pictures\Research\Reclamation\Sanatans Aspen 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431" y="4391933"/>
            <a:ext cx="2026803" cy="152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08630" y="1554657"/>
            <a:ext cx="2702404" cy="2026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298" y="4391933"/>
            <a:ext cx="2026803" cy="1520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9703" y="388850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Aspen seedlings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0816" y="589739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Aspen suckers</a:t>
            </a:r>
          </a:p>
        </p:txBody>
      </p:sp>
    </p:spTree>
    <p:extLst>
      <p:ext uri="{BB962C8B-B14F-4D97-AF65-F5344CB8AC3E}">
        <p14:creationId xmlns:p14="http://schemas.microsoft.com/office/powerpoint/2010/main" val="152392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Aspen regeneration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7074"/>
            <a:ext cx="4534018" cy="4739089"/>
          </a:xfrm>
        </p:spPr>
        <p:txBody>
          <a:bodyPr/>
          <a:lstStyle/>
          <a:p>
            <a:r>
              <a:rPr lang="en-CA" sz="2000" dirty="0"/>
              <a:t>3-year old site with both PMM and FFMM</a:t>
            </a:r>
          </a:p>
          <a:p>
            <a:r>
              <a:rPr lang="en-CA" sz="2000" dirty="0"/>
              <a:t>Most seedlings on unfertilized PMM</a:t>
            </a:r>
          </a:p>
          <a:p>
            <a:pPr lvl="1"/>
            <a:r>
              <a:rPr lang="en-CA" sz="1600" dirty="0"/>
              <a:t>High water holding capacity</a:t>
            </a:r>
          </a:p>
          <a:p>
            <a:pPr lvl="1"/>
            <a:r>
              <a:rPr lang="en-CA" sz="1600" dirty="0"/>
              <a:t>Rough surface</a:t>
            </a:r>
          </a:p>
          <a:p>
            <a:pPr lvl="1"/>
            <a:r>
              <a:rPr lang="en-CA" sz="1600" dirty="0"/>
              <a:t>Little competition</a:t>
            </a:r>
          </a:p>
          <a:p>
            <a:r>
              <a:rPr lang="en-CA" sz="2000" dirty="0"/>
              <a:t>Fertilizer reduced regeneration due to increased competition</a:t>
            </a:r>
          </a:p>
          <a:p>
            <a:r>
              <a:rPr lang="en-CA" sz="2000" dirty="0"/>
              <a:t>In unfertilized areas, 82% of PMM plots &gt; 2,000 </a:t>
            </a:r>
            <a:r>
              <a:rPr lang="en-CA" sz="2000" dirty="0" err="1"/>
              <a:t>sph</a:t>
            </a:r>
            <a:r>
              <a:rPr lang="en-CA" sz="2000" dirty="0"/>
              <a:t> compared to 43% for FFMM</a:t>
            </a:r>
          </a:p>
          <a:p>
            <a:pPr lvl="0"/>
            <a:r>
              <a:rPr lang="en-CA" sz="2000" dirty="0">
                <a:solidFill>
                  <a:srgbClr val="000000"/>
                </a:solidFill>
              </a:rPr>
              <a:t>Can start to put probabilities of regeneration success on reclamation prescriptions</a:t>
            </a:r>
          </a:p>
          <a:p>
            <a:pPr lvl="0"/>
            <a:endParaRPr lang="en-CA" sz="2000" dirty="0">
              <a:solidFill>
                <a:srgbClr val="000000"/>
              </a:solidFill>
            </a:endParaRPr>
          </a:p>
          <a:p>
            <a:endParaRPr lang="en-CA" sz="2000" dirty="0"/>
          </a:p>
        </p:txBody>
      </p:sp>
      <p:pic>
        <p:nvPicPr>
          <p:cNvPr id="4" name="Picture 2" descr="W:\EDM\Baseline\Isotope Sampling Summer 2013\Richardson photos\CNRL RA1\IMGP0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17624"/>
            <a:ext cx="3762322" cy="21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0597" y="548680"/>
            <a:ext cx="293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Trembling aspen seedlings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103184"/>
              </p:ext>
            </p:extLst>
          </p:nvPr>
        </p:nvGraphicFramePr>
        <p:xfrm>
          <a:off x="4830846" y="3362178"/>
          <a:ext cx="4205650" cy="265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86016" y="6021288"/>
            <a:ext cx="2082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Pinno &amp; Errington 2015 </a:t>
            </a:r>
            <a:r>
              <a:rPr lang="en-US" sz="1000" dirty="0" err="1"/>
              <a:t>Ecol</a:t>
            </a:r>
            <a:r>
              <a:rPr lang="en-US" sz="1000" dirty="0"/>
              <a:t> Rest</a:t>
            </a:r>
          </a:p>
        </p:txBody>
      </p:sp>
    </p:spTree>
    <p:extLst>
      <p:ext uri="{BB962C8B-B14F-4D97-AF65-F5344CB8AC3E}">
        <p14:creationId xmlns:p14="http://schemas.microsoft.com/office/powerpoint/2010/main" val="20312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73"/>
          <a:stretch/>
        </p:blipFill>
        <p:spPr>
          <a:xfrm>
            <a:off x="5447510" y="1217753"/>
            <a:ext cx="3740888" cy="2054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53" y="1004177"/>
            <a:ext cx="3286978" cy="1808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82" y="-22967"/>
            <a:ext cx="7772400" cy="1219200"/>
          </a:xfrm>
        </p:spPr>
        <p:txBody>
          <a:bodyPr/>
          <a:lstStyle/>
          <a:p>
            <a:r>
              <a:rPr lang="en-CA" sz="3200" dirty="0"/>
              <a:t>Competition control and ingress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96" y="5240062"/>
            <a:ext cx="8468254" cy="1216290"/>
          </a:xfrm>
        </p:spPr>
        <p:txBody>
          <a:bodyPr/>
          <a:lstStyle/>
          <a:p>
            <a:r>
              <a:rPr lang="en-CA" sz="1800" dirty="0"/>
              <a:t>Greater deciduous tree seedling establishment on PMM than FFMM</a:t>
            </a:r>
          </a:p>
          <a:p>
            <a:r>
              <a:rPr lang="en-CA" sz="1800" dirty="0"/>
              <a:t>Competition control resulted in increased tree seedling establishment</a:t>
            </a:r>
          </a:p>
          <a:p>
            <a:r>
              <a:rPr lang="en-CA" sz="1800" dirty="0"/>
              <a:t>Continued recruitment of seedlings in PMM but not FFMM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6704" y="184414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PMM continuous recruitment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3858" y="3456536"/>
            <a:ext cx="212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FFMM recruitment complete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9965" y="1082057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20,000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6505" y="206265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2,000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23" y="2831309"/>
            <a:ext cx="3146193" cy="2231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4"/>
          <a:stretch/>
        </p:blipFill>
        <p:spPr>
          <a:xfrm>
            <a:off x="5447510" y="3142581"/>
            <a:ext cx="3696490" cy="20451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8011" y="186819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837" y="1422327"/>
            <a:ext cx="1651067" cy="12448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091" y="3264058"/>
            <a:ext cx="1738105" cy="13045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44961" y="2608550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Peat Mineral Mix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7291" y="4581787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Forest floor mineral mix</a:t>
            </a:r>
          </a:p>
        </p:txBody>
      </p:sp>
      <p:sp>
        <p:nvSpPr>
          <p:cNvPr id="21" name="Right Arrow 20"/>
          <p:cNvSpPr/>
          <p:nvPr/>
        </p:nvSpPr>
        <p:spPr>
          <a:xfrm rot="18117065">
            <a:off x="752418" y="3466334"/>
            <a:ext cx="442233" cy="242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8117065">
            <a:off x="1478780" y="3694700"/>
            <a:ext cx="442233" cy="242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8117065">
            <a:off x="2243506" y="3502780"/>
            <a:ext cx="442233" cy="242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66967" y="4967684"/>
            <a:ext cx="175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deBortoli et al. 2019. CJFR.</a:t>
            </a:r>
          </a:p>
        </p:txBody>
      </p:sp>
    </p:spTree>
    <p:extLst>
      <p:ext uri="{BB962C8B-B14F-4D97-AF65-F5344CB8AC3E}">
        <p14:creationId xmlns:p14="http://schemas.microsoft.com/office/powerpoint/2010/main" val="1893332"/>
      </p:ext>
    </p:extLst>
  </p:cSld>
  <p:clrMapOvr>
    <a:masterClrMapping/>
  </p:clrMapOvr>
</p:sld>
</file>

<file path=ppt/theme/theme1.xml><?xml version="1.0" encoding="utf-8"?>
<a:theme xmlns:a="http://schemas.openxmlformats.org/drawingml/2006/main" name="Pinno UAlber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7888</TotalTime>
  <Words>723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Wingdings</vt:lpstr>
      <vt:lpstr>Pinno UAlberta</vt:lpstr>
      <vt:lpstr>Tree regeneration and growth on reclaimed oil sands mine sites  </vt:lpstr>
      <vt:lpstr>PowerPoint Presentation</vt:lpstr>
      <vt:lpstr>Oil Sands in Alberta</vt:lpstr>
      <vt:lpstr>Natural landscape</vt:lpstr>
      <vt:lpstr>Disturbances</vt:lpstr>
      <vt:lpstr>Oil sands mine reclamation in Alberta</vt:lpstr>
      <vt:lpstr>Trembling aspen seedling regeneration</vt:lpstr>
      <vt:lpstr>Aspen regeneration</vt:lpstr>
      <vt:lpstr>Competition control and ingress</vt:lpstr>
      <vt:lpstr>Aspen resiliency to disturbance</vt:lpstr>
      <vt:lpstr>Tree growth </vt:lpstr>
      <vt:lpstr>Greenhouse study</vt:lpstr>
      <vt:lpstr>Field study </vt:lpstr>
      <vt:lpstr>Stem analysis</vt:lpstr>
      <vt:lpstr>Future of reclamation forests</vt:lpstr>
      <vt:lpstr>Thanks!</vt:lpstr>
    </vt:vector>
  </TitlesOfParts>
  <Company>University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Pinno, Brad</dc:creator>
  <cp:lastModifiedBy>Kevin Wolter</cp:lastModifiedBy>
  <cp:revision>107</cp:revision>
  <dcterms:created xsi:type="dcterms:W3CDTF">2018-02-05T15:16:10Z</dcterms:created>
  <dcterms:modified xsi:type="dcterms:W3CDTF">2019-06-17T18:13:57Z</dcterms:modified>
</cp:coreProperties>
</file>