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5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6.xml" ContentType="application/vnd.openxmlformats-officedocument.drawingml.chartshape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3746" r:id="rId2"/>
    <p:sldMasterId id="2147483761" r:id="rId3"/>
  </p:sldMasterIdLst>
  <p:notesMasterIdLst>
    <p:notesMasterId r:id="rId78"/>
  </p:notesMasterIdLst>
  <p:sldIdLst>
    <p:sldId id="326" r:id="rId4"/>
    <p:sldId id="575" r:id="rId5"/>
    <p:sldId id="576" r:id="rId6"/>
    <p:sldId id="327" r:id="rId7"/>
    <p:sldId id="625" r:id="rId8"/>
    <p:sldId id="623" r:id="rId9"/>
    <p:sldId id="328" r:id="rId10"/>
    <p:sldId id="329" r:id="rId11"/>
    <p:sldId id="330" r:id="rId12"/>
    <p:sldId id="331" r:id="rId13"/>
    <p:sldId id="332" r:id="rId14"/>
    <p:sldId id="389" r:id="rId15"/>
    <p:sldId id="333" r:id="rId16"/>
    <p:sldId id="392" r:id="rId17"/>
    <p:sldId id="335" r:id="rId18"/>
    <p:sldId id="336" r:id="rId19"/>
    <p:sldId id="340" r:id="rId20"/>
    <p:sldId id="342" r:id="rId21"/>
    <p:sldId id="626" r:id="rId22"/>
    <p:sldId id="627" r:id="rId23"/>
    <p:sldId id="628" r:id="rId24"/>
    <p:sldId id="630" r:id="rId25"/>
    <p:sldId id="629" r:id="rId26"/>
    <p:sldId id="631" r:id="rId27"/>
    <p:sldId id="343" r:id="rId28"/>
    <p:sldId id="637" r:id="rId29"/>
    <p:sldId id="619" r:id="rId30"/>
    <p:sldId id="621" r:id="rId31"/>
    <p:sldId id="345" r:id="rId32"/>
    <p:sldId id="271" r:id="rId33"/>
    <p:sldId id="581" r:id="rId34"/>
    <p:sldId id="556" r:id="rId35"/>
    <p:sldId id="274" r:id="rId36"/>
    <p:sldId id="349" r:id="rId37"/>
    <p:sldId id="350" r:id="rId38"/>
    <p:sldId id="353" r:id="rId39"/>
    <p:sldId id="354" r:id="rId40"/>
    <p:sldId id="355" r:id="rId41"/>
    <p:sldId id="348" r:id="rId42"/>
    <p:sldId id="368" r:id="rId43"/>
    <p:sldId id="577" r:id="rId44"/>
    <p:sldId id="586" r:id="rId45"/>
    <p:sldId id="366" r:id="rId46"/>
    <p:sldId id="632" r:id="rId47"/>
    <p:sldId id="493" r:id="rId48"/>
    <p:sldId id="492" r:id="rId49"/>
    <p:sldId id="311" r:id="rId50"/>
    <p:sldId id="622" r:id="rId51"/>
    <p:sldId id="618" r:id="rId52"/>
    <p:sldId id="593" r:id="rId53"/>
    <p:sldId id="594" r:id="rId54"/>
    <p:sldId id="595" r:id="rId55"/>
    <p:sldId id="596" r:id="rId56"/>
    <p:sldId id="597" r:id="rId57"/>
    <p:sldId id="616" r:id="rId58"/>
    <p:sldId id="599" r:id="rId59"/>
    <p:sldId id="600" r:id="rId60"/>
    <p:sldId id="601" r:id="rId61"/>
    <p:sldId id="613" r:id="rId62"/>
    <p:sldId id="602" r:id="rId63"/>
    <p:sldId id="617" r:id="rId64"/>
    <p:sldId id="610" r:id="rId65"/>
    <p:sldId id="611" r:id="rId66"/>
    <p:sldId id="609" r:id="rId67"/>
    <p:sldId id="614" r:id="rId68"/>
    <p:sldId id="612" r:id="rId69"/>
    <p:sldId id="552" r:id="rId70"/>
    <p:sldId id="638" r:id="rId71"/>
    <p:sldId id="639" r:id="rId72"/>
    <p:sldId id="640" r:id="rId73"/>
    <p:sldId id="633" r:id="rId74"/>
    <p:sldId id="634" r:id="rId75"/>
    <p:sldId id="636" r:id="rId76"/>
    <p:sldId id="519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96633"/>
    <a:srgbClr val="CC9900"/>
    <a:srgbClr val="0000FF"/>
    <a:srgbClr val="00FF00"/>
    <a:srgbClr val="09F709"/>
    <a:srgbClr val="F3D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660"/>
  </p:normalViewPr>
  <p:slideViewPr>
    <p:cSldViewPr>
      <p:cViewPr varScale="1">
        <p:scale>
          <a:sx n="105" d="100"/>
          <a:sy n="105" d="100"/>
        </p:scale>
        <p:origin x="181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3.7</c:v>
                </c:pt>
                <c:pt idx="7">
                  <c:v>4.4000000000000004</c:v>
                </c:pt>
                <c:pt idx="8">
                  <c:v>5</c:v>
                </c:pt>
                <c:pt idx="9">
                  <c:v>5.6</c:v>
                </c:pt>
                <c:pt idx="10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B-4DB3-97B2-C8B5B22DCF3A}"/>
            </c:ext>
          </c:extLst>
        </c:ser>
        <c:ser>
          <c:idx val="9"/>
          <c:order val="1"/>
          <c:tx>
            <c:strRef>
              <c:f>Sheet1!$A$10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 cap="rnd">
                <a:solidFill>
                  <a:srgbClr val="00B05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38100" cap="rnd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00B050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0D3B-4DB3-97B2-C8B5B22DCF3A}"/>
              </c:ext>
            </c:extLst>
          </c:dPt>
          <c:val>
            <c:numRef>
              <c:f>Sheet1!$B$10:$L$10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1.6</c:v>
                </c:pt>
                <c:pt idx="3">
                  <c:v>2.1</c:v>
                </c:pt>
                <c:pt idx="4">
                  <c:v>2.6</c:v>
                </c:pt>
                <c:pt idx="5">
                  <c:v>3.1</c:v>
                </c:pt>
                <c:pt idx="6">
                  <c:v>3.8</c:v>
                </c:pt>
                <c:pt idx="7">
                  <c:v>4.45</c:v>
                </c:pt>
                <c:pt idx="8">
                  <c:v>5.0999999999999996</c:v>
                </c:pt>
                <c:pt idx="9">
                  <c:v>5.6</c:v>
                </c:pt>
                <c:pt idx="10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D3B-4DB3-97B2-C8B5B22DC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0"/>
        <c:lblAlgn val="ctr"/>
        <c:lblOffset val="100"/>
        <c:tickLblSkip val="1"/>
        <c:noMultiLvlLbl val="0"/>
      </c:catAx>
      <c:valAx>
        <c:axId val="558563512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0.6</c:v>
                </c:pt>
                <c:pt idx="1">
                  <c:v>1.1000000000000001</c:v>
                </c:pt>
                <c:pt idx="2">
                  <c:v>1.8</c:v>
                </c:pt>
                <c:pt idx="3">
                  <c:v>2.2999999999999998</c:v>
                </c:pt>
                <c:pt idx="4">
                  <c:v>2.8</c:v>
                </c:pt>
                <c:pt idx="5">
                  <c:v>3.5</c:v>
                </c:pt>
                <c:pt idx="6">
                  <c:v>4</c:v>
                </c:pt>
                <c:pt idx="7">
                  <c:v>4.8</c:v>
                </c:pt>
                <c:pt idx="8">
                  <c:v>5.7</c:v>
                </c:pt>
                <c:pt idx="9">
                  <c:v>6.5</c:v>
                </c:pt>
                <c:pt idx="10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C0-4C9E-89F5-3D7B2FAA5DE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Sheet1!$B$3:$L$3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0.8</c:v>
                </c:pt>
                <c:pt idx="2">
                  <c:v>1.3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3.1</c:v>
                </c:pt>
                <c:pt idx="7">
                  <c:v>3.7</c:v>
                </c:pt>
                <c:pt idx="8">
                  <c:v>4.3</c:v>
                </c:pt>
                <c:pt idx="9">
                  <c:v>4.8</c:v>
                </c:pt>
                <c:pt idx="10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C0-4C9E-89F5-3D7B2FAA5DE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BR-M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Sheet1!$B$4:$L$4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0.65</c:v>
                </c:pt>
                <c:pt idx="3">
                  <c:v>0.8</c:v>
                </c:pt>
                <c:pt idx="4">
                  <c:v>1</c:v>
                </c:pt>
                <c:pt idx="5">
                  <c:v>1.8</c:v>
                </c:pt>
                <c:pt idx="6">
                  <c:v>2.2000000000000002</c:v>
                </c:pt>
                <c:pt idx="7">
                  <c:v>2.5</c:v>
                </c:pt>
                <c:pt idx="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C0-4C9E-89F5-3D7B2FAA5DE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Sheet1!$B$5:$L$5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0.7</c:v>
                </c:pt>
                <c:pt idx="3">
                  <c:v>0.8</c:v>
                </c:pt>
                <c:pt idx="4">
                  <c:v>0.8</c:v>
                </c:pt>
                <c:pt idx="5">
                  <c:v>1.2</c:v>
                </c:pt>
                <c:pt idx="6">
                  <c:v>1.5</c:v>
                </c:pt>
                <c:pt idx="7">
                  <c:v>2</c:v>
                </c:pt>
                <c:pt idx="8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C0-4C9E-89F5-3D7B2FAA5DE9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6"/>
            <c:spPr>
              <a:solidFill>
                <a:srgbClr val="993300"/>
              </a:solidFill>
              <a:ln w="38100" cap="sq">
                <a:solidFill>
                  <a:schemeClr val="tx1"/>
                </a:solidFill>
              </a:ln>
              <a:effectLst/>
            </c:spPr>
          </c:marker>
          <c:val>
            <c:numRef>
              <c:f>Sheet1!$B$6:$L$6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1.2</c:v>
                </c:pt>
                <c:pt idx="7">
                  <c:v>1.6</c:v>
                </c:pt>
                <c:pt idx="9">
                  <c:v>2.4</c:v>
                </c:pt>
                <c:pt idx="10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C0-4C9E-89F5-3D7B2FAA5DE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0.45</c:v>
                </c:pt>
                <c:pt idx="3">
                  <c:v>0.45</c:v>
                </c:pt>
                <c:pt idx="4">
                  <c:v>0.45</c:v>
                </c:pt>
                <c:pt idx="5">
                  <c:v>0.4</c:v>
                </c:pt>
                <c:pt idx="6">
                  <c:v>0.4</c:v>
                </c:pt>
                <c:pt idx="7">
                  <c:v>0.4</c:v>
                </c:pt>
                <c:pt idx="8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C0-4C9E-89F5-3D7B2FAA5DE9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6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0.45</c:v>
                </c:pt>
                <c:pt idx="5">
                  <c:v>0.45</c:v>
                </c:pt>
                <c:pt idx="6">
                  <c:v>0.5</c:v>
                </c:pt>
                <c:pt idx="7">
                  <c:v>0.6</c:v>
                </c:pt>
                <c:pt idx="9">
                  <c:v>0.8</c:v>
                </c:pt>
                <c:pt idx="10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C0-4C9E-89F5-3D7B2FAA5DE9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C0-4C9E-89F5-3D7B2FAA5DE9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diamond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Sheet1!$B$10:$L$10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C0-4C9E-89F5-3D7B2FAA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'[Tulip Popular graph 3 Jeff eq.xlsx]Sheet1'!$A$2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eq.xlsx]Sheet1'!$B$2:$L$2</c:f>
              <c:numCache>
                <c:formatCode>General</c:formatCode>
                <c:ptCount val="11"/>
                <c:pt idx="0">
                  <c:v>1.8</c:v>
                </c:pt>
                <c:pt idx="1">
                  <c:v>3</c:v>
                </c:pt>
                <c:pt idx="2">
                  <c:v>4.3</c:v>
                </c:pt>
                <c:pt idx="3">
                  <c:v>5.5</c:v>
                </c:pt>
                <c:pt idx="4">
                  <c:v>6.5</c:v>
                </c:pt>
                <c:pt idx="5">
                  <c:v>7.6</c:v>
                </c:pt>
                <c:pt idx="6">
                  <c:v>8.5</c:v>
                </c:pt>
                <c:pt idx="7">
                  <c:v>9.6</c:v>
                </c:pt>
                <c:pt idx="8">
                  <c:v>10.5</c:v>
                </c:pt>
                <c:pt idx="9">
                  <c:v>11.4</c:v>
                </c:pt>
                <c:pt idx="10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B5-4B60-A59B-9C3FF788A614}"/>
            </c:ext>
          </c:extLst>
        </c:ser>
        <c:ser>
          <c:idx val="1"/>
          <c:order val="1"/>
          <c:tx>
            <c:strRef>
              <c:f>'[Tulip Popular graph 3 Jeff eq.xlsx]Sheet1'!$A$3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eq.xlsx]Sheet1'!$B$3:$L$3</c:f>
              <c:numCache>
                <c:formatCode>General</c:formatCode>
                <c:ptCount val="11"/>
                <c:pt idx="0">
                  <c:v>1.7</c:v>
                </c:pt>
                <c:pt idx="1">
                  <c:v>2.9</c:v>
                </c:pt>
                <c:pt idx="2">
                  <c:v>4.2</c:v>
                </c:pt>
                <c:pt idx="3">
                  <c:v>5.0999999999999996</c:v>
                </c:pt>
                <c:pt idx="4">
                  <c:v>6.1</c:v>
                </c:pt>
                <c:pt idx="5">
                  <c:v>7.3</c:v>
                </c:pt>
                <c:pt idx="6">
                  <c:v>8.3000000000000007</c:v>
                </c:pt>
                <c:pt idx="7">
                  <c:v>9.1999999999999993</c:v>
                </c:pt>
                <c:pt idx="8">
                  <c:v>10</c:v>
                </c:pt>
                <c:pt idx="9">
                  <c:v>10.8</c:v>
                </c:pt>
                <c:pt idx="10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B5-4B60-A59B-9C3FF788A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'[Tulip Popular graph 3 Jeff eq.xlsx]Sheet1'!$A$2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eq.xlsx]Sheet1'!$B$2:$L$2</c:f>
              <c:numCache>
                <c:formatCode>General</c:formatCode>
                <c:ptCount val="11"/>
                <c:pt idx="0">
                  <c:v>1.8</c:v>
                </c:pt>
                <c:pt idx="1">
                  <c:v>3</c:v>
                </c:pt>
                <c:pt idx="2">
                  <c:v>4.3</c:v>
                </c:pt>
                <c:pt idx="3">
                  <c:v>5.5</c:v>
                </c:pt>
                <c:pt idx="4">
                  <c:v>6.5</c:v>
                </c:pt>
                <c:pt idx="5">
                  <c:v>7.6</c:v>
                </c:pt>
                <c:pt idx="6">
                  <c:v>8.5</c:v>
                </c:pt>
                <c:pt idx="7">
                  <c:v>9.6</c:v>
                </c:pt>
                <c:pt idx="8">
                  <c:v>10.5</c:v>
                </c:pt>
                <c:pt idx="9">
                  <c:v>11.4</c:v>
                </c:pt>
                <c:pt idx="10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B5-4B60-A59B-9C3FF788A614}"/>
            </c:ext>
          </c:extLst>
        </c:ser>
        <c:ser>
          <c:idx val="1"/>
          <c:order val="1"/>
          <c:tx>
            <c:strRef>
              <c:f>'[Tulip Popular graph 3 Jeff eq.xlsx]Sheet1'!$A$3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eq.xlsx]Sheet1'!$B$3:$L$3</c:f>
              <c:numCache>
                <c:formatCode>General</c:formatCode>
                <c:ptCount val="11"/>
                <c:pt idx="0">
                  <c:v>1.7</c:v>
                </c:pt>
                <c:pt idx="1">
                  <c:v>2.9</c:v>
                </c:pt>
                <c:pt idx="2">
                  <c:v>4.2</c:v>
                </c:pt>
                <c:pt idx="3">
                  <c:v>5.0999999999999996</c:v>
                </c:pt>
                <c:pt idx="4">
                  <c:v>6.1</c:v>
                </c:pt>
                <c:pt idx="5">
                  <c:v>7.3</c:v>
                </c:pt>
                <c:pt idx="6">
                  <c:v>8.3000000000000007</c:v>
                </c:pt>
                <c:pt idx="7">
                  <c:v>9.1999999999999993</c:v>
                </c:pt>
                <c:pt idx="8">
                  <c:v>10</c:v>
                </c:pt>
                <c:pt idx="9">
                  <c:v>10.8</c:v>
                </c:pt>
                <c:pt idx="10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B5-4B60-A59B-9C3FF788A614}"/>
            </c:ext>
          </c:extLst>
        </c:ser>
        <c:ser>
          <c:idx val="7"/>
          <c:order val="2"/>
          <c:tx>
            <c:strRef>
              <c:f>'[Tulip Popular graph 3 Jeff eq.xlsx]Sheet1'!$A$9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eq.xlsx]Sheet1'!$B$9:$L$9</c:f>
              <c:numCache>
                <c:formatCode>General</c:formatCode>
                <c:ptCount val="11"/>
                <c:pt idx="0">
                  <c:v>0.5</c:v>
                </c:pt>
                <c:pt idx="1">
                  <c:v>0.57999999999999996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0.85</c:v>
                </c:pt>
                <c:pt idx="6">
                  <c:v>0.9</c:v>
                </c:pt>
                <c:pt idx="7">
                  <c:v>1</c:v>
                </c:pt>
                <c:pt idx="8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7B5-4B60-A59B-9C3FF788A614}"/>
            </c:ext>
          </c:extLst>
        </c:ser>
        <c:ser>
          <c:idx val="8"/>
          <c:order val="3"/>
          <c:tx>
            <c:strRef>
              <c:f>'[Tulip Popular graph 3 Jeff eq.xlsx]Sheet1'!$A$10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accent3">
                  <a:lumMod val="60000"/>
                </a:schemeClr>
              </a:solidFill>
              <a:ln w="38100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eq.xlsx]Sheet1'!$B$10:$L$10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0.75</c:v>
                </c:pt>
                <c:pt idx="3">
                  <c:v>0.8</c:v>
                </c:pt>
                <c:pt idx="4">
                  <c:v>1</c:v>
                </c:pt>
                <c:pt idx="5">
                  <c:v>1.3</c:v>
                </c:pt>
                <c:pt idx="6">
                  <c:v>0.6</c:v>
                </c:pt>
                <c:pt idx="7">
                  <c:v>1</c:v>
                </c:pt>
                <c:pt idx="9">
                  <c:v>0.6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7B5-4B60-A59B-9C3FF788A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'[Tulip Popular graph 3 Jeff eq.xlsx]Sheet1'!$A$2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eq.xlsx]Sheet1'!$B$2:$L$2</c:f>
              <c:numCache>
                <c:formatCode>General</c:formatCode>
                <c:ptCount val="11"/>
                <c:pt idx="0">
                  <c:v>1.8</c:v>
                </c:pt>
                <c:pt idx="1">
                  <c:v>3</c:v>
                </c:pt>
                <c:pt idx="2">
                  <c:v>4.3</c:v>
                </c:pt>
                <c:pt idx="3">
                  <c:v>5.5</c:v>
                </c:pt>
                <c:pt idx="4">
                  <c:v>6.5</c:v>
                </c:pt>
                <c:pt idx="5">
                  <c:v>7.6</c:v>
                </c:pt>
                <c:pt idx="6">
                  <c:v>8.5</c:v>
                </c:pt>
                <c:pt idx="7">
                  <c:v>9.6</c:v>
                </c:pt>
                <c:pt idx="8">
                  <c:v>10.5</c:v>
                </c:pt>
                <c:pt idx="9">
                  <c:v>11.4</c:v>
                </c:pt>
                <c:pt idx="10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B5-4B60-A59B-9C3FF788A614}"/>
            </c:ext>
          </c:extLst>
        </c:ser>
        <c:ser>
          <c:idx val="1"/>
          <c:order val="1"/>
          <c:tx>
            <c:strRef>
              <c:f>'[Tulip Popular graph 3 Jeff eq.xlsx]Sheet1'!$A$3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eq.xlsx]Sheet1'!$B$3:$L$3</c:f>
              <c:numCache>
                <c:formatCode>General</c:formatCode>
                <c:ptCount val="11"/>
                <c:pt idx="0">
                  <c:v>1.7</c:v>
                </c:pt>
                <c:pt idx="1">
                  <c:v>2.9</c:v>
                </c:pt>
                <c:pt idx="2">
                  <c:v>4.2</c:v>
                </c:pt>
                <c:pt idx="3">
                  <c:v>5.0999999999999996</c:v>
                </c:pt>
                <c:pt idx="4">
                  <c:v>6.1</c:v>
                </c:pt>
                <c:pt idx="5">
                  <c:v>7.3</c:v>
                </c:pt>
                <c:pt idx="6">
                  <c:v>8.3000000000000007</c:v>
                </c:pt>
                <c:pt idx="7">
                  <c:v>9.1999999999999993</c:v>
                </c:pt>
                <c:pt idx="8">
                  <c:v>10</c:v>
                </c:pt>
                <c:pt idx="9">
                  <c:v>10.8</c:v>
                </c:pt>
                <c:pt idx="10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B5-4B60-A59B-9C3FF788A614}"/>
            </c:ext>
          </c:extLst>
        </c:ser>
        <c:ser>
          <c:idx val="4"/>
          <c:order val="2"/>
          <c:tx>
            <c:strRef>
              <c:f>'[Tulip Popular graph 3 Jeff eq.xlsx]Sheet1'!$A$6</c:f>
              <c:strCache>
                <c:ptCount val="1"/>
                <c:pt idx="0">
                  <c:v>BR-M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'[Tulip Popular graph 3 Jeff eq.xlsx]Sheet1'!$B$6:$L$6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0.8</c:v>
                </c:pt>
                <c:pt idx="3">
                  <c:v>1.3</c:v>
                </c:pt>
                <c:pt idx="4">
                  <c:v>1.5</c:v>
                </c:pt>
                <c:pt idx="5">
                  <c:v>2.5</c:v>
                </c:pt>
                <c:pt idx="6">
                  <c:v>3</c:v>
                </c:pt>
                <c:pt idx="7">
                  <c:v>3.2</c:v>
                </c:pt>
                <c:pt idx="8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7B5-4B60-A59B-9C3FF788A614}"/>
            </c:ext>
          </c:extLst>
        </c:ser>
        <c:ser>
          <c:idx val="5"/>
          <c:order val="3"/>
          <c:tx>
            <c:strRef>
              <c:f>'[Tulip Popular graph 3 Jeff eq.xlsx]Sheet1'!$A$7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'[Tulip Popular graph 3 Jeff eq.xlsx]Sheet1'!$B$7:$L$7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0.75</c:v>
                </c:pt>
                <c:pt idx="3">
                  <c:v>0.9</c:v>
                </c:pt>
                <c:pt idx="4">
                  <c:v>1.4</c:v>
                </c:pt>
                <c:pt idx="5">
                  <c:v>1.9</c:v>
                </c:pt>
                <c:pt idx="6">
                  <c:v>2.2000000000000002</c:v>
                </c:pt>
                <c:pt idx="7">
                  <c:v>2.7</c:v>
                </c:pt>
                <c:pt idx="8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7B5-4B60-A59B-9C3FF788A614}"/>
            </c:ext>
          </c:extLst>
        </c:ser>
        <c:ser>
          <c:idx val="6"/>
          <c:order val="4"/>
          <c:tx>
            <c:strRef>
              <c:f>'[Tulip Popular graph 3 Jeff eq.xlsx]Sheet1'!$A$8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'[Tulip Popular graph 3 Jeff eq.xlsx]Sheet1'!$B$8:$L$8</c:f>
              <c:numCache>
                <c:formatCode>General</c:formatCode>
                <c:ptCount val="11"/>
                <c:pt idx="0">
                  <c:v>0.5</c:v>
                </c:pt>
                <c:pt idx="1">
                  <c:v>0.65</c:v>
                </c:pt>
                <c:pt idx="2">
                  <c:v>0.8</c:v>
                </c:pt>
                <c:pt idx="3">
                  <c:v>1</c:v>
                </c:pt>
                <c:pt idx="4">
                  <c:v>1.1000000000000001</c:v>
                </c:pt>
                <c:pt idx="5">
                  <c:v>1</c:v>
                </c:pt>
                <c:pt idx="6">
                  <c:v>1</c:v>
                </c:pt>
                <c:pt idx="7">
                  <c:v>1.5</c:v>
                </c:pt>
                <c:pt idx="9">
                  <c:v>2.5</c:v>
                </c:pt>
                <c:pt idx="10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7B5-4B60-A59B-9C3FF788A614}"/>
            </c:ext>
          </c:extLst>
        </c:ser>
        <c:ser>
          <c:idx val="7"/>
          <c:order val="5"/>
          <c:tx>
            <c:strRef>
              <c:f>'[Tulip Popular graph 3 Jeff eq.xlsx]Sheet1'!$A$9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eq.xlsx]Sheet1'!$B$9:$L$9</c:f>
              <c:numCache>
                <c:formatCode>General</c:formatCode>
                <c:ptCount val="11"/>
                <c:pt idx="0">
                  <c:v>0.5</c:v>
                </c:pt>
                <c:pt idx="1">
                  <c:v>0.57999999999999996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0.85</c:v>
                </c:pt>
                <c:pt idx="6">
                  <c:v>0.9</c:v>
                </c:pt>
                <c:pt idx="7">
                  <c:v>1</c:v>
                </c:pt>
                <c:pt idx="8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7B5-4B60-A59B-9C3FF788A614}"/>
            </c:ext>
          </c:extLst>
        </c:ser>
        <c:ser>
          <c:idx val="8"/>
          <c:order val="6"/>
          <c:tx>
            <c:strRef>
              <c:f>'[Tulip Popular graph 3 Jeff eq.xlsx]Sheet1'!$A$10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accent3">
                  <a:lumMod val="60000"/>
                </a:schemeClr>
              </a:solidFill>
              <a:ln w="38100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eq.xlsx]Sheet1'!$B$10:$L$10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0.75</c:v>
                </c:pt>
                <c:pt idx="3">
                  <c:v>0.8</c:v>
                </c:pt>
                <c:pt idx="4">
                  <c:v>1</c:v>
                </c:pt>
                <c:pt idx="5">
                  <c:v>1.3</c:v>
                </c:pt>
                <c:pt idx="6">
                  <c:v>0.6</c:v>
                </c:pt>
                <c:pt idx="7">
                  <c:v>1</c:v>
                </c:pt>
                <c:pt idx="9">
                  <c:v>0.6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7B5-4B60-A59B-9C3FF788A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solidFill>
          <a:schemeClr val="bg1"/>
        </a:solidFill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'[Tulip Popular graph 3 Jeff eq.xlsx]Sheet1'!$A$2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eq.xlsx]Sheet1'!$B$2:$L$2</c:f>
              <c:numCache>
                <c:formatCode>General</c:formatCode>
                <c:ptCount val="11"/>
                <c:pt idx="0">
                  <c:v>1.8</c:v>
                </c:pt>
                <c:pt idx="1">
                  <c:v>3</c:v>
                </c:pt>
                <c:pt idx="2">
                  <c:v>4.3</c:v>
                </c:pt>
                <c:pt idx="3">
                  <c:v>5.5</c:v>
                </c:pt>
                <c:pt idx="4">
                  <c:v>6.5</c:v>
                </c:pt>
                <c:pt idx="5">
                  <c:v>7.6</c:v>
                </c:pt>
                <c:pt idx="6">
                  <c:v>8.5</c:v>
                </c:pt>
                <c:pt idx="7">
                  <c:v>9.6</c:v>
                </c:pt>
                <c:pt idx="8">
                  <c:v>10.5</c:v>
                </c:pt>
                <c:pt idx="9">
                  <c:v>11.4</c:v>
                </c:pt>
                <c:pt idx="10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B5-4B60-A59B-9C3FF788A614}"/>
            </c:ext>
          </c:extLst>
        </c:ser>
        <c:ser>
          <c:idx val="1"/>
          <c:order val="1"/>
          <c:tx>
            <c:strRef>
              <c:f>'[Tulip Popular graph 3 Jeff eq.xlsx]Sheet1'!$A$3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eq.xlsx]Sheet1'!$B$3:$L$3</c:f>
              <c:numCache>
                <c:formatCode>General</c:formatCode>
                <c:ptCount val="11"/>
                <c:pt idx="0">
                  <c:v>1.7</c:v>
                </c:pt>
                <c:pt idx="1">
                  <c:v>2.9</c:v>
                </c:pt>
                <c:pt idx="2">
                  <c:v>4.2</c:v>
                </c:pt>
                <c:pt idx="3">
                  <c:v>5.0999999999999996</c:v>
                </c:pt>
                <c:pt idx="4">
                  <c:v>6.1</c:v>
                </c:pt>
                <c:pt idx="5">
                  <c:v>7.3</c:v>
                </c:pt>
                <c:pt idx="6">
                  <c:v>8.3000000000000007</c:v>
                </c:pt>
                <c:pt idx="7">
                  <c:v>9.1999999999999993</c:v>
                </c:pt>
                <c:pt idx="8">
                  <c:v>10</c:v>
                </c:pt>
                <c:pt idx="9">
                  <c:v>10.8</c:v>
                </c:pt>
                <c:pt idx="10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B5-4B60-A59B-9C3FF788A614}"/>
            </c:ext>
          </c:extLst>
        </c:ser>
        <c:ser>
          <c:idx val="4"/>
          <c:order val="2"/>
          <c:tx>
            <c:strRef>
              <c:f>'[Tulip Popular graph 3 Jeff eq.xlsx]Sheet1'!$A$6</c:f>
              <c:strCache>
                <c:ptCount val="1"/>
                <c:pt idx="0">
                  <c:v>BR-M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'[Tulip Popular graph 3 Jeff eq.xlsx]Sheet1'!$B$6:$L$6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0.8</c:v>
                </c:pt>
                <c:pt idx="3">
                  <c:v>1.3</c:v>
                </c:pt>
                <c:pt idx="4">
                  <c:v>1.5</c:v>
                </c:pt>
                <c:pt idx="5">
                  <c:v>2.5</c:v>
                </c:pt>
                <c:pt idx="6">
                  <c:v>3</c:v>
                </c:pt>
                <c:pt idx="7">
                  <c:v>3.2</c:v>
                </c:pt>
                <c:pt idx="8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7B5-4B60-A59B-9C3FF788A614}"/>
            </c:ext>
          </c:extLst>
        </c:ser>
        <c:ser>
          <c:idx val="5"/>
          <c:order val="3"/>
          <c:tx>
            <c:strRef>
              <c:f>'[Tulip Popular graph 3 Jeff eq.xlsx]Sheet1'!$A$7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'[Tulip Popular graph 3 Jeff eq.xlsx]Sheet1'!$B$7:$L$7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0.75</c:v>
                </c:pt>
                <c:pt idx="3">
                  <c:v>0.9</c:v>
                </c:pt>
                <c:pt idx="4">
                  <c:v>1.4</c:v>
                </c:pt>
                <c:pt idx="5">
                  <c:v>1.9</c:v>
                </c:pt>
                <c:pt idx="6">
                  <c:v>2.2000000000000002</c:v>
                </c:pt>
                <c:pt idx="7">
                  <c:v>2.7</c:v>
                </c:pt>
                <c:pt idx="8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7B5-4B60-A59B-9C3FF788A614}"/>
            </c:ext>
          </c:extLst>
        </c:ser>
        <c:ser>
          <c:idx val="6"/>
          <c:order val="4"/>
          <c:tx>
            <c:strRef>
              <c:f>'[Tulip Popular graph 3 Jeff eq.xlsx]Sheet1'!$A$8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'[Tulip Popular graph 3 Jeff eq.xlsx]Sheet1'!$B$8:$L$8</c:f>
              <c:numCache>
                <c:formatCode>General</c:formatCode>
                <c:ptCount val="11"/>
                <c:pt idx="0">
                  <c:v>0.5</c:v>
                </c:pt>
                <c:pt idx="1">
                  <c:v>0.65</c:v>
                </c:pt>
                <c:pt idx="2">
                  <c:v>0.8</c:v>
                </c:pt>
                <c:pt idx="3">
                  <c:v>1</c:v>
                </c:pt>
                <c:pt idx="4">
                  <c:v>1.1000000000000001</c:v>
                </c:pt>
                <c:pt idx="5">
                  <c:v>1</c:v>
                </c:pt>
                <c:pt idx="6">
                  <c:v>1</c:v>
                </c:pt>
                <c:pt idx="7">
                  <c:v>1.5</c:v>
                </c:pt>
                <c:pt idx="9">
                  <c:v>2.5</c:v>
                </c:pt>
                <c:pt idx="10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7B5-4B60-A59B-9C3FF788A614}"/>
            </c:ext>
          </c:extLst>
        </c:ser>
        <c:ser>
          <c:idx val="7"/>
          <c:order val="5"/>
          <c:tx>
            <c:strRef>
              <c:f>'[Tulip Popular graph 3 Jeff eq.xlsx]Sheet1'!$A$9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eq.xlsx]Sheet1'!$B$9:$L$9</c:f>
              <c:numCache>
                <c:formatCode>General</c:formatCode>
                <c:ptCount val="11"/>
                <c:pt idx="0">
                  <c:v>0.5</c:v>
                </c:pt>
                <c:pt idx="1">
                  <c:v>0.57999999999999996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0.85</c:v>
                </c:pt>
                <c:pt idx="6">
                  <c:v>0.9</c:v>
                </c:pt>
                <c:pt idx="7">
                  <c:v>1</c:v>
                </c:pt>
                <c:pt idx="8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7B5-4B60-A59B-9C3FF788A614}"/>
            </c:ext>
          </c:extLst>
        </c:ser>
        <c:ser>
          <c:idx val="8"/>
          <c:order val="6"/>
          <c:tx>
            <c:strRef>
              <c:f>'[Tulip Popular graph 3 Jeff eq.xlsx]Sheet1'!$A$10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accent3">
                  <a:lumMod val="60000"/>
                </a:schemeClr>
              </a:solidFill>
              <a:ln w="38100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eq.xlsx]Sheet1'!$B$10:$L$10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0.75</c:v>
                </c:pt>
                <c:pt idx="3">
                  <c:v>0.8</c:v>
                </c:pt>
                <c:pt idx="4">
                  <c:v>1</c:v>
                </c:pt>
                <c:pt idx="5">
                  <c:v>1.3</c:v>
                </c:pt>
                <c:pt idx="6">
                  <c:v>0.6</c:v>
                </c:pt>
                <c:pt idx="7">
                  <c:v>1</c:v>
                </c:pt>
                <c:pt idx="9">
                  <c:v>0.6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7B5-4B60-A59B-9C3FF788A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6981627296588"/>
          <c:y val="5.0925887553529496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'[Tulip Popular graph 3 Jeff eq.xlsx]Sheet1'!$A$2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eq.xlsx]Sheet1'!$B$2:$L$2</c:f>
              <c:numCache>
                <c:formatCode>General</c:formatCode>
                <c:ptCount val="11"/>
                <c:pt idx="0">
                  <c:v>1.8</c:v>
                </c:pt>
                <c:pt idx="1">
                  <c:v>3</c:v>
                </c:pt>
                <c:pt idx="2">
                  <c:v>4.3</c:v>
                </c:pt>
                <c:pt idx="3">
                  <c:v>5.5</c:v>
                </c:pt>
                <c:pt idx="4">
                  <c:v>6.5</c:v>
                </c:pt>
                <c:pt idx="5">
                  <c:v>7.6</c:v>
                </c:pt>
                <c:pt idx="6">
                  <c:v>8.5</c:v>
                </c:pt>
                <c:pt idx="7">
                  <c:v>9.6</c:v>
                </c:pt>
                <c:pt idx="8">
                  <c:v>10.5</c:v>
                </c:pt>
                <c:pt idx="9">
                  <c:v>11.4</c:v>
                </c:pt>
                <c:pt idx="10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B5-4B60-A59B-9C3FF788A614}"/>
            </c:ext>
          </c:extLst>
        </c:ser>
        <c:ser>
          <c:idx val="1"/>
          <c:order val="1"/>
          <c:tx>
            <c:strRef>
              <c:f>'[Tulip Popular graph 3 Jeff eq.xlsx]Sheet1'!$A$3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'[Tulip Popular graph 3 Jeff eq.xlsx]Sheet1'!$B$3:$L$3</c:f>
              <c:numCache>
                <c:formatCode>General</c:formatCode>
                <c:ptCount val="11"/>
                <c:pt idx="0">
                  <c:v>1.7</c:v>
                </c:pt>
                <c:pt idx="1">
                  <c:v>2.9</c:v>
                </c:pt>
                <c:pt idx="2">
                  <c:v>4.2</c:v>
                </c:pt>
                <c:pt idx="3">
                  <c:v>5.0999999999999996</c:v>
                </c:pt>
                <c:pt idx="4">
                  <c:v>6.1</c:v>
                </c:pt>
                <c:pt idx="5">
                  <c:v>7.3</c:v>
                </c:pt>
                <c:pt idx="6">
                  <c:v>8.3000000000000007</c:v>
                </c:pt>
                <c:pt idx="7">
                  <c:v>9.1999999999999993</c:v>
                </c:pt>
                <c:pt idx="8">
                  <c:v>10</c:v>
                </c:pt>
                <c:pt idx="9">
                  <c:v>10.8</c:v>
                </c:pt>
                <c:pt idx="10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B5-4B60-A59B-9C3FF788A614}"/>
            </c:ext>
          </c:extLst>
        </c:ser>
        <c:ser>
          <c:idx val="2"/>
          <c:order val="2"/>
          <c:tx>
            <c:strRef>
              <c:f>'[Tulip Popular graph 3 Jeff eq.xlsx]Sheet1'!$A$4</c:f>
              <c:strCache>
                <c:ptCount val="1"/>
                <c:pt idx="0">
                  <c:v>CR-75</c:v>
                </c:pt>
              </c:strCache>
            </c:strRef>
          </c:tx>
          <c:spPr>
            <a:ln w="381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'[Tulip Popular graph 3 Jeff eq.xlsx]Sheet1'!$B$4:$L$4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1.1000000000000001</c:v>
                </c:pt>
                <c:pt idx="2">
                  <c:v>1.6</c:v>
                </c:pt>
                <c:pt idx="3">
                  <c:v>2</c:v>
                </c:pt>
                <c:pt idx="4">
                  <c:v>2.8</c:v>
                </c:pt>
                <c:pt idx="5">
                  <c:v>3.6</c:v>
                </c:pt>
                <c:pt idx="6">
                  <c:v>4.5999999999999996</c:v>
                </c:pt>
                <c:pt idx="7">
                  <c:v>5.6</c:v>
                </c:pt>
                <c:pt idx="8">
                  <c:v>6.7</c:v>
                </c:pt>
                <c:pt idx="9">
                  <c:v>8</c:v>
                </c:pt>
                <c:pt idx="10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B5-4B60-A59B-9C3FF788A614}"/>
            </c:ext>
          </c:extLst>
        </c:ser>
        <c:ser>
          <c:idx val="4"/>
          <c:order val="3"/>
          <c:tx>
            <c:strRef>
              <c:f>'[Tulip Popular graph 3 Jeff eq.xlsx]Sheet1'!$A$6</c:f>
              <c:strCache>
                <c:ptCount val="1"/>
                <c:pt idx="0">
                  <c:v>BR-M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'[Tulip Popular graph 3 Jeff eq.xlsx]Sheet1'!$B$6:$L$6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0.8</c:v>
                </c:pt>
                <c:pt idx="3">
                  <c:v>1.3</c:v>
                </c:pt>
                <c:pt idx="4">
                  <c:v>1.5</c:v>
                </c:pt>
                <c:pt idx="5">
                  <c:v>2.5</c:v>
                </c:pt>
                <c:pt idx="6">
                  <c:v>3</c:v>
                </c:pt>
                <c:pt idx="7">
                  <c:v>3.2</c:v>
                </c:pt>
                <c:pt idx="8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7B5-4B60-A59B-9C3FF788A614}"/>
            </c:ext>
          </c:extLst>
        </c:ser>
        <c:ser>
          <c:idx val="5"/>
          <c:order val="4"/>
          <c:tx>
            <c:strRef>
              <c:f>'[Tulip Popular graph 3 Jeff eq.xlsx]Sheet1'!$A$7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'[Tulip Popular graph 3 Jeff eq.xlsx]Sheet1'!$B$7:$L$7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0.75</c:v>
                </c:pt>
                <c:pt idx="3">
                  <c:v>0.9</c:v>
                </c:pt>
                <c:pt idx="4">
                  <c:v>1.4</c:v>
                </c:pt>
                <c:pt idx="5">
                  <c:v>1.9</c:v>
                </c:pt>
                <c:pt idx="6">
                  <c:v>2.2000000000000002</c:v>
                </c:pt>
                <c:pt idx="7">
                  <c:v>2.7</c:v>
                </c:pt>
                <c:pt idx="8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7B5-4B60-A59B-9C3FF788A614}"/>
            </c:ext>
          </c:extLst>
        </c:ser>
        <c:ser>
          <c:idx val="6"/>
          <c:order val="5"/>
          <c:tx>
            <c:strRef>
              <c:f>'[Tulip Popular graph 3 Jeff eq.xlsx]Sheet1'!$A$8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'[Tulip Popular graph 3 Jeff eq.xlsx]Sheet1'!$B$8:$L$8</c:f>
              <c:numCache>
                <c:formatCode>General</c:formatCode>
                <c:ptCount val="11"/>
                <c:pt idx="0">
                  <c:v>0.5</c:v>
                </c:pt>
                <c:pt idx="1">
                  <c:v>0.65</c:v>
                </c:pt>
                <c:pt idx="2">
                  <c:v>0.8</c:v>
                </c:pt>
                <c:pt idx="3">
                  <c:v>1</c:v>
                </c:pt>
                <c:pt idx="4">
                  <c:v>1.1000000000000001</c:v>
                </c:pt>
                <c:pt idx="5">
                  <c:v>1</c:v>
                </c:pt>
                <c:pt idx="6">
                  <c:v>1</c:v>
                </c:pt>
                <c:pt idx="7">
                  <c:v>1.5</c:v>
                </c:pt>
                <c:pt idx="9">
                  <c:v>2.5</c:v>
                </c:pt>
                <c:pt idx="10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7B5-4B60-A59B-9C3FF788A614}"/>
            </c:ext>
          </c:extLst>
        </c:ser>
        <c:ser>
          <c:idx val="7"/>
          <c:order val="6"/>
          <c:tx>
            <c:strRef>
              <c:f>'[Tulip Popular graph 3 Jeff eq.xlsx]Sheet1'!$A$9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eq.xlsx]Sheet1'!$B$9:$L$9</c:f>
              <c:numCache>
                <c:formatCode>General</c:formatCode>
                <c:ptCount val="11"/>
                <c:pt idx="0">
                  <c:v>0.5</c:v>
                </c:pt>
                <c:pt idx="1">
                  <c:v>0.57999999999999996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0.85</c:v>
                </c:pt>
                <c:pt idx="6">
                  <c:v>0.9</c:v>
                </c:pt>
                <c:pt idx="7">
                  <c:v>1</c:v>
                </c:pt>
                <c:pt idx="8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7B5-4B60-A59B-9C3FF788A614}"/>
            </c:ext>
          </c:extLst>
        </c:ser>
        <c:ser>
          <c:idx val="8"/>
          <c:order val="7"/>
          <c:tx>
            <c:strRef>
              <c:f>'[Tulip Popular graph 3 Jeff eq.xlsx]Sheet1'!$A$10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accent3">
                  <a:lumMod val="60000"/>
                </a:schemeClr>
              </a:solidFill>
              <a:ln w="38100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'[Tulip Popular graph 3 Jeff eq.xlsx]Sheet1'!$B$10:$L$10</c:f>
              <c:numCache>
                <c:formatCode>General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0.75</c:v>
                </c:pt>
                <c:pt idx="3">
                  <c:v>0.8</c:v>
                </c:pt>
                <c:pt idx="4">
                  <c:v>1</c:v>
                </c:pt>
                <c:pt idx="5">
                  <c:v>1.3</c:v>
                </c:pt>
                <c:pt idx="6">
                  <c:v>0.6</c:v>
                </c:pt>
                <c:pt idx="7">
                  <c:v>1</c:v>
                </c:pt>
                <c:pt idx="9">
                  <c:v>0.6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7B5-4B60-A59B-9C3FF788A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3.7</c:v>
                </c:pt>
                <c:pt idx="7">
                  <c:v>4.4000000000000004</c:v>
                </c:pt>
                <c:pt idx="8">
                  <c:v>5</c:v>
                </c:pt>
                <c:pt idx="9">
                  <c:v>5.6</c:v>
                </c:pt>
                <c:pt idx="10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B-4DB3-97B2-C8B5B22DCF3A}"/>
            </c:ext>
          </c:extLst>
        </c:ser>
        <c:ser>
          <c:idx val="4"/>
          <c:order val="1"/>
          <c:tx>
            <c:strRef>
              <c:f>Sheet1!$A$6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Sheet1!$B$6:$L$6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0.78</c:v>
                </c:pt>
                <c:pt idx="4">
                  <c:v>1.1000000000000001</c:v>
                </c:pt>
                <c:pt idx="5">
                  <c:v>1.8</c:v>
                </c:pt>
                <c:pt idx="6">
                  <c:v>2</c:v>
                </c:pt>
                <c:pt idx="7">
                  <c:v>2.35</c:v>
                </c:pt>
                <c:pt idx="8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3B-4DB3-97B2-C8B5B22DCF3A}"/>
            </c:ext>
          </c:extLst>
        </c:ser>
        <c:ser>
          <c:idx val="5"/>
          <c:order val="2"/>
          <c:tx>
            <c:strRef>
              <c:f>Sheet1!$A$7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0.78</c:v>
                </c:pt>
                <c:pt idx="4">
                  <c:v>0.95</c:v>
                </c:pt>
                <c:pt idx="5">
                  <c:v>1.2</c:v>
                </c:pt>
                <c:pt idx="6">
                  <c:v>1.5</c:v>
                </c:pt>
                <c:pt idx="7">
                  <c:v>1.7</c:v>
                </c:pt>
                <c:pt idx="9">
                  <c:v>2.5</c:v>
                </c:pt>
                <c:pt idx="10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3B-4DB3-97B2-C8B5B22DCF3A}"/>
            </c:ext>
          </c:extLst>
        </c:ser>
        <c:ser>
          <c:idx val="6"/>
          <c:order val="3"/>
          <c:tx>
            <c:strRef>
              <c:f>Sheet1!$A$8</c:f>
              <c:strCache>
                <c:ptCount val="1"/>
                <c:pt idx="0">
                  <c:v>BR-G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0.45</c:v>
                </c:pt>
                <c:pt idx="1">
                  <c:v>0.42</c:v>
                </c:pt>
                <c:pt idx="2">
                  <c:v>0.31</c:v>
                </c:pt>
                <c:pt idx="3">
                  <c:v>0.45</c:v>
                </c:pt>
                <c:pt idx="4">
                  <c:v>0.5</c:v>
                </c:pt>
                <c:pt idx="5">
                  <c:v>0.51</c:v>
                </c:pt>
                <c:pt idx="6">
                  <c:v>0.53</c:v>
                </c:pt>
                <c:pt idx="7">
                  <c:v>0.57999999999999996</c:v>
                </c:pt>
                <c:pt idx="8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B-4DB3-97B2-C8B5B22DCF3A}"/>
            </c:ext>
          </c:extLst>
        </c:ser>
        <c:ser>
          <c:idx val="7"/>
          <c:order val="4"/>
          <c:tx>
            <c:strRef>
              <c:f>Sheet1!$A$9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  <c:pt idx="0">
                  <c:v>0.45</c:v>
                </c:pt>
                <c:pt idx="1">
                  <c:v>0.41</c:v>
                </c:pt>
                <c:pt idx="2">
                  <c:v>0.28000000000000003</c:v>
                </c:pt>
                <c:pt idx="3">
                  <c:v>0.44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0.63</c:v>
                </c:pt>
                <c:pt idx="9">
                  <c:v>0.65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D3B-4DB3-97B2-C8B5B22DCF3A}"/>
            </c:ext>
          </c:extLst>
        </c:ser>
        <c:ser>
          <c:idx val="9"/>
          <c:order val="5"/>
          <c:tx>
            <c:strRef>
              <c:f>Sheet1!$A$10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 cap="rnd">
                <a:solidFill>
                  <a:srgbClr val="00B05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38100" cap="rnd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00B050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0D3B-4DB3-97B2-C8B5B22DCF3A}"/>
              </c:ext>
            </c:extLst>
          </c:dPt>
          <c:val>
            <c:numRef>
              <c:f>Sheet1!$B$10:$L$10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1.6</c:v>
                </c:pt>
                <c:pt idx="3">
                  <c:v>2.1</c:v>
                </c:pt>
                <c:pt idx="4">
                  <c:v>2.6</c:v>
                </c:pt>
                <c:pt idx="5">
                  <c:v>3.1</c:v>
                </c:pt>
                <c:pt idx="6">
                  <c:v>3.8</c:v>
                </c:pt>
                <c:pt idx="7">
                  <c:v>4.45</c:v>
                </c:pt>
                <c:pt idx="8">
                  <c:v>5.0999999999999996</c:v>
                </c:pt>
                <c:pt idx="9">
                  <c:v>5.6</c:v>
                </c:pt>
                <c:pt idx="10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D3B-4DB3-97B2-C8B5B22DC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0"/>
        <c:lblAlgn val="ctr"/>
        <c:lblOffset val="100"/>
        <c:tickLblSkip val="1"/>
        <c:noMultiLvlLbl val="0"/>
      </c:catAx>
      <c:valAx>
        <c:axId val="558563512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3.7</c:v>
                </c:pt>
                <c:pt idx="7">
                  <c:v>4.4000000000000004</c:v>
                </c:pt>
                <c:pt idx="8">
                  <c:v>5</c:v>
                </c:pt>
                <c:pt idx="9">
                  <c:v>5.6</c:v>
                </c:pt>
                <c:pt idx="10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B-4DB3-97B2-C8B5B22DCF3A}"/>
            </c:ext>
          </c:extLst>
        </c:ser>
        <c:ser>
          <c:idx val="6"/>
          <c:order val="1"/>
          <c:tx>
            <c:strRef>
              <c:f>Sheet1!$A$8</c:f>
              <c:strCache>
                <c:ptCount val="1"/>
                <c:pt idx="0">
                  <c:v>BR-G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0.45</c:v>
                </c:pt>
                <c:pt idx="1">
                  <c:v>0.42</c:v>
                </c:pt>
                <c:pt idx="2">
                  <c:v>0.31</c:v>
                </c:pt>
                <c:pt idx="3">
                  <c:v>0.45</c:v>
                </c:pt>
                <c:pt idx="4">
                  <c:v>0.5</c:v>
                </c:pt>
                <c:pt idx="5">
                  <c:v>0.51</c:v>
                </c:pt>
                <c:pt idx="6">
                  <c:v>0.53</c:v>
                </c:pt>
                <c:pt idx="7">
                  <c:v>0.57999999999999996</c:v>
                </c:pt>
                <c:pt idx="8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B-4DB3-97B2-C8B5B22DCF3A}"/>
            </c:ext>
          </c:extLst>
        </c:ser>
        <c:ser>
          <c:idx val="7"/>
          <c:order val="2"/>
          <c:tx>
            <c:strRef>
              <c:f>Sheet1!$A$9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  <c:pt idx="0">
                  <c:v>0.45</c:v>
                </c:pt>
                <c:pt idx="1">
                  <c:v>0.41</c:v>
                </c:pt>
                <c:pt idx="2">
                  <c:v>0.28000000000000003</c:v>
                </c:pt>
                <c:pt idx="3">
                  <c:v>0.44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0.63</c:v>
                </c:pt>
                <c:pt idx="9">
                  <c:v>0.65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D3B-4DB3-97B2-C8B5B22DCF3A}"/>
            </c:ext>
          </c:extLst>
        </c:ser>
        <c:ser>
          <c:idx val="9"/>
          <c:order val="3"/>
          <c:tx>
            <c:strRef>
              <c:f>Sheet1!$A$10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 cap="rnd">
                <a:solidFill>
                  <a:srgbClr val="00B05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38100" cap="rnd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00B050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0D3B-4DB3-97B2-C8B5B22DCF3A}"/>
              </c:ext>
            </c:extLst>
          </c:dPt>
          <c:val>
            <c:numRef>
              <c:f>Sheet1!$B$10:$L$10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1.6</c:v>
                </c:pt>
                <c:pt idx="3">
                  <c:v>2.1</c:v>
                </c:pt>
                <c:pt idx="4">
                  <c:v>2.6</c:v>
                </c:pt>
                <c:pt idx="5">
                  <c:v>3.1</c:v>
                </c:pt>
                <c:pt idx="6">
                  <c:v>3.8</c:v>
                </c:pt>
                <c:pt idx="7">
                  <c:v>4.45</c:v>
                </c:pt>
                <c:pt idx="8">
                  <c:v>5.0999999999999996</c:v>
                </c:pt>
                <c:pt idx="9">
                  <c:v>5.6</c:v>
                </c:pt>
                <c:pt idx="10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D3B-4DB3-97B2-C8B5B22DC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0"/>
        <c:lblAlgn val="ctr"/>
        <c:lblOffset val="100"/>
        <c:tickLblSkip val="1"/>
        <c:noMultiLvlLbl val="0"/>
      </c:catAx>
      <c:valAx>
        <c:axId val="558563512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3.7</c:v>
                </c:pt>
                <c:pt idx="7">
                  <c:v>4.4000000000000004</c:v>
                </c:pt>
                <c:pt idx="8">
                  <c:v>5</c:v>
                </c:pt>
                <c:pt idx="9">
                  <c:v>5.6</c:v>
                </c:pt>
                <c:pt idx="10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B-4DB3-97B2-C8B5B22DCF3A}"/>
            </c:ext>
          </c:extLst>
        </c:ser>
        <c:ser>
          <c:idx val="4"/>
          <c:order val="1"/>
          <c:tx>
            <c:strRef>
              <c:f>Sheet1!$A$6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Sheet1!$B$6:$L$6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0.78</c:v>
                </c:pt>
                <c:pt idx="4">
                  <c:v>1.1000000000000001</c:v>
                </c:pt>
                <c:pt idx="5">
                  <c:v>1.8</c:v>
                </c:pt>
                <c:pt idx="6">
                  <c:v>2</c:v>
                </c:pt>
                <c:pt idx="7">
                  <c:v>2.35</c:v>
                </c:pt>
                <c:pt idx="8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3B-4DB3-97B2-C8B5B22DCF3A}"/>
            </c:ext>
          </c:extLst>
        </c:ser>
        <c:ser>
          <c:idx val="5"/>
          <c:order val="2"/>
          <c:tx>
            <c:strRef>
              <c:f>Sheet1!$A$7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0.78</c:v>
                </c:pt>
                <c:pt idx="4">
                  <c:v>0.95</c:v>
                </c:pt>
                <c:pt idx="5">
                  <c:v>1.2</c:v>
                </c:pt>
                <c:pt idx="6">
                  <c:v>1.5</c:v>
                </c:pt>
                <c:pt idx="7">
                  <c:v>1.7</c:v>
                </c:pt>
                <c:pt idx="9">
                  <c:v>2.5</c:v>
                </c:pt>
                <c:pt idx="10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3B-4DB3-97B2-C8B5B22DCF3A}"/>
            </c:ext>
          </c:extLst>
        </c:ser>
        <c:ser>
          <c:idx val="6"/>
          <c:order val="3"/>
          <c:tx>
            <c:strRef>
              <c:f>Sheet1!$A$8</c:f>
              <c:strCache>
                <c:ptCount val="1"/>
                <c:pt idx="0">
                  <c:v>BR-G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0.45</c:v>
                </c:pt>
                <c:pt idx="1">
                  <c:v>0.42</c:v>
                </c:pt>
                <c:pt idx="2">
                  <c:v>0.31</c:v>
                </c:pt>
                <c:pt idx="3">
                  <c:v>0.45</c:v>
                </c:pt>
                <c:pt idx="4">
                  <c:v>0.5</c:v>
                </c:pt>
                <c:pt idx="5">
                  <c:v>0.51</c:v>
                </c:pt>
                <c:pt idx="6">
                  <c:v>0.53</c:v>
                </c:pt>
                <c:pt idx="7">
                  <c:v>0.57999999999999996</c:v>
                </c:pt>
                <c:pt idx="8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B-4DB3-97B2-C8B5B22DCF3A}"/>
            </c:ext>
          </c:extLst>
        </c:ser>
        <c:ser>
          <c:idx val="7"/>
          <c:order val="4"/>
          <c:tx>
            <c:strRef>
              <c:f>Sheet1!$A$9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  <c:pt idx="0">
                  <c:v>0.45</c:v>
                </c:pt>
                <c:pt idx="1">
                  <c:v>0.41</c:v>
                </c:pt>
                <c:pt idx="2">
                  <c:v>0.28000000000000003</c:v>
                </c:pt>
                <c:pt idx="3">
                  <c:v>0.44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0.63</c:v>
                </c:pt>
                <c:pt idx="9">
                  <c:v>0.65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D3B-4DB3-97B2-C8B5B22DCF3A}"/>
            </c:ext>
          </c:extLst>
        </c:ser>
        <c:ser>
          <c:idx val="9"/>
          <c:order val="5"/>
          <c:tx>
            <c:strRef>
              <c:f>Sheet1!$A$10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 cap="rnd">
                <a:solidFill>
                  <a:srgbClr val="00B05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38100" cap="rnd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00B050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0D3B-4DB3-97B2-C8B5B22DCF3A}"/>
              </c:ext>
            </c:extLst>
          </c:dPt>
          <c:val>
            <c:numRef>
              <c:f>Sheet1!$B$10:$L$10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1.6</c:v>
                </c:pt>
                <c:pt idx="3">
                  <c:v>2.1</c:v>
                </c:pt>
                <c:pt idx="4">
                  <c:v>2.6</c:v>
                </c:pt>
                <c:pt idx="5">
                  <c:v>3.1</c:v>
                </c:pt>
                <c:pt idx="6">
                  <c:v>3.8</c:v>
                </c:pt>
                <c:pt idx="7">
                  <c:v>4.45</c:v>
                </c:pt>
                <c:pt idx="8">
                  <c:v>5.0999999999999996</c:v>
                </c:pt>
                <c:pt idx="9">
                  <c:v>5.6</c:v>
                </c:pt>
                <c:pt idx="10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D3B-4DB3-97B2-C8B5B22DC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0"/>
        <c:lblAlgn val="ctr"/>
        <c:lblOffset val="100"/>
        <c:tickLblSkip val="1"/>
        <c:noMultiLvlLbl val="0"/>
      </c:catAx>
      <c:valAx>
        <c:axId val="558563512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3.7</c:v>
                </c:pt>
                <c:pt idx="7">
                  <c:v>4.4000000000000004</c:v>
                </c:pt>
                <c:pt idx="8">
                  <c:v>5</c:v>
                </c:pt>
                <c:pt idx="9">
                  <c:v>5.6</c:v>
                </c:pt>
                <c:pt idx="10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B-4DB3-97B2-C8B5B22DCF3A}"/>
            </c:ext>
          </c:extLst>
        </c:ser>
        <c:ser>
          <c:idx val="3"/>
          <c:order val="1"/>
          <c:tx>
            <c:strRef>
              <c:f>Sheet1!$A$5</c:f>
              <c:strCache>
                <c:ptCount val="1"/>
                <c:pt idx="0">
                  <c:v>BR-M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Sheet1!$B$5:$L$5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0.6</c:v>
                </c:pt>
                <c:pt idx="2">
                  <c:v>0.65</c:v>
                </c:pt>
                <c:pt idx="3">
                  <c:v>0.8</c:v>
                </c:pt>
                <c:pt idx="4">
                  <c:v>1.5</c:v>
                </c:pt>
                <c:pt idx="5">
                  <c:v>1.8</c:v>
                </c:pt>
                <c:pt idx="6">
                  <c:v>2.1</c:v>
                </c:pt>
                <c:pt idx="7">
                  <c:v>2.5</c:v>
                </c:pt>
                <c:pt idx="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3B-4DB3-97B2-C8B5B22DCF3A}"/>
            </c:ext>
          </c:extLst>
        </c:ser>
        <c:ser>
          <c:idx val="4"/>
          <c:order val="2"/>
          <c:tx>
            <c:strRef>
              <c:f>Sheet1!$A$6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Sheet1!$B$6:$L$6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0.78</c:v>
                </c:pt>
                <c:pt idx="4">
                  <c:v>1.1000000000000001</c:v>
                </c:pt>
                <c:pt idx="5">
                  <c:v>1.8</c:v>
                </c:pt>
                <c:pt idx="6">
                  <c:v>2</c:v>
                </c:pt>
                <c:pt idx="7">
                  <c:v>2.35</c:v>
                </c:pt>
                <c:pt idx="8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3B-4DB3-97B2-C8B5B22DCF3A}"/>
            </c:ext>
          </c:extLst>
        </c:ser>
        <c:ser>
          <c:idx val="5"/>
          <c:order val="3"/>
          <c:tx>
            <c:strRef>
              <c:f>Sheet1!$A$7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0.78</c:v>
                </c:pt>
                <c:pt idx="4">
                  <c:v>0.95</c:v>
                </c:pt>
                <c:pt idx="5">
                  <c:v>1.2</c:v>
                </c:pt>
                <c:pt idx="6">
                  <c:v>1.5</c:v>
                </c:pt>
                <c:pt idx="7">
                  <c:v>1.7</c:v>
                </c:pt>
                <c:pt idx="9">
                  <c:v>2.5</c:v>
                </c:pt>
                <c:pt idx="10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3B-4DB3-97B2-C8B5B22DCF3A}"/>
            </c:ext>
          </c:extLst>
        </c:ser>
        <c:ser>
          <c:idx val="6"/>
          <c:order val="4"/>
          <c:tx>
            <c:strRef>
              <c:f>Sheet1!$A$8</c:f>
              <c:strCache>
                <c:ptCount val="1"/>
                <c:pt idx="0">
                  <c:v>BR-G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0.45</c:v>
                </c:pt>
                <c:pt idx="1">
                  <c:v>0.42</c:v>
                </c:pt>
                <c:pt idx="2">
                  <c:v>0.31</c:v>
                </c:pt>
                <c:pt idx="3">
                  <c:v>0.45</c:v>
                </c:pt>
                <c:pt idx="4">
                  <c:v>0.5</c:v>
                </c:pt>
                <c:pt idx="5">
                  <c:v>0.51</c:v>
                </c:pt>
                <c:pt idx="6">
                  <c:v>0.53</c:v>
                </c:pt>
                <c:pt idx="7">
                  <c:v>0.57999999999999996</c:v>
                </c:pt>
                <c:pt idx="8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B-4DB3-97B2-C8B5B22DCF3A}"/>
            </c:ext>
          </c:extLst>
        </c:ser>
        <c:ser>
          <c:idx val="7"/>
          <c:order val="5"/>
          <c:tx>
            <c:strRef>
              <c:f>Sheet1!$A$9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  <c:pt idx="0">
                  <c:v>0.45</c:v>
                </c:pt>
                <c:pt idx="1">
                  <c:v>0.41</c:v>
                </c:pt>
                <c:pt idx="2">
                  <c:v>0.28000000000000003</c:v>
                </c:pt>
                <c:pt idx="3">
                  <c:v>0.44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0.63</c:v>
                </c:pt>
                <c:pt idx="9">
                  <c:v>0.65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D3B-4DB3-97B2-C8B5B22DCF3A}"/>
            </c:ext>
          </c:extLst>
        </c:ser>
        <c:ser>
          <c:idx val="9"/>
          <c:order val="6"/>
          <c:tx>
            <c:strRef>
              <c:f>Sheet1!$A$10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 cap="rnd">
                <a:solidFill>
                  <a:srgbClr val="00B05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38100" cap="rnd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00B050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0D3B-4DB3-97B2-C8B5B22DCF3A}"/>
              </c:ext>
            </c:extLst>
          </c:dPt>
          <c:val>
            <c:numRef>
              <c:f>Sheet1!$B$10:$L$10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1.6</c:v>
                </c:pt>
                <c:pt idx="3">
                  <c:v>2.1</c:v>
                </c:pt>
                <c:pt idx="4">
                  <c:v>2.6</c:v>
                </c:pt>
                <c:pt idx="5">
                  <c:v>3.1</c:v>
                </c:pt>
                <c:pt idx="6">
                  <c:v>3.8</c:v>
                </c:pt>
                <c:pt idx="7">
                  <c:v>4.45</c:v>
                </c:pt>
                <c:pt idx="8">
                  <c:v>5.0999999999999996</c:v>
                </c:pt>
                <c:pt idx="9">
                  <c:v>5.6</c:v>
                </c:pt>
                <c:pt idx="10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D3B-4DB3-97B2-C8B5B22DC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0"/>
        <c:lblAlgn val="ctr"/>
        <c:lblOffset val="100"/>
        <c:tickLblSkip val="1"/>
        <c:noMultiLvlLbl val="0"/>
      </c:catAx>
      <c:valAx>
        <c:axId val="558563512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3.7</c:v>
                </c:pt>
                <c:pt idx="7">
                  <c:v>4.4000000000000004</c:v>
                </c:pt>
                <c:pt idx="8">
                  <c:v>5</c:v>
                </c:pt>
                <c:pt idx="9">
                  <c:v>5.6</c:v>
                </c:pt>
                <c:pt idx="10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B-4DB3-97B2-C8B5B22DCF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CR-75</c:v>
                </c:pt>
              </c:strCache>
            </c:strRef>
          </c:tx>
          <c:spPr>
            <a:ln w="381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val>
            <c:numRef>
              <c:f>Sheet1!$B$3:$L$3</c:f>
              <c:numCache>
                <c:formatCode>General</c:formatCode>
                <c:ptCount val="11"/>
                <c:pt idx="0">
                  <c:v>0.5</c:v>
                </c:pt>
                <c:pt idx="1">
                  <c:v>0.75</c:v>
                </c:pt>
                <c:pt idx="2">
                  <c:v>1.1000000000000001</c:v>
                </c:pt>
                <c:pt idx="3">
                  <c:v>1.5</c:v>
                </c:pt>
                <c:pt idx="4">
                  <c:v>1.9</c:v>
                </c:pt>
                <c:pt idx="5">
                  <c:v>2.25</c:v>
                </c:pt>
                <c:pt idx="6">
                  <c:v>2.75</c:v>
                </c:pt>
                <c:pt idx="7">
                  <c:v>3.2</c:v>
                </c:pt>
                <c:pt idx="8">
                  <c:v>3.75</c:v>
                </c:pt>
                <c:pt idx="9">
                  <c:v>4.3</c:v>
                </c:pt>
                <c:pt idx="10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3B-4DB3-97B2-C8B5B22DCF3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CR-62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val>
            <c:numRef>
              <c:f>Sheet1!$B$4:$L$4</c:f>
              <c:numCache>
                <c:formatCode>General</c:formatCode>
                <c:ptCount val="11"/>
                <c:pt idx="0">
                  <c:v>0.5</c:v>
                </c:pt>
                <c:pt idx="1">
                  <c:v>0.75</c:v>
                </c:pt>
                <c:pt idx="2">
                  <c:v>1.1000000000000001</c:v>
                </c:pt>
                <c:pt idx="3">
                  <c:v>1.5</c:v>
                </c:pt>
                <c:pt idx="4">
                  <c:v>2.0499999999999998</c:v>
                </c:pt>
                <c:pt idx="5">
                  <c:v>2.2999999999999998</c:v>
                </c:pt>
                <c:pt idx="6">
                  <c:v>2.7</c:v>
                </c:pt>
                <c:pt idx="7">
                  <c:v>3.1</c:v>
                </c:pt>
                <c:pt idx="8">
                  <c:v>3.75</c:v>
                </c:pt>
                <c:pt idx="9">
                  <c:v>4.25</c:v>
                </c:pt>
                <c:pt idx="10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3B-4DB3-97B2-C8B5B22DCF3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BR-M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Sheet1!$B$5:$L$5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0.6</c:v>
                </c:pt>
                <c:pt idx="2">
                  <c:v>0.65</c:v>
                </c:pt>
                <c:pt idx="3">
                  <c:v>0.8</c:v>
                </c:pt>
                <c:pt idx="4">
                  <c:v>1.5</c:v>
                </c:pt>
                <c:pt idx="5">
                  <c:v>1.8</c:v>
                </c:pt>
                <c:pt idx="6">
                  <c:v>2.1</c:v>
                </c:pt>
                <c:pt idx="7">
                  <c:v>2.5</c:v>
                </c:pt>
                <c:pt idx="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3B-4DB3-97B2-C8B5B22DCF3A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Sheet1!$B$6:$L$6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0.78</c:v>
                </c:pt>
                <c:pt idx="4">
                  <c:v>1.1000000000000001</c:v>
                </c:pt>
                <c:pt idx="5">
                  <c:v>1.8</c:v>
                </c:pt>
                <c:pt idx="6">
                  <c:v>2</c:v>
                </c:pt>
                <c:pt idx="7">
                  <c:v>2.35</c:v>
                </c:pt>
                <c:pt idx="8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3B-4DB3-97B2-C8B5B22DCF3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rgbClr val="993300"/>
              </a:solidFill>
              <a:ln w="38100">
                <a:solidFill>
                  <a:srgbClr val="993300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0.78</c:v>
                </c:pt>
                <c:pt idx="4">
                  <c:v>0.95</c:v>
                </c:pt>
                <c:pt idx="5">
                  <c:v>1.2</c:v>
                </c:pt>
                <c:pt idx="6">
                  <c:v>1.5</c:v>
                </c:pt>
                <c:pt idx="7">
                  <c:v>1.7</c:v>
                </c:pt>
                <c:pt idx="9">
                  <c:v>2.5</c:v>
                </c:pt>
                <c:pt idx="10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3B-4DB3-97B2-C8B5B22DCF3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BR-G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0.45</c:v>
                </c:pt>
                <c:pt idx="1">
                  <c:v>0.42</c:v>
                </c:pt>
                <c:pt idx="2">
                  <c:v>0.31</c:v>
                </c:pt>
                <c:pt idx="3">
                  <c:v>0.45</c:v>
                </c:pt>
                <c:pt idx="4">
                  <c:v>0.5</c:v>
                </c:pt>
                <c:pt idx="5">
                  <c:v>0.51</c:v>
                </c:pt>
                <c:pt idx="6">
                  <c:v>0.53</c:v>
                </c:pt>
                <c:pt idx="7">
                  <c:v>0.57999999999999996</c:v>
                </c:pt>
                <c:pt idx="8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B-4DB3-97B2-C8B5B22DCF3A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  <c:pt idx="0">
                  <c:v>0.45</c:v>
                </c:pt>
                <c:pt idx="1">
                  <c:v>0.41</c:v>
                </c:pt>
                <c:pt idx="2">
                  <c:v>0.28000000000000003</c:v>
                </c:pt>
                <c:pt idx="3">
                  <c:v>0.44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0.63</c:v>
                </c:pt>
                <c:pt idx="9">
                  <c:v>0.65</c:v>
                </c:pt>
                <c:pt idx="1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D3B-4DB3-97B2-C8B5B22DCF3A}"/>
            </c:ext>
          </c:extLst>
        </c:ser>
        <c:ser>
          <c:idx val="9"/>
          <c:order val="8"/>
          <c:tx>
            <c:strRef>
              <c:f>Sheet1!$A$10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 cap="rnd">
                <a:solidFill>
                  <a:srgbClr val="00B05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38100" cap="rnd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00B050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0D3B-4DB3-97B2-C8B5B22DCF3A}"/>
              </c:ext>
            </c:extLst>
          </c:dPt>
          <c:val>
            <c:numRef>
              <c:f>Sheet1!$B$10:$L$10</c:f>
              <c:numCache>
                <c:formatCode>General</c:formatCode>
                <c:ptCount val="11"/>
                <c:pt idx="0">
                  <c:v>0.4</c:v>
                </c:pt>
                <c:pt idx="1">
                  <c:v>0.9</c:v>
                </c:pt>
                <c:pt idx="2">
                  <c:v>1.6</c:v>
                </c:pt>
                <c:pt idx="3">
                  <c:v>2.1</c:v>
                </c:pt>
                <c:pt idx="4">
                  <c:v>2.6</c:v>
                </c:pt>
                <c:pt idx="5">
                  <c:v>3.1</c:v>
                </c:pt>
                <c:pt idx="6">
                  <c:v>3.8</c:v>
                </c:pt>
                <c:pt idx="7">
                  <c:v>4.45</c:v>
                </c:pt>
                <c:pt idx="8">
                  <c:v>5.0999999999999996</c:v>
                </c:pt>
                <c:pt idx="9">
                  <c:v>5.6</c:v>
                </c:pt>
                <c:pt idx="10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D3B-4DB3-97B2-C8B5B22DC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0"/>
        <c:lblAlgn val="ctr"/>
        <c:lblOffset val="100"/>
        <c:tickLblSkip val="1"/>
        <c:noMultiLvlLbl val="0"/>
      </c:catAx>
      <c:valAx>
        <c:axId val="558563512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0.6</c:v>
                </c:pt>
                <c:pt idx="1">
                  <c:v>1.1000000000000001</c:v>
                </c:pt>
                <c:pt idx="2">
                  <c:v>1.8</c:v>
                </c:pt>
                <c:pt idx="3">
                  <c:v>2.2999999999999998</c:v>
                </c:pt>
                <c:pt idx="4">
                  <c:v>2.8</c:v>
                </c:pt>
                <c:pt idx="5">
                  <c:v>3.5</c:v>
                </c:pt>
                <c:pt idx="6">
                  <c:v>4</c:v>
                </c:pt>
                <c:pt idx="7">
                  <c:v>4.8</c:v>
                </c:pt>
                <c:pt idx="8">
                  <c:v>5.7</c:v>
                </c:pt>
                <c:pt idx="9">
                  <c:v>6.5</c:v>
                </c:pt>
                <c:pt idx="10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C0-4C9E-89F5-3D7B2FAA5DE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Sheet1!$B$3:$L$3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0.8</c:v>
                </c:pt>
                <c:pt idx="2">
                  <c:v>1.3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3.1</c:v>
                </c:pt>
                <c:pt idx="7">
                  <c:v>3.7</c:v>
                </c:pt>
                <c:pt idx="8">
                  <c:v>4.3</c:v>
                </c:pt>
                <c:pt idx="9">
                  <c:v>4.8</c:v>
                </c:pt>
                <c:pt idx="10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C0-4C9E-89F5-3D7B2FAA5DE9}"/>
            </c:ext>
          </c:extLst>
        </c:ser>
        <c:ser>
          <c:idx val="7"/>
          <c:order val="2"/>
          <c:tx>
            <c:strRef>
              <c:f>Sheet1!$A$9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C0-4C9E-89F5-3D7B2FAA5DE9}"/>
            </c:ext>
          </c:extLst>
        </c:ser>
        <c:ser>
          <c:idx val="8"/>
          <c:order val="3"/>
          <c:tx>
            <c:strRef>
              <c:f>Sheet1!$A$10</c:f>
              <c:strCache>
                <c:ptCount val="1"/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diamond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Sheet1!$B$10:$L$10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C0-4C9E-89F5-3D7B2FAA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0.6</c:v>
                </c:pt>
                <c:pt idx="1">
                  <c:v>1.1000000000000001</c:v>
                </c:pt>
                <c:pt idx="2">
                  <c:v>1.8</c:v>
                </c:pt>
                <c:pt idx="3">
                  <c:v>2.2999999999999998</c:v>
                </c:pt>
                <c:pt idx="4">
                  <c:v>2.8</c:v>
                </c:pt>
                <c:pt idx="5">
                  <c:v>3.5</c:v>
                </c:pt>
                <c:pt idx="6">
                  <c:v>4</c:v>
                </c:pt>
                <c:pt idx="7">
                  <c:v>4.8</c:v>
                </c:pt>
                <c:pt idx="8">
                  <c:v>5.7</c:v>
                </c:pt>
                <c:pt idx="9">
                  <c:v>6.5</c:v>
                </c:pt>
                <c:pt idx="10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C0-4C9E-89F5-3D7B2FAA5DE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Sheet1!$B$3:$L$3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0.8</c:v>
                </c:pt>
                <c:pt idx="2">
                  <c:v>1.3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3.1</c:v>
                </c:pt>
                <c:pt idx="7">
                  <c:v>3.7</c:v>
                </c:pt>
                <c:pt idx="8">
                  <c:v>4.3</c:v>
                </c:pt>
                <c:pt idx="9">
                  <c:v>4.8</c:v>
                </c:pt>
                <c:pt idx="10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C0-4C9E-89F5-3D7B2FAA5DE9}"/>
            </c:ext>
          </c:extLst>
        </c:ser>
        <c:ser>
          <c:idx val="5"/>
          <c:order val="2"/>
          <c:tx>
            <c:strRef>
              <c:f>Sheet1!$A$7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0.45</c:v>
                </c:pt>
                <c:pt idx="3">
                  <c:v>0.45</c:v>
                </c:pt>
                <c:pt idx="4">
                  <c:v>0.45</c:v>
                </c:pt>
                <c:pt idx="5">
                  <c:v>0.4</c:v>
                </c:pt>
                <c:pt idx="6">
                  <c:v>0.4</c:v>
                </c:pt>
                <c:pt idx="7">
                  <c:v>0.4</c:v>
                </c:pt>
                <c:pt idx="8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C0-4C9E-89F5-3D7B2FAA5DE9}"/>
            </c:ext>
          </c:extLst>
        </c:ser>
        <c:ser>
          <c:idx val="6"/>
          <c:order val="3"/>
          <c:tx>
            <c:strRef>
              <c:f>Sheet1!$A$8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6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0.45</c:v>
                </c:pt>
                <c:pt idx="5">
                  <c:v>0.45</c:v>
                </c:pt>
                <c:pt idx="6">
                  <c:v>0.5</c:v>
                </c:pt>
                <c:pt idx="7">
                  <c:v>0.6</c:v>
                </c:pt>
                <c:pt idx="9">
                  <c:v>0.8</c:v>
                </c:pt>
                <c:pt idx="10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C0-4C9E-89F5-3D7B2FAA5DE9}"/>
            </c:ext>
          </c:extLst>
        </c:ser>
        <c:ser>
          <c:idx val="7"/>
          <c:order val="4"/>
          <c:tx>
            <c:strRef>
              <c:f>Sheet1!$A$9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C0-4C9E-89F5-3D7B2FAA5DE9}"/>
            </c:ext>
          </c:extLst>
        </c:ser>
        <c:ser>
          <c:idx val="8"/>
          <c:order val="5"/>
          <c:tx>
            <c:strRef>
              <c:f>Sheet1!$A$10</c:f>
              <c:strCache>
                <c:ptCount val="1"/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diamond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Sheet1!$B$10:$L$10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C0-4C9E-89F5-3D7B2FAA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0.6</c:v>
                </c:pt>
                <c:pt idx="1">
                  <c:v>1.1000000000000001</c:v>
                </c:pt>
                <c:pt idx="2">
                  <c:v>1.8</c:v>
                </c:pt>
                <c:pt idx="3">
                  <c:v>2.2999999999999998</c:v>
                </c:pt>
                <c:pt idx="4">
                  <c:v>2.8</c:v>
                </c:pt>
                <c:pt idx="5">
                  <c:v>3.5</c:v>
                </c:pt>
                <c:pt idx="6">
                  <c:v>4</c:v>
                </c:pt>
                <c:pt idx="7">
                  <c:v>4.8</c:v>
                </c:pt>
                <c:pt idx="8">
                  <c:v>5.7</c:v>
                </c:pt>
                <c:pt idx="9">
                  <c:v>6.5</c:v>
                </c:pt>
                <c:pt idx="10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C0-4C9E-89F5-3D7B2FAA5DE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Sheet1!$B$3:$L$3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0.8</c:v>
                </c:pt>
                <c:pt idx="2">
                  <c:v>1.3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3.1</c:v>
                </c:pt>
                <c:pt idx="7">
                  <c:v>3.7</c:v>
                </c:pt>
                <c:pt idx="8">
                  <c:v>4.3</c:v>
                </c:pt>
                <c:pt idx="9">
                  <c:v>4.8</c:v>
                </c:pt>
                <c:pt idx="10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C0-4C9E-89F5-3D7B2FAA5DE9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Sheet1!$B$5:$L$5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0.7</c:v>
                </c:pt>
                <c:pt idx="3">
                  <c:v>0.8</c:v>
                </c:pt>
                <c:pt idx="4">
                  <c:v>0.8</c:v>
                </c:pt>
                <c:pt idx="5">
                  <c:v>1.2</c:v>
                </c:pt>
                <c:pt idx="6">
                  <c:v>1.5</c:v>
                </c:pt>
                <c:pt idx="7">
                  <c:v>2</c:v>
                </c:pt>
                <c:pt idx="8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C0-4C9E-89F5-3D7B2FAA5DE9}"/>
            </c:ext>
          </c:extLst>
        </c:ser>
        <c:ser>
          <c:idx val="4"/>
          <c:order val="3"/>
          <c:tx>
            <c:strRef>
              <c:f>Sheet1!$A$6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6"/>
            <c:spPr>
              <a:solidFill>
                <a:srgbClr val="993300"/>
              </a:solidFill>
              <a:ln w="38100" cap="sq">
                <a:solidFill>
                  <a:schemeClr val="tx1"/>
                </a:solidFill>
              </a:ln>
              <a:effectLst/>
            </c:spPr>
          </c:marker>
          <c:val>
            <c:numRef>
              <c:f>Sheet1!$B$6:$L$6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1.2</c:v>
                </c:pt>
                <c:pt idx="7">
                  <c:v>1.6</c:v>
                </c:pt>
                <c:pt idx="9">
                  <c:v>2.4</c:v>
                </c:pt>
                <c:pt idx="10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C0-4C9E-89F5-3D7B2FAA5DE9}"/>
            </c:ext>
          </c:extLst>
        </c:ser>
        <c:ser>
          <c:idx val="5"/>
          <c:order val="4"/>
          <c:tx>
            <c:strRef>
              <c:f>Sheet1!$A$7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0.45</c:v>
                </c:pt>
                <c:pt idx="3">
                  <c:v>0.45</c:v>
                </c:pt>
                <c:pt idx="4">
                  <c:v>0.45</c:v>
                </c:pt>
                <c:pt idx="5">
                  <c:v>0.4</c:v>
                </c:pt>
                <c:pt idx="6">
                  <c:v>0.4</c:v>
                </c:pt>
                <c:pt idx="7">
                  <c:v>0.4</c:v>
                </c:pt>
                <c:pt idx="8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C0-4C9E-89F5-3D7B2FAA5DE9}"/>
            </c:ext>
          </c:extLst>
        </c:ser>
        <c:ser>
          <c:idx val="6"/>
          <c:order val="5"/>
          <c:tx>
            <c:strRef>
              <c:f>Sheet1!$A$8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6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0.45</c:v>
                </c:pt>
                <c:pt idx="5">
                  <c:v>0.45</c:v>
                </c:pt>
                <c:pt idx="6">
                  <c:v>0.5</c:v>
                </c:pt>
                <c:pt idx="7">
                  <c:v>0.6</c:v>
                </c:pt>
                <c:pt idx="9">
                  <c:v>0.8</c:v>
                </c:pt>
                <c:pt idx="10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C0-4C9E-89F5-3D7B2FAA5DE9}"/>
            </c:ext>
          </c:extLst>
        </c:ser>
        <c:ser>
          <c:idx val="7"/>
          <c:order val="6"/>
          <c:tx>
            <c:strRef>
              <c:f>Sheet1!$A$9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C0-4C9E-89F5-3D7B2FAA5DE9}"/>
            </c:ext>
          </c:extLst>
        </c:ser>
        <c:ser>
          <c:idx val="8"/>
          <c:order val="7"/>
          <c:tx>
            <c:strRef>
              <c:f>Sheet1!$A$10</c:f>
              <c:strCache>
                <c:ptCount val="1"/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diamond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Sheet1!$B$10:$L$10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C0-4C9E-89F5-3D7B2FAA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648293963254"/>
          <c:y val="5.0925925925925923E-2"/>
          <c:w val="0.84730796150481191"/>
          <c:h val="0.7571828521434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P-BR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Sheet1!$B$2:$L$2</c:f>
              <c:numCache>
                <c:formatCode>General</c:formatCode>
                <c:ptCount val="11"/>
                <c:pt idx="0">
                  <c:v>0.6</c:v>
                </c:pt>
                <c:pt idx="1">
                  <c:v>1.1000000000000001</c:v>
                </c:pt>
                <c:pt idx="2">
                  <c:v>1.8</c:v>
                </c:pt>
                <c:pt idx="3">
                  <c:v>2.2999999999999998</c:v>
                </c:pt>
                <c:pt idx="4">
                  <c:v>2.8</c:v>
                </c:pt>
                <c:pt idx="5">
                  <c:v>3.5</c:v>
                </c:pt>
                <c:pt idx="6">
                  <c:v>4</c:v>
                </c:pt>
                <c:pt idx="7">
                  <c:v>4.8</c:v>
                </c:pt>
                <c:pt idx="8">
                  <c:v>5.7</c:v>
                </c:pt>
                <c:pt idx="9">
                  <c:v>6.5</c:v>
                </c:pt>
                <c:pt idx="10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C0-4C9E-89F5-3D7B2FAA5DE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P-C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val>
            <c:numRef>
              <c:f>Sheet1!$B$3:$L$3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0.8</c:v>
                </c:pt>
                <c:pt idx="2">
                  <c:v>1.3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3.1</c:v>
                </c:pt>
                <c:pt idx="7">
                  <c:v>3.7</c:v>
                </c:pt>
                <c:pt idx="8">
                  <c:v>4.3</c:v>
                </c:pt>
                <c:pt idx="9">
                  <c:v>4.8</c:v>
                </c:pt>
                <c:pt idx="10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C0-4C9E-89F5-3D7B2FAA5DE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BR-M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Sheet1!$B$4:$L$4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0.65</c:v>
                </c:pt>
                <c:pt idx="3">
                  <c:v>0.8</c:v>
                </c:pt>
                <c:pt idx="4">
                  <c:v>1</c:v>
                </c:pt>
                <c:pt idx="5">
                  <c:v>1.8</c:v>
                </c:pt>
                <c:pt idx="6">
                  <c:v>2.2000000000000002</c:v>
                </c:pt>
                <c:pt idx="7">
                  <c:v>2.5</c:v>
                </c:pt>
                <c:pt idx="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C0-4C9E-89F5-3D7B2FAA5DE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BR-B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993300"/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Sheet1!$B$5:$L$5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0.7</c:v>
                </c:pt>
                <c:pt idx="3">
                  <c:v>0.8</c:v>
                </c:pt>
                <c:pt idx="4">
                  <c:v>0.8</c:v>
                </c:pt>
                <c:pt idx="5">
                  <c:v>1.2</c:v>
                </c:pt>
                <c:pt idx="6">
                  <c:v>1.5</c:v>
                </c:pt>
                <c:pt idx="7">
                  <c:v>2</c:v>
                </c:pt>
                <c:pt idx="8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C0-4C9E-89F5-3D7B2FAA5DE9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C-B</c:v>
                </c:pt>
              </c:strCache>
            </c:strRef>
          </c:tx>
          <c:spPr>
            <a:ln w="38100" cap="rnd">
              <a:solidFill>
                <a:srgbClr val="993300"/>
              </a:solidFill>
              <a:prstDash val="sysDot"/>
              <a:round/>
            </a:ln>
            <a:effectLst/>
          </c:spPr>
          <c:marker>
            <c:symbol val="triangle"/>
            <c:size val="6"/>
            <c:spPr>
              <a:solidFill>
                <a:srgbClr val="993300"/>
              </a:solidFill>
              <a:ln w="38100" cap="sq">
                <a:solidFill>
                  <a:schemeClr val="tx1"/>
                </a:solidFill>
              </a:ln>
              <a:effectLst/>
            </c:spPr>
          </c:marker>
          <c:val>
            <c:numRef>
              <c:f>Sheet1!$B$6:$L$6</c:f>
              <c:numCache>
                <c:formatCode>General</c:formatCode>
                <c:ptCount val="11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1.2</c:v>
                </c:pt>
                <c:pt idx="7">
                  <c:v>1.6</c:v>
                </c:pt>
                <c:pt idx="9">
                  <c:v>2.4</c:v>
                </c:pt>
                <c:pt idx="10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C0-4C9E-89F5-3D7B2FAA5DE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BR-G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Sheet1!$B$7:$L$7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0.45</c:v>
                </c:pt>
                <c:pt idx="3">
                  <c:v>0.45</c:v>
                </c:pt>
                <c:pt idx="4">
                  <c:v>0.45</c:v>
                </c:pt>
                <c:pt idx="5">
                  <c:v>0.4</c:v>
                </c:pt>
                <c:pt idx="6">
                  <c:v>0.4</c:v>
                </c:pt>
                <c:pt idx="7">
                  <c:v>0.4</c:v>
                </c:pt>
                <c:pt idx="8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C0-4C9E-89F5-3D7B2FAA5DE9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C-G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6"/>
            <c:spPr>
              <a:solidFill>
                <a:schemeClr val="bg1">
                  <a:lumMod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</c:marker>
          <c:val>
            <c:numRef>
              <c:f>Sheet1!$B$8:$L$8</c:f>
              <c:numCache>
                <c:formatCode>General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0.45</c:v>
                </c:pt>
                <c:pt idx="5">
                  <c:v>0.45</c:v>
                </c:pt>
                <c:pt idx="6">
                  <c:v>0.5</c:v>
                </c:pt>
                <c:pt idx="7">
                  <c:v>0.6</c:v>
                </c:pt>
                <c:pt idx="9">
                  <c:v>0.8</c:v>
                </c:pt>
                <c:pt idx="10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C0-4C9E-89F5-3D7B2FAA5DE9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c:spPr>
          </c:marker>
          <c:val>
            <c:numRef>
              <c:f>Sheet1!$B$9:$L$9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C0-4C9E-89F5-3D7B2FAA5DE9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diamond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prstDash val="solid"/>
              </a:ln>
              <a:effectLst/>
            </c:spPr>
          </c:marker>
          <c:val>
            <c:numRef>
              <c:f>Sheet1!$B$10:$L$10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C0-4C9E-89F5-3D7B2FAA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562528"/>
        <c:axId val="558563512"/>
      </c:lineChart>
      <c:catAx>
        <c:axId val="558562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3512"/>
        <c:crosses val="autoZero"/>
        <c:auto val="1"/>
        <c:lblAlgn val="ctr"/>
        <c:lblOffset val="100"/>
        <c:noMultiLvlLbl val="0"/>
      </c:catAx>
      <c:valAx>
        <c:axId val="55856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6252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0.43333</cdr:x>
      <cdr:y>0.04819</cdr:y>
    </cdr:from>
    <cdr:to>
      <cdr:x>0.60844</cdr:x>
      <cdr:y>0.12527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2400" y="304800"/>
          <a:ext cx="1601206" cy="48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Red Oak</a:t>
          </a:r>
        </a:p>
      </cdr:txBody>
    </cdr:sp>
  </cdr:relSizeAnchor>
  <cdr:relSizeAnchor xmlns:cdr="http://schemas.openxmlformats.org/drawingml/2006/chartDrawing">
    <cdr:from>
      <cdr:x>0.005</cdr:x>
      <cdr:y>0.19259</cdr:y>
    </cdr:from>
    <cdr:to>
      <cdr:x>0.0814</cdr:x>
      <cdr:y>0.61598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30073" y="1506603"/>
          <a:ext cx="185178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0.41667</cdr:x>
      <cdr:y>0.86076</cdr:y>
    </cdr:from>
    <cdr:to>
      <cdr:x>0.74839</cdr:x>
      <cdr:y>0.99446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10000" y="5181600"/>
          <a:ext cx="3033248" cy="80484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0.41378</cdr:x>
      <cdr:y>0.04769</cdr:y>
    </cdr:from>
    <cdr:to>
      <cdr:x>0.58888</cdr:x>
      <cdr:y>0.12478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83925" y="126439"/>
          <a:ext cx="797222" cy="204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White Oak</a:t>
          </a:r>
        </a:p>
      </cdr:txBody>
    </cdr:sp>
  </cdr:relSizeAnchor>
  <cdr:relSizeAnchor xmlns:cdr="http://schemas.openxmlformats.org/drawingml/2006/chartDrawing">
    <cdr:from>
      <cdr:x>0.01122</cdr:x>
      <cdr:y>0.2218</cdr:y>
    </cdr:from>
    <cdr:to>
      <cdr:x>0.07517</cdr:x>
      <cdr:y>0.58677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47939" y="2018101"/>
          <a:ext cx="208582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0.88347</cdr:y>
    </cdr:from>
    <cdr:to>
      <cdr:x>0.66692</cdr:x>
      <cdr:y>0.98579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5049031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0.41667</cdr:x>
      <cdr:y>0.05634</cdr:y>
    </cdr:from>
    <cdr:to>
      <cdr:x>0.59177</cdr:x>
      <cdr:y>0.13342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0" y="304800"/>
          <a:ext cx="1601114" cy="41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/>
            <a:t>Yellow-Poplar</a:t>
          </a:r>
        </a:p>
      </cdr:txBody>
    </cdr:sp>
  </cdr:relSizeAnchor>
  <cdr:relSizeAnchor xmlns:cdr="http://schemas.openxmlformats.org/drawingml/2006/chartDrawing">
    <cdr:from>
      <cdr:x>0.01191</cdr:x>
      <cdr:y>0.21383</cdr:y>
    </cdr:from>
    <cdr:to>
      <cdr:x>0.07586</cdr:x>
      <cdr:y>0.58188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594371" y="1860095"/>
          <a:ext cx="199125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/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0.88053</cdr:y>
    </cdr:from>
    <cdr:to>
      <cdr:x>0.67639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4763869"/>
          <a:ext cx="2358338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b="1" dirty="0"/>
            <a:t>Age (Years)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0.41667</cdr:x>
      <cdr:y>0.05634</cdr:y>
    </cdr:from>
    <cdr:to>
      <cdr:x>0.59177</cdr:x>
      <cdr:y>0.13342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0" y="304800"/>
          <a:ext cx="1601114" cy="41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/>
            <a:t>Yellow-Poplar</a:t>
          </a:r>
        </a:p>
      </cdr:txBody>
    </cdr:sp>
  </cdr:relSizeAnchor>
  <cdr:relSizeAnchor xmlns:cdr="http://schemas.openxmlformats.org/drawingml/2006/chartDrawing">
    <cdr:from>
      <cdr:x>0.01191</cdr:x>
      <cdr:y>0.21383</cdr:y>
    </cdr:from>
    <cdr:to>
      <cdr:x>0.07586</cdr:x>
      <cdr:y>0.58188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594371" y="1860095"/>
          <a:ext cx="199125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/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0.88053</cdr:y>
    </cdr:from>
    <cdr:to>
      <cdr:x>0.67639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4763869"/>
          <a:ext cx="2358338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b="1" dirty="0"/>
            <a:t>Age (Years)</a:t>
          </a:r>
        </a:p>
      </cdr:txBody>
    </cdr:sp>
  </cdr:relSizeAnchor>
  <cdr:relSizeAnchor xmlns:cdr="http://schemas.openxmlformats.org/drawingml/2006/chartDrawing">
    <cdr:from>
      <cdr:x>0.15</cdr:x>
      <cdr:y>0.25</cdr:y>
    </cdr:from>
    <cdr:to>
      <cdr:x>0.39722</cdr:x>
      <cdr:y>0.48916</cdr:y>
    </cdr:to>
    <cdr:sp macro="" textlink="">
      <cdr:nvSpPr>
        <cdr:cNvPr id="5" name="TextBox 5">
          <a:extLst xmlns:a="http://schemas.openxmlformats.org/drawingml/2006/main">
            <a:ext uri="{FF2B5EF4-FFF2-40B4-BE49-F238E27FC236}">
              <a16:creationId xmlns:a16="http://schemas.microsoft.com/office/drawing/2014/main" id="{01F5E035-AFDF-45E2-A21F-956D2417DE18}"/>
            </a:ext>
          </a:extLst>
        </cdr:cNvPr>
        <cdr:cNvSpPr txBox="1"/>
      </cdr:nvSpPr>
      <cdr:spPr>
        <a:xfrm xmlns:a="http://schemas.openxmlformats.org/drawingml/2006/main">
          <a:off x="1371600" y="1447800"/>
          <a:ext cx="2260610" cy="1384995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rPr>
            <a:t>Gray vs Index</a:t>
          </a:r>
        </a:p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b="1" dirty="0">
            <a:solidFill>
              <a:prstClr val="blac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</a:endParaRPr>
        </a:p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rPr>
            <a:t>95% lower</a:t>
          </a:r>
          <a:endParaRPr kumimoji="0" lang="en-US" sz="24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0.41667</cdr:x>
      <cdr:y>0.05634</cdr:y>
    </cdr:from>
    <cdr:to>
      <cdr:x>0.59177</cdr:x>
      <cdr:y>0.13342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0" y="304800"/>
          <a:ext cx="1601114" cy="41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/>
            <a:t>Yellow-Poplar</a:t>
          </a:r>
        </a:p>
      </cdr:txBody>
    </cdr:sp>
  </cdr:relSizeAnchor>
  <cdr:relSizeAnchor xmlns:cdr="http://schemas.openxmlformats.org/drawingml/2006/chartDrawing">
    <cdr:from>
      <cdr:x>0.01191</cdr:x>
      <cdr:y>0.21383</cdr:y>
    </cdr:from>
    <cdr:to>
      <cdr:x>0.07586</cdr:x>
      <cdr:y>0.58188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594371" y="1860095"/>
          <a:ext cx="199125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/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0.88053</cdr:y>
    </cdr:from>
    <cdr:to>
      <cdr:x>0.67639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4763869"/>
          <a:ext cx="2358338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b="1" dirty="0"/>
            <a:t>Age (Years)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0.41667</cdr:x>
      <cdr:y>0.05634</cdr:y>
    </cdr:from>
    <cdr:to>
      <cdr:x>0.59177</cdr:x>
      <cdr:y>0.13342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0" y="304800"/>
          <a:ext cx="1601114" cy="41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/>
            <a:t>Yellow-Poplar</a:t>
          </a:r>
        </a:p>
      </cdr:txBody>
    </cdr:sp>
  </cdr:relSizeAnchor>
  <cdr:relSizeAnchor xmlns:cdr="http://schemas.openxmlformats.org/drawingml/2006/chartDrawing">
    <cdr:from>
      <cdr:x>0.01191</cdr:x>
      <cdr:y>0.21383</cdr:y>
    </cdr:from>
    <cdr:to>
      <cdr:x>0.07586</cdr:x>
      <cdr:y>0.58188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594371" y="1860095"/>
          <a:ext cx="199125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/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0.88053</cdr:y>
    </cdr:from>
    <cdr:to>
      <cdr:x>0.67639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4763869"/>
          <a:ext cx="2358338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b="1" dirty="0"/>
            <a:t>Age (Years)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0.41667</cdr:x>
      <cdr:y>0.05634</cdr:y>
    </cdr:from>
    <cdr:to>
      <cdr:x>0.59177</cdr:x>
      <cdr:y>0.13342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0" y="304800"/>
          <a:ext cx="1601114" cy="41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/>
            <a:t>Yellow-Poplar</a:t>
          </a:r>
        </a:p>
      </cdr:txBody>
    </cdr:sp>
  </cdr:relSizeAnchor>
  <cdr:relSizeAnchor xmlns:cdr="http://schemas.openxmlformats.org/drawingml/2006/chartDrawing">
    <cdr:from>
      <cdr:x>0.01191</cdr:x>
      <cdr:y>0.21383</cdr:y>
    </cdr:from>
    <cdr:to>
      <cdr:x>0.07586</cdr:x>
      <cdr:y>0.58188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594371" y="1860095"/>
          <a:ext cx="199125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/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0.88053</cdr:y>
    </cdr:from>
    <cdr:to>
      <cdr:x>0.67639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4763869"/>
          <a:ext cx="2358338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b="1" dirty="0"/>
            <a:t>Age (Years)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0.43333</cdr:x>
      <cdr:y>0.04819</cdr:y>
    </cdr:from>
    <cdr:to>
      <cdr:x>0.60844</cdr:x>
      <cdr:y>0.12527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2400" y="304800"/>
          <a:ext cx="1601206" cy="48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Red Oak</a:t>
          </a:r>
        </a:p>
      </cdr:txBody>
    </cdr:sp>
  </cdr:relSizeAnchor>
  <cdr:relSizeAnchor xmlns:cdr="http://schemas.openxmlformats.org/drawingml/2006/chartDrawing">
    <cdr:from>
      <cdr:x>0.005</cdr:x>
      <cdr:y>0.19259</cdr:y>
    </cdr:from>
    <cdr:to>
      <cdr:x>0.0814</cdr:x>
      <cdr:y>0.61598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30073" y="1506603"/>
          <a:ext cx="185178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0.8663</cdr:y>
    </cdr:from>
    <cdr:to>
      <cdr:x>0.7502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2865950" y="3864012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  <cdr:relSizeAnchor xmlns:cdr="http://schemas.openxmlformats.org/drawingml/2006/chartDrawing">
    <cdr:from>
      <cdr:x>0.69944</cdr:x>
      <cdr:y>0.75203</cdr:y>
    </cdr:from>
    <cdr:to>
      <cdr:x>0.85635</cdr:x>
      <cdr:y>0.75383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7000000}"/>
            </a:ext>
          </a:extLst>
        </cdr:cNvPr>
        <cdr:cNvCxnSpPr/>
      </cdr:nvCxnSpPr>
      <cdr:spPr>
        <a:xfrm xmlns:a="http://schemas.openxmlformats.org/drawingml/2006/main" flipV="1">
          <a:off x="3184525" y="1993900"/>
          <a:ext cx="714375" cy="4762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chemeClr val="bg1">
              <a:lumMod val="50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0.70572</cdr:x>
      <cdr:y>0.56881</cdr:y>
    </cdr:from>
    <cdr:to>
      <cdr:x>0.86131</cdr:x>
      <cdr:y>0.6492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9000000}"/>
            </a:ext>
          </a:extLst>
        </cdr:cNvPr>
        <cdr:cNvCxnSpPr/>
      </cdr:nvCxnSpPr>
      <cdr:spPr>
        <a:xfrm xmlns:a="http://schemas.openxmlformats.org/drawingml/2006/main" flipV="1">
          <a:off x="3213100" y="1508125"/>
          <a:ext cx="708422" cy="213121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rgbClr val="9933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0.84167</cdr:x>
      <cdr:y>0.61728</cdr:y>
    </cdr:from>
    <cdr:to>
      <cdr:x>0.99167</cdr:x>
      <cdr:y>0.722</cdr:y>
    </cdr:to>
    <cdr:sp macro="" textlink="">
      <cdr:nvSpPr>
        <cdr:cNvPr id="7" name="TextBox 4">
          <a:extLst xmlns:a="http://schemas.openxmlformats.org/drawingml/2006/main">
            <a:ext uri="{FF2B5EF4-FFF2-40B4-BE49-F238E27FC236}">
              <a16:creationId xmlns:a16="http://schemas.microsoft.com/office/drawing/2014/main" id="{75FCF582-0967-4E62-892F-F3124A578F66}"/>
            </a:ext>
          </a:extLst>
        </cdr:cNvPr>
        <cdr:cNvSpPr txBox="1"/>
      </cdr:nvSpPr>
      <cdr:spPr>
        <a:xfrm xmlns:a="http://schemas.openxmlformats.org/drawingml/2006/main">
          <a:off x="7696200" y="3810000"/>
          <a:ext cx="13716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rPr>
            <a:t>Gray – CY</a:t>
          </a:r>
        </a:p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rPr>
            <a:t>Gray – BR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0.43333</cdr:x>
      <cdr:y>0.04819</cdr:y>
    </cdr:from>
    <cdr:to>
      <cdr:x>0.60844</cdr:x>
      <cdr:y>0.12527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2400" y="304800"/>
          <a:ext cx="1601206" cy="48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Red Oak</a:t>
          </a:r>
        </a:p>
      </cdr:txBody>
    </cdr:sp>
  </cdr:relSizeAnchor>
  <cdr:relSizeAnchor xmlns:cdr="http://schemas.openxmlformats.org/drawingml/2006/chartDrawing">
    <cdr:from>
      <cdr:x>0.005</cdr:x>
      <cdr:y>0.19259</cdr:y>
    </cdr:from>
    <cdr:to>
      <cdr:x>0.0814</cdr:x>
      <cdr:y>0.61598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30073" y="1506603"/>
          <a:ext cx="185178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0.8663</cdr:y>
    </cdr:from>
    <cdr:to>
      <cdr:x>0.7502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2865950" y="3864012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  <cdr:relSizeAnchor xmlns:cdr="http://schemas.openxmlformats.org/drawingml/2006/chartDrawing">
    <cdr:from>
      <cdr:x>0.69944</cdr:x>
      <cdr:y>0.75203</cdr:y>
    </cdr:from>
    <cdr:to>
      <cdr:x>0.85635</cdr:x>
      <cdr:y>0.75383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7000000}"/>
            </a:ext>
          </a:extLst>
        </cdr:cNvPr>
        <cdr:cNvCxnSpPr/>
      </cdr:nvCxnSpPr>
      <cdr:spPr>
        <a:xfrm xmlns:a="http://schemas.openxmlformats.org/drawingml/2006/main" flipV="1">
          <a:off x="3184525" y="1993900"/>
          <a:ext cx="714375" cy="4762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chemeClr val="bg1">
              <a:lumMod val="50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0.43333</cdr:x>
      <cdr:y>0.04819</cdr:y>
    </cdr:from>
    <cdr:to>
      <cdr:x>0.60844</cdr:x>
      <cdr:y>0.12527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2400" y="304800"/>
          <a:ext cx="1601206" cy="48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Red Oak</a:t>
          </a:r>
        </a:p>
      </cdr:txBody>
    </cdr:sp>
  </cdr:relSizeAnchor>
  <cdr:relSizeAnchor xmlns:cdr="http://schemas.openxmlformats.org/drawingml/2006/chartDrawing">
    <cdr:from>
      <cdr:x>0.005</cdr:x>
      <cdr:y>0.19259</cdr:y>
    </cdr:from>
    <cdr:to>
      <cdr:x>0.0814</cdr:x>
      <cdr:y>0.61598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30073" y="1506603"/>
          <a:ext cx="185178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0.8663</cdr:y>
    </cdr:from>
    <cdr:to>
      <cdr:x>0.7502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2865950" y="3864012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  <cdr:relSizeAnchor xmlns:cdr="http://schemas.openxmlformats.org/drawingml/2006/chartDrawing">
    <cdr:from>
      <cdr:x>0.69944</cdr:x>
      <cdr:y>0.75203</cdr:y>
    </cdr:from>
    <cdr:to>
      <cdr:x>0.85635</cdr:x>
      <cdr:y>0.75383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7000000}"/>
            </a:ext>
          </a:extLst>
        </cdr:cNvPr>
        <cdr:cNvCxnSpPr/>
      </cdr:nvCxnSpPr>
      <cdr:spPr>
        <a:xfrm xmlns:a="http://schemas.openxmlformats.org/drawingml/2006/main" flipV="1">
          <a:off x="3184525" y="1993900"/>
          <a:ext cx="714375" cy="4762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chemeClr val="bg1">
              <a:lumMod val="50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0.70572</cdr:x>
      <cdr:y>0.56881</cdr:y>
    </cdr:from>
    <cdr:to>
      <cdr:x>0.86131</cdr:x>
      <cdr:y>0.6492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9000000}"/>
            </a:ext>
          </a:extLst>
        </cdr:cNvPr>
        <cdr:cNvCxnSpPr/>
      </cdr:nvCxnSpPr>
      <cdr:spPr>
        <a:xfrm xmlns:a="http://schemas.openxmlformats.org/drawingml/2006/main" flipV="1">
          <a:off x="3213100" y="1508125"/>
          <a:ext cx="708422" cy="213121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rgbClr val="9933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0.84167</cdr:x>
      <cdr:y>0.61728</cdr:y>
    </cdr:from>
    <cdr:to>
      <cdr:x>0.99167</cdr:x>
      <cdr:y>0.722</cdr:y>
    </cdr:to>
    <cdr:sp macro="" textlink="">
      <cdr:nvSpPr>
        <cdr:cNvPr id="7" name="TextBox 4">
          <a:extLst xmlns:a="http://schemas.openxmlformats.org/drawingml/2006/main">
            <a:ext uri="{FF2B5EF4-FFF2-40B4-BE49-F238E27FC236}">
              <a16:creationId xmlns:a16="http://schemas.microsoft.com/office/drawing/2014/main" id="{75FCF582-0967-4E62-892F-F3124A578F66}"/>
            </a:ext>
          </a:extLst>
        </cdr:cNvPr>
        <cdr:cNvSpPr txBox="1"/>
      </cdr:nvSpPr>
      <cdr:spPr>
        <a:xfrm xmlns:a="http://schemas.openxmlformats.org/drawingml/2006/main">
          <a:off x="7696200" y="3810000"/>
          <a:ext cx="13716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rPr>
            <a:t>Gray – CY</a:t>
          </a:r>
        </a:p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rPr>
            <a:t>Gray – BR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0.43333</cdr:x>
      <cdr:y>0.04819</cdr:y>
    </cdr:from>
    <cdr:to>
      <cdr:x>0.60844</cdr:x>
      <cdr:y>0.12527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2400" y="304800"/>
          <a:ext cx="1601206" cy="48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Red Oak</a:t>
          </a:r>
        </a:p>
      </cdr:txBody>
    </cdr:sp>
  </cdr:relSizeAnchor>
  <cdr:relSizeAnchor xmlns:cdr="http://schemas.openxmlformats.org/drawingml/2006/chartDrawing">
    <cdr:from>
      <cdr:x>0.005</cdr:x>
      <cdr:y>0.19259</cdr:y>
    </cdr:from>
    <cdr:to>
      <cdr:x>0.0814</cdr:x>
      <cdr:y>0.61598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30073" y="1506603"/>
          <a:ext cx="185178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0.8663</cdr:y>
    </cdr:from>
    <cdr:to>
      <cdr:x>0.7502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2865950" y="3864012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  <cdr:relSizeAnchor xmlns:cdr="http://schemas.openxmlformats.org/drawingml/2006/chartDrawing">
    <cdr:from>
      <cdr:x>0.69944</cdr:x>
      <cdr:y>0.75203</cdr:y>
    </cdr:from>
    <cdr:to>
      <cdr:x>0.85635</cdr:x>
      <cdr:y>0.75383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7000000}"/>
            </a:ext>
          </a:extLst>
        </cdr:cNvPr>
        <cdr:cNvCxnSpPr/>
      </cdr:nvCxnSpPr>
      <cdr:spPr>
        <a:xfrm xmlns:a="http://schemas.openxmlformats.org/drawingml/2006/main" flipV="1">
          <a:off x="3184525" y="1993900"/>
          <a:ext cx="714375" cy="4762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chemeClr val="bg1">
              <a:lumMod val="50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0.70572</cdr:x>
      <cdr:y>0.56881</cdr:y>
    </cdr:from>
    <cdr:to>
      <cdr:x>0.86131</cdr:x>
      <cdr:y>0.6492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9000000}"/>
            </a:ext>
          </a:extLst>
        </cdr:cNvPr>
        <cdr:cNvCxnSpPr/>
      </cdr:nvCxnSpPr>
      <cdr:spPr>
        <a:xfrm xmlns:a="http://schemas.openxmlformats.org/drawingml/2006/main" flipV="1">
          <a:off x="3213100" y="1508125"/>
          <a:ext cx="708422" cy="213121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rgbClr val="9933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0.43333</cdr:x>
      <cdr:y>0.04819</cdr:y>
    </cdr:from>
    <cdr:to>
      <cdr:x>0.60844</cdr:x>
      <cdr:y>0.12527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2400" y="304800"/>
          <a:ext cx="1601206" cy="48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Red Oak</a:t>
          </a:r>
        </a:p>
      </cdr:txBody>
    </cdr:sp>
  </cdr:relSizeAnchor>
  <cdr:relSizeAnchor xmlns:cdr="http://schemas.openxmlformats.org/drawingml/2006/chartDrawing">
    <cdr:from>
      <cdr:x>0.005</cdr:x>
      <cdr:y>0.19259</cdr:y>
    </cdr:from>
    <cdr:to>
      <cdr:x>0.0814</cdr:x>
      <cdr:y>0.61598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30073" y="1506603"/>
          <a:ext cx="185178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0.8663</cdr:y>
    </cdr:from>
    <cdr:to>
      <cdr:x>0.7502</cdr:x>
      <cdr:y>1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2865950" y="3864012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  <cdr:relSizeAnchor xmlns:cdr="http://schemas.openxmlformats.org/drawingml/2006/chartDrawing">
    <cdr:from>
      <cdr:x>0.69944</cdr:x>
      <cdr:y>0.75203</cdr:y>
    </cdr:from>
    <cdr:to>
      <cdr:x>0.85635</cdr:x>
      <cdr:y>0.75383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7000000}"/>
            </a:ext>
          </a:extLst>
        </cdr:cNvPr>
        <cdr:cNvCxnSpPr/>
      </cdr:nvCxnSpPr>
      <cdr:spPr>
        <a:xfrm xmlns:a="http://schemas.openxmlformats.org/drawingml/2006/main" flipV="1">
          <a:off x="3184525" y="1993900"/>
          <a:ext cx="714375" cy="4762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chemeClr val="bg1">
              <a:lumMod val="50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0.70572</cdr:x>
      <cdr:y>0.56881</cdr:y>
    </cdr:from>
    <cdr:to>
      <cdr:x>0.86131</cdr:x>
      <cdr:y>0.6492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9000000}"/>
            </a:ext>
          </a:extLst>
        </cdr:cNvPr>
        <cdr:cNvCxnSpPr/>
      </cdr:nvCxnSpPr>
      <cdr:spPr>
        <a:xfrm xmlns:a="http://schemas.openxmlformats.org/drawingml/2006/main" flipV="1">
          <a:off x="3213100" y="1508125"/>
          <a:ext cx="708422" cy="213121"/>
        </a:xfrm>
        <a:prstGeom xmlns:a="http://schemas.openxmlformats.org/drawingml/2006/main" prst="line">
          <a:avLst/>
        </a:prstGeom>
        <a:ln xmlns:a="http://schemas.openxmlformats.org/drawingml/2006/main" w="38100" cap="rnd">
          <a:solidFill>
            <a:srgbClr val="9933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0.41378</cdr:x>
      <cdr:y>0.04769</cdr:y>
    </cdr:from>
    <cdr:to>
      <cdr:x>0.58888</cdr:x>
      <cdr:y>0.12478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83925" y="126439"/>
          <a:ext cx="797222" cy="204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White Oak</a:t>
          </a:r>
        </a:p>
      </cdr:txBody>
    </cdr:sp>
  </cdr:relSizeAnchor>
  <cdr:relSizeAnchor xmlns:cdr="http://schemas.openxmlformats.org/drawingml/2006/chartDrawing">
    <cdr:from>
      <cdr:x>0.01122</cdr:x>
      <cdr:y>0.2218</cdr:y>
    </cdr:from>
    <cdr:to>
      <cdr:x>0.07517</cdr:x>
      <cdr:y>0.58677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47939" y="2018101"/>
          <a:ext cx="208582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0.88347</cdr:y>
    </cdr:from>
    <cdr:to>
      <cdr:x>0.66692</cdr:x>
      <cdr:y>0.98579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5049031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  <cdr:relSizeAnchor xmlns:cdr="http://schemas.openxmlformats.org/drawingml/2006/chartDrawing">
    <cdr:from>
      <cdr:x>0.65833</cdr:x>
      <cdr:y>0.17333</cdr:y>
    </cdr:from>
    <cdr:to>
      <cdr:x>0.83333</cdr:x>
      <cdr:y>0.25411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B1B9C190-9FB8-4CD1-A1A2-CEBCBFEE25B6}"/>
            </a:ext>
          </a:extLst>
        </cdr:cNvPr>
        <cdr:cNvSpPr txBox="1"/>
      </cdr:nvSpPr>
      <cdr:spPr>
        <a:xfrm xmlns:a="http://schemas.openxmlformats.org/drawingml/2006/main">
          <a:off x="6019800" y="990600"/>
          <a:ext cx="16002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rPr>
            <a:t>Site Index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0.41378</cdr:x>
      <cdr:y>0.04769</cdr:y>
    </cdr:from>
    <cdr:to>
      <cdr:x>0.58888</cdr:x>
      <cdr:y>0.12478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83925" y="126439"/>
          <a:ext cx="797222" cy="204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White Oak</a:t>
          </a:r>
        </a:p>
      </cdr:txBody>
    </cdr:sp>
  </cdr:relSizeAnchor>
  <cdr:relSizeAnchor xmlns:cdr="http://schemas.openxmlformats.org/drawingml/2006/chartDrawing">
    <cdr:from>
      <cdr:x>0.01122</cdr:x>
      <cdr:y>0.2218</cdr:y>
    </cdr:from>
    <cdr:to>
      <cdr:x>0.07517</cdr:x>
      <cdr:y>0.58677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47939" y="2018101"/>
          <a:ext cx="208582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0.88347</cdr:y>
    </cdr:from>
    <cdr:to>
      <cdr:x>0.66692</cdr:x>
      <cdr:y>0.98579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5049031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0.41378</cdr:x>
      <cdr:y>0.04769</cdr:y>
    </cdr:from>
    <cdr:to>
      <cdr:x>0.58888</cdr:x>
      <cdr:y>0.12478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83925" y="126439"/>
          <a:ext cx="797222" cy="204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White Oak</a:t>
          </a:r>
        </a:p>
      </cdr:txBody>
    </cdr:sp>
  </cdr:relSizeAnchor>
  <cdr:relSizeAnchor xmlns:cdr="http://schemas.openxmlformats.org/drawingml/2006/chartDrawing">
    <cdr:from>
      <cdr:x>0.01122</cdr:x>
      <cdr:y>0.2218</cdr:y>
    </cdr:from>
    <cdr:to>
      <cdr:x>0.07517</cdr:x>
      <cdr:y>0.58677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47939" y="2018101"/>
          <a:ext cx="208582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0.88347</cdr:y>
    </cdr:from>
    <cdr:to>
      <cdr:x>0.66692</cdr:x>
      <cdr:y>0.98579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5049031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0.41378</cdr:x>
      <cdr:y>0.04769</cdr:y>
    </cdr:from>
    <cdr:to>
      <cdr:x>0.58888</cdr:x>
      <cdr:y>0.12478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83925" y="126439"/>
          <a:ext cx="797222" cy="204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White Oak</a:t>
          </a:r>
        </a:p>
      </cdr:txBody>
    </cdr:sp>
  </cdr:relSizeAnchor>
  <cdr:relSizeAnchor xmlns:cdr="http://schemas.openxmlformats.org/drawingml/2006/chartDrawing">
    <cdr:from>
      <cdr:x>0.01122</cdr:x>
      <cdr:y>0.2218</cdr:y>
    </cdr:from>
    <cdr:to>
      <cdr:x>0.07517</cdr:x>
      <cdr:y>0.58677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4000000}"/>
            </a:ext>
          </a:extLst>
        </cdr:cNvPr>
        <cdr:cNvSpPr txBox="1"/>
      </cdr:nvSpPr>
      <cdr:spPr>
        <a:xfrm xmlns:a="http://schemas.openxmlformats.org/drawingml/2006/main" rot="16200000">
          <a:off x="-647939" y="2018101"/>
          <a:ext cx="208582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Height (m)</a:t>
          </a:r>
        </a:p>
      </cdr:txBody>
    </cdr:sp>
  </cdr:relSizeAnchor>
  <cdr:relSizeAnchor xmlns:cdr="http://schemas.openxmlformats.org/drawingml/2006/chartDrawing">
    <cdr:from>
      <cdr:x>0.41848</cdr:x>
      <cdr:y>0.88347</cdr:y>
    </cdr:from>
    <cdr:to>
      <cdr:x>0.66692</cdr:x>
      <cdr:y>0.98579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00000000-0008-0000-0000-000005000000}"/>
            </a:ext>
          </a:extLst>
        </cdr:cNvPr>
        <cdr:cNvSpPr txBox="1"/>
      </cdr:nvSpPr>
      <cdr:spPr>
        <a:xfrm xmlns:a="http://schemas.openxmlformats.org/drawingml/2006/main">
          <a:off x="3826581" y="5049031"/>
          <a:ext cx="227177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Age (Years)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E4827-84E2-4E20-861F-B9892AD46DBB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4576B-3311-40D4-A4ED-2C572DADB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1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4DF863-CCB2-425C-AE98-BFDFC20705F3}" type="slidenum">
              <a:rPr lang="en-US" sz="1200" smtClean="0"/>
              <a:pPr eaLnBrk="1" hangingPunct="1"/>
              <a:t>7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6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F43F7FE-54C2-4425-B1A5-7344F7B60788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6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6E4AEC-6947-4069-BF94-F151E3C4AE21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75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11A137-8048-4D7F-8A6E-223E9122D297}" type="slidenum">
              <a:rPr lang="en-US" sz="1200" smtClean="0">
                <a:latin typeface="Arial" charset="0"/>
              </a:rPr>
              <a:pPr eaLnBrk="1" hangingPunct="1"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62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4117D-4CA9-4AA7-A34C-F8A68997AE5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21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5E3D6-CFFA-4CD6-8067-E751D9EA13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77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AEF7BBA-876A-4327-9D5B-D92F27CDBE1E}" type="slidenum">
              <a:rPr lang="en-US" altLang="en-US" sz="1200">
                <a:latin typeface="Arial" panose="020B0604020202020204" pitchFamily="34" charset="0"/>
              </a:rPr>
              <a:pPr eaLnBrk="1" hangingPunct="1"/>
              <a:t>69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0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6EEF03EC-187F-489E-8F1E-B486F6F6DF4F}" type="slidenum">
              <a:rPr lang="en-US" altLang="en-US" sz="1200" b="0" baseline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73</a:t>
            </a:fld>
            <a:endParaRPr lang="en-US" altLang="en-US" sz="1200" b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If graded to a smooth surface… 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and especially if lacking rocks and organic debris… 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salvaged topsoil may be more prone to erosion initially… 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than the rocky spoils used in some reclamation practices today.</a:t>
            </a:r>
          </a:p>
          <a:p>
            <a:pPr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Thus, when a slow-growing tree-compatible ground cover is used…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Some erosion of the topsoil may occur during the first year or two… 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as the seeded and volunteer vegetation becomes established</a:t>
            </a:r>
          </a:p>
          <a:p>
            <a:pPr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5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B2AB29-0F75-4FA4-B4AA-093F4352E386}" type="slidenum">
              <a:rPr lang="en-US" sz="1200">
                <a:solidFill>
                  <a:prstClr val="black"/>
                </a:solidFill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3D7362-1A36-468E-BE14-BEB2D7200981}" type="slidenum">
              <a:rPr lang="en-US" sz="1200">
                <a:solidFill>
                  <a:prstClr val="black"/>
                </a:solidFill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8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F20145-07F9-427A-8E3E-FBAFC6F2CCC1}" type="slidenum">
              <a:rPr lang="en-US" sz="1200" smtClean="0"/>
              <a:pPr eaLnBrk="1" hangingPunct="1"/>
              <a:t>14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1977 AOC variant permit with a </a:t>
            </a:r>
            <a:r>
              <a:rPr lang="en-US" dirty="0" err="1"/>
              <a:t>hayland</a:t>
            </a:r>
            <a:r>
              <a:rPr lang="en-US" dirty="0"/>
              <a:t>/pastureland post mine land use.</a:t>
            </a:r>
          </a:p>
        </p:txBody>
      </p:sp>
    </p:spTree>
    <p:extLst>
      <p:ext uri="{BB962C8B-B14F-4D97-AF65-F5344CB8AC3E}">
        <p14:creationId xmlns:p14="http://schemas.microsoft.com/office/powerpoint/2010/main" val="352635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3FE20E-68C7-4CDD-9D24-59349697989D}" type="slidenum">
              <a:rPr lang="en-US" sz="1200" smtClean="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7126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109B9F-8910-4007-8BED-B5B1E4A097FC}" type="slidenum">
              <a:rPr lang="en-US" sz="1200" smtClean="0"/>
              <a:pPr eaLnBrk="1" hangingPunct="1"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2487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2E621D6-8896-4505-8BE8-0F35F62C2FE0}" type="slidenum">
              <a:rPr lang="en-US" altLang="en-US" sz="1200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5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90C731F-97FE-4D01-B102-D9C20B845078}" type="slidenum">
              <a:rPr lang="en-US" altLang="en-US" sz="1200" b="0" baseline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sz="1200" b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6800" y="685800"/>
            <a:ext cx="4572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2672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This is UK’s Bent Mountain project in Pike County, Kentucky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It’s BROWN vs GRAY vs MIXED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2 plots of each…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6 total…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These are the 2 brown plots… here and here…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These are the 2 gray…</a:t>
            </a:r>
          </a:p>
          <a:p>
            <a:pP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These are the 2 mixed…</a:t>
            </a:r>
          </a:p>
        </p:txBody>
      </p:sp>
    </p:spTree>
    <p:extLst>
      <p:ext uri="{BB962C8B-B14F-4D97-AF65-F5344CB8AC3E}">
        <p14:creationId xmlns:p14="http://schemas.microsoft.com/office/powerpoint/2010/main" val="341755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0C9FBE6-239A-42CF-AD5E-6F8166F97A29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4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7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1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95384-572D-4765-B1DA-1C7B4BF0E7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3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8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9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44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77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62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58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45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3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8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94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6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95384-572D-4765-B1DA-1C7B4BF0E7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01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2C3F-69DE-4FC0-8A9F-FA8B88C8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1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BA0F-B8A1-4B46-B55C-934B77EED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80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38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25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0000CC"/>
                </a:solidFill>
              </a:rPr>
              <a:pPr/>
              <a:t>6/17/2019</a:t>
            </a:fld>
            <a:endParaRPr lang="en-US">
              <a:solidFill>
                <a:srgbClr val="0000CC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0000CC"/>
                </a:solidFill>
              </a:rPr>
              <a:pPr/>
              <a:t>‹#›</a:t>
            </a:fld>
            <a:endParaRPr lang="en-US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3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53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40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50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46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20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570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250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9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81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BA0F-B8A1-4B46-B55C-934B77EED9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32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2C3F-69DE-4FC0-8A9F-FA8B88C89C44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4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6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3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2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5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3000"/>
                <a:shade val="97000"/>
                <a:satMod val="230000"/>
              </a:schemeClr>
            </a:gs>
            <a:gs pos="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C9746-9C43-48E3-8A85-70F1D30581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6/17/2019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28345-94DE-4E9E-980C-D0E6AABBF8A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2DF3-477F-4FFC-B9B3-3557A3C5A85E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98941-A358-4E3C-A028-262AAC5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9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3000"/>
                <a:shade val="97000"/>
                <a:satMod val="230000"/>
              </a:schemeClr>
            </a:gs>
            <a:gs pos="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06C2DF3-477F-4FFC-B9B3-3557A3C5A85E}" type="datetimeFigureOut">
              <a:rPr lang="en-US" smtClean="0">
                <a:solidFill>
                  <a:srgbClr val="FFFF00"/>
                </a:solidFill>
              </a:rPr>
              <a:pPr/>
              <a:t>6/17/2019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2A98941-A358-4E3C-A028-262AAC56EB73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86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OLD Hard Drive\Pictures\People\Skousen\Skousen Field Trips\SkousenJef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38485"/>
            <a:ext cx="9144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Growth Rates of </a:t>
            </a:r>
          </a:p>
          <a:p>
            <a:pPr algn="ctr"/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Hardwood Trees in West Virginia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K. Dallaire, L. Wilson-Kokes, P. Emerson, C. DeLong,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C. Thomas, J. Skousen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West Virginia University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Division of Plant and Soil Sciences</a:t>
            </a: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71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6" descr="ContourTreesOld"/>
          <p:cNvPicPr>
            <a:picLocks noChangeAspect="1" noChangeArrowheads="1"/>
          </p:cNvPicPr>
          <p:nvPr/>
        </p:nvPicPr>
        <p:blipFill rotWithShape="1">
          <a:blip r:embed="rId2" cstate="email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27"/>
          <p:cNvSpPr txBox="1">
            <a:spLocks noChangeArrowheads="1"/>
          </p:cNvSpPr>
          <p:nvPr/>
        </p:nvSpPr>
        <p:spPr bwMode="auto">
          <a:xfrm>
            <a:off x="-76200" y="-76200"/>
            <a:ext cx="83249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…readily reverted back to trees!</a:t>
            </a:r>
          </a:p>
        </p:txBody>
      </p:sp>
    </p:spTree>
    <p:extLst>
      <p:ext uri="{BB962C8B-B14F-4D97-AF65-F5344CB8AC3E}">
        <p14:creationId xmlns:p14="http://schemas.microsoft.com/office/powerpoint/2010/main" val="1985033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can1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609600" y="20574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Act was intended to: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				Enhance human safety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				Control erosion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				Improve water quality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				Return the land to AOC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FF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 was largely put back to pasture and hay land with soil compaction and heavy seeding rates to meet regulations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-152400" y="-76200"/>
            <a:ext cx="65764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1977 - Surface Mining Control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and Reclamation Act (SMCRA)</a:t>
            </a:r>
          </a:p>
        </p:txBody>
      </p:sp>
    </p:spTree>
    <p:extLst>
      <p:ext uri="{BB962C8B-B14F-4D97-AF65-F5344CB8AC3E}">
        <p14:creationId xmlns:p14="http://schemas.microsoft.com/office/powerpoint/2010/main" val="162036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6" descr="64 Postmining Allegheny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0"/>
            <a:ext cx="9144000" cy="1600200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cs typeface="Times New Roman" pitchFamily="18" charset="0"/>
              </a:rPr>
              <a:t>SMCRA interpretation led to most post mined land being reclaimed to pasture and hayland</a:t>
            </a:r>
          </a:p>
          <a:p>
            <a:pPr>
              <a:buClr>
                <a:srgbClr val="FFFF00"/>
              </a:buClr>
              <a:buFontTx/>
              <a:buNone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cs typeface="Times New Roman" pitchFamily="18" charset="0"/>
              </a:rPr>
              <a:t>Economic benefit from grazing and hay production</a:t>
            </a:r>
          </a:p>
        </p:txBody>
      </p:sp>
    </p:spTree>
    <p:extLst>
      <p:ext uri="{BB962C8B-B14F-4D97-AF65-F5344CB8AC3E}">
        <p14:creationId xmlns:p14="http://schemas.microsoft.com/office/powerpoint/2010/main" val="3552112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eesExpPracticeOhi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06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1" name="Rectangle 3"/>
          <p:cNvSpPr>
            <a:spLocks noChangeArrowheads="1"/>
          </p:cNvSpPr>
          <p:nvPr/>
        </p:nvSpPr>
        <p:spPr bwMode="auto">
          <a:xfrm>
            <a:off x="0" y="3886200"/>
            <a:ext cx="9144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 groundcover and Compaction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resulted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Grass and Invasive Shrub Wasteland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FFFF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-76200" y="-76200"/>
            <a:ext cx="6581545" cy="132343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But if the land is not managed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 in a pasture or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hayland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 use …</a:t>
            </a:r>
          </a:p>
        </p:txBody>
      </p:sp>
    </p:spTree>
    <p:extLst>
      <p:ext uri="{BB962C8B-B14F-4D97-AF65-F5344CB8AC3E}">
        <p14:creationId xmlns:p14="http://schemas.microsoft.com/office/powerpoint/2010/main" val="209105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672296"/>
              </p:ext>
            </p:extLst>
          </p:nvPr>
        </p:nvGraphicFramePr>
        <p:xfrm>
          <a:off x="-12834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Photo Editor Photo" r:id="rId4" imgW="21790476" imgH="16309076" progId="">
                  <p:embed/>
                </p:oleObj>
              </mc:Choice>
              <mc:Fallback>
                <p:oleObj name="Photo Editor Photo" r:id="rId4" imgW="21790476" imgH="163090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834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-152400" y="-76200"/>
            <a:ext cx="712297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Unmanaged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Hay Land or Pasture</a:t>
            </a:r>
          </a:p>
          <a:p>
            <a:pPr algn="ctr">
              <a:defRPr/>
            </a:pPr>
            <a:endParaRPr lang="en-US" sz="4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4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4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for What?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6988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How long to go back to Forest?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18571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OLD Hard Drive\Pictures\People\Skousen\Skousen Field Trips\SkousenJef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" y="-76200"/>
            <a:ext cx="8420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Develop Forests on Mined Lands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2413338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reforestation include:  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wildlife habitat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commercial wood production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improve ecosystem diversity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ecosystem services</a:t>
            </a:r>
          </a:p>
        </p:txBody>
      </p:sp>
    </p:spTree>
    <p:extLst>
      <p:ext uri="{BB962C8B-B14F-4D97-AF65-F5344CB8AC3E}">
        <p14:creationId xmlns:p14="http://schemas.microsoft.com/office/powerpoint/2010/main" val="2180202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27" descr="ARRIsign Pict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6107"/>
            <a:ext cx="9144000" cy="551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1028"/>
          <p:cNvSpPr>
            <a:spLocks noChangeArrowheads="1"/>
          </p:cNvSpPr>
          <p:nvPr/>
        </p:nvSpPr>
        <p:spPr bwMode="auto">
          <a:xfrm>
            <a:off x="1371600" y="0"/>
            <a:ext cx="62769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ARRI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Reforestation Initiative</a:t>
            </a:r>
          </a:p>
        </p:txBody>
      </p:sp>
    </p:spTree>
    <p:extLst>
      <p:ext uri="{BB962C8B-B14F-4D97-AF65-F5344CB8AC3E}">
        <p14:creationId xmlns:p14="http://schemas.microsoft.com/office/powerpoint/2010/main" val="394959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3" t="4413" r="3670"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2805" y="2590800"/>
            <a:ext cx="5263749" cy="1569660"/>
          </a:xfrm>
          <a:prstGeom prst="rect">
            <a:avLst/>
          </a:prstGeom>
          <a:solidFill>
            <a:srgbClr val="000099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Science Team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Develop Advisories</a:t>
            </a:r>
          </a:p>
        </p:txBody>
      </p:sp>
    </p:spTree>
    <p:extLst>
      <p:ext uri="{BB962C8B-B14F-4D97-AF65-F5344CB8AC3E}">
        <p14:creationId xmlns:p14="http://schemas.microsoft.com/office/powerpoint/2010/main" val="201404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26Forest F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-3110"/>
            <a:ext cx="8686800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/>
              <a:t>         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The 5 Steps of FRA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Create a suitable rooting medium...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Loosely grade the rooting medium...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Use compatible ground covers...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Plant two types of trees…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Use proper tree planting techniques.</a:t>
            </a:r>
          </a:p>
          <a:p>
            <a:pPr>
              <a:defRPr/>
            </a:pPr>
            <a:endParaRPr lang="en-US" sz="40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7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3B553B-64C8-48C3-BB8B-605CBCB35672}"/>
              </a:ext>
            </a:extLst>
          </p:cNvPr>
          <p:cNvSpPr txBox="1"/>
          <p:nvPr/>
        </p:nvSpPr>
        <p:spPr>
          <a:xfrm>
            <a:off x="1295400" y="2743200"/>
            <a:ext cx="6297621" cy="1569660"/>
          </a:xfrm>
          <a:prstGeom prst="rect">
            <a:avLst/>
          </a:prstGeom>
          <a:solidFill>
            <a:srgbClr val="000099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Selecting Best Materials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for Mine Soil</a:t>
            </a:r>
          </a:p>
        </p:txBody>
      </p:sp>
    </p:spTree>
    <p:extLst>
      <p:ext uri="{BB962C8B-B14F-4D97-AF65-F5344CB8AC3E}">
        <p14:creationId xmlns:p14="http://schemas.microsoft.com/office/powerpoint/2010/main" val="91851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996"/>
            <a:ext cx="9144000" cy="6881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057400"/>
            <a:ext cx="3165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 Dallaire</a:t>
            </a:r>
          </a:p>
        </p:txBody>
      </p:sp>
    </p:spTree>
    <p:extLst>
      <p:ext uri="{BB962C8B-B14F-4D97-AF65-F5344CB8AC3E}">
        <p14:creationId xmlns:p14="http://schemas.microsoft.com/office/powerpoint/2010/main" val="108632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405" y="-1"/>
            <a:ext cx="9336210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Topsoil BEST</a:t>
            </a:r>
          </a:p>
          <a:p>
            <a:r>
              <a:rPr lang="en-US" sz="35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Substitute material may be used in lieu of topsoil</a:t>
            </a:r>
          </a:p>
          <a:p>
            <a:endParaRPr lang="en-US" alt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alt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Use weathered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sandstones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to </a:t>
            </a:r>
          </a:p>
          <a:p>
            <a:r>
              <a:rPr lang="en-US" alt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supplement topsoil</a:t>
            </a:r>
            <a:endParaRPr lang="en-US" sz="36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1616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atriot New Hill East Drilling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52400" y="-152400"/>
            <a:ext cx="5728620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Native Soil in background</a:t>
            </a:r>
          </a:p>
          <a:p>
            <a:pPr>
              <a:defRPr/>
            </a:pPr>
            <a:r>
              <a:rPr lang="en-US" sz="40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Brown subsoil/rock at top</a:t>
            </a:r>
          </a:p>
          <a:p>
            <a:pPr>
              <a:defRPr/>
            </a:pPr>
            <a:r>
              <a:rPr lang="en-US" sz="40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Gray material lower down</a:t>
            </a:r>
          </a:p>
        </p:txBody>
      </p:sp>
    </p:spTree>
    <p:extLst>
      <p:ext uri="{BB962C8B-B14F-4D97-AF65-F5344CB8AC3E}">
        <p14:creationId xmlns:p14="http://schemas.microsoft.com/office/powerpoint/2010/main" val="704402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Dumping and spreading commercial forestry growth medium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627" y="-15875"/>
            <a:ext cx="9190627" cy="6950075"/>
          </a:xfrm>
          <a:noFill/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-4665" y="-152400"/>
            <a:ext cx="3924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Brown Sandstone</a:t>
            </a:r>
          </a:p>
        </p:txBody>
      </p:sp>
    </p:spTree>
    <p:extLst>
      <p:ext uri="{BB962C8B-B14F-4D97-AF65-F5344CB8AC3E}">
        <p14:creationId xmlns:p14="http://schemas.microsoft.com/office/powerpoint/2010/main" val="412338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Methods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00"/>
            <a:ext cx="3754438" cy="4114800"/>
          </a:xfrm>
        </p:spPr>
        <p:txBody>
          <a:bodyPr/>
          <a:lstStyle/>
          <a:p>
            <a:endParaRPr lang="en-US" altLang="en-US" sz="2600" b="1"/>
          </a:p>
          <a:p>
            <a:pPr lvl="1"/>
            <a:endParaRPr lang="en-US" altLang="en-US" sz="2200" b="1"/>
          </a:p>
        </p:txBody>
      </p:sp>
      <p:sp>
        <p:nvSpPr>
          <p:cNvPr id="573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4550" y="1600200"/>
            <a:ext cx="4032250" cy="4530725"/>
          </a:xfrm>
        </p:spPr>
        <p:txBody>
          <a:bodyPr/>
          <a:lstStyle/>
          <a:p>
            <a:endParaRPr lang="en-US" altLang="en-US" sz="2600"/>
          </a:p>
        </p:txBody>
      </p:sp>
      <p:pic>
        <p:nvPicPr>
          <p:cNvPr id="57349" name="Picture 5" descr="00001 3736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Rectangle 2"/>
          <p:cNvSpPr txBox="1">
            <a:spLocks noChangeArrowheads="1"/>
          </p:cNvSpPr>
          <p:nvPr/>
        </p:nvSpPr>
        <p:spPr bwMode="auto">
          <a:xfrm>
            <a:off x="-152400" y="5565775"/>
            <a:ext cx="9474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4400" dirty="0">
                <a:solidFill>
                  <a:srgbClr val="FFFF00"/>
                </a:solidFill>
                <a:latin typeface="+mn-lt"/>
              </a:rPr>
              <a:t>University of Kentucky</a:t>
            </a:r>
            <a:br>
              <a:rPr lang="en-US" altLang="en-US" sz="4400" dirty="0">
                <a:solidFill>
                  <a:srgbClr val="FFFF00"/>
                </a:solidFill>
                <a:latin typeface="+mn-lt"/>
              </a:rPr>
            </a:br>
            <a:r>
              <a:rPr lang="en-US" altLang="en-US" sz="4400" dirty="0">
                <a:solidFill>
                  <a:srgbClr val="FFFF00"/>
                </a:solidFill>
                <a:latin typeface="+mn-lt"/>
              </a:rPr>
              <a:t>Bent Mountain Research Complex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FF40E-9BE1-45E3-9D63-FFF3E740EF58}"/>
              </a:ext>
            </a:extLst>
          </p:cNvPr>
          <p:cNvSpPr txBox="1"/>
          <p:nvPr/>
        </p:nvSpPr>
        <p:spPr>
          <a:xfrm>
            <a:off x="-12405" y="-1"/>
            <a:ext cx="735169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Numerous studies have documented…</a:t>
            </a:r>
          </a:p>
          <a:p>
            <a:r>
              <a:rPr lang="en-US" alt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Brown better than Gray</a:t>
            </a:r>
            <a:endParaRPr lang="en-US" sz="36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5151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ig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D83C6-E7B4-4BE2-959D-0D93363F8327}"/>
              </a:ext>
            </a:extLst>
          </p:cNvPr>
          <p:cNvSpPr txBox="1"/>
          <p:nvPr/>
        </p:nvSpPr>
        <p:spPr>
          <a:xfrm>
            <a:off x="4665" y="6553200"/>
            <a:ext cx="18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Burger et al. 2000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95205E-EB0B-4FB7-BA82-42C9A9280FD5}"/>
              </a:ext>
            </a:extLst>
          </p:cNvPr>
          <p:cNvCxnSpPr/>
          <p:nvPr/>
        </p:nvCxnSpPr>
        <p:spPr>
          <a:xfrm flipH="1">
            <a:off x="7086600" y="3733800"/>
            <a:ext cx="1143000" cy="1981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63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100_206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28600" y="2238375"/>
            <a:ext cx="92964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Evaluate tree growth on:</a:t>
            </a:r>
          </a:p>
          <a:p>
            <a:pPr>
              <a:defRPr/>
            </a:pPr>
            <a:r>
              <a:rPr lang="en-US" sz="44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1) native soils</a:t>
            </a:r>
          </a:p>
          <a:p>
            <a:pPr>
              <a:defRPr/>
            </a:pPr>
            <a:r>
              <a:rPr lang="en-US" sz="44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2) brown sandstone</a:t>
            </a:r>
          </a:p>
          <a:p>
            <a:pPr>
              <a:defRPr/>
            </a:pPr>
            <a:r>
              <a:rPr lang="en-US" sz="44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3) gray sandstone</a:t>
            </a:r>
          </a:p>
          <a:p>
            <a:pPr>
              <a:defRPr/>
            </a:pPr>
            <a:r>
              <a:rPr lang="en-US" sz="44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sz="4800" b="1" dirty="0">
              <a:solidFill>
                <a:srgbClr val="FFFF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03708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Objective:</a:t>
            </a:r>
          </a:p>
          <a:p>
            <a:pPr>
              <a:defRPr/>
            </a:pPr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How does tree growth compare…?</a:t>
            </a:r>
          </a:p>
        </p:txBody>
      </p:sp>
    </p:spTree>
    <p:extLst>
      <p:ext uri="{BB962C8B-B14F-4D97-AF65-F5344CB8AC3E}">
        <p14:creationId xmlns:p14="http://schemas.microsoft.com/office/powerpoint/2010/main" val="1352704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5011A-695A-4136-B418-FD933D1771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421147-029D-44A4-8A8C-D83BFE38B0B6}"/>
              </a:ext>
            </a:extLst>
          </p:cNvPr>
          <p:cNvSpPr/>
          <p:nvPr/>
        </p:nvSpPr>
        <p:spPr>
          <a:xfrm>
            <a:off x="-76200" y="-76200"/>
            <a:ext cx="93726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Compare the height of red oak, white oak, and tulip poplar from mined sites to trees growing in unmined conditions</a:t>
            </a:r>
          </a:p>
          <a:p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Looked at tree height data from:</a:t>
            </a:r>
          </a:p>
          <a:p>
            <a:pPr lvl="1"/>
            <a:r>
              <a:rPr lang="en-US" sz="4000" b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Predicted heights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Web Soil Survey with Site Index information</a:t>
            </a:r>
          </a:p>
          <a:p>
            <a:pPr lvl="1"/>
            <a:r>
              <a:rPr lang="en-US" sz="4000" b="1" u="sng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Fernow</a:t>
            </a:r>
            <a:r>
              <a:rPr lang="en-US" sz="4000" b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Forest</a:t>
            </a:r>
            <a:endParaRPr lang="en-US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4000" b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Catenary and Birch River Mines</a:t>
            </a:r>
          </a:p>
          <a:p>
            <a:pPr lvl="1"/>
            <a:endParaRPr lang="en-US" sz="4000" b="1" u="sng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769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18E3A-7D67-4375-B545-05AF927E7C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20"/>
            <a:ext cx="9144000" cy="6858000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C91A0CE-2B2F-48A0-AB5A-CC683B5D9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343400"/>
            <a:ext cx="78118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Early growth in native forests:</a:t>
            </a:r>
          </a:p>
          <a:p>
            <a:pPr>
              <a:defRPr/>
            </a:pPr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1) Pre-mining Site Index </a:t>
            </a:r>
          </a:p>
        </p:txBody>
      </p:sp>
    </p:spTree>
    <p:extLst>
      <p:ext uri="{BB962C8B-B14F-4D97-AF65-F5344CB8AC3E}">
        <p14:creationId xmlns:p14="http://schemas.microsoft.com/office/powerpoint/2010/main" val="4123851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CD47B-E7EA-4BCE-ADCD-9822EFCC94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0A3D2C9-A352-47FD-8853-8250B87D1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114800"/>
            <a:ext cx="832542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Early growth in native forests:</a:t>
            </a:r>
          </a:p>
          <a:p>
            <a:pPr>
              <a:defRPr/>
            </a:pPr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2) </a:t>
            </a:r>
            <a:r>
              <a:rPr lang="en-US" sz="4800" b="1" dirty="0" err="1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Fernow</a:t>
            </a:r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 after canopy removal</a:t>
            </a:r>
          </a:p>
        </p:txBody>
      </p:sp>
    </p:spTree>
    <p:extLst>
      <p:ext uri="{BB962C8B-B14F-4D97-AF65-F5344CB8AC3E}">
        <p14:creationId xmlns:p14="http://schemas.microsoft.com/office/powerpoint/2010/main" val="2216296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WV%20physical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56" y="10160"/>
            <a:ext cx="7913744" cy="66264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Oval 6"/>
          <p:cNvSpPr>
            <a:spLocks noChangeArrowheads="1"/>
          </p:cNvSpPr>
          <p:nvPr/>
        </p:nvSpPr>
        <p:spPr bwMode="auto">
          <a:xfrm>
            <a:off x="5360542" y="18288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189093" y="1938632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2"/>
                </a:solidFill>
              </a:rPr>
              <a:t>Morgantown</a:t>
            </a:r>
          </a:p>
        </p:txBody>
      </p:sp>
      <p:sp>
        <p:nvSpPr>
          <p:cNvPr id="20485" name="Oval 8"/>
          <p:cNvSpPr>
            <a:spLocks noChangeArrowheads="1"/>
          </p:cNvSpPr>
          <p:nvPr/>
        </p:nvSpPr>
        <p:spPr bwMode="auto">
          <a:xfrm>
            <a:off x="2438400" y="439757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1866900" y="4003626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2"/>
                </a:solidFill>
              </a:rPr>
              <a:t>Charleston</a:t>
            </a:r>
          </a:p>
        </p:txBody>
      </p:sp>
      <p:sp>
        <p:nvSpPr>
          <p:cNvPr id="182284" name="AutoShape 12"/>
          <p:cNvSpPr>
            <a:spLocks noChangeArrowheads="1"/>
          </p:cNvSpPr>
          <p:nvPr/>
        </p:nvSpPr>
        <p:spPr bwMode="auto">
          <a:xfrm>
            <a:off x="2514600" y="4875347"/>
            <a:ext cx="304800" cy="3048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490" name="Text Box 13"/>
          <p:cNvSpPr txBox="1">
            <a:spLocks noChangeArrowheads="1"/>
          </p:cNvSpPr>
          <p:nvPr/>
        </p:nvSpPr>
        <p:spPr bwMode="auto">
          <a:xfrm>
            <a:off x="1455543" y="5058504"/>
            <a:ext cx="23241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Samples Mine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6200" y="0"/>
            <a:ext cx="59303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highlight>
                  <a:srgbClr val="000080"/>
                </a:highlight>
              </a:rPr>
              <a:t>Mine Soils Study Sites:</a:t>
            </a:r>
          </a:p>
          <a:p>
            <a:r>
              <a:rPr lang="en-US" sz="4800" b="1" dirty="0">
                <a:solidFill>
                  <a:srgbClr val="FFFF00"/>
                </a:solidFill>
                <a:highlight>
                  <a:srgbClr val="000080"/>
                </a:highlight>
              </a:rPr>
              <a:t>1. Samples Mine</a:t>
            </a:r>
          </a:p>
        </p:txBody>
      </p:sp>
    </p:spTree>
    <p:extLst>
      <p:ext uri="{BB962C8B-B14F-4D97-AF65-F5344CB8AC3E}">
        <p14:creationId xmlns:p14="http://schemas.microsoft.com/office/powerpoint/2010/main" val="243694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457200"/>
            <a:ext cx="3841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Lindsay Wilson-Kokes</a:t>
            </a:r>
          </a:p>
        </p:txBody>
      </p:sp>
    </p:spTree>
    <p:extLst>
      <p:ext uri="{BB962C8B-B14F-4D97-AF65-F5344CB8AC3E}">
        <p14:creationId xmlns:p14="http://schemas.microsoft.com/office/powerpoint/2010/main" val="3693202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5EP5'Unc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8" y="1676400"/>
            <a:ext cx="4494212" cy="350520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05EPGrayUnco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4495800" cy="350520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66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Brown Sandstone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1066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Gray Sandstone</a:t>
            </a:r>
          </a:p>
        </p:txBody>
      </p:sp>
    </p:spTree>
    <p:extLst>
      <p:ext uri="{BB962C8B-B14F-4D97-AF65-F5344CB8AC3E}">
        <p14:creationId xmlns:p14="http://schemas.microsoft.com/office/powerpoint/2010/main" val="3136269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Earth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36" y="0"/>
            <a:ext cx="91576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2590800"/>
            <a:ext cx="2783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Plot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587514"/>
            <a:ext cx="213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 Plot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1676400"/>
            <a:ext cx="2029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acres each</a:t>
            </a:r>
          </a:p>
        </p:txBody>
      </p:sp>
    </p:spTree>
    <p:extLst>
      <p:ext uri="{BB962C8B-B14F-4D97-AF65-F5344CB8AC3E}">
        <p14:creationId xmlns:p14="http://schemas.microsoft.com/office/powerpoint/2010/main" val="3477216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762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Growth and Survival of Hardwood Trees on West Virginia Surface Mines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90800" y="624840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By Paul Emerson         West Virginia University</a:t>
            </a:r>
          </a:p>
        </p:txBody>
      </p:sp>
      <p:pic>
        <p:nvPicPr>
          <p:cNvPr id="34820" name="Picture 4" descr="05GrSSCo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7050"/>
          </a:xfrm>
          <a:noFill/>
        </p:spPr>
      </p:pic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143000" y="173038"/>
            <a:ext cx="7822398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11 Tree Species planted</a:t>
            </a:r>
          </a:p>
          <a:p>
            <a:pPr eaLnBrk="1" hangingPunct="1"/>
            <a:endParaRPr lang="en-US" sz="4400" b="1" dirty="0">
              <a:solidFill>
                <a:srgbClr val="FFFF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44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Planting Company</a:t>
            </a:r>
          </a:p>
          <a:p>
            <a:pPr eaLnBrk="1" hangingPunct="1"/>
            <a:endParaRPr lang="en-US" sz="4400" b="1" dirty="0">
              <a:solidFill>
                <a:srgbClr val="FFFF21"/>
              </a:solidFill>
            </a:endParaRPr>
          </a:p>
          <a:p>
            <a:pPr eaLnBrk="1" hangingPunct="1"/>
            <a:endParaRPr lang="en-US" sz="4400" b="1" dirty="0">
              <a:solidFill>
                <a:srgbClr val="FFFF21"/>
              </a:solidFill>
            </a:endParaRPr>
          </a:p>
          <a:p>
            <a:pPr eaLnBrk="1" hangingPunct="1"/>
            <a:endParaRPr lang="en-US" sz="4400" b="1" dirty="0">
              <a:solidFill>
                <a:srgbClr val="FFFF21"/>
              </a:solidFill>
            </a:endParaRPr>
          </a:p>
          <a:p>
            <a:pPr eaLnBrk="1" hangingPunct="1"/>
            <a:endParaRPr lang="en-US" sz="4400" b="1" dirty="0">
              <a:solidFill>
                <a:srgbClr val="FFFF21"/>
              </a:solidFill>
            </a:endParaRPr>
          </a:p>
          <a:p>
            <a:pPr eaLnBrk="1" hangingPunct="1"/>
            <a:endParaRPr lang="en-US" sz="4400" b="1" dirty="0">
              <a:solidFill>
                <a:srgbClr val="FFFF21"/>
              </a:solidFill>
            </a:endParaRPr>
          </a:p>
          <a:p>
            <a:pPr eaLnBrk="1" hangingPunct="1"/>
            <a:r>
              <a:rPr lang="en-US" sz="44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x 2.5 m spacing</a:t>
            </a:r>
          </a:p>
        </p:txBody>
      </p:sp>
    </p:spTree>
    <p:extLst>
      <p:ext uri="{BB962C8B-B14F-4D97-AF65-F5344CB8AC3E}">
        <p14:creationId xmlns:p14="http://schemas.microsoft.com/office/powerpoint/2010/main" val="272366898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0668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820278"/>
              </p:ext>
            </p:extLst>
          </p:nvPr>
        </p:nvGraphicFramePr>
        <p:xfrm>
          <a:off x="0" y="30480"/>
          <a:ext cx="9144000" cy="687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5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0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344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Trees Planted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3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Species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 # Planted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of total planted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Red Oak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3,400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White Oak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2,500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White Ash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2,500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Sugar Maple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1,500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Chestnut Oak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1,250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Tulip-Poplar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1,250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White Pine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1,250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Black Locust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465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Black Cherry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465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Redbud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465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Dogwood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465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34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15,510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100 %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7BE2B-1BC5-49BC-8C84-06ACF1C3EB2F}"/>
              </a:ext>
            </a:extLst>
          </p:cNvPr>
          <p:cNvCxnSpPr>
            <a:cxnSpLocks/>
          </p:cNvCxnSpPr>
          <p:nvPr/>
        </p:nvCxnSpPr>
        <p:spPr>
          <a:xfrm flipH="1">
            <a:off x="2514600" y="3200400"/>
            <a:ext cx="7620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9D772E-55FE-455C-854E-921E7B0BD5C5}"/>
              </a:ext>
            </a:extLst>
          </p:cNvPr>
          <p:cNvCxnSpPr>
            <a:cxnSpLocks/>
          </p:cNvCxnSpPr>
          <p:nvPr/>
        </p:nvCxnSpPr>
        <p:spPr>
          <a:xfrm flipH="1">
            <a:off x="2362200" y="1371600"/>
            <a:ext cx="7620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4B338A-5473-4E28-9D03-A0BC9A137998}"/>
              </a:ext>
            </a:extLst>
          </p:cNvPr>
          <p:cNvCxnSpPr>
            <a:cxnSpLocks/>
          </p:cNvCxnSpPr>
          <p:nvPr/>
        </p:nvCxnSpPr>
        <p:spPr>
          <a:xfrm flipH="1">
            <a:off x="2286000" y="838200"/>
            <a:ext cx="7620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365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04800"/>
            <a:ext cx="8305800" cy="601980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8675" name="Picture 5" descr="5BUC 07 2 plo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0" y="0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Growth after 2 years – Brown</a:t>
            </a:r>
          </a:p>
        </p:txBody>
      </p:sp>
    </p:spTree>
    <p:extLst>
      <p:ext uri="{BB962C8B-B14F-4D97-AF65-F5344CB8AC3E}">
        <p14:creationId xmlns:p14="http://schemas.microsoft.com/office/powerpoint/2010/main" val="2019507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5GUC 07 1 oak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-76200" y="0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Calibri" panose="020F0502020204030204" pitchFamily="34" charset="0"/>
              </a:rPr>
              <a:t>Growth after 2 years - Gray</a:t>
            </a:r>
          </a:p>
        </p:txBody>
      </p:sp>
    </p:spTree>
    <p:extLst>
      <p:ext uri="{BB962C8B-B14F-4D97-AF65-F5344CB8AC3E}">
        <p14:creationId xmlns:p14="http://schemas.microsoft.com/office/powerpoint/2010/main" val="3122623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N134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6200" y="-1555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Growth after 6 years - Brown</a:t>
            </a:r>
          </a:p>
        </p:txBody>
      </p:sp>
    </p:spTree>
    <p:extLst>
      <p:ext uri="{BB962C8B-B14F-4D97-AF65-F5344CB8AC3E}">
        <p14:creationId xmlns:p14="http://schemas.microsoft.com/office/powerpoint/2010/main" val="405632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DSCN1307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/>
          <p:cNvSpPr txBox="1">
            <a:spLocks noChangeArrowheads="1"/>
          </p:cNvSpPr>
          <p:nvPr/>
        </p:nvSpPr>
        <p:spPr bwMode="auto">
          <a:xfrm>
            <a:off x="-7620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Growth after 6 years - Gray</a:t>
            </a:r>
          </a:p>
        </p:txBody>
      </p:sp>
    </p:spTree>
    <p:extLst>
      <p:ext uri="{BB962C8B-B14F-4D97-AF65-F5344CB8AC3E}">
        <p14:creationId xmlns:p14="http://schemas.microsoft.com/office/powerpoint/2010/main" val="3449441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OLD Hard Drive\Pictures\Forestry - Catenary\2012 Lindsay\IMG_39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03" y="0"/>
            <a:ext cx="9156103" cy="68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914400" y="0"/>
            <a:ext cx="91239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Growth after 8 years - Brown</a:t>
            </a:r>
          </a:p>
        </p:txBody>
      </p:sp>
    </p:spTree>
    <p:extLst>
      <p:ext uri="{BB962C8B-B14F-4D97-AF65-F5344CB8AC3E}">
        <p14:creationId xmlns:p14="http://schemas.microsoft.com/office/powerpoint/2010/main" val="1798997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OLD Hard Drive\Pictures\Forestry - Catenary\2012 Lindsay\IMG_39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20554" cy="68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76200" y="0"/>
            <a:ext cx="91165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Growth after 8 years - Gray</a:t>
            </a:r>
          </a:p>
        </p:txBody>
      </p:sp>
    </p:spTree>
    <p:extLst>
      <p:ext uri="{BB962C8B-B14F-4D97-AF65-F5344CB8AC3E}">
        <p14:creationId xmlns:p14="http://schemas.microsoft.com/office/powerpoint/2010/main" val="299437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OLD Hard Drive\Pictures\Mining\OldMining\MineOldShove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0"/>
            <a:ext cx="830432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Coal Mining in Appalachia for decades</a:t>
            </a:r>
          </a:p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1950s dragline</a:t>
            </a:r>
          </a:p>
        </p:txBody>
      </p:sp>
    </p:spTree>
    <p:extLst>
      <p:ext uri="{BB962C8B-B14F-4D97-AF65-F5344CB8AC3E}">
        <p14:creationId xmlns:p14="http://schemas.microsoft.com/office/powerpoint/2010/main" val="3015132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WV%20physical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1077856" y="274638"/>
            <a:ext cx="7837543" cy="6562636"/>
          </a:xfrm>
          <a:noFill/>
        </p:spPr>
      </p:pic>
      <p:sp>
        <p:nvSpPr>
          <p:cNvPr id="46083" name="Oval 6"/>
          <p:cNvSpPr>
            <a:spLocks noChangeArrowheads="1"/>
          </p:cNvSpPr>
          <p:nvPr/>
        </p:nvSpPr>
        <p:spPr bwMode="auto">
          <a:xfrm>
            <a:off x="5334000" y="210071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4164531" y="2195178"/>
            <a:ext cx="1456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2"/>
                </a:solidFill>
              </a:rPr>
              <a:t>Morgantown</a:t>
            </a:r>
          </a:p>
        </p:txBody>
      </p:sp>
      <p:sp>
        <p:nvSpPr>
          <p:cNvPr id="46085" name="Oval 8"/>
          <p:cNvSpPr>
            <a:spLocks noChangeArrowheads="1"/>
          </p:cNvSpPr>
          <p:nvPr/>
        </p:nvSpPr>
        <p:spPr bwMode="auto">
          <a:xfrm>
            <a:off x="2325217" y="453484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1684536" y="4168127"/>
            <a:ext cx="1281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2"/>
                </a:solidFill>
              </a:rPr>
              <a:t>Charleston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635542" y="405798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Arch-Birch River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213259" y="3877831"/>
            <a:ext cx="304800" cy="3048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76200" y="-34212"/>
            <a:ext cx="56850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highlight>
                  <a:srgbClr val="000080"/>
                </a:highlight>
              </a:rPr>
              <a:t>Mine Soil Study Sites:</a:t>
            </a:r>
          </a:p>
          <a:p>
            <a:r>
              <a:rPr lang="en-US" sz="4800" b="1" dirty="0">
                <a:solidFill>
                  <a:srgbClr val="FFFF00"/>
                </a:solidFill>
                <a:highlight>
                  <a:srgbClr val="000080"/>
                </a:highlight>
              </a:rPr>
              <a:t>2. Birch River Mine</a:t>
            </a:r>
          </a:p>
        </p:txBody>
      </p:sp>
    </p:spTree>
    <p:extLst>
      <p:ext uri="{BB962C8B-B14F-4D97-AF65-F5344CB8AC3E}">
        <p14:creationId xmlns:p14="http://schemas.microsoft.com/office/powerpoint/2010/main" val="1737282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0"/>
            <a:ext cx="5936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Bark &amp; Sawmill Waste </a:t>
            </a:r>
          </a:p>
        </p:txBody>
      </p:sp>
    </p:spTree>
    <p:extLst>
      <p:ext uri="{BB962C8B-B14F-4D97-AF65-F5344CB8AC3E}">
        <p14:creationId xmlns:p14="http://schemas.microsoft.com/office/powerpoint/2010/main" val="254133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2" y="-2005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-12441"/>
            <a:ext cx="8685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Bark Mulch spread down the middle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51" y="1676400"/>
            <a:ext cx="1268168" cy="7694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2086" y="1752600"/>
            <a:ext cx="1718804" cy="769441"/>
          </a:xfrm>
          <a:prstGeom prst="rect">
            <a:avLst/>
          </a:prstGeom>
          <a:solidFill>
            <a:srgbClr val="CC9900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64AB6-37B8-491C-9D5B-ECEDE78C8C17}"/>
              </a:ext>
            </a:extLst>
          </p:cNvPr>
          <p:cNvSpPr txBox="1"/>
          <p:nvPr/>
        </p:nvSpPr>
        <p:spPr>
          <a:xfrm>
            <a:off x="3657600" y="1752600"/>
            <a:ext cx="1657826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Mulch</a:t>
            </a:r>
          </a:p>
        </p:txBody>
      </p:sp>
    </p:spTree>
    <p:extLst>
      <p:ext uri="{BB962C8B-B14F-4D97-AF65-F5344CB8AC3E}">
        <p14:creationId xmlns:p14="http://schemas.microsoft.com/office/powerpoint/2010/main" val="1980642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+mn-lt"/>
              </a:rPr>
              <a:t>BARK MULCH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1600200"/>
            <a:ext cx="9525000" cy="38862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Addition of Organic Matter…</a:t>
            </a:r>
          </a:p>
          <a:p>
            <a:pPr marL="365760" lvl="1" indent="0">
              <a:buNone/>
            </a:pP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lvl="1" indent="0">
              <a:buNone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bulk density</a:t>
            </a:r>
          </a:p>
          <a:p>
            <a:pPr marL="365760" lvl="1" indent="0">
              <a:buNone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water infiltration/holding capacity</a:t>
            </a:r>
          </a:p>
          <a:p>
            <a:pPr marL="365760" lvl="1" indent="0">
              <a:buNone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Reservoir of nutrients</a:t>
            </a:r>
          </a:p>
          <a:p>
            <a:pPr marL="365760" lvl="1" indent="0">
              <a:buNone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extremes in temperature and moisture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913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8081F7FC-2885-499B-9455-C81E61217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6957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38259B-0BC1-4AC5-AC6A-D14C4E5B8E1E}"/>
              </a:ext>
            </a:extLst>
          </p:cNvPr>
          <p:cNvSpPr txBox="1"/>
          <p:nvPr/>
        </p:nvSpPr>
        <p:spPr>
          <a:xfrm>
            <a:off x="2971800" y="1905000"/>
            <a:ext cx="2783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Plot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FA098-EBA7-4169-B382-734071872954}"/>
              </a:ext>
            </a:extLst>
          </p:cNvPr>
          <p:cNvSpPr txBox="1"/>
          <p:nvPr/>
        </p:nvSpPr>
        <p:spPr>
          <a:xfrm>
            <a:off x="-76200" y="1981200"/>
            <a:ext cx="2722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Mulch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E586B-B416-4E48-A90B-A2356AD74993}"/>
              </a:ext>
            </a:extLst>
          </p:cNvPr>
          <p:cNvSpPr txBox="1"/>
          <p:nvPr/>
        </p:nvSpPr>
        <p:spPr>
          <a:xfrm>
            <a:off x="15551" y="3276600"/>
            <a:ext cx="2332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 Plot</a:t>
            </a:r>
          </a:p>
        </p:txBody>
      </p:sp>
    </p:spTree>
    <p:extLst>
      <p:ext uri="{BB962C8B-B14F-4D97-AF65-F5344CB8AC3E}">
        <p14:creationId xmlns:p14="http://schemas.microsoft.com/office/powerpoint/2010/main" val="2463323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-1524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Brown after 8 years</a:t>
            </a:r>
          </a:p>
        </p:txBody>
      </p:sp>
    </p:spTree>
    <p:extLst>
      <p:ext uri="{BB962C8B-B14F-4D97-AF65-F5344CB8AC3E}">
        <p14:creationId xmlns:p14="http://schemas.microsoft.com/office/powerpoint/2010/main" val="3365876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7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-31102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Mulch after 8 years</a:t>
            </a:r>
          </a:p>
        </p:txBody>
      </p:sp>
    </p:spTree>
    <p:extLst>
      <p:ext uri="{BB962C8B-B14F-4D97-AF65-F5344CB8AC3E}">
        <p14:creationId xmlns:p14="http://schemas.microsoft.com/office/powerpoint/2010/main" val="2791757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3.JPG"/>
          <p:cNvPicPr>
            <a:picLocks noChangeAspect="1"/>
          </p:cNvPicPr>
          <p:nvPr/>
        </p:nvPicPr>
        <p:blipFill>
          <a:blip r:embed="rId2" cstate="email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6200" y="-311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highlight>
                  <a:srgbClr val="000080"/>
                </a:highlight>
              </a:rPr>
              <a:t>Gray after 8 years</a:t>
            </a:r>
          </a:p>
        </p:txBody>
      </p:sp>
    </p:spTree>
    <p:extLst>
      <p:ext uri="{BB962C8B-B14F-4D97-AF65-F5344CB8AC3E}">
        <p14:creationId xmlns:p14="http://schemas.microsoft.com/office/powerpoint/2010/main" val="3276881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336071"/>
              </p:ext>
            </p:extLst>
          </p:nvPr>
        </p:nvGraphicFramePr>
        <p:xfrm>
          <a:off x="-1" y="838200"/>
          <a:ext cx="9144001" cy="504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0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42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87531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Property</a:t>
                      </a:r>
                      <a:endParaRPr lang="en-US" sz="40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EC</a:t>
                      </a: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(ds/m)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Fines</a:t>
                      </a: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(%)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66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Native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4.6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&lt;0.01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629883"/>
                  </a:ext>
                </a:extLst>
              </a:tr>
              <a:tr h="87466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Brown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5.7 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0.03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 </a:t>
                      </a:r>
                    </a:p>
                  </a:txBody>
                  <a:tcP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008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Gray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8.0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762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Soil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43600"/>
            <a:ext cx="9282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Hardwood trees like pH from 4.5-6</a:t>
            </a:r>
          </a:p>
          <a:p>
            <a:r>
              <a:rPr lang="en-US" sz="3200" b="1" dirty="0"/>
              <a:t>More fines means better water and nutrient relations</a:t>
            </a:r>
          </a:p>
        </p:txBody>
      </p:sp>
      <p:sp>
        <p:nvSpPr>
          <p:cNvPr id="8" name="Oval 7"/>
          <p:cNvSpPr/>
          <p:nvPr/>
        </p:nvSpPr>
        <p:spPr>
          <a:xfrm>
            <a:off x="2438400" y="3276600"/>
            <a:ext cx="1676400" cy="5334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62800" y="3276600"/>
            <a:ext cx="1676400" cy="5334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14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DD024-FD79-4418-8989-FC2CF0AFCC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7" y="0"/>
            <a:ext cx="432007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0087D-5128-44AC-B369-B4E28E87A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-21771"/>
            <a:ext cx="432007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CCF1E-D9A2-43DD-9C27-74DFDA8C055F}"/>
              </a:ext>
            </a:extLst>
          </p:cNvPr>
          <p:cNvSpPr/>
          <p:nvPr/>
        </p:nvSpPr>
        <p:spPr>
          <a:xfrm>
            <a:off x="0" y="-76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Brown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Red Oak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Gray</a:t>
            </a:r>
            <a:endParaRPr lang="en-US" sz="6000" dirty="0"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6931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26Forest Fa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-152400" y="-76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About 75% of pre-mined land in</a:t>
            </a:r>
          </a:p>
          <a:p>
            <a:pPr>
              <a:defRPr/>
            </a:pPr>
            <a:r>
              <a:rPr lang="en-US" sz="4000" b="1" dirty="0">
                <a:solidFill>
                  <a:srgbClr val="FF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Appalachia is forest</a:t>
            </a:r>
            <a:endParaRPr lang="en-US" sz="4000" b="1" dirty="0">
              <a:solidFill>
                <a:srgbClr val="FFFF2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6143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A8454D-CF33-4132-834B-5E6636028C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4164280"/>
              </p:ext>
            </p:extLst>
          </p:nvPr>
        </p:nvGraphicFramePr>
        <p:xfrm>
          <a:off x="0" y="76200"/>
          <a:ext cx="91440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12AA36F-B643-40AA-9C3A-8B34AD5231EF}"/>
              </a:ext>
            </a:extLst>
          </p:cNvPr>
          <p:cNvSpPr txBox="1"/>
          <p:nvPr/>
        </p:nvSpPr>
        <p:spPr>
          <a:xfrm>
            <a:off x="5486400" y="11430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Pre-mine Soils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8FA5FC-6992-4C89-90C1-EFFBE9302C90}"/>
              </a:ext>
            </a:extLst>
          </p:cNvPr>
          <p:cNvSpPr/>
          <p:nvPr/>
        </p:nvSpPr>
        <p:spPr>
          <a:xfrm>
            <a:off x="8001000" y="1066800"/>
            <a:ext cx="8382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3F6D1-76D7-4FF5-AAC2-33DE3840DE32}"/>
              </a:ext>
            </a:extLst>
          </p:cNvPr>
          <p:cNvSpPr txBox="1"/>
          <p:nvPr/>
        </p:nvSpPr>
        <p:spPr>
          <a:xfrm>
            <a:off x="7924800" y="1828800"/>
            <a:ext cx="7620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 m</a:t>
            </a:r>
          </a:p>
        </p:txBody>
      </p:sp>
    </p:spTree>
    <p:extLst>
      <p:ext uri="{BB962C8B-B14F-4D97-AF65-F5344CB8AC3E}">
        <p14:creationId xmlns:p14="http://schemas.microsoft.com/office/powerpoint/2010/main" val="1851563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A8454D-CF33-4132-834B-5E6636028C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5196576"/>
              </p:ext>
            </p:extLst>
          </p:nvPr>
        </p:nvGraphicFramePr>
        <p:xfrm>
          <a:off x="0" y="21771"/>
          <a:ext cx="9144000" cy="6074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70AECC-ED66-428C-BD9F-0E7F61F1F168}"/>
              </a:ext>
            </a:extLst>
          </p:cNvPr>
          <p:cNvSpPr txBox="1"/>
          <p:nvPr/>
        </p:nvSpPr>
        <p:spPr>
          <a:xfrm>
            <a:off x="6172200" y="11430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CF582-0967-4E62-892F-F3124A578F66}"/>
              </a:ext>
            </a:extLst>
          </p:cNvPr>
          <p:cNvSpPr txBox="1"/>
          <p:nvPr/>
        </p:nvSpPr>
        <p:spPr>
          <a:xfrm>
            <a:off x="7441163" y="3505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– 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– BR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B383FC-34BC-42E0-97F8-C5D4B3B3CB86}"/>
              </a:ext>
            </a:extLst>
          </p:cNvPr>
          <p:cNvSpPr/>
          <p:nvPr/>
        </p:nvSpPr>
        <p:spPr>
          <a:xfrm>
            <a:off x="6934200" y="4343400"/>
            <a:ext cx="1828799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997D4B-E8D4-4F61-A785-341A0446BD5D}"/>
              </a:ext>
            </a:extLst>
          </p:cNvPr>
          <p:cNvCxnSpPr>
            <a:cxnSpLocks/>
          </p:cNvCxnSpPr>
          <p:nvPr/>
        </p:nvCxnSpPr>
        <p:spPr>
          <a:xfrm flipV="1">
            <a:off x="6553200" y="5486400"/>
            <a:ext cx="4572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CCDDCB-A83C-4043-A870-B1B50244A165}"/>
              </a:ext>
            </a:extLst>
          </p:cNvPr>
          <p:cNvCxnSpPr>
            <a:cxnSpLocks/>
          </p:cNvCxnSpPr>
          <p:nvPr/>
        </p:nvCxnSpPr>
        <p:spPr>
          <a:xfrm flipV="1">
            <a:off x="8382000" y="5486400"/>
            <a:ext cx="7620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8ABA97-8EE8-4CE3-9A19-D70A18D67CD5}"/>
              </a:ext>
            </a:extLst>
          </p:cNvPr>
          <p:cNvSpPr txBox="1"/>
          <p:nvPr/>
        </p:nvSpPr>
        <p:spPr>
          <a:xfrm>
            <a:off x="5638800" y="6324600"/>
            <a:ext cx="3176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Birch River	Catenary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5A55B-3490-461E-9205-19D26F0E4572}"/>
              </a:ext>
            </a:extLst>
          </p:cNvPr>
          <p:cNvSpPr txBox="1"/>
          <p:nvPr/>
        </p:nvSpPr>
        <p:spPr>
          <a:xfrm>
            <a:off x="1828800" y="1676400"/>
            <a:ext cx="22860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92% lower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F15916-6C86-400D-BBC2-F8D4F0D1DA64}"/>
              </a:ext>
            </a:extLst>
          </p:cNvPr>
          <p:cNvSpPr/>
          <p:nvPr/>
        </p:nvSpPr>
        <p:spPr>
          <a:xfrm>
            <a:off x="6781800" y="5105400"/>
            <a:ext cx="609600" cy="304800"/>
          </a:xfrm>
          <a:prstGeom prst="ellipse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E6969A-2408-48E9-9217-00B6EE43C802}"/>
              </a:ext>
            </a:extLst>
          </p:cNvPr>
          <p:cNvSpPr/>
          <p:nvPr/>
        </p:nvSpPr>
        <p:spPr>
          <a:xfrm>
            <a:off x="8229600" y="5105400"/>
            <a:ext cx="609600" cy="304800"/>
          </a:xfrm>
          <a:prstGeom prst="ellipse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50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A8454D-CF33-4132-834B-5E6636028C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367714"/>
              </p:ext>
            </p:extLst>
          </p:nvPr>
        </p:nvGraphicFramePr>
        <p:xfrm>
          <a:off x="0" y="0"/>
          <a:ext cx="9144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C31413-5F57-4FE4-9CC7-9FC20D26F889}"/>
              </a:ext>
            </a:extLst>
          </p:cNvPr>
          <p:cNvSpPr txBox="1"/>
          <p:nvPr/>
        </p:nvSpPr>
        <p:spPr>
          <a:xfrm>
            <a:off x="6248400" y="1219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2C9566-41AC-44D5-B837-85B0695AB193}"/>
              </a:ext>
            </a:extLst>
          </p:cNvPr>
          <p:cNvSpPr txBox="1"/>
          <p:nvPr/>
        </p:nvSpPr>
        <p:spPr>
          <a:xfrm>
            <a:off x="7086600" y="2057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– 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Brown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BR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965D2-3B4D-428F-94F8-6DCB23965754}"/>
              </a:ext>
            </a:extLst>
          </p:cNvPr>
          <p:cNvSpPr/>
          <p:nvPr/>
        </p:nvSpPr>
        <p:spPr>
          <a:xfrm>
            <a:off x="6781800" y="2895600"/>
            <a:ext cx="20574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BC607-C04E-4592-BF80-A5D349D44EED}"/>
              </a:ext>
            </a:extLst>
          </p:cNvPr>
          <p:cNvSpPr txBox="1"/>
          <p:nvPr/>
        </p:nvSpPr>
        <p:spPr>
          <a:xfrm>
            <a:off x="1676400" y="1676400"/>
            <a:ext cx="25908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50% lower</a:t>
            </a:r>
          </a:p>
        </p:txBody>
      </p:sp>
    </p:spTree>
    <p:extLst>
      <p:ext uri="{BB962C8B-B14F-4D97-AF65-F5344CB8AC3E}">
        <p14:creationId xmlns:p14="http://schemas.microsoft.com/office/powerpoint/2010/main" val="3020445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A8454D-CF33-4132-834B-5E6636028C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451642"/>
              </p:ext>
            </p:extLst>
          </p:nvPr>
        </p:nvGraphicFramePr>
        <p:xfrm>
          <a:off x="0" y="0"/>
          <a:ext cx="9144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C31413-5F57-4FE4-9CC7-9FC20D26F889}"/>
              </a:ext>
            </a:extLst>
          </p:cNvPr>
          <p:cNvSpPr txBox="1"/>
          <p:nvPr/>
        </p:nvSpPr>
        <p:spPr>
          <a:xfrm>
            <a:off x="6248400" y="1219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2C9566-41AC-44D5-B837-85B0695AB193}"/>
              </a:ext>
            </a:extLst>
          </p:cNvPr>
          <p:cNvSpPr txBox="1"/>
          <p:nvPr/>
        </p:nvSpPr>
        <p:spPr>
          <a:xfrm>
            <a:off x="6781800" y="2514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Mulch - BR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965D2-3B4D-428F-94F8-6DCB23965754}"/>
              </a:ext>
            </a:extLst>
          </p:cNvPr>
          <p:cNvSpPr/>
          <p:nvPr/>
        </p:nvSpPr>
        <p:spPr>
          <a:xfrm>
            <a:off x="6781800" y="3048000"/>
            <a:ext cx="6096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FEF2B-7AD7-4E6F-9FDC-41C66B904062}"/>
              </a:ext>
            </a:extLst>
          </p:cNvPr>
          <p:cNvSpPr txBox="1"/>
          <p:nvPr/>
        </p:nvSpPr>
        <p:spPr>
          <a:xfrm>
            <a:off x="1828800" y="1676400"/>
            <a:ext cx="24384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Mulch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50% lower</a:t>
            </a:r>
          </a:p>
        </p:txBody>
      </p:sp>
    </p:spTree>
    <p:extLst>
      <p:ext uri="{BB962C8B-B14F-4D97-AF65-F5344CB8AC3E}">
        <p14:creationId xmlns:p14="http://schemas.microsoft.com/office/powerpoint/2010/main" val="3589265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A8454D-CF33-4132-834B-5E6636028C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316348"/>
              </p:ext>
            </p:extLst>
          </p:nvPr>
        </p:nvGraphicFramePr>
        <p:xfrm>
          <a:off x="0" y="0"/>
          <a:ext cx="9144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1B9C190-9FB8-4CD1-A1A2-CEBCBFEE25B6}"/>
              </a:ext>
            </a:extLst>
          </p:cNvPr>
          <p:cNvSpPr txBox="1"/>
          <p:nvPr/>
        </p:nvSpPr>
        <p:spPr>
          <a:xfrm>
            <a:off x="6248400" y="1219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46E51-42A9-4EBF-835D-A3EE4D1CC556}"/>
              </a:ext>
            </a:extLst>
          </p:cNvPr>
          <p:cNvSpPr txBox="1"/>
          <p:nvPr/>
        </p:nvSpPr>
        <p:spPr>
          <a:xfrm>
            <a:off x="7467600" y="1752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Fernow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C1AFD-B70E-4A00-8312-668983736C6F}"/>
              </a:ext>
            </a:extLst>
          </p:cNvPr>
          <p:cNvSpPr txBox="1"/>
          <p:nvPr/>
        </p:nvSpPr>
        <p:spPr>
          <a:xfrm>
            <a:off x="1828800" y="1676400"/>
            <a:ext cx="25908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Fernow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25% lower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294103-C020-46FF-AAF7-E809E2340EE4}"/>
              </a:ext>
            </a:extLst>
          </p:cNvPr>
          <p:cNvSpPr/>
          <p:nvPr/>
        </p:nvSpPr>
        <p:spPr>
          <a:xfrm>
            <a:off x="7391400" y="21336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97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0"/>
            <a:ext cx="4457700" cy="5943600"/>
          </a:xfrm>
          <a:prstGeom prst="rect">
            <a:avLst/>
          </a:prstGeom>
        </p:spPr>
      </p:pic>
      <p:pic>
        <p:nvPicPr>
          <p:cNvPr id="4" name="Picture 3" descr="034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3900" y="1644869"/>
            <a:ext cx="4610100" cy="52131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C5A9E7-D2C2-4CBB-86B4-19AA1AE2CB04}"/>
              </a:ext>
            </a:extLst>
          </p:cNvPr>
          <p:cNvSpPr/>
          <p:nvPr/>
        </p:nvSpPr>
        <p:spPr>
          <a:xfrm>
            <a:off x="-76200" y="0"/>
            <a:ext cx="906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Brown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White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Oak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Gray</a:t>
            </a:r>
            <a:endParaRPr lang="en-US" sz="6000" dirty="0"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98992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E689611-973B-4D24-871D-F9B497436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488480"/>
              </p:ext>
            </p:extLst>
          </p:nvPr>
        </p:nvGraphicFramePr>
        <p:xfrm>
          <a:off x="0" y="0"/>
          <a:ext cx="9143999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5B76BB76-D488-4B6C-B747-BD2C0613F574}"/>
              </a:ext>
            </a:extLst>
          </p:cNvPr>
          <p:cNvSpPr/>
          <p:nvPr/>
        </p:nvSpPr>
        <p:spPr>
          <a:xfrm>
            <a:off x="8001000" y="457200"/>
            <a:ext cx="838200" cy="144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3F01C-6569-4E16-ACFB-D67D029466D8}"/>
              </a:ext>
            </a:extLst>
          </p:cNvPr>
          <p:cNvSpPr txBox="1"/>
          <p:nvPr/>
        </p:nvSpPr>
        <p:spPr>
          <a:xfrm>
            <a:off x="8001000" y="2057400"/>
            <a:ext cx="7620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 m</a:t>
            </a:r>
          </a:p>
        </p:txBody>
      </p:sp>
    </p:spTree>
    <p:extLst>
      <p:ext uri="{BB962C8B-B14F-4D97-AF65-F5344CB8AC3E}">
        <p14:creationId xmlns:p14="http://schemas.microsoft.com/office/powerpoint/2010/main" val="3845999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E689611-973B-4D24-871D-F9B497436AA8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3999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4191000"/>
            <a:ext cx="1447800" cy="76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E8487D-A9BF-4949-98CF-89C335623C78}"/>
              </a:ext>
            </a:extLst>
          </p:cNvPr>
          <p:cNvSpPr txBox="1"/>
          <p:nvPr/>
        </p:nvSpPr>
        <p:spPr>
          <a:xfrm>
            <a:off x="7452049" y="3200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– 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– BR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5E035-AFDF-45E2-A21F-956D2417DE18}"/>
              </a:ext>
            </a:extLst>
          </p:cNvPr>
          <p:cNvSpPr txBox="1"/>
          <p:nvPr/>
        </p:nvSpPr>
        <p:spPr>
          <a:xfrm>
            <a:off x="1600200" y="1524000"/>
            <a:ext cx="22860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90% lower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2FE2ED-86F2-4162-80E6-FC515F0FA91C}"/>
              </a:ext>
            </a:extLst>
          </p:cNvPr>
          <p:cNvSpPr/>
          <p:nvPr/>
        </p:nvSpPr>
        <p:spPr>
          <a:xfrm>
            <a:off x="6858000" y="3962400"/>
            <a:ext cx="1828799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486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E689611-973B-4D24-871D-F9B497436AA8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3999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3352800"/>
            <a:ext cx="1371600" cy="381000"/>
          </a:xfrm>
          <a:prstGeom prst="line">
            <a:avLst/>
          </a:prstGeom>
          <a:ln w="38100" cap="rnd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4191000"/>
            <a:ext cx="1447800" cy="76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FDB760-9A1A-4026-9803-749C6B2C238D}"/>
              </a:ext>
            </a:extLst>
          </p:cNvPr>
          <p:cNvSpPr txBox="1"/>
          <p:nvPr/>
        </p:nvSpPr>
        <p:spPr>
          <a:xfrm>
            <a:off x="6934200" y="1905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– 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Brown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BR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F3E6F6-FB42-47FC-A64B-0025C09606B6}"/>
              </a:ext>
            </a:extLst>
          </p:cNvPr>
          <p:cNvSpPr/>
          <p:nvPr/>
        </p:nvSpPr>
        <p:spPr>
          <a:xfrm>
            <a:off x="6781800" y="3048000"/>
            <a:ext cx="20574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CEA4E-0263-401D-BF60-DE58A2FC3F3D}"/>
              </a:ext>
            </a:extLst>
          </p:cNvPr>
          <p:cNvSpPr txBox="1"/>
          <p:nvPr/>
        </p:nvSpPr>
        <p:spPr>
          <a:xfrm>
            <a:off x="1828800" y="1676400"/>
            <a:ext cx="25146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50% lower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45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E689611-973B-4D24-871D-F9B497436AA8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3999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3352800"/>
            <a:ext cx="1371600" cy="381000"/>
          </a:xfrm>
          <a:prstGeom prst="line">
            <a:avLst/>
          </a:prstGeom>
          <a:ln w="38100" cap="rnd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4191000"/>
            <a:ext cx="1447800" cy="76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FDB760-9A1A-4026-9803-749C6B2C238D}"/>
              </a:ext>
            </a:extLst>
          </p:cNvPr>
          <p:cNvSpPr txBox="1"/>
          <p:nvPr/>
        </p:nvSpPr>
        <p:spPr>
          <a:xfrm>
            <a:off x="6781800" y="2362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Mulch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BR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F3E6F6-FB42-47FC-A64B-0025C09606B6}"/>
              </a:ext>
            </a:extLst>
          </p:cNvPr>
          <p:cNvSpPr/>
          <p:nvPr/>
        </p:nvSpPr>
        <p:spPr>
          <a:xfrm>
            <a:off x="6629400" y="2819400"/>
            <a:ext cx="838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CEA4E-0263-401D-BF60-DE58A2FC3F3D}"/>
              </a:ext>
            </a:extLst>
          </p:cNvPr>
          <p:cNvSpPr txBox="1"/>
          <p:nvPr/>
        </p:nvSpPr>
        <p:spPr>
          <a:xfrm>
            <a:off x="1524000" y="1676400"/>
            <a:ext cx="24384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Mulch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40% lower</a:t>
            </a:r>
          </a:p>
        </p:txBody>
      </p:sp>
    </p:spTree>
    <p:extLst>
      <p:ext uri="{BB962C8B-B14F-4D97-AF65-F5344CB8AC3E}">
        <p14:creationId xmlns:p14="http://schemas.microsoft.com/office/powerpoint/2010/main" val="95110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378EE-3A08-4AF1-AF08-5C8264B7F5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330AF7-4950-4155-814A-1404E76607FC}"/>
              </a:ext>
            </a:extLst>
          </p:cNvPr>
          <p:cNvSpPr/>
          <p:nvPr/>
        </p:nvSpPr>
        <p:spPr>
          <a:xfrm>
            <a:off x="-76200" y="-76200"/>
            <a:ext cx="7223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Mining disrupts forest ecosystem</a:t>
            </a:r>
          </a:p>
        </p:txBody>
      </p:sp>
    </p:spTree>
    <p:extLst>
      <p:ext uri="{BB962C8B-B14F-4D97-AF65-F5344CB8AC3E}">
        <p14:creationId xmlns:p14="http://schemas.microsoft.com/office/powerpoint/2010/main" val="1545843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E689611-973B-4D24-871D-F9B497436AA8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3999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3352800"/>
            <a:ext cx="1371600" cy="381000"/>
          </a:xfrm>
          <a:prstGeom prst="line">
            <a:avLst/>
          </a:prstGeom>
          <a:ln w="38100" cap="rnd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4191000"/>
            <a:ext cx="1447800" cy="76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52B667-27A7-47FF-8909-E551761D05F5}"/>
              </a:ext>
            </a:extLst>
          </p:cNvPr>
          <p:cNvSpPr txBox="1"/>
          <p:nvPr/>
        </p:nvSpPr>
        <p:spPr>
          <a:xfrm>
            <a:off x="1676400" y="1752600"/>
            <a:ext cx="21336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Fernow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Comparison</a:t>
            </a:r>
          </a:p>
        </p:txBody>
      </p:sp>
    </p:spTree>
    <p:extLst>
      <p:ext uri="{BB962C8B-B14F-4D97-AF65-F5344CB8AC3E}">
        <p14:creationId xmlns:p14="http://schemas.microsoft.com/office/powerpoint/2010/main" val="2149272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25756-DD12-401D-8894-E891DC9C36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3"/>
          <a:stretch/>
        </p:blipFill>
        <p:spPr>
          <a:xfrm>
            <a:off x="0" y="0"/>
            <a:ext cx="4343399" cy="6878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A7108-3D50-4918-A4EB-9AA81F5DF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195" y="14745"/>
            <a:ext cx="4539806" cy="68432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799C4-A4DF-4C74-BF1B-42688D595A1A}"/>
              </a:ext>
            </a:extLst>
          </p:cNvPr>
          <p:cNvSpPr/>
          <p:nvPr/>
        </p:nvSpPr>
        <p:spPr>
          <a:xfrm>
            <a:off x="0" y="-76200"/>
            <a:ext cx="975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Brown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Yellow Poplar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Gray</a:t>
            </a:r>
            <a:endParaRPr lang="en-US" sz="6000" dirty="0"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300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CE3817-C5B9-44E3-AAAE-077B870AA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835479"/>
              </p:ext>
            </p:extLst>
          </p:nvPr>
        </p:nvGraphicFramePr>
        <p:xfrm>
          <a:off x="0" y="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>
            <a:extLst>
              <a:ext uri="{FF2B5EF4-FFF2-40B4-BE49-F238E27FC236}">
                <a16:creationId xmlns:a16="http://schemas.microsoft.com/office/drawing/2014/main" id="{1EE3F51B-3EB6-4397-8A40-60F870717804}"/>
              </a:ext>
            </a:extLst>
          </p:cNvPr>
          <p:cNvSpPr txBox="1"/>
          <p:nvPr/>
        </p:nvSpPr>
        <p:spPr>
          <a:xfrm>
            <a:off x="5791200" y="914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DDD4E-9237-4F62-8D82-4A1A33842048}"/>
              </a:ext>
            </a:extLst>
          </p:cNvPr>
          <p:cNvSpPr txBox="1"/>
          <p:nvPr/>
        </p:nvSpPr>
        <p:spPr>
          <a:xfrm>
            <a:off x="7772400" y="1524000"/>
            <a:ext cx="9906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F60C49-6BD4-443E-B85A-CEC5B23F8390}"/>
              </a:ext>
            </a:extLst>
          </p:cNvPr>
          <p:cNvSpPr/>
          <p:nvPr/>
        </p:nvSpPr>
        <p:spPr>
          <a:xfrm>
            <a:off x="8153400" y="609600"/>
            <a:ext cx="6858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5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CxnSpPr>
            <a:cxnSpLocks/>
          </p:cNvCxnSpPr>
          <p:nvPr/>
        </p:nvCxnSpPr>
        <p:spPr>
          <a:xfrm>
            <a:off x="6400800" y="4343400"/>
            <a:ext cx="1371600" cy="152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CE3817-C5B9-44E3-AAAE-077B870AA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6561275"/>
              </p:ext>
            </p:extLst>
          </p:nvPr>
        </p:nvGraphicFramePr>
        <p:xfrm>
          <a:off x="0" y="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2">
            <a:extLst>
              <a:ext uri="{FF2B5EF4-FFF2-40B4-BE49-F238E27FC236}">
                <a16:creationId xmlns:a16="http://schemas.microsoft.com/office/drawing/2014/main" id="{1EE3F51B-3EB6-4397-8A40-60F870717804}"/>
              </a:ext>
            </a:extLst>
          </p:cNvPr>
          <p:cNvSpPr txBox="1"/>
          <p:nvPr/>
        </p:nvSpPr>
        <p:spPr>
          <a:xfrm>
            <a:off x="5486400" y="1066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0927C-2877-4FFE-8C86-93FEE8EB3713}"/>
              </a:ext>
            </a:extLst>
          </p:cNvPr>
          <p:cNvSpPr txBox="1"/>
          <p:nvPr/>
        </p:nvSpPr>
        <p:spPr>
          <a:xfrm>
            <a:off x="7452049" y="3200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– 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Gray – BR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740E34-42CB-44FE-9FC3-67BF653749CE}"/>
              </a:ext>
            </a:extLst>
          </p:cNvPr>
          <p:cNvSpPr/>
          <p:nvPr/>
        </p:nvSpPr>
        <p:spPr>
          <a:xfrm>
            <a:off x="6858000" y="4267200"/>
            <a:ext cx="1828799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362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3886200"/>
            <a:ext cx="1371600" cy="304800"/>
          </a:xfrm>
          <a:prstGeom prst="line">
            <a:avLst/>
          </a:prstGeom>
          <a:ln w="38100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CxnSpPr>
            <a:cxnSpLocks/>
          </p:cNvCxnSpPr>
          <p:nvPr/>
        </p:nvCxnSpPr>
        <p:spPr>
          <a:xfrm>
            <a:off x="6400800" y="4343400"/>
            <a:ext cx="1371600" cy="152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CE3817-C5B9-44E3-AAAE-077B870AA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368555"/>
              </p:ext>
            </p:extLst>
          </p:nvPr>
        </p:nvGraphicFramePr>
        <p:xfrm>
          <a:off x="0" y="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363825E-93D4-4958-AE24-F68095520DEB}"/>
              </a:ext>
            </a:extLst>
          </p:cNvPr>
          <p:cNvSpPr/>
          <p:nvPr/>
        </p:nvSpPr>
        <p:spPr>
          <a:xfrm>
            <a:off x="6781800" y="3276600"/>
            <a:ext cx="2209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6E0A368-FBF1-478E-A952-6FF3DC2E81CA}"/>
              </a:ext>
            </a:extLst>
          </p:cNvPr>
          <p:cNvSpPr txBox="1"/>
          <p:nvPr/>
        </p:nvSpPr>
        <p:spPr>
          <a:xfrm>
            <a:off x="1371600" y="1371600"/>
            <a:ext cx="24384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75% lower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67EBD-8F97-4737-9A5E-3AC0C25EC3CC}"/>
              </a:ext>
            </a:extLst>
          </p:cNvPr>
          <p:cNvSpPr txBox="1"/>
          <p:nvPr/>
        </p:nvSpPr>
        <p:spPr>
          <a:xfrm>
            <a:off x="7010400" y="2362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– 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Brown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BR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81D97E-5B3C-49CD-90AF-5E1D7257D078}"/>
              </a:ext>
            </a:extLst>
          </p:cNvPr>
          <p:cNvCxnSpPr>
            <a:cxnSpLocks/>
          </p:cNvCxnSpPr>
          <p:nvPr/>
        </p:nvCxnSpPr>
        <p:spPr>
          <a:xfrm flipV="1">
            <a:off x="6400800" y="3886200"/>
            <a:ext cx="1447800" cy="339090"/>
          </a:xfrm>
          <a:prstGeom prst="line">
            <a:avLst/>
          </a:prstGeom>
          <a:ln w="38100" cap="rnd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03D684-AC24-48D6-AEC0-9699DFF86397}"/>
              </a:ext>
            </a:extLst>
          </p:cNvPr>
          <p:cNvCxnSpPr>
            <a:cxnSpLocks/>
          </p:cNvCxnSpPr>
          <p:nvPr/>
        </p:nvCxnSpPr>
        <p:spPr>
          <a:xfrm>
            <a:off x="6477000" y="4352298"/>
            <a:ext cx="1295400" cy="143502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252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3886200"/>
            <a:ext cx="1371600" cy="304800"/>
          </a:xfrm>
          <a:prstGeom prst="line">
            <a:avLst/>
          </a:prstGeom>
          <a:ln w="38100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CxnSpPr>
            <a:cxnSpLocks/>
          </p:cNvCxnSpPr>
          <p:nvPr/>
        </p:nvCxnSpPr>
        <p:spPr>
          <a:xfrm>
            <a:off x="6400800" y="4343400"/>
            <a:ext cx="1371600" cy="152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CE3817-C5B9-44E3-AAAE-077B870AA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851113"/>
              </p:ext>
            </p:extLst>
          </p:nvPr>
        </p:nvGraphicFramePr>
        <p:xfrm>
          <a:off x="0" y="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363825E-93D4-4958-AE24-F68095520DEB}"/>
              </a:ext>
            </a:extLst>
          </p:cNvPr>
          <p:cNvSpPr/>
          <p:nvPr/>
        </p:nvSpPr>
        <p:spPr>
          <a:xfrm>
            <a:off x="6781800" y="3276600"/>
            <a:ext cx="685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6E0A368-FBF1-478E-A952-6FF3DC2E81CA}"/>
              </a:ext>
            </a:extLst>
          </p:cNvPr>
          <p:cNvSpPr txBox="1"/>
          <p:nvPr/>
        </p:nvSpPr>
        <p:spPr>
          <a:xfrm>
            <a:off x="1295400" y="1371600"/>
            <a:ext cx="24384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Mulch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75% lower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67EBD-8F97-4737-9A5E-3AC0C25EC3CC}"/>
              </a:ext>
            </a:extLst>
          </p:cNvPr>
          <p:cNvSpPr txBox="1"/>
          <p:nvPr/>
        </p:nvSpPr>
        <p:spPr>
          <a:xfrm>
            <a:off x="6858000" y="2819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Mulch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BR</a:t>
            </a:r>
          </a:p>
        </p:txBody>
      </p:sp>
    </p:spTree>
    <p:extLst>
      <p:ext uri="{BB962C8B-B14F-4D97-AF65-F5344CB8AC3E}">
        <p14:creationId xmlns:p14="http://schemas.microsoft.com/office/powerpoint/2010/main" val="3716576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CxnSpPr>
            <a:cxnSpLocks/>
          </p:cNvCxnSpPr>
          <p:nvPr/>
        </p:nvCxnSpPr>
        <p:spPr>
          <a:xfrm flipV="1">
            <a:off x="6400800" y="3886200"/>
            <a:ext cx="1371600" cy="304800"/>
          </a:xfrm>
          <a:prstGeom prst="line">
            <a:avLst/>
          </a:prstGeom>
          <a:ln w="38100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CxnSpPr>
            <a:cxnSpLocks/>
          </p:cNvCxnSpPr>
          <p:nvPr/>
        </p:nvCxnSpPr>
        <p:spPr>
          <a:xfrm>
            <a:off x="6400800" y="4343400"/>
            <a:ext cx="1371600" cy="152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CE3817-C5B9-44E3-AAAE-077B870AA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107391"/>
              </p:ext>
            </p:extLst>
          </p:nvPr>
        </p:nvGraphicFramePr>
        <p:xfrm>
          <a:off x="0" y="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272ED96-5D1C-4EE1-BF42-6B2E32E02635}"/>
              </a:ext>
            </a:extLst>
          </p:cNvPr>
          <p:cNvSpPr/>
          <p:nvPr/>
        </p:nvSpPr>
        <p:spPr>
          <a:xfrm>
            <a:off x="7848600" y="1676400"/>
            <a:ext cx="10668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A9E7E-7BB0-49EE-B337-33D6397244FA}"/>
              </a:ext>
            </a:extLst>
          </p:cNvPr>
          <p:cNvSpPr txBox="1"/>
          <p:nvPr/>
        </p:nvSpPr>
        <p:spPr>
          <a:xfrm>
            <a:off x="7620000" y="2286000"/>
            <a:ext cx="120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Fernow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97755E7-F042-4D25-8FFD-DD7DF71A3D09}"/>
              </a:ext>
            </a:extLst>
          </p:cNvPr>
          <p:cNvSpPr txBox="1"/>
          <p:nvPr/>
        </p:nvSpPr>
        <p:spPr>
          <a:xfrm>
            <a:off x="1219200" y="1295400"/>
            <a:ext cx="25908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Fernow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25% lower</a:t>
            </a:r>
          </a:p>
        </p:txBody>
      </p:sp>
    </p:spTree>
    <p:extLst>
      <p:ext uri="{BB962C8B-B14F-4D97-AF65-F5344CB8AC3E}">
        <p14:creationId xmlns:p14="http://schemas.microsoft.com/office/powerpoint/2010/main" val="14070467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52400" y="3276600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Study 3 -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"/>
            <a:ext cx="9144000" cy="6858001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-38100" y="914400"/>
            <a:ext cx="9220200" cy="556429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12600" b="1" dirty="0"/>
              <a:t>Conclusions</a:t>
            </a:r>
          </a:p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 Growth on Gray Sandstone – Poor</a:t>
            </a:r>
          </a:p>
          <a:p>
            <a:pPr marL="342900" lvl="1" indent="0">
              <a:buNone/>
            </a:pPr>
            <a:r>
              <a:rPr 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to 95% lower growth </a:t>
            </a:r>
          </a:p>
          <a:p>
            <a:endParaRPr lang="en-US" sz="8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 Growth on Brown Sandstone – Moderate              </a:t>
            </a:r>
          </a:p>
          <a:p>
            <a:pPr marL="0" indent="0">
              <a:buNone/>
            </a:pPr>
            <a:r>
              <a:rPr 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50% lower growth</a:t>
            </a:r>
          </a:p>
          <a:p>
            <a:endParaRPr lang="en-US" sz="7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7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 Growth on mine sites is lower than growth on undisturbed areas</a:t>
            </a:r>
          </a:p>
          <a:p>
            <a:endParaRPr lang="en-US" sz="7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5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2206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6781152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Transplanted Seedlings</a:t>
            </a:r>
          </a:p>
          <a:p>
            <a:pPr>
              <a:defRPr/>
            </a:pPr>
            <a:endParaRPr lang="en-US" sz="5400" b="1" dirty="0">
              <a:solidFill>
                <a:srgbClr val="F6F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</a:endParaRPr>
          </a:p>
          <a:p>
            <a:pPr>
              <a:defRPr/>
            </a:pPr>
            <a:r>
              <a:rPr lang="en-US" sz="54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1</a:t>
            </a:r>
            <a:r>
              <a:rPr lang="en-US" sz="54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st</a:t>
            </a:r>
            <a:r>
              <a:rPr lang="en-US" sz="54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Year – Sleep</a:t>
            </a:r>
          </a:p>
          <a:p>
            <a:pPr>
              <a:defRPr/>
            </a:pPr>
            <a:r>
              <a:rPr lang="en-US" sz="54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2</a:t>
            </a:r>
            <a:r>
              <a:rPr lang="en-US" sz="54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nd</a:t>
            </a:r>
            <a:r>
              <a:rPr lang="en-US" sz="54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Year – Creep</a:t>
            </a:r>
          </a:p>
          <a:p>
            <a:pPr>
              <a:defRPr/>
            </a:pPr>
            <a:r>
              <a:rPr lang="en-US" sz="54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3</a:t>
            </a:r>
            <a:r>
              <a:rPr lang="en-US" sz="54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rd</a:t>
            </a:r>
            <a:r>
              <a:rPr lang="en-US" sz="54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Year – Leap</a:t>
            </a:r>
            <a:endParaRPr lang="en-US" sz="4400" b="1" dirty="0">
              <a:solidFill>
                <a:srgbClr val="F6F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617397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04800"/>
            <a:ext cx="8305800" cy="6019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8067" name="Picture 4" descr="White Flame Scott Tim Brad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2000" y="533400"/>
            <a:ext cx="71061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Arial" charset="0"/>
              </a:rPr>
              <a:t>On Mine Soils</a:t>
            </a:r>
          </a:p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Arial" charset="0"/>
              </a:rPr>
              <a:t>Transplanted Seedlings</a:t>
            </a:r>
          </a:p>
          <a:p>
            <a:pPr>
              <a:defRPr/>
            </a:pPr>
            <a:endParaRPr lang="en-US" sz="4800" b="1" dirty="0">
              <a:solidFill>
                <a:srgbClr val="F6F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</a:endParaRPr>
          </a:p>
          <a:p>
            <a:pPr>
              <a:defRPr/>
            </a:pP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1</a:t>
            </a:r>
            <a:r>
              <a:rPr lang="en-US" sz="48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st</a:t>
            </a: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and 2</a:t>
            </a:r>
            <a:r>
              <a:rPr lang="en-US" sz="48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nd</a:t>
            </a: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Year – Sleep</a:t>
            </a:r>
          </a:p>
          <a:p>
            <a:pPr>
              <a:defRPr/>
            </a:pP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3</a:t>
            </a:r>
            <a:r>
              <a:rPr lang="en-US" sz="48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rd</a:t>
            </a: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to 5</a:t>
            </a:r>
            <a:r>
              <a:rPr lang="en-US" sz="48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th</a:t>
            </a: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Year – Creep</a:t>
            </a:r>
          </a:p>
          <a:p>
            <a:pPr>
              <a:defRPr/>
            </a:pP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5</a:t>
            </a:r>
            <a:r>
              <a:rPr lang="en-US" sz="4800" b="1" baseline="30000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th</a:t>
            </a:r>
            <a:r>
              <a:rPr lang="en-US" sz="4800" b="1" dirty="0">
                <a:solidFill>
                  <a:srgbClr val="F6F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+ Year – Leap</a:t>
            </a:r>
            <a:endParaRPr lang="en-US" sz="4000" b="1" dirty="0">
              <a:solidFill>
                <a:srgbClr val="F6F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965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AshbyFig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685800"/>
            <a:ext cx="4572000" cy="6172200"/>
          </a:xfrm>
        </p:spPr>
      </p:pic>
      <p:sp>
        <p:nvSpPr>
          <p:cNvPr id="374790" name="Rectangle 6"/>
          <p:cNvSpPr>
            <a:spLocks noChangeArrowheads="1"/>
          </p:cNvSpPr>
          <p:nvPr/>
        </p:nvSpPr>
        <p:spPr bwMode="auto">
          <a:xfrm>
            <a:off x="-76200" y="-20216"/>
            <a:ext cx="8991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Early mining methods were suitable for tree re-colonization</a:t>
            </a:r>
          </a:p>
        </p:txBody>
      </p:sp>
      <p:pic>
        <p:nvPicPr>
          <p:cNvPr id="10244" name="Picture 7" descr="Old 40s Plant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44958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4953000"/>
            <a:ext cx="5237163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Good Substrate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No Grading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No Competing Vegetation</a:t>
            </a:r>
          </a:p>
        </p:txBody>
      </p:sp>
    </p:spTree>
    <p:extLst>
      <p:ext uri="{BB962C8B-B14F-4D97-AF65-F5344CB8AC3E}">
        <p14:creationId xmlns:p14="http://schemas.microsoft.com/office/powerpoint/2010/main" val="3087579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A8454D-CF33-4132-834B-5E6636028CCF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4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C31413-5F57-4FE4-9CC7-9FC20D26F889}"/>
              </a:ext>
            </a:extLst>
          </p:cNvPr>
          <p:cNvSpPr txBox="1"/>
          <p:nvPr/>
        </p:nvSpPr>
        <p:spPr>
          <a:xfrm>
            <a:off x="6248400" y="1219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Site Index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2C9566-41AC-44D5-B837-85B0695AB193}"/>
              </a:ext>
            </a:extLst>
          </p:cNvPr>
          <p:cNvSpPr txBox="1"/>
          <p:nvPr/>
        </p:nvSpPr>
        <p:spPr>
          <a:xfrm>
            <a:off x="7086600" y="2057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– 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Brown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BR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965D2-3B4D-428F-94F8-6DCB23965754}"/>
              </a:ext>
            </a:extLst>
          </p:cNvPr>
          <p:cNvSpPr/>
          <p:nvPr/>
        </p:nvSpPr>
        <p:spPr>
          <a:xfrm>
            <a:off x="6781800" y="2895600"/>
            <a:ext cx="20574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BC607-C04E-4592-BF80-A5D349D44EED}"/>
              </a:ext>
            </a:extLst>
          </p:cNvPr>
          <p:cNvSpPr txBox="1"/>
          <p:nvPr/>
        </p:nvSpPr>
        <p:spPr>
          <a:xfrm>
            <a:off x="1676400" y="1676400"/>
            <a:ext cx="25908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Brown vs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50% lower</a:t>
            </a:r>
          </a:p>
        </p:txBody>
      </p:sp>
    </p:spTree>
    <p:extLst>
      <p:ext uri="{BB962C8B-B14F-4D97-AF65-F5344CB8AC3E}">
        <p14:creationId xmlns:p14="http://schemas.microsoft.com/office/powerpoint/2010/main" val="3086072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Pictures\Forestry\Large Tre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0216" y="0"/>
            <a:ext cx="822161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Will tree growth </a:t>
            </a:r>
            <a:r>
              <a:rPr 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always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be lower?</a:t>
            </a:r>
          </a:p>
        </p:txBody>
      </p:sp>
    </p:spTree>
    <p:extLst>
      <p:ext uri="{BB962C8B-B14F-4D97-AF65-F5344CB8AC3E}">
        <p14:creationId xmlns:p14="http://schemas.microsoft.com/office/powerpoint/2010/main" val="28200856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50273-B6E1-409D-B286-6C448BD030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0A710-D34B-4456-9A2E-CA9D0EB55CCC}"/>
              </a:ext>
            </a:extLst>
          </p:cNvPr>
          <p:cNvSpPr txBox="1"/>
          <p:nvPr/>
        </p:nvSpPr>
        <p:spPr>
          <a:xfrm>
            <a:off x="-76200" y="0"/>
            <a:ext cx="90283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ighlight>
                  <a:srgbClr val="000080"/>
                </a:highlight>
              </a:rPr>
              <a:t>As mine soils age and weather,  </a:t>
            </a:r>
          </a:p>
          <a:p>
            <a:r>
              <a:rPr lang="en-US" sz="4000" b="1" dirty="0">
                <a:solidFill>
                  <a:srgbClr val="FFFF00"/>
                </a:solidFill>
                <a:highlight>
                  <a:srgbClr val="000080"/>
                </a:highlight>
              </a:rPr>
              <a:t>release fresh nutrients and develop</a:t>
            </a:r>
          </a:p>
          <a:p>
            <a:r>
              <a:rPr lang="en-US" sz="4000" b="1" dirty="0">
                <a:solidFill>
                  <a:srgbClr val="FFFF00"/>
                </a:solidFill>
                <a:highlight>
                  <a:srgbClr val="000080"/>
                </a:highlight>
              </a:rPr>
              <a:t>properties similar to pre-mine soils,</a:t>
            </a:r>
          </a:p>
          <a:p>
            <a:r>
              <a:rPr lang="en-US" sz="4000" b="1" dirty="0">
                <a:solidFill>
                  <a:srgbClr val="FFFF00"/>
                </a:solidFill>
                <a:highlight>
                  <a:srgbClr val="000080"/>
                </a:highlight>
              </a:rPr>
              <a:t> tree growth may be higher in later stages</a:t>
            </a:r>
          </a:p>
          <a:p>
            <a:r>
              <a:rPr lang="en-US" sz="4000" b="1" dirty="0">
                <a:solidFill>
                  <a:srgbClr val="FFFF00"/>
                </a:solidFill>
                <a:highlight>
                  <a:srgbClr val="000080"/>
                </a:highlight>
              </a:rPr>
              <a:t> and during the 2</a:t>
            </a:r>
            <a:r>
              <a:rPr lang="en-US" sz="4000" b="1" baseline="30000" dirty="0">
                <a:solidFill>
                  <a:srgbClr val="FFFF00"/>
                </a:solidFill>
                <a:highlight>
                  <a:srgbClr val="000080"/>
                </a:highlight>
              </a:rPr>
              <a:t>nd</a:t>
            </a:r>
            <a:r>
              <a:rPr lang="en-US" sz="4000" b="1" dirty="0">
                <a:solidFill>
                  <a:srgbClr val="FFFF00"/>
                </a:solidFill>
                <a:highlight>
                  <a:srgbClr val="000080"/>
                </a:highlight>
              </a:rPr>
              <a:t> and 3</a:t>
            </a:r>
            <a:r>
              <a:rPr lang="en-US" sz="4000" b="1" baseline="30000" dirty="0">
                <a:solidFill>
                  <a:srgbClr val="FFFF00"/>
                </a:solidFill>
                <a:highlight>
                  <a:srgbClr val="000080"/>
                </a:highlight>
              </a:rPr>
              <a:t>rd</a:t>
            </a:r>
            <a:r>
              <a:rPr lang="en-US" sz="4000" b="1" dirty="0">
                <a:solidFill>
                  <a:srgbClr val="FFFF00"/>
                </a:solidFill>
                <a:highlight>
                  <a:srgbClr val="000080"/>
                </a:highlight>
              </a:rPr>
              <a:t> tree rotations.</a:t>
            </a:r>
          </a:p>
        </p:txBody>
      </p:sp>
    </p:spTree>
    <p:extLst>
      <p:ext uri="{BB962C8B-B14F-4D97-AF65-F5344CB8AC3E}">
        <p14:creationId xmlns:p14="http://schemas.microsoft.com/office/powerpoint/2010/main" val="11812275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80"/>
                </a:outerShdw>
              </a:effectLst>
            </a:endParaRPr>
          </a:p>
        </p:txBody>
      </p:sp>
      <p:pic>
        <p:nvPicPr>
          <p:cNvPr id="48131" name="Picture 7" descr="topsoil grading dozercro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" y="-38434"/>
            <a:ext cx="4921898" cy="6896434"/>
          </a:xfr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68B8AE0-4D0C-4C4E-8C20-D95572D6C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47" r="31429"/>
          <a:stretch/>
        </p:blipFill>
        <p:spPr bwMode="auto">
          <a:xfrm>
            <a:off x="5029200" y="-23327"/>
            <a:ext cx="4130351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7565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P84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-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7607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AshbyFig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76200"/>
            <a:ext cx="9283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Some of these old mined sites have the best tree growth!</a:t>
            </a:r>
          </a:p>
        </p:txBody>
      </p:sp>
    </p:spTree>
    <p:extLst>
      <p:ext uri="{BB962C8B-B14F-4D97-AF65-F5344CB8AC3E}">
        <p14:creationId xmlns:p14="http://schemas.microsoft.com/office/powerpoint/2010/main" val="117711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ntourTrees"/>
          <p:cNvPicPr>
            <a:picLocks noChangeAspect="1" noChangeArrowheads="1"/>
          </p:cNvPicPr>
          <p:nvPr/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-152400" y="-15551"/>
            <a:ext cx="796057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000080"/>
                </a:highlight>
              </a:rPr>
              <a:t>Old un-compacted contour jobs…</a:t>
            </a:r>
          </a:p>
        </p:txBody>
      </p:sp>
    </p:spTree>
    <p:extLst>
      <p:ext uri="{BB962C8B-B14F-4D97-AF65-F5344CB8AC3E}">
        <p14:creationId xmlns:p14="http://schemas.microsoft.com/office/powerpoint/2010/main" val="1509307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atch">
  <a:themeElements>
    <a:clrScheme name="Custom 5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</TotalTime>
  <Words>1239</Words>
  <Application>Microsoft Office PowerPoint</Application>
  <PresentationFormat>On-screen Show (4:3)</PresentationFormat>
  <Paragraphs>401</Paragraphs>
  <Slides>74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Arial</vt:lpstr>
      <vt:lpstr>Calibri</vt:lpstr>
      <vt:lpstr>Calibri Light</vt:lpstr>
      <vt:lpstr>Garamond</vt:lpstr>
      <vt:lpstr>Times New Roman</vt:lpstr>
      <vt:lpstr>Tw Cen MT</vt:lpstr>
      <vt:lpstr>Wingdings</vt:lpstr>
      <vt:lpstr>Office Theme</vt:lpstr>
      <vt:lpstr>1_Office Theme</vt:lpstr>
      <vt:lpstr>Thatch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 and Survival of Hardwood Trees on West Virginia Surface Mines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BARK MULCH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3 -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Megan Wilson-Kokes</dc:creator>
  <cp:lastModifiedBy>Kevin Wolter</cp:lastModifiedBy>
  <cp:revision>175</cp:revision>
  <dcterms:created xsi:type="dcterms:W3CDTF">2013-07-29T14:47:52Z</dcterms:created>
  <dcterms:modified xsi:type="dcterms:W3CDTF">2019-06-17T18:13:38Z</dcterms:modified>
</cp:coreProperties>
</file>