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730" r:id="rId5"/>
  </p:sldMasterIdLst>
  <p:notesMasterIdLst>
    <p:notesMasterId r:id="rId51"/>
  </p:notesMasterIdLst>
  <p:handoutMasterIdLst>
    <p:handoutMasterId r:id="rId52"/>
  </p:handoutMasterIdLst>
  <p:sldIdLst>
    <p:sldId id="433" r:id="rId6"/>
    <p:sldId id="434" r:id="rId7"/>
    <p:sldId id="934" r:id="rId8"/>
    <p:sldId id="437" r:id="rId9"/>
    <p:sldId id="438"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6" r:id="rId26"/>
    <p:sldId id="457" r:id="rId27"/>
    <p:sldId id="458" r:id="rId28"/>
    <p:sldId id="459" r:id="rId29"/>
    <p:sldId id="461" r:id="rId30"/>
    <p:sldId id="462" r:id="rId31"/>
    <p:sldId id="463" r:id="rId32"/>
    <p:sldId id="465" r:id="rId33"/>
    <p:sldId id="466" r:id="rId34"/>
    <p:sldId id="467" r:id="rId35"/>
    <p:sldId id="468" r:id="rId36"/>
    <p:sldId id="469" r:id="rId37"/>
    <p:sldId id="470" r:id="rId38"/>
    <p:sldId id="939" r:id="rId39"/>
    <p:sldId id="948" r:id="rId40"/>
    <p:sldId id="471" r:id="rId41"/>
    <p:sldId id="472" r:id="rId42"/>
    <p:sldId id="473" r:id="rId43"/>
    <p:sldId id="474" r:id="rId44"/>
    <p:sldId id="937" r:id="rId45"/>
    <p:sldId id="944" r:id="rId46"/>
    <p:sldId id="941" r:id="rId47"/>
    <p:sldId id="946" r:id="rId48"/>
    <p:sldId id="480" r:id="rId49"/>
    <p:sldId id="947" r:id="rId5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5pPr>
    <a:lvl6pPr marL="2286000" algn="l" defTabSz="914400" rtl="0" eaLnBrk="1" latinLnBrk="0" hangingPunct="1">
      <a:defRPr sz="2400" kern="1200">
        <a:solidFill>
          <a:schemeClr val="tx1"/>
        </a:solidFill>
        <a:latin typeface="Arial" charset="0"/>
        <a:ea typeface="ヒラギノ角ゴ Pro W3" pitchFamily="-32" charset="-128"/>
        <a:cs typeface="+mn-cs"/>
      </a:defRPr>
    </a:lvl6pPr>
    <a:lvl7pPr marL="2743200" algn="l" defTabSz="914400" rtl="0" eaLnBrk="1" latinLnBrk="0" hangingPunct="1">
      <a:defRPr sz="2400" kern="1200">
        <a:solidFill>
          <a:schemeClr val="tx1"/>
        </a:solidFill>
        <a:latin typeface="Arial" charset="0"/>
        <a:ea typeface="ヒラギノ角ゴ Pro W3" pitchFamily="-32" charset="-128"/>
        <a:cs typeface="+mn-cs"/>
      </a:defRPr>
    </a:lvl7pPr>
    <a:lvl8pPr marL="3200400" algn="l" defTabSz="914400" rtl="0" eaLnBrk="1" latinLnBrk="0" hangingPunct="1">
      <a:defRPr sz="2400" kern="1200">
        <a:solidFill>
          <a:schemeClr val="tx1"/>
        </a:solidFill>
        <a:latin typeface="Arial" charset="0"/>
        <a:ea typeface="ヒラギノ角ゴ Pro W3" pitchFamily="-32" charset="-128"/>
        <a:cs typeface="+mn-cs"/>
      </a:defRPr>
    </a:lvl8pPr>
    <a:lvl9pPr marL="3657600" algn="l" defTabSz="914400" rtl="0" eaLnBrk="1" latinLnBrk="0" hangingPunct="1">
      <a:defRPr sz="2400" kern="1200">
        <a:solidFill>
          <a:schemeClr val="tx1"/>
        </a:solidFill>
        <a:latin typeface="Arial" charset="0"/>
        <a:ea typeface="ヒラギノ角ゴ Pro W3"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Gusek"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FB37"/>
    <a:srgbClr val="33CCFF"/>
    <a:srgbClr val="FF9933"/>
    <a:srgbClr val="FF6600"/>
    <a:srgbClr val="F9FEBA"/>
    <a:srgbClr val="008789"/>
    <a:srgbClr val="00755C"/>
    <a:srgbClr val="0C8164"/>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76471" autoAdjust="0"/>
  </p:normalViewPr>
  <p:slideViewPr>
    <p:cSldViewPr>
      <p:cViewPr varScale="1">
        <p:scale>
          <a:sx n="111" d="100"/>
          <a:sy n="111" d="100"/>
        </p:scale>
        <p:origin x="1284" y="102"/>
      </p:cViewPr>
      <p:guideLst>
        <p:guide orient="horz" pos="2160"/>
        <p:guide pos="2880"/>
      </p:guideLst>
    </p:cSldViewPr>
  </p:slideViewPr>
  <p:outlineViewPr>
    <p:cViewPr>
      <p:scale>
        <a:sx n="66" d="100"/>
        <a:sy n="66" d="100"/>
      </p:scale>
      <p:origin x="0" y="-25680"/>
    </p:cViewPr>
  </p:outlineViewPr>
  <p:notesTextViewPr>
    <p:cViewPr>
      <p:scale>
        <a:sx n="100" d="100"/>
        <a:sy n="100" d="100"/>
      </p:scale>
      <p:origin x="0" y="0"/>
    </p:cViewPr>
  </p:notesTextViewPr>
  <p:sorterViewPr>
    <p:cViewPr varScale="1">
      <p:scale>
        <a:sx n="100" d="100"/>
        <a:sy n="100" d="100"/>
      </p:scale>
      <p:origin x="0" y="-12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3T08:00:15.988" idx="1">
    <p:pos x="3970" y="2160"/>
    <p:text>We need to try &amp; find this with better resolution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297" tIns="46148" rIns="92297" bIns="46148" rtlCol="0"/>
          <a:lstStyle>
            <a:lvl1pPr algn="r">
              <a:defRPr sz="1200"/>
            </a:lvl1pPr>
          </a:lstStyle>
          <a:p>
            <a:fld id="{0A70AD11-4E50-44F1-9890-6AC3E98BD81F}" type="datetimeFigureOut">
              <a:rPr lang="en-US" smtClean="0"/>
              <a:t>6/17/2019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297" tIns="46148" rIns="92297"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297" tIns="46148" rIns="92297" bIns="46148" rtlCol="0" anchor="b"/>
          <a:lstStyle>
            <a:lvl1pPr algn="r">
              <a:defRPr sz="1200"/>
            </a:lvl1pPr>
          </a:lstStyle>
          <a:p>
            <a:fld id="{1C759B7D-A6E3-4D65-8F20-B8F6A8AE82FD}" type="slidenum">
              <a:rPr lang="en-US" smtClean="0"/>
              <a:t>‹#›</a:t>
            </a:fld>
            <a:endParaRPr lang="en-US"/>
          </a:p>
        </p:txBody>
      </p:sp>
    </p:spTree>
    <p:extLst>
      <p:ext uri="{BB962C8B-B14F-4D97-AF65-F5344CB8AC3E}">
        <p14:creationId xmlns:p14="http://schemas.microsoft.com/office/powerpoint/2010/main" val="261464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1" y="0"/>
            <a:ext cx="2971800" cy="464820"/>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p:spPr>
        <p:txBody>
          <a:bodyPr vert="horz" wrap="square" lIns="92297" tIns="46148" rIns="92297" bIns="461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p:spPr>
        <p:txBody>
          <a:bodyPr vert="horz" wrap="square" lIns="92297" tIns="46148" rIns="92297" bIns="46148"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1" y="8831580"/>
            <a:ext cx="2971800" cy="464820"/>
          </a:xfrm>
          <a:prstGeom prst="rect">
            <a:avLst/>
          </a:prstGeom>
          <a:noFill/>
          <a:ln w="9525">
            <a:noFill/>
            <a:miter lim="800000"/>
            <a:headEnd/>
            <a:tailEnd/>
          </a:ln>
        </p:spPr>
        <p:txBody>
          <a:bodyPr vert="horz" wrap="square" lIns="92297" tIns="46148" rIns="92297" bIns="46148" numCol="1" anchor="b" anchorCtr="0" compatLnSpc="1">
            <a:prstTxWarp prst="textNoShape">
              <a:avLst/>
            </a:prstTxWarp>
          </a:bodyPr>
          <a:lstStyle>
            <a:lvl1pPr algn="r">
              <a:defRPr sz="1200"/>
            </a:lvl1pPr>
          </a:lstStyle>
          <a:p>
            <a:fld id="{561C80DA-910F-414F-8C65-308AAD7C4EB5}" type="slidenum">
              <a:rPr lang="en-US"/>
              <a:pPr/>
              <a:t>‹#›</a:t>
            </a:fld>
            <a:endParaRPr lang="en-US" dirty="0"/>
          </a:p>
        </p:txBody>
      </p:sp>
    </p:spTree>
    <p:extLst>
      <p:ext uri="{BB962C8B-B14F-4D97-AF65-F5344CB8AC3E}">
        <p14:creationId xmlns:p14="http://schemas.microsoft.com/office/powerpoint/2010/main" val="31229468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32"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32"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32"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32"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a:latin typeface="Arial" pitchFamily="34" charset="0"/>
                <a:ea typeface="ヒラギノ角ゴ Pro W3"/>
              </a:rPr>
              <a:t>Thanks for including</a:t>
            </a:r>
            <a:r>
              <a:rPr lang="en-US" baseline="0" dirty="0">
                <a:latin typeface="Arial" pitchFamily="34" charset="0"/>
                <a:ea typeface="ヒラギノ角ゴ Pro W3"/>
              </a:rPr>
              <a:t> us in your program.  My co-author, Jim Gusek and I have been involved with passively treating acid rock drainage for about 30 years and we came to the realization that source control of ARD might be more sustainable.  I’d like to introduce you to some general concepts of source control and how these might be applied at</a:t>
            </a:r>
            <a:endParaRPr lang="en-US" dirty="0">
              <a:latin typeface="Arial" pitchFamily="34" charset="0"/>
              <a:ea typeface="ヒラギノ角ゴ Pro W3"/>
            </a:endParaRPr>
          </a:p>
        </p:txBody>
      </p:sp>
      <p:sp>
        <p:nvSpPr>
          <p:cNvPr id="4" name="Slide Number Placeholder 3"/>
          <p:cNvSpPr>
            <a:spLocks noGrp="1"/>
          </p:cNvSpPr>
          <p:nvPr>
            <p:ph type="sldNum" sz="quarter" idx="5"/>
          </p:nvPr>
        </p:nvSpPr>
        <p:spPr/>
        <p:txBody>
          <a:bodyPr/>
          <a:lstStyle/>
          <a:p>
            <a:pPr>
              <a:defRPr/>
            </a:pPr>
            <a:fld id="{DE3A39FC-E563-4A30-9576-7F035BD079F3}" type="slidenum">
              <a:rPr lang="en-US" smtClean="0"/>
              <a:pPr>
                <a:defRPr/>
              </a:pPr>
              <a:t>1</a:t>
            </a:fld>
            <a:endParaRPr lang="en-US" dirty="0"/>
          </a:p>
        </p:txBody>
      </p:sp>
    </p:spTree>
    <p:extLst>
      <p:ext uri="{BB962C8B-B14F-4D97-AF65-F5344CB8AC3E}">
        <p14:creationId xmlns:p14="http://schemas.microsoft.com/office/powerpoint/2010/main" val="215566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mining industry</a:t>
            </a:r>
            <a:r>
              <a:rPr lang="en-US" baseline="0" dirty="0"/>
              <a:t> suffers from a huge bacterial infection and </a:t>
            </a:r>
            <a:r>
              <a:rPr lang="en-US" i="1" baseline="0" dirty="0"/>
              <a:t>acidithiobacillus ferro-oxidans </a:t>
            </a:r>
            <a:r>
              <a:rPr lang="en-US" baseline="0" dirty="0"/>
              <a:t>is the main cause of this geological disease.  Unless we figure out a remedy for the patient, we’re looking at PERPETUAL TREATMENT; in perpetuity is a long time.  </a:t>
            </a:r>
            <a:r>
              <a:rPr lang="en-US" b="1" baseline="0" dirty="0"/>
              <a:t>This is NOT a sustainable outcome.</a:t>
            </a:r>
            <a:endParaRPr lang="en-US" b="1" dirty="0"/>
          </a:p>
        </p:txBody>
      </p:sp>
      <p:sp>
        <p:nvSpPr>
          <p:cNvPr id="4" name="Slide Number Placeholder 3"/>
          <p:cNvSpPr>
            <a:spLocks noGrp="1"/>
          </p:cNvSpPr>
          <p:nvPr>
            <p:ph type="sldNum" sz="quarter" idx="10"/>
          </p:nvPr>
        </p:nvSpPr>
        <p:spPr/>
        <p:txBody>
          <a:bodyPr/>
          <a:lstStyle/>
          <a:p>
            <a:pPr>
              <a:defRPr/>
            </a:pPr>
            <a:fld id="{AFBB032E-DA02-4D1B-B123-DF9D74E2CDCA}" type="slidenum">
              <a:rPr lang="en-US" smtClean="0"/>
              <a:pPr>
                <a:defRPr/>
              </a:pPr>
              <a:t>45</a:t>
            </a:fld>
            <a:endParaRPr lang="en-US" dirty="0"/>
          </a:p>
        </p:txBody>
      </p:sp>
    </p:spTree>
    <p:extLst>
      <p:ext uri="{BB962C8B-B14F-4D97-AF65-F5344CB8AC3E}">
        <p14:creationId xmlns:p14="http://schemas.microsoft.com/office/powerpoint/2010/main" val="352572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we get started</a:t>
            </a:r>
            <a:r>
              <a:rPr lang="en-US" baseline="0" dirty="0"/>
              <a:t>, we need to understand that ARD formation is analogous to the combustion triangle we all learned in elementary school.  Cut off the air, fuel or heat supplies and you won’t have a fire.  </a:t>
            </a:r>
            <a:r>
              <a:rPr lang="en-US" b="1" baseline="0" dirty="0"/>
              <a:t>(CLICK)</a:t>
            </a:r>
          </a:p>
          <a:p>
            <a:endParaRPr lang="en-US" b="1" baseline="0" dirty="0"/>
          </a:p>
          <a:p>
            <a:r>
              <a:rPr lang="en-US" baseline="0" dirty="0"/>
              <a:t>ARD formation is similar, you need pyrite (of course), air, water and not fully appreciated, bacteria:  acidithiobacillus ferro-oxidans .  Cut off one or more corners of the ARD tetrahedron, and ARD kinetics is greatly suppressed.  But if you cut off the bacteria corner, you can slow the kinetics of ARD formation by 3 orders of magnitude (</a:t>
            </a:r>
            <a:r>
              <a:rPr lang="en-US" b="1" baseline="0" dirty="0"/>
              <a:t>that’s a thousand times slower</a:t>
            </a:r>
            <a:r>
              <a:rPr lang="en-US" baseline="0" dirty="0"/>
              <a:t>).</a:t>
            </a:r>
          </a:p>
        </p:txBody>
      </p:sp>
      <p:sp>
        <p:nvSpPr>
          <p:cNvPr id="4" name="Slide Number Placeholder 3"/>
          <p:cNvSpPr>
            <a:spLocks noGrp="1"/>
          </p:cNvSpPr>
          <p:nvPr>
            <p:ph type="sldNum" sz="quarter" idx="10"/>
          </p:nvPr>
        </p:nvSpPr>
        <p:spPr/>
        <p:txBody>
          <a:bodyPr/>
          <a:lstStyle/>
          <a:p>
            <a:pPr>
              <a:defRPr/>
            </a:pPr>
            <a:fld id="{AFBB032E-DA02-4D1B-B123-DF9D74E2CDCA}" type="slidenum">
              <a:rPr lang="en-US" smtClean="0"/>
              <a:pPr>
                <a:defRPr/>
              </a:pPr>
              <a:t>3</a:t>
            </a:fld>
            <a:endParaRPr lang="en-US" dirty="0"/>
          </a:p>
        </p:txBody>
      </p:sp>
    </p:spTree>
    <p:extLst>
      <p:ext uri="{BB962C8B-B14F-4D97-AF65-F5344CB8AC3E}">
        <p14:creationId xmlns:p14="http://schemas.microsoft.com/office/powerpoint/2010/main" val="345883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mining industry</a:t>
            </a:r>
            <a:r>
              <a:rPr lang="en-US" baseline="0" dirty="0"/>
              <a:t> suffers from a huge bacterial infection and </a:t>
            </a:r>
            <a:r>
              <a:rPr lang="en-US" i="1" baseline="0" dirty="0"/>
              <a:t>acidithiobacillus ferro-oxidans </a:t>
            </a:r>
            <a:r>
              <a:rPr lang="en-US" baseline="0" dirty="0"/>
              <a:t>is the main cause of this geological disease.  Unless we figure out a remedy for the patient, we’re looking at PERPETUAL TREATMENT; in perpetuity is a long time.  </a:t>
            </a:r>
            <a:r>
              <a:rPr lang="en-US" b="1" baseline="0" dirty="0"/>
              <a:t>This is NOT a sustainable outcome.</a:t>
            </a:r>
            <a:endParaRPr lang="en-US" b="1" dirty="0"/>
          </a:p>
        </p:txBody>
      </p:sp>
      <p:sp>
        <p:nvSpPr>
          <p:cNvPr id="4" name="Slide Number Placeholder 3"/>
          <p:cNvSpPr>
            <a:spLocks noGrp="1"/>
          </p:cNvSpPr>
          <p:nvPr>
            <p:ph type="sldNum" sz="quarter" idx="10"/>
          </p:nvPr>
        </p:nvSpPr>
        <p:spPr/>
        <p:txBody>
          <a:bodyPr/>
          <a:lstStyle/>
          <a:p>
            <a:pPr>
              <a:defRPr/>
            </a:pPr>
            <a:fld id="{AFBB032E-DA02-4D1B-B123-DF9D74E2CDCA}" type="slidenum">
              <a:rPr lang="en-US" smtClean="0"/>
              <a:pPr>
                <a:defRPr/>
              </a:pPr>
              <a:t>4</a:t>
            </a:fld>
            <a:endParaRPr lang="en-US" dirty="0"/>
          </a:p>
        </p:txBody>
      </p:sp>
    </p:spTree>
    <p:extLst>
      <p:ext uri="{BB962C8B-B14F-4D97-AF65-F5344CB8AC3E}">
        <p14:creationId xmlns:p14="http://schemas.microsoft.com/office/powerpoint/2010/main" val="314196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a:rPr>
              <a:t>It’s not enough</a:t>
            </a:r>
            <a:r>
              <a:rPr lang="en-US" altLang="en-US" baseline="0" dirty="0">
                <a:latin typeface="Arial" panose="020B0604020202020204" pitchFamily="34" charset="0"/>
                <a:ea typeface="ヒラギノ角ゴ Pro W3"/>
              </a:rPr>
              <a:t> to kill the bad bacteria, just killing the bacteria leads to short term control</a:t>
            </a:r>
            <a:endParaRPr lang="en-US" altLang="en-US" dirty="0">
              <a:latin typeface="Arial" panose="020B0604020202020204" pitchFamily="34" charset="0"/>
              <a:ea typeface="ヒラギノ角ゴ Pro W3"/>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9915" indent="-288428">
              <a:defRPr sz="2400">
                <a:solidFill>
                  <a:schemeClr val="tx1"/>
                </a:solidFill>
                <a:latin typeface="Arial" panose="020B0604020202020204" pitchFamily="34" charset="0"/>
                <a:ea typeface="ヒラギノ角ゴ Pro W3"/>
                <a:cs typeface="ヒラギノ角ゴ Pro W3"/>
              </a:defRPr>
            </a:lvl2pPr>
            <a:lvl3pPr marL="1153716" indent="-230743">
              <a:defRPr sz="2400">
                <a:solidFill>
                  <a:schemeClr val="tx1"/>
                </a:solidFill>
                <a:latin typeface="Arial" panose="020B0604020202020204" pitchFamily="34" charset="0"/>
                <a:ea typeface="ヒラギノ角ゴ Pro W3"/>
                <a:cs typeface="ヒラギノ角ゴ Pro W3"/>
              </a:defRPr>
            </a:lvl3pPr>
            <a:lvl4pPr marL="1615201" indent="-230743">
              <a:defRPr sz="2400">
                <a:solidFill>
                  <a:schemeClr val="tx1"/>
                </a:solidFill>
                <a:latin typeface="Arial" panose="020B0604020202020204" pitchFamily="34" charset="0"/>
                <a:ea typeface="ヒラギノ角ゴ Pro W3"/>
                <a:cs typeface="ヒラギノ角ゴ Pro W3"/>
              </a:defRPr>
            </a:lvl4pPr>
            <a:lvl5pPr marL="2076688" indent="-230743">
              <a:defRPr sz="2400">
                <a:solidFill>
                  <a:schemeClr val="tx1"/>
                </a:solidFill>
                <a:latin typeface="Arial" panose="020B0604020202020204" pitchFamily="34" charset="0"/>
                <a:ea typeface="ヒラギノ角ゴ Pro W3"/>
                <a:cs typeface="ヒラギノ角ゴ Pro W3"/>
              </a:defRPr>
            </a:lvl5pPr>
            <a:lvl6pPr marL="2538173" indent="-23074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99660" indent="-23074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61147" indent="-23074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922632" indent="-23074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6DA5B59-F370-49AF-9ED5-FED3FC5CF20A}" type="slidenum">
              <a:rPr lang="en-US" altLang="en-US" sz="1100"/>
              <a:pPr/>
              <a:t>5</a:t>
            </a:fld>
            <a:endParaRPr lang="en-US" altLang="en-US" sz="1100" dirty="0"/>
          </a:p>
        </p:txBody>
      </p:sp>
    </p:spTree>
    <p:extLst>
      <p:ext uri="{BB962C8B-B14F-4D97-AF65-F5344CB8AC3E}">
        <p14:creationId xmlns:p14="http://schemas.microsoft.com/office/powerpoint/2010/main" val="390344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Produced 59,000 oz Au and 109,000 oz silver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Remaining bond $700,000</a:t>
            </a:r>
          </a:p>
          <a:p>
            <a:endParaRPr lang="en-US" dirty="0"/>
          </a:p>
        </p:txBody>
      </p:sp>
      <p:sp>
        <p:nvSpPr>
          <p:cNvPr id="4" name="Slide Number Placeholder 3"/>
          <p:cNvSpPr>
            <a:spLocks noGrp="1"/>
          </p:cNvSpPr>
          <p:nvPr>
            <p:ph type="sldNum" sz="quarter" idx="5"/>
          </p:nvPr>
        </p:nvSpPr>
        <p:spPr/>
        <p:txBody>
          <a:bodyPr/>
          <a:lstStyle/>
          <a:p>
            <a:pPr>
              <a:defRPr/>
            </a:pPr>
            <a:fld id="{F5C8B8CD-A282-4CE5-BFFF-02F4DC8244D7}" type="slidenum">
              <a:rPr lang="en-US" altLang="en-US" smtClean="0"/>
              <a:pPr>
                <a:defRPr/>
              </a:pPr>
              <a:t>10</a:t>
            </a:fld>
            <a:endParaRPr lang="en-US" altLang="en-US" dirty="0"/>
          </a:p>
        </p:txBody>
      </p:sp>
    </p:spTree>
    <p:extLst>
      <p:ext uri="{BB962C8B-B14F-4D97-AF65-F5344CB8AC3E}">
        <p14:creationId xmlns:p14="http://schemas.microsoft.com/office/powerpoint/2010/main" val="352060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waste rock stockpile since it appears to be major source of loads to the pit</a:t>
            </a:r>
          </a:p>
        </p:txBody>
      </p:sp>
      <p:sp>
        <p:nvSpPr>
          <p:cNvPr id="4" name="Slide Number Placeholder 3"/>
          <p:cNvSpPr>
            <a:spLocks noGrp="1"/>
          </p:cNvSpPr>
          <p:nvPr>
            <p:ph type="sldNum" sz="quarter" idx="5"/>
          </p:nvPr>
        </p:nvSpPr>
        <p:spPr/>
        <p:txBody>
          <a:bodyPr/>
          <a:lstStyle/>
          <a:p>
            <a:pPr>
              <a:defRPr/>
            </a:pPr>
            <a:fld id="{F5C8B8CD-A282-4CE5-BFFF-02F4DC8244D7}" type="slidenum">
              <a:rPr lang="en-US" altLang="en-US" smtClean="0"/>
              <a:pPr>
                <a:defRPr/>
              </a:pPr>
              <a:t>19</a:t>
            </a:fld>
            <a:endParaRPr lang="en-US" altLang="en-US" dirty="0"/>
          </a:p>
        </p:txBody>
      </p:sp>
    </p:spTree>
    <p:extLst>
      <p:ext uri="{BB962C8B-B14F-4D97-AF65-F5344CB8AC3E}">
        <p14:creationId xmlns:p14="http://schemas.microsoft.com/office/powerpoint/2010/main" val="372621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C8B8CD-A282-4CE5-BFFF-02F4DC8244D7}" type="slidenum">
              <a:rPr lang="en-US" altLang="en-US" smtClean="0"/>
              <a:pPr>
                <a:defRPr/>
              </a:pPr>
              <a:t>20</a:t>
            </a:fld>
            <a:endParaRPr lang="en-US" altLang="en-US" dirty="0"/>
          </a:p>
        </p:txBody>
      </p:sp>
    </p:spTree>
    <p:extLst>
      <p:ext uri="{BB962C8B-B14F-4D97-AF65-F5344CB8AC3E}">
        <p14:creationId xmlns:p14="http://schemas.microsoft.com/office/powerpoint/2010/main" val="139252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advantages and disadvantages</a:t>
            </a:r>
          </a:p>
        </p:txBody>
      </p:sp>
      <p:sp>
        <p:nvSpPr>
          <p:cNvPr id="4" name="Slide Number Placeholder 3"/>
          <p:cNvSpPr>
            <a:spLocks noGrp="1"/>
          </p:cNvSpPr>
          <p:nvPr>
            <p:ph type="sldNum" sz="quarter" idx="5"/>
          </p:nvPr>
        </p:nvSpPr>
        <p:spPr/>
        <p:txBody>
          <a:bodyPr/>
          <a:lstStyle/>
          <a:p>
            <a:pPr>
              <a:defRPr/>
            </a:pPr>
            <a:fld id="{F5C8B8CD-A282-4CE5-BFFF-02F4DC8244D7}" type="slidenum">
              <a:rPr lang="en-US" altLang="en-US" smtClean="0"/>
              <a:pPr>
                <a:defRPr/>
              </a:pPr>
              <a:t>22</a:t>
            </a:fld>
            <a:endParaRPr lang="en-US" altLang="en-US" dirty="0"/>
          </a:p>
        </p:txBody>
      </p:sp>
    </p:spTree>
    <p:extLst>
      <p:ext uri="{BB962C8B-B14F-4D97-AF65-F5344CB8AC3E}">
        <p14:creationId xmlns:p14="http://schemas.microsoft.com/office/powerpoint/2010/main" val="266512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heap leaches10 6 to 10 8</a:t>
            </a:r>
          </a:p>
          <a:p>
            <a:r>
              <a:rPr lang="en-US" dirty="0"/>
              <a:t>Sampled ½ way through draw down to minimize contamination</a:t>
            </a:r>
          </a:p>
        </p:txBody>
      </p:sp>
      <p:sp>
        <p:nvSpPr>
          <p:cNvPr id="4" name="Slide Number Placeholder 3"/>
          <p:cNvSpPr>
            <a:spLocks noGrp="1"/>
          </p:cNvSpPr>
          <p:nvPr>
            <p:ph type="sldNum" sz="quarter" idx="5"/>
          </p:nvPr>
        </p:nvSpPr>
        <p:spPr/>
        <p:txBody>
          <a:bodyPr/>
          <a:lstStyle/>
          <a:p>
            <a:pPr>
              <a:defRPr/>
            </a:pPr>
            <a:fld id="{BBD7E31F-3F9E-4887-86E2-6452165C4C1B}" type="slidenum">
              <a:rPr lang="en-US" smtClean="0"/>
              <a:pPr>
                <a:defRPr/>
              </a:pPr>
              <a:t>35</a:t>
            </a:fld>
            <a:endParaRPr lang="en-US"/>
          </a:p>
        </p:txBody>
      </p:sp>
    </p:spTree>
    <p:extLst>
      <p:ext uri="{BB962C8B-B14F-4D97-AF65-F5344CB8AC3E}">
        <p14:creationId xmlns:p14="http://schemas.microsoft.com/office/powerpoint/2010/main" val="443173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pic>
        <p:nvPicPr>
          <p:cNvPr id="7" name="Picture 6" descr="Firts_sli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7"/>
          <p:cNvSpPr>
            <a:spLocks noGrp="1"/>
          </p:cNvSpPr>
          <p:nvPr>
            <p:ph type="title"/>
          </p:nvPr>
        </p:nvSpPr>
        <p:spPr>
          <a:xfrm>
            <a:off x="648000" y="3886208"/>
            <a:ext cx="8001056" cy="1185866"/>
          </a:xfrm>
        </p:spPr>
        <p:txBody>
          <a:bodyPr anchor="t"/>
          <a:lstStyle>
            <a:lvl1pPr>
              <a:defRPr sz="3200">
                <a:solidFill>
                  <a:srgbClr val="00755C"/>
                </a:solidFill>
              </a:defRPr>
            </a:lvl1pPr>
          </a:lstStyle>
          <a:p>
            <a:r>
              <a:rPr lang="en-GB"/>
              <a:t>Click </a:t>
            </a:r>
            <a:r>
              <a:rPr lang="en-GB" noProof="0"/>
              <a:t>to</a:t>
            </a:r>
            <a:r>
              <a:rPr lang="en-GB"/>
              <a:t> edit Master title style</a:t>
            </a:r>
            <a:endParaRPr lang="en-GB" dirty="0"/>
          </a:p>
        </p:txBody>
      </p:sp>
      <p:sp>
        <p:nvSpPr>
          <p:cNvPr id="5" name="Sous-titre 2"/>
          <p:cNvSpPr>
            <a:spLocks noGrp="1"/>
          </p:cNvSpPr>
          <p:nvPr>
            <p:ph type="subTitle" idx="1"/>
          </p:nvPr>
        </p:nvSpPr>
        <p:spPr>
          <a:xfrm>
            <a:off x="648000" y="3286124"/>
            <a:ext cx="8001056" cy="432000"/>
          </a:xfrm>
          <a:noFill/>
        </p:spPr>
        <p:txBody>
          <a:bodyPr/>
          <a:lstStyle>
            <a:lvl1pPr marL="0" indent="0" algn="l">
              <a:buNone/>
              <a:defRPr>
                <a:solidFill>
                  <a:srgbClr val="00755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56000" y="950400"/>
            <a:ext cx="5436000" cy="5022000"/>
          </a:xfrm>
          <a:noFill/>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texte 3"/>
          <p:cNvSpPr>
            <a:spLocks noGrp="1"/>
          </p:cNvSpPr>
          <p:nvPr>
            <p:ph type="body" sz="half" idx="2"/>
          </p:nvPr>
        </p:nvSpPr>
        <p:spPr>
          <a:xfrm>
            <a:off x="230399" y="950400"/>
            <a:ext cx="3132000" cy="5022000"/>
          </a:xfrm>
          <a:noFill/>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Master text styles</a:t>
            </a:r>
          </a:p>
        </p:txBody>
      </p:sp>
      <p:sp>
        <p:nvSpPr>
          <p:cNvPr id="5" name="Titre 1"/>
          <p:cNvSpPr>
            <a:spLocks noGrp="1"/>
          </p:cNvSpPr>
          <p:nvPr>
            <p:ph type="title"/>
          </p:nvPr>
        </p:nvSpPr>
        <p:spPr>
          <a:xfrm>
            <a:off x="1981200" y="228600"/>
            <a:ext cx="6934200" cy="685800"/>
          </a:xfrm>
        </p:spPr>
        <p:txBody>
          <a:bodyPr/>
          <a:lstStyle/>
          <a:p>
            <a:r>
              <a:rPr lang="en-GB" noProof="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re 1"/>
          <p:cNvSpPr>
            <a:spLocks noGrp="1"/>
          </p:cNvSpPr>
          <p:nvPr>
            <p:ph type="title"/>
          </p:nvPr>
        </p:nvSpPr>
        <p:spPr>
          <a:xfrm>
            <a:off x="1981200" y="228600"/>
            <a:ext cx="6934200" cy="685800"/>
          </a:xfrm>
        </p:spPr>
        <p:txBody>
          <a:bodyPr/>
          <a:lstStyle/>
          <a:p>
            <a:r>
              <a:rPr lang="en-GB" noProof="0"/>
              <a:t>Click to edit Master title style</a:t>
            </a:r>
          </a:p>
        </p:txBody>
      </p:sp>
      <p:sp>
        <p:nvSpPr>
          <p:cNvPr id="3" name="Espace réservé du texte 2"/>
          <p:cNvSpPr>
            <a:spLocks noGrp="1"/>
          </p:cNvSpPr>
          <p:nvPr>
            <p:ph type="body" sz="half" idx="1"/>
          </p:nvPr>
        </p:nvSpPr>
        <p:spPr>
          <a:xfrm>
            <a:off x="228600" y="950400"/>
            <a:ext cx="4267200" cy="5022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graphique 3"/>
          <p:cNvSpPr>
            <a:spLocks noGrp="1"/>
          </p:cNvSpPr>
          <p:nvPr>
            <p:ph type="chart" sz="half" idx="2"/>
          </p:nvPr>
        </p:nvSpPr>
        <p:spPr>
          <a:xfrm>
            <a:off x="4648200" y="950400"/>
            <a:ext cx="4267200" cy="5022000"/>
          </a:xfrm>
          <a:noFill/>
        </p:spPr>
        <p:txBody>
          <a:bodyPr/>
          <a:lstStyle/>
          <a:p>
            <a:r>
              <a:rPr lang="en-GB" noProof="0" dirty="0"/>
              <a:t>Click icon to add chart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2004284" y="4800600"/>
            <a:ext cx="5486400" cy="566738"/>
          </a:xfrm>
        </p:spPr>
        <p:txBody>
          <a:bodyPr anchor="t"/>
          <a:lstStyle>
            <a:lvl1pPr algn="l">
              <a:defRPr sz="2000" b="1">
                <a:solidFill>
                  <a:srgbClr val="4C4C4C"/>
                </a:solidFill>
              </a:defRPr>
            </a:lvl1pPr>
          </a:lstStyle>
          <a:p>
            <a:r>
              <a:rPr lang="en-GB" noProof="0"/>
              <a:t>Click to edit Master title style</a:t>
            </a:r>
          </a:p>
        </p:txBody>
      </p:sp>
      <p:sp>
        <p:nvSpPr>
          <p:cNvPr id="3" name="Espace réservé pour une image  2"/>
          <p:cNvSpPr>
            <a:spLocks noGrp="1"/>
          </p:cNvSpPr>
          <p:nvPr>
            <p:ph type="pic" idx="1"/>
          </p:nvPr>
        </p:nvSpPr>
        <p:spPr>
          <a:xfrm>
            <a:off x="2004284" y="1447200"/>
            <a:ext cx="5486400" cy="3294000"/>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icon to add picture</a:t>
            </a:r>
          </a:p>
        </p:txBody>
      </p:sp>
      <p:sp>
        <p:nvSpPr>
          <p:cNvPr id="4" name="Espace réservé du texte 3"/>
          <p:cNvSpPr>
            <a:spLocks noGrp="1"/>
          </p:cNvSpPr>
          <p:nvPr>
            <p:ph type="body" sz="half" idx="2"/>
          </p:nvPr>
        </p:nvSpPr>
        <p:spPr>
          <a:xfrm>
            <a:off x="2004284" y="5367338"/>
            <a:ext cx="5486400" cy="490554"/>
          </a:xfrm>
        </p:spPr>
        <p:txBody>
          <a:bodyPr/>
          <a:lstStyle>
            <a:lvl1pPr marL="0" indent="0">
              <a:buNone/>
              <a:defRPr sz="1800">
                <a:solidFill>
                  <a:srgbClr val="4C4C4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re 1"/>
          <p:cNvSpPr>
            <a:spLocks noGrp="1"/>
          </p:cNvSpPr>
          <p:nvPr>
            <p:ph type="title"/>
          </p:nvPr>
        </p:nvSpPr>
        <p:spPr>
          <a:xfrm>
            <a:off x="1999537" y="2786058"/>
            <a:ext cx="6912000" cy="1440000"/>
          </a:xfrm>
          <a:noFill/>
        </p:spPr>
        <p:txBody>
          <a:bodyPr anchor="t"/>
          <a:lstStyle>
            <a:lvl1pPr algn="l">
              <a:defRPr sz="4000" b="1" cap="none">
                <a:solidFill>
                  <a:srgbClr val="00755C"/>
                </a:solidFill>
                <a:latin typeface="+mn-lt"/>
              </a:defRPr>
            </a:lvl1pPr>
          </a:lstStyle>
          <a:p>
            <a:r>
              <a:rPr lang="en-GB" noProof="0"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Main Title Slide">
    <p:spTree>
      <p:nvGrpSpPr>
        <p:cNvPr id="1" name=""/>
        <p:cNvGrpSpPr/>
        <p:nvPr/>
      </p:nvGrpSpPr>
      <p:grpSpPr>
        <a:xfrm>
          <a:off x="0" y="0"/>
          <a:ext cx="0" cy="0"/>
          <a:chOff x="0" y="0"/>
          <a:chExt cx="0" cy="0"/>
        </a:xfrm>
      </p:grpSpPr>
      <p:pic>
        <p:nvPicPr>
          <p:cNvPr id="7" name="Picture 6" descr="Firts_sli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re 7"/>
          <p:cNvSpPr>
            <a:spLocks noGrp="1"/>
          </p:cNvSpPr>
          <p:nvPr>
            <p:ph type="title"/>
          </p:nvPr>
        </p:nvSpPr>
        <p:spPr>
          <a:xfrm>
            <a:off x="648000" y="3886208"/>
            <a:ext cx="8001056" cy="1185866"/>
          </a:xfrm>
        </p:spPr>
        <p:txBody>
          <a:bodyPr anchor="t"/>
          <a:lstStyle>
            <a:lvl1pPr>
              <a:defRPr sz="3200">
                <a:solidFill>
                  <a:srgbClr val="00755C"/>
                </a:solidFill>
              </a:defRPr>
            </a:lvl1pPr>
          </a:lstStyle>
          <a:p>
            <a:r>
              <a:rPr lang="en-GB"/>
              <a:t>Click </a:t>
            </a:r>
            <a:r>
              <a:rPr lang="en-GB" noProof="0"/>
              <a:t>to</a:t>
            </a:r>
            <a:r>
              <a:rPr lang="en-GB"/>
              <a:t> edit Master title style</a:t>
            </a:r>
            <a:endParaRPr lang="en-GB" dirty="0"/>
          </a:p>
        </p:txBody>
      </p:sp>
      <p:sp>
        <p:nvSpPr>
          <p:cNvPr id="5" name="Sous-titre 2"/>
          <p:cNvSpPr>
            <a:spLocks noGrp="1"/>
          </p:cNvSpPr>
          <p:nvPr>
            <p:ph type="subTitle" idx="1"/>
          </p:nvPr>
        </p:nvSpPr>
        <p:spPr>
          <a:xfrm>
            <a:off x="648000" y="3286124"/>
            <a:ext cx="8001056" cy="432000"/>
          </a:xfrm>
          <a:noFill/>
        </p:spPr>
        <p:txBody>
          <a:bodyPr/>
          <a:lstStyle>
            <a:lvl1pPr marL="0" indent="0" algn="l">
              <a:buNone/>
              <a:defRPr>
                <a:solidFill>
                  <a:srgbClr val="00755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a:xfrm>
            <a:off x="7924800" y="6416675"/>
            <a:ext cx="762000" cy="365125"/>
          </a:xfrm>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re 1"/>
          <p:cNvSpPr>
            <a:spLocks noGrp="1"/>
          </p:cNvSpPr>
          <p:nvPr>
            <p:ph type="title"/>
          </p:nvPr>
        </p:nvSpPr>
        <p:spPr>
          <a:xfrm>
            <a:off x="1999537" y="3500438"/>
            <a:ext cx="6912000" cy="714380"/>
          </a:xfrm>
          <a:noFill/>
        </p:spPr>
        <p:txBody>
          <a:bodyPr anchor="t"/>
          <a:lstStyle>
            <a:lvl1pPr algn="l">
              <a:defRPr sz="2000" b="0" cap="none">
                <a:solidFill>
                  <a:srgbClr val="00755C"/>
                </a:solidFill>
                <a:latin typeface="+mn-lt"/>
              </a:defRPr>
            </a:lvl1pPr>
          </a:lstStyle>
          <a:p>
            <a:r>
              <a:rPr lang="en-GB" noProof="0"/>
              <a:t>Click to edit Master title style</a:t>
            </a:r>
          </a:p>
        </p:txBody>
      </p:sp>
      <p:sp>
        <p:nvSpPr>
          <p:cNvPr id="3" name="Espace réservé du texte 2"/>
          <p:cNvSpPr>
            <a:spLocks noGrp="1"/>
          </p:cNvSpPr>
          <p:nvPr>
            <p:ph type="body" idx="1"/>
          </p:nvPr>
        </p:nvSpPr>
        <p:spPr>
          <a:xfrm>
            <a:off x="1998000" y="4286267"/>
            <a:ext cx="6912000" cy="1500187"/>
          </a:xfrm>
          <a:noFill/>
        </p:spPr>
        <p:txBody>
          <a:bodyPr anchor="t"/>
          <a:lstStyle>
            <a:lvl1pPr marL="0" indent="0">
              <a:buNone/>
              <a:defRPr sz="2000">
                <a:solidFill>
                  <a:srgbClr val="00755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8F6BCBE8-30B0-4476-8762-9236B142003A}" type="datetimeFigureOut">
              <a:rPr lang="en-US" smtClean="0"/>
              <a:pPr eaLnBrk="1" latinLnBrk="0" hangingPunct="1"/>
              <a:t>6/17/2019</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a:extLst>
              <a:ext uri="{FF2B5EF4-FFF2-40B4-BE49-F238E27FC236}">
                <a16:creationId xmlns:a16="http://schemas.microsoft.com/office/drawing/2014/main" id="{F92BE287-6452-4E5B-AF5D-A65C162A95E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5F4DF29F-219A-4583-B66B-B0E1439AA6E0}"/>
              </a:ext>
            </a:extLst>
          </p:cNvPr>
          <p:cNvSpPr>
            <a:spLocks noGrp="1" noChangeArrowheads="1"/>
          </p:cNvSpPr>
          <p:nvPr>
            <p:ph type="ftr" sz="quarter" idx="11"/>
          </p:nvPr>
        </p:nvSpPr>
        <p:spPr>
          <a:xfrm>
            <a:off x="685347" y="5883276"/>
            <a:ext cx="5004649" cy="365125"/>
          </a:xfrm>
          <a:prstGeom prst="rect">
            <a:avLst/>
          </a:prstGeom>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2C389D9B-DFCD-4B8D-AEC0-CE69FC0939EE}"/>
              </a:ext>
            </a:extLst>
          </p:cNvPr>
          <p:cNvSpPr>
            <a:spLocks noGrp="1" noChangeArrowheads="1"/>
          </p:cNvSpPr>
          <p:nvPr>
            <p:ph type="sldNum" sz="quarter" idx="12"/>
          </p:nvPr>
        </p:nvSpPr>
        <p:spPr>
          <a:ln/>
        </p:spPr>
        <p:txBody>
          <a:bodyPr/>
          <a:lstStyle>
            <a:lvl1pPr>
              <a:defRPr/>
            </a:lvl1pPr>
          </a:lstStyle>
          <a:p>
            <a:fld id="{C9A40C44-9A32-4018-B071-413C94914975}" type="slidenum">
              <a:rPr lang="en-US" altLang="en-US"/>
              <a:pPr/>
              <a:t>‹#›</a:t>
            </a:fld>
            <a:endParaRPr lang="en-US" altLang="en-US"/>
          </a:p>
        </p:txBody>
      </p:sp>
    </p:spTree>
    <p:extLst>
      <p:ext uri="{BB962C8B-B14F-4D97-AF65-F5344CB8AC3E}">
        <p14:creationId xmlns:p14="http://schemas.microsoft.com/office/powerpoint/2010/main" val="327881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Click to edit Master title style</a:t>
            </a:r>
          </a:p>
        </p:txBody>
      </p:sp>
      <p:sp>
        <p:nvSpPr>
          <p:cNvPr id="3" name="Espace réservé du contenu 2"/>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Click to edit Master title style</a:t>
            </a:r>
          </a:p>
        </p:txBody>
      </p:sp>
      <p:sp>
        <p:nvSpPr>
          <p:cNvPr id="3" name="Espace réservé du contenu 2"/>
          <p:cNvSpPr>
            <a:spLocks noGrp="1"/>
          </p:cNvSpPr>
          <p:nvPr>
            <p:ph sz="half" idx="1"/>
          </p:nvPr>
        </p:nvSpPr>
        <p:spPr>
          <a:xfrm>
            <a:off x="230400" y="950400"/>
            <a:ext cx="424800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contenu 3"/>
          <p:cNvSpPr>
            <a:spLocks noGrp="1"/>
          </p:cNvSpPr>
          <p:nvPr>
            <p:ph sz="half" idx="2"/>
          </p:nvPr>
        </p:nvSpPr>
        <p:spPr>
          <a:xfrm>
            <a:off x="4648200" y="950400"/>
            <a:ext cx="424800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Title">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30400" y="950400"/>
            <a:ext cx="4248000" cy="639762"/>
          </a:xfrm>
          <a:noFill/>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Espace réservé du contenu 3"/>
          <p:cNvSpPr>
            <a:spLocks noGrp="1"/>
          </p:cNvSpPr>
          <p:nvPr>
            <p:ph sz="half" idx="2"/>
          </p:nvPr>
        </p:nvSpPr>
        <p:spPr>
          <a:xfrm>
            <a:off x="230400" y="1643050"/>
            <a:ext cx="4248000" cy="4286280"/>
          </a:xfrm>
          <a:noFill/>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texte 4"/>
          <p:cNvSpPr>
            <a:spLocks noGrp="1"/>
          </p:cNvSpPr>
          <p:nvPr>
            <p:ph type="body" sz="quarter" idx="3"/>
          </p:nvPr>
        </p:nvSpPr>
        <p:spPr>
          <a:xfrm>
            <a:off x="4645024" y="950400"/>
            <a:ext cx="4248000" cy="639762"/>
          </a:xfrm>
          <a:noFill/>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Espace réservé du contenu 5"/>
          <p:cNvSpPr>
            <a:spLocks noGrp="1"/>
          </p:cNvSpPr>
          <p:nvPr>
            <p:ph sz="quarter" idx="4"/>
          </p:nvPr>
        </p:nvSpPr>
        <p:spPr>
          <a:xfrm>
            <a:off x="4645024" y="1643050"/>
            <a:ext cx="4248000" cy="4286280"/>
          </a:xfrm>
          <a:noFill/>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itre 1"/>
          <p:cNvSpPr>
            <a:spLocks noGrp="1"/>
          </p:cNvSpPr>
          <p:nvPr>
            <p:ph type="title"/>
          </p:nvPr>
        </p:nvSpPr>
        <p:spPr>
          <a:xfrm>
            <a:off x="1981200" y="228600"/>
            <a:ext cx="6934200" cy="685800"/>
          </a:xfrm>
        </p:spPr>
        <p:txBody>
          <a:bodyPr/>
          <a:lstStyle/>
          <a:p>
            <a:r>
              <a:rPr lang="en-GB" noProof="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right)  &amp;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Click to edit Master title style</a:t>
            </a:r>
          </a:p>
        </p:txBody>
      </p:sp>
      <p:sp>
        <p:nvSpPr>
          <p:cNvPr id="4" name="Espace réservé du contenu 3"/>
          <p:cNvSpPr>
            <a:spLocks noGrp="1"/>
          </p:cNvSpPr>
          <p:nvPr>
            <p:ph sz="half" idx="2"/>
          </p:nvPr>
        </p:nvSpPr>
        <p:spPr>
          <a:xfrm>
            <a:off x="2071670" y="950400"/>
            <a:ext cx="684373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pour une image  2"/>
          <p:cNvSpPr>
            <a:spLocks noGrp="1"/>
          </p:cNvSpPr>
          <p:nvPr>
            <p:ph type="pic" idx="1"/>
          </p:nvPr>
        </p:nvSpPr>
        <p:spPr>
          <a:xfrm>
            <a:off x="230400" y="950400"/>
            <a:ext cx="1746000" cy="1440000"/>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bottom)  &amp; Content">
    <p:spTree>
      <p:nvGrpSpPr>
        <p:cNvPr id="1" name=""/>
        <p:cNvGrpSpPr/>
        <p:nvPr/>
      </p:nvGrpSpPr>
      <p:grpSpPr>
        <a:xfrm>
          <a:off x="0" y="0"/>
          <a:ext cx="0" cy="0"/>
          <a:chOff x="0" y="0"/>
          <a:chExt cx="0" cy="0"/>
        </a:xfrm>
      </p:grpSpPr>
      <p:sp>
        <p:nvSpPr>
          <p:cNvPr id="5" name="Espace réservé pour une image  2"/>
          <p:cNvSpPr>
            <a:spLocks noGrp="1"/>
          </p:cNvSpPr>
          <p:nvPr>
            <p:ph type="pic" idx="1"/>
          </p:nvPr>
        </p:nvSpPr>
        <p:spPr>
          <a:xfrm>
            <a:off x="230400" y="2285992"/>
            <a:ext cx="8686800" cy="3643338"/>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icon to add picture</a:t>
            </a:r>
          </a:p>
        </p:txBody>
      </p:sp>
      <p:sp>
        <p:nvSpPr>
          <p:cNvPr id="2" name="Titre 1"/>
          <p:cNvSpPr>
            <a:spLocks noGrp="1"/>
          </p:cNvSpPr>
          <p:nvPr>
            <p:ph type="title"/>
          </p:nvPr>
        </p:nvSpPr>
        <p:spPr/>
        <p:txBody>
          <a:bodyPr/>
          <a:lstStyle/>
          <a:p>
            <a:r>
              <a:rPr lang="en-GB" noProof="0"/>
              <a:t>Click to edit Master title style</a:t>
            </a:r>
          </a:p>
        </p:txBody>
      </p:sp>
      <p:sp>
        <p:nvSpPr>
          <p:cNvPr id="4" name="Espace réservé du contenu 3"/>
          <p:cNvSpPr>
            <a:spLocks noGrp="1"/>
          </p:cNvSpPr>
          <p:nvPr>
            <p:ph sz="half" idx="2"/>
          </p:nvPr>
        </p:nvSpPr>
        <p:spPr>
          <a:xfrm>
            <a:off x="230400" y="950400"/>
            <a:ext cx="8686800" cy="1296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re 1"/>
          <p:cNvSpPr>
            <a:spLocks noGrp="1"/>
          </p:cNvSpPr>
          <p:nvPr>
            <p:ph type="title"/>
          </p:nvPr>
        </p:nvSpPr>
        <p:spPr>
          <a:xfrm>
            <a:off x="1981200" y="228600"/>
            <a:ext cx="6934200" cy="685800"/>
          </a:xfrm>
        </p:spPr>
        <p:txBody>
          <a:bodyPr/>
          <a:lstStyle/>
          <a:p>
            <a:r>
              <a:rPr lang="en-GB" noProof="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content_slid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981200" y="228600"/>
            <a:ext cx="6934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noProof="0"/>
              <a:t>Click to edit Master title style</a:t>
            </a:r>
          </a:p>
        </p:txBody>
      </p:sp>
      <p:sp>
        <p:nvSpPr>
          <p:cNvPr id="1027" name="Rectangle 3"/>
          <p:cNvSpPr>
            <a:spLocks noGrp="1" noChangeArrowheads="1"/>
          </p:cNvSpPr>
          <p:nvPr>
            <p:ph type="body" idx="1"/>
          </p:nvPr>
        </p:nvSpPr>
        <p:spPr bwMode="auto">
          <a:xfrm>
            <a:off x="228600" y="950400"/>
            <a:ext cx="8686800" cy="5022000"/>
          </a:xfrm>
          <a:prstGeom prst="rect">
            <a:avLst/>
          </a:prstGeom>
          <a:noFill/>
          <a:ln w="9525">
            <a:noFill/>
            <a:miter lim="800000"/>
            <a:headEnd/>
            <a:tailEnd/>
          </a:ln>
        </p:spPr>
        <p:txBody>
          <a:bodyPr vert="horz" wrap="square" lIns="91440" tIns="14400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62" r:id="rId6"/>
    <p:sldLayoutId id="2147483663" r:id="rId7"/>
    <p:sldLayoutId id="2147483654" r:id="rId8"/>
    <p:sldLayoutId id="2147483655" r:id="rId9"/>
    <p:sldLayoutId id="2147483656" r:id="rId10"/>
    <p:sldLayoutId id="2147483660" r:id="rId11"/>
    <p:sldLayoutId id="2147483657" r:id="rId12"/>
    <p:sldLayoutId id="2147483664" r:id="rId13"/>
    <p:sldLayoutId id="2147483716" r:id="rId14"/>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b="1">
          <a:solidFill>
            <a:schemeClr val="bg1"/>
          </a:solidFill>
          <a:latin typeface="Arial" charset="0"/>
          <a:ea typeface="ヒラギノ角ゴ Pro W3" pitchFamily="-32" charset="-128"/>
        </a:defRPr>
      </a:lvl2pPr>
      <a:lvl3pPr algn="l" rtl="0" eaLnBrk="1" fontAlgn="base" hangingPunct="1">
        <a:spcBef>
          <a:spcPct val="0"/>
        </a:spcBef>
        <a:spcAft>
          <a:spcPct val="0"/>
        </a:spcAft>
        <a:defRPr b="1">
          <a:solidFill>
            <a:schemeClr val="bg1"/>
          </a:solidFill>
          <a:latin typeface="Arial" charset="0"/>
          <a:ea typeface="ヒラギノ角ゴ Pro W3" pitchFamily="-32" charset="-128"/>
        </a:defRPr>
      </a:lvl3pPr>
      <a:lvl4pPr algn="l" rtl="0" eaLnBrk="1" fontAlgn="base" hangingPunct="1">
        <a:spcBef>
          <a:spcPct val="0"/>
        </a:spcBef>
        <a:spcAft>
          <a:spcPct val="0"/>
        </a:spcAft>
        <a:defRPr b="1">
          <a:solidFill>
            <a:schemeClr val="bg1"/>
          </a:solidFill>
          <a:latin typeface="Arial" charset="0"/>
          <a:ea typeface="ヒラギノ角ゴ Pro W3" pitchFamily="-32" charset="-128"/>
        </a:defRPr>
      </a:lvl4pPr>
      <a:lvl5pPr algn="l" rtl="0" eaLnBrk="1" fontAlgn="base" hangingPunct="1">
        <a:spcBef>
          <a:spcPct val="0"/>
        </a:spcBef>
        <a:spcAft>
          <a:spcPct val="0"/>
        </a:spcAft>
        <a:defRPr b="1">
          <a:solidFill>
            <a:schemeClr val="bg1"/>
          </a:solidFill>
          <a:latin typeface="Arial" charset="0"/>
          <a:ea typeface="ヒラギノ角ゴ Pro W3" pitchFamily="-32" charset="-128"/>
        </a:defRPr>
      </a:lvl5pPr>
      <a:lvl6pPr marL="457200" algn="l" rtl="0" eaLnBrk="1" fontAlgn="base" hangingPunct="1">
        <a:spcBef>
          <a:spcPct val="0"/>
        </a:spcBef>
        <a:spcAft>
          <a:spcPct val="0"/>
        </a:spcAft>
        <a:defRPr b="1">
          <a:solidFill>
            <a:schemeClr val="bg1"/>
          </a:solidFill>
          <a:latin typeface="Arial" charset="0"/>
          <a:ea typeface="ヒラギノ角ゴ Pro W3" pitchFamily="-32" charset="-128"/>
        </a:defRPr>
      </a:lvl6pPr>
      <a:lvl7pPr marL="914400" algn="l" rtl="0" eaLnBrk="1" fontAlgn="base" hangingPunct="1">
        <a:spcBef>
          <a:spcPct val="0"/>
        </a:spcBef>
        <a:spcAft>
          <a:spcPct val="0"/>
        </a:spcAft>
        <a:defRPr b="1">
          <a:solidFill>
            <a:schemeClr val="bg1"/>
          </a:solidFill>
          <a:latin typeface="Arial" charset="0"/>
          <a:ea typeface="ヒラギノ角ゴ Pro W3" pitchFamily="-32" charset="-128"/>
        </a:defRPr>
      </a:lvl7pPr>
      <a:lvl8pPr marL="1371600" algn="l" rtl="0" eaLnBrk="1" fontAlgn="base" hangingPunct="1">
        <a:spcBef>
          <a:spcPct val="0"/>
        </a:spcBef>
        <a:spcAft>
          <a:spcPct val="0"/>
        </a:spcAft>
        <a:defRPr b="1">
          <a:solidFill>
            <a:schemeClr val="bg1"/>
          </a:solidFill>
          <a:latin typeface="Arial" charset="0"/>
          <a:ea typeface="ヒラギノ角ゴ Pro W3" pitchFamily="-32" charset="-128"/>
        </a:defRPr>
      </a:lvl8pPr>
      <a:lvl9pPr marL="1828800" algn="l" rtl="0" eaLnBrk="1" fontAlgn="base" hangingPunct="1">
        <a:spcBef>
          <a:spcPct val="0"/>
        </a:spcBef>
        <a:spcAft>
          <a:spcPct val="0"/>
        </a:spcAft>
        <a:defRPr b="1">
          <a:solidFill>
            <a:schemeClr val="bg1"/>
          </a:solidFill>
          <a:latin typeface="Arial" charset="0"/>
          <a:ea typeface="ヒラギノ角ゴ Pro W3" pitchFamily="-32" charset="-128"/>
        </a:defRPr>
      </a:lvl9pPr>
    </p:titleStyle>
    <p:bodyStyle>
      <a:lvl1pPr marL="342900" indent="-34290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cs typeface="+mn-cs"/>
        </a:defRPr>
      </a:lvl1pPr>
      <a:lvl2pPr marL="742950" indent="-28575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defRPr>
      </a:lvl2pPr>
      <a:lvl3pPr marL="11430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3pPr>
      <a:lvl4pPr marL="16002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4pPr>
      <a:lvl5pPr marL="20574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5pPr>
      <a:lvl6pPr marL="25146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6pPr>
      <a:lvl7pPr marL="29718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7pPr>
      <a:lvl8pPr marL="34290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8pPr>
      <a:lvl9pPr marL="38862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6/17/2019</a:t>
            </a:fld>
            <a:endParaRPr lang="en-US" dirty="0">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dirty="0">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38386" y="1066800"/>
            <a:ext cx="8352928" cy="1066800"/>
          </a:xfrm>
          <a:noFill/>
          <a:ln w="25400">
            <a:noFill/>
            <a:miter lim="800000"/>
            <a:headEnd/>
            <a:tailEnd/>
          </a:ln>
        </p:spPr>
        <p:txBody>
          <a:bodyPr vert="horz" wrap="square" lIns="91440" tIns="45720" rIns="91440" bIns="45720" numCol="1" anchor="ctr" anchorCtr="0" compatLnSpc="1">
            <a:prstTxWarp prst="textNoShape">
              <a:avLst/>
            </a:prstTxWarp>
            <a:normAutofit fontScale="90000"/>
          </a:bodyPr>
          <a:lstStyle/>
          <a:p>
            <a:br>
              <a:rPr lang="en-US" b="1" dirty="0">
                <a:solidFill>
                  <a:srgbClr val="0069B4"/>
                </a:solidFill>
                <a:cs typeface="Arial" panose="020B0604020202020204" pitchFamily="34" charset="0"/>
              </a:rPr>
            </a:br>
            <a:r>
              <a:rPr lang="en-US" dirty="0"/>
              <a:t>Source Control or How to Eliminate Acidophiles and Influence </a:t>
            </a:r>
            <a:br>
              <a:rPr lang="en-US" dirty="0"/>
            </a:br>
            <a:r>
              <a:rPr lang="en-US" dirty="0"/>
              <a:t>Water Quality</a:t>
            </a:r>
            <a:br>
              <a:rPr lang="en-US" b="1" dirty="0">
                <a:solidFill>
                  <a:srgbClr val="0069B4"/>
                </a:solidFill>
                <a:cs typeface="Arial" panose="020B0604020202020204" pitchFamily="34" charset="0"/>
              </a:rPr>
            </a:br>
            <a:endParaRPr lang="en-US" b="1" dirty="0">
              <a:solidFill>
                <a:srgbClr val="0069B4"/>
              </a:solidFill>
              <a:cs typeface="Arial" panose="020B0604020202020204" pitchFamily="34" charset="0"/>
            </a:endParaRPr>
          </a:p>
        </p:txBody>
      </p:sp>
      <p:sp>
        <p:nvSpPr>
          <p:cNvPr id="5" name="Subtitle 2"/>
          <p:cNvSpPr txBox="1">
            <a:spLocks/>
          </p:cNvSpPr>
          <p:nvPr/>
        </p:nvSpPr>
        <p:spPr bwMode="auto">
          <a:xfrm>
            <a:off x="971600" y="3529446"/>
            <a:ext cx="7416824" cy="1933184"/>
          </a:xfrm>
          <a:prstGeom prst="rect">
            <a:avLst/>
          </a:prstGeom>
          <a:noFill/>
          <a:ln w="9525">
            <a:noFill/>
            <a:miter lim="800000"/>
            <a:headEnd/>
            <a:tailEnd/>
          </a:ln>
        </p:spPr>
        <p:txBody>
          <a:bodyPr tIns="108000"/>
          <a:lstStyle/>
          <a:p>
            <a:pPr algn="ctr">
              <a:spcBef>
                <a:spcPct val="20000"/>
              </a:spcBef>
              <a:buClr>
                <a:srgbClr val="0C8164"/>
              </a:buClr>
              <a:buSzPct val="80000"/>
              <a:buFont typeface="Wingdings" pitchFamily="2" charset="2"/>
              <a:buNone/>
              <a:defRPr/>
            </a:pPr>
            <a:r>
              <a:rPr lang="en-US" b="1" kern="0" dirty="0">
                <a:solidFill>
                  <a:srgbClr val="0070C0"/>
                </a:solidFill>
              </a:rPr>
              <a:t> </a:t>
            </a:r>
            <a:r>
              <a:rPr lang="en-US" b="1" kern="0" dirty="0">
                <a:solidFill>
                  <a:schemeClr val="bg1"/>
                </a:solidFill>
              </a:rPr>
              <a:t>Paul Eger </a:t>
            </a:r>
          </a:p>
          <a:p>
            <a:pPr algn="ctr">
              <a:spcBef>
                <a:spcPct val="20000"/>
              </a:spcBef>
              <a:buClr>
                <a:srgbClr val="0C8164"/>
              </a:buClr>
              <a:buSzPct val="80000"/>
              <a:buFont typeface="Wingdings" pitchFamily="2" charset="2"/>
              <a:buNone/>
              <a:defRPr/>
            </a:pPr>
            <a:r>
              <a:rPr lang="en-US" b="1" kern="0" dirty="0">
                <a:solidFill>
                  <a:schemeClr val="bg1"/>
                </a:solidFill>
              </a:rPr>
              <a:t>Global Minerals Engineering / </a:t>
            </a:r>
            <a:r>
              <a:rPr lang="en-US" b="1" kern="0" dirty="0" err="1">
                <a:solidFill>
                  <a:schemeClr val="bg1"/>
                </a:solidFill>
              </a:rPr>
              <a:t>Linkan</a:t>
            </a:r>
            <a:r>
              <a:rPr lang="en-US" b="1" kern="0" dirty="0">
                <a:solidFill>
                  <a:schemeClr val="bg1"/>
                </a:solidFill>
              </a:rPr>
              <a:t> Engineering</a:t>
            </a:r>
          </a:p>
          <a:p>
            <a:pPr algn="ctr">
              <a:spcBef>
                <a:spcPct val="20000"/>
              </a:spcBef>
              <a:buClr>
                <a:srgbClr val="0C8164"/>
              </a:buClr>
              <a:buSzPct val="80000"/>
              <a:buFont typeface="Wingdings" pitchFamily="2" charset="2"/>
              <a:buNone/>
              <a:defRPr/>
            </a:pPr>
            <a:r>
              <a:rPr lang="en-US" b="1" kern="0" dirty="0">
                <a:solidFill>
                  <a:schemeClr val="bg1"/>
                </a:solidFill>
              </a:rPr>
              <a:t>Jim Gusek, Lee Josselyn</a:t>
            </a:r>
          </a:p>
          <a:p>
            <a:pPr algn="ctr">
              <a:spcBef>
                <a:spcPct val="20000"/>
              </a:spcBef>
              <a:buClr>
                <a:srgbClr val="0C8164"/>
              </a:buClr>
              <a:buSzPct val="80000"/>
              <a:buFont typeface="Wingdings" pitchFamily="2" charset="2"/>
              <a:buNone/>
              <a:defRPr/>
            </a:pPr>
            <a:r>
              <a:rPr lang="en-US" b="1" kern="0" dirty="0" err="1">
                <a:solidFill>
                  <a:schemeClr val="bg1"/>
                </a:solidFill>
              </a:rPr>
              <a:t>Linkan</a:t>
            </a:r>
            <a:r>
              <a:rPr lang="en-US" b="1" kern="0" dirty="0">
                <a:solidFill>
                  <a:schemeClr val="bg1"/>
                </a:solidFill>
              </a:rPr>
              <a:t>  Engineering</a:t>
            </a:r>
          </a:p>
          <a:p>
            <a:pPr algn="ctr">
              <a:spcBef>
                <a:spcPct val="20000"/>
              </a:spcBef>
              <a:buClr>
                <a:srgbClr val="0C8164"/>
              </a:buClr>
              <a:buSzPct val="80000"/>
              <a:buFont typeface="Wingdings" pitchFamily="2" charset="2"/>
              <a:buNone/>
              <a:defRPr/>
            </a:pPr>
            <a:r>
              <a:rPr lang="en-US" b="1" kern="0" dirty="0">
                <a:solidFill>
                  <a:schemeClr val="bg1"/>
                </a:solidFill>
              </a:rPr>
              <a:t>Tom Clark</a:t>
            </a:r>
          </a:p>
          <a:p>
            <a:pPr algn="ctr">
              <a:spcBef>
                <a:spcPct val="20000"/>
              </a:spcBef>
              <a:buClr>
                <a:srgbClr val="0C8164"/>
              </a:buClr>
              <a:buSzPct val="80000"/>
              <a:buFont typeface="Wingdings" pitchFamily="2" charset="2"/>
              <a:buNone/>
              <a:defRPr/>
            </a:pPr>
            <a:r>
              <a:rPr lang="en-US" b="1" kern="0" dirty="0">
                <a:solidFill>
                  <a:schemeClr val="bg1"/>
                </a:solidFill>
              </a:rPr>
              <a:t>Solfatara Laboratories</a:t>
            </a:r>
          </a:p>
        </p:txBody>
      </p:sp>
      <p:sp>
        <p:nvSpPr>
          <p:cNvPr id="4" name="TextBox 3"/>
          <p:cNvSpPr txBox="1"/>
          <p:nvPr/>
        </p:nvSpPr>
        <p:spPr>
          <a:xfrm>
            <a:off x="1490514" y="3298614"/>
            <a:ext cx="6048672" cy="461665"/>
          </a:xfrm>
          <a:prstGeom prst="rect">
            <a:avLst/>
          </a:prstGeom>
          <a:noFill/>
        </p:spPr>
        <p:txBody>
          <a:bodyPr wrap="square" rtlCol="0">
            <a:spAutoFit/>
          </a:bodyPr>
          <a:lstStyle/>
          <a:p>
            <a:pPr algn="ctr"/>
            <a:r>
              <a:rPr lang="en-US" b="1" dirty="0"/>
              <a:t> </a:t>
            </a:r>
          </a:p>
        </p:txBody>
      </p:sp>
      <p:pic>
        <p:nvPicPr>
          <p:cNvPr id="2" name="Picture 1">
            <a:extLst>
              <a:ext uri="{FF2B5EF4-FFF2-40B4-BE49-F238E27FC236}">
                <a16:creationId xmlns:a16="http://schemas.microsoft.com/office/drawing/2014/main" id="{4F03F2F4-FF21-430A-862D-B147CD9336A1}"/>
              </a:ext>
            </a:extLst>
          </p:cNvPr>
          <p:cNvPicPr>
            <a:picLocks noChangeAspect="1"/>
          </p:cNvPicPr>
          <p:nvPr/>
        </p:nvPicPr>
        <p:blipFill>
          <a:blip r:embed="rId3"/>
          <a:stretch>
            <a:fillRect/>
          </a:stretch>
        </p:blipFill>
        <p:spPr>
          <a:xfrm>
            <a:off x="7539186" y="6112132"/>
            <a:ext cx="1590675" cy="733425"/>
          </a:xfrm>
          <a:prstGeom prst="rect">
            <a:avLst/>
          </a:prstGeom>
        </p:spPr>
      </p:pic>
      <p:pic>
        <p:nvPicPr>
          <p:cNvPr id="6" name="Picture 5" descr="scan">
            <a:extLst>
              <a:ext uri="{FF2B5EF4-FFF2-40B4-BE49-F238E27FC236}">
                <a16:creationId xmlns:a16="http://schemas.microsoft.com/office/drawing/2014/main" id="{590B7090-91E0-4AD3-991F-4D7D1914B92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4139" y="6100911"/>
            <a:ext cx="774572" cy="744646"/>
          </a:xfrm>
          <a:prstGeom prst="rect">
            <a:avLst/>
          </a:prstGeom>
          <a:noFill/>
          <a:ln w="9525">
            <a:noFill/>
            <a:miter lim="800000"/>
            <a:headEnd/>
            <a:tailEnd/>
          </a:ln>
        </p:spPr>
      </p:pic>
      <p:sp>
        <p:nvSpPr>
          <p:cNvPr id="3" name="Rectangle 2">
            <a:extLst>
              <a:ext uri="{FF2B5EF4-FFF2-40B4-BE49-F238E27FC236}">
                <a16:creationId xmlns:a16="http://schemas.microsoft.com/office/drawing/2014/main" id="{282A0035-8263-4FE8-BCE1-FD247997B630}"/>
              </a:ext>
            </a:extLst>
          </p:cNvPr>
          <p:cNvSpPr/>
          <p:nvPr/>
        </p:nvSpPr>
        <p:spPr>
          <a:xfrm>
            <a:off x="798155" y="6383892"/>
            <a:ext cx="4011034" cy="461665"/>
          </a:xfrm>
          <a:prstGeom prst="rect">
            <a:avLst/>
          </a:prstGeom>
        </p:spPr>
        <p:txBody>
          <a:bodyPr wrap="none">
            <a:spAutoFit/>
          </a:bodyPr>
          <a:lstStyle/>
          <a:p>
            <a:pPr algn="ctr"/>
            <a:r>
              <a:rPr lang="en-US" b="1" dirty="0">
                <a:solidFill>
                  <a:srgbClr val="0000FF"/>
                </a:solidFill>
                <a:latin typeface="Times New Roman"/>
                <a:ea typeface="Times New Roman"/>
              </a:rPr>
              <a:t>Global Minerals Engineering</a:t>
            </a:r>
            <a:endParaRPr lang="en-US" dirty="0"/>
          </a:p>
        </p:txBody>
      </p:sp>
    </p:spTree>
    <p:extLst>
      <p:ext uri="{BB962C8B-B14F-4D97-AF65-F5344CB8AC3E}">
        <p14:creationId xmlns:p14="http://schemas.microsoft.com/office/powerpoint/2010/main" val="17027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B009190-D05E-4D47-95BF-830714BD17E1}"/>
              </a:ext>
            </a:extLst>
          </p:cNvPr>
          <p:cNvSpPr>
            <a:spLocks noGrp="1" noChangeArrowheads="1"/>
          </p:cNvSpPr>
          <p:nvPr>
            <p:ph type="title"/>
          </p:nvPr>
        </p:nvSpPr>
        <p:spPr>
          <a:xfrm>
            <a:off x="381000" y="381000"/>
            <a:ext cx="6705600" cy="944562"/>
          </a:xfrm>
        </p:spPr>
        <p:txBody>
          <a:bodyPr/>
          <a:lstStyle/>
          <a:p>
            <a:pPr eaLnBrk="1" hangingPunct="1">
              <a:defRPr/>
            </a:pPr>
            <a:r>
              <a:rPr lang="en-US" sz="3600" dirty="0"/>
              <a:t>Barite Hill Gold Mine</a:t>
            </a:r>
          </a:p>
        </p:txBody>
      </p:sp>
      <p:sp>
        <p:nvSpPr>
          <p:cNvPr id="80899" name="Rectangle 3">
            <a:extLst>
              <a:ext uri="{FF2B5EF4-FFF2-40B4-BE49-F238E27FC236}">
                <a16:creationId xmlns:a16="http://schemas.microsoft.com/office/drawing/2014/main" id="{5E7AFE9C-3037-4986-BE10-89A128E55D37}"/>
              </a:ext>
            </a:extLst>
          </p:cNvPr>
          <p:cNvSpPr>
            <a:spLocks noGrp="1" noChangeArrowheads="1"/>
          </p:cNvSpPr>
          <p:nvPr>
            <p:ph type="body" idx="4294967295"/>
          </p:nvPr>
        </p:nvSpPr>
        <p:spPr>
          <a:xfrm>
            <a:off x="152400" y="1360642"/>
            <a:ext cx="5791200" cy="4648200"/>
          </a:xfrm>
        </p:spPr>
        <p:txBody>
          <a:bodyPr>
            <a:noAutofit/>
          </a:bodyPr>
          <a:lstStyle/>
          <a:p>
            <a:pPr eaLnBrk="1" hangingPunct="1">
              <a:lnSpc>
                <a:spcPct val="120000"/>
              </a:lnSpc>
              <a:spcBef>
                <a:spcPts val="1200"/>
              </a:spcBef>
              <a:spcAft>
                <a:spcPts val="600"/>
              </a:spcAft>
              <a:defRPr/>
            </a:pPr>
            <a:r>
              <a:rPr lang="en-US" dirty="0">
                <a:latin typeface="Arial Rounded MT Bold" panose="020F0704030504030204" pitchFamily="34" charset="0"/>
              </a:rPr>
              <a:t>McCormick, South Carolina</a:t>
            </a:r>
          </a:p>
          <a:p>
            <a:pPr eaLnBrk="1" hangingPunct="1">
              <a:lnSpc>
                <a:spcPct val="120000"/>
              </a:lnSpc>
              <a:spcBef>
                <a:spcPts val="1200"/>
              </a:spcBef>
              <a:spcAft>
                <a:spcPts val="600"/>
              </a:spcAft>
              <a:defRPr/>
            </a:pPr>
            <a:r>
              <a:rPr lang="en-US" dirty="0">
                <a:latin typeface="Arial Rounded MT Bold" panose="020F0704030504030204" pitchFamily="34" charset="0"/>
              </a:rPr>
              <a:t>Historic mining 1850’s</a:t>
            </a:r>
          </a:p>
          <a:p>
            <a:pPr eaLnBrk="1" hangingPunct="1">
              <a:lnSpc>
                <a:spcPct val="120000"/>
              </a:lnSpc>
              <a:spcBef>
                <a:spcPts val="1200"/>
              </a:spcBef>
              <a:spcAft>
                <a:spcPts val="600"/>
              </a:spcAft>
              <a:defRPr/>
            </a:pPr>
            <a:r>
              <a:rPr lang="en-US" dirty="0">
                <a:latin typeface="Arial Rounded MT Bold" panose="020F0704030504030204" pitchFamily="34" charset="0"/>
              </a:rPr>
              <a:t>Open pit mining 1991-1994</a:t>
            </a:r>
          </a:p>
          <a:p>
            <a:pPr eaLnBrk="1" hangingPunct="1">
              <a:lnSpc>
                <a:spcPct val="120000"/>
              </a:lnSpc>
              <a:spcBef>
                <a:spcPts val="1200"/>
              </a:spcBef>
              <a:spcAft>
                <a:spcPts val="600"/>
              </a:spcAft>
              <a:defRPr/>
            </a:pPr>
            <a:r>
              <a:rPr lang="en-US" dirty="0">
                <a:latin typeface="Arial Rounded MT Bold" panose="020F0704030504030204" pitchFamily="34" charset="0"/>
              </a:rPr>
              <a:t>Reclamation from 1995 to 1999</a:t>
            </a:r>
          </a:p>
          <a:p>
            <a:pPr eaLnBrk="1" hangingPunct="1">
              <a:lnSpc>
                <a:spcPct val="120000"/>
              </a:lnSpc>
              <a:spcBef>
                <a:spcPts val="1200"/>
              </a:spcBef>
              <a:spcAft>
                <a:spcPts val="600"/>
              </a:spcAft>
              <a:defRPr/>
            </a:pPr>
            <a:r>
              <a:rPr lang="en-US" dirty="0">
                <a:latin typeface="Arial Rounded MT Bold" panose="020F0704030504030204" pitchFamily="34" charset="0"/>
              </a:rPr>
              <a:t>Bankruptcy July 1999</a:t>
            </a:r>
          </a:p>
          <a:p>
            <a:pPr eaLnBrk="1" hangingPunct="1">
              <a:lnSpc>
                <a:spcPct val="120000"/>
              </a:lnSpc>
              <a:spcBef>
                <a:spcPts val="1200"/>
              </a:spcBef>
              <a:spcAft>
                <a:spcPts val="600"/>
              </a:spcAft>
              <a:defRPr/>
            </a:pPr>
            <a:r>
              <a:rPr lang="en-US" dirty="0">
                <a:latin typeface="Arial Rounded MT Bold" panose="020F0704030504030204" pitchFamily="34" charset="0"/>
              </a:rPr>
              <a:t>Emergency action 2007</a:t>
            </a:r>
          </a:p>
          <a:p>
            <a:pPr eaLnBrk="1" hangingPunct="1">
              <a:lnSpc>
                <a:spcPct val="120000"/>
              </a:lnSpc>
              <a:spcBef>
                <a:spcPts val="1200"/>
              </a:spcBef>
              <a:spcAft>
                <a:spcPts val="600"/>
              </a:spcAft>
              <a:defRPr/>
            </a:pPr>
            <a:r>
              <a:rPr lang="en-US" dirty="0">
                <a:latin typeface="Arial Rounded MT Bold" panose="020F0704030504030204" pitchFamily="34" charset="0"/>
              </a:rPr>
              <a:t>Superfund designation 2009</a:t>
            </a:r>
          </a:p>
          <a:p>
            <a:pPr eaLnBrk="1" hangingPunct="1">
              <a:lnSpc>
                <a:spcPct val="120000"/>
              </a:lnSpc>
              <a:spcBef>
                <a:spcPts val="1200"/>
              </a:spcBef>
              <a:spcAft>
                <a:spcPts val="600"/>
              </a:spcAft>
              <a:defRPr/>
            </a:pPr>
            <a:endParaRPr lang="en-US" dirty="0">
              <a:latin typeface="Arial Rounded MT Bold" panose="020F0704030504030204" pitchFamily="34" charset="0"/>
            </a:endParaRPr>
          </a:p>
          <a:p>
            <a:pPr eaLnBrk="1" hangingPunct="1">
              <a:lnSpc>
                <a:spcPct val="120000"/>
              </a:lnSpc>
              <a:spcBef>
                <a:spcPts val="1200"/>
              </a:spcBef>
              <a:spcAft>
                <a:spcPts val="600"/>
              </a:spcAft>
              <a:defRPr/>
            </a:pPr>
            <a:endParaRPr lang="en-US" dirty="0">
              <a:latin typeface="Arial Rounded MT Bold" panose="020F0704030504030204" pitchFamily="34" charset="0"/>
            </a:endParaRPr>
          </a:p>
        </p:txBody>
      </p:sp>
      <p:pic>
        <p:nvPicPr>
          <p:cNvPr id="3" name="Picture 2" descr="A close up of a map&#10;&#10;Description generated with high confidence">
            <a:extLst>
              <a:ext uri="{FF2B5EF4-FFF2-40B4-BE49-F238E27FC236}">
                <a16:creationId xmlns:a16="http://schemas.microsoft.com/office/drawing/2014/main" id="{7E930547-61DE-4019-988D-21EA5FE3A9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1905000"/>
            <a:ext cx="2739430" cy="4097129"/>
          </a:xfrm>
          <a:prstGeom prst="rect">
            <a:avLst/>
          </a:prstGeom>
        </p:spPr>
      </p:pic>
    </p:spTree>
    <p:extLst>
      <p:ext uri="{BB962C8B-B14F-4D97-AF65-F5344CB8AC3E}">
        <p14:creationId xmlns:p14="http://schemas.microsoft.com/office/powerpoint/2010/main" val="239810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Barite december2007">
            <a:extLst>
              <a:ext uri="{FF2B5EF4-FFF2-40B4-BE49-F238E27FC236}">
                <a16:creationId xmlns:a16="http://schemas.microsoft.com/office/drawing/2014/main" id="{D7C411C0-6837-4CC3-8BAF-734C6AB031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9">
            <a:extLst>
              <a:ext uri="{FF2B5EF4-FFF2-40B4-BE49-F238E27FC236}">
                <a16:creationId xmlns:a16="http://schemas.microsoft.com/office/drawing/2014/main" id="{127F6583-9470-4F62-BF83-430F0A3D42FB}"/>
              </a:ext>
            </a:extLst>
          </p:cNvPr>
          <p:cNvSpPr>
            <a:spLocks noChangeArrowheads="1"/>
          </p:cNvSpPr>
          <p:nvPr/>
        </p:nvSpPr>
        <p:spPr bwMode="auto">
          <a:xfrm>
            <a:off x="76200" y="152400"/>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4000" dirty="0">
                <a:solidFill>
                  <a:schemeClr val="bg1"/>
                </a:solidFill>
                <a:latin typeface="Arial Rounded MT Bold" panose="020F0704030504030204" pitchFamily="34" charset="0"/>
              </a:rPr>
              <a:t>Inventory Results 2007</a:t>
            </a:r>
          </a:p>
        </p:txBody>
      </p:sp>
      <p:sp>
        <p:nvSpPr>
          <p:cNvPr id="7172" name="Text Box 10">
            <a:extLst>
              <a:ext uri="{FF2B5EF4-FFF2-40B4-BE49-F238E27FC236}">
                <a16:creationId xmlns:a16="http://schemas.microsoft.com/office/drawing/2014/main" id="{B3A03C2E-CA90-418D-98FF-7BA5498DAF0A}"/>
              </a:ext>
            </a:extLst>
          </p:cNvPr>
          <p:cNvSpPr txBox="1">
            <a:spLocks noChangeArrowheads="1"/>
          </p:cNvSpPr>
          <p:nvPr/>
        </p:nvSpPr>
        <p:spPr bwMode="auto">
          <a:xfrm>
            <a:off x="228600" y="1371600"/>
            <a:ext cx="4648200" cy="4893647"/>
          </a:xfrm>
          <a:prstGeom prst="rect">
            <a:avLst/>
          </a:prstGeom>
          <a:solidFill>
            <a:schemeClr val="bg1">
              <a:alpha val="33000"/>
            </a:schemeClr>
          </a:solidFill>
          <a:ln>
            <a:noFill/>
          </a:ln>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457200" indent="-457200" eaLnBrk="1" hangingPunct="1">
              <a:spcBef>
                <a:spcPct val="50000"/>
              </a:spcBef>
              <a:buFontTx/>
              <a:buChar char="•"/>
            </a:pPr>
            <a:r>
              <a:rPr lang="en-US" altLang="en-US" sz="2400" dirty="0">
                <a:latin typeface="Arial Rounded MT Bold" panose="020F0704030504030204" pitchFamily="34" charset="0"/>
              </a:rPr>
              <a:t>10-acre acid pit lake            	</a:t>
            </a:r>
            <a:r>
              <a:rPr lang="en-US" altLang="en-US" sz="2400" dirty="0">
                <a:solidFill>
                  <a:srgbClr val="FF0000"/>
                </a:solidFill>
                <a:latin typeface="Arial Rounded MT Bold" panose="020F0704030504030204" pitchFamily="34" charset="0"/>
              </a:rPr>
              <a:t>pH 1.5 – 2.2</a:t>
            </a:r>
          </a:p>
          <a:p>
            <a:pPr marL="857250" lvl="2" indent="-457200">
              <a:spcBef>
                <a:spcPct val="50000"/>
              </a:spcBef>
              <a:buFontTx/>
              <a:buChar char="•"/>
            </a:pPr>
            <a:r>
              <a:rPr lang="en-US" altLang="en-US" dirty="0">
                <a:latin typeface="Arial Rounded MT Bold" panose="020F0704030504030204" pitchFamily="34" charset="0"/>
              </a:rPr>
              <a:t>No outlet</a:t>
            </a:r>
          </a:p>
          <a:p>
            <a:pPr marL="857250" lvl="2" indent="-457200">
              <a:spcBef>
                <a:spcPct val="50000"/>
              </a:spcBef>
              <a:buFontTx/>
              <a:buChar char="•"/>
            </a:pPr>
            <a:r>
              <a:rPr lang="en-US" altLang="en-US" dirty="0">
                <a:latin typeface="Arial Rounded MT Bold" panose="020F0704030504030204" pitchFamily="34" charset="0"/>
              </a:rPr>
              <a:t>Water level rising</a:t>
            </a:r>
          </a:p>
          <a:p>
            <a:pPr marL="457200" indent="-457200" eaLnBrk="1" hangingPunct="1">
              <a:spcBef>
                <a:spcPct val="50000"/>
              </a:spcBef>
              <a:buFontTx/>
              <a:buChar char="•"/>
            </a:pPr>
            <a:r>
              <a:rPr lang="en-US" altLang="en-US" sz="2400" dirty="0">
                <a:latin typeface="Arial Rounded MT Bold" panose="020F0704030504030204" pitchFamily="34" charset="0"/>
              </a:rPr>
              <a:t>Acid seeps from Leach Pad</a:t>
            </a:r>
          </a:p>
          <a:p>
            <a:pPr marL="457200" indent="-457200" eaLnBrk="1" hangingPunct="1">
              <a:spcBef>
                <a:spcPct val="50000"/>
              </a:spcBef>
              <a:buFontTx/>
              <a:buChar char="•"/>
            </a:pPr>
            <a:r>
              <a:rPr lang="en-US" altLang="en-US" sz="2400" dirty="0">
                <a:latin typeface="Arial Rounded MT Bold" panose="020F0704030504030204" pitchFamily="34" charset="0"/>
              </a:rPr>
              <a:t>Acid seeps from Spent Ore Landfill</a:t>
            </a:r>
          </a:p>
          <a:p>
            <a:pPr marL="457200" indent="-457200" eaLnBrk="1" hangingPunct="1">
              <a:spcBef>
                <a:spcPct val="50000"/>
              </a:spcBef>
              <a:buFontTx/>
              <a:buChar char="•"/>
            </a:pPr>
            <a:r>
              <a:rPr lang="en-US" altLang="en-US" sz="2400" dirty="0">
                <a:latin typeface="Arial Rounded MT Bold" panose="020F0704030504030204" pitchFamily="34" charset="0"/>
              </a:rPr>
              <a:t>Acid seeps from Waste Rock Pile</a:t>
            </a:r>
          </a:p>
          <a:p>
            <a:pPr marL="457200" indent="-457200" eaLnBrk="1" hangingPunct="1">
              <a:spcBef>
                <a:spcPct val="50000"/>
              </a:spcBef>
              <a:buFontTx/>
              <a:buChar char="•"/>
            </a:pPr>
            <a:r>
              <a:rPr lang="en-US" altLang="en-US" sz="2400" dirty="0">
                <a:latin typeface="Arial Rounded MT Bold" panose="020F0704030504030204" pitchFamily="34" charset="0"/>
              </a:rPr>
              <a:t>Ditches severely eroding</a:t>
            </a:r>
          </a:p>
        </p:txBody>
      </p:sp>
    </p:spTree>
    <p:extLst>
      <p:ext uri="{BB962C8B-B14F-4D97-AF65-F5344CB8AC3E}">
        <p14:creationId xmlns:p14="http://schemas.microsoft.com/office/powerpoint/2010/main" val="22684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1468-1F32-4E28-8B4C-04AF87CE75A0}"/>
              </a:ext>
            </a:extLst>
          </p:cNvPr>
          <p:cNvSpPr>
            <a:spLocks noGrp="1"/>
          </p:cNvSpPr>
          <p:nvPr>
            <p:ph type="ctrTitle" idx="4294967295"/>
          </p:nvPr>
        </p:nvSpPr>
        <p:spPr>
          <a:xfrm>
            <a:off x="381000" y="2590800"/>
            <a:ext cx="8229600" cy="13716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000" b="1" dirty="0"/>
              <a:t>Remedial Action</a:t>
            </a:r>
          </a:p>
        </p:txBody>
      </p:sp>
    </p:spTree>
    <p:extLst>
      <p:ext uri="{BB962C8B-B14F-4D97-AF65-F5344CB8AC3E}">
        <p14:creationId xmlns:p14="http://schemas.microsoft.com/office/powerpoint/2010/main" val="254012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IMG_2223">
            <a:extLst>
              <a:ext uri="{FF2B5EF4-FFF2-40B4-BE49-F238E27FC236}">
                <a16:creationId xmlns:a16="http://schemas.microsoft.com/office/drawing/2014/main" id="{8F1FD3AC-AF35-4849-A37D-26675390D9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1">
            <a:extLst>
              <a:ext uri="{FF2B5EF4-FFF2-40B4-BE49-F238E27FC236}">
                <a16:creationId xmlns:a16="http://schemas.microsoft.com/office/drawing/2014/main" id="{EB4F055F-7E64-4E21-96E6-450F97E3AA5E}"/>
              </a:ext>
            </a:extLst>
          </p:cNvPr>
          <p:cNvSpPr txBox="1">
            <a:spLocks noChangeArrowheads="1"/>
          </p:cNvSpPr>
          <p:nvPr/>
        </p:nvSpPr>
        <p:spPr bwMode="auto">
          <a:xfrm>
            <a:off x="228600" y="228600"/>
            <a:ext cx="586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defRPr sz="4000">
                <a:solidFill>
                  <a:schemeClr val="bg1"/>
                </a:solidFill>
                <a:latin typeface="Arial Rounded MT Bold" panose="020F0704030504030204" pitchFamily="34" charset="0"/>
              </a:defRPr>
            </a:lvl1pPr>
            <a:lvl2pPr marL="742950" indent="-285750">
              <a:defRPr>
                <a:latin typeface="Tahoma" panose="020B0604030504040204" pitchFamily="34" charset="0"/>
              </a:defRPr>
            </a:lvl2pPr>
            <a:lvl3pPr marL="1143000" indent="-228600">
              <a:defRPr>
                <a:latin typeface="Tahoma" panose="020B0604030504040204" pitchFamily="34" charset="0"/>
              </a:defRPr>
            </a:lvl3pPr>
            <a:lvl4pPr marL="1600200" indent="-228600">
              <a:defRPr>
                <a:latin typeface="Tahoma" panose="020B0604030504040204" pitchFamily="34" charset="0"/>
              </a:defRPr>
            </a:lvl4pPr>
            <a:lvl5pPr marL="2057400" indent="-228600">
              <a:defRPr>
                <a:latin typeface="Tahoma" panose="020B0604030504040204" pitchFamily="34" charset="0"/>
              </a:defRPr>
            </a:lvl5pPr>
            <a:lvl6pPr marL="2514600" indent="-228600" eaLnBrk="0" fontAlgn="base" hangingPunct="0">
              <a:spcBef>
                <a:spcPct val="0"/>
              </a:spcBef>
              <a:spcAft>
                <a:spcPct val="0"/>
              </a:spcAft>
              <a:defRPr>
                <a:latin typeface="Tahoma" panose="020B0604030504040204" pitchFamily="34" charset="0"/>
              </a:defRPr>
            </a:lvl6pPr>
            <a:lvl7pPr marL="2971800" indent="-228600" eaLnBrk="0" fontAlgn="base" hangingPunct="0">
              <a:spcBef>
                <a:spcPct val="0"/>
              </a:spcBef>
              <a:spcAft>
                <a:spcPct val="0"/>
              </a:spcAft>
              <a:defRPr>
                <a:latin typeface="Tahoma" panose="020B0604030504040204" pitchFamily="34" charset="0"/>
              </a:defRPr>
            </a:lvl7pPr>
            <a:lvl8pPr marL="3429000" indent="-228600" eaLnBrk="0" fontAlgn="base" hangingPunct="0">
              <a:spcBef>
                <a:spcPct val="0"/>
              </a:spcBef>
              <a:spcAft>
                <a:spcPct val="0"/>
              </a:spcAft>
              <a:defRPr>
                <a:latin typeface="Tahoma" panose="020B0604030504040204" pitchFamily="34" charset="0"/>
              </a:defRPr>
            </a:lvl8pPr>
            <a:lvl9pPr marL="3886200" indent="-228600" eaLnBrk="0" fontAlgn="base" hangingPunct="0">
              <a:spcBef>
                <a:spcPct val="0"/>
              </a:spcBef>
              <a:spcAft>
                <a:spcPct val="0"/>
              </a:spcAft>
              <a:defRPr>
                <a:latin typeface="Tahoma" panose="020B0604030504040204" pitchFamily="34" charset="0"/>
              </a:defRPr>
            </a:lvl9pPr>
          </a:lstStyle>
          <a:p>
            <a:r>
              <a:rPr lang="en-US" altLang="en-US" dirty="0"/>
              <a:t>Spillway Construction</a:t>
            </a:r>
          </a:p>
        </p:txBody>
      </p:sp>
    </p:spTree>
    <p:extLst>
      <p:ext uri="{BB962C8B-B14F-4D97-AF65-F5344CB8AC3E}">
        <p14:creationId xmlns:p14="http://schemas.microsoft.com/office/powerpoint/2010/main" val="382541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13-30-08 026">
            <a:extLst>
              <a:ext uri="{FF2B5EF4-FFF2-40B4-BE49-F238E27FC236}">
                <a16:creationId xmlns:a16="http://schemas.microsoft.com/office/drawing/2014/main" id="{1CA7B195-B724-41B3-81BB-B32096A1C17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863"/>
            <a:ext cx="9144000"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8">
            <a:extLst>
              <a:ext uri="{FF2B5EF4-FFF2-40B4-BE49-F238E27FC236}">
                <a16:creationId xmlns:a16="http://schemas.microsoft.com/office/drawing/2014/main" id="{62ECCC0E-E518-4FD8-8749-6296E3E89C2D}"/>
              </a:ext>
            </a:extLst>
          </p:cNvPr>
          <p:cNvSpPr txBox="1">
            <a:spLocks noChangeArrowheads="1"/>
          </p:cNvSpPr>
          <p:nvPr/>
        </p:nvSpPr>
        <p:spPr bwMode="auto">
          <a:xfrm>
            <a:off x="160020" y="42863"/>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defRPr sz="4000">
                <a:latin typeface="Arial Rounded MT Bold" panose="020F0704030504030204" pitchFamily="34" charset="0"/>
              </a:defRPr>
            </a:lvl1pPr>
            <a:lvl2pPr marL="742950" indent="-285750">
              <a:defRPr>
                <a:latin typeface="Tahoma" panose="020B0604030504040204" pitchFamily="34" charset="0"/>
              </a:defRPr>
            </a:lvl2pPr>
            <a:lvl3pPr marL="1143000" indent="-228600">
              <a:defRPr>
                <a:latin typeface="Tahoma" panose="020B0604030504040204" pitchFamily="34" charset="0"/>
              </a:defRPr>
            </a:lvl3pPr>
            <a:lvl4pPr marL="1600200" indent="-228600">
              <a:defRPr>
                <a:latin typeface="Tahoma" panose="020B0604030504040204" pitchFamily="34" charset="0"/>
              </a:defRPr>
            </a:lvl4pPr>
            <a:lvl5pPr marL="2057400" indent="-228600">
              <a:defRPr>
                <a:latin typeface="Tahoma" panose="020B0604030504040204" pitchFamily="34" charset="0"/>
              </a:defRPr>
            </a:lvl5pPr>
            <a:lvl6pPr marL="2514600" indent="-228600" eaLnBrk="0" fontAlgn="base" hangingPunct="0">
              <a:spcBef>
                <a:spcPct val="0"/>
              </a:spcBef>
              <a:spcAft>
                <a:spcPct val="0"/>
              </a:spcAft>
              <a:defRPr>
                <a:latin typeface="Tahoma" panose="020B0604030504040204" pitchFamily="34" charset="0"/>
              </a:defRPr>
            </a:lvl6pPr>
            <a:lvl7pPr marL="2971800" indent="-228600" eaLnBrk="0" fontAlgn="base" hangingPunct="0">
              <a:spcBef>
                <a:spcPct val="0"/>
              </a:spcBef>
              <a:spcAft>
                <a:spcPct val="0"/>
              </a:spcAft>
              <a:defRPr>
                <a:latin typeface="Tahoma" panose="020B0604030504040204" pitchFamily="34" charset="0"/>
              </a:defRPr>
            </a:lvl7pPr>
            <a:lvl8pPr marL="3429000" indent="-228600" eaLnBrk="0" fontAlgn="base" hangingPunct="0">
              <a:spcBef>
                <a:spcPct val="0"/>
              </a:spcBef>
              <a:spcAft>
                <a:spcPct val="0"/>
              </a:spcAft>
              <a:defRPr>
                <a:latin typeface="Tahoma" panose="020B0604030504040204" pitchFamily="34" charset="0"/>
              </a:defRPr>
            </a:lvl8pPr>
            <a:lvl9pPr marL="3886200" indent="-228600" eaLnBrk="0" fontAlgn="base" hangingPunct="0">
              <a:spcBef>
                <a:spcPct val="0"/>
              </a:spcBef>
              <a:spcAft>
                <a:spcPct val="0"/>
              </a:spcAft>
              <a:defRPr>
                <a:latin typeface="Tahoma" panose="020B0604030504040204" pitchFamily="34" charset="0"/>
              </a:defRPr>
            </a:lvl9pPr>
          </a:lstStyle>
          <a:p>
            <a:r>
              <a:rPr lang="en-US" altLang="en-US" sz="3200" dirty="0">
                <a:solidFill>
                  <a:schemeClr val="bg1"/>
                </a:solidFill>
              </a:rPr>
              <a:t>Lake Neutralization and Carbon Addition</a:t>
            </a:r>
          </a:p>
        </p:txBody>
      </p:sp>
    </p:spTree>
    <p:extLst>
      <p:ext uri="{BB962C8B-B14F-4D97-AF65-F5344CB8AC3E}">
        <p14:creationId xmlns:p14="http://schemas.microsoft.com/office/powerpoint/2010/main" val="331135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Initial Grading 11-30-07">
            <a:extLst>
              <a:ext uri="{FF2B5EF4-FFF2-40B4-BE49-F238E27FC236}">
                <a16:creationId xmlns:a16="http://schemas.microsoft.com/office/drawing/2014/main" id="{18B52D70-8160-4569-BDF0-D973CB213D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86CF67F-9329-4B1E-97F6-7CB4F0515769}"/>
              </a:ext>
            </a:extLst>
          </p:cNvPr>
          <p:cNvSpPr txBox="1"/>
          <p:nvPr/>
        </p:nvSpPr>
        <p:spPr>
          <a:xfrm>
            <a:off x="5791200" y="1295400"/>
            <a:ext cx="309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defRPr sz="4000">
                <a:latin typeface="Arial Rounded MT Bold" panose="020F0704030504030204" pitchFamily="34" charset="0"/>
              </a:defRPr>
            </a:lvl1pPr>
            <a:lvl2pPr marL="742950" indent="-285750">
              <a:defRPr>
                <a:latin typeface="Tahoma" panose="020B0604030504040204" pitchFamily="34" charset="0"/>
              </a:defRPr>
            </a:lvl2pPr>
            <a:lvl3pPr marL="1143000" indent="-228600">
              <a:defRPr>
                <a:latin typeface="Tahoma" panose="020B0604030504040204" pitchFamily="34" charset="0"/>
              </a:defRPr>
            </a:lvl3pPr>
            <a:lvl4pPr marL="1600200" indent="-228600">
              <a:defRPr>
                <a:latin typeface="Tahoma" panose="020B0604030504040204" pitchFamily="34" charset="0"/>
              </a:defRPr>
            </a:lvl4pPr>
            <a:lvl5pPr marL="2057400" indent="-228600">
              <a:defRPr>
                <a:latin typeface="Tahoma" panose="020B0604030504040204" pitchFamily="34" charset="0"/>
              </a:defRPr>
            </a:lvl5pPr>
            <a:lvl6pPr marL="2514600" indent="-228600" eaLnBrk="0" fontAlgn="base" hangingPunct="0">
              <a:spcBef>
                <a:spcPct val="0"/>
              </a:spcBef>
              <a:spcAft>
                <a:spcPct val="0"/>
              </a:spcAft>
              <a:defRPr>
                <a:latin typeface="Tahoma" panose="020B0604030504040204" pitchFamily="34" charset="0"/>
              </a:defRPr>
            </a:lvl6pPr>
            <a:lvl7pPr marL="2971800" indent="-228600" eaLnBrk="0" fontAlgn="base" hangingPunct="0">
              <a:spcBef>
                <a:spcPct val="0"/>
              </a:spcBef>
              <a:spcAft>
                <a:spcPct val="0"/>
              </a:spcAft>
              <a:defRPr>
                <a:latin typeface="Tahoma" panose="020B0604030504040204" pitchFamily="34" charset="0"/>
              </a:defRPr>
            </a:lvl7pPr>
            <a:lvl8pPr marL="3429000" indent="-228600" eaLnBrk="0" fontAlgn="base" hangingPunct="0">
              <a:spcBef>
                <a:spcPct val="0"/>
              </a:spcBef>
              <a:spcAft>
                <a:spcPct val="0"/>
              </a:spcAft>
              <a:defRPr>
                <a:latin typeface="Tahoma" panose="020B0604030504040204" pitchFamily="34" charset="0"/>
              </a:defRPr>
            </a:lvl8pPr>
            <a:lvl9pPr marL="3886200" indent="-228600" eaLnBrk="0" fontAlgn="base" hangingPunct="0">
              <a:spcBef>
                <a:spcPct val="0"/>
              </a:spcBef>
              <a:spcAft>
                <a:spcPct val="0"/>
              </a:spcAft>
              <a:defRPr>
                <a:latin typeface="Tahoma" panose="020B0604030504040204" pitchFamily="34" charset="0"/>
              </a:defRPr>
            </a:lvl9pPr>
          </a:lstStyle>
          <a:p>
            <a:r>
              <a:rPr lang="en-US" dirty="0">
                <a:solidFill>
                  <a:schemeClr val="bg1"/>
                </a:solidFill>
              </a:rPr>
              <a:t>Stockpile reclamation</a:t>
            </a:r>
          </a:p>
        </p:txBody>
      </p:sp>
    </p:spTree>
    <p:extLst>
      <p:ext uri="{BB962C8B-B14F-4D97-AF65-F5344CB8AC3E}">
        <p14:creationId xmlns:p14="http://schemas.microsoft.com/office/powerpoint/2010/main" val="425188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085843-FB59-464D-AC23-2327CC541D2B}"/>
              </a:ext>
            </a:extLst>
          </p:cNvPr>
          <p:cNvSpPr txBox="1"/>
          <p:nvPr/>
        </p:nvSpPr>
        <p:spPr>
          <a:xfrm>
            <a:off x="152400" y="620687"/>
            <a:ext cx="2232248" cy="584775"/>
          </a:xfrm>
          <a:prstGeom prst="rect">
            <a:avLst/>
          </a:prstGeom>
          <a:noFill/>
        </p:spPr>
        <p:txBody>
          <a:bodyPr wrap="square" rtlCol="0">
            <a:spAutoFit/>
          </a:bodyPr>
          <a:lstStyle/>
          <a:p>
            <a:r>
              <a:rPr lang="en-US" sz="3200" dirty="0">
                <a:latin typeface="Arial Rounded MT Bold" panose="020F0704030504030204" pitchFamily="34" charset="0"/>
              </a:rPr>
              <a:t>2016</a:t>
            </a:r>
          </a:p>
        </p:txBody>
      </p:sp>
      <p:pic>
        <p:nvPicPr>
          <p:cNvPr id="3" name="Picture 2" descr="A picture containing cake&#10;&#10;Description generated with very high confidence">
            <a:extLst>
              <a:ext uri="{FF2B5EF4-FFF2-40B4-BE49-F238E27FC236}">
                <a16:creationId xmlns:a16="http://schemas.microsoft.com/office/drawing/2014/main" id="{2BC37AE8-8881-4490-B4BA-D4601D2BEF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3165" y="838200"/>
            <a:ext cx="5010552" cy="5487377"/>
          </a:xfrm>
          <a:prstGeom prst="rect">
            <a:avLst/>
          </a:prstGeom>
        </p:spPr>
      </p:pic>
      <p:sp>
        <p:nvSpPr>
          <p:cNvPr id="5" name="TextBox 4">
            <a:extLst>
              <a:ext uri="{FF2B5EF4-FFF2-40B4-BE49-F238E27FC236}">
                <a16:creationId xmlns:a16="http://schemas.microsoft.com/office/drawing/2014/main" id="{5F2D8409-7EAD-44FA-B8A0-12C848349498}"/>
              </a:ext>
            </a:extLst>
          </p:cNvPr>
          <p:cNvSpPr txBox="1"/>
          <p:nvPr/>
        </p:nvSpPr>
        <p:spPr>
          <a:xfrm>
            <a:off x="4576557" y="2755600"/>
            <a:ext cx="1003284" cy="358433"/>
          </a:xfrm>
          <a:prstGeom prst="rect">
            <a:avLst/>
          </a:prstGeom>
          <a:noFill/>
        </p:spPr>
        <p:txBody>
          <a:bodyPr wrap="square" rtlCol="0">
            <a:spAutoFit/>
          </a:bodyPr>
          <a:lstStyle/>
          <a:p>
            <a:r>
              <a:rPr lang="en-US" sz="2000" dirty="0">
                <a:solidFill>
                  <a:srgbClr val="FF0000"/>
                </a:solidFill>
                <a:latin typeface="Arial Rounded MT Bold" panose="020F0704030504030204" pitchFamily="34" charset="0"/>
              </a:rPr>
              <a:t>pH 2.5</a:t>
            </a:r>
          </a:p>
        </p:txBody>
      </p:sp>
      <p:sp>
        <p:nvSpPr>
          <p:cNvPr id="15" name="Oval 14">
            <a:extLst>
              <a:ext uri="{FF2B5EF4-FFF2-40B4-BE49-F238E27FC236}">
                <a16:creationId xmlns:a16="http://schemas.microsoft.com/office/drawing/2014/main" id="{ED71F5A0-3C8A-4D88-BFFA-B1950270F4A9}"/>
              </a:ext>
            </a:extLst>
          </p:cNvPr>
          <p:cNvSpPr/>
          <p:nvPr/>
        </p:nvSpPr>
        <p:spPr>
          <a:xfrm rot="19640084" flipH="1">
            <a:off x="3359248" y="3283461"/>
            <a:ext cx="1361825" cy="1015473"/>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2D020C-0BEB-4B49-9182-27C5690E1722}"/>
              </a:ext>
            </a:extLst>
          </p:cNvPr>
          <p:cNvSpPr/>
          <p:nvPr/>
        </p:nvSpPr>
        <p:spPr>
          <a:xfrm rot="19640084" flipH="1">
            <a:off x="2432969" y="4760983"/>
            <a:ext cx="2545996" cy="1015473"/>
          </a:xfrm>
          <a:prstGeom prst="ellipse">
            <a:avLst/>
          </a:prstGeom>
          <a:noFill/>
          <a:ln w="254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27537" y="3939808"/>
            <a:ext cx="1306020" cy="830997"/>
          </a:xfrm>
          <a:prstGeom prst="rect">
            <a:avLst/>
          </a:prstGeom>
          <a:noFill/>
        </p:spPr>
        <p:txBody>
          <a:bodyPr wrap="square" rtlCol="0">
            <a:spAutoFit/>
          </a:bodyPr>
          <a:lstStyle/>
          <a:p>
            <a:r>
              <a:rPr lang="en-US" dirty="0">
                <a:latin typeface="Arial Rounded MT Bold" panose="020F0704030504030204" pitchFamily="34" charset="0"/>
              </a:rPr>
              <a:t>Waste rock </a:t>
            </a:r>
          </a:p>
        </p:txBody>
      </p:sp>
    </p:spTree>
    <p:extLst>
      <p:ext uri="{BB962C8B-B14F-4D97-AF65-F5344CB8AC3E}">
        <p14:creationId xmlns:p14="http://schemas.microsoft.com/office/powerpoint/2010/main" val="280204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DA7E-6D9B-48A7-B47F-EBB38E7981F1}"/>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82B442E5-E52C-4D58-8D46-FC9451070C2A}"/>
              </a:ext>
            </a:extLst>
          </p:cNvPr>
          <p:cNvSpPr>
            <a:spLocks noGrp="1"/>
          </p:cNvSpPr>
          <p:nvPr>
            <p:ph idx="4294967295"/>
          </p:nvPr>
        </p:nvSpPr>
        <p:spPr>
          <a:xfrm>
            <a:off x="323528" y="1512942"/>
            <a:ext cx="8229600" cy="5105400"/>
          </a:xfrm>
        </p:spPr>
        <p:txBody>
          <a:bodyPr>
            <a:normAutofit lnSpcReduction="10000"/>
          </a:bodyPr>
          <a:lstStyle/>
          <a:p>
            <a:r>
              <a:rPr lang="en-US" sz="3200" dirty="0">
                <a:latin typeface="Arial Rounded MT Bold" panose="020F0704030504030204" pitchFamily="34" charset="0"/>
              </a:rPr>
              <a:t>Pit water continued to be acidic with high levels of trace metals</a:t>
            </a:r>
          </a:p>
          <a:p>
            <a:r>
              <a:rPr lang="en-US" sz="3200" dirty="0">
                <a:latin typeface="Arial Rounded MT Bold" panose="020F0704030504030204" pitchFamily="34" charset="0"/>
              </a:rPr>
              <a:t>Periodically retreated pit with  sodium hydroxide </a:t>
            </a:r>
          </a:p>
          <a:p>
            <a:r>
              <a:rPr lang="en-US" sz="3200" dirty="0">
                <a:latin typeface="Arial Rounded MT Bold" panose="020F0704030504030204" pitchFamily="34" charset="0"/>
              </a:rPr>
              <a:t>Immediate pH increase but slow decline</a:t>
            </a:r>
          </a:p>
          <a:p>
            <a:r>
              <a:rPr lang="en-US" sz="3200" dirty="0">
                <a:latin typeface="Arial Rounded MT Bold" panose="020F0704030504030204" pitchFamily="34" charset="0"/>
              </a:rPr>
              <a:t>Continued input of acid from waste rock appears to be major source</a:t>
            </a:r>
          </a:p>
          <a:p>
            <a:r>
              <a:rPr lang="en-US" sz="3200" dirty="0">
                <a:latin typeface="Arial Rounded MT Bold" panose="020F0704030504030204" pitchFamily="34" charset="0"/>
              </a:rPr>
              <a:t>Need a more permanent and sustainable solution</a:t>
            </a:r>
          </a:p>
        </p:txBody>
      </p:sp>
    </p:spTree>
    <p:extLst>
      <p:ext uri="{BB962C8B-B14F-4D97-AF65-F5344CB8AC3E}">
        <p14:creationId xmlns:p14="http://schemas.microsoft.com/office/powerpoint/2010/main" val="99359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FFBB-6196-49B0-9F5A-82C41B6E3B7C}"/>
              </a:ext>
            </a:extLst>
          </p:cNvPr>
          <p:cNvSpPr>
            <a:spLocks noGrp="1"/>
          </p:cNvSpPr>
          <p:nvPr>
            <p:ph type="title"/>
          </p:nvPr>
        </p:nvSpPr>
        <p:spPr/>
        <p:txBody>
          <a:bodyPr/>
          <a:lstStyle/>
          <a:p>
            <a:r>
              <a:rPr lang="en-US" sz="3600" dirty="0"/>
              <a:t>Project Goal</a:t>
            </a:r>
          </a:p>
        </p:txBody>
      </p:sp>
      <p:sp>
        <p:nvSpPr>
          <p:cNvPr id="3" name="Content Placeholder 2">
            <a:extLst>
              <a:ext uri="{FF2B5EF4-FFF2-40B4-BE49-F238E27FC236}">
                <a16:creationId xmlns:a16="http://schemas.microsoft.com/office/drawing/2014/main" id="{034E4645-CB59-4FF6-9951-3FC5E2213180}"/>
              </a:ext>
            </a:extLst>
          </p:cNvPr>
          <p:cNvSpPr>
            <a:spLocks noGrp="1"/>
          </p:cNvSpPr>
          <p:nvPr>
            <p:ph idx="4294967295"/>
          </p:nvPr>
        </p:nvSpPr>
        <p:spPr>
          <a:xfrm>
            <a:off x="107504" y="2514600"/>
            <a:ext cx="8579296" cy="1828800"/>
          </a:xfrm>
        </p:spPr>
        <p:txBody>
          <a:bodyPr>
            <a:noAutofit/>
          </a:bodyPr>
          <a:lstStyle/>
          <a:p>
            <a:pPr marL="0" indent="0" algn="ctr">
              <a:buNone/>
            </a:pPr>
            <a:r>
              <a:rPr lang="en-US" sz="3600" dirty="0">
                <a:latin typeface="Arial Rounded MT Bold" panose="020F0704030504030204" pitchFamily="34" charset="0"/>
              </a:rPr>
              <a:t>Develop and conduct proof of principle tests to develop innovative remedial actions for the site</a:t>
            </a:r>
          </a:p>
        </p:txBody>
      </p:sp>
    </p:spTree>
    <p:extLst>
      <p:ext uri="{BB962C8B-B14F-4D97-AF65-F5344CB8AC3E}">
        <p14:creationId xmlns:p14="http://schemas.microsoft.com/office/powerpoint/2010/main" val="414254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FFBB-6196-49B0-9F5A-82C41B6E3B7C}"/>
              </a:ext>
            </a:extLst>
          </p:cNvPr>
          <p:cNvSpPr>
            <a:spLocks noGrp="1"/>
          </p:cNvSpPr>
          <p:nvPr>
            <p:ph type="title"/>
          </p:nvPr>
        </p:nvSpPr>
        <p:spPr>
          <a:xfrm>
            <a:off x="457200" y="274638"/>
            <a:ext cx="6705600" cy="792162"/>
          </a:xfrm>
        </p:spPr>
        <p:txBody>
          <a:bodyPr/>
          <a:lstStyle/>
          <a:p>
            <a:r>
              <a:rPr lang="en-US" sz="3600" dirty="0"/>
              <a:t>Project Objectives</a:t>
            </a:r>
          </a:p>
        </p:txBody>
      </p:sp>
      <p:sp>
        <p:nvSpPr>
          <p:cNvPr id="3" name="Content Placeholder 2">
            <a:extLst>
              <a:ext uri="{FF2B5EF4-FFF2-40B4-BE49-F238E27FC236}">
                <a16:creationId xmlns:a16="http://schemas.microsoft.com/office/drawing/2014/main" id="{034E4645-CB59-4FF6-9951-3FC5E2213180}"/>
              </a:ext>
            </a:extLst>
          </p:cNvPr>
          <p:cNvSpPr>
            <a:spLocks noGrp="1"/>
          </p:cNvSpPr>
          <p:nvPr>
            <p:ph idx="4294967295"/>
          </p:nvPr>
        </p:nvSpPr>
        <p:spPr>
          <a:xfrm>
            <a:off x="533400" y="990600"/>
            <a:ext cx="8229600" cy="5105400"/>
          </a:xfrm>
        </p:spPr>
        <p:txBody>
          <a:bodyPr>
            <a:noAutofit/>
          </a:bodyPr>
          <a:lstStyle/>
          <a:p>
            <a:pPr>
              <a:buFont typeface="Wingdings" panose="05000000000000000000" pitchFamily="2" charset="2"/>
              <a:buChar char="q"/>
            </a:pPr>
            <a:r>
              <a:rPr lang="en-US" dirty="0">
                <a:latin typeface="Arial Rounded MT Bold" panose="020F0704030504030204" pitchFamily="34" charset="0"/>
              </a:rPr>
              <a:t>Collect and characterize representative samples from the site</a:t>
            </a:r>
          </a:p>
          <a:p>
            <a:pPr>
              <a:buFont typeface="Wingdings" panose="05000000000000000000" pitchFamily="2" charset="2"/>
              <a:buChar char="q"/>
            </a:pPr>
            <a:r>
              <a:rPr lang="en-US" dirty="0">
                <a:latin typeface="Arial Rounded MT Bold" panose="020F0704030504030204" pitchFamily="34" charset="0"/>
              </a:rPr>
              <a:t>Conduct initial screening tests to refine proof of principle testing</a:t>
            </a:r>
          </a:p>
          <a:p>
            <a:pPr>
              <a:buFont typeface="Wingdings" panose="05000000000000000000" pitchFamily="2" charset="2"/>
              <a:buChar char="q"/>
            </a:pPr>
            <a:r>
              <a:rPr lang="en-US" dirty="0">
                <a:latin typeface="Arial Rounded MT Bold" panose="020F0704030504030204" pitchFamily="34" charset="0"/>
              </a:rPr>
              <a:t>Conduct proof of principle testing  for various site components </a:t>
            </a:r>
          </a:p>
          <a:p>
            <a:pPr lvl="1"/>
            <a:r>
              <a:rPr lang="en-US" sz="2400" dirty="0">
                <a:latin typeface="Arial Rounded MT Bold" panose="020F0704030504030204" pitchFamily="34" charset="0"/>
              </a:rPr>
              <a:t>Waste rock stockpiles</a:t>
            </a:r>
          </a:p>
          <a:p>
            <a:pPr lvl="1"/>
            <a:r>
              <a:rPr lang="en-US" sz="2400" dirty="0">
                <a:latin typeface="Arial Rounded MT Bold" panose="020F0704030504030204" pitchFamily="34" charset="0"/>
              </a:rPr>
              <a:t>Pit water</a:t>
            </a:r>
          </a:p>
          <a:p>
            <a:pPr lvl="1"/>
            <a:r>
              <a:rPr lang="en-US" sz="2400" dirty="0">
                <a:latin typeface="Arial Rounded MT Bold" panose="020F0704030504030204" pitchFamily="34" charset="0"/>
              </a:rPr>
              <a:t>Groundwater</a:t>
            </a:r>
          </a:p>
          <a:p>
            <a:pPr lvl="1"/>
            <a:r>
              <a:rPr lang="en-US" sz="2400" dirty="0">
                <a:latin typeface="Arial Rounded MT Bold" panose="020F0704030504030204" pitchFamily="34" charset="0"/>
              </a:rPr>
              <a:t>Pit bottom</a:t>
            </a:r>
          </a:p>
        </p:txBody>
      </p:sp>
      <p:sp>
        <p:nvSpPr>
          <p:cNvPr id="5" name="Rounded Rectangle 4"/>
          <p:cNvSpPr/>
          <p:nvPr/>
        </p:nvSpPr>
        <p:spPr>
          <a:xfrm>
            <a:off x="1115616" y="3789040"/>
            <a:ext cx="38100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3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656F-7D72-427A-B7E5-2F58E4A5B351}"/>
              </a:ext>
            </a:extLst>
          </p:cNvPr>
          <p:cNvSpPr>
            <a:spLocks noGrp="1"/>
          </p:cNvSpPr>
          <p:nvPr>
            <p:ph type="title"/>
          </p:nvPr>
        </p:nvSpPr>
        <p:spPr>
          <a:xfrm>
            <a:off x="457200" y="274638"/>
            <a:ext cx="6705600" cy="715962"/>
          </a:xfrm>
        </p:spPr>
        <p:txBody>
          <a:bodyPr/>
          <a:lstStyle/>
          <a:p>
            <a:r>
              <a:rPr lang="en-US" sz="3600" dirty="0"/>
              <a:t>Outline</a:t>
            </a:r>
          </a:p>
        </p:txBody>
      </p:sp>
      <p:sp>
        <p:nvSpPr>
          <p:cNvPr id="3" name="Content Placeholder 2">
            <a:extLst>
              <a:ext uri="{FF2B5EF4-FFF2-40B4-BE49-F238E27FC236}">
                <a16:creationId xmlns:a16="http://schemas.microsoft.com/office/drawing/2014/main" id="{13E96277-F93B-4687-A925-8E1291E433F8}"/>
              </a:ext>
            </a:extLst>
          </p:cNvPr>
          <p:cNvSpPr>
            <a:spLocks noGrp="1"/>
          </p:cNvSpPr>
          <p:nvPr>
            <p:ph idx="4294967295"/>
          </p:nvPr>
        </p:nvSpPr>
        <p:spPr>
          <a:xfrm>
            <a:off x="457200" y="1143000"/>
            <a:ext cx="7766050" cy="4059238"/>
          </a:xfrm>
        </p:spPr>
        <p:txBody>
          <a:bodyPr>
            <a:noAutofit/>
          </a:bodyPr>
          <a:lstStyle/>
          <a:p>
            <a:r>
              <a:rPr lang="en-US" sz="2800" dirty="0">
                <a:latin typeface="Arial Rounded MT Bold" panose="020F0704030504030204" pitchFamily="34" charset="0"/>
              </a:rPr>
              <a:t>What is source control?</a:t>
            </a:r>
          </a:p>
          <a:p>
            <a:r>
              <a:rPr lang="en-US" sz="2800" dirty="0">
                <a:latin typeface="Arial Rounded MT Bold" panose="020F0704030504030204" pitchFamily="34" charset="0"/>
              </a:rPr>
              <a:t>Why is it important?</a:t>
            </a:r>
          </a:p>
          <a:p>
            <a:r>
              <a:rPr lang="en-US" sz="2800" dirty="0">
                <a:latin typeface="Arial Rounded MT Bold" panose="020F0704030504030204" pitchFamily="34" charset="0"/>
              </a:rPr>
              <a:t>Study Site</a:t>
            </a:r>
          </a:p>
          <a:p>
            <a:r>
              <a:rPr lang="en-US" sz="2800" dirty="0">
                <a:latin typeface="Arial Rounded MT Bold" panose="020F0704030504030204" pitchFamily="34" charset="0"/>
              </a:rPr>
              <a:t>Approach</a:t>
            </a:r>
          </a:p>
          <a:p>
            <a:r>
              <a:rPr lang="en-US" sz="2800" dirty="0">
                <a:latin typeface="Arial Rounded MT Bold" panose="020F0704030504030204" pitchFamily="34" charset="0"/>
              </a:rPr>
              <a:t>Results</a:t>
            </a:r>
          </a:p>
          <a:p>
            <a:r>
              <a:rPr lang="en-US" sz="2800" dirty="0">
                <a:latin typeface="Arial Rounded MT Bold" panose="020F0704030504030204" pitchFamily="34" charset="0"/>
              </a:rPr>
              <a:t>Conclusions</a:t>
            </a:r>
          </a:p>
          <a:p>
            <a:r>
              <a:rPr lang="en-US" sz="2800" dirty="0">
                <a:latin typeface="Arial Rounded MT Bold" panose="020F0704030504030204" pitchFamily="34" charset="0"/>
              </a:rPr>
              <a:t>Next steps</a:t>
            </a:r>
          </a:p>
        </p:txBody>
      </p:sp>
      <p:pic>
        <p:nvPicPr>
          <p:cNvPr id="1026" name="Picture 2" descr="Image result for where are we going images">
            <a:extLst>
              <a:ext uri="{FF2B5EF4-FFF2-40B4-BE49-F238E27FC236}">
                <a16:creationId xmlns:a16="http://schemas.microsoft.com/office/drawing/2014/main" id="{45CC2E8C-551B-49B9-AE99-73AB4E5EE7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0225" y="4573674"/>
            <a:ext cx="4740892" cy="228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9F96-A0C5-4EA5-A924-DF3B48290AC7}"/>
              </a:ext>
            </a:extLst>
          </p:cNvPr>
          <p:cNvSpPr>
            <a:spLocks noGrp="1"/>
          </p:cNvSpPr>
          <p:nvPr>
            <p:ph type="title"/>
          </p:nvPr>
        </p:nvSpPr>
        <p:spPr>
          <a:xfrm>
            <a:off x="381000" y="228600"/>
            <a:ext cx="6705600" cy="944562"/>
          </a:xfrm>
        </p:spPr>
        <p:txBody>
          <a:bodyPr/>
          <a:lstStyle/>
          <a:p>
            <a:r>
              <a:rPr lang="en-US" sz="3600" dirty="0"/>
              <a:t>Proof of Principle</a:t>
            </a:r>
          </a:p>
        </p:txBody>
      </p:sp>
      <p:sp>
        <p:nvSpPr>
          <p:cNvPr id="3" name="Content Placeholder 2">
            <a:extLst>
              <a:ext uri="{FF2B5EF4-FFF2-40B4-BE49-F238E27FC236}">
                <a16:creationId xmlns:a16="http://schemas.microsoft.com/office/drawing/2014/main" id="{DFC1E350-6B07-4693-8C6D-2A30A86822BE}"/>
              </a:ext>
            </a:extLst>
          </p:cNvPr>
          <p:cNvSpPr>
            <a:spLocks noGrp="1"/>
          </p:cNvSpPr>
          <p:nvPr>
            <p:ph idx="4294967295"/>
          </p:nvPr>
        </p:nvSpPr>
        <p:spPr>
          <a:xfrm>
            <a:off x="381000" y="1143000"/>
            <a:ext cx="7764463" cy="3886200"/>
          </a:xfrm>
        </p:spPr>
        <p:txBody>
          <a:bodyPr>
            <a:normAutofit lnSpcReduction="10000"/>
          </a:bodyPr>
          <a:lstStyle/>
          <a:p>
            <a:pPr marL="457200" indent="-457200">
              <a:buFont typeface="Wingdings" panose="05000000000000000000" pitchFamily="2" charset="2"/>
              <a:buChar char="q"/>
            </a:pPr>
            <a:r>
              <a:rPr lang="en-US" sz="2800" dirty="0">
                <a:latin typeface="Arial Rounded MT Bold" panose="020F0704030504030204" pitchFamily="34" charset="0"/>
              </a:rPr>
              <a:t>Objective was to determine </a:t>
            </a:r>
            <a:r>
              <a:rPr lang="en-US" sz="2800" b="1" u="sng" dirty="0">
                <a:solidFill>
                  <a:srgbClr val="FF0000"/>
                </a:solidFill>
                <a:latin typeface="Arial Rounded MT Bold" panose="020F0704030504030204" pitchFamily="34" charset="0"/>
              </a:rPr>
              <a:t>only</a:t>
            </a:r>
            <a:r>
              <a:rPr lang="en-US" sz="2800" dirty="0">
                <a:latin typeface="Arial Rounded MT Bold" panose="020F0704030504030204" pitchFamily="34" charset="0"/>
              </a:rPr>
              <a:t> if the technique could work</a:t>
            </a:r>
          </a:p>
          <a:p>
            <a:pPr marL="457200" indent="-457200">
              <a:buFont typeface="Wingdings" panose="05000000000000000000" pitchFamily="2" charset="2"/>
              <a:buChar char="q"/>
            </a:pPr>
            <a:r>
              <a:rPr lang="en-US" sz="2800" dirty="0">
                <a:latin typeface="Arial Rounded MT Bold" panose="020F0704030504030204" pitchFamily="34" charset="0"/>
              </a:rPr>
              <a:t>Developed screening protocols to facilitate testing </a:t>
            </a:r>
          </a:p>
          <a:p>
            <a:pPr marL="777240" lvl="1" indent="-457200">
              <a:buFont typeface="Wingdings" panose="05000000000000000000" pitchFamily="2" charset="2"/>
              <a:buChar char="q"/>
            </a:pPr>
            <a:r>
              <a:rPr lang="en-US" dirty="0">
                <a:latin typeface="Arial Rounded MT Bold" panose="020F0704030504030204" pitchFamily="34" charset="0"/>
              </a:rPr>
              <a:t>Based on standard testing techniques when possible</a:t>
            </a:r>
          </a:p>
          <a:p>
            <a:pPr marL="777240" lvl="1" indent="-457200">
              <a:buFont typeface="Wingdings" panose="05000000000000000000" pitchFamily="2" charset="2"/>
              <a:buChar char="q"/>
            </a:pPr>
            <a:r>
              <a:rPr lang="en-US" dirty="0">
                <a:latin typeface="Arial Rounded MT Bold" panose="020F0704030504030204" pitchFamily="34" charset="0"/>
              </a:rPr>
              <a:t>Eliminate dead ends early</a:t>
            </a:r>
          </a:p>
          <a:p>
            <a:pPr marL="457200" indent="-457200">
              <a:buFont typeface="Wingdings" panose="05000000000000000000" pitchFamily="2" charset="2"/>
              <a:buChar char="q"/>
            </a:pPr>
            <a:r>
              <a:rPr lang="en-US" sz="2800" dirty="0">
                <a:latin typeface="Arial Rounded MT Bold" panose="020F0704030504030204" pitchFamily="34" charset="0"/>
              </a:rPr>
              <a:t>Amendments </a:t>
            </a:r>
            <a:r>
              <a:rPr lang="en-US" dirty="0">
                <a:latin typeface="Arial Rounded MT Bold" panose="020F0704030504030204" pitchFamily="34" charset="0"/>
              </a:rPr>
              <a:t>based on screening tests</a:t>
            </a:r>
          </a:p>
          <a:p>
            <a:pPr marL="1042416" lvl="2" indent="-457200">
              <a:buFont typeface="Wingdings" panose="05000000000000000000" pitchFamily="2" charset="2"/>
              <a:buChar char="q"/>
            </a:pPr>
            <a:r>
              <a:rPr lang="en-US" dirty="0">
                <a:latin typeface="Arial Rounded MT Bold" panose="020F0704030504030204" pitchFamily="34" charset="0"/>
              </a:rPr>
              <a:t>No optimization</a:t>
            </a:r>
          </a:p>
          <a:p>
            <a:endParaRPr lang="en-US" sz="2800" dirty="0">
              <a:latin typeface="Arial Rounded MT Bold" panose="020F0704030504030204" pitchFamily="34" charset="0"/>
            </a:endParaRPr>
          </a:p>
        </p:txBody>
      </p:sp>
      <p:sp>
        <p:nvSpPr>
          <p:cNvPr id="4" name="TextBox 3">
            <a:extLst>
              <a:ext uri="{FF2B5EF4-FFF2-40B4-BE49-F238E27FC236}">
                <a16:creationId xmlns:a16="http://schemas.microsoft.com/office/drawing/2014/main" id="{07DA6635-71D3-470B-984D-629C7062044C}"/>
              </a:ext>
            </a:extLst>
          </p:cNvPr>
          <p:cNvSpPr txBox="1"/>
          <p:nvPr/>
        </p:nvSpPr>
        <p:spPr>
          <a:xfrm>
            <a:off x="1828800" y="5257800"/>
            <a:ext cx="5508848" cy="830997"/>
          </a:xfrm>
          <a:prstGeom prst="rect">
            <a:avLst/>
          </a:prstGeom>
          <a:noFill/>
        </p:spPr>
        <p:txBody>
          <a:bodyPr wrap="square" rtlCol="0">
            <a:spAutoFit/>
          </a:bodyPr>
          <a:lstStyle/>
          <a:p>
            <a:pPr algn="ctr"/>
            <a:r>
              <a:rPr lang="en-US" sz="2400" b="1" dirty="0">
                <a:latin typeface="Engravers MT" panose="02090707080505020304" pitchFamily="18" charset="0"/>
              </a:rPr>
              <a:t>To Go or </a:t>
            </a:r>
            <a:r>
              <a:rPr lang="en-US" sz="2400" b="1" dirty="0" err="1">
                <a:latin typeface="Engravers MT" panose="02090707080505020304" pitchFamily="18" charset="0"/>
              </a:rPr>
              <a:t>NoT</a:t>
            </a:r>
            <a:r>
              <a:rPr lang="en-US" sz="2400" b="1" dirty="0">
                <a:latin typeface="Engravers MT" panose="02090707080505020304" pitchFamily="18" charset="0"/>
              </a:rPr>
              <a:t> TO Go; </a:t>
            </a:r>
          </a:p>
          <a:p>
            <a:pPr algn="ctr"/>
            <a:r>
              <a:rPr lang="en-US" sz="2400" b="1" dirty="0">
                <a:latin typeface="Engravers MT" panose="02090707080505020304" pitchFamily="18" charset="0"/>
              </a:rPr>
              <a:t>that is the question </a:t>
            </a:r>
          </a:p>
        </p:txBody>
      </p:sp>
    </p:spTree>
    <p:extLst>
      <p:ext uri="{BB962C8B-B14F-4D97-AF65-F5344CB8AC3E}">
        <p14:creationId xmlns:p14="http://schemas.microsoft.com/office/powerpoint/2010/main" val="181223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499.JPG">
            <a:extLst>
              <a:ext uri="{FF2B5EF4-FFF2-40B4-BE49-F238E27FC236}">
                <a16:creationId xmlns:a16="http://schemas.microsoft.com/office/drawing/2014/main" id="{95DDDBA0-0742-4CD8-BF0A-91421557D1FC}"/>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rot="5400000">
            <a:off x="4172567" y="1989517"/>
            <a:ext cx="5024264" cy="3768198"/>
          </a:xfrm>
          <a:prstGeom prst="rect">
            <a:avLst/>
          </a:prstGeom>
          <a:noFill/>
          <a:ln>
            <a:noFill/>
          </a:ln>
        </p:spPr>
      </p:pic>
      <p:pic>
        <p:nvPicPr>
          <p:cNvPr id="3" name="Picture 2" descr="IMG_1506.JPG">
            <a:extLst>
              <a:ext uri="{FF2B5EF4-FFF2-40B4-BE49-F238E27FC236}">
                <a16:creationId xmlns:a16="http://schemas.microsoft.com/office/drawing/2014/main" id="{370C1879-81BA-4C7B-9C0F-B83F311672FF}"/>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rot="5400000">
            <a:off x="-385474" y="1584310"/>
            <a:ext cx="5522192" cy="4141644"/>
          </a:xfrm>
          <a:prstGeom prst="rect">
            <a:avLst/>
          </a:prstGeom>
          <a:noFill/>
          <a:ln>
            <a:noFill/>
          </a:ln>
        </p:spPr>
      </p:pic>
      <p:sp>
        <p:nvSpPr>
          <p:cNvPr id="4" name="TextBox 3">
            <a:extLst>
              <a:ext uri="{FF2B5EF4-FFF2-40B4-BE49-F238E27FC236}">
                <a16:creationId xmlns:a16="http://schemas.microsoft.com/office/drawing/2014/main" id="{1238308F-453B-474D-B840-19A06310E7D8}"/>
              </a:ext>
            </a:extLst>
          </p:cNvPr>
          <p:cNvSpPr txBox="1"/>
          <p:nvPr/>
        </p:nvSpPr>
        <p:spPr>
          <a:xfrm>
            <a:off x="5604579" y="2919509"/>
            <a:ext cx="2160240"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Arial Rounded MT Bold" panose="020F0704030504030204" pitchFamily="34" charset="0"/>
              </a:rPr>
              <a:t>Fine particles</a:t>
            </a:r>
          </a:p>
        </p:txBody>
      </p:sp>
      <p:sp>
        <p:nvSpPr>
          <p:cNvPr id="6" name="Title 1">
            <a:extLst>
              <a:ext uri="{FF2B5EF4-FFF2-40B4-BE49-F238E27FC236}">
                <a16:creationId xmlns:a16="http://schemas.microsoft.com/office/drawing/2014/main" id="{76F4DF24-AEC0-4F3B-A881-7AC7968FBB7D}"/>
              </a:ext>
            </a:extLst>
          </p:cNvPr>
          <p:cNvSpPr>
            <a:spLocks noGrp="1"/>
          </p:cNvSpPr>
          <p:nvPr>
            <p:ph type="title"/>
          </p:nvPr>
        </p:nvSpPr>
        <p:spPr>
          <a:xfrm>
            <a:off x="304800" y="152400"/>
            <a:ext cx="4495800" cy="822988"/>
          </a:xfrm>
        </p:spPr>
        <p:txBody>
          <a:bodyPr/>
          <a:lstStyle/>
          <a:p>
            <a:r>
              <a:rPr lang="en-US" sz="3600" dirty="0"/>
              <a:t>Sample Collection</a:t>
            </a:r>
          </a:p>
        </p:txBody>
      </p:sp>
    </p:spTree>
    <p:extLst>
      <p:ext uri="{BB962C8B-B14F-4D97-AF65-F5344CB8AC3E}">
        <p14:creationId xmlns:p14="http://schemas.microsoft.com/office/powerpoint/2010/main" val="12483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509-08E0-4E47-8751-5910BC66074F}"/>
              </a:ext>
            </a:extLst>
          </p:cNvPr>
          <p:cNvSpPr>
            <a:spLocks noGrp="1"/>
          </p:cNvSpPr>
          <p:nvPr>
            <p:ph type="title"/>
          </p:nvPr>
        </p:nvSpPr>
        <p:spPr>
          <a:xfrm>
            <a:off x="457200" y="32031"/>
            <a:ext cx="8229600" cy="1143000"/>
          </a:xfrm>
        </p:spPr>
        <p:txBody>
          <a:bodyPr/>
          <a:lstStyle/>
          <a:p>
            <a:r>
              <a:rPr lang="en-US" dirty="0"/>
              <a:t>Sample Preparation</a:t>
            </a:r>
          </a:p>
        </p:txBody>
      </p:sp>
      <p:sp>
        <p:nvSpPr>
          <p:cNvPr id="3" name="Content Placeholder 2">
            <a:extLst>
              <a:ext uri="{FF2B5EF4-FFF2-40B4-BE49-F238E27FC236}">
                <a16:creationId xmlns:a16="http://schemas.microsoft.com/office/drawing/2014/main" id="{BF2A86A6-C613-4597-9FBB-770D470E7FC1}"/>
              </a:ext>
            </a:extLst>
          </p:cNvPr>
          <p:cNvSpPr>
            <a:spLocks noGrp="1"/>
          </p:cNvSpPr>
          <p:nvPr>
            <p:ph idx="4294967295"/>
          </p:nvPr>
        </p:nvSpPr>
        <p:spPr>
          <a:xfrm>
            <a:off x="609600" y="1122680"/>
            <a:ext cx="7764463" cy="2489200"/>
          </a:xfrm>
        </p:spPr>
        <p:txBody>
          <a:bodyPr>
            <a:normAutofit fontScale="92500" lnSpcReduction="20000"/>
          </a:bodyPr>
          <a:lstStyle/>
          <a:p>
            <a:r>
              <a:rPr lang="en-US" dirty="0">
                <a:latin typeface="Arial Rounded MT Bold" panose="020F0704030504030204" pitchFamily="34" charset="0"/>
              </a:rPr>
              <a:t>Sample contained large percentage of fines</a:t>
            </a:r>
          </a:p>
          <a:p>
            <a:pPr lvl="1"/>
            <a:r>
              <a:rPr lang="en-US" dirty="0">
                <a:latin typeface="Arial Rounded MT Bold" panose="020F0704030504030204" pitchFamily="34" charset="0"/>
              </a:rPr>
              <a:t>Poor flow properties  </a:t>
            </a:r>
          </a:p>
          <a:p>
            <a:r>
              <a:rPr lang="en-US" dirty="0">
                <a:latin typeface="Arial Rounded MT Bold" panose="020F0704030504030204" pitchFamily="34" charset="0"/>
              </a:rPr>
              <a:t>Agglomerated sample to improve hydraulic conductivity</a:t>
            </a:r>
          </a:p>
          <a:p>
            <a:pPr lvl="1"/>
            <a:r>
              <a:rPr lang="en-US" dirty="0">
                <a:latin typeface="Arial Rounded MT Bold" panose="020F0704030504030204" pitchFamily="34" charset="0"/>
              </a:rPr>
              <a:t>Agglomeration process only required distilled water</a:t>
            </a:r>
          </a:p>
          <a:p>
            <a:pPr lvl="1"/>
            <a:r>
              <a:rPr lang="en-US" dirty="0">
                <a:latin typeface="Arial Rounded MT Bold" panose="020F0704030504030204" pitchFamily="34" charset="0"/>
              </a:rPr>
              <a:t>Use this sample in all reactors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1831" y="3968469"/>
            <a:ext cx="3810000" cy="28575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480096" y="4374647"/>
            <a:ext cx="2844800" cy="2133600"/>
          </a:xfrm>
          <a:prstGeom prst="rect">
            <a:avLst/>
          </a:prstGeom>
        </p:spPr>
      </p:pic>
    </p:spTree>
    <p:extLst>
      <p:ext uri="{BB962C8B-B14F-4D97-AF65-F5344CB8AC3E}">
        <p14:creationId xmlns:p14="http://schemas.microsoft.com/office/powerpoint/2010/main" val="121358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AA01-588E-4A95-B67E-735A1C0F5B49}"/>
              </a:ext>
            </a:extLst>
          </p:cNvPr>
          <p:cNvSpPr>
            <a:spLocks noGrp="1"/>
          </p:cNvSpPr>
          <p:nvPr>
            <p:ph type="title"/>
          </p:nvPr>
        </p:nvSpPr>
        <p:spPr>
          <a:xfrm>
            <a:off x="152400" y="381000"/>
            <a:ext cx="6705600" cy="944562"/>
          </a:xfrm>
        </p:spPr>
        <p:txBody>
          <a:bodyPr/>
          <a:lstStyle/>
          <a:p>
            <a:r>
              <a:rPr lang="en-US" sz="3600" dirty="0"/>
              <a:t>Stockpile conceptual model</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1239"/>
          <a:stretch/>
        </p:blipFill>
        <p:spPr>
          <a:xfrm>
            <a:off x="228600" y="1905000"/>
            <a:ext cx="8624047" cy="3810000"/>
          </a:xfrm>
          <a:prstGeom prst="rect">
            <a:avLst/>
          </a:prstGeom>
        </p:spPr>
      </p:pic>
      <p:sp>
        <p:nvSpPr>
          <p:cNvPr id="3" name="TextBox 2">
            <a:extLst>
              <a:ext uri="{FF2B5EF4-FFF2-40B4-BE49-F238E27FC236}">
                <a16:creationId xmlns:a16="http://schemas.microsoft.com/office/drawing/2014/main" id="{AD8BF2AE-E532-4097-B1B5-AE9219043B81}"/>
              </a:ext>
            </a:extLst>
          </p:cNvPr>
          <p:cNvSpPr txBox="1"/>
          <p:nvPr/>
        </p:nvSpPr>
        <p:spPr>
          <a:xfrm>
            <a:off x="3200400" y="2895600"/>
            <a:ext cx="762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0282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11AC-46CC-4EF0-AA18-9CAC41F003CF}"/>
              </a:ext>
            </a:extLst>
          </p:cNvPr>
          <p:cNvSpPr>
            <a:spLocks noGrp="1"/>
          </p:cNvSpPr>
          <p:nvPr>
            <p:ph type="title"/>
          </p:nvPr>
        </p:nvSpPr>
        <p:spPr>
          <a:xfrm>
            <a:off x="457200" y="274638"/>
            <a:ext cx="6705600" cy="792162"/>
          </a:xfrm>
        </p:spPr>
        <p:txBody>
          <a:bodyPr/>
          <a:lstStyle/>
          <a:p>
            <a:r>
              <a:rPr lang="en-US" sz="3600" dirty="0"/>
              <a:t>Approach</a:t>
            </a:r>
          </a:p>
        </p:txBody>
      </p:sp>
      <p:sp>
        <p:nvSpPr>
          <p:cNvPr id="3" name="Content Placeholder 2">
            <a:extLst>
              <a:ext uri="{FF2B5EF4-FFF2-40B4-BE49-F238E27FC236}">
                <a16:creationId xmlns:a16="http://schemas.microsoft.com/office/drawing/2014/main" id="{3C45F530-E3CB-4B12-A41A-07DD2788353D}"/>
              </a:ext>
            </a:extLst>
          </p:cNvPr>
          <p:cNvSpPr>
            <a:spLocks noGrp="1"/>
          </p:cNvSpPr>
          <p:nvPr>
            <p:ph idx="4294967295"/>
          </p:nvPr>
        </p:nvSpPr>
        <p:spPr>
          <a:xfrm>
            <a:off x="685800" y="1066800"/>
            <a:ext cx="5334000" cy="5105400"/>
          </a:xfrm>
        </p:spPr>
        <p:txBody>
          <a:bodyPr>
            <a:normAutofit lnSpcReduction="10000"/>
          </a:bodyPr>
          <a:lstStyle/>
          <a:p>
            <a:pPr>
              <a:spcBef>
                <a:spcPts val="600"/>
              </a:spcBef>
              <a:spcAft>
                <a:spcPts val="600"/>
              </a:spcAft>
              <a:buFont typeface="Wingdings" panose="05000000000000000000" pitchFamily="2" charset="2"/>
              <a:buChar char="q"/>
            </a:pPr>
            <a:r>
              <a:rPr lang="en-US" dirty="0">
                <a:latin typeface="Arial Rounded MT Bold" panose="020F0704030504030204" pitchFamily="34" charset="0"/>
              </a:rPr>
              <a:t>Develop specific test condition to simulate each zone in the stockpile</a:t>
            </a:r>
          </a:p>
          <a:p>
            <a:pPr lvl="1">
              <a:spcBef>
                <a:spcPts val="600"/>
              </a:spcBef>
              <a:spcAft>
                <a:spcPts val="600"/>
              </a:spcAft>
              <a:buFont typeface="Wingdings" panose="05000000000000000000" pitchFamily="2" charset="2"/>
              <a:buChar char="Ø"/>
            </a:pPr>
            <a:r>
              <a:rPr lang="en-US" dirty="0">
                <a:latin typeface="Arial Rounded MT Bold" panose="020F0704030504030204" pitchFamily="34" charset="0"/>
              </a:rPr>
              <a:t>Unsaturated</a:t>
            </a:r>
          </a:p>
          <a:p>
            <a:pPr lvl="1">
              <a:spcBef>
                <a:spcPts val="600"/>
              </a:spcBef>
              <a:spcAft>
                <a:spcPts val="600"/>
              </a:spcAft>
              <a:buFont typeface="Wingdings" panose="05000000000000000000" pitchFamily="2" charset="2"/>
              <a:buChar char="Ø"/>
            </a:pPr>
            <a:r>
              <a:rPr lang="en-US" dirty="0">
                <a:latin typeface="Arial Rounded MT Bold" panose="020F0704030504030204" pitchFamily="34" charset="0"/>
              </a:rPr>
              <a:t>Transition</a:t>
            </a:r>
          </a:p>
          <a:p>
            <a:pPr lvl="1">
              <a:spcBef>
                <a:spcPts val="600"/>
              </a:spcBef>
              <a:spcAft>
                <a:spcPts val="600"/>
              </a:spcAft>
              <a:buFont typeface="Wingdings" panose="05000000000000000000" pitchFamily="2" charset="2"/>
              <a:buChar char="Ø"/>
            </a:pPr>
            <a:r>
              <a:rPr lang="en-US" dirty="0">
                <a:latin typeface="Arial Rounded MT Bold" panose="020F0704030504030204" pitchFamily="34" charset="0"/>
              </a:rPr>
              <a:t>Saturated</a:t>
            </a:r>
          </a:p>
          <a:p>
            <a:pPr>
              <a:spcBef>
                <a:spcPts val="600"/>
              </a:spcBef>
              <a:spcAft>
                <a:spcPts val="600"/>
              </a:spcAft>
              <a:buFont typeface="Wingdings" panose="05000000000000000000" pitchFamily="2" charset="2"/>
              <a:buChar char="q"/>
            </a:pPr>
            <a:r>
              <a:rPr lang="en-US" dirty="0">
                <a:latin typeface="Arial Rounded MT Bold" panose="020F0704030504030204" pitchFamily="34" charset="0"/>
              </a:rPr>
              <a:t>Screening Tests</a:t>
            </a:r>
          </a:p>
          <a:p>
            <a:pPr lvl="1">
              <a:spcBef>
                <a:spcPts val="600"/>
              </a:spcBef>
              <a:spcAft>
                <a:spcPts val="600"/>
              </a:spcAft>
              <a:buFont typeface="Wingdings" panose="05000000000000000000" pitchFamily="2" charset="2"/>
              <a:buChar char="Ø"/>
            </a:pPr>
            <a:r>
              <a:rPr lang="en-US" dirty="0">
                <a:latin typeface="Arial Rounded MT Bold" panose="020F0704030504030204" pitchFamily="34" charset="0"/>
              </a:rPr>
              <a:t>Beaker Tests (milk &amp; surfactants)</a:t>
            </a:r>
          </a:p>
          <a:p>
            <a:pPr lvl="1">
              <a:spcBef>
                <a:spcPts val="600"/>
              </a:spcBef>
              <a:spcAft>
                <a:spcPts val="600"/>
              </a:spcAft>
              <a:buFont typeface="Wingdings" panose="05000000000000000000" pitchFamily="2" charset="2"/>
              <a:buChar char="Ø"/>
            </a:pPr>
            <a:r>
              <a:rPr lang="en-US" dirty="0">
                <a:latin typeface="Arial Rounded MT Bold" panose="020F0704030504030204" pitchFamily="34" charset="0"/>
              </a:rPr>
              <a:t>Modified US Bureau of Mines (surfactants)</a:t>
            </a:r>
          </a:p>
          <a:p>
            <a:pPr>
              <a:spcBef>
                <a:spcPts val="600"/>
              </a:spcBef>
              <a:spcAft>
                <a:spcPts val="600"/>
              </a:spcAft>
              <a:buFont typeface="Wingdings" panose="05000000000000000000" pitchFamily="2" charset="2"/>
              <a:buChar char="q"/>
            </a:pPr>
            <a:endParaRPr lang="en-US" dirty="0">
              <a:latin typeface="Arial Rounded MT Bold" panose="020F07040305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3200400"/>
            <a:ext cx="2438400" cy="1828800"/>
          </a:xfrm>
          <a:prstGeom prst="rect">
            <a:avLst/>
          </a:prstGeom>
        </p:spPr>
      </p:pic>
      <p:pic>
        <p:nvPicPr>
          <p:cNvPr id="2051" name="Picture 3" descr="D:\Projects\DV031 B&amp;V_Barite hill\30 Lab Testing\Beaker Screening Testing\Beaker Photos\13 Beaker #1  SL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6213475" y="1520825"/>
            <a:ext cx="1803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6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184B-803B-421E-BF5A-6FC2A9CD633F}"/>
              </a:ext>
            </a:extLst>
          </p:cNvPr>
          <p:cNvSpPr>
            <a:spLocks noGrp="1"/>
          </p:cNvSpPr>
          <p:nvPr>
            <p:ph type="title"/>
          </p:nvPr>
        </p:nvSpPr>
        <p:spPr>
          <a:xfrm>
            <a:off x="323528" y="-194893"/>
            <a:ext cx="8229600" cy="1143000"/>
          </a:xfrm>
        </p:spPr>
        <p:txBody>
          <a:bodyPr/>
          <a:lstStyle/>
          <a:p>
            <a:r>
              <a:rPr lang="en-US" sz="3600" dirty="0"/>
              <a:t>Unsaturated Zone</a:t>
            </a:r>
          </a:p>
        </p:txBody>
      </p:sp>
      <p:sp>
        <p:nvSpPr>
          <p:cNvPr id="3" name="Content Placeholder 2">
            <a:extLst>
              <a:ext uri="{FF2B5EF4-FFF2-40B4-BE49-F238E27FC236}">
                <a16:creationId xmlns:a16="http://schemas.microsoft.com/office/drawing/2014/main" id="{02DCC90E-7705-4F17-A43D-329C61287365}"/>
              </a:ext>
            </a:extLst>
          </p:cNvPr>
          <p:cNvSpPr>
            <a:spLocks noGrp="1"/>
          </p:cNvSpPr>
          <p:nvPr>
            <p:ph idx="4294967295"/>
          </p:nvPr>
        </p:nvSpPr>
        <p:spPr>
          <a:xfrm>
            <a:off x="0" y="1230504"/>
            <a:ext cx="8229600" cy="2128837"/>
          </a:xfrm>
        </p:spPr>
        <p:txBody>
          <a:bodyPr>
            <a:noAutofit/>
          </a:bodyPr>
          <a:lstStyle/>
          <a:p>
            <a:r>
              <a:rPr lang="en-US" dirty="0">
                <a:latin typeface="Arial Rounded MT Bold" panose="020F0704030504030204" pitchFamily="34" charset="0"/>
              </a:rPr>
              <a:t>Portion of the stockpile</a:t>
            </a:r>
          </a:p>
          <a:p>
            <a:pPr marL="137160" indent="0">
              <a:buNone/>
            </a:pPr>
            <a:r>
              <a:rPr lang="en-US" dirty="0">
                <a:latin typeface="Arial Rounded MT Bold" panose="020F0704030504030204" pitchFamily="34" charset="0"/>
              </a:rPr>
              <a:t>     permanently above water</a:t>
            </a:r>
          </a:p>
          <a:p>
            <a:r>
              <a:rPr lang="en-US" dirty="0">
                <a:latin typeface="Arial Rounded MT Bold" panose="020F0704030504030204" pitchFamily="34" charset="0"/>
              </a:rPr>
              <a:t>Aerobic environment</a:t>
            </a:r>
          </a:p>
          <a:p>
            <a:r>
              <a:rPr lang="en-US" dirty="0">
                <a:latin typeface="Arial Rounded MT Bold" panose="020F0704030504030204" pitchFamily="34" charset="0"/>
              </a:rPr>
              <a:t>Reaction products moved by water infiltration</a:t>
            </a:r>
          </a:p>
          <a:p>
            <a:r>
              <a:rPr lang="en-US" dirty="0">
                <a:latin typeface="Arial Rounded MT Bold" panose="020F0704030504030204" pitchFamily="34" charset="0"/>
              </a:rPr>
              <a:t>Contains both residual and sulfide acidity</a:t>
            </a:r>
          </a:p>
        </p:txBody>
      </p:sp>
      <p:sp>
        <p:nvSpPr>
          <p:cNvPr id="4" name="TextBox 3">
            <a:extLst>
              <a:ext uri="{FF2B5EF4-FFF2-40B4-BE49-F238E27FC236}">
                <a16:creationId xmlns:a16="http://schemas.microsoft.com/office/drawing/2014/main" id="{2F6EB3A6-1C91-47F6-AC02-986771AD88E3}"/>
              </a:ext>
            </a:extLst>
          </p:cNvPr>
          <p:cNvSpPr txBox="1"/>
          <p:nvPr/>
        </p:nvSpPr>
        <p:spPr>
          <a:xfrm>
            <a:off x="457200" y="4707894"/>
            <a:ext cx="8534400" cy="1200329"/>
          </a:xfrm>
          <a:prstGeom prst="rect">
            <a:avLst/>
          </a:prstGeom>
          <a:noFill/>
        </p:spPr>
        <p:txBody>
          <a:bodyPr wrap="square" rtlCol="0">
            <a:spAutoFit/>
          </a:bodyPr>
          <a:lstStyle/>
          <a:p>
            <a:r>
              <a:rPr lang="en-US" sz="2400" b="1" dirty="0">
                <a:latin typeface="Broadway Copyist Text Ext" panose="02000503000000000000" pitchFamily="2" charset="0"/>
              </a:rPr>
              <a:t>Residual or stored acidity = reaction products that have not been rinsed out of stockpile</a:t>
            </a:r>
          </a:p>
          <a:p>
            <a:endParaRPr lang="en-US" sz="2400" b="1" dirty="0">
              <a:latin typeface="Broadway Copyist Text Ext" panose="02000503000000000000" pitchFamily="2" charset="0"/>
            </a:endParaRPr>
          </a:p>
          <a:p>
            <a:r>
              <a:rPr lang="en-US" sz="2400" b="1" dirty="0">
                <a:latin typeface="Broadway Copyist Text Ext" panose="02000503000000000000" pitchFamily="2" charset="0"/>
              </a:rPr>
              <a:t>Sulfide or potential acidity = unreacted sulfide minerals which can react in the future</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1239"/>
          <a:stretch/>
        </p:blipFill>
        <p:spPr>
          <a:xfrm>
            <a:off x="5327498" y="1153660"/>
            <a:ext cx="3816502" cy="1686084"/>
          </a:xfrm>
          <a:prstGeom prst="rect">
            <a:avLst/>
          </a:prstGeom>
        </p:spPr>
      </p:pic>
      <p:sp>
        <p:nvSpPr>
          <p:cNvPr id="6" name="Right Arrow 5"/>
          <p:cNvSpPr/>
          <p:nvPr/>
        </p:nvSpPr>
        <p:spPr>
          <a:xfrm rot="7954233">
            <a:off x="7447185" y="1265237"/>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05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509-08E0-4E47-8751-5910BC66074F}"/>
              </a:ext>
            </a:extLst>
          </p:cNvPr>
          <p:cNvSpPr>
            <a:spLocks noGrp="1"/>
          </p:cNvSpPr>
          <p:nvPr>
            <p:ph type="title"/>
          </p:nvPr>
        </p:nvSpPr>
        <p:spPr>
          <a:xfrm>
            <a:off x="433936" y="-61967"/>
            <a:ext cx="8229600" cy="1143000"/>
          </a:xfrm>
        </p:spPr>
        <p:txBody>
          <a:bodyPr/>
          <a:lstStyle/>
          <a:p>
            <a:r>
              <a:rPr lang="en-US" sz="3600" dirty="0"/>
              <a:t>Unsaturated Tests- Methods</a:t>
            </a:r>
          </a:p>
        </p:txBody>
      </p:sp>
      <p:sp>
        <p:nvSpPr>
          <p:cNvPr id="3" name="Content Placeholder 2">
            <a:extLst>
              <a:ext uri="{FF2B5EF4-FFF2-40B4-BE49-F238E27FC236}">
                <a16:creationId xmlns:a16="http://schemas.microsoft.com/office/drawing/2014/main" id="{BF2A86A6-C613-4597-9FBB-770D470E7FC1}"/>
              </a:ext>
            </a:extLst>
          </p:cNvPr>
          <p:cNvSpPr>
            <a:spLocks noGrp="1"/>
          </p:cNvSpPr>
          <p:nvPr>
            <p:ph idx="4294967295"/>
          </p:nvPr>
        </p:nvSpPr>
        <p:spPr>
          <a:xfrm>
            <a:off x="132690" y="1153234"/>
            <a:ext cx="5951478" cy="5105400"/>
          </a:xfrm>
        </p:spPr>
        <p:txBody>
          <a:bodyPr>
            <a:normAutofit/>
          </a:bodyPr>
          <a:lstStyle/>
          <a:p>
            <a:r>
              <a:rPr lang="en-US" dirty="0">
                <a:latin typeface="Arial Rounded MT Bold" panose="020F0704030504030204" pitchFamily="34" charset="0"/>
              </a:rPr>
              <a:t>Modified humidity cell test</a:t>
            </a:r>
          </a:p>
          <a:p>
            <a:pPr lvl="1"/>
            <a:r>
              <a:rPr lang="en-US" dirty="0">
                <a:latin typeface="Arial Rounded MT Bold" panose="020F0704030504030204" pitchFamily="34" charset="0"/>
              </a:rPr>
              <a:t>20 kg sample</a:t>
            </a:r>
          </a:p>
          <a:p>
            <a:pPr lvl="1"/>
            <a:r>
              <a:rPr lang="en-US" dirty="0">
                <a:latin typeface="Arial Rounded MT Bold" panose="020F0704030504030204" pitchFamily="34" charset="0"/>
              </a:rPr>
              <a:t>One week drying cycle</a:t>
            </a:r>
          </a:p>
          <a:p>
            <a:pPr lvl="2"/>
            <a:r>
              <a:rPr lang="en-US" dirty="0">
                <a:latin typeface="Arial Rounded MT Bold" panose="020F0704030504030204" pitchFamily="34" charset="0"/>
              </a:rPr>
              <a:t>Similar to standard humidity cells</a:t>
            </a:r>
          </a:p>
          <a:p>
            <a:pPr lvl="1"/>
            <a:r>
              <a:rPr lang="en-US" dirty="0">
                <a:latin typeface="Arial Rounded MT Bold" panose="020F0704030504030204" pitchFamily="34" charset="0"/>
              </a:rPr>
              <a:t>Peristaltic pump - flooded from bottom with distilled deionized water </a:t>
            </a:r>
          </a:p>
          <a:p>
            <a:pPr lvl="1"/>
            <a:r>
              <a:rPr lang="en-US" dirty="0">
                <a:latin typeface="Arial Rounded MT Bold" panose="020F0704030504030204" pitchFamily="34" charset="0"/>
              </a:rPr>
              <a:t>Water pumped out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230731" y="5197113"/>
            <a:ext cx="2068996" cy="155174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2375" y="5087150"/>
            <a:ext cx="2373188" cy="177989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5087151"/>
            <a:ext cx="2373187" cy="177989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4509" y="5046135"/>
            <a:ext cx="2364891" cy="1773668"/>
          </a:xfrm>
          <a:prstGeom prst="rect">
            <a:avLst/>
          </a:prstGeom>
        </p:spPr>
      </p:pic>
      <p:sp>
        <p:nvSpPr>
          <p:cNvPr id="9" name="TextBox 8"/>
          <p:cNvSpPr txBox="1"/>
          <p:nvPr/>
        </p:nvSpPr>
        <p:spPr>
          <a:xfrm>
            <a:off x="4177626" y="5771704"/>
            <a:ext cx="1474493" cy="830997"/>
          </a:xfrm>
          <a:prstGeom prst="rect">
            <a:avLst/>
          </a:prstGeom>
          <a:noFill/>
        </p:spPr>
        <p:txBody>
          <a:bodyPr wrap="square" rtlCol="0">
            <a:spAutoFit/>
          </a:bodyPr>
          <a:lstStyle/>
          <a:p>
            <a:r>
              <a:rPr lang="en-US" dirty="0"/>
              <a:t>10 kg charge</a:t>
            </a:r>
          </a:p>
        </p:txBody>
      </p:sp>
      <p:sp>
        <p:nvSpPr>
          <p:cNvPr id="10" name="TextBox 9"/>
          <p:cNvSpPr txBox="1"/>
          <p:nvPr/>
        </p:nvSpPr>
        <p:spPr>
          <a:xfrm>
            <a:off x="7310240" y="5517470"/>
            <a:ext cx="1692347" cy="830997"/>
          </a:xfrm>
          <a:prstGeom prst="rect">
            <a:avLst/>
          </a:prstGeom>
          <a:noFill/>
        </p:spPr>
        <p:txBody>
          <a:bodyPr wrap="square" rtlCol="0">
            <a:spAutoFit/>
          </a:bodyPr>
          <a:lstStyle/>
          <a:p>
            <a:r>
              <a:rPr lang="en-US" dirty="0"/>
              <a:t>20 kg charge</a:t>
            </a:r>
          </a:p>
        </p:txBody>
      </p:sp>
      <p:sp>
        <p:nvSpPr>
          <p:cNvPr id="11" name="TextBox 10"/>
          <p:cNvSpPr txBox="1"/>
          <p:nvPr/>
        </p:nvSpPr>
        <p:spPr>
          <a:xfrm>
            <a:off x="2047120" y="6242477"/>
            <a:ext cx="2057400" cy="307777"/>
          </a:xfrm>
          <a:prstGeom prst="rect">
            <a:avLst/>
          </a:prstGeom>
          <a:noFill/>
        </p:spPr>
        <p:txBody>
          <a:bodyPr wrap="square" rtlCol="0">
            <a:spAutoFit/>
          </a:bodyPr>
          <a:lstStyle/>
          <a:p>
            <a:r>
              <a:rPr lang="en-US" sz="1400" dirty="0"/>
              <a:t>Gravel layer not shown</a:t>
            </a: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5356" y="1390888"/>
            <a:ext cx="2378180" cy="3168998"/>
          </a:xfrm>
          <a:prstGeom prst="rect">
            <a:avLst/>
          </a:prstGeom>
        </p:spPr>
      </p:pic>
    </p:spTree>
    <p:extLst>
      <p:ext uri="{BB962C8B-B14F-4D97-AF65-F5344CB8AC3E}">
        <p14:creationId xmlns:p14="http://schemas.microsoft.com/office/powerpoint/2010/main" val="281932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509-08E0-4E47-8751-5910BC66074F}"/>
              </a:ext>
            </a:extLst>
          </p:cNvPr>
          <p:cNvSpPr>
            <a:spLocks noGrp="1"/>
          </p:cNvSpPr>
          <p:nvPr>
            <p:ph type="title"/>
          </p:nvPr>
        </p:nvSpPr>
        <p:spPr/>
        <p:txBody>
          <a:bodyPr>
            <a:normAutofit fontScale="90000"/>
          </a:bodyPr>
          <a:lstStyle/>
          <a:p>
            <a:r>
              <a:rPr lang="en-US" dirty="0"/>
              <a:t>Unsaturated Tests- Treatments</a:t>
            </a:r>
          </a:p>
        </p:txBody>
      </p:sp>
      <p:sp>
        <p:nvSpPr>
          <p:cNvPr id="3" name="Content Placeholder 2">
            <a:extLst>
              <a:ext uri="{FF2B5EF4-FFF2-40B4-BE49-F238E27FC236}">
                <a16:creationId xmlns:a16="http://schemas.microsoft.com/office/drawing/2014/main" id="{BF2A86A6-C613-4597-9FBB-770D470E7FC1}"/>
              </a:ext>
            </a:extLst>
          </p:cNvPr>
          <p:cNvSpPr>
            <a:spLocks noGrp="1"/>
          </p:cNvSpPr>
          <p:nvPr>
            <p:ph idx="4294967295"/>
          </p:nvPr>
        </p:nvSpPr>
        <p:spPr>
          <a:xfrm>
            <a:off x="685800" y="1371600"/>
            <a:ext cx="8229600" cy="327660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marL="517525" indent="-517525">
              <a:buFont typeface="Wingdings" panose="05000000000000000000" pitchFamily="2" charset="2"/>
              <a:buChar char="q"/>
            </a:pPr>
            <a:r>
              <a:rPr lang="en-US" dirty="0">
                <a:latin typeface="Arial Rounded MT Bold" panose="020F0704030504030204" pitchFamily="34" charset="0"/>
              </a:rPr>
              <a:t>Control</a:t>
            </a:r>
          </a:p>
          <a:p>
            <a:pPr marL="517525" indent="-517525">
              <a:buFont typeface="Wingdings" panose="05000000000000000000" pitchFamily="2" charset="2"/>
              <a:buChar char="q"/>
            </a:pPr>
            <a:r>
              <a:rPr lang="en-US" dirty="0">
                <a:latin typeface="Arial Rounded MT Bold" panose="020F0704030504030204" pitchFamily="34" charset="0"/>
              </a:rPr>
              <a:t>Sodium Lauryl Sulfate (SLS)/Alkalinity</a:t>
            </a:r>
          </a:p>
          <a:p>
            <a:pPr marL="517525" indent="-517525">
              <a:buFont typeface="Wingdings" panose="05000000000000000000" pitchFamily="2" charset="2"/>
              <a:buChar char="q"/>
            </a:pPr>
            <a:r>
              <a:rPr lang="en-US" dirty="0">
                <a:latin typeface="Arial Rounded MT Bold" panose="020F0704030504030204" pitchFamily="34" charset="0"/>
              </a:rPr>
              <a:t>Sodium Lauryl Sulfate (SLS)/Alkalinity/Milk</a:t>
            </a:r>
          </a:p>
          <a:p>
            <a:pPr marL="917575" lvl="1" indent="-517525">
              <a:buFont typeface="Wingdings" panose="05000000000000000000" pitchFamily="2" charset="2"/>
              <a:buChar char="q"/>
            </a:pPr>
            <a:r>
              <a:rPr lang="en-US" dirty="0">
                <a:latin typeface="Arial Rounded MT Bold" panose="020F0704030504030204" pitchFamily="34" charset="0"/>
              </a:rPr>
              <a:t>Sequential application</a:t>
            </a:r>
          </a:p>
          <a:p>
            <a:pPr marL="517525" indent="-517525">
              <a:buFont typeface="Wingdings" panose="05000000000000000000" pitchFamily="2" charset="2"/>
              <a:buChar char="q"/>
            </a:pPr>
            <a:r>
              <a:rPr lang="en-US" dirty="0">
                <a:latin typeface="Arial Rounded MT Bold" panose="020F0704030504030204" pitchFamily="34" charset="0"/>
              </a:rPr>
              <a:t>Milk</a:t>
            </a:r>
          </a:p>
          <a:p>
            <a:pPr marL="517525" indent="-517525">
              <a:buFont typeface="Wingdings" panose="05000000000000000000" pitchFamily="2" charset="2"/>
              <a:buChar char="q"/>
            </a:pPr>
            <a:r>
              <a:rPr lang="en-US" dirty="0">
                <a:latin typeface="Arial Rounded MT Bold" panose="020F0704030504030204" pitchFamily="34" charset="0"/>
              </a:rPr>
              <a:t>Milk /Alkalinity</a:t>
            </a:r>
          </a:p>
          <a:p>
            <a:pPr>
              <a:buFont typeface="Wingdings" panose="05000000000000000000" pitchFamily="2" charset="2"/>
              <a:buChar char="q"/>
            </a:pPr>
            <a:endParaRPr lang="en-US" dirty="0">
              <a:latin typeface="Arial Rounded MT Bold" panose="020F0704030504030204" pitchFamily="34" charset="0"/>
            </a:endParaRPr>
          </a:p>
        </p:txBody>
      </p:sp>
      <p:sp>
        <p:nvSpPr>
          <p:cNvPr id="4" name="TextBox 3">
            <a:extLst>
              <a:ext uri="{FF2B5EF4-FFF2-40B4-BE49-F238E27FC236}">
                <a16:creationId xmlns:a16="http://schemas.microsoft.com/office/drawing/2014/main" id="{4B19ED16-8D7D-4813-8064-D6DE4214FAF9}"/>
              </a:ext>
            </a:extLst>
          </p:cNvPr>
          <p:cNvSpPr txBox="1"/>
          <p:nvPr/>
        </p:nvSpPr>
        <p:spPr>
          <a:xfrm>
            <a:off x="990600" y="4648200"/>
            <a:ext cx="7772400" cy="523220"/>
          </a:xfrm>
          <a:prstGeom prst="rect">
            <a:avLst/>
          </a:prstGeom>
          <a:noFill/>
        </p:spPr>
        <p:txBody>
          <a:bodyPr wrap="square" rtlCol="0">
            <a:spAutoFit/>
          </a:bodyPr>
          <a:lstStyle/>
          <a:p>
            <a:r>
              <a:rPr lang="en-US" sz="2800" i="1" dirty="0">
                <a:latin typeface="Arial Rounded MT Bold" panose="020F0704030504030204" pitchFamily="34" charset="0"/>
              </a:rPr>
              <a:t>Bacterial inoculum added to milk reactors</a:t>
            </a:r>
          </a:p>
        </p:txBody>
      </p:sp>
    </p:spTree>
    <p:extLst>
      <p:ext uri="{BB962C8B-B14F-4D97-AF65-F5344CB8AC3E}">
        <p14:creationId xmlns:p14="http://schemas.microsoft.com/office/powerpoint/2010/main" val="1276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C8C926-C83A-49C4-BA37-FF27E02F97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7024" y="1196752"/>
            <a:ext cx="8249951" cy="5158912"/>
          </a:xfrm>
          <a:prstGeom prst="rect">
            <a:avLst/>
          </a:prstGeom>
        </p:spPr>
      </p:pic>
      <p:sp>
        <p:nvSpPr>
          <p:cNvPr id="3" name="TextBox 2">
            <a:extLst>
              <a:ext uri="{FF2B5EF4-FFF2-40B4-BE49-F238E27FC236}">
                <a16:creationId xmlns:a16="http://schemas.microsoft.com/office/drawing/2014/main" id="{41772157-2286-4672-A662-56DADF34FC88}"/>
              </a:ext>
            </a:extLst>
          </p:cNvPr>
          <p:cNvSpPr txBox="1"/>
          <p:nvPr/>
        </p:nvSpPr>
        <p:spPr>
          <a:xfrm>
            <a:off x="1981200" y="5105400"/>
            <a:ext cx="1368152" cy="307777"/>
          </a:xfrm>
          <a:prstGeom prst="rect">
            <a:avLst/>
          </a:prstGeom>
          <a:noFill/>
        </p:spPr>
        <p:txBody>
          <a:bodyPr wrap="square" rtlCol="0">
            <a:spAutoFit/>
          </a:bodyPr>
          <a:lstStyle/>
          <a:p>
            <a:pPr lvl="0"/>
            <a:r>
              <a:rPr lang="en-US" sz="1400">
                <a:solidFill>
                  <a:prstClr val="black"/>
                </a:solidFill>
                <a:latin typeface="Arial Black" panose="020B0A04020102020204" pitchFamily="34" charset="0"/>
              </a:rPr>
              <a:t>Control</a:t>
            </a:r>
            <a:endParaRPr lang="en-US" sz="1400" dirty="0">
              <a:solidFill>
                <a:prstClr val="black"/>
              </a:solidFill>
              <a:latin typeface="Arial Black" panose="020B0A04020102020204" pitchFamily="34" charset="0"/>
            </a:endParaRPr>
          </a:p>
        </p:txBody>
      </p:sp>
      <p:sp>
        <p:nvSpPr>
          <p:cNvPr id="5" name="Rectangle 4">
            <a:extLst>
              <a:ext uri="{FF2B5EF4-FFF2-40B4-BE49-F238E27FC236}">
                <a16:creationId xmlns:a16="http://schemas.microsoft.com/office/drawing/2014/main" id="{23E1AE51-6440-47DC-904E-5447D9E48631}"/>
              </a:ext>
            </a:extLst>
          </p:cNvPr>
          <p:cNvSpPr/>
          <p:nvPr/>
        </p:nvSpPr>
        <p:spPr>
          <a:xfrm>
            <a:off x="4694331" y="4449186"/>
            <a:ext cx="593432"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Milk</a:t>
            </a:r>
          </a:p>
        </p:txBody>
      </p:sp>
      <p:sp>
        <p:nvSpPr>
          <p:cNvPr id="6" name="Rectangle 5">
            <a:extLst>
              <a:ext uri="{FF2B5EF4-FFF2-40B4-BE49-F238E27FC236}">
                <a16:creationId xmlns:a16="http://schemas.microsoft.com/office/drawing/2014/main" id="{0FC06D54-B089-4F3B-B2DE-9CE6EB01C50B}"/>
              </a:ext>
            </a:extLst>
          </p:cNvPr>
          <p:cNvSpPr/>
          <p:nvPr/>
        </p:nvSpPr>
        <p:spPr>
          <a:xfrm>
            <a:off x="6876256" y="2780928"/>
            <a:ext cx="1569660"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Milk/Alkalinity</a:t>
            </a:r>
          </a:p>
        </p:txBody>
      </p:sp>
      <p:sp>
        <p:nvSpPr>
          <p:cNvPr id="7" name="Rectangle 6">
            <a:extLst>
              <a:ext uri="{FF2B5EF4-FFF2-40B4-BE49-F238E27FC236}">
                <a16:creationId xmlns:a16="http://schemas.microsoft.com/office/drawing/2014/main" id="{BF24E300-C4BC-469F-984E-65994A1A80CA}"/>
              </a:ext>
            </a:extLst>
          </p:cNvPr>
          <p:cNvSpPr/>
          <p:nvPr/>
        </p:nvSpPr>
        <p:spPr>
          <a:xfrm>
            <a:off x="3923928" y="2247255"/>
            <a:ext cx="1540806"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SLS/Alkalinity</a:t>
            </a:r>
          </a:p>
        </p:txBody>
      </p:sp>
      <p:sp>
        <p:nvSpPr>
          <p:cNvPr id="9" name="Rectangle 8">
            <a:extLst>
              <a:ext uri="{FF2B5EF4-FFF2-40B4-BE49-F238E27FC236}">
                <a16:creationId xmlns:a16="http://schemas.microsoft.com/office/drawing/2014/main" id="{0D664A09-6650-4B44-A832-B53318CDCDD0}"/>
              </a:ext>
            </a:extLst>
          </p:cNvPr>
          <p:cNvSpPr/>
          <p:nvPr/>
        </p:nvSpPr>
        <p:spPr>
          <a:xfrm>
            <a:off x="4694331" y="3776208"/>
            <a:ext cx="1999265"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SLS/Alkalinity/Milk</a:t>
            </a:r>
          </a:p>
        </p:txBody>
      </p:sp>
      <p:sp>
        <p:nvSpPr>
          <p:cNvPr id="4" name="Title 3"/>
          <p:cNvSpPr>
            <a:spLocks noGrp="1"/>
          </p:cNvSpPr>
          <p:nvPr>
            <p:ph type="title"/>
          </p:nvPr>
        </p:nvSpPr>
        <p:spPr>
          <a:xfrm>
            <a:off x="131720" y="152400"/>
            <a:ext cx="8760760" cy="944562"/>
          </a:xfrm>
        </p:spPr>
        <p:txBody>
          <a:bodyPr>
            <a:normAutofit fontScale="90000"/>
          </a:bodyPr>
          <a:lstStyle/>
          <a:p>
            <a:r>
              <a:rPr lang="en-US" dirty="0"/>
              <a:t>Unsaturated Zone 20-kg Test </a:t>
            </a:r>
            <a:br>
              <a:rPr lang="en-US" dirty="0"/>
            </a:br>
            <a:r>
              <a:rPr lang="en-US" dirty="0"/>
              <a:t>pH Results</a:t>
            </a:r>
          </a:p>
        </p:txBody>
      </p:sp>
      <p:cxnSp>
        <p:nvCxnSpPr>
          <p:cNvPr id="10" name="Straight Connector 9">
            <a:extLst>
              <a:ext uri="{FF2B5EF4-FFF2-40B4-BE49-F238E27FC236}">
                <a16:creationId xmlns:a16="http://schemas.microsoft.com/office/drawing/2014/main" id="{9E749A68-0A47-437B-AA34-1D04D249BC33}"/>
              </a:ext>
            </a:extLst>
          </p:cNvPr>
          <p:cNvCxnSpPr/>
          <p:nvPr/>
        </p:nvCxnSpPr>
        <p:spPr>
          <a:xfrm>
            <a:off x="1447800" y="4267200"/>
            <a:ext cx="6998116"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51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0C5A64-1A9E-4B3C-A627-54D5DD362E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119981"/>
            <a:ext cx="7484505" cy="3286846"/>
          </a:xfrm>
          <a:prstGeom prst="rect">
            <a:avLst/>
          </a:prstGeom>
        </p:spPr>
      </p:pic>
      <p:pic>
        <p:nvPicPr>
          <p:cNvPr id="5" name="Picture 4">
            <a:extLst>
              <a:ext uri="{FF2B5EF4-FFF2-40B4-BE49-F238E27FC236}">
                <a16:creationId xmlns:a16="http://schemas.microsoft.com/office/drawing/2014/main" id="{DA5647C6-5B08-4FA7-BCB0-588128E626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8135" y="4512463"/>
            <a:ext cx="1841638" cy="2345538"/>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F794BD06-355C-45C9-83EC-C798EE87C2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4512463"/>
            <a:ext cx="1900487" cy="2345537"/>
          </a:xfrm>
          <a:prstGeom prst="rect">
            <a:avLst/>
          </a:prstGeom>
        </p:spPr>
      </p:pic>
      <p:sp>
        <p:nvSpPr>
          <p:cNvPr id="4" name="Title 3"/>
          <p:cNvSpPr>
            <a:spLocks noGrp="1"/>
          </p:cNvSpPr>
          <p:nvPr>
            <p:ph type="title"/>
          </p:nvPr>
        </p:nvSpPr>
        <p:spPr>
          <a:xfrm>
            <a:off x="76200" y="175419"/>
            <a:ext cx="6705600" cy="944562"/>
          </a:xfrm>
        </p:spPr>
        <p:txBody>
          <a:bodyPr>
            <a:normAutofit fontScale="90000"/>
          </a:bodyPr>
          <a:lstStyle/>
          <a:p>
            <a:r>
              <a:rPr lang="en-US" sz="3600" dirty="0"/>
              <a:t>Unsaturated Zone 20-kg Test </a:t>
            </a:r>
            <a:br>
              <a:rPr lang="en-US" sz="3600" dirty="0"/>
            </a:br>
            <a:r>
              <a:rPr lang="en-US" sz="3600" dirty="0"/>
              <a:t>Microbial Suppression</a:t>
            </a:r>
          </a:p>
        </p:txBody>
      </p:sp>
      <p:sp>
        <p:nvSpPr>
          <p:cNvPr id="7" name="Rounded Rectangle 6"/>
          <p:cNvSpPr/>
          <p:nvPr/>
        </p:nvSpPr>
        <p:spPr>
          <a:xfrm>
            <a:off x="685800" y="2506613"/>
            <a:ext cx="6934200" cy="3810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3"/>
          <p:cNvSpPr>
            <a:spLocks noGrp="1" noChangeArrowheads="1"/>
          </p:cNvSpPr>
          <p:nvPr>
            <p:ph type="body" idx="4294967295"/>
          </p:nvPr>
        </p:nvSpPr>
        <p:spPr>
          <a:xfrm>
            <a:off x="0" y="2114550"/>
            <a:ext cx="5829300" cy="3371850"/>
          </a:xfrm>
        </p:spPr>
        <p:txBody>
          <a:bodyPr/>
          <a:lstStyle/>
          <a:p>
            <a:pPr>
              <a:buFontTx/>
              <a:buNone/>
            </a:pPr>
            <a:r>
              <a:rPr lang="en-US" dirty="0"/>
              <a:t> </a:t>
            </a:r>
          </a:p>
        </p:txBody>
      </p:sp>
      <p:sp>
        <p:nvSpPr>
          <p:cNvPr id="442370" name="Rectangle 2"/>
          <p:cNvSpPr>
            <a:spLocks noGrp="1" noChangeArrowheads="1"/>
          </p:cNvSpPr>
          <p:nvPr>
            <p:ph type="title" idx="4294967295"/>
          </p:nvPr>
        </p:nvSpPr>
        <p:spPr>
          <a:xfrm>
            <a:off x="270786" y="203393"/>
            <a:ext cx="8402360" cy="514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n-US" sz="3200" b="1" dirty="0"/>
              <a:t>Acid Rock Drainage Tetrahedron</a:t>
            </a:r>
          </a:p>
        </p:txBody>
      </p:sp>
      <p:grpSp>
        <p:nvGrpSpPr>
          <p:cNvPr id="3" name="Group 2"/>
          <p:cNvGrpSpPr/>
          <p:nvPr/>
        </p:nvGrpSpPr>
        <p:grpSpPr>
          <a:xfrm>
            <a:off x="218797" y="983386"/>
            <a:ext cx="2369701" cy="1596500"/>
            <a:chOff x="2088472" y="1676400"/>
            <a:chExt cx="2516545" cy="1924836"/>
          </a:xfrm>
        </p:grpSpPr>
        <p:sp>
          <p:nvSpPr>
            <p:cNvPr id="21" name="Isosceles Triangle 20"/>
            <p:cNvSpPr/>
            <p:nvPr/>
          </p:nvSpPr>
          <p:spPr bwMode="auto">
            <a:xfrm>
              <a:off x="2643714" y="1971695"/>
              <a:ext cx="1176782" cy="944944"/>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latin typeface="Arial" charset="0"/>
                <a:ea typeface="ヒラギノ角ゴ Pro W3" pitchFamily="-32" charset="-128"/>
              </a:endParaRPr>
            </a:p>
          </p:txBody>
        </p:sp>
        <p:sp>
          <p:nvSpPr>
            <p:cNvPr id="22" name="TextBox 21"/>
            <p:cNvSpPr txBox="1"/>
            <p:nvPr/>
          </p:nvSpPr>
          <p:spPr>
            <a:xfrm>
              <a:off x="2774467" y="1676400"/>
              <a:ext cx="849899" cy="492442"/>
            </a:xfrm>
            <a:prstGeom prst="rect">
              <a:avLst/>
            </a:prstGeom>
            <a:noFill/>
          </p:spPr>
          <p:txBody>
            <a:bodyPr wrap="square" rtlCol="0">
              <a:spAutoFit/>
            </a:bodyPr>
            <a:lstStyle/>
            <a:p>
              <a:pPr algn="ctr"/>
              <a:r>
                <a:rPr lang="en-US" sz="1800" dirty="0"/>
                <a:t>Fuel</a:t>
              </a:r>
            </a:p>
          </p:txBody>
        </p:sp>
        <p:sp>
          <p:nvSpPr>
            <p:cNvPr id="23" name="TextBox 22"/>
            <p:cNvSpPr txBox="1"/>
            <p:nvPr/>
          </p:nvSpPr>
          <p:spPr>
            <a:xfrm>
              <a:off x="2088472" y="2739462"/>
              <a:ext cx="620619" cy="492442"/>
            </a:xfrm>
            <a:prstGeom prst="rect">
              <a:avLst/>
            </a:prstGeom>
            <a:noFill/>
          </p:spPr>
          <p:txBody>
            <a:bodyPr wrap="square" rtlCol="0">
              <a:spAutoFit/>
            </a:bodyPr>
            <a:lstStyle/>
            <a:p>
              <a:pPr algn="ctr"/>
              <a:r>
                <a:rPr lang="en-US" sz="1800" dirty="0"/>
                <a:t>Air</a:t>
              </a:r>
            </a:p>
          </p:txBody>
        </p:sp>
        <p:sp>
          <p:nvSpPr>
            <p:cNvPr id="24" name="TextBox 23"/>
            <p:cNvSpPr txBox="1"/>
            <p:nvPr/>
          </p:nvSpPr>
          <p:spPr>
            <a:xfrm>
              <a:off x="3755118" y="2739462"/>
              <a:ext cx="849899" cy="861774"/>
            </a:xfrm>
            <a:prstGeom prst="rect">
              <a:avLst/>
            </a:prstGeom>
            <a:noFill/>
          </p:spPr>
          <p:txBody>
            <a:bodyPr wrap="square" rtlCol="0">
              <a:spAutoFit/>
            </a:bodyPr>
            <a:lstStyle/>
            <a:p>
              <a:pPr algn="ctr"/>
              <a:r>
                <a:rPr lang="en-US" sz="1800" dirty="0"/>
                <a:t>Heat</a:t>
              </a:r>
            </a:p>
          </p:txBody>
        </p:sp>
        <p:sp>
          <p:nvSpPr>
            <p:cNvPr id="26" name="TextBox 25"/>
            <p:cNvSpPr txBox="1"/>
            <p:nvPr/>
          </p:nvSpPr>
          <p:spPr>
            <a:xfrm>
              <a:off x="2945940" y="2437083"/>
              <a:ext cx="588391" cy="615553"/>
            </a:xfrm>
            <a:prstGeom prst="rect">
              <a:avLst/>
            </a:prstGeom>
            <a:noFill/>
          </p:spPr>
          <p:txBody>
            <a:bodyPr wrap="square" rtlCol="0">
              <a:spAutoFit/>
            </a:bodyPr>
            <a:lstStyle/>
            <a:p>
              <a:r>
                <a:rPr lang="en-US" sz="1200" b="1" dirty="0">
                  <a:solidFill>
                    <a:schemeClr val="bg1"/>
                  </a:solidFill>
                </a:rPr>
                <a:t>FIRE</a:t>
              </a:r>
            </a:p>
          </p:txBody>
        </p:sp>
      </p:grpSp>
      <p:grpSp>
        <p:nvGrpSpPr>
          <p:cNvPr id="2" name="Group 1"/>
          <p:cNvGrpSpPr/>
          <p:nvPr/>
        </p:nvGrpSpPr>
        <p:grpSpPr>
          <a:xfrm>
            <a:off x="1403648" y="1268760"/>
            <a:ext cx="6644072" cy="4317491"/>
            <a:chOff x="2945941" y="1800182"/>
            <a:chExt cx="7208288" cy="4505153"/>
          </a:xfrm>
        </p:grpSpPr>
        <p:grpSp>
          <p:nvGrpSpPr>
            <p:cNvPr id="18" name="Group 17"/>
            <p:cNvGrpSpPr/>
            <p:nvPr/>
          </p:nvGrpSpPr>
          <p:grpSpPr>
            <a:xfrm>
              <a:off x="4907245" y="2567949"/>
              <a:ext cx="3113224" cy="2562384"/>
              <a:chOff x="2971800" y="2667000"/>
              <a:chExt cx="3429000" cy="3124200"/>
            </a:xfrm>
          </p:grpSpPr>
          <p:sp>
            <p:nvSpPr>
              <p:cNvPr id="442372" name="Line 4"/>
              <p:cNvSpPr>
                <a:spLocks noChangeShapeType="1"/>
              </p:cNvSpPr>
              <p:nvPr/>
            </p:nvSpPr>
            <p:spPr bwMode="auto">
              <a:xfrm flipH="1">
                <a:off x="4114800" y="5410200"/>
                <a:ext cx="2286000" cy="381000"/>
              </a:xfrm>
              <a:prstGeom prst="line">
                <a:avLst/>
              </a:prstGeom>
              <a:noFill/>
              <a:ln w="76200">
                <a:solidFill>
                  <a:schemeClr val="tx1"/>
                </a:solidFill>
                <a:round/>
                <a:headEnd/>
                <a:tailEnd/>
              </a:ln>
              <a:effectLst/>
            </p:spPr>
            <p:txBody>
              <a:bodyPr wrap="none" anchor="ctr"/>
              <a:lstStyle/>
              <a:p>
                <a:endParaRPr lang="en-US" sz="1800" dirty="0"/>
              </a:p>
            </p:txBody>
          </p:sp>
          <p:sp>
            <p:nvSpPr>
              <p:cNvPr id="442373" name="Line 5"/>
              <p:cNvSpPr>
                <a:spLocks noChangeShapeType="1"/>
              </p:cNvSpPr>
              <p:nvPr/>
            </p:nvSpPr>
            <p:spPr bwMode="auto">
              <a:xfrm flipV="1">
                <a:off x="4114800" y="2667000"/>
                <a:ext cx="698500" cy="3116263"/>
              </a:xfrm>
              <a:prstGeom prst="line">
                <a:avLst/>
              </a:prstGeom>
              <a:noFill/>
              <a:ln w="76200">
                <a:solidFill>
                  <a:schemeClr val="tx1"/>
                </a:solidFill>
                <a:round/>
                <a:headEnd/>
                <a:tailEnd/>
              </a:ln>
              <a:effectLst/>
            </p:spPr>
            <p:txBody>
              <a:bodyPr wrap="none" anchor="ctr"/>
              <a:lstStyle/>
              <a:p>
                <a:endParaRPr lang="en-US" sz="1800" dirty="0"/>
              </a:p>
            </p:txBody>
          </p:sp>
          <p:sp>
            <p:nvSpPr>
              <p:cNvPr id="442374" name="Line 6"/>
              <p:cNvSpPr>
                <a:spLocks noChangeShapeType="1"/>
              </p:cNvSpPr>
              <p:nvPr/>
            </p:nvSpPr>
            <p:spPr bwMode="auto">
              <a:xfrm>
                <a:off x="4800600" y="2667000"/>
                <a:ext cx="1600200" cy="2743200"/>
              </a:xfrm>
              <a:prstGeom prst="line">
                <a:avLst/>
              </a:prstGeom>
              <a:noFill/>
              <a:ln w="76200">
                <a:solidFill>
                  <a:schemeClr val="tx1"/>
                </a:solidFill>
                <a:round/>
                <a:headEnd/>
                <a:tailEnd/>
              </a:ln>
              <a:effectLst/>
            </p:spPr>
            <p:txBody>
              <a:bodyPr wrap="none" anchor="ctr"/>
              <a:lstStyle/>
              <a:p>
                <a:endParaRPr lang="en-US" sz="1800" dirty="0"/>
              </a:p>
            </p:txBody>
          </p:sp>
          <p:sp>
            <p:nvSpPr>
              <p:cNvPr id="442375" name="Line 7"/>
              <p:cNvSpPr>
                <a:spLocks noChangeShapeType="1"/>
              </p:cNvSpPr>
              <p:nvPr/>
            </p:nvSpPr>
            <p:spPr bwMode="auto">
              <a:xfrm flipH="1" flipV="1">
                <a:off x="2971800" y="4876800"/>
                <a:ext cx="1143000" cy="914400"/>
              </a:xfrm>
              <a:prstGeom prst="line">
                <a:avLst/>
              </a:prstGeom>
              <a:noFill/>
              <a:ln w="76200">
                <a:solidFill>
                  <a:schemeClr val="tx1"/>
                </a:solidFill>
                <a:round/>
                <a:headEnd/>
                <a:tailEnd/>
              </a:ln>
              <a:effectLst/>
            </p:spPr>
            <p:txBody>
              <a:bodyPr wrap="none" anchor="ctr"/>
              <a:lstStyle/>
              <a:p>
                <a:endParaRPr lang="en-US" sz="1800" dirty="0"/>
              </a:p>
            </p:txBody>
          </p:sp>
          <p:sp>
            <p:nvSpPr>
              <p:cNvPr id="442376" name="Line 8"/>
              <p:cNvSpPr>
                <a:spLocks noChangeShapeType="1"/>
              </p:cNvSpPr>
              <p:nvPr/>
            </p:nvSpPr>
            <p:spPr bwMode="auto">
              <a:xfrm flipV="1">
                <a:off x="2971800" y="2667000"/>
                <a:ext cx="1828800" cy="2220913"/>
              </a:xfrm>
              <a:prstGeom prst="line">
                <a:avLst/>
              </a:prstGeom>
              <a:noFill/>
              <a:ln w="76200">
                <a:solidFill>
                  <a:schemeClr val="tx1"/>
                </a:solidFill>
                <a:round/>
                <a:headEnd/>
                <a:tailEnd/>
              </a:ln>
              <a:effectLst/>
            </p:spPr>
            <p:txBody>
              <a:bodyPr wrap="none" anchor="ctr"/>
              <a:lstStyle/>
              <a:p>
                <a:endParaRPr lang="en-US" sz="1800" dirty="0"/>
              </a:p>
            </p:txBody>
          </p:sp>
          <p:sp>
            <p:nvSpPr>
              <p:cNvPr id="442377" name="Line 9"/>
              <p:cNvSpPr>
                <a:spLocks noChangeShapeType="1"/>
              </p:cNvSpPr>
              <p:nvPr/>
            </p:nvSpPr>
            <p:spPr bwMode="auto">
              <a:xfrm>
                <a:off x="2971800" y="4876800"/>
                <a:ext cx="3429000" cy="533400"/>
              </a:xfrm>
              <a:prstGeom prst="line">
                <a:avLst/>
              </a:prstGeom>
              <a:noFill/>
              <a:ln w="38100">
                <a:solidFill>
                  <a:schemeClr val="tx1"/>
                </a:solidFill>
                <a:prstDash val="lgDash"/>
                <a:round/>
                <a:headEnd/>
                <a:tailEnd/>
              </a:ln>
              <a:effectLst/>
            </p:spPr>
            <p:txBody>
              <a:bodyPr wrap="none" anchor="ctr"/>
              <a:lstStyle/>
              <a:p>
                <a:endParaRPr lang="en-US" sz="1800" dirty="0"/>
              </a:p>
            </p:txBody>
          </p:sp>
        </p:grpSp>
        <p:sp>
          <p:nvSpPr>
            <p:cNvPr id="442381" name="Rectangle 13"/>
            <p:cNvSpPr>
              <a:spLocks noChangeArrowheads="1"/>
            </p:cNvSpPr>
            <p:nvPr/>
          </p:nvSpPr>
          <p:spPr bwMode="auto">
            <a:xfrm>
              <a:off x="2945941" y="4457837"/>
              <a:ext cx="1854784" cy="937370"/>
            </a:xfrm>
            <a:prstGeom prst="rect">
              <a:avLst/>
            </a:prstGeom>
            <a:noFill/>
            <a:ln w="12700">
              <a:noFill/>
              <a:miter lim="800000"/>
              <a:headEnd/>
              <a:tailEnd/>
            </a:ln>
            <a:effectLst/>
          </p:spPr>
          <p:txBody>
            <a:bodyPr wrap="none" lIns="67866" tIns="33338" rIns="67866" bIns="33338">
              <a:spAutoFit/>
            </a:bodyPr>
            <a:lstStyle/>
            <a:p>
              <a:r>
                <a:rPr lang="en-US" sz="3300" b="1" dirty="0">
                  <a:latin typeface="Times New Roman" pitchFamily="18" charset="0"/>
                </a:rPr>
                <a:t>Oxidizer</a:t>
              </a:r>
              <a:endParaRPr lang="en-US" sz="3300" dirty="0">
                <a:latin typeface="Times New Roman" pitchFamily="18" charset="0"/>
              </a:endParaRPr>
            </a:p>
            <a:p>
              <a:r>
                <a:rPr lang="en-US" sz="2100" b="1" dirty="0">
                  <a:solidFill>
                    <a:srgbClr val="FFFF00"/>
                  </a:solidFill>
                  <a:latin typeface="Times New Roman" pitchFamily="18" charset="0"/>
                </a:rPr>
                <a:t>(Air, Fe</a:t>
              </a:r>
              <a:r>
                <a:rPr lang="en-US" sz="2100" b="1" baseline="30000" dirty="0">
                  <a:solidFill>
                    <a:srgbClr val="FFFF00"/>
                  </a:solidFill>
                  <a:latin typeface="Times New Roman" pitchFamily="18" charset="0"/>
                </a:rPr>
                <a:t>+3</a:t>
              </a:r>
              <a:r>
                <a:rPr lang="en-US" sz="2100" b="1" dirty="0">
                  <a:solidFill>
                    <a:srgbClr val="FFFF00"/>
                  </a:solidFill>
                  <a:latin typeface="Times New Roman" pitchFamily="18" charset="0"/>
                </a:rPr>
                <a:t>)</a:t>
              </a:r>
              <a:endParaRPr lang="en-US" sz="3300" dirty="0">
                <a:solidFill>
                  <a:srgbClr val="FFFF00"/>
                </a:solidFill>
                <a:latin typeface="Times New Roman" pitchFamily="18" charset="0"/>
              </a:endParaRPr>
            </a:p>
          </p:txBody>
        </p:sp>
        <p:grpSp>
          <p:nvGrpSpPr>
            <p:cNvPr id="20" name="Group 19"/>
            <p:cNvGrpSpPr/>
            <p:nvPr/>
          </p:nvGrpSpPr>
          <p:grpSpPr>
            <a:xfrm>
              <a:off x="7936740" y="3943498"/>
              <a:ext cx="2217489" cy="1766833"/>
              <a:chOff x="6324600" y="3810000"/>
              <a:chExt cx="2442410" cy="2154219"/>
            </a:xfrm>
          </p:grpSpPr>
          <p:sp>
            <p:nvSpPr>
              <p:cNvPr id="442378" name="Rectangle 10"/>
              <p:cNvSpPr>
                <a:spLocks noChangeArrowheads="1"/>
              </p:cNvSpPr>
              <p:nvPr/>
            </p:nvSpPr>
            <p:spPr bwMode="auto">
              <a:xfrm>
                <a:off x="6324600" y="5029200"/>
                <a:ext cx="2442410" cy="935019"/>
              </a:xfrm>
              <a:prstGeom prst="rect">
                <a:avLst/>
              </a:prstGeom>
              <a:noFill/>
              <a:ln w="12700">
                <a:noFill/>
                <a:miter lim="800000"/>
                <a:headEnd/>
                <a:tailEnd/>
              </a:ln>
              <a:effectLst/>
            </p:spPr>
            <p:txBody>
              <a:bodyPr wrap="none" lIns="67866" tIns="33338" rIns="67866" bIns="33338">
                <a:spAutoFit/>
              </a:bodyPr>
              <a:lstStyle/>
              <a:p>
                <a:r>
                  <a:rPr lang="en-US" sz="3300" b="1" dirty="0">
                    <a:latin typeface="Times New Roman" pitchFamily="18" charset="0"/>
                  </a:rPr>
                  <a:t>Bacteria</a:t>
                </a:r>
                <a:endParaRPr lang="en-US" sz="3300" dirty="0">
                  <a:latin typeface="Times New Roman" pitchFamily="18" charset="0"/>
                </a:endParaRPr>
              </a:p>
            </p:txBody>
          </p:sp>
          <p:pic>
            <p:nvPicPr>
              <p:cNvPr id="442382" name="Picture 14" desc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3810000"/>
                <a:ext cx="1662113" cy="1360488"/>
              </a:xfrm>
              <a:prstGeom prst="rect">
                <a:avLst/>
              </a:prstGeom>
              <a:noFill/>
            </p:spPr>
          </p:pic>
        </p:grpSp>
        <p:grpSp>
          <p:nvGrpSpPr>
            <p:cNvPr id="19" name="Group 18"/>
            <p:cNvGrpSpPr/>
            <p:nvPr/>
          </p:nvGrpSpPr>
          <p:grpSpPr>
            <a:xfrm>
              <a:off x="5037998" y="5220690"/>
              <a:ext cx="1653232" cy="1084645"/>
              <a:chOff x="3200400" y="5711734"/>
              <a:chExt cx="1820920" cy="1322459"/>
            </a:xfrm>
          </p:grpSpPr>
          <p:pic>
            <p:nvPicPr>
              <p:cNvPr id="442383" name="Picture 15" descr="pyr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8432" y="5711734"/>
                <a:ext cx="1700213" cy="1284287"/>
              </a:xfrm>
              <a:prstGeom prst="rect">
                <a:avLst/>
              </a:prstGeom>
              <a:noFill/>
            </p:spPr>
          </p:pic>
          <p:sp>
            <p:nvSpPr>
              <p:cNvPr id="442380" name="Rectangle 12"/>
              <p:cNvSpPr>
                <a:spLocks noChangeArrowheads="1"/>
              </p:cNvSpPr>
              <p:nvPr/>
            </p:nvSpPr>
            <p:spPr bwMode="auto">
              <a:xfrm>
                <a:off x="3200400" y="6099174"/>
                <a:ext cx="1820920" cy="935019"/>
              </a:xfrm>
              <a:prstGeom prst="rect">
                <a:avLst/>
              </a:prstGeom>
              <a:noFill/>
              <a:ln w="12700">
                <a:noFill/>
                <a:miter lim="800000"/>
                <a:headEnd/>
                <a:tailEnd/>
              </a:ln>
              <a:effectLst/>
            </p:spPr>
            <p:txBody>
              <a:bodyPr wrap="none" lIns="67866" tIns="33338" rIns="67866" bIns="33338">
                <a:spAutoFit/>
              </a:bodyPr>
              <a:lstStyle/>
              <a:p>
                <a:r>
                  <a:rPr lang="en-US" sz="3300" b="1" dirty="0">
                    <a:solidFill>
                      <a:srgbClr val="FAFD00"/>
                    </a:solidFill>
                    <a:latin typeface="Times New Roman" pitchFamily="18" charset="0"/>
                  </a:rPr>
                  <a:t>Pyrite</a:t>
                </a:r>
              </a:p>
            </p:txBody>
          </p:sp>
        </p:grpSp>
        <p:pic>
          <p:nvPicPr>
            <p:cNvPr id="442384" name="Picture 16" descr="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1157" y="1916346"/>
              <a:ext cx="1106924" cy="723926"/>
            </a:xfrm>
            <a:prstGeom prst="rect">
              <a:avLst/>
            </a:prstGeom>
            <a:noFill/>
          </p:spPr>
        </p:pic>
        <p:sp>
          <p:nvSpPr>
            <p:cNvPr id="442379" name="Rectangle 11"/>
            <p:cNvSpPr>
              <a:spLocks noChangeArrowheads="1"/>
            </p:cNvSpPr>
            <p:nvPr/>
          </p:nvSpPr>
          <p:spPr bwMode="auto">
            <a:xfrm>
              <a:off x="5299506" y="1800182"/>
              <a:ext cx="1686232" cy="766878"/>
            </a:xfrm>
            <a:prstGeom prst="rect">
              <a:avLst/>
            </a:prstGeom>
            <a:noFill/>
            <a:ln w="12700">
              <a:noFill/>
              <a:miter lim="800000"/>
              <a:headEnd/>
              <a:tailEnd/>
            </a:ln>
            <a:effectLst/>
          </p:spPr>
          <p:txBody>
            <a:bodyPr wrap="none" lIns="67866" tIns="33338" rIns="67866" bIns="33338">
              <a:spAutoFit/>
            </a:bodyPr>
            <a:lstStyle/>
            <a:p>
              <a:r>
                <a:rPr lang="en-US" sz="3300" b="1" dirty="0">
                  <a:latin typeface="Times New Roman" pitchFamily="18" charset="0"/>
                </a:rPr>
                <a:t>Water</a:t>
              </a:r>
              <a:endParaRPr lang="en-US" sz="3300" dirty="0">
                <a:latin typeface="Times New Roman" pitchFamily="18" charset="0"/>
              </a:endParaRPr>
            </a:p>
          </p:txBody>
        </p:sp>
        <p:pic>
          <p:nvPicPr>
            <p:cNvPr id="442385" name="Picture 17" descr="oxyg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95839" y="3453834"/>
              <a:ext cx="899376" cy="1083284"/>
            </a:xfrm>
            <a:prstGeom prst="rect">
              <a:avLst/>
            </a:prstGeom>
            <a:noFill/>
          </p:spPr>
        </p:pic>
        <p:sp>
          <p:nvSpPr>
            <p:cNvPr id="27" name="TextBox 26"/>
            <p:cNvSpPr txBox="1"/>
            <p:nvPr/>
          </p:nvSpPr>
          <p:spPr>
            <a:xfrm>
              <a:off x="5722377" y="3747332"/>
              <a:ext cx="1372913" cy="1600439"/>
            </a:xfrm>
            <a:prstGeom prst="rect">
              <a:avLst/>
            </a:prstGeom>
            <a:noFill/>
          </p:spPr>
          <p:txBody>
            <a:bodyPr wrap="square" rtlCol="0">
              <a:spAutoFit/>
            </a:bodyPr>
            <a:lstStyle/>
            <a:p>
              <a:r>
                <a:rPr lang="en-US" sz="3600" b="1" dirty="0">
                  <a:solidFill>
                    <a:srgbClr val="FF0000"/>
                  </a:solidFill>
                </a:rPr>
                <a:t>ARD</a:t>
              </a:r>
            </a:p>
          </p:txBody>
        </p:sp>
      </p:grpSp>
      <p:pic>
        <p:nvPicPr>
          <p:cNvPr id="5" name="Picture 4" descr="A close up of a rock&#10;&#10;Description generated with very high confidence">
            <a:extLst>
              <a:ext uri="{FF2B5EF4-FFF2-40B4-BE49-F238E27FC236}">
                <a16:creationId xmlns:a16="http://schemas.microsoft.com/office/drawing/2014/main" id="{7C0ED3EB-EC8F-468C-9590-2B4C8109CF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523" y="1"/>
            <a:ext cx="9117478" cy="6838108"/>
          </a:xfrm>
          <a:prstGeom prst="rect">
            <a:avLst/>
          </a:prstGeom>
        </p:spPr>
      </p:pic>
    </p:spTree>
    <p:extLst>
      <p:ext uri="{BB962C8B-B14F-4D97-AF65-F5344CB8AC3E}">
        <p14:creationId xmlns:p14="http://schemas.microsoft.com/office/powerpoint/2010/main" val="41936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184B-803B-421E-BF5A-6FC2A9CD633F}"/>
              </a:ext>
            </a:extLst>
          </p:cNvPr>
          <p:cNvSpPr>
            <a:spLocks noGrp="1"/>
          </p:cNvSpPr>
          <p:nvPr>
            <p:ph type="title"/>
          </p:nvPr>
        </p:nvSpPr>
        <p:spPr>
          <a:xfrm>
            <a:off x="411479" y="381000"/>
            <a:ext cx="6705600" cy="944562"/>
          </a:xfrm>
        </p:spPr>
        <p:txBody>
          <a:bodyPr/>
          <a:lstStyle/>
          <a:p>
            <a:r>
              <a:rPr lang="en-US" sz="3600" dirty="0"/>
              <a:t>Transition Zone</a:t>
            </a:r>
          </a:p>
        </p:txBody>
      </p:sp>
      <p:sp>
        <p:nvSpPr>
          <p:cNvPr id="3" name="Content Placeholder 2">
            <a:extLst>
              <a:ext uri="{FF2B5EF4-FFF2-40B4-BE49-F238E27FC236}">
                <a16:creationId xmlns:a16="http://schemas.microsoft.com/office/drawing/2014/main" id="{02DCC90E-7705-4F17-A43D-329C61287365}"/>
              </a:ext>
            </a:extLst>
          </p:cNvPr>
          <p:cNvSpPr>
            <a:spLocks noGrp="1"/>
          </p:cNvSpPr>
          <p:nvPr>
            <p:ph idx="4294967295"/>
          </p:nvPr>
        </p:nvSpPr>
        <p:spPr>
          <a:xfrm>
            <a:off x="492863" y="4364720"/>
            <a:ext cx="8470716" cy="3550919"/>
          </a:xfrm>
        </p:spPr>
        <p:txBody>
          <a:bodyPr>
            <a:noAutofit/>
          </a:bodyPr>
          <a:lstStyle/>
          <a:p>
            <a:r>
              <a:rPr lang="en-US" sz="2800" dirty="0">
                <a:latin typeface="Arial Rounded MT Bold" panose="020F0704030504030204" pitchFamily="34" charset="0"/>
              </a:rPr>
              <a:t>Portion of the stockpile between high and low water level</a:t>
            </a:r>
          </a:p>
          <a:p>
            <a:r>
              <a:rPr lang="en-US" sz="2800" dirty="0">
                <a:latin typeface="Arial Rounded MT Bold" panose="020F0704030504030204" pitchFamily="34" charset="0"/>
              </a:rPr>
              <a:t>Alternating wet and dry cycle</a:t>
            </a:r>
          </a:p>
          <a:p>
            <a:r>
              <a:rPr lang="en-US" sz="2800" dirty="0">
                <a:latin typeface="Arial Rounded MT Bold" panose="020F0704030504030204" pitchFamily="34" charset="0"/>
              </a:rPr>
              <a:t>Ideal conditions for oxidation and transport</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1239"/>
          <a:stretch/>
        </p:blipFill>
        <p:spPr>
          <a:xfrm>
            <a:off x="2123728" y="1772816"/>
            <a:ext cx="5352971" cy="2364878"/>
          </a:xfrm>
          <a:prstGeom prst="rect">
            <a:avLst/>
          </a:prstGeom>
        </p:spPr>
      </p:pic>
      <p:sp>
        <p:nvSpPr>
          <p:cNvPr id="5" name="Right Arrow 4"/>
          <p:cNvSpPr/>
          <p:nvPr/>
        </p:nvSpPr>
        <p:spPr>
          <a:xfrm rot="7954233">
            <a:off x="6501880" y="2592332"/>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25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509-08E0-4E47-8751-5910BC66074F}"/>
              </a:ext>
            </a:extLst>
          </p:cNvPr>
          <p:cNvSpPr>
            <a:spLocks noGrp="1"/>
          </p:cNvSpPr>
          <p:nvPr>
            <p:ph type="title"/>
          </p:nvPr>
        </p:nvSpPr>
        <p:spPr/>
        <p:txBody>
          <a:bodyPr>
            <a:normAutofit fontScale="90000"/>
          </a:bodyPr>
          <a:lstStyle/>
          <a:p>
            <a:r>
              <a:rPr lang="en-US" sz="3600" dirty="0"/>
              <a:t>Transition Zone Tests- Treatments</a:t>
            </a:r>
          </a:p>
        </p:txBody>
      </p:sp>
      <p:sp>
        <p:nvSpPr>
          <p:cNvPr id="3" name="Content Placeholder 2">
            <a:extLst>
              <a:ext uri="{FF2B5EF4-FFF2-40B4-BE49-F238E27FC236}">
                <a16:creationId xmlns:a16="http://schemas.microsoft.com/office/drawing/2014/main" id="{BF2A86A6-C613-4597-9FBB-770D470E7FC1}"/>
              </a:ext>
            </a:extLst>
          </p:cNvPr>
          <p:cNvSpPr>
            <a:spLocks noGrp="1"/>
          </p:cNvSpPr>
          <p:nvPr>
            <p:ph idx="4294967295"/>
          </p:nvPr>
        </p:nvSpPr>
        <p:spPr>
          <a:xfrm>
            <a:off x="838200" y="1676400"/>
            <a:ext cx="7543800" cy="2362200"/>
          </a:xfrm>
        </p:spPr>
        <p:txBody>
          <a:bodyPr>
            <a:normAutofit/>
          </a:bodyPr>
          <a:lstStyle/>
          <a:p>
            <a:pPr marL="800100" indent="-800100">
              <a:buFont typeface="Wingdings" panose="05000000000000000000" pitchFamily="2" charset="2"/>
              <a:buChar char="q"/>
            </a:pPr>
            <a:r>
              <a:rPr lang="en-US" sz="2800" dirty="0">
                <a:latin typeface="Arial Rounded MT Bold" panose="020F0704030504030204" pitchFamily="34" charset="0"/>
              </a:rPr>
              <a:t>Control</a:t>
            </a:r>
          </a:p>
          <a:p>
            <a:pPr marL="800100" indent="-800100">
              <a:buFont typeface="Wingdings" panose="05000000000000000000" pitchFamily="2" charset="2"/>
              <a:buChar char="q"/>
            </a:pPr>
            <a:r>
              <a:rPr lang="en-US" sz="2800" dirty="0">
                <a:latin typeface="Arial Rounded MT Bold" panose="020F0704030504030204" pitchFamily="34" charset="0"/>
              </a:rPr>
              <a:t>Sodium Lauryl Sulfate (SLS)/Alkalinity</a:t>
            </a:r>
          </a:p>
          <a:p>
            <a:pPr marL="800100" indent="-800100">
              <a:buFont typeface="Wingdings" panose="05000000000000000000" pitchFamily="2" charset="2"/>
              <a:buChar char="q"/>
            </a:pPr>
            <a:r>
              <a:rPr lang="en-US" sz="2800" dirty="0">
                <a:latin typeface="Arial Rounded MT Bold" panose="020F0704030504030204" pitchFamily="34" charset="0"/>
              </a:rPr>
              <a:t>Milk</a:t>
            </a:r>
          </a:p>
          <a:p>
            <a:pPr marL="800100" indent="-800100">
              <a:buFont typeface="Wingdings" panose="05000000000000000000" pitchFamily="2" charset="2"/>
              <a:buChar char="q"/>
            </a:pPr>
            <a:r>
              <a:rPr lang="en-US" sz="2800" dirty="0">
                <a:latin typeface="Arial Rounded MT Bold" panose="020F0704030504030204" pitchFamily="34" charset="0"/>
              </a:rPr>
              <a:t>Milk /Alkalinity</a:t>
            </a:r>
          </a:p>
          <a:p>
            <a:pPr>
              <a:buFont typeface="Wingdings" panose="05000000000000000000" pitchFamily="2" charset="2"/>
              <a:buChar char="q"/>
            </a:pPr>
            <a:endParaRPr lang="en-US" sz="2800" dirty="0">
              <a:latin typeface="Arial Rounded MT Bold" panose="020F0704030504030204" pitchFamily="34" charset="0"/>
            </a:endParaRPr>
          </a:p>
          <a:p>
            <a:pPr>
              <a:buFont typeface="Wingdings" panose="05000000000000000000" pitchFamily="2" charset="2"/>
              <a:buChar char="q"/>
            </a:pP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909414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509-08E0-4E47-8751-5910BC66074F}"/>
              </a:ext>
            </a:extLst>
          </p:cNvPr>
          <p:cNvSpPr>
            <a:spLocks noGrp="1"/>
          </p:cNvSpPr>
          <p:nvPr>
            <p:ph type="title"/>
          </p:nvPr>
        </p:nvSpPr>
        <p:spPr/>
        <p:txBody>
          <a:bodyPr/>
          <a:lstStyle/>
          <a:p>
            <a:r>
              <a:rPr lang="en-US" sz="3600" dirty="0"/>
              <a:t>Transition Tests- Methods</a:t>
            </a:r>
          </a:p>
        </p:txBody>
      </p:sp>
      <p:sp>
        <p:nvSpPr>
          <p:cNvPr id="3" name="Content Placeholder 2">
            <a:extLst>
              <a:ext uri="{FF2B5EF4-FFF2-40B4-BE49-F238E27FC236}">
                <a16:creationId xmlns:a16="http://schemas.microsoft.com/office/drawing/2014/main" id="{BF2A86A6-C613-4597-9FBB-770D470E7FC1}"/>
              </a:ext>
            </a:extLst>
          </p:cNvPr>
          <p:cNvSpPr>
            <a:spLocks noGrp="1"/>
          </p:cNvSpPr>
          <p:nvPr>
            <p:ph idx="4294967295"/>
          </p:nvPr>
        </p:nvSpPr>
        <p:spPr>
          <a:xfrm>
            <a:off x="-11926" y="1196752"/>
            <a:ext cx="5448022" cy="3429000"/>
          </a:xfrm>
        </p:spPr>
        <p:txBody>
          <a:bodyPr>
            <a:noAutofit/>
          </a:bodyPr>
          <a:lstStyle/>
          <a:p>
            <a:pPr lvl="1" indent="-742950">
              <a:buFont typeface="Wingdings" panose="05000000000000000000" pitchFamily="2" charset="2"/>
              <a:buChar char="q"/>
            </a:pPr>
            <a:r>
              <a:rPr lang="en-US" sz="2400" dirty="0">
                <a:latin typeface="Arial Rounded MT Bold" panose="020F0704030504030204" pitchFamily="34" charset="0"/>
              </a:rPr>
              <a:t>20 kg sample</a:t>
            </a:r>
          </a:p>
          <a:p>
            <a:pPr lvl="1" indent="-742950">
              <a:buFont typeface="Wingdings" panose="05000000000000000000" pitchFamily="2" charset="2"/>
              <a:buChar char="q"/>
            </a:pPr>
            <a:r>
              <a:rPr lang="en-US" sz="2400" dirty="0">
                <a:latin typeface="Arial Rounded MT Bold" panose="020F0704030504030204" pitchFamily="34" charset="0"/>
              </a:rPr>
              <a:t>Alternate one week cycles 	 flood and dry </a:t>
            </a:r>
          </a:p>
          <a:p>
            <a:pPr lvl="1" indent="-742950">
              <a:buFont typeface="Wingdings" panose="05000000000000000000" pitchFamily="2" charset="2"/>
              <a:buChar char="q"/>
            </a:pPr>
            <a:r>
              <a:rPr lang="en-US" sz="2400" dirty="0">
                <a:latin typeface="Arial Rounded MT Bold" panose="020F0704030504030204" pitchFamily="34" charset="0"/>
              </a:rPr>
              <a:t>Reactors flooded from bottom with peristaltic pump</a:t>
            </a:r>
          </a:p>
          <a:p>
            <a:pPr lvl="1" indent="-742950">
              <a:buFont typeface="Wingdings" panose="05000000000000000000" pitchFamily="2" charset="2"/>
              <a:buChar char="q"/>
            </a:pPr>
            <a:r>
              <a:rPr lang="en-US" sz="2400" dirty="0">
                <a:latin typeface="Arial Rounded MT Bold" panose="020F0704030504030204" pitchFamily="34" charset="0"/>
              </a:rPr>
              <a:t>Simulated natural groundwater was used as rinse</a:t>
            </a:r>
          </a:p>
          <a:p>
            <a:pPr lvl="1" indent="-742950">
              <a:buFont typeface="Wingdings" panose="05000000000000000000" pitchFamily="2" charset="2"/>
              <a:buChar char="q"/>
            </a:pPr>
            <a:r>
              <a:rPr lang="en-US" sz="2400" dirty="0">
                <a:latin typeface="Arial Rounded MT Bold" panose="020F0704030504030204" pitchFamily="34" charset="0"/>
              </a:rPr>
              <a:t>Water pumped out </a:t>
            </a:r>
          </a:p>
          <a:p>
            <a:pPr>
              <a:buFont typeface="Wingdings" panose="05000000000000000000" pitchFamily="2" charset="2"/>
              <a:buChar char="q"/>
            </a:pPr>
            <a:endParaRPr lang="en-US" dirty="0">
              <a:latin typeface="Arial Rounded MT Bold" panose="020F07040305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5083321" y="2003281"/>
            <a:ext cx="3834245" cy="2875684"/>
          </a:xfrm>
          <a:prstGeom prst="rect">
            <a:avLst/>
          </a:prstGeom>
        </p:spPr>
      </p:pic>
    </p:spTree>
    <p:extLst>
      <p:ext uri="{BB962C8B-B14F-4D97-AF65-F5344CB8AC3E}">
        <p14:creationId xmlns:p14="http://schemas.microsoft.com/office/powerpoint/2010/main" val="344725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E5BA5B2B-55FB-41DD-BB81-8E77FA909A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1287780"/>
            <a:ext cx="8244679" cy="5085105"/>
          </a:xfrm>
          <a:prstGeom prst="rect">
            <a:avLst/>
          </a:prstGeom>
        </p:spPr>
      </p:pic>
      <p:sp>
        <p:nvSpPr>
          <p:cNvPr id="2" name="Title 1"/>
          <p:cNvSpPr>
            <a:spLocks noGrp="1"/>
          </p:cNvSpPr>
          <p:nvPr>
            <p:ph type="title"/>
          </p:nvPr>
        </p:nvSpPr>
        <p:spPr>
          <a:xfrm>
            <a:off x="763190" y="109502"/>
            <a:ext cx="6705600" cy="944562"/>
          </a:xfrm>
        </p:spPr>
        <p:txBody>
          <a:bodyPr>
            <a:normAutofit fontScale="90000"/>
          </a:bodyPr>
          <a:lstStyle/>
          <a:p>
            <a:r>
              <a:rPr lang="en-US" sz="3600" dirty="0"/>
              <a:t>Transition Zone 20-kg Test </a:t>
            </a:r>
            <a:br>
              <a:rPr lang="en-US" sz="3600" dirty="0"/>
            </a:br>
            <a:r>
              <a:rPr lang="en-US" sz="3600" dirty="0"/>
              <a:t>pH Results</a:t>
            </a:r>
          </a:p>
        </p:txBody>
      </p:sp>
      <p:sp>
        <p:nvSpPr>
          <p:cNvPr id="4" name="Rectangle 3">
            <a:extLst>
              <a:ext uri="{FF2B5EF4-FFF2-40B4-BE49-F238E27FC236}">
                <a16:creationId xmlns:a16="http://schemas.microsoft.com/office/drawing/2014/main" id="{5C8C015B-FB44-4973-9158-3903D0BA73DA}"/>
              </a:ext>
            </a:extLst>
          </p:cNvPr>
          <p:cNvSpPr/>
          <p:nvPr/>
        </p:nvSpPr>
        <p:spPr>
          <a:xfrm>
            <a:off x="6019800" y="2209800"/>
            <a:ext cx="1540806"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SLS/Alkalinity</a:t>
            </a:r>
          </a:p>
        </p:txBody>
      </p:sp>
      <p:sp>
        <p:nvSpPr>
          <p:cNvPr id="5" name="Rectangle 4">
            <a:extLst>
              <a:ext uri="{FF2B5EF4-FFF2-40B4-BE49-F238E27FC236}">
                <a16:creationId xmlns:a16="http://schemas.microsoft.com/office/drawing/2014/main" id="{EB80C9BD-B367-4DAF-AE83-3262642EFA87}"/>
              </a:ext>
            </a:extLst>
          </p:cNvPr>
          <p:cNvSpPr/>
          <p:nvPr/>
        </p:nvSpPr>
        <p:spPr>
          <a:xfrm>
            <a:off x="2743200" y="2895600"/>
            <a:ext cx="1569660"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Milk/Alkalinity</a:t>
            </a:r>
          </a:p>
        </p:txBody>
      </p:sp>
      <p:sp>
        <p:nvSpPr>
          <p:cNvPr id="6" name="Rectangle 5">
            <a:extLst>
              <a:ext uri="{FF2B5EF4-FFF2-40B4-BE49-F238E27FC236}">
                <a16:creationId xmlns:a16="http://schemas.microsoft.com/office/drawing/2014/main" id="{0FCFEFDF-25B9-4B94-93D7-5F5A45DF558D}"/>
              </a:ext>
            </a:extLst>
          </p:cNvPr>
          <p:cNvSpPr/>
          <p:nvPr/>
        </p:nvSpPr>
        <p:spPr>
          <a:xfrm>
            <a:off x="6592818" y="3869151"/>
            <a:ext cx="593432"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Milk</a:t>
            </a:r>
          </a:p>
        </p:txBody>
      </p:sp>
      <p:sp>
        <p:nvSpPr>
          <p:cNvPr id="10" name="Oval 9">
            <a:extLst>
              <a:ext uri="{FF2B5EF4-FFF2-40B4-BE49-F238E27FC236}">
                <a16:creationId xmlns:a16="http://schemas.microsoft.com/office/drawing/2014/main" id="{014CFCF7-51AD-447A-8FA0-235A1EBB4D2E}"/>
              </a:ext>
            </a:extLst>
          </p:cNvPr>
          <p:cNvSpPr/>
          <p:nvPr/>
        </p:nvSpPr>
        <p:spPr>
          <a:xfrm>
            <a:off x="2133600" y="190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23666FC-10E1-45F7-A12F-B52CDC6FA5A1}"/>
              </a:ext>
            </a:extLst>
          </p:cNvPr>
          <p:cNvSpPr/>
          <p:nvPr/>
        </p:nvSpPr>
        <p:spPr>
          <a:xfrm>
            <a:off x="4122339" y="22874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AF3089B-AC7A-435A-B110-C8FA0212A511}"/>
              </a:ext>
            </a:extLst>
          </p:cNvPr>
          <p:cNvSpPr/>
          <p:nvPr/>
        </p:nvSpPr>
        <p:spPr>
          <a:xfrm>
            <a:off x="3130551" y="22008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BC1083-3684-49BA-8B99-42F7D7602DE6}"/>
              </a:ext>
            </a:extLst>
          </p:cNvPr>
          <p:cNvSpPr/>
          <p:nvPr/>
        </p:nvSpPr>
        <p:spPr>
          <a:xfrm>
            <a:off x="8077200" y="25592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B573A4-C2BC-45B3-8BFA-6899EE1655EE}"/>
              </a:ext>
            </a:extLst>
          </p:cNvPr>
          <p:cNvSpPr/>
          <p:nvPr/>
        </p:nvSpPr>
        <p:spPr>
          <a:xfrm flipH="1">
            <a:off x="5117720" y="2353274"/>
            <a:ext cx="15239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B369DF0-8E6B-4BE9-BA7F-8B585793B704}"/>
              </a:ext>
            </a:extLst>
          </p:cNvPr>
          <p:cNvSpPr/>
          <p:nvPr/>
        </p:nvSpPr>
        <p:spPr>
          <a:xfrm>
            <a:off x="6113100" y="248306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2BB189F-56E2-4853-BBDD-6AE354F476C0}"/>
              </a:ext>
            </a:extLst>
          </p:cNvPr>
          <p:cNvSpPr/>
          <p:nvPr/>
        </p:nvSpPr>
        <p:spPr>
          <a:xfrm>
            <a:off x="7124700"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1C447110-E7EF-4C54-A4C6-FAE730EF4F0C}"/>
              </a:ext>
            </a:extLst>
          </p:cNvPr>
          <p:cNvSpPr/>
          <p:nvPr/>
        </p:nvSpPr>
        <p:spPr>
          <a:xfrm>
            <a:off x="2133600" y="2200874"/>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083B097-A0BD-45F9-80A4-6AF3B7D8A51E}"/>
              </a:ext>
            </a:extLst>
          </p:cNvPr>
          <p:cNvSpPr/>
          <p:nvPr/>
        </p:nvSpPr>
        <p:spPr>
          <a:xfrm>
            <a:off x="3124200" y="2494516"/>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A15C13D-FAA5-4E87-BA91-B46F5B6D5A03}"/>
              </a:ext>
            </a:extLst>
          </p:cNvPr>
          <p:cNvSpPr/>
          <p:nvPr/>
        </p:nvSpPr>
        <p:spPr>
          <a:xfrm>
            <a:off x="2438400" y="2505674"/>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C211E56-89B4-4615-A029-D70A565D9554}"/>
              </a:ext>
            </a:extLst>
          </p:cNvPr>
          <p:cNvSpPr/>
          <p:nvPr/>
        </p:nvSpPr>
        <p:spPr>
          <a:xfrm>
            <a:off x="6113100" y="2908730"/>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1224F122-D0E1-47BC-86B2-222D66D13114}"/>
              </a:ext>
            </a:extLst>
          </p:cNvPr>
          <p:cNvSpPr/>
          <p:nvPr/>
        </p:nvSpPr>
        <p:spPr>
          <a:xfrm>
            <a:off x="5162550" y="2698508"/>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EE384410-4708-4FF7-9C65-3B9834BAF774}"/>
              </a:ext>
            </a:extLst>
          </p:cNvPr>
          <p:cNvSpPr/>
          <p:nvPr/>
        </p:nvSpPr>
        <p:spPr>
          <a:xfrm>
            <a:off x="2895600" y="2962874"/>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2038C12-3FC5-414C-A1DA-ECBC66BC8BE9}"/>
              </a:ext>
            </a:extLst>
          </p:cNvPr>
          <p:cNvSpPr/>
          <p:nvPr/>
        </p:nvSpPr>
        <p:spPr>
          <a:xfrm>
            <a:off x="4115990" y="2658074"/>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81AA15F5-B878-4B7B-80E5-43B0C35F5BB2}"/>
              </a:ext>
            </a:extLst>
          </p:cNvPr>
          <p:cNvSpPr/>
          <p:nvPr/>
        </p:nvSpPr>
        <p:spPr>
          <a:xfrm>
            <a:off x="8094300" y="2971800"/>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E46566EC-46F2-45A0-B220-D91CAB88E662}"/>
              </a:ext>
            </a:extLst>
          </p:cNvPr>
          <p:cNvSpPr/>
          <p:nvPr/>
        </p:nvSpPr>
        <p:spPr>
          <a:xfrm>
            <a:off x="7124700" y="3019194"/>
            <a:ext cx="152400" cy="8661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583E8252-15DC-418E-B817-43354C8D82F3}"/>
              </a:ext>
            </a:extLst>
          </p:cNvPr>
          <p:cNvSpPr/>
          <p:nvPr/>
        </p:nvSpPr>
        <p:spPr>
          <a:xfrm>
            <a:off x="2133600" y="4646712"/>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991FB236-5E16-4330-A52F-05A89922588C}"/>
              </a:ext>
            </a:extLst>
          </p:cNvPr>
          <p:cNvSpPr/>
          <p:nvPr/>
        </p:nvSpPr>
        <p:spPr>
          <a:xfrm>
            <a:off x="5105020" y="4286879"/>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DB86A236-9CC1-41C4-80D8-9D0E2855C4D6}"/>
              </a:ext>
            </a:extLst>
          </p:cNvPr>
          <p:cNvSpPr/>
          <p:nvPr/>
        </p:nvSpPr>
        <p:spPr>
          <a:xfrm>
            <a:off x="5571253" y="4134479"/>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0FEF0554-E2FD-4887-B33C-1778C303140E}"/>
              </a:ext>
            </a:extLst>
          </p:cNvPr>
          <p:cNvSpPr/>
          <p:nvPr/>
        </p:nvSpPr>
        <p:spPr>
          <a:xfrm>
            <a:off x="3124200" y="4674474"/>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D89FAE25-016E-4A9C-BC46-DF6ADD0198F5}"/>
              </a:ext>
            </a:extLst>
          </p:cNvPr>
          <p:cNvSpPr/>
          <p:nvPr/>
        </p:nvSpPr>
        <p:spPr>
          <a:xfrm>
            <a:off x="4122339" y="4494312"/>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3F5DBFFA-6898-486B-AAC8-E7CEDC11A0A4}"/>
              </a:ext>
            </a:extLst>
          </p:cNvPr>
          <p:cNvSpPr/>
          <p:nvPr/>
        </p:nvSpPr>
        <p:spPr>
          <a:xfrm>
            <a:off x="6113100" y="4005991"/>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E1F0237F-00A0-4A2E-9597-271CBD62F956}"/>
              </a:ext>
            </a:extLst>
          </p:cNvPr>
          <p:cNvSpPr/>
          <p:nvPr/>
        </p:nvSpPr>
        <p:spPr>
          <a:xfrm>
            <a:off x="7110050" y="3343503"/>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2E21DDBD-DD0F-413A-A7C4-1512AB0C1617}"/>
              </a:ext>
            </a:extLst>
          </p:cNvPr>
          <p:cNvSpPr/>
          <p:nvPr/>
        </p:nvSpPr>
        <p:spPr>
          <a:xfrm>
            <a:off x="8094300" y="3166149"/>
            <a:ext cx="152400" cy="152400"/>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AD7082-70FF-4628-A4D0-B6004BD43732}"/>
              </a:ext>
            </a:extLst>
          </p:cNvPr>
          <p:cNvSpPr txBox="1"/>
          <p:nvPr/>
        </p:nvSpPr>
        <p:spPr>
          <a:xfrm>
            <a:off x="6536010" y="4928046"/>
            <a:ext cx="1668937" cy="307777"/>
          </a:xfrm>
          <a:prstGeom prst="rect">
            <a:avLst/>
          </a:prstGeom>
          <a:noFill/>
        </p:spPr>
        <p:txBody>
          <a:bodyPr wrap="square" rtlCol="0">
            <a:spAutoFit/>
          </a:bodyPr>
          <a:lstStyle/>
          <a:p>
            <a:r>
              <a:rPr lang="en-US" sz="1400" dirty="0">
                <a:solidFill>
                  <a:schemeClr val="bg1"/>
                </a:solidFill>
                <a:latin typeface="Arial Black" panose="020B0A04020102020204" pitchFamily="34" charset="0"/>
              </a:rPr>
              <a:t>Control</a:t>
            </a:r>
          </a:p>
        </p:txBody>
      </p:sp>
    </p:spTree>
    <p:extLst>
      <p:ext uri="{BB962C8B-B14F-4D97-AF65-F5344CB8AC3E}">
        <p14:creationId xmlns:p14="http://schemas.microsoft.com/office/powerpoint/2010/main" val="1951667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1E78-57F7-4659-9775-1F45D81081EC}"/>
              </a:ext>
            </a:extLst>
          </p:cNvPr>
          <p:cNvSpPr>
            <a:spLocks noGrp="1"/>
          </p:cNvSpPr>
          <p:nvPr>
            <p:ph type="title"/>
          </p:nvPr>
        </p:nvSpPr>
        <p:spPr>
          <a:xfrm>
            <a:off x="0" y="152400"/>
            <a:ext cx="9144000" cy="944562"/>
          </a:xfrm>
        </p:spPr>
        <p:txBody>
          <a:bodyPr>
            <a:normAutofit fontScale="90000"/>
          </a:bodyPr>
          <a:lstStyle/>
          <a:p>
            <a:r>
              <a:rPr lang="en-US" dirty="0"/>
              <a:t>Transition Zone – Microbial Results</a:t>
            </a:r>
          </a:p>
        </p:txBody>
      </p:sp>
      <p:pic>
        <p:nvPicPr>
          <p:cNvPr id="4" name="Picture 3" descr="A screenshot of a cell phone&#10;&#10;Description generated with very high confidence">
            <a:extLst>
              <a:ext uri="{FF2B5EF4-FFF2-40B4-BE49-F238E27FC236}">
                <a16:creationId xmlns:a16="http://schemas.microsoft.com/office/drawing/2014/main" id="{B25B0B28-47D4-431C-8185-5A1AE6DC3F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30902"/>
            <a:ext cx="9139410" cy="3038169"/>
          </a:xfrm>
          <a:prstGeom prst="rect">
            <a:avLst/>
          </a:prstGeom>
        </p:spPr>
      </p:pic>
    </p:spTree>
    <p:extLst>
      <p:ext uri="{BB962C8B-B14F-4D97-AF65-F5344CB8AC3E}">
        <p14:creationId xmlns:p14="http://schemas.microsoft.com/office/powerpoint/2010/main" val="1542851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1E78-57F7-4659-9775-1F45D81081EC}"/>
              </a:ext>
            </a:extLst>
          </p:cNvPr>
          <p:cNvSpPr>
            <a:spLocks noGrp="1"/>
          </p:cNvSpPr>
          <p:nvPr>
            <p:ph type="title"/>
          </p:nvPr>
        </p:nvSpPr>
        <p:spPr>
          <a:xfrm>
            <a:off x="0" y="152400"/>
            <a:ext cx="8971402" cy="944562"/>
          </a:xfrm>
        </p:spPr>
        <p:txBody>
          <a:bodyPr>
            <a:normAutofit fontScale="90000"/>
          </a:bodyPr>
          <a:lstStyle/>
          <a:p>
            <a:r>
              <a:rPr lang="en-US" dirty="0"/>
              <a:t>Transition Zone – Microbial Results</a:t>
            </a:r>
          </a:p>
        </p:txBody>
      </p:sp>
      <p:pic>
        <p:nvPicPr>
          <p:cNvPr id="5" name="Picture 4" descr="A screenshot of a cell phone&#10;&#10;Description generated with very high confidence">
            <a:extLst>
              <a:ext uri="{FF2B5EF4-FFF2-40B4-BE49-F238E27FC236}">
                <a16:creationId xmlns:a16="http://schemas.microsoft.com/office/drawing/2014/main" id="{BEF7C10F-43E9-42D0-8101-F5DEE3D8A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198" y="1459789"/>
            <a:ext cx="8991600" cy="3569090"/>
          </a:xfrm>
          <a:prstGeom prst="rect">
            <a:avLst/>
          </a:prstGeom>
        </p:spPr>
      </p:pic>
      <p:sp>
        <p:nvSpPr>
          <p:cNvPr id="3" name="Rectangle: Rounded Corners 2">
            <a:extLst>
              <a:ext uri="{FF2B5EF4-FFF2-40B4-BE49-F238E27FC236}">
                <a16:creationId xmlns:a16="http://schemas.microsoft.com/office/drawing/2014/main" id="{B9AABBAD-4C77-4D4A-A572-788D9D2FB600}"/>
              </a:ext>
            </a:extLst>
          </p:cNvPr>
          <p:cNvSpPr/>
          <p:nvPr/>
        </p:nvSpPr>
        <p:spPr>
          <a:xfrm>
            <a:off x="76200" y="4486887"/>
            <a:ext cx="8839200" cy="60960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648ECE-FB17-41AA-B923-F3E3CB423EA5}"/>
              </a:ext>
            </a:extLst>
          </p:cNvPr>
          <p:cNvSpPr/>
          <p:nvPr/>
        </p:nvSpPr>
        <p:spPr>
          <a:xfrm>
            <a:off x="5486400" y="2406650"/>
            <a:ext cx="1295400" cy="372087"/>
          </a:xfrm>
          <a:prstGeom prst="rect">
            <a:avLst/>
          </a:prstGeom>
          <a:solidFill>
            <a:schemeClr val="tx1"/>
          </a:solidFill>
        </p:spPr>
        <p:txBody>
          <a:bodyPr wrap="square">
            <a:spAutoFit/>
          </a:bodyPr>
          <a:lstStyle/>
          <a:p>
            <a:pPr lvl="0"/>
            <a:r>
              <a:rPr lang="en-US" dirty="0">
                <a:solidFill>
                  <a:prstClr val="black"/>
                </a:solidFill>
              </a:rPr>
              <a:t>Week 9</a:t>
            </a:r>
          </a:p>
        </p:txBody>
      </p:sp>
      <p:sp>
        <p:nvSpPr>
          <p:cNvPr id="7" name="Rectangle 6">
            <a:extLst>
              <a:ext uri="{FF2B5EF4-FFF2-40B4-BE49-F238E27FC236}">
                <a16:creationId xmlns:a16="http://schemas.microsoft.com/office/drawing/2014/main" id="{B5A0D90B-F303-4B30-9A54-08122773048A}"/>
              </a:ext>
            </a:extLst>
          </p:cNvPr>
          <p:cNvSpPr/>
          <p:nvPr/>
        </p:nvSpPr>
        <p:spPr>
          <a:xfrm>
            <a:off x="7408990" y="2406649"/>
            <a:ext cx="1430210" cy="372087"/>
          </a:xfrm>
          <a:prstGeom prst="rect">
            <a:avLst/>
          </a:prstGeom>
          <a:solidFill>
            <a:schemeClr val="tx1"/>
          </a:solidFill>
        </p:spPr>
        <p:txBody>
          <a:bodyPr wrap="square">
            <a:spAutoFit/>
          </a:bodyPr>
          <a:lstStyle/>
          <a:p>
            <a:pPr lvl="0"/>
            <a:r>
              <a:rPr lang="en-US" dirty="0">
                <a:solidFill>
                  <a:prstClr val="black"/>
                </a:solidFill>
              </a:rPr>
              <a:t>Week11</a:t>
            </a:r>
          </a:p>
        </p:txBody>
      </p:sp>
    </p:spTree>
    <p:extLst>
      <p:ext uri="{BB962C8B-B14F-4D97-AF65-F5344CB8AC3E}">
        <p14:creationId xmlns:p14="http://schemas.microsoft.com/office/powerpoint/2010/main" val="107189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184B-803B-421E-BF5A-6FC2A9CD633F}"/>
              </a:ext>
            </a:extLst>
          </p:cNvPr>
          <p:cNvSpPr>
            <a:spLocks noGrp="1"/>
          </p:cNvSpPr>
          <p:nvPr>
            <p:ph type="title"/>
          </p:nvPr>
        </p:nvSpPr>
        <p:spPr/>
        <p:txBody>
          <a:bodyPr/>
          <a:lstStyle/>
          <a:p>
            <a:r>
              <a:rPr lang="en-US" sz="3600" dirty="0"/>
              <a:t>Saturated Zone</a:t>
            </a:r>
          </a:p>
        </p:txBody>
      </p:sp>
      <p:sp>
        <p:nvSpPr>
          <p:cNvPr id="3" name="Content Placeholder 2">
            <a:extLst>
              <a:ext uri="{FF2B5EF4-FFF2-40B4-BE49-F238E27FC236}">
                <a16:creationId xmlns:a16="http://schemas.microsoft.com/office/drawing/2014/main" id="{02DCC90E-7705-4F17-A43D-329C61287365}"/>
              </a:ext>
            </a:extLst>
          </p:cNvPr>
          <p:cNvSpPr>
            <a:spLocks noGrp="1"/>
          </p:cNvSpPr>
          <p:nvPr>
            <p:ph idx="4294967295"/>
          </p:nvPr>
        </p:nvSpPr>
        <p:spPr>
          <a:xfrm>
            <a:off x="555603" y="3711529"/>
            <a:ext cx="8943528" cy="4343400"/>
          </a:xfrm>
        </p:spPr>
        <p:txBody>
          <a:bodyPr>
            <a:noAutofit/>
          </a:bodyPr>
          <a:lstStyle/>
          <a:p>
            <a:r>
              <a:rPr lang="en-US" sz="2800" dirty="0">
                <a:latin typeface="Arial Rounded MT Bold" panose="020F0704030504030204" pitchFamily="34" charset="0"/>
              </a:rPr>
              <a:t>Portion of the stockpile below low water level</a:t>
            </a:r>
          </a:p>
          <a:p>
            <a:r>
              <a:rPr lang="en-US" sz="2800" dirty="0">
                <a:latin typeface="Arial Rounded MT Bold" panose="020F0704030504030204" pitchFamily="34" charset="0"/>
              </a:rPr>
              <a:t>Permanently flooded</a:t>
            </a:r>
          </a:p>
          <a:p>
            <a:r>
              <a:rPr lang="en-US" sz="2800" dirty="0">
                <a:latin typeface="Arial Rounded MT Bold" panose="020F0704030504030204" pitchFamily="34" charset="0"/>
              </a:rPr>
              <a:t>Low pH</a:t>
            </a:r>
          </a:p>
          <a:p>
            <a:r>
              <a:rPr lang="en-US" sz="2800" dirty="0">
                <a:latin typeface="Arial Rounded MT Bold" panose="020F0704030504030204" pitchFamily="34" charset="0"/>
              </a:rPr>
              <a:t>High ferric iron</a:t>
            </a:r>
          </a:p>
          <a:p>
            <a:r>
              <a:rPr lang="en-US" sz="2800" dirty="0">
                <a:latin typeface="Arial Rounded MT Bold" panose="020F0704030504030204" pitchFamily="34" charset="0"/>
              </a:rPr>
              <a:t>Sulfide oxidation occurs due to ferric iron</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1239"/>
          <a:stretch/>
        </p:blipFill>
        <p:spPr>
          <a:xfrm>
            <a:off x="1763688" y="1229093"/>
            <a:ext cx="5237241" cy="2313750"/>
          </a:xfrm>
          <a:prstGeom prst="rect">
            <a:avLst/>
          </a:prstGeom>
        </p:spPr>
      </p:pic>
      <p:sp>
        <p:nvSpPr>
          <p:cNvPr id="5" name="Right Arrow 4"/>
          <p:cNvSpPr/>
          <p:nvPr/>
        </p:nvSpPr>
        <p:spPr>
          <a:xfrm rot="13920671">
            <a:off x="5725809" y="2990621"/>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6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509-08E0-4E47-8751-5910BC66074F}"/>
              </a:ext>
            </a:extLst>
          </p:cNvPr>
          <p:cNvSpPr>
            <a:spLocks noGrp="1"/>
          </p:cNvSpPr>
          <p:nvPr>
            <p:ph type="title"/>
          </p:nvPr>
        </p:nvSpPr>
        <p:spPr/>
        <p:txBody>
          <a:bodyPr/>
          <a:lstStyle/>
          <a:p>
            <a:r>
              <a:rPr lang="en-US" sz="3600" dirty="0"/>
              <a:t>Saturated Zone Tests- Treatments</a:t>
            </a:r>
          </a:p>
        </p:txBody>
      </p:sp>
      <p:sp>
        <p:nvSpPr>
          <p:cNvPr id="3" name="Content Placeholder 2">
            <a:extLst>
              <a:ext uri="{FF2B5EF4-FFF2-40B4-BE49-F238E27FC236}">
                <a16:creationId xmlns:a16="http://schemas.microsoft.com/office/drawing/2014/main" id="{BF2A86A6-C613-4597-9FBB-770D470E7FC1}"/>
              </a:ext>
            </a:extLst>
          </p:cNvPr>
          <p:cNvSpPr>
            <a:spLocks noGrp="1"/>
          </p:cNvSpPr>
          <p:nvPr>
            <p:ph idx="4294967295"/>
          </p:nvPr>
        </p:nvSpPr>
        <p:spPr>
          <a:xfrm>
            <a:off x="838200" y="1752600"/>
            <a:ext cx="7391400" cy="2438400"/>
          </a:xfrm>
        </p:spPr>
        <p:txBody>
          <a:bodyPr>
            <a:noAutofit/>
          </a:bodyPr>
          <a:lstStyle/>
          <a:p>
            <a:pPr marL="914400" indent="-914400">
              <a:spcBef>
                <a:spcPts val="1200"/>
              </a:spcBef>
              <a:spcAft>
                <a:spcPts val="1200"/>
              </a:spcAft>
              <a:buFont typeface="Wingdings" panose="05000000000000000000" pitchFamily="2" charset="2"/>
              <a:buChar char="q"/>
            </a:pPr>
            <a:r>
              <a:rPr lang="en-US" sz="3200" dirty="0">
                <a:latin typeface="Arial Rounded MT Bold" panose="020F0704030504030204" pitchFamily="34" charset="0"/>
              </a:rPr>
              <a:t>Alkalinity</a:t>
            </a:r>
          </a:p>
          <a:p>
            <a:pPr marL="914400" indent="-914400">
              <a:spcBef>
                <a:spcPts val="1200"/>
              </a:spcBef>
              <a:spcAft>
                <a:spcPts val="1200"/>
              </a:spcAft>
              <a:buFont typeface="Wingdings" panose="05000000000000000000" pitchFamily="2" charset="2"/>
              <a:buChar char="q"/>
            </a:pPr>
            <a:r>
              <a:rPr lang="en-US" sz="3200" dirty="0">
                <a:latin typeface="Arial Rounded MT Bold" panose="020F0704030504030204" pitchFamily="34" charset="0"/>
              </a:rPr>
              <a:t>Milk /Alkalinity</a:t>
            </a: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p:txBody>
      </p:sp>
      <p:sp>
        <p:nvSpPr>
          <p:cNvPr id="4" name="Rectangle 3">
            <a:extLst>
              <a:ext uri="{FF2B5EF4-FFF2-40B4-BE49-F238E27FC236}">
                <a16:creationId xmlns:a16="http://schemas.microsoft.com/office/drawing/2014/main" id="{4F590932-2301-4249-A333-CFFD8D5C8E70}"/>
              </a:ext>
            </a:extLst>
          </p:cNvPr>
          <p:cNvSpPr/>
          <p:nvPr/>
        </p:nvSpPr>
        <p:spPr>
          <a:xfrm>
            <a:off x="457200" y="4215114"/>
            <a:ext cx="8458200" cy="1077218"/>
          </a:xfrm>
          <a:prstGeom prst="rect">
            <a:avLst/>
          </a:prstGeom>
        </p:spPr>
        <p:txBody>
          <a:bodyPr wrap="square">
            <a:spAutoFit/>
          </a:bodyPr>
          <a:lstStyle/>
          <a:p>
            <a:pPr lvl="0" algn="ctr" eaLnBrk="0" hangingPunct="0">
              <a:spcBef>
                <a:spcPts val="0"/>
              </a:spcBef>
              <a:spcAft>
                <a:spcPts val="0"/>
              </a:spcAft>
            </a:pPr>
            <a:r>
              <a:rPr lang="en-US" sz="3200" dirty="0">
                <a:solidFill>
                  <a:prstClr val="black"/>
                </a:solidFill>
                <a:latin typeface="Calibri" panose="020F0502020204030204" pitchFamily="34" charset="0"/>
                <a:cs typeface="Calibri" panose="020F0502020204030204" pitchFamily="34" charset="0"/>
              </a:rPr>
              <a:t>Since primary oxidation is by ferric iron </a:t>
            </a:r>
          </a:p>
          <a:p>
            <a:pPr lvl="0" algn="ctr" eaLnBrk="0" hangingPunct="0">
              <a:spcBef>
                <a:spcPts val="0"/>
              </a:spcBef>
              <a:spcAft>
                <a:spcPts val="0"/>
              </a:spcAft>
            </a:pPr>
            <a:r>
              <a:rPr lang="en-US" sz="3200" dirty="0">
                <a:solidFill>
                  <a:prstClr val="black"/>
                </a:solidFill>
                <a:latin typeface="Calibri" panose="020F0502020204030204" pitchFamily="34" charset="0"/>
                <a:cs typeface="Calibri" panose="020F0502020204030204" pitchFamily="34" charset="0"/>
              </a:rPr>
              <a:t>SLS would not be expected to be effective</a:t>
            </a:r>
          </a:p>
        </p:txBody>
      </p:sp>
    </p:spTree>
    <p:extLst>
      <p:ext uri="{BB962C8B-B14F-4D97-AF65-F5344CB8AC3E}">
        <p14:creationId xmlns:p14="http://schemas.microsoft.com/office/powerpoint/2010/main" val="387434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C509-08E0-4E47-8751-5910BC66074F}"/>
              </a:ext>
            </a:extLst>
          </p:cNvPr>
          <p:cNvSpPr>
            <a:spLocks noGrp="1"/>
          </p:cNvSpPr>
          <p:nvPr>
            <p:ph type="title"/>
          </p:nvPr>
        </p:nvSpPr>
        <p:spPr>
          <a:xfrm>
            <a:off x="457200" y="304800"/>
            <a:ext cx="7931224" cy="944562"/>
          </a:xfrm>
        </p:spPr>
        <p:txBody>
          <a:bodyPr>
            <a:normAutofit/>
          </a:bodyPr>
          <a:lstStyle/>
          <a:p>
            <a:r>
              <a:rPr lang="en-US" sz="3600" dirty="0"/>
              <a:t>Saturated Zone Tests - Methods</a:t>
            </a:r>
          </a:p>
        </p:txBody>
      </p:sp>
      <p:sp>
        <p:nvSpPr>
          <p:cNvPr id="3" name="Content Placeholder 2">
            <a:extLst>
              <a:ext uri="{FF2B5EF4-FFF2-40B4-BE49-F238E27FC236}">
                <a16:creationId xmlns:a16="http://schemas.microsoft.com/office/drawing/2014/main" id="{BF2A86A6-C613-4597-9FBB-770D470E7FC1}"/>
              </a:ext>
            </a:extLst>
          </p:cNvPr>
          <p:cNvSpPr>
            <a:spLocks noGrp="1"/>
          </p:cNvSpPr>
          <p:nvPr>
            <p:ph idx="4294967295"/>
          </p:nvPr>
        </p:nvSpPr>
        <p:spPr>
          <a:xfrm>
            <a:off x="762000" y="1447800"/>
            <a:ext cx="6858000" cy="3886200"/>
          </a:xfrm>
        </p:spPr>
        <p:txBody>
          <a:bodyPr>
            <a:normAutofit/>
          </a:bodyPr>
          <a:lstStyle/>
          <a:p>
            <a:pPr lvl="1" indent="-742950">
              <a:buFont typeface="Wingdings" panose="05000000000000000000" pitchFamily="2" charset="2"/>
              <a:buChar char="q"/>
            </a:pPr>
            <a:r>
              <a:rPr lang="en-US" sz="2800" dirty="0">
                <a:latin typeface="Arial Rounded MT Bold" panose="020F0704030504030204" pitchFamily="34" charset="0"/>
              </a:rPr>
              <a:t>20 kg sample</a:t>
            </a:r>
          </a:p>
          <a:p>
            <a:pPr lvl="1" indent="-742950">
              <a:buFont typeface="Wingdings" panose="05000000000000000000" pitchFamily="2" charset="2"/>
              <a:buChar char="q"/>
            </a:pPr>
            <a:r>
              <a:rPr lang="en-US" sz="2800" dirty="0">
                <a:latin typeface="Arial Rounded MT Bold" panose="020F0704030504030204" pitchFamily="34" charset="0"/>
              </a:rPr>
              <a:t>Permanently flooded</a:t>
            </a:r>
          </a:p>
          <a:p>
            <a:pPr lvl="1" indent="-742950">
              <a:buFont typeface="Wingdings" panose="05000000000000000000" pitchFamily="2" charset="2"/>
              <a:buChar char="q"/>
            </a:pPr>
            <a:r>
              <a:rPr lang="en-US" sz="2800" dirty="0">
                <a:latin typeface="Arial Rounded MT Bold" panose="020F0704030504030204" pitchFamily="34" charset="0"/>
              </a:rPr>
              <a:t>Sample volume withdrawn weekly</a:t>
            </a:r>
          </a:p>
          <a:p>
            <a:pPr lvl="1" indent="-742950">
              <a:buFont typeface="Wingdings" panose="05000000000000000000" pitchFamily="2" charset="2"/>
              <a:buChar char="q"/>
            </a:pPr>
            <a:r>
              <a:rPr lang="en-US" sz="2800" dirty="0">
                <a:latin typeface="Arial Rounded MT Bold" panose="020F0704030504030204" pitchFamily="34" charset="0"/>
              </a:rPr>
              <a:t>Water replaced</a:t>
            </a:r>
          </a:p>
          <a:p>
            <a:pPr lvl="1" indent="-742950">
              <a:buFont typeface="Wingdings" panose="05000000000000000000" pitchFamily="2" charset="2"/>
              <a:buChar char="q"/>
            </a:pPr>
            <a:r>
              <a:rPr lang="en-US" sz="2800" dirty="0">
                <a:latin typeface="Arial Rounded MT Bold" panose="020F0704030504030204" pitchFamily="34" charset="0"/>
              </a:rPr>
              <a:t>Amendments added over time</a:t>
            </a:r>
          </a:p>
          <a:p>
            <a:pPr marL="1200150" lvl="3" indent="-742950">
              <a:buFont typeface="Wingdings" panose="05000000000000000000" pitchFamily="2" charset="2"/>
              <a:buChar char="q"/>
            </a:pPr>
            <a:r>
              <a:rPr lang="en-US" sz="2600" dirty="0">
                <a:latin typeface="Arial Rounded MT Bold" panose="020F0704030504030204" pitchFamily="34" charset="0"/>
              </a:rPr>
              <a:t>Initial portion of study</a:t>
            </a:r>
          </a:p>
          <a:p>
            <a:pPr lvl="2" indent="-742950">
              <a:buFont typeface="Wingdings" panose="05000000000000000000" pitchFamily="2" charset="2"/>
              <a:buChar char="q"/>
            </a:pPr>
            <a:r>
              <a:rPr lang="en-US" sz="2600" dirty="0">
                <a:latin typeface="Arial Rounded MT Bold" panose="020F0704030504030204" pitchFamily="34" charset="0"/>
              </a:rPr>
              <a:t>Simulate groundwater flow </a:t>
            </a:r>
          </a:p>
          <a:p>
            <a:pPr marL="742950" indent="-742950">
              <a:buFont typeface="Wingdings" panose="05000000000000000000" pitchFamily="2" charset="2"/>
              <a:buChar char="q"/>
            </a:pP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85430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Saturated Zone-pH results</a:t>
            </a:r>
          </a:p>
        </p:txBody>
      </p:sp>
      <p:pic>
        <p:nvPicPr>
          <p:cNvPr id="4" name="Picture 3" descr="A screenshot of a cell phone&#10;&#10;Description generated with very high confidence">
            <a:extLst>
              <a:ext uri="{FF2B5EF4-FFF2-40B4-BE49-F238E27FC236}">
                <a16:creationId xmlns:a16="http://schemas.microsoft.com/office/drawing/2014/main" id="{45999F68-00BB-49BF-92CC-24FF607F67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0574" y="1209365"/>
            <a:ext cx="7182852" cy="4439270"/>
          </a:xfrm>
          <a:prstGeom prst="rect">
            <a:avLst/>
          </a:prstGeom>
        </p:spPr>
      </p:pic>
      <p:sp>
        <p:nvSpPr>
          <p:cNvPr id="5" name="Rectangle 4">
            <a:extLst>
              <a:ext uri="{FF2B5EF4-FFF2-40B4-BE49-F238E27FC236}">
                <a16:creationId xmlns:a16="http://schemas.microsoft.com/office/drawing/2014/main" id="{FE5EF77C-7DE0-4346-AA8C-8B792E37BCE2}"/>
              </a:ext>
            </a:extLst>
          </p:cNvPr>
          <p:cNvSpPr/>
          <p:nvPr/>
        </p:nvSpPr>
        <p:spPr>
          <a:xfrm>
            <a:off x="5791200" y="2743200"/>
            <a:ext cx="1569660"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Milk/Alkalinity</a:t>
            </a:r>
          </a:p>
        </p:txBody>
      </p:sp>
      <p:sp>
        <p:nvSpPr>
          <p:cNvPr id="6" name="Rectangle 5">
            <a:extLst>
              <a:ext uri="{FF2B5EF4-FFF2-40B4-BE49-F238E27FC236}">
                <a16:creationId xmlns:a16="http://schemas.microsoft.com/office/drawing/2014/main" id="{687C31EA-727D-4D45-B03C-20BD8BAD78D1}"/>
              </a:ext>
            </a:extLst>
          </p:cNvPr>
          <p:cNvSpPr/>
          <p:nvPr/>
        </p:nvSpPr>
        <p:spPr>
          <a:xfrm>
            <a:off x="5791200" y="3499247"/>
            <a:ext cx="1111202" cy="307777"/>
          </a:xfrm>
          <a:prstGeom prst="rect">
            <a:avLst/>
          </a:prstGeom>
        </p:spPr>
        <p:txBody>
          <a:bodyPr wrap="none">
            <a:spAutoFit/>
          </a:bodyPr>
          <a:lstStyle/>
          <a:p>
            <a:pPr lvl="0"/>
            <a:r>
              <a:rPr lang="en-US" sz="1400" dirty="0">
                <a:solidFill>
                  <a:prstClr val="black"/>
                </a:solidFill>
                <a:latin typeface="Arial Black" panose="020B0A04020102020204" pitchFamily="34" charset="0"/>
              </a:rPr>
              <a:t>Alkalinity</a:t>
            </a:r>
          </a:p>
        </p:txBody>
      </p:sp>
    </p:spTree>
    <p:extLst>
      <p:ext uri="{BB962C8B-B14F-4D97-AF65-F5344CB8AC3E}">
        <p14:creationId xmlns:p14="http://schemas.microsoft.com/office/powerpoint/2010/main" val="80153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4497102" cy="5191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n-US" sz="3200" b="1" dirty="0"/>
              <a:t>Why is it Important?</a:t>
            </a:r>
          </a:p>
        </p:txBody>
      </p:sp>
      <p:pic>
        <p:nvPicPr>
          <p:cNvPr id="4" name="Content Placeholder 3" descr="Poopo Mining Community.bmp"/>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464879" y="636131"/>
            <a:ext cx="4287837" cy="5634038"/>
          </a:xfrm>
        </p:spPr>
      </p:pic>
      <p:sp>
        <p:nvSpPr>
          <p:cNvPr id="3" name="TextBox 2"/>
          <p:cNvSpPr txBox="1"/>
          <p:nvPr/>
        </p:nvSpPr>
        <p:spPr>
          <a:xfrm>
            <a:off x="3366660" y="908720"/>
            <a:ext cx="2484276" cy="369332"/>
          </a:xfrm>
          <a:prstGeom prst="rect">
            <a:avLst/>
          </a:prstGeom>
          <a:noFill/>
        </p:spPr>
        <p:txBody>
          <a:bodyPr wrap="square" rtlCol="0">
            <a:spAutoFit/>
          </a:bodyPr>
          <a:lstStyle/>
          <a:p>
            <a:pPr algn="ctr"/>
            <a:r>
              <a:rPr lang="en-US" b="1" dirty="0">
                <a:solidFill>
                  <a:schemeClr val="bg1"/>
                </a:solidFill>
                <a:latin typeface="Arial Rounded MT Bold" panose="020F0704030504030204" pitchFamily="34" charset="0"/>
              </a:rPr>
              <a:t>IN PERPETUITY </a:t>
            </a:r>
          </a:p>
        </p:txBody>
      </p:sp>
      <p:sp>
        <p:nvSpPr>
          <p:cNvPr id="5" name="TextBox 4"/>
          <p:cNvSpPr txBox="1"/>
          <p:nvPr/>
        </p:nvSpPr>
        <p:spPr>
          <a:xfrm>
            <a:off x="1953508" y="5446792"/>
            <a:ext cx="5310577" cy="646331"/>
          </a:xfrm>
          <a:prstGeom prst="rect">
            <a:avLst/>
          </a:prstGeom>
          <a:noFill/>
        </p:spPr>
        <p:txBody>
          <a:bodyPr wrap="square" rtlCol="0">
            <a:spAutoFit/>
          </a:bodyPr>
          <a:lstStyle/>
          <a:p>
            <a:pPr algn="ctr"/>
            <a:r>
              <a:rPr lang="en-US" b="1" dirty="0">
                <a:latin typeface="Arial Rounded MT Bold" panose="020F0704030504030204" pitchFamily="34" charset="0"/>
              </a:rPr>
              <a:t>Unless we can find practical</a:t>
            </a:r>
          </a:p>
          <a:p>
            <a:pPr algn="ctr"/>
            <a:r>
              <a:rPr lang="en-US" b="1" dirty="0">
                <a:latin typeface="Arial Rounded MT Bold" panose="020F0704030504030204" pitchFamily="34" charset="0"/>
              </a:rPr>
              <a:t>source control remedies</a:t>
            </a:r>
          </a:p>
        </p:txBody>
      </p:sp>
    </p:spTree>
    <p:extLst>
      <p:ext uri="{BB962C8B-B14F-4D97-AF65-F5344CB8AC3E}">
        <p14:creationId xmlns:p14="http://schemas.microsoft.com/office/powerpoint/2010/main" val="22194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EA29-204F-45EF-937D-DE96C1C2C237}"/>
              </a:ext>
            </a:extLst>
          </p:cNvPr>
          <p:cNvSpPr>
            <a:spLocks noGrp="1"/>
          </p:cNvSpPr>
          <p:nvPr>
            <p:ph type="title"/>
          </p:nvPr>
        </p:nvSpPr>
        <p:spPr>
          <a:xfrm>
            <a:off x="131643" y="274638"/>
            <a:ext cx="6705600" cy="944562"/>
          </a:xfrm>
        </p:spPr>
        <p:txBody>
          <a:bodyPr>
            <a:normAutofit fontScale="90000"/>
          </a:bodyPr>
          <a:lstStyle/>
          <a:p>
            <a:r>
              <a:rPr lang="en-US" dirty="0"/>
              <a:t>Saturated Zone-Microbial results</a:t>
            </a:r>
          </a:p>
        </p:txBody>
      </p:sp>
      <p:pic>
        <p:nvPicPr>
          <p:cNvPr id="4" name="Picture 3" descr="A screenshot of a cell phone&#10;&#10;Description generated with very high confidence">
            <a:extLst>
              <a:ext uri="{FF2B5EF4-FFF2-40B4-BE49-F238E27FC236}">
                <a16:creationId xmlns:a16="http://schemas.microsoft.com/office/drawing/2014/main" id="{B207886C-9973-4369-9DD0-E80E080392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643" y="2286000"/>
            <a:ext cx="8880713" cy="3352800"/>
          </a:xfrm>
          <a:prstGeom prst="rect">
            <a:avLst/>
          </a:prstGeom>
        </p:spPr>
      </p:pic>
      <p:sp>
        <p:nvSpPr>
          <p:cNvPr id="7" name="TextBox 6">
            <a:extLst>
              <a:ext uri="{FF2B5EF4-FFF2-40B4-BE49-F238E27FC236}">
                <a16:creationId xmlns:a16="http://schemas.microsoft.com/office/drawing/2014/main" id="{86B1688C-0AA6-4A21-8B11-94C7BA85AA0E}"/>
              </a:ext>
            </a:extLst>
          </p:cNvPr>
          <p:cNvSpPr txBox="1"/>
          <p:nvPr/>
        </p:nvSpPr>
        <p:spPr>
          <a:xfrm>
            <a:off x="407043" y="3777734"/>
            <a:ext cx="2590800" cy="461665"/>
          </a:xfrm>
          <a:prstGeom prst="rect">
            <a:avLst/>
          </a:prstGeom>
          <a:solidFill>
            <a:schemeClr val="tx1"/>
          </a:solidFill>
        </p:spPr>
        <p:txBody>
          <a:bodyPr wrap="square" rtlCol="0">
            <a:spAutoFit/>
          </a:bodyPr>
          <a:lstStyle/>
          <a:p>
            <a:pPr algn="ctr"/>
            <a:r>
              <a:rPr lang="en-US" dirty="0">
                <a:solidFill>
                  <a:schemeClr val="bg1"/>
                </a:solidFill>
              </a:rPr>
              <a:t>Alkalinity</a:t>
            </a:r>
          </a:p>
        </p:txBody>
      </p:sp>
      <p:sp>
        <p:nvSpPr>
          <p:cNvPr id="8" name="TextBox 7">
            <a:extLst>
              <a:ext uri="{FF2B5EF4-FFF2-40B4-BE49-F238E27FC236}">
                <a16:creationId xmlns:a16="http://schemas.microsoft.com/office/drawing/2014/main" id="{A0037E01-89A0-4459-8648-2C6978AF57BC}"/>
              </a:ext>
            </a:extLst>
          </p:cNvPr>
          <p:cNvSpPr txBox="1"/>
          <p:nvPr/>
        </p:nvSpPr>
        <p:spPr>
          <a:xfrm>
            <a:off x="228601" y="4267200"/>
            <a:ext cx="2971799" cy="461665"/>
          </a:xfrm>
          <a:prstGeom prst="rect">
            <a:avLst/>
          </a:prstGeom>
          <a:solidFill>
            <a:schemeClr val="tx1"/>
          </a:solidFill>
        </p:spPr>
        <p:txBody>
          <a:bodyPr wrap="square" rtlCol="0">
            <a:spAutoFit/>
          </a:bodyPr>
          <a:lstStyle/>
          <a:p>
            <a:pPr algn="ctr"/>
            <a:r>
              <a:rPr lang="en-US" dirty="0">
                <a:solidFill>
                  <a:schemeClr val="bg1"/>
                </a:solidFill>
              </a:rPr>
              <a:t>Milk/Alkalinity</a:t>
            </a:r>
          </a:p>
        </p:txBody>
      </p:sp>
      <p:sp>
        <p:nvSpPr>
          <p:cNvPr id="3" name="TextBox 2">
            <a:extLst>
              <a:ext uri="{FF2B5EF4-FFF2-40B4-BE49-F238E27FC236}">
                <a16:creationId xmlns:a16="http://schemas.microsoft.com/office/drawing/2014/main" id="{1BED6E11-3D7A-4B27-A1CA-9F56689F9D0A}"/>
              </a:ext>
            </a:extLst>
          </p:cNvPr>
          <p:cNvSpPr txBox="1"/>
          <p:nvPr/>
        </p:nvSpPr>
        <p:spPr>
          <a:xfrm>
            <a:off x="5481810" y="3244926"/>
            <a:ext cx="1339826" cy="368147"/>
          </a:xfrm>
          <a:prstGeom prst="rect">
            <a:avLst/>
          </a:prstGeom>
          <a:solidFill>
            <a:srgbClr val="F7F5F0"/>
          </a:solidFill>
        </p:spPr>
        <p:txBody>
          <a:bodyPr wrap="square" rtlCol="0">
            <a:spAutoFit/>
          </a:bodyPr>
          <a:lstStyle/>
          <a:p>
            <a:r>
              <a:rPr lang="en-US" dirty="0"/>
              <a:t>Week 9</a:t>
            </a:r>
          </a:p>
        </p:txBody>
      </p:sp>
      <p:sp>
        <p:nvSpPr>
          <p:cNvPr id="5" name="Rectangle 4">
            <a:extLst>
              <a:ext uri="{FF2B5EF4-FFF2-40B4-BE49-F238E27FC236}">
                <a16:creationId xmlns:a16="http://schemas.microsoft.com/office/drawing/2014/main" id="{774EAB98-CEF6-44F4-981D-B539F46C2102}"/>
              </a:ext>
            </a:extLst>
          </p:cNvPr>
          <p:cNvSpPr/>
          <p:nvPr/>
        </p:nvSpPr>
        <p:spPr>
          <a:xfrm>
            <a:off x="7620000" y="3243741"/>
            <a:ext cx="1219200" cy="368147"/>
          </a:xfrm>
          <a:prstGeom prst="rect">
            <a:avLst/>
          </a:prstGeom>
          <a:solidFill>
            <a:srgbClr val="F7F5F0"/>
          </a:solidFill>
        </p:spPr>
        <p:txBody>
          <a:bodyPr wrap="square">
            <a:spAutoFit/>
          </a:bodyPr>
          <a:lstStyle/>
          <a:p>
            <a:r>
              <a:rPr lang="en-US" dirty="0"/>
              <a:t>Week 11</a:t>
            </a:r>
          </a:p>
        </p:txBody>
      </p:sp>
      <p:sp>
        <p:nvSpPr>
          <p:cNvPr id="6" name="Rectangle: Rounded Corners 5">
            <a:extLst>
              <a:ext uri="{FF2B5EF4-FFF2-40B4-BE49-F238E27FC236}">
                <a16:creationId xmlns:a16="http://schemas.microsoft.com/office/drawing/2014/main" id="{8283049C-BFC5-4059-A02E-6F3B9BA8588C}"/>
              </a:ext>
            </a:extLst>
          </p:cNvPr>
          <p:cNvSpPr/>
          <p:nvPr/>
        </p:nvSpPr>
        <p:spPr>
          <a:xfrm>
            <a:off x="484741" y="4239399"/>
            <a:ext cx="8430657" cy="61904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3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4" name="TextBox 3">
            <a:extLst>
              <a:ext uri="{FF2B5EF4-FFF2-40B4-BE49-F238E27FC236}">
                <a16:creationId xmlns:a16="http://schemas.microsoft.com/office/drawing/2014/main" id="{CD26E07E-22C0-4B8F-BEEC-7A652D9431F1}"/>
              </a:ext>
            </a:extLst>
          </p:cNvPr>
          <p:cNvSpPr txBox="1"/>
          <p:nvPr/>
        </p:nvSpPr>
        <p:spPr>
          <a:xfrm>
            <a:off x="1143000" y="2133600"/>
            <a:ext cx="7391400" cy="923330"/>
          </a:xfrm>
          <a:prstGeom prst="rect">
            <a:avLst/>
          </a:prstGeom>
          <a:noFill/>
        </p:spPr>
        <p:txBody>
          <a:bodyPr wrap="square" rtlCol="0">
            <a:spAutoFit/>
          </a:bodyPr>
          <a:lstStyle/>
          <a:p>
            <a:r>
              <a:rPr lang="en-US" sz="5400" dirty="0">
                <a:latin typeface="Bauhaus 93" panose="04030905020B02020C02" pitchFamily="82" charset="0"/>
              </a:rPr>
              <a:t>Source Control  Works!</a:t>
            </a:r>
          </a:p>
        </p:txBody>
      </p:sp>
      <p:pic>
        <p:nvPicPr>
          <p:cNvPr id="3" name="Picture 2">
            <a:extLst>
              <a:ext uri="{FF2B5EF4-FFF2-40B4-BE49-F238E27FC236}">
                <a16:creationId xmlns:a16="http://schemas.microsoft.com/office/drawing/2014/main" id="{D2A00D2A-5F97-40C0-B1F2-E7C5F010D386}"/>
              </a:ext>
            </a:extLst>
          </p:cNvPr>
          <p:cNvPicPr>
            <a:picLocks noChangeAspect="1"/>
          </p:cNvPicPr>
          <p:nvPr/>
        </p:nvPicPr>
        <p:blipFill>
          <a:blip r:embed="rId2"/>
          <a:stretch>
            <a:fillRect/>
          </a:stretch>
        </p:blipFill>
        <p:spPr>
          <a:xfrm>
            <a:off x="3505200" y="3429000"/>
            <a:ext cx="5409005" cy="2689019"/>
          </a:xfrm>
          <a:prstGeom prst="rect">
            <a:avLst/>
          </a:prstGeom>
        </p:spPr>
      </p:pic>
    </p:spTree>
    <p:extLst>
      <p:ext uri="{BB962C8B-B14F-4D97-AF65-F5344CB8AC3E}">
        <p14:creationId xmlns:p14="http://schemas.microsoft.com/office/powerpoint/2010/main" val="74747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Box 2"/>
          <p:cNvSpPr txBox="1"/>
          <p:nvPr/>
        </p:nvSpPr>
        <p:spPr>
          <a:xfrm>
            <a:off x="212440" y="1556792"/>
            <a:ext cx="8719120" cy="4308872"/>
          </a:xfrm>
          <a:prstGeom prst="rect">
            <a:avLst/>
          </a:prstGeom>
          <a:noFill/>
        </p:spPr>
        <p:txBody>
          <a:bodyPr wrap="square" rtlCol="0">
            <a:spAutoFit/>
          </a:bodyPr>
          <a:lstStyle/>
          <a:p>
            <a:pPr marL="571500"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Microbial community successfully modified</a:t>
            </a:r>
          </a:p>
          <a:p>
            <a:pPr marL="571500"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SLS/ Alkalinity effective at suppressing acidophilic bacteria in the </a:t>
            </a:r>
            <a:r>
              <a:rPr lang="en-US" sz="2800" i="1" dirty="0">
                <a:latin typeface="Arial Rounded MT Bold" panose="020F0704030504030204" pitchFamily="34" charset="0"/>
              </a:rPr>
              <a:t>unsaturated</a:t>
            </a:r>
            <a:r>
              <a:rPr lang="en-US" sz="2800" dirty="0">
                <a:latin typeface="Arial Rounded MT Bold" panose="020F0704030504030204" pitchFamily="34" charset="0"/>
              </a:rPr>
              <a:t> and </a:t>
            </a:r>
            <a:r>
              <a:rPr lang="en-US" sz="2800" i="1" dirty="0">
                <a:latin typeface="Arial Rounded MT Bold" panose="020F0704030504030204" pitchFamily="34" charset="0"/>
              </a:rPr>
              <a:t>transition</a:t>
            </a:r>
            <a:r>
              <a:rPr lang="en-US" sz="2800" dirty="0">
                <a:latin typeface="Arial Rounded MT Bold" panose="020F0704030504030204" pitchFamily="34" charset="0"/>
              </a:rPr>
              <a:t> zone conditions</a:t>
            </a:r>
          </a:p>
          <a:p>
            <a:pPr marL="571500"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Milk/Alkalinity </a:t>
            </a:r>
          </a:p>
          <a:p>
            <a:pPr marL="1028700" lvl="1"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Effective in transition and saturated zone</a:t>
            </a:r>
          </a:p>
          <a:p>
            <a:pPr marL="1028700" lvl="1"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Neutralized acidity</a:t>
            </a:r>
          </a:p>
          <a:p>
            <a:pPr marL="1028700" lvl="1"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Replaced acidophiles with sulfate reducers</a:t>
            </a:r>
          </a:p>
        </p:txBody>
      </p:sp>
    </p:spTree>
    <p:extLst>
      <p:ext uri="{BB962C8B-B14F-4D97-AF65-F5344CB8AC3E}">
        <p14:creationId xmlns:p14="http://schemas.microsoft.com/office/powerpoint/2010/main" val="36124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11" y="39734"/>
            <a:ext cx="8229600" cy="1143000"/>
          </a:xfrm>
        </p:spPr>
        <p:txBody>
          <a:bodyPr/>
          <a:lstStyle/>
          <a:p>
            <a:r>
              <a:rPr lang="en-US" dirty="0"/>
              <a:t>Next Steps</a:t>
            </a:r>
          </a:p>
        </p:txBody>
      </p:sp>
      <p:sp>
        <p:nvSpPr>
          <p:cNvPr id="3" name="TextBox 2"/>
          <p:cNvSpPr txBox="1"/>
          <p:nvPr/>
        </p:nvSpPr>
        <p:spPr>
          <a:xfrm>
            <a:off x="0" y="1093622"/>
            <a:ext cx="8077200" cy="5724644"/>
          </a:xfrm>
          <a:prstGeom prst="rect">
            <a:avLst/>
          </a:prstGeom>
          <a:noFill/>
        </p:spPr>
        <p:txBody>
          <a:bodyPr wrap="square" rtlCol="0">
            <a:spAutoFit/>
          </a:bodyPr>
          <a:lstStyle/>
          <a:p>
            <a:pPr marL="571500"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Phase 2</a:t>
            </a:r>
          </a:p>
          <a:p>
            <a:pPr marL="1028700" lvl="1"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Refine site model</a:t>
            </a:r>
          </a:p>
          <a:p>
            <a:pPr marL="1485900" lvl="2"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Mass release estimates</a:t>
            </a:r>
          </a:p>
          <a:p>
            <a:pPr marL="1028700" lvl="1"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Determine optimum addition rates</a:t>
            </a:r>
          </a:p>
          <a:p>
            <a:pPr marL="1028700" lvl="1"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Application methods</a:t>
            </a:r>
          </a:p>
          <a:p>
            <a:pPr marL="1485900" lvl="2"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Drip irrigation</a:t>
            </a:r>
          </a:p>
          <a:p>
            <a:pPr marL="1485900" lvl="2"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Wells</a:t>
            </a:r>
          </a:p>
          <a:p>
            <a:pPr marL="1485900" lvl="2"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Trenches</a:t>
            </a:r>
          </a:p>
          <a:p>
            <a:pPr marL="571500" indent="-571500">
              <a:spcBef>
                <a:spcPts val="600"/>
              </a:spcBef>
              <a:spcAft>
                <a:spcPts val="600"/>
              </a:spcAft>
              <a:buFont typeface="Wingdings" panose="05000000000000000000" pitchFamily="2" charset="2"/>
              <a:buChar char="q"/>
            </a:pPr>
            <a:r>
              <a:rPr lang="en-US" sz="2800" dirty="0">
                <a:latin typeface="Arial Rounded MT Bold" panose="020F0704030504030204" pitchFamily="34" charset="0"/>
              </a:rPr>
              <a:t>Field Testing</a:t>
            </a:r>
          </a:p>
          <a:p>
            <a:pPr marL="571500" indent="-571500">
              <a:spcBef>
                <a:spcPts val="600"/>
              </a:spcBef>
              <a:spcAft>
                <a:spcPts val="600"/>
              </a:spcAft>
              <a:buFont typeface="Wingdings" panose="05000000000000000000" pitchFamily="2" charset="2"/>
              <a:buChar char="q"/>
            </a:pPr>
            <a:endParaRPr lang="en-US" sz="2400" dirty="0">
              <a:latin typeface="Arial Rounded MT Bold" panose="020F0704030504030204" pitchFamily="34" charset="0"/>
            </a:endParaRPr>
          </a:p>
        </p:txBody>
      </p:sp>
      <p:pic>
        <p:nvPicPr>
          <p:cNvPr id="4" name="Picture 2" descr="C:\Users\jim.gusek\Dropbox\Linkan Share 2\All Barite Hill Excel Files\figures for report\Shallow wells method.png">
            <a:extLst>
              <a:ext uri="{FF2B5EF4-FFF2-40B4-BE49-F238E27FC236}">
                <a16:creationId xmlns:a16="http://schemas.microsoft.com/office/drawing/2014/main" id="{1A6BE4B4-D1EA-4130-A398-29ACFA7CB0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0356" y="4759999"/>
            <a:ext cx="2933818" cy="2200230"/>
          </a:xfrm>
          <a:prstGeom prst="rect">
            <a:avLst/>
          </a:prstGeom>
          <a:noFill/>
          <a:ln>
            <a:solidFill>
              <a:schemeClr val="tx1"/>
            </a:solidFill>
          </a:ln>
          <a:scene3d>
            <a:camera prst="orthographicFront"/>
            <a:lightRig rig="threePt" dir="t"/>
          </a:scene3d>
          <a:sp3d>
            <a:bevelT w="38100"/>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A72ADD-11BB-4C97-A18D-F448DF7533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9494" y="908720"/>
            <a:ext cx="3055317" cy="1846452"/>
          </a:xfrm>
          <a:prstGeom prst="rect">
            <a:avLst/>
          </a:prstGeom>
        </p:spPr>
      </p:pic>
      <p:sp>
        <p:nvSpPr>
          <p:cNvPr id="6" name="Rectangle 5">
            <a:extLst>
              <a:ext uri="{FF2B5EF4-FFF2-40B4-BE49-F238E27FC236}">
                <a16:creationId xmlns:a16="http://schemas.microsoft.com/office/drawing/2014/main" id="{7A5C0ABE-270F-4DE4-B682-0C2484E1731F}"/>
              </a:ext>
            </a:extLst>
          </p:cNvPr>
          <p:cNvSpPr/>
          <p:nvPr/>
        </p:nvSpPr>
        <p:spPr>
          <a:xfrm>
            <a:off x="6312904" y="4781045"/>
            <a:ext cx="2831096" cy="400110"/>
          </a:xfrm>
          <a:prstGeom prst="rect">
            <a:avLst/>
          </a:prstGeom>
        </p:spPr>
        <p:txBody>
          <a:bodyPr wrap="none">
            <a:spAutoFit/>
          </a:bodyPr>
          <a:lstStyle/>
          <a:p>
            <a:pPr lvl="0" algn="ctr"/>
            <a:r>
              <a:rPr lang="en-US" sz="2000" dirty="0">
                <a:solidFill>
                  <a:prstClr val="black"/>
                </a:solidFill>
                <a:latin typeface="Arial Rounded MT Bold" panose="020F0704030504030204" pitchFamily="34" charset="0"/>
              </a:rPr>
              <a:t>Shallow Wells/Trench</a:t>
            </a:r>
          </a:p>
        </p:txBody>
      </p:sp>
    </p:spTree>
    <p:extLst>
      <p:ext uri="{BB962C8B-B14F-4D97-AF65-F5344CB8AC3E}">
        <p14:creationId xmlns:p14="http://schemas.microsoft.com/office/powerpoint/2010/main" val="2806183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705600" cy="944562"/>
          </a:xfrm>
        </p:spPr>
        <p:txBody>
          <a:bodyPr/>
          <a:lstStyle/>
          <a:p>
            <a:r>
              <a:rPr lang="en-US" dirty="0"/>
              <a:t>Acknowledgements</a:t>
            </a:r>
          </a:p>
        </p:txBody>
      </p:sp>
      <p:sp>
        <p:nvSpPr>
          <p:cNvPr id="3" name="TextBox 2"/>
          <p:cNvSpPr txBox="1"/>
          <p:nvPr/>
        </p:nvSpPr>
        <p:spPr>
          <a:xfrm>
            <a:off x="495300" y="2336393"/>
            <a:ext cx="8153400" cy="4401205"/>
          </a:xfrm>
          <a:prstGeom prst="rect">
            <a:avLst/>
          </a:prstGeom>
          <a:noFill/>
        </p:spPr>
        <p:txBody>
          <a:bodyPr wrap="square" rtlCol="0">
            <a:spAutoFit/>
          </a:bodyPr>
          <a:lstStyle/>
          <a:p>
            <a:pPr marL="742950" lvl="1" indent="-742950">
              <a:spcBef>
                <a:spcPts val="2400"/>
              </a:spcBef>
              <a:spcAft>
                <a:spcPts val="2400"/>
              </a:spcAft>
              <a:buFont typeface="Wingdings" panose="05000000000000000000" pitchFamily="2" charset="2"/>
              <a:buChar char="q"/>
            </a:pPr>
            <a:r>
              <a:rPr lang="en-US" sz="3200" dirty="0">
                <a:latin typeface="Arial Rounded MT Bold" panose="020F0704030504030204" pitchFamily="34" charset="0"/>
              </a:rPr>
              <a:t>Candice </a:t>
            </a:r>
            <a:r>
              <a:rPr lang="en-US" sz="3200" dirty="0" err="1">
                <a:latin typeface="Arial Rounded MT Bold" panose="020F0704030504030204" pitchFamily="34" charset="0"/>
              </a:rPr>
              <a:t>Teichert</a:t>
            </a:r>
            <a:r>
              <a:rPr lang="en-US" sz="3200" dirty="0">
                <a:latin typeface="Arial Rounded MT Bold" panose="020F0704030504030204" pitchFamily="34" charset="0"/>
              </a:rPr>
              <a:t>, US EPA</a:t>
            </a:r>
          </a:p>
          <a:p>
            <a:pPr marL="742950" lvl="1" indent="-742950">
              <a:spcBef>
                <a:spcPts val="2400"/>
              </a:spcBef>
              <a:spcAft>
                <a:spcPts val="2400"/>
              </a:spcAft>
              <a:buFont typeface="Wingdings" panose="05000000000000000000" pitchFamily="2" charset="2"/>
              <a:buChar char="q"/>
            </a:pPr>
            <a:r>
              <a:rPr lang="en-US" sz="3200" dirty="0">
                <a:latin typeface="Arial Rounded MT Bold" panose="020F0704030504030204" pitchFamily="34" charset="0"/>
              </a:rPr>
              <a:t>Reginald G. Dawkins,                     Black and Veatch Special Projects</a:t>
            </a:r>
          </a:p>
          <a:p>
            <a:pPr marL="742950" lvl="1" indent="-742950">
              <a:spcBef>
                <a:spcPts val="2400"/>
              </a:spcBef>
              <a:spcAft>
                <a:spcPts val="2400"/>
              </a:spcAft>
              <a:buFont typeface="Wingdings" panose="05000000000000000000" pitchFamily="2" charset="2"/>
              <a:buChar char="q"/>
            </a:pPr>
            <a:r>
              <a:rPr lang="en-US" sz="3200" dirty="0">
                <a:latin typeface="Arial Rounded MT Bold" panose="020F0704030504030204" pitchFamily="34" charset="0"/>
              </a:rPr>
              <a:t>Joel Padgett, South Carolina, DHEC</a:t>
            </a:r>
          </a:p>
          <a:p>
            <a:pPr marL="742950" lvl="1" indent="-742950">
              <a:spcBef>
                <a:spcPts val="2400"/>
              </a:spcBef>
              <a:spcAft>
                <a:spcPts val="2400"/>
              </a:spcAft>
              <a:buFont typeface="Wingdings" panose="05000000000000000000" pitchFamily="2" charset="2"/>
              <a:buChar char="q"/>
            </a:pP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11751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4497102" cy="5191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eaLnBrk="1" hangingPunct="1"/>
            <a:r>
              <a:rPr lang="en-US" b="1" dirty="0"/>
              <a:t>The Choice</a:t>
            </a:r>
            <a:endParaRPr lang="en-US" sz="3200" b="1" dirty="0"/>
          </a:p>
        </p:txBody>
      </p:sp>
      <p:pic>
        <p:nvPicPr>
          <p:cNvPr id="4" name="Content Placeholder 3" descr="Poopo Mining Community.bmp"/>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739343" y="761922"/>
            <a:ext cx="3972718" cy="5219985"/>
          </a:xfrm>
        </p:spPr>
      </p:pic>
      <p:sp>
        <p:nvSpPr>
          <p:cNvPr id="3" name="TextBox 2"/>
          <p:cNvSpPr txBox="1"/>
          <p:nvPr/>
        </p:nvSpPr>
        <p:spPr>
          <a:xfrm>
            <a:off x="3366660" y="908720"/>
            <a:ext cx="2484276" cy="369332"/>
          </a:xfrm>
          <a:prstGeom prst="rect">
            <a:avLst/>
          </a:prstGeom>
          <a:noFill/>
        </p:spPr>
        <p:txBody>
          <a:bodyPr wrap="square" rtlCol="0">
            <a:spAutoFit/>
          </a:bodyPr>
          <a:lstStyle/>
          <a:p>
            <a:pPr algn="ctr"/>
            <a:r>
              <a:rPr lang="en-US" b="1" dirty="0">
                <a:solidFill>
                  <a:schemeClr val="bg1"/>
                </a:solidFill>
                <a:latin typeface="Arial Rounded MT Bold" panose="020F0704030504030204" pitchFamily="34" charset="0"/>
              </a:rPr>
              <a:t>IN PERPETUITY </a:t>
            </a:r>
          </a:p>
        </p:txBody>
      </p:sp>
      <p:pic>
        <p:nvPicPr>
          <p:cNvPr id="6" name="Picture 2" descr="Image result for we can't do that it's never been done before">
            <a:extLst>
              <a:ext uri="{FF2B5EF4-FFF2-40B4-BE49-F238E27FC236}">
                <a16:creationId xmlns:a16="http://schemas.microsoft.com/office/drawing/2014/main" id="{017B783F-71B0-45D3-8D0D-66C0D2257F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14424" y="671512"/>
            <a:ext cx="4146545" cy="60904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4314E2-44C1-4176-A3A5-1BE4C5847E77}"/>
              </a:ext>
            </a:extLst>
          </p:cNvPr>
          <p:cNvSpPr txBox="1"/>
          <p:nvPr/>
        </p:nvSpPr>
        <p:spPr>
          <a:xfrm>
            <a:off x="3283061" y="5364505"/>
            <a:ext cx="3429000" cy="584775"/>
          </a:xfrm>
          <a:prstGeom prst="rect">
            <a:avLst/>
          </a:prstGeom>
          <a:noFill/>
        </p:spPr>
        <p:txBody>
          <a:bodyPr wrap="square" rtlCol="0">
            <a:spAutoFit/>
          </a:bodyPr>
          <a:lstStyle/>
          <a:p>
            <a:r>
              <a:rPr lang="en-US" sz="3200" dirty="0"/>
              <a:t>Innovation Works</a:t>
            </a:r>
            <a:r>
              <a:rPr lang="en-US" dirty="0"/>
              <a:t>!</a:t>
            </a:r>
          </a:p>
        </p:txBody>
      </p:sp>
      <p:sp>
        <p:nvSpPr>
          <p:cNvPr id="8" name="TextBox 7">
            <a:extLst>
              <a:ext uri="{FF2B5EF4-FFF2-40B4-BE49-F238E27FC236}">
                <a16:creationId xmlns:a16="http://schemas.microsoft.com/office/drawing/2014/main" id="{412BD0B3-CB35-4776-B58D-F211439A8161}"/>
              </a:ext>
            </a:extLst>
          </p:cNvPr>
          <p:cNvSpPr txBox="1"/>
          <p:nvPr/>
        </p:nvSpPr>
        <p:spPr>
          <a:xfrm>
            <a:off x="546640" y="742950"/>
            <a:ext cx="533400" cy="5632311"/>
          </a:xfrm>
          <a:prstGeom prst="rect">
            <a:avLst/>
          </a:prstGeom>
          <a:noFill/>
        </p:spPr>
        <p:txBody>
          <a:bodyPr wrap="square" rtlCol="0">
            <a:spAutoFit/>
          </a:bodyPr>
          <a:lstStyle/>
          <a:p>
            <a:r>
              <a:rPr lang="en-US" sz="3600" dirty="0"/>
              <a:t>Quest</a:t>
            </a:r>
          </a:p>
          <a:p>
            <a:r>
              <a:rPr lang="en-US" sz="3600" dirty="0"/>
              <a:t>ions</a:t>
            </a:r>
          </a:p>
          <a:p>
            <a:r>
              <a:rPr lang="en-US" sz="3600" dirty="0"/>
              <a:t>?</a:t>
            </a:r>
          </a:p>
        </p:txBody>
      </p:sp>
    </p:spTree>
    <p:extLst>
      <p:ext uri="{BB962C8B-B14F-4D97-AF65-F5344CB8AC3E}">
        <p14:creationId xmlns:p14="http://schemas.microsoft.com/office/powerpoint/2010/main" val="25329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91680" y="1308948"/>
            <a:ext cx="5883771" cy="3432657"/>
            <a:chOff x="675640" y="1406624"/>
            <a:chExt cx="7846291" cy="4576877"/>
          </a:xfrm>
        </p:grpSpPr>
        <p:sp>
          <p:nvSpPr>
            <p:cNvPr id="39955" name="Line 1028"/>
            <p:cNvSpPr>
              <a:spLocks noChangeShapeType="1"/>
            </p:cNvSpPr>
            <p:nvPr/>
          </p:nvSpPr>
          <p:spPr bwMode="auto">
            <a:xfrm flipH="1">
              <a:off x="4104640" y="4911824"/>
              <a:ext cx="22860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39956" name="Line 1029"/>
            <p:cNvSpPr>
              <a:spLocks noChangeShapeType="1"/>
            </p:cNvSpPr>
            <p:nvPr/>
          </p:nvSpPr>
          <p:spPr bwMode="auto">
            <a:xfrm flipV="1">
              <a:off x="4104640" y="2168624"/>
              <a:ext cx="698500" cy="31162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39957" name="Line 1030"/>
            <p:cNvSpPr>
              <a:spLocks noChangeShapeType="1"/>
            </p:cNvSpPr>
            <p:nvPr/>
          </p:nvSpPr>
          <p:spPr bwMode="auto">
            <a:xfrm>
              <a:off x="4790440" y="2168624"/>
              <a:ext cx="160020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39958" name="Line 1031"/>
            <p:cNvSpPr>
              <a:spLocks noChangeShapeType="1"/>
            </p:cNvSpPr>
            <p:nvPr/>
          </p:nvSpPr>
          <p:spPr bwMode="auto">
            <a:xfrm flipH="1" flipV="1">
              <a:off x="2961640" y="4378424"/>
              <a:ext cx="1143000" cy="914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39959" name="Line 1032"/>
            <p:cNvSpPr>
              <a:spLocks noChangeShapeType="1"/>
            </p:cNvSpPr>
            <p:nvPr/>
          </p:nvSpPr>
          <p:spPr bwMode="auto">
            <a:xfrm flipV="1">
              <a:off x="2961640" y="2168624"/>
              <a:ext cx="1828800" cy="22209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39960" name="Line 1033"/>
            <p:cNvSpPr>
              <a:spLocks noChangeShapeType="1"/>
            </p:cNvSpPr>
            <p:nvPr/>
          </p:nvSpPr>
          <p:spPr bwMode="auto">
            <a:xfrm>
              <a:off x="2961640" y="4378424"/>
              <a:ext cx="3429000" cy="533400"/>
            </a:xfrm>
            <a:prstGeom prst="line">
              <a:avLst/>
            </a:prstGeom>
            <a:noFill/>
            <a:ln w="381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39961" name="Rectangle 1034"/>
            <p:cNvSpPr>
              <a:spLocks noChangeArrowheads="1"/>
            </p:cNvSpPr>
            <p:nvPr/>
          </p:nvSpPr>
          <p:spPr bwMode="auto">
            <a:xfrm>
              <a:off x="6215338" y="3803067"/>
              <a:ext cx="2306593" cy="14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300" b="1" dirty="0">
                  <a:latin typeface="Times New Roman" panose="02020603050405020304" pitchFamily="18" charset="0"/>
                </a:rPr>
                <a:t> </a:t>
              </a:r>
            </a:p>
            <a:p>
              <a:pPr eaLnBrk="1" hangingPunct="1">
                <a:spcBef>
                  <a:spcPct val="0"/>
                </a:spcBef>
                <a:buFontTx/>
                <a:buNone/>
              </a:pPr>
              <a:r>
                <a:rPr lang="en-US" altLang="en-US" sz="3300" b="1" dirty="0">
                  <a:latin typeface="Times New Roman" panose="02020603050405020304" pitchFamily="18" charset="0"/>
                </a:rPr>
                <a:t>Bacteria</a:t>
              </a:r>
              <a:endParaRPr lang="en-US" altLang="en-US" sz="3300" dirty="0">
                <a:latin typeface="Times New Roman" panose="02020603050405020304" pitchFamily="18" charset="0"/>
              </a:endParaRPr>
            </a:p>
          </p:txBody>
        </p:sp>
        <p:sp>
          <p:nvSpPr>
            <p:cNvPr id="39962" name="Rectangle 1035"/>
            <p:cNvSpPr>
              <a:spLocks noChangeArrowheads="1"/>
            </p:cNvSpPr>
            <p:nvPr/>
          </p:nvSpPr>
          <p:spPr bwMode="auto">
            <a:xfrm>
              <a:off x="3723640" y="1406624"/>
              <a:ext cx="1686503"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300" b="1" dirty="0">
                  <a:latin typeface="Times New Roman" panose="02020603050405020304" pitchFamily="18" charset="0"/>
                </a:rPr>
                <a:t>Water</a:t>
              </a:r>
              <a:endParaRPr lang="en-US" altLang="en-US" sz="3300" dirty="0">
                <a:latin typeface="Times New Roman" panose="02020603050405020304" pitchFamily="18" charset="0"/>
              </a:endParaRPr>
            </a:p>
          </p:txBody>
        </p:sp>
        <p:sp>
          <p:nvSpPr>
            <p:cNvPr id="39963" name="Rectangle 1036"/>
            <p:cNvSpPr>
              <a:spLocks noChangeArrowheads="1"/>
            </p:cNvSpPr>
            <p:nvPr/>
          </p:nvSpPr>
          <p:spPr bwMode="auto">
            <a:xfrm>
              <a:off x="3418840" y="5216624"/>
              <a:ext cx="1653498"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300" b="1" dirty="0">
                  <a:latin typeface="Times New Roman" panose="02020603050405020304" pitchFamily="18" charset="0"/>
                </a:rPr>
                <a:t>Pyrite</a:t>
              </a:r>
            </a:p>
          </p:txBody>
        </p:sp>
        <p:sp>
          <p:nvSpPr>
            <p:cNvPr id="39964" name="Rectangle 1037"/>
            <p:cNvSpPr>
              <a:spLocks noChangeArrowheads="1"/>
            </p:cNvSpPr>
            <p:nvPr/>
          </p:nvSpPr>
          <p:spPr bwMode="auto">
            <a:xfrm>
              <a:off x="675640" y="3845025"/>
              <a:ext cx="2279839" cy="11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300" b="1" dirty="0">
                  <a:latin typeface="Times New Roman" panose="02020603050405020304" pitchFamily="18" charset="0"/>
                </a:rPr>
                <a:t>Oxidizer</a:t>
              </a:r>
              <a:endParaRPr lang="en-US" altLang="en-US" sz="3300" dirty="0">
                <a:latin typeface="Times New Roman" panose="02020603050405020304" pitchFamily="18" charset="0"/>
              </a:endParaRPr>
            </a:p>
            <a:p>
              <a:pPr eaLnBrk="1" hangingPunct="1">
                <a:spcBef>
                  <a:spcPct val="0"/>
                </a:spcBef>
                <a:buFontTx/>
                <a:buNone/>
              </a:pPr>
              <a:r>
                <a:rPr lang="en-US" altLang="en-US" sz="2100" b="1" dirty="0">
                  <a:solidFill>
                    <a:srgbClr val="FFFF00"/>
                  </a:solidFill>
                  <a:latin typeface="Times New Roman" panose="02020603050405020304" pitchFamily="18" charset="0"/>
                </a:rPr>
                <a:t>(Air, Fe</a:t>
              </a:r>
              <a:r>
                <a:rPr lang="en-US" altLang="en-US" sz="2100" b="1" baseline="30000" dirty="0">
                  <a:solidFill>
                    <a:srgbClr val="FFFF00"/>
                  </a:solidFill>
                  <a:latin typeface="Times New Roman" panose="02020603050405020304" pitchFamily="18" charset="0"/>
                </a:rPr>
                <a:t>+3</a:t>
              </a:r>
              <a:r>
                <a:rPr lang="en-US" altLang="en-US" sz="2100" b="1" dirty="0">
                  <a:solidFill>
                    <a:srgbClr val="FFFF00"/>
                  </a:solidFill>
                  <a:latin typeface="Times New Roman" panose="02020603050405020304" pitchFamily="18" charset="0"/>
                </a:rPr>
                <a:t>)</a:t>
              </a:r>
              <a:endParaRPr lang="en-US" altLang="en-US" sz="3300" dirty="0">
                <a:solidFill>
                  <a:srgbClr val="FFFF00"/>
                </a:solidFill>
                <a:latin typeface="Times New Roman" panose="02020603050405020304" pitchFamily="18" charset="0"/>
              </a:endParaRPr>
            </a:p>
          </p:txBody>
        </p:sp>
      </p:grpSp>
      <p:sp>
        <p:nvSpPr>
          <p:cNvPr id="3" name="TextBox 2"/>
          <p:cNvSpPr txBox="1">
            <a:spLocks noChangeArrowheads="1"/>
          </p:cNvSpPr>
          <p:nvPr/>
        </p:nvSpPr>
        <p:spPr bwMode="auto">
          <a:xfrm>
            <a:off x="2113258" y="5121592"/>
            <a:ext cx="53470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latin typeface="Arial Rounded MT Bold" panose="020F0704030504030204" pitchFamily="34" charset="0"/>
              </a:rPr>
              <a:t>DO NOTHING = </a:t>
            </a:r>
            <a:r>
              <a:rPr lang="en-US" altLang="en-US" sz="1800" b="1" dirty="0">
                <a:solidFill>
                  <a:srgbClr val="FF0000"/>
                </a:solidFill>
                <a:latin typeface="Arial Rounded MT Bold" panose="020F0704030504030204" pitchFamily="34" charset="0"/>
              </a:rPr>
              <a:t>PERPETUAL TREATMENT</a:t>
            </a:r>
          </a:p>
        </p:txBody>
      </p:sp>
      <p:sp>
        <p:nvSpPr>
          <p:cNvPr id="15" name="TextBox 14"/>
          <p:cNvSpPr txBox="1">
            <a:spLocks noChangeArrowheads="1"/>
          </p:cNvSpPr>
          <p:nvPr/>
        </p:nvSpPr>
        <p:spPr bwMode="auto">
          <a:xfrm>
            <a:off x="1209080" y="564126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latin typeface="Arial Rounded MT Bold" panose="020F0704030504030204" pitchFamily="34" charset="0"/>
              </a:rPr>
              <a:t>DO SOMETHING (anything) = </a:t>
            </a:r>
            <a:r>
              <a:rPr lang="en-US" altLang="en-US" sz="1800" b="1" u="sng" dirty="0">
                <a:solidFill>
                  <a:srgbClr val="048C9A"/>
                </a:solidFill>
                <a:latin typeface="Arial Rounded MT Bold" panose="020F0704030504030204" pitchFamily="34" charset="0"/>
              </a:rPr>
              <a:t>SUSTAINABLE</a:t>
            </a:r>
            <a:r>
              <a:rPr lang="en-US" altLang="en-US" sz="1800" b="1" dirty="0">
                <a:solidFill>
                  <a:srgbClr val="048C9A"/>
                </a:solidFill>
                <a:latin typeface="Arial Rounded MT Bold" panose="020F0704030504030204" pitchFamily="34" charset="0"/>
              </a:rPr>
              <a:t>   REMEDIES</a:t>
            </a:r>
          </a:p>
        </p:txBody>
      </p:sp>
      <p:grpSp>
        <p:nvGrpSpPr>
          <p:cNvPr id="4" name="Group 3"/>
          <p:cNvGrpSpPr>
            <a:grpSpLocks/>
          </p:cNvGrpSpPr>
          <p:nvPr/>
        </p:nvGrpSpPr>
        <p:grpSpPr bwMode="auto">
          <a:xfrm>
            <a:off x="1835746" y="1235128"/>
            <a:ext cx="5456635" cy="3648075"/>
            <a:chOff x="923289" y="573312"/>
            <a:chExt cx="7275376" cy="4864364"/>
          </a:xfrm>
        </p:grpSpPr>
        <p:grpSp>
          <p:nvGrpSpPr>
            <p:cNvPr id="5" name="Group 15"/>
            <p:cNvGrpSpPr>
              <a:grpSpLocks/>
            </p:cNvGrpSpPr>
            <p:nvPr/>
          </p:nvGrpSpPr>
          <p:grpSpPr bwMode="auto">
            <a:xfrm>
              <a:off x="923289" y="3608597"/>
              <a:ext cx="1752600" cy="1143000"/>
              <a:chOff x="838200" y="3818037"/>
              <a:chExt cx="1752600" cy="1143000"/>
            </a:xfrm>
          </p:grpSpPr>
          <p:sp>
            <p:nvSpPr>
              <p:cNvPr id="39953" name="Line 14"/>
              <p:cNvSpPr>
                <a:spLocks noChangeShapeType="1"/>
              </p:cNvSpPr>
              <p:nvPr/>
            </p:nvSpPr>
            <p:spPr bwMode="auto">
              <a:xfrm>
                <a:off x="914400" y="3818037"/>
                <a:ext cx="1600200" cy="1143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39954" name="Line 17"/>
              <p:cNvSpPr>
                <a:spLocks noChangeShapeType="1"/>
              </p:cNvSpPr>
              <p:nvPr/>
            </p:nvSpPr>
            <p:spPr bwMode="auto">
              <a:xfrm flipH="1">
                <a:off x="838200" y="4046637"/>
                <a:ext cx="1752600" cy="685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grpSp>
          <p:nvGrpSpPr>
            <p:cNvPr id="6" name="Group 18"/>
            <p:cNvGrpSpPr>
              <a:grpSpLocks/>
            </p:cNvGrpSpPr>
            <p:nvPr/>
          </p:nvGrpSpPr>
          <p:grpSpPr bwMode="auto">
            <a:xfrm rot="-603205">
              <a:off x="3467915" y="4294676"/>
              <a:ext cx="1752600" cy="1143000"/>
              <a:chOff x="838200" y="3818037"/>
              <a:chExt cx="1752600" cy="1143000"/>
            </a:xfrm>
          </p:grpSpPr>
          <p:sp>
            <p:nvSpPr>
              <p:cNvPr id="39951" name="Line 14"/>
              <p:cNvSpPr>
                <a:spLocks noChangeShapeType="1"/>
              </p:cNvSpPr>
              <p:nvPr/>
            </p:nvSpPr>
            <p:spPr bwMode="auto">
              <a:xfrm>
                <a:off x="914400" y="3818037"/>
                <a:ext cx="1600200" cy="1143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39952" name="Line 17"/>
              <p:cNvSpPr>
                <a:spLocks noChangeShapeType="1"/>
              </p:cNvSpPr>
              <p:nvPr/>
            </p:nvSpPr>
            <p:spPr bwMode="auto">
              <a:xfrm flipH="1">
                <a:off x="838200" y="4046637"/>
                <a:ext cx="1752600" cy="685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grpSp>
          <p:nvGrpSpPr>
            <p:cNvPr id="7" name="Group 21"/>
            <p:cNvGrpSpPr>
              <a:grpSpLocks/>
            </p:cNvGrpSpPr>
            <p:nvPr/>
          </p:nvGrpSpPr>
          <p:grpSpPr bwMode="auto">
            <a:xfrm>
              <a:off x="6446065" y="3665760"/>
              <a:ext cx="1752600" cy="1143000"/>
              <a:chOff x="838200" y="3818037"/>
              <a:chExt cx="1752600" cy="1143000"/>
            </a:xfrm>
          </p:grpSpPr>
          <p:sp>
            <p:nvSpPr>
              <p:cNvPr id="39949" name="Line 14"/>
              <p:cNvSpPr>
                <a:spLocks noChangeShapeType="1"/>
              </p:cNvSpPr>
              <p:nvPr/>
            </p:nvSpPr>
            <p:spPr bwMode="auto">
              <a:xfrm>
                <a:off x="914400" y="3818037"/>
                <a:ext cx="1600200" cy="1143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39950" name="Line 17"/>
              <p:cNvSpPr>
                <a:spLocks noChangeShapeType="1"/>
              </p:cNvSpPr>
              <p:nvPr/>
            </p:nvSpPr>
            <p:spPr bwMode="auto">
              <a:xfrm flipH="1">
                <a:off x="838200" y="4046637"/>
                <a:ext cx="1752600" cy="685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grpSp>
          <p:nvGrpSpPr>
            <p:cNvPr id="8" name="Group 24"/>
            <p:cNvGrpSpPr>
              <a:grpSpLocks/>
            </p:cNvGrpSpPr>
            <p:nvPr/>
          </p:nvGrpSpPr>
          <p:grpSpPr bwMode="auto">
            <a:xfrm>
              <a:off x="3931465" y="573312"/>
              <a:ext cx="1752600" cy="1143000"/>
              <a:chOff x="838200" y="3818037"/>
              <a:chExt cx="1752600" cy="1143000"/>
            </a:xfrm>
          </p:grpSpPr>
          <p:sp>
            <p:nvSpPr>
              <p:cNvPr id="39947" name="Line 14"/>
              <p:cNvSpPr>
                <a:spLocks noChangeShapeType="1"/>
              </p:cNvSpPr>
              <p:nvPr/>
            </p:nvSpPr>
            <p:spPr bwMode="auto">
              <a:xfrm>
                <a:off x="914400" y="3818037"/>
                <a:ext cx="1600200" cy="1143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sp>
            <p:nvSpPr>
              <p:cNvPr id="39948" name="Line 17"/>
              <p:cNvSpPr>
                <a:spLocks noChangeShapeType="1"/>
              </p:cNvSpPr>
              <p:nvPr/>
            </p:nvSpPr>
            <p:spPr bwMode="auto">
              <a:xfrm flipH="1">
                <a:off x="838200" y="4046637"/>
                <a:ext cx="1752600" cy="685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grpSp>
      <p:sp>
        <p:nvSpPr>
          <p:cNvPr id="29" name="Rectangle 2"/>
          <p:cNvSpPr txBox="1">
            <a:spLocks noChangeArrowheads="1"/>
          </p:cNvSpPr>
          <p:nvPr/>
        </p:nvSpPr>
        <p:spPr bwMode="auto">
          <a:xfrm>
            <a:off x="-76200" y="304800"/>
            <a:ext cx="7264181"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US" sz="3200" b="1" dirty="0">
                <a:solidFill>
                  <a:srgbClr val="0067B4"/>
                </a:solidFill>
                <a:latin typeface="Arial Rounded MT Bold" panose="020F0704030504030204" pitchFamily="34" charset="0"/>
              </a:rPr>
              <a:t>Acid Rock Drainage Tetrahedron</a:t>
            </a:r>
          </a:p>
        </p:txBody>
      </p:sp>
    </p:spTree>
    <p:extLst>
      <p:ext uri="{BB962C8B-B14F-4D97-AF65-F5344CB8AC3E}">
        <p14:creationId xmlns:p14="http://schemas.microsoft.com/office/powerpoint/2010/main" val="3898717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06A4-A208-4446-9DF3-C0CFE0892BE8}"/>
              </a:ext>
            </a:extLst>
          </p:cNvPr>
          <p:cNvSpPr>
            <a:spLocks noGrp="1"/>
          </p:cNvSpPr>
          <p:nvPr>
            <p:ph type="title"/>
          </p:nvPr>
        </p:nvSpPr>
        <p:spPr/>
        <p:txBody>
          <a:bodyPr/>
          <a:lstStyle/>
          <a:p>
            <a:r>
              <a:rPr lang="en-US" dirty="0"/>
              <a:t>Source Control Options</a:t>
            </a:r>
          </a:p>
        </p:txBody>
      </p:sp>
      <p:sp>
        <p:nvSpPr>
          <p:cNvPr id="3" name="Content Placeholder 2">
            <a:extLst>
              <a:ext uri="{FF2B5EF4-FFF2-40B4-BE49-F238E27FC236}">
                <a16:creationId xmlns:a16="http://schemas.microsoft.com/office/drawing/2014/main" id="{461B0915-2BF0-432F-8546-4B95BAC4AC32}"/>
              </a:ext>
            </a:extLst>
          </p:cNvPr>
          <p:cNvSpPr>
            <a:spLocks noGrp="1"/>
          </p:cNvSpPr>
          <p:nvPr>
            <p:ph idx="4294967295"/>
          </p:nvPr>
        </p:nvSpPr>
        <p:spPr>
          <a:xfrm>
            <a:off x="583166" y="1713314"/>
            <a:ext cx="3886200" cy="4059237"/>
          </a:xfrm>
        </p:spPr>
        <p:txBody>
          <a:bodyPr>
            <a:noAutofit/>
          </a:bodyPr>
          <a:lstStyle/>
          <a:p>
            <a:r>
              <a:rPr lang="en-US" sz="2800" dirty="0">
                <a:latin typeface="Arial Rounded MT Bold" panose="020F0704030504030204" pitchFamily="34" charset="0"/>
              </a:rPr>
              <a:t>Pyrite</a:t>
            </a:r>
          </a:p>
          <a:p>
            <a:pPr marL="457200" lvl="1" indent="0">
              <a:buNone/>
            </a:pPr>
            <a:r>
              <a:rPr lang="en-US" sz="2800" dirty="0">
                <a:latin typeface="Arial Rounded MT Bold" panose="020F0704030504030204" pitchFamily="34" charset="0"/>
              </a:rPr>
              <a:t>   Avoidance</a:t>
            </a:r>
          </a:p>
          <a:p>
            <a:pPr marL="457200" lvl="1" indent="0">
              <a:buNone/>
            </a:pPr>
            <a:r>
              <a:rPr lang="en-US" sz="2800" dirty="0">
                <a:latin typeface="Arial Rounded MT Bold" panose="020F0704030504030204" pitchFamily="34" charset="0"/>
              </a:rPr>
              <a:t>   Processing</a:t>
            </a:r>
          </a:p>
          <a:p>
            <a:r>
              <a:rPr lang="en-US" sz="2800" dirty="0">
                <a:latin typeface="Arial Rounded MT Bold" panose="020F0704030504030204" pitchFamily="34" charset="0"/>
              </a:rPr>
              <a:t>Water</a:t>
            </a:r>
          </a:p>
          <a:p>
            <a:pPr marL="457200" lvl="1" indent="0">
              <a:buNone/>
            </a:pPr>
            <a:r>
              <a:rPr lang="en-US" sz="2800" dirty="0">
                <a:latin typeface="Arial Rounded MT Bold" panose="020F0704030504030204" pitchFamily="34" charset="0"/>
              </a:rPr>
              <a:t>   Covers</a:t>
            </a:r>
          </a:p>
          <a:p>
            <a:pPr marL="914400" lvl="2" indent="0">
              <a:buNone/>
            </a:pPr>
            <a:r>
              <a:rPr lang="en-US" sz="2800" dirty="0">
                <a:latin typeface="Arial Rounded MT Bold" panose="020F0704030504030204" pitchFamily="34" charset="0"/>
              </a:rPr>
              <a:t>   Impermeable</a:t>
            </a:r>
          </a:p>
          <a:p>
            <a:pPr marL="914400" lvl="2" indent="0">
              <a:buNone/>
            </a:pPr>
            <a:r>
              <a:rPr lang="en-US" sz="2800" dirty="0">
                <a:latin typeface="Arial Rounded MT Bold" panose="020F0704030504030204" pitchFamily="34" charset="0"/>
              </a:rPr>
              <a:t>   Evaporative</a:t>
            </a:r>
          </a:p>
          <a:p>
            <a:endParaRPr lang="en-US" sz="2800" dirty="0">
              <a:latin typeface="Arial Rounded MT Bold" panose="020F0704030504030204" pitchFamily="34" charset="0"/>
            </a:endParaRPr>
          </a:p>
        </p:txBody>
      </p:sp>
      <p:sp>
        <p:nvSpPr>
          <p:cNvPr id="4" name="TextBox 3">
            <a:extLst>
              <a:ext uri="{FF2B5EF4-FFF2-40B4-BE49-F238E27FC236}">
                <a16:creationId xmlns:a16="http://schemas.microsoft.com/office/drawing/2014/main" id="{547BE1CE-0101-4E02-8784-EE21935FD44F}"/>
              </a:ext>
            </a:extLst>
          </p:cNvPr>
          <p:cNvSpPr txBox="1"/>
          <p:nvPr/>
        </p:nvSpPr>
        <p:spPr>
          <a:xfrm>
            <a:off x="4469366" y="1752600"/>
            <a:ext cx="4674634" cy="3539430"/>
          </a:xfrm>
          <a:prstGeom prst="rect">
            <a:avLst/>
          </a:prstGeom>
          <a:noFill/>
        </p:spPr>
        <p:txBody>
          <a:bodyPr wrap="square" rtlCol="0">
            <a:spAutoFit/>
          </a:bodyPr>
          <a:lstStyle/>
          <a:p>
            <a:pPr marL="494100" lvl="0" indent="-457200" defTabSz="457200" eaLnBrk="0" hangingPunct="0">
              <a:spcBef>
                <a:spcPct val="20000"/>
              </a:spcBef>
              <a:buClr>
                <a:schemeClr val="tx1"/>
              </a:buClr>
              <a:buSzPct val="100000"/>
              <a:buFont typeface="Arial" panose="020B0604020202020204" pitchFamily="34" charset="0"/>
              <a:buChar char="•"/>
            </a:pPr>
            <a:r>
              <a:rPr lang="en-US" sz="2800" dirty="0">
                <a:latin typeface="Arial Rounded MT Bold" panose="020F0704030504030204" pitchFamily="34" charset="0"/>
              </a:rPr>
              <a:t>Oxidizer</a:t>
            </a:r>
          </a:p>
          <a:p>
            <a:pPr marL="907200" lvl="1" indent="-457200" defTabSz="457200" eaLnBrk="0" hangingPunct="0">
              <a:spcBef>
                <a:spcPct val="20000"/>
              </a:spcBef>
              <a:buClr>
                <a:srgbClr val="DADADA"/>
              </a:buClr>
              <a:buSzPct val="70000"/>
              <a:buFont typeface="Arial" panose="020B0604020202020204" pitchFamily="34" charset="0"/>
              <a:buChar char="•"/>
            </a:pPr>
            <a:r>
              <a:rPr lang="en-US" sz="2800" dirty="0">
                <a:latin typeface="Arial Rounded MT Bold" panose="020F0704030504030204" pitchFamily="34" charset="0"/>
              </a:rPr>
              <a:t>Subaqueous disposal</a:t>
            </a:r>
          </a:p>
          <a:p>
            <a:pPr marL="907200" lvl="1" indent="-457200" defTabSz="457200" eaLnBrk="0" hangingPunct="0">
              <a:spcBef>
                <a:spcPct val="20000"/>
              </a:spcBef>
              <a:buClr>
                <a:srgbClr val="DADADA"/>
              </a:buClr>
              <a:buSzPct val="70000"/>
              <a:buFont typeface="Arial" panose="020B0604020202020204" pitchFamily="34" charset="0"/>
              <a:buChar char="•"/>
            </a:pPr>
            <a:r>
              <a:rPr lang="en-US" sz="2800" dirty="0">
                <a:latin typeface="Arial Rounded MT Bold" panose="020F0704030504030204" pitchFamily="34" charset="0"/>
              </a:rPr>
              <a:t>Organic covers</a:t>
            </a:r>
          </a:p>
          <a:p>
            <a:pPr marL="494100" lvl="0" indent="-457200" defTabSz="457200" eaLnBrk="0" hangingPunct="0">
              <a:spcBef>
                <a:spcPct val="20000"/>
              </a:spcBef>
              <a:buClr>
                <a:schemeClr val="tx1"/>
              </a:buClr>
              <a:buSzPct val="100000"/>
              <a:buFont typeface="Arial" panose="020B0604020202020204" pitchFamily="34" charset="0"/>
              <a:buChar char="•"/>
            </a:pPr>
            <a:r>
              <a:rPr lang="en-US" sz="2800" dirty="0">
                <a:latin typeface="Arial Rounded MT Bold" panose="020F0704030504030204" pitchFamily="34" charset="0"/>
              </a:rPr>
              <a:t>Bacteria</a:t>
            </a:r>
          </a:p>
          <a:p>
            <a:pPr marL="907200" lvl="1" indent="-457200" defTabSz="457200" eaLnBrk="0" hangingPunct="0">
              <a:spcBef>
                <a:spcPct val="20000"/>
              </a:spcBef>
              <a:buClr>
                <a:srgbClr val="DADADA"/>
              </a:buClr>
              <a:buSzPct val="70000"/>
              <a:buFont typeface="Arial" panose="020B0604020202020204" pitchFamily="34" charset="0"/>
              <a:buChar char="•"/>
            </a:pPr>
            <a:r>
              <a:rPr lang="en-US" sz="2800" dirty="0">
                <a:latin typeface="Arial Rounded MT Bold" panose="020F0704030504030204" pitchFamily="34" charset="0"/>
              </a:rPr>
              <a:t>Bactericides</a:t>
            </a:r>
          </a:p>
          <a:p>
            <a:pPr marL="907200" lvl="1" indent="-457200" defTabSz="457200" eaLnBrk="0" hangingPunct="0">
              <a:spcBef>
                <a:spcPct val="20000"/>
              </a:spcBef>
              <a:buClr>
                <a:srgbClr val="DADADA"/>
              </a:buClr>
              <a:buSzPct val="70000"/>
              <a:buFont typeface="Arial" panose="020B0604020202020204" pitchFamily="34" charset="0"/>
              <a:buChar char="•"/>
            </a:pPr>
            <a:r>
              <a:rPr lang="en-US" sz="2800" dirty="0">
                <a:latin typeface="Arial Rounded MT Bold" panose="020F0704030504030204" pitchFamily="34" charset="0"/>
              </a:rPr>
              <a:t>Organic materials</a:t>
            </a:r>
          </a:p>
        </p:txBody>
      </p:sp>
      <p:sp>
        <p:nvSpPr>
          <p:cNvPr id="5" name="Rounded Rectangle 4"/>
          <p:cNvSpPr/>
          <p:nvPr/>
        </p:nvSpPr>
        <p:spPr>
          <a:xfrm>
            <a:off x="4800600" y="3742933"/>
            <a:ext cx="3917238" cy="1667267"/>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3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13BF-8FC0-4EC3-B70B-FE9F4A7D12AE}"/>
              </a:ext>
            </a:extLst>
          </p:cNvPr>
          <p:cNvSpPr>
            <a:spLocks noGrp="1"/>
          </p:cNvSpPr>
          <p:nvPr>
            <p:ph type="title"/>
          </p:nvPr>
        </p:nvSpPr>
        <p:spPr/>
        <p:txBody>
          <a:bodyPr/>
          <a:lstStyle/>
          <a:p>
            <a:r>
              <a:rPr lang="en-US" dirty="0"/>
              <a:t>Why Bacteria?</a:t>
            </a:r>
          </a:p>
        </p:txBody>
      </p:sp>
      <p:sp>
        <p:nvSpPr>
          <p:cNvPr id="3" name="Content Placeholder 2">
            <a:extLst>
              <a:ext uri="{FF2B5EF4-FFF2-40B4-BE49-F238E27FC236}">
                <a16:creationId xmlns:a16="http://schemas.microsoft.com/office/drawing/2014/main" id="{FCC6F839-478E-4403-B460-A4C50C469542}"/>
              </a:ext>
            </a:extLst>
          </p:cNvPr>
          <p:cNvSpPr>
            <a:spLocks noGrp="1"/>
          </p:cNvSpPr>
          <p:nvPr>
            <p:ph idx="4294967295"/>
          </p:nvPr>
        </p:nvSpPr>
        <p:spPr>
          <a:xfrm>
            <a:off x="361994" y="1371600"/>
            <a:ext cx="5608638" cy="4059238"/>
          </a:xfrm>
        </p:spPr>
        <p:txBody>
          <a:bodyPr>
            <a:normAutofit lnSpcReduction="10000"/>
          </a:bodyPr>
          <a:lstStyle/>
          <a:p>
            <a:r>
              <a:rPr lang="en-US" sz="2800" dirty="0">
                <a:latin typeface="Arial Rounded MT Bold" panose="020F0704030504030204" pitchFamily="34" charset="0"/>
              </a:rPr>
              <a:t>They are everywhere!</a:t>
            </a:r>
          </a:p>
          <a:p>
            <a:r>
              <a:rPr lang="en-US" sz="2800" dirty="0">
                <a:latin typeface="Arial Rounded MT Bold" panose="020F0704030504030204" pitchFamily="34" charset="0"/>
              </a:rPr>
              <a:t>Shown to greatly accelerate rate of pyrite oxidation</a:t>
            </a:r>
          </a:p>
          <a:p>
            <a:pPr lvl="1"/>
            <a:r>
              <a:rPr lang="en-US" sz="2800" dirty="0">
                <a:latin typeface="Arial Rounded MT Bold" panose="020F0704030504030204" pitchFamily="34" charset="0"/>
              </a:rPr>
              <a:t>Rate increases by orders of magnitude</a:t>
            </a:r>
          </a:p>
          <a:p>
            <a:r>
              <a:rPr lang="en-US" sz="2800" dirty="0">
                <a:latin typeface="Arial Rounded MT Bold" panose="020F0704030504030204" pitchFamily="34" charset="0"/>
              </a:rPr>
              <a:t>Been found in circumneutral mine drainage</a:t>
            </a:r>
          </a:p>
          <a:p>
            <a:r>
              <a:rPr lang="en-US" sz="2800" dirty="0">
                <a:latin typeface="Arial Rounded MT Bold" panose="020F0704030504030204" pitchFamily="34" charset="0"/>
              </a:rPr>
              <a:t>Major influence on the ultimate water quality</a:t>
            </a:r>
          </a:p>
        </p:txBody>
      </p:sp>
      <p:pic>
        <p:nvPicPr>
          <p:cNvPr id="5122" name="Picture 2" descr="Image result for thiobacillus ferrooxidans images">
            <a:extLst>
              <a:ext uri="{FF2B5EF4-FFF2-40B4-BE49-F238E27FC236}">
                <a16:creationId xmlns:a16="http://schemas.microsoft.com/office/drawing/2014/main" id="{3A49C0C0-026F-42DC-9494-9E6AB7DF44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3276600"/>
            <a:ext cx="2503165" cy="250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45D3B0-D550-4FAF-83CA-82312CC6B9DD}"/>
              </a:ext>
            </a:extLst>
          </p:cNvPr>
          <p:cNvSpPr txBox="1"/>
          <p:nvPr/>
        </p:nvSpPr>
        <p:spPr>
          <a:xfrm>
            <a:off x="5594982" y="5885164"/>
            <a:ext cx="3505200" cy="369332"/>
          </a:xfrm>
          <a:prstGeom prst="rect">
            <a:avLst/>
          </a:prstGeom>
          <a:noFill/>
        </p:spPr>
        <p:txBody>
          <a:bodyPr wrap="square" rtlCol="0">
            <a:spAutoFit/>
          </a:bodyPr>
          <a:lstStyle/>
          <a:p>
            <a:r>
              <a:rPr lang="en-US" sz="1800" i="1" dirty="0" err="1"/>
              <a:t>Acidithiobacillus</a:t>
            </a:r>
            <a:r>
              <a:rPr lang="en-US" sz="1800" i="1" dirty="0"/>
              <a:t> </a:t>
            </a:r>
            <a:r>
              <a:rPr lang="en-US" sz="1800" i="1" dirty="0" err="1"/>
              <a:t>Ferrooxidans</a:t>
            </a:r>
            <a:endParaRPr lang="en-US" sz="1800" i="1" dirty="0"/>
          </a:p>
        </p:txBody>
      </p:sp>
    </p:spTree>
    <p:extLst>
      <p:ext uri="{BB962C8B-B14F-4D97-AF65-F5344CB8AC3E}">
        <p14:creationId xmlns:p14="http://schemas.microsoft.com/office/powerpoint/2010/main" val="20735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C637-1F22-44DA-B644-4D6B969902C2}"/>
              </a:ext>
            </a:extLst>
          </p:cNvPr>
          <p:cNvSpPr>
            <a:spLocks noGrp="1"/>
          </p:cNvSpPr>
          <p:nvPr>
            <p:ph type="title"/>
          </p:nvPr>
        </p:nvSpPr>
        <p:spPr/>
        <p:txBody>
          <a:bodyPr>
            <a:noAutofit/>
          </a:bodyPr>
          <a:lstStyle/>
          <a:p>
            <a:r>
              <a:rPr lang="en-US" sz="3600" dirty="0"/>
              <a:t>Changing the Microbial Community</a:t>
            </a:r>
          </a:p>
        </p:txBody>
      </p:sp>
      <p:sp>
        <p:nvSpPr>
          <p:cNvPr id="3" name="Content Placeholder 2">
            <a:extLst>
              <a:ext uri="{FF2B5EF4-FFF2-40B4-BE49-F238E27FC236}">
                <a16:creationId xmlns:a16="http://schemas.microsoft.com/office/drawing/2014/main" id="{E220517F-4091-4B0C-8A0C-5894D40B4BC5}"/>
              </a:ext>
            </a:extLst>
          </p:cNvPr>
          <p:cNvSpPr>
            <a:spLocks noGrp="1"/>
          </p:cNvSpPr>
          <p:nvPr>
            <p:ph idx="4294967295"/>
          </p:nvPr>
        </p:nvSpPr>
        <p:spPr>
          <a:xfrm>
            <a:off x="152400" y="1676400"/>
            <a:ext cx="8229600" cy="5105400"/>
          </a:xfrm>
        </p:spPr>
        <p:txBody>
          <a:bodyPr/>
          <a:lstStyle/>
          <a:p>
            <a:pPr marL="1143000" indent="-685800">
              <a:buFont typeface="Wingdings" panose="05000000000000000000" pitchFamily="2" charset="2"/>
              <a:buChar char="q"/>
            </a:pPr>
            <a:r>
              <a:rPr lang="en-US" sz="2800" dirty="0">
                <a:latin typeface="Arial Rounded MT Bold" panose="020F0704030504030204" pitchFamily="34" charset="0"/>
              </a:rPr>
              <a:t>Eliminate with bactericide </a:t>
            </a:r>
          </a:p>
          <a:p>
            <a:pPr marL="1543050" lvl="2" indent="-685800">
              <a:buFont typeface="Courier New" panose="02070309020205020404" pitchFamily="49" charset="0"/>
              <a:buChar char="o"/>
            </a:pPr>
            <a:r>
              <a:rPr lang="en-US" sz="2600" dirty="0">
                <a:latin typeface="Arial Rounded MT Bold" panose="020F0704030504030204" pitchFamily="34" charset="0"/>
              </a:rPr>
              <a:t>Surfactants – Sodium Lauryl Sulfate</a:t>
            </a:r>
          </a:p>
          <a:p>
            <a:pPr marL="1543050" lvl="2" indent="-685800">
              <a:buFont typeface="Courier New" panose="02070309020205020404" pitchFamily="49" charset="0"/>
              <a:buChar char="o"/>
            </a:pPr>
            <a:r>
              <a:rPr lang="en-US" sz="2600" dirty="0">
                <a:latin typeface="Arial Rounded MT Bold" panose="020F0704030504030204" pitchFamily="34" charset="0"/>
              </a:rPr>
              <a:t>US Bureau of Mines 1980’s</a:t>
            </a:r>
          </a:p>
          <a:p>
            <a:pPr marL="1543050" lvl="2" indent="-685800">
              <a:buFont typeface="Courier New" panose="02070309020205020404" pitchFamily="49" charset="0"/>
              <a:buChar char="o"/>
            </a:pPr>
            <a:r>
              <a:rPr lang="en-US" sz="2600" dirty="0">
                <a:latin typeface="Arial Rounded MT Bold" panose="020F0704030504030204" pitchFamily="34" charset="0"/>
              </a:rPr>
              <a:t>Create conditions for other bacteria</a:t>
            </a:r>
          </a:p>
          <a:p>
            <a:pPr marL="1314450" lvl="2" indent="-457200">
              <a:buFont typeface="Wingdings" panose="05000000000000000000" pitchFamily="2" charset="2"/>
              <a:buChar char="q"/>
            </a:pPr>
            <a:endParaRPr lang="en-US" sz="2600" dirty="0">
              <a:latin typeface="Arial Rounded MT Bold" panose="020F0704030504030204" pitchFamily="34" charset="0"/>
            </a:endParaRPr>
          </a:p>
          <a:p>
            <a:pPr marL="1143000" indent="-685800">
              <a:buFont typeface="Wingdings" panose="05000000000000000000" pitchFamily="2" charset="2"/>
              <a:buChar char="q"/>
            </a:pPr>
            <a:r>
              <a:rPr lang="en-US" sz="2800" dirty="0">
                <a:latin typeface="Arial Rounded MT Bold" panose="020F0704030504030204" pitchFamily="34" charset="0"/>
              </a:rPr>
              <a:t>Change environment and replace by competition</a:t>
            </a:r>
          </a:p>
          <a:p>
            <a:pPr marL="1543050" lvl="2" indent="-685800">
              <a:buFont typeface="Courier New" panose="02070309020205020404" pitchFamily="49" charset="0"/>
              <a:buChar char="o"/>
            </a:pPr>
            <a:r>
              <a:rPr lang="en-US" sz="2600" dirty="0">
                <a:latin typeface="Arial Rounded MT Bold" panose="020F0704030504030204" pitchFamily="34" charset="0"/>
              </a:rPr>
              <a:t>Organics – milk</a:t>
            </a:r>
          </a:p>
          <a:p>
            <a:pPr marL="1543050" lvl="2" indent="-685800">
              <a:buFont typeface="Courier New" panose="02070309020205020404" pitchFamily="49" charset="0"/>
              <a:buChar char="o"/>
            </a:pPr>
            <a:r>
              <a:rPr lang="en-US" sz="2600" dirty="0">
                <a:latin typeface="Arial Rounded MT Bold" panose="020F0704030504030204" pitchFamily="34" charset="0"/>
              </a:rPr>
              <a:t>Western Research Institute ( 2008)</a:t>
            </a:r>
          </a:p>
          <a:p>
            <a:pPr marL="1543050" lvl="2" indent="-685800">
              <a:buFont typeface="Courier New" panose="02070309020205020404" pitchFamily="49" charset="0"/>
              <a:buChar char="o"/>
            </a:pPr>
            <a:r>
              <a:rPr lang="en-US" sz="2600" dirty="0">
                <a:latin typeface="Arial Rounded MT Bold" panose="020F0704030504030204" pitchFamily="34" charset="0"/>
              </a:rPr>
              <a:t>Create biofilms</a:t>
            </a:r>
          </a:p>
        </p:txBody>
      </p:sp>
    </p:spTree>
    <p:extLst>
      <p:ext uri="{BB962C8B-B14F-4D97-AF65-F5344CB8AC3E}">
        <p14:creationId xmlns:p14="http://schemas.microsoft.com/office/powerpoint/2010/main" val="308781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DF24-AEC0-4F3B-A881-7AC7968FBB7D}"/>
              </a:ext>
            </a:extLst>
          </p:cNvPr>
          <p:cNvSpPr>
            <a:spLocks noGrp="1"/>
          </p:cNvSpPr>
          <p:nvPr>
            <p:ph type="title" idx="4294967295"/>
          </p:nvPr>
        </p:nvSpPr>
        <p:spPr>
          <a:xfrm>
            <a:off x="838200" y="2667000"/>
            <a:ext cx="7772400" cy="850900"/>
          </a:xfrm>
        </p:spPr>
        <p:txBody>
          <a:bodyPr/>
          <a:lstStyle/>
          <a:p>
            <a:pPr algn="ctr"/>
            <a:r>
              <a:rPr lang="en-US" sz="4000" b="1" dirty="0"/>
              <a:t>THE SITE</a:t>
            </a:r>
          </a:p>
        </p:txBody>
      </p:sp>
    </p:spTree>
    <p:extLst>
      <p:ext uri="{BB962C8B-B14F-4D97-AF65-F5344CB8AC3E}">
        <p14:creationId xmlns:p14="http://schemas.microsoft.com/office/powerpoint/2010/main" val="4180690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O416_template_2009feb_V3b">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6C576865689B44B5350B8FFF28BD6C" ma:contentTypeVersion="6" ma:contentTypeDescription="Create a new document." ma:contentTypeScope="" ma:versionID="ed636a09fe2bbdcac2c17fe1031e0ae6">
  <xsd:schema xmlns:xsd="http://www.w3.org/2001/XMLSchema" xmlns:p="http://schemas.microsoft.com/office/2006/metadata/properties" xmlns:ns1="601a35c9-d6ba-4034-8363-62e5ee06fa97" xmlns:ns3="088f61d5-83da-49e7-a5c2-0016736fdc5b" targetNamespace="http://schemas.microsoft.com/office/2006/metadata/properties" ma:root="true" ma:fieldsID="62025df9905a2453121a627c8e4ac484" ns1:_="" ns3:_="">
    <xsd:import namespace="601a35c9-d6ba-4034-8363-62e5ee06fa97"/>
    <xsd:import namespace="088f61d5-83da-49e7-a5c2-0016736fdc5b"/>
    <xsd:element name="properties">
      <xsd:complexType>
        <xsd:sequence>
          <xsd:element name="documentManagement">
            <xsd:complexType>
              <xsd:all>
                <xsd:element ref="ns1:Link" minOccurs="0"/>
                <xsd:element ref="ns1:Content_x0020_Description" minOccurs="0"/>
                <xsd:element ref="ns1:Content" minOccurs="0"/>
                <xsd:element ref="ns3:Descriptions" minOccurs="0"/>
              </xsd:all>
            </xsd:complexType>
          </xsd:element>
        </xsd:sequence>
      </xsd:complexType>
    </xsd:element>
  </xsd:schema>
  <xsd:schema xmlns:xsd="http://www.w3.org/2001/XMLSchema" xmlns:dms="http://schemas.microsoft.com/office/2006/documentManagement/types" targetNamespace="601a35c9-d6ba-4034-8363-62e5ee06fa97" elementFormDefault="qualified">
    <xsd:import namespace="http://schemas.microsoft.com/office/2006/documentManagement/types"/>
    <xsd:element name="Link" ma:index="0" nillable="true" ma:displayName="Link" ma:description="Link to an existing document"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Content_x0020_Description" ma:index="12" nillable="true" ma:displayName="Content Description" ma:internalName="Content_x0020_Description">
      <xsd:simpleType>
        <xsd:restriction base="dms:Text">
          <xsd:maxLength value="255"/>
        </xsd:restriction>
      </xsd:simpleType>
    </xsd:element>
    <xsd:element name="Content" ma:index="13" nillable="true" ma:displayName="Content" ma:internalName="Content">
      <xsd:simpleType>
        <xsd:restriction base="dms:Text">
          <xsd:maxLength value="255"/>
        </xsd:restriction>
      </xsd:simpleType>
    </xsd:element>
  </xsd:schema>
  <xsd:schema xmlns:xsd="http://www.w3.org/2001/XMLSchema" xmlns:dms="http://schemas.microsoft.com/office/2006/documentManagement/types" targetNamespace="088f61d5-83da-49e7-a5c2-0016736fdc5b" elementFormDefault="qualified">
    <xsd:import namespace="http://schemas.microsoft.com/office/2006/documentManagement/types"/>
    <xsd:element name="Descriptions" ma:index="14" nillable="true" ma:displayName="Content Description" ma:default="" ma:internalName="Description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ontent xmlns="601a35c9-d6ba-4034-8363-62e5ee06fa97" xsi:nil="true"/>
    <Link xmlns="601a35c9-d6ba-4034-8363-62e5ee06fa97">
      <Url xsi:nil="true"/>
      <Description xsi:nil="true"/>
    </Link>
    <Content_x0020_Description xmlns="601a35c9-d6ba-4034-8363-62e5ee06fa97" xsi:nil="true"/>
    <Descriptions xmlns="088f61d5-83da-49e7-a5c2-0016736fdc5b" xsi:nil="true"/>
  </documentManagement>
</p:properties>
</file>

<file path=customXml/itemProps1.xml><?xml version="1.0" encoding="utf-8"?>
<ds:datastoreItem xmlns:ds="http://schemas.openxmlformats.org/officeDocument/2006/customXml" ds:itemID="{C4EB6D05-9BCD-414A-9CFD-1F4ED4C79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a35c9-d6ba-4034-8363-62e5ee06fa97"/>
    <ds:schemaRef ds:uri="088f61d5-83da-49e7-a5c2-0016736fdc5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222E579-1FF2-4AE3-A742-89E27020350A}">
  <ds:schemaRefs>
    <ds:schemaRef ds:uri="http://schemas.microsoft.com/sharepoint/v3/contenttype/forms"/>
  </ds:schemaRefs>
</ds:datastoreItem>
</file>

<file path=customXml/itemProps3.xml><?xml version="1.0" encoding="utf-8"?>
<ds:datastoreItem xmlns:ds="http://schemas.openxmlformats.org/officeDocument/2006/customXml" ds:itemID="{7F986BD4-5980-4B10-BB8D-1CFC938EAE8C}">
  <ds:schemaRefs>
    <ds:schemaRef ds:uri="http://purl.org/dc/terms/"/>
    <ds:schemaRef ds:uri="601a35c9-d6ba-4034-8363-62e5ee06fa97"/>
    <ds:schemaRef ds:uri="088f61d5-83da-49e7-a5c2-0016736fdc5b"/>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75144</TotalTime>
  <Words>1246</Words>
  <Application>Microsoft Office PowerPoint</Application>
  <PresentationFormat>On-screen Show (4:3)</PresentationFormat>
  <Paragraphs>277</Paragraphs>
  <Slides>45</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45</vt:i4>
      </vt:variant>
    </vt:vector>
  </HeadingPairs>
  <TitlesOfParts>
    <vt:vector size="62" baseType="lpstr">
      <vt:lpstr>Arial</vt:lpstr>
      <vt:lpstr>Arial Black</vt:lpstr>
      <vt:lpstr>Arial Rounded MT Bold</vt:lpstr>
      <vt:lpstr>Bauhaus 93</vt:lpstr>
      <vt:lpstr>Book Antiqua</vt:lpstr>
      <vt:lpstr>Broadway Copyist Text Ext</vt:lpstr>
      <vt:lpstr>Calibri</vt:lpstr>
      <vt:lpstr>Courier New</vt:lpstr>
      <vt:lpstr>Engravers MT</vt:lpstr>
      <vt:lpstr>Lucida Sans</vt:lpstr>
      <vt:lpstr>Times New Roman</vt:lpstr>
      <vt:lpstr>Wingdings</vt:lpstr>
      <vt:lpstr>Wingdings 2</vt:lpstr>
      <vt:lpstr>Wingdings 3</vt:lpstr>
      <vt:lpstr>ヒラギノ角ゴ Pro W3</vt:lpstr>
      <vt:lpstr>GO416_template_2009feb_V3b</vt:lpstr>
      <vt:lpstr>Apex</vt:lpstr>
      <vt:lpstr> Source Control or How to Eliminate Acidophiles and Influence  Water Quality </vt:lpstr>
      <vt:lpstr>Outline</vt:lpstr>
      <vt:lpstr>Acid Rock Drainage Tetrahedron</vt:lpstr>
      <vt:lpstr>Why is it Important?</vt:lpstr>
      <vt:lpstr>PowerPoint Presentation</vt:lpstr>
      <vt:lpstr>Source Control Options</vt:lpstr>
      <vt:lpstr>Why Bacteria?</vt:lpstr>
      <vt:lpstr>Changing the Microbial Community</vt:lpstr>
      <vt:lpstr>THE SITE</vt:lpstr>
      <vt:lpstr>Barite Hill Gold Mine</vt:lpstr>
      <vt:lpstr>PowerPoint Presentation</vt:lpstr>
      <vt:lpstr>Remedial Action</vt:lpstr>
      <vt:lpstr>PowerPoint Presentation</vt:lpstr>
      <vt:lpstr>PowerPoint Presentation</vt:lpstr>
      <vt:lpstr>PowerPoint Presentation</vt:lpstr>
      <vt:lpstr>PowerPoint Presentation</vt:lpstr>
      <vt:lpstr>Problem</vt:lpstr>
      <vt:lpstr>Project Goal</vt:lpstr>
      <vt:lpstr>Project Objectives</vt:lpstr>
      <vt:lpstr>Proof of Principle</vt:lpstr>
      <vt:lpstr>Sample Collection</vt:lpstr>
      <vt:lpstr>Sample Preparation</vt:lpstr>
      <vt:lpstr>Stockpile conceptual model</vt:lpstr>
      <vt:lpstr>Approach</vt:lpstr>
      <vt:lpstr>Unsaturated Zone</vt:lpstr>
      <vt:lpstr>Unsaturated Tests- Methods</vt:lpstr>
      <vt:lpstr>Unsaturated Tests- Treatments</vt:lpstr>
      <vt:lpstr>Unsaturated Zone 20-kg Test  pH Results</vt:lpstr>
      <vt:lpstr>Unsaturated Zone 20-kg Test  Microbial Suppression</vt:lpstr>
      <vt:lpstr>Transition Zone</vt:lpstr>
      <vt:lpstr>Transition Zone Tests- Treatments</vt:lpstr>
      <vt:lpstr>Transition Tests- Methods</vt:lpstr>
      <vt:lpstr>Transition Zone 20-kg Test  pH Results</vt:lpstr>
      <vt:lpstr>Transition Zone – Microbial Results</vt:lpstr>
      <vt:lpstr>Transition Zone – Microbial Results</vt:lpstr>
      <vt:lpstr>Saturated Zone</vt:lpstr>
      <vt:lpstr>Saturated Zone Tests- Treatments</vt:lpstr>
      <vt:lpstr>Saturated Zone Tests - Methods</vt:lpstr>
      <vt:lpstr>Saturated Zone-pH results</vt:lpstr>
      <vt:lpstr>Saturated Zone-Microbial results</vt:lpstr>
      <vt:lpstr>Conclusions</vt:lpstr>
      <vt:lpstr>Conclusions</vt:lpstr>
      <vt:lpstr>Next Steps</vt:lpstr>
      <vt:lpstr>Acknowledgements</vt:lpstr>
      <vt:lpstr>The Choice</vt:lpstr>
    </vt:vector>
  </TitlesOfParts>
  <Company>luz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Sulfate Reducing Bioreactor Design and Operating Issues Is this the passive treatment technology for your mine drainage?</dc:title>
  <dc:creator>Luz Design + Communications</dc:creator>
  <dc:description>V 09-03-26</dc:description>
  <cp:lastModifiedBy>Kevin Wolter</cp:lastModifiedBy>
  <cp:revision>680</cp:revision>
  <cp:lastPrinted>2018-08-13T01:54:07Z</cp:lastPrinted>
  <dcterms:created xsi:type="dcterms:W3CDTF">2009-02-18T15:02:55Z</dcterms:created>
  <dcterms:modified xsi:type="dcterms:W3CDTF">2019-06-17T18:13:07Z</dcterms:modified>
</cp:coreProperties>
</file>